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08" r:id="rId1"/>
  </p:sldMasterIdLst>
  <p:notesMasterIdLst>
    <p:notesMasterId r:id="rId23"/>
  </p:notesMasterIdLst>
  <p:handoutMasterIdLst>
    <p:handoutMasterId r:id="rId24"/>
  </p:handoutMasterIdLst>
  <p:sldIdLst>
    <p:sldId id="2134806167" r:id="rId2"/>
    <p:sldId id="2134806217" r:id="rId3"/>
    <p:sldId id="2134806220" r:id="rId4"/>
    <p:sldId id="2134806234" r:id="rId5"/>
    <p:sldId id="2134806232" r:id="rId6"/>
    <p:sldId id="2134806228" r:id="rId7"/>
    <p:sldId id="2134806236" r:id="rId8"/>
    <p:sldId id="2134806189" r:id="rId9"/>
    <p:sldId id="2134806240" r:id="rId10"/>
    <p:sldId id="2134806239" r:id="rId11"/>
    <p:sldId id="2134806241" r:id="rId12"/>
    <p:sldId id="2134806242" r:id="rId13"/>
    <p:sldId id="2134806243" r:id="rId14"/>
    <p:sldId id="361" r:id="rId15"/>
    <p:sldId id="2134806166" r:id="rId16"/>
    <p:sldId id="360" r:id="rId17"/>
    <p:sldId id="376" r:id="rId18"/>
    <p:sldId id="377" r:id="rId19"/>
    <p:sldId id="406" r:id="rId20"/>
    <p:sldId id="2134806244" r:id="rId21"/>
    <p:sldId id="407" r:id="rId22"/>
  </p:sldIdLst>
  <p:sldSz cx="9906000" cy="6300788"/>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85"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000000"/>
    <a:srgbClr val="ED7D31"/>
    <a:srgbClr val="DAE3F3"/>
    <a:srgbClr val="A9D18E"/>
    <a:srgbClr val="203864"/>
    <a:srgbClr val="8FAADC"/>
    <a:srgbClr val="7F7F7F"/>
    <a:srgbClr val="E8F3E1"/>
    <a:srgbClr val="EAF4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1EBBBCC-DAD2-459C-BE2E-F6DE35CF9A28}" styleName="濃色スタイル 2 - アクセント 3/アクセント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001" autoAdjust="0"/>
    <p:restoredTop sz="93899" autoAdjust="0"/>
  </p:normalViewPr>
  <p:slideViewPr>
    <p:cSldViewPr snapToGrid="0">
      <p:cViewPr varScale="1">
        <p:scale>
          <a:sx n="99" d="100"/>
          <a:sy n="99" d="100"/>
        </p:scale>
        <p:origin x="1157" y="82"/>
      </p:cViewPr>
      <p:guideLst>
        <p:guide orient="horz" pos="1985"/>
        <p:guide pos="312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A7AAF80-6539-5226-EA95-3DDE676D0D09}"/>
              </a:ext>
            </a:extLst>
          </p:cNvPr>
          <p:cNvSpPr>
            <a:spLocks noGrp="1"/>
          </p:cNvSpPr>
          <p:nvPr>
            <p:ph type="hdr" sz="quarter"/>
          </p:nvPr>
        </p:nvSpPr>
        <p:spPr>
          <a:xfrm>
            <a:off x="6" y="1"/>
            <a:ext cx="2946400" cy="496890"/>
          </a:xfrm>
          <a:prstGeom prst="rect">
            <a:avLst/>
          </a:prstGeom>
        </p:spPr>
        <p:txBody>
          <a:bodyPr vert="horz" lIns="91357" tIns="45676" rIns="91357" bIns="45676"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C140C534-4BC8-F720-7A50-0B30815A7B57}"/>
              </a:ext>
            </a:extLst>
          </p:cNvPr>
          <p:cNvSpPr>
            <a:spLocks noGrp="1"/>
          </p:cNvSpPr>
          <p:nvPr>
            <p:ph type="dt" sz="quarter" idx="1"/>
          </p:nvPr>
        </p:nvSpPr>
        <p:spPr>
          <a:xfrm>
            <a:off x="3849688" y="1"/>
            <a:ext cx="2946400" cy="496890"/>
          </a:xfrm>
          <a:prstGeom prst="rect">
            <a:avLst/>
          </a:prstGeom>
        </p:spPr>
        <p:txBody>
          <a:bodyPr vert="horz" lIns="91357" tIns="45676" rIns="91357" bIns="45676" rtlCol="0"/>
          <a:lstStyle>
            <a:lvl1pPr algn="r">
              <a:defRPr sz="1200"/>
            </a:lvl1pPr>
          </a:lstStyle>
          <a:p>
            <a:fld id="{C22AD12D-2649-4052-8FD6-D984F49DF5A6}" type="datetimeFigureOut">
              <a:rPr kumimoji="1" lang="ja-JP" altLang="en-US" smtClean="0"/>
              <a:t>2026/7/2</a:t>
            </a:fld>
            <a:endParaRPr kumimoji="1" lang="ja-JP" altLang="en-US"/>
          </a:p>
        </p:txBody>
      </p:sp>
      <p:sp>
        <p:nvSpPr>
          <p:cNvPr id="4" name="フッター プレースホルダー 3">
            <a:extLst>
              <a:ext uri="{FF2B5EF4-FFF2-40B4-BE49-F238E27FC236}">
                <a16:creationId xmlns:a16="http://schemas.microsoft.com/office/drawing/2014/main" id="{50D0196E-AD94-C3EB-436D-8DC75E0179F4}"/>
              </a:ext>
            </a:extLst>
          </p:cNvPr>
          <p:cNvSpPr>
            <a:spLocks noGrp="1"/>
          </p:cNvSpPr>
          <p:nvPr>
            <p:ph type="ftr" sz="quarter" idx="2"/>
          </p:nvPr>
        </p:nvSpPr>
        <p:spPr>
          <a:xfrm>
            <a:off x="6" y="9429752"/>
            <a:ext cx="2946400" cy="496890"/>
          </a:xfrm>
          <a:prstGeom prst="rect">
            <a:avLst/>
          </a:prstGeom>
        </p:spPr>
        <p:txBody>
          <a:bodyPr vert="horz" lIns="91357" tIns="45676" rIns="91357" bIns="45676"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9012CAA0-2402-A0F8-BA11-C127BB02E637}"/>
              </a:ext>
            </a:extLst>
          </p:cNvPr>
          <p:cNvSpPr>
            <a:spLocks noGrp="1"/>
          </p:cNvSpPr>
          <p:nvPr>
            <p:ph type="sldNum" sz="quarter" idx="3"/>
          </p:nvPr>
        </p:nvSpPr>
        <p:spPr>
          <a:xfrm>
            <a:off x="3849688" y="9429752"/>
            <a:ext cx="2946400" cy="496890"/>
          </a:xfrm>
          <a:prstGeom prst="rect">
            <a:avLst/>
          </a:prstGeom>
        </p:spPr>
        <p:txBody>
          <a:bodyPr vert="horz" lIns="91357" tIns="45676" rIns="91357" bIns="45676" rtlCol="0" anchor="b"/>
          <a:lstStyle>
            <a:lvl1pPr algn="r">
              <a:defRPr sz="1200"/>
            </a:lvl1pPr>
          </a:lstStyle>
          <a:p>
            <a:fld id="{C0A52A5A-0613-4D39-9CE7-BBB91D619ADB}" type="slidenum">
              <a:rPr kumimoji="1" lang="ja-JP" altLang="en-US" smtClean="0"/>
              <a:t>‹#›</a:t>
            </a:fld>
            <a:endParaRPr kumimoji="1" lang="ja-JP" altLang="en-US"/>
          </a:p>
        </p:txBody>
      </p:sp>
    </p:spTree>
    <p:extLst>
      <p:ext uri="{BB962C8B-B14F-4D97-AF65-F5344CB8AC3E}">
        <p14:creationId xmlns:p14="http://schemas.microsoft.com/office/powerpoint/2010/main" val="247357348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3" y="5"/>
            <a:ext cx="2946247" cy="498328"/>
          </a:xfrm>
          <a:prstGeom prst="rect">
            <a:avLst/>
          </a:prstGeom>
        </p:spPr>
        <p:txBody>
          <a:bodyPr vert="horz" lIns="91848" tIns="45928" rIns="91848" bIns="4592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829" y="5"/>
            <a:ext cx="2946246" cy="498328"/>
          </a:xfrm>
          <a:prstGeom prst="rect">
            <a:avLst/>
          </a:prstGeom>
        </p:spPr>
        <p:txBody>
          <a:bodyPr vert="horz" lIns="91848" tIns="45928" rIns="91848" bIns="45928" rtlCol="0"/>
          <a:lstStyle>
            <a:lvl1pPr algn="r">
              <a:defRPr sz="1200"/>
            </a:lvl1pPr>
          </a:lstStyle>
          <a:p>
            <a:fld id="{523AE329-372B-4162-BAC9-6F9FDE4CC399}" type="datetimeFigureOut">
              <a:rPr kumimoji="1" lang="ja-JP" altLang="en-US" smtClean="0"/>
              <a:t>2026/7/2</a:t>
            </a:fld>
            <a:endParaRPr kumimoji="1" lang="ja-JP" altLang="en-US"/>
          </a:p>
        </p:txBody>
      </p:sp>
      <p:sp>
        <p:nvSpPr>
          <p:cNvPr id="4" name="スライド イメージ プレースホルダー 3"/>
          <p:cNvSpPr>
            <a:spLocks noGrp="1" noRot="1" noChangeAspect="1"/>
          </p:cNvSpPr>
          <p:nvPr>
            <p:ph type="sldImg" idx="2"/>
          </p:nvPr>
        </p:nvSpPr>
        <p:spPr>
          <a:xfrm>
            <a:off x="766763" y="1241425"/>
            <a:ext cx="5264150" cy="3348038"/>
          </a:xfrm>
          <a:prstGeom prst="rect">
            <a:avLst/>
          </a:prstGeom>
          <a:noFill/>
          <a:ln w="12700">
            <a:solidFill>
              <a:prstClr val="black"/>
            </a:solidFill>
          </a:ln>
        </p:spPr>
        <p:txBody>
          <a:bodyPr vert="horz" lIns="91848" tIns="45928" rIns="91848" bIns="45928" rtlCol="0" anchor="ctr"/>
          <a:lstStyle/>
          <a:p>
            <a:endParaRPr lang="ja-JP" altLang="en-US"/>
          </a:p>
        </p:txBody>
      </p:sp>
      <p:sp>
        <p:nvSpPr>
          <p:cNvPr id="5" name="ノート プレースホルダー 4"/>
          <p:cNvSpPr>
            <a:spLocks noGrp="1"/>
          </p:cNvSpPr>
          <p:nvPr>
            <p:ph type="body" sz="quarter" idx="3"/>
          </p:nvPr>
        </p:nvSpPr>
        <p:spPr>
          <a:xfrm>
            <a:off x="679312" y="4777248"/>
            <a:ext cx="5439101" cy="3908365"/>
          </a:xfrm>
          <a:prstGeom prst="rect">
            <a:avLst/>
          </a:prstGeom>
        </p:spPr>
        <p:txBody>
          <a:bodyPr vert="horz" lIns="91848" tIns="45928" rIns="91848" bIns="4592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3" y="9428312"/>
            <a:ext cx="2946247" cy="498328"/>
          </a:xfrm>
          <a:prstGeom prst="rect">
            <a:avLst/>
          </a:prstGeom>
        </p:spPr>
        <p:txBody>
          <a:bodyPr vert="horz" lIns="91848" tIns="45928" rIns="91848" bIns="4592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829" y="9428312"/>
            <a:ext cx="2946246" cy="498328"/>
          </a:xfrm>
          <a:prstGeom prst="rect">
            <a:avLst/>
          </a:prstGeom>
        </p:spPr>
        <p:txBody>
          <a:bodyPr vert="horz" lIns="91848" tIns="45928" rIns="91848" bIns="45928" rtlCol="0" anchor="b"/>
          <a:lstStyle>
            <a:lvl1pPr algn="r">
              <a:defRPr sz="1200"/>
            </a:lvl1pPr>
          </a:lstStyle>
          <a:p>
            <a:fld id="{81ED0B5A-CCD4-4F00-B248-AA2719C9F2DB}" type="slidenum">
              <a:rPr kumimoji="1" lang="ja-JP" altLang="en-US" smtClean="0"/>
              <a:t>‹#›</a:t>
            </a:fld>
            <a:endParaRPr kumimoji="1" lang="ja-JP" altLang="en-US"/>
          </a:p>
        </p:txBody>
      </p:sp>
    </p:spTree>
    <p:extLst>
      <p:ext uri="{BB962C8B-B14F-4D97-AF65-F5344CB8AC3E}">
        <p14:creationId xmlns:p14="http://schemas.microsoft.com/office/powerpoint/2010/main" val="203165761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1ED0B5A-CCD4-4F00-B248-AA2719C9F2DB}" type="slidenum">
              <a:rPr kumimoji="1" lang="ja-JP" altLang="en-US" smtClean="0"/>
              <a:t>0</a:t>
            </a:fld>
            <a:endParaRPr kumimoji="1" lang="ja-JP" altLang="en-US"/>
          </a:p>
        </p:txBody>
      </p:sp>
    </p:spTree>
    <p:extLst>
      <p:ext uri="{BB962C8B-B14F-4D97-AF65-F5344CB8AC3E}">
        <p14:creationId xmlns:p14="http://schemas.microsoft.com/office/powerpoint/2010/main" val="2268859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9611B1C3-4ACC-3865-0EE7-E65FDCA9E1AC}"/>
              </a:ext>
            </a:extLst>
          </p:cNvPr>
          <p:cNvSpPr>
            <a:spLocks noGrp="1"/>
          </p:cNvSpPr>
          <p:nvPr>
            <p:ph type="sldNum" sz="quarter" idx="5"/>
          </p:nvPr>
        </p:nvSpPr>
        <p:spPr/>
        <p:txBody>
          <a:bodyPr/>
          <a:lstStyle/>
          <a:p>
            <a:fld id="{81ED0B5A-CCD4-4F00-B248-AA2719C9F2DB}" type="slidenum">
              <a:rPr kumimoji="1" lang="ja-JP" altLang="en-US" smtClean="0"/>
              <a:t>1</a:t>
            </a:fld>
            <a:endParaRPr kumimoji="1" lang="ja-JP" altLang="en-US"/>
          </a:p>
        </p:txBody>
      </p:sp>
    </p:spTree>
    <p:extLst>
      <p:ext uri="{BB962C8B-B14F-4D97-AF65-F5344CB8AC3E}">
        <p14:creationId xmlns:p14="http://schemas.microsoft.com/office/powerpoint/2010/main" val="11875890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9611B1C3-4ACC-3865-0EE7-E65FDCA9E1AC}"/>
              </a:ext>
            </a:extLst>
          </p:cNvPr>
          <p:cNvSpPr>
            <a:spLocks noGrp="1"/>
          </p:cNvSpPr>
          <p:nvPr>
            <p:ph type="sldNum" sz="quarter" idx="5"/>
          </p:nvPr>
        </p:nvSpPr>
        <p:spPr/>
        <p:txBody>
          <a:bodyPr/>
          <a:lstStyle/>
          <a:p>
            <a:fld id="{81ED0B5A-CCD4-4F00-B248-AA2719C9F2DB}" type="slidenum">
              <a:rPr kumimoji="1" lang="ja-JP" altLang="en-US" smtClean="0"/>
              <a:t>2</a:t>
            </a:fld>
            <a:endParaRPr kumimoji="1" lang="ja-JP" altLang="en-US"/>
          </a:p>
        </p:txBody>
      </p:sp>
    </p:spTree>
    <p:extLst>
      <p:ext uri="{BB962C8B-B14F-4D97-AF65-F5344CB8AC3E}">
        <p14:creationId xmlns:p14="http://schemas.microsoft.com/office/powerpoint/2010/main" val="2799028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D0D6B-6DB7-D0D5-8053-81209FDF59E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5444A6A-A49E-F976-8C93-E0437E91F15C}"/>
              </a:ext>
            </a:extLst>
          </p:cNvPr>
          <p:cNvSpPr>
            <a:spLocks noGrp="1" noRot="1" noChangeAspect="1"/>
          </p:cNvSpPr>
          <p:nvPr>
            <p:ph type="sldImg"/>
          </p:nvPr>
        </p:nvSpPr>
        <p:spPr>
          <a:xfrm>
            <a:off x="766763" y="1241425"/>
            <a:ext cx="5264150" cy="3348038"/>
          </a:xfrm>
        </p:spPr>
      </p:sp>
      <p:sp>
        <p:nvSpPr>
          <p:cNvPr id="3" name="ノート プレースホルダー 2">
            <a:extLst>
              <a:ext uri="{FF2B5EF4-FFF2-40B4-BE49-F238E27FC236}">
                <a16:creationId xmlns:a16="http://schemas.microsoft.com/office/drawing/2014/main" id="{0178B71D-204E-C81C-8EA9-419D03D1618A}"/>
              </a:ext>
            </a:extLst>
          </p:cNvPr>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613D2A45-9245-7EE5-1C0C-3081BD3B1845}"/>
              </a:ext>
            </a:extLst>
          </p:cNvPr>
          <p:cNvSpPr>
            <a:spLocks noGrp="1"/>
          </p:cNvSpPr>
          <p:nvPr>
            <p:ph type="sldNum" sz="quarter" idx="5"/>
          </p:nvPr>
        </p:nvSpPr>
        <p:spPr/>
        <p:txBody>
          <a:bodyPr/>
          <a:lstStyle/>
          <a:p>
            <a:fld id="{81ED0B5A-CCD4-4F00-B248-AA2719C9F2DB}" type="slidenum">
              <a:rPr kumimoji="1" lang="ja-JP" altLang="en-US" smtClean="0"/>
              <a:t>3</a:t>
            </a:fld>
            <a:endParaRPr kumimoji="1" lang="ja-JP" altLang="en-US"/>
          </a:p>
        </p:txBody>
      </p:sp>
    </p:spTree>
    <p:extLst>
      <p:ext uri="{BB962C8B-B14F-4D97-AF65-F5344CB8AC3E}">
        <p14:creationId xmlns:p14="http://schemas.microsoft.com/office/powerpoint/2010/main" val="2567342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9611B1C3-4ACC-3865-0EE7-E65FDCA9E1AC}"/>
              </a:ext>
            </a:extLst>
          </p:cNvPr>
          <p:cNvSpPr>
            <a:spLocks noGrp="1"/>
          </p:cNvSpPr>
          <p:nvPr>
            <p:ph type="sldNum" sz="quarter" idx="5"/>
          </p:nvPr>
        </p:nvSpPr>
        <p:spPr/>
        <p:txBody>
          <a:bodyPr/>
          <a:lstStyle/>
          <a:p>
            <a:fld id="{81ED0B5A-CCD4-4F00-B248-AA2719C9F2DB}" type="slidenum">
              <a:rPr kumimoji="1" lang="ja-JP" altLang="en-US" smtClean="0"/>
              <a:t>4</a:t>
            </a:fld>
            <a:endParaRPr kumimoji="1" lang="ja-JP" altLang="en-US"/>
          </a:p>
        </p:txBody>
      </p:sp>
    </p:spTree>
    <p:extLst>
      <p:ext uri="{BB962C8B-B14F-4D97-AF65-F5344CB8AC3E}">
        <p14:creationId xmlns:p14="http://schemas.microsoft.com/office/powerpoint/2010/main" val="39016152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9611B1C3-4ACC-3865-0EE7-E65FDCA9E1AC}"/>
              </a:ext>
            </a:extLst>
          </p:cNvPr>
          <p:cNvSpPr>
            <a:spLocks noGrp="1"/>
          </p:cNvSpPr>
          <p:nvPr>
            <p:ph type="sldNum" sz="quarter" idx="5"/>
          </p:nvPr>
        </p:nvSpPr>
        <p:spPr/>
        <p:txBody>
          <a:bodyPr/>
          <a:lstStyle/>
          <a:p>
            <a:fld id="{81ED0B5A-CCD4-4F00-B248-AA2719C9F2DB}" type="slidenum">
              <a:rPr kumimoji="1" lang="ja-JP" altLang="en-US" smtClean="0"/>
              <a:t>5</a:t>
            </a:fld>
            <a:endParaRPr kumimoji="1" lang="ja-JP" altLang="en-US"/>
          </a:p>
        </p:txBody>
      </p:sp>
    </p:spTree>
    <p:extLst>
      <p:ext uri="{BB962C8B-B14F-4D97-AF65-F5344CB8AC3E}">
        <p14:creationId xmlns:p14="http://schemas.microsoft.com/office/powerpoint/2010/main" val="23453512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9E72D-BFDE-6815-777A-0651609633C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8AC74D4-0FF3-47D4-F2A7-B15FCF314857}"/>
              </a:ext>
            </a:extLst>
          </p:cNvPr>
          <p:cNvSpPr>
            <a:spLocks noGrp="1" noRot="1" noChangeAspect="1"/>
          </p:cNvSpPr>
          <p:nvPr>
            <p:ph type="sldImg"/>
          </p:nvPr>
        </p:nvSpPr>
        <p:spPr>
          <a:xfrm>
            <a:off x="766763" y="1241425"/>
            <a:ext cx="5264150" cy="3348038"/>
          </a:xfrm>
        </p:spPr>
      </p:sp>
      <p:sp>
        <p:nvSpPr>
          <p:cNvPr id="3" name="ノート プレースホルダー 2">
            <a:extLst>
              <a:ext uri="{FF2B5EF4-FFF2-40B4-BE49-F238E27FC236}">
                <a16:creationId xmlns:a16="http://schemas.microsoft.com/office/drawing/2014/main" id="{E0542DF2-0B49-F8DC-7BE3-AB83117BCFDA}"/>
              </a:ext>
            </a:extLst>
          </p:cNvPr>
          <p:cNvSpPr>
            <a:spLocks noGrp="1"/>
          </p:cNvSpPr>
          <p:nvPr>
            <p:ph type="body" idx="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0736BE5-D5B2-CD6E-F052-21FABED78E92}"/>
              </a:ext>
            </a:extLst>
          </p:cNvPr>
          <p:cNvSpPr>
            <a:spLocks noGrp="1"/>
          </p:cNvSpPr>
          <p:nvPr>
            <p:ph type="sldNum" sz="quarter" idx="5"/>
          </p:nvPr>
        </p:nvSpPr>
        <p:spPr/>
        <p:txBody>
          <a:bodyPr/>
          <a:lstStyle/>
          <a:p>
            <a:fld id="{81ED0B5A-CCD4-4F00-B248-AA2719C9F2DB}" type="slidenum">
              <a:rPr kumimoji="1" lang="ja-JP" altLang="en-US" smtClean="0"/>
              <a:t>6</a:t>
            </a:fld>
            <a:endParaRPr kumimoji="1" lang="ja-JP" altLang="en-US"/>
          </a:p>
        </p:txBody>
      </p:sp>
    </p:spTree>
    <p:extLst>
      <p:ext uri="{BB962C8B-B14F-4D97-AF65-F5344CB8AC3E}">
        <p14:creationId xmlns:p14="http://schemas.microsoft.com/office/powerpoint/2010/main" val="2970566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33DC3CFC-BDC3-0BF3-0F94-E5109EF17572}"/>
              </a:ext>
            </a:extLst>
          </p:cNvPr>
          <p:cNvSpPr>
            <a:spLocks noGrp="1"/>
          </p:cNvSpPr>
          <p:nvPr>
            <p:ph type="sldNum" sz="quarter" idx="5"/>
          </p:nvPr>
        </p:nvSpPr>
        <p:spPr/>
        <p:txBody>
          <a:bodyPr/>
          <a:lstStyle/>
          <a:p>
            <a:fld id="{81ED0B5A-CCD4-4F00-B248-AA2719C9F2DB}" type="slidenum">
              <a:rPr kumimoji="1" lang="ja-JP" altLang="en-US" smtClean="0"/>
              <a:t>13</a:t>
            </a:fld>
            <a:endParaRPr kumimoji="1" lang="ja-JP" altLang="en-US"/>
          </a:p>
        </p:txBody>
      </p:sp>
    </p:spTree>
    <p:extLst>
      <p:ext uri="{BB962C8B-B14F-4D97-AF65-F5344CB8AC3E}">
        <p14:creationId xmlns:p14="http://schemas.microsoft.com/office/powerpoint/2010/main" val="2057585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A33F86D7-D93D-F336-2EDA-3D6BCD9548EC}"/>
              </a:ext>
            </a:extLst>
          </p:cNvPr>
          <p:cNvSpPr>
            <a:spLocks noGrp="1"/>
          </p:cNvSpPr>
          <p:nvPr>
            <p:ph type="sldNum" sz="quarter" idx="5"/>
          </p:nvPr>
        </p:nvSpPr>
        <p:spPr/>
        <p:txBody>
          <a:bodyPr/>
          <a:lstStyle/>
          <a:p>
            <a:fld id="{81ED0B5A-CCD4-4F00-B248-AA2719C9F2DB}" type="slidenum">
              <a:rPr kumimoji="1" lang="ja-JP" altLang="en-US" smtClean="0"/>
              <a:t>15</a:t>
            </a:fld>
            <a:endParaRPr kumimoji="1" lang="ja-JP" altLang="en-US"/>
          </a:p>
        </p:txBody>
      </p:sp>
    </p:spTree>
    <p:extLst>
      <p:ext uri="{BB962C8B-B14F-4D97-AF65-F5344CB8AC3E}">
        <p14:creationId xmlns:p14="http://schemas.microsoft.com/office/powerpoint/2010/main" val="420935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031171"/>
            <a:ext cx="7429500" cy="2193608"/>
          </a:xfrm>
        </p:spPr>
        <p:txBody>
          <a:bodyPr anchor="b"/>
          <a:lstStyle>
            <a:lvl1pPr algn="ctr">
              <a:defRPr sz="4875"/>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309373"/>
            <a:ext cx="7429500" cy="1521231"/>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04BA914-E34D-4427-AE29-78FF72284A3C}" type="datetime1">
              <a:rPr kumimoji="1" lang="ja-JP" altLang="en-US" smtClean="0"/>
              <a:t>2026/7/2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873774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A0A7081-4A17-4994-83B6-12D573036166}" type="datetime1">
              <a:rPr kumimoji="1" lang="ja-JP" altLang="en-US" smtClean="0"/>
              <a:t>2026/7/2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340563134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35458"/>
            <a:ext cx="2135981" cy="533962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7" y="335458"/>
            <a:ext cx="6284119" cy="533962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A0A7081-4A17-4994-83B6-12D573036166}" type="datetime1">
              <a:rPr kumimoji="1" lang="ja-JP" altLang="en-US" smtClean="0"/>
              <a:t>2026/7/2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83545406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94A2593-D2B1-4386-A666-79A0B5B5FF0B}" type="datetime1">
              <a:rPr kumimoji="1" lang="ja-JP" altLang="en-US" smtClean="0"/>
              <a:t>2026/7/2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1359280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8" y="1570823"/>
            <a:ext cx="8543925" cy="2620952"/>
          </a:xfrm>
        </p:spPr>
        <p:txBody>
          <a:bodyPr anchor="b"/>
          <a:lstStyle>
            <a:lvl1pPr>
              <a:defRPr sz="4875"/>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8" y="4216570"/>
            <a:ext cx="8543925" cy="137829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C3DF5F4-563B-492F-AEFC-A4CAA2C72234}" type="datetime1">
              <a:rPr kumimoji="1" lang="ja-JP" altLang="en-US" smtClean="0"/>
              <a:t>2026/7/2</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3109696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677293"/>
            <a:ext cx="4210050" cy="399779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677293"/>
            <a:ext cx="4210050" cy="399779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D5D8DD7-2911-4D8C-B8A0-CE6D8C947B5D}" type="datetime1">
              <a:rPr kumimoji="1" lang="ja-JP" altLang="en-US" smtClean="0"/>
              <a:t>2026/7/2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1440890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35459"/>
            <a:ext cx="8543925" cy="1217861"/>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8" y="1544569"/>
            <a:ext cx="4190702" cy="756969"/>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ja-JP" altLang="en-US"/>
              <a:t>マスター テキストの書式設定</a:t>
            </a:r>
          </a:p>
        </p:txBody>
      </p:sp>
      <p:sp>
        <p:nvSpPr>
          <p:cNvPr id="4" name="Content Placeholder 3"/>
          <p:cNvSpPr>
            <a:spLocks noGrp="1"/>
          </p:cNvSpPr>
          <p:nvPr>
            <p:ph sz="half" idx="2"/>
          </p:nvPr>
        </p:nvSpPr>
        <p:spPr>
          <a:xfrm>
            <a:off x="682328" y="2301538"/>
            <a:ext cx="4190702" cy="338521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544569"/>
            <a:ext cx="4211340" cy="756969"/>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301538"/>
            <a:ext cx="4211340" cy="338521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132D0A0-0E06-4E50-B47F-371EFABD6B92}" type="datetime1">
              <a:rPr kumimoji="1" lang="ja-JP" altLang="en-US" smtClean="0"/>
              <a:t>2026/7/2</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826177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CF5500E-A7FE-45C4-AE79-C684A04790AE}" type="datetime1">
              <a:rPr kumimoji="1" lang="ja-JP" altLang="en-US" smtClean="0"/>
              <a:t>2026/7/2</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2971124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323135-C459-4099-AE45-A4CC53D78928}" type="datetime1">
              <a:rPr kumimoji="1" lang="ja-JP" altLang="en-US" smtClean="0"/>
              <a:t>2026/7/2</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2754312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20052"/>
            <a:ext cx="3194943" cy="1470184"/>
          </a:xfrm>
        </p:spPr>
        <p:txBody>
          <a:bodyPr anchor="b"/>
          <a:lstStyle>
            <a:lvl1pPr>
              <a:defRPr sz="26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07197"/>
            <a:ext cx="5014913" cy="4477643"/>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1890236"/>
            <a:ext cx="3194943" cy="3501897"/>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A0A7081-4A17-4994-83B6-12D573036166}" type="datetime1">
              <a:rPr kumimoji="1" lang="ja-JP" altLang="en-US" smtClean="0"/>
              <a:t>2026/7/2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257921329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20052"/>
            <a:ext cx="3194943" cy="1470184"/>
          </a:xfrm>
        </p:spPr>
        <p:txBody>
          <a:bodyPr anchor="b"/>
          <a:lstStyle>
            <a:lvl1pPr>
              <a:defRPr sz="26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07197"/>
            <a:ext cx="5014913" cy="4477643"/>
          </a:xfrm>
        </p:spPr>
        <p:txBody>
          <a:bodyPr anchor="t"/>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1890236"/>
            <a:ext cx="3194943" cy="3501897"/>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98D84A3-8561-4FCF-929C-D431663BE40F}" type="datetime1">
              <a:rPr kumimoji="1" lang="ja-JP" altLang="en-US" smtClean="0"/>
              <a:t>2026/7/2</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3534973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35459"/>
            <a:ext cx="8543925" cy="1217861"/>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677293"/>
            <a:ext cx="8543925" cy="3997792"/>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5839897"/>
            <a:ext cx="2228850" cy="335459"/>
          </a:xfrm>
          <a:prstGeom prst="rect">
            <a:avLst/>
          </a:prstGeom>
        </p:spPr>
        <p:txBody>
          <a:bodyPr vert="horz" lIns="91440" tIns="45720" rIns="91440" bIns="45720" rtlCol="0" anchor="ctr"/>
          <a:lstStyle>
            <a:lvl1pPr algn="l">
              <a:defRPr sz="975">
                <a:solidFill>
                  <a:schemeClr val="tx1">
                    <a:tint val="75000"/>
                  </a:schemeClr>
                </a:solidFill>
              </a:defRPr>
            </a:lvl1pPr>
          </a:lstStyle>
          <a:p>
            <a:fld id="{1A0A7081-4A17-4994-83B6-12D573036166}" type="datetime1">
              <a:rPr kumimoji="1" lang="ja-JP" altLang="en-US" smtClean="0"/>
              <a:t>2026/7/2</a:t>
            </a:fld>
            <a:endParaRPr kumimoji="1" lang="ja-JP" altLang="en-US"/>
          </a:p>
        </p:txBody>
      </p:sp>
      <p:sp>
        <p:nvSpPr>
          <p:cNvPr id="5" name="Footer Placeholder 4"/>
          <p:cNvSpPr>
            <a:spLocks noGrp="1"/>
          </p:cNvSpPr>
          <p:nvPr>
            <p:ph type="ftr" sz="quarter" idx="3"/>
          </p:nvPr>
        </p:nvSpPr>
        <p:spPr>
          <a:xfrm>
            <a:off x="3281363" y="5839897"/>
            <a:ext cx="3343275" cy="335459"/>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5839897"/>
            <a:ext cx="2228850" cy="335459"/>
          </a:xfrm>
          <a:prstGeom prst="rect">
            <a:avLst/>
          </a:prstGeom>
        </p:spPr>
        <p:txBody>
          <a:bodyPr vert="horz" lIns="91440" tIns="45720" rIns="91440" bIns="45720" rtlCol="0" anchor="ctr"/>
          <a:lstStyle>
            <a:lvl1pPr algn="r">
              <a:defRPr sz="975">
                <a:solidFill>
                  <a:schemeClr val="tx1">
                    <a:tint val="75000"/>
                  </a:schemeClr>
                </a:solidFill>
              </a:defRPr>
            </a:lvl1p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425701747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en-US"/>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6.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17.sv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6.png"/><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17.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9E7F8-FCEE-9772-2481-CBD9D1544313}"/>
            </a:ext>
          </a:extLst>
        </p:cNvPr>
        <p:cNvGrpSpPr/>
        <p:nvPr/>
      </p:nvGrpSpPr>
      <p:grpSpPr>
        <a:xfrm>
          <a:off x="0" y="0"/>
          <a:ext cx="0" cy="0"/>
          <a:chOff x="0" y="0"/>
          <a:chExt cx="0" cy="0"/>
        </a:xfrm>
      </p:grpSpPr>
      <p:graphicFrame>
        <p:nvGraphicFramePr>
          <p:cNvPr id="36" name="表 2">
            <a:extLst>
              <a:ext uri="{FF2B5EF4-FFF2-40B4-BE49-F238E27FC236}">
                <a16:creationId xmlns:a16="http://schemas.microsoft.com/office/drawing/2014/main" id="{CC64ADA4-282C-4A3A-A735-535E7FD808CC}"/>
              </a:ext>
            </a:extLst>
          </p:cNvPr>
          <p:cNvGraphicFramePr>
            <a:graphicFrameLocks noGrp="1"/>
          </p:cNvGraphicFramePr>
          <p:nvPr>
            <p:extLst>
              <p:ext uri="{D42A27DB-BD31-4B8C-83A1-F6EECF244321}">
                <p14:modId xmlns:p14="http://schemas.microsoft.com/office/powerpoint/2010/main" val="3271733385"/>
              </p:ext>
            </p:extLst>
          </p:nvPr>
        </p:nvGraphicFramePr>
        <p:xfrm>
          <a:off x="4971636" y="1046984"/>
          <a:ext cx="4841250" cy="5100504"/>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1872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➤賓客等の接遇</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ビジネス、観光、国際交流など様々な分野での交流促進に向けて、万博を機に来阪した賓客等に対し、</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会場内外で</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丁寧で心のこもった接遇を実施し、大阪のプレゼンスを向上。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3935760"/>
                  </a:ext>
                </a:extLst>
              </a:tr>
              <a:tr h="1080000">
                <a:tc>
                  <a:txBody>
                    <a:bodyPr/>
                    <a:lstStyle/>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➤ナショナルデー・スペシャルデー</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万博会期中、会場内にて</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各参加国・地域、国際機関が公式行事を開催。国内外から賓客や一般の来場者を招いて、伝統的な踊りや音楽の演奏などを披露。</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○ナショナルデー開催：</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157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1" lang="ja-JP" altLang="en-US" sz="6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（シエラレオネは開催見送り、日本を除く）</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○スペシャルデー開催：</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1" lang="ja-JP" altLang="en-US" sz="6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（太陽に関する国際的な同盟は開催見送り、</a:t>
                      </a:r>
                      <a:r>
                        <a:rPr kumimoji="1" lang="en-US" altLang="ja-JP" sz="6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BIE </a:t>
                      </a:r>
                      <a:r>
                        <a:rPr kumimoji="1" lang="ja-JP" altLang="en-US" sz="6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を含む）</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6258140"/>
                  </a:ext>
                </a:extLst>
              </a:tr>
              <a:tr h="1080000">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➤高校生等海外体験支援事業</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万博を契機に高まった国際交流の機運を背景に、海外</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留学での交流を通して、若者の視野を広げ、国際感覚や自立心・向上心を磨くとともに、大阪の魅力を</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SNS</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等により、英語やその他の言語で世界に発信。</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1473268"/>
                  </a:ext>
                </a:extLst>
              </a:tr>
              <a:tr h="1068504">
                <a:tc>
                  <a:txBody>
                    <a:bodyPr/>
                    <a:lstStyle/>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万博国際交流事業</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大阪府友好交流先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か国より行政関係者や教員、専門家等を招聘し、府内高校生等を対象に各国の社会課題について学び、考えるセミナーを開催したほか、被招聘者を万博会場内</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ヘルスケアパビリオンや大阪府内の観光資源等に案内するなど、万博を契機に相互の交流と理解を深めた。</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5171414"/>
                  </a:ext>
                </a:extLst>
              </a:tr>
            </a:tbl>
          </a:graphicData>
        </a:graphic>
      </p:graphicFrame>
      <p:graphicFrame>
        <p:nvGraphicFramePr>
          <p:cNvPr id="9" name="表 2">
            <a:extLst>
              <a:ext uri="{FF2B5EF4-FFF2-40B4-BE49-F238E27FC236}">
                <a16:creationId xmlns:a16="http://schemas.microsoft.com/office/drawing/2014/main" id="{6A65CFD0-BB9E-654D-D8F0-D7F3A86DAF98}"/>
              </a:ext>
            </a:extLst>
          </p:cNvPr>
          <p:cNvGraphicFramePr>
            <a:graphicFrameLocks noGrp="1"/>
          </p:cNvGraphicFramePr>
          <p:nvPr>
            <p:extLst>
              <p:ext uri="{D42A27DB-BD31-4B8C-83A1-F6EECF244321}">
                <p14:modId xmlns:p14="http://schemas.microsoft.com/office/powerpoint/2010/main" val="3939825542"/>
              </p:ext>
            </p:extLst>
          </p:nvPr>
        </p:nvGraphicFramePr>
        <p:xfrm>
          <a:off x="74685" y="1072132"/>
          <a:ext cx="4841250" cy="5121593"/>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1044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➤新たな海外ネットワークの構築</a:t>
                      </a:r>
                      <a:endPar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（大阪府・大阪市で延べ</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18</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の国・都市等と締結）</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新たな姉妹都市提携など、主に経済交流を促進することを目的として</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覚書（</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MOU</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）等を締結し、新たな海外ネットワークを構築。双方の強みに応じた分野等において、万博後も継続的なビジネス交流につなげ、万博レガシーとして継承していく。</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1542406"/>
                  </a:ext>
                </a:extLst>
              </a:tr>
              <a:tr h="2520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≪締結例≫</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ケベック州（カナダ）</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24</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endPar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大阪市は、エネルギー転換、先端技術、文化及びクリエイティブ分野等の経済分野において、友好協力関係に基づき、さらなる交流促進と共通課題の解決に向けた取組を進めるため、覚書（</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MOU</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）を締結した。</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300"/>
                        </a:lnSpc>
                        <a:spcBef>
                          <a:spcPts val="30"/>
                        </a:spcBef>
                        <a:spcAft>
                          <a:spcPts val="0"/>
                        </a:spcAft>
                        <a:buClrTx/>
                        <a:buSzTx/>
                        <a:buFontTx/>
                        <a:buNone/>
                        <a:tabLst/>
                        <a:defRPr/>
                      </a:pPr>
                      <a:endPar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グレーター・マンチェスター合同行政機構（英国）</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9</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endPar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大阪市として</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年ぶりとなる姉妹都市提携を締結。環境、経済、文化やスポーツなど、多方面に交流を拡大し、両都市間の連携の強化を図る。</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300"/>
                        </a:lnSpc>
                        <a:spcBef>
                          <a:spcPts val="30"/>
                        </a:spcBef>
                        <a:spcAft>
                          <a:spcPts val="0"/>
                        </a:spcAft>
                        <a:buClrTx/>
                        <a:buSzTx/>
                        <a:buFontTx/>
                        <a:buNone/>
                        <a:tabLst/>
                        <a:defRPr/>
                      </a:pP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ロンバルディア州（イタリア）</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endPar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2002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年に締結した大阪府とロンバルディア州の合意議定書の内容を更新。新たに、友好交流に関する覚書（</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MOU</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）を締結。経済、農業、食品、観光、スポーツ、文化など幅広い分野での相互協力の強化を図っていくことを確認。</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1837727"/>
                  </a:ext>
                </a:extLst>
              </a:tr>
              <a:tr h="1548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MICE</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誘致の促進</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万博開催等のインパクトを活用し、「大阪</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MICE</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誘致戦略」に定める大阪が強みとポテンシャルを有する５分野（①ライフサイエンス②ものづくり③環境・エネルギー④国際金融都市⑤スポーツ・食文化・エンターテインメント）を重点分野とし、世界水準の</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MICE</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都市・大阪を実現するための施策を展開。</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1473268"/>
                  </a:ext>
                </a:extLst>
              </a:tr>
            </a:tbl>
          </a:graphicData>
        </a:graphic>
      </p:graphicFrame>
      <p:sp>
        <p:nvSpPr>
          <p:cNvPr id="50" name="テキスト ボックス 49">
            <a:extLst>
              <a:ext uri="{FF2B5EF4-FFF2-40B4-BE49-F238E27FC236}">
                <a16:creationId xmlns:a16="http://schemas.microsoft.com/office/drawing/2014/main" id="{B1D2D747-2143-4D6B-8FA3-A370CDB071EB}"/>
              </a:ext>
            </a:extLst>
          </p:cNvPr>
          <p:cNvSpPr txBox="1"/>
          <p:nvPr/>
        </p:nvSpPr>
        <p:spPr>
          <a:xfrm>
            <a:off x="3858523" y="5670749"/>
            <a:ext cx="835250"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defTabSz="407988">
              <a:defRPr/>
            </a:pPr>
            <a:r>
              <a:rPr lang="en-US" altLang="ja-JP" sz="700" dirty="0">
                <a:latin typeface="Meiryo UI" panose="020B0604030504040204" pitchFamily="50" charset="-128"/>
                <a:ea typeface="Meiryo UI" panose="020B0604030504040204" pitchFamily="50" charset="-128"/>
                <a:sym typeface="Calibri"/>
              </a:rPr>
              <a:t>MICE</a:t>
            </a:r>
            <a:r>
              <a:rPr lang="ja-JP" altLang="en-US" sz="700" dirty="0">
                <a:latin typeface="Meiryo UI" panose="020B0604030504040204" pitchFamily="50" charset="-128"/>
                <a:ea typeface="Meiryo UI" panose="020B0604030504040204" pitchFamily="50" charset="-128"/>
                <a:sym typeface="Calibri"/>
              </a:rPr>
              <a:t>開催の様子</a:t>
            </a:r>
          </a:p>
        </p:txBody>
      </p:sp>
      <p:graphicFrame>
        <p:nvGraphicFramePr>
          <p:cNvPr id="57" name="表 56">
            <a:extLst>
              <a:ext uri="{FF2B5EF4-FFF2-40B4-BE49-F238E27FC236}">
                <a16:creationId xmlns:a16="http://schemas.microsoft.com/office/drawing/2014/main" id="{6A6AAEC6-5BB9-4250-8DB7-7A6B4D1B7E85}"/>
              </a:ext>
            </a:extLst>
          </p:cNvPr>
          <p:cNvGraphicFramePr>
            <a:graphicFrameLocks noGrp="1"/>
          </p:cNvGraphicFramePr>
          <p:nvPr>
            <p:extLst>
              <p:ext uri="{D42A27DB-BD31-4B8C-83A1-F6EECF244321}">
                <p14:modId xmlns:p14="http://schemas.microsoft.com/office/powerpoint/2010/main" val="2430302964"/>
              </p:ext>
            </p:extLst>
          </p:nvPr>
        </p:nvGraphicFramePr>
        <p:xfrm>
          <a:off x="5172961" y="1918919"/>
          <a:ext cx="4464000" cy="360000"/>
        </p:xfrm>
        <a:graphic>
          <a:graphicData uri="http://schemas.openxmlformats.org/drawingml/2006/table">
            <a:tbl>
              <a:tblPr firstRow="1" bandRow="1">
                <a:tableStyleId>{5940675A-B579-460E-94D1-54222C63F5DA}</a:tableStyleId>
              </a:tblPr>
              <a:tblGrid>
                <a:gridCol w="1116000">
                  <a:extLst>
                    <a:ext uri="{9D8B030D-6E8A-4147-A177-3AD203B41FA5}">
                      <a16:colId xmlns:a16="http://schemas.microsoft.com/office/drawing/2014/main" val="1121967615"/>
                    </a:ext>
                  </a:extLst>
                </a:gridCol>
                <a:gridCol w="1116000">
                  <a:extLst>
                    <a:ext uri="{9D8B030D-6E8A-4147-A177-3AD203B41FA5}">
                      <a16:colId xmlns:a16="http://schemas.microsoft.com/office/drawing/2014/main" val="1302438693"/>
                    </a:ext>
                  </a:extLst>
                </a:gridCol>
                <a:gridCol w="1116000">
                  <a:extLst>
                    <a:ext uri="{9D8B030D-6E8A-4147-A177-3AD203B41FA5}">
                      <a16:colId xmlns:a16="http://schemas.microsoft.com/office/drawing/2014/main" val="592210710"/>
                    </a:ext>
                  </a:extLst>
                </a:gridCol>
                <a:gridCol w="1116000">
                  <a:extLst>
                    <a:ext uri="{9D8B030D-6E8A-4147-A177-3AD203B41FA5}">
                      <a16:colId xmlns:a16="http://schemas.microsoft.com/office/drawing/2014/main" val="3451706394"/>
                    </a:ext>
                  </a:extLst>
                </a:gridCol>
              </a:tblGrid>
              <a:tr h="180000">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国家元首、王族、大臣等</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政府代表、大使、省庁幹部等</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地方政府首長等</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経済界、その他</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180000">
                <a:tc>
                  <a:txBody>
                    <a:bodyPr/>
                    <a:lstStyle/>
                    <a:p>
                      <a:pPr marL="0" indent="0" algn="ctr">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196</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600" b="0" dirty="0">
                          <a:solidFill>
                            <a:schemeClr val="tx1"/>
                          </a:solidFill>
                          <a:latin typeface="Meiryo UI" panose="020B0604030504040204" pitchFamily="50" charset="-128"/>
                          <a:ea typeface="Meiryo UI" panose="020B0604030504040204" pitchFamily="50" charset="-128"/>
                        </a:rPr>
                        <a:t>201</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600" b="0" dirty="0">
                          <a:solidFill>
                            <a:schemeClr val="tx1"/>
                          </a:solidFill>
                          <a:latin typeface="Meiryo UI" panose="020B0604030504040204" pitchFamily="50" charset="-128"/>
                          <a:ea typeface="Meiryo UI" panose="020B0604030504040204" pitchFamily="50" charset="-128"/>
                        </a:rPr>
                        <a:t>130</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600" b="0" dirty="0">
                          <a:solidFill>
                            <a:schemeClr val="tx1"/>
                          </a:solidFill>
                          <a:latin typeface="Meiryo UI" panose="020B0604030504040204" pitchFamily="50" charset="-128"/>
                          <a:ea typeface="Meiryo UI" panose="020B0604030504040204" pitchFamily="50" charset="-128"/>
                        </a:rPr>
                        <a:t>342</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56166370"/>
                  </a:ext>
                </a:extLst>
              </a:tr>
            </a:tbl>
          </a:graphicData>
        </a:graphic>
      </p:graphicFrame>
      <p:graphicFrame>
        <p:nvGraphicFramePr>
          <p:cNvPr id="62" name="表 61">
            <a:extLst>
              <a:ext uri="{FF2B5EF4-FFF2-40B4-BE49-F238E27FC236}">
                <a16:creationId xmlns:a16="http://schemas.microsoft.com/office/drawing/2014/main" id="{19AE1BEF-5F7C-4A48-B0ED-1E9DDBAD2BEA}"/>
              </a:ext>
            </a:extLst>
          </p:cNvPr>
          <p:cNvGraphicFramePr>
            <a:graphicFrameLocks noGrp="1"/>
          </p:cNvGraphicFramePr>
          <p:nvPr>
            <p:extLst>
              <p:ext uri="{D42A27DB-BD31-4B8C-83A1-F6EECF244321}">
                <p14:modId xmlns:p14="http://schemas.microsoft.com/office/powerpoint/2010/main" val="1964731544"/>
              </p:ext>
            </p:extLst>
          </p:nvPr>
        </p:nvGraphicFramePr>
        <p:xfrm>
          <a:off x="5172961" y="2469519"/>
          <a:ext cx="3348000" cy="360000"/>
        </p:xfrm>
        <a:graphic>
          <a:graphicData uri="http://schemas.openxmlformats.org/drawingml/2006/table">
            <a:tbl>
              <a:tblPr firstRow="1" bandRow="1">
                <a:tableStyleId>{5940675A-B579-460E-94D1-54222C63F5DA}</a:tableStyleId>
              </a:tblPr>
              <a:tblGrid>
                <a:gridCol w="1116000">
                  <a:extLst>
                    <a:ext uri="{9D8B030D-6E8A-4147-A177-3AD203B41FA5}">
                      <a16:colId xmlns:a16="http://schemas.microsoft.com/office/drawing/2014/main" val="1121967615"/>
                    </a:ext>
                  </a:extLst>
                </a:gridCol>
                <a:gridCol w="1116000">
                  <a:extLst>
                    <a:ext uri="{9D8B030D-6E8A-4147-A177-3AD203B41FA5}">
                      <a16:colId xmlns:a16="http://schemas.microsoft.com/office/drawing/2014/main" val="1302438693"/>
                    </a:ext>
                  </a:extLst>
                </a:gridCol>
                <a:gridCol w="1116000">
                  <a:extLst>
                    <a:ext uri="{9D8B030D-6E8A-4147-A177-3AD203B41FA5}">
                      <a16:colId xmlns:a16="http://schemas.microsoft.com/office/drawing/2014/main" val="592210710"/>
                    </a:ext>
                  </a:extLst>
                </a:gridCol>
              </a:tblGrid>
              <a:tr h="180000">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閣僚・国会議員、省庁幹部等</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自治体首長、幹部等</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経済界、その他</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180000">
                <a:tc>
                  <a:txBody>
                    <a:bodyPr/>
                    <a:lstStyle/>
                    <a:p>
                      <a:pPr marL="0" indent="0" algn="ctr">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63</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600" b="0" dirty="0">
                          <a:solidFill>
                            <a:schemeClr val="tx1"/>
                          </a:solidFill>
                          <a:latin typeface="Meiryo UI" panose="020B0604030504040204" pitchFamily="50" charset="-128"/>
                          <a:ea typeface="Meiryo UI" panose="020B0604030504040204" pitchFamily="50" charset="-128"/>
                        </a:rPr>
                        <a:t>60</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600" b="0" dirty="0">
                          <a:solidFill>
                            <a:schemeClr val="tx1"/>
                          </a:solidFill>
                          <a:latin typeface="Meiryo UI" panose="020B0604030504040204" pitchFamily="50" charset="-128"/>
                          <a:ea typeface="Meiryo UI" panose="020B0604030504040204" pitchFamily="50" charset="-128"/>
                        </a:rPr>
                        <a:t>144</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56166370"/>
                  </a:ext>
                </a:extLst>
              </a:tr>
            </a:tbl>
          </a:graphicData>
        </a:graphic>
      </p:graphicFrame>
      <p:sp>
        <p:nvSpPr>
          <p:cNvPr id="63" name="テキスト ボックス 62">
            <a:extLst>
              <a:ext uri="{FF2B5EF4-FFF2-40B4-BE49-F238E27FC236}">
                <a16:creationId xmlns:a16="http://schemas.microsoft.com/office/drawing/2014/main" id="{4647C8BF-ED3F-4E8A-8EED-B357B8A79253}"/>
              </a:ext>
            </a:extLst>
          </p:cNvPr>
          <p:cNvSpPr txBox="1"/>
          <p:nvPr/>
        </p:nvSpPr>
        <p:spPr>
          <a:xfrm>
            <a:off x="4981634" y="1782569"/>
            <a:ext cx="1212281" cy="1235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803" dirty="0">
                <a:latin typeface="Meiryo UI" panose="020B0604030504040204" pitchFamily="50" charset="-128"/>
                <a:ea typeface="Meiryo UI" panose="020B0604030504040204" pitchFamily="50" charset="-128"/>
                <a:sym typeface="Calibri"/>
              </a:rPr>
              <a:t>＜海外賓客等：</a:t>
            </a:r>
            <a:r>
              <a:rPr lang="en-US" altLang="ja-JP" sz="803" dirty="0">
                <a:latin typeface="Meiryo UI" panose="020B0604030504040204" pitchFamily="50" charset="-128"/>
                <a:ea typeface="Meiryo UI" panose="020B0604030504040204" pitchFamily="50" charset="-128"/>
                <a:sym typeface="Calibri"/>
              </a:rPr>
              <a:t>869</a:t>
            </a:r>
            <a:r>
              <a:rPr lang="ja-JP" altLang="en-US" sz="803" dirty="0">
                <a:latin typeface="Meiryo UI" panose="020B0604030504040204" pitchFamily="50" charset="-128"/>
                <a:ea typeface="Meiryo UI" panose="020B0604030504040204" pitchFamily="50" charset="-128"/>
                <a:sym typeface="Calibri"/>
              </a:rPr>
              <a:t>件＞</a:t>
            </a:r>
            <a:endParaRPr lang="ja-JP" altLang="en-US" sz="892" dirty="0">
              <a:latin typeface="Meiryo UI" panose="020B0604030504040204" pitchFamily="50" charset="-128"/>
              <a:ea typeface="Meiryo UI" panose="020B0604030504040204" pitchFamily="50" charset="-128"/>
              <a:sym typeface="Calibri"/>
            </a:endParaRPr>
          </a:p>
        </p:txBody>
      </p:sp>
      <p:sp>
        <p:nvSpPr>
          <p:cNvPr id="64" name="テキスト ボックス 63">
            <a:extLst>
              <a:ext uri="{FF2B5EF4-FFF2-40B4-BE49-F238E27FC236}">
                <a16:creationId xmlns:a16="http://schemas.microsoft.com/office/drawing/2014/main" id="{C538558A-D3E9-46C2-AE65-98DE64412DA1}"/>
              </a:ext>
            </a:extLst>
          </p:cNvPr>
          <p:cNvSpPr txBox="1"/>
          <p:nvPr/>
        </p:nvSpPr>
        <p:spPr>
          <a:xfrm>
            <a:off x="4930834" y="2313203"/>
            <a:ext cx="1263081" cy="1235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803" dirty="0">
                <a:latin typeface="Meiryo UI" panose="020B0604030504040204" pitchFamily="50" charset="-128"/>
                <a:ea typeface="Meiryo UI" panose="020B0604030504040204" pitchFamily="50" charset="-128"/>
                <a:sym typeface="Calibri"/>
              </a:rPr>
              <a:t>＜国内賓客等：</a:t>
            </a:r>
            <a:r>
              <a:rPr lang="en-US" altLang="ja-JP" sz="803" dirty="0">
                <a:latin typeface="Meiryo UI" panose="020B0604030504040204" pitchFamily="50" charset="-128"/>
                <a:ea typeface="Meiryo UI" panose="020B0604030504040204" pitchFamily="50" charset="-128"/>
                <a:sym typeface="Calibri"/>
              </a:rPr>
              <a:t>267</a:t>
            </a:r>
            <a:r>
              <a:rPr lang="ja-JP" altLang="en-US" sz="803" dirty="0">
                <a:latin typeface="Meiryo UI" panose="020B0604030504040204" pitchFamily="50" charset="-128"/>
                <a:ea typeface="Meiryo UI" panose="020B0604030504040204" pitchFamily="50" charset="-128"/>
                <a:sym typeface="Calibri"/>
              </a:rPr>
              <a:t>件＞</a:t>
            </a:r>
            <a:endParaRPr lang="ja-JP" altLang="en-US" sz="892" dirty="0">
              <a:latin typeface="Meiryo UI" panose="020B0604030504040204" pitchFamily="50" charset="-128"/>
              <a:ea typeface="Meiryo UI" panose="020B0604030504040204" pitchFamily="50" charset="-128"/>
              <a:sym typeface="Calibri"/>
            </a:endParaRPr>
          </a:p>
        </p:txBody>
      </p:sp>
      <p:pic>
        <p:nvPicPr>
          <p:cNvPr id="72" name="図 71">
            <a:extLst>
              <a:ext uri="{FF2B5EF4-FFF2-40B4-BE49-F238E27FC236}">
                <a16:creationId xmlns:a16="http://schemas.microsoft.com/office/drawing/2014/main" id="{AC1EC973-DF44-4D48-AFFE-EF71D4978E0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639008" y="3032620"/>
            <a:ext cx="1028000" cy="771000"/>
          </a:xfrm>
          <a:prstGeom prst="rect">
            <a:avLst/>
          </a:prstGeom>
        </p:spPr>
      </p:pic>
      <p:sp>
        <p:nvSpPr>
          <p:cNvPr id="42" name="テキスト ボックス 41">
            <a:extLst>
              <a:ext uri="{FF2B5EF4-FFF2-40B4-BE49-F238E27FC236}">
                <a16:creationId xmlns:a16="http://schemas.microsoft.com/office/drawing/2014/main" id="{7DC4CC41-32A7-47B3-9EA7-BADEE99BB5E6}"/>
              </a:ext>
            </a:extLst>
          </p:cNvPr>
          <p:cNvSpPr txBox="1"/>
          <p:nvPr/>
        </p:nvSpPr>
        <p:spPr>
          <a:xfrm>
            <a:off x="308707" y="5564007"/>
            <a:ext cx="1605008" cy="1235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803" dirty="0">
                <a:latin typeface="Meiryo UI" panose="020B0604030504040204" pitchFamily="50" charset="-128"/>
                <a:ea typeface="Meiryo UI" panose="020B0604030504040204" pitchFamily="50" charset="-128"/>
                <a:sym typeface="Calibri"/>
              </a:rPr>
              <a:t>＜国際会議開催件数＞</a:t>
            </a:r>
            <a:endParaRPr lang="ja-JP" altLang="en-US" sz="892" dirty="0">
              <a:latin typeface="Meiryo UI" panose="020B0604030504040204" pitchFamily="50" charset="-128"/>
              <a:ea typeface="Meiryo UI" panose="020B0604030504040204" pitchFamily="50" charset="-128"/>
              <a:sym typeface="Calibri"/>
            </a:endParaRPr>
          </a:p>
        </p:txBody>
      </p:sp>
      <p:graphicFrame>
        <p:nvGraphicFramePr>
          <p:cNvPr id="6" name="表 5">
            <a:extLst>
              <a:ext uri="{FF2B5EF4-FFF2-40B4-BE49-F238E27FC236}">
                <a16:creationId xmlns:a16="http://schemas.microsoft.com/office/drawing/2014/main" id="{990531C0-7BAE-412F-8CB3-B2FF1BC7CFCF}"/>
              </a:ext>
            </a:extLst>
          </p:cNvPr>
          <p:cNvGraphicFramePr>
            <a:graphicFrameLocks noGrp="1"/>
          </p:cNvGraphicFramePr>
          <p:nvPr>
            <p:extLst>
              <p:ext uri="{D42A27DB-BD31-4B8C-83A1-F6EECF244321}">
                <p14:modId xmlns:p14="http://schemas.microsoft.com/office/powerpoint/2010/main" val="3659406891"/>
              </p:ext>
            </p:extLst>
          </p:nvPr>
        </p:nvGraphicFramePr>
        <p:xfrm>
          <a:off x="661927" y="5720933"/>
          <a:ext cx="1831125" cy="346076"/>
        </p:xfrm>
        <a:graphic>
          <a:graphicData uri="http://schemas.openxmlformats.org/drawingml/2006/table">
            <a:tbl>
              <a:tblPr firstRow="1" bandRow="1">
                <a:tableStyleId>{5940675A-B579-460E-94D1-54222C63F5DA}</a:tableStyleId>
              </a:tblPr>
              <a:tblGrid>
                <a:gridCol w="385500">
                  <a:extLst>
                    <a:ext uri="{9D8B030D-6E8A-4147-A177-3AD203B41FA5}">
                      <a16:colId xmlns:a16="http://schemas.microsoft.com/office/drawing/2014/main" val="1413445825"/>
                    </a:ext>
                  </a:extLst>
                </a:gridCol>
                <a:gridCol w="481875">
                  <a:extLst>
                    <a:ext uri="{9D8B030D-6E8A-4147-A177-3AD203B41FA5}">
                      <a16:colId xmlns:a16="http://schemas.microsoft.com/office/drawing/2014/main" val="2469072793"/>
                    </a:ext>
                  </a:extLst>
                </a:gridCol>
                <a:gridCol w="481875">
                  <a:extLst>
                    <a:ext uri="{9D8B030D-6E8A-4147-A177-3AD203B41FA5}">
                      <a16:colId xmlns:a16="http://schemas.microsoft.com/office/drawing/2014/main" val="2292756213"/>
                    </a:ext>
                  </a:extLst>
                </a:gridCol>
                <a:gridCol w="481875">
                  <a:extLst>
                    <a:ext uri="{9D8B030D-6E8A-4147-A177-3AD203B41FA5}">
                      <a16:colId xmlns:a16="http://schemas.microsoft.com/office/drawing/2014/main" val="1191186006"/>
                    </a:ext>
                  </a:extLst>
                </a:gridCol>
              </a:tblGrid>
              <a:tr h="167952">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基準</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令和</a:t>
                      </a:r>
                      <a:r>
                        <a:rPr kumimoji="1" lang="en-US" altLang="ja-JP" sz="600" b="1" dirty="0">
                          <a:solidFill>
                            <a:schemeClr val="bg1"/>
                          </a:solidFill>
                          <a:latin typeface="Meiryo UI" panose="020B0604030504040204" pitchFamily="50" charset="-128"/>
                          <a:ea typeface="Meiryo UI" panose="020B0604030504040204" pitchFamily="50" charset="-128"/>
                        </a:rPr>
                        <a:t>4</a:t>
                      </a:r>
                      <a:r>
                        <a:rPr kumimoji="1" lang="ja-JP" altLang="en-US" sz="600" b="1" dirty="0">
                          <a:solidFill>
                            <a:schemeClr val="bg1"/>
                          </a:solidFill>
                          <a:latin typeface="Meiryo UI" panose="020B0604030504040204" pitchFamily="50" charset="-128"/>
                          <a:ea typeface="Meiryo UI" panose="020B0604030504040204" pitchFamily="50" charset="-128"/>
                        </a:rPr>
                        <a:t>年</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令和</a:t>
                      </a:r>
                      <a:r>
                        <a:rPr kumimoji="1" lang="en-US" altLang="ja-JP" sz="600" b="1" dirty="0">
                          <a:solidFill>
                            <a:schemeClr val="bg1"/>
                          </a:solidFill>
                          <a:latin typeface="Meiryo UI" panose="020B0604030504040204" pitchFamily="50" charset="-128"/>
                          <a:ea typeface="Meiryo UI" panose="020B0604030504040204" pitchFamily="50" charset="-128"/>
                        </a:rPr>
                        <a:t>5</a:t>
                      </a:r>
                      <a:r>
                        <a:rPr kumimoji="1" lang="ja-JP" altLang="en-US" sz="600" b="1" dirty="0">
                          <a:solidFill>
                            <a:schemeClr val="bg1"/>
                          </a:solidFill>
                          <a:latin typeface="Meiryo UI" panose="020B0604030504040204" pitchFamily="50" charset="-128"/>
                          <a:ea typeface="Meiryo UI" panose="020B0604030504040204" pitchFamily="50" charset="-128"/>
                        </a:rPr>
                        <a:t>年</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令和</a:t>
                      </a:r>
                      <a:r>
                        <a:rPr kumimoji="1" lang="en-US" altLang="ja-JP" sz="600" b="1" dirty="0">
                          <a:solidFill>
                            <a:schemeClr val="bg1"/>
                          </a:solidFill>
                          <a:latin typeface="Meiryo UI" panose="020B0604030504040204" pitchFamily="50" charset="-128"/>
                          <a:ea typeface="Meiryo UI" panose="020B0604030504040204" pitchFamily="50" charset="-128"/>
                        </a:rPr>
                        <a:t>6</a:t>
                      </a:r>
                      <a:r>
                        <a:rPr kumimoji="1" lang="ja-JP" altLang="en-US" sz="600" b="1"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461904748"/>
                  </a:ext>
                </a:extLst>
              </a:tr>
              <a:tr h="1679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Meiryo UI" panose="020B0604030504040204" pitchFamily="50" charset="-128"/>
                          <a:ea typeface="Meiryo UI" panose="020B0604030504040204" pitchFamily="50" charset="-128"/>
                        </a:rPr>
                        <a:t>ICCA</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r">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9</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indent="0" algn="r">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21</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kumimoji="1" lang="en-US" altLang="ja-JP" sz="600" b="0" dirty="0">
                          <a:solidFill>
                            <a:schemeClr val="tx1"/>
                          </a:solidFill>
                          <a:latin typeface="Meiryo UI" panose="020B0604030504040204" pitchFamily="50" charset="-128"/>
                          <a:ea typeface="Meiryo UI" panose="020B0604030504040204" pitchFamily="50" charset="-128"/>
                        </a:rPr>
                        <a:t>31</a:t>
                      </a:r>
                      <a:r>
                        <a:rPr kumimoji="1" lang="ja-JP" altLang="en-US" sz="600" b="0" dirty="0">
                          <a:solidFill>
                            <a:schemeClr val="tx1"/>
                          </a:solidFill>
                          <a:latin typeface="Meiryo UI" panose="020B0604030504040204" pitchFamily="50" charset="-128"/>
                          <a:ea typeface="Meiryo UI" panose="020B0604030504040204" pitchFamily="50" charset="-128"/>
                        </a:rPr>
                        <a:t>件</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35158109"/>
                  </a:ext>
                </a:extLst>
              </a:tr>
            </a:tbl>
          </a:graphicData>
        </a:graphic>
      </p:graphicFrame>
      <p:pic>
        <p:nvPicPr>
          <p:cNvPr id="21" name="図 20">
            <a:extLst>
              <a:ext uri="{FF2B5EF4-FFF2-40B4-BE49-F238E27FC236}">
                <a16:creationId xmlns:a16="http://schemas.microsoft.com/office/drawing/2014/main" id="{9D40B693-82E7-6658-F0B6-C33525B50D4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bwMode="auto">
          <a:xfrm>
            <a:off x="3720993" y="2552653"/>
            <a:ext cx="1116000" cy="617448"/>
          </a:xfrm>
          <a:prstGeom prst="rect">
            <a:avLst/>
          </a:prstGeom>
          <a:noFill/>
          <a:ln>
            <a:noFill/>
          </a:ln>
        </p:spPr>
      </p:pic>
      <p:sp>
        <p:nvSpPr>
          <p:cNvPr id="23" name="テキスト ボックス 22">
            <a:extLst>
              <a:ext uri="{FF2B5EF4-FFF2-40B4-BE49-F238E27FC236}">
                <a16:creationId xmlns:a16="http://schemas.microsoft.com/office/drawing/2014/main" id="{7F893EE8-7F0A-5B72-ACC5-634FCE735BAC}"/>
              </a:ext>
            </a:extLst>
          </p:cNvPr>
          <p:cNvSpPr txBox="1"/>
          <p:nvPr/>
        </p:nvSpPr>
        <p:spPr>
          <a:xfrm>
            <a:off x="3666235" y="3183471"/>
            <a:ext cx="1108298" cy="205184"/>
          </a:xfrm>
          <a:prstGeom prst="rect">
            <a:avLst/>
          </a:prstGeom>
          <a:noFill/>
        </p:spPr>
        <p:txBody>
          <a:bodyPr wrap="square" lIns="0" tIns="0" rIns="0" bIns="0">
            <a:spAutoFit/>
          </a:bodyPr>
          <a:lstStyle/>
          <a:p>
            <a:pPr algn="ctr">
              <a:lnSpc>
                <a:spcPts val="800"/>
              </a:lnSpc>
            </a:pPr>
            <a:r>
              <a:rPr lang="ja-JP" altLang="en-US" sz="700" dirty="0">
                <a:latin typeface="Meiryo UI" panose="020B0604030504040204" pitchFamily="50" charset="-128"/>
                <a:ea typeface="Meiryo UI" panose="020B0604030504040204" pitchFamily="50" charset="-128"/>
              </a:rPr>
              <a:t>英国グレーター・マンチェスター</a:t>
            </a:r>
            <a:endParaRPr lang="en-US" altLang="ja-JP" sz="700" dirty="0">
              <a:latin typeface="Meiryo UI" panose="020B0604030504040204" pitchFamily="50" charset="-128"/>
              <a:ea typeface="Meiryo UI" panose="020B0604030504040204" pitchFamily="50" charset="-128"/>
            </a:endParaRPr>
          </a:p>
          <a:p>
            <a:pPr algn="ctr">
              <a:lnSpc>
                <a:spcPts val="800"/>
              </a:lnSpc>
            </a:pPr>
            <a:r>
              <a:rPr lang="ja-JP" altLang="en-US" sz="700" dirty="0">
                <a:latin typeface="Meiryo UI" panose="020B0604030504040204" pitchFamily="50" charset="-128"/>
                <a:ea typeface="Meiryo UI" panose="020B0604030504040204" pitchFamily="50" charset="-128"/>
              </a:rPr>
              <a:t>姉妹都市提携締結式</a:t>
            </a:r>
          </a:p>
        </p:txBody>
      </p:sp>
      <p:sp>
        <p:nvSpPr>
          <p:cNvPr id="33" name="正方形/長方形 32">
            <a:extLst>
              <a:ext uri="{FF2B5EF4-FFF2-40B4-BE49-F238E27FC236}">
                <a16:creationId xmlns:a16="http://schemas.microsoft.com/office/drawing/2014/main" id="{BF3EC961-806A-4342-8338-1CCFBCB94358}"/>
              </a:ext>
            </a:extLst>
          </p:cNvPr>
          <p:cNvSpPr/>
          <p:nvPr/>
        </p:nvSpPr>
        <p:spPr>
          <a:xfrm>
            <a:off x="8639008" y="4071668"/>
            <a:ext cx="1006061" cy="617104"/>
          </a:xfrm>
          <a:prstGeom prst="rect">
            <a:avLst/>
          </a:prstGeom>
          <a:blipFill dpi="0" rotWithShape="1">
            <a:blip r:embed="rId5" cstate="email">
              <a:extLst>
                <a:ext uri="{28A0092B-C50C-407E-A947-70E740481C1C}">
                  <a14:useLocalDpi xmlns:a14="http://schemas.microsoft.com/office/drawing/2010/main"/>
                </a:ext>
              </a:extLst>
            </a:blip>
            <a:srcRect/>
            <a:stretch>
              <a:fillRect/>
            </a:stretch>
          </a:blipFill>
          <a:ln>
            <a:noFill/>
          </a:ln>
        </p:spPr>
        <p:style>
          <a:lnRef idx="2">
            <a:schemeClr val="accent1"/>
          </a:lnRef>
          <a:fillRef idx="1">
            <a:schemeClr val="lt1"/>
          </a:fillRef>
          <a:effectRef idx="0">
            <a:schemeClr val="accent1"/>
          </a:effectRef>
          <a:fontRef idx="minor">
            <a:schemeClr val="dk1"/>
          </a:fontRef>
        </p:style>
        <p:txBody>
          <a:bodyPr rtlCol="0" anchor="t" anchorCtr="0"/>
          <a:lstStyle/>
          <a:p>
            <a:pPr algn="ctr" defTabSz="1206112">
              <a:defRPr/>
            </a:pPr>
            <a:endParaRPr lang="ja-JP" altLang="en-US" sz="981" b="1" dirty="0">
              <a:solidFill>
                <a:prstClr val="black"/>
              </a:solidFill>
              <a:latin typeface="ＭＳ Ｐゴシック" panose="020B0600070205080204" pitchFamily="50" charset="-128"/>
              <a:ea typeface="ＭＳ Ｐゴシック" panose="020B0600070205080204" pitchFamily="50" charset="-128"/>
            </a:endParaRPr>
          </a:p>
        </p:txBody>
      </p:sp>
      <p:sp>
        <p:nvSpPr>
          <p:cNvPr id="38" name="テキスト ボックス 37">
            <a:extLst>
              <a:ext uri="{FF2B5EF4-FFF2-40B4-BE49-F238E27FC236}">
                <a16:creationId xmlns:a16="http://schemas.microsoft.com/office/drawing/2014/main" id="{8FAA8E5B-5642-4C7C-9461-6B090543AD5D}"/>
              </a:ext>
            </a:extLst>
          </p:cNvPr>
          <p:cNvSpPr txBox="1"/>
          <p:nvPr/>
        </p:nvSpPr>
        <p:spPr>
          <a:xfrm>
            <a:off x="8559704" y="4699762"/>
            <a:ext cx="1191519" cy="307777"/>
          </a:xfrm>
          <a:prstGeom prst="rect">
            <a:avLst/>
          </a:prstGeom>
          <a:noFill/>
        </p:spPr>
        <p:txBody>
          <a:bodyPr wrap="square" lIns="0" tIns="0" rIns="0" bIns="0" rtlCol="0">
            <a:spAutoFit/>
          </a:bodyPr>
          <a:lstStyle/>
          <a:p>
            <a:pPr algn="ctr" defTabSz="1206112">
              <a:lnSpc>
                <a:spcPts val="800"/>
              </a:lnSpc>
              <a:defRPr/>
            </a:pP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高校生</a:t>
            </a:r>
            <a:r>
              <a:rPr lang="en-US" altLang="ja-JP"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一人で海外進出</a:t>
            </a:r>
            <a:r>
              <a:rPr lang="en-US" altLang="ja-JP"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lgn="ctr" defTabSz="1206112">
              <a:lnSpc>
                <a:spcPts val="800"/>
              </a:lnSpc>
              <a:defRPr/>
            </a:pP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応援プロジェクト</a:t>
            </a:r>
          </a:p>
          <a:p>
            <a:pPr algn="ctr" defTabSz="1206112">
              <a:lnSpc>
                <a:spcPts val="800"/>
              </a:lnSpc>
              <a:defRPr/>
            </a:pP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（参加者募集説明会の様子）</a:t>
            </a:r>
            <a:endParaRPr lang="en-US" altLang="ja-JP"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39" name="図 38">
            <a:extLst>
              <a:ext uri="{FF2B5EF4-FFF2-40B4-BE49-F238E27FC236}">
                <a16:creationId xmlns:a16="http://schemas.microsoft.com/office/drawing/2014/main" id="{7AA44A94-C80D-4F02-9EAD-E2DD60097D9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584868" y="5168542"/>
            <a:ext cx="1060125" cy="674534"/>
          </a:xfrm>
          <a:prstGeom prst="rect">
            <a:avLst/>
          </a:prstGeom>
        </p:spPr>
      </p:pic>
      <p:sp>
        <p:nvSpPr>
          <p:cNvPr id="40" name="テキスト ボックス 39">
            <a:extLst>
              <a:ext uri="{FF2B5EF4-FFF2-40B4-BE49-F238E27FC236}">
                <a16:creationId xmlns:a16="http://schemas.microsoft.com/office/drawing/2014/main" id="{49A92BC8-5CFC-443F-ABC3-985159A850A7}"/>
              </a:ext>
            </a:extLst>
          </p:cNvPr>
          <p:cNvSpPr txBox="1"/>
          <p:nvPr/>
        </p:nvSpPr>
        <p:spPr>
          <a:xfrm>
            <a:off x="8690229" y="5848717"/>
            <a:ext cx="821020" cy="205184"/>
          </a:xfrm>
          <a:prstGeom prst="rect">
            <a:avLst/>
          </a:prstGeom>
          <a:noFill/>
        </p:spPr>
        <p:txBody>
          <a:bodyPr wrap="square" lIns="0" tIns="0" rIns="0" bIns="0" rtlCol="0">
            <a:spAutoFit/>
          </a:bodyPr>
          <a:lstStyle/>
          <a:p>
            <a:pPr algn="ctr" defTabSz="1206112">
              <a:lnSpc>
                <a:spcPts val="800"/>
              </a:lnSpc>
              <a:defRPr/>
            </a:pPr>
            <a:r>
              <a:rPr lang="en-US" altLang="ja-JP"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Hello-EXPO</a:t>
            </a:r>
          </a:p>
          <a:p>
            <a:pPr algn="ctr" defTabSz="1206112">
              <a:lnSpc>
                <a:spcPts val="800"/>
              </a:lnSpc>
              <a:defRPr/>
            </a:pP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国際交流プロジェクト </a:t>
            </a:r>
          </a:p>
        </p:txBody>
      </p:sp>
      <p:sp>
        <p:nvSpPr>
          <p:cNvPr id="44" name="テキスト ボックス 43">
            <a:extLst>
              <a:ext uri="{FF2B5EF4-FFF2-40B4-BE49-F238E27FC236}">
                <a16:creationId xmlns:a16="http://schemas.microsoft.com/office/drawing/2014/main" id="{7A546365-F351-41E7-A55C-C833F923728E}"/>
              </a:ext>
            </a:extLst>
          </p:cNvPr>
          <p:cNvSpPr txBox="1"/>
          <p:nvPr/>
        </p:nvSpPr>
        <p:spPr>
          <a:xfrm>
            <a:off x="8584868" y="3813415"/>
            <a:ext cx="1152767" cy="107722"/>
          </a:xfrm>
          <a:prstGeom prst="rect">
            <a:avLst/>
          </a:prstGeom>
          <a:noFill/>
        </p:spPr>
        <p:txBody>
          <a:bodyPr wrap="square" lIns="0" tIns="0" rIns="0" bIns="0" rtlCol="0">
            <a:spAutoFit/>
          </a:bodyPr>
          <a:lstStyle/>
          <a:p>
            <a:pPr algn="ctr" defTabSz="1206112">
              <a:defRPr/>
            </a:pP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ルーマニアのナショナルデーの様子</a:t>
            </a:r>
            <a:endParaRPr lang="en-US" altLang="ja-JP"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45" name="図 44">
            <a:extLst>
              <a:ext uri="{FF2B5EF4-FFF2-40B4-BE49-F238E27FC236}">
                <a16:creationId xmlns:a16="http://schemas.microsoft.com/office/drawing/2014/main" id="{355A3AE1-3F81-421C-A5F8-4355E25FF926}"/>
              </a:ext>
            </a:extLst>
          </p:cNvPr>
          <p:cNvPicPr>
            <a:picLocks noChangeAspect="1"/>
          </p:cNvPicPr>
          <p:nvPr/>
        </p:nvPicPr>
        <p:blipFill>
          <a:blip r:embed="rId7"/>
          <a:stretch>
            <a:fillRect/>
          </a:stretch>
        </p:blipFill>
        <p:spPr>
          <a:xfrm>
            <a:off x="3718780" y="4949182"/>
            <a:ext cx="1116000" cy="744000"/>
          </a:xfrm>
          <a:prstGeom prst="rect">
            <a:avLst/>
          </a:prstGeom>
        </p:spPr>
      </p:pic>
      <p:pic>
        <p:nvPicPr>
          <p:cNvPr id="2" name="図 1" descr="テーブルの上に立っている人たち&#10;&#10;AI によって生成されたコンテンツは間違っている可能性があります。">
            <a:extLst>
              <a:ext uri="{FF2B5EF4-FFF2-40B4-BE49-F238E27FC236}">
                <a16:creationId xmlns:a16="http://schemas.microsoft.com/office/drawing/2014/main" id="{58AD8271-6671-1275-AF52-7C4981C7D0B8}"/>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718780" y="1634318"/>
            <a:ext cx="1114738" cy="608646"/>
          </a:xfrm>
          <a:prstGeom prst="rect">
            <a:avLst/>
          </a:prstGeom>
        </p:spPr>
      </p:pic>
      <p:sp>
        <p:nvSpPr>
          <p:cNvPr id="3" name="テキスト ボックス 7">
            <a:extLst>
              <a:ext uri="{FF2B5EF4-FFF2-40B4-BE49-F238E27FC236}">
                <a16:creationId xmlns:a16="http://schemas.microsoft.com/office/drawing/2014/main" id="{AA066DE6-3BE0-379E-E1AE-D921C967C5F4}"/>
              </a:ext>
            </a:extLst>
          </p:cNvPr>
          <p:cNvSpPr txBox="1"/>
          <p:nvPr/>
        </p:nvSpPr>
        <p:spPr>
          <a:xfrm>
            <a:off x="3773846" y="2277723"/>
            <a:ext cx="1004606" cy="205184"/>
          </a:xfrm>
          <a:prstGeom prst="rect">
            <a:avLst/>
          </a:prstGeom>
          <a:noFill/>
        </p:spPr>
        <p:txBody>
          <a:bodyPr wrap="square" lIns="0" tIns="0" rIns="0" bIns="0" anchor="t">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lnSpc>
                <a:spcPts val="800"/>
              </a:lnSpc>
            </a:pPr>
            <a:r>
              <a:rPr lang="ja-JP" altLang="en-US" sz="700" dirty="0">
                <a:latin typeface="Meiryo UI" panose="020B0604030504040204" pitchFamily="50" charset="-128"/>
                <a:ea typeface="Meiryo UI" panose="020B0604030504040204" pitchFamily="50" charset="-128"/>
                <a:cs typeface="+mn-lt"/>
              </a:rPr>
              <a:t>カナダ・ケベック州</a:t>
            </a:r>
            <a:endParaRPr lang="en-US" altLang="ja-JP" sz="700" dirty="0">
              <a:latin typeface="Meiryo UI" panose="020B0604030504040204" pitchFamily="50" charset="-128"/>
              <a:ea typeface="Meiryo UI" panose="020B0604030504040204" pitchFamily="50" charset="-128"/>
              <a:cs typeface="+mn-lt"/>
            </a:endParaRPr>
          </a:p>
          <a:p>
            <a:pPr algn="ctr">
              <a:lnSpc>
                <a:spcPts val="800"/>
              </a:lnSpc>
            </a:pPr>
            <a:r>
              <a:rPr lang="ja-JP" altLang="en-US" sz="700" dirty="0">
                <a:latin typeface="Meiryo UI" panose="020B0604030504040204" pitchFamily="50" charset="-128"/>
                <a:ea typeface="Meiryo UI" panose="020B0604030504040204" pitchFamily="50" charset="-128"/>
                <a:cs typeface="+mn-lt"/>
              </a:rPr>
              <a:t>覚書（</a:t>
            </a:r>
            <a:r>
              <a:rPr lang="en-US" altLang="ja-JP" sz="700" dirty="0">
                <a:latin typeface="Meiryo UI" panose="020B0604030504040204" pitchFamily="50" charset="-128"/>
                <a:ea typeface="Meiryo UI" panose="020B0604030504040204" pitchFamily="50" charset="-128"/>
                <a:cs typeface="+mn-lt"/>
              </a:rPr>
              <a:t>MOU</a:t>
            </a:r>
            <a:r>
              <a:rPr lang="ja-JP" altLang="en-US" sz="700" dirty="0">
                <a:latin typeface="Meiryo UI" panose="020B0604030504040204" pitchFamily="50" charset="-128"/>
                <a:ea typeface="Meiryo UI" panose="020B0604030504040204" pitchFamily="50" charset="-128"/>
                <a:cs typeface="+mn-lt"/>
              </a:rPr>
              <a:t>）締結式</a:t>
            </a:r>
            <a:endParaRPr lang="ja-JP" altLang="en-US" sz="700" dirty="0">
              <a:latin typeface="Meiryo UI" panose="020B0604030504040204" pitchFamily="50" charset="-128"/>
              <a:ea typeface="Meiryo UI" panose="020B0604030504040204" pitchFamily="50" charset="-128"/>
              <a:cs typeface="Calibri"/>
            </a:endParaRPr>
          </a:p>
        </p:txBody>
      </p:sp>
      <p:pic>
        <p:nvPicPr>
          <p:cNvPr id="4" name="図 3">
            <a:extLst>
              <a:ext uri="{FF2B5EF4-FFF2-40B4-BE49-F238E27FC236}">
                <a16:creationId xmlns:a16="http://schemas.microsoft.com/office/drawing/2014/main" id="{4F2673F6-B6D0-4134-6296-633A5AB7A938}"/>
              </a:ext>
            </a:extLst>
          </p:cNvPr>
          <p:cNvPicPr>
            <a:picLocks/>
          </p:cNvPicPr>
          <p:nvPr/>
        </p:nvPicPr>
        <p:blipFill rotWithShape="1">
          <a:blip r:embed="rId9" cstate="print">
            <a:extLst>
              <a:ext uri="{28A0092B-C50C-407E-A947-70E740481C1C}">
                <a14:useLocalDpi xmlns:a14="http://schemas.microsoft.com/office/drawing/2010/main" val="0"/>
              </a:ext>
            </a:extLst>
          </a:blip>
          <a:srcRect/>
          <a:stretch/>
        </p:blipFill>
        <p:spPr>
          <a:xfrm>
            <a:off x="3805112" y="3462830"/>
            <a:ext cx="942072" cy="835250"/>
          </a:xfrm>
          <a:prstGeom prst="rect">
            <a:avLst/>
          </a:prstGeom>
        </p:spPr>
      </p:pic>
      <p:sp>
        <p:nvSpPr>
          <p:cNvPr id="7" name="テキスト ボックス 6">
            <a:extLst>
              <a:ext uri="{FF2B5EF4-FFF2-40B4-BE49-F238E27FC236}">
                <a16:creationId xmlns:a16="http://schemas.microsoft.com/office/drawing/2014/main" id="{7C27A256-BE66-9D02-8D64-9EF8949772EB}"/>
              </a:ext>
            </a:extLst>
          </p:cNvPr>
          <p:cNvSpPr txBox="1"/>
          <p:nvPr/>
        </p:nvSpPr>
        <p:spPr>
          <a:xfrm>
            <a:off x="3789650" y="4332953"/>
            <a:ext cx="873888" cy="2051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lnSpc>
                <a:spcPts val="800"/>
              </a:lnSpc>
              <a:defRPr/>
            </a:pPr>
            <a:r>
              <a:rPr lang="ja-JP" altLang="en-US" sz="700" dirty="0">
                <a:latin typeface="Meiryo UI" panose="020B0604030504040204" pitchFamily="50" charset="-128"/>
                <a:ea typeface="Meiryo UI" panose="020B0604030504040204" pitchFamily="50" charset="-128"/>
                <a:sym typeface="Calibri"/>
              </a:rPr>
              <a:t>イタリア ロンバルディア州</a:t>
            </a:r>
            <a:endParaRPr lang="en-US" altLang="ja-JP" sz="700" dirty="0">
              <a:latin typeface="Meiryo UI" panose="020B0604030504040204" pitchFamily="50" charset="-128"/>
              <a:ea typeface="Meiryo UI" panose="020B0604030504040204" pitchFamily="50" charset="-128"/>
              <a:sym typeface="Calibri"/>
            </a:endParaRPr>
          </a:p>
          <a:p>
            <a:pPr algn="ctr" defTabSz="407988">
              <a:lnSpc>
                <a:spcPts val="800"/>
              </a:lnSpc>
              <a:defRPr/>
            </a:pPr>
            <a:r>
              <a:rPr lang="ja-JP" altLang="en-US" sz="700" dirty="0">
                <a:latin typeface="Meiryo UI" panose="020B0604030504040204" pitchFamily="50" charset="-128"/>
                <a:ea typeface="Meiryo UI" panose="020B0604030504040204" pitchFamily="50" charset="-128"/>
                <a:sym typeface="Calibri"/>
              </a:rPr>
              <a:t>覚書（</a:t>
            </a:r>
            <a:r>
              <a:rPr lang="en-US" altLang="ja-JP" sz="700" dirty="0">
                <a:latin typeface="Meiryo UI" panose="020B0604030504040204" pitchFamily="50" charset="-128"/>
                <a:ea typeface="Meiryo UI" panose="020B0604030504040204" pitchFamily="50" charset="-128"/>
                <a:sym typeface="Calibri"/>
              </a:rPr>
              <a:t>MOU</a:t>
            </a:r>
            <a:r>
              <a:rPr lang="ja-JP" altLang="en-US" sz="700" dirty="0">
                <a:latin typeface="Meiryo UI" panose="020B0604030504040204" pitchFamily="50" charset="-128"/>
                <a:ea typeface="Meiryo UI" panose="020B0604030504040204" pitchFamily="50" charset="-128"/>
                <a:sym typeface="Calibri"/>
              </a:rPr>
              <a:t>）締結式</a:t>
            </a:r>
          </a:p>
        </p:txBody>
      </p:sp>
      <p:sp>
        <p:nvSpPr>
          <p:cNvPr id="30" name="正方形/長方形 29">
            <a:extLst>
              <a:ext uri="{FF2B5EF4-FFF2-40B4-BE49-F238E27FC236}">
                <a16:creationId xmlns:a16="http://schemas.microsoft.com/office/drawing/2014/main" id="{59428FDB-6002-4B88-AF1B-9B19944D69C3}"/>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35" name="正方形/長方形 34">
            <a:extLst>
              <a:ext uri="{FF2B5EF4-FFF2-40B4-BE49-F238E27FC236}">
                <a16:creationId xmlns:a16="http://schemas.microsoft.com/office/drawing/2014/main" id="{F246793F-3734-4C43-BCB3-F9BE62524258}"/>
              </a:ext>
            </a:extLst>
          </p:cNvPr>
          <p:cNvSpPr/>
          <p:nvPr/>
        </p:nvSpPr>
        <p:spPr>
          <a:xfrm>
            <a:off x="1257406" y="548766"/>
            <a:ext cx="8531352" cy="468000"/>
          </a:xfrm>
          <a:prstGeom prst="rect">
            <a:avLst/>
          </a:prstGeom>
          <a:solidFill>
            <a:schemeClr val="accent1">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43" name="四角形: 角を丸くする 42">
            <a:extLst>
              <a:ext uri="{FF2B5EF4-FFF2-40B4-BE49-F238E27FC236}">
                <a16:creationId xmlns:a16="http://schemas.microsoft.com/office/drawing/2014/main" id="{63844121-8BB8-4305-ACC8-2E6182100988}"/>
              </a:ext>
            </a:extLst>
          </p:cNvPr>
          <p:cNvSpPr/>
          <p:nvPr/>
        </p:nvSpPr>
        <p:spPr>
          <a:xfrm>
            <a:off x="1258289" y="577878"/>
            <a:ext cx="8530469" cy="367557"/>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400"/>
              </a:lnSpc>
              <a:spcBef>
                <a:spcPts val="26"/>
              </a:spcBef>
              <a:defRPr/>
            </a:pPr>
            <a:r>
              <a:rPr lang="ja-JP" altLang="en-US" sz="1000" dirty="0">
                <a:solidFill>
                  <a:prstClr val="black"/>
                </a:solidFill>
                <a:latin typeface="Meiryo UI" panose="020B0604030504040204" pitchFamily="50" charset="-128"/>
                <a:ea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rPr>
              <a:t>万博による国際交流の機会を活用した</a:t>
            </a:r>
            <a:r>
              <a:rPr lang="ja-JP" altLang="en-US" sz="1000" b="1" u="sng" dirty="0">
                <a:solidFill>
                  <a:schemeClr val="tx1"/>
                </a:solidFill>
                <a:latin typeface="Meiryo UI" panose="020B0604030504040204" pitchFamily="50" charset="-128"/>
                <a:ea typeface="Meiryo UI" panose="020B0604030504040204" pitchFamily="50" charset="-128"/>
              </a:rPr>
              <a:t>海外都市との友好交流の促進</a:t>
            </a:r>
            <a:r>
              <a:rPr lang="ja-JP" altLang="en-US" sz="1000" u="sng" dirty="0">
                <a:solidFill>
                  <a:schemeClr val="tx1"/>
                </a:solidFill>
                <a:latin typeface="Meiryo UI" panose="020B0604030504040204" pitchFamily="50" charset="-128"/>
                <a:ea typeface="Meiryo UI" panose="020B0604030504040204" pitchFamily="50" charset="-128"/>
              </a:rPr>
              <a:t>により</a:t>
            </a:r>
            <a:r>
              <a:rPr lang="ja-JP" altLang="en-US" sz="1000" dirty="0">
                <a:solidFill>
                  <a:schemeClr val="tx1"/>
                </a:solidFill>
                <a:latin typeface="Meiryo UI" panose="020B0604030504040204" pitchFamily="50" charset="-128"/>
                <a:ea typeface="Meiryo UI" panose="020B0604030504040204" pitchFamily="50" charset="-128"/>
              </a:rPr>
              <a:t>、</a:t>
            </a:r>
            <a:r>
              <a:rPr lang="ja-JP" altLang="en-US" sz="1000" b="1" u="sng" dirty="0">
                <a:solidFill>
                  <a:schemeClr val="tx1"/>
                </a:solidFill>
                <a:latin typeface="Meiryo UI" panose="020B0604030504040204" pitchFamily="50" charset="-128"/>
                <a:ea typeface="Meiryo UI" panose="020B0604030504040204" pitchFamily="50" charset="-128"/>
              </a:rPr>
              <a:t>各国との関係構築に大きく寄与</a:t>
            </a:r>
            <a:r>
              <a:rPr lang="ja-JP" altLang="en-US" sz="1000" dirty="0">
                <a:solidFill>
                  <a:schemeClr val="tx1"/>
                </a:solidFill>
                <a:latin typeface="Meiryo UI" panose="020B0604030504040204" pitchFamily="50" charset="-128"/>
                <a:ea typeface="Meiryo UI" panose="020B0604030504040204" pitchFamily="50" charset="-128"/>
              </a:rPr>
              <a:t>した。</a:t>
            </a:r>
            <a:endParaRPr lang="en-US" altLang="ja-JP" sz="1000" dirty="0">
              <a:solidFill>
                <a:schemeClr val="tx1"/>
              </a:solidFill>
              <a:latin typeface="Meiryo UI" panose="020B0604030504040204" pitchFamily="50" charset="-128"/>
              <a:ea typeface="Meiryo UI" panose="020B0604030504040204" pitchFamily="50" charset="-128"/>
            </a:endParaRPr>
          </a:p>
          <a:p>
            <a:pPr>
              <a:lnSpc>
                <a:spcPts val="1400"/>
              </a:lnSpc>
              <a:spcBef>
                <a:spcPts val="26"/>
              </a:spcBef>
              <a:defRPr/>
            </a:pPr>
            <a:r>
              <a:rPr lang="ja-JP" altLang="en-US" sz="1000" dirty="0">
                <a:solidFill>
                  <a:schemeClr val="tx1"/>
                </a:solidFill>
                <a:latin typeface="Meiryo UI" panose="020B0604030504040204" pitchFamily="50" charset="-128"/>
                <a:ea typeface="Meiryo UI" panose="020B0604030504040204" pitchFamily="50" charset="-128"/>
              </a:rPr>
              <a:t>・ナショナルデー・スペシャルデーでは、様々な国等の文化が披露され</a:t>
            </a:r>
            <a:r>
              <a:rPr lang="ja-JP" altLang="en-US" sz="1000" dirty="0">
                <a:solidFill>
                  <a:prstClr val="black"/>
                </a:solidFill>
                <a:latin typeface="Meiryo UI" panose="020B0604030504040204" pitchFamily="50" charset="-128"/>
                <a:ea typeface="Meiryo UI" panose="020B0604030504040204" pitchFamily="50" charset="-128"/>
              </a:rPr>
              <a:t>、</a:t>
            </a:r>
            <a:r>
              <a:rPr lang="ja-JP" altLang="en-US" sz="1000" b="1" u="sng" dirty="0">
                <a:solidFill>
                  <a:prstClr val="black"/>
                </a:solidFill>
                <a:latin typeface="Meiryo UI" panose="020B0604030504040204" pitchFamily="50" charset="-128"/>
                <a:ea typeface="Meiryo UI" panose="020B0604030504040204" pitchFamily="50" charset="-128"/>
              </a:rPr>
              <a:t>異なる価値観を持つ世界の人々とのつながり</a:t>
            </a:r>
            <a:r>
              <a:rPr lang="ja-JP" altLang="en-US" sz="1000" b="1" u="sng" dirty="0">
                <a:solidFill>
                  <a:schemeClr val="tx1"/>
                </a:solidFill>
                <a:latin typeface="Meiryo UI" panose="020B0604030504040204" pitchFamily="50" charset="-128"/>
                <a:ea typeface="Meiryo UI" panose="020B0604030504040204" pitchFamily="50" charset="-128"/>
              </a:rPr>
              <a:t>が広がり</a:t>
            </a:r>
            <a:r>
              <a:rPr lang="ja-JP" altLang="en-US" sz="1000" dirty="0">
                <a:solidFill>
                  <a:schemeClr val="tx1"/>
                </a:solidFill>
                <a:latin typeface="Meiryo UI" panose="020B0604030504040204" pitchFamily="50" charset="-128"/>
                <a:ea typeface="Meiryo UI" panose="020B0604030504040204" pitchFamily="50" charset="-128"/>
              </a:rPr>
              <a:t>、</a:t>
            </a:r>
            <a:r>
              <a:rPr lang="ja-JP" altLang="en-US" sz="1000" b="1" u="sng" dirty="0">
                <a:solidFill>
                  <a:prstClr val="black"/>
                </a:solidFill>
                <a:latin typeface="Meiryo UI" panose="020B0604030504040204" pitchFamily="50" charset="-128"/>
                <a:ea typeface="Meiryo UI" panose="020B0604030504040204" pitchFamily="50" charset="-128"/>
              </a:rPr>
              <a:t>互いの多様性を理解</a:t>
            </a:r>
            <a:r>
              <a:rPr lang="ja-JP" altLang="en-US" sz="1000" dirty="0">
                <a:solidFill>
                  <a:prstClr val="black"/>
                </a:solidFill>
                <a:latin typeface="Meiryo UI" panose="020B0604030504040204" pitchFamily="50" charset="-128"/>
                <a:ea typeface="Meiryo UI" panose="020B0604030504040204" pitchFamily="50" charset="-128"/>
              </a:rPr>
              <a:t>するきっかけとなった。</a:t>
            </a:r>
          </a:p>
        </p:txBody>
      </p:sp>
      <p:sp>
        <p:nvSpPr>
          <p:cNvPr id="41" name="四角形: 角を丸くする 40">
            <a:extLst>
              <a:ext uri="{FF2B5EF4-FFF2-40B4-BE49-F238E27FC236}">
                <a16:creationId xmlns:a16="http://schemas.microsoft.com/office/drawing/2014/main" id="{53B76941-FEAB-4842-A444-418D913CCCDE}"/>
              </a:ext>
            </a:extLst>
          </p:cNvPr>
          <p:cNvSpPr/>
          <p:nvPr/>
        </p:nvSpPr>
        <p:spPr>
          <a:xfrm>
            <a:off x="135646" y="534386"/>
            <a:ext cx="1078527" cy="468000"/>
          </a:xfrm>
          <a:prstGeom prst="roundRect">
            <a:avLst>
              <a:gd name="adj" fmla="val 50000"/>
            </a:avLst>
          </a:prstGeom>
          <a:solidFill>
            <a:schemeClr val="bg1"/>
          </a:solidFill>
          <a:ln w="38100">
            <a:solidFill>
              <a:schemeClr val="accent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ja-JP" altLang="en-US" sz="1100" b="1" dirty="0">
                <a:solidFill>
                  <a:schemeClr val="tx1"/>
                </a:solidFill>
                <a:latin typeface="Meiryo UI" panose="020B0604030504040204" pitchFamily="50" charset="-128"/>
                <a:ea typeface="Meiryo UI" panose="020B0604030504040204" pitchFamily="50" charset="-128"/>
              </a:rPr>
              <a:t>国際交流</a:t>
            </a:r>
            <a:endParaRPr lang="en-US" altLang="ja-JP" sz="1100" b="1" dirty="0">
              <a:solidFill>
                <a:schemeClr val="tx1"/>
              </a:solidFill>
              <a:latin typeface="Meiryo UI" panose="020B0604030504040204" pitchFamily="50" charset="-128"/>
              <a:ea typeface="Meiryo UI" panose="020B0604030504040204" pitchFamily="50" charset="-128"/>
            </a:endParaRPr>
          </a:p>
          <a:p>
            <a:pPr algn="ctr"/>
            <a:r>
              <a:rPr lang="ja-JP" altLang="en-US" sz="1100" b="1" dirty="0">
                <a:solidFill>
                  <a:schemeClr val="tx1"/>
                </a:solidFill>
                <a:latin typeface="Meiryo UI" panose="020B0604030504040204" pitchFamily="50" charset="-128"/>
                <a:ea typeface="Meiryo UI" panose="020B0604030504040204" pitchFamily="50" charset="-128"/>
              </a:rPr>
              <a:t>の促進</a:t>
            </a:r>
          </a:p>
        </p:txBody>
      </p:sp>
      <p:sp>
        <p:nvSpPr>
          <p:cNvPr id="46" name="スライド番号プレースホルダー 6">
            <a:extLst>
              <a:ext uri="{FF2B5EF4-FFF2-40B4-BE49-F238E27FC236}">
                <a16:creationId xmlns:a16="http://schemas.microsoft.com/office/drawing/2014/main" id="{71BC178C-C13D-4637-98CC-A3C6EFF8D756}"/>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10</a:t>
            </a:r>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579312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AE6126E-7882-4342-B4AF-45D547D4ABCC}"/>
              </a:ext>
            </a:extLst>
          </p:cNvPr>
          <p:cNvSpPr/>
          <p:nvPr/>
        </p:nvSpPr>
        <p:spPr>
          <a:xfrm>
            <a:off x="343008" y="1953102"/>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sz="1800" b="1" dirty="0">
                <a:latin typeface="Meiryo UI" panose="020B0604030504040204" pitchFamily="50" charset="-128"/>
                <a:ea typeface="Meiryo UI" panose="020B0604030504040204" pitchFamily="50" charset="-128"/>
              </a:rPr>
              <a:t>３　スポーツによる活力あふれる都市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19</a:t>
            </a:r>
            <a:endParaRPr kumimoji="1" lang="ja-JP" altLang="en-US" sz="1000" dirty="0">
              <a:latin typeface="Meiryo UI" panose="020B0604030504040204" pitchFamily="50" charset="-128"/>
              <a:ea typeface="Meiryo UI" panose="020B0604030504040204" pitchFamily="50" charset="-128"/>
            </a:endParaRPr>
          </a:p>
        </p:txBody>
      </p:sp>
      <p:graphicFrame>
        <p:nvGraphicFramePr>
          <p:cNvPr id="34" name="表 2">
            <a:extLst>
              <a:ext uri="{FF2B5EF4-FFF2-40B4-BE49-F238E27FC236}">
                <a16:creationId xmlns:a16="http://schemas.microsoft.com/office/drawing/2014/main" id="{65493CFF-6CFF-489F-A747-2FA198D15690}"/>
              </a:ext>
            </a:extLst>
          </p:cNvPr>
          <p:cNvGraphicFramePr>
            <a:graphicFrameLocks noGrp="1"/>
          </p:cNvGraphicFramePr>
          <p:nvPr>
            <p:extLst>
              <p:ext uri="{D42A27DB-BD31-4B8C-83A1-F6EECF244321}">
                <p14:modId xmlns:p14="http://schemas.microsoft.com/office/powerpoint/2010/main" val="2668569438"/>
              </p:ext>
            </p:extLst>
          </p:nvPr>
        </p:nvGraphicFramePr>
        <p:xfrm>
          <a:off x="343008" y="2242253"/>
          <a:ext cx="9324000" cy="375325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188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世界的トップアスリートのパフォーマンスを「みる」機会の創出やアーバンスポーツ等新分野のイベントの誘致・開催等により、スポーツの感動や興奮を体験できる機会を提供し、大阪の都市ブランドの向上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2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集客力のある大規模スポーツ大会、国際競技大会の誘致・開催</a:t>
                      </a:r>
                    </a:p>
                    <a:p>
                      <a:pPr marL="152996" indent="-152996">
                        <a:lnSpc>
                          <a:spcPts val="12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ワールドマスターズゲームズ</a:t>
                      </a:r>
                      <a:r>
                        <a:rPr lang="en-US" altLang="ja-JP" sz="800" dirty="0">
                          <a:solidFill>
                            <a:schemeClr val="tx1"/>
                          </a:solidFill>
                          <a:latin typeface="Meiryo UI" panose="020B0604030504040204" pitchFamily="50" charset="-128"/>
                          <a:ea typeface="Meiryo UI" panose="020B0604030504040204" pitchFamily="50" charset="-128"/>
                        </a:rPr>
                        <a:t>2027</a:t>
                      </a:r>
                      <a:r>
                        <a:rPr lang="ja-JP" altLang="en-US" sz="800" dirty="0">
                          <a:solidFill>
                            <a:schemeClr val="tx1"/>
                          </a:solidFill>
                          <a:latin typeface="Meiryo UI" panose="020B0604030504040204" pitchFamily="50" charset="-128"/>
                          <a:ea typeface="Meiryo UI" panose="020B0604030504040204" pitchFamily="50" charset="-128"/>
                        </a:rPr>
                        <a:t>関西等に向けた機運醸成イベント等の展開</a:t>
                      </a:r>
                    </a:p>
                    <a:p>
                      <a:pPr marL="152996" indent="-152996">
                        <a:lnSpc>
                          <a:spcPts val="12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大規模アリーナ・スタジアムを中核とした大阪・関西を代表する新たなスポーツ・文化の拠点形成</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r h="0">
                <a:tc>
                  <a:txBody>
                    <a:bodyPr/>
                    <a:lstStyle/>
                    <a:p>
                      <a:pPr>
                        <a:lnSpc>
                          <a:spcPts val="100"/>
                        </a:lnSpc>
                      </a:pPr>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00"/>
                        </a:lnSpc>
                      </a:pPr>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1178904"/>
                  </a:ext>
                </a:extLst>
              </a:tr>
              <a:tr h="125445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スポーツ資源を観光や食、健康等、幅広い分野と結びつけ、様々な形のスポーツツーリズムを推進するとともに、スポーツと健康づくり等における産業との連携・技術活用、スポーツイベントを展開し、スポーツの価値や魅力向上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大阪マラソンのさらなる進化・発展</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大阪のブランド力を活用したスポーツイベントの誘致・開催</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大阪のプロスポーツチーム・トップアスリート等と連携した都市魅力の発信、観光振興につなげるための取組の推進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スポーツツーリズム推進のための情報発信</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手軽に行ける大阪の自然を生かしたツーリズムの推進</a:t>
                      </a:r>
                      <a:endParaRPr lang="en-US" altLang="ja-JP" sz="800" dirty="0">
                        <a:solidFill>
                          <a:schemeClr val="tx1"/>
                        </a:solidFill>
                        <a:latin typeface="Meiryo UI" panose="020B0604030504040204" pitchFamily="50" charset="-128"/>
                        <a:ea typeface="Meiryo UI" panose="020B0604030504040204" pitchFamily="50" charset="-128"/>
                      </a:endParaRP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ワ－ルドマスターズゲームズ</a:t>
                      </a:r>
                      <a:r>
                        <a:rPr lang="en-US" altLang="ja-JP" sz="800" dirty="0">
                          <a:solidFill>
                            <a:schemeClr val="tx1"/>
                          </a:solidFill>
                          <a:latin typeface="Meiryo UI" panose="020B0604030504040204" pitchFamily="50" charset="-128"/>
                          <a:ea typeface="Meiryo UI" panose="020B0604030504040204" pitchFamily="50" charset="-128"/>
                        </a:rPr>
                        <a:t>2027</a:t>
                      </a:r>
                      <a:r>
                        <a:rPr lang="ja-JP" altLang="en-US" sz="800" dirty="0">
                          <a:solidFill>
                            <a:schemeClr val="tx1"/>
                          </a:solidFill>
                          <a:latin typeface="Meiryo UI" panose="020B0604030504040204" pitchFamily="50" charset="-128"/>
                          <a:ea typeface="Meiryo UI" panose="020B0604030504040204" pitchFamily="50" charset="-128"/>
                        </a:rPr>
                        <a:t>関西等を契機としたスポーツツーリズムの推進</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r h="0">
                <a:tc>
                  <a:txBody>
                    <a:bodyPr/>
                    <a:lstStyle/>
                    <a:p>
                      <a:endParaRPr kumimoji="1" lang="ja-JP" altLang="en-US" sz="100" dirty="0"/>
                    </a:p>
                  </a:txBody>
                  <a:tcPr marL="360000" marR="36000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951422"/>
                  </a:ext>
                </a:extLst>
              </a:tr>
              <a:tr h="1188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スポーツを「する」機会の創出や「ささえる」力の拡充により、自分に合ったスポーツの楽しみ方で、健康で活き活きとした生活を送ることができる機会・環境を提供</a:t>
                      </a:r>
                      <a:endParaRPr lang="en-US" altLang="ja-JP" sz="900" dirty="0">
                        <a:solidFill>
                          <a:schemeClr val="tx1"/>
                        </a:solidFill>
                        <a:latin typeface="Meiryo UI" panose="020B0604030504040204" pitchFamily="50" charset="-128"/>
                        <a:ea typeface="Meiryo UI" panose="020B0604030504040204" pitchFamily="50" charset="-128"/>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する。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大阪のトップアスリートの指導力などを活用した子どもたちの運動やスポーツに対する興味・関心の向上</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スポーツを支える人材の育成</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ワールドマスターズゲームズ</a:t>
                      </a:r>
                      <a:r>
                        <a:rPr lang="en-US" altLang="ja-JP" sz="800" dirty="0">
                          <a:solidFill>
                            <a:schemeClr val="tx1"/>
                          </a:solidFill>
                          <a:latin typeface="Meiryo UI" panose="020B0604030504040204" pitchFamily="50" charset="-128"/>
                          <a:ea typeface="Meiryo UI" panose="020B0604030504040204" pitchFamily="50" charset="-128"/>
                        </a:rPr>
                        <a:t>2027</a:t>
                      </a:r>
                      <a:r>
                        <a:rPr lang="ja-JP" altLang="en-US" sz="800" dirty="0">
                          <a:solidFill>
                            <a:schemeClr val="tx1"/>
                          </a:solidFill>
                          <a:latin typeface="Meiryo UI" panose="020B0604030504040204" pitchFamily="50" charset="-128"/>
                          <a:ea typeface="Meiryo UI" panose="020B0604030504040204" pitchFamily="50" charset="-128"/>
                        </a:rPr>
                        <a:t>関西等を契機とした生涯スポーツの推進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身近なコミュニティにおける気軽なスポーツ実践の場の拡充</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企業・大学等と連携した事業の展開及びスポーツ健康科学の推進</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36" name="四角形: 角を丸くする 35">
            <a:extLst>
              <a:ext uri="{FF2B5EF4-FFF2-40B4-BE49-F238E27FC236}">
                <a16:creationId xmlns:a16="http://schemas.microsoft.com/office/drawing/2014/main" id="{097E04D6-E92B-4105-A1A8-DDD6D70B00DB}"/>
              </a:ext>
            </a:extLst>
          </p:cNvPr>
          <p:cNvSpPr/>
          <p:nvPr/>
        </p:nvSpPr>
        <p:spPr>
          <a:xfrm>
            <a:off x="568688" y="2386023"/>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展開１　国際的スポーツイベントの誘致・開催</a:t>
            </a:r>
          </a:p>
        </p:txBody>
      </p:sp>
      <p:sp>
        <p:nvSpPr>
          <p:cNvPr id="37" name="四角形: 角を丸くする 36">
            <a:extLst>
              <a:ext uri="{FF2B5EF4-FFF2-40B4-BE49-F238E27FC236}">
                <a16:creationId xmlns:a16="http://schemas.microsoft.com/office/drawing/2014/main" id="{0BDFAC40-F5F4-480D-8682-D7A96CF948D0}"/>
              </a:ext>
            </a:extLst>
          </p:cNvPr>
          <p:cNvSpPr/>
          <p:nvPr/>
        </p:nvSpPr>
        <p:spPr>
          <a:xfrm>
            <a:off x="568688" y="3633550"/>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スポーツツーリズムの推進</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44" name="四角形: 角を丸くする 43">
            <a:extLst>
              <a:ext uri="{FF2B5EF4-FFF2-40B4-BE49-F238E27FC236}">
                <a16:creationId xmlns:a16="http://schemas.microsoft.com/office/drawing/2014/main" id="{17A89B20-C007-4F16-8182-97C4EF2BB5C8}"/>
              </a:ext>
            </a:extLst>
          </p:cNvPr>
          <p:cNvSpPr/>
          <p:nvPr/>
        </p:nvSpPr>
        <p:spPr>
          <a:xfrm>
            <a:off x="588739" y="4954735"/>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誰もがスポーツに親しめる機会の提供</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48" name="正方形/長方形 47">
            <a:extLst>
              <a:ext uri="{FF2B5EF4-FFF2-40B4-BE49-F238E27FC236}">
                <a16:creationId xmlns:a16="http://schemas.microsoft.com/office/drawing/2014/main" id="{59D99A98-1000-4F41-82FA-719B997F2C30}"/>
              </a:ext>
            </a:extLst>
          </p:cNvPr>
          <p:cNvSpPr/>
          <p:nvPr/>
        </p:nvSpPr>
        <p:spPr>
          <a:xfrm>
            <a:off x="343008" y="600660"/>
            <a:ext cx="9324000" cy="129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0" name="正方形/長方形 49">
            <a:extLst>
              <a:ext uri="{FF2B5EF4-FFF2-40B4-BE49-F238E27FC236}">
                <a16:creationId xmlns:a16="http://schemas.microsoft.com/office/drawing/2014/main" id="{65C8D71F-D82A-4E52-B974-AC58F523CDE9}"/>
              </a:ext>
            </a:extLst>
          </p:cNvPr>
          <p:cNvSpPr/>
          <p:nvPr/>
        </p:nvSpPr>
        <p:spPr>
          <a:xfrm>
            <a:off x="568688" y="720078"/>
            <a:ext cx="4320000" cy="1044000"/>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51" name="正方形/長方形 50">
            <a:extLst>
              <a:ext uri="{FF2B5EF4-FFF2-40B4-BE49-F238E27FC236}">
                <a16:creationId xmlns:a16="http://schemas.microsoft.com/office/drawing/2014/main" id="{5BA6B037-B389-422A-8916-FD8469504935}"/>
              </a:ext>
            </a:extLst>
          </p:cNvPr>
          <p:cNvSpPr/>
          <p:nvPr/>
        </p:nvSpPr>
        <p:spPr>
          <a:xfrm>
            <a:off x="483105" y="648091"/>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52" name="正方形/長方形 51">
            <a:extLst>
              <a:ext uri="{FF2B5EF4-FFF2-40B4-BE49-F238E27FC236}">
                <a16:creationId xmlns:a16="http://schemas.microsoft.com/office/drawing/2014/main" id="{79D79F33-2477-4C7E-97E5-ED30FE334BF3}"/>
              </a:ext>
            </a:extLst>
          </p:cNvPr>
          <p:cNvSpPr/>
          <p:nvPr/>
        </p:nvSpPr>
        <p:spPr>
          <a:xfrm>
            <a:off x="5085692" y="710133"/>
            <a:ext cx="4320000" cy="1044000"/>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53" name="正方形/長方形 52">
            <a:extLst>
              <a:ext uri="{FF2B5EF4-FFF2-40B4-BE49-F238E27FC236}">
                <a16:creationId xmlns:a16="http://schemas.microsoft.com/office/drawing/2014/main" id="{27B8067E-1688-44EE-B197-493EEAAC250C}"/>
              </a:ext>
            </a:extLst>
          </p:cNvPr>
          <p:cNvSpPr/>
          <p:nvPr/>
        </p:nvSpPr>
        <p:spPr>
          <a:xfrm>
            <a:off x="5002472" y="654303"/>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47" name="正方形/長方形 46">
            <a:extLst>
              <a:ext uri="{FF2B5EF4-FFF2-40B4-BE49-F238E27FC236}">
                <a16:creationId xmlns:a16="http://schemas.microsoft.com/office/drawing/2014/main" id="{905ECB2E-CB6F-4B86-A81B-AA3F144EF5D8}"/>
              </a:ext>
            </a:extLst>
          </p:cNvPr>
          <p:cNvSpPr/>
          <p:nvPr/>
        </p:nvSpPr>
        <p:spPr>
          <a:xfrm>
            <a:off x="5183728" y="872966"/>
            <a:ext cx="4104000" cy="5935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誘致競争力強化のため国際大会等の水準を満たす施設の整備に向けた検討を進めるなど、国内外の観光客を継続的に惹きつける、</a:t>
            </a:r>
            <a:r>
              <a:rPr lang="ja-JP" altLang="en-US" sz="900" b="1" u="sng" dirty="0">
                <a:solidFill>
                  <a:schemeClr val="tx1"/>
                </a:solidFill>
                <a:latin typeface="Meiryo UI" panose="020B0604030504040204" pitchFamily="50" charset="-128"/>
                <a:ea typeface="Meiryo UI" panose="020B0604030504040204" pitchFamily="50" charset="-128"/>
              </a:rPr>
              <a:t>スポーツによる活力あふれる都市をめざす</a:t>
            </a:r>
          </a:p>
        </p:txBody>
      </p:sp>
      <p:sp>
        <p:nvSpPr>
          <p:cNvPr id="46" name="正方形/長方形 45">
            <a:extLst>
              <a:ext uri="{FF2B5EF4-FFF2-40B4-BE49-F238E27FC236}">
                <a16:creationId xmlns:a16="http://schemas.microsoft.com/office/drawing/2014/main" id="{1BA2D8AB-F182-4F41-BF0C-631219F5694C}"/>
              </a:ext>
            </a:extLst>
          </p:cNvPr>
          <p:cNvSpPr/>
          <p:nvPr/>
        </p:nvSpPr>
        <p:spPr>
          <a:xfrm>
            <a:off x="702701" y="920397"/>
            <a:ext cx="4033685" cy="7109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大阪が誇るスポーツの魅力を生かした、さらなる誘客が求められている</a:t>
            </a:r>
          </a:p>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国内主要都市との大規模スポーツイベントの誘致競争が激化している</a:t>
            </a:r>
          </a:p>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大規模なスポーツ施設を有しているが、老朽化や、国際大会等の水準を満たしていない等の課題を有している</a:t>
            </a:r>
          </a:p>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集客力の高い大規模スポーツ大会の誘致が十分に行えていない</a:t>
            </a:r>
          </a:p>
        </p:txBody>
      </p:sp>
    </p:spTree>
    <p:extLst>
      <p:ext uri="{BB962C8B-B14F-4D97-AF65-F5344CB8AC3E}">
        <p14:creationId xmlns:p14="http://schemas.microsoft.com/office/powerpoint/2010/main" val="1191547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63E997DA-AA8B-4D51-8246-333DED6220BA}"/>
              </a:ext>
            </a:extLst>
          </p:cNvPr>
          <p:cNvSpPr/>
          <p:nvPr/>
        </p:nvSpPr>
        <p:spPr>
          <a:xfrm>
            <a:off x="343008" y="593572"/>
            <a:ext cx="9324000" cy="97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正方形/長方形 20">
            <a:extLst>
              <a:ext uri="{FF2B5EF4-FFF2-40B4-BE49-F238E27FC236}">
                <a16:creationId xmlns:a16="http://schemas.microsoft.com/office/drawing/2014/main" id="{4E1EFCBF-A24E-4B1B-81FC-22B1322ED255}"/>
              </a:ext>
            </a:extLst>
          </p:cNvPr>
          <p:cNvSpPr/>
          <p:nvPr/>
        </p:nvSpPr>
        <p:spPr>
          <a:xfrm>
            <a:off x="568688" y="720079"/>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2" name="正方形/長方形 21">
            <a:extLst>
              <a:ext uri="{FF2B5EF4-FFF2-40B4-BE49-F238E27FC236}">
                <a16:creationId xmlns:a16="http://schemas.microsoft.com/office/drawing/2014/main" id="{0019AF72-6C12-48A3-97FE-B6BC1E315E4D}"/>
              </a:ext>
            </a:extLst>
          </p:cNvPr>
          <p:cNvSpPr/>
          <p:nvPr/>
        </p:nvSpPr>
        <p:spPr>
          <a:xfrm>
            <a:off x="483105" y="648091"/>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23" name="正方形/長方形 22">
            <a:extLst>
              <a:ext uri="{FF2B5EF4-FFF2-40B4-BE49-F238E27FC236}">
                <a16:creationId xmlns:a16="http://schemas.microsoft.com/office/drawing/2014/main" id="{6F0C85B7-C828-4972-805F-4588104155F7}"/>
              </a:ext>
            </a:extLst>
          </p:cNvPr>
          <p:cNvSpPr/>
          <p:nvPr/>
        </p:nvSpPr>
        <p:spPr>
          <a:xfrm>
            <a:off x="5085692" y="710134"/>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5" name="正方形/長方形 24">
            <a:extLst>
              <a:ext uri="{FF2B5EF4-FFF2-40B4-BE49-F238E27FC236}">
                <a16:creationId xmlns:a16="http://schemas.microsoft.com/office/drawing/2014/main" id="{6D67B572-263A-4BEB-916C-C6F73422016B}"/>
              </a:ext>
            </a:extLst>
          </p:cNvPr>
          <p:cNvSpPr/>
          <p:nvPr/>
        </p:nvSpPr>
        <p:spPr>
          <a:xfrm>
            <a:off x="5002472" y="654303"/>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17" name="正方形/長方形 16">
            <a:extLst>
              <a:ext uri="{FF2B5EF4-FFF2-40B4-BE49-F238E27FC236}">
                <a16:creationId xmlns:a16="http://schemas.microsoft.com/office/drawing/2014/main" id="{8AE6126E-7882-4342-B4AF-45D547D4ABCC}"/>
              </a:ext>
            </a:extLst>
          </p:cNvPr>
          <p:cNvSpPr/>
          <p:nvPr/>
        </p:nvSpPr>
        <p:spPr>
          <a:xfrm>
            <a:off x="343008" y="1665733"/>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sz="1800" b="1" dirty="0">
                <a:latin typeface="Meiryo UI" panose="020B0604030504040204" pitchFamily="50" charset="-128"/>
                <a:ea typeface="Meiryo UI" panose="020B0604030504040204" pitchFamily="50" charset="-128"/>
              </a:rPr>
              <a:t>４　アジア・オセアニアでトップクラスの</a:t>
            </a:r>
            <a:r>
              <a:rPr lang="en-US" altLang="ja-JP" sz="1800" b="1" dirty="0">
                <a:latin typeface="Meiryo UI" panose="020B0604030504040204" pitchFamily="50" charset="-128"/>
                <a:ea typeface="Meiryo UI" panose="020B0604030504040204" pitchFamily="50" charset="-128"/>
              </a:rPr>
              <a:t>MICE</a:t>
            </a:r>
            <a:r>
              <a:rPr lang="ja-JP" altLang="en-US" sz="1800" b="1" dirty="0">
                <a:latin typeface="Meiryo UI" panose="020B0604030504040204" pitchFamily="50" charset="-128"/>
                <a:ea typeface="Meiryo UI" panose="020B0604030504040204" pitchFamily="50" charset="-128"/>
              </a:rPr>
              <a:t>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20</a:t>
            </a:r>
            <a:endParaRPr kumimoji="1" lang="ja-JP" altLang="en-US" sz="1000" dirty="0">
              <a:latin typeface="Meiryo UI" panose="020B0604030504040204" pitchFamily="50" charset="-128"/>
              <a:ea typeface="Meiryo UI" panose="020B0604030504040204" pitchFamily="50" charset="-128"/>
            </a:endParaRPr>
          </a:p>
        </p:txBody>
      </p:sp>
      <p:graphicFrame>
        <p:nvGraphicFramePr>
          <p:cNvPr id="34" name="表 2">
            <a:extLst>
              <a:ext uri="{FF2B5EF4-FFF2-40B4-BE49-F238E27FC236}">
                <a16:creationId xmlns:a16="http://schemas.microsoft.com/office/drawing/2014/main" id="{65493CFF-6CFF-489F-A747-2FA198D15690}"/>
              </a:ext>
            </a:extLst>
          </p:cNvPr>
          <p:cNvGraphicFramePr>
            <a:graphicFrameLocks noGrp="1"/>
          </p:cNvGraphicFramePr>
          <p:nvPr>
            <p:extLst>
              <p:ext uri="{D42A27DB-BD31-4B8C-83A1-F6EECF244321}">
                <p14:modId xmlns:p14="http://schemas.microsoft.com/office/powerpoint/2010/main" val="2061745140"/>
              </p:ext>
            </p:extLst>
          </p:nvPr>
        </p:nvGraphicFramePr>
        <p:xfrm>
          <a:off x="343008" y="1991800"/>
          <a:ext cx="9324000" cy="39028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大規模施設や複数施設の一体的利用等、</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開催にかかる経費等の助成制度の拡充や主催者ニーズの多様化に対応した支援メニューの充実を図る。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にかかる開催経費等の助成制度の拡充</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重点分野（</a:t>
                      </a:r>
                      <a:r>
                        <a:rPr lang="en-US" altLang="ja-JP" sz="800" dirty="0">
                          <a:solidFill>
                            <a:schemeClr val="tx1"/>
                          </a:solidFill>
                          <a:latin typeface="Meiryo UI" panose="020B0604030504040204" pitchFamily="50" charset="-128"/>
                          <a:ea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rPr>
                        <a:t>）や</a:t>
                      </a:r>
                      <a:r>
                        <a:rPr lang="en-US" altLang="ja-JP" sz="800" dirty="0">
                          <a:solidFill>
                            <a:schemeClr val="tx1"/>
                          </a:solidFill>
                          <a:latin typeface="Meiryo UI" panose="020B0604030504040204" pitchFamily="50" charset="-128"/>
                          <a:ea typeface="Meiryo UI" panose="020B0604030504040204" pitchFamily="50" charset="-128"/>
                        </a:rPr>
                        <a:t>SDGs</a:t>
                      </a:r>
                      <a:r>
                        <a:rPr lang="ja-JP" altLang="en-US" sz="800" dirty="0">
                          <a:solidFill>
                            <a:schemeClr val="tx1"/>
                          </a:solidFill>
                          <a:latin typeface="Meiryo UI" panose="020B0604030504040204" pitchFamily="50" charset="-128"/>
                          <a:ea typeface="Meiryo UI" panose="020B0604030504040204" pitchFamily="50" charset="-128"/>
                        </a:rPr>
                        <a:t>をテーマとする国際会議や展示会等の開催支援</a:t>
                      </a:r>
                    </a:p>
                    <a:p>
                      <a:pPr>
                        <a:lnSpc>
                          <a:spcPts val="1100"/>
                        </a:lnSpc>
                        <a:buClr>
                          <a:schemeClr val="accent1">
                            <a:lumMod val="60000"/>
                            <a:lumOff val="40000"/>
                          </a:schemeClr>
                        </a:buClr>
                      </a:pPr>
                      <a:r>
                        <a:rPr lang="ja-JP" altLang="en-US" sz="800" dirty="0">
                          <a:solidFill>
                            <a:schemeClr val="tx1"/>
                          </a:solidFill>
                          <a:latin typeface="Meiryo UI" panose="020B0604030504040204" pitchFamily="50" charset="-128"/>
                          <a:ea typeface="Meiryo UI" panose="020B0604030504040204" pitchFamily="50" charset="-128"/>
                        </a:rPr>
                        <a:t>　　（</a:t>
                      </a:r>
                      <a:r>
                        <a:rPr lang="en-US" altLang="ja-JP" sz="800" dirty="0">
                          <a:solidFill>
                            <a:schemeClr val="tx1"/>
                          </a:solidFill>
                          <a:latin typeface="Meiryo UI" panose="020B0604030504040204" pitchFamily="50" charset="-128"/>
                          <a:ea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rPr>
                        <a:t>）ライフサイエンス、ものづくり、環境・エネルギー、国際金融都市、スポーツ・食文化・エンターテインメント</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r h="0">
                <a:tc>
                  <a:txBody>
                    <a:bodyPr/>
                    <a:lstStyle/>
                    <a:p>
                      <a:pPr>
                        <a:lnSpc>
                          <a:spcPts val="100"/>
                        </a:lnSpc>
                      </a:pPr>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00"/>
                        </a:lnSpc>
                      </a:pPr>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1178904"/>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国内外の</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関連事業者に対する情報発信の強化や、</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開催都市として、大阪が持つ多様な都市魅力の発信・プロモーションの強化を行う。</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関係機関等が連携し、官民が一体となった誘致活動の推進</a:t>
                      </a:r>
                    </a:p>
                    <a:p>
                      <a:pPr marL="152996" indent="-152996">
                        <a:lnSpc>
                          <a:spcPts val="1100"/>
                        </a:lnSpc>
                        <a:buClr>
                          <a:schemeClr val="accent1">
                            <a:lumMod val="60000"/>
                            <a:lumOff val="40000"/>
                          </a:schemeClr>
                        </a:buClr>
                        <a:buFont typeface="Wingdings" panose="05000000000000000000" pitchFamily="2" charset="2"/>
                        <a:buChar char="l"/>
                      </a:pP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の種別・規模、開催地、主催者ニーズ等に応じたマーケティングの推進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大阪の強みを生かした先進的なユニークべニューの開発、情報発信の強化</a:t>
                      </a:r>
                    </a:p>
                    <a:p>
                      <a:pPr marL="152996" indent="-152996">
                        <a:lnSpc>
                          <a:spcPts val="1100"/>
                        </a:lnSpc>
                        <a:buClr>
                          <a:schemeClr val="accent1">
                            <a:lumMod val="60000"/>
                            <a:lumOff val="40000"/>
                          </a:schemeClr>
                        </a:buClr>
                        <a:buFont typeface="Wingdings" panose="05000000000000000000" pitchFamily="2" charset="2"/>
                        <a:buChar char="l"/>
                      </a:pP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参加者に対する大阪の都市魅力を体感できるプログラムの開発・提供や都市魅力に関する情報提供</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r h="0">
                <a:tc>
                  <a:txBody>
                    <a:bodyPr/>
                    <a:lstStyle/>
                    <a:p>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951422"/>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エリア</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の連携を促進するとともに、</a:t>
                      </a:r>
                      <a:r>
                        <a:rPr lang="en-US" altLang="ja-JP" sz="900" dirty="0">
                          <a:solidFill>
                            <a:schemeClr val="tx1"/>
                          </a:solidFill>
                          <a:latin typeface="Meiryo UI" panose="020B0604030504040204" pitchFamily="50" charset="-128"/>
                          <a:ea typeface="Meiryo UI" panose="020B0604030504040204" pitchFamily="50" charset="-128"/>
                        </a:rPr>
                        <a:t>IR</a:t>
                      </a:r>
                      <a:r>
                        <a:rPr lang="ja-JP" altLang="en-US" sz="900" dirty="0">
                          <a:solidFill>
                            <a:schemeClr val="tx1"/>
                          </a:solidFill>
                          <a:latin typeface="Meiryo UI" panose="020B0604030504040204" pitchFamily="50" charset="-128"/>
                          <a:ea typeface="Meiryo UI" panose="020B0604030504040204" pitchFamily="50" charset="-128"/>
                        </a:rPr>
                        <a:t>の開業も見据えた</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受入体制の充実、</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人材の育成・確保、</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施設の機能強化等、受入環境の整備を行う。</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重点分野や</a:t>
                      </a:r>
                      <a:r>
                        <a:rPr lang="en-US" altLang="ja-JP" sz="800" dirty="0">
                          <a:solidFill>
                            <a:schemeClr val="tx1"/>
                          </a:solidFill>
                          <a:latin typeface="Meiryo UI" panose="020B0604030504040204" pitchFamily="50" charset="-128"/>
                          <a:ea typeface="Meiryo UI" panose="020B0604030504040204" pitchFamily="50" charset="-128"/>
                        </a:rPr>
                        <a:t>SDGs</a:t>
                      </a:r>
                      <a:r>
                        <a:rPr lang="ja-JP" altLang="en-US" sz="800" dirty="0">
                          <a:solidFill>
                            <a:schemeClr val="tx1"/>
                          </a:solidFill>
                          <a:latin typeface="Meiryo UI" panose="020B0604030504040204" pitchFamily="50" charset="-128"/>
                          <a:ea typeface="Meiryo UI" panose="020B0604030504040204" pitchFamily="50" charset="-128"/>
                        </a:rPr>
                        <a:t>と連動した</a:t>
                      </a: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の誘致・創出に向けたエリア</a:t>
                      </a: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の連携強化</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国内外の</a:t>
                      </a: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主催者・関連事業者等への交渉・提案できる専門人材の育成・確保</a:t>
                      </a:r>
                      <a:endParaRPr lang="en-US" altLang="ja-JP" sz="800" dirty="0">
                        <a:solidFill>
                          <a:schemeClr val="tx1"/>
                        </a:solidFill>
                        <a:latin typeface="Meiryo UI" panose="020B0604030504040204" pitchFamily="50" charset="-128"/>
                        <a:ea typeface="Meiryo UI" panose="020B0604030504040204" pitchFamily="50" charset="-128"/>
                      </a:endParaRP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府内</a:t>
                      </a: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施設の計画的な維持補修や、</a:t>
                      </a: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主催者等のニーズに対応した機能強化</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36" name="四角形: 角を丸くする 35">
            <a:extLst>
              <a:ext uri="{FF2B5EF4-FFF2-40B4-BE49-F238E27FC236}">
                <a16:creationId xmlns:a16="http://schemas.microsoft.com/office/drawing/2014/main" id="{097E04D6-E92B-4105-A1A8-DDD6D70B00DB}"/>
              </a:ext>
            </a:extLst>
          </p:cNvPr>
          <p:cNvSpPr/>
          <p:nvPr/>
        </p:nvSpPr>
        <p:spPr>
          <a:xfrm>
            <a:off x="568688" y="2126866"/>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展開１　</a:t>
            </a:r>
            <a:r>
              <a:rPr lang="en-US" altLang="ja-JP" sz="1100" b="1" dirty="0">
                <a:solidFill>
                  <a:srgbClr val="002060"/>
                </a:solidFill>
                <a:latin typeface="Meiryo UI" panose="020B0604030504040204" pitchFamily="50" charset="-128"/>
                <a:ea typeface="Meiryo UI" panose="020B0604030504040204" pitchFamily="50" charset="-128"/>
              </a:rPr>
              <a:t>MICE</a:t>
            </a:r>
            <a:r>
              <a:rPr lang="ja-JP" altLang="en-US" sz="1100" b="1" dirty="0">
                <a:solidFill>
                  <a:srgbClr val="002060"/>
                </a:solidFill>
                <a:latin typeface="Meiryo UI" panose="020B0604030504040204" pitchFamily="50" charset="-128"/>
                <a:ea typeface="Meiryo UI" panose="020B0604030504040204" pitchFamily="50" charset="-128"/>
              </a:rPr>
              <a:t>誘致・開催支援</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37" name="四角形: 角を丸くする 36">
            <a:extLst>
              <a:ext uri="{FF2B5EF4-FFF2-40B4-BE49-F238E27FC236}">
                <a16:creationId xmlns:a16="http://schemas.microsoft.com/office/drawing/2014/main" id="{0BDFAC40-F5F4-480D-8682-D7A96CF948D0}"/>
              </a:ext>
            </a:extLst>
          </p:cNvPr>
          <p:cNvSpPr/>
          <p:nvPr/>
        </p:nvSpPr>
        <p:spPr>
          <a:xfrm>
            <a:off x="568688" y="3446399"/>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マーケティング、プロモーションの強化</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44" name="四角形: 角を丸くする 43">
            <a:extLst>
              <a:ext uri="{FF2B5EF4-FFF2-40B4-BE49-F238E27FC236}">
                <a16:creationId xmlns:a16="http://schemas.microsoft.com/office/drawing/2014/main" id="{17A89B20-C007-4F16-8182-97C4EF2BB5C8}"/>
              </a:ext>
            </a:extLst>
          </p:cNvPr>
          <p:cNvSpPr/>
          <p:nvPr/>
        </p:nvSpPr>
        <p:spPr>
          <a:xfrm>
            <a:off x="568688" y="4765932"/>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a:t>
            </a:r>
            <a:r>
              <a:rPr lang="en-US" altLang="ja-JP" sz="1100" b="1" dirty="0">
                <a:solidFill>
                  <a:srgbClr val="002060"/>
                </a:solidFill>
                <a:latin typeface="Meiryo UI" panose="020B0604030504040204" pitchFamily="50" charset="-128"/>
                <a:ea typeface="Meiryo UI" panose="020B0604030504040204" pitchFamily="50" charset="-128"/>
              </a:rPr>
              <a:t>MICE</a:t>
            </a:r>
            <a:r>
              <a:rPr lang="ja-JP" altLang="en-US" sz="1100" b="1" dirty="0">
                <a:solidFill>
                  <a:srgbClr val="002060"/>
                </a:solidFill>
                <a:latin typeface="Meiryo UI" panose="020B0604030504040204" pitchFamily="50" charset="-128"/>
                <a:ea typeface="Meiryo UI" panose="020B0604030504040204" pitchFamily="50" charset="-128"/>
              </a:rPr>
              <a:t>施設の機能強化・受入環境整備</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5A7FBDBE-5796-4B09-95B4-E3D456234539}"/>
              </a:ext>
            </a:extLst>
          </p:cNvPr>
          <p:cNvSpPr/>
          <p:nvPr/>
        </p:nvSpPr>
        <p:spPr>
          <a:xfrm>
            <a:off x="663956" y="914436"/>
            <a:ext cx="4129463" cy="3533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国際会議の開催件数（大阪）は順調に推移しているが、</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誘致戦略の目標達成に向けて、これまで以上の取組が必要となっている</a:t>
            </a:r>
          </a:p>
        </p:txBody>
      </p:sp>
      <p:sp>
        <p:nvSpPr>
          <p:cNvPr id="26" name="正方形/長方形 25">
            <a:extLst>
              <a:ext uri="{FF2B5EF4-FFF2-40B4-BE49-F238E27FC236}">
                <a16:creationId xmlns:a16="http://schemas.microsoft.com/office/drawing/2014/main" id="{EC89071C-B0FD-41E5-92DE-532E99C267AB}"/>
              </a:ext>
            </a:extLst>
          </p:cNvPr>
          <p:cNvSpPr/>
          <p:nvPr/>
        </p:nvSpPr>
        <p:spPr>
          <a:xfrm>
            <a:off x="5114368" y="925686"/>
            <a:ext cx="4279276" cy="319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誘致・開催支援を強化し、施設の機能強化を図るなどにより、</a:t>
            </a:r>
            <a:r>
              <a:rPr lang="ja-JP" altLang="en-US" sz="900" b="1" u="sng" dirty="0">
                <a:solidFill>
                  <a:schemeClr val="tx1"/>
                </a:solidFill>
                <a:latin typeface="Meiryo UI" panose="020B0604030504040204" pitchFamily="50" charset="-128"/>
                <a:ea typeface="Meiryo UI" panose="020B0604030504040204" pitchFamily="50" charset="-128"/>
              </a:rPr>
              <a:t>アジア・オセアニアでトップクラスの</a:t>
            </a:r>
            <a:r>
              <a:rPr lang="en-US" altLang="ja-JP" sz="900" b="1" u="sng" dirty="0">
                <a:solidFill>
                  <a:schemeClr val="tx1"/>
                </a:solidFill>
                <a:latin typeface="Meiryo UI" panose="020B0604030504040204" pitchFamily="50" charset="-128"/>
                <a:ea typeface="Meiryo UI" panose="020B0604030504040204" pitchFamily="50" charset="-128"/>
              </a:rPr>
              <a:t>MICE</a:t>
            </a:r>
            <a:r>
              <a:rPr lang="ja-JP" altLang="en-US" sz="900" b="1" u="sng" dirty="0">
                <a:solidFill>
                  <a:schemeClr val="tx1"/>
                </a:solidFill>
                <a:latin typeface="Meiryo UI" panose="020B0604030504040204" pitchFamily="50" charset="-128"/>
                <a:ea typeface="Meiryo UI" panose="020B0604030504040204" pitchFamily="50" charset="-128"/>
              </a:rPr>
              <a:t>都市をめざす</a:t>
            </a:r>
          </a:p>
        </p:txBody>
      </p:sp>
    </p:spTree>
    <p:extLst>
      <p:ext uri="{BB962C8B-B14F-4D97-AF65-F5344CB8AC3E}">
        <p14:creationId xmlns:p14="http://schemas.microsoft.com/office/powerpoint/2010/main" val="27298311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63E997DA-AA8B-4D51-8246-333DED6220BA}"/>
              </a:ext>
            </a:extLst>
          </p:cNvPr>
          <p:cNvSpPr/>
          <p:nvPr/>
        </p:nvSpPr>
        <p:spPr>
          <a:xfrm>
            <a:off x="343008" y="593572"/>
            <a:ext cx="9324000" cy="97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正方形/長方形 20">
            <a:extLst>
              <a:ext uri="{FF2B5EF4-FFF2-40B4-BE49-F238E27FC236}">
                <a16:creationId xmlns:a16="http://schemas.microsoft.com/office/drawing/2014/main" id="{4E1EFCBF-A24E-4B1B-81FC-22B1322ED255}"/>
              </a:ext>
            </a:extLst>
          </p:cNvPr>
          <p:cNvSpPr/>
          <p:nvPr/>
        </p:nvSpPr>
        <p:spPr>
          <a:xfrm>
            <a:off x="568688" y="720079"/>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2" name="正方形/長方形 21">
            <a:extLst>
              <a:ext uri="{FF2B5EF4-FFF2-40B4-BE49-F238E27FC236}">
                <a16:creationId xmlns:a16="http://schemas.microsoft.com/office/drawing/2014/main" id="{0019AF72-6C12-48A3-97FE-B6BC1E315E4D}"/>
              </a:ext>
            </a:extLst>
          </p:cNvPr>
          <p:cNvSpPr/>
          <p:nvPr/>
        </p:nvSpPr>
        <p:spPr>
          <a:xfrm>
            <a:off x="483105" y="648091"/>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23" name="正方形/長方形 22">
            <a:extLst>
              <a:ext uri="{FF2B5EF4-FFF2-40B4-BE49-F238E27FC236}">
                <a16:creationId xmlns:a16="http://schemas.microsoft.com/office/drawing/2014/main" id="{6F0C85B7-C828-4972-805F-4588104155F7}"/>
              </a:ext>
            </a:extLst>
          </p:cNvPr>
          <p:cNvSpPr/>
          <p:nvPr/>
        </p:nvSpPr>
        <p:spPr>
          <a:xfrm>
            <a:off x="5085692" y="710134"/>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5" name="正方形/長方形 24">
            <a:extLst>
              <a:ext uri="{FF2B5EF4-FFF2-40B4-BE49-F238E27FC236}">
                <a16:creationId xmlns:a16="http://schemas.microsoft.com/office/drawing/2014/main" id="{6D67B572-263A-4BEB-916C-C6F73422016B}"/>
              </a:ext>
            </a:extLst>
          </p:cNvPr>
          <p:cNvSpPr/>
          <p:nvPr/>
        </p:nvSpPr>
        <p:spPr>
          <a:xfrm>
            <a:off x="5002472" y="654303"/>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17" name="正方形/長方形 16">
            <a:extLst>
              <a:ext uri="{FF2B5EF4-FFF2-40B4-BE49-F238E27FC236}">
                <a16:creationId xmlns:a16="http://schemas.microsoft.com/office/drawing/2014/main" id="{8AE6126E-7882-4342-B4AF-45D547D4ABCC}"/>
              </a:ext>
            </a:extLst>
          </p:cNvPr>
          <p:cNvSpPr/>
          <p:nvPr/>
        </p:nvSpPr>
        <p:spPr>
          <a:xfrm>
            <a:off x="343008" y="1665733"/>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sz="1800" b="1" dirty="0">
                <a:latin typeface="Meiryo UI" panose="020B0604030504040204" pitchFamily="50" charset="-128"/>
                <a:ea typeface="Meiryo UI" panose="020B0604030504040204" pitchFamily="50" charset="-128"/>
              </a:rPr>
              <a:t>５　国際交流を通じて持続的に成長する都市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21</a:t>
            </a:r>
            <a:endParaRPr kumimoji="1" lang="ja-JP" altLang="en-US" sz="1000" dirty="0">
              <a:latin typeface="Meiryo UI" panose="020B0604030504040204" pitchFamily="50" charset="-128"/>
              <a:ea typeface="Meiryo UI" panose="020B0604030504040204" pitchFamily="50" charset="-128"/>
            </a:endParaRPr>
          </a:p>
        </p:txBody>
      </p:sp>
      <p:graphicFrame>
        <p:nvGraphicFramePr>
          <p:cNvPr id="34" name="表 2">
            <a:extLst>
              <a:ext uri="{FF2B5EF4-FFF2-40B4-BE49-F238E27FC236}">
                <a16:creationId xmlns:a16="http://schemas.microsoft.com/office/drawing/2014/main" id="{65493CFF-6CFF-489F-A747-2FA198D15690}"/>
              </a:ext>
            </a:extLst>
          </p:cNvPr>
          <p:cNvGraphicFramePr>
            <a:graphicFrameLocks noGrp="1"/>
          </p:cNvGraphicFramePr>
          <p:nvPr>
            <p:extLst>
              <p:ext uri="{D42A27DB-BD31-4B8C-83A1-F6EECF244321}">
                <p14:modId xmlns:p14="http://schemas.microsoft.com/office/powerpoint/2010/main" val="12844397"/>
              </p:ext>
            </p:extLst>
          </p:nvPr>
        </p:nvGraphicFramePr>
        <p:xfrm>
          <a:off x="343008" y="1991800"/>
          <a:ext cx="9324000" cy="39028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在阪企業に対する国際ビジネス活動の支援や、国内外からの企業等の誘致・</a:t>
                      </a:r>
                      <a:endParaRPr lang="en-US" altLang="ja-JP" sz="900" dirty="0">
                        <a:solidFill>
                          <a:schemeClr val="tx1"/>
                        </a:solidFill>
                        <a:latin typeface="Meiryo UI" panose="020B0604030504040204" pitchFamily="50" charset="-128"/>
                        <a:ea typeface="Meiryo UI" panose="020B0604030504040204" pitchFamily="50" charset="-128"/>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プロモーション活動の実施等、企業の国際化や事業活動の活性化、競争力強化により、大阪の都市としての魅力向上を図る。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成長分野での産業振興やイノベーション創出の推進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在阪企業の国際ビジネス交流の促進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外国企業等の誘致、定着促進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インターナショナルスクールの誘致などグローバル人材にとって魅力的な生活環境の整備</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r h="0">
                <a:tc>
                  <a:txBody>
                    <a:bodyPr/>
                    <a:lstStyle/>
                    <a:p>
                      <a:pPr>
                        <a:lnSpc>
                          <a:spcPts val="100"/>
                        </a:lnSpc>
                      </a:pPr>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00"/>
                        </a:lnSpc>
                      </a:pPr>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1178904"/>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大阪に関する情報提供や意見交換等の実施により、効果的に大阪のプロモーションを行い、大阪への投資および観光客の誘致、国際化施策の推進を図る。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大阪の魅力や強みの効果的な海外への発信</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都市間ネットワーク・外交ノウハウを相互に活用した交流推進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総領事館とのネットワークを生かした情報発信の強化</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地域特性を生かした国際協力</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成長著しいアジアとの交流や先端産業分野での欧米等との交流の促進を通じた相互利益の実現</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r h="0">
                <a:tc>
                  <a:txBody>
                    <a:bodyPr/>
                    <a:lstStyle/>
                    <a:p>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951422"/>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世界で通用するグローバル人材の育成や、外国人留学生の受入環境整備等により、国内外の方々に学びや活躍の場を提供・支援し、大阪の国際競争力の強化を図る。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国際的な感覚とコミュニケーション力を有するグローバル人材の育成</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海外の大学への進学支援等によるグローバル人材の育成及び大阪での活躍支援</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大学・企業と連携した大阪企業への就職支援</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外国人留学生のビジネス日本語能力の向上・啓発</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外国人留学生の地域での活躍機会の創出</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36" name="四角形: 角を丸くする 35">
            <a:extLst>
              <a:ext uri="{FF2B5EF4-FFF2-40B4-BE49-F238E27FC236}">
                <a16:creationId xmlns:a16="http://schemas.microsoft.com/office/drawing/2014/main" id="{097E04D6-E92B-4105-A1A8-DDD6D70B00DB}"/>
              </a:ext>
            </a:extLst>
          </p:cNvPr>
          <p:cNvSpPr/>
          <p:nvPr/>
        </p:nvSpPr>
        <p:spPr>
          <a:xfrm>
            <a:off x="568688" y="2126866"/>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展開１　国際競争力を有するビジネス拠点の形成</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37" name="四角形: 角を丸くする 36">
            <a:extLst>
              <a:ext uri="{FF2B5EF4-FFF2-40B4-BE49-F238E27FC236}">
                <a16:creationId xmlns:a16="http://schemas.microsoft.com/office/drawing/2014/main" id="{0BDFAC40-F5F4-480D-8682-D7A96CF948D0}"/>
              </a:ext>
            </a:extLst>
          </p:cNvPr>
          <p:cNvSpPr/>
          <p:nvPr/>
        </p:nvSpPr>
        <p:spPr>
          <a:xfrm>
            <a:off x="568688" y="3446399"/>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都市外交の推進</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44" name="四角形: 角を丸くする 43">
            <a:extLst>
              <a:ext uri="{FF2B5EF4-FFF2-40B4-BE49-F238E27FC236}">
                <a16:creationId xmlns:a16="http://schemas.microsoft.com/office/drawing/2014/main" id="{17A89B20-C007-4F16-8182-97C4EF2BB5C8}"/>
              </a:ext>
            </a:extLst>
          </p:cNvPr>
          <p:cNvSpPr/>
          <p:nvPr/>
        </p:nvSpPr>
        <p:spPr>
          <a:xfrm>
            <a:off x="568688" y="4765932"/>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グローバル人材・高度外国人材の育成・活躍</a:t>
            </a:r>
          </a:p>
        </p:txBody>
      </p:sp>
      <p:sp>
        <p:nvSpPr>
          <p:cNvPr id="19" name="正方形/長方形 18">
            <a:extLst>
              <a:ext uri="{FF2B5EF4-FFF2-40B4-BE49-F238E27FC236}">
                <a16:creationId xmlns:a16="http://schemas.microsoft.com/office/drawing/2014/main" id="{0E2FB8CC-3680-4742-BD7E-39BEC0C7B6D4}"/>
              </a:ext>
            </a:extLst>
          </p:cNvPr>
          <p:cNvSpPr/>
          <p:nvPr/>
        </p:nvSpPr>
        <p:spPr>
          <a:xfrm>
            <a:off x="568688" y="932260"/>
            <a:ext cx="4255688" cy="3302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大阪・関西万博を契機に高まった大阪の国際都市としてのプレゼンスを今後より一層高めていくことが求められている</a:t>
            </a:r>
          </a:p>
        </p:txBody>
      </p:sp>
      <p:sp>
        <p:nvSpPr>
          <p:cNvPr id="27" name="正方形/長方形 26">
            <a:extLst>
              <a:ext uri="{FF2B5EF4-FFF2-40B4-BE49-F238E27FC236}">
                <a16:creationId xmlns:a16="http://schemas.microsoft.com/office/drawing/2014/main" id="{D5F46B05-9FA3-4781-9D25-C6FC64936C71}"/>
              </a:ext>
            </a:extLst>
          </p:cNvPr>
          <p:cNvSpPr/>
          <p:nvPr/>
        </p:nvSpPr>
        <p:spPr>
          <a:xfrm>
            <a:off x="5279848" y="916501"/>
            <a:ext cx="3996000" cy="385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大阪・関西万博を契機にさらなる連携強化を図った海外ネットワークを活用し、</a:t>
            </a:r>
            <a:endParaRPr lang="en-US" altLang="ja-JP" sz="900" dirty="0">
              <a:solidFill>
                <a:schemeClr val="tx1"/>
              </a:solidFill>
              <a:latin typeface="Meiryo UI" panose="020B0604030504040204" pitchFamily="50" charset="-128"/>
              <a:ea typeface="Meiryo UI" panose="020B0604030504040204" pitchFamily="50" charset="-128"/>
            </a:endParaRPr>
          </a:p>
          <a:p>
            <a:r>
              <a:rPr lang="ja-JP" altLang="en-US" sz="900" dirty="0">
                <a:solidFill>
                  <a:schemeClr val="tx1"/>
                </a:solidFill>
                <a:latin typeface="Meiryo UI" panose="020B0604030504040204" pitchFamily="50" charset="-128"/>
                <a:ea typeface="Meiryo UI" panose="020B0604030504040204" pitchFamily="50" charset="-128"/>
              </a:rPr>
              <a:t>　　</a:t>
            </a:r>
            <a:r>
              <a:rPr lang="ja-JP" altLang="en-US" sz="900" b="1" u="sng" dirty="0">
                <a:solidFill>
                  <a:schemeClr val="tx1"/>
                </a:solidFill>
                <a:latin typeface="Meiryo UI" panose="020B0604030504040204" pitchFamily="50" charset="-128"/>
                <a:ea typeface="Meiryo UI" panose="020B0604030504040204" pitchFamily="50" charset="-128"/>
              </a:rPr>
              <a:t>国際ビジネスを中心とした交流を促進</a:t>
            </a:r>
            <a:r>
              <a:rPr lang="ja-JP" altLang="en-US" sz="900" dirty="0">
                <a:solidFill>
                  <a:schemeClr val="tx1"/>
                </a:solidFill>
                <a:latin typeface="Meiryo UI" panose="020B0604030504040204" pitchFamily="50" charset="-128"/>
                <a:ea typeface="Meiryo UI" panose="020B0604030504040204" pitchFamily="50" charset="-128"/>
              </a:rPr>
              <a:t>するとともに、</a:t>
            </a:r>
            <a:r>
              <a:rPr lang="ja-JP" altLang="en-US" sz="900" b="1" u="sng" dirty="0">
                <a:solidFill>
                  <a:schemeClr val="tx1"/>
                </a:solidFill>
                <a:latin typeface="Meiryo UI" panose="020B0604030504040204" pitchFamily="50" charset="-128"/>
                <a:ea typeface="Meiryo UI" panose="020B0604030504040204" pitchFamily="50" charset="-128"/>
              </a:rPr>
              <a:t>国内外のグローバル人材の</a:t>
            </a:r>
            <a:endParaRPr lang="en-US" altLang="ja-JP" sz="900" b="1" u="sng" dirty="0">
              <a:solidFill>
                <a:schemeClr val="tx1"/>
              </a:solidFill>
              <a:latin typeface="Meiryo UI" panose="020B0604030504040204" pitchFamily="50" charset="-128"/>
              <a:ea typeface="Meiryo UI" panose="020B0604030504040204" pitchFamily="50" charset="-128"/>
            </a:endParaRPr>
          </a:p>
          <a:p>
            <a:r>
              <a:rPr lang="ja-JP" altLang="en-US" sz="900" dirty="0">
                <a:solidFill>
                  <a:schemeClr val="tx1"/>
                </a:solidFill>
                <a:latin typeface="Meiryo UI" panose="020B0604030504040204" pitchFamily="50" charset="-128"/>
                <a:ea typeface="Meiryo UI" panose="020B0604030504040204" pitchFamily="50" charset="-128"/>
              </a:rPr>
              <a:t>　　</a:t>
            </a:r>
            <a:r>
              <a:rPr lang="ja-JP" altLang="en-US" sz="900" b="1" u="sng" dirty="0">
                <a:solidFill>
                  <a:schemeClr val="tx1"/>
                </a:solidFill>
                <a:latin typeface="Meiryo UI" panose="020B0604030504040204" pitchFamily="50" charset="-128"/>
                <a:ea typeface="Meiryo UI" panose="020B0604030504040204" pitchFamily="50" charset="-128"/>
              </a:rPr>
              <a:t>育成・活躍を推進</a:t>
            </a:r>
            <a:r>
              <a:rPr lang="ja-JP" altLang="en-US" sz="900" dirty="0">
                <a:solidFill>
                  <a:schemeClr val="tx1"/>
                </a:solidFill>
                <a:latin typeface="Meiryo UI" panose="020B0604030504040204" pitchFamily="50" charset="-128"/>
                <a:ea typeface="Meiryo UI" panose="020B0604030504040204" pitchFamily="50" charset="-128"/>
              </a:rPr>
              <a:t>することで、</a:t>
            </a:r>
            <a:r>
              <a:rPr lang="ja-JP" altLang="en-US" sz="900" b="1" u="sng" dirty="0">
                <a:solidFill>
                  <a:schemeClr val="tx1"/>
                </a:solidFill>
                <a:latin typeface="Meiryo UI" panose="020B0604030504040204" pitchFamily="50" charset="-128"/>
                <a:ea typeface="Meiryo UI" panose="020B0604030504040204" pitchFamily="50" charset="-128"/>
              </a:rPr>
              <a:t>持続的に成長する都市をめざす</a:t>
            </a:r>
          </a:p>
        </p:txBody>
      </p:sp>
    </p:spTree>
    <p:extLst>
      <p:ext uri="{BB962C8B-B14F-4D97-AF65-F5344CB8AC3E}">
        <p14:creationId xmlns:p14="http://schemas.microsoft.com/office/powerpoint/2010/main" val="2961232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63E997DA-AA8B-4D51-8246-333DED6220BA}"/>
              </a:ext>
            </a:extLst>
          </p:cNvPr>
          <p:cNvSpPr/>
          <p:nvPr/>
        </p:nvSpPr>
        <p:spPr>
          <a:xfrm>
            <a:off x="343008" y="593572"/>
            <a:ext cx="9324000" cy="97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正方形/長方形 20">
            <a:extLst>
              <a:ext uri="{FF2B5EF4-FFF2-40B4-BE49-F238E27FC236}">
                <a16:creationId xmlns:a16="http://schemas.microsoft.com/office/drawing/2014/main" id="{4E1EFCBF-A24E-4B1B-81FC-22B1322ED255}"/>
              </a:ext>
            </a:extLst>
          </p:cNvPr>
          <p:cNvSpPr/>
          <p:nvPr/>
        </p:nvSpPr>
        <p:spPr>
          <a:xfrm>
            <a:off x="568688" y="720079"/>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2" name="正方形/長方形 21">
            <a:extLst>
              <a:ext uri="{FF2B5EF4-FFF2-40B4-BE49-F238E27FC236}">
                <a16:creationId xmlns:a16="http://schemas.microsoft.com/office/drawing/2014/main" id="{0019AF72-6C12-48A3-97FE-B6BC1E315E4D}"/>
              </a:ext>
            </a:extLst>
          </p:cNvPr>
          <p:cNvSpPr/>
          <p:nvPr/>
        </p:nvSpPr>
        <p:spPr>
          <a:xfrm>
            <a:off x="483105" y="648091"/>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23" name="正方形/長方形 22">
            <a:extLst>
              <a:ext uri="{FF2B5EF4-FFF2-40B4-BE49-F238E27FC236}">
                <a16:creationId xmlns:a16="http://schemas.microsoft.com/office/drawing/2014/main" id="{6F0C85B7-C828-4972-805F-4588104155F7}"/>
              </a:ext>
            </a:extLst>
          </p:cNvPr>
          <p:cNvSpPr/>
          <p:nvPr/>
        </p:nvSpPr>
        <p:spPr>
          <a:xfrm>
            <a:off x="5085692" y="710134"/>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5" name="正方形/長方形 24">
            <a:extLst>
              <a:ext uri="{FF2B5EF4-FFF2-40B4-BE49-F238E27FC236}">
                <a16:creationId xmlns:a16="http://schemas.microsoft.com/office/drawing/2014/main" id="{6D67B572-263A-4BEB-916C-C6F73422016B}"/>
              </a:ext>
            </a:extLst>
          </p:cNvPr>
          <p:cNvSpPr/>
          <p:nvPr/>
        </p:nvSpPr>
        <p:spPr>
          <a:xfrm>
            <a:off x="5002472" y="654303"/>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17" name="正方形/長方形 16">
            <a:extLst>
              <a:ext uri="{FF2B5EF4-FFF2-40B4-BE49-F238E27FC236}">
                <a16:creationId xmlns:a16="http://schemas.microsoft.com/office/drawing/2014/main" id="{8AE6126E-7882-4342-B4AF-45D547D4ABCC}"/>
              </a:ext>
            </a:extLst>
          </p:cNvPr>
          <p:cNvSpPr/>
          <p:nvPr/>
        </p:nvSpPr>
        <p:spPr>
          <a:xfrm>
            <a:off x="343008" y="1665733"/>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sz="1800" b="1" dirty="0">
                <a:latin typeface="Meiryo UI" panose="020B0604030504040204" pitchFamily="50" charset="-128"/>
                <a:ea typeface="Meiryo UI" panose="020B0604030504040204" pitchFamily="50" charset="-128"/>
              </a:rPr>
              <a:t>６　さらなる誘客を図る安心して楽しめる快適な都市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kumimoji="1" lang="ja-JP" altLang="en-US" sz="1000" dirty="0">
              <a:latin typeface="Meiryo UI" panose="020B0604030504040204" pitchFamily="50" charset="-128"/>
              <a:ea typeface="Meiryo UI" panose="020B0604030504040204" pitchFamily="50" charset="-128"/>
            </a:endParaRPr>
          </a:p>
        </p:txBody>
      </p:sp>
      <p:graphicFrame>
        <p:nvGraphicFramePr>
          <p:cNvPr id="34" name="表 2">
            <a:extLst>
              <a:ext uri="{FF2B5EF4-FFF2-40B4-BE49-F238E27FC236}">
                <a16:creationId xmlns:a16="http://schemas.microsoft.com/office/drawing/2014/main" id="{65493CFF-6CFF-489F-A747-2FA198D15690}"/>
              </a:ext>
            </a:extLst>
          </p:cNvPr>
          <p:cNvGraphicFramePr>
            <a:graphicFrameLocks noGrp="1"/>
          </p:cNvGraphicFramePr>
          <p:nvPr>
            <p:extLst>
              <p:ext uri="{D42A27DB-BD31-4B8C-83A1-F6EECF244321}">
                <p14:modId xmlns:p14="http://schemas.microsoft.com/office/powerpoint/2010/main" val="2932916410"/>
              </p:ext>
            </p:extLst>
          </p:nvPr>
        </p:nvGraphicFramePr>
        <p:xfrm>
          <a:off x="343008" y="1991800"/>
          <a:ext cx="9324000" cy="39028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観光による経済効果を高めつつ、地域社会や文化・環境との調和を図り、将来にわたって持続的に魅力が継続・発展する都市づくりを進める。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観光客・地域住民の双方に配慮した観光地域づくりの推進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企業、地域商業者等と一体となったおもてなし機運醸成の取組推進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観光地域づくり法人（</a:t>
                      </a:r>
                      <a:r>
                        <a:rPr lang="en-US" altLang="ja-JP" sz="800" dirty="0">
                          <a:solidFill>
                            <a:schemeClr val="tx1"/>
                          </a:solidFill>
                          <a:latin typeface="Meiryo UI" panose="020B0604030504040204" pitchFamily="50" charset="-128"/>
                          <a:ea typeface="Meiryo UI" panose="020B0604030504040204" pitchFamily="50" charset="-128"/>
                        </a:rPr>
                        <a:t>DMO</a:t>
                      </a:r>
                      <a:r>
                        <a:rPr lang="ja-JP" altLang="en-US" sz="800" dirty="0">
                          <a:solidFill>
                            <a:schemeClr val="tx1"/>
                          </a:solidFill>
                          <a:latin typeface="Meiryo UI" panose="020B0604030504040204" pitchFamily="50" charset="-128"/>
                          <a:ea typeface="Meiryo UI" panose="020B0604030504040204" pitchFamily="50" charset="-128"/>
                        </a:rPr>
                        <a:t>）の推進、専門人材の育成・活用</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観光事業者や観光客による環境配慮行動の促進</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r h="0">
                <a:tc>
                  <a:txBody>
                    <a:bodyPr/>
                    <a:lstStyle/>
                    <a:p>
                      <a:pPr>
                        <a:lnSpc>
                          <a:spcPts val="100"/>
                        </a:lnSpc>
                      </a:pPr>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00"/>
                        </a:lnSpc>
                      </a:pPr>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1178904"/>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来阪者がトラブルや不安を感じることなく、滞在や観光ができる環境を整えるとともに、在住外国人が安全・安心に暮らせる環境づくりを行うことで、国内外からの誘客・交流拡大を図る。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災害時等における情報発信・多言語支援の強化</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世界基準の情報発信（安全・安心の見える化、アクセシビリティ等）</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観光施設、宿泊施設、公共交通等におけるユニバーサルデザイン化及びバリアフリー化の推進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災害等の緊急時や急病時の相談対応・体制の充実</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外国⼈多⾔語相談・やさしい⽇本語を含めた情報発信の充実</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多言語・多文化理解の促進</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r h="0">
                <a:tc>
                  <a:txBody>
                    <a:bodyPr/>
                    <a:lstStyle/>
                    <a:p>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951422"/>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観光客が不便や不安を感じることなく、円滑・快適に大阪を満喫できる環境づくりや体制整備を行うことで、大阪観光における魅力度・満足度を高める。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en-US" altLang="ja-JP" sz="800" dirty="0">
                          <a:solidFill>
                            <a:schemeClr val="tx1"/>
                          </a:solidFill>
                          <a:latin typeface="Meiryo UI" panose="020B0604030504040204" pitchFamily="50" charset="-128"/>
                          <a:ea typeface="Meiryo UI" panose="020B0604030504040204" pitchFamily="50" charset="-128"/>
                        </a:rPr>
                        <a:t>ICT</a:t>
                      </a:r>
                      <a:r>
                        <a:rPr lang="ja-JP" altLang="en-US" sz="800" dirty="0">
                          <a:solidFill>
                            <a:schemeClr val="tx1"/>
                          </a:solidFill>
                          <a:latin typeface="Meiryo UI" panose="020B0604030504040204" pitchFamily="50" charset="-128"/>
                          <a:ea typeface="Meiryo UI" panose="020B0604030504040204" pitchFamily="50" charset="-128"/>
                        </a:rPr>
                        <a:t>の活用・強化（スマートモビリティ</a:t>
                      </a:r>
                      <a:r>
                        <a:rPr lang="en-US" altLang="ja-JP" sz="800" dirty="0">
                          <a:solidFill>
                            <a:schemeClr val="tx1"/>
                          </a:solidFill>
                          <a:latin typeface="Meiryo UI" panose="020B0604030504040204" pitchFamily="50" charset="-128"/>
                          <a:ea typeface="Meiryo UI" panose="020B0604030504040204" pitchFamily="50" charset="-128"/>
                        </a:rPr>
                        <a:t>/</a:t>
                      </a:r>
                      <a:r>
                        <a:rPr lang="en-US" altLang="ja-JP" sz="800" dirty="0" err="1">
                          <a:solidFill>
                            <a:schemeClr val="tx1"/>
                          </a:solidFill>
                          <a:latin typeface="Meiryo UI" panose="020B0604030504040204" pitchFamily="50" charset="-128"/>
                          <a:ea typeface="Meiryo UI" panose="020B0604030504040204" pitchFamily="50" charset="-128"/>
                        </a:rPr>
                        <a:t>MaaS</a:t>
                      </a:r>
                      <a:r>
                        <a:rPr lang="ja-JP" altLang="en-US" sz="800" dirty="0">
                          <a:solidFill>
                            <a:schemeClr val="tx1"/>
                          </a:solidFill>
                          <a:latin typeface="Meiryo UI" panose="020B0604030504040204" pitchFamily="50" charset="-128"/>
                          <a:ea typeface="Meiryo UI" panose="020B0604030504040204" pitchFamily="50" charset="-128"/>
                        </a:rPr>
                        <a:t>の推進、キャッシュレス推進、オンライン活用等）</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観光等の案内機能の充実、多言語対応強化</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都市公園の快適性向上・魅力向上</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宿泊施設、観光施設等の受入環境の充実</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観光地域づくり法⼈（</a:t>
                      </a:r>
                      <a:r>
                        <a:rPr lang="en-US" altLang="ja-JP" sz="800" dirty="0">
                          <a:solidFill>
                            <a:schemeClr val="tx1"/>
                          </a:solidFill>
                          <a:latin typeface="Meiryo UI" panose="020B0604030504040204" pitchFamily="50" charset="-128"/>
                          <a:ea typeface="Meiryo UI" panose="020B0604030504040204" pitchFamily="50" charset="-128"/>
                        </a:rPr>
                        <a:t>DMO</a:t>
                      </a:r>
                      <a:r>
                        <a:rPr lang="ja-JP" altLang="en-US" sz="800" dirty="0">
                          <a:solidFill>
                            <a:schemeClr val="tx1"/>
                          </a:solidFill>
                          <a:latin typeface="Meiryo UI" panose="020B0604030504040204" pitchFamily="50" charset="-128"/>
                          <a:ea typeface="Meiryo UI" panose="020B0604030504040204" pitchFamily="50" charset="-128"/>
                        </a:rPr>
                        <a:t>）の推進、専⾨⼈材の育成・活用</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生活習慣や⽂化の違い等に配慮した受⼊環境整備（</a:t>
                      </a:r>
                      <a:r>
                        <a:rPr lang="en-US" altLang="ja-JP" sz="800" dirty="0">
                          <a:solidFill>
                            <a:schemeClr val="tx1"/>
                          </a:solidFill>
                          <a:latin typeface="Meiryo UI" panose="020B0604030504040204" pitchFamily="50" charset="-128"/>
                          <a:ea typeface="Meiryo UI" panose="020B0604030504040204" pitchFamily="50" charset="-128"/>
                        </a:rPr>
                        <a:t>LGBTQ</a:t>
                      </a:r>
                      <a:r>
                        <a:rPr lang="ja-JP" altLang="en-US" sz="800" dirty="0">
                          <a:solidFill>
                            <a:schemeClr val="tx1"/>
                          </a:solidFill>
                          <a:latin typeface="Meiryo UI" panose="020B0604030504040204" pitchFamily="50" charset="-128"/>
                          <a:ea typeface="Meiryo UI" panose="020B0604030504040204" pitchFamily="50" charset="-128"/>
                        </a:rPr>
                        <a:t>、フードバリアフリー等）</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ホスピタリティの向上、人材の育成</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36" name="四角形: 角を丸くする 35">
            <a:extLst>
              <a:ext uri="{FF2B5EF4-FFF2-40B4-BE49-F238E27FC236}">
                <a16:creationId xmlns:a16="http://schemas.microsoft.com/office/drawing/2014/main" id="{097E04D6-E92B-4105-A1A8-DDD6D70B00DB}"/>
              </a:ext>
            </a:extLst>
          </p:cNvPr>
          <p:cNvSpPr/>
          <p:nvPr/>
        </p:nvSpPr>
        <p:spPr>
          <a:xfrm>
            <a:off x="568688" y="2126866"/>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展開１　持続可能な観光都市の推進</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37" name="四角形: 角を丸くする 36">
            <a:extLst>
              <a:ext uri="{FF2B5EF4-FFF2-40B4-BE49-F238E27FC236}">
                <a16:creationId xmlns:a16="http://schemas.microsoft.com/office/drawing/2014/main" id="{0BDFAC40-F5F4-480D-8682-D7A96CF948D0}"/>
              </a:ext>
            </a:extLst>
          </p:cNvPr>
          <p:cNvSpPr/>
          <p:nvPr/>
        </p:nvSpPr>
        <p:spPr>
          <a:xfrm>
            <a:off x="568688" y="3446399"/>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安全・安心の確保・環境づくり</a:t>
            </a:r>
          </a:p>
        </p:txBody>
      </p:sp>
      <p:sp>
        <p:nvSpPr>
          <p:cNvPr id="44" name="四角形: 角を丸くする 43">
            <a:extLst>
              <a:ext uri="{FF2B5EF4-FFF2-40B4-BE49-F238E27FC236}">
                <a16:creationId xmlns:a16="http://schemas.microsoft.com/office/drawing/2014/main" id="{17A89B20-C007-4F16-8182-97C4EF2BB5C8}"/>
              </a:ext>
            </a:extLst>
          </p:cNvPr>
          <p:cNvSpPr/>
          <p:nvPr/>
        </p:nvSpPr>
        <p:spPr>
          <a:xfrm>
            <a:off x="568688" y="4765932"/>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受入環境の充実・人材等の育成</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36803DA5-F912-48E7-81A9-CA9E528B1B8D}"/>
              </a:ext>
            </a:extLst>
          </p:cNvPr>
          <p:cNvSpPr/>
          <p:nvPr/>
        </p:nvSpPr>
        <p:spPr>
          <a:xfrm>
            <a:off x="568688" y="927485"/>
            <a:ext cx="4248000" cy="3781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近年、世界的に「持続可能な観光」への関心が高まっており、多様性・公平性・包摂性の尊重や、観光人材の育成、地域と観光の両立への配慮、デジタル技術の活用等による安全・安心で快適な観光地域づくりが求められている</a:t>
            </a:r>
          </a:p>
        </p:txBody>
      </p:sp>
      <p:sp>
        <p:nvSpPr>
          <p:cNvPr id="20" name="正方形/長方形 19">
            <a:extLst>
              <a:ext uri="{FF2B5EF4-FFF2-40B4-BE49-F238E27FC236}">
                <a16:creationId xmlns:a16="http://schemas.microsoft.com/office/drawing/2014/main" id="{51A650F9-06C3-4511-A3DE-71B5837BC836}"/>
              </a:ext>
            </a:extLst>
          </p:cNvPr>
          <p:cNvSpPr/>
          <p:nvPr/>
        </p:nvSpPr>
        <p:spPr>
          <a:xfrm>
            <a:off x="5130972" y="872966"/>
            <a:ext cx="4229440" cy="385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来阪者が安全・安心で快適に過ごせる受入環境の充実を図るとともに、府民・市民が大阪に誇りや愛着を持ち、</a:t>
            </a:r>
            <a:r>
              <a:rPr lang="ja-JP" altLang="en-US" sz="900" b="1" u="sng" dirty="0">
                <a:solidFill>
                  <a:schemeClr val="tx1"/>
                </a:solidFill>
                <a:latin typeface="Meiryo UI" panose="020B0604030504040204" pitchFamily="50" charset="-128"/>
                <a:ea typeface="Meiryo UI" panose="020B0604030504040204" pitchFamily="50" charset="-128"/>
              </a:rPr>
              <a:t>来阪をお勧めしたくなるような魅力あふれる都市をめざす</a:t>
            </a:r>
          </a:p>
        </p:txBody>
      </p:sp>
      <p:sp>
        <p:nvSpPr>
          <p:cNvPr id="2" name="スライド番号プレースホルダー 6">
            <a:extLst>
              <a:ext uri="{FF2B5EF4-FFF2-40B4-BE49-F238E27FC236}">
                <a16:creationId xmlns:a16="http://schemas.microsoft.com/office/drawing/2014/main" id="{41E8720B-45EA-92FC-584B-E2081FE7DC8D}"/>
              </a:ext>
            </a:extLst>
          </p:cNvPr>
          <p:cNvSpPr txBox="1">
            <a:spLocks/>
          </p:cNvSpPr>
          <p:nvPr/>
        </p:nvSpPr>
        <p:spPr>
          <a:xfrm>
            <a:off x="9405692" y="5894600"/>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22</a:t>
            </a:r>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90055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16DDCED1-D166-4D24-A491-B51103F03B1F}"/>
              </a:ext>
            </a:extLst>
          </p:cNvPr>
          <p:cNvSpPr/>
          <p:nvPr/>
        </p:nvSpPr>
        <p:spPr>
          <a:xfrm>
            <a:off x="1717200" y="2011192"/>
            <a:ext cx="6624000" cy="1728000"/>
          </a:xfrm>
          <a:prstGeom prst="roundRect">
            <a:avLst>
              <a:gd name="adj" fmla="val 5461"/>
            </a:avLst>
          </a:prstGeom>
          <a:solidFill>
            <a:srgbClr val="DAE3F3">
              <a:alpha val="50196"/>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6EE9BDD6-FBD0-4AD7-A0C7-DA3EC9DA3D1A}"/>
              </a:ext>
            </a:extLst>
          </p:cNvPr>
          <p:cNvSpPr/>
          <p:nvPr/>
        </p:nvSpPr>
        <p:spPr>
          <a:xfrm>
            <a:off x="663445" y="4870006"/>
            <a:ext cx="7763269" cy="949953"/>
          </a:xfrm>
          <a:prstGeom prst="rect">
            <a:avLst/>
          </a:prstGeom>
          <a:noFill/>
          <a:ln>
            <a:noFill/>
            <a:prstDash val="sysDot"/>
          </a:ln>
        </p:spPr>
        <p:style>
          <a:lnRef idx="2">
            <a:schemeClr val="dk1"/>
          </a:lnRef>
          <a:fillRef idx="1">
            <a:schemeClr val="lt1"/>
          </a:fillRef>
          <a:effectRef idx="0">
            <a:schemeClr val="dk1"/>
          </a:effectRef>
          <a:fontRef idx="minor">
            <a:schemeClr val="dk1"/>
          </a:fontRef>
        </p:style>
        <p:txBody>
          <a:bodyPr rtlCol="0" anchor="ctr"/>
          <a:lstStyle/>
          <a:p>
            <a:pPr>
              <a:lnSpc>
                <a:spcPts val="1900"/>
              </a:lnSpc>
            </a:pP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SDGs</a:t>
            </a:r>
            <a:r>
              <a:rPr lang="ja-JP" altLang="ja-JP" sz="1200" kern="100" dirty="0">
                <a:latin typeface="Meiryo UI" panose="020B0604030504040204" pitchFamily="50" charset="-128"/>
                <a:ea typeface="Meiryo UI" panose="020B0604030504040204" pitchFamily="50" charset="-128"/>
                <a:cs typeface="Times New Roman" panose="02020603050405020304" pitchFamily="18" charset="0"/>
              </a:rPr>
              <a:t>は</a:t>
            </a:r>
            <a:r>
              <a:rPr lang="ja-JP" altLang="ja-JP" sz="1200" dirty="0">
                <a:solidFill>
                  <a:schemeClr val="tx1"/>
                </a:solidFill>
                <a:latin typeface="Meiryo UI" panose="020B0604030504040204" pitchFamily="50" charset="-128"/>
                <a:ea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rPr>
              <a:t>2015</a:t>
            </a:r>
            <a:r>
              <a:rPr lang="ja-JP" altLang="ja-JP" sz="1200" dirty="0">
                <a:solidFill>
                  <a:schemeClr val="tx1"/>
                </a:solidFill>
                <a:latin typeface="Meiryo UI" panose="020B0604030504040204" pitchFamily="50" charset="-128"/>
                <a:ea typeface="Meiryo UI" panose="020B0604030504040204" pitchFamily="50" charset="-128"/>
              </a:rPr>
              <a:t>年</a:t>
            </a:r>
            <a:r>
              <a:rPr lang="en-US" altLang="ja-JP" sz="1200" dirty="0">
                <a:solidFill>
                  <a:schemeClr val="tx1"/>
                </a:solidFill>
                <a:latin typeface="Meiryo UI" panose="020B0604030504040204" pitchFamily="50" charset="-128"/>
                <a:ea typeface="Meiryo UI" panose="020B0604030504040204" pitchFamily="50" charset="-128"/>
              </a:rPr>
              <a:t>9</a:t>
            </a:r>
            <a:r>
              <a:rPr lang="ja-JP" altLang="ja-JP" sz="1200" dirty="0">
                <a:solidFill>
                  <a:schemeClr val="tx1"/>
                </a:solidFill>
                <a:latin typeface="Meiryo UI" panose="020B0604030504040204" pitchFamily="50" charset="-128"/>
                <a:ea typeface="Meiryo UI" panose="020B0604030504040204" pitchFamily="50" charset="-128"/>
              </a:rPr>
              <a:t>月の国連サミットにおいて採択された「持続可能な開発のための</a:t>
            </a:r>
            <a:r>
              <a:rPr lang="en-US" altLang="ja-JP" sz="1200" dirty="0">
                <a:solidFill>
                  <a:schemeClr val="tx1"/>
                </a:solidFill>
                <a:latin typeface="Meiryo UI" panose="020B0604030504040204" pitchFamily="50" charset="-128"/>
                <a:ea typeface="Meiryo UI" panose="020B0604030504040204" pitchFamily="50" charset="-128"/>
              </a:rPr>
              <a:t>2030</a:t>
            </a:r>
            <a:r>
              <a:rPr lang="ja-JP" altLang="ja-JP" sz="1200" dirty="0">
                <a:solidFill>
                  <a:schemeClr val="tx1"/>
                </a:solidFill>
                <a:latin typeface="Meiryo UI" panose="020B0604030504040204" pitchFamily="50" charset="-128"/>
                <a:ea typeface="Meiryo UI" panose="020B0604030504040204" pitchFamily="50" charset="-128"/>
              </a:rPr>
              <a:t>アジェンダ」で設定された</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2030</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年を年限とする国際目標であり、誰一人取り残さない持続可能な社会の実現のため、</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17</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の目標</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と</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169</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のターゲットが定められている。大阪は、万博の開催都市として</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、世界の先頭に立って</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SDGs</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に貢献する</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SDGs</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先進都市」を</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めざ</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し</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、様々なステークホルダーと連携のもと取組を進めている。</a:t>
            </a:r>
            <a:endPar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900"/>
              </a:lnSpc>
            </a:pP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本戦略</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に基づく施策についても、関係機関等と連携しつつ、</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SDGs</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の観点</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を</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踏まえ</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ながら取組</a:t>
            </a:r>
            <a:r>
              <a:rPr lang="ja-JP" altLang="ja-JP" sz="1200" kern="100" dirty="0">
                <a:latin typeface="Meiryo UI" panose="020B0604030504040204" pitchFamily="50" charset="-128"/>
                <a:ea typeface="Meiryo UI" panose="020B0604030504040204" pitchFamily="50" charset="-128"/>
                <a:cs typeface="Times New Roman" panose="02020603050405020304" pitchFamily="18" charset="0"/>
              </a:rPr>
              <a:t>を進めていく。</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 name="図 2">
            <a:extLst>
              <a:ext uri="{FF2B5EF4-FFF2-40B4-BE49-F238E27FC236}">
                <a16:creationId xmlns:a16="http://schemas.microsoft.com/office/drawing/2014/main" id="{2AB130CD-0326-4A64-9BFD-CD771A4D54C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426714" y="4874139"/>
            <a:ext cx="863820" cy="956686"/>
          </a:xfrm>
          <a:prstGeom prst="rect">
            <a:avLst/>
          </a:prstGeom>
        </p:spPr>
      </p:pic>
      <p:sp>
        <p:nvSpPr>
          <p:cNvPr id="19" name="正方形/長方形 18">
            <a:extLst>
              <a:ext uri="{FF2B5EF4-FFF2-40B4-BE49-F238E27FC236}">
                <a16:creationId xmlns:a16="http://schemas.microsoft.com/office/drawing/2014/main" id="{EF44B3C5-AE46-4BFA-A20F-7EB38438C569}"/>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2030</a:t>
            </a:r>
            <a:r>
              <a:rPr lang="ja-JP" altLang="en-US" b="1" dirty="0">
                <a:solidFill>
                  <a:schemeClr val="bg1"/>
                </a:solidFill>
                <a:latin typeface="Meiryo UI" panose="020B0604030504040204" pitchFamily="50" charset="-128"/>
                <a:ea typeface="Meiryo UI" panose="020B0604030504040204" pitchFamily="50" charset="-128"/>
              </a:rPr>
              <a:t>」の推進</a:t>
            </a:r>
          </a:p>
        </p:txBody>
      </p:sp>
      <p:sp>
        <p:nvSpPr>
          <p:cNvPr id="20" name="スライド番号プレースホルダー 6">
            <a:extLst>
              <a:ext uri="{FF2B5EF4-FFF2-40B4-BE49-F238E27FC236}">
                <a16:creationId xmlns:a16="http://schemas.microsoft.com/office/drawing/2014/main" id="{92A3DF85-9F43-44CA-B052-32E2DBBD733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23</a:t>
            </a:r>
            <a:endParaRPr kumimoji="1" lang="ja-JP" altLang="en-US" sz="1000" dirty="0">
              <a:latin typeface="Meiryo UI" panose="020B0604030504040204" pitchFamily="50" charset="-128"/>
              <a:ea typeface="Meiryo UI" panose="020B0604030504040204" pitchFamily="50" charset="-128"/>
            </a:endParaRPr>
          </a:p>
        </p:txBody>
      </p:sp>
      <p:sp>
        <p:nvSpPr>
          <p:cNvPr id="21" name="コンテンツ プレースホルダー 2">
            <a:extLst>
              <a:ext uri="{FF2B5EF4-FFF2-40B4-BE49-F238E27FC236}">
                <a16:creationId xmlns:a16="http://schemas.microsoft.com/office/drawing/2014/main" id="{2854A3F1-18D6-4D8F-97FA-F7DFE57C25E0}"/>
              </a:ext>
            </a:extLst>
          </p:cNvPr>
          <p:cNvSpPr txBox="1">
            <a:spLocks/>
          </p:cNvSpPr>
          <p:nvPr/>
        </p:nvSpPr>
        <p:spPr>
          <a:xfrm>
            <a:off x="442289" y="627383"/>
            <a:ext cx="2252184" cy="229613"/>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ja-JP" altLang="en-US" sz="1400" b="1" dirty="0">
                <a:latin typeface="Meiryo UI" panose="020B0604030504040204" pitchFamily="50" charset="-128"/>
                <a:ea typeface="Meiryo UI" panose="020B0604030504040204" pitchFamily="50" charset="-128"/>
              </a:rPr>
              <a:t>取組の推進にあたって</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23" name="正方形/長方形 22">
            <a:extLst>
              <a:ext uri="{FF2B5EF4-FFF2-40B4-BE49-F238E27FC236}">
                <a16:creationId xmlns:a16="http://schemas.microsoft.com/office/drawing/2014/main" id="{AA4779DA-5514-40B4-8E44-DDC0B1DF2485}"/>
              </a:ext>
            </a:extLst>
          </p:cNvPr>
          <p:cNvSpPr/>
          <p:nvPr/>
        </p:nvSpPr>
        <p:spPr>
          <a:xfrm>
            <a:off x="343502" y="650748"/>
            <a:ext cx="96375"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 name="正方形/長方形 1">
            <a:extLst>
              <a:ext uri="{FF2B5EF4-FFF2-40B4-BE49-F238E27FC236}">
                <a16:creationId xmlns:a16="http://schemas.microsoft.com/office/drawing/2014/main" id="{8A00267B-325E-44ED-BDB1-6692A07A21C2}"/>
              </a:ext>
            </a:extLst>
          </p:cNvPr>
          <p:cNvSpPr/>
          <p:nvPr/>
        </p:nvSpPr>
        <p:spPr>
          <a:xfrm>
            <a:off x="454733" y="1063952"/>
            <a:ext cx="9125763" cy="806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900"/>
              </a:lnSpc>
            </a:pPr>
            <a:r>
              <a:rPr lang="ja-JP" altLang="en-US" sz="1200" dirty="0">
                <a:solidFill>
                  <a:schemeClr val="tx1"/>
                </a:solidFill>
                <a:latin typeface="Meiryo UI" panose="020B0604030504040204" pitchFamily="50" charset="-128"/>
                <a:ea typeface="Meiryo UI" panose="020B0604030504040204" pitchFamily="50" charset="-128"/>
              </a:rPr>
              <a:t>行政や経済界、大学・研究機関、地域団体など</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様々な主体がその担い手となり、</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それぞれの強み</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を最大限に発揮</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していくことが必要である。そのうえで、大阪府、大阪市、府内市町村や</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大阪観光局</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をはじめとする各主体が連携し、大阪の都市魅力の創造、効果的なプロモーション、受入環境の充実等の</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取組を</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適切にマネジメントし、旅行者、民間事業者、府民・市民など、全ての人が大阪に愛着を持ち、快適に過ごせる環境づくりを進め、大阪全体の活性化を図る。</a:t>
            </a:r>
            <a:endParaRPr kumimoji="1" lang="ja-JP" altLang="en-US" sz="1606" dirty="0">
              <a:latin typeface="Meiryo UI" panose="020B0604030504040204" pitchFamily="50" charset="-128"/>
              <a:ea typeface="Meiryo UI" panose="020B0604030504040204" pitchFamily="50" charset="-128"/>
            </a:endParaRPr>
          </a:p>
        </p:txBody>
      </p:sp>
      <p:sp>
        <p:nvSpPr>
          <p:cNvPr id="26" name="コンテンツ プレースホルダー 2">
            <a:extLst>
              <a:ext uri="{FF2B5EF4-FFF2-40B4-BE49-F238E27FC236}">
                <a16:creationId xmlns:a16="http://schemas.microsoft.com/office/drawing/2014/main" id="{B05F4E7C-9F2D-41FD-B143-9E2A68ACB39D}"/>
              </a:ext>
            </a:extLst>
          </p:cNvPr>
          <p:cNvSpPr txBox="1">
            <a:spLocks/>
          </p:cNvSpPr>
          <p:nvPr/>
        </p:nvSpPr>
        <p:spPr>
          <a:xfrm>
            <a:off x="436398" y="4298350"/>
            <a:ext cx="1375879" cy="229613"/>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en-US" altLang="ja-JP" sz="1400" b="1" dirty="0">
                <a:latin typeface="Meiryo UI" panose="020B0604030504040204" pitchFamily="50" charset="-128"/>
                <a:ea typeface="Meiryo UI" panose="020B0604030504040204" pitchFamily="50" charset="-128"/>
              </a:rPr>
              <a:t>SDGs</a:t>
            </a:r>
            <a:r>
              <a:rPr lang="ja-JP" altLang="en-US" sz="1400" b="1" dirty="0">
                <a:latin typeface="Meiryo UI" panose="020B0604030504040204" pitchFamily="50" charset="-128"/>
                <a:ea typeface="Meiryo UI" panose="020B0604030504040204" pitchFamily="50" charset="-128"/>
              </a:rPr>
              <a:t>の取組</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27" name="正方形/長方形 26">
            <a:extLst>
              <a:ext uri="{FF2B5EF4-FFF2-40B4-BE49-F238E27FC236}">
                <a16:creationId xmlns:a16="http://schemas.microsoft.com/office/drawing/2014/main" id="{43DFE9BC-374C-4AF8-893F-3B47E84ADC95}"/>
              </a:ext>
            </a:extLst>
          </p:cNvPr>
          <p:cNvSpPr/>
          <p:nvPr/>
        </p:nvSpPr>
        <p:spPr>
          <a:xfrm>
            <a:off x="337611" y="4321715"/>
            <a:ext cx="96375"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grpSp>
        <p:nvGrpSpPr>
          <p:cNvPr id="39" name="グループ化 38">
            <a:extLst>
              <a:ext uri="{FF2B5EF4-FFF2-40B4-BE49-F238E27FC236}">
                <a16:creationId xmlns:a16="http://schemas.microsoft.com/office/drawing/2014/main" id="{0A933331-49A1-48DF-9032-B6178A0369A4}"/>
              </a:ext>
            </a:extLst>
          </p:cNvPr>
          <p:cNvGrpSpPr/>
          <p:nvPr/>
        </p:nvGrpSpPr>
        <p:grpSpPr>
          <a:xfrm rot="10800000">
            <a:off x="4789884" y="3636858"/>
            <a:ext cx="392475" cy="289962"/>
            <a:chOff x="4064978" y="3213663"/>
            <a:chExt cx="553756" cy="383265"/>
          </a:xfrm>
          <a:solidFill>
            <a:schemeClr val="bg1">
              <a:lumMod val="50000"/>
            </a:schemeClr>
          </a:solidFill>
        </p:grpSpPr>
        <p:sp>
          <p:nvSpPr>
            <p:cNvPr id="36" name="フリーフォーム: 図形 35">
              <a:extLst>
                <a:ext uri="{FF2B5EF4-FFF2-40B4-BE49-F238E27FC236}">
                  <a16:creationId xmlns:a16="http://schemas.microsoft.com/office/drawing/2014/main" id="{471C82C3-AC7F-4F72-AC64-C1446BA17946}"/>
                </a:ext>
              </a:extLst>
            </p:cNvPr>
            <p:cNvSpPr/>
            <p:nvPr/>
          </p:nvSpPr>
          <p:spPr>
            <a:xfrm rot="16200000">
              <a:off x="4230209" y="3208404"/>
              <a:ext cx="223293" cy="553756"/>
            </a:xfrm>
            <a:custGeom>
              <a:avLst/>
              <a:gdLst>
                <a:gd name="connsiteX0" fmla="*/ 83319 w 223293"/>
                <a:gd name="connsiteY0" fmla="*/ 0 h 553756"/>
                <a:gd name="connsiteX1" fmla="*/ 0 w 223293"/>
                <a:gd name="connsiteY1" fmla="*/ 0 h 553756"/>
                <a:gd name="connsiteX2" fmla="*/ 139975 w 223293"/>
                <a:gd name="connsiteY2" fmla="*/ 276878 h 553756"/>
                <a:gd name="connsiteX3" fmla="*/ 0 w 223293"/>
                <a:gd name="connsiteY3" fmla="*/ 553756 h 553756"/>
                <a:gd name="connsiteX4" fmla="*/ 83319 w 223293"/>
                <a:gd name="connsiteY4" fmla="*/ 553756 h 553756"/>
                <a:gd name="connsiteX5" fmla="*/ 223294 w 223293"/>
                <a:gd name="connsiteY5" fmla="*/ 276878 h 553756"/>
                <a:gd name="connsiteX6" fmla="*/ 83319 w 223293"/>
                <a:gd name="connsiteY6" fmla="*/ 0 h 55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293" h="553756">
                  <a:moveTo>
                    <a:pt x="83319" y="0"/>
                  </a:moveTo>
                  <a:lnTo>
                    <a:pt x="0" y="0"/>
                  </a:lnTo>
                  <a:lnTo>
                    <a:pt x="139975" y="276878"/>
                  </a:lnTo>
                  <a:lnTo>
                    <a:pt x="0" y="553756"/>
                  </a:lnTo>
                  <a:lnTo>
                    <a:pt x="83319" y="553756"/>
                  </a:lnTo>
                  <a:lnTo>
                    <a:pt x="223294" y="276878"/>
                  </a:lnTo>
                  <a:lnTo>
                    <a:pt x="83319" y="0"/>
                  </a:lnTo>
                  <a:close/>
                </a:path>
              </a:pathLst>
            </a:custGeom>
            <a:grpFill/>
            <a:ln w="6648" cap="flat">
              <a:noFill/>
              <a:prstDash val="solid"/>
              <a:miter/>
            </a:ln>
          </p:spPr>
          <p:txBody>
            <a:bodyPr rtlCol="0" anchor="ctr"/>
            <a:lstStyle/>
            <a:p>
              <a:endParaRPr lang="ja-JP" altLang="en-US"/>
            </a:p>
          </p:txBody>
        </p:sp>
        <p:sp>
          <p:nvSpPr>
            <p:cNvPr id="38" name="フリーフォーム: 図形 37">
              <a:extLst>
                <a:ext uri="{FF2B5EF4-FFF2-40B4-BE49-F238E27FC236}">
                  <a16:creationId xmlns:a16="http://schemas.microsoft.com/office/drawing/2014/main" id="{062F0B51-6DEE-4746-8C93-532E3FFD591A}"/>
                </a:ext>
              </a:extLst>
            </p:cNvPr>
            <p:cNvSpPr/>
            <p:nvPr/>
          </p:nvSpPr>
          <p:spPr>
            <a:xfrm rot="16200000">
              <a:off x="4230209" y="3048432"/>
              <a:ext cx="223293" cy="553756"/>
            </a:xfrm>
            <a:custGeom>
              <a:avLst/>
              <a:gdLst>
                <a:gd name="connsiteX0" fmla="*/ 83319 w 223293"/>
                <a:gd name="connsiteY0" fmla="*/ 0 h 553756"/>
                <a:gd name="connsiteX1" fmla="*/ 0 w 223293"/>
                <a:gd name="connsiteY1" fmla="*/ 0 h 553756"/>
                <a:gd name="connsiteX2" fmla="*/ 139975 w 223293"/>
                <a:gd name="connsiteY2" fmla="*/ 276878 h 553756"/>
                <a:gd name="connsiteX3" fmla="*/ 0 w 223293"/>
                <a:gd name="connsiteY3" fmla="*/ 553756 h 553756"/>
                <a:gd name="connsiteX4" fmla="*/ 83319 w 223293"/>
                <a:gd name="connsiteY4" fmla="*/ 553756 h 553756"/>
                <a:gd name="connsiteX5" fmla="*/ 223294 w 223293"/>
                <a:gd name="connsiteY5" fmla="*/ 276878 h 553756"/>
                <a:gd name="connsiteX6" fmla="*/ 83319 w 223293"/>
                <a:gd name="connsiteY6" fmla="*/ 0 h 55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293" h="553756">
                  <a:moveTo>
                    <a:pt x="83319" y="0"/>
                  </a:moveTo>
                  <a:lnTo>
                    <a:pt x="0" y="0"/>
                  </a:lnTo>
                  <a:lnTo>
                    <a:pt x="139975" y="276878"/>
                  </a:lnTo>
                  <a:lnTo>
                    <a:pt x="0" y="553756"/>
                  </a:lnTo>
                  <a:lnTo>
                    <a:pt x="83319" y="553756"/>
                  </a:lnTo>
                  <a:lnTo>
                    <a:pt x="223294" y="276878"/>
                  </a:lnTo>
                  <a:lnTo>
                    <a:pt x="83319" y="0"/>
                  </a:lnTo>
                  <a:close/>
                </a:path>
              </a:pathLst>
            </a:custGeom>
            <a:grpFill/>
            <a:ln w="6648" cap="flat">
              <a:noFill/>
              <a:prstDash val="solid"/>
              <a:miter/>
            </a:ln>
          </p:spPr>
          <p:txBody>
            <a:bodyPr rtlCol="0" anchor="ctr"/>
            <a:lstStyle/>
            <a:p>
              <a:endParaRPr lang="ja-JP" altLang="en-US"/>
            </a:p>
          </p:txBody>
        </p:sp>
      </p:grpSp>
      <p:sp>
        <p:nvSpPr>
          <p:cNvPr id="42" name="正方形/長方形 41">
            <a:extLst>
              <a:ext uri="{FF2B5EF4-FFF2-40B4-BE49-F238E27FC236}">
                <a16:creationId xmlns:a16="http://schemas.microsoft.com/office/drawing/2014/main" id="{60451724-2CD4-4327-A88F-54E65A663B17}"/>
              </a:ext>
            </a:extLst>
          </p:cNvPr>
          <p:cNvSpPr/>
          <p:nvPr/>
        </p:nvSpPr>
        <p:spPr>
          <a:xfrm>
            <a:off x="557662" y="4641626"/>
            <a:ext cx="8943076" cy="1404000"/>
          </a:xfrm>
          <a:prstGeom prst="rect">
            <a:avLst/>
          </a:prstGeom>
          <a:noFill/>
          <a:ln>
            <a:solidFill>
              <a:schemeClr val="tx1"/>
            </a:solidFill>
            <a:prstDash val="sysDot"/>
          </a:ln>
        </p:spPr>
        <p:style>
          <a:lnRef idx="2">
            <a:schemeClr val="dk1"/>
          </a:lnRef>
          <a:fillRef idx="1">
            <a:schemeClr val="lt1"/>
          </a:fillRef>
          <a:effectRef idx="0">
            <a:schemeClr val="dk1"/>
          </a:effectRef>
          <a:fontRef idx="minor">
            <a:schemeClr val="dk1"/>
          </a:fontRef>
        </p:style>
        <p:txBody>
          <a:bodyPr rtlCol="0" anchor="ctr"/>
          <a:lstStyle/>
          <a:p>
            <a:pPr>
              <a:lnSpc>
                <a:spcPct val="140000"/>
              </a:lnSpc>
            </a:pPr>
            <a:endParaRPr lang="en-US" altLang="ja-JP" sz="105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正方形/長方形 36">
            <a:extLst>
              <a:ext uri="{FF2B5EF4-FFF2-40B4-BE49-F238E27FC236}">
                <a16:creationId xmlns:a16="http://schemas.microsoft.com/office/drawing/2014/main" id="{D53C10E0-D383-4F6D-9719-D91136A08A31}"/>
              </a:ext>
            </a:extLst>
          </p:cNvPr>
          <p:cNvSpPr/>
          <p:nvPr/>
        </p:nvSpPr>
        <p:spPr>
          <a:xfrm>
            <a:off x="2225083" y="3161094"/>
            <a:ext cx="5831226" cy="4284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500"/>
              </a:lnSpc>
              <a:buFont typeface="Meiryo UI" panose="020B0604030504040204" pitchFamily="50" charset="-128"/>
              <a:buChar char="➤"/>
            </a:pPr>
            <a:r>
              <a:rPr lang="ja-JP" altLang="en-US" sz="1000" dirty="0">
                <a:solidFill>
                  <a:schemeClr val="tx1"/>
                </a:solidFill>
                <a:latin typeface="Meiryo UI" panose="020B0604030504040204" pitchFamily="50" charset="-128"/>
                <a:ea typeface="Meiryo UI" panose="020B0604030504040204" pitchFamily="50" charset="-128"/>
              </a:rPr>
              <a:t>行政、経済界、大学・研究機関、地域団体など様々な主体が担い手となり、強みを最大限に発揮</a:t>
            </a:r>
            <a:endParaRPr lang="en-US" altLang="ja-JP" sz="1000" dirty="0">
              <a:solidFill>
                <a:schemeClr val="tx1"/>
              </a:solidFill>
              <a:latin typeface="Meiryo UI" panose="020B0604030504040204" pitchFamily="50" charset="-128"/>
              <a:ea typeface="Meiryo UI" panose="020B0604030504040204" pitchFamily="50" charset="-128"/>
            </a:endParaRPr>
          </a:p>
          <a:p>
            <a:pPr marL="171450" indent="-171450">
              <a:lnSpc>
                <a:spcPts val="1500"/>
              </a:lnSpc>
              <a:buFont typeface="Meiryo UI" panose="020B0604030504040204" pitchFamily="50" charset="-128"/>
              <a:buChar char="➤"/>
            </a:pPr>
            <a:r>
              <a:rPr kumimoji="1" lang="ja-JP" altLang="en-US" sz="1000" dirty="0">
                <a:solidFill>
                  <a:schemeClr val="tx1"/>
                </a:solidFill>
                <a:latin typeface="Meiryo UI" panose="020B0604030504040204" pitchFamily="50" charset="-128"/>
                <a:ea typeface="Meiryo UI" panose="020B0604030504040204" pitchFamily="50" charset="-128"/>
              </a:rPr>
              <a:t>大阪府、大阪市、府内市町村、大阪観光局などの各主体が連携し、都市魅力創造等の取組をマネジメント</a:t>
            </a:r>
            <a:endParaRPr kumimoji="1" lang="ja-JP" altLang="en-US" sz="1200" dirty="0">
              <a:latin typeface="Meiryo UI" panose="020B0604030504040204" pitchFamily="50" charset="-128"/>
              <a:ea typeface="Meiryo UI" panose="020B0604030504040204" pitchFamily="50" charset="-128"/>
            </a:endParaRPr>
          </a:p>
        </p:txBody>
      </p:sp>
      <p:sp>
        <p:nvSpPr>
          <p:cNvPr id="43" name="四角形: 角を丸くする 42">
            <a:extLst>
              <a:ext uri="{FF2B5EF4-FFF2-40B4-BE49-F238E27FC236}">
                <a16:creationId xmlns:a16="http://schemas.microsoft.com/office/drawing/2014/main" id="{4785D345-971E-4AAC-8D57-7D4A6359A600}"/>
              </a:ext>
            </a:extLst>
          </p:cNvPr>
          <p:cNvSpPr/>
          <p:nvPr/>
        </p:nvSpPr>
        <p:spPr>
          <a:xfrm>
            <a:off x="2556092" y="2209267"/>
            <a:ext cx="1332000" cy="396000"/>
          </a:xfrm>
          <a:prstGeom prst="roundRect">
            <a:avLst/>
          </a:prstGeom>
          <a:solidFill>
            <a:schemeClr val="bg1"/>
          </a:solidFill>
          <a:ln w="19050">
            <a:solidFill>
              <a:srgbClr val="8FAA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行政</a:t>
            </a:r>
          </a:p>
        </p:txBody>
      </p:sp>
      <p:sp>
        <p:nvSpPr>
          <p:cNvPr id="45" name="四角形: 角を丸くする 44">
            <a:extLst>
              <a:ext uri="{FF2B5EF4-FFF2-40B4-BE49-F238E27FC236}">
                <a16:creationId xmlns:a16="http://schemas.microsoft.com/office/drawing/2014/main" id="{4FDEBD3C-7E86-4AB3-81CA-8BFBED0FE1F1}"/>
              </a:ext>
            </a:extLst>
          </p:cNvPr>
          <p:cNvSpPr/>
          <p:nvPr/>
        </p:nvSpPr>
        <p:spPr>
          <a:xfrm>
            <a:off x="2556092" y="2669315"/>
            <a:ext cx="1332000" cy="396000"/>
          </a:xfrm>
          <a:prstGeom prst="roundRect">
            <a:avLst/>
          </a:prstGeom>
          <a:solidFill>
            <a:schemeClr val="bg1"/>
          </a:solidFill>
          <a:ln w="19050">
            <a:solidFill>
              <a:srgbClr val="8FAA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大学・研究機関</a:t>
            </a:r>
          </a:p>
        </p:txBody>
      </p:sp>
      <p:sp>
        <p:nvSpPr>
          <p:cNvPr id="46" name="四角形: 角を丸くする 45">
            <a:extLst>
              <a:ext uri="{FF2B5EF4-FFF2-40B4-BE49-F238E27FC236}">
                <a16:creationId xmlns:a16="http://schemas.microsoft.com/office/drawing/2014/main" id="{8FC4987C-EE28-47EF-889E-6B24C3A9A53C}"/>
              </a:ext>
            </a:extLst>
          </p:cNvPr>
          <p:cNvSpPr/>
          <p:nvPr/>
        </p:nvSpPr>
        <p:spPr>
          <a:xfrm>
            <a:off x="6152296" y="2212892"/>
            <a:ext cx="1332000" cy="396000"/>
          </a:xfrm>
          <a:prstGeom prst="roundRect">
            <a:avLst/>
          </a:prstGeom>
          <a:solidFill>
            <a:schemeClr val="bg1"/>
          </a:solidFill>
          <a:ln w="19050">
            <a:solidFill>
              <a:srgbClr val="8FAA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経済界</a:t>
            </a:r>
          </a:p>
        </p:txBody>
      </p:sp>
      <p:sp>
        <p:nvSpPr>
          <p:cNvPr id="47" name="四角形: 角を丸くする 46">
            <a:extLst>
              <a:ext uri="{FF2B5EF4-FFF2-40B4-BE49-F238E27FC236}">
                <a16:creationId xmlns:a16="http://schemas.microsoft.com/office/drawing/2014/main" id="{FE91EA4D-91D2-43EA-AF81-8E0D26C7DA4C}"/>
              </a:ext>
            </a:extLst>
          </p:cNvPr>
          <p:cNvSpPr/>
          <p:nvPr/>
        </p:nvSpPr>
        <p:spPr>
          <a:xfrm>
            <a:off x="6160711" y="2670695"/>
            <a:ext cx="1332000" cy="396000"/>
          </a:xfrm>
          <a:prstGeom prst="roundRect">
            <a:avLst/>
          </a:prstGeom>
          <a:solidFill>
            <a:schemeClr val="bg1"/>
          </a:solidFill>
          <a:ln w="19050">
            <a:solidFill>
              <a:srgbClr val="8FAA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地域団体</a:t>
            </a:r>
          </a:p>
        </p:txBody>
      </p:sp>
      <p:sp>
        <p:nvSpPr>
          <p:cNvPr id="49" name="四角形: 角を丸くする 48">
            <a:extLst>
              <a:ext uri="{FF2B5EF4-FFF2-40B4-BE49-F238E27FC236}">
                <a16:creationId xmlns:a16="http://schemas.microsoft.com/office/drawing/2014/main" id="{830891EB-66F9-45B0-A0A8-A4465BE6C68D}"/>
              </a:ext>
            </a:extLst>
          </p:cNvPr>
          <p:cNvSpPr/>
          <p:nvPr/>
        </p:nvSpPr>
        <p:spPr>
          <a:xfrm>
            <a:off x="3841734" y="2292825"/>
            <a:ext cx="2376000" cy="669402"/>
          </a:xfrm>
          <a:prstGeom prst="roundRect">
            <a:avLst/>
          </a:prstGeom>
          <a:solidFill>
            <a:schemeClr val="bg1"/>
          </a:solidFill>
          <a:ln w="1905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50" name="正方形/長方形 49">
            <a:extLst>
              <a:ext uri="{FF2B5EF4-FFF2-40B4-BE49-F238E27FC236}">
                <a16:creationId xmlns:a16="http://schemas.microsoft.com/office/drawing/2014/main" id="{D78FBDD1-B313-4DBF-9E46-297D8D1D2CE7}"/>
              </a:ext>
            </a:extLst>
          </p:cNvPr>
          <p:cNvSpPr/>
          <p:nvPr/>
        </p:nvSpPr>
        <p:spPr>
          <a:xfrm>
            <a:off x="7588337" y="2776830"/>
            <a:ext cx="291229" cy="287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ts val="1700"/>
              </a:lnSpc>
            </a:pPr>
            <a:r>
              <a:rPr lang="ja-JP" altLang="en-US" sz="1100" dirty="0">
                <a:solidFill>
                  <a:schemeClr val="tx1"/>
                </a:solidFill>
                <a:latin typeface="Meiryo UI" panose="020B0604030504040204" pitchFamily="50" charset="-128"/>
                <a:ea typeface="Meiryo UI" panose="020B0604030504040204" pitchFamily="50" charset="-128"/>
              </a:rPr>
              <a:t>など</a:t>
            </a:r>
            <a:endParaRPr lang="en-US" altLang="ja-JP" sz="1100" dirty="0">
              <a:solidFill>
                <a:schemeClr val="tx1"/>
              </a:solidFill>
              <a:latin typeface="Meiryo UI" panose="020B0604030504040204" pitchFamily="50" charset="-128"/>
              <a:ea typeface="Meiryo UI" panose="020B0604030504040204" pitchFamily="50" charset="-128"/>
            </a:endParaRPr>
          </a:p>
        </p:txBody>
      </p:sp>
      <p:sp>
        <p:nvSpPr>
          <p:cNvPr id="48" name="正方形/長方形 47">
            <a:extLst>
              <a:ext uri="{FF2B5EF4-FFF2-40B4-BE49-F238E27FC236}">
                <a16:creationId xmlns:a16="http://schemas.microsoft.com/office/drawing/2014/main" id="{A7DF8528-DC2B-4168-8A99-E82CC6EC113B}"/>
              </a:ext>
            </a:extLst>
          </p:cNvPr>
          <p:cNvSpPr/>
          <p:nvPr/>
        </p:nvSpPr>
        <p:spPr>
          <a:xfrm>
            <a:off x="4085085" y="2476855"/>
            <a:ext cx="1980000" cy="405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300"/>
              </a:lnSpc>
            </a:pPr>
            <a:r>
              <a:rPr lang="ja-JP" altLang="en-US" sz="1100" dirty="0">
                <a:solidFill>
                  <a:schemeClr val="tx1"/>
                </a:solidFill>
                <a:latin typeface="Meiryo UI" panose="020B0604030504040204" pitchFamily="50" charset="-128"/>
                <a:ea typeface="Meiryo UI" panose="020B0604030504040204" pitchFamily="50" charset="-128"/>
              </a:rPr>
              <a:t>○大阪府　○府内市町村</a:t>
            </a:r>
            <a:endParaRPr lang="en-US" altLang="ja-JP" sz="1100" dirty="0">
              <a:solidFill>
                <a:schemeClr val="tx1"/>
              </a:solidFill>
              <a:latin typeface="Meiryo UI" panose="020B0604030504040204" pitchFamily="50" charset="-128"/>
              <a:ea typeface="Meiryo UI" panose="020B0604030504040204" pitchFamily="50" charset="-128"/>
            </a:endParaRPr>
          </a:p>
          <a:p>
            <a:pPr>
              <a:lnSpc>
                <a:spcPts val="1300"/>
              </a:lnSpc>
            </a:pPr>
            <a:r>
              <a:rPr lang="ja-JP" altLang="en-US" sz="1100" dirty="0">
                <a:solidFill>
                  <a:schemeClr val="tx1"/>
                </a:solidFill>
                <a:latin typeface="Meiryo UI" panose="020B0604030504040204" pitchFamily="50" charset="-128"/>
                <a:ea typeface="Meiryo UI" panose="020B0604030504040204" pitchFamily="50" charset="-128"/>
              </a:rPr>
              <a:t>○大阪市　○大阪観光局　など　</a:t>
            </a:r>
            <a:endParaRPr lang="en-US" altLang="ja-JP" sz="1100" dirty="0">
              <a:solidFill>
                <a:schemeClr val="tx1"/>
              </a:solidFill>
              <a:latin typeface="Meiryo UI" panose="020B0604030504040204" pitchFamily="50" charset="-128"/>
              <a:ea typeface="Meiryo UI" panose="020B0604030504040204" pitchFamily="50" charset="-128"/>
            </a:endParaRPr>
          </a:p>
        </p:txBody>
      </p:sp>
      <p:sp>
        <p:nvSpPr>
          <p:cNvPr id="11" name="吹き出し: 左右矢印 10">
            <a:extLst>
              <a:ext uri="{FF2B5EF4-FFF2-40B4-BE49-F238E27FC236}">
                <a16:creationId xmlns:a16="http://schemas.microsoft.com/office/drawing/2014/main" id="{1173B9F9-1E64-45D3-9257-5F25160EA4CF}"/>
              </a:ext>
            </a:extLst>
          </p:cNvPr>
          <p:cNvSpPr/>
          <p:nvPr/>
        </p:nvSpPr>
        <p:spPr>
          <a:xfrm>
            <a:off x="4083490" y="2134387"/>
            <a:ext cx="1805267" cy="299350"/>
          </a:xfrm>
          <a:prstGeom prst="leftRightArrowCallout">
            <a:avLst>
              <a:gd name="adj1" fmla="val 100000"/>
              <a:gd name="adj2" fmla="val 50000"/>
              <a:gd name="adj3" fmla="val 25740"/>
              <a:gd name="adj4" fmla="val 80916"/>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ts val="2000"/>
              </a:lnSpc>
            </a:pPr>
            <a:r>
              <a:rPr lang="ja-JP" altLang="en-US" sz="1200" b="1" kern="100"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マネジメント機能</a:t>
            </a:r>
            <a:endParaRPr lang="en-US" altLang="ja-JP" sz="1200" b="1" kern="100"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7" name="楕円 6">
            <a:extLst>
              <a:ext uri="{FF2B5EF4-FFF2-40B4-BE49-F238E27FC236}">
                <a16:creationId xmlns:a16="http://schemas.microsoft.com/office/drawing/2014/main" id="{A8D7A7C8-2609-47B9-9E14-32AC72008D4C}"/>
              </a:ext>
            </a:extLst>
          </p:cNvPr>
          <p:cNvSpPr/>
          <p:nvPr/>
        </p:nvSpPr>
        <p:spPr>
          <a:xfrm>
            <a:off x="4050933" y="4110009"/>
            <a:ext cx="1838575" cy="191701"/>
          </a:xfrm>
          <a:prstGeom prst="ellipse">
            <a:avLst/>
          </a:prstGeom>
          <a:solidFill>
            <a:srgbClr val="A9D18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41" name="正方形/長方形 40">
            <a:extLst>
              <a:ext uri="{FF2B5EF4-FFF2-40B4-BE49-F238E27FC236}">
                <a16:creationId xmlns:a16="http://schemas.microsoft.com/office/drawing/2014/main" id="{3CA05F29-0CCB-48C9-8CB6-3F315A00EDDB}"/>
              </a:ext>
            </a:extLst>
          </p:cNvPr>
          <p:cNvSpPr/>
          <p:nvPr/>
        </p:nvSpPr>
        <p:spPr>
          <a:xfrm>
            <a:off x="4212658" y="3919455"/>
            <a:ext cx="1601279" cy="378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700"/>
              </a:lnSpc>
            </a:pPr>
            <a:r>
              <a:rPr kumimoji="1" lang="ja-JP" altLang="en-US" sz="1300" b="1" dirty="0">
                <a:solidFill>
                  <a:schemeClr val="tx1"/>
                </a:solidFill>
                <a:latin typeface="Meiryo UI" panose="020B0604030504040204" pitchFamily="50" charset="-128"/>
                <a:ea typeface="Meiryo UI" panose="020B0604030504040204" pitchFamily="50" charset="-128"/>
              </a:rPr>
              <a:t>大阪全体の活性化</a:t>
            </a:r>
            <a:endParaRPr kumimoji="1" lang="ja-JP" altLang="en-US" sz="13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9180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55"/>
          <p:cNvSpPr txBox="1">
            <a:spLocks noChangeArrowheads="1"/>
          </p:cNvSpPr>
          <p:nvPr/>
        </p:nvSpPr>
        <p:spPr bwMode="auto">
          <a:xfrm>
            <a:off x="453085" y="551517"/>
            <a:ext cx="8999829" cy="1174418"/>
          </a:xfrm>
          <a:prstGeom prst="rect">
            <a:avLst/>
          </a:prstGeom>
          <a:noFill/>
          <a:ln w="9525">
            <a:noFill/>
            <a:miter lim="800000"/>
            <a:headEnd/>
            <a:tailEnd/>
          </a:ln>
        </p:spPr>
        <p:txBody>
          <a:bodyPr wrap="square" lIns="46982" tIns="23492" rIns="46982" bIns="23492">
            <a:spAutoFit/>
          </a:bodyPr>
          <a:lstStyle/>
          <a:p>
            <a:pPr marL="171450" indent="-171450">
              <a:lnSpc>
                <a:spcPts val="1800"/>
              </a:lnSpc>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本戦略で掲げるめざす姿の実現に向け、各種施策を着実に推進するとともに、本戦略の進捗を管理するため、</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大阪府市都市魅力戦略推進会議において年度ごとに評価・検証を行う。</a:t>
            </a:r>
            <a:endParaRPr lang="en-US" altLang="ja-JP" sz="1200" dirty="0">
              <a:latin typeface="Meiryo UI" panose="020B0604030504040204" pitchFamily="50" charset="-128"/>
              <a:ea typeface="Meiryo UI" panose="020B0604030504040204" pitchFamily="50" charset="-128"/>
            </a:endParaRPr>
          </a:p>
          <a:p>
            <a:pPr marL="171450" indent="-171450">
              <a:lnSpc>
                <a:spcPts val="1800"/>
              </a:lnSpc>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戦略の実効性や進捗度等を把握するための指標を設定し、指標の数値や内容、個々の施策の達成状況、社会経済情勢等を総合的に判断し、適切な状況の把握に努める。</a:t>
            </a:r>
            <a:endParaRPr lang="en-US" altLang="ja-JP" sz="1200" dirty="0">
              <a:latin typeface="Meiryo UI" panose="020B0604030504040204" pitchFamily="50" charset="-128"/>
              <a:ea typeface="Meiryo UI" panose="020B0604030504040204" pitchFamily="50" charset="-128"/>
            </a:endParaRPr>
          </a:p>
          <a:p>
            <a:pPr marL="171450" indent="-171450">
              <a:lnSpc>
                <a:spcPts val="1800"/>
              </a:lnSpc>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近年、「持続可能な観光」という視点が求められている中、「量」だけでなく「質」について着目した指標を設けることとする。</a:t>
            </a:r>
            <a:endParaRPr lang="en-US" altLang="ja-JP" sz="1400" strike="sngStrike" dirty="0">
              <a:latin typeface="Meiryo UI" panose="020B0604030504040204" pitchFamily="50" charset="-128"/>
              <a:ea typeface="Meiryo UI" panose="020B0604030504040204" pitchFamily="50" charset="-128"/>
            </a:endParaRPr>
          </a:p>
        </p:txBody>
      </p:sp>
      <p:sp>
        <p:nvSpPr>
          <p:cNvPr id="12" name="テキスト ボックス 55">
            <a:extLst>
              <a:ext uri="{FF2B5EF4-FFF2-40B4-BE49-F238E27FC236}">
                <a16:creationId xmlns:a16="http://schemas.microsoft.com/office/drawing/2014/main" id="{C91BA731-EE5B-4669-B951-1C8F833F17C5}"/>
              </a:ext>
            </a:extLst>
          </p:cNvPr>
          <p:cNvSpPr txBox="1">
            <a:spLocks noChangeArrowheads="1"/>
          </p:cNvSpPr>
          <p:nvPr/>
        </p:nvSpPr>
        <p:spPr bwMode="auto">
          <a:xfrm>
            <a:off x="519732" y="2220331"/>
            <a:ext cx="7073259" cy="219740"/>
          </a:xfrm>
          <a:prstGeom prst="rect">
            <a:avLst/>
          </a:prstGeom>
          <a:noFill/>
          <a:ln w="9525">
            <a:noFill/>
            <a:miter lim="800000"/>
            <a:headEnd/>
            <a:tailEnd/>
          </a:ln>
        </p:spPr>
        <p:txBody>
          <a:bodyPr wrap="square" lIns="0" tIns="0" rIns="0" bIns="0" anchor="ctr" anchorCtr="0">
            <a:spAutoFit/>
          </a:bodyPr>
          <a:lstStyle/>
          <a:p>
            <a:pPr>
              <a:spcAft>
                <a:spcPts val="535"/>
              </a:spcAft>
            </a:pPr>
            <a:r>
              <a:rPr lang="ja-JP" altLang="en-US" sz="1428"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戦略の数値目標として、 「内外からの誘客」に関し、「</a:t>
            </a:r>
            <a:r>
              <a:rPr lang="en-US" altLang="ja-JP" sz="1200" dirty="0">
                <a:latin typeface="Meiryo UI" panose="020B0604030504040204" pitchFamily="50" charset="-128"/>
                <a:ea typeface="Meiryo UI" panose="020B0604030504040204" pitchFamily="50" charset="-128"/>
              </a:rPr>
              <a:t>Beyond</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EXPO 2025</a:t>
            </a:r>
            <a:r>
              <a:rPr lang="ja-JP" altLang="en-US" sz="1200" dirty="0">
                <a:latin typeface="Meiryo UI" panose="020B0604030504040204" pitchFamily="50" charset="-128"/>
                <a:ea typeface="Meiryo UI" panose="020B0604030504040204" pitchFamily="50" charset="-128"/>
              </a:rPr>
              <a:t>」と整合を図りつつ次のとおり設定する。</a:t>
            </a:r>
            <a:endParaRPr lang="en-US" altLang="ja-JP" sz="1160" dirty="0">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5919572B-41D0-4F72-A375-39D0070836D8}"/>
              </a:ext>
            </a:extLst>
          </p:cNvPr>
          <p:cNvSpPr/>
          <p:nvPr/>
        </p:nvSpPr>
        <p:spPr>
          <a:xfrm>
            <a:off x="327895" y="1820818"/>
            <a:ext cx="2478915" cy="321680"/>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ja-JP" altLang="en-US" sz="1200" b="1" dirty="0">
                <a:solidFill>
                  <a:schemeClr val="bg1"/>
                </a:solidFill>
                <a:latin typeface="Meiryo UI" panose="020B0604030504040204" pitchFamily="50" charset="-128"/>
                <a:ea typeface="Meiryo UI" panose="020B0604030504040204" pitchFamily="50" charset="-128"/>
              </a:rPr>
              <a:t>内外からの誘客に関する</a:t>
            </a:r>
            <a:r>
              <a:rPr lang="ja-JP" altLang="en-US" sz="1200" b="1" dirty="0">
                <a:latin typeface="Meiryo UI" panose="020B0604030504040204" pitchFamily="50" charset="-128"/>
                <a:ea typeface="Meiryo UI" panose="020B0604030504040204" pitchFamily="50" charset="-128"/>
              </a:rPr>
              <a:t>数値目標</a:t>
            </a:r>
            <a:endParaRPr lang="ja-JP" altLang="en-US" sz="1200" b="1" spc="178" dirty="0">
              <a:latin typeface="Meiryo UI" panose="020B0604030504040204" pitchFamily="50" charset="-128"/>
              <a:ea typeface="Meiryo UI" panose="020B0604030504040204" pitchFamily="50" charset="-128"/>
            </a:endParaRPr>
          </a:p>
        </p:txBody>
      </p:sp>
      <p:graphicFrame>
        <p:nvGraphicFramePr>
          <p:cNvPr id="13" name="表 12"/>
          <p:cNvGraphicFramePr>
            <a:graphicFrameLocks noGrp="1"/>
          </p:cNvGraphicFramePr>
          <p:nvPr>
            <p:extLst>
              <p:ext uri="{D42A27DB-BD31-4B8C-83A1-F6EECF244321}">
                <p14:modId xmlns:p14="http://schemas.microsoft.com/office/powerpoint/2010/main" val="2008089148"/>
              </p:ext>
            </p:extLst>
          </p:nvPr>
        </p:nvGraphicFramePr>
        <p:xfrm>
          <a:off x="686999" y="2764631"/>
          <a:ext cx="8532000" cy="2764681"/>
        </p:xfrm>
        <a:graphic>
          <a:graphicData uri="http://schemas.openxmlformats.org/drawingml/2006/table">
            <a:tbl>
              <a:tblPr firstRow="1" bandRow="1">
                <a:tableStyleId>{5C22544A-7EE6-4342-B048-85BDC9FD1C3A}</a:tableStyleId>
              </a:tblPr>
              <a:tblGrid>
                <a:gridCol w="1008000">
                  <a:extLst>
                    <a:ext uri="{9D8B030D-6E8A-4147-A177-3AD203B41FA5}">
                      <a16:colId xmlns:a16="http://schemas.microsoft.com/office/drawing/2014/main" val="2615346986"/>
                    </a:ext>
                  </a:extLst>
                </a:gridCol>
                <a:gridCol w="1008000">
                  <a:extLst>
                    <a:ext uri="{9D8B030D-6E8A-4147-A177-3AD203B41FA5}">
                      <a16:colId xmlns:a16="http://schemas.microsoft.com/office/drawing/2014/main" val="3399677598"/>
                    </a:ext>
                  </a:extLst>
                </a:gridCol>
                <a:gridCol w="1800000">
                  <a:extLst>
                    <a:ext uri="{9D8B030D-6E8A-4147-A177-3AD203B41FA5}">
                      <a16:colId xmlns:a16="http://schemas.microsoft.com/office/drawing/2014/main" val="523905989"/>
                    </a:ext>
                  </a:extLst>
                </a:gridCol>
                <a:gridCol w="1800000">
                  <a:extLst>
                    <a:ext uri="{9D8B030D-6E8A-4147-A177-3AD203B41FA5}">
                      <a16:colId xmlns:a16="http://schemas.microsoft.com/office/drawing/2014/main" val="4175407327"/>
                    </a:ext>
                  </a:extLst>
                </a:gridCol>
                <a:gridCol w="2916000">
                  <a:extLst>
                    <a:ext uri="{9D8B030D-6E8A-4147-A177-3AD203B41FA5}">
                      <a16:colId xmlns:a16="http://schemas.microsoft.com/office/drawing/2014/main" val="1262620834"/>
                    </a:ext>
                  </a:extLst>
                </a:gridCol>
              </a:tblGrid>
              <a:tr h="289125">
                <a:tc gridSpan="2">
                  <a:txBody>
                    <a:bodyPr/>
                    <a:lstStyle/>
                    <a:p>
                      <a:pPr algn="ctr"/>
                      <a:r>
                        <a:rPr kumimoji="1" lang="ja-JP" altLang="en-US" sz="1000" b="1" dirty="0">
                          <a:latin typeface="Arial" panose="020B0604020202020204" pitchFamily="34" charset="0"/>
                          <a:ea typeface="Meiryo UI" panose="020B0604030504040204" pitchFamily="50" charset="-128"/>
                          <a:cs typeface="Arial" panose="020B0604020202020204" pitchFamily="34" charset="0"/>
                        </a:rPr>
                        <a:t>指標</a:t>
                      </a:r>
                    </a:p>
                  </a:txBody>
                  <a:tcPr marL="81597" marR="81597" marT="40799" marB="40799" anchor="ctr"/>
                </a:tc>
                <a:tc hMerge="1">
                  <a:txBody>
                    <a:bodyPr/>
                    <a:lstStyle/>
                    <a:p>
                      <a:pPr algn="ctr"/>
                      <a:endParaRPr kumimoji="1" lang="en-US" altLang="ja-JP" sz="1200" b="1"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目標値（</a:t>
                      </a:r>
                      <a:r>
                        <a:rPr kumimoji="1" lang="en-US" altLang="ja-JP"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2030</a:t>
                      </a:r>
                      <a:r>
                        <a:rPr kumimoji="1" lang="ja-JP" altLang="en-US"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年）</a:t>
                      </a:r>
                    </a:p>
                  </a:txBody>
                  <a:tcPr marL="81597" marR="81597" marT="40799" marB="40799" anchor="ct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参考（</a:t>
                      </a:r>
                      <a:r>
                        <a:rPr kumimoji="1" lang="en-US" altLang="ja-JP"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2024</a:t>
                      </a:r>
                      <a:r>
                        <a:rPr kumimoji="1" lang="ja-JP" altLang="en-US"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年）</a:t>
                      </a:r>
                    </a:p>
                  </a:txBody>
                  <a:tcPr marL="81597" marR="81597" marT="40799" marB="40799" anchor="ctr"/>
                </a:tc>
                <a:tc>
                  <a:txBody>
                    <a:bodyPr/>
                    <a:lstStyle/>
                    <a:p>
                      <a:pPr algn="ctr"/>
                      <a:r>
                        <a:rPr kumimoji="1" lang="ja-JP" altLang="en-US" sz="1000" b="1" dirty="0">
                          <a:solidFill>
                            <a:schemeClr val="bg1"/>
                          </a:solidFill>
                          <a:latin typeface="Arial" panose="020B0604020202020204" pitchFamily="34" charset="0"/>
                          <a:ea typeface="Meiryo UI" panose="020B0604030504040204" pitchFamily="50" charset="-128"/>
                          <a:cs typeface="Arial" panose="020B0604020202020204" pitchFamily="34" charset="0"/>
                        </a:rPr>
                        <a:t>出典</a:t>
                      </a:r>
                    </a:p>
                  </a:txBody>
                  <a:tcPr marL="81597" marR="81597" marT="40799" marB="40799" anchor="ctr"/>
                </a:tc>
                <a:extLst>
                  <a:ext uri="{0D108BD9-81ED-4DB2-BD59-A6C34878D82A}">
                    <a16:rowId xmlns:a16="http://schemas.microsoft.com/office/drawing/2014/main" val="2658360947"/>
                  </a:ext>
                </a:extLst>
              </a:tr>
              <a:tr h="244793">
                <a:tc rowSpan="2">
                  <a:txBody>
                    <a:bodyPr/>
                    <a:lstStyle/>
                    <a:p>
                      <a:pPr algn="ctr"/>
                      <a:r>
                        <a:rPr kumimoji="1" lang="ja-JP" altLang="en-US" sz="1000" dirty="0">
                          <a:latin typeface="Arial" panose="020B0604020202020204" pitchFamily="34" charset="0"/>
                          <a:ea typeface="Meiryo UI" panose="020B0604030504040204" pitchFamily="50" charset="-128"/>
                          <a:cs typeface="Arial" panose="020B0604020202020204" pitchFamily="34" charset="0"/>
                        </a:rPr>
                        <a:t>来阪者数</a:t>
                      </a:r>
                      <a:endParaRPr kumimoji="1" lang="en-US" altLang="ja-JP" sz="1000" dirty="0">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日本人</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今後設定（</a:t>
                      </a: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１）</a:t>
                      </a:r>
                      <a:endPar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3,232</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a:t>
                      </a:r>
                      <a:endPar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旅行・観光消費動向調査（観光庁）</a:t>
                      </a:r>
                    </a:p>
                  </a:txBody>
                  <a:tcPr marL="81597" marR="81597" marT="40799" marB="40799" anchor="ctr">
                    <a:solidFill>
                      <a:schemeClr val="accent1">
                        <a:lumMod val="20000"/>
                        <a:lumOff val="80000"/>
                      </a:schemeClr>
                    </a:solidFill>
                  </a:tcPr>
                </a:tc>
                <a:extLst>
                  <a:ext uri="{0D108BD9-81ED-4DB2-BD59-A6C34878D82A}">
                    <a16:rowId xmlns:a16="http://schemas.microsoft.com/office/drawing/2014/main" val="2286221614"/>
                  </a:ext>
                </a:extLst>
              </a:tr>
              <a:tr h="244793">
                <a:tc vMerge="1">
                  <a:txBody>
                    <a:bodyPr/>
                    <a:lstStyle/>
                    <a:p>
                      <a:endParaRPr kumimoji="1" lang="ja-JP" altLang="en-US"/>
                    </a:p>
                  </a:txBody>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外国人</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2,300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1,409</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a:t>
                      </a:r>
                      <a:endParaRPr kumimoji="1" lang="en-US" altLang="ja-JP" sz="10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インバウンド消費動向調査（観光庁）</a:t>
                      </a:r>
                    </a:p>
                  </a:txBody>
                  <a:tcPr marL="81597" marR="81597" marT="40799" marB="40799" anchor="ctr">
                    <a:solidFill>
                      <a:schemeClr val="accent1">
                        <a:lumMod val="40000"/>
                        <a:lumOff val="60000"/>
                      </a:schemeClr>
                    </a:solidFill>
                  </a:tcPr>
                </a:tc>
                <a:extLst>
                  <a:ext uri="{0D108BD9-81ED-4DB2-BD59-A6C34878D82A}">
                    <a16:rowId xmlns:a16="http://schemas.microsoft.com/office/drawing/2014/main" val="2857440749"/>
                  </a:ext>
                </a:extLst>
              </a:tr>
              <a:tr h="244793">
                <a:tc rowSpan="2">
                  <a:txBody>
                    <a:bodyPr/>
                    <a:lstStyle/>
                    <a:p>
                      <a:pPr algn="ctr"/>
                      <a:r>
                        <a:rPr kumimoji="1" lang="ja-JP" altLang="en-US" sz="1000" dirty="0">
                          <a:solidFill>
                            <a:schemeClr val="tx1"/>
                          </a:solidFill>
                          <a:latin typeface="Arial" panose="020B0604020202020204" pitchFamily="34" charset="0"/>
                          <a:ea typeface="Meiryo UI" panose="020B0604030504040204" pitchFamily="50" charset="-128"/>
                          <a:cs typeface="Arial" panose="020B0604020202020204" pitchFamily="34" charset="0"/>
                        </a:rPr>
                        <a:t>延べ宿泊者数</a:t>
                      </a:r>
                      <a:endParaRPr kumimoji="1"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日本人</a:t>
                      </a:r>
                      <a:endPar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3,700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万人泊</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3,204</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万人泊</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宿泊旅行統計調査（観光庁）</a:t>
                      </a:r>
                    </a:p>
                  </a:txBody>
                  <a:tcPr marL="81597" marR="81597" marT="40799" marB="40799" anchor="ctr">
                    <a:solidFill>
                      <a:schemeClr val="accent1">
                        <a:lumMod val="20000"/>
                        <a:lumOff val="80000"/>
                      </a:schemeClr>
                    </a:solidFill>
                  </a:tcPr>
                </a:tc>
                <a:extLst>
                  <a:ext uri="{0D108BD9-81ED-4DB2-BD59-A6C34878D82A}">
                    <a16:rowId xmlns:a16="http://schemas.microsoft.com/office/drawing/2014/main" val="1164150173"/>
                  </a:ext>
                </a:extLst>
              </a:tr>
              <a:tr h="244793">
                <a:tc vMerge="1">
                  <a:txBody>
                    <a:bodyPr/>
                    <a:lstStyle/>
                    <a:p>
                      <a:endParaRPr kumimoji="1" lang="ja-JP" altLang="en-US"/>
                    </a:p>
                  </a:txBody>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外国人</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3,000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万人泊</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2,539</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万人泊</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宿泊旅行統計調査（観光庁）</a:t>
                      </a:r>
                    </a:p>
                  </a:txBody>
                  <a:tcPr marL="81597" marR="81597" marT="40799" marB="40799" anchor="ctr">
                    <a:solidFill>
                      <a:schemeClr val="accent1">
                        <a:lumMod val="40000"/>
                        <a:lumOff val="60000"/>
                      </a:schemeClr>
                    </a:solidFill>
                  </a:tcPr>
                </a:tc>
                <a:extLst>
                  <a:ext uri="{0D108BD9-81ED-4DB2-BD59-A6C34878D82A}">
                    <a16:rowId xmlns:a16="http://schemas.microsoft.com/office/drawing/2014/main" val="1213067637"/>
                  </a:ext>
                </a:extLst>
              </a:tr>
              <a:tr h="244793">
                <a:tc rowSpan="2">
                  <a:txBody>
                    <a:bodyPr/>
                    <a:lstStyle/>
                    <a:p>
                      <a:pPr algn="ctr"/>
                      <a:r>
                        <a:rPr kumimoji="1" lang="ja-JP" altLang="en-US" sz="1000" dirty="0">
                          <a:solidFill>
                            <a:schemeClr val="tx1"/>
                          </a:solidFill>
                          <a:latin typeface="Arial" panose="020B0604020202020204" pitchFamily="34" charset="0"/>
                          <a:ea typeface="Meiryo UI" panose="020B0604030504040204" pitchFamily="50" charset="-128"/>
                          <a:cs typeface="Arial" panose="020B0604020202020204" pitchFamily="34" charset="0"/>
                        </a:rPr>
                        <a:t>消費単価</a:t>
                      </a:r>
                      <a:endParaRPr kumimoji="1"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gn="ctr"/>
                      <a:r>
                        <a:rPr kumimoji="1" lang="ja-JP" altLang="en-US" sz="80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800" dirty="0">
                          <a:solidFill>
                            <a:schemeClr val="tx1"/>
                          </a:solidFill>
                          <a:latin typeface="Arial" panose="020B0604020202020204" pitchFamily="34" charset="0"/>
                          <a:ea typeface="Meiryo UI" panose="020B0604030504040204" pitchFamily="50" charset="-128"/>
                          <a:cs typeface="Arial" panose="020B0604020202020204" pitchFamily="34" charset="0"/>
                        </a:rPr>
                        <a:t>1</a:t>
                      </a:r>
                      <a:r>
                        <a:rPr kumimoji="1" lang="ja-JP" altLang="en-US" sz="800" dirty="0">
                          <a:solidFill>
                            <a:schemeClr val="tx1"/>
                          </a:solidFill>
                          <a:latin typeface="Arial" panose="020B0604020202020204" pitchFamily="34" charset="0"/>
                          <a:ea typeface="Meiryo UI" panose="020B0604030504040204" pitchFamily="50" charset="-128"/>
                          <a:cs typeface="Arial" panose="020B0604020202020204" pitchFamily="34" charset="0"/>
                        </a:rPr>
                        <a:t>人あたり）</a:t>
                      </a:r>
                      <a:endParaRPr kumimoji="1" lang="en-US" altLang="ja-JP" sz="80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日本人</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5.2</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万円</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3.0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万円</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旅行・観光消費動向調査（観光庁）</a:t>
                      </a:r>
                    </a:p>
                  </a:txBody>
                  <a:tcPr marL="81597" marR="81597" marT="40799" marB="40799" anchor="ctr">
                    <a:solidFill>
                      <a:schemeClr val="accent1">
                        <a:lumMod val="20000"/>
                        <a:lumOff val="80000"/>
                      </a:schemeClr>
                    </a:solidFill>
                  </a:tcPr>
                </a:tc>
                <a:extLst>
                  <a:ext uri="{0D108BD9-81ED-4DB2-BD59-A6C34878D82A}">
                    <a16:rowId xmlns:a16="http://schemas.microsoft.com/office/drawing/2014/main" val="3703652902"/>
                  </a:ext>
                </a:extLst>
              </a:tr>
              <a:tr h="244793">
                <a:tc vMerge="1">
                  <a:txBody>
                    <a:bodyPr/>
                    <a:lstStyle/>
                    <a:p>
                      <a:endParaRPr kumimoji="1" lang="ja-JP" altLang="en-US"/>
                    </a:p>
                  </a:txBody>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外国人</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16.0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万円</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9.2</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万円</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インバウンド消費動向調査（観光庁）</a:t>
                      </a:r>
                    </a:p>
                  </a:txBody>
                  <a:tcPr marL="81597" marR="81597" marT="40799" marB="40799" anchor="ctr">
                    <a:solidFill>
                      <a:schemeClr val="accent1">
                        <a:lumMod val="40000"/>
                        <a:lumOff val="60000"/>
                      </a:schemeClr>
                    </a:solidFill>
                  </a:tcPr>
                </a:tc>
                <a:extLst>
                  <a:ext uri="{0D108BD9-81ED-4DB2-BD59-A6C34878D82A}">
                    <a16:rowId xmlns:a16="http://schemas.microsoft.com/office/drawing/2014/main" val="2740590118"/>
                  </a:ext>
                </a:extLst>
              </a:tr>
              <a:tr h="468000">
                <a:tc gridSpan="2">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ja-JP" altLang="en-US" sz="1000" u="none" dirty="0">
                          <a:solidFill>
                            <a:schemeClr val="tx1"/>
                          </a:solidFill>
                          <a:latin typeface="Meiryo UI" panose="020B0604030504040204" pitchFamily="50" charset="-128"/>
                          <a:ea typeface="Meiryo UI" panose="020B0604030504040204" pitchFamily="50" charset="-128"/>
                        </a:rPr>
                        <a:t>世界の都市総合力ランキング</a:t>
                      </a:r>
                      <a:endParaRPr lang="en-US" altLang="ja-JP" sz="1000" u="none" dirty="0">
                        <a:solidFill>
                          <a:schemeClr val="tx1"/>
                        </a:solidFill>
                        <a:latin typeface="Meiryo UI" panose="020B0604030504040204" pitchFamily="50" charset="-128"/>
                        <a:ea typeface="Meiryo UI" panose="020B0604030504040204" pitchFamily="50" charset="-128"/>
                      </a:endParaRPr>
                    </a:p>
                    <a:p>
                      <a:pPr marL="0" marR="0" lvl="0" indent="0" algn="ctr" defTabSz="742950" rtl="0" eaLnBrk="1" fontAlgn="auto" latinLnBrk="0" hangingPunct="1">
                        <a:lnSpc>
                          <a:spcPct val="100000"/>
                        </a:lnSpc>
                        <a:spcBef>
                          <a:spcPts val="0"/>
                        </a:spcBef>
                        <a:spcAft>
                          <a:spcPts val="0"/>
                        </a:spcAft>
                        <a:buClrTx/>
                        <a:buSzTx/>
                        <a:buFontTx/>
                        <a:buNone/>
                        <a:tabLst/>
                        <a:defRPr/>
                      </a:pPr>
                      <a:r>
                        <a:rPr lang="ja-JP" altLang="en-US" sz="1000" u="none" dirty="0">
                          <a:solidFill>
                            <a:schemeClr val="tx1"/>
                          </a:solidFill>
                          <a:latin typeface="Meiryo UI" panose="020B0604030504040204" pitchFamily="50" charset="-128"/>
                          <a:ea typeface="Meiryo UI" panose="020B0604030504040204" pitchFamily="50" charset="-128"/>
                        </a:rPr>
                        <a:t>＜文化・交流分野＞</a:t>
                      </a:r>
                      <a:endParaRPr lang="en-US" altLang="ja-JP" sz="10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solidFill>
                      <a:schemeClr val="accent1">
                        <a:lumMod val="20000"/>
                        <a:lumOff val="80000"/>
                      </a:schemeClr>
                    </a:solidFill>
                  </a:tcPr>
                </a:tc>
                <a:tc hMerge="1">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40000"/>
                        <a:lumOff val="60000"/>
                      </a:schemeClr>
                    </a:solidFill>
                  </a:tcPr>
                </a:tc>
                <a:tc rowSpan="2">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TOP10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入り</a:t>
                      </a:r>
                      <a:endPar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lang="en-US" altLang="ja-JP" sz="1000" u="none" dirty="0">
                          <a:solidFill>
                            <a:schemeClr val="tx1"/>
                          </a:solidFill>
                          <a:latin typeface="Meiryo UI" panose="020B0604030504040204" pitchFamily="50" charset="-128"/>
                          <a:ea typeface="Meiryo UI" panose="020B0604030504040204" pitchFamily="50" charset="-128"/>
                        </a:rPr>
                        <a:t>13</a:t>
                      </a:r>
                      <a:r>
                        <a:rPr lang="ja-JP" altLang="en-US" sz="1000" u="none" dirty="0">
                          <a:solidFill>
                            <a:schemeClr val="tx1"/>
                          </a:solidFill>
                          <a:latin typeface="Meiryo UI" panose="020B0604030504040204" pitchFamily="50" charset="-128"/>
                          <a:ea typeface="Meiryo UI" panose="020B0604030504040204" pitchFamily="50" charset="-128"/>
                        </a:rPr>
                        <a:t>位（</a:t>
                      </a:r>
                      <a:r>
                        <a:rPr lang="en-US" altLang="ja-JP" sz="1000" u="none" dirty="0">
                          <a:solidFill>
                            <a:schemeClr val="tx1"/>
                          </a:solidFill>
                          <a:latin typeface="Meiryo UI" panose="020B0604030504040204" pitchFamily="50" charset="-128"/>
                          <a:ea typeface="Meiryo UI" panose="020B0604030504040204" pitchFamily="50" charset="-128"/>
                        </a:rPr>
                        <a:t>※</a:t>
                      </a:r>
                      <a:r>
                        <a:rPr lang="ja-JP" altLang="en-US" sz="1000" u="none" dirty="0">
                          <a:solidFill>
                            <a:schemeClr val="tx1"/>
                          </a:solidFill>
                          <a:latin typeface="Meiryo UI" panose="020B0604030504040204" pitchFamily="50" charset="-128"/>
                          <a:ea typeface="Meiryo UI" panose="020B0604030504040204" pitchFamily="50" charset="-128"/>
                        </a:rPr>
                        <a:t>２）</a:t>
                      </a:r>
                      <a:endParaRPr lang="en-US" altLang="ja-JP" sz="10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solidFill>
                      <a:schemeClr val="accent1">
                        <a:lumMod val="20000"/>
                        <a:lumOff val="80000"/>
                      </a:schemeClr>
                    </a:solidFill>
                  </a:tcPr>
                </a:tc>
                <a:tc>
                  <a:txBody>
                    <a:bodyPr/>
                    <a:lstStyle/>
                    <a:p>
                      <a:pPr algn="ctr"/>
                      <a:r>
                        <a:rPr kumimoji="1" lang="en-US" altLang="ja-JP" sz="1000" u="none" dirty="0">
                          <a:solidFill>
                            <a:schemeClr val="tx1"/>
                          </a:solidFill>
                          <a:latin typeface="Meiryo UI" panose="020B0604030504040204" pitchFamily="50" charset="-128"/>
                          <a:ea typeface="Meiryo UI" panose="020B0604030504040204" pitchFamily="50" charset="-128"/>
                        </a:rPr>
                        <a:t>Global Power City Index</a:t>
                      </a:r>
                    </a:p>
                    <a:p>
                      <a:pPr algn="ctr"/>
                      <a:r>
                        <a:rPr kumimoji="1" lang="ja-JP" altLang="en-US" sz="1000" u="none" dirty="0">
                          <a:solidFill>
                            <a:schemeClr val="tx1"/>
                          </a:solidFill>
                          <a:latin typeface="Meiryo UI" panose="020B0604030504040204" pitchFamily="50" charset="-128"/>
                          <a:ea typeface="Meiryo UI" panose="020B0604030504040204" pitchFamily="50" charset="-128"/>
                        </a:rPr>
                        <a:t>（（一財）森記念財団　都市戦略研究所）</a:t>
                      </a:r>
                    </a:p>
                  </a:txBody>
                  <a:tcPr marL="81597" marR="81597" marT="40799" marB="40799" anchor="ctr">
                    <a:solidFill>
                      <a:schemeClr val="accent1">
                        <a:lumMod val="20000"/>
                        <a:lumOff val="80000"/>
                      </a:schemeClr>
                    </a:solidFill>
                  </a:tcPr>
                </a:tc>
                <a:extLst>
                  <a:ext uri="{0D108BD9-81ED-4DB2-BD59-A6C34878D82A}">
                    <a16:rowId xmlns:a16="http://schemas.microsoft.com/office/drawing/2014/main" val="3342773487"/>
                  </a:ext>
                </a:extLst>
              </a:tr>
              <a:tr h="468000">
                <a:tc gridSpan="2">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ja-JP" altLang="en-US" sz="1000" u="none" dirty="0">
                          <a:solidFill>
                            <a:schemeClr val="tx1"/>
                          </a:solidFill>
                          <a:latin typeface="Meiryo UI" panose="020B0604030504040204" pitchFamily="50" charset="-128"/>
                          <a:ea typeface="Meiryo UI" panose="020B0604030504040204" pitchFamily="50" charset="-128"/>
                        </a:rPr>
                        <a:t>世界の観光都市ランキング</a:t>
                      </a:r>
                      <a:endParaRPr lang="en-US" altLang="ja-JP" sz="10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solidFill>
                      <a:schemeClr val="accent1">
                        <a:lumMod val="20000"/>
                        <a:lumOff val="80000"/>
                      </a:schemeClr>
                    </a:solidFill>
                  </a:tcPr>
                </a:tc>
                <a:tc hMerge="1">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40000"/>
                        <a:lumOff val="60000"/>
                      </a:schemeClr>
                    </a:solidFill>
                  </a:tcPr>
                </a:tc>
                <a:tc vMerge="1">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lang="en-US" altLang="ja-JP" sz="1000" u="none" dirty="0">
                          <a:solidFill>
                            <a:schemeClr val="tx1"/>
                          </a:solidFill>
                          <a:latin typeface="Meiryo UI" panose="020B0604030504040204" pitchFamily="50" charset="-128"/>
                          <a:ea typeface="Meiryo UI" panose="020B0604030504040204" pitchFamily="50" charset="-128"/>
                        </a:rPr>
                        <a:t>11</a:t>
                      </a:r>
                      <a:r>
                        <a:rPr lang="ja-JP" altLang="en-US" sz="1000" u="none" dirty="0">
                          <a:solidFill>
                            <a:schemeClr val="tx1"/>
                          </a:solidFill>
                          <a:latin typeface="Meiryo UI" panose="020B0604030504040204" pitchFamily="50" charset="-128"/>
                          <a:ea typeface="Meiryo UI" panose="020B0604030504040204" pitchFamily="50" charset="-128"/>
                        </a:rPr>
                        <a:t>位（</a:t>
                      </a:r>
                      <a:r>
                        <a:rPr lang="en-US" altLang="ja-JP" sz="1000" u="none" dirty="0">
                          <a:solidFill>
                            <a:schemeClr val="tx1"/>
                          </a:solidFill>
                          <a:latin typeface="Meiryo UI" panose="020B0604030504040204" pitchFamily="50" charset="-128"/>
                          <a:ea typeface="Meiryo UI" panose="020B0604030504040204" pitchFamily="50" charset="-128"/>
                        </a:rPr>
                        <a:t>※</a:t>
                      </a:r>
                      <a:r>
                        <a:rPr lang="ja-JP" altLang="en-US" sz="1000" u="none" dirty="0">
                          <a:solidFill>
                            <a:schemeClr val="tx1"/>
                          </a:solidFill>
                          <a:latin typeface="Meiryo UI" panose="020B0604030504040204" pitchFamily="50" charset="-128"/>
                          <a:ea typeface="Meiryo UI" panose="020B0604030504040204" pitchFamily="50" charset="-128"/>
                        </a:rPr>
                        <a:t>２）</a:t>
                      </a:r>
                      <a:endPar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en-US" altLang="ja-JP" sz="1000" u="none" dirty="0">
                          <a:solidFill>
                            <a:schemeClr val="tx1"/>
                          </a:solidFill>
                          <a:latin typeface="Meiryo UI" panose="020B0604030504040204" pitchFamily="50" charset="-128"/>
                          <a:ea typeface="Meiryo UI" panose="020B0604030504040204" pitchFamily="50" charset="-128"/>
                        </a:rPr>
                        <a:t>Top 100 City Destinations Index</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000" u="none" dirty="0">
                          <a:solidFill>
                            <a:schemeClr val="tx1"/>
                          </a:solidFill>
                          <a:latin typeface="Meiryo UI" panose="020B0604030504040204" pitchFamily="50" charset="-128"/>
                          <a:ea typeface="Meiryo UI" panose="020B0604030504040204" pitchFamily="50" charset="-128"/>
                        </a:rPr>
                        <a:t>　　　　（ユーロモニターインターナショナル</a:t>
                      </a:r>
                      <a:endParaRPr kumimoji="1" lang="en-US" altLang="ja-JP" sz="10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000" u="none" dirty="0">
                          <a:solidFill>
                            <a:schemeClr val="tx1"/>
                          </a:solidFill>
                          <a:latin typeface="Meiryo UI" panose="020B0604030504040204" pitchFamily="50" charset="-128"/>
                          <a:ea typeface="Meiryo UI" panose="020B0604030504040204" pitchFamily="50" charset="-128"/>
                        </a:rPr>
                        <a:t>　　　　　　（英国のグローバル市場調査会社））</a:t>
                      </a:r>
                    </a:p>
                  </a:txBody>
                  <a:tcPr marL="81597" marR="81597" marT="40799" marB="40799" anchor="ctr">
                    <a:solidFill>
                      <a:schemeClr val="accent1">
                        <a:lumMod val="20000"/>
                        <a:lumOff val="80000"/>
                      </a:schemeClr>
                    </a:solidFill>
                  </a:tcPr>
                </a:tc>
                <a:extLst>
                  <a:ext uri="{0D108BD9-81ED-4DB2-BD59-A6C34878D82A}">
                    <a16:rowId xmlns:a16="http://schemas.microsoft.com/office/drawing/2014/main" val="1047527048"/>
                  </a:ext>
                </a:extLst>
              </a:tr>
            </a:tbl>
          </a:graphicData>
        </a:graphic>
      </p:graphicFrame>
      <p:sp>
        <p:nvSpPr>
          <p:cNvPr id="2" name="テキスト ボックス 55">
            <a:extLst>
              <a:ext uri="{FF2B5EF4-FFF2-40B4-BE49-F238E27FC236}">
                <a16:creationId xmlns:a16="http://schemas.microsoft.com/office/drawing/2014/main" id="{E8703D79-9EB2-6CE3-4E6B-16ED9A10AE96}"/>
              </a:ext>
            </a:extLst>
          </p:cNvPr>
          <p:cNvSpPr txBox="1">
            <a:spLocks noChangeArrowheads="1"/>
          </p:cNvSpPr>
          <p:nvPr/>
        </p:nvSpPr>
        <p:spPr bwMode="auto">
          <a:xfrm>
            <a:off x="824938" y="5606287"/>
            <a:ext cx="7999125" cy="483460"/>
          </a:xfrm>
          <a:prstGeom prst="rect">
            <a:avLst/>
          </a:prstGeom>
          <a:noFill/>
          <a:ln w="9525">
            <a:noFill/>
            <a:miter lim="800000"/>
            <a:headEnd/>
            <a:tailEnd/>
          </a:ln>
        </p:spPr>
        <p:txBody>
          <a:bodyPr wrap="square" lIns="46982" tIns="23492" rIns="46982" bIns="23492">
            <a:spAutoFit/>
          </a:bodyPr>
          <a:lstStyle/>
          <a:p>
            <a:pPr>
              <a:lnSpc>
                <a:spcPts val="800"/>
              </a:lnSpc>
              <a:spcAft>
                <a:spcPts val="535"/>
              </a:spcAft>
            </a:pPr>
            <a:r>
              <a:rPr lang="ja-JP" altLang="en-US" sz="1000" dirty="0">
                <a:latin typeface="Meiryo UI" panose="020B0604030504040204" pitchFamily="50" charset="-128"/>
                <a:ea typeface="Meiryo UI" panose="020B0604030504040204" pitchFamily="50" charset="-128"/>
              </a:rPr>
              <a:t>（参考）</a:t>
            </a:r>
            <a:r>
              <a:rPr lang="zh-TW" altLang="en-US" sz="1000" dirty="0">
                <a:latin typeface="Meiryo UI" panose="020B0604030504040204" pitchFamily="50" charset="-128"/>
                <a:ea typeface="Meiryo UI" panose="020B0604030504040204" pitchFamily="50" charset="-128"/>
              </a:rPr>
              <a:t>大阪都市魅力創造戦略</a:t>
            </a:r>
            <a:r>
              <a:rPr lang="en-US" altLang="zh-TW" sz="1000" dirty="0">
                <a:latin typeface="Meiryo UI" panose="020B0604030504040204" pitchFamily="50" charset="-128"/>
                <a:ea typeface="Meiryo UI" panose="020B0604030504040204" pitchFamily="50" charset="-128"/>
              </a:rPr>
              <a:t>20</a:t>
            </a:r>
            <a:r>
              <a:rPr lang="en-US" altLang="ja-JP" sz="1000" dirty="0">
                <a:latin typeface="Meiryo UI" panose="020B0604030504040204" pitchFamily="50" charset="-128"/>
                <a:ea typeface="Meiryo UI" panose="020B0604030504040204" pitchFamily="50" charset="-128"/>
              </a:rPr>
              <a:t>25</a:t>
            </a:r>
            <a:r>
              <a:rPr lang="ja-JP" altLang="en-US" sz="1000" dirty="0">
                <a:latin typeface="Meiryo UI" panose="020B0604030504040204" pitchFamily="50" charset="-128"/>
                <a:ea typeface="Meiryo UI" panose="020B0604030504040204" pitchFamily="50" charset="-128"/>
              </a:rPr>
              <a:t>　数値目標　（来阪外国人旅行者数</a:t>
            </a:r>
            <a:r>
              <a:rPr lang="en-US" altLang="ja-JP" sz="1000" dirty="0">
                <a:latin typeface="Meiryo UI" panose="020B0604030504040204" pitchFamily="50" charset="-128"/>
                <a:ea typeface="Meiryo UI" panose="020B0604030504040204" pitchFamily="50" charset="-128"/>
              </a:rPr>
              <a:t>1,500</a:t>
            </a:r>
            <a:r>
              <a:rPr lang="ja-JP" altLang="en-US" sz="1000" dirty="0">
                <a:latin typeface="Meiryo UI" panose="020B0604030504040204" pitchFamily="50" charset="-128"/>
                <a:ea typeface="Meiryo UI" panose="020B0604030504040204" pitchFamily="50" charset="-128"/>
              </a:rPr>
              <a:t>万人、日本人延べ宿泊者数（大阪）</a:t>
            </a:r>
            <a:r>
              <a:rPr lang="en-US" altLang="ja-JP" sz="1000" dirty="0">
                <a:latin typeface="Meiryo UI" panose="020B0604030504040204" pitchFamily="50" charset="-128"/>
                <a:ea typeface="Meiryo UI" panose="020B0604030504040204" pitchFamily="50" charset="-128"/>
              </a:rPr>
              <a:t>3,400</a:t>
            </a:r>
            <a:r>
              <a:rPr lang="ja-JP" altLang="en-US" sz="1000" dirty="0">
                <a:latin typeface="Meiryo UI" panose="020B0604030504040204" pitchFamily="50" charset="-128"/>
                <a:ea typeface="Meiryo UI" panose="020B0604030504040204" pitchFamily="50" charset="-128"/>
              </a:rPr>
              <a:t>万人泊）</a:t>
            </a:r>
            <a:endParaRPr lang="en-US" altLang="ja-JP" sz="1000" dirty="0">
              <a:latin typeface="Meiryo UI" panose="020B0604030504040204" pitchFamily="50" charset="-128"/>
              <a:ea typeface="Meiryo UI" panose="020B0604030504040204" pitchFamily="50" charset="-128"/>
            </a:endParaRPr>
          </a:p>
          <a:p>
            <a:pPr>
              <a:lnSpc>
                <a:spcPts val="800"/>
              </a:lnSpc>
              <a:spcAft>
                <a:spcPts val="535"/>
              </a:spcAft>
            </a:pPr>
            <a:r>
              <a:rPr lang="ja-JP" altLang="en-US" sz="1000" dirty="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rPr>
              <a:t>）来阪者数（日本人）の目標値は、</a:t>
            </a:r>
            <a:r>
              <a:rPr lang="en-US" altLang="ja-JP" sz="1000" dirty="0">
                <a:latin typeface="Meiryo UI" panose="020B0604030504040204" pitchFamily="50" charset="-128"/>
                <a:ea typeface="Meiryo UI" panose="020B0604030504040204" pitchFamily="50" charset="-128"/>
              </a:rPr>
              <a:t>2025</a:t>
            </a:r>
            <a:r>
              <a:rPr lang="ja-JP" altLang="en-US" sz="1000" dirty="0">
                <a:latin typeface="Meiryo UI" panose="020B0604030504040204" pitchFamily="50" charset="-128"/>
                <a:ea typeface="Meiryo UI" panose="020B0604030504040204" pitchFamily="50" charset="-128"/>
              </a:rPr>
              <a:t>年の来阪者数（日本人）が公表され次第、設定する。</a:t>
            </a:r>
            <a:endParaRPr lang="en-US" altLang="ja-JP" sz="1000" dirty="0">
              <a:latin typeface="Meiryo UI" panose="020B0604030504040204" pitchFamily="50" charset="-128"/>
              <a:ea typeface="Meiryo UI" panose="020B0604030504040204" pitchFamily="50" charset="-128"/>
            </a:endParaRPr>
          </a:p>
          <a:p>
            <a:pPr>
              <a:lnSpc>
                <a:spcPts val="800"/>
              </a:lnSpc>
              <a:spcAft>
                <a:spcPts val="535"/>
              </a:spcAft>
            </a:pPr>
            <a:r>
              <a:rPr lang="ja-JP" altLang="en-US" sz="1000" dirty="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※2</a:t>
            </a:r>
            <a:r>
              <a:rPr lang="ja-JP" altLang="en-US" sz="1000" dirty="0">
                <a:latin typeface="Meiryo UI" panose="020B0604030504040204" pitchFamily="50" charset="-128"/>
                <a:ea typeface="Meiryo UI" panose="020B0604030504040204" pitchFamily="50" charset="-128"/>
              </a:rPr>
              <a:t>）世界の都市総合力ランキング、世界の観光都市ランキングは</a:t>
            </a:r>
            <a:r>
              <a:rPr lang="en-US" altLang="ja-JP" sz="1000" dirty="0">
                <a:latin typeface="Meiryo UI" panose="020B0604030504040204" pitchFamily="50" charset="-128"/>
                <a:ea typeface="Meiryo UI" panose="020B0604030504040204" pitchFamily="50" charset="-128"/>
              </a:rPr>
              <a:t>2025</a:t>
            </a:r>
            <a:r>
              <a:rPr lang="ja-JP" altLang="en-US" sz="1000" dirty="0">
                <a:latin typeface="Meiryo UI" panose="020B0604030504040204" pitchFamily="50" charset="-128"/>
                <a:ea typeface="Meiryo UI" panose="020B0604030504040204" pitchFamily="50" charset="-128"/>
              </a:rPr>
              <a:t>年の数値</a:t>
            </a:r>
            <a:endParaRPr lang="en-US" altLang="ja-JP" sz="1000" dirty="0">
              <a:latin typeface="Meiryo UI" panose="020B0604030504040204" pitchFamily="50" charset="-128"/>
              <a:ea typeface="Meiryo UI" panose="020B0604030504040204" pitchFamily="50" charset="-128"/>
            </a:endParaRPr>
          </a:p>
        </p:txBody>
      </p:sp>
      <p:sp>
        <p:nvSpPr>
          <p:cNvPr id="14" name="テキスト ボックス 55">
            <a:extLst>
              <a:ext uri="{FF2B5EF4-FFF2-40B4-BE49-F238E27FC236}">
                <a16:creationId xmlns:a16="http://schemas.microsoft.com/office/drawing/2014/main" id="{8A7477D9-8841-4784-A728-53C429F36C57}"/>
              </a:ext>
            </a:extLst>
          </p:cNvPr>
          <p:cNvSpPr txBox="1">
            <a:spLocks noChangeArrowheads="1"/>
          </p:cNvSpPr>
          <p:nvPr/>
        </p:nvSpPr>
        <p:spPr bwMode="auto">
          <a:xfrm>
            <a:off x="519732" y="2496369"/>
            <a:ext cx="9113642" cy="201331"/>
          </a:xfrm>
          <a:prstGeom prst="rect">
            <a:avLst/>
          </a:prstGeom>
          <a:noFill/>
          <a:ln w="9525">
            <a:noFill/>
            <a:miter lim="800000"/>
            <a:headEnd/>
            <a:tailEnd/>
          </a:ln>
        </p:spPr>
        <p:txBody>
          <a:bodyPr wrap="square" lIns="46982" tIns="23492" rIns="46982" bIns="23492">
            <a:spAutoFit/>
          </a:bodyPr>
          <a:lstStyle/>
          <a:p>
            <a:pPr>
              <a:lnSpc>
                <a:spcPts val="1249"/>
              </a:lnSpc>
            </a:pPr>
            <a:r>
              <a:rPr lang="ja-JP" altLang="en-US" sz="1071"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目標値や来阪者の大阪観光における満足度・推奨度の指標等については、社会経済情勢の変化や今後実施する観光動向調査等を踏まえ、必要に応じて見直し・更新を行う。</a:t>
            </a:r>
            <a:endParaRPr lang="en-US" altLang="ja-JP" sz="1249" strike="sngStrike" dirty="0">
              <a:latin typeface="Meiryo UI" panose="020B0604030504040204" pitchFamily="50" charset="-128"/>
              <a:ea typeface="Meiryo UI" panose="020B0604030504040204" pitchFamily="50" charset="-128"/>
            </a:endParaRPr>
          </a:p>
        </p:txBody>
      </p:sp>
      <p:sp>
        <p:nvSpPr>
          <p:cNvPr id="16" name="スライド番号プレースホルダー 6">
            <a:extLst>
              <a:ext uri="{FF2B5EF4-FFF2-40B4-BE49-F238E27FC236}">
                <a16:creationId xmlns:a16="http://schemas.microsoft.com/office/drawing/2014/main" id="{4E09D343-B182-4D06-9163-A74E4153D0A5}"/>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24</a:t>
            </a:r>
            <a:endParaRPr kumimoji="1" lang="ja-JP" altLang="en-US" sz="1000" dirty="0">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671CA3E7-1403-4271-BB7A-6F6AB004D535}"/>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戦略の進捗管理</a:t>
            </a:r>
            <a:endParaRPr lang="ja-JP" altLang="en-US" sz="18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22347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p:cNvGraphicFramePr>
            <a:graphicFrameLocks noGrp="1"/>
          </p:cNvGraphicFramePr>
          <p:nvPr>
            <p:extLst>
              <p:ext uri="{D42A27DB-BD31-4B8C-83A1-F6EECF244321}">
                <p14:modId xmlns:p14="http://schemas.microsoft.com/office/powerpoint/2010/main" val="3106317356"/>
              </p:ext>
            </p:extLst>
          </p:nvPr>
        </p:nvGraphicFramePr>
        <p:xfrm>
          <a:off x="530291" y="1178661"/>
          <a:ext cx="8845417" cy="4593286"/>
        </p:xfrm>
        <a:graphic>
          <a:graphicData uri="http://schemas.openxmlformats.org/drawingml/2006/table">
            <a:tbl>
              <a:tblPr bandRow="1">
                <a:tableStyleId>{BC89EF96-8CEA-46FF-86C4-4CE0E7609802}</a:tableStyleId>
              </a:tblPr>
              <a:tblGrid>
                <a:gridCol w="1800000">
                  <a:extLst>
                    <a:ext uri="{9D8B030D-6E8A-4147-A177-3AD203B41FA5}">
                      <a16:colId xmlns:a16="http://schemas.microsoft.com/office/drawing/2014/main" val="1259228249"/>
                    </a:ext>
                  </a:extLst>
                </a:gridCol>
                <a:gridCol w="1657996">
                  <a:extLst>
                    <a:ext uri="{9D8B030D-6E8A-4147-A177-3AD203B41FA5}">
                      <a16:colId xmlns:a16="http://schemas.microsoft.com/office/drawing/2014/main" val="3649650674"/>
                    </a:ext>
                  </a:extLst>
                </a:gridCol>
                <a:gridCol w="1671232">
                  <a:extLst>
                    <a:ext uri="{9D8B030D-6E8A-4147-A177-3AD203B41FA5}">
                      <a16:colId xmlns:a16="http://schemas.microsoft.com/office/drawing/2014/main" val="3540732672"/>
                    </a:ext>
                  </a:extLst>
                </a:gridCol>
                <a:gridCol w="1772189">
                  <a:extLst>
                    <a:ext uri="{9D8B030D-6E8A-4147-A177-3AD203B41FA5}">
                      <a16:colId xmlns:a16="http://schemas.microsoft.com/office/drawing/2014/main" val="2175780689"/>
                    </a:ext>
                  </a:extLst>
                </a:gridCol>
                <a:gridCol w="1944000">
                  <a:extLst>
                    <a:ext uri="{9D8B030D-6E8A-4147-A177-3AD203B41FA5}">
                      <a16:colId xmlns:a16="http://schemas.microsoft.com/office/drawing/2014/main" val="4190660185"/>
                    </a:ext>
                  </a:extLst>
                </a:gridCol>
              </a:tblGrid>
              <a:tr h="289125">
                <a:tc rowSpan="2">
                  <a:txBody>
                    <a:bodyPr/>
                    <a:lstStyle/>
                    <a:p>
                      <a:pPr algn="ctr"/>
                      <a:endParaRPr kumimoji="1" lang="ja-JP" altLang="en-US" sz="900" b="1" dirty="0">
                        <a:solidFill>
                          <a:schemeClr val="tx1"/>
                        </a:solidFill>
                        <a:latin typeface="Meiryo UI" panose="020B0604030504040204" pitchFamily="50" charset="-128"/>
                        <a:ea typeface="Meiryo UI" panose="020B0604030504040204" pitchFamily="50" charset="-128"/>
                      </a:endParaRPr>
                    </a:p>
                  </a:txBody>
                  <a:tcPr marL="81597" marR="81597" marT="40799" marB="40799">
                    <a:solidFill>
                      <a:schemeClr val="bg1"/>
                    </a:solidFill>
                  </a:tcPr>
                </a:tc>
                <a:tc gridSpan="3">
                  <a:txBody>
                    <a:bodyPr/>
                    <a:lstStyle/>
                    <a:p>
                      <a:pPr algn="ctr"/>
                      <a:r>
                        <a:rPr kumimoji="1" lang="ja-JP" altLang="en-US" sz="900" b="1" dirty="0">
                          <a:solidFill>
                            <a:schemeClr val="tx1"/>
                          </a:solidFill>
                          <a:latin typeface="Meiryo UI" panose="020B0604030504040204" pitchFamily="50" charset="-128"/>
                          <a:ea typeface="Meiryo UI" panose="020B0604030504040204" pitchFamily="50" charset="-128"/>
                        </a:rPr>
                        <a:t>参　考　値</a:t>
                      </a:r>
                    </a:p>
                  </a:txBody>
                  <a:tcPr marL="81597" marR="81597" marT="40799" marB="40799" anchor="ctr">
                    <a:solidFill>
                      <a:schemeClr val="bg1"/>
                    </a:solidFill>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rowSpan="2">
                  <a:txBody>
                    <a:bodyPr/>
                    <a:lstStyle/>
                    <a:p>
                      <a:pPr algn="ctr"/>
                      <a:endParaRPr kumimoji="1" lang="en-US" altLang="ja-JP" sz="900" b="1" dirty="0">
                        <a:solidFill>
                          <a:schemeClr val="tx1"/>
                        </a:solidFill>
                        <a:latin typeface="Meiryo UI" panose="020B0604030504040204" pitchFamily="50" charset="-128"/>
                        <a:ea typeface="Meiryo UI" panose="020B0604030504040204" pitchFamily="50" charset="-128"/>
                      </a:endParaRPr>
                    </a:p>
                    <a:p>
                      <a:pPr algn="ctr"/>
                      <a:r>
                        <a:rPr kumimoji="1" lang="ja-JP" altLang="en-US" sz="900" b="1" dirty="0">
                          <a:solidFill>
                            <a:schemeClr val="tx1"/>
                          </a:solidFill>
                          <a:latin typeface="Meiryo UI" panose="020B0604030504040204" pitchFamily="50" charset="-128"/>
                          <a:ea typeface="Meiryo UI" panose="020B0604030504040204" pitchFamily="50" charset="-128"/>
                        </a:rPr>
                        <a:t>出　典</a:t>
                      </a:r>
                    </a:p>
                  </a:txBody>
                  <a:tcPr marL="81597" marR="81597" marT="40799" marB="40799">
                    <a:solidFill>
                      <a:schemeClr val="bg1"/>
                    </a:solidFill>
                  </a:tcPr>
                </a:tc>
                <a:extLst>
                  <a:ext uri="{0D108BD9-81ED-4DB2-BD59-A6C34878D82A}">
                    <a16:rowId xmlns:a16="http://schemas.microsoft.com/office/drawing/2014/main" val="3781359562"/>
                  </a:ext>
                </a:extLst>
              </a:tr>
              <a:tr h="289125">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2022</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solidFill>
                      <a:schemeClr val="bg1"/>
                    </a:solidFill>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2023</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solidFill>
                      <a:schemeClr val="bg1"/>
                    </a:solidFill>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2024</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solidFill>
                      <a:schemeClr val="bg1"/>
                    </a:solidFill>
                  </a:tcPr>
                </a:tc>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21030608"/>
                  </a:ext>
                </a:extLst>
              </a:tr>
              <a:tr h="380788">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来阪日本人旅行消費額</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6,667</a:t>
                      </a:r>
                      <a:r>
                        <a:rPr kumimoji="1" lang="ja-JP" altLang="en-US" sz="900" u="none" dirty="0">
                          <a:solidFill>
                            <a:schemeClr val="tx1"/>
                          </a:solidFill>
                          <a:latin typeface="Meiryo UI" panose="020B0604030504040204" pitchFamily="50" charset="-128"/>
                          <a:ea typeface="Meiryo UI" panose="020B0604030504040204" pitchFamily="50" charset="-128"/>
                        </a:rPr>
                        <a:t>億円</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8,746</a:t>
                      </a:r>
                      <a:r>
                        <a:rPr kumimoji="1" lang="ja-JP" altLang="en-US" sz="900" u="none" dirty="0">
                          <a:solidFill>
                            <a:schemeClr val="tx1"/>
                          </a:solidFill>
                          <a:latin typeface="Meiryo UI" panose="020B0604030504040204" pitchFamily="50" charset="-128"/>
                          <a:ea typeface="Meiryo UI" panose="020B0604030504040204" pitchFamily="50" charset="-128"/>
                        </a:rPr>
                        <a:t>億円</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9,580</a:t>
                      </a:r>
                      <a:r>
                        <a:rPr kumimoji="1" lang="ja-JP" altLang="en-US" sz="900" u="none" dirty="0">
                          <a:solidFill>
                            <a:schemeClr val="tx1"/>
                          </a:solidFill>
                          <a:latin typeface="Meiryo UI" panose="020B0604030504040204" pitchFamily="50" charset="-128"/>
                          <a:ea typeface="Meiryo UI" panose="020B0604030504040204" pitchFamily="50" charset="-128"/>
                        </a:rPr>
                        <a:t>億円</a:t>
                      </a:r>
                    </a:p>
                  </a:txBody>
                  <a:tcPr marL="81597" marR="81597" marT="40799" marB="40799"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旅行・観光諸費動向調査（観光庁）</a:t>
                      </a:r>
                    </a:p>
                  </a:txBody>
                  <a:tcPr marL="81597" marR="81597" marT="40799" marB="40799" anchor="ctr"/>
                </a:tc>
                <a:extLst>
                  <a:ext uri="{0D108BD9-81ED-4DB2-BD59-A6C34878D82A}">
                    <a16:rowId xmlns:a16="http://schemas.microsoft.com/office/drawing/2014/main" val="530842915"/>
                  </a:ext>
                </a:extLst>
              </a:tr>
              <a:tr h="380788">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来阪外国人旅行消費額</a:t>
                      </a:r>
                    </a:p>
                  </a:txBody>
                  <a:tcPr marL="81597" marR="81597" marT="40799" marB="40799" anchor="ct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ー</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7,272</a:t>
                      </a:r>
                      <a:r>
                        <a:rPr kumimoji="1" lang="ja-JP" altLang="en-US" sz="900" u="none" dirty="0">
                          <a:solidFill>
                            <a:schemeClr val="tx1"/>
                          </a:solidFill>
                          <a:latin typeface="Meiryo UI" panose="020B0604030504040204" pitchFamily="50" charset="-128"/>
                          <a:ea typeface="Meiryo UI" panose="020B0604030504040204" pitchFamily="50" charset="-128"/>
                        </a:rPr>
                        <a:t>億円</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12,935</a:t>
                      </a:r>
                      <a:r>
                        <a:rPr kumimoji="1" lang="ja-JP" altLang="en-US" sz="900" u="none" dirty="0">
                          <a:solidFill>
                            <a:schemeClr val="tx1"/>
                          </a:solidFill>
                          <a:latin typeface="Meiryo UI" panose="020B0604030504040204" pitchFamily="50" charset="-128"/>
                          <a:ea typeface="Meiryo UI" panose="020B0604030504040204" pitchFamily="50" charset="-128"/>
                        </a:rPr>
                        <a:t>億円</a:t>
                      </a:r>
                    </a:p>
                  </a:txBody>
                  <a:tcPr marL="81597" marR="81597" marT="40799" marB="40799"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インバウンド消費動向調査（観光庁）</a:t>
                      </a:r>
                    </a:p>
                  </a:txBody>
                  <a:tcPr marL="81597" marR="81597" marT="40799" marB="40799" anchor="ctr"/>
                </a:tc>
                <a:extLst>
                  <a:ext uri="{0D108BD9-81ED-4DB2-BD59-A6C34878D82A}">
                    <a16:rowId xmlns:a16="http://schemas.microsoft.com/office/drawing/2014/main" val="144839960"/>
                  </a:ext>
                </a:extLst>
              </a:tr>
              <a:tr h="380788">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来阪外国人平均泊数</a:t>
                      </a:r>
                    </a:p>
                  </a:txBody>
                  <a:tcPr marL="81597" marR="81597" marT="40799" marB="40799" anchor="ct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ー</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3.6</a:t>
                      </a:r>
                      <a:r>
                        <a:rPr kumimoji="1" lang="ja-JP" altLang="en-US" sz="900" u="none" dirty="0">
                          <a:solidFill>
                            <a:schemeClr val="tx1"/>
                          </a:solidFill>
                          <a:latin typeface="Meiryo UI" panose="020B0604030504040204" pitchFamily="50" charset="-128"/>
                          <a:ea typeface="Meiryo UI" panose="020B0604030504040204" pitchFamily="50" charset="-128"/>
                        </a:rPr>
                        <a:t>泊</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3.6</a:t>
                      </a:r>
                      <a:r>
                        <a:rPr kumimoji="1" lang="ja-JP" altLang="en-US" sz="900" u="none" dirty="0">
                          <a:solidFill>
                            <a:schemeClr val="tx1"/>
                          </a:solidFill>
                          <a:latin typeface="Meiryo UI" panose="020B0604030504040204" pitchFamily="50" charset="-128"/>
                          <a:ea typeface="Meiryo UI" panose="020B0604030504040204" pitchFamily="50" charset="-128"/>
                        </a:rPr>
                        <a:t>泊</a:t>
                      </a:r>
                    </a:p>
                  </a:txBody>
                  <a:tcPr marL="81597" marR="81597" marT="40799" marB="40799"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インバウンド消費動向調査（観光庁）</a:t>
                      </a:r>
                    </a:p>
                  </a:txBody>
                  <a:tcPr marL="81597" marR="81597" marT="40799" marB="40799" anchor="ctr"/>
                </a:tc>
                <a:extLst>
                  <a:ext uri="{0D108BD9-81ED-4DB2-BD59-A6C34878D82A}">
                    <a16:rowId xmlns:a16="http://schemas.microsoft.com/office/drawing/2014/main" val="1115211037"/>
                  </a:ext>
                </a:extLst>
              </a:tr>
              <a:tr h="1062963">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国籍別来阪外国人訪問率</a:t>
                      </a:r>
                      <a:endParaRPr lang="en-US" altLang="ja-JP" sz="900" u="none" strike="sngStrik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ー</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韓国 </a:t>
                      </a:r>
                      <a:r>
                        <a:rPr kumimoji="1" lang="en-US" altLang="ja-JP" sz="900" u="none" dirty="0">
                          <a:solidFill>
                            <a:schemeClr val="tx1"/>
                          </a:solidFill>
                          <a:latin typeface="Meiryo UI" panose="020B0604030504040204" pitchFamily="50" charset="-128"/>
                          <a:ea typeface="Meiryo UI" panose="020B0604030504040204" pitchFamily="50" charset="-128"/>
                        </a:rPr>
                        <a:t>34.6%</a:t>
                      </a:r>
                      <a:r>
                        <a:rPr kumimoji="1" lang="ja-JP" altLang="en-US" sz="900" u="none" dirty="0">
                          <a:solidFill>
                            <a:schemeClr val="tx1"/>
                          </a:solidFill>
                          <a:latin typeface="Meiryo UI" panose="020B0604030504040204" pitchFamily="50" charset="-128"/>
                          <a:ea typeface="Meiryo UI" panose="020B0604030504040204" pitchFamily="50" charset="-128"/>
                        </a:rPr>
                        <a:t>、台湾 </a:t>
                      </a:r>
                      <a:r>
                        <a:rPr kumimoji="1" lang="en-US" altLang="ja-JP" sz="900" u="none" dirty="0">
                          <a:solidFill>
                            <a:schemeClr val="tx1"/>
                          </a:solidFill>
                          <a:latin typeface="Meiryo UI" panose="020B0604030504040204" pitchFamily="50" charset="-128"/>
                          <a:ea typeface="Meiryo UI" panose="020B0604030504040204" pitchFamily="50" charset="-128"/>
                        </a:rPr>
                        <a:t>29.2%</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中国 </a:t>
                      </a:r>
                      <a:r>
                        <a:rPr kumimoji="1" lang="en-US" altLang="ja-JP" sz="900" u="none" dirty="0">
                          <a:solidFill>
                            <a:schemeClr val="tx1"/>
                          </a:solidFill>
                          <a:latin typeface="Meiryo UI" panose="020B0604030504040204" pitchFamily="50" charset="-128"/>
                          <a:ea typeface="Meiryo UI" panose="020B0604030504040204" pitchFamily="50" charset="-128"/>
                        </a:rPr>
                        <a:t>52.3%</a:t>
                      </a:r>
                      <a:r>
                        <a:rPr kumimoji="1" lang="ja-JP" altLang="en-US" sz="900" u="none" dirty="0">
                          <a:solidFill>
                            <a:schemeClr val="tx1"/>
                          </a:solidFill>
                          <a:latin typeface="Meiryo UI" panose="020B0604030504040204" pitchFamily="50" charset="-128"/>
                          <a:ea typeface="Meiryo UI" panose="020B0604030504040204" pitchFamily="50" charset="-128"/>
                        </a:rPr>
                        <a:t>、香港 </a:t>
                      </a:r>
                      <a:r>
                        <a:rPr kumimoji="1" lang="en-US" altLang="ja-JP" sz="900" u="none" dirty="0">
                          <a:solidFill>
                            <a:schemeClr val="tx1"/>
                          </a:solidFill>
                          <a:latin typeface="Meiryo UI" panose="020B0604030504040204" pitchFamily="50" charset="-128"/>
                          <a:ea typeface="Meiryo UI" panose="020B0604030504040204" pitchFamily="50" charset="-128"/>
                        </a:rPr>
                        <a:t>33.3</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タイ　 </a:t>
                      </a:r>
                      <a:r>
                        <a:rPr kumimoji="1" lang="en-US" altLang="ja-JP" sz="900" u="none" dirty="0">
                          <a:solidFill>
                            <a:schemeClr val="tx1"/>
                          </a:solidFill>
                          <a:latin typeface="Meiryo UI" panose="020B0604030504040204" pitchFamily="50" charset="-128"/>
                          <a:ea typeface="Meiryo UI" panose="020B0604030504040204" pitchFamily="50" charset="-128"/>
                        </a:rPr>
                        <a:t>33.9</a:t>
                      </a:r>
                      <a:r>
                        <a:rPr kumimoji="1" lang="ja-JP" altLang="en-US" sz="900" u="none" dirty="0">
                          <a:solidFill>
                            <a:schemeClr val="tx1"/>
                          </a:solidFill>
                          <a:latin typeface="Meiryo UI" panose="020B0604030504040204" pitchFamily="50" charset="-128"/>
                          <a:ea typeface="Meiryo UI" panose="020B0604030504040204" pitchFamily="50" charset="-128"/>
                        </a:rPr>
                        <a:t>％、インド </a:t>
                      </a:r>
                      <a:r>
                        <a:rPr kumimoji="1" lang="en-US" altLang="ja-JP" sz="900" u="none" dirty="0">
                          <a:solidFill>
                            <a:schemeClr val="tx1"/>
                          </a:solidFill>
                          <a:latin typeface="Meiryo UI" panose="020B0604030504040204" pitchFamily="50" charset="-128"/>
                          <a:ea typeface="Meiryo UI" panose="020B0604030504040204" pitchFamily="50" charset="-128"/>
                        </a:rPr>
                        <a:t>35.0</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英国 </a:t>
                      </a:r>
                      <a:r>
                        <a:rPr kumimoji="1" lang="en-US" altLang="ja-JP" sz="900" u="none" dirty="0">
                          <a:solidFill>
                            <a:schemeClr val="tx1"/>
                          </a:solidFill>
                          <a:latin typeface="Meiryo UI" panose="020B0604030504040204" pitchFamily="50" charset="-128"/>
                          <a:ea typeface="Meiryo UI" panose="020B0604030504040204" pitchFamily="50" charset="-128"/>
                        </a:rPr>
                        <a:t>43.8%</a:t>
                      </a:r>
                      <a:r>
                        <a:rPr kumimoji="1" lang="ja-JP" altLang="en-US" sz="900" u="none" dirty="0">
                          <a:solidFill>
                            <a:schemeClr val="tx1"/>
                          </a:solidFill>
                          <a:latin typeface="Meiryo UI" panose="020B0604030504040204" pitchFamily="50" charset="-128"/>
                          <a:ea typeface="Meiryo UI" panose="020B0604030504040204" pitchFamily="50" charset="-128"/>
                        </a:rPr>
                        <a:t>、米国 </a:t>
                      </a:r>
                      <a:r>
                        <a:rPr kumimoji="1" lang="en-US" altLang="ja-JP" sz="900" u="none" dirty="0">
                          <a:solidFill>
                            <a:schemeClr val="tx1"/>
                          </a:solidFill>
                          <a:latin typeface="Meiryo UI" panose="020B0604030504040204" pitchFamily="50" charset="-128"/>
                          <a:ea typeface="Meiryo UI" panose="020B0604030504040204" pitchFamily="50" charset="-128"/>
                        </a:rPr>
                        <a:t>39.7</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カナダ </a:t>
                      </a:r>
                      <a:r>
                        <a:rPr kumimoji="1" lang="en-US" altLang="ja-JP" sz="900" u="none" dirty="0">
                          <a:solidFill>
                            <a:schemeClr val="tx1"/>
                          </a:solidFill>
                          <a:latin typeface="Meiryo UI" panose="020B0604030504040204" pitchFamily="50" charset="-128"/>
                          <a:ea typeface="Meiryo UI" panose="020B0604030504040204" pitchFamily="50" charset="-128"/>
                        </a:rPr>
                        <a:t>45.2</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オーストラリア</a:t>
                      </a:r>
                      <a:r>
                        <a:rPr kumimoji="1" lang="en-US" altLang="ja-JP" sz="900" u="none" dirty="0">
                          <a:solidFill>
                            <a:schemeClr val="tx1"/>
                          </a:solidFill>
                          <a:latin typeface="Meiryo UI" panose="020B0604030504040204" pitchFamily="50" charset="-128"/>
                          <a:ea typeface="Meiryo UI" panose="020B0604030504040204" pitchFamily="50" charset="-128"/>
                        </a:rPr>
                        <a:t>60.5</a:t>
                      </a:r>
                      <a:r>
                        <a:rPr kumimoji="1" lang="ja-JP" altLang="en-US" sz="900" u="none" dirty="0">
                          <a:solidFill>
                            <a:schemeClr val="tx1"/>
                          </a:solidFill>
                          <a:latin typeface="Meiryo UI" panose="020B0604030504040204" pitchFamily="50" charset="-128"/>
                          <a:ea typeface="Meiryo UI" panose="020B0604030504040204" pitchFamily="50" charset="-128"/>
                        </a:rPr>
                        <a:t>％     など　</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韓国 </a:t>
                      </a:r>
                      <a:r>
                        <a:rPr kumimoji="1" lang="en-US" altLang="ja-JP" sz="900" u="none" dirty="0">
                          <a:solidFill>
                            <a:schemeClr val="tx1"/>
                          </a:solidFill>
                          <a:latin typeface="Meiryo UI" panose="020B0604030504040204" pitchFamily="50" charset="-128"/>
                          <a:ea typeface="Meiryo UI" panose="020B0604030504040204" pitchFamily="50" charset="-128"/>
                        </a:rPr>
                        <a:t>30.7%</a:t>
                      </a:r>
                      <a:r>
                        <a:rPr kumimoji="1" lang="ja-JP" altLang="en-US" sz="900" u="none" dirty="0">
                          <a:solidFill>
                            <a:schemeClr val="tx1"/>
                          </a:solidFill>
                          <a:latin typeface="Meiryo UI" panose="020B0604030504040204" pitchFamily="50" charset="-128"/>
                          <a:ea typeface="Meiryo UI" panose="020B0604030504040204" pitchFamily="50" charset="-128"/>
                        </a:rPr>
                        <a:t>、台湾 </a:t>
                      </a:r>
                      <a:r>
                        <a:rPr kumimoji="1" lang="en-US" altLang="ja-JP" sz="900" u="none" dirty="0">
                          <a:solidFill>
                            <a:schemeClr val="tx1"/>
                          </a:solidFill>
                          <a:latin typeface="Meiryo UI" panose="020B0604030504040204" pitchFamily="50" charset="-128"/>
                          <a:ea typeface="Meiryo UI" panose="020B0604030504040204" pitchFamily="50" charset="-128"/>
                        </a:rPr>
                        <a:t>26.7%</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中国 </a:t>
                      </a:r>
                      <a:r>
                        <a:rPr kumimoji="1" lang="en-US" altLang="ja-JP" sz="900" u="none" dirty="0">
                          <a:solidFill>
                            <a:schemeClr val="tx1"/>
                          </a:solidFill>
                          <a:latin typeface="Meiryo UI" panose="020B0604030504040204" pitchFamily="50" charset="-128"/>
                          <a:ea typeface="Meiryo UI" panose="020B0604030504040204" pitchFamily="50" charset="-128"/>
                        </a:rPr>
                        <a:t>53.9%</a:t>
                      </a:r>
                      <a:r>
                        <a:rPr kumimoji="1" lang="ja-JP" altLang="en-US" sz="900" u="none" dirty="0">
                          <a:solidFill>
                            <a:schemeClr val="tx1"/>
                          </a:solidFill>
                          <a:latin typeface="Meiryo UI" panose="020B0604030504040204" pitchFamily="50" charset="-128"/>
                          <a:ea typeface="Meiryo UI" panose="020B0604030504040204" pitchFamily="50" charset="-128"/>
                        </a:rPr>
                        <a:t>、香港 </a:t>
                      </a:r>
                      <a:r>
                        <a:rPr kumimoji="1" lang="en-US" altLang="ja-JP" sz="900" u="none" dirty="0">
                          <a:solidFill>
                            <a:schemeClr val="tx1"/>
                          </a:solidFill>
                          <a:latin typeface="Meiryo UI" panose="020B0604030504040204" pitchFamily="50" charset="-128"/>
                          <a:ea typeface="Meiryo UI" panose="020B0604030504040204" pitchFamily="50" charset="-128"/>
                        </a:rPr>
                        <a:t>31.0</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タイ　 </a:t>
                      </a:r>
                      <a:r>
                        <a:rPr kumimoji="1" lang="en-US" altLang="ja-JP" sz="900" u="none" dirty="0">
                          <a:solidFill>
                            <a:schemeClr val="tx1"/>
                          </a:solidFill>
                          <a:latin typeface="Meiryo UI" panose="020B0604030504040204" pitchFamily="50" charset="-128"/>
                          <a:ea typeface="Meiryo UI" panose="020B0604030504040204" pitchFamily="50" charset="-128"/>
                        </a:rPr>
                        <a:t>32.6</a:t>
                      </a:r>
                      <a:r>
                        <a:rPr kumimoji="1" lang="ja-JP" altLang="en-US" sz="900" u="none" dirty="0">
                          <a:solidFill>
                            <a:schemeClr val="tx1"/>
                          </a:solidFill>
                          <a:latin typeface="Meiryo UI" panose="020B0604030504040204" pitchFamily="50" charset="-128"/>
                          <a:ea typeface="Meiryo UI" panose="020B0604030504040204" pitchFamily="50" charset="-128"/>
                        </a:rPr>
                        <a:t>％、インド </a:t>
                      </a:r>
                      <a:r>
                        <a:rPr kumimoji="1" lang="en-US" altLang="ja-JP" sz="900" u="none" dirty="0">
                          <a:solidFill>
                            <a:schemeClr val="tx1"/>
                          </a:solidFill>
                          <a:latin typeface="Meiryo UI" panose="020B0604030504040204" pitchFamily="50" charset="-128"/>
                          <a:ea typeface="Meiryo UI" panose="020B0604030504040204" pitchFamily="50" charset="-128"/>
                        </a:rPr>
                        <a:t>38.8</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英国 </a:t>
                      </a:r>
                      <a:r>
                        <a:rPr kumimoji="1" lang="en-US" altLang="ja-JP" sz="900" u="none" dirty="0">
                          <a:solidFill>
                            <a:schemeClr val="tx1"/>
                          </a:solidFill>
                          <a:latin typeface="Meiryo UI" panose="020B0604030504040204" pitchFamily="50" charset="-128"/>
                          <a:ea typeface="Meiryo UI" panose="020B0604030504040204" pitchFamily="50" charset="-128"/>
                        </a:rPr>
                        <a:t>49.4%</a:t>
                      </a:r>
                      <a:r>
                        <a:rPr kumimoji="1" lang="ja-JP" altLang="en-US" sz="900" u="none" dirty="0">
                          <a:solidFill>
                            <a:schemeClr val="tx1"/>
                          </a:solidFill>
                          <a:latin typeface="Meiryo UI" panose="020B0604030504040204" pitchFamily="50" charset="-128"/>
                          <a:ea typeface="Meiryo UI" panose="020B0604030504040204" pitchFamily="50" charset="-128"/>
                        </a:rPr>
                        <a:t>、米国 </a:t>
                      </a:r>
                      <a:r>
                        <a:rPr kumimoji="1" lang="en-US" altLang="ja-JP" sz="900" u="none" dirty="0">
                          <a:solidFill>
                            <a:schemeClr val="tx1"/>
                          </a:solidFill>
                          <a:latin typeface="Meiryo UI" panose="020B0604030504040204" pitchFamily="50" charset="-128"/>
                          <a:ea typeface="Meiryo UI" panose="020B0604030504040204" pitchFamily="50" charset="-128"/>
                        </a:rPr>
                        <a:t>40.3</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カナダ </a:t>
                      </a:r>
                      <a:r>
                        <a:rPr kumimoji="1" lang="en-US" altLang="ja-JP" sz="900" u="none" dirty="0">
                          <a:solidFill>
                            <a:schemeClr val="tx1"/>
                          </a:solidFill>
                          <a:latin typeface="Meiryo UI" panose="020B0604030504040204" pitchFamily="50" charset="-128"/>
                          <a:ea typeface="Meiryo UI" panose="020B0604030504040204" pitchFamily="50" charset="-128"/>
                        </a:rPr>
                        <a:t>52.0</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オーストラリア</a:t>
                      </a:r>
                      <a:r>
                        <a:rPr kumimoji="1" lang="en-US" altLang="ja-JP" sz="900" u="none" dirty="0">
                          <a:solidFill>
                            <a:schemeClr val="tx1"/>
                          </a:solidFill>
                          <a:latin typeface="Meiryo UI" panose="020B0604030504040204" pitchFamily="50" charset="-128"/>
                          <a:ea typeface="Meiryo UI" panose="020B0604030504040204" pitchFamily="50" charset="-128"/>
                        </a:rPr>
                        <a:t>55.8</a:t>
                      </a:r>
                      <a:r>
                        <a:rPr kumimoji="1" lang="ja-JP" altLang="en-US" sz="900" u="none" dirty="0">
                          <a:solidFill>
                            <a:schemeClr val="tx1"/>
                          </a:solidFill>
                          <a:latin typeface="Meiryo UI" panose="020B0604030504040204" pitchFamily="50" charset="-128"/>
                          <a:ea typeface="Meiryo UI" panose="020B0604030504040204" pitchFamily="50" charset="-128"/>
                        </a:rPr>
                        <a:t>％     など　</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インバウンド消費動向調査（観光庁）</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2808839626"/>
                  </a:ext>
                </a:extLst>
              </a:tr>
              <a:tr h="530384">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国際会議開催件数</a:t>
                      </a:r>
                      <a:endParaRPr kumimoji="1" lang="en-US" altLang="ja-JP" sz="900" u="none" dirty="0">
                        <a:solidFill>
                          <a:schemeClr val="tx1"/>
                        </a:solidFill>
                        <a:latin typeface="Meiryo UI" panose="020B0604030504040204" pitchFamily="50" charset="-128"/>
                        <a:ea typeface="Meiryo UI" panose="020B0604030504040204" pitchFamily="50" charset="-128"/>
                      </a:endParaRPr>
                    </a:p>
                    <a:p>
                      <a:r>
                        <a:rPr kumimoji="1" lang="ja-JP" altLang="en-US" sz="900" u="none" dirty="0">
                          <a:solidFill>
                            <a:schemeClr val="tx1"/>
                          </a:solidFill>
                          <a:latin typeface="Meiryo UI" panose="020B0604030504040204" pitchFamily="50" charset="-128"/>
                          <a:ea typeface="Meiryo UI" panose="020B0604030504040204" pitchFamily="50" charset="-128"/>
                        </a:rPr>
                        <a:t>（</a:t>
                      </a:r>
                      <a:r>
                        <a:rPr kumimoji="1" lang="en-US" altLang="ja-JP" sz="900" u="none" dirty="0">
                          <a:solidFill>
                            <a:schemeClr val="tx1"/>
                          </a:solidFill>
                          <a:latin typeface="Meiryo UI" panose="020B0604030504040204" pitchFamily="50" charset="-128"/>
                          <a:ea typeface="Meiryo UI" panose="020B0604030504040204" pitchFamily="50" charset="-128"/>
                        </a:rPr>
                        <a:t>ICCA</a:t>
                      </a:r>
                      <a:r>
                        <a:rPr kumimoji="1" lang="ja-JP" altLang="en-US" sz="900" u="none" dirty="0">
                          <a:solidFill>
                            <a:schemeClr val="tx1"/>
                          </a:solidFill>
                          <a:latin typeface="Meiryo UI" panose="020B0604030504040204" pitchFamily="50" charset="-128"/>
                          <a:ea typeface="Meiryo UI" panose="020B0604030504040204" pitchFamily="50" charset="-128"/>
                        </a:rPr>
                        <a:t>基準）</a:t>
                      </a:r>
                    </a:p>
                  </a:txBody>
                  <a:tcPr marL="81597" marR="81597" marT="40799" marB="40799" anchor="ctr"/>
                </a:tc>
                <a:tc>
                  <a:txBody>
                    <a:bodyPr/>
                    <a:lstStyle/>
                    <a:p>
                      <a:pPr algn="r"/>
                      <a:r>
                        <a:rPr kumimoji="1" lang="ja-JP" altLang="en-US" sz="900" u="none" dirty="0">
                          <a:solidFill>
                            <a:schemeClr val="tx1"/>
                          </a:solidFill>
                          <a:latin typeface="Meiryo UI" panose="020B0604030504040204" pitchFamily="50" charset="-128"/>
                          <a:ea typeface="Meiryo UI" panose="020B0604030504040204" pitchFamily="50" charset="-128"/>
                        </a:rPr>
                        <a:t>９件</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21</a:t>
                      </a:r>
                      <a:r>
                        <a:rPr kumimoji="1" lang="ja-JP" altLang="en-US" sz="900" u="none" dirty="0">
                          <a:solidFill>
                            <a:schemeClr val="tx1"/>
                          </a:solidFill>
                          <a:latin typeface="Meiryo UI" panose="020B0604030504040204" pitchFamily="50" charset="-128"/>
                          <a:ea typeface="Meiryo UI" panose="020B0604030504040204" pitchFamily="50" charset="-128"/>
                        </a:rPr>
                        <a:t>件</a:t>
                      </a:r>
                    </a:p>
                  </a:txBody>
                  <a:tcPr marL="81597" marR="81597" marT="40799" marB="40799"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74295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31</a:t>
                      </a:r>
                      <a:r>
                        <a:rPr kumimoji="1" lang="ja-JP" altLang="en-US" sz="900" u="none" dirty="0">
                          <a:solidFill>
                            <a:schemeClr val="tx1"/>
                          </a:solidFill>
                          <a:latin typeface="Meiryo UI" panose="020B0604030504040204" pitchFamily="50" charset="-128"/>
                          <a:ea typeface="Meiryo UI" panose="020B0604030504040204" pitchFamily="50" charset="-128"/>
                        </a:rPr>
                        <a:t>件</a:t>
                      </a:r>
                    </a:p>
                    <a:p>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国際会議統計</a:t>
                      </a:r>
                      <a:endParaRPr kumimoji="1" lang="en-US" altLang="ja-JP" sz="900" u="none" dirty="0">
                        <a:solidFill>
                          <a:schemeClr val="tx1"/>
                        </a:solidFill>
                        <a:latin typeface="Meiryo UI" panose="020B0604030504040204" pitchFamily="50" charset="-128"/>
                        <a:ea typeface="Meiryo UI" panose="020B0604030504040204" pitchFamily="50" charset="-128"/>
                      </a:endParaRPr>
                    </a:p>
                    <a:p>
                      <a:r>
                        <a:rPr kumimoji="1" lang="en-US" altLang="ja-JP" sz="900" u="none" dirty="0">
                          <a:solidFill>
                            <a:schemeClr val="tx1"/>
                          </a:solidFill>
                          <a:latin typeface="Meiryo UI" panose="020B0604030504040204" pitchFamily="50" charset="-128"/>
                          <a:ea typeface="Meiryo UI" panose="020B0604030504040204" pitchFamily="50" charset="-128"/>
                        </a:rPr>
                        <a:t>(</a:t>
                      </a:r>
                      <a:r>
                        <a:rPr kumimoji="1" lang="ja-JP" altLang="en-US" sz="900" u="none" dirty="0">
                          <a:solidFill>
                            <a:schemeClr val="tx1"/>
                          </a:solidFill>
                          <a:latin typeface="Meiryo UI" panose="020B0604030504040204" pitchFamily="50" charset="-128"/>
                          <a:ea typeface="Meiryo UI" panose="020B0604030504040204" pitchFamily="50" charset="-128"/>
                        </a:rPr>
                        <a:t>国際会議協会（</a:t>
                      </a:r>
                      <a:r>
                        <a:rPr kumimoji="1" lang="en-US" altLang="ja-JP" sz="900" u="none" dirty="0">
                          <a:solidFill>
                            <a:schemeClr val="tx1"/>
                          </a:solidFill>
                          <a:latin typeface="Meiryo UI" panose="020B0604030504040204" pitchFamily="50" charset="-128"/>
                          <a:ea typeface="Meiryo UI" panose="020B0604030504040204" pitchFamily="50" charset="-128"/>
                        </a:rPr>
                        <a:t>ICCA</a:t>
                      </a:r>
                      <a:r>
                        <a:rPr kumimoji="1" lang="ja-JP" altLang="en-US" sz="900" u="none" dirty="0">
                          <a:solidFill>
                            <a:schemeClr val="tx1"/>
                          </a:solidFill>
                          <a:latin typeface="Meiryo UI" panose="020B0604030504040204" pitchFamily="50" charset="-128"/>
                          <a:ea typeface="Meiryo UI" panose="020B0604030504040204" pitchFamily="50" charset="-128"/>
                        </a:rPr>
                        <a:t>）</a:t>
                      </a:r>
                      <a:r>
                        <a:rPr kumimoji="1" lang="en-US" altLang="ja-JP" sz="900" u="none" dirty="0">
                          <a:solidFill>
                            <a:schemeClr val="tx1"/>
                          </a:solidFill>
                          <a:latin typeface="Meiryo UI" panose="020B0604030504040204" pitchFamily="50" charset="-128"/>
                          <a:ea typeface="Meiryo UI" panose="020B0604030504040204" pitchFamily="50" charset="-128"/>
                        </a:rPr>
                        <a:t>)</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590981329"/>
                  </a:ext>
                </a:extLst>
              </a:tr>
              <a:tr h="449750">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この</a:t>
                      </a:r>
                      <a:r>
                        <a:rPr kumimoji="1" lang="en-US" altLang="ja-JP" sz="900" u="none" dirty="0">
                          <a:solidFill>
                            <a:schemeClr val="tx1"/>
                          </a:solidFill>
                          <a:latin typeface="Meiryo UI" panose="020B0604030504040204" pitchFamily="50" charset="-128"/>
                          <a:ea typeface="Meiryo UI" panose="020B0604030504040204" pitchFamily="50" charset="-128"/>
                        </a:rPr>
                        <a:t>1</a:t>
                      </a:r>
                      <a:r>
                        <a:rPr kumimoji="1" lang="ja-JP" altLang="en-US" sz="900" u="none" dirty="0">
                          <a:solidFill>
                            <a:schemeClr val="tx1"/>
                          </a:solidFill>
                          <a:latin typeface="Meiryo UI" panose="020B0604030504040204" pitchFamily="50" charset="-128"/>
                          <a:ea typeface="Meiryo UI" panose="020B0604030504040204" pitchFamily="50" charset="-128"/>
                        </a:rPr>
                        <a:t>年間で文化に関する施設に行った人の割合</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28.1%</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37.1%</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31.0%</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府独自調査（文化に関する府民等アンケート）</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2238533497"/>
                  </a:ext>
                </a:extLst>
              </a:tr>
              <a:tr h="829575">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大阪スポーツコミッション又は</a:t>
                      </a:r>
                      <a:r>
                        <a:rPr lang="en-US" altLang="ja-JP" sz="900" u="none" dirty="0">
                          <a:solidFill>
                            <a:schemeClr val="tx1"/>
                          </a:solidFill>
                          <a:latin typeface="Meiryo UI" panose="020B0604030504040204" pitchFamily="50" charset="-128"/>
                          <a:ea typeface="Meiryo UI" panose="020B0604030504040204" pitchFamily="50" charset="-128"/>
                        </a:rPr>
                        <a:t>OSAKA SPORTS</a:t>
                      </a:r>
                      <a:r>
                        <a:rPr lang="ja-JP" altLang="en-US" sz="900" u="none" dirty="0">
                          <a:solidFill>
                            <a:schemeClr val="tx1"/>
                          </a:solidFill>
                          <a:latin typeface="Meiryo UI" panose="020B0604030504040204" pitchFamily="50" charset="-128"/>
                          <a:ea typeface="Meiryo UI" panose="020B0604030504040204" pitchFamily="50" charset="-128"/>
                        </a:rPr>
                        <a:t>　</a:t>
                      </a:r>
                      <a:r>
                        <a:rPr lang="en-US" altLang="ja-JP" sz="900" u="none" dirty="0">
                          <a:solidFill>
                            <a:schemeClr val="tx1"/>
                          </a:solidFill>
                          <a:latin typeface="Meiryo UI" panose="020B0604030504040204" pitchFamily="50" charset="-128"/>
                          <a:ea typeface="Meiryo UI" panose="020B0604030504040204" pitchFamily="50" charset="-128"/>
                        </a:rPr>
                        <a:t>GROOVE</a:t>
                      </a:r>
                      <a:r>
                        <a:rPr lang="ja-JP" altLang="en-US" sz="900" u="none" dirty="0">
                          <a:solidFill>
                            <a:schemeClr val="tx1"/>
                          </a:solidFill>
                          <a:latin typeface="Meiryo UI" panose="020B0604030504040204" pitchFamily="50" charset="-128"/>
                          <a:ea typeface="Meiryo UI" panose="020B0604030504040204" pitchFamily="50" charset="-128"/>
                        </a:rPr>
                        <a:t>に加盟している</a:t>
                      </a:r>
                      <a:r>
                        <a:rPr lang="en-US" altLang="ja-JP" sz="900" u="none" dirty="0">
                          <a:solidFill>
                            <a:schemeClr val="tx1"/>
                          </a:solidFill>
                          <a:latin typeface="Meiryo UI" panose="020B0604030504040204" pitchFamily="50" charset="-128"/>
                          <a:ea typeface="Meiryo UI" panose="020B0604030504040204" pitchFamily="50" charset="-128"/>
                        </a:rPr>
                        <a:t>18</a:t>
                      </a:r>
                      <a:r>
                        <a:rPr lang="ja-JP" altLang="en-US" sz="900" u="none" dirty="0">
                          <a:solidFill>
                            <a:schemeClr val="tx1"/>
                          </a:solidFill>
                          <a:latin typeface="Meiryo UI" panose="020B0604030504040204" pitchFamily="50" charset="-128"/>
                          <a:ea typeface="Meiryo UI" panose="020B0604030504040204" pitchFamily="50" charset="-128"/>
                        </a:rPr>
                        <a:t>チームの年間主催試合（大阪府内）観客者数合計　</a:t>
                      </a:r>
                    </a:p>
                  </a:txBody>
                  <a:tcPr marL="81597" marR="81597" marT="40799" marB="4079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strike="noStrike" dirty="0">
                          <a:solidFill>
                            <a:schemeClr val="tx1"/>
                          </a:solidFill>
                          <a:latin typeface="Meiryo UI" panose="020B0604030504040204" pitchFamily="50" charset="-128"/>
                          <a:ea typeface="Meiryo UI" panose="020B0604030504040204" pitchFamily="50" charset="-128"/>
                        </a:rPr>
                        <a:t>1,904,801</a:t>
                      </a:r>
                      <a:r>
                        <a:rPr kumimoji="1" lang="ja-JP" altLang="en-US" sz="900" u="none" strike="noStrike" dirty="0">
                          <a:solidFill>
                            <a:schemeClr val="tx1"/>
                          </a:solidFill>
                          <a:latin typeface="Meiryo UI" panose="020B0604030504040204" pitchFamily="50" charset="-128"/>
                          <a:ea typeface="Meiryo UI" panose="020B0604030504040204" pitchFamily="50" charset="-128"/>
                        </a:rPr>
                        <a:t>人</a:t>
                      </a:r>
                      <a:endParaRPr kumimoji="1" lang="en-US" altLang="ja-JP" sz="900" u="none" strike="noStrik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strike="noStrike" dirty="0">
                          <a:solidFill>
                            <a:schemeClr val="tx1"/>
                          </a:solidFill>
                          <a:latin typeface="Meiryo UI" panose="020B0604030504040204" pitchFamily="50" charset="-128"/>
                          <a:ea typeface="Meiryo UI" panose="020B0604030504040204" pitchFamily="50" charset="-128"/>
                        </a:rPr>
                        <a:t>3,065,095</a:t>
                      </a:r>
                      <a:r>
                        <a:rPr kumimoji="1" lang="ja-JP" altLang="en-US" sz="900" u="none" strike="noStrike" dirty="0">
                          <a:solidFill>
                            <a:schemeClr val="tx1"/>
                          </a:solidFill>
                          <a:latin typeface="Meiryo UI" panose="020B0604030504040204" pitchFamily="50" charset="-128"/>
                          <a:ea typeface="Meiryo UI" panose="020B0604030504040204" pitchFamily="50" charset="-128"/>
                        </a:rPr>
                        <a:t>人</a:t>
                      </a:r>
                      <a:endParaRPr kumimoji="1" lang="en-US" altLang="ja-JP" sz="900" u="none" strike="noStrik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strike="noStrike" dirty="0">
                          <a:solidFill>
                            <a:schemeClr val="tx1"/>
                          </a:solidFill>
                          <a:latin typeface="Meiryo UI" panose="020B0604030504040204" pitchFamily="50" charset="-128"/>
                          <a:ea typeface="Meiryo UI" panose="020B0604030504040204" pitchFamily="50" charset="-128"/>
                        </a:rPr>
                        <a:t>3,362,790</a:t>
                      </a:r>
                      <a:r>
                        <a:rPr kumimoji="1" lang="ja-JP" altLang="en-US" sz="900" u="none" strike="noStrike" dirty="0">
                          <a:solidFill>
                            <a:schemeClr val="tx1"/>
                          </a:solidFill>
                          <a:latin typeface="Meiryo UI" panose="020B0604030504040204" pitchFamily="50" charset="-128"/>
                          <a:ea typeface="Meiryo UI" panose="020B0604030504040204" pitchFamily="50" charset="-128"/>
                        </a:rPr>
                        <a:t>人</a:t>
                      </a:r>
                      <a:endParaRPr kumimoji="1" lang="en-US" altLang="ja-JP" sz="900" u="none" strike="noStrik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r>
                        <a:rPr lang="ja-JP" altLang="en-US" sz="900" u="none" dirty="0">
                          <a:solidFill>
                            <a:schemeClr val="tx1"/>
                          </a:solidFill>
                          <a:latin typeface="Meiryo UI" panose="020B0604030504040204" pitchFamily="50" charset="-128"/>
                          <a:ea typeface="Meiryo UI" panose="020B0604030504040204" pitchFamily="50" charset="-128"/>
                        </a:rPr>
                        <a:t>各チーム公表資料</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1042044261"/>
                  </a:ext>
                </a:extLst>
              </a:tr>
            </a:tbl>
          </a:graphicData>
        </a:graphic>
      </p:graphicFrame>
      <p:sp>
        <p:nvSpPr>
          <p:cNvPr id="6" name="正方形/長方形 5"/>
          <p:cNvSpPr/>
          <p:nvPr/>
        </p:nvSpPr>
        <p:spPr>
          <a:xfrm>
            <a:off x="366753" y="773798"/>
            <a:ext cx="9604183" cy="3477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874"/>
              </a:lnSpc>
            </a:pPr>
            <a:r>
              <a:rPr lang="ja-JP" altLang="en-US" sz="1200" dirty="0">
                <a:solidFill>
                  <a:schemeClr val="tx1"/>
                </a:solidFill>
                <a:latin typeface="Arial" panose="020B0604020202020204" pitchFamily="34" charset="0"/>
                <a:ea typeface="Meiryo UI" panose="020B0604030504040204" pitchFamily="50" charset="-128"/>
                <a:cs typeface="Arial" panose="020B0604020202020204" pitchFamily="34" charset="0"/>
              </a:rPr>
              <a:t>戦略の実効性や進捗度等を適切に把握し、大阪府市都市魅力戦略推進会議での評価・検証に資するため、大阪にかかる指標を設定しモニタリングを行う。</a:t>
            </a:r>
          </a:p>
        </p:txBody>
      </p:sp>
      <p:sp>
        <p:nvSpPr>
          <p:cNvPr id="10" name="正方形/長方形 9">
            <a:extLst>
              <a:ext uri="{FF2B5EF4-FFF2-40B4-BE49-F238E27FC236}">
                <a16:creationId xmlns:a16="http://schemas.microsoft.com/office/drawing/2014/main" id="{1716A7CE-B109-4EDE-8798-54EED2020491}"/>
              </a:ext>
            </a:extLst>
          </p:cNvPr>
          <p:cNvSpPr/>
          <p:nvPr/>
        </p:nvSpPr>
        <p:spPr>
          <a:xfrm>
            <a:off x="281165" y="544377"/>
            <a:ext cx="1220750" cy="270521"/>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ja-JP" altLang="en-US" sz="1200" b="1" dirty="0">
                <a:solidFill>
                  <a:schemeClr val="bg1"/>
                </a:solidFill>
                <a:latin typeface="Meiryo UI" panose="020B0604030504040204" pitchFamily="50" charset="-128"/>
                <a:ea typeface="Meiryo UI" panose="020B0604030504040204" pitchFamily="50" charset="-128"/>
              </a:rPr>
              <a:t>参考指標</a:t>
            </a:r>
            <a:endParaRPr lang="ja-JP" altLang="en-US" sz="1200" b="1" dirty="0">
              <a:latin typeface="Meiryo UI" panose="020B0604030504040204" pitchFamily="50" charset="-128"/>
              <a:ea typeface="Meiryo UI" panose="020B0604030504040204" pitchFamily="50" charset="-128"/>
            </a:endParaRPr>
          </a:p>
        </p:txBody>
      </p:sp>
      <p:sp>
        <p:nvSpPr>
          <p:cNvPr id="7" name="スライド番号プレースホルダー 6">
            <a:extLst>
              <a:ext uri="{FF2B5EF4-FFF2-40B4-BE49-F238E27FC236}">
                <a16:creationId xmlns:a16="http://schemas.microsoft.com/office/drawing/2014/main" id="{7F0BE779-9D41-4863-841E-916575F762E9}"/>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25</a:t>
            </a:r>
            <a:endParaRPr kumimoji="1" lang="ja-JP" altLang="en-US" sz="100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D1EC02AC-42DB-4D28-B88C-3285B9D24BE5}"/>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戦略の進捗管理</a:t>
            </a:r>
            <a:endParaRPr lang="ja-JP" altLang="en-US" sz="18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789245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p:cNvGraphicFramePr>
            <a:graphicFrameLocks noGrp="1"/>
          </p:cNvGraphicFramePr>
          <p:nvPr>
            <p:extLst>
              <p:ext uri="{D42A27DB-BD31-4B8C-83A1-F6EECF244321}">
                <p14:modId xmlns:p14="http://schemas.microsoft.com/office/powerpoint/2010/main" val="3656727177"/>
              </p:ext>
            </p:extLst>
          </p:nvPr>
        </p:nvGraphicFramePr>
        <p:xfrm>
          <a:off x="455603" y="577156"/>
          <a:ext cx="8994793" cy="5348076"/>
        </p:xfrm>
        <a:graphic>
          <a:graphicData uri="http://schemas.openxmlformats.org/drawingml/2006/table">
            <a:tbl>
              <a:tblPr bandRow="1">
                <a:tableStyleId>{BC89EF96-8CEA-46FF-86C4-4CE0E7609802}</a:tableStyleId>
              </a:tblPr>
              <a:tblGrid>
                <a:gridCol w="1800000">
                  <a:extLst>
                    <a:ext uri="{9D8B030D-6E8A-4147-A177-3AD203B41FA5}">
                      <a16:colId xmlns:a16="http://schemas.microsoft.com/office/drawing/2014/main" val="1259228249"/>
                    </a:ext>
                  </a:extLst>
                </a:gridCol>
                <a:gridCol w="1615605">
                  <a:extLst>
                    <a:ext uri="{9D8B030D-6E8A-4147-A177-3AD203B41FA5}">
                      <a16:colId xmlns:a16="http://schemas.microsoft.com/office/drawing/2014/main" val="2573347736"/>
                    </a:ext>
                  </a:extLst>
                </a:gridCol>
                <a:gridCol w="1760560">
                  <a:extLst>
                    <a:ext uri="{9D8B030D-6E8A-4147-A177-3AD203B41FA5}">
                      <a16:colId xmlns:a16="http://schemas.microsoft.com/office/drawing/2014/main" val="330899609"/>
                    </a:ext>
                  </a:extLst>
                </a:gridCol>
                <a:gridCol w="1766628">
                  <a:extLst>
                    <a:ext uri="{9D8B030D-6E8A-4147-A177-3AD203B41FA5}">
                      <a16:colId xmlns:a16="http://schemas.microsoft.com/office/drawing/2014/main" val="3649650674"/>
                    </a:ext>
                  </a:extLst>
                </a:gridCol>
                <a:gridCol w="2052000">
                  <a:extLst>
                    <a:ext uri="{9D8B030D-6E8A-4147-A177-3AD203B41FA5}">
                      <a16:colId xmlns:a16="http://schemas.microsoft.com/office/drawing/2014/main" val="4190660185"/>
                    </a:ext>
                  </a:extLst>
                </a:gridCol>
              </a:tblGrid>
              <a:tr h="289125">
                <a:tc rowSpan="2">
                  <a:txBody>
                    <a:bodyPr/>
                    <a:lstStyle/>
                    <a:p>
                      <a:pPr algn="ctr"/>
                      <a:endParaRPr kumimoji="1" lang="ja-JP" altLang="en-US" sz="900" dirty="0">
                        <a:latin typeface="Meiryo UI" panose="020B0604030504040204" pitchFamily="50" charset="-128"/>
                        <a:ea typeface="Meiryo UI" panose="020B0604030504040204" pitchFamily="50" charset="-128"/>
                      </a:endParaRPr>
                    </a:p>
                  </a:txBody>
                  <a:tcPr marL="81597" marR="81597" marT="40799" marB="40799">
                    <a:solidFill>
                      <a:schemeClr val="bg1"/>
                    </a:solidFill>
                  </a:tcPr>
                </a:tc>
                <a:tc gridSpan="3">
                  <a:txBody>
                    <a:bodyPr/>
                    <a:lstStyle/>
                    <a:p>
                      <a:pPr algn="ctr"/>
                      <a:r>
                        <a:rPr kumimoji="1" lang="ja-JP" altLang="en-US" sz="900" b="1" dirty="0">
                          <a:latin typeface="Meiryo UI" panose="020B0604030504040204" pitchFamily="50" charset="-128"/>
                          <a:ea typeface="Meiryo UI" panose="020B0604030504040204" pitchFamily="50" charset="-128"/>
                        </a:rPr>
                        <a:t>参　考　値</a:t>
                      </a:r>
                    </a:p>
                  </a:txBody>
                  <a:tcPr marL="81597" marR="81597" marT="40799" marB="40799" anchor="ctr">
                    <a:solidFill>
                      <a:schemeClr val="bg1"/>
                    </a:solidFill>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endParaRPr dirty="0"/>
                    </a:p>
                  </a:txBody>
                  <a:tcPr/>
                </a:tc>
                <a:tc rowSpan="2">
                  <a:txBody>
                    <a:bodyPr/>
                    <a:lstStyle/>
                    <a:p>
                      <a:pPr algn="ct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b="1" dirty="0">
                          <a:latin typeface="Meiryo UI" panose="020B0604030504040204" pitchFamily="50" charset="-128"/>
                          <a:ea typeface="Meiryo UI" panose="020B0604030504040204" pitchFamily="50" charset="-128"/>
                        </a:rPr>
                        <a:t>出　典</a:t>
                      </a:r>
                    </a:p>
                  </a:txBody>
                  <a:tcPr marL="81597" marR="81597" marT="40799" marB="40799">
                    <a:solidFill>
                      <a:schemeClr val="bg1"/>
                    </a:solidFill>
                  </a:tcPr>
                </a:tc>
                <a:extLst>
                  <a:ext uri="{0D108BD9-81ED-4DB2-BD59-A6C34878D82A}">
                    <a16:rowId xmlns:a16="http://schemas.microsoft.com/office/drawing/2014/main" val="3781359562"/>
                  </a:ext>
                </a:extLst>
              </a:tr>
              <a:tr h="289125">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2022</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2023</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a:txBody>
                    <a:bodyPr/>
                    <a:lstStyle/>
                    <a:p>
                      <a:pPr algn="ctr"/>
                      <a:r>
                        <a:rPr kumimoji="1" lang="en-US" altLang="ja-JP" sz="900" b="1" dirty="0">
                          <a:latin typeface="Meiryo UI" panose="020B0604030504040204" pitchFamily="50" charset="-128"/>
                          <a:ea typeface="Meiryo UI" panose="020B0604030504040204" pitchFamily="50" charset="-128"/>
                        </a:rPr>
                        <a:t>2024</a:t>
                      </a:r>
                      <a:r>
                        <a:rPr kumimoji="1" lang="ja-JP" altLang="en-US" sz="900" b="1" dirty="0">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4793945"/>
                  </a:ext>
                </a:extLst>
              </a:tr>
              <a:tr h="380788">
                <a:tc>
                  <a:txBody>
                    <a:bodyPr/>
                    <a:lstStyle/>
                    <a:p>
                      <a:pPr algn="l"/>
                      <a:r>
                        <a:rPr lang="ja-JP" altLang="en-US" sz="900" u="none" dirty="0">
                          <a:solidFill>
                            <a:schemeClr val="tx1"/>
                          </a:solidFill>
                          <a:latin typeface="Meiryo UI" panose="020B0604030504040204" pitchFamily="50" charset="-128"/>
                          <a:ea typeface="Meiryo UI" panose="020B0604030504040204" pitchFamily="50" charset="-128"/>
                        </a:rPr>
                        <a:t>大阪マラソンの外国人エントリー数　　　　　　　　（年度）</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727</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6,965</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9,234</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大阪マラソン実績</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391496055"/>
                  </a:ext>
                </a:extLst>
              </a:tr>
              <a:tr h="530384">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成人の週１回以上の</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スポーツ実施率（大阪） </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（年度）</a:t>
                      </a:r>
                    </a:p>
                  </a:txBody>
                  <a:tcPr marL="81597" marR="81597" marT="40799" marB="4079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53.3</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50.6%</a:t>
                      </a: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51.7</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スポーツの実施状況等に関する世論調査（スポーツ庁）</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2238030988"/>
                  </a:ext>
                </a:extLst>
              </a:tr>
              <a:tr h="530384">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海外留学する高校生数</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（年度）</a:t>
                      </a:r>
                    </a:p>
                  </a:txBody>
                  <a:tcPr marL="81597" marR="81597" marT="40799" marB="4079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u="none" dirty="0">
                          <a:solidFill>
                            <a:schemeClr val="tx1"/>
                          </a:solidFill>
                          <a:latin typeface="Meiryo UI" panose="020B0604030504040204" pitchFamily="50" charset="-128"/>
                          <a:ea typeface="Meiryo UI" panose="020B0604030504040204" pitchFamily="50" charset="-128"/>
                        </a:rPr>
                        <a:t>ー</a:t>
                      </a:r>
                      <a:endParaRPr kumimoji="1" lang="en-US" altLang="ja-JP" sz="8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800" u="none" dirty="0">
                          <a:solidFill>
                            <a:schemeClr val="tx1"/>
                          </a:solidFill>
                          <a:latin typeface="Meiryo UI" panose="020B0604030504040204" pitchFamily="50" charset="-128"/>
                          <a:ea typeface="Meiryo UI" panose="020B0604030504040204" pitchFamily="50" charset="-128"/>
                        </a:rPr>
                        <a:t>311</a:t>
                      </a:r>
                      <a:r>
                        <a:rPr kumimoji="1" lang="ja-JP" altLang="en-US" sz="800" u="none" dirty="0">
                          <a:solidFill>
                            <a:schemeClr val="tx1"/>
                          </a:solidFill>
                          <a:latin typeface="Meiryo UI" panose="020B0604030504040204" pitchFamily="50" charset="-128"/>
                          <a:ea typeface="Meiryo UI" panose="020B0604030504040204" pitchFamily="50" charset="-128"/>
                        </a:rPr>
                        <a:t>人</a:t>
                      </a:r>
                      <a:endParaRPr kumimoji="1" lang="en-US" altLang="ja-JP" sz="8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u="none" dirty="0">
                          <a:solidFill>
                            <a:schemeClr val="tx1"/>
                          </a:solidFill>
                          <a:latin typeface="Meiryo UI" panose="020B0604030504040204" pitchFamily="50" charset="-128"/>
                          <a:ea typeface="Meiryo UI" panose="020B0604030504040204" pitchFamily="50" charset="-128"/>
                        </a:rPr>
                        <a:t>ー</a:t>
                      </a:r>
                      <a:endParaRPr kumimoji="1" lang="en-US" altLang="ja-JP" sz="8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高等学校等における国際</a:t>
                      </a:r>
                      <a:endParaRPr kumimoji="1" lang="en-US" altLang="ja-JP" sz="900" u="none" dirty="0">
                        <a:solidFill>
                          <a:schemeClr val="tx1"/>
                        </a:solidFill>
                        <a:latin typeface="Meiryo UI" panose="020B0604030504040204" pitchFamily="50" charset="-128"/>
                        <a:ea typeface="Meiryo UI" panose="020B0604030504040204" pitchFamily="50" charset="-128"/>
                      </a:endParaRPr>
                    </a:p>
                    <a:p>
                      <a:r>
                        <a:rPr kumimoji="1" lang="ja-JP" altLang="en-US" sz="900" u="none" dirty="0">
                          <a:solidFill>
                            <a:schemeClr val="tx1"/>
                          </a:solidFill>
                          <a:latin typeface="Meiryo UI" panose="020B0604030504040204" pitchFamily="50" charset="-128"/>
                          <a:ea typeface="Meiryo UI" panose="020B0604030504040204" pitchFamily="50" charset="-128"/>
                        </a:rPr>
                        <a:t>交流等の状況について</a:t>
                      </a:r>
                      <a:endParaRPr kumimoji="1" lang="en-US" altLang="ja-JP" sz="900" u="none" dirty="0">
                        <a:solidFill>
                          <a:schemeClr val="tx1"/>
                        </a:solidFill>
                        <a:latin typeface="Meiryo UI" panose="020B0604030504040204" pitchFamily="50" charset="-128"/>
                        <a:ea typeface="Meiryo UI" panose="020B0604030504040204" pitchFamily="50" charset="-128"/>
                      </a:endParaRPr>
                    </a:p>
                    <a:p>
                      <a:r>
                        <a:rPr kumimoji="1" lang="ja-JP" altLang="en-US" sz="900" u="none" dirty="0">
                          <a:solidFill>
                            <a:schemeClr val="tx1"/>
                          </a:solidFill>
                          <a:latin typeface="Meiryo UI" panose="020B0604030504040204" pitchFamily="50" charset="-128"/>
                          <a:ea typeface="Meiryo UI" panose="020B0604030504040204" pitchFamily="50" charset="-128"/>
                        </a:rPr>
                        <a:t>（文部科学省）</a:t>
                      </a:r>
                      <a:endParaRPr kumimoji="1" lang="en-US" altLang="ja-JP" sz="900" u="none" strike="sngStrik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2999901220"/>
                  </a:ext>
                </a:extLst>
              </a:tr>
              <a:tr h="530384">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海外留学する大学生数</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（大阪府内の大学）</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en-US" altLang="ja-JP" sz="900" u="none" dirty="0">
                          <a:solidFill>
                            <a:schemeClr val="tx1"/>
                          </a:solidFill>
                          <a:latin typeface="Meiryo UI" panose="020B0604030504040204" pitchFamily="50" charset="-128"/>
                          <a:ea typeface="Meiryo UI" panose="020B0604030504040204" pitchFamily="50" charset="-128"/>
                        </a:rPr>
                        <a:t>※</a:t>
                      </a:r>
                      <a:r>
                        <a:rPr lang="ja-JP" altLang="en-US" sz="900" u="none" dirty="0">
                          <a:solidFill>
                            <a:schemeClr val="tx1"/>
                          </a:solidFill>
                          <a:latin typeface="Meiryo UI" panose="020B0604030504040204" pitchFamily="50" charset="-128"/>
                          <a:ea typeface="Meiryo UI" panose="020B0604030504040204" pitchFamily="50" charset="-128"/>
                        </a:rPr>
                        <a:t>３か月以上の留学</a:t>
                      </a:r>
                      <a:r>
                        <a:rPr lang="en-US" altLang="ja-JP" sz="900" u="none" dirty="0">
                          <a:solidFill>
                            <a:schemeClr val="tx1"/>
                          </a:solidFill>
                          <a:latin typeface="Meiryo UI" panose="020B0604030504040204" pitchFamily="50" charset="-128"/>
                          <a:ea typeface="Meiryo UI" panose="020B0604030504040204" pitchFamily="50" charset="-128"/>
                        </a:rPr>
                        <a:t>(</a:t>
                      </a:r>
                      <a:r>
                        <a:rPr lang="ja-JP" altLang="en-US" sz="900" u="none" dirty="0">
                          <a:solidFill>
                            <a:schemeClr val="tx1"/>
                          </a:solidFill>
                          <a:latin typeface="Meiryo UI" panose="020B0604030504040204" pitchFamily="50" charset="-128"/>
                          <a:ea typeface="Meiryo UI" panose="020B0604030504040204" pitchFamily="50" charset="-128"/>
                        </a:rPr>
                        <a:t>年度</a:t>
                      </a:r>
                      <a:r>
                        <a:rPr lang="en-US" altLang="ja-JP" sz="900" u="none" dirty="0">
                          <a:solidFill>
                            <a:schemeClr val="tx1"/>
                          </a:solidFill>
                          <a:latin typeface="Meiryo UI" panose="020B0604030504040204" pitchFamily="50" charset="-128"/>
                          <a:ea typeface="Meiryo UI" panose="020B0604030504040204" pitchFamily="50" charset="-128"/>
                        </a:rPr>
                        <a:t>)</a:t>
                      </a:r>
                      <a:endParaRPr lang="en-US" altLang="ja-JP" sz="900" u="sng"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2,476</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うち協定等に基づく留学</a:t>
                      </a:r>
                      <a:r>
                        <a:rPr kumimoji="1" lang="en-US" altLang="ja-JP" sz="900" u="none" dirty="0">
                          <a:solidFill>
                            <a:schemeClr val="tx1"/>
                          </a:solidFill>
                          <a:latin typeface="Meiryo UI" panose="020B0604030504040204" pitchFamily="50" charset="-128"/>
                          <a:ea typeface="Meiryo UI" panose="020B0604030504040204" pitchFamily="50" charset="-128"/>
                        </a:rPr>
                        <a:t>2,201</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gn="r"/>
                      <a:r>
                        <a:rPr kumimoji="1" lang="en-US" altLang="ja-JP" sz="900" dirty="0">
                          <a:solidFill>
                            <a:schemeClr val="tx1"/>
                          </a:solidFill>
                          <a:latin typeface="Meiryo UI" panose="020B0604030504040204" pitchFamily="50" charset="-128"/>
                          <a:ea typeface="Meiryo UI" panose="020B0604030504040204" pitchFamily="50" charset="-128"/>
                        </a:rPr>
                        <a:t>2,391</a:t>
                      </a:r>
                      <a:r>
                        <a:rPr kumimoji="1" lang="ja-JP" altLang="en-US" sz="900" dirty="0">
                          <a:solidFill>
                            <a:schemeClr val="tx1"/>
                          </a:solidFill>
                          <a:latin typeface="Meiryo UI" panose="020B0604030504040204" pitchFamily="50" charset="-128"/>
                          <a:ea typeface="Meiryo UI" panose="020B0604030504040204" pitchFamily="50" charset="-128"/>
                        </a:rPr>
                        <a:t>人</a:t>
                      </a:r>
                      <a:endParaRPr kumimoji="1" lang="en-US" altLang="ja-JP" sz="900" dirty="0">
                        <a:solidFill>
                          <a:schemeClr val="tx1"/>
                        </a:solidFill>
                        <a:latin typeface="Meiryo UI" panose="020B0604030504040204" pitchFamily="50" charset="-128"/>
                        <a:ea typeface="Meiryo UI" panose="020B0604030504040204" pitchFamily="50" charset="-128"/>
                      </a:endParaRPr>
                    </a:p>
                    <a:p>
                      <a:pPr algn="r"/>
                      <a:r>
                        <a:rPr kumimoji="1" lang="ja-JP" altLang="en-US" sz="900" dirty="0">
                          <a:solidFill>
                            <a:schemeClr val="tx1"/>
                          </a:solidFill>
                          <a:latin typeface="Meiryo UI" panose="020B0604030504040204" pitchFamily="50" charset="-128"/>
                          <a:ea typeface="Meiryo UI" panose="020B0604030504040204" pitchFamily="50" charset="-128"/>
                        </a:rPr>
                        <a:t>うち協定等に基づく留学　　　</a:t>
                      </a:r>
                      <a:endParaRPr kumimoji="1" lang="en-US" altLang="ja-JP" sz="900" dirty="0">
                        <a:solidFill>
                          <a:schemeClr val="tx1"/>
                        </a:solidFill>
                        <a:latin typeface="Meiryo UI" panose="020B0604030504040204" pitchFamily="50" charset="-128"/>
                        <a:ea typeface="Meiryo UI" panose="020B0604030504040204" pitchFamily="50" charset="-128"/>
                      </a:endParaRPr>
                    </a:p>
                    <a:p>
                      <a:pPr algn="r"/>
                      <a:r>
                        <a:rPr kumimoji="1" lang="ja-JP" altLang="en-US" sz="900" dirty="0">
                          <a:solidFill>
                            <a:schemeClr val="tx1"/>
                          </a:solidFill>
                          <a:latin typeface="Meiryo UI" panose="020B0604030504040204" pitchFamily="50" charset="-128"/>
                          <a:ea typeface="Meiryo UI" panose="020B0604030504040204" pitchFamily="50" charset="-128"/>
                        </a:rPr>
                        <a:t>　　　　　　　　　　</a:t>
                      </a:r>
                      <a:r>
                        <a:rPr kumimoji="1" lang="en-US" altLang="ja-JP" sz="900" dirty="0">
                          <a:solidFill>
                            <a:schemeClr val="tx1"/>
                          </a:solidFill>
                          <a:latin typeface="Meiryo UI" panose="020B0604030504040204" pitchFamily="50" charset="-128"/>
                          <a:ea typeface="Meiryo UI" panose="020B0604030504040204" pitchFamily="50" charset="-128"/>
                        </a:rPr>
                        <a:t>2,134</a:t>
                      </a:r>
                      <a:r>
                        <a:rPr kumimoji="1" lang="ja-JP" altLang="en-US" sz="900" dirty="0">
                          <a:solidFill>
                            <a:schemeClr val="tx1"/>
                          </a:solidFill>
                          <a:latin typeface="Meiryo UI" panose="020B0604030504040204" pitchFamily="50" charset="-128"/>
                          <a:ea typeface="Meiryo UI" panose="020B0604030504040204" pitchFamily="50" charset="-128"/>
                        </a:rPr>
                        <a:t>人</a:t>
                      </a:r>
                    </a:p>
                  </a:txBody>
                  <a:tcPr marL="81597" marR="81597" marT="40799" marB="40799" anchor="ctr"/>
                </a:tc>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rPr>
                        <a:t>未発表</a:t>
                      </a:r>
                    </a:p>
                  </a:txBody>
                  <a:tcPr marL="81597" marR="81597" marT="40799" marB="40799" anchor="ctr"/>
                </a:tc>
                <a:tc>
                  <a:txBody>
                    <a:bodyPr/>
                    <a:lstStyle/>
                    <a:p>
                      <a:r>
                        <a:rPr lang="ja-JP" altLang="en-US" sz="900" u="none" dirty="0">
                          <a:solidFill>
                            <a:schemeClr val="tx1"/>
                          </a:solidFill>
                          <a:latin typeface="Meiryo UI" panose="020B0604030504040204" pitchFamily="50" charset="-128"/>
                          <a:ea typeface="Meiryo UI" panose="020B0604030504040204" pitchFamily="50" charset="-128"/>
                        </a:rPr>
                        <a:t>日本人学生留学状況調査</a:t>
                      </a:r>
                      <a:endParaRPr lang="en-US" altLang="ja-JP" sz="900" u="none" dirty="0">
                        <a:solidFill>
                          <a:schemeClr val="tx1"/>
                        </a:solidFill>
                        <a:latin typeface="Meiryo UI" panose="020B0604030504040204" pitchFamily="50" charset="-128"/>
                        <a:ea typeface="Meiryo UI" panose="020B0604030504040204" pitchFamily="50" charset="-128"/>
                      </a:endParaRPr>
                    </a:p>
                    <a:p>
                      <a:r>
                        <a:rPr lang="ja-JP" altLang="en-US" sz="900" u="none" dirty="0">
                          <a:solidFill>
                            <a:schemeClr val="tx1"/>
                          </a:solidFill>
                          <a:latin typeface="Meiryo UI" panose="020B0604030504040204" pitchFamily="50" charset="-128"/>
                          <a:ea typeface="Meiryo UI" panose="020B0604030504040204" pitchFamily="50" charset="-128"/>
                        </a:rPr>
                        <a:t>（</a:t>
                      </a:r>
                      <a:r>
                        <a:rPr lang="zh-CN" altLang="en-US" sz="900" u="none" dirty="0">
                          <a:solidFill>
                            <a:schemeClr val="tx1"/>
                          </a:solidFill>
                          <a:latin typeface="Meiryo UI" panose="020B0604030504040204" pitchFamily="50" charset="-128"/>
                          <a:ea typeface="Meiryo UI" panose="020B0604030504040204" pitchFamily="50" charset="-128"/>
                        </a:rPr>
                        <a:t>独立行政法人</a:t>
                      </a:r>
                      <a:r>
                        <a:rPr lang="ja-JP" altLang="en-US" sz="900" u="none" dirty="0">
                          <a:solidFill>
                            <a:schemeClr val="tx1"/>
                          </a:solidFill>
                          <a:latin typeface="Meiryo UI" panose="020B0604030504040204" pitchFamily="50" charset="-128"/>
                          <a:ea typeface="Meiryo UI" panose="020B0604030504040204" pitchFamily="50" charset="-128"/>
                        </a:rPr>
                        <a:t>日本学生支援機構（</a:t>
                      </a:r>
                      <a:r>
                        <a:rPr lang="en-US" altLang="ja-JP" sz="900" u="none" dirty="0">
                          <a:solidFill>
                            <a:schemeClr val="tx1"/>
                          </a:solidFill>
                          <a:latin typeface="Meiryo UI" panose="020B0604030504040204" pitchFamily="50" charset="-128"/>
                          <a:ea typeface="Meiryo UI" panose="020B0604030504040204" pitchFamily="50" charset="-128"/>
                        </a:rPr>
                        <a:t>JASSO</a:t>
                      </a:r>
                      <a:r>
                        <a:rPr lang="ja-JP" altLang="en-US" sz="900" u="none" dirty="0">
                          <a:solidFill>
                            <a:schemeClr val="tx1"/>
                          </a:solidFill>
                          <a:latin typeface="Meiryo UI" panose="020B0604030504040204" pitchFamily="50" charset="-128"/>
                          <a:ea typeface="Meiryo UI" panose="020B0604030504040204" pitchFamily="50" charset="-128"/>
                        </a:rPr>
                        <a:t>））</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1932778016"/>
                  </a:ext>
                </a:extLst>
              </a:tr>
              <a:tr h="829575">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府内高校生の英語力</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en-US" altLang="ja-JP" sz="900" u="none" dirty="0">
                          <a:solidFill>
                            <a:schemeClr val="tx1"/>
                          </a:solidFill>
                          <a:latin typeface="Meiryo UI" panose="020B0604030504040204" pitchFamily="50" charset="-128"/>
                          <a:ea typeface="Meiryo UI" panose="020B0604030504040204" pitchFamily="50" charset="-128"/>
                        </a:rPr>
                        <a:t> CEFR A2</a:t>
                      </a:r>
                      <a:r>
                        <a:rPr lang="ja-JP" altLang="en-US" sz="900" u="none" dirty="0">
                          <a:solidFill>
                            <a:schemeClr val="tx1"/>
                          </a:solidFill>
                          <a:latin typeface="Meiryo UI" panose="020B0604030504040204" pitchFamily="50" charset="-128"/>
                          <a:ea typeface="Meiryo UI" panose="020B0604030504040204" pitchFamily="50" charset="-128"/>
                        </a:rPr>
                        <a:t>レベル相当以上の英語力を取得または有すると思われる生徒数の割合（公立高等学校　第３学年）</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50.8%</a:t>
                      </a: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※2022.12.1</a:t>
                      </a:r>
                      <a:r>
                        <a:rPr kumimoji="1" lang="ja-JP" altLang="en-US" sz="900" u="none" dirty="0">
                          <a:solidFill>
                            <a:schemeClr val="tx1"/>
                          </a:solidFill>
                          <a:latin typeface="Meiryo UI" panose="020B0604030504040204" pitchFamily="50" charset="-128"/>
                          <a:ea typeface="Meiryo UI" panose="020B0604030504040204" pitchFamily="50" charset="-128"/>
                        </a:rPr>
                        <a:t>時点</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56.1%</a:t>
                      </a: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※2023.12.1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5321" marR="75321" marT="37660" marB="37660" anchor="ctr"/>
                </a:tc>
                <a:tc>
                  <a:txBody>
                    <a:bodyPr/>
                    <a:lstStyle/>
                    <a:p>
                      <a:pPr marL="0" marR="0" lvl="0" indent="0" algn="r" defTabSz="74295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rPr>
                        <a:t>57.8</a:t>
                      </a:r>
                      <a:r>
                        <a:rPr kumimoji="1" lang="ja-JP" altLang="en-US" sz="900" dirty="0">
                          <a:solidFill>
                            <a:schemeClr val="tx1"/>
                          </a:solidFill>
                          <a:latin typeface="Meiryo UI" panose="020B0604030504040204" pitchFamily="50" charset="-128"/>
                          <a:ea typeface="Meiryo UI" panose="020B0604030504040204" pitchFamily="50" charset="-128"/>
                        </a:rPr>
                        <a:t>％</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0" marR="0" lvl="0" indent="0" algn="r" defTabSz="742950" rtl="0" eaLnBrk="1" fontAlgn="auto" latinLnBrk="0" hangingPunct="1">
                        <a:lnSpc>
                          <a:spcPct val="100000"/>
                        </a:lnSpc>
                        <a:spcBef>
                          <a:spcPts val="0"/>
                        </a:spcBef>
                        <a:spcAft>
                          <a:spcPts val="0"/>
                        </a:spcAft>
                        <a:buClrTx/>
                        <a:buSzTx/>
                        <a:buFontTx/>
                        <a:buNone/>
                        <a:tabLst/>
                        <a:defRPr/>
                      </a:pP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dirty="0">
                          <a:solidFill>
                            <a:schemeClr val="tx1"/>
                          </a:solidFill>
                          <a:latin typeface="Meiryo UI" panose="020B0604030504040204" pitchFamily="50" charset="-128"/>
                          <a:ea typeface="Meiryo UI" panose="020B0604030504040204" pitchFamily="50" charset="-128"/>
                        </a:rPr>
                        <a:t>※2024.12.1</a:t>
                      </a:r>
                      <a:r>
                        <a:rPr kumimoji="1" lang="ja-JP" altLang="en-US" sz="900" u="none" dirty="0">
                          <a:solidFill>
                            <a:schemeClr val="tx1"/>
                          </a:solidFill>
                          <a:latin typeface="Meiryo UI" panose="020B0604030504040204" pitchFamily="50" charset="-128"/>
                          <a:ea typeface="Meiryo UI" panose="020B0604030504040204" pitchFamily="50" charset="-128"/>
                        </a:rPr>
                        <a:t>時点</a:t>
                      </a:r>
                    </a:p>
                  </a:txBody>
                  <a:tcPr marL="81597" marR="81597" marT="40799" marB="40799"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zh-TW" altLang="en-US" sz="900" u="none" dirty="0">
                          <a:solidFill>
                            <a:schemeClr val="tx1"/>
                          </a:solidFill>
                          <a:latin typeface="Meiryo UI" panose="020B0604030504040204" pitchFamily="50" charset="-128"/>
                          <a:ea typeface="Meiryo UI" panose="020B0604030504040204" pitchFamily="50" charset="-128"/>
                        </a:rPr>
                        <a:t>英語教育実施状況調査</a:t>
                      </a:r>
                      <a:endParaRPr lang="en-US" altLang="zh-TW"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（文部科学省）</a:t>
                      </a:r>
                      <a:endParaRPr lang="en-US" altLang="zh-TW"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766868121"/>
                  </a:ext>
                </a:extLst>
              </a:tr>
              <a:tr h="873185">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府内在留高度外国人材数</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（在留資格別含む）</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34,393</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うち</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高度専門職 </a:t>
                      </a:r>
                      <a:r>
                        <a:rPr kumimoji="1" lang="en-US" altLang="ja-JP" sz="900" u="none" dirty="0">
                          <a:solidFill>
                            <a:schemeClr val="tx1"/>
                          </a:solidFill>
                          <a:latin typeface="Meiryo UI" panose="020B0604030504040204" pitchFamily="50" charset="-128"/>
                          <a:ea typeface="Meiryo UI" panose="020B0604030504040204" pitchFamily="50" charset="-128"/>
                        </a:rPr>
                        <a:t>923</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ja-JP" altLang="en-US" sz="900" u="none" dirty="0">
                          <a:solidFill>
                            <a:schemeClr val="tx1"/>
                          </a:solidFill>
                          <a:latin typeface="Meiryo UI" panose="020B0604030504040204" pitchFamily="50" charset="-128"/>
                          <a:ea typeface="Meiryo UI" panose="020B0604030504040204" pitchFamily="50" charset="-128"/>
                        </a:rPr>
                        <a:t>経営・管理</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4,076</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ja-JP" altLang="en-US" sz="900" u="none" dirty="0">
                          <a:solidFill>
                            <a:schemeClr val="tx1"/>
                          </a:solidFill>
                          <a:latin typeface="Meiryo UI" panose="020B0604030504040204" pitchFamily="50" charset="-128"/>
                          <a:ea typeface="Meiryo UI" panose="020B0604030504040204" pitchFamily="50" charset="-128"/>
                        </a:rPr>
                        <a:t>技人国</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26,516</a:t>
                      </a:r>
                      <a:r>
                        <a:rPr kumimoji="1" lang="ja-JP" altLang="en-US" sz="900" u="none" dirty="0">
                          <a:solidFill>
                            <a:schemeClr val="tx1"/>
                          </a:solidFill>
                          <a:latin typeface="Meiryo UI" panose="020B0604030504040204" pitchFamily="50" charset="-128"/>
                          <a:ea typeface="Meiryo UI" panose="020B0604030504040204" pitchFamily="50" charset="-128"/>
                        </a:rPr>
                        <a:t>人　等 </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ts val="1100"/>
                        </a:lnSpc>
                        <a:spcBef>
                          <a:spcPts val="0"/>
                        </a:spcBef>
                        <a:spcAft>
                          <a:spcPts val="0"/>
                        </a:spcAft>
                        <a:buClrTx/>
                        <a:buSzTx/>
                        <a:buFontTx/>
                        <a:buNone/>
                        <a:tabLst/>
                        <a:defRPr/>
                      </a:pP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dirty="0">
                          <a:solidFill>
                            <a:schemeClr val="tx1"/>
                          </a:solidFill>
                          <a:latin typeface="Meiryo UI" panose="020B0604030504040204" pitchFamily="50" charset="-128"/>
                          <a:ea typeface="Meiryo UI" panose="020B0604030504040204" pitchFamily="50" charset="-128"/>
                        </a:rPr>
                        <a:t>※2022.12.31</a:t>
                      </a:r>
                      <a:r>
                        <a:rPr kumimoji="1" lang="ja-JP" altLang="en-US" sz="900" u="none" dirty="0">
                          <a:solidFill>
                            <a:schemeClr val="tx1"/>
                          </a:solidFill>
                          <a:latin typeface="Meiryo UI" panose="020B0604030504040204" pitchFamily="50" charset="-128"/>
                          <a:ea typeface="Meiryo UI" panose="020B0604030504040204" pitchFamily="50" charset="-128"/>
                        </a:rPr>
                        <a:t>時点</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42,531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うち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高度専門職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1,508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経営・管理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5,852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技人国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32,069</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　 等</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※2023.12.31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5321" marR="75321" marT="37660" marB="37660"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50,705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うち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高度専門職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2,101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経営・管理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6,975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技人国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38,417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　 等</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※2024.12.31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81597" marR="81597" marT="40799" marB="40799"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在留外国人統計　</a:t>
                      </a:r>
                      <a:r>
                        <a:rPr kumimoji="1" lang="ja-JP" altLang="en-US" sz="900" u="none" strike="noStrike" dirty="0">
                          <a:solidFill>
                            <a:schemeClr val="tx1"/>
                          </a:solidFill>
                          <a:latin typeface="Meiryo UI" panose="020B0604030504040204" pitchFamily="50" charset="-128"/>
                          <a:ea typeface="Meiryo UI" panose="020B0604030504040204" pitchFamily="50" charset="-128"/>
                        </a:rPr>
                        <a:t>都道府県別在留資格別在留外国人数</a:t>
                      </a:r>
                      <a:endParaRPr kumimoji="1" lang="en-US" altLang="ja-JP" sz="900" u="none" strike="noStrike" dirty="0">
                        <a:solidFill>
                          <a:schemeClr val="tx1"/>
                        </a:solidFill>
                        <a:latin typeface="Meiryo UI" panose="020B0604030504040204" pitchFamily="50" charset="-128"/>
                        <a:ea typeface="Meiryo UI" panose="020B0604030504040204" pitchFamily="50" charset="-128"/>
                      </a:endParaRPr>
                    </a:p>
                    <a:p>
                      <a:r>
                        <a:rPr kumimoji="1" lang="ja-JP" altLang="en-US" sz="900" u="none" dirty="0">
                          <a:solidFill>
                            <a:schemeClr val="tx1"/>
                          </a:solidFill>
                          <a:latin typeface="Meiryo UI" panose="020B0604030504040204" pitchFamily="50" charset="-128"/>
                          <a:ea typeface="Meiryo UI" panose="020B0604030504040204" pitchFamily="50" charset="-128"/>
                        </a:rPr>
                        <a:t>（法務省）</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3790032372"/>
                  </a:ext>
                </a:extLst>
              </a:tr>
              <a:tr h="530384">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留学生が就職する全国の日本企業等のうち、大阪の企業が占める割合</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9.4%</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10.8</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12.2</a:t>
                      </a:r>
                      <a:r>
                        <a:rPr kumimoji="1" lang="ja-JP" altLang="en-US" sz="900" u="none" dirty="0">
                          <a:solidFill>
                            <a:schemeClr val="tx1"/>
                          </a:solidFill>
                          <a:latin typeface="Meiryo UI" panose="020B0604030504040204" pitchFamily="50" charset="-128"/>
                          <a:ea typeface="Meiryo UI" panose="020B0604030504040204" pitchFamily="50" charset="-128"/>
                        </a:rPr>
                        <a:t>％</a:t>
                      </a:r>
                    </a:p>
                  </a:txBody>
                  <a:tcPr marL="81597" marR="81597" marT="40799" marB="40799"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留学生の日本企業等への就職状況について</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a:t>
                      </a:r>
                      <a:r>
                        <a:rPr kumimoji="1" lang="zh-CN" altLang="en-US" sz="900" u="none" dirty="0">
                          <a:solidFill>
                            <a:schemeClr val="tx1"/>
                          </a:solidFill>
                          <a:latin typeface="Meiryo UI" panose="020B0604030504040204" pitchFamily="50" charset="-128"/>
                          <a:ea typeface="Meiryo UI" panose="020B0604030504040204" pitchFamily="50" charset="-128"/>
                        </a:rPr>
                        <a:t>出入国在留管理庁</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2950117106"/>
                  </a:ext>
                </a:extLst>
              </a:tr>
              <a:tr h="530384">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府内外国人のビジネス日本語</a:t>
                      </a:r>
                      <a:r>
                        <a:rPr lang="en-US" altLang="ja-JP" sz="900" u="none" dirty="0">
                          <a:solidFill>
                            <a:schemeClr val="tx1"/>
                          </a:solidFill>
                          <a:latin typeface="Meiryo UI" panose="020B0604030504040204" pitchFamily="50" charset="-128"/>
                          <a:ea typeface="Meiryo UI" panose="020B0604030504040204" pitchFamily="50" charset="-128"/>
                        </a:rPr>
                        <a:t>(J2</a:t>
                      </a:r>
                      <a:r>
                        <a:rPr lang="ja-JP" altLang="en-US" sz="900" u="none" dirty="0">
                          <a:solidFill>
                            <a:schemeClr val="tx1"/>
                          </a:solidFill>
                          <a:latin typeface="Meiryo UI" panose="020B0604030504040204" pitchFamily="50" charset="-128"/>
                          <a:ea typeface="Meiryo UI" panose="020B0604030504040204" pitchFamily="50" charset="-128"/>
                        </a:rPr>
                        <a:t>以上</a:t>
                      </a:r>
                      <a:r>
                        <a:rPr lang="en-US" altLang="ja-JP" sz="900" u="none" dirty="0">
                          <a:solidFill>
                            <a:schemeClr val="tx1"/>
                          </a:solidFill>
                          <a:latin typeface="Meiryo UI" panose="020B0604030504040204" pitchFamily="50" charset="-128"/>
                          <a:ea typeface="Meiryo UI" panose="020B0604030504040204" pitchFamily="50" charset="-128"/>
                        </a:rPr>
                        <a:t>)</a:t>
                      </a:r>
                      <a:r>
                        <a:rPr lang="ja-JP" altLang="en-US" sz="900" u="none" dirty="0">
                          <a:solidFill>
                            <a:schemeClr val="tx1"/>
                          </a:solidFill>
                          <a:latin typeface="Meiryo UI" panose="020B0604030504040204" pitchFamily="50" charset="-128"/>
                          <a:ea typeface="Meiryo UI" panose="020B0604030504040204" pitchFamily="50" charset="-128"/>
                        </a:rPr>
                        <a:t>取得者数</a:t>
                      </a:r>
                      <a:r>
                        <a:rPr lang="en-US" altLang="ja-JP" sz="900" u="none" dirty="0">
                          <a:solidFill>
                            <a:schemeClr val="tx1"/>
                          </a:solidFill>
                          <a:latin typeface="Meiryo UI" panose="020B0604030504040204" pitchFamily="50" charset="-128"/>
                          <a:ea typeface="Meiryo UI" panose="020B0604030504040204" pitchFamily="50" charset="-128"/>
                        </a:rPr>
                        <a:t>(</a:t>
                      </a:r>
                      <a:r>
                        <a:rPr lang="ja-JP" altLang="en-US" sz="900" u="none" dirty="0">
                          <a:solidFill>
                            <a:schemeClr val="tx1"/>
                          </a:solidFill>
                          <a:latin typeface="Meiryo UI" panose="020B0604030504040204" pitchFamily="50" charset="-128"/>
                          <a:ea typeface="Meiryo UI" panose="020B0604030504040204" pitchFamily="50" charset="-128"/>
                        </a:rPr>
                        <a:t>年度</a:t>
                      </a:r>
                      <a:r>
                        <a:rPr lang="en-US" altLang="ja-JP" sz="900" u="none" dirty="0">
                          <a:solidFill>
                            <a:schemeClr val="tx1"/>
                          </a:solidFill>
                          <a:latin typeface="Meiryo UI" panose="020B0604030504040204" pitchFamily="50" charset="-128"/>
                          <a:ea typeface="Meiryo UI" panose="020B0604030504040204" pitchFamily="50" charset="-128"/>
                        </a:rPr>
                        <a:t>)</a:t>
                      </a:r>
                    </a:p>
                  </a:txBody>
                  <a:tcPr marL="81597" marR="81597" marT="40799" marB="40799"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231</a:t>
                      </a:r>
                      <a:r>
                        <a:rPr kumimoji="1" lang="ja-JP" altLang="en-US" sz="900" u="none" dirty="0">
                          <a:solidFill>
                            <a:schemeClr val="tx1"/>
                          </a:solidFill>
                          <a:latin typeface="Meiryo UI" panose="020B0604030504040204" pitchFamily="50" charset="-128"/>
                          <a:ea typeface="Meiryo UI" panose="020B0604030504040204" pitchFamily="50" charset="-128"/>
                        </a:rPr>
                        <a:t>人</a:t>
                      </a:r>
                    </a:p>
                  </a:txBody>
                  <a:tcPr marL="75321" marR="75321" marT="37660" marB="37660"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228</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algn="r"/>
                      <a:r>
                        <a:rPr kumimoji="1" lang="en-US" altLang="ja-JP" sz="900" dirty="0">
                          <a:solidFill>
                            <a:schemeClr val="tx1"/>
                          </a:solidFill>
                          <a:latin typeface="Meiryo UI" panose="020B0604030504040204" pitchFamily="50" charset="-128"/>
                          <a:ea typeface="Meiryo UI" panose="020B0604030504040204" pitchFamily="50" charset="-128"/>
                        </a:rPr>
                        <a:t>250</a:t>
                      </a:r>
                      <a:r>
                        <a:rPr kumimoji="1" lang="ja-JP" altLang="en-US" sz="900" dirty="0">
                          <a:solidFill>
                            <a:schemeClr val="tx1"/>
                          </a:solidFill>
                          <a:latin typeface="Meiryo UI" panose="020B0604030504040204" pitchFamily="50" charset="-128"/>
                          <a:ea typeface="Meiryo UI" panose="020B0604030504040204" pitchFamily="50" charset="-128"/>
                        </a:rPr>
                        <a:t>人</a:t>
                      </a:r>
                    </a:p>
                  </a:txBody>
                  <a:tcPr marL="81597" marR="81597" marT="40799" marB="40799" anchor="ctr"/>
                </a:tc>
                <a:tc>
                  <a:txBody>
                    <a:bodyPr/>
                    <a:lstStyle/>
                    <a:p>
                      <a:r>
                        <a:rPr kumimoji="1" lang="en-US" altLang="ja-JP" sz="900" dirty="0">
                          <a:solidFill>
                            <a:schemeClr val="tx1"/>
                          </a:solidFill>
                          <a:latin typeface="Meiryo UI" panose="020B0604030504040204" pitchFamily="50" charset="-128"/>
                          <a:ea typeface="Meiryo UI" panose="020B0604030504040204" pitchFamily="50" charset="-128"/>
                        </a:rPr>
                        <a:t>BJT</a:t>
                      </a:r>
                      <a:r>
                        <a:rPr kumimoji="1" lang="ja-JP" altLang="en-US" sz="900" dirty="0">
                          <a:solidFill>
                            <a:schemeClr val="tx1"/>
                          </a:solidFill>
                          <a:latin typeface="Meiryo UI" panose="020B0604030504040204" pitchFamily="50" charset="-128"/>
                          <a:ea typeface="Meiryo UI" panose="020B0604030504040204" pitchFamily="50" charset="-128"/>
                        </a:rPr>
                        <a:t>ビジネス日本語能力テスト</a:t>
                      </a:r>
                      <a:endParaRPr kumimoji="1" lang="en-US" altLang="ja-JP" sz="900" dirty="0">
                        <a:solidFill>
                          <a:schemeClr val="tx1"/>
                        </a:solidFill>
                        <a:latin typeface="Meiryo UI" panose="020B0604030504040204" pitchFamily="50" charset="-128"/>
                        <a:ea typeface="Meiryo UI" panose="020B0604030504040204" pitchFamily="50" charset="-128"/>
                      </a:endParaRPr>
                    </a:p>
                    <a:p>
                      <a:r>
                        <a:rPr kumimoji="1" lang="ja-JP" altLang="en-US" sz="900" dirty="0">
                          <a:solidFill>
                            <a:schemeClr val="tx1"/>
                          </a:solidFill>
                          <a:latin typeface="Meiryo UI" panose="020B0604030504040204" pitchFamily="50" charset="-128"/>
                          <a:ea typeface="Meiryo UI" panose="020B0604030504040204" pitchFamily="50" charset="-128"/>
                        </a:rPr>
                        <a:t>（（公財）日本漢字能力検定協会）</a:t>
                      </a:r>
                    </a:p>
                  </a:txBody>
                  <a:tcPr marL="81597" marR="81597" marT="40799" marB="40799" anchor="ctr"/>
                </a:tc>
                <a:extLst>
                  <a:ext uri="{0D108BD9-81ED-4DB2-BD59-A6C34878D82A}">
                    <a16:rowId xmlns:a16="http://schemas.microsoft.com/office/drawing/2014/main" val="4227201217"/>
                  </a:ext>
                </a:extLst>
              </a:tr>
            </a:tbl>
          </a:graphicData>
        </a:graphic>
      </p:graphicFrame>
      <p:sp>
        <p:nvSpPr>
          <p:cNvPr id="5" name="スライド番号プレースホルダー 6">
            <a:extLst>
              <a:ext uri="{FF2B5EF4-FFF2-40B4-BE49-F238E27FC236}">
                <a16:creationId xmlns:a16="http://schemas.microsoft.com/office/drawing/2014/main" id="{40F4B57B-18FE-45A4-B97F-84B53BC38760}"/>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26</a:t>
            </a:r>
            <a:endParaRPr kumimoji="1" lang="ja-JP" altLang="en-US" sz="1000" dirty="0">
              <a:latin typeface="Meiryo UI" panose="020B0604030504040204" pitchFamily="50" charset="-128"/>
              <a:ea typeface="Meiryo UI" panose="020B0604030504040204" pitchFamily="50" charset="-128"/>
            </a:endParaRPr>
          </a:p>
        </p:txBody>
      </p:sp>
      <p:sp>
        <p:nvSpPr>
          <p:cNvPr id="4" name="正方形/長方形 3">
            <a:extLst>
              <a:ext uri="{FF2B5EF4-FFF2-40B4-BE49-F238E27FC236}">
                <a16:creationId xmlns:a16="http://schemas.microsoft.com/office/drawing/2014/main" id="{1769917E-465A-44B3-86B6-D83094519A4C}"/>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戦略の進捗管理</a:t>
            </a:r>
            <a:endParaRPr lang="ja-JP" altLang="en-US" sz="18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057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p:cNvGraphicFramePr>
            <a:graphicFrameLocks noGrp="1"/>
          </p:cNvGraphicFramePr>
          <p:nvPr>
            <p:extLst>
              <p:ext uri="{D42A27DB-BD31-4B8C-83A1-F6EECF244321}">
                <p14:modId xmlns:p14="http://schemas.microsoft.com/office/powerpoint/2010/main" val="508185726"/>
              </p:ext>
            </p:extLst>
          </p:nvPr>
        </p:nvGraphicFramePr>
        <p:xfrm>
          <a:off x="434908" y="566431"/>
          <a:ext cx="9036183" cy="3523933"/>
        </p:xfrm>
        <a:graphic>
          <a:graphicData uri="http://schemas.openxmlformats.org/drawingml/2006/table">
            <a:tbl>
              <a:tblPr bandRow="1">
                <a:tableStyleId>{BC89EF96-8CEA-46FF-86C4-4CE0E7609802}</a:tableStyleId>
              </a:tblPr>
              <a:tblGrid>
                <a:gridCol w="1800000">
                  <a:extLst>
                    <a:ext uri="{9D8B030D-6E8A-4147-A177-3AD203B41FA5}">
                      <a16:colId xmlns:a16="http://schemas.microsoft.com/office/drawing/2014/main" val="1259228249"/>
                    </a:ext>
                  </a:extLst>
                </a:gridCol>
                <a:gridCol w="1716061">
                  <a:extLst>
                    <a:ext uri="{9D8B030D-6E8A-4147-A177-3AD203B41FA5}">
                      <a16:colId xmlns:a16="http://schemas.microsoft.com/office/drawing/2014/main" val="3649650674"/>
                    </a:ext>
                  </a:extLst>
                </a:gridCol>
                <a:gridCol w="1716061">
                  <a:extLst>
                    <a:ext uri="{9D8B030D-6E8A-4147-A177-3AD203B41FA5}">
                      <a16:colId xmlns:a16="http://schemas.microsoft.com/office/drawing/2014/main" val="924623798"/>
                    </a:ext>
                  </a:extLst>
                </a:gridCol>
                <a:gridCol w="1716061">
                  <a:extLst>
                    <a:ext uri="{9D8B030D-6E8A-4147-A177-3AD203B41FA5}">
                      <a16:colId xmlns:a16="http://schemas.microsoft.com/office/drawing/2014/main" val="1998034047"/>
                    </a:ext>
                  </a:extLst>
                </a:gridCol>
                <a:gridCol w="2088000">
                  <a:extLst>
                    <a:ext uri="{9D8B030D-6E8A-4147-A177-3AD203B41FA5}">
                      <a16:colId xmlns:a16="http://schemas.microsoft.com/office/drawing/2014/main" val="4190660185"/>
                    </a:ext>
                  </a:extLst>
                </a:gridCol>
              </a:tblGrid>
              <a:tr h="289125">
                <a:tc rowSpan="2">
                  <a:txBody>
                    <a:bodyPr/>
                    <a:lstStyle/>
                    <a:p>
                      <a:pPr algn="ctr"/>
                      <a:r>
                        <a:rPr kumimoji="1" lang="en-US" altLang="ja-JP" sz="900" dirty="0">
                          <a:latin typeface="Meiryo UI" panose="020B0604030504040204" pitchFamily="50" charset="-128"/>
                          <a:ea typeface="Meiryo UI" panose="020B0604030504040204" pitchFamily="50" charset="-128"/>
                        </a:rPr>
                        <a:t> </a:t>
                      </a:r>
                      <a:endParaRPr kumimoji="1" lang="ja-JP" altLang="en-US" sz="900" dirty="0">
                        <a:latin typeface="Meiryo UI" panose="020B0604030504040204" pitchFamily="50" charset="-128"/>
                        <a:ea typeface="Meiryo UI" panose="020B0604030504040204" pitchFamily="50" charset="-128"/>
                      </a:endParaRPr>
                    </a:p>
                  </a:txBody>
                  <a:tcPr marL="81597" marR="81597" marT="40799" marB="40799">
                    <a:solidFill>
                      <a:schemeClr val="bg1"/>
                    </a:solidFill>
                  </a:tcPr>
                </a:tc>
                <a:tc gridSpan="3">
                  <a:txBody>
                    <a:bodyPr/>
                    <a:lstStyle/>
                    <a:p>
                      <a:pPr algn="ctr"/>
                      <a:r>
                        <a:rPr kumimoji="1" lang="ja-JP" altLang="en-US" sz="900" b="1" dirty="0">
                          <a:latin typeface="Meiryo UI" panose="020B0604030504040204" pitchFamily="50" charset="-128"/>
                          <a:ea typeface="Meiryo UI" panose="020B0604030504040204" pitchFamily="50" charset="-128"/>
                        </a:rPr>
                        <a:t>参　考　値</a:t>
                      </a:r>
                    </a:p>
                  </a:txBody>
                  <a:tcPr marL="81597" marR="81597" marT="40799" marB="40799" anchor="ctr">
                    <a:solidFill>
                      <a:schemeClr val="bg1"/>
                    </a:solidFill>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rowSpan="2">
                  <a:txBody>
                    <a:bodyPr/>
                    <a:lstStyle/>
                    <a:p>
                      <a:pPr algn="ctr"/>
                      <a:endParaRPr kumimoji="1" lang="en-US" altLang="ja-JP" sz="900" b="1" dirty="0">
                        <a:latin typeface="Meiryo UI" panose="020B0604030504040204" pitchFamily="50" charset="-128"/>
                        <a:ea typeface="Meiryo UI" panose="020B0604030504040204" pitchFamily="50" charset="-128"/>
                      </a:endParaRPr>
                    </a:p>
                    <a:p>
                      <a:pPr algn="ctr"/>
                      <a:r>
                        <a:rPr kumimoji="1" lang="ja-JP" altLang="en-US" sz="900" b="1" dirty="0">
                          <a:latin typeface="Meiryo UI" panose="020B0604030504040204" pitchFamily="50" charset="-128"/>
                          <a:ea typeface="Meiryo UI" panose="020B0604030504040204" pitchFamily="50" charset="-128"/>
                        </a:rPr>
                        <a:t>出　典</a:t>
                      </a:r>
                    </a:p>
                  </a:txBody>
                  <a:tcPr marL="81597" marR="81597" marT="40799" marB="40799" anchor="ctr">
                    <a:solidFill>
                      <a:schemeClr val="bg1"/>
                    </a:solidFill>
                  </a:tcPr>
                </a:tc>
                <a:extLst>
                  <a:ext uri="{0D108BD9-81ED-4DB2-BD59-A6C34878D82A}">
                    <a16:rowId xmlns:a16="http://schemas.microsoft.com/office/drawing/2014/main" val="3781359562"/>
                  </a:ext>
                </a:extLst>
              </a:tr>
              <a:tr h="289125">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2022</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2023</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a:txBody>
                    <a:bodyPr/>
                    <a:lstStyle/>
                    <a:p>
                      <a:pPr algn="ctr"/>
                      <a:r>
                        <a:rPr kumimoji="1" lang="en-US" altLang="ja-JP" sz="900" b="1" dirty="0">
                          <a:latin typeface="Meiryo UI" panose="020B0604030504040204" pitchFamily="50" charset="-128"/>
                          <a:ea typeface="Meiryo UI" panose="020B0604030504040204" pitchFamily="50" charset="-128"/>
                        </a:rPr>
                        <a:t>2024</a:t>
                      </a:r>
                      <a:r>
                        <a:rPr kumimoji="1" lang="ja-JP" altLang="en-US" sz="900" b="1" dirty="0">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207693643"/>
                  </a:ext>
                </a:extLst>
              </a:tr>
              <a:tr h="1444096">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1000" u="none" dirty="0">
                          <a:latin typeface="Meiryo UI" panose="020B0604030504040204" pitchFamily="50" charset="-128"/>
                          <a:ea typeface="Meiryo UI" panose="020B0604030504040204" pitchFamily="50" charset="-128"/>
                        </a:rPr>
                        <a:t>大阪で働く外国人労働者数</a:t>
                      </a:r>
                      <a:endParaRPr kumimoji="1" lang="en-US" altLang="ja-JP" sz="1000" u="none" dirty="0">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latin typeface="Meiryo UI" panose="020B0604030504040204" pitchFamily="50" charset="-128"/>
                          <a:ea typeface="Meiryo UI" panose="020B0604030504040204" pitchFamily="50" charset="-128"/>
                        </a:rPr>
                        <a:t>（専門的・技術的分野の在留資格、特定技能、特定活動、技能実習、資格外活動、身分に基づく在留資格の内訳含む）</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124,570</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baseline="0" dirty="0">
                          <a:solidFill>
                            <a:schemeClr val="tx1"/>
                          </a:solidFill>
                          <a:latin typeface="Meiryo UI" panose="020B0604030504040204" pitchFamily="50" charset="-128"/>
                          <a:ea typeface="Meiryo UI" panose="020B0604030504040204" pitchFamily="50" charset="-128"/>
                        </a:rPr>
                        <a:t> うち</a:t>
                      </a:r>
                      <a:endParaRPr kumimoji="1" lang="en-US" altLang="ja-JP" sz="900" baseline="0"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baseline="0" dirty="0">
                          <a:solidFill>
                            <a:schemeClr val="tx1"/>
                          </a:solidFill>
                          <a:latin typeface="Meiryo UI" panose="020B0604030504040204" pitchFamily="50" charset="-128"/>
                          <a:ea typeface="Meiryo UI" panose="020B0604030504040204" pitchFamily="50" charset="-128"/>
                        </a:rPr>
                        <a:t> 専門的・技術的分野</a:t>
                      </a:r>
                      <a:endParaRPr kumimoji="1" lang="en-US" altLang="ja-JP" sz="900" baseline="0"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en-US" altLang="ja-JP" sz="900" baseline="0" dirty="0">
                          <a:solidFill>
                            <a:schemeClr val="tx1"/>
                          </a:solidFill>
                          <a:latin typeface="Meiryo UI" panose="020B0604030504040204" pitchFamily="50" charset="-128"/>
                          <a:ea typeface="Meiryo UI" panose="020B0604030504040204" pitchFamily="50" charset="-128"/>
                        </a:rPr>
                        <a:t>39,649</a:t>
                      </a:r>
                      <a:r>
                        <a:rPr kumimoji="1" lang="ja-JP" altLang="en-US" sz="900" baseline="0" dirty="0">
                          <a:solidFill>
                            <a:schemeClr val="tx1"/>
                          </a:solidFill>
                          <a:latin typeface="Meiryo UI" panose="020B0604030504040204" pitchFamily="50" charset="-128"/>
                          <a:ea typeface="Meiryo UI" panose="020B0604030504040204" pitchFamily="50" charset="-128"/>
                        </a:rPr>
                        <a:t>人</a:t>
                      </a:r>
                      <a:endParaRPr kumimoji="1" lang="en-US" altLang="ja-JP" sz="900" baseline="0" dirty="0">
                        <a:solidFill>
                          <a:schemeClr val="tx1"/>
                        </a:solidFill>
                        <a:latin typeface="Meiryo UI" panose="020B0604030504040204" pitchFamily="50" charset="-128"/>
                        <a:ea typeface="Meiryo UI" panose="020B0604030504040204" pitchFamily="50" charset="-128"/>
                      </a:endParaRPr>
                    </a:p>
                    <a:p>
                      <a:pPr algn="r">
                        <a:lnSpc>
                          <a:spcPts val="1100"/>
                        </a:lnSpc>
                      </a:pPr>
                      <a:r>
                        <a:rPr lang="ja-JP" altLang="en-US" sz="900" u="none" dirty="0">
                          <a:solidFill>
                            <a:schemeClr val="tx1"/>
                          </a:solidFill>
                          <a:latin typeface="Meiryo UI" panose="020B0604030504040204" pitchFamily="50" charset="-128"/>
                          <a:ea typeface="Meiryo UI" panose="020B0604030504040204" pitchFamily="50" charset="-128"/>
                        </a:rPr>
                        <a:t> 特定活動            </a:t>
                      </a:r>
                      <a:r>
                        <a:rPr lang="en-US" altLang="ja-JP" sz="900" u="none" dirty="0">
                          <a:solidFill>
                            <a:schemeClr val="tx1"/>
                          </a:solidFill>
                          <a:latin typeface="Meiryo UI" panose="020B0604030504040204" pitchFamily="50" charset="-128"/>
                          <a:ea typeface="Meiryo UI" panose="020B0604030504040204" pitchFamily="50" charset="-128"/>
                        </a:rPr>
                        <a:t>5,670</a:t>
                      </a:r>
                      <a:r>
                        <a:rPr lang="ja-JP" altLang="en-US" sz="900" u="none" dirty="0">
                          <a:solidFill>
                            <a:schemeClr val="tx1"/>
                          </a:solidFill>
                          <a:latin typeface="Meiryo UI" panose="020B0604030504040204" pitchFamily="50" charset="-128"/>
                          <a:ea typeface="Meiryo UI" panose="020B0604030504040204" pitchFamily="50" charset="-128"/>
                        </a:rPr>
                        <a:t>人</a:t>
                      </a:r>
                      <a:endParaRPr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技能実習          </a:t>
                      </a:r>
                      <a:r>
                        <a:rPr kumimoji="1" lang="en-US" altLang="ja-JP" sz="900" u="none" dirty="0">
                          <a:solidFill>
                            <a:schemeClr val="tx1"/>
                          </a:solidFill>
                          <a:latin typeface="Meiryo UI" panose="020B0604030504040204" pitchFamily="50" charset="-128"/>
                          <a:ea typeface="Meiryo UI" panose="020B0604030504040204" pitchFamily="50" charset="-128"/>
                        </a:rPr>
                        <a:t>20,641</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資格外活動        </a:t>
                      </a:r>
                      <a:r>
                        <a:rPr kumimoji="1" lang="en-US" altLang="ja-JP" sz="900" u="none" dirty="0">
                          <a:solidFill>
                            <a:schemeClr val="tx1"/>
                          </a:solidFill>
                          <a:latin typeface="Meiryo UI" panose="020B0604030504040204" pitchFamily="50" charset="-128"/>
                          <a:ea typeface="Meiryo UI" panose="020B0604030504040204" pitchFamily="50" charset="-128"/>
                        </a:rPr>
                        <a:t>30,875</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lang="ja-JP" altLang="en-US" sz="900" u="none" dirty="0">
                          <a:solidFill>
                            <a:schemeClr val="tx1"/>
                          </a:solidFill>
                          <a:latin typeface="Meiryo UI" panose="020B0604030504040204" pitchFamily="50" charset="-128"/>
                          <a:ea typeface="Meiryo UI" panose="020B0604030504040204" pitchFamily="50" charset="-128"/>
                        </a:rPr>
                        <a:t> 身分に基づく在留資格   </a:t>
                      </a:r>
                      <a:endParaRPr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lang="en-US" altLang="ja-JP" sz="900" u="none" dirty="0">
                          <a:solidFill>
                            <a:schemeClr val="tx1"/>
                          </a:solidFill>
                          <a:latin typeface="Meiryo UI" panose="020B0604030504040204" pitchFamily="50" charset="-128"/>
                          <a:ea typeface="Meiryo UI" panose="020B0604030504040204" pitchFamily="50" charset="-128"/>
                        </a:rPr>
                        <a:t>                       27,735</a:t>
                      </a:r>
                      <a:r>
                        <a:rPr lang="ja-JP" altLang="en-US" sz="900" u="none" dirty="0">
                          <a:solidFill>
                            <a:schemeClr val="tx1"/>
                          </a:solidFill>
                          <a:latin typeface="Meiryo UI" panose="020B0604030504040204" pitchFamily="50" charset="-128"/>
                          <a:ea typeface="Meiryo UI" panose="020B0604030504040204" pitchFamily="50" charset="-128"/>
                        </a:rPr>
                        <a:t>人</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742950" rtl="0" eaLnBrk="1" fontAlgn="auto" latinLnBrk="0" hangingPunct="1">
                        <a:lnSpc>
                          <a:spcPts val="1100"/>
                        </a:lnSpc>
                        <a:spcBef>
                          <a:spcPts val="0"/>
                        </a:spcBef>
                        <a:spcAft>
                          <a:spcPts val="0"/>
                        </a:spcAft>
                        <a:buClrTx/>
                        <a:buSzTx/>
                        <a:buFontTx/>
                        <a:buNone/>
                        <a:tabLst/>
                        <a:defRPr/>
                      </a:pP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dirty="0">
                          <a:solidFill>
                            <a:schemeClr val="tx1"/>
                          </a:solidFill>
                          <a:latin typeface="Meiryo UI" panose="020B0604030504040204" pitchFamily="50" charset="-128"/>
                          <a:ea typeface="Meiryo UI" panose="020B0604030504040204" pitchFamily="50" charset="-128"/>
                        </a:rPr>
                        <a:t>※</a:t>
                      </a:r>
                      <a:r>
                        <a:rPr kumimoji="1" lang="en-US" altLang="ja-JP" sz="900" dirty="0">
                          <a:solidFill>
                            <a:schemeClr val="tx1"/>
                          </a:solidFill>
                          <a:latin typeface="Meiryo UI" panose="020B0604030504040204" pitchFamily="50" charset="-128"/>
                          <a:ea typeface="Meiryo UI" panose="020B0604030504040204" pitchFamily="50" charset="-128"/>
                        </a:rPr>
                        <a:t>2022.10.31</a:t>
                      </a:r>
                      <a:r>
                        <a:rPr kumimoji="1" lang="ja-JP" altLang="en-US" sz="900" dirty="0">
                          <a:solidFill>
                            <a:schemeClr val="tx1"/>
                          </a:solidFill>
                          <a:latin typeface="Meiryo UI" panose="020B0604030504040204" pitchFamily="50" charset="-128"/>
                          <a:ea typeface="Meiryo UI" panose="020B0604030504040204" pitchFamily="50" charset="-128"/>
                        </a:rPr>
                        <a:t>時点</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146,384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うち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専門的・技術的分野</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50,408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特定活動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4,845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技能実習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24,227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資格外活動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37,689</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身分に基づく在留資格   </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29,215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※2023.10.31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5321" marR="75321" marT="37660" marB="37660"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174,699</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うち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専門的・技術的分野</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62,468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特定活動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6,394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技能実習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27,557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資格外活動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46,991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身分に基づく在留資格   </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31,289</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※2024.10.31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5321" marR="75321" marT="37660" marB="37660"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「外国人雇用状況」の届け出状況について</a:t>
                      </a:r>
                      <a:endParaRPr kumimoji="1" lang="en-US" altLang="ja-JP" sz="900" u="none" dirty="0">
                        <a:solidFill>
                          <a:schemeClr val="tx1"/>
                        </a:solidFill>
                        <a:latin typeface="Meiryo UI" panose="020B0604030504040204" pitchFamily="50" charset="-128"/>
                        <a:ea typeface="Meiryo UI" panose="020B0604030504040204" pitchFamily="50" charset="-128"/>
                      </a:endParaRPr>
                    </a:p>
                    <a:p>
                      <a:r>
                        <a:rPr kumimoji="1" lang="ja-JP" altLang="en-US" sz="900" u="none" dirty="0">
                          <a:solidFill>
                            <a:schemeClr val="tx1"/>
                          </a:solidFill>
                          <a:latin typeface="Meiryo UI" panose="020B0604030504040204" pitchFamily="50" charset="-128"/>
                          <a:ea typeface="Meiryo UI" panose="020B0604030504040204" pitchFamily="50" charset="-128"/>
                        </a:rPr>
                        <a:t>（厚生労働省）</a:t>
                      </a:r>
                      <a:endParaRPr kumimoji="1" lang="ja-JP" altLang="en-US" sz="900" strike="sngStrik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ts val="1100"/>
                        </a:lnSpc>
                        <a:spcBef>
                          <a:spcPts val="0"/>
                        </a:spcBef>
                        <a:spcAft>
                          <a:spcPts val="0"/>
                        </a:spcAft>
                        <a:buClrTx/>
                        <a:buSzTx/>
                        <a:buFontTx/>
                        <a:buNone/>
                        <a:tabLst/>
                        <a:defRPr/>
                      </a:pPr>
                      <a:endParaRPr kumimoji="1" lang="en-US" altLang="ja-JP" sz="6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5321" marR="75321" marT="37660" marB="37660" anchor="ctr"/>
                </a:tc>
                <a:extLst>
                  <a:ext uri="{0D108BD9-81ED-4DB2-BD59-A6C34878D82A}">
                    <a16:rowId xmlns:a16="http://schemas.microsoft.com/office/drawing/2014/main" val="590981329"/>
                  </a:ext>
                </a:extLst>
              </a:tr>
              <a:tr h="906226">
                <a:tc>
                  <a:txBody>
                    <a:bodyPr/>
                    <a:lstStyle/>
                    <a:p>
                      <a:r>
                        <a:rPr lang="ja-JP" altLang="en-US" sz="900" u="none" dirty="0">
                          <a:solidFill>
                            <a:schemeClr val="tx1"/>
                          </a:solidFill>
                          <a:latin typeface="Meiryo UI" panose="020B0604030504040204" pitchFamily="50" charset="-128"/>
                          <a:ea typeface="Meiryo UI" panose="020B0604030504040204" pitchFamily="50" charset="-128"/>
                        </a:rPr>
                        <a:t>大阪で学ぶ留学生数</a:t>
                      </a:r>
                      <a:endParaRPr lang="en-US" altLang="ja-JP" sz="900" u="none" dirty="0">
                        <a:solidFill>
                          <a:schemeClr val="tx1"/>
                        </a:solidFill>
                        <a:latin typeface="Meiryo UI" panose="020B0604030504040204" pitchFamily="50" charset="-128"/>
                        <a:ea typeface="Meiryo UI" panose="020B0604030504040204" pitchFamily="50" charset="-128"/>
                      </a:endParaRPr>
                    </a:p>
                    <a:p>
                      <a:r>
                        <a:rPr lang="en-US" altLang="ja-JP" sz="900" u="none" dirty="0">
                          <a:solidFill>
                            <a:schemeClr val="tx1"/>
                          </a:solidFill>
                          <a:latin typeface="Meiryo UI" panose="020B0604030504040204" pitchFamily="50" charset="-128"/>
                          <a:ea typeface="Meiryo UI" panose="020B0604030504040204" pitchFamily="50" charset="-128"/>
                        </a:rPr>
                        <a:t>(</a:t>
                      </a:r>
                      <a:r>
                        <a:rPr lang="ja-JP" altLang="en-US" sz="900" u="none" dirty="0">
                          <a:solidFill>
                            <a:schemeClr val="tx1"/>
                          </a:solidFill>
                          <a:latin typeface="Meiryo UI" panose="020B0604030504040204" pitchFamily="50" charset="-128"/>
                          <a:ea typeface="Meiryo UI" panose="020B0604030504040204" pitchFamily="50" charset="-128"/>
                        </a:rPr>
                        <a:t>大学・短大、高専・専修等、</a:t>
                      </a:r>
                      <a:endParaRPr lang="en-US" altLang="ja-JP" sz="900" u="none" dirty="0">
                        <a:solidFill>
                          <a:schemeClr val="tx1"/>
                        </a:solidFill>
                        <a:latin typeface="Meiryo UI" panose="020B0604030504040204" pitchFamily="50" charset="-128"/>
                        <a:ea typeface="Meiryo UI" panose="020B0604030504040204" pitchFamily="50" charset="-128"/>
                      </a:endParaRPr>
                    </a:p>
                    <a:p>
                      <a:r>
                        <a:rPr lang="ja-JP" altLang="en-US" sz="900" u="none" dirty="0">
                          <a:solidFill>
                            <a:schemeClr val="tx1"/>
                          </a:solidFill>
                          <a:latin typeface="Meiryo UI" panose="020B0604030504040204" pitchFamily="50" charset="-128"/>
                          <a:ea typeface="Meiryo UI" panose="020B0604030504040204" pitchFamily="50" charset="-128"/>
                        </a:rPr>
                        <a:t>日本語教育機関の内訳を含む）</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91440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21,190</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うち</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大学・短大</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8,900</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en-US" altLang="ja-JP" sz="900" u="none" baseline="0" dirty="0">
                          <a:solidFill>
                            <a:schemeClr val="tx1"/>
                          </a:solidFill>
                          <a:latin typeface="Meiryo UI" panose="020B0604030504040204" pitchFamily="50" charset="-128"/>
                          <a:ea typeface="Meiryo UI" panose="020B0604030504040204" pitchFamily="50" charset="-128"/>
                        </a:rPr>
                        <a:t> </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ja-JP" altLang="en-US" sz="900" u="none" dirty="0">
                          <a:solidFill>
                            <a:schemeClr val="tx1"/>
                          </a:solidFill>
                          <a:latin typeface="Meiryo UI" panose="020B0604030504040204" pitchFamily="50" charset="-128"/>
                          <a:ea typeface="Meiryo UI" panose="020B0604030504040204" pitchFamily="50" charset="-128"/>
                        </a:rPr>
                        <a:t>高専・専修等</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7</a:t>
                      </a:r>
                      <a:r>
                        <a:rPr kumimoji="1" lang="en-US" altLang="ja-JP" sz="900" u="none" dirty="0">
                          <a:solidFill>
                            <a:schemeClr val="tx1"/>
                          </a:solidFill>
                          <a:latin typeface="Meiryo UI" panose="020B0604030504040204" pitchFamily="50" charset="-128"/>
                          <a:ea typeface="Meiryo UI" panose="020B0604030504040204" pitchFamily="50" charset="-128"/>
                        </a:rPr>
                        <a:t>,181</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a:t>
                      </a:r>
                      <a:r>
                        <a:rPr kumimoji="1" lang="zh-TW" altLang="en-US" sz="900" u="none" dirty="0">
                          <a:solidFill>
                            <a:schemeClr val="tx1"/>
                          </a:solidFill>
                          <a:latin typeface="Meiryo UI" panose="020B0604030504040204" pitchFamily="50" charset="-128"/>
                          <a:ea typeface="Meiryo UI" panose="020B0604030504040204" pitchFamily="50" charset="-128"/>
                        </a:rPr>
                        <a:t>日本語教育機関</a:t>
                      </a:r>
                      <a:r>
                        <a:rPr kumimoji="1" lang="en-US" altLang="ja-JP" sz="900" u="none" baseline="0" dirty="0">
                          <a:solidFill>
                            <a:schemeClr val="tx1"/>
                          </a:solidFill>
                          <a:latin typeface="Meiryo UI" panose="020B0604030504040204" pitchFamily="50" charset="-128"/>
                          <a:ea typeface="Meiryo UI" panose="020B0604030504040204" pitchFamily="50" charset="-128"/>
                        </a:rPr>
                        <a:t> 5,109</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91440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 </a:t>
                      </a:r>
                      <a:r>
                        <a:rPr kumimoji="1" lang="ja-JP" altLang="en-US" sz="900" u="none" dirty="0">
                          <a:solidFill>
                            <a:schemeClr val="tx1"/>
                          </a:solidFill>
                          <a:latin typeface="Meiryo UI" panose="020B0604030504040204" pitchFamily="50" charset="-128"/>
                          <a:ea typeface="Meiryo UI" panose="020B0604030504040204" pitchFamily="50" charset="-128"/>
                        </a:rPr>
                        <a:t>　　　　　　　</a:t>
                      </a:r>
                      <a:r>
                        <a:rPr kumimoji="1" lang="en-US" altLang="ja-JP" sz="900" u="none" dirty="0">
                          <a:solidFill>
                            <a:schemeClr val="tx1"/>
                          </a:solidFill>
                          <a:latin typeface="Meiryo UI" panose="020B0604030504040204" pitchFamily="50" charset="-128"/>
                          <a:ea typeface="Meiryo UI" panose="020B0604030504040204" pitchFamily="50" charset="-128"/>
                        </a:rPr>
                        <a:t>※2022.5.1</a:t>
                      </a:r>
                      <a:r>
                        <a:rPr kumimoji="1" lang="ja-JP" altLang="en-US" sz="900" u="none" dirty="0">
                          <a:solidFill>
                            <a:schemeClr val="tx1"/>
                          </a:solidFill>
                          <a:latin typeface="Meiryo UI" panose="020B0604030504040204" pitchFamily="50" charset="-128"/>
                          <a:ea typeface="Meiryo UI" panose="020B0604030504040204" pitchFamily="50" charset="-128"/>
                        </a:rPr>
                        <a:t>時点</a:t>
                      </a:r>
                    </a:p>
                  </a:txBody>
                  <a:tcPr marL="75321" marR="75321" marT="37660" marB="37660" anchor="ctr"/>
                </a:tc>
                <a:tc>
                  <a:txBody>
                    <a:bodyPr/>
                    <a:lstStyle/>
                    <a:p>
                      <a:pPr marL="0" marR="0" lvl="0" indent="0" algn="r" defTabSz="91440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28,324</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うち</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大学・短大</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10,151</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en-US" altLang="ja-JP" sz="900" u="none" baseline="0" dirty="0">
                          <a:solidFill>
                            <a:schemeClr val="tx1"/>
                          </a:solidFill>
                          <a:latin typeface="Meiryo UI" panose="020B0604030504040204" pitchFamily="50" charset="-128"/>
                          <a:ea typeface="Meiryo UI" panose="020B0604030504040204" pitchFamily="50" charset="-128"/>
                        </a:rPr>
                        <a:t>  </a:t>
                      </a:r>
                      <a:r>
                        <a:rPr kumimoji="1" lang="ja-JP" altLang="en-US" sz="900" u="none" dirty="0">
                          <a:solidFill>
                            <a:schemeClr val="tx1"/>
                          </a:solidFill>
                          <a:latin typeface="Meiryo UI" panose="020B0604030504040204" pitchFamily="50" charset="-128"/>
                          <a:ea typeface="Meiryo UI" panose="020B0604030504040204" pitchFamily="50" charset="-128"/>
                        </a:rPr>
                        <a:t>高専・専修等</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6,768</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a:t>
                      </a:r>
                      <a:r>
                        <a:rPr kumimoji="1" lang="zh-TW" altLang="en-US" sz="900" u="none" dirty="0">
                          <a:solidFill>
                            <a:schemeClr val="tx1"/>
                          </a:solidFill>
                          <a:latin typeface="Meiryo UI" panose="020B0604030504040204" pitchFamily="50" charset="-128"/>
                          <a:ea typeface="Meiryo UI" panose="020B0604030504040204" pitchFamily="50" charset="-128"/>
                        </a:rPr>
                        <a:t>日本語教育機関 </a:t>
                      </a:r>
                      <a:r>
                        <a:rPr kumimoji="1" lang="en-US" altLang="ja-JP" sz="900" u="none" baseline="0" dirty="0">
                          <a:solidFill>
                            <a:schemeClr val="tx1"/>
                          </a:solidFill>
                          <a:latin typeface="Meiryo UI" panose="020B0604030504040204" pitchFamily="50" charset="-128"/>
                          <a:ea typeface="Meiryo UI" panose="020B0604030504040204" pitchFamily="50" charset="-128"/>
                        </a:rPr>
                        <a:t>11,405</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91440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              ※2023.5.1</a:t>
                      </a:r>
                      <a:r>
                        <a:rPr kumimoji="1" lang="ja-JP" altLang="en-US" sz="900" u="none" dirty="0">
                          <a:solidFill>
                            <a:schemeClr val="tx1"/>
                          </a:solidFill>
                          <a:latin typeface="Meiryo UI" panose="020B0604030504040204" pitchFamily="50" charset="-128"/>
                          <a:ea typeface="Meiryo UI" panose="020B0604030504040204" pitchFamily="50" charset="-128"/>
                        </a:rPr>
                        <a:t>時点</a:t>
                      </a:r>
                    </a:p>
                  </a:txBody>
                  <a:tcPr marL="75321" marR="75321" marT="37660" marB="37660" anchor="ctr"/>
                </a:tc>
                <a:tc>
                  <a:txBody>
                    <a:bodyPr/>
                    <a:lstStyle/>
                    <a:p>
                      <a:pPr marL="0" marR="0" lvl="0" indent="0" algn="r" defTabSz="9144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32,451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うち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大学・短大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10,874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高専・専修等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9,330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zh-TW"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日本語教育機関</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12,247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9144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※2024.5.1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p>
                  </a:txBody>
                  <a:tcPr marL="75321" marR="75321" marT="37660" marB="37660"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外国人留学生在籍状況調査</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a:t>
                      </a:r>
                      <a:r>
                        <a:rPr lang="zh-CN" altLang="en-US" sz="900" u="none" dirty="0">
                          <a:solidFill>
                            <a:schemeClr val="tx1"/>
                          </a:solidFill>
                          <a:latin typeface="Meiryo UI" panose="020B0604030504040204" pitchFamily="50" charset="-128"/>
                          <a:ea typeface="Meiryo UI" panose="020B0604030504040204" pitchFamily="50" charset="-128"/>
                        </a:rPr>
                        <a:t>独立行政法人</a:t>
                      </a:r>
                      <a:r>
                        <a:rPr lang="ja-JP" altLang="en-US" sz="900" u="none" dirty="0">
                          <a:solidFill>
                            <a:schemeClr val="tx1"/>
                          </a:solidFill>
                          <a:latin typeface="Meiryo UI" panose="020B0604030504040204" pitchFamily="50" charset="-128"/>
                          <a:ea typeface="Meiryo UI" panose="020B0604030504040204" pitchFamily="50" charset="-128"/>
                        </a:rPr>
                        <a:t>日本学生支援機構（</a:t>
                      </a:r>
                      <a:r>
                        <a:rPr lang="en-US" altLang="ja-JP" sz="900" u="none" dirty="0">
                          <a:solidFill>
                            <a:schemeClr val="tx1"/>
                          </a:solidFill>
                          <a:latin typeface="Meiryo UI" panose="020B0604030504040204" pitchFamily="50" charset="-128"/>
                          <a:ea typeface="Meiryo UI" panose="020B0604030504040204" pitchFamily="50" charset="-128"/>
                        </a:rPr>
                        <a:t>JASSO</a:t>
                      </a:r>
                      <a:r>
                        <a:rPr lang="ja-JP" altLang="en-US" sz="900" u="none" dirty="0">
                          <a:solidFill>
                            <a:schemeClr val="tx1"/>
                          </a:solidFill>
                          <a:latin typeface="Meiryo UI" panose="020B0604030504040204" pitchFamily="50" charset="-128"/>
                          <a:ea typeface="Meiryo UI" panose="020B0604030504040204" pitchFamily="50" charset="-128"/>
                        </a:rPr>
                        <a:t>））</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府内留学生数等調査</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（大阪府国際課）</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1590301893"/>
                  </a:ext>
                </a:extLst>
              </a:tr>
              <a:tr h="579392">
                <a:tc>
                  <a:txBody>
                    <a:bodyPr/>
                    <a:lstStyle/>
                    <a:p>
                      <a:r>
                        <a:rPr lang="ja-JP" altLang="en-US" sz="900" dirty="0">
                          <a:solidFill>
                            <a:schemeClr val="tx1"/>
                          </a:solidFill>
                          <a:latin typeface="Meiryo UI" panose="020B0604030504040204" pitchFamily="50" charset="-128"/>
                          <a:ea typeface="Meiryo UI" panose="020B0604030504040204" pitchFamily="50" charset="-128"/>
                        </a:rPr>
                        <a:t>大阪外国企業誘致センター（</a:t>
                      </a:r>
                      <a:r>
                        <a:rPr lang="en-US" altLang="ja-JP" sz="900" dirty="0">
                          <a:solidFill>
                            <a:schemeClr val="tx1"/>
                          </a:solidFill>
                          <a:latin typeface="Meiryo UI" panose="020B0604030504040204" pitchFamily="50" charset="-128"/>
                          <a:ea typeface="Meiryo UI" panose="020B0604030504040204" pitchFamily="50" charset="-128"/>
                        </a:rPr>
                        <a:t>O-BIC</a:t>
                      </a:r>
                      <a:r>
                        <a:rPr lang="ja-JP" altLang="en-US" sz="900" dirty="0">
                          <a:solidFill>
                            <a:schemeClr val="tx1"/>
                          </a:solidFill>
                          <a:latin typeface="Meiryo UI" panose="020B0604030504040204" pitchFamily="50" charset="-128"/>
                          <a:ea typeface="Meiryo UI" panose="020B0604030504040204" pitchFamily="50" charset="-128"/>
                        </a:rPr>
                        <a:t>）による外国企業の誘致件数　　　　　　（年度）</a:t>
                      </a:r>
                      <a:endParaRPr lang="en-US" altLang="ja-JP" sz="900"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23</a:t>
                      </a:r>
                      <a:r>
                        <a:rPr kumimoji="1" lang="ja-JP" altLang="en-US" sz="900" u="none" dirty="0">
                          <a:solidFill>
                            <a:schemeClr val="tx1"/>
                          </a:solidFill>
                          <a:latin typeface="Meiryo UI" panose="020B0604030504040204" pitchFamily="50" charset="-128"/>
                          <a:ea typeface="Meiryo UI" panose="020B0604030504040204" pitchFamily="50" charset="-128"/>
                        </a:rPr>
                        <a:t>件</a:t>
                      </a: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34</a:t>
                      </a:r>
                      <a:r>
                        <a:rPr kumimoji="1" lang="ja-JP" altLang="en-US" sz="900" u="none" dirty="0">
                          <a:solidFill>
                            <a:schemeClr val="tx1"/>
                          </a:solidFill>
                          <a:latin typeface="Meiryo UI" panose="020B0604030504040204" pitchFamily="50" charset="-128"/>
                          <a:ea typeface="Meiryo UI" panose="020B0604030504040204" pitchFamily="50" charset="-128"/>
                        </a:rPr>
                        <a:t>件</a:t>
                      </a: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31</a:t>
                      </a:r>
                      <a:r>
                        <a:rPr kumimoji="1" lang="ja-JP" altLang="en-US" sz="900" u="none" dirty="0">
                          <a:solidFill>
                            <a:schemeClr val="tx1"/>
                          </a:solidFill>
                          <a:latin typeface="Meiryo UI" panose="020B0604030504040204" pitchFamily="50" charset="-128"/>
                          <a:ea typeface="Meiryo UI" panose="020B0604030504040204" pitchFamily="50" charset="-128"/>
                        </a:rPr>
                        <a:t>件</a:t>
                      </a:r>
                    </a:p>
                  </a:txBody>
                  <a:tcPr marL="75321" marR="75321" marT="37660" marB="37660" anchor="ctr"/>
                </a:tc>
                <a:tc>
                  <a:txBody>
                    <a:bodyPr/>
                    <a:lstStyle/>
                    <a:p>
                      <a:r>
                        <a:rPr lang="ja-JP" altLang="en-US" sz="900" dirty="0">
                          <a:solidFill>
                            <a:schemeClr val="tx1"/>
                          </a:solidFill>
                          <a:latin typeface="Meiryo UI" panose="020B0604030504040204" pitchFamily="50" charset="-128"/>
                          <a:ea typeface="Meiryo UI" panose="020B0604030504040204" pitchFamily="50" charset="-128"/>
                        </a:rPr>
                        <a:t>大阪外国企業誘致センター（</a:t>
                      </a:r>
                      <a:r>
                        <a:rPr lang="en-US" altLang="ja-JP" sz="900" dirty="0">
                          <a:solidFill>
                            <a:schemeClr val="tx1"/>
                          </a:solidFill>
                          <a:latin typeface="Meiryo UI" panose="020B0604030504040204" pitchFamily="50" charset="-128"/>
                          <a:ea typeface="Meiryo UI" panose="020B0604030504040204" pitchFamily="50" charset="-128"/>
                        </a:rPr>
                        <a:t>O-BIC</a:t>
                      </a:r>
                      <a:r>
                        <a:rPr lang="ja-JP" altLang="en-US" sz="900" dirty="0">
                          <a:solidFill>
                            <a:schemeClr val="tx1"/>
                          </a:solidFill>
                          <a:latin typeface="Meiryo UI" panose="020B0604030504040204" pitchFamily="50" charset="-128"/>
                          <a:ea typeface="Meiryo UI" panose="020B0604030504040204" pitchFamily="50" charset="-128"/>
                        </a:rPr>
                        <a:t>）公表</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1618594248"/>
                  </a:ext>
                </a:extLst>
              </a:tr>
            </a:tbl>
          </a:graphicData>
        </a:graphic>
      </p:graphicFrame>
      <p:sp>
        <p:nvSpPr>
          <p:cNvPr id="5" name="スライド番号プレースホルダー 6">
            <a:extLst>
              <a:ext uri="{FF2B5EF4-FFF2-40B4-BE49-F238E27FC236}">
                <a16:creationId xmlns:a16="http://schemas.microsoft.com/office/drawing/2014/main" id="{FBCC3392-02F0-4A91-9634-39E218C014B9}"/>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27</a:t>
            </a:r>
            <a:endParaRPr kumimoji="1" lang="ja-JP" altLang="en-US" sz="1000" dirty="0">
              <a:latin typeface="Meiryo UI" panose="020B0604030504040204" pitchFamily="50" charset="-128"/>
              <a:ea typeface="Meiryo UI" panose="020B0604030504040204" pitchFamily="50" charset="-128"/>
            </a:endParaRPr>
          </a:p>
        </p:txBody>
      </p:sp>
      <p:sp>
        <p:nvSpPr>
          <p:cNvPr id="4" name="正方形/長方形 3">
            <a:extLst>
              <a:ext uri="{FF2B5EF4-FFF2-40B4-BE49-F238E27FC236}">
                <a16:creationId xmlns:a16="http://schemas.microsoft.com/office/drawing/2014/main" id="{403AA53C-D85F-4A24-9487-ED8850EDCB02}"/>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戦略の進捗管理</a:t>
            </a:r>
            <a:endParaRPr lang="ja-JP" altLang="en-US" sz="18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364472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コンテンツ プレースホルダー 7"/>
          <p:cNvSpPr>
            <a:spLocks noGrp="1"/>
          </p:cNvSpPr>
          <p:nvPr>
            <p:ph idx="1"/>
          </p:nvPr>
        </p:nvSpPr>
        <p:spPr>
          <a:xfrm>
            <a:off x="905982" y="522057"/>
            <a:ext cx="8671823" cy="5489943"/>
          </a:xfrm>
        </p:spPr>
        <p:txBody>
          <a:bodyPr>
            <a:normAutofit fontScale="25000" lnSpcReduction="20000"/>
          </a:bodyPr>
          <a:lstStyle/>
          <a:p>
            <a:pPr marL="0" indent="0">
              <a:lnSpc>
                <a:spcPts val="1400"/>
              </a:lnSpc>
              <a:spcBef>
                <a:spcPts val="0"/>
              </a:spcBef>
              <a:buNone/>
            </a:pPr>
            <a:r>
              <a:rPr lang="en-US" altLang="ja-JP" sz="4410" b="1" dirty="0">
                <a:latin typeface="Meiryo UI" panose="020B0604030504040204" pitchFamily="50" charset="-128"/>
                <a:ea typeface="Meiryo UI" panose="020B0604030504040204" pitchFamily="50" charset="-128"/>
              </a:rPr>
              <a:t>【MICE】</a:t>
            </a:r>
          </a:p>
          <a:p>
            <a:pPr marL="0" indent="0">
              <a:lnSpc>
                <a:spcPts val="1400"/>
              </a:lnSpc>
              <a:spcBef>
                <a:spcPts val="0"/>
              </a:spcBef>
              <a:buNone/>
            </a:pPr>
            <a:r>
              <a:rPr lang="ja-JP" altLang="en-US" sz="4410" b="1" dirty="0">
                <a:latin typeface="Meiryo UI" panose="020B0604030504040204" pitchFamily="50" charset="-128"/>
                <a:ea typeface="Meiryo UI" panose="020B0604030504040204" pitchFamily="50" charset="-128"/>
              </a:rPr>
              <a:t>　　</a:t>
            </a:r>
            <a:r>
              <a:rPr lang="ja-JP" altLang="ja-JP" sz="4410" dirty="0">
                <a:latin typeface="Meiryo UI" panose="020B0604030504040204" pitchFamily="50" charset="-128"/>
                <a:ea typeface="Meiryo UI" panose="020B0604030504040204" pitchFamily="50" charset="-128"/>
              </a:rPr>
              <a:t>企業等の会議（</a:t>
            </a:r>
            <a:r>
              <a:rPr lang="en-US" altLang="ja-JP" sz="4410" dirty="0">
                <a:latin typeface="Meiryo UI" panose="020B0604030504040204" pitchFamily="50" charset="-128"/>
                <a:ea typeface="Meiryo UI" panose="020B0604030504040204" pitchFamily="50" charset="-128"/>
              </a:rPr>
              <a:t>Meeting</a:t>
            </a:r>
            <a:r>
              <a:rPr lang="ja-JP" altLang="ja-JP" sz="4410" dirty="0">
                <a:latin typeface="Meiryo UI" panose="020B0604030504040204" pitchFamily="50" charset="-128"/>
                <a:ea typeface="Meiryo UI" panose="020B0604030504040204" pitchFamily="50" charset="-128"/>
              </a:rPr>
              <a:t>）、企業等の行う報奨・研修旅行（インセンティブ旅行　</a:t>
            </a:r>
            <a:r>
              <a:rPr lang="en-US" altLang="ja-JP" sz="4410" dirty="0">
                <a:latin typeface="Meiryo UI" panose="020B0604030504040204" pitchFamily="50" charset="-128"/>
                <a:ea typeface="Meiryo UI" panose="020B0604030504040204" pitchFamily="50" charset="-128"/>
              </a:rPr>
              <a:t>Incentive Travel</a:t>
            </a:r>
            <a:r>
              <a:rPr lang="ja-JP" altLang="ja-JP" sz="4410" dirty="0">
                <a:latin typeface="Meiryo UI" panose="020B0604030504040204" pitchFamily="50" charset="-128"/>
                <a:ea typeface="Meiryo UI" panose="020B0604030504040204" pitchFamily="50" charset="-128"/>
              </a:rPr>
              <a:t>）、国際機関・団体、学会等が</a:t>
            </a:r>
            <a:endParaRPr lang="en-US" altLang="ja-JP" sz="441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ja-JP" altLang="en-US" sz="4410" dirty="0">
                <a:latin typeface="Meiryo UI" panose="020B0604030504040204" pitchFamily="50" charset="-128"/>
                <a:ea typeface="Meiryo UI" panose="020B0604030504040204" pitchFamily="50" charset="-128"/>
              </a:rPr>
              <a:t>　</a:t>
            </a:r>
            <a:r>
              <a:rPr lang="ja-JP" altLang="ja-JP" sz="4410" dirty="0">
                <a:latin typeface="Meiryo UI" panose="020B0604030504040204" pitchFamily="50" charset="-128"/>
                <a:ea typeface="Meiryo UI" panose="020B0604030504040204" pitchFamily="50" charset="-128"/>
              </a:rPr>
              <a:t>行う国際会議（</a:t>
            </a:r>
            <a:r>
              <a:rPr lang="en-US" altLang="ja-JP" sz="4410" dirty="0">
                <a:latin typeface="Meiryo UI" panose="020B0604030504040204" pitchFamily="50" charset="-128"/>
                <a:ea typeface="Meiryo UI" panose="020B0604030504040204" pitchFamily="50" charset="-128"/>
              </a:rPr>
              <a:t>Convention</a:t>
            </a:r>
            <a:r>
              <a:rPr lang="ja-JP" altLang="ja-JP" sz="4410" dirty="0">
                <a:latin typeface="Meiryo UI" panose="020B0604030504040204" pitchFamily="50" charset="-128"/>
                <a:ea typeface="Meiryo UI" panose="020B0604030504040204" pitchFamily="50" charset="-128"/>
              </a:rPr>
              <a:t>）、展示会・見本市、イベント（</a:t>
            </a:r>
            <a:r>
              <a:rPr lang="en-US" altLang="ja-JP" sz="4410" dirty="0">
                <a:latin typeface="Meiryo UI" panose="020B0604030504040204" pitchFamily="50" charset="-128"/>
                <a:ea typeface="Meiryo UI" panose="020B0604030504040204" pitchFamily="50" charset="-128"/>
              </a:rPr>
              <a:t>Exhibition</a:t>
            </a:r>
            <a:r>
              <a:rPr lang="ja-JP" altLang="ja-JP" sz="4410" dirty="0">
                <a:latin typeface="Meiryo UI" panose="020B0604030504040204" pitchFamily="50" charset="-128"/>
                <a:ea typeface="Meiryo UI" panose="020B0604030504040204" pitchFamily="50" charset="-128"/>
              </a:rPr>
              <a:t>／</a:t>
            </a:r>
            <a:r>
              <a:rPr lang="en-US" altLang="ja-JP" sz="4410" dirty="0">
                <a:latin typeface="Meiryo UI" panose="020B0604030504040204" pitchFamily="50" charset="-128"/>
                <a:ea typeface="Meiryo UI" panose="020B0604030504040204" pitchFamily="50" charset="-128"/>
              </a:rPr>
              <a:t>Event</a:t>
            </a:r>
            <a:r>
              <a:rPr lang="ja-JP" altLang="ja-JP" sz="4410" dirty="0">
                <a:latin typeface="Meiryo UI" panose="020B0604030504040204" pitchFamily="50" charset="-128"/>
                <a:ea typeface="Meiryo UI" panose="020B0604030504040204" pitchFamily="50" charset="-128"/>
              </a:rPr>
              <a:t>）の頭文字のことであり、多くの集客交流が見込まれ</a:t>
            </a:r>
            <a:endParaRPr lang="en-US" altLang="ja-JP" sz="441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ja-JP" altLang="en-US" sz="4410" dirty="0">
                <a:latin typeface="Meiryo UI" panose="020B0604030504040204" pitchFamily="50" charset="-128"/>
                <a:ea typeface="Meiryo UI" panose="020B0604030504040204" pitchFamily="50" charset="-128"/>
              </a:rPr>
              <a:t>　</a:t>
            </a:r>
            <a:r>
              <a:rPr lang="ja-JP" altLang="ja-JP" sz="4410" dirty="0">
                <a:latin typeface="Meiryo UI" panose="020B0604030504040204" pitchFamily="50" charset="-128"/>
                <a:ea typeface="Meiryo UI" panose="020B0604030504040204" pitchFamily="50" charset="-128"/>
              </a:rPr>
              <a:t>るビジネスイベントなどの総称</a:t>
            </a:r>
            <a:r>
              <a:rPr lang="ja-JP" altLang="en-US" sz="4410" dirty="0">
                <a:latin typeface="Meiryo UI" panose="020B0604030504040204" pitchFamily="50" charset="-128"/>
                <a:ea typeface="Meiryo UI" panose="020B0604030504040204" pitchFamily="50" charset="-128"/>
              </a:rPr>
              <a:t>。</a:t>
            </a:r>
            <a:endParaRPr lang="en-US" altLang="ja-JP" sz="4410" dirty="0">
              <a:latin typeface="Meiryo UI" panose="020B0604030504040204" pitchFamily="50" charset="-128"/>
              <a:ea typeface="Meiryo UI" panose="020B0604030504040204" pitchFamily="50" charset="-128"/>
            </a:endParaRPr>
          </a:p>
          <a:p>
            <a:pPr marL="0" indent="0">
              <a:lnSpc>
                <a:spcPts val="1400"/>
              </a:lnSpc>
              <a:spcBef>
                <a:spcPts val="0"/>
              </a:spcBef>
              <a:buNone/>
            </a:pP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4410" b="1" kern="0" dirty="0">
                <a:latin typeface="Meiryo UI" panose="020B0604030504040204" pitchFamily="50" charset="-128"/>
                <a:ea typeface="Meiryo UI" panose="020B0604030504040204" pitchFamily="50" charset="-128"/>
                <a:cs typeface="Times New Roman" panose="02020603050405020304" pitchFamily="18" charset="0"/>
              </a:rPr>
              <a:t>アーバンスポーツ</a:t>
            </a: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441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　エクストリームスポーツ（速さや高さを極限まで追求し、過激で華麗な離れ業を競い合うスポーツ）の中で都市での開催が可能なもの。</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　具体的には、ボルダリング、</a:t>
            </a:r>
            <a:r>
              <a:rPr lang="en-US" altLang="ja-JP" sz="4410" kern="0" dirty="0">
                <a:latin typeface="Meiryo UI" panose="020B0604030504040204" pitchFamily="50" charset="-128"/>
                <a:ea typeface="Meiryo UI" panose="020B0604030504040204" pitchFamily="50" charset="-128"/>
                <a:cs typeface="Times New Roman" panose="02020603050405020304" pitchFamily="18" charset="0"/>
              </a:rPr>
              <a:t>BMX</a:t>
            </a: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、スラックライン、パルクール、スケートボードなど。</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4410" b="1" kern="0" dirty="0">
                <a:latin typeface="Meiryo UI" panose="020B0604030504040204" pitchFamily="50" charset="-128"/>
                <a:ea typeface="Meiryo UI" panose="020B0604030504040204" pitchFamily="50" charset="-128"/>
                <a:cs typeface="Times New Roman" panose="02020603050405020304" pitchFamily="18" charset="0"/>
              </a:rPr>
              <a:t>大阪スポーツコミッション</a:t>
            </a: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441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府内のトップスポーツチームとの連携を基軸に、観光や文化等と組み合わせたスポーツツーリズムの推進とともに、スポーツを楽しむ機会の</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　提供を通じ、生涯スポーツの振興にも取り組むことで、地域社会・経済の活性化を図るため、大阪府と府内のトップスポーツチーム、スポーツ</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　団体、経済団体等が一体となって設立した組織のこと。</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en-US" altLang="ja-JP" sz="4410" b="1" dirty="0">
                <a:latin typeface="Meiryo UI" panose="020B0604030504040204" pitchFamily="50" charset="-128"/>
                <a:ea typeface="Meiryo UI" panose="020B0604030504040204" pitchFamily="50" charset="-128"/>
              </a:rPr>
              <a:t>【</a:t>
            </a:r>
            <a:r>
              <a:rPr lang="ja-JP" altLang="en-US" sz="4410" b="1" dirty="0">
                <a:latin typeface="Meiryo UI" panose="020B0604030504040204" pitchFamily="50" charset="-128"/>
                <a:ea typeface="Meiryo UI" panose="020B0604030504040204" pitchFamily="50" charset="-128"/>
              </a:rPr>
              <a:t>ナイトコンテンツ</a:t>
            </a:r>
            <a:r>
              <a:rPr lang="en-US" altLang="ja-JP" sz="4410" b="1" dirty="0">
                <a:latin typeface="Meiryo UI" panose="020B0604030504040204" pitchFamily="50" charset="-128"/>
                <a:ea typeface="Meiryo UI" panose="020B0604030504040204" pitchFamily="50" charset="-128"/>
              </a:rPr>
              <a:t>】</a:t>
            </a:r>
          </a:p>
          <a:p>
            <a:pPr marL="0" indent="0">
              <a:lnSpc>
                <a:spcPts val="1400"/>
              </a:lnSpc>
              <a:spcBef>
                <a:spcPts val="0"/>
              </a:spcBef>
              <a:buNone/>
            </a:pPr>
            <a:r>
              <a:rPr lang="ja-JP" altLang="en-US" sz="4410" dirty="0">
                <a:latin typeface="Meiryo UI" panose="020B0604030504040204" pitchFamily="50" charset="-128"/>
                <a:ea typeface="Meiryo UI" panose="020B0604030504040204" pitchFamily="50" charset="-128"/>
              </a:rPr>
              <a:t>　　ここでは、人々を惹きつける夜間の観光コンテンツのこと。</a:t>
            </a:r>
            <a:endParaRPr lang="en-US" altLang="ja-JP" sz="4410" dirty="0">
              <a:latin typeface="Meiryo UI" panose="020B0604030504040204" pitchFamily="50" charset="-128"/>
              <a:ea typeface="Meiryo UI" panose="020B0604030504040204" pitchFamily="50" charset="-128"/>
            </a:endParaRPr>
          </a:p>
          <a:p>
            <a:pPr marL="0" indent="0">
              <a:lnSpc>
                <a:spcPts val="1400"/>
              </a:lnSpc>
              <a:spcBef>
                <a:spcPts val="0"/>
              </a:spcBef>
              <a:buNone/>
            </a:pPr>
            <a:endParaRPr lang="en-US" altLang="ja-JP" sz="441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4410" b="1" kern="0" dirty="0">
                <a:latin typeface="Meiryo UI" panose="020B0604030504040204" pitchFamily="50" charset="-128"/>
                <a:ea typeface="Meiryo UI" panose="020B0604030504040204" pitchFamily="50" charset="-128"/>
                <a:cs typeface="Times New Roman" panose="02020603050405020304" pitchFamily="18" charset="0"/>
              </a:rPr>
              <a:t>レガシー</a:t>
            </a: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nSpc>
                <a:spcPts val="1400"/>
              </a:lnSpc>
              <a:spcBef>
                <a:spcPts val="0"/>
              </a:spcBef>
              <a:buNone/>
            </a:pP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　　ここでは、大阪・関西万博の閉幕後に残る有形・無形の遺産のこと。</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en-US" altLang="ja-JP" sz="4400" b="1" dirty="0">
                <a:latin typeface="Meiryo UI" panose="020B0604030504040204" pitchFamily="50" charset="-128"/>
                <a:ea typeface="Meiryo UI" panose="020B0604030504040204" pitchFamily="50" charset="-128"/>
              </a:rPr>
              <a:t>【</a:t>
            </a:r>
            <a:r>
              <a:rPr lang="ja-JP" altLang="en-US" sz="4400" b="1" dirty="0">
                <a:latin typeface="Meiryo UI" panose="020B0604030504040204" pitchFamily="50" charset="-128"/>
                <a:ea typeface="Meiryo UI" panose="020B0604030504040204" pitchFamily="50" charset="-128"/>
              </a:rPr>
              <a:t>スポーツツーリズム</a:t>
            </a:r>
            <a:r>
              <a:rPr lang="en-US" altLang="ja-JP" sz="4400" b="1" dirty="0">
                <a:latin typeface="Meiryo UI" panose="020B0604030504040204" pitchFamily="50" charset="-128"/>
                <a:ea typeface="Meiryo UI" panose="020B0604030504040204" pitchFamily="50" charset="-128"/>
              </a:rPr>
              <a:t>】</a:t>
            </a:r>
          </a:p>
          <a:p>
            <a:pPr marL="0" indent="0">
              <a:lnSpc>
                <a:spcPts val="1400"/>
              </a:lnSpc>
              <a:spcBef>
                <a:spcPts val="0"/>
              </a:spcBef>
              <a:buNone/>
            </a:pPr>
            <a:r>
              <a:rPr lang="ja-JP" altLang="en-US" sz="4400" dirty="0">
                <a:latin typeface="Meiryo UI" panose="020B0604030504040204" pitchFamily="50" charset="-128"/>
                <a:ea typeface="Meiryo UI" panose="020B0604030504040204" pitchFamily="50" charset="-128"/>
              </a:rPr>
              <a:t>　　スポーツの参加や観戦を目的とした地域の訪問や、地域資源とスポーツを掛け合わせた観光を楽しむ旅行のこと。</a:t>
            </a:r>
            <a:endParaRPr lang="en-US" altLang="ja-JP" sz="4400" dirty="0">
              <a:latin typeface="Meiryo UI" panose="020B0604030504040204" pitchFamily="50" charset="-128"/>
              <a:ea typeface="Meiryo UI" panose="020B0604030504040204" pitchFamily="50" charset="-128"/>
            </a:endParaRPr>
          </a:p>
          <a:p>
            <a:pPr marL="0" indent="0">
              <a:lnSpc>
                <a:spcPts val="1400"/>
              </a:lnSpc>
              <a:spcBef>
                <a:spcPts val="0"/>
              </a:spcBef>
              <a:buNone/>
            </a:pPr>
            <a:endParaRPr lang="en-US" altLang="ja-JP" sz="440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en-US" altLang="ja-JP" sz="4400" b="1" kern="0" dirty="0">
                <a:latin typeface="Meiryo UI" panose="020B0604030504040204" pitchFamily="50" charset="-128"/>
                <a:ea typeface="Meiryo UI" panose="020B0604030504040204" pitchFamily="50" charset="-128"/>
                <a:cs typeface="Times New Roman" panose="02020603050405020304" pitchFamily="18" charset="0"/>
              </a:rPr>
              <a:t>【MOU】</a:t>
            </a:r>
          </a:p>
          <a:p>
            <a:pPr marL="0" indent="0" algn="just">
              <a:lnSpc>
                <a:spcPts val="1400"/>
              </a:lnSpc>
              <a:spcBef>
                <a:spcPts val="0"/>
              </a:spcBef>
              <a:buNone/>
            </a:pPr>
            <a:r>
              <a:rPr lang="ja-JP" altLang="en-US" sz="440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4400" kern="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4400" kern="0" dirty="0">
                <a:latin typeface="Meiryo UI" panose="020B0604030504040204" pitchFamily="50" charset="-128"/>
                <a:ea typeface="Meiryo UI" panose="020B0604030504040204" pitchFamily="50" charset="-128"/>
                <a:cs typeface="Times New Roman" panose="02020603050405020304" pitchFamily="18" charset="0"/>
              </a:rPr>
              <a:t>Memorandum of Understanding</a:t>
            </a:r>
            <a:r>
              <a:rPr lang="ja-JP" altLang="en-US" sz="4400" kern="0" dirty="0">
                <a:latin typeface="Meiryo UI" panose="020B0604030504040204" pitchFamily="50" charset="-128"/>
                <a:ea typeface="Meiryo UI" panose="020B0604030504040204" pitchFamily="50" charset="-128"/>
                <a:cs typeface="Times New Roman" panose="02020603050405020304" pitchFamily="18" charset="0"/>
              </a:rPr>
              <a:t>」の略で、ここでは、重点政策にあわせて具体的な交流テーマを定め、大阪府や大阪市と</a:t>
            </a:r>
            <a:endParaRPr lang="en-US" altLang="ja-JP" sz="44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4400" kern="0" dirty="0">
                <a:latin typeface="Meiryo UI" panose="020B0604030504040204" pitchFamily="50" charset="-128"/>
                <a:ea typeface="Meiryo UI" panose="020B0604030504040204" pitchFamily="50" charset="-128"/>
                <a:cs typeface="Times New Roman" panose="02020603050405020304" pitchFamily="18" charset="0"/>
              </a:rPr>
              <a:t>　海外各都市との間で、戦略的な交流を進めることを目的に締結された覚書のこと。　</a:t>
            </a:r>
            <a:endParaRPr lang="en-US" altLang="ja-JP" sz="44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44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en-US" altLang="ja-JP" sz="440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4400" b="1" kern="0" dirty="0">
                <a:latin typeface="Meiryo UI" panose="020B0604030504040204" pitchFamily="50" charset="-128"/>
                <a:ea typeface="Meiryo UI" panose="020B0604030504040204" pitchFamily="50" charset="-128"/>
                <a:cs typeface="Times New Roman" panose="02020603050405020304" pitchFamily="18" charset="0"/>
              </a:rPr>
              <a:t>レジリエント</a:t>
            </a:r>
            <a:r>
              <a:rPr lang="en-US" altLang="ja-JP" sz="440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4400" kern="0" dirty="0">
                <a:latin typeface="Meiryo UI" panose="020B0604030504040204" pitchFamily="50" charset="-128"/>
                <a:ea typeface="Meiryo UI" panose="020B0604030504040204" pitchFamily="50" charset="-128"/>
                <a:cs typeface="Times New Roman" panose="02020603050405020304" pitchFamily="18" charset="0"/>
              </a:rPr>
              <a:t>　　困難な状況や変化に対して柔軟に適応し、回復力をもつこと。</a:t>
            </a:r>
          </a:p>
          <a:p>
            <a:pPr marL="0" indent="0" algn="just">
              <a:lnSpc>
                <a:spcPts val="1400"/>
              </a:lnSpc>
              <a:spcBef>
                <a:spcPts val="0"/>
              </a:spcBef>
              <a:buNone/>
            </a:pPr>
            <a:r>
              <a:rPr lang="ja-JP" altLang="en-US" sz="4400" kern="0" dirty="0">
                <a:latin typeface="Meiryo UI" panose="020B0604030504040204" pitchFamily="50" charset="-128"/>
                <a:ea typeface="Meiryo UI" panose="020B0604030504040204" pitchFamily="50" charset="-128"/>
                <a:cs typeface="Times New Roman" panose="02020603050405020304" pitchFamily="18" charset="0"/>
              </a:rPr>
              <a:t>　　レジリエントな観光とは、自然災害や経済危機、パンデミックなど、さまざまなリスクに直面しても、柔軟に対応し、持続可能な発展を遂げる観光の形態。</a:t>
            </a:r>
          </a:p>
          <a:p>
            <a:pPr marL="0" indent="0" algn="just">
              <a:lnSpc>
                <a:spcPts val="1400"/>
              </a:lnSpc>
              <a:spcBef>
                <a:spcPts val="0"/>
              </a:spcBef>
              <a:buNone/>
            </a:pPr>
            <a:endParaRPr lang="en-US" altLang="ja-JP" sz="4400" b="1"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ct val="170000"/>
              </a:lnSpc>
              <a:spcBef>
                <a:spcPts val="0"/>
              </a:spcBef>
              <a:buNone/>
            </a:pP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正方形/長方形 3"/>
          <p:cNvSpPr/>
          <p:nvPr/>
        </p:nvSpPr>
        <p:spPr>
          <a:xfrm>
            <a:off x="8742843" y="535059"/>
            <a:ext cx="1092137" cy="23152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a:t>
            </a:r>
            <a:r>
              <a:rPr kumimoji="1" lang="ja-JP" altLang="en-US" sz="1103" dirty="0">
                <a:latin typeface="Meiryo UI" panose="020B0604030504040204" pitchFamily="50" charset="-128"/>
                <a:ea typeface="Meiryo UI" panose="020B0604030504040204" pitchFamily="50" charset="-128"/>
              </a:rPr>
              <a:t>頁は初出頁</a:t>
            </a:r>
          </a:p>
        </p:txBody>
      </p:sp>
      <p:sp>
        <p:nvSpPr>
          <p:cNvPr id="11" name="正方形/長方形 10"/>
          <p:cNvSpPr/>
          <p:nvPr/>
        </p:nvSpPr>
        <p:spPr>
          <a:xfrm>
            <a:off x="392349" y="552513"/>
            <a:ext cx="509641" cy="231525"/>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altLang="ja-JP" sz="1103" dirty="0">
                <a:latin typeface="Meiryo UI" panose="020B0604030504040204" pitchFamily="50" charset="-128"/>
                <a:ea typeface="Meiryo UI" panose="020B0604030504040204" pitchFamily="50" charset="-128"/>
              </a:rPr>
              <a:t>4</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2" name="正方形/長方形 1">
            <a:extLst>
              <a:ext uri="{FF2B5EF4-FFF2-40B4-BE49-F238E27FC236}">
                <a16:creationId xmlns:a16="http://schemas.microsoft.com/office/drawing/2014/main" id="{DDFBC92D-423F-A67B-D52C-08F2D6320F28}"/>
              </a:ext>
            </a:extLst>
          </p:cNvPr>
          <p:cNvSpPr/>
          <p:nvPr/>
        </p:nvSpPr>
        <p:spPr>
          <a:xfrm>
            <a:off x="400133" y="4111456"/>
            <a:ext cx="505847" cy="231526"/>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ja-JP" altLang="en-US" sz="1103" dirty="0">
                <a:latin typeface="Meiryo UI" panose="020B0604030504040204" pitchFamily="50" charset="-128"/>
                <a:ea typeface="Meiryo UI" panose="020B0604030504040204" pitchFamily="50" charset="-128"/>
              </a:rPr>
              <a:t>８頁</a:t>
            </a:r>
            <a:endParaRPr kumimoji="1" lang="ja-JP" altLang="en-US" sz="1654" dirty="0"/>
          </a:p>
        </p:txBody>
      </p:sp>
      <p:sp>
        <p:nvSpPr>
          <p:cNvPr id="7" name="正方形/長方形 6">
            <a:extLst>
              <a:ext uri="{FF2B5EF4-FFF2-40B4-BE49-F238E27FC236}">
                <a16:creationId xmlns:a16="http://schemas.microsoft.com/office/drawing/2014/main" id="{F0EC9F9F-BF56-6DDC-2E2D-520AEB4F8111}"/>
              </a:ext>
            </a:extLst>
          </p:cNvPr>
          <p:cNvSpPr/>
          <p:nvPr/>
        </p:nvSpPr>
        <p:spPr>
          <a:xfrm>
            <a:off x="400134" y="3561228"/>
            <a:ext cx="505848" cy="231525"/>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ja-JP" altLang="en-US" sz="1103" dirty="0">
                <a:latin typeface="Meiryo UI" panose="020B0604030504040204" pitchFamily="50" charset="-128"/>
                <a:ea typeface="Meiryo UI" panose="020B0604030504040204" pitchFamily="50" charset="-128"/>
              </a:rPr>
              <a:t>６頁</a:t>
            </a:r>
            <a:endParaRPr kumimoji="1" lang="ja-JP" altLang="en-US" sz="1654" dirty="0"/>
          </a:p>
        </p:txBody>
      </p:sp>
      <p:sp>
        <p:nvSpPr>
          <p:cNvPr id="12" name="正方形/長方形 11">
            <a:extLst>
              <a:ext uri="{FF2B5EF4-FFF2-40B4-BE49-F238E27FC236}">
                <a16:creationId xmlns:a16="http://schemas.microsoft.com/office/drawing/2014/main" id="{13596DE1-536A-4A9A-6B3B-60DB859EA93F}"/>
              </a:ext>
            </a:extLst>
          </p:cNvPr>
          <p:cNvSpPr/>
          <p:nvPr/>
        </p:nvSpPr>
        <p:spPr>
          <a:xfrm>
            <a:off x="400133" y="3043261"/>
            <a:ext cx="501858" cy="231525"/>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ja-JP" altLang="en-US" sz="1103" dirty="0">
                <a:latin typeface="Meiryo UI" panose="020B0604030504040204" pitchFamily="50" charset="-128"/>
                <a:ea typeface="Meiryo UI" panose="020B0604030504040204" pitchFamily="50" charset="-128"/>
              </a:rPr>
              <a:t>５頁</a:t>
            </a:r>
            <a:endParaRPr kumimoji="1" lang="ja-JP" altLang="en-US" sz="1654" dirty="0"/>
          </a:p>
        </p:txBody>
      </p:sp>
      <p:sp>
        <p:nvSpPr>
          <p:cNvPr id="14" name="テキスト ボックス 13">
            <a:extLst>
              <a:ext uri="{FF2B5EF4-FFF2-40B4-BE49-F238E27FC236}">
                <a16:creationId xmlns:a16="http://schemas.microsoft.com/office/drawing/2014/main" id="{EEC981A1-0650-A387-570B-DED3064E3710}"/>
              </a:ext>
            </a:extLst>
          </p:cNvPr>
          <p:cNvSpPr txBox="1"/>
          <p:nvPr/>
        </p:nvSpPr>
        <p:spPr>
          <a:xfrm>
            <a:off x="9539851" y="5961078"/>
            <a:ext cx="840783" cy="246221"/>
          </a:xfrm>
          <a:prstGeom prst="rect">
            <a:avLst/>
          </a:prstGeom>
          <a:noFill/>
        </p:spPr>
        <p:txBody>
          <a:bodyPr wrap="square">
            <a:spAutoFit/>
          </a:bodyPr>
          <a:lstStyle/>
          <a:p>
            <a:r>
              <a:rPr lang="en-US" altLang="ja-JP" sz="1000" dirty="0"/>
              <a:t>28</a:t>
            </a:r>
            <a:endParaRPr lang="ja-JP" altLang="en-US" sz="1000" dirty="0"/>
          </a:p>
        </p:txBody>
      </p:sp>
      <p:sp>
        <p:nvSpPr>
          <p:cNvPr id="15" name="正方形/長方形 14">
            <a:extLst>
              <a:ext uri="{FF2B5EF4-FFF2-40B4-BE49-F238E27FC236}">
                <a16:creationId xmlns:a16="http://schemas.microsoft.com/office/drawing/2014/main" id="{BBCF44D5-7B9E-2B5B-99AE-FDB858EC3F95}"/>
              </a:ext>
            </a:extLst>
          </p:cNvPr>
          <p:cNvSpPr/>
          <p:nvPr/>
        </p:nvSpPr>
        <p:spPr>
          <a:xfrm>
            <a:off x="-2" y="6607"/>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用語集</a:t>
            </a:r>
            <a:endParaRPr lang="ja-JP" altLang="en-US" sz="1800" b="1" dirty="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A6FE354E-15F4-F6B0-C8A6-46FFA92FB5DE}"/>
              </a:ext>
            </a:extLst>
          </p:cNvPr>
          <p:cNvSpPr/>
          <p:nvPr/>
        </p:nvSpPr>
        <p:spPr>
          <a:xfrm>
            <a:off x="396000" y="4624150"/>
            <a:ext cx="502193"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10</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9" name="正方形/長方形 8">
            <a:extLst>
              <a:ext uri="{FF2B5EF4-FFF2-40B4-BE49-F238E27FC236}">
                <a16:creationId xmlns:a16="http://schemas.microsoft.com/office/drawing/2014/main" id="{33C302FD-BBD0-EAF1-5D23-A68F64EA3F25}"/>
              </a:ext>
            </a:extLst>
          </p:cNvPr>
          <p:cNvSpPr/>
          <p:nvPr/>
        </p:nvSpPr>
        <p:spPr>
          <a:xfrm>
            <a:off x="400134" y="5314428"/>
            <a:ext cx="507066" cy="255269"/>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altLang="ja-JP" sz="1011" dirty="0">
                <a:latin typeface="Meiryo UI" panose="020B0604030504040204" pitchFamily="50" charset="-128"/>
                <a:ea typeface="Meiryo UI" panose="020B0604030504040204" pitchFamily="50" charset="-128"/>
              </a:rPr>
              <a:t>12</a:t>
            </a:r>
            <a:r>
              <a:rPr kumimoji="1" lang="ja-JP" altLang="en-US" sz="1011" dirty="0">
                <a:latin typeface="Meiryo UI" panose="020B0604030504040204" pitchFamily="50" charset="-128"/>
                <a:ea typeface="Meiryo UI" panose="020B0604030504040204" pitchFamily="50" charset="-128"/>
              </a:rPr>
              <a:t>頁</a:t>
            </a:r>
            <a:endParaRPr kumimoji="1" lang="ja-JP" altLang="en-US" sz="1470" dirty="0"/>
          </a:p>
        </p:txBody>
      </p:sp>
    </p:spTree>
    <p:extLst>
      <p:ext uri="{BB962C8B-B14F-4D97-AF65-F5344CB8AC3E}">
        <p14:creationId xmlns:p14="http://schemas.microsoft.com/office/powerpoint/2010/main" val="2071315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正方形/長方形 40">
            <a:extLst>
              <a:ext uri="{FF2B5EF4-FFF2-40B4-BE49-F238E27FC236}">
                <a16:creationId xmlns:a16="http://schemas.microsoft.com/office/drawing/2014/main" id="{DF1457FA-CEC4-430F-8BBF-49E913A2D99A}"/>
              </a:ext>
            </a:extLst>
          </p:cNvPr>
          <p:cNvSpPr/>
          <p:nvPr/>
        </p:nvSpPr>
        <p:spPr>
          <a:xfrm>
            <a:off x="0" y="461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」に基づく施策の成果（取組ごと）</a:t>
            </a:r>
          </a:p>
        </p:txBody>
      </p:sp>
      <p:sp>
        <p:nvSpPr>
          <p:cNvPr id="79" name="スライド番号プレースホルダー 6">
            <a:extLst>
              <a:ext uri="{FF2B5EF4-FFF2-40B4-BE49-F238E27FC236}">
                <a16:creationId xmlns:a16="http://schemas.microsoft.com/office/drawing/2014/main" id="{E8089354-B0C2-44FD-BBBD-35522A6C7BC3}"/>
              </a:ext>
            </a:extLst>
          </p:cNvPr>
          <p:cNvSpPr txBox="1">
            <a:spLocks/>
          </p:cNvSpPr>
          <p:nvPr/>
        </p:nvSpPr>
        <p:spPr>
          <a:xfrm>
            <a:off x="9361330" y="5811345"/>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11</a:t>
            </a:r>
            <a:endParaRPr kumimoji="1" lang="ja-JP" altLang="en-US" sz="1000" dirty="0">
              <a:latin typeface="Meiryo UI" panose="020B0604030504040204" pitchFamily="50" charset="-128"/>
              <a:ea typeface="Meiryo UI" panose="020B0604030504040204" pitchFamily="50" charset="-128"/>
            </a:endParaRPr>
          </a:p>
        </p:txBody>
      </p:sp>
      <p:sp>
        <p:nvSpPr>
          <p:cNvPr id="3" name="四角形: 角を丸くする 2">
            <a:extLst>
              <a:ext uri="{FF2B5EF4-FFF2-40B4-BE49-F238E27FC236}">
                <a16:creationId xmlns:a16="http://schemas.microsoft.com/office/drawing/2014/main" id="{8E7D17A8-930B-42A2-A958-ED8C277D9F2D}"/>
              </a:ext>
            </a:extLst>
          </p:cNvPr>
          <p:cNvSpPr/>
          <p:nvPr/>
        </p:nvSpPr>
        <p:spPr>
          <a:xfrm>
            <a:off x="695911" y="1192013"/>
            <a:ext cx="4428000" cy="2232000"/>
          </a:xfrm>
          <a:prstGeom prst="roundRect">
            <a:avLst>
              <a:gd name="adj" fmla="val 3314"/>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tlCol="0" anchor="t" anchorCtr="0"/>
          <a:lstStyle/>
          <a:p>
            <a:pPr marL="0" marR="0" lvl="0" indent="0" defTabSz="457200" rtl="0" eaLnBrk="1" fontAlgn="auto" latinLnBrk="0" hangingPunct="1">
              <a:lnSpc>
                <a:spcPts val="1600"/>
              </a:lnSpc>
              <a:spcBef>
                <a:spcPts val="26"/>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■都市魅力の向上</a:t>
            </a:r>
            <a:endParaRPr kumimoji="0" lang="en-US" altLang="ja-JP"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上方伝統芸能、音楽、アート、演劇などの文化芸術プログラムのほか、</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lang="en-US" altLang="ja-JP"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大阪マラソン、アーバンスポーツなど国際的イベントの実施</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・百舌鳥・古市古墳群や万博記念公園の魅力向上</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MICE</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誘致戦略の策定・国際会議開催にかかる支援</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535"/>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■魅力拠点の形成</a:t>
            </a:r>
            <a:endParaRPr kumimoji="0" lang="en-US" altLang="ja-JP"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・都心のみどりづくりや水辺空間の整備</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・大阪市立美術館のリニューアル・大阪中之島美術館の開館</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・大阪城公園の魅力向上や難波宮跡公園の整備</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7" name="正方形/長方形 6">
            <a:extLst>
              <a:ext uri="{FF2B5EF4-FFF2-40B4-BE49-F238E27FC236}">
                <a16:creationId xmlns:a16="http://schemas.microsoft.com/office/drawing/2014/main" id="{1DE102A2-E5E9-4A0C-9C9F-9B9CBB5FB887}"/>
              </a:ext>
            </a:extLst>
          </p:cNvPr>
          <p:cNvSpPr/>
          <p:nvPr/>
        </p:nvSpPr>
        <p:spPr>
          <a:xfrm>
            <a:off x="221062" y="1249642"/>
            <a:ext cx="360000" cy="208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400" b="1" dirty="0">
                <a:latin typeface="Meiryo UI" panose="020B0604030504040204" pitchFamily="50" charset="-128"/>
                <a:ea typeface="Meiryo UI" panose="020B0604030504040204" pitchFamily="50" charset="-128"/>
              </a:rPr>
              <a:t>都市魅力</a:t>
            </a:r>
          </a:p>
        </p:txBody>
      </p:sp>
      <p:sp>
        <p:nvSpPr>
          <p:cNvPr id="57" name="正方形/長方形 56">
            <a:extLst>
              <a:ext uri="{FF2B5EF4-FFF2-40B4-BE49-F238E27FC236}">
                <a16:creationId xmlns:a16="http://schemas.microsoft.com/office/drawing/2014/main" id="{CF8603BE-8C95-4AC5-A064-F0E4BE63C07B}"/>
              </a:ext>
            </a:extLst>
          </p:cNvPr>
          <p:cNvSpPr/>
          <p:nvPr/>
        </p:nvSpPr>
        <p:spPr>
          <a:xfrm>
            <a:off x="221343" y="3568452"/>
            <a:ext cx="360000" cy="208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400" b="1" dirty="0">
                <a:latin typeface="Meiryo UI" panose="020B0604030504040204" pitchFamily="50" charset="-128"/>
                <a:ea typeface="Meiryo UI" panose="020B0604030504040204" pitchFamily="50" charset="-128"/>
              </a:rPr>
              <a:t>環境・交流</a:t>
            </a:r>
          </a:p>
        </p:txBody>
      </p:sp>
      <p:sp>
        <p:nvSpPr>
          <p:cNvPr id="58" name="正方形/長方形 57">
            <a:extLst>
              <a:ext uri="{FF2B5EF4-FFF2-40B4-BE49-F238E27FC236}">
                <a16:creationId xmlns:a16="http://schemas.microsoft.com/office/drawing/2014/main" id="{8111917C-00F4-4F30-A429-2787A1C771F7}"/>
              </a:ext>
            </a:extLst>
          </p:cNvPr>
          <p:cNvSpPr/>
          <p:nvPr/>
        </p:nvSpPr>
        <p:spPr>
          <a:xfrm>
            <a:off x="749911" y="734749"/>
            <a:ext cx="4320000" cy="360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latin typeface="Meiryo UI" panose="020B0604030504040204" pitchFamily="50" charset="-128"/>
                <a:ea typeface="Meiryo UI" panose="020B0604030504040204" pitchFamily="50" charset="-128"/>
              </a:rPr>
              <a:t>主な取組による成果</a:t>
            </a:r>
          </a:p>
        </p:txBody>
      </p:sp>
      <p:sp>
        <p:nvSpPr>
          <p:cNvPr id="59" name="正方形/長方形 58">
            <a:extLst>
              <a:ext uri="{FF2B5EF4-FFF2-40B4-BE49-F238E27FC236}">
                <a16:creationId xmlns:a16="http://schemas.microsoft.com/office/drawing/2014/main" id="{68629C2F-87C3-4F21-965F-37AB93EA835A}"/>
              </a:ext>
            </a:extLst>
          </p:cNvPr>
          <p:cNvSpPr/>
          <p:nvPr/>
        </p:nvSpPr>
        <p:spPr>
          <a:xfrm>
            <a:off x="5262759" y="734749"/>
            <a:ext cx="4320000" cy="360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latin typeface="Meiryo UI" panose="020B0604030504040204" pitchFamily="50" charset="-128"/>
                <a:ea typeface="Meiryo UI" panose="020B0604030504040204" pitchFamily="50" charset="-128"/>
              </a:rPr>
              <a:t>万博を契機とした成果</a:t>
            </a:r>
          </a:p>
        </p:txBody>
      </p:sp>
      <p:sp>
        <p:nvSpPr>
          <p:cNvPr id="16" name="四角形: 角を丸くする 15">
            <a:extLst>
              <a:ext uri="{FF2B5EF4-FFF2-40B4-BE49-F238E27FC236}">
                <a16:creationId xmlns:a16="http://schemas.microsoft.com/office/drawing/2014/main" id="{BB4B2E7A-C36D-48B6-A59C-11DDF2BCACC1}"/>
              </a:ext>
            </a:extLst>
          </p:cNvPr>
          <p:cNvSpPr/>
          <p:nvPr/>
        </p:nvSpPr>
        <p:spPr>
          <a:xfrm>
            <a:off x="5208759" y="1192013"/>
            <a:ext cx="4428000" cy="2232000"/>
          </a:xfrm>
          <a:prstGeom prst="roundRect">
            <a:avLst>
              <a:gd name="adj" fmla="val 3314"/>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tlCol="0" anchor="t" anchorCtr="0"/>
          <a:lstStyle/>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■都市魅力の発展・深化</a:t>
            </a:r>
            <a:endParaRPr kumimoji="0" lang="en-US" altLang="ja-JP"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・大阪ウィーク（春・夏・秋）・ナイトショー（ドローン・噴水ショー）の実施</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・会場外における大型イベント等（食・音楽・祭りなど）の実施</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・鉄道事業者等との連携による全国規模の観光キャンペーンの展開</a:t>
            </a:r>
            <a:endParaRPr lang="en-US" altLang="ja-JP"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非日常的なオンリーワンコンテンツ（クラシックカー・ヨット）を活用した</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イベント開催</a:t>
            </a:r>
            <a:endParaRPr lang="en-US" altLang="ja-JP"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・御堂筋や水辺空間を活用した夜間空間の演出</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17" name="四角形: 角を丸くする 16">
            <a:extLst>
              <a:ext uri="{FF2B5EF4-FFF2-40B4-BE49-F238E27FC236}">
                <a16:creationId xmlns:a16="http://schemas.microsoft.com/office/drawing/2014/main" id="{7D81F865-30E9-4328-B185-2FC949A7FDAF}"/>
              </a:ext>
            </a:extLst>
          </p:cNvPr>
          <p:cNvSpPr/>
          <p:nvPr/>
        </p:nvSpPr>
        <p:spPr>
          <a:xfrm>
            <a:off x="695911" y="3510823"/>
            <a:ext cx="4428000" cy="2232000"/>
          </a:xfrm>
          <a:prstGeom prst="roundRect">
            <a:avLst>
              <a:gd name="adj" fmla="val 3314"/>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tlCol="0" anchor="t" anchorCtr="0"/>
          <a:lstStyle/>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■受入環境の強化</a:t>
            </a:r>
            <a:endParaRPr lang="en-US" altLang="ja-JP" sz="1200" b="1"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・コロナ禍における宿泊施設感染症防止対策等への支援</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・多言語観光案内板の設置やトイレの洋式化、市町村や公的団体が</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実施する観光振興事業の支援</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・外国人からの相談対応・多言語情報の提供</a:t>
            </a:r>
            <a:endParaRPr lang="en-US" altLang="ja-JP"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・スーツケース等輸送サービスの利用促進、観光デジタルマップの構築</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600"/>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■グローバル人材の育成・高度外国人材の活躍</a:t>
            </a:r>
            <a:endParaRPr kumimoji="0" lang="en-US" altLang="ja-JP"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・府内高校生を対象とした海外進学への支援</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・大学や経済団体と連携した外国人留学生への就職支援</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18" name="四角形: 角を丸くする 17">
            <a:extLst>
              <a:ext uri="{FF2B5EF4-FFF2-40B4-BE49-F238E27FC236}">
                <a16:creationId xmlns:a16="http://schemas.microsoft.com/office/drawing/2014/main" id="{6961B556-6311-4B5C-BCAB-14E5F6808E2C}"/>
              </a:ext>
            </a:extLst>
          </p:cNvPr>
          <p:cNvSpPr/>
          <p:nvPr/>
        </p:nvSpPr>
        <p:spPr>
          <a:xfrm>
            <a:off x="5208759" y="3510823"/>
            <a:ext cx="4428000" cy="2232000"/>
          </a:xfrm>
          <a:prstGeom prst="roundRect">
            <a:avLst>
              <a:gd name="adj" fmla="val 3314"/>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tlCol="0" anchor="t" anchorCtr="0"/>
          <a:lstStyle/>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■ネットワーク・つながりの形成</a:t>
            </a:r>
            <a:endParaRPr kumimoji="0" lang="en-US" altLang="ja-JP"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100"/>
              </a:lnSpc>
              <a:spcBef>
                <a:spcPts val="600"/>
              </a:spcBef>
              <a:spcAft>
                <a:spcPts val="0"/>
              </a:spcAft>
              <a:buClrTx/>
              <a:buSzTx/>
              <a:buFontTx/>
              <a:buNone/>
              <a:tabLst/>
              <a:defRPr/>
            </a:pPr>
            <a:r>
              <a:rPr kumimoji="0" lang="ja-JP" altLang="en-US"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○新たな交通ネットワーク</a:t>
            </a:r>
            <a:endParaRPr kumimoji="0" lang="en-US" altLang="ja-JP"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・新たな船着き場の整備による水上交通ネットワークの構築</a:t>
            </a:r>
            <a:endParaRPr kumimoji="0" lang="en-US" altLang="ja-JP"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○おもてなし力の向上</a:t>
            </a:r>
            <a:endParaRPr kumimoji="0" lang="en-US" altLang="ja-JP"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・大阪まちボランティアの実施によるボランティア文化の醸成</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○国際交流の促進</a:t>
            </a:r>
            <a:endParaRPr kumimoji="0" lang="en-US" altLang="ja-JP"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・賓客等の接遇、ナショナルデー・スペシャルデーの開催による国際交流</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・新たな姉妹都市提携など、海外ネットワーク構築</a:t>
            </a:r>
          </a:p>
        </p:txBody>
      </p:sp>
    </p:spTree>
    <p:extLst>
      <p:ext uri="{BB962C8B-B14F-4D97-AF65-F5344CB8AC3E}">
        <p14:creationId xmlns:p14="http://schemas.microsoft.com/office/powerpoint/2010/main" val="1841556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0956-CAB5-6F1F-7D6D-490F4349A3CA}"/>
            </a:ext>
          </a:extLst>
        </p:cNvPr>
        <p:cNvGrpSpPr/>
        <p:nvPr/>
      </p:nvGrpSpPr>
      <p:grpSpPr>
        <a:xfrm>
          <a:off x="0" y="0"/>
          <a:ext cx="0" cy="0"/>
          <a:chOff x="0" y="0"/>
          <a:chExt cx="0" cy="0"/>
        </a:xfrm>
      </p:grpSpPr>
      <p:sp>
        <p:nvSpPr>
          <p:cNvPr id="8" name="コンテンツ プレースホルダー 7">
            <a:extLst>
              <a:ext uri="{FF2B5EF4-FFF2-40B4-BE49-F238E27FC236}">
                <a16:creationId xmlns:a16="http://schemas.microsoft.com/office/drawing/2014/main" id="{FCDCCACD-9584-C01B-C9DB-7252C7B9750F}"/>
              </a:ext>
            </a:extLst>
          </p:cNvPr>
          <p:cNvSpPr>
            <a:spLocks noGrp="1"/>
          </p:cNvSpPr>
          <p:nvPr>
            <p:ph idx="1"/>
          </p:nvPr>
        </p:nvSpPr>
        <p:spPr>
          <a:xfrm>
            <a:off x="925032" y="558940"/>
            <a:ext cx="8641482" cy="5388015"/>
          </a:xfrm>
        </p:spPr>
        <p:txBody>
          <a:bodyPr>
            <a:noAutofit/>
          </a:bodyPr>
          <a:lstStyle/>
          <a:p>
            <a:pPr marL="0" indent="0" algn="just">
              <a:lnSpc>
                <a:spcPts val="1400"/>
              </a:lnSpc>
              <a:spcBef>
                <a:spcPts val="0"/>
              </a:spcBef>
              <a:buNone/>
            </a:pP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スマートモビリティ</a:t>
            </a: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0" dirty="0">
                <a:latin typeface="Meiryo UI" panose="020B0604030504040204" pitchFamily="50" charset="-128"/>
                <a:ea typeface="Meiryo UI" panose="020B0604030504040204" pitchFamily="50" charset="-128"/>
                <a:cs typeface="Times New Roman" panose="02020603050405020304" pitchFamily="18" charset="0"/>
              </a:rPr>
              <a:t>IoT</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や</a:t>
            </a:r>
            <a:r>
              <a:rPr lang="en-US" altLang="ja-JP" sz="1100" kern="0" dirty="0">
                <a:latin typeface="Meiryo UI" panose="020B0604030504040204" pitchFamily="50" charset="-128"/>
                <a:ea typeface="Meiryo UI" panose="020B0604030504040204" pitchFamily="50" charset="-128"/>
                <a:cs typeface="Times New Roman" panose="02020603050405020304" pitchFamily="18" charset="0"/>
              </a:rPr>
              <a:t>AI</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を活用し、人々の移動を効率化、最適化する新しい移動手段、輸送手段。</a:t>
            </a:r>
          </a:p>
          <a:p>
            <a:pPr marL="0" indent="0" algn="just">
              <a:lnSpc>
                <a:spcPts val="1400"/>
              </a:lnSpc>
              <a:spcBef>
                <a:spcPts val="0"/>
              </a:spcBef>
              <a:buNone/>
            </a:pP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0" dirty="0">
                <a:latin typeface="Meiryo UI" panose="020B0604030504040204" pitchFamily="50" charset="-128"/>
                <a:ea typeface="Meiryo UI" panose="020B0604030504040204" pitchFamily="50" charset="-128"/>
                <a:cs typeface="Times New Roman" panose="02020603050405020304" pitchFamily="18" charset="0"/>
              </a:rPr>
              <a:t>※IoT</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kern="0" dirty="0">
                <a:latin typeface="Meiryo UI" panose="020B0604030504040204" pitchFamily="50" charset="-128"/>
                <a:ea typeface="Meiryo UI" panose="020B0604030504040204" pitchFamily="50" charset="-128"/>
                <a:cs typeface="Times New Roman" panose="02020603050405020304" pitchFamily="18" charset="0"/>
              </a:rPr>
              <a:t>Internet of Things</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）とは、ありとあらゆるモノがインターネットに接続され、センシング技術等を用いて、そのモノの使用に</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関するデータがクラウド上に蓄積され流通することによって、利用者により良いきめ細かなサービスが提供されるようになることを示した概念。</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キラーコンテンツ</a:t>
            </a: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nSpc>
                <a:spcPts val="1400"/>
              </a:lnSpc>
              <a:spcBef>
                <a:spcPts val="0"/>
              </a:spcBef>
              <a:buNone/>
            </a:pP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ここでは、多くの人の興味・関心を惹く魅力的で非日常的なコンテンツのこと。</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endParaRPr lang="en-US" altLang="ja-JP" sz="1100" b="1" kern="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e</a:t>
            </a: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スポーツ</a:t>
            </a: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nSpc>
                <a:spcPts val="1400"/>
              </a:lnSpc>
              <a:spcBef>
                <a:spcPts val="0"/>
              </a:spcBef>
              <a:buNone/>
            </a:pP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0" dirty="0">
                <a:latin typeface="Meiryo UI" panose="020B0604030504040204" pitchFamily="50" charset="-128"/>
                <a:ea typeface="Meiryo UI" panose="020B0604030504040204" pitchFamily="50" charset="-128"/>
                <a:cs typeface="Times New Roman" panose="02020603050405020304" pitchFamily="18" charset="0"/>
              </a:rPr>
              <a:t>electronic sports</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」の略で、広義には、電子機器を用いて行う娯楽、競技、スポーツ全般を指す言葉であり、コンピューターゲーム、</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ビデオゲームを使った対戦をスポーツ競技として捉える際の名称。</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サステナブルツーリズム</a:t>
            </a: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nSpc>
                <a:spcPts val="1400"/>
              </a:lnSpc>
              <a:spcBef>
                <a:spcPts val="0"/>
              </a:spcBef>
              <a:buNone/>
            </a:pP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訪問客、業界、環境及び訪問客を受け入れるコミュニティのニーズに対応しつつ、現在及び将来の経済、社会、環境への影響を十分に考慮する</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観光のこと。</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endParaRPr lang="ja-JP" altLang="ja-JP" sz="1100"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ja-JP" altLang="ja-JP" sz="1100" b="1" dirty="0">
                <a:latin typeface="Meiryo UI" panose="020B0604030504040204" pitchFamily="50" charset="-128"/>
                <a:ea typeface="Meiryo UI" panose="020B0604030504040204" pitchFamily="50" charset="-128"/>
              </a:rPr>
              <a:t>【</a:t>
            </a:r>
            <a:r>
              <a:rPr lang="ja-JP" altLang="en-US" sz="1100" b="1" dirty="0">
                <a:latin typeface="Meiryo UI" panose="020B0604030504040204" pitchFamily="50" charset="-128"/>
                <a:ea typeface="Meiryo UI" panose="020B0604030504040204" pitchFamily="50" charset="-128"/>
              </a:rPr>
              <a:t>ユニークべニュー</a:t>
            </a:r>
            <a:r>
              <a:rPr lang="ja-JP" altLang="ja-JP" sz="1100" b="1" dirty="0">
                <a:latin typeface="Meiryo UI" panose="020B0604030504040204" pitchFamily="50" charset="-128"/>
                <a:ea typeface="Meiryo UI" panose="020B0604030504040204" pitchFamily="50" charset="-128"/>
              </a:rPr>
              <a:t>】</a:t>
            </a:r>
          </a:p>
          <a:p>
            <a:pPr marL="0" indent="0">
              <a:lnSpc>
                <a:spcPts val="1400"/>
              </a:lnSpc>
              <a:spcBef>
                <a:spcPts val="0"/>
              </a:spcBef>
              <a:buNone/>
            </a:pPr>
            <a:r>
              <a:rPr lang="ja-JP" altLang="en-US" sz="1100" b="1" dirty="0">
                <a:latin typeface="Meiryo UI" panose="020B0604030504040204" pitchFamily="50" charset="-128"/>
                <a:ea typeface="Meiryo UI" panose="020B0604030504040204" pitchFamily="50" charset="-128"/>
              </a:rPr>
              <a:t>　</a:t>
            </a:r>
            <a:r>
              <a:rPr lang="ja-JP" altLang="ja-JP" sz="1100" dirty="0">
                <a:latin typeface="Meiryo UI" panose="020B0604030504040204" pitchFamily="50" charset="-128"/>
                <a:ea typeface="Meiryo UI" panose="020B0604030504040204" pitchFamily="50" charset="-128"/>
              </a:rPr>
              <a:t>　歴史的建造物、文化施設や公的空間等で、会議・レセプションを開催することで特別感や地域特性を演出できる会場を指す。</a:t>
            </a:r>
            <a:r>
              <a:rPr lang="en-US" altLang="ja-JP" sz="1100" dirty="0">
                <a:latin typeface="Meiryo UI" panose="020B0604030504040204" pitchFamily="50" charset="-128"/>
                <a:ea typeface="Meiryo UI" panose="020B0604030504040204" pitchFamily="50" charset="-128"/>
              </a:rPr>
              <a:t> </a:t>
            </a:r>
          </a:p>
          <a:p>
            <a:pPr marL="0" indent="0">
              <a:lnSpc>
                <a:spcPts val="1400"/>
              </a:lnSpc>
              <a:spcBef>
                <a:spcPts val="0"/>
              </a:spcBef>
              <a:buNone/>
            </a:pPr>
            <a:endParaRPr lang="en-US" altLang="ja-JP" sz="1100" dirty="0">
              <a:latin typeface="Meiryo UI" panose="020B0604030504040204" pitchFamily="50" charset="-128"/>
              <a:ea typeface="Meiryo UI" panose="020B0604030504040204" pitchFamily="50" charset="-128"/>
            </a:endParaRPr>
          </a:p>
          <a:p>
            <a:pPr marL="0" indent="0" algn="just">
              <a:lnSpc>
                <a:spcPts val="1400"/>
              </a:lnSpc>
              <a:spcBef>
                <a:spcPts val="0"/>
              </a:spcBef>
              <a:buNone/>
            </a:pP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アクセシビリティ</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一般には、人々があるサービスを利用するにあたり、その入り口に入るまでのサービスへの到達しやすさをいう。ここでは、公共交通サービスの　</a:t>
            </a: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利便性などのこと。</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ICT</a:t>
            </a: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Information and Communication Technology</a:t>
            </a: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100" kern="100" dirty="0">
                <a:latin typeface="Meiryo UI" panose="020B0604030504040204" pitchFamily="50" charset="-128"/>
                <a:ea typeface="Meiryo UI" panose="020B0604030504040204" pitchFamily="50" charset="-128"/>
                <a:cs typeface="Times New Roman" panose="02020603050405020304" pitchFamily="18" charset="0"/>
              </a:rPr>
              <a:t>情報や通信に関する技術の総称。コンピューター・インターネット・携帯電話などを使う情報処理や通信に関する技術。</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1100" b="1"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1" kern="100" dirty="0" err="1">
                <a:latin typeface="Meiryo UI" panose="020B0604030504040204" pitchFamily="50" charset="-128"/>
                <a:ea typeface="Meiryo UI" panose="020B0604030504040204" pitchFamily="50" charset="-128"/>
                <a:cs typeface="Times New Roman" panose="02020603050405020304" pitchFamily="18" charset="0"/>
              </a:rPr>
              <a:t>MaaS</a:t>
            </a: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Mobility as a Service</a:t>
            </a: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100" kern="100" dirty="0">
                <a:latin typeface="Meiryo UI" panose="020B0604030504040204" pitchFamily="50" charset="-128"/>
                <a:ea typeface="Meiryo UI" panose="020B0604030504040204" pitchFamily="50" charset="-128"/>
                <a:cs typeface="Times New Roman" panose="02020603050405020304" pitchFamily="18" charset="0"/>
              </a:rPr>
              <a:t>利用者の多様なニーズに合わせ、交通手段、事業者の垣根なく、最適な交通手段、経路、魅力情報等が検索、予約、</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決済</a:t>
            </a:r>
            <a:r>
              <a:rPr lang="ja-JP" altLang="ja-JP" sz="1100" kern="100" dirty="0">
                <a:latin typeface="Meiryo UI" panose="020B0604030504040204" pitchFamily="50" charset="-128"/>
                <a:ea typeface="Meiryo UI" panose="020B0604030504040204" pitchFamily="50" charset="-128"/>
                <a:cs typeface="Times New Roman" panose="02020603050405020304" pitchFamily="18" charset="0"/>
              </a:rPr>
              <a:t>できる一元的</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100" kern="100" dirty="0">
                <a:latin typeface="Meiryo UI" panose="020B0604030504040204" pitchFamily="50" charset="-128"/>
                <a:ea typeface="Meiryo UI" panose="020B0604030504040204" pitchFamily="50" charset="-128"/>
                <a:cs typeface="Times New Roman" panose="02020603050405020304" pitchFamily="18" charset="0"/>
              </a:rPr>
              <a:t>なサービス。移動手段にとどまらず、交通や観光、医療など様々なサービスとの組み合わせも含まれる。</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ct val="100000"/>
              </a:lnSpc>
              <a:spcBef>
                <a:spcPts val="0"/>
              </a:spcBef>
              <a:buNone/>
            </a:pPr>
            <a:endParaRPr lang="en-US" altLang="ja-JP" sz="1100" b="1"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正方形/長方形 3">
            <a:extLst>
              <a:ext uri="{FF2B5EF4-FFF2-40B4-BE49-F238E27FC236}">
                <a16:creationId xmlns:a16="http://schemas.microsoft.com/office/drawing/2014/main" id="{ADE61C7A-835C-A76C-6A7A-B15ADC185DF7}"/>
              </a:ext>
            </a:extLst>
          </p:cNvPr>
          <p:cNvSpPr/>
          <p:nvPr/>
        </p:nvSpPr>
        <p:spPr>
          <a:xfrm>
            <a:off x="8712502" y="517812"/>
            <a:ext cx="1092137" cy="23152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a:t>
            </a:r>
            <a:r>
              <a:rPr kumimoji="1" lang="ja-JP" altLang="en-US" sz="1103" dirty="0">
                <a:latin typeface="Meiryo UI" panose="020B0604030504040204" pitchFamily="50" charset="-128"/>
                <a:ea typeface="Meiryo UI" panose="020B0604030504040204" pitchFamily="50" charset="-128"/>
              </a:rPr>
              <a:t>頁は初出頁</a:t>
            </a:r>
          </a:p>
        </p:txBody>
      </p:sp>
      <p:sp>
        <p:nvSpPr>
          <p:cNvPr id="7" name="正方形/長方形 6">
            <a:extLst>
              <a:ext uri="{FF2B5EF4-FFF2-40B4-BE49-F238E27FC236}">
                <a16:creationId xmlns:a16="http://schemas.microsoft.com/office/drawing/2014/main" id="{A5CB7911-2DA9-183D-5925-9D15C1C230DE}"/>
              </a:ext>
            </a:extLst>
          </p:cNvPr>
          <p:cNvSpPr/>
          <p:nvPr/>
        </p:nvSpPr>
        <p:spPr>
          <a:xfrm>
            <a:off x="409473" y="584346"/>
            <a:ext cx="508997"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15</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12" name="テキスト ボックス 11">
            <a:extLst>
              <a:ext uri="{FF2B5EF4-FFF2-40B4-BE49-F238E27FC236}">
                <a16:creationId xmlns:a16="http://schemas.microsoft.com/office/drawing/2014/main" id="{CC507FB7-A89F-19F4-089F-F47B281989BC}"/>
              </a:ext>
            </a:extLst>
          </p:cNvPr>
          <p:cNvSpPr txBox="1"/>
          <p:nvPr/>
        </p:nvSpPr>
        <p:spPr>
          <a:xfrm>
            <a:off x="9547600" y="5946955"/>
            <a:ext cx="840783" cy="246221"/>
          </a:xfrm>
          <a:prstGeom prst="rect">
            <a:avLst/>
          </a:prstGeom>
          <a:noFill/>
        </p:spPr>
        <p:txBody>
          <a:bodyPr wrap="square">
            <a:spAutoFit/>
          </a:bodyPr>
          <a:lstStyle/>
          <a:p>
            <a:r>
              <a:rPr lang="en-US" altLang="ja-JP" sz="1000" dirty="0"/>
              <a:t>29</a:t>
            </a:r>
            <a:endParaRPr lang="ja-JP" altLang="en-US" sz="1000" dirty="0"/>
          </a:p>
        </p:txBody>
      </p:sp>
      <p:sp>
        <p:nvSpPr>
          <p:cNvPr id="13" name="正方形/長方形 12">
            <a:extLst>
              <a:ext uri="{FF2B5EF4-FFF2-40B4-BE49-F238E27FC236}">
                <a16:creationId xmlns:a16="http://schemas.microsoft.com/office/drawing/2014/main" id="{55629D63-8A63-E726-CE46-D45110D4A814}"/>
              </a:ext>
            </a:extLst>
          </p:cNvPr>
          <p:cNvSpPr/>
          <p:nvPr/>
        </p:nvSpPr>
        <p:spPr>
          <a:xfrm>
            <a:off x="-2" y="6607"/>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用語集</a:t>
            </a:r>
            <a:endParaRPr lang="ja-JP" altLang="en-US" sz="1800" b="1" dirty="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3BEC74C0-80FF-0A6B-8D94-733D02253C3C}"/>
              </a:ext>
            </a:extLst>
          </p:cNvPr>
          <p:cNvSpPr/>
          <p:nvPr/>
        </p:nvSpPr>
        <p:spPr>
          <a:xfrm>
            <a:off x="397942" y="1473698"/>
            <a:ext cx="522000"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17</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5" name="正方形/長方形 4">
            <a:extLst>
              <a:ext uri="{FF2B5EF4-FFF2-40B4-BE49-F238E27FC236}">
                <a16:creationId xmlns:a16="http://schemas.microsoft.com/office/drawing/2014/main" id="{6B2718D9-59C7-2D18-6961-32CE5838A651}"/>
              </a:ext>
            </a:extLst>
          </p:cNvPr>
          <p:cNvSpPr/>
          <p:nvPr/>
        </p:nvSpPr>
        <p:spPr>
          <a:xfrm>
            <a:off x="410945" y="3427072"/>
            <a:ext cx="507525"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20</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11" name="正方形/長方形 10">
            <a:extLst>
              <a:ext uri="{FF2B5EF4-FFF2-40B4-BE49-F238E27FC236}">
                <a16:creationId xmlns:a16="http://schemas.microsoft.com/office/drawing/2014/main" id="{1F244D95-8541-4A79-24D8-3304736F7425}"/>
              </a:ext>
            </a:extLst>
          </p:cNvPr>
          <p:cNvSpPr/>
          <p:nvPr/>
        </p:nvSpPr>
        <p:spPr>
          <a:xfrm>
            <a:off x="410945" y="3951290"/>
            <a:ext cx="507525"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22</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Tree>
    <p:extLst>
      <p:ext uri="{BB962C8B-B14F-4D97-AF65-F5344CB8AC3E}">
        <p14:creationId xmlns:p14="http://schemas.microsoft.com/office/powerpoint/2010/main" val="8468123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コンテンツ プレースホルダー 7"/>
          <p:cNvSpPr>
            <a:spLocks noGrp="1"/>
          </p:cNvSpPr>
          <p:nvPr>
            <p:ph idx="1"/>
          </p:nvPr>
        </p:nvSpPr>
        <p:spPr>
          <a:xfrm>
            <a:off x="902497" y="566377"/>
            <a:ext cx="8638993" cy="5626799"/>
          </a:xfrm>
        </p:spPr>
        <p:txBody>
          <a:bodyPr>
            <a:noAutofit/>
          </a:bodyPr>
          <a:lstStyle/>
          <a:p>
            <a:pPr marL="0" indent="0" algn="just">
              <a:lnSpc>
                <a:spcPts val="1400"/>
              </a:lnSpc>
              <a:spcBef>
                <a:spcPts val="0"/>
              </a:spcBef>
              <a:buNone/>
            </a:pPr>
            <a:r>
              <a:rPr lang="ja-JP" altLang="ja-JP" sz="1100" b="1" dirty="0">
                <a:latin typeface="Meiryo UI" panose="020B0604030504040204" pitchFamily="50" charset="-128"/>
                <a:ea typeface="Meiryo UI" panose="020B0604030504040204" pitchFamily="50" charset="-128"/>
              </a:rPr>
              <a:t>【観光</a:t>
            </a: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地域づくり法人（</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DMO</a:t>
            </a:r>
            <a:r>
              <a:rPr lang="ja-JP" altLang="ja-JP" sz="1100" b="1" dirty="0">
                <a:latin typeface="Meiryo UI" panose="020B0604030504040204" pitchFamily="50" charset="-128"/>
                <a:ea typeface="Meiryo UI" panose="020B0604030504040204" pitchFamily="50" charset="-128"/>
              </a:rPr>
              <a:t>：</a:t>
            </a:r>
            <a:r>
              <a:rPr lang="en-US" altLang="ja-JP" sz="1100" b="1" dirty="0">
                <a:latin typeface="Meiryo UI" panose="020B0604030504040204" pitchFamily="50" charset="-128"/>
                <a:ea typeface="Meiryo UI" panose="020B0604030504040204" pitchFamily="50" charset="-128"/>
              </a:rPr>
              <a:t>Destination Management/Marketing Organization</a:t>
            </a:r>
            <a:r>
              <a:rPr lang="ja-JP" altLang="ja-JP" sz="1100" b="1" dirty="0">
                <a:latin typeface="Meiryo UI" panose="020B0604030504040204" pitchFamily="50" charset="-128"/>
                <a:ea typeface="Meiryo UI" panose="020B0604030504040204" pitchFamily="50" charset="-128"/>
              </a:rPr>
              <a:t>）</a:t>
            </a:r>
            <a:r>
              <a:rPr lang="en-US" altLang="ja-JP" sz="1100" b="1" dirty="0">
                <a:latin typeface="Meiryo UI" panose="020B0604030504040204" pitchFamily="50" charset="-128"/>
                <a:ea typeface="Meiryo UI" panose="020B0604030504040204" pitchFamily="50" charset="-128"/>
              </a:rPr>
              <a:t>】</a:t>
            </a:r>
          </a:p>
          <a:p>
            <a:pPr marL="0" indent="0">
              <a:lnSpc>
                <a:spcPts val="1400"/>
              </a:lnSpc>
              <a:spcBef>
                <a:spcPts val="0"/>
              </a:spcBef>
              <a:buNone/>
            </a:pPr>
            <a:r>
              <a:rPr lang="ja-JP" altLang="en-US" sz="1100" dirty="0">
                <a:latin typeface="Meiryo UI" panose="020B0604030504040204" pitchFamily="50" charset="-128"/>
                <a:ea typeface="Meiryo UI" panose="020B0604030504040204" pitchFamily="50" charset="-128"/>
              </a:rPr>
              <a:t>　</a:t>
            </a:r>
            <a:r>
              <a:rPr lang="ja-JP" altLang="ja-JP" sz="1100" dirty="0">
                <a:latin typeface="Meiryo UI" panose="020B0604030504040204" pitchFamily="50" charset="-128"/>
                <a:ea typeface="Meiryo UI" panose="020B0604030504040204" pitchFamily="50" charset="-128"/>
              </a:rPr>
              <a:t>　地域の「稼ぐ力」を引き出すとともに地域への誇りと愛着を醸成する「観光地経営」の視点に立った観光地域づくりの舵取り役として、</a:t>
            </a:r>
            <a:endParaRPr lang="en-US" altLang="ja-JP" sz="110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en-US" altLang="ja-JP" sz="1100" dirty="0">
                <a:latin typeface="Meiryo UI" panose="020B0604030504040204" pitchFamily="50" charset="-128"/>
                <a:ea typeface="Meiryo UI" panose="020B0604030504040204" pitchFamily="50" charset="-128"/>
              </a:rPr>
              <a:t>  </a:t>
            </a:r>
            <a:r>
              <a:rPr lang="ja-JP" altLang="ja-JP" sz="1100" dirty="0">
                <a:latin typeface="Meiryo UI" panose="020B0604030504040204" pitchFamily="50" charset="-128"/>
                <a:ea typeface="Meiryo UI" panose="020B0604030504040204" pitchFamily="50" charset="-128"/>
              </a:rPr>
              <a:t>多様な関係者と協同しながら、明確なコンセプトに基づいた観光地域づくりを実現するための戦略を策定するとともに、戦略を着実に実施する</a:t>
            </a:r>
            <a:endParaRPr lang="en-US" altLang="ja-JP" sz="110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en-US" altLang="ja-JP" sz="1100" dirty="0">
                <a:latin typeface="Meiryo UI" panose="020B0604030504040204" pitchFamily="50" charset="-128"/>
                <a:ea typeface="Meiryo UI" panose="020B0604030504040204" pitchFamily="50" charset="-128"/>
              </a:rPr>
              <a:t>  </a:t>
            </a:r>
            <a:r>
              <a:rPr lang="ja-JP" altLang="ja-JP" sz="1100" dirty="0">
                <a:latin typeface="Meiryo UI" panose="020B0604030504040204" pitchFamily="50" charset="-128"/>
                <a:ea typeface="Meiryo UI" panose="020B0604030504040204" pitchFamily="50" charset="-128"/>
              </a:rPr>
              <a:t>ための調整機能を備えた法人。</a:t>
            </a:r>
            <a:endParaRPr lang="en-US" altLang="ja-JP" sz="1100" dirty="0">
              <a:latin typeface="Meiryo UI" panose="020B0604030504040204" pitchFamily="50" charset="-128"/>
              <a:ea typeface="Meiryo UI" panose="020B0604030504040204" pitchFamily="50" charset="-128"/>
            </a:endParaRPr>
          </a:p>
          <a:p>
            <a:pPr marL="0" indent="0">
              <a:lnSpc>
                <a:spcPts val="1400"/>
              </a:lnSpc>
              <a:spcBef>
                <a:spcPts val="0"/>
              </a:spcBef>
              <a:buNone/>
            </a:pPr>
            <a:endPar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【LGBTQ】</a:t>
            </a: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　</a:t>
            </a:r>
          </a:p>
          <a:p>
            <a:pPr marL="0" indent="0" algn="just">
              <a:lnSpc>
                <a:spcPts val="1400"/>
              </a:lnSpc>
              <a:spcBef>
                <a:spcPts val="0"/>
              </a:spcBef>
              <a:buNone/>
            </a:pP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Lesbian</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（レズビアン、同性を好きになる女性）、</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Gay</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（ゲイ、同性を好きになる男性）、</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Bisexual</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（バイセクシュアル、異性を好きになることや</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同性を好きになることもある人）、</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Transgender</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（トランスジェンダー、出生時に決定された性とは異なる性を自認する人）、それぞれの頭文字をとって</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LGBT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（エル・ジー・ビー・ティー）」と表現され、性的マイノリティーの総称として使われる。</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LGBT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のほかにも、クエスチョニング（</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Questioning</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：性的指向や性自認が揺れ動いたり、いずれかに決められない、決めたくない、わからない等の</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感覚の人）、</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X</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ジェンダー（特に性自認において、特定の枠組みに当てはまらない、揺れ動く等の感覚の人）と表現される人々もおり、</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セクシュアリティの多様性を示すために、「</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LGBTQ</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（エル・ジー・ビー・ティー・キュー）」や「</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LGBTs</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（エル・ ジー・ビー・ティーズ）と表記する。</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1100"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フードバリアフリー</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ベジタリアン、ヴィーガン、ムスリム（ハラル）などに対応した食事を提供したり、食材や加工方法をわかりやすく表示すること。</a:t>
            </a: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ベジタリアンとは、肉類、家禽類及び魚介類を食べない、ないしは食べることを信条としない人で、人によっては卵やチーズなど動物由来のものも</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摂取せず、基本的に野菜、フルーツ、ナッツや穀物などをメインの食事とする。</a:t>
            </a: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ヴィーガンとは、一般的に、様々な背景や目的（宗教、動物愛護、環境保護等）から食事上の制限を持ち、肉・魚介類などの動物性食品や、</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乳製品、卵などを食べない人を指す。</a:t>
            </a: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ムスリムとは、イスラーム</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イスラム教</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を信仰している人々のこと。イスラームには冠婚葬祭の教えや食事・礼拝の決まり等、人間の生活全体に</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関する様々な規範があり、その一つにハラル</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許された行為・物</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とハラム</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禁じられた行為・物</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という考え方に基づく規範がある。</a:t>
            </a:r>
            <a:endParaRPr lang="ja-JP"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ct val="150000"/>
              </a:lnSpc>
              <a:spcBef>
                <a:spcPts val="0"/>
              </a:spcBef>
              <a:buNone/>
            </a:pPr>
            <a:endParaRPr lang="en-US" altLang="ja-JP" sz="1100"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ct val="150000"/>
              </a:lnSpc>
              <a:spcBef>
                <a:spcPts val="0"/>
              </a:spcBef>
              <a:buNone/>
            </a:pPr>
            <a:endParaRPr lang="en-US" altLang="ja-JP" sz="1100" b="1" dirty="0">
              <a:latin typeface="Meiryo UI" panose="020B0604030504040204" pitchFamily="50" charset="-128"/>
              <a:ea typeface="Meiryo UI" panose="020B0604030504040204" pitchFamily="50" charset="-128"/>
            </a:endParaRPr>
          </a:p>
          <a:p>
            <a:pPr marL="0" indent="0">
              <a:lnSpc>
                <a:spcPct val="170000"/>
              </a:lnSpc>
              <a:spcBef>
                <a:spcPts val="0"/>
              </a:spcBef>
              <a:buNone/>
            </a:pPr>
            <a:endParaRPr lang="en-US" altLang="ja-JP" sz="1100" b="1" dirty="0">
              <a:latin typeface="Meiryo UI" panose="020B0604030504040204" pitchFamily="50" charset="-128"/>
              <a:ea typeface="Meiryo UI" panose="020B0604030504040204" pitchFamily="50" charset="-128"/>
            </a:endParaRPr>
          </a:p>
          <a:p>
            <a:pPr marL="0" indent="0" algn="just">
              <a:lnSpc>
                <a:spcPct val="150000"/>
              </a:lnSpc>
              <a:spcBef>
                <a:spcPts val="0"/>
              </a:spcBef>
              <a:buNone/>
            </a:pP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正方形/長方形 11">
            <a:extLst>
              <a:ext uri="{FF2B5EF4-FFF2-40B4-BE49-F238E27FC236}">
                <a16:creationId xmlns:a16="http://schemas.microsoft.com/office/drawing/2014/main" id="{A3FD4FA9-9489-109A-96A0-1A17BC4FF20A}"/>
              </a:ext>
            </a:extLst>
          </p:cNvPr>
          <p:cNvSpPr/>
          <p:nvPr/>
        </p:nvSpPr>
        <p:spPr>
          <a:xfrm>
            <a:off x="401420" y="566378"/>
            <a:ext cx="522000"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22</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7" name="テキスト ボックス 6">
            <a:extLst>
              <a:ext uri="{FF2B5EF4-FFF2-40B4-BE49-F238E27FC236}">
                <a16:creationId xmlns:a16="http://schemas.microsoft.com/office/drawing/2014/main" id="{4550DEEF-AF68-1E9D-6EA9-CBA82180F197}"/>
              </a:ext>
            </a:extLst>
          </p:cNvPr>
          <p:cNvSpPr txBox="1"/>
          <p:nvPr/>
        </p:nvSpPr>
        <p:spPr>
          <a:xfrm>
            <a:off x="9555349" y="5946955"/>
            <a:ext cx="840783" cy="246221"/>
          </a:xfrm>
          <a:prstGeom prst="rect">
            <a:avLst/>
          </a:prstGeom>
          <a:noFill/>
        </p:spPr>
        <p:txBody>
          <a:bodyPr wrap="square">
            <a:spAutoFit/>
          </a:bodyPr>
          <a:lstStyle/>
          <a:p>
            <a:r>
              <a:rPr lang="en-US" altLang="ja-JP" sz="1000" dirty="0"/>
              <a:t>30</a:t>
            </a:r>
            <a:endParaRPr lang="ja-JP" altLang="en-US" sz="1000" dirty="0"/>
          </a:p>
        </p:txBody>
      </p:sp>
      <p:sp>
        <p:nvSpPr>
          <p:cNvPr id="9" name="正方形/長方形 8">
            <a:extLst>
              <a:ext uri="{FF2B5EF4-FFF2-40B4-BE49-F238E27FC236}">
                <a16:creationId xmlns:a16="http://schemas.microsoft.com/office/drawing/2014/main" id="{2469B2CB-01BE-B94A-466E-13937B6EB2C7}"/>
              </a:ext>
            </a:extLst>
          </p:cNvPr>
          <p:cNvSpPr/>
          <p:nvPr/>
        </p:nvSpPr>
        <p:spPr>
          <a:xfrm>
            <a:off x="8697004" y="494565"/>
            <a:ext cx="1092137" cy="23152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a:t>
            </a:r>
            <a:r>
              <a:rPr kumimoji="1" lang="ja-JP" altLang="en-US" sz="1103" dirty="0">
                <a:latin typeface="Meiryo UI" panose="020B0604030504040204" pitchFamily="50" charset="-128"/>
                <a:ea typeface="Meiryo UI" panose="020B0604030504040204" pitchFamily="50" charset="-128"/>
              </a:rPr>
              <a:t>頁は初出頁</a:t>
            </a:r>
          </a:p>
        </p:txBody>
      </p:sp>
      <p:sp>
        <p:nvSpPr>
          <p:cNvPr id="13" name="正方形/長方形 12">
            <a:extLst>
              <a:ext uri="{FF2B5EF4-FFF2-40B4-BE49-F238E27FC236}">
                <a16:creationId xmlns:a16="http://schemas.microsoft.com/office/drawing/2014/main" id="{F79910C3-6658-3863-DA52-FE8AC8ED32E0}"/>
              </a:ext>
            </a:extLst>
          </p:cNvPr>
          <p:cNvSpPr/>
          <p:nvPr/>
        </p:nvSpPr>
        <p:spPr>
          <a:xfrm>
            <a:off x="-2" y="6607"/>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用語集</a:t>
            </a:r>
            <a:endParaRPr lang="ja-JP" altLang="en-US" sz="18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65653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楕円 43">
            <a:extLst>
              <a:ext uri="{FF2B5EF4-FFF2-40B4-BE49-F238E27FC236}">
                <a16:creationId xmlns:a16="http://schemas.microsoft.com/office/drawing/2014/main" id="{DDE54D9D-8D07-468C-97F0-3066E17436FA}"/>
              </a:ext>
            </a:extLst>
          </p:cNvPr>
          <p:cNvSpPr/>
          <p:nvPr/>
        </p:nvSpPr>
        <p:spPr>
          <a:xfrm>
            <a:off x="5617768" y="5582752"/>
            <a:ext cx="1792331" cy="312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4" name="矢印: 五方向 3">
            <a:extLst>
              <a:ext uri="{FF2B5EF4-FFF2-40B4-BE49-F238E27FC236}">
                <a16:creationId xmlns:a16="http://schemas.microsoft.com/office/drawing/2014/main" id="{73810FFE-4B6A-478A-9206-22B168D573ED}"/>
              </a:ext>
            </a:extLst>
          </p:cNvPr>
          <p:cNvSpPr/>
          <p:nvPr/>
        </p:nvSpPr>
        <p:spPr>
          <a:xfrm rot="5400000">
            <a:off x="3010657" y="-2369198"/>
            <a:ext cx="3925934" cy="9728200"/>
          </a:xfrm>
          <a:prstGeom prst="homePlate">
            <a:avLst>
              <a:gd name="adj" fmla="val 0"/>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41" name="正方形/長方形 40">
            <a:extLst>
              <a:ext uri="{FF2B5EF4-FFF2-40B4-BE49-F238E27FC236}">
                <a16:creationId xmlns:a16="http://schemas.microsoft.com/office/drawing/2014/main" id="{DF1457FA-CEC4-430F-8BBF-49E913A2D99A}"/>
              </a:ext>
            </a:extLst>
          </p:cNvPr>
          <p:cNvSpPr/>
          <p:nvPr/>
        </p:nvSpPr>
        <p:spPr>
          <a:xfrm>
            <a:off x="0" y="461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」に基づく施策の成果</a:t>
            </a:r>
          </a:p>
        </p:txBody>
      </p:sp>
      <p:grpSp>
        <p:nvGrpSpPr>
          <p:cNvPr id="5" name="グループ化 4">
            <a:extLst>
              <a:ext uri="{FF2B5EF4-FFF2-40B4-BE49-F238E27FC236}">
                <a16:creationId xmlns:a16="http://schemas.microsoft.com/office/drawing/2014/main" id="{D18EDF64-8826-4454-9D33-74AF38800E01}"/>
              </a:ext>
            </a:extLst>
          </p:cNvPr>
          <p:cNvGrpSpPr/>
          <p:nvPr/>
        </p:nvGrpSpPr>
        <p:grpSpPr>
          <a:xfrm>
            <a:off x="6247603" y="5029166"/>
            <a:ext cx="468000" cy="396000"/>
            <a:chOff x="8820549" y="3624402"/>
            <a:chExt cx="584846" cy="522473"/>
          </a:xfrm>
        </p:grpSpPr>
        <p:sp>
          <p:nvSpPr>
            <p:cNvPr id="75" name="フリーフォーム: 図形 74">
              <a:extLst>
                <a:ext uri="{FF2B5EF4-FFF2-40B4-BE49-F238E27FC236}">
                  <a16:creationId xmlns:a16="http://schemas.microsoft.com/office/drawing/2014/main" id="{B1DA82CE-68E2-49F7-B13E-2FEBB32DA019}"/>
                </a:ext>
              </a:extLst>
            </p:cNvPr>
            <p:cNvSpPr/>
            <p:nvPr/>
          </p:nvSpPr>
          <p:spPr>
            <a:xfrm>
              <a:off x="8820549" y="3865359"/>
              <a:ext cx="584846" cy="281516"/>
            </a:xfrm>
            <a:custGeom>
              <a:avLst/>
              <a:gdLst>
                <a:gd name="connsiteX0" fmla="*/ 495000 w 495000"/>
                <a:gd name="connsiteY0" fmla="*/ 22500 h 208125"/>
                <a:gd name="connsiteX1" fmla="*/ 472500 w 495000"/>
                <a:gd name="connsiteY1" fmla="*/ 0 h 208125"/>
                <a:gd name="connsiteX2" fmla="*/ 460688 w 495000"/>
                <a:gd name="connsiteY2" fmla="*/ 3375 h 208125"/>
                <a:gd name="connsiteX3" fmla="*/ 364500 w 495000"/>
                <a:gd name="connsiteY3" fmla="*/ 58500 h 208125"/>
                <a:gd name="connsiteX4" fmla="*/ 364500 w 495000"/>
                <a:gd name="connsiteY4" fmla="*/ 77625 h 208125"/>
                <a:gd name="connsiteX5" fmla="*/ 318938 w 495000"/>
                <a:gd name="connsiteY5" fmla="*/ 112500 h 208125"/>
                <a:gd name="connsiteX6" fmla="*/ 219375 w 495000"/>
                <a:gd name="connsiteY6" fmla="*/ 112500 h 208125"/>
                <a:gd name="connsiteX7" fmla="*/ 219375 w 495000"/>
                <a:gd name="connsiteY7" fmla="*/ 90000 h 208125"/>
                <a:gd name="connsiteX8" fmla="*/ 320625 w 495000"/>
                <a:gd name="connsiteY8" fmla="*/ 90000 h 208125"/>
                <a:gd name="connsiteX9" fmla="*/ 343125 w 495000"/>
                <a:gd name="connsiteY9" fmla="*/ 67500 h 208125"/>
                <a:gd name="connsiteX10" fmla="*/ 320625 w 495000"/>
                <a:gd name="connsiteY10" fmla="*/ 45000 h 208125"/>
                <a:gd name="connsiteX11" fmla="*/ 185625 w 495000"/>
                <a:gd name="connsiteY11" fmla="*/ 45000 h 208125"/>
                <a:gd name="connsiteX12" fmla="*/ 159188 w 495000"/>
                <a:gd name="connsiteY12" fmla="*/ 52312 h 208125"/>
                <a:gd name="connsiteX13" fmla="*/ 0 w 495000"/>
                <a:gd name="connsiteY13" fmla="*/ 129375 h 208125"/>
                <a:gd name="connsiteX14" fmla="*/ 78750 w 495000"/>
                <a:gd name="connsiteY14" fmla="*/ 208125 h 208125"/>
                <a:gd name="connsiteX15" fmla="*/ 213750 w 495000"/>
                <a:gd name="connsiteY15" fmla="*/ 157500 h 208125"/>
                <a:gd name="connsiteX16" fmla="*/ 318938 w 495000"/>
                <a:gd name="connsiteY16" fmla="*/ 157500 h 208125"/>
                <a:gd name="connsiteX17" fmla="*/ 332438 w 495000"/>
                <a:gd name="connsiteY17" fmla="*/ 153000 h 208125"/>
                <a:gd name="connsiteX18" fmla="*/ 487125 w 495000"/>
                <a:gd name="connsiteY18" fmla="*/ 39937 h 208125"/>
                <a:gd name="connsiteX19" fmla="*/ 495000 w 495000"/>
                <a:gd name="connsiteY19" fmla="*/ 22500 h 20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000" h="208125">
                  <a:moveTo>
                    <a:pt x="495000" y="22500"/>
                  </a:moveTo>
                  <a:cubicBezTo>
                    <a:pt x="495000" y="10125"/>
                    <a:pt x="484875" y="0"/>
                    <a:pt x="472500" y="0"/>
                  </a:cubicBezTo>
                  <a:cubicBezTo>
                    <a:pt x="468000" y="0"/>
                    <a:pt x="464063" y="1125"/>
                    <a:pt x="460688" y="3375"/>
                  </a:cubicBezTo>
                  <a:lnTo>
                    <a:pt x="364500" y="58500"/>
                  </a:lnTo>
                  <a:cubicBezTo>
                    <a:pt x="365625" y="64688"/>
                    <a:pt x="365625" y="70875"/>
                    <a:pt x="364500" y="77625"/>
                  </a:cubicBezTo>
                  <a:cubicBezTo>
                    <a:pt x="360000" y="98438"/>
                    <a:pt x="340313" y="112500"/>
                    <a:pt x="318938" y="112500"/>
                  </a:cubicBezTo>
                  <a:lnTo>
                    <a:pt x="219375" y="112500"/>
                  </a:lnTo>
                  <a:lnTo>
                    <a:pt x="219375" y="90000"/>
                  </a:lnTo>
                  <a:lnTo>
                    <a:pt x="320625" y="90000"/>
                  </a:lnTo>
                  <a:cubicBezTo>
                    <a:pt x="333000" y="90000"/>
                    <a:pt x="343125" y="79875"/>
                    <a:pt x="343125" y="67500"/>
                  </a:cubicBezTo>
                  <a:cubicBezTo>
                    <a:pt x="343125" y="55125"/>
                    <a:pt x="333000" y="45000"/>
                    <a:pt x="320625" y="45000"/>
                  </a:cubicBezTo>
                  <a:cubicBezTo>
                    <a:pt x="320625" y="45000"/>
                    <a:pt x="186750" y="45000"/>
                    <a:pt x="185625" y="45000"/>
                  </a:cubicBezTo>
                  <a:cubicBezTo>
                    <a:pt x="176063" y="45000"/>
                    <a:pt x="167063" y="47813"/>
                    <a:pt x="159188" y="52312"/>
                  </a:cubicBezTo>
                  <a:lnTo>
                    <a:pt x="0" y="129375"/>
                  </a:lnTo>
                  <a:lnTo>
                    <a:pt x="78750" y="208125"/>
                  </a:lnTo>
                  <a:cubicBezTo>
                    <a:pt x="115313" y="171563"/>
                    <a:pt x="162563" y="157500"/>
                    <a:pt x="213750" y="157500"/>
                  </a:cubicBezTo>
                  <a:lnTo>
                    <a:pt x="318938" y="157500"/>
                  </a:lnTo>
                  <a:cubicBezTo>
                    <a:pt x="324000" y="157500"/>
                    <a:pt x="328500" y="155812"/>
                    <a:pt x="332438" y="153000"/>
                  </a:cubicBezTo>
                  <a:lnTo>
                    <a:pt x="487125" y="39937"/>
                  </a:lnTo>
                  <a:cubicBezTo>
                    <a:pt x="491625" y="35437"/>
                    <a:pt x="495000" y="29250"/>
                    <a:pt x="495000" y="22500"/>
                  </a:cubicBezTo>
                  <a:close/>
                </a:path>
              </a:pathLst>
            </a:custGeom>
            <a:solidFill>
              <a:schemeClr val="accent5">
                <a:lumMod val="75000"/>
              </a:schemeClr>
            </a:solidFill>
            <a:ln w="5556" cap="flat">
              <a:noFill/>
              <a:prstDash val="solid"/>
              <a:miter/>
            </a:ln>
          </p:spPr>
          <p:txBody>
            <a:bodyPr rtlCol="0" anchor="ctr"/>
            <a:lstStyle/>
            <a:p>
              <a:endParaRPr lang="ja-JP" altLang="en-US" sz="1606"/>
            </a:p>
          </p:txBody>
        </p:sp>
        <p:sp>
          <p:nvSpPr>
            <p:cNvPr id="76" name="フリーフォーム: 図形 75">
              <a:extLst>
                <a:ext uri="{FF2B5EF4-FFF2-40B4-BE49-F238E27FC236}">
                  <a16:creationId xmlns:a16="http://schemas.microsoft.com/office/drawing/2014/main" id="{FCC52A65-D1E5-4FFF-B534-37373AF11B71}"/>
                </a:ext>
              </a:extLst>
            </p:cNvPr>
            <p:cNvSpPr/>
            <p:nvPr/>
          </p:nvSpPr>
          <p:spPr>
            <a:xfrm>
              <a:off x="8989906" y="3624402"/>
              <a:ext cx="335010" cy="267596"/>
            </a:xfrm>
            <a:custGeom>
              <a:avLst/>
              <a:gdLst>
                <a:gd name="connsiteX0" fmla="*/ 282585 w 283544"/>
                <a:gd name="connsiteY0" fmla="*/ 960 h 197834"/>
                <a:gd name="connsiteX1" fmla="*/ 175710 w 283544"/>
                <a:gd name="connsiteY1" fmla="*/ 29085 h 197834"/>
                <a:gd name="connsiteX2" fmla="*/ 146460 w 283544"/>
                <a:gd name="connsiteY2" fmla="*/ 121897 h 197834"/>
                <a:gd name="connsiteX3" fmla="*/ 117772 w 283544"/>
                <a:gd name="connsiteY3" fmla="*/ 157335 h 197834"/>
                <a:gd name="connsiteX4" fmla="*/ 113272 w 283544"/>
                <a:gd name="connsiteY4" fmla="*/ 150585 h 197834"/>
                <a:gd name="connsiteX5" fmla="*/ 89085 w 283544"/>
                <a:gd name="connsiteY5" fmla="*/ 74647 h 197834"/>
                <a:gd name="connsiteX6" fmla="*/ 772 w 283544"/>
                <a:gd name="connsiteY6" fmla="*/ 51585 h 197834"/>
                <a:gd name="connsiteX7" fmla="*/ 23835 w 283544"/>
                <a:gd name="connsiteY7" fmla="*/ 139897 h 197834"/>
                <a:gd name="connsiteX8" fmla="*/ 94147 w 283544"/>
                <a:gd name="connsiteY8" fmla="*/ 164085 h 197834"/>
                <a:gd name="connsiteX9" fmla="*/ 106522 w 283544"/>
                <a:gd name="connsiteY9" fmla="*/ 187147 h 197834"/>
                <a:gd name="connsiteX10" fmla="*/ 107647 w 283544"/>
                <a:gd name="connsiteY10" fmla="*/ 197835 h 197834"/>
                <a:gd name="connsiteX11" fmla="*/ 130710 w 283544"/>
                <a:gd name="connsiteY11" fmla="*/ 197835 h 197834"/>
                <a:gd name="connsiteX12" fmla="*/ 137460 w 283544"/>
                <a:gd name="connsiteY12" fmla="*/ 169710 h 197834"/>
                <a:gd name="connsiteX13" fmla="*/ 163897 w 283544"/>
                <a:gd name="connsiteY13" fmla="*/ 138210 h 197834"/>
                <a:gd name="connsiteX14" fmla="*/ 254460 w 283544"/>
                <a:gd name="connsiteY14" fmla="*/ 108960 h 197834"/>
                <a:gd name="connsiteX15" fmla="*/ 282585 w 283544"/>
                <a:gd name="connsiteY15" fmla="*/ 960 h 197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544" h="197834">
                  <a:moveTo>
                    <a:pt x="282585" y="960"/>
                  </a:moveTo>
                  <a:cubicBezTo>
                    <a:pt x="282585" y="960"/>
                    <a:pt x="212835" y="-8040"/>
                    <a:pt x="175710" y="29085"/>
                  </a:cubicBezTo>
                  <a:cubicBezTo>
                    <a:pt x="148710" y="56085"/>
                    <a:pt x="145897" y="99397"/>
                    <a:pt x="146460" y="121897"/>
                  </a:cubicBezTo>
                  <a:cubicBezTo>
                    <a:pt x="134647" y="130335"/>
                    <a:pt x="124522" y="142710"/>
                    <a:pt x="117772" y="157335"/>
                  </a:cubicBezTo>
                  <a:cubicBezTo>
                    <a:pt x="116085" y="155085"/>
                    <a:pt x="114960" y="152835"/>
                    <a:pt x="113272" y="150585"/>
                  </a:cubicBezTo>
                  <a:cubicBezTo>
                    <a:pt x="113835" y="132022"/>
                    <a:pt x="111022" y="96585"/>
                    <a:pt x="89085" y="74647"/>
                  </a:cubicBezTo>
                  <a:cubicBezTo>
                    <a:pt x="58147" y="43710"/>
                    <a:pt x="772" y="51585"/>
                    <a:pt x="772" y="51585"/>
                  </a:cubicBezTo>
                  <a:cubicBezTo>
                    <a:pt x="772" y="51585"/>
                    <a:pt x="-6540" y="108960"/>
                    <a:pt x="23835" y="139897"/>
                  </a:cubicBezTo>
                  <a:cubicBezTo>
                    <a:pt x="43522" y="159585"/>
                    <a:pt x="75022" y="163522"/>
                    <a:pt x="94147" y="164085"/>
                  </a:cubicBezTo>
                  <a:cubicBezTo>
                    <a:pt x="99772" y="170272"/>
                    <a:pt x="103710" y="179272"/>
                    <a:pt x="106522" y="187147"/>
                  </a:cubicBezTo>
                  <a:cubicBezTo>
                    <a:pt x="107085" y="188835"/>
                    <a:pt x="107647" y="192772"/>
                    <a:pt x="107647" y="197835"/>
                  </a:cubicBezTo>
                  <a:lnTo>
                    <a:pt x="130710" y="197835"/>
                  </a:lnTo>
                  <a:cubicBezTo>
                    <a:pt x="131272" y="186022"/>
                    <a:pt x="132960" y="179272"/>
                    <a:pt x="137460" y="169710"/>
                  </a:cubicBezTo>
                  <a:cubicBezTo>
                    <a:pt x="143085" y="156210"/>
                    <a:pt x="152647" y="144960"/>
                    <a:pt x="163897" y="138210"/>
                  </a:cubicBezTo>
                  <a:cubicBezTo>
                    <a:pt x="186960" y="138772"/>
                    <a:pt x="228585" y="134835"/>
                    <a:pt x="254460" y="108960"/>
                  </a:cubicBezTo>
                  <a:cubicBezTo>
                    <a:pt x="291585" y="70710"/>
                    <a:pt x="282585" y="960"/>
                    <a:pt x="282585" y="960"/>
                  </a:cubicBezTo>
                  <a:close/>
                </a:path>
              </a:pathLst>
            </a:custGeom>
            <a:solidFill>
              <a:schemeClr val="accent5">
                <a:lumMod val="75000"/>
              </a:schemeClr>
            </a:solidFill>
            <a:ln w="5556" cap="flat">
              <a:noFill/>
              <a:prstDash val="solid"/>
              <a:miter/>
            </a:ln>
          </p:spPr>
          <p:txBody>
            <a:bodyPr rtlCol="0" anchor="ctr"/>
            <a:lstStyle/>
            <a:p>
              <a:endParaRPr lang="ja-JP" altLang="en-US" sz="1606"/>
            </a:p>
          </p:txBody>
        </p:sp>
      </p:grpSp>
      <p:sp>
        <p:nvSpPr>
          <p:cNvPr id="79" name="スライド番号プレースホルダー 6">
            <a:extLst>
              <a:ext uri="{FF2B5EF4-FFF2-40B4-BE49-F238E27FC236}">
                <a16:creationId xmlns:a16="http://schemas.microsoft.com/office/drawing/2014/main" id="{E8089354-B0C2-44FD-BBBD-35522A6C7BC3}"/>
              </a:ext>
            </a:extLst>
          </p:cNvPr>
          <p:cNvSpPr txBox="1">
            <a:spLocks/>
          </p:cNvSpPr>
          <p:nvPr/>
        </p:nvSpPr>
        <p:spPr>
          <a:xfrm>
            <a:off x="9428017" y="5839883"/>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12</a:t>
            </a:r>
            <a:endParaRPr kumimoji="1" lang="ja-JP" altLang="en-US" sz="1000" dirty="0">
              <a:latin typeface="Meiryo UI" panose="020B0604030504040204" pitchFamily="50" charset="-128"/>
              <a:ea typeface="Meiryo UI" panose="020B0604030504040204" pitchFamily="50" charset="-128"/>
            </a:endParaRPr>
          </a:p>
        </p:txBody>
      </p:sp>
      <p:grpSp>
        <p:nvGrpSpPr>
          <p:cNvPr id="11" name="グループ化 10">
            <a:extLst>
              <a:ext uri="{FF2B5EF4-FFF2-40B4-BE49-F238E27FC236}">
                <a16:creationId xmlns:a16="http://schemas.microsoft.com/office/drawing/2014/main" id="{1F367C9A-A389-4279-9D0E-92D1644A8B64}"/>
              </a:ext>
            </a:extLst>
          </p:cNvPr>
          <p:cNvGrpSpPr/>
          <p:nvPr/>
        </p:nvGrpSpPr>
        <p:grpSpPr>
          <a:xfrm>
            <a:off x="4185581" y="4298740"/>
            <a:ext cx="1481377" cy="967829"/>
            <a:chOff x="4226734" y="4543897"/>
            <a:chExt cx="1264685" cy="540536"/>
          </a:xfrm>
        </p:grpSpPr>
        <p:sp>
          <p:nvSpPr>
            <p:cNvPr id="7" name="フリーフォーム: 図形 6">
              <a:extLst>
                <a:ext uri="{FF2B5EF4-FFF2-40B4-BE49-F238E27FC236}">
                  <a16:creationId xmlns:a16="http://schemas.microsoft.com/office/drawing/2014/main" id="{C1F61496-BA23-4814-ACC9-967AD7708209}"/>
                </a:ext>
              </a:extLst>
            </p:cNvPr>
            <p:cNvSpPr/>
            <p:nvPr/>
          </p:nvSpPr>
          <p:spPr>
            <a:xfrm rot="5400000">
              <a:off x="4701616" y="4294630"/>
              <a:ext cx="314921" cy="1264685"/>
            </a:xfrm>
            <a:custGeom>
              <a:avLst/>
              <a:gdLst>
                <a:gd name="connsiteX0" fmla="*/ 117508 w 314921"/>
                <a:gd name="connsiteY0" fmla="*/ 0 h 1264685"/>
                <a:gd name="connsiteX1" fmla="*/ 0 w 314921"/>
                <a:gd name="connsiteY1" fmla="*/ 0 h 1264685"/>
                <a:gd name="connsiteX2" fmla="*/ 197414 w 314921"/>
                <a:gd name="connsiteY2" fmla="*/ 632343 h 1264685"/>
                <a:gd name="connsiteX3" fmla="*/ 0 w 314921"/>
                <a:gd name="connsiteY3" fmla="*/ 1264685 h 1264685"/>
                <a:gd name="connsiteX4" fmla="*/ 117508 w 314921"/>
                <a:gd name="connsiteY4" fmla="*/ 1264685 h 1264685"/>
                <a:gd name="connsiteX5" fmla="*/ 314922 w 314921"/>
                <a:gd name="connsiteY5" fmla="*/ 632343 h 1264685"/>
                <a:gd name="connsiteX6" fmla="*/ 117508 w 314921"/>
                <a:gd name="connsiteY6" fmla="*/ 0 h 126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921" h="1264685">
                  <a:moveTo>
                    <a:pt x="117508" y="0"/>
                  </a:moveTo>
                  <a:lnTo>
                    <a:pt x="0" y="0"/>
                  </a:lnTo>
                  <a:lnTo>
                    <a:pt x="197414" y="632343"/>
                  </a:lnTo>
                  <a:lnTo>
                    <a:pt x="0" y="1264685"/>
                  </a:lnTo>
                  <a:lnTo>
                    <a:pt x="117508" y="1264685"/>
                  </a:lnTo>
                  <a:lnTo>
                    <a:pt x="314922" y="632343"/>
                  </a:lnTo>
                  <a:lnTo>
                    <a:pt x="117508" y="0"/>
                  </a:lnTo>
                  <a:close/>
                </a:path>
              </a:pathLst>
            </a:custGeom>
            <a:solidFill>
              <a:schemeClr val="accent5">
                <a:lumMod val="40000"/>
                <a:lumOff val="60000"/>
              </a:schemeClr>
            </a:solidFill>
            <a:ln w="9327" cap="flat">
              <a:noFill/>
              <a:prstDash val="solid"/>
              <a:miter/>
            </a:ln>
          </p:spPr>
          <p:txBody>
            <a:bodyPr rtlCol="0" anchor="ctr"/>
            <a:lstStyle/>
            <a:p>
              <a:endParaRPr lang="ja-JP" altLang="en-US"/>
            </a:p>
          </p:txBody>
        </p:sp>
        <p:sp>
          <p:nvSpPr>
            <p:cNvPr id="9" name="フリーフォーム: 図形 8">
              <a:extLst>
                <a:ext uri="{FF2B5EF4-FFF2-40B4-BE49-F238E27FC236}">
                  <a16:creationId xmlns:a16="http://schemas.microsoft.com/office/drawing/2014/main" id="{1A141F10-E9A2-4B6F-83B5-D254DE3613A5}"/>
                </a:ext>
              </a:extLst>
            </p:cNvPr>
            <p:cNvSpPr/>
            <p:nvPr/>
          </p:nvSpPr>
          <p:spPr>
            <a:xfrm rot="5400000">
              <a:off x="4701616" y="4069015"/>
              <a:ext cx="314921" cy="1264685"/>
            </a:xfrm>
            <a:custGeom>
              <a:avLst/>
              <a:gdLst>
                <a:gd name="connsiteX0" fmla="*/ 0 w 314921"/>
                <a:gd name="connsiteY0" fmla="*/ 1264685 h 1264685"/>
                <a:gd name="connsiteX1" fmla="*/ 117508 w 314921"/>
                <a:gd name="connsiteY1" fmla="*/ 1264685 h 1264685"/>
                <a:gd name="connsiteX2" fmla="*/ 314922 w 314921"/>
                <a:gd name="connsiteY2" fmla="*/ 632343 h 1264685"/>
                <a:gd name="connsiteX3" fmla="*/ 117508 w 314921"/>
                <a:gd name="connsiteY3" fmla="*/ 0 h 1264685"/>
                <a:gd name="connsiteX4" fmla="*/ 0 w 314921"/>
                <a:gd name="connsiteY4" fmla="*/ 0 h 1264685"/>
                <a:gd name="connsiteX5" fmla="*/ 197414 w 314921"/>
                <a:gd name="connsiteY5" fmla="*/ 632343 h 1264685"/>
                <a:gd name="connsiteX6" fmla="*/ 0 w 314921"/>
                <a:gd name="connsiteY6" fmla="*/ 1264685 h 126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921" h="1264685">
                  <a:moveTo>
                    <a:pt x="0" y="1264685"/>
                  </a:moveTo>
                  <a:lnTo>
                    <a:pt x="117508" y="1264685"/>
                  </a:lnTo>
                  <a:lnTo>
                    <a:pt x="314922" y="632343"/>
                  </a:lnTo>
                  <a:lnTo>
                    <a:pt x="117508" y="0"/>
                  </a:lnTo>
                  <a:lnTo>
                    <a:pt x="0" y="0"/>
                  </a:lnTo>
                  <a:lnTo>
                    <a:pt x="197414" y="632343"/>
                  </a:lnTo>
                  <a:lnTo>
                    <a:pt x="0" y="1264685"/>
                  </a:lnTo>
                  <a:close/>
                </a:path>
              </a:pathLst>
            </a:custGeom>
            <a:solidFill>
              <a:schemeClr val="accent5">
                <a:lumMod val="40000"/>
                <a:lumOff val="60000"/>
              </a:schemeClr>
            </a:solidFill>
            <a:ln w="9327" cap="flat">
              <a:noFill/>
              <a:prstDash val="solid"/>
              <a:miter/>
            </a:ln>
          </p:spPr>
          <p:txBody>
            <a:bodyPr rtlCol="0" anchor="ctr"/>
            <a:lstStyle/>
            <a:p>
              <a:endParaRPr lang="ja-JP" altLang="en-US"/>
            </a:p>
          </p:txBody>
        </p:sp>
      </p:grpSp>
      <p:sp>
        <p:nvSpPr>
          <p:cNvPr id="2" name="正方形/長方形 1">
            <a:extLst>
              <a:ext uri="{FF2B5EF4-FFF2-40B4-BE49-F238E27FC236}">
                <a16:creationId xmlns:a16="http://schemas.microsoft.com/office/drawing/2014/main" id="{24E99F72-3C94-4E99-A790-EBBCA614CAF5}"/>
              </a:ext>
            </a:extLst>
          </p:cNvPr>
          <p:cNvSpPr/>
          <p:nvPr/>
        </p:nvSpPr>
        <p:spPr>
          <a:xfrm>
            <a:off x="3889473" y="4457866"/>
            <a:ext cx="2127051" cy="5717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lnSpc>
                <a:spcPts val="1700"/>
              </a:lnSpc>
            </a:pPr>
            <a:r>
              <a:rPr lang="ja-JP" altLang="en-US" sz="1600" b="1" dirty="0">
                <a:solidFill>
                  <a:schemeClr val="tx1"/>
                </a:solidFill>
                <a:latin typeface="Meiryo UI" panose="020B0604030504040204" pitchFamily="50" charset="-128"/>
                <a:ea typeface="Meiryo UI" panose="020B0604030504040204" pitchFamily="50" charset="-128"/>
              </a:rPr>
              <a:t>今後の視点</a:t>
            </a:r>
          </a:p>
          <a:p>
            <a:pPr algn="ctr">
              <a:lnSpc>
                <a:spcPts val="1700"/>
              </a:lnSpc>
            </a:pPr>
            <a:r>
              <a:rPr lang="ja-JP" altLang="en-US" sz="1100" b="1" dirty="0">
                <a:solidFill>
                  <a:schemeClr val="tx1"/>
                </a:solidFill>
                <a:latin typeface="Meiryo UI" panose="020B0604030504040204" pitchFamily="50" charset="-128"/>
                <a:ea typeface="Meiryo UI" panose="020B0604030504040204" pitchFamily="50" charset="-128"/>
              </a:rPr>
              <a:t>（レガシーとして継承・発展）</a:t>
            </a:r>
            <a:endParaRPr lang="en-US" altLang="ja-JP" sz="1100" b="1" dirty="0">
              <a:solidFill>
                <a:schemeClr val="tx1"/>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4F436011-A45C-4597-A86E-3491910F610E}"/>
              </a:ext>
            </a:extLst>
          </p:cNvPr>
          <p:cNvSpPr/>
          <p:nvPr/>
        </p:nvSpPr>
        <p:spPr>
          <a:xfrm>
            <a:off x="5466791" y="5291307"/>
            <a:ext cx="2032416" cy="556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00"/>
              </a:lnSpc>
            </a:pPr>
            <a:r>
              <a:rPr lang="ja-JP" altLang="en-US" sz="1300" b="1" dirty="0">
                <a:solidFill>
                  <a:schemeClr val="tx1"/>
                </a:solidFill>
                <a:latin typeface="Meiryo UI" panose="020B0604030504040204" pitchFamily="50" charset="-128"/>
                <a:ea typeface="Meiryo UI" panose="020B0604030504040204" pitchFamily="50" charset="-128"/>
              </a:rPr>
              <a:t>持続可能な観光の実現</a:t>
            </a:r>
          </a:p>
        </p:txBody>
      </p:sp>
      <p:grpSp>
        <p:nvGrpSpPr>
          <p:cNvPr id="8" name="グループ化 7">
            <a:extLst>
              <a:ext uri="{FF2B5EF4-FFF2-40B4-BE49-F238E27FC236}">
                <a16:creationId xmlns:a16="http://schemas.microsoft.com/office/drawing/2014/main" id="{01018CE4-43E5-4886-AE69-D9F5B6DCAC36}"/>
              </a:ext>
            </a:extLst>
          </p:cNvPr>
          <p:cNvGrpSpPr/>
          <p:nvPr/>
        </p:nvGrpSpPr>
        <p:grpSpPr>
          <a:xfrm>
            <a:off x="2974425" y="4774052"/>
            <a:ext cx="684000" cy="612000"/>
            <a:chOff x="8694000" y="1226796"/>
            <a:chExt cx="855779" cy="765358"/>
          </a:xfrm>
        </p:grpSpPr>
        <p:pic>
          <p:nvPicPr>
            <p:cNvPr id="50" name="グラフィックス 49" descr="王冠 単色塗りつぶし">
              <a:extLst>
                <a:ext uri="{FF2B5EF4-FFF2-40B4-BE49-F238E27FC236}">
                  <a16:creationId xmlns:a16="http://schemas.microsoft.com/office/drawing/2014/main" id="{0E73AB46-277F-4453-87B9-89CB75CBF3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94000" y="1226796"/>
              <a:ext cx="855779" cy="765358"/>
            </a:xfrm>
            <a:prstGeom prst="rect">
              <a:avLst/>
            </a:prstGeom>
          </p:spPr>
        </p:pic>
        <p:pic>
          <p:nvPicPr>
            <p:cNvPr id="46" name="グラフィックス 45" descr="建物 単色塗りつぶし">
              <a:extLst>
                <a:ext uri="{FF2B5EF4-FFF2-40B4-BE49-F238E27FC236}">
                  <a16:creationId xmlns:a16="http://schemas.microsoft.com/office/drawing/2014/main" id="{81684DDF-91D0-4C97-9EBB-F60DA329F88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77724" y="1632548"/>
              <a:ext cx="216939" cy="194017"/>
            </a:xfrm>
            <a:prstGeom prst="rect">
              <a:avLst/>
            </a:prstGeom>
          </p:spPr>
        </p:pic>
        <p:pic>
          <p:nvPicPr>
            <p:cNvPr id="47" name="グラフィックス 46" descr="都市 単色塗りつぶし">
              <a:extLst>
                <a:ext uri="{FF2B5EF4-FFF2-40B4-BE49-F238E27FC236}">
                  <a16:creationId xmlns:a16="http://schemas.microsoft.com/office/drawing/2014/main" id="{F41AF25C-ED48-4E57-A4AC-A6E1C8DBED9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37486" y="1577169"/>
              <a:ext cx="321245" cy="287303"/>
            </a:xfrm>
            <a:prstGeom prst="rect">
              <a:avLst/>
            </a:prstGeom>
          </p:spPr>
        </p:pic>
      </p:grpSp>
      <p:sp>
        <p:nvSpPr>
          <p:cNvPr id="37" name="四角形: 角を丸くする 36">
            <a:extLst>
              <a:ext uri="{FF2B5EF4-FFF2-40B4-BE49-F238E27FC236}">
                <a16:creationId xmlns:a16="http://schemas.microsoft.com/office/drawing/2014/main" id="{16FDF565-61B4-42A4-988F-F46DD9059084}"/>
              </a:ext>
            </a:extLst>
          </p:cNvPr>
          <p:cNvSpPr/>
          <p:nvPr/>
        </p:nvSpPr>
        <p:spPr>
          <a:xfrm>
            <a:off x="240517" y="684022"/>
            <a:ext cx="3060000" cy="2466372"/>
          </a:xfrm>
          <a:prstGeom prst="roundRect">
            <a:avLst>
              <a:gd name="adj" fmla="val 6219"/>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pic>
        <p:nvPicPr>
          <p:cNvPr id="39" name="グラフィックス 38" descr="的中 単色塗りつぶし">
            <a:extLst>
              <a:ext uri="{FF2B5EF4-FFF2-40B4-BE49-F238E27FC236}">
                <a16:creationId xmlns:a16="http://schemas.microsoft.com/office/drawing/2014/main" id="{FFFD807F-A74B-40BE-8219-F29EE71F069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63426" y="868543"/>
            <a:ext cx="360000" cy="360000"/>
          </a:xfrm>
          <a:prstGeom prst="rect">
            <a:avLst/>
          </a:prstGeom>
        </p:spPr>
      </p:pic>
      <p:sp>
        <p:nvSpPr>
          <p:cNvPr id="42" name="コンテンツ プレースホルダー 2">
            <a:extLst>
              <a:ext uri="{FF2B5EF4-FFF2-40B4-BE49-F238E27FC236}">
                <a16:creationId xmlns:a16="http://schemas.microsoft.com/office/drawing/2014/main" id="{7FD483A7-B54D-42D7-8E52-421F34B81639}"/>
              </a:ext>
            </a:extLst>
          </p:cNvPr>
          <p:cNvSpPr txBox="1">
            <a:spLocks/>
          </p:cNvSpPr>
          <p:nvPr/>
        </p:nvSpPr>
        <p:spPr>
          <a:xfrm>
            <a:off x="667447" y="903627"/>
            <a:ext cx="1902117" cy="289832"/>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ct val="100000"/>
              </a:lnSpc>
              <a:spcBef>
                <a:spcPts val="26"/>
              </a:spcBef>
              <a:buNone/>
            </a:pPr>
            <a:r>
              <a:rPr lang="ja-JP" altLang="en-US" sz="1400" b="1" u="sng" dirty="0">
                <a:latin typeface="Meiryo UI" panose="020B0604030504040204" pitchFamily="50" charset="-128"/>
                <a:ea typeface="Meiryo UI" panose="020B0604030504040204" pitchFamily="50" charset="-128"/>
              </a:rPr>
              <a:t>都市プレゼンスの向上</a:t>
            </a:r>
            <a:endParaRPr lang="en-US" altLang="ja-JP" sz="1400" u="sng" dirty="0">
              <a:latin typeface="Meiryo UI" panose="020B0604030504040204" pitchFamily="50" charset="-128"/>
              <a:ea typeface="Meiryo UI" panose="020B0604030504040204" pitchFamily="50" charset="-128"/>
            </a:endParaRPr>
          </a:p>
        </p:txBody>
      </p:sp>
      <p:sp>
        <p:nvSpPr>
          <p:cNvPr id="45" name="コンテンツ プレースホルダー 2">
            <a:extLst>
              <a:ext uri="{FF2B5EF4-FFF2-40B4-BE49-F238E27FC236}">
                <a16:creationId xmlns:a16="http://schemas.microsoft.com/office/drawing/2014/main" id="{63D3E027-E4B1-41B3-A5B1-CD9F0D6C36F0}"/>
              </a:ext>
            </a:extLst>
          </p:cNvPr>
          <p:cNvSpPr txBox="1">
            <a:spLocks/>
          </p:cNvSpPr>
          <p:nvPr/>
        </p:nvSpPr>
        <p:spPr>
          <a:xfrm>
            <a:off x="348003" y="1243056"/>
            <a:ext cx="2808000" cy="1742238"/>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ts val="1800"/>
              </a:lnSpc>
              <a:spcBef>
                <a:spcPts val="26"/>
              </a:spcBef>
              <a:buNone/>
            </a:pPr>
            <a:r>
              <a:rPr lang="ja-JP" altLang="en-US" sz="1100" dirty="0">
                <a:latin typeface="Meiryo UI" panose="020B0604030504040204" pitchFamily="50" charset="-128"/>
                <a:ea typeface="Meiryo UI" panose="020B0604030504040204" pitchFamily="50" charset="-128"/>
              </a:rPr>
              <a:t>関西国際空港をはじめとする充実した交通網を生かしつつ、世界でも稀な地形である水の回廊を生かした「水都大阪」の取組や、大阪の豊かな食や歴史、文化、芸術、スポーツ等の都市魅力を生かした賑わいの創出・発信に加え、</a:t>
            </a:r>
            <a:r>
              <a:rPr lang="en-US" altLang="ja-JP" sz="1100" dirty="0">
                <a:latin typeface="Meiryo UI" panose="020B0604030504040204" pitchFamily="50" charset="-128"/>
                <a:ea typeface="Meiryo UI" panose="020B0604030504040204" pitchFamily="50" charset="-128"/>
              </a:rPr>
              <a:t>2025</a:t>
            </a:r>
            <a:r>
              <a:rPr lang="ja-JP" altLang="en-US" sz="1100" dirty="0">
                <a:latin typeface="Meiryo UI" panose="020B0604030504040204" pitchFamily="50" charset="-128"/>
                <a:ea typeface="Meiryo UI" panose="020B0604030504040204" pitchFamily="50" charset="-128"/>
              </a:rPr>
              <a:t>年大阪・関西万博を契機に、様々な国際イベントが開催されたことにより、都市格が向上した。</a:t>
            </a:r>
            <a:endParaRPr lang="en-US" altLang="ja-JP" sz="1100" dirty="0">
              <a:latin typeface="Meiryo UI" panose="020B0604030504040204" pitchFamily="50" charset="-128"/>
              <a:ea typeface="Meiryo UI" panose="020B0604030504040204" pitchFamily="50" charset="-128"/>
            </a:endParaRPr>
          </a:p>
        </p:txBody>
      </p:sp>
      <p:sp>
        <p:nvSpPr>
          <p:cNvPr id="60" name="四角形: 角を丸くする 59">
            <a:extLst>
              <a:ext uri="{FF2B5EF4-FFF2-40B4-BE49-F238E27FC236}">
                <a16:creationId xmlns:a16="http://schemas.microsoft.com/office/drawing/2014/main" id="{670F9DBB-D9BE-4AAD-BA39-200512B53ECA}"/>
              </a:ext>
            </a:extLst>
          </p:cNvPr>
          <p:cNvSpPr/>
          <p:nvPr/>
        </p:nvSpPr>
        <p:spPr>
          <a:xfrm>
            <a:off x="3422999" y="680389"/>
            <a:ext cx="3060000" cy="2466372"/>
          </a:xfrm>
          <a:prstGeom prst="roundRect">
            <a:avLst>
              <a:gd name="adj" fmla="val 6219"/>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51" name="コンテンツ プレースホルダー 2">
            <a:extLst>
              <a:ext uri="{FF2B5EF4-FFF2-40B4-BE49-F238E27FC236}">
                <a16:creationId xmlns:a16="http://schemas.microsoft.com/office/drawing/2014/main" id="{7622C85D-E839-43FD-8010-33A5BF50B3FA}"/>
              </a:ext>
            </a:extLst>
          </p:cNvPr>
          <p:cNvSpPr txBox="1">
            <a:spLocks/>
          </p:cNvSpPr>
          <p:nvPr/>
        </p:nvSpPr>
        <p:spPr>
          <a:xfrm>
            <a:off x="3579003" y="1228543"/>
            <a:ext cx="2808000" cy="1188000"/>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ts val="1800"/>
              </a:lnSpc>
              <a:spcBef>
                <a:spcPts val="26"/>
              </a:spcBef>
              <a:buNone/>
            </a:pPr>
            <a:r>
              <a:rPr lang="ja-JP" altLang="en-US" sz="1100" dirty="0">
                <a:latin typeface="Meiryo UI" panose="020B0604030504040204" pitchFamily="50" charset="-128"/>
                <a:ea typeface="Meiryo UI" panose="020B0604030504040204" pitchFamily="50" charset="-128"/>
              </a:rPr>
              <a:t>コロナ禍からの回復や反転攻勢、そして大阪・関西万博の開催に向けて、あらゆるステークホルダーとともに、都市のポテンシャルを生かしチャレンジをし続けたことにより、多彩な都市の魅力を創出するためのノウハウの蓄積やネットワークの構築が図られた。</a:t>
            </a:r>
          </a:p>
        </p:txBody>
      </p:sp>
      <p:grpSp>
        <p:nvGrpSpPr>
          <p:cNvPr id="13" name="グループ化 12">
            <a:extLst>
              <a:ext uri="{FF2B5EF4-FFF2-40B4-BE49-F238E27FC236}">
                <a16:creationId xmlns:a16="http://schemas.microsoft.com/office/drawing/2014/main" id="{2BD289BD-8FAD-4E40-8338-33A2D7FBA5F2}"/>
              </a:ext>
            </a:extLst>
          </p:cNvPr>
          <p:cNvGrpSpPr/>
          <p:nvPr/>
        </p:nvGrpSpPr>
        <p:grpSpPr>
          <a:xfrm>
            <a:off x="3579003" y="855856"/>
            <a:ext cx="2534937" cy="360000"/>
            <a:chOff x="1407303" y="855856"/>
            <a:chExt cx="2534937" cy="360000"/>
          </a:xfrm>
        </p:grpSpPr>
        <p:sp>
          <p:nvSpPr>
            <p:cNvPr id="49" name="コンテンツ プレースホルダー 2">
              <a:extLst>
                <a:ext uri="{FF2B5EF4-FFF2-40B4-BE49-F238E27FC236}">
                  <a16:creationId xmlns:a16="http://schemas.microsoft.com/office/drawing/2014/main" id="{121E2918-8D31-4A98-AFFC-A2A2FB008297}"/>
                </a:ext>
              </a:extLst>
            </p:cNvPr>
            <p:cNvSpPr txBox="1">
              <a:spLocks/>
            </p:cNvSpPr>
            <p:nvPr/>
          </p:nvSpPr>
          <p:spPr>
            <a:xfrm>
              <a:off x="1746240" y="888499"/>
              <a:ext cx="2196000" cy="289832"/>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ct val="100000"/>
                </a:lnSpc>
                <a:spcBef>
                  <a:spcPts val="26"/>
                </a:spcBef>
                <a:buNone/>
              </a:pPr>
              <a:r>
                <a:rPr lang="ja-JP" altLang="en-US" sz="1400" b="1" u="sng" dirty="0">
                  <a:latin typeface="Meiryo UI" panose="020B0604030504040204" pitchFamily="50" charset="-128"/>
                  <a:ea typeface="Meiryo UI" panose="020B0604030504040204" pitchFamily="50" charset="-128"/>
                </a:rPr>
                <a:t>多様なネットワークの構築</a:t>
              </a:r>
            </a:p>
          </p:txBody>
        </p:sp>
        <p:pic>
          <p:nvPicPr>
            <p:cNvPr id="56" name="グラフィックス 55" descr="的中 単色塗りつぶし">
              <a:extLst>
                <a:ext uri="{FF2B5EF4-FFF2-40B4-BE49-F238E27FC236}">
                  <a16:creationId xmlns:a16="http://schemas.microsoft.com/office/drawing/2014/main" id="{4E2F9746-8D0D-46B2-ADA8-7EC110CBBAB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407303" y="855856"/>
              <a:ext cx="360000" cy="360000"/>
            </a:xfrm>
            <a:prstGeom prst="rect">
              <a:avLst/>
            </a:prstGeom>
          </p:spPr>
        </p:pic>
      </p:grpSp>
      <p:sp>
        <p:nvSpPr>
          <p:cNvPr id="32" name="四角形: 角を丸くする 31">
            <a:extLst>
              <a:ext uri="{FF2B5EF4-FFF2-40B4-BE49-F238E27FC236}">
                <a16:creationId xmlns:a16="http://schemas.microsoft.com/office/drawing/2014/main" id="{43122894-2DDF-481D-90DC-CF5E958E0D39}"/>
              </a:ext>
            </a:extLst>
          </p:cNvPr>
          <p:cNvSpPr/>
          <p:nvPr/>
        </p:nvSpPr>
        <p:spPr>
          <a:xfrm>
            <a:off x="6605483" y="684715"/>
            <a:ext cx="3060000" cy="2462046"/>
          </a:xfrm>
          <a:prstGeom prst="roundRect">
            <a:avLst>
              <a:gd name="adj" fmla="val 6219"/>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54" name="コンテンツ プレースホルダー 2">
            <a:extLst>
              <a:ext uri="{FF2B5EF4-FFF2-40B4-BE49-F238E27FC236}">
                <a16:creationId xmlns:a16="http://schemas.microsoft.com/office/drawing/2014/main" id="{8F65E091-9794-4203-ABAA-BA7F8443E801}"/>
              </a:ext>
            </a:extLst>
          </p:cNvPr>
          <p:cNvSpPr txBox="1">
            <a:spLocks/>
          </p:cNvSpPr>
          <p:nvPr/>
        </p:nvSpPr>
        <p:spPr>
          <a:xfrm>
            <a:off x="6743926" y="1248074"/>
            <a:ext cx="2808000" cy="1521346"/>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ts val="1800"/>
              </a:lnSpc>
              <a:spcBef>
                <a:spcPts val="26"/>
              </a:spcBef>
              <a:buNone/>
            </a:pPr>
            <a:r>
              <a:rPr lang="ja-JP" altLang="en-US" sz="1100" dirty="0">
                <a:latin typeface="Meiryo UI" panose="020B0604030504040204" pitchFamily="50" charset="-128"/>
                <a:ea typeface="Meiryo UI" panose="020B0604030504040204" pitchFamily="50" charset="-128"/>
              </a:rPr>
              <a:t>各種観光データは、インバウンド需要が好調であった新型コロナウイルス感染症拡大前を上回る又は同程度の水準で増加しており、来阪外国人旅行者数と日本人延べ宿泊者数は、過去最高値を達成した。</a:t>
            </a:r>
          </a:p>
        </p:txBody>
      </p:sp>
      <p:grpSp>
        <p:nvGrpSpPr>
          <p:cNvPr id="14" name="グループ化 13">
            <a:extLst>
              <a:ext uri="{FF2B5EF4-FFF2-40B4-BE49-F238E27FC236}">
                <a16:creationId xmlns:a16="http://schemas.microsoft.com/office/drawing/2014/main" id="{56D2FA9C-D92B-41AE-B5FA-53991A867054}"/>
              </a:ext>
            </a:extLst>
          </p:cNvPr>
          <p:cNvGrpSpPr/>
          <p:nvPr/>
        </p:nvGrpSpPr>
        <p:grpSpPr>
          <a:xfrm>
            <a:off x="6724597" y="850265"/>
            <a:ext cx="2220658" cy="360000"/>
            <a:chOff x="-3594712" y="239938"/>
            <a:chExt cx="2220658" cy="360000"/>
          </a:xfrm>
        </p:grpSpPr>
        <p:sp>
          <p:nvSpPr>
            <p:cNvPr id="53" name="コンテンツ プレースホルダー 2">
              <a:extLst>
                <a:ext uri="{FF2B5EF4-FFF2-40B4-BE49-F238E27FC236}">
                  <a16:creationId xmlns:a16="http://schemas.microsoft.com/office/drawing/2014/main" id="{F6D21B5F-A0B1-45EC-A0C7-67D3657AC566}"/>
                </a:ext>
              </a:extLst>
            </p:cNvPr>
            <p:cNvSpPr txBox="1">
              <a:spLocks/>
            </p:cNvSpPr>
            <p:nvPr/>
          </p:nvSpPr>
          <p:spPr>
            <a:xfrm>
              <a:off x="-3276171" y="271314"/>
              <a:ext cx="1902117" cy="289832"/>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ct val="100000"/>
                </a:lnSpc>
                <a:spcBef>
                  <a:spcPts val="26"/>
                </a:spcBef>
                <a:buNone/>
              </a:pPr>
              <a:r>
                <a:rPr lang="ja-JP" altLang="en-US" sz="1400" b="1" u="sng" dirty="0">
                  <a:latin typeface="Meiryo UI" panose="020B0604030504040204" pitchFamily="50" charset="-128"/>
                  <a:ea typeface="Meiryo UI" panose="020B0604030504040204" pitchFamily="50" charset="-128"/>
                </a:rPr>
                <a:t>来阪者数等の増加</a:t>
              </a:r>
            </a:p>
          </p:txBody>
        </p:sp>
        <p:pic>
          <p:nvPicPr>
            <p:cNvPr id="55" name="グラフィックス 54" descr="的中 単色塗りつぶし">
              <a:extLst>
                <a:ext uri="{FF2B5EF4-FFF2-40B4-BE49-F238E27FC236}">
                  <a16:creationId xmlns:a16="http://schemas.microsoft.com/office/drawing/2014/main" id="{383E3DE1-F1BD-424C-8584-B799416F70F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594712" y="239938"/>
              <a:ext cx="360000" cy="360000"/>
            </a:xfrm>
            <a:prstGeom prst="rect">
              <a:avLst/>
            </a:prstGeom>
          </p:spPr>
        </p:pic>
      </p:grpSp>
      <p:sp>
        <p:nvSpPr>
          <p:cNvPr id="36" name="コンテンツ プレースホルダー 2">
            <a:extLst>
              <a:ext uri="{FF2B5EF4-FFF2-40B4-BE49-F238E27FC236}">
                <a16:creationId xmlns:a16="http://schemas.microsoft.com/office/drawing/2014/main" id="{6D6ACEB0-87AC-4D07-B67A-583E3DA6A90A}"/>
              </a:ext>
            </a:extLst>
          </p:cNvPr>
          <p:cNvSpPr txBox="1">
            <a:spLocks/>
          </p:cNvSpPr>
          <p:nvPr/>
        </p:nvSpPr>
        <p:spPr>
          <a:xfrm>
            <a:off x="457527" y="3301580"/>
            <a:ext cx="9448473" cy="930559"/>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ts val="1800"/>
              </a:lnSpc>
              <a:spcBef>
                <a:spcPts val="26"/>
              </a:spcBef>
              <a:buNone/>
            </a:pP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大阪・関西万博による成果をレガシーとして継承・発展</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させ、さらなる都市魅力の創出により世界における存在感を高めていく。</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800"/>
              </a:lnSpc>
              <a:spcBef>
                <a:spcPts val="26"/>
              </a:spcBef>
              <a:buNone/>
            </a:pP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　各種観光データは過去最高水準を記録しているものの、訪問先が大阪市内に集中しており、</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府域の豊かな個性のさらなる磨き上げが必要</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800"/>
              </a:lnSpc>
              <a:spcBef>
                <a:spcPts val="26"/>
              </a:spcBef>
              <a:buNone/>
            </a:pP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　国際連合総会にて</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2027</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年が「持続可能でレジリエントな観光の国際年」として採択されるなど、</a:t>
            </a:r>
            <a:r>
              <a:rPr lang="en-US" altLang="ja-JP" sz="1200" b="1" u="sng"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世界的に関心が高まる「持続可能な観光」への</a:t>
            </a:r>
            <a:endParaRPr lang="en-US" altLang="ja-JP" sz="1200" b="1" u="sng"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800"/>
              </a:lnSpc>
              <a:spcBef>
                <a:spcPts val="26"/>
              </a:spcBef>
              <a:buNone/>
            </a:pP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対応</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が不可欠である。</a:t>
            </a:r>
            <a:endParaRPr lang="en-US" altLang="ja-JP" sz="1200" dirty="0">
              <a:latin typeface="Meiryo UI" panose="020B0604030504040204" pitchFamily="50" charset="-128"/>
              <a:ea typeface="Meiryo UI" panose="020B0604030504040204" pitchFamily="50" charset="-128"/>
            </a:endParaRPr>
          </a:p>
        </p:txBody>
      </p:sp>
      <p:sp>
        <p:nvSpPr>
          <p:cNvPr id="34" name="楕円 33">
            <a:extLst>
              <a:ext uri="{FF2B5EF4-FFF2-40B4-BE49-F238E27FC236}">
                <a16:creationId xmlns:a16="http://schemas.microsoft.com/office/drawing/2014/main" id="{398AE705-123D-4820-A12A-88B8695C2611}"/>
              </a:ext>
            </a:extLst>
          </p:cNvPr>
          <p:cNvSpPr/>
          <p:nvPr/>
        </p:nvSpPr>
        <p:spPr>
          <a:xfrm>
            <a:off x="2434267" y="5641669"/>
            <a:ext cx="1792331" cy="312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35" name="正方形/長方形 34">
            <a:extLst>
              <a:ext uri="{FF2B5EF4-FFF2-40B4-BE49-F238E27FC236}">
                <a16:creationId xmlns:a16="http://schemas.microsoft.com/office/drawing/2014/main" id="{6455E4FA-DC9A-471F-9E16-44C81716953B}"/>
              </a:ext>
            </a:extLst>
          </p:cNvPr>
          <p:cNvSpPr/>
          <p:nvPr/>
        </p:nvSpPr>
        <p:spPr>
          <a:xfrm>
            <a:off x="2368407" y="5316883"/>
            <a:ext cx="1968759" cy="523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00"/>
              </a:lnSpc>
            </a:pPr>
            <a:r>
              <a:rPr lang="ja-JP" altLang="en-US" sz="1300" b="1" dirty="0">
                <a:solidFill>
                  <a:schemeClr val="tx1"/>
                </a:solidFill>
                <a:latin typeface="Meiryo UI" panose="020B0604030504040204" pitchFamily="50" charset="-128"/>
                <a:ea typeface="Meiryo UI" panose="020B0604030504040204" pitchFamily="50" charset="-128"/>
              </a:rPr>
              <a:t>大阪ならではの</a:t>
            </a:r>
            <a:endParaRPr lang="en-US" altLang="ja-JP" sz="1300" b="1" dirty="0">
              <a:solidFill>
                <a:schemeClr val="tx1"/>
              </a:solidFill>
              <a:latin typeface="Meiryo UI" panose="020B0604030504040204" pitchFamily="50" charset="-128"/>
              <a:ea typeface="Meiryo UI" panose="020B0604030504040204" pitchFamily="50" charset="-128"/>
            </a:endParaRPr>
          </a:p>
          <a:p>
            <a:pPr algn="ctr">
              <a:lnSpc>
                <a:spcPts val="1500"/>
              </a:lnSpc>
            </a:pPr>
            <a:r>
              <a:rPr lang="ja-JP" altLang="en-US" sz="1300" b="1" dirty="0">
                <a:solidFill>
                  <a:schemeClr val="tx1"/>
                </a:solidFill>
                <a:latin typeface="Meiryo UI" panose="020B0604030504040204" pitchFamily="50" charset="-128"/>
                <a:ea typeface="Meiryo UI" panose="020B0604030504040204" pitchFamily="50" charset="-128"/>
              </a:rPr>
              <a:t>都市魅力ブランドの確立</a:t>
            </a:r>
          </a:p>
        </p:txBody>
      </p:sp>
    </p:spTree>
    <p:extLst>
      <p:ext uri="{BB962C8B-B14F-4D97-AF65-F5344CB8AC3E}">
        <p14:creationId xmlns:p14="http://schemas.microsoft.com/office/powerpoint/2010/main" val="619290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F4D01-F219-6367-FE9D-B9ED8EF97F9D}"/>
            </a:ext>
          </a:extLst>
        </p:cNvPr>
        <p:cNvGrpSpPr/>
        <p:nvPr/>
      </p:nvGrpSpPr>
      <p:grpSpPr>
        <a:xfrm>
          <a:off x="0" y="0"/>
          <a:ext cx="0" cy="0"/>
          <a:chOff x="0" y="0"/>
          <a:chExt cx="0" cy="0"/>
        </a:xfrm>
      </p:grpSpPr>
      <p:graphicFrame>
        <p:nvGraphicFramePr>
          <p:cNvPr id="2" name="表 3">
            <a:extLst>
              <a:ext uri="{FF2B5EF4-FFF2-40B4-BE49-F238E27FC236}">
                <a16:creationId xmlns:a16="http://schemas.microsoft.com/office/drawing/2014/main" id="{FAB197E7-7207-6492-CF87-7B1A8F5F0DC1}"/>
              </a:ext>
            </a:extLst>
          </p:cNvPr>
          <p:cNvGraphicFramePr>
            <a:graphicFrameLocks noGrp="1"/>
          </p:cNvGraphicFramePr>
          <p:nvPr/>
        </p:nvGraphicFramePr>
        <p:xfrm>
          <a:off x="558083" y="1686507"/>
          <a:ext cx="8545250" cy="3168000"/>
        </p:xfrm>
        <a:graphic>
          <a:graphicData uri="http://schemas.openxmlformats.org/drawingml/2006/table">
            <a:tbl>
              <a:tblPr bandRow="1">
                <a:tableStyleId>{5C22544A-7EE6-4342-B048-85BDC9FD1C3A}</a:tableStyleId>
              </a:tblPr>
              <a:tblGrid>
                <a:gridCol w="614999">
                  <a:extLst>
                    <a:ext uri="{9D8B030D-6E8A-4147-A177-3AD203B41FA5}">
                      <a16:colId xmlns:a16="http://schemas.microsoft.com/office/drawing/2014/main" val="1284708291"/>
                    </a:ext>
                  </a:extLst>
                </a:gridCol>
                <a:gridCol w="1618418">
                  <a:extLst>
                    <a:ext uri="{9D8B030D-6E8A-4147-A177-3AD203B41FA5}">
                      <a16:colId xmlns:a16="http://schemas.microsoft.com/office/drawing/2014/main" val="3613564373"/>
                    </a:ext>
                  </a:extLst>
                </a:gridCol>
                <a:gridCol w="938683">
                  <a:extLst>
                    <a:ext uri="{9D8B030D-6E8A-4147-A177-3AD203B41FA5}">
                      <a16:colId xmlns:a16="http://schemas.microsoft.com/office/drawing/2014/main" val="2234360187"/>
                    </a:ext>
                  </a:extLst>
                </a:gridCol>
                <a:gridCol w="938683">
                  <a:extLst>
                    <a:ext uri="{9D8B030D-6E8A-4147-A177-3AD203B41FA5}">
                      <a16:colId xmlns:a16="http://schemas.microsoft.com/office/drawing/2014/main" val="2622838515"/>
                    </a:ext>
                  </a:extLst>
                </a:gridCol>
                <a:gridCol w="938683">
                  <a:extLst>
                    <a:ext uri="{9D8B030D-6E8A-4147-A177-3AD203B41FA5}">
                      <a16:colId xmlns:a16="http://schemas.microsoft.com/office/drawing/2014/main" val="487045999"/>
                    </a:ext>
                  </a:extLst>
                </a:gridCol>
                <a:gridCol w="938683">
                  <a:extLst>
                    <a:ext uri="{9D8B030D-6E8A-4147-A177-3AD203B41FA5}">
                      <a16:colId xmlns:a16="http://schemas.microsoft.com/office/drawing/2014/main" val="1478644332"/>
                    </a:ext>
                  </a:extLst>
                </a:gridCol>
                <a:gridCol w="938683">
                  <a:extLst>
                    <a:ext uri="{9D8B030D-6E8A-4147-A177-3AD203B41FA5}">
                      <a16:colId xmlns:a16="http://schemas.microsoft.com/office/drawing/2014/main" val="97163770"/>
                    </a:ext>
                  </a:extLst>
                </a:gridCol>
                <a:gridCol w="1618418">
                  <a:extLst>
                    <a:ext uri="{9D8B030D-6E8A-4147-A177-3AD203B41FA5}">
                      <a16:colId xmlns:a16="http://schemas.microsoft.com/office/drawing/2014/main" val="605206092"/>
                    </a:ext>
                  </a:extLst>
                </a:gridCol>
              </a:tblGrid>
              <a:tr h="284853">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区分</a:t>
                      </a:r>
                    </a:p>
                  </a:txBody>
                  <a:tcPr marL="81597" marR="81597" marT="40799" marB="40799" anchor="ctr">
                    <a:solidFill>
                      <a:schemeClr val="accent5">
                        <a:lumMod val="75000"/>
                      </a:schemeClr>
                    </a:solidFill>
                  </a:tcPr>
                </a:tc>
                <a:tc>
                  <a:txBody>
                    <a:bodyPr/>
                    <a:lstStyle/>
                    <a:p>
                      <a:pPr algn="ctr"/>
                      <a:r>
                        <a:rPr kumimoji="1" lang="ja-JP" altLang="en-US" sz="1000" b="0" dirty="0">
                          <a:solidFill>
                            <a:schemeClr val="bg1"/>
                          </a:solidFill>
                          <a:latin typeface="Meiryo UI" panose="020B0604030504040204" pitchFamily="50" charset="-128"/>
                          <a:ea typeface="Meiryo UI" panose="020B0604030504040204" pitchFamily="50" charset="-128"/>
                        </a:rPr>
                        <a:t>～</a:t>
                      </a:r>
                      <a:r>
                        <a:rPr kumimoji="1" lang="en-US" altLang="ja-JP" sz="1000" b="0" dirty="0">
                          <a:solidFill>
                            <a:schemeClr val="bg1"/>
                          </a:solidFill>
                          <a:latin typeface="Meiryo UI" panose="020B0604030504040204" pitchFamily="50" charset="-128"/>
                          <a:ea typeface="Meiryo UI" panose="020B0604030504040204" pitchFamily="50" charset="-128"/>
                        </a:rPr>
                        <a:t>2025</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2026</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2027</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2028</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2029</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2030</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2031</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lnB w="12700" cmpd="sng">
                      <a:noFill/>
                    </a:lnB>
                    <a:solidFill>
                      <a:schemeClr val="accent5">
                        <a:lumMod val="75000"/>
                      </a:schemeClr>
                    </a:solidFill>
                  </a:tcPr>
                </a:tc>
                <a:extLst>
                  <a:ext uri="{0D108BD9-81ED-4DB2-BD59-A6C34878D82A}">
                    <a16:rowId xmlns:a16="http://schemas.microsoft.com/office/drawing/2014/main" val="817952867"/>
                  </a:ext>
                </a:extLst>
              </a:tr>
              <a:tr h="1174048">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イベント</a:t>
                      </a:r>
                      <a:endParaRPr kumimoji="1" lang="en-US" altLang="ja-JP" sz="1000" dirty="0">
                        <a:solidFill>
                          <a:schemeClr val="bg1"/>
                        </a:solidFill>
                        <a:latin typeface="Meiryo UI" panose="020B0604030504040204" pitchFamily="50" charset="-128"/>
                        <a:ea typeface="Meiryo UI" panose="020B0604030504040204" pitchFamily="50" charset="-128"/>
                      </a:endParaRPr>
                    </a:p>
                    <a:p>
                      <a:pPr algn="ctr"/>
                      <a:r>
                        <a:rPr kumimoji="1" lang="ja-JP" altLang="en-US" sz="1000" dirty="0">
                          <a:solidFill>
                            <a:schemeClr val="bg1"/>
                          </a:solidFill>
                          <a:latin typeface="Meiryo UI" panose="020B0604030504040204" pitchFamily="50" charset="-128"/>
                          <a:ea typeface="Meiryo UI" panose="020B0604030504040204" pitchFamily="50" charset="-128"/>
                        </a:rPr>
                        <a:t>・</a:t>
                      </a:r>
                      <a:endParaRPr kumimoji="1" lang="en-US" altLang="ja-JP" sz="1000" dirty="0">
                        <a:solidFill>
                          <a:schemeClr val="bg1"/>
                        </a:solidFill>
                        <a:latin typeface="Meiryo UI" panose="020B0604030504040204" pitchFamily="50" charset="-128"/>
                        <a:ea typeface="Meiryo UI" panose="020B0604030504040204" pitchFamily="50" charset="-128"/>
                      </a:endParaRPr>
                    </a:p>
                    <a:p>
                      <a:pPr algn="ctr"/>
                      <a:r>
                        <a:rPr kumimoji="1" lang="ja-JP" altLang="en-US" sz="1000" dirty="0">
                          <a:solidFill>
                            <a:schemeClr val="bg1"/>
                          </a:solidFill>
                          <a:latin typeface="Meiryo UI" panose="020B0604030504040204" pitchFamily="50" charset="-128"/>
                          <a:ea typeface="Meiryo UI" panose="020B0604030504040204" pitchFamily="50" charset="-128"/>
                        </a:rPr>
                        <a:t>事業等</a:t>
                      </a:r>
                    </a:p>
                  </a:txBody>
                  <a:tcPr marL="81597" marR="81597" marT="40799" marB="40799" anchor="ctr">
                    <a:solidFill>
                      <a:schemeClr val="accent5">
                        <a:lumMod val="75000"/>
                      </a:schemeClr>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mpd="sng">
                      <a:noFill/>
                    </a:lnT>
                    <a:lnB w="12700" cap="flat" cmpd="sng" algn="ctr">
                      <a:solidFill>
                        <a:schemeClr val="accent1">
                          <a:lumMod val="40000"/>
                          <a:lumOff val="60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85449453"/>
                  </a:ext>
                </a:extLst>
              </a:tr>
              <a:tr h="1709099">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フェーズ</a:t>
                      </a:r>
                    </a:p>
                  </a:txBody>
                  <a:tcPr marL="81597" marR="81597" marT="40799" marB="40799" anchor="ctr">
                    <a:lnR w="12700" cap="flat" cmpd="sng" algn="ctr">
                      <a:noFill/>
                      <a:prstDash val="sysDash"/>
                      <a:round/>
                      <a:headEnd type="none" w="med" len="med"/>
                      <a:tailEnd type="none" w="med" len="med"/>
                    </a:lnR>
                    <a:solidFill>
                      <a:schemeClr val="accent5">
                        <a:lumMod val="75000"/>
                      </a:schemeClr>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extLst>
                  <a:ext uri="{0D108BD9-81ED-4DB2-BD59-A6C34878D82A}">
                    <a16:rowId xmlns:a16="http://schemas.microsoft.com/office/drawing/2014/main" val="2216915641"/>
                  </a:ext>
                </a:extLst>
              </a:tr>
            </a:tbl>
          </a:graphicData>
        </a:graphic>
      </p:graphicFrame>
      <p:sp>
        <p:nvSpPr>
          <p:cNvPr id="30" name="正方形/長方形 29">
            <a:extLst>
              <a:ext uri="{FF2B5EF4-FFF2-40B4-BE49-F238E27FC236}">
                <a16:creationId xmlns:a16="http://schemas.microsoft.com/office/drawing/2014/main" id="{B6424896-B251-A2DB-3DBD-62DF9454168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2030</a:t>
            </a:r>
            <a:r>
              <a:rPr lang="ja-JP" altLang="en-US" b="1" dirty="0">
                <a:solidFill>
                  <a:schemeClr val="bg1"/>
                </a:solidFill>
                <a:latin typeface="Meiryo UI" panose="020B0604030504040204" pitchFamily="50" charset="-128"/>
                <a:ea typeface="Meiryo UI" panose="020B0604030504040204" pitchFamily="50" charset="-128"/>
              </a:rPr>
              <a:t>」の策定にあたって</a:t>
            </a:r>
          </a:p>
        </p:txBody>
      </p:sp>
      <p:sp>
        <p:nvSpPr>
          <p:cNvPr id="35" name="スライド番号プレースホルダー 6">
            <a:extLst>
              <a:ext uri="{FF2B5EF4-FFF2-40B4-BE49-F238E27FC236}">
                <a16:creationId xmlns:a16="http://schemas.microsoft.com/office/drawing/2014/main" id="{9CDC4BD1-A7BB-48A3-A4DD-75365810C699}"/>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13</a:t>
            </a:r>
            <a:endParaRPr kumimoji="1" lang="ja-JP" altLang="en-US" sz="1000" dirty="0">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ED52918C-8E2E-CFFE-3C5A-1435DCE7659F}"/>
              </a:ext>
            </a:extLst>
          </p:cNvPr>
          <p:cNvSpPr/>
          <p:nvPr/>
        </p:nvSpPr>
        <p:spPr>
          <a:xfrm>
            <a:off x="127474" y="559834"/>
            <a:ext cx="9667982" cy="1002003"/>
          </a:xfrm>
          <a:prstGeom prst="rect">
            <a:avLst/>
          </a:prstGeom>
          <a:solidFill>
            <a:schemeClr val="accent3">
              <a:lumMod val="20000"/>
              <a:lumOff val="8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grpSp>
        <p:nvGrpSpPr>
          <p:cNvPr id="4" name="グループ化 3">
            <a:extLst>
              <a:ext uri="{FF2B5EF4-FFF2-40B4-BE49-F238E27FC236}">
                <a16:creationId xmlns:a16="http://schemas.microsoft.com/office/drawing/2014/main" id="{9A63269E-E337-78C9-52E8-CC2A3C0F272D}"/>
              </a:ext>
            </a:extLst>
          </p:cNvPr>
          <p:cNvGrpSpPr/>
          <p:nvPr/>
        </p:nvGrpSpPr>
        <p:grpSpPr>
          <a:xfrm>
            <a:off x="1686129" y="2187615"/>
            <a:ext cx="1080000" cy="346795"/>
            <a:chOff x="1629498" y="2484209"/>
            <a:chExt cx="1080000" cy="346795"/>
          </a:xfrm>
        </p:grpSpPr>
        <p:sp>
          <p:nvSpPr>
            <p:cNvPr id="3" name="楕円 2">
              <a:extLst>
                <a:ext uri="{FF2B5EF4-FFF2-40B4-BE49-F238E27FC236}">
                  <a16:creationId xmlns:a16="http://schemas.microsoft.com/office/drawing/2014/main" id="{5241D9D3-EBC6-E575-0BFF-857A4F24CED0}"/>
                </a:ext>
              </a:extLst>
            </p:cNvPr>
            <p:cNvSpPr/>
            <p:nvPr/>
          </p:nvSpPr>
          <p:spPr>
            <a:xfrm>
              <a:off x="1951642" y="2484209"/>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5" name="四角形: 角を丸くする 4">
              <a:extLst>
                <a:ext uri="{FF2B5EF4-FFF2-40B4-BE49-F238E27FC236}">
                  <a16:creationId xmlns:a16="http://schemas.microsoft.com/office/drawing/2014/main" id="{71529C49-18D6-3BF6-B11A-CACD85C05EA5}"/>
                </a:ext>
              </a:extLst>
            </p:cNvPr>
            <p:cNvSpPr/>
            <p:nvPr/>
          </p:nvSpPr>
          <p:spPr>
            <a:xfrm>
              <a:off x="1629498" y="2531321"/>
              <a:ext cx="1080000" cy="228976"/>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b="1" dirty="0">
                  <a:solidFill>
                    <a:schemeClr val="tx1"/>
                  </a:solidFill>
                  <a:latin typeface="Meiryo UI" panose="020B0604030504040204" pitchFamily="50" charset="-128"/>
                  <a:ea typeface="Meiryo UI" panose="020B0604030504040204" pitchFamily="50" charset="-128"/>
                </a:rPr>
                <a:t>2025</a:t>
              </a:r>
              <a:r>
                <a:rPr lang="ja-JP" altLang="en-US" sz="1000" b="1" dirty="0">
                  <a:solidFill>
                    <a:schemeClr val="tx1"/>
                  </a:solidFill>
                  <a:latin typeface="Meiryo UI" panose="020B0604030504040204" pitchFamily="50" charset="-128"/>
                  <a:ea typeface="Meiryo UI" panose="020B0604030504040204" pitchFamily="50" charset="-128"/>
                </a:rPr>
                <a:t>年</a:t>
              </a:r>
              <a:endParaRPr lang="en-US" altLang="ja-JP" sz="1000" b="1" dirty="0">
                <a:solidFill>
                  <a:schemeClr val="tx1"/>
                </a:solidFill>
                <a:latin typeface="Meiryo UI" panose="020B0604030504040204" pitchFamily="50" charset="-128"/>
                <a:ea typeface="Meiryo UI" panose="020B0604030504040204" pitchFamily="50" charset="-128"/>
              </a:endParaRPr>
            </a:p>
            <a:p>
              <a:pPr algn="ctr"/>
              <a:r>
                <a:rPr lang="ja-JP" altLang="en-US" sz="1000" b="1" dirty="0">
                  <a:solidFill>
                    <a:schemeClr val="tx1"/>
                  </a:solidFill>
                  <a:latin typeface="Meiryo UI" panose="020B0604030504040204" pitchFamily="50" charset="-128"/>
                  <a:ea typeface="Meiryo UI" panose="020B0604030504040204" pitchFamily="50" charset="-128"/>
                </a:rPr>
                <a:t>大阪・関西万博</a:t>
              </a:r>
              <a:endParaRPr lang="ja-JP" altLang="en-US" sz="900" b="1" dirty="0">
                <a:solidFill>
                  <a:schemeClr val="tx1"/>
                </a:solidFill>
                <a:latin typeface="Meiryo UI" panose="020B0604030504040204" pitchFamily="50" charset="-128"/>
                <a:ea typeface="Meiryo UI" panose="020B0604030504040204" pitchFamily="50" charset="-128"/>
              </a:endParaRPr>
            </a:p>
          </p:txBody>
        </p:sp>
      </p:grpSp>
      <p:grpSp>
        <p:nvGrpSpPr>
          <p:cNvPr id="6" name="グループ化 5">
            <a:extLst>
              <a:ext uri="{FF2B5EF4-FFF2-40B4-BE49-F238E27FC236}">
                <a16:creationId xmlns:a16="http://schemas.microsoft.com/office/drawing/2014/main" id="{251D0971-60D1-4A0D-A29A-7396114929B7}"/>
              </a:ext>
            </a:extLst>
          </p:cNvPr>
          <p:cNvGrpSpPr/>
          <p:nvPr/>
        </p:nvGrpSpPr>
        <p:grpSpPr>
          <a:xfrm>
            <a:off x="1149601" y="2743144"/>
            <a:ext cx="864000" cy="346795"/>
            <a:chOff x="1155163" y="3148794"/>
            <a:chExt cx="864000" cy="346795"/>
          </a:xfrm>
        </p:grpSpPr>
        <p:sp>
          <p:nvSpPr>
            <p:cNvPr id="33" name="楕円 32">
              <a:extLst>
                <a:ext uri="{FF2B5EF4-FFF2-40B4-BE49-F238E27FC236}">
                  <a16:creationId xmlns:a16="http://schemas.microsoft.com/office/drawing/2014/main" id="{6EC1EB18-140E-4ACD-0367-48084F9EAE91}"/>
                </a:ext>
              </a:extLst>
            </p:cNvPr>
            <p:cNvSpPr/>
            <p:nvPr/>
          </p:nvSpPr>
          <p:spPr>
            <a:xfrm>
              <a:off x="1377217" y="3148794"/>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EA136F51-2A33-DA15-D92A-2A56123CC051}"/>
                </a:ext>
              </a:extLst>
            </p:cNvPr>
            <p:cNvSpPr/>
            <p:nvPr/>
          </p:nvSpPr>
          <p:spPr>
            <a:xfrm>
              <a:off x="1155163" y="3212239"/>
              <a:ext cx="864000" cy="228976"/>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うめきた</a:t>
              </a:r>
              <a:r>
                <a:rPr lang="en-US" altLang="ja-JP" sz="800" dirty="0">
                  <a:solidFill>
                    <a:schemeClr val="tx1"/>
                  </a:solidFill>
                  <a:latin typeface="Meiryo UI" panose="020B0604030504040204" pitchFamily="50" charset="-128"/>
                  <a:ea typeface="Meiryo UI" panose="020B0604030504040204" pitchFamily="50" charset="-128"/>
                </a:rPr>
                <a:t>2</a:t>
              </a:r>
              <a:r>
                <a:rPr lang="ja-JP" altLang="en-US" sz="800" dirty="0">
                  <a:solidFill>
                    <a:schemeClr val="tx1"/>
                  </a:solidFill>
                  <a:latin typeface="Meiryo UI" panose="020B0604030504040204" pitchFamily="50" charset="-128"/>
                  <a:ea typeface="Meiryo UI" panose="020B0604030504040204" pitchFamily="50" charset="-128"/>
                </a:rPr>
                <a:t>期</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先行まちびらき</a:t>
              </a:r>
            </a:p>
          </p:txBody>
        </p:sp>
      </p:grpSp>
      <p:grpSp>
        <p:nvGrpSpPr>
          <p:cNvPr id="7" name="グループ化 6">
            <a:extLst>
              <a:ext uri="{FF2B5EF4-FFF2-40B4-BE49-F238E27FC236}">
                <a16:creationId xmlns:a16="http://schemas.microsoft.com/office/drawing/2014/main" id="{88AF281F-5A7C-25A6-9F4C-2B1F703C9C2C}"/>
              </a:ext>
            </a:extLst>
          </p:cNvPr>
          <p:cNvGrpSpPr/>
          <p:nvPr/>
        </p:nvGrpSpPr>
        <p:grpSpPr>
          <a:xfrm>
            <a:off x="2687627" y="2171848"/>
            <a:ext cx="1123000" cy="346795"/>
            <a:chOff x="2708351" y="2471668"/>
            <a:chExt cx="1123000" cy="346795"/>
          </a:xfrm>
        </p:grpSpPr>
        <p:sp>
          <p:nvSpPr>
            <p:cNvPr id="42" name="楕円 41">
              <a:extLst>
                <a:ext uri="{FF2B5EF4-FFF2-40B4-BE49-F238E27FC236}">
                  <a16:creationId xmlns:a16="http://schemas.microsoft.com/office/drawing/2014/main" id="{038AC5FA-A530-4AD4-853C-D5F9800F5AD6}"/>
                </a:ext>
              </a:extLst>
            </p:cNvPr>
            <p:cNvSpPr/>
            <p:nvPr/>
          </p:nvSpPr>
          <p:spPr>
            <a:xfrm>
              <a:off x="3065195" y="2471668"/>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7" name="四角形: 角を丸くする 16">
              <a:extLst>
                <a:ext uri="{FF2B5EF4-FFF2-40B4-BE49-F238E27FC236}">
                  <a16:creationId xmlns:a16="http://schemas.microsoft.com/office/drawing/2014/main" id="{ADFA3BC0-4B81-3972-BD27-B3E7C722BB66}"/>
                </a:ext>
              </a:extLst>
            </p:cNvPr>
            <p:cNvSpPr/>
            <p:nvPr/>
          </p:nvSpPr>
          <p:spPr>
            <a:xfrm>
              <a:off x="2708351" y="2526737"/>
              <a:ext cx="1123000" cy="228976"/>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第</a:t>
              </a:r>
              <a:r>
                <a:rPr lang="en-US" altLang="ja-JP" sz="800" dirty="0">
                  <a:solidFill>
                    <a:schemeClr val="tx1"/>
                  </a:solidFill>
                  <a:latin typeface="Meiryo UI" panose="020B0604030504040204" pitchFamily="50" charset="-128"/>
                  <a:ea typeface="Meiryo UI" panose="020B0604030504040204" pitchFamily="50" charset="-128"/>
                </a:rPr>
                <a:t>45</a:t>
              </a:r>
              <a:r>
                <a:rPr lang="ja-JP" altLang="en-US" sz="800" dirty="0">
                  <a:solidFill>
                    <a:schemeClr val="tx1"/>
                  </a:solidFill>
                  <a:latin typeface="Meiryo UI" panose="020B0604030504040204" pitchFamily="50" charset="-128"/>
                  <a:ea typeface="Meiryo UI" panose="020B0604030504040204" pitchFamily="50" charset="-128"/>
                </a:rPr>
                <a:t>回全国</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豊かな海づくり大会</a:t>
              </a:r>
              <a:endParaRPr lang="ja-JP" altLang="en-US" sz="900" dirty="0">
                <a:solidFill>
                  <a:schemeClr val="tx1"/>
                </a:solidFill>
                <a:latin typeface="Meiryo UI" panose="020B0604030504040204" pitchFamily="50" charset="-128"/>
                <a:ea typeface="Meiryo UI" panose="020B0604030504040204" pitchFamily="50" charset="-128"/>
              </a:endParaRPr>
            </a:p>
          </p:txBody>
        </p:sp>
      </p:grpSp>
      <p:grpSp>
        <p:nvGrpSpPr>
          <p:cNvPr id="8" name="グループ化 7">
            <a:extLst>
              <a:ext uri="{FF2B5EF4-FFF2-40B4-BE49-F238E27FC236}">
                <a16:creationId xmlns:a16="http://schemas.microsoft.com/office/drawing/2014/main" id="{FBA5BBC1-B84F-9F6C-B607-4EDB93F79877}"/>
              </a:ext>
            </a:extLst>
          </p:cNvPr>
          <p:cNvGrpSpPr/>
          <p:nvPr/>
        </p:nvGrpSpPr>
        <p:grpSpPr>
          <a:xfrm>
            <a:off x="3612273" y="2172464"/>
            <a:ext cx="1202334" cy="346795"/>
            <a:chOff x="3596044" y="2467827"/>
            <a:chExt cx="1202334" cy="346795"/>
          </a:xfrm>
        </p:grpSpPr>
        <p:sp>
          <p:nvSpPr>
            <p:cNvPr id="43" name="楕円 42">
              <a:extLst>
                <a:ext uri="{FF2B5EF4-FFF2-40B4-BE49-F238E27FC236}">
                  <a16:creationId xmlns:a16="http://schemas.microsoft.com/office/drawing/2014/main" id="{19D447FC-9A62-9C87-CB68-71A227039B2C}"/>
                </a:ext>
              </a:extLst>
            </p:cNvPr>
            <p:cNvSpPr/>
            <p:nvPr/>
          </p:nvSpPr>
          <p:spPr>
            <a:xfrm>
              <a:off x="4007717" y="2467827"/>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6" name="四角形: 角を丸くする 15">
              <a:extLst>
                <a:ext uri="{FF2B5EF4-FFF2-40B4-BE49-F238E27FC236}">
                  <a16:creationId xmlns:a16="http://schemas.microsoft.com/office/drawing/2014/main" id="{EC6C4BBB-1585-E716-AD3C-FEDE4F06721F}"/>
                </a:ext>
              </a:extLst>
            </p:cNvPr>
            <p:cNvSpPr/>
            <p:nvPr/>
          </p:nvSpPr>
          <p:spPr>
            <a:xfrm>
              <a:off x="3596044" y="2485315"/>
              <a:ext cx="1202334" cy="320077"/>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ワールドマスターズ</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ゲームズ</a:t>
              </a:r>
              <a:r>
                <a:rPr lang="en-US" altLang="ja-JP" sz="800" dirty="0">
                  <a:solidFill>
                    <a:schemeClr val="tx1"/>
                  </a:solidFill>
                  <a:latin typeface="Meiryo UI" panose="020B0604030504040204" pitchFamily="50" charset="-128"/>
                  <a:ea typeface="Meiryo UI" panose="020B0604030504040204" pitchFamily="50" charset="-128"/>
                </a:rPr>
                <a:t>2027</a:t>
              </a:r>
              <a:r>
                <a:rPr lang="ja-JP" altLang="en-US" sz="800" dirty="0">
                  <a:solidFill>
                    <a:schemeClr val="tx1"/>
                  </a:solidFill>
                  <a:latin typeface="Meiryo UI" panose="020B0604030504040204" pitchFamily="50" charset="-128"/>
                  <a:ea typeface="Meiryo UI" panose="020B0604030504040204" pitchFamily="50" charset="-128"/>
                </a:rPr>
                <a:t>関西</a:t>
              </a:r>
            </a:p>
          </p:txBody>
        </p:sp>
      </p:grpSp>
      <p:grpSp>
        <p:nvGrpSpPr>
          <p:cNvPr id="9" name="グループ化 8">
            <a:extLst>
              <a:ext uri="{FF2B5EF4-FFF2-40B4-BE49-F238E27FC236}">
                <a16:creationId xmlns:a16="http://schemas.microsoft.com/office/drawing/2014/main" id="{F282F356-1E8E-05B5-C3D6-950C680231B3}"/>
              </a:ext>
            </a:extLst>
          </p:cNvPr>
          <p:cNvGrpSpPr/>
          <p:nvPr/>
        </p:nvGrpSpPr>
        <p:grpSpPr>
          <a:xfrm>
            <a:off x="3714521" y="2739553"/>
            <a:ext cx="997838" cy="346795"/>
            <a:chOff x="3720083" y="3145203"/>
            <a:chExt cx="997838" cy="346795"/>
          </a:xfrm>
        </p:grpSpPr>
        <p:sp>
          <p:nvSpPr>
            <p:cNvPr id="46" name="楕円 45">
              <a:extLst>
                <a:ext uri="{FF2B5EF4-FFF2-40B4-BE49-F238E27FC236}">
                  <a16:creationId xmlns:a16="http://schemas.microsoft.com/office/drawing/2014/main" id="{6EE22345-AD4E-7CEE-D958-EA8C4FA1A21D}"/>
                </a:ext>
              </a:extLst>
            </p:cNvPr>
            <p:cNvSpPr/>
            <p:nvPr/>
          </p:nvSpPr>
          <p:spPr>
            <a:xfrm>
              <a:off x="4021558" y="3145203"/>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5" name="四角形: 角を丸くする 14">
              <a:extLst>
                <a:ext uri="{FF2B5EF4-FFF2-40B4-BE49-F238E27FC236}">
                  <a16:creationId xmlns:a16="http://schemas.microsoft.com/office/drawing/2014/main" id="{1468BE8A-57F1-114C-B79F-7043E9E31CAD}"/>
                </a:ext>
              </a:extLst>
            </p:cNvPr>
            <p:cNvSpPr/>
            <p:nvPr/>
          </p:nvSpPr>
          <p:spPr>
            <a:xfrm>
              <a:off x="3720083" y="3180294"/>
              <a:ext cx="997838" cy="272097"/>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グラングリーン大阪</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全面オープン</a:t>
              </a:r>
            </a:p>
          </p:txBody>
        </p:sp>
      </p:grpSp>
      <p:sp>
        <p:nvSpPr>
          <p:cNvPr id="48" name="楕円 47">
            <a:extLst>
              <a:ext uri="{FF2B5EF4-FFF2-40B4-BE49-F238E27FC236}">
                <a16:creationId xmlns:a16="http://schemas.microsoft.com/office/drawing/2014/main" id="{2CF80A42-895A-8FA9-1CAB-8E97714ADB16}"/>
              </a:ext>
            </a:extLst>
          </p:cNvPr>
          <p:cNvSpPr/>
          <p:nvPr/>
        </p:nvSpPr>
        <p:spPr>
          <a:xfrm>
            <a:off x="4961465" y="2605520"/>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38" name="四角形: 角を丸くする 37">
            <a:extLst>
              <a:ext uri="{FF2B5EF4-FFF2-40B4-BE49-F238E27FC236}">
                <a16:creationId xmlns:a16="http://schemas.microsoft.com/office/drawing/2014/main" id="{7DD592EE-3375-F3BE-5073-8AC419F8FF16}"/>
              </a:ext>
            </a:extLst>
          </p:cNvPr>
          <p:cNvSpPr/>
          <p:nvPr/>
        </p:nvSpPr>
        <p:spPr>
          <a:xfrm>
            <a:off x="4643349" y="2603134"/>
            <a:ext cx="1000636" cy="380950"/>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大阪城東部地区</a:t>
            </a:r>
            <a:r>
              <a:rPr lang="en-US" altLang="ja-JP" sz="800" dirty="0">
                <a:solidFill>
                  <a:schemeClr val="tx1"/>
                </a:solidFill>
                <a:latin typeface="Meiryo UI" panose="020B0604030504040204" pitchFamily="50" charset="-128"/>
                <a:ea typeface="Meiryo UI" panose="020B0604030504040204" pitchFamily="50" charset="-128"/>
              </a:rPr>
              <a:t>1.5</a:t>
            </a:r>
            <a:r>
              <a:rPr lang="ja-JP" altLang="en-US" sz="800" dirty="0">
                <a:solidFill>
                  <a:schemeClr val="tx1"/>
                </a:solidFill>
                <a:latin typeface="Meiryo UI" panose="020B0604030504040204" pitchFamily="50" charset="-128"/>
                <a:ea typeface="Meiryo UI" panose="020B0604030504040204" pitchFamily="50" charset="-128"/>
              </a:rPr>
              <a:t>期まちびらき</a:t>
            </a:r>
            <a:endParaRPr lang="en-US" altLang="ja-JP" sz="800" dirty="0">
              <a:solidFill>
                <a:schemeClr val="tx1"/>
              </a:solidFill>
              <a:latin typeface="Meiryo UI" panose="020B0604030504040204" pitchFamily="50" charset="-128"/>
              <a:ea typeface="Meiryo UI" panose="020B0604030504040204" pitchFamily="50" charset="-128"/>
            </a:endParaRPr>
          </a:p>
        </p:txBody>
      </p:sp>
      <p:grpSp>
        <p:nvGrpSpPr>
          <p:cNvPr id="10" name="グループ化 9">
            <a:extLst>
              <a:ext uri="{FF2B5EF4-FFF2-40B4-BE49-F238E27FC236}">
                <a16:creationId xmlns:a16="http://schemas.microsoft.com/office/drawing/2014/main" id="{4FFA72CE-E189-10BA-6462-2E6ADE7B18A4}"/>
              </a:ext>
            </a:extLst>
          </p:cNvPr>
          <p:cNvGrpSpPr/>
          <p:nvPr/>
        </p:nvGrpSpPr>
        <p:grpSpPr>
          <a:xfrm>
            <a:off x="5595867" y="2584427"/>
            <a:ext cx="934524" cy="436652"/>
            <a:chOff x="5601429" y="3087257"/>
            <a:chExt cx="934524" cy="436652"/>
          </a:xfrm>
        </p:grpSpPr>
        <p:sp>
          <p:nvSpPr>
            <p:cNvPr id="49" name="楕円 48">
              <a:extLst>
                <a:ext uri="{FF2B5EF4-FFF2-40B4-BE49-F238E27FC236}">
                  <a16:creationId xmlns:a16="http://schemas.microsoft.com/office/drawing/2014/main" id="{BB0809A3-5329-4EA4-896F-B380B91B6A42}"/>
                </a:ext>
              </a:extLst>
            </p:cNvPr>
            <p:cNvSpPr/>
            <p:nvPr/>
          </p:nvSpPr>
          <p:spPr>
            <a:xfrm>
              <a:off x="5866466" y="3138637"/>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37" name="四角形: 角を丸くする 36">
              <a:extLst>
                <a:ext uri="{FF2B5EF4-FFF2-40B4-BE49-F238E27FC236}">
                  <a16:creationId xmlns:a16="http://schemas.microsoft.com/office/drawing/2014/main" id="{29714C0A-2D95-E803-B7D6-0E6277A3E06E}"/>
                </a:ext>
              </a:extLst>
            </p:cNvPr>
            <p:cNvSpPr/>
            <p:nvPr/>
          </p:nvSpPr>
          <p:spPr>
            <a:xfrm>
              <a:off x="5601429" y="3087257"/>
              <a:ext cx="934524" cy="436652"/>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800" dirty="0">
                  <a:solidFill>
                    <a:schemeClr val="tx1"/>
                  </a:solidFill>
                  <a:latin typeface="Meiryo UI" panose="020B0604030504040204" pitchFamily="50" charset="-128"/>
                  <a:ea typeface="Meiryo UI" panose="020B0604030504040204" pitchFamily="50" charset="-128"/>
                </a:rPr>
                <a:t>USJ</a:t>
              </a:r>
              <a:r>
                <a:rPr lang="ja-JP" altLang="en-US" sz="800" dirty="0">
                  <a:solidFill>
                    <a:schemeClr val="tx1"/>
                  </a:solidFill>
                  <a:latin typeface="Meiryo UI" panose="020B0604030504040204" pitchFamily="50" charset="-128"/>
                  <a:ea typeface="Meiryo UI" panose="020B0604030504040204" pitchFamily="50" charset="-128"/>
                </a:rPr>
                <a:t>隣接地</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大型ホテル開業</a:t>
              </a:r>
            </a:p>
          </p:txBody>
        </p:sp>
      </p:grpSp>
      <p:grpSp>
        <p:nvGrpSpPr>
          <p:cNvPr id="11" name="グループ化 10">
            <a:extLst>
              <a:ext uri="{FF2B5EF4-FFF2-40B4-BE49-F238E27FC236}">
                <a16:creationId xmlns:a16="http://schemas.microsoft.com/office/drawing/2014/main" id="{8998D700-4C08-8754-F6EB-4CEDEE8311AA}"/>
              </a:ext>
            </a:extLst>
          </p:cNvPr>
          <p:cNvGrpSpPr/>
          <p:nvPr/>
        </p:nvGrpSpPr>
        <p:grpSpPr>
          <a:xfrm>
            <a:off x="6584975" y="2103526"/>
            <a:ext cx="843791" cy="346795"/>
            <a:chOff x="6535953" y="2996645"/>
            <a:chExt cx="843791" cy="346795"/>
          </a:xfrm>
        </p:grpSpPr>
        <p:sp>
          <p:nvSpPr>
            <p:cNvPr id="50" name="楕円 49">
              <a:extLst>
                <a:ext uri="{FF2B5EF4-FFF2-40B4-BE49-F238E27FC236}">
                  <a16:creationId xmlns:a16="http://schemas.microsoft.com/office/drawing/2014/main" id="{5FCDAAD8-F591-4617-916E-5F159442EDC1}"/>
                </a:ext>
              </a:extLst>
            </p:cNvPr>
            <p:cNvSpPr/>
            <p:nvPr/>
          </p:nvSpPr>
          <p:spPr>
            <a:xfrm>
              <a:off x="6785059" y="2996645"/>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40" name="四角形: 角を丸くする 39">
              <a:extLst>
                <a:ext uri="{FF2B5EF4-FFF2-40B4-BE49-F238E27FC236}">
                  <a16:creationId xmlns:a16="http://schemas.microsoft.com/office/drawing/2014/main" id="{87D5D831-11D9-51C6-EB51-E19330EC501B}"/>
                </a:ext>
              </a:extLst>
            </p:cNvPr>
            <p:cNvSpPr/>
            <p:nvPr/>
          </p:nvSpPr>
          <p:spPr>
            <a:xfrm>
              <a:off x="6535953" y="3058143"/>
              <a:ext cx="843791" cy="257000"/>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大規模アリーナ（吹田）開業</a:t>
              </a:r>
            </a:p>
          </p:txBody>
        </p:sp>
      </p:grpSp>
      <p:grpSp>
        <p:nvGrpSpPr>
          <p:cNvPr id="12" name="グループ化 11">
            <a:extLst>
              <a:ext uri="{FF2B5EF4-FFF2-40B4-BE49-F238E27FC236}">
                <a16:creationId xmlns:a16="http://schemas.microsoft.com/office/drawing/2014/main" id="{D734B427-239F-2F74-6E8F-286E99B612CF}"/>
              </a:ext>
            </a:extLst>
          </p:cNvPr>
          <p:cNvGrpSpPr/>
          <p:nvPr/>
        </p:nvGrpSpPr>
        <p:grpSpPr>
          <a:xfrm>
            <a:off x="6629490" y="2662900"/>
            <a:ext cx="900000" cy="346795"/>
            <a:chOff x="6541047" y="3197011"/>
            <a:chExt cx="900000" cy="346795"/>
          </a:xfrm>
        </p:grpSpPr>
        <p:sp>
          <p:nvSpPr>
            <p:cNvPr id="51" name="楕円 50">
              <a:extLst>
                <a:ext uri="{FF2B5EF4-FFF2-40B4-BE49-F238E27FC236}">
                  <a16:creationId xmlns:a16="http://schemas.microsoft.com/office/drawing/2014/main" id="{51B6FAC1-6A79-FE06-B8F2-BEECD5AC29ED}"/>
                </a:ext>
              </a:extLst>
            </p:cNvPr>
            <p:cNvSpPr/>
            <p:nvPr/>
          </p:nvSpPr>
          <p:spPr>
            <a:xfrm>
              <a:off x="6784279" y="3197011"/>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8" name="四角形: 角を丸くする 17">
              <a:extLst>
                <a:ext uri="{FF2B5EF4-FFF2-40B4-BE49-F238E27FC236}">
                  <a16:creationId xmlns:a16="http://schemas.microsoft.com/office/drawing/2014/main" id="{E807E928-DC3F-CAB2-8B25-D4B680776F98}"/>
                </a:ext>
              </a:extLst>
            </p:cNvPr>
            <p:cNvSpPr/>
            <p:nvPr/>
          </p:nvSpPr>
          <p:spPr>
            <a:xfrm>
              <a:off x="6541047" y="3242236"/>
              <a:ext cx="900000" cy="257000"/>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b="1" dirty="0">
                  <a:solidFill>
                    <a:schemeClr val="tx1"/>
                  </a:solidFill>
                  <a:latin typeface="Meiryo UI" panose="020B0604030504040204" pitchFamily="50" charset="-128"/>
                  <a:ea typeface="Meiryo UI" panose="020B0604030504040204" pitchFamily="50" charset="-128"/>
                </a:rPr>
                <a:t>大阪</a:t>
              </a:r>
              <a:r>
                <a:rPr lang="en-US" altLang="ja-JP" sz="1000" b="1" dirty="0">
                  <a:solidFill>
                    <a:schemeClr val="tx1"/>
                  </a:solidFill>
                  <a:latin typeface="Meiryo UI" panose="020B0604030504040204" pitchFamily="50" charset="-128"/>
                  <a:ea typeface="Meiryo UI" panose="020B0604030504040204" pitchFamily="50" charset="-128"/>
                </a:rPr>
                <a:t>IR</a:t>
              </a:r>
              <a:r>
                <a:rPr lang="ja-JP" altLang="en-US" sz="1000" b="1" dirty="0">
                  <a:solidFill>
                    <a:schemeClr val="tx1"/>
                  </a:solidFill>
                  <a:latin typeface="Meiryo UI" panose="020B0604030504040204" pitchFamily="50" charset="-128"/>
                  <a:ea typeface="Meiryo UI" panose="020B0604030504040204" pitchFamily="50" charset="-128"/>
                </a:rPr>
                <a:t>開業</a:t>
              </a:r>
              <a:endParaRPr lang="en-US" altLang="ja-JP" sz="1000" b="1" dirty="0">
                <a:solidFill>
                  <a:schemeClr val="tx1"/>
                </a:solidFill>
                <a:latin typeface="Meiryo UI" panose="020B0604030504040204" pitchFamily="50" charset="-128"/>
                <a:ea typeface="Meiryo UI" panose="020B0604030504040204" pitchFamily="50" charset="-128"/>
              </a:endParaRPr>
            </a:p>
          </p:txBody>
        </p:sp>
      </p:grpSp>
      <p:grpSp>
        <p:nvGrpSpPr>
          <p:cNvPr id="13" name="グループ化 12">
            <a:extLst>
              <a:ext uri="{FF2B5EF4-FFF2-40B4-BE49-F238E27FC236}">
                <a16:creationId xmlns:a16="http://schemas.microsoft.com/office/drawing/2014/main" id="{C2171515-D1F0-8903-0D5E-40DB2CA0AA48}"/>
              </a:ext>
            </a:extLst>
          </p:cNvPr>
          <p:cNvGrpSpPr/>
          <p:nvPr/>
        </p:nvGrpSpPr>
        <p:grpSpPr>
          <a:xfrm>
            <a:off x="7540977" y="2661786"/>
            <a:ext cx="807743" cy="353533"/>
            <a:chOff x="7533608" y="3384054"/>
            <a:chExt cx="807743" cy="353533"/>
          </a:xfrm>
        </p:grpSpPr>
        <p:sp>
          <p:nvSpPr>
            <p:cNvPr id="52" name="楕円 51">
              <a:extLst>
                <a:ext uri="{FF2B5EF4-FFF2-40B4-BE49-F238E27FC236}">
                  <a16:creationId xmlns:a16="http://schemas.microsoft.com/office/drawing/2014/main" id="{513171B4-C6AE-EDDF-742F-B42110C976A5}"/>
                </a:ext>
              </a:extLst>
            </p:cNvPr>
            <p:cNvSpPr/>
            <p:nvPr/>
          </p:nvSpPr>
          <p:spPr>
            <a:xfrm>
              <a:off x="7747985" y="3384054"/>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20" name="四角形: 角を丸くする 19">
              <a:extLst>
                <a:ext uri="{FF2B5EF4-FFF2-40B4-BE49-F238E27FC236}">
                  <a16:creationId xmlns:a16="http://schemas.microsoft.com/office/drawing/2014/main" id="{76C2D434-2B0B-3AEF-D87F-29316C3C7C45}"/>
                </a:ext>
              </a:extLst>
            </p:cNvPr>
            <p:cNvSpPr/>
            <p:nvPr/>
          </p:nvSpPr>
          <p:spPr>
            <a:xfrm>
              <a:off x="7533608" y="3397808"/>
              <a:ext cx="807743" cy="339779"/>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なにわ筋線</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開通</a:t>
              </a:r>
              <a:endParaRPr lang="en-US" altLang="ja-JP" sz="800" dirty="0">
                <a:solidFill>
                  <a:schemeClr val="tx1"/>
                </a:solidFill>
                <a:latin typeface="Meiryo UI" panose="020B0604030504040204" pitchFamily="50" charset="-128"/>
                <a:ea typeface="Meiryo UI" panose="020B0604030504040204" pitchFamily="50" charset="-128"/>
              </a:endParaRPr>
            </a:p>
          </p:txBody>
        </p:sp>
      </p:grpSp>
      <p:grpSp>
        <p:nvGrpSpPr>
          <p:cNvPr id="24" name="グループ化 23">
            <a:extLst>
              <a:ext uri="{FF2B5EF4-FFF2-40B4-BE49-F238E27FC236}">
                <a16:creationId xmlns:a16="http://schemas.microsoft.com/office/drawing/2014/main" id="{3A5FC26C-4360-339B-9945-0635BB63599C}"/>
              </a:ext>
            </a:extLst>
          </p:cNvPr>
          <p:cNvGrpSpPr/>
          <p:nvPr/>
        </p:nvGrpSpPr>
        <p:grpSpPr>
          <a:xfrm>
            <a:off x="8181097" y="2275775"/>
            <a:ext cx="910748" cy="346795"/>
            <a:chOff x="8199181" y="3041911"/>
            <a:chExt cx="910748" cy="346795"/>
          </a:xfrm>
        </p:grpSpPr>
        <p:sp>
          <p:nvSpPr>
            <p:cNvPr id="54" name="楕円 53">
              <a:extLst>
                <a:ext uri="{FF2B5EF4-FFF2-40B4-BE49-F238E27FC236}">
                  <a16:creationId xmlns:a16="http://schemas.microsoft.com/office/drawing/2014/main" id="{0FD04D8C-6699-F3BE-9A1C-79B0CBF478B1}"/>
                </a:ext>
              </a:extLst>
            </p:cNvPr>
            <p:cNvSpPr/>
            <p:nvPr/>
          </p:nvSpPr>
          <p:spPr>
            <a:xfrm>
              <a:off x="8465061" y="3041911"/>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9" name="四角形: 角を丸くする 18">
              <a:extLst>
                <a:ext uri="{FF2B5EF4-FFF2-40B4-BE49-F238E27FC236}">
                  <a16:creationId xmlns:a16="http://schemas.microsoft.com/office/drawing/2014/main" id="{606E304B-7E7F-33F6-1DA1-4858636B9744}"/>
                </a:ext>
              </a:extLst>
            </p:cNvPr>
            <p:cNvSpPr/>
            <p:nvPr/>
          </p:nvSpPr>
          <p:spPr>
            <a:xfrm>
              <a:off x="8199181" y="3054539"/>
              <a:ext cx="910748" cy="307729"/>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関西国際空港</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発着便拡大</a:t>
              </a:r>
              <a:endParaRPr lang="en-US" altLang="ja-JP" sz="800" dirty="0">
                <a:solidFill>
                  <a:schemeClr val="tx1"/>
                </a:solidFill>
                <a:latin typeface="Meiryo UI" panose="020B0604030504040204" pitchFamily="50" charset="-128"/>
                <a:ea typeface="Meiryo UI" panose="020B0604030504040204" pitchFamily="50" charset="-128"/>
              </a:endParaRPr>
            </a:p>
          </p:txBody>
        </p:sp>
      </p:grpSp>
      <p:grpSp>
        <p:nvGrpSpPr>
          <p:cNvPr id="28" name="グループ化 27">
            <a:extLst>
              <a:ext uri="{FF2B5EF4-FFF2-40B4-BE49-F238E27FC236}">
                <a16:creationId xmlns:a16="http://schemas.microsoft.com/office/drawing/2014/main" id="{31D5B735-F28E-9E73-CEA6-C22CAFD6D66A}"/>
              </a:ext>
            </a:extLst>
          </p:cNvPr>
          <p:cNvGrpSpPr/>
          <p:nvPr/>
        </p:nvGrpSpPr>
        <p:grpSpPr>
          <a:xfrm>
            <a:off x="1176678" y="3420277"/>
            <a:ext cx="7926655" cy="1268775"/>
            <a:chOff x="1325358" y="3711407"/>
            <a:chExt cx="7926655" cy="1268775"/>
          </a:xfrm>
        </p:grpSpPr>
        <p:sp>
          <p:nvSpPr>
            <p:cNvPr id="47" name="矢印: 山形 46">
              <a:extLst>
                <a:ext uri="{FF2B5EF4-FFF2-40B4-BE49-F238E27FC236}">
                  <a16:creationId xmlns:a16="http://schemas.microsoft.com/office/drawing/2014/main" id="{F4E4EDE9-E190-2659-F580-F5BEC431F5FA}"/>
                </a:ext>
              </a:extLst>
            </p:cNvPr>
            <p:cNvSpPr/>
            <p:nvPr/>
          </p:nvSpPr>
          <p:spPr>
            <a:xfrm>
              <a:off x="7369971" y="3711407"/>
              <a:ext cx="1882042" cy="1260000"/>
            </a:xfrm>
            <a:prstGeom prst="chevron">
              <a:avLst>
                <a:gd name="adj" fmla="val 26129"/>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071" dirty="0">
                <a:solidFill>
                  <a:schemeClr val="bg1"/>
                </a:solidFill>
                <a:latin typeface="Meiryo UI" panose="020B0604030504040204" pitchFamily="50" charset="-128"/>
                <a:ea typeface="Meiryo UI" panose="020B0604030504040204" pitchFamily="50" charset="-128"/>
              </a:endParaRPr>
            </a:p>
          </p:txBody>
        </p:sp>
        <p:sp>
          <p:nvSpPr>
            <p:cNvPr id="44" name="矢印: 五方向 43">
              <a:extLst>
                <a:ext uri="{FF2B5EF4-FFF2-40B4-BE49-F238E27FC236}">
                  <a16:creationId xmlns:a16="http://schemas.microsoft.com/office/drawing/2014/main" id="{826BA338-9B01-A2ED-B980-E8F8EC712F81}"/>
                </a:ext>
              </a:extLst>
            </p:cNvPr>
            <p:cNvSpPr/>
            <p:nvPr/>
          </p:nvSpPr>
          <p:spPr>
            <a:xfrm>
              <a:off x="1443418" y="3720182"/>
              <a:ext cx="2014429" cy="1260000"/>
            </a:xfrm>
            <a:prstGeom prst="homePlate">
              <a:avLst>
                <a:gd name="adj" fmla="val 2205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071" dirty="0">
                <a:solidFill>
                  <a:schemeClr val="bg1"/>
                </a:solidFill>
                <a:latin typeface="Meiryo UI" panose="020B0604030504040204" pitchFamily="50" charset="-128"/>
                <a:ea typeface="Meiryo UI" panose="020B0604030504040204" pitchFamily="50" charset="-128"/>
              </a:endParaRPr>
            </a:p>
          </p:txBody>
        </p:sp>
        <p:sp>
          <p:nvSpPr>
            <p:cNvPr id="21" name="正方形/長方形 20">
              <a:extLst>
                <a:ext uri="{FF2B5EF4-FFF2-40B4-BE49-F238E27FC236}">
                  <a16:creationId xmlns:a16="http://schemas.microsoft.com/office/drawing/2014/main" id="{E010BF14-8F3A-3B75-8D6F-EE28C1600EEB}"/>
                </a:ext>
              </a:extLst>
            </p:cNvPr>
            <p:cNvSpPr/>
            <p:nvPr/>
          </p:nvSpPr>
          <p:spPr>
            <a:xfrm>
              <a:off x="1519391" y="3825902"/>
              <a:ext cx="710769" cy="192750"/>
            </a:xfrm>
            <a:prstGeom prst="rect">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981" b="1" dirty="0">
                  <a:solidFill>
                    <a:schemeClr val="bg1"/>
                  </a:solidFill>
                  <a:latin typeface="Meiryo UI" panose="020B0604030504040204" pitchFamily="50" charset="-128"/>
                  <a:ea typeface="Meiryo UI" panose="020B0604030504040204" pitchFamily="50" charset="-128"/>
                </a:rPr>
                <a:t>フェーズ</a:t>
              </a:r>
              <a:r>
                <a:rPr lang="en-US" altLang="ja-JP" sz="981" b="1" dirty="0">
                  <a:solidFill>
                    <a:schemeClr val="bg1"/>
                  </a:solidFill>
                  <a:latin typeface="Meiryo UI" panose="020B0604030504040204" pitchFamily="50" charset="-128"/>
                  <a:ea typeface="Meiryo UI" panose="020B0604030504040204" pitchFamily="50" charset="-128"/>
                </a:rPr>
                <a:t>1</a:t>
              </a:r>
              <a:endParaRPr lang="ja-JP" altLang="en-US" sz="981" b="1" dirty="0">
                <a:solidFill>
                  <a:schemeClr val="bg1"/>
                </a:solidFill>
                <a:latin typeface="Meiryo UI" panose="020B0604030504040204" pitchFamily="50" charset="-128"/>
                <a:ea typeface="Meiryo UI" panose="020B0604030504040204" pitchFamily="50" charset="-128"/>
              </a:endParaRPr>
            </a:p>
          </p:txBody>
        </p:sp>
        <p:sp>
          <p:nvSpPr>
            <p:cNvPr id="23" name="正方形/長方形 22">
              <a:extLst>
                <a:ext uri="{FF2B5EF4-FFF2-40B4-BE49-F238E27FC236}">
                  <a16:creationId xmlns:a16="http://schemas.microsoft.com/office/drawing/2014/main" id="{5621C193-7779-7EC0-36DD-03BBF7CFED8A}"/>
                </a:ext>
              </a:extLst>
            </p:cNvPr>
            <p:cNvSpPr/>
            <p:nvPr/>
          </p:nvSpPr>
          <p:spPr>
            <a:xfrm>
              <a:off x="7819241" y="3817346"/>
              <a:ext cx="710769" cy="192750"/>
            </a:xfrm>
            <a:prstGeom prst="rect">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981" b="1" dirty="0">
                  <a:solidFill>
                    <a:schemeClr val="bg1"/>
                  </a:solidFill>
                  <a:latin typeface="Meiryo UI" panose="020B0604030504040204" pitchFamily="50" charset="-128"/>
                  <a:ea typeface="Meiryo UI" panose="020B0604030504040204" pitchFamily="50" charset="-128"/>
                </a:rPr>
                <a:t>フェーズ</a:t>
              </a:r>
              <a:r>
                <a:rPr lang="en-US" altLang="ja-JP" sz="981" b="1" dirty="0">
                  <a:solidFill>
                    <a:schemeClr val="bg1"/>
                  </a:solidFill>
                  <a:latin typeface="Meiryo UI" panose="020B0604030504040204" pitchFamily="50" charset="-128"/>
                  <a:ea typeface="Meiryo UI" panose="020B0604030504040204" pitchFamily="50" charset="-128"/>
                </a:rPr>
                <a:t>3</a:t>
              </a:r>
              <a:endParaRPr lang="ja-JP" altLang="en-US" sz="981" b="1" dirty="0">
                <a:solidFill>
                  <a:schemeClr val="bg1"/>
                </a:solidFill>
                <a:latin typeface="Meiryo UI" panose="020B0604030504040204" pitchFamily="50" charset="-128"/>
                <a:ea typeface="Meiryo UI" panose="020B0604030504040204" pitchFamily="50" charset="-128"/>
              </a:endParaRPr>
            </a:p>
          </p:txBody>
        </p:sp>
        <p:sp>
          <p:nvSpPr>
            <p:cNvPr id="45" name="矢印: 山形 44">
              <a:extLst>
                <a:ext uri="{FF2B5EF4-FFF2-40B4-BE49-F238E27FC236}">
                  <a16:creationId xmlns:a16="http://schemas.microsoft.com/office/drawing/2014/main" id="{4D6D79AA-5F13-F4F4-11E5-39447812457D}"/>
                </a:ext>
              </a:extLst>
            </p:cNvPr>
            <p:cNvSpPr/>
            <p:nvPr/>
          </p:nvSpPr>
          <p:spPr>
            <a:xfrm>
              <a:off x="3135470" y="3711407"/>
              <a:ext cx="4608000" cy="1260000"/>
            </a:xfrm>
            <a:prstGeom prst="chevron">
              <a:avLst>
                <a:gd name="adj" fmla="val 18748"/>
              </a:avLst>
            </a:prstGeom>
            <a:solidFill>
              <a:schemeClr val="accent1">
                <a:lumMod val="60000"/>
                <a:lumOff val="40000"/>
              </a:schemeClr>
            </a:solidFill>
            <a:ln w="38100">
              <a:solidFill>
                <a:srgbClr val="00206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71" dirty="0">
                <a:solidFill>
                  <a:schemeClr val="bg1"/>
                </a:solidFill>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37F48F36-DB1F-2658-9F76-45EB203099D8}"/>
                </a:ext>
              </a:extLst>
            </p:cNvPr>
            <p:cNvSpPr/>
            <p:nvPr/>
          </p:nvSpPr>
          <p:spPr>
            <a:xfrm>
              <a:off x="3397807" y="3792557"/>
              <a:ext cx="710769" cy="192750"/>
            </a:xfrm>
            <a:prstGeom prst="rect">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981" b="1" dirty="0">
                  <a:solidFill>
                    <a:schemeClr val="bg1"/>
                  </a:solidFill>
                  <a:latin typeface="Meiryo UI" panose="020B0604030504040204" pitchFamily="50" charset="-128"/>
                  <a:ea typeface="Meiryo UI" panose="020B0604030504040204" pitchFamily="50" charset="-128"/>
                </a:rPr>
                <a:t>フェーズ</a:t>
              </a:r>
              <a:r>
                <a:rPr lang="en-US" altLang="ja-JP" sz="981" b="1" dirty="0">
                  <a:solidFill>
                    <a:schemeClr val="bg1"/>
                  </a:solidFill>
                  <a:latin typeface="Meiryo UI" panose="020B0604030504040204" pitchFamily="50" charset="-128"/>
                  <a:ea typeface="Meiryo UI" panose="020B0604030504040204" pitchFamily="50" charset="-128"/>
                </a:rPr>
                <a:t>2</a:t>
              </a:r>
              <a:endParaRPr lang="ja-JP" altLang="en-US" sz="981" b="1" dirty="0">
                <a:solidFill>
                  <a:schemeClr val="bg1"/>
                </a:solidFill>
                <a:latin typeface="Meiryo UI" panose="020B0604030504040204" pitchFamily="50" charset="-128"/>
                <a:ea typeface="Meiryo UI" panose="020B0604030504040204" pitchFamily="50" charset="-128"/>
              </a:endParaRPr>
            </a:p>
          </p:txBody>
        </p:sp>
        <p:sp>
          <p:nvSpPr>
            <p:cNvPr id="25" name="正方形/長方形 24">
              <a:extLst>
                <a:ext uri="{FF2B5EF4-FFF2-40B4-BE49-F238E27FC236}">
                  <a16:creationId xmlns:a16="http://schemas.microsoft.com/office/drawing/2014/main" id="{B0099E6C-853C-38FE-D4E1-94A3E0553B02}"/>
                </a:ext>
              </a:extLst>
            </p:cNvPr>
            <p:cNvSpPr/>
            <p:nvPr/>
          </p:nvSpPr>
          <p:spPr>
            <a:xfrm>
              <a:off x="3275223" y="4015407"/>
              <a:ext cx="2972093" cy="3599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49" b="1" u="sng" dirty="0">
                  <a:solidFill>
                    <a:schemeClr val="tx1"/>
                  </a:solidFill>
                  <a:latin typeface="Meiryo UI" panose="020B0604030504040204" pitchFamily="50" charset="-128"/>
                  <a:ea typeface="Meiryo UI" panose="020B0604030504040204" pitchFamily="50" charset="-128"/>
                </a:rPr>
                <a:t>大阪都市魅力創造戦略</a:t>
              </a:r>
              <a:r>
                <a:rPr lang="en-US" altLang="ja-JP" sz="1249" b="1" u="sng" dirty="0">
                  <a:solidFill>
                    <a:schemeClr val="tx1"/>
                  </a:solidFill>
                  <a:latin typeface="Meiryo UI" panose="020B0604030504040204" pitchFamily="50" charset="-128"/>
                  <a:ea typeface="Meiryo UI" panose="020B0604030504040204" pitchFamily="50" charset="-128"/>
                </a:rPr>
                <a:t>2030</a:t>
              </a:r>
              <a:r>
                <a:rPr lang="ja-JP" altLang="en-US" sz="1249" b="1" u="sng" dirty="0">
                  <a:solidFill>
                    <a:schemeClr val="tx1"/>
                  </a:solidFill>
                  <a:latin typeface="Meiryo UI" panose="020B0604030504040204" pitchFamily="50" charset="-128"/>
                  <a:ea typeface="Meiryo UI" panose="020B0604030504040204" pitchFamily="50" charset="-128"/>
                </a:rPr>
                <a:t>（</a:t>
              </a:r>
              <a:r>
                <a:rPr lang="en-US" altLang="ja-JP" sz="1249" b="1" u="sng" dirty="0">
                  <a:solidFill>
                    <a:schemeClr val="tx1"/>
                  </a:solidFill>
                  <a:latin typeface="Meiryo UI" panose="020B0604030504040204" pitchFamily="50" charset="-128"/>
                  <a:ea typeface="Meiryo UI" panose="020B0604030504040204" pitchFamily="50" charset="-128"/>
                </a:rPr>
                <a:t>※</a:t>
              </a:r>
              <a:r>
                <a:rPr lang="ja-JP" altLang="en-US" sz="1249" b="1" u="sng" dirty="0">
                  <a:solidFill>
                    <a:schemeClr val="tx1"/>
                  </a:solidFill>
                  <a:latin typeface="Meiryo UI" panose="020B0604030504040204" pitchFamily="50" charset="-128"/>
                  <a:ea typeface="Meiryo UI" panose="020B0604030504040204" pitchFamily="50" charset="-128"/>
                </a:rPr>
                <a:t>）</a:t>
              </a:r>
            </a:p>
          </p:txBody>
        </p:sp>
        <p:sp>
          <p:nvSpPr>
            <p:cNvPr id="29" name="正方形/長方形 28">
              <a:extLst>
                <a:ext uri="{FF2B5EF4-FFF2-40B4-BE49-F238E27FC236}">
                  <a16:creationId xmlns:a16="http://schemas.microsoft.com/office/drawing/2014/main" id="{C6C29F9E-24E4-9652-21F4-05E2FCD3B4F9}"/>
                </a:ext>
              </a:extLst>
            </p:cNvPr>
            <p:cNvSpPr/>
            <p:nvPr/>
          </p:nvSpPr>
          <p:spPr>
            <a:xfrm>
              <a:off x="3501149" y="4370722"/>
              <a:ext cx="2365314" cy="4091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lnSpc>
                  <a:spcPts val="1500"/>
                </a:lnSpc>
                <a:buFont typeface="Meiryo UI" panose="020B0604030504040204" pitchFamily="50" charset="-128"/>
                <a:buChar char="➤"/>
              </a:pPr>
              <a:r>
                <a:rPr lang="ja-JP" altLang="en-US" sz="981" dirty="0">
                  <a:solidFill>
                    <a:schemeClr val="tx1"/>
                  </a:solidFill>
                  <a:latin typeface="Meiryo UI" panose="020B0604030504040204" pitchFamily="50" charset="-128"/>
                  <a:ea typeface="Meiryo UI" panose="020B0604030504040204" pitchFamily="50" charset="-128"/>
                </a:rPr>
                <a:t>万博レガシーの継承・発展</a:t>
              </a:r>
              <a:endParaRPr lang="en-US" altLang="ja-JP" sz="981" dirty="0">
                <a:solidFill>
                  <a:schemeClr val="tx1"/>
                </a:solidFill>
                <a:latin typeface="Meiryo UI" panose="020B0604030504040204" pitchFamily="50" charset="-128"/>
                <a:ea typeface="Meiryo UI" panose="020B0604030504040204" pitchFamily="50" charset="-128"/>
              </a:endParaRPr>
            </a:p>
            <a:p>
              <a:pPr marL="152996" indent="-152996">
                <a:lnSpc>
                  <a:spcPts val="1500"/>
                </a:lnSpc>
                <a:buFont typeface="Meiryo UI" panose="020B0604030504040204" pitchFamily="50" charset="-128"/>
                <a:buChar char="➤"/>
              </a:pPr>
              <a:r>
                <a:rPr lang="ja-JP" altLang="en-US" sz="981" dirty="0">
                  <a:solidFill>
                    <a:schemeClr val="tx1"/>
                  </a:solidFill>
                  <a:latin typeface="Meiryo UI" panose="020B0604030504040204" pitchFamily="50" charset="-128"/>
                  <a:ea typeface="Meiryo UI" panose="020B0604030504040204" pitchFamily="50" charset="-128"/>
                </a:rPr>
                <a:t>「持続可能な観光」の対応</a:t>
              </a:r>
              <a:endParaRPr lang="en-US" altLang="ja-JP" sz="981" dirty="0">
                <a:solidFill>
                  <a:schemeClr val="tx1"/>
                </a:solidFill>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ED32C2D5-13B4-D98B-63EF-BE973773D9F4}"/>
                </a:ext>
              </a:extLst>
            </p:cNvPr>
            <p:cNvSpPr/>
            <p:nvPr/>
          </p:nvSpPr>
          <p:spPr>
            <a:xfrm>
              <a:off x="7582576" y="4149495"/>
              <a:ext cx="1517378" cy="5175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lgn="ctr">
                <a:buFont typeface="Meiryo UI" panose="020B0604030504040204" pitchFamily="50" charset="-128"/>
                <a:buChar char="➤"/>
              </a:pPr>
              <a:r>
                <a:rPr lang="ja-JP" altLang="en-US" sz="981" dirty="0">
                  <a:solidFill>
                    <a:schemeClr val="tx1"/>
                  </a:solidFill>
                  <a:latin typeface="Meiryo UI" panose="020B0604030504040204" pitchFamily="50" charset="-128"/>
                  <a:ea typeface="Meiryo UI" panose="020B0604030504040204" pitchFamily="50" charset="-128"/>
                </a:rPr>
                <a:t>夢洲のまちづくり</a:t>
              </a:r>
              <a:endParaRPr lang="en-US" altLang="ja-JP" sz="981" dirty="0">
                <a:solidFill>
                  <a:schemeClr val="tx1"/>
                </a:solidFill>
                <a:latin typeface="Meiryo UI" panose="020B0604030504040204" pitchFamily="50" charset="-128"/>
                <a:ea typeface="Meiryo UI" panose="020B0604030504040204" pitchFamily="50" charset="-128"/>
              </a:endParaRPr>
            </a:p>
            <a:p>
              <a:pPr algn="ctr"/>
              <a:r>
                <a:rPr lang="ja-JP" altLang="en-US" sz="981" dirty="0">
                  <a:solidFill>
                    <a:schemeClr val="tx1"/>
                  </a:solidFill>
                  <a:latin typeface="Meiryo UI" panose="020B0604030504040204" pitchFamily="50" charset="-128"/>
                  <a:ea typeface="Meiryo UI" panose="020B0604030504040204" pitchFamily="50" charset="-128"/>
                </a:rPr>
                <a:t>　　（国際観光拠点）等と連動した取組</a:t>
              </a:r>
              <a:endParaRPr lang="en-US" altLang="ja-JP" sz="981" dirty="0">
                <a:solidFill>
                  <a:schemeClr val="tx1"/>
                </a:solidFill>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B6C3BA55-51B4-89C5-2C1E-43EB954F91D7}"/>
                </a:ext>
              </a:extLst>
            </p:cNvPr>
            <p:cNvSpPr/>
            <p:nvPr/>
          </p:nvSpPr>
          <p:spPr>
            <a:xfrm>
              <a:off x="1325358" y="4127431"/>
              <a:ext cx="1914938" cy="3599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81" dirty="0">
                  <a:solidFill>
                    <a:schemeClr val="tx1"/>
                  </a:solidFill>
                  <a:latin typeface="Meiryo UI" panose="020B0604030504040204" pitchFamily="50" charset="-128"/>
                  <a:ea typeface="Meiryo UI" panose="020B0604030504040204" pitchFamily="50" charset="-128"/>
                </a:rPr>
                <a:t>大阪都市魅力創造戦略</a:t>
              </a:r>
              <a:r>
                <a:rPr lang="en-US" altLang="ja-JP" sz="981" dirty="0">
                  <a:solidFill>
                    <a:schemeClr val="tx1"/>
                  </a:solidFill>
                  <a:latin typeface="Meiryo UI" panose="020B0604030504040204" pitchFamily="50" charset="-128"/>
                  <a:ea typeface="Meiryo UI" panose="020B0604030504040204" pitchFamily="50" charset="-128"/>
                </a:rPr>
                <a:t>2025</a:t>
              </a:r>
              <a:endParaRPr lang="ja-JP" altLang="en-US" sz="981" dirty="0">
                <a:solidFill>
                  <a:schemeClr val="tx1"/>
                </a:solidFill>
                <a:latin typeface="Meiryo UI" panose="020B0604030504040204" pitchFamily="50" charset="-128"/>
                <a:ea typeface="Meiryo UI" panose="020B0604030504040204" pitchFamily="50" charset="-128"/>
              </a:endParaRPr>
            </a:p>
          </p:txBody>
        </p:sp>
        <p:sp>
          <p:nvSpPr>
            <p:cNvPr id="41" name="正方形/長方形 40">
              <a:extLst>
                <a:ext uri="{FF2B5EF4-FFF2-40B4-BE49-F238E27FC236}">
                  <a16:creationId xmlns:a16="http://schemas.microsoft.com/office/drawing/2014/main" id="{144721F4-0861-2A1F-9F51-8D66C3A34E1E}"/>
                </a:ext>
              </a:extLst>
            </p:cNvPr>
            <p:cNvSpPr/>
            <p:nvPr/>
          </p:nvSpPr>
          <p:spPr>
            <a:xfrm>
              <a:off x="1450684" y="4496147"/>
              <a:ext cx="1827997" cy="228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81" dirty="0">
                  <a:solidFill>
                    <a:schemeClr val="tx1"/>
                  </a:solidFill>
                  <a:latin typeface="Meiryo UI" panose="020B0604030504040204" pitchFamily="50" charset="-128"/>
                  <a:ea typeface="Meiryo UI" panose="020B0604030504040204" pitchFamily="50" charset="-128"/>
                </a:rPr>
                <a:t>万博の機会を最大限に活用</a:t>
              </a:r>
              <a:endParaRPr lang="en-US" altLang="ja-JP" sz="981" dirty="0">
                <a:solidFill>
                  <a:schemeClr val="tx1"/>
                </a:solidFill>
                <a:latin typeface="Meiryo UI" panose="020B0604030504040204" pitchFamily="50" charset="-128"/>
                <a:ea typeface="Meiryo UI" panose="020B0604030504040204" pitchFamily="50" charset="-128"/>
              </a:endParaRPr>
            </a:p>
          </p:txBody>
        </p:sp>
        <p:sp>
          <p:nvSpPr>
            <p:cNvPr id="55" name="正方形/長方形 54">
              <a:extLst>
                <a:ext uri="{FF2B5EF4-FFF2-40B4-BE49-F238E27FC236}">
                  <a16:creationId xmlns:a16="http://schemas.microsoft.com/office/drawing/2014/main" id="{C127AF72-41E1-5C02-6C3D-92D7A58876ED}"/>
                </a:ext>
              </a:extLst>
            </p:cNvPr>
            <p:cNvSpPr/>
            <p:nvPr/>
          </p:nvSpPr>
          <p:spPr>
            <a:xfrm>
              <a:off x="5224764" y="4377691"/>
              <a:ext cx="2205753" cy="3997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lnSpc>
                  <a:spcPts val="1500"/>
                </a:lnSpc>
                <a:buFont typeface="Meiryo UI" panose="020B0604030504040204" pitchFamily="50" charset="-128"/>
                <a:buChar char="➤"/>
              </a:pPr>
              <a:r>
                <a:rPr lang="ja-JP" altLang="en-US" sz="981" dirty="0">
                  <a:solidFill>
                    <a:schemeClr val="tx1"/>
                  </a:solidFill>
                  <a:latin typeface="Meiryo UI" panose="020B0604030504040204" pitchFamily="50" charset="-128"/>
                  <a:ea typeface="Meiryo UI" panose="020B0604030504040204" pitchFamily="50" charset="-128"/>
                </a:rPr>
                <a:t>府内誘客・周遊に向けた取組拡充</a:t>
              </a:r>
              <a:endParaRPr lang="en-US" altLang="ja-JP" sz="981" dirty="0">
                <a:solidFill>
                  <a:schemeClr val="tx1"/>
                </a:solidFill>
                <a:latin typeface="Meiryo UI" panose="020B0604030504040204" pitchFamily="50" charset="-128"/>
                <a:ea typeface="Meiryo UI" panose="020B0604030504040204" pitchFamily="50" charset="-128"/>
              </a:endParaRPr>
            </a:p>
            <a:p>
              <a:pPr>
                <a:lnSpc>
                  <a:spcPts val="1500"/>
                </a:lnSpc>
              </a:pPr>
              <a:endParaRPr lang="en-US" altLang="ja-JP" sz="981" dirty="0">
                <a:solidFill>
                  <a:schemeClr val="tx1"/>
                </a:solidFill>
                <a:latin typeface="Meiryo UI" panose="020B0604030504040204" pitchFamily="50" charset="-128"/>
                <a:ea typeface="Meiryo UI" panose="020B0604030504040204" pitchFamily="50" charset="-128"/>
              </a:endParaRPr>
            </a:p>
          </p:txBody>
        </p:sp>
      </p:grpSp>
      <p:sp>
        <p:nvSpPr>
          <p:cNvPr id="53" name="コンテンツ プレースホルダー 2">
            <a:extLst>
              <a:ext uri="{FF2B5EF4-FFF2-40B4-BE49-F238E27FC236}">
                <a16:creationId xmlns:a16="http://schemas.microsoft.com/office/drawing/2014/main" id="{F8FA0571-BDD4-2642-546C-DE463356C61A}"/>
              </a:ext>
            </a:extLst>
          </p:cNvPr>
          <p:cNvSpPr txBox="1">
            <a:spLocks/>
          </p:cNvSpPr>
          <p:nvPr/>
        </p:nvSpPr>
        <p:spPr>
          <a:xfrm>
            <a:off x="234105" y="565343"/>
            <a:ext cx="9471063" cy="962635"/>
          </a:xfrm>
          <a:prstGeom prst="rect">
            <a:avLst/>
          </a:prstGeom>
        </p:spPr>
        <p:txBody>
          <a:bodyPr vert="horz" lIns="91440" tIns="45720" rIns="91440" bIns="45720"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a:lnSpc>
                <a:spcPts val="1700"/>
              </a:lnSpc>
              <a:spcBef>
                <a:spcPts val="30"/>
              </a:spcBef>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　今後、大阪では国際的な大規模イベントの開催や受入環境の充実に向けたハード整備が予定されているほか、</a:t>
            </a:r>
            <a:r>
              <a:rPr lang="en-US" altLang="ja-JP" sz="1200" dirty="0">
                <a:latin typeface="Meiryo UI" panose="020B0604030504040204" pitchFamily="50" charset="-128"/>
                <a:ea typeface="Meiryo UI" panose="020B0604030504040204" pitchFamily="50" charset="-128"/>
              </a:rPr>
              <a:t>2030</a:t>
            </a:r>
            <a:r>
              <a:rPr lang="ja-JP" altLang="en-US" sz="1200" dirty="0">
                <a:latin typeface="Meiryo UI" panose="020B0604030504040204" pitchFamily="50" charset="-128"/>
                <a:ea typeface="Meiryo UI" panose="020B0604030504040204" pitchFamily="50" charset="-128"/>
              </a:rPr>
              <a:t>年には、国際会議場や展示場、　</a:t>
            </a:r>
            <a:endParaRPr lang="en-US" altLang="ja-JP" sz="1200" dirty="0">
              <a:latin typeface="Meiryo UI" panose="020B0604030504040204" pitchFamily="50" charset="-128"/>
              <a:ea typeface="Meiryo UI" panose="020B0604030504040204" pitchFamily="50" charset="-128"/>
            </a:endParaRPr>
          </a:p>
          <a:p>
            <a:pPr marL="0" indent="0">
              <a:lnSpc>
                <a:spcPts val="1700"/>
              </a:lnSpc>
              <a:spcBef>
                <a:spcPts val="30"/>
              </a:spcBef>
              <a:buNone/>
            </a:pPr>
            <a:r>
              <a:rPr lang="ja-JP" altLang="en-US" sz="1200" dirty="0">
                <a:latin typeface="Meiryo UI" panose="020B0604030504040204" pitchFamily="50" charset="-128"/>
                <a:ea typeface="Meiryo UI" panose="020B0604030504040204" pitchFamily="50" charset="-128"/>
              </a:rPr>
              <a:t>　　　エンターテインメント施設等が一体的に組み込まれた統合型リゾート（</a:t>
            </a:r>
            <a:r>
              <a:rPr lang="en-US" altLang="ja-JP" sz="1200" dirty="0">
                <a:latin typeface="Meiryo UI" panose="020B0604030504040204" pitchFamily="50" charset="-128"/>
                <a:ea typeface="Meiryo UI" panose="020B0604030504040204" pitchFamily="50" charset="-128"/>
              </a:rPr>
              <a:t>IR</a:t>
            </a:r>
            <a:r>
              <a:rPr lang="ja-JP" altLang="en-US" sz="1200" dirty="0">
                <a:latin typeface="Meiryo UI" panose="020B0604030504040204" pitchFamily="50" charset="-128"/>
                <a:ea typeface="Meiryo UI" panose="020B0604030504040204" pitchFamily="50" charset="-128"/>
              </a:rPr>
              <a:t>）の開業が控えている。</a:t>
            </a:r>
            <a:endParaRPr lang="en-US" altLang="ja-JP" sz="1200" dirty="0">
              <a:latin typeface="Meiryo UI" panose="020B0604030504040204" pitchFamily="50" charset="-128"/>
              <a:ea typeface="Meiryo UI" panose="020B0604030504040204" pitchFamily="50" charset="-128"/>
            </a:endParaRPr>
          </a:p>
          <a:p>
            <a:pPr>
              <a:lnSpc>
                <a:spcPts val="1700"/>
              </a:lnSpc>
              <a:spcBef>
                <a:spcPts val="30"/>
              </a:spcBef>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　大阪・関西万博によって高まった</a:t>
            </a:r>
            <a:r>
              <a:rPr lang="ja-JP" altLang="en-US" sz="1200" b="1" u="sng" dirty="0">
                <a:latin typeface="Meiryo UI" panose="020B0604030504040204" pitchFamily="50" charset="-128"/>
                <a:ea typeface="Meiryo UI" panose="020B0604030504040204" pitchFamily="50" charset="-128"/>
              </a:rPr>
              <a:t>世界からの注目度や都市の勢いを「万博レガシー」としてつなげ、訪れる人々が楽しくなるよう、日本を代表する</a:t>
            </a:r>
            <a:endParaRPr lang="en-US" altLang="ja-JP" sz="1200" b="1" u="sng" dirty="0">
              <a:latin typeface="Meiryo UI" panose="020B0604030504040204" pitchFamily="50" charset="-128"/>
              <a:ea typeface="Meiryo UI" panose="020B0604030504040204" pitchFamily="50" charset="-128"/>
            </a:endParaRPr>
          </a:p>
          <a:p>
            <a:pPr marL="0" indent="0">
              <a:lnSpc>
                <a:spcPts val="1700"/>
              </a:lnSpc>
              <a:spcBef>
                <a:spcPts val="30"/>
              </a:spcBef>
              <a:buNone/>
            </a:pPr>
            <a:r>
              <a:rPr lang="ja-JP" altLang="en-US" sz="1200" dirty="0">
                <a:latin typeface="Meiryo UI" panose="020B0604030504040204" pitchFamily="50" charset="-128"/>
                <a:ea typeface="Meiryo UI" panose="020B0604030504040204" pitchFamily="50" charset="-128"/>
              </a:rPr>
              <a:t>　　　</a:t>
            </a:r>
            <a:r>
              <a:rPr lang="ja-JP" altLang="en-US" sz="1200" b="1" u="sng" dirty="0">
                <a:latin typeface="Meiryo UI" panose="020B0604030504040204" pitchFamily="50" charset="-128"/>
                <a:ea typeface="Meiryo UI" panose="020B0604030504040204" pitchFamily="50" charset="-128"/>
              </a:rPr>
              <a:t>国際観光拠点の実現に向けて果敢にチャレンジを続けていく</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pPr marL="187200" indent="-187200">
              <a:lnSpc>
                <a:spcPts val="2100"/>
              </a:lnSpc>
              <a:spcBef>
                <a:spcPts val="30"/>
              </a:spcBef>
              <a:buFont typeface="Meiryo UI" panose="020B0604030504040204" pitchFamily="50" charset="-128"/>
              <a:buChar char="○"/>
            </a:pPr>
            <a:endParaRPr lang="en-US" altLang="ja-JP" sz="1300" dirty="0">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24956414-5E76-0F2A-1F52-4B624D1B360A}"/>
              </a:ext>
            </a:extLst>
          </p:cNvPr>
          <p:cNvSpPr/>
          <p:nvPr/>
        </p:nvSpPr>
        <p:spPr>
          <a:xfrm>
            <a:off x="374905" y="4993051"/>
            <a:ext cx="9053112" cy="1152000"/>
          </a:xfrm>
          <a:prstGeom prst="rect">
            <a:avLst/>
          </a:prstGeom>
          <a:noFill/>
          <a:ln>
            <a:solidFill>
              <a:schemeClr val="tx1"/>
            </a:solidFill>
            <a:prstDash val="sysDot"/>
          </a:ln>
        </p:spPr>
        <p:style>
          <a:lnRef idx="2">
            <a:schemeClr val="dk1"/>
          </a:lnRef>
          <a:fillRef idx="1">
            <a:schemeClr val="lt1"/>
          </a:fillRef>
          <a:effectRef idx="0">
            <a:schemeClr val="dk1"/>
          </a:effectRef>
          <a:fontRef idx="minor">
            <a:schemeClr val="dk1"/>
          </a:fontRef>
        </p:style>
        <p:txBody>
          <a:bodyPr rtlCol="0" anchor="ctr"/>
          <a:lstStyle/>
          <a:p>
            <a:pPr>
              <a:lnSpc>
                <a:spcPct val="140000"/>
              </a:lnSpc>
            </a:pPr>
            <a:r>
              <a:rPr lang="ja-JP" altLang="en-US" sz="1050"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Beyond EXPO 2025</a:t>
            </a:r>
            <a:r>
              <a:rPr lang="ja-JP" altLang="en-US"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」との関係性</a:t>
            </a:r>
            <a:endParaRPr lang="en-US" altLang="ja-JP"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500"/>
              </a:lnSpc>
            </a:pP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Beyond EXPO 2025</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」は、大阪府・大阪市の成長戦略として、「</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2040</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年代に名目</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GDP80</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兆円」という目標を掲げて策定した長期の計画であり、大阪が強みを発揮できる</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500"/>
              </a:lnSpc>
            </a:pP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分野のひとつとして「観光分野」を位置づけ、今後取り組むべき施策の方向性を示したもの。</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500"/>
              </a:lnSpc>
            </a:pP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・「大阪都市魅力創造戦略</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2030</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」は、「</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Beyond EXPO 2025</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」で示された方向性を踏まえつつ、</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2030</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年までの５年間に、観光、国際交流、文化、スポーツ各分野において</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500"/>
              </a:lnSpc>
            </a:pP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重点的に取り組む事項を、きめ細やかな戦略として策定する短期の実行計画</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となるもの。</a:t>
            </a:r>
            <a:endParaRPr lang="en-US" altLang="ja-JP" sz="1000" kern="100" dirty="0">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036674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楕円 42">
            <a:extLst>
              <a:ext uri="{FF2B5EF4-FFF2-40B4-BE49-F238E27FC236}">
                <a16:creationId xmlns:a16="http://schemas.microsoft.com/office/drawing/2014/main" id="{96263604-9679-4F21-A4BB-2DC3BF795A7D}"/>
              </a:ext>
            </a:extLst>
          </p:cNvPr>
          <p:cNvSpPr/>
          <p:nvPr/>
        </p:nvSpPr>
        <p:spPr>
          <a:xfrm>
            <a:off x="4118344" y="4491496"/>
            <a:ext cx="1779182" cy="86155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9" name="コンテンツ プレースホルダー 2">
            <a:extLst>
              <a:ext uri="{FF2B5EF4-FFF2-40B4-BE49-F238E27FC236}">
                <a16:creationId xmlns:a16="http://schemas.microsoft.com/office/drawing/2014/main" id="{4613404D-8AC6-4B73-B9F2-564A022E8CFA}"/>
              </a:ext>
            </a:extLst>
          </p:cNvPr>
          <p:cNvSpPr txBox="1">
            <a:spLocks/>
          </p:cNvSpPr>
          <p:nvPr/>
        </p:nvSpPr>
        <p:spPr>
          <a:xfrm>
            <a:off x="558536" y="3448856"/>
            <a:ext cx="4356000" cy="872321"/>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gn="just">
              <a:lnSpc>
                <a:spcPts val="1600"/>
              </a:lnSpc>
              <a:spcBef>
                <a:spcPts val="535"/>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大阪が有する進取の気風や創造性を生かし、</a:t>
            </a:r>
            <a:r>
              <a:rPr lang="ja-JP" altLang="en-US" sz="1100" b="1" u="sng" kern="100" dirty="0">
                <a:latin typeface="Meiryo UI" panose="020B0604030504040204" pitchFamily="50" charset="-128"/>
                <a:ea typeface="Meiryo UI" panose="020B0604030504040204" pitchFamily="50" charset="-128"/>
                <a:cs typeface="Times New Roman" panose="02020603050405020304" pitchFamily="18" charset="0"/>
              </a:rPr>
              <a:t>多彩な魅力の創出</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と大阪の強みである</a:t>
            </a:r>
            <a:r>
              <a:rPr lang="ja-JP" altLang="en-US" sz="1100" b="1" u="sng" kern="100" dirty="0">
                <a:latin typeface="Meiryo UI" panose="020B0604030504040204" pitchFamily="50" charset="-128"/>
                <a:ea typeface="Meiryo UI" panose="020B0604030504040204" pitchFamily="50" charset="-128"/>
                <a:cs typeface="Times New Roman" panose="02020603050405020304" pitchFamily="18" charset="0"/>
              </a:rPr>
              <a:t>豊かな個性のさらなる磨き上げ</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により、都市としての価値やポテンシャルを最大化させ</a:t>
            </a:r>
            <a:r>
              <a:rPr lang="ja-JP" altLang="en-US" sz="1100" b="1" u="sng" kern="100" dirty="0">
                <a:latin typeface="Meiryo UI" panose="020B0604030504040204" pitchFamily="50" charset="-128"/>
                <a:ea typeface="Meiryo UI" panose="020B0604030504040204" pitchFamily="50" charset="-128"/>
                <a:cs typeface="Times New Roman" panose="02020603050405020304" pitchFamily="18" charset="0"/>
              </a:rPr>
              <a:t>「大阪ならではの都市魅力ブランド」を確立</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し、国内外からの誘客・交流拡大につなげる。</a:t>
            </a:r>
          </a:p>
        </p:txBody>
      </p:sp>
      <p:sp>
        <p:nvSpPr>
          <p:cNvPr id="35" name="コンテンツ プレースホルダー 2">
            <a:extLst>
              <a:ext uri="{FF2B5EF4-FFF2-40B4-BE49-F238E27FC236}">
                <a16:creationId xmlns:a16="http://schemas.microsoft.com/office/drawing/2014/main" id="{A96330CD-E0D7-4960-8EF7-7EBD5A789CD0}"/>
              </a:ext>
            </a:extLst>
          </p:cNvPr>
          <p:cNvSpPr txBox="1">
            <a:spLocks/>
          </p:cNvSpPr>
          <p:nvPr/>
        </p:nvSpPr>
        <p:spPr>
          <a:xfrm>
            <a:off x="5153065" y="3448025"/>
            <a:ext cx="4356000" cy="873152"/>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gn="just">
              <a:lnSpc>
                <a:spcPts val="1600"/>
              </a:lnSpc>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大阪を訪れる人、それを受入れる地域の双方が、安全・安心で快適に過ごすことができ、多様性・公平性・包摂性を尊重する</a:t>
            </a:r>
            <a:r>
              <a:rPr lang="ja-JP" altLang="en-US" sz="1100" b="1" u="sng" kern="100" dirty="0">
                <a:latin typeface="Meiryo UI" panose="020B0604030504040204" pitchFamily="50" charset="-128"/>
                <a:ea typeface="Meiryo UI" panose="020B0604030504040204" pitchFamily="50" charset="-128"/>
                <a:cs typeface="Times New Roman" panose="02020603050405020304" pitchFamily="18" charset="0"/>
              </a:rPr>
              <a:t>国際都市にふさわしい「おもてなし力」や受入環境の充実</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により</a:t>
            </a:r>
            <a:r>
              <a:rPr lang="ja-JP" altLang="en-US" sz="1100" b="1" u="sng" kern="100" dirty="0">
                <a:latin typeface="Meiryo UI" panose="020B0604030504040204" pitchFamily="50" charset="-128"/>
                <a:ea typeface="Meiryo UI" panose="020B0604030504040204" pitchFamily="50" charset="-128"/>
                <a:cs typeface="Times New Roman" panose="02020603050405020304" pitchFamily="18" charset="0"/>
              </a:rPr>
              <a:t>「持続可能な観光」を実現</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し、将来にわたって魅力が形成される都市へと成長を図る。</a:t>
            </a:r>
            <a:endParaRPr lang="en-US" altLang="ja-JP" sz="1100" kern="100" dirty="0">
              <a:latin typeface="+mn-ea"/>
              <a:cs typeface="Times New Roman" panose="02020603050405020304" pitchFamily="18" charset="0"/>
            </a:endParaRPr>
          </a:p>
        </p:txBody>
      </p:sp>
      <p:sp>
        <p:nvSpPr>
          <p:cNvPr id="39" name="正方形/長方形 38">
            <a:extLst>
              <a:ext uri="{FF2B5EF4-FFF2-40B4-BE49-F238E27FC236}">
                <a16:creationId xmlns:a16="http://schemas.microsoft.com/office/drawing/2014/main" id="{6A1EFE57-0E10-474E-A4D4-1D967A5A4A02}"/>
              </a:ext>
            </a:extLst>
          </p:cNvPr>
          <p:cNvSpPr/>
          <p:nvPr/>
        </p:nvSpPr>
        <p:spPr>
          <a:xfrm>
            <a:off x="1457184" y="5688070"/>
            <a:ext cx="3892323" cy="329962"/>
          </a:xfrm>
          <a:prstGeom prst="rect">
            <a:avLst/>
          </a:prstGeom>
        </p:spPr>
        <p:txBody>
          <a:bodyPr wrap="square">
            <a:spAutoFit/>
          </a:bodyPr>
          <a:lstStyle/>
          <a:p>
            <a:pPr>
              <a:lnSpc>
                <a:spcPts val="2052"/>
              </a:lnSpc>
            </a:pPr>
            <a:r>
              <a:rPr lang="en-US" altLang="ja-JP" sz="1400" b="1" u="sng" kern="100" dirty="0">
                <a:latin typeface="Meiryo UI" panose="020B0604030504040204" pitchFamily="50" charset="-128"/>
                <a:ea typeface="Meiryo UI" panose="020B0604030504040204" pitchFamily="50" charset="-128"/>
                <a:cs typeface="Times New Roman" panose="02020603050405020304" pitchFamily="18" charset="0"/>
              </a:rPr>
              <a:t>2026</a:t>
            </a:r>
            <a:r>
              <a:rPr lang="ja-JP" altLang="en-US" sz="1400" b="1" u="sng" kern="100" dirty="0">
                <a:latin typeface="Meiryo UI" panose="020B0604030504040204" pitchFamily="50" charset="-128"/>
                <a:ea typeface="Meiryo UI" panose="020B0604030504040204" pitchFamily="50" charset="-128"/>
                <a:cs typeface="Times New Roman" panose="02020603050405020304" pitchFamily="18" charset="0"/>
              </a:rPr>
              <a:t>（令和</a:t>
            </a:r>
            <a:r>
              <a:rPr lang="en-US" altLang="ja-JP" sz="1400" b="1" u="sng" kern="100" dirty="0">
                <a:latin typeface="Meiryo UI" panose="020B0604030504040204" pitchFamily="50" charset="-128"/>
                <a:ea typeface="Meiryo UI" panose="020B0604030504040204" pitchFamily="50" charset="-128"/>
                <a:cs typeface="Times New Roman" panose="02020603050405020304" pitchFamily="18" charset="0"/>
              </a:rPr>
              <a:t>8</a:t>
            </a:r>
            <a:r>
              <a:rPr lang="ja-JP" altLang="en-US" sz="1400" b="1" u="sng"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400" b="1" u="sng" kern="100" dirty="0">
                <a:latin typeface="Meiryo UI" panose="020B0604030504040204" pitchFamily="50" charset="-128"/>
                <a:ea typeface="Meiryo UI" panose="020B0604030504040204" pitchFamily="50" charset="-128"/>
                <a:cs typeface="Times New Roman" panose="02020603050405020304" pitchFamily="18" charset="0"/>
              </a:rPr>
              <a:t>2030</a:t>
            </a:r>
            <a:r>
              <a:rPr lang="ja-JP" altLang="en-US" sz="1400" b="1" u="sng" kern="100" dirty="0">
                <a:latin typeface="Meiryo UI" panose="020B0604030504040204" pitchFamily="50" charset="-128"/>
                <a:ea typeface="Meiryo UI" panose="020B0604030504040204" pitchFamily="50" charset="-128"/>
                <a:cs typeface="Times New Roman" panose="02020603050405020304" pitchFamily="18" charset="0"/>
              </a:rPr>
              <a:t>（令和</a:t>
            </a:r>
            <a:r>
              <a:rPr lang="en-US" altLang="ja-JP" sz="1400" b="1" u="sng" kern="100" dirty="0">
                <a:latin typeface="Meiryo UI" panose="020B0604030504040204" pitchFamily="50" charset="-128"/>
                <a:ea typeface="Meiryo UI" panose="020B0604030504040204" pitchFamily="50" charset="-128"/>
                <a:cs typeface="Times New Roman" panose="02020603050405020304" pitchFamily="18" charset="0"/>
              </a:rPr>
              <a:t>12</a:t>
            </a:r>
            <a:r>
              <a:rPr lang="ja-JP" altLang="en-US" sz="1400" b="1" u="sng" kern="100" dirty="0">
                <a:latin typeface="Meiryo UI" panose="020B0604030504040204" pitchFamily="50" charset="-128"/>
                <a:ea typeface="Meiryo UI" panose="020B0604030504040204" pitchFamily="50" charset="-128"/>
                <a:cs typeface="Times New Roman" panose="02020603050405020304" pitchFamily="18" charset="0"/>
              </a:rPr>
              <a:t>）年度</a:t>
            </a:r>
            <a:endParaRPr lang="en-US" altLang="ja-JP" sz="1400" u="sng" dirty="0">
              <a:latin typeface="Meiryo UI" panose="020B0604030504040204" pitchFamily="50" charset="-128"/>
              <a:ea typeface="Meiryo UI" panose="020B0604030504040204" pitchFamily="50" charset="-128"/>
            </a:endParaRPr>
          </a:p>
        </p:txBody>
      </p:sp>
      <p:sp>
        <p:nvSpPr>
          <p:cNvPr id="30" name="正方形/長方形 29">
            <a:extLst>
              <a:ext uri="{FF2B5EF4-FFF2-40B4-BE49-F238E27FC236}">
                <a16:creationId xmlns:a16="http://schemas.microsoft.com/office/drawing/2014/main" id="{0F7AD440-686A-461A-90F8-94DEA0F2981C}"/>
              </a:ext>
            </a:extLst>
          </p:cNvPr>
          <p:cNvSpPr/>
          <p:nvPr/>
        </p:nvSpPr>
        <p:spPr>
          <a:xfrm>
            <a:off x="480865" y="1695784"/>
            <a:ext cx="9128127" cy="945938"/>
          </a:xfrm>
          <a:prstGeom prst="rect">
            <a:avLst/>
          </a:prstGeom>
          <a:noFill/>
          <a:ln>
            <a:noFill/>
            <a:prstDash val="sysDot"/>
          </a:ln>
        </p:spPr>
        <p:style>
          <a:lnRef idx="2">
            <a:schemeClr val="dk1"/>
          </a:lnRef>
          <a:fillRef idx="1">
            <a:schemeClr val="lt1"/>
          </a:fillRef>
          <a:effectRef idx="0">
            <a:schemeClr val="dk1"/>
          </a:effectRef>
          <a:fontRef idx="minor">
            <a:schemeClr val="dk1"/>
          </a:fontRef>
        </p:style>
        <p:txBody>
          <a:bodyPr lIns="224875" rIns="224875" rtlCol="0" anchor="ctr" anchorCtr="0"/>
          <a:lstStyle/>
          <a:p>
            <a:pPr>
              <a:lnSpc>
                <a:spcPts val="1900"/>
              </a:lnSpc>
            </a:pPr>
            <a:r>
              <a:rPr lang="ja-JP" altLang="en-US" sz="1200" dirty="0">
                <a:solidFill>
                  <a:schemeClr val="tx1"/>
                </a:solidFill>
                <a:latin typeface="Meiryo UI" panose="020B0604030504040204" pitchFamily="50" charset="-128"/>
                <a:ea typeface="Meiryo UI" panose="020B0604030504040204" pitchFamily="50" charset="-128"/>
              </a:rPr>
              <a:t>大阪が持つ、食や歴史、文化、芸術、スポーツ等を含む都市魅力のすべてが、「多くの人を魅了するエンターテインメント」であり、人と人をつなぎ、人々の心を豊かにするものである。その魅力に加えて、関西・西日本のハブ都市である強みや、万博開催によるレガシーを最大限に活用し、住民や企業をはじめ、あらゆるステークホルダーとともに、国内外からの誘客、交流拡大につなげることで、府民・市民の誇りや愛着につながる新たな魅力が創造され、さらに人々を「ワクワク」させ、惹きつける好循環が生まれる、持続可能な「国際エンターテインメント都市」をめざす。</a:t>
            </a:r>
            <a:endParaRPr lang="ja-JP" altLang="en-US" sz="1160" dirty="0">
              <a:solidFill>
                <a:schemeClr val="tx1"/>
              </a:solidFill>
              <a:latin typeface="Meiryo UI" panose="020B0604030504040204" pitchFamily="50" charset="-128"/>
              <a:ea typeface="Meiryo UI" panose="020B0604030504040204" pitchFamily="50" charset="-128"/>
            </a:endParaRPr>
          </a:p>
        </p:txBody>
      </p:sp>
      <p:sp>
        <p:nvSpPr>
          <p:cNvPr id="40" name="正方形/長方形 39">
            <a:extLst>
              <a:ext uri="{FF2B5EF4-FFF2-40B4-BE49-F238E27FC236}">
                <a16:creationId xmlns:a16="http://schemas.microsoft.com/office/drawing/2014/main" id="{36E58CBC-E6CC-43E0-A5A6-3EF0DC04427C}"/>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2030</a:t>
            </a:r>
            <a:r>
              <a:rPr lang="ja-JP" altLang="en-US" b="1" dirty="0">
                <a:solidFill>
                  <a:schemeClr val="bg1"/>
                </a:solidFill>
                <a:latin typeface="Meiryo UI" panose="020B0604030504040204" pitchFamily="50" charset="-128"/>
                <a:ea typeface="Meiryo UI" panose="020B0604030504040204" pitchFamily="50" charset="-128"/>
              </a:rPr>
              <a:t>」のめざす姿と</a:t>
            </a:r>
            <a:r>
              <a:rPr lang="en-US" altLang="ja-JP" b="1" dirty="0">
                <a:solidFill>
                  <a:schemeClr val="bg1"/>
                </a:solidFill>
                <a:latin typeface="Meiryo UI" panose="020B0604030504040204" pitchFamily="50" charset="-128"/>
                <a:ea typeface="Meiryo UI" panose="020B0604030504040204" pitchFamily="50" charset="-128"/>
              </a:rPr>
              <a:t>2</a:t>
            </a:r>
            <a:r>
              <a:rPr lang="ja-JP" altLang="en-US" b="1" dirty="0">
                <a:solidFill>
                  <a:schemeClr val="bg1"/>
                </a:solidFill>
                <a:latin typeface="Meiryo UI" panose="020B0604030504040204" pitchFamily="50" charset="-128"/>
                <a:ea typeface="Meiryo UI" panose="020B0604030504040204" pitchFamily="50" charset="-128"/>
              </a:rPr>
              <a:t>つの視点</a:t>
            </a:r>
          </a:p>
        </p:txBody>
      </p:sp>
      <p:sp>
        <p:nvSpPr>
          <p:cNvPr id="45" name="正方形/長方形 44">
            <a:extLst>
              <a:ext uri="{FF2B5EF4-FFF2-40B4-BE49-F238E27FC236}">
                <a16:creationId xmlns:a16="http://schemas.microsoft.com/office/drawing/2014/main" id="{0DB8DAEF-0A21-499F-B404-71D62D8D09B1}"/>
              </a:ext>
            </a:extLst>
          </p:cNvPr>
          <p:cNvSpPr/>
          <p:nvPr/>
        </p:nvSpPr>
        <p:spPr>
          <a:xfrm>
            <a:off x="364044" y="618514"/>
            <a:ext cx="9244948" cy="936000"/>
          </a:xfrm>
          <a:prstGeom prst="rect">
            <a:avLst/>
          </a:prstGeom>
          <a:solidFill>
            <a:schemeClr val="bg1"/>
          </a:solidFill>
          <a:ln w="6350">
            <a:solidFill>
              <a:schemeClr val="dk1"/>
            </a:solidFill>
            <a:prstDash val="solid"/>
          </a:ln>
        </p:spPr>
        <p:style>
          <a:lnRef idx="2">
            <a:schemeClr val="dk1"/>
          </a:lnRef>
          <a:fillRef idx="1">
            <a:schemeClr val="lt1"/>
          </a:fillRef>
          <a:effectRef idx="0">
            <a:schemeClr val="dk1"/>
          </a:effectRef>
          <a:fontRef idx="minor">
            <a:schemeClr val="dk1"/>
          </a:fontRef>
        </p:style>
        <p:txBody>
          <a:bodyPr rtlCol="0" anchor="ctr"/>
          <a:lstStyle/>
          <a:p>
            <a:pPr algn="ctr">
              <a:lnSpc>
                <a:spcPts val="2000"/>
              </a:lnSpc>
              <a:spcAft>
                <a:spcPts val="535"/>
              </a:spcAft>
            </a:pPr>
            <a:r>
              <a:rPr lang="ja-JP" altLang="en-US" sz="2320" b="1" dirty="0">
                <a:solidFill>
                  <a:schemeClr val="tx1"/>
                </a:solidFill>
                <a:latin typeface="Meiryo UI" panose="020B0604030504040204" pitchFamily="50" charset="-128"/>
                <a:ea typeface="Meiryo UI" panose="020B0604030504040204" pitchFamily="50" charset="-128"/>
              </a:rPr>
              <a:t>　　</a:t>
            </a:r>
            <a:endParaRPr lang="ja-JP" altLang="en-US" sz="1606" b="1" dirty="0">
              <a:solidFill>
                <a:schemeClr val="tx1"/>
              </a:solidFill>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F8EBCE71-86BE-4F77-8778-F26AC510ED3E}"/>
              </a:ext>
            </a:extLst>
          </p:cNvPr>
          <p:cNvSpPr/>
          <p:nvPr/>
        </p:nvSpPr>
        <p:spPr>
          <a:xfrm>
            <a:off x="1938528" y="846261"/>
            <a:ext cx="6028944" cy="616700"/>
          </a:xfrm>
          <a:prstGeom prst="rect">
            <a:avLst/>
          </a:prstGeom>
          <a:noFill/>
          <a:ln w="6350">
            <a:noFill/>
            <a:prstDash val="solid"/>
          </a:ln>
        </p:spPr>
        <p:style>
          <a:lnRef idx="2">
            <a:schemeClr val="dk1"/>
          </a:lnRef>
          <a:fillRef idx="1">
            <a:schemeClr val="lt1"/>
          </a:fillRef>
          <a:effectRef idx="0">
            <a:schemeClr val="dk1"/>
          </a:effectRef>
          <a:fontRef idx="minor">
            <a:schemeClr val="dk1"/>
          </a:fontRef>
        </p:style>
        <p:txBody>
          <a:bodyPr rtlCol="0" anchor="ctr"/>
          <a:lstStyle/>
          <a:p>
            <a:pPr algn="ctr">
              <a:lnSpc>
                <a:spcPts val="2000"/>
              </a:lnSpc>
              <a:spcAft>
                <a:spcPts val="535"/>
              </a:spcAft>
            </a:pPr>
            <a:r>
              <a:rPr lang="ja-JP" altLang="en-US" sz="2320" b="1" dirty="0">
                <a:solidFill>
                  <a:schemeClr val="tx1"/>
                </a:solidFill>
                <a:latin typeface="Meiryo UI" panose="020B0604030504040204" pitchFamily="50" charset="-128"/>
                <a:ea typeface="Meiryo UI" panose="020B0604030504040204" pitchFamily="50" charset="-128"/>
              </a:rPr>
              <a:t>　　</a:t>
            </a:r>
            <a:r>
              <a:rPr lang="ja-JP" altLang="en-US" sz="2400" b="1" dirty="0">
                <a:solidFill>
                  <a:schemeClr val="tx1"/>
                </a:solidFill>
                <a:latin typeface="Meiryo UI" panose="020B0604030504040204" pitchFamily="50" charset="-128"/>
                <a:ea typeface="Meiryo UI" panose="020B0604030504040204" pitchFamily="50" charset="-128"/>
              </a:rPr>
              <a:t>国際エンターテインメント都市</a:t>
            </a:r>
            <a:r>
              <a:rPr lang="en-US" altLang="ja-JP" sz="2400" b="1" dirty="0">
                <a:solidFill>
                  <a:schemeClr val="tx1"/>
                </a:solidFill>
                <a:latin typeface="Meiryo UI" panose="020B0604030504040204" pitchFamily="50" charset="-128"/>
                <a:ea typeface="Meiryo UI" panose="020B0604030504040204" pitchFamily="50" charset="-128"/>
              </a:rPr>
              <a:t>OSAKA</a:t>
            </a:r>
            <a:endParaRPr lang="en-US" altLang="ja-JP" sz="2320" b="1" dirty="0">
              <a:solidFill>
                <a:schemeClr val="tx1"/>
              </a:solidFill>
              <a:latin typeface="Meiryo UI" panose="020B0604030504040204" pitchFamily="50" charset="-128"/>
              <a:ea typeface="Meiryo UI" panose="020B0604030504040204" pitchFamily="50" charset="-128"/>
            </a:endParaRPr>
          </a:p>
          <a:p>
            <a:pPr algn="ctr">
              <a:lnSpc>
                <a:spcPts val="2000"/>
              </a:lnSpc>
            </a:pPr>
            <a:r>
              <a:rPr lang="ja-JP" altLang="en-US" sz="1606" b="1" dirty="0">
                <a:solidFill>
                  <a:schemeClr val="tx1"/>
                </a:solidFill>
                <a:latin typeface="Meiryo UI" panose="020B0604030504040204" pitchFamily="50" charset="-128"/>
                <a:ea typeface="Meiryo UI" panose="020B0604030504040204" pitchFamily="50" charset="-128"/>
              </a:rPr>
              <a:t>　　　</a:t>
            </a:r>
            <a:r>
              <a:rPr lang="ja-JP" altLang="en-US" sz="1600" b="1" dirty="0">
                <a:solidFill>
                  <a:schemeClr val="tx1"/>
                </a:solidFill>
                <a:latin typeface="Meiryo UI" panose="020B0604030504040204" pitchFamily="50" charset="-128"/>
                <a:ea typeface="Meiryo UI" panose="020B0604030504040204" pitchFamily="50" charset="-128"/>
              </a:rPr>
              <a:t>～府民・市民が愛着を持つ、持続可能な魅力あふれる都市へ～</a:t>
            </a:r>
            <a:endParaRPr lang="ja-JP" altLang="en-US" sz="1606" b="1" dirty="0">
              <a:solidFill>
                <a:schemeClr val="tx1"/>
              </a:solidFill>
              <a:latin typeface="Meiryo UI" panose="020B0604030504040204" pitchFamily="50" charset="-128"/>
              <a:ea typeface="Meiryo UI" panose="020B0604030504040204" pitchFamily="50" charset="-128"/>
            </a:endParaRPr>
          </a:p>
        </p:txBody>
      </p:sp>
      <p:sp>
        <p:nvSpPr>
          <p:cNvPr id="34" name="矢印: 五方向 33">
            <a:extLst>
              <a:ext uri="{FF2B5EF4-FFF2-40B4-BE49-F238E27FC236}">
                <a16:creationId xmlns:a16="http://schemas.microsoft.com/office/drawing/2014/main" id="{A9956E2F-938F-4179-B389-03EBE90CAC25}"/>
              </a:ext>
            </a:extLst>
          </p:cNvPr>
          <p:cNvSpPr/>
          <p:nvPr/>
        </p:nvSpPr>
        <p:spPr>
          <a:xfrm>
            <a:off x="1008050" y="899625"/>
            <a:ext cx="1223996" cy="398541"/>
          </a:xfrm>
          <a:prstGeom prst="homePlate">
            <a:avLst>
              <a:gd name="adj" fmla="val 0"/>
            </a:avLst>
          </a:prstGeom>
          <a:solidFill>
            <a:schemeClr val="accent1">
              <a:lumMod val="50000"/>
              <a:alpha val="85000"/>
            </a:schemeClr>
          </a:solidFill>
          <a:ln>
            <a:no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latin typeface="Meiryo UI" panose="020B0604030504040204" pitchFamily="50" charset="-128"/>
                <a:ea typeface="Meiryo UI" panose="020B0604030504040204" pitchFamily="50" charset="-128"/>
              </a:rPr>
              <a:t>めざす姿</a:t>
            </a:r>
          </a:p>
        </p:txBody>
      </p:sp>
      <p:sp>
        <p:nvSpPr>
          <p:cNvPr id="46" name="コンテンツ プレースホルダー 2">
            <a:extLst>
              <a:ext uri="{FF2B5EF4-FFF2-40B4-BE49-F238E27FC236}">
                <a16:creationId xmlns:a16="http://schemas.microsoft.com/office/drawing/2014/main" id="{5DA91404-EEFE-4577-A52D-970CD35B6CCA}"/>
              </a:ext>
            </a:extLst>
          </p:cNvPr>
          <p:cNvSpPr txBox="1">
            <a:spLocks/>
          </p:cNvSpPr>
          <p:nvPr/>
        </p:nvSpPr>
        <p:spPr>
          <a:xfrm>
            <a:off x="486050" y="2736308"/>
            <a:ext cx="1044000" cy="229613"/>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en-US" altLang="ja-JP" sz="1400" b="1" dirty="0">
                <a:latin typeface="Meiryo UI" panose="020B0604030504040204" pitchFamily="50" charset="-128"/>
                <a:ea typeface="Meiryo UI" panose="020B0604030504040204" pitchFamily="50" charset="-128"/>
              </a:rPr>
              <a:t>2</a:t>
            </a:r>
            <a:r>
              <a:rPr lang="ja-JP" altLang="en-US" sz="1400" b="1" dirty="0">
                <a:latin typeface="Meiryo UI" panose="020B0604030504040204" pitchFamily="50" charset="-128"/>
                <a:ea typeface="Meiryo UI" panose="020B0604030504040204" pitchFamily="50" charset="-128"/>
              </a:rPr>
              <a:t>つの視点</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47" name="正方形/長方形 46">
            <a:extLst>
              <a:ext uri="{FF2B5EF4-FFF2-40B4-BE49-F238E27FC236}">
                <a16:creationId xmlns:a16="http://schemas.microsoft.com/office/drawing/2014/main" id="{187F864C-1ED2-40EA-80B1-83EECB28915F}"/>
              </a:ext>
            </a:extLst>
          </p:cNvPr>
          <p:cNvSpPr/>
          <p:nvPr/>
        </p:nvSpPr>
        <p:spPr>
          <a:xfrm>
            <a:off x="387264" y="2759673"/>
            <a:ext cx="89718"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48" name="コンテンツ プレースホルダー 2">
            <a:extLst>
              <a:ext uri="{FF2B5EF4-FFF2-40B4-BE49-F238E27FC236}">
                <a16:creationId xmlns:a16="http://schemas.microsoft.com/office/drawing/2014/main" id="{34672897-F387-4E2B-B427-04085DCF6B2C}"/>
              </a:ext>
            </a:extLst>
          </p:cNvPr>
          <p:cNvSpPr txBox="1">
            <a:spLocks/>
          </p:cNvSpPr>
          <p:nvPr/>
        </p:nvSpPr>
        <p:spPr>
          <a:xfrm>
            <a:off x="480865" y="5711736"/>
            <a:ext cx="914551" cy="206248"/>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ja-JP" altLang="en-US" sz="1400" b="1" dirty="0">
                <a:latin typeface="Meiryo UI" panose="020B0604030504040204" pitchFamily="50" charset="-128"/>
                <a:ea typeface="Meiryo UI" panose="020B0604030504040204" pitchFamily="50" charset="-128"/>
              </a:rPr>
              <a:t>計画期間</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49" name="正方形/長方形 48">
            <a:extLst>
              <a:ext uri="{FF2B5EF4-FFF2-40B4-BE49-F238E27FC236}">
                <a16:creationId xmlns:a16="http://schemas.microsoft.com/office/drawing/2014/main" id="{866C4564-BFE7-4166-8A74-FEB1847115F9}"/>
              </a:ext>
            </a:extLst>
          </p:cNvPr>
          <p:cNvSpPr/>
          <p:nvPr/>
        </p:nvSpPr>
        <p:spPr>
          <a:xfrm>
            <a:off x="382078" y="5733002"/>
            <a:ext cx="96375"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50" name="正方形/長方形 49">
            <a:extLst>
              <a:ext uri="{FF2B5EF4-FFF2-40B4-BE49-F238E27FC236}">
                <a16:creationId xmlns:a16="http://schemas.microsoft.com/office/drawing/2014/main" id="{E7AE6AC3-2AE2-445F-8406-83D6D67794D2}"/>
              </a:ext>
            </a:extLst>
          </p:cNvPr>
          <p:cNvSpPr/>
          <p:nvPr/>
        </p:nvSpPr>
        <p:spPr>
          <a:xfrm>
            <a:off x="476981" y="3378738"/>
            <a:ext cx="4500000" cy="2200738"/>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51" name="正方形/長方形 50">
            <a:extLst>
              <a:ext uri="{FF2B5EF4-FFF2-40B4-BE49-F238E27FC236}">
                <a16:creationId xmlns:a16="http://schemas.microsoft.com/office/drawing/2014/main" id="{78D6567A-1E0B-41CD-8B40-CEDD810D1718}"/>
              </a:ext>
            </a:extLst>
          </p:cNvPr>
          <p:cNvSpPr/>
          <p:nvPr/>
        </p:nvSpPr>
        <p:spPr>
          <a:xfrm>
            <a:off x="5083182" y="3374500"/>
            <a:ext cx="4500000" cy="2200738"/>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26" name="角丸四角形 1">
            <a:extLst>
              <a:ext uri="{FF2B5EF4-FFF2-40B4-BE49-F238E27FC236}">
                <a16:creationId xmlns:a16="http://schemas.microsoft.com/office/drawing/2014/main" id="{7802B9BC-54B7-4F59-A1DF-03D74559D528}"/>
              </a:ext>
            </a:extLst>
          </p:cNvPr>
          <p:cNvSpPr/>
          <p:nvPr/>
        </p:nvSpPr>
        <p:spPr>
          <a:xfrm>
            <a:off x="476981" y="3051025"/>
            <a:ext cx="4500000" cy="324000"/>
          </a:xfrm>
          <a:prstGeom prst="roundRect">
            <a:avLst>
              <a:gd name="adj" fmla="val 0"/>
            </a:avLst>
          </a:prstGeom>
          <a:solidFill>
            <a:schemeClr val="bg2">
              <a:lumMod val="50000"/>
            </a:schemeClr>
          </a:solidFill>
          <a:ln>
            <a:solidFill>
              <a:schemeClr val="bg1">
                <a:lumMod val="50000"/>
              </a:schemeClr>
            </a:solidFill>
          </a:ln>
        </p:spPr>
        <p:style>
          <a:lnRef idx="1">
            <a:schemeClr val="accent1"/>
          </a:lnRef>
          <a:fillRef idx="2">
            <a:schemeClr val="accent1"/>
          </a:fillRef>
          <a:effectRef idx="1">
            <a:schemeClr val="accent1"/>
          </a:effectRef>
          <a:fontRef idx="minor">
            <a:schemeClr val="dk1"/>
          </a:fontRef>
        </p:style>
        <p:txBody>
          <a:bodyPr lIns="32125" tIns="32125" rIns="32125" bIns="32125" rtlCol="0" anchor="ctr"/>
          <a:lstStyle/>
          <a:p>
            <a:r>
              <a:rPr lang="ja-JP" altLang="en-US" sz="1400" b="1" kern="100" spc="178"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　▶大阪ならではの都市魅力ブランドの確立</a:t>
            </a:r>
            <a:endParaRPr lang="en-US" altLang="ja-JP" sz="1400" b="1" spc="178" dirty="0">
              <a:solidFill>
                <a:schemeClr val="bg1"/>
              </a:solidFill>
              <a:latin typeface="Meiryo UI" panose="020B0604030504040204" pitchFamily="50" charset="-128"/>
              <a:ea typeface="Meiryo UI" panose="020B0604030504040204" pitchFamily="50" charset="-128"/>
            </a:endParaRPr>
          </a:p>
        </p:txBody>
      </p:sp>
      <p:sp>
        <p:nvSpPr>
          <p:cNvPr id="36" name="角丸四角形 1">
            <a:extLst>
              <a:ext uri="{FF2B5EF4-FFF2-40B4-BE49-F238E27FC236}">
                <a16:creationId xmlns:a16="http://schemas.microsoft.com/office/drawing/2014/main" id="{92490AE8-B1F6-4208-8260-EAF715128F31}"/>
              </a:ext>
            </a:extLst>
          </p:cNvPr>
          <p:cNvSpPr/>
          <p:nvPr/>
        </p:nvSpPr>
        <p:spPr>
          <a:xfrm>
            <a:off x="5081065" y="3048724"/>
            <a:ext cx="4500000" cy="324000"/>
          </a:xfrm>
          <a:prstGeom prst="roundRect">
            <a:avLst>
              <a:gd name="adj" fmla="val 0"/>
            </a:avLst>
          </a:prstGeom>
          <a:solidFill>
            <a:schemeClr val="bg2">
              <a:lumMod val="50000"/>
            </a:schemeClr>
          </a:solidFill>
          <a:ln>
            <a:solidFill>
              <a:schemeClr val="bg1">
                <a:lumMod val="50000"/>
              </a:schemeClr>
            </a:solidFill>
          </a:ln>
        </p:spPr>
        <p:style>
          <a:lnRef idx="1">
            <a:schemeClr val="accent1"/>
          </a:lnRef>
          <a:fillRef idx="2">
            <a:schemeClr val="accent1"/>
          </a:fillRef>
          <a:effectRef idx="1">
            <a:schemeClr val="accent1"/>
          </a:effectRef>
          <a:fontRef idx="minor">
            <a:schemeClr val="dk1"/>
          </a:fontRef>
        </p:style>
        <p:txBody>
          <a:bodyPr lIns="32125" tIns="32125" rIns="32125" bIns="32125" rtlCol="0" anchor="ctr"/>
          <a:lstStyle/>
          <a:p>
            <a:r>
              <a:rPr lang="ja-JP" altLang="en-US" sz="1400" b="1" kern="100" spc="178"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　▶持続可能な観光の実現</a:t>
            </a:r>
            <a:endParaRPr lang="en-US" altLang="ja-JP" sz="1400" b="1" spc="178" dirty="0">
              <a:solidFill>
                <a:schemeClr val="bg1"/>
              </a:solidFill>
              <a:latin typeface="Meiryo UI" panose="020B0604030504040204" pitchFamily="50" charset="-128"/>
              <a:ea typeface="Meiryo UI" panose="020B0604030504040204" pitchFamily="50" charset="-128"/>
            </a:endParaRPr>
          </a:p>
        </p:txBody>
      </p:sp>
      <p:sp>
        <p:nvSpPr>
          <p:cNvPr id="33" name="正方形/長方形 32">
            <a:extLst>
              <a:ext uri="{FF2B5EF4-FFF2-40B4-BE49-F238E27FC236}">
                <a16:creationId xmlns:a16="http://schemas.microsoft.com/office/drawing/2014/main" id="{A6F50789-F145-46C3-B1D4-047D2F0BC511}"/>
              </a:ext>
            </a:extLst>
          </p:cNvPr>
          <p:cNvSpPr/>
          <p:nvPr/>
        </p:nvSpPr>
        <p:spPr>
          <a:xfrm>
            <a:off x="686793" y="4391295"/>
            <a:ext cx="3204774" cy="1046531"/>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53" name="コンテンツ プレースホルダー 2">
            <a:extLst>
              <a:ext uri="{FF2B5EF4-FFF2-40B4-BE49-F238E27FC236}">
                <a16:creationId xmlns:a16="http://schemas.microsoft.com/office/drawing/2014/main" id="{23BED58B-9A3A-4AC4-9002-21373FE72DC3}"/>
              </a:ext>
            </a:extLst>
          </p:cNvPr>
          <p:cNvSpPr txBox="1">
            <a:spLocks/>
          </p:cNvSpPr>
          <p:nvPr/>
        </p:nvSpPr>
        <p:spPr>
          <a:xfrm>
            <a:off x="725415" y="4510905"/>
            <a:ext cx="2914914" cy="831508"/>
          </a:xfrm>
          <a:prstGeom prst="rect">
            <a:avLst/>
          </a:prstGeom>
        </p:spPr>
        <p:txBody>
          <a:bodyPr vert="horz" lIns="81597" tIns="40799" rIns="81597" bIns="40799" rtlCol="0" anchor="ctr" anchorCtr="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gn="just">
              <a:lnSpc>
                <a:spcPts val="900"/>
              </a:lnSpc>
              <a:spcBef>
                <a:spcPts val="535"/>
              </a:spcBef>
              <a:buNone/>
            </a:pP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050" b="1" kern="100" dirty="0">
                <a:latin typeface="Meiryo UI" panose="020B0604030504040204" pitchFamily="50" charset="-128"/>
                <a:ea typeface="Meiryo UI" panose="020B0604030504040204" pitchFamily="50" charset="-128"/>
                <a:cs typeface="Times New Roman" panose="02020603050405020304" pitchFamily="18" charset="0"/>
              </a:rPr>
              <a:t>OSAKA</a:t>
            </a: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発・世界トップレベルの感動体験</a:t>
            </a:r>
            <a:endParaRPr lang="en-US" altLang="ja-JP" sz="1050" b="1"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（世界屈指のアーティスト誘致、</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世界有数の文化芸術公演 など）</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ct val="100000"/>
              </a:lnSpc>
              <a:spcBef>
                <a:spcPts val="535"/>
              </a:spcBef>
              <a:buNone/>
            </a:pP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 世界が認める美食都市</a:t>
            </a:r>
            <a:r>
              <a:rPr lang="en-US" altLang="ja-JP" sz="1050" b="1" kern="100" dirty="0">
                <a:latin typeface="Meiryo UI" panose="020B0604030504040204" pitchFamily="50" charset="-128"/>
                <a:ea typeface="Meiryo UI" panose="020B0604030504040204" pitchFamily="50" charset="-128"/>
                <a:cs typeface="Times New Roman" panose="02020603050405020304" pitchFamily="18" charset="0"/>
              </a:rPr>
              <a:t>OSAKA</a:t>
            </a:r>
            <a:endParaRPr lang="en-US" altLang="ja-JP" sz="105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　　（カジュアルからハイエンドまであらゆる食の提供、</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世界の</a:t>
            </a: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美味しい</a:t>
            </a: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が集まる場の創出 など）</a:t>
            </a:r>
            <a:endParaRPr lang="ja-JP" altLang="en-US" sz="9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2" name="コンテンツ プレースホルダー 2">
            <a:extLst>
              <a:ext uri="{FF2B5EF4-FFF2-40B4-BE49-F238E27FC236}">
                <a16:creationId xmlns:a16="http://schemas.microsoft.com/office/drawing/2014/main" id="{99D7983F-E6E9-4785-8D76-8CBCBECD770B}"/>
              </a:ext>
            </a:extLst>
          </p:cNvPr>
          <p:cNvSpPr txBox="1">
            <a:spLocks/>
          </p:cNvSpPr>
          <p:nvPr/>
        </p:nvSpPr>
        <p:spPr>
          <a:xfrm>
            <a:off x="6156133" y="4552320"/>
            <a:ext cx="3063074" cy="831509"/>
          </a:xfrm>
          <a:prstGeom prst="rect">
            <a:avLst/>
          </a:prstGeom>
        </p:spPr>
        <p:txBody>
          <a:bodyPr vert="horz" lIns="81597" tIns="40799" rIns="81597" bIns="40799" rtlCol="0" anchor="ctr" anchorCtr="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gn="just">
              <a:lnSpc>
                <a:spcPts val="900"/>
              </a:lnSpc>
              <a:spcBef>
                <a:spcPts val="535"/>
              </a:spcBef>
              <a:buNone/>
            </a:pP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 デバイス一つでスムーズに。スマート観光</a:t>
            </a:r>
            <a:r>
              <a:rPr lang="en-US" altLang="ja-JP" sz="1050" b="1" kern="100" dirty="0">
                <a:latin typeface="Meiryo UI" panose="020B0604030504040204" pitchFamily="50" charset="-128"/>
                <a:ea typeface="Meiryo UI" panose="020B0604030504040204" pitchFamily="50" charset="-128"/>
                <a:cs typeface="Times New Roman" panose="02020603050405020304" pitchFamily="18" charset="0"/>
              </a:rPr>
              <a:t>DX</a:t>
            </a: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都市</a:t>
            </a:r>
            <a:endParaRPr lang="en-US" altLang="ja-JP" sz="1050" b="1"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（観光地どこでもキャッシュレス、</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スーツケースなしの楽々移動 など）</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ct val="100000"/>
              </a:lnSpc>
              <a:spcBef>
                <a:spcPts val="535"/>
              </a:spcBef>
              <a:buNone/>
            </a:pP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 何度でも来たくなるフレンドリーな都市</a:t>
            </a:r>
            <a:endParaRPr lang="en-US" altLang="ja-JP" sz="105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　　（おもいやり・気配り・まごころあふれる</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おもてなし力の向上 など）</a:t>
            </a:r>
            <a:endParaRPr lang="ja-JP" altLang="en-US" sz="9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2" name="スライド番号プレースホルダー 6">
            <a:extLst>
              <a:ext uri="{FF2B5EF4-FFF2-40B4-BE49-F238E27FC236}">
                <a16:creationId xmlns:a16="http://schemas.microsoft.com/office/drawing/2014/main" id="{2E021928-0C73-44B8-AE64-9ADE7CAF9D55}"/>
              </a:ext>
            </a:extLst>
          </p:cNvPr>
          <p:cNvSpPr txBox="1">
            <a:spLocks/>
          </p:cNvSpPr>
          <p:nvPr/>
        </p:nvSpPr>
        <p:spPr>
          <a:xfrm>
            <a:off x="9431016" y="5843051"/>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14</a:t>
            </a:r>
            <a:endParaRPr kumimoji="1" lang="ja-JP" altLang="en-US" sz="1000" dirty="0">
              <a:latin typeface="Meiryo UI" panose="020B0604030504040204" pitchFamily="50" charset="-128"/>
              <a:ea typeface="Meiryo UI" panose="020B0604030504040204" pitchFamily="50" charset="-128"/>
            </a:endParaRPr>
          </a:p>
        </p:txBody>
      </p:sp>
      <p:grpSp>
        <p:nvGrpSpPr>
          <p:cNvPr id="5" name="グループ化 4">
            <a:extLst>
              <a:ext uri="{FF2B5EF4-FFF2-40B4-BE49-F238E27FC236}">
                <a16:creationId xmlns:a16="http://schemas.microsoft.com/office/drawing/2014/main" id="{8FCD727F-B91F-4107-9AEC-461B8D31F144}"/>
              </a:ext>
            </a:extLst>
          </p:cNvPr>
          <p:cNvGrpSpPr/>
          <p:nvPr/>
        </p:nvGrpSpPr>
        <p:grpSpPr>
          <a:xfrm>
            <a:off x="3780062" y="4598106"/>
            <a:ext cx="2488018" cy="638103"/>
            <a:chOff x="8725742" y="4185767"/>
            <a:chExt cx="2488018" cy="567773"/>
          </a:xfrm>
        </p:grpSpPr>
        <p:sp>
          <p:nvSpPr>
            <p:cNvPr id="4" name="楕円 3">
              <a:extLst>
                <a:ext uri="{FF2B5EF4-FFF2-40B4-BE49-F238E27FC236}">
                  <a16:creationId xmlns:a16="http://schemas.microsoft.com/office/drawing/2014/main" id="{FB98A79E-80AE-4C2B-9CF8-8EA527F081A5}"/>
                </a:ext>
              </a:extLst>
            </p:cNvPr>
            <p:cNvSpPr/>
            <p:nvPr/>
          </p:nvSpPr>
          <p:spPr>
            <a:xfrm>
              <a:off x="9221250" y="4185767"/>
              <a:ext cx="1463103" cy="567773"/>
            </a:xfrm>
            <a:prstGeom prst="ellipse">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3" name="楕円 2">
              <a:extLst>
                <a:ext uri="{FF2B5EF4-FFF2-40B4-BE49-F238E27FC236}">
                  <a16:creationId xmlns:a16="http://schemas.microsoft.com/office/drawing/2014/main" id="{1A0C5659-A7D1-420F-B4B8-6D48585FDF39}"/>
                </a:ext>
              </a:extLst>
            </p:cNvPr>
            <p:cNvSpPr/>
            <p:nvPr/>
          </p:nvSpPr>
          <p:spPr>
            <a:xfrm>
              <a:off x="8725742" y="4212057"/>
              <a:ext cx="2488018" cy="50532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400"/>
                </a:lnSpc>
              </a:pPr>
              <a:r>
                <a:rPr kumimoji="1" lang="ja-JP" altLang="en-US" sz="1100" b="1" u="sng" dirty="0">
                  <a:solidFill>
                    <a:schemeClr val="tx1"/>
                  </a:solidFill>
                  <a:latin typeface="Meiryo UI" panose="020B0604030504040204" pitchFamily="50" charset="-128"/>
                  <a:ea typeface="Meiryo UI" panose="020B0604030504040204" pitchFamily="50" charset="-128"/>
                </a:rPr>
                <a:t>大阪全体で</a:t>
              </a:r>
              <a:endParaRPr kumimoji="1" lang="en-US" altLang="ja-JP" sz="1100" b="1" u="sng" dirty="0">
                <a:solidFill>
                  <a:schemeClr val="tx1"/>
                </a:solidFill>
                <a:latin typeface="Meiryo UI" panose="020B0604030504040204" pitchFamily="50" charset="-128"/>
                <a:ea typeface="Meiryo UI" panose="020B0604030504040204" pitchFamily="50" charset="-128"/>
              </a:endParaRPr>
            </a:p>
            <a:p>
              <a:pPr algn="ctr">
                <a:lnSpc>
                  <a:spcPts val="1400"/>
                </a:lnSpc>
              </a:pPr>
              <a:r>
                <a:rPr kumimoji="1" lang="ja-JP" altLang="en-US" sz="1100" b="1" u="sng" dirty="0">
                  <a:solidFill>
                    <a:schemeClr val="tx1"/>
                  </a:solidFill>
                  <a:latin typeface="Meiryo UI" panose="020B0604030504040204" pitchFamily="50" charset="-128"/>
                  <a:ea typeface="Meiryo UI" panose="020B0604030504040204" pitchFamily="50" charset="-128"/>
                </a:rPr>
                <a:t>万博会場のような</a:t>
              </a:r>
              <a:endParaRPr kumimoji="1" lang="en-US" altLang="ja-JP" sz="1100" b="1" u="sng" dirty="0">
                <a:solidFill>
                  <a:schemeClr val="tx1"/>
                </a:solidFill>
                <a:latin typeface="Meiryo UI" panose="020B0604030504040204" pitchFamily="50" charset="-128"/>
                <a:ea typeface="Meiryo UI" panose="020B0604030504040204" pitchFamily="50" charset="-128"/>
              </a:endParaRPr>
            </a:p>
            <a:p>
              <a:pPr algn="ctr">
                <a:lnSpc>
                  <a:spcPts val="1400"/>
                </a:lnSpc>
              </a:pPr>
              <a:r>
                <a:rPr kumimoji="1" lang="ja-JP" altLang="en-US" sz="1100" b="1" u="sng" dirty="0">
                  <a:solidFill>
                    <a:schemeClr val="tx1"/>
                  </a:solidFill>
                  <a:latin typeface="Meiryo UI" panose="020B0604030504040204" pitchFamily="50" charset="-128"/>
                  <a:ea typeface="Meiryo UI" panose="020B0604030504040204" pitchFamily="50" charset="-128"/>
                </a:rPr>
                <a:t>非日常体験を！</a:t>
              </a:r>
              <a:endParaRPr kumimoji="1" lang="ja-JP" altLang="en-US" sz="2400" b="1" u="sng" dirty="0">
                <a:solidFill>
                  <a:schemeClr val="tx1"/>
                </a:solidFill>
                <a:latin typeface="Meiryo UI" panose="020B0604030504040204" pitchFamily="50" charset="-128"/>
                <a:ea typeface="Meiryo UI" panose="020B0604030504040204" pitchFamily="50" charset="-128"/>
              </a:endParaRPr>
            </a:p>
          </p:txBody>
        </p:sp>
      </p:grpSp>
      <p:sp>
        <p:nvSpPr>
          <p:cNvPr id="56" name="正方形/長方形 55">
            <a:extLst>
              <a:ext uri="{FF2B5EF4-FFF2-40B4-BE49-F238E27FC236}">
                <a16:creationId xmlns:a16="http://schemas.microsoft.com/office/drawing/2014/main" id="{93C68DCC-8080-4E62-BC87-01864C8972CD}"/>
              </a:ext>
            </a:extLst>
          </p:cNvPr>
          <p:cNvSpPr/>
          <p:nvPr/>
        </p:nvSpPr>
        <p:spPr>
          <a:xfrm>
            <a:off x="6172343" y="4422026"/>
            <a:ext cx="3204774" cy="1046531"/>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grpSp>
        <p:nvGrpSpPr>
          <p:cNvPr id="57" name="グループ化 56">
            <a:extLst>
              <a:ext uri="{FF2B5EF4-FFF2-40B4-BE49-F238E27FC236}">
                <a16:creationId xmlns:a16="http://schemas.microsoft.com/office/drawing/2014/main" id="{3353F2FE-8FC5-4F65-80EA-430C1EE4AAD3}"/>
              </a:ext>
            </a:extLst>
          </p:cNvPr>
          <p:cNvGrpSpPr/>
          <p:nvPr/>
        </p:nvGrpSpPr>
        <p:grpSpPr>
          <a:xfrm>
            <a:off x="3015233" y="4601089"/>
            <a:ext cx="748619" cy="688403"/>
            <a:chOff x="8694000" y="1226796"/>
            <a:chExt cx="855779" cy="765358"/>
          </a:xfrm>
        </p:grpSpPr>
        <p:pic>
          <p:nvPicPr>
            <p:cNvPr id="58" name="グラフィックス 57" descr="王冠 単色塗りつぶし">
              <a:extLst>
                <a:ext uri="{FF2B5EF4-FFF2-40B4-BE49-F238E27FC236}">
                  <a16:creationId xmlns:a16="http://schemas.microsoft.com/office/drawing/2014/main" id="{E87EF8D1-A1AD-4B19-AE8A-A8788420B1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94000" y="1226796"/>
              <a:ext cx="855779" cy="765358"/>
            </a:xfrm>
            <a:prstGeom prst="rect">
              <a:avLst/>
            </a:prstGeom>
          </p:spPr>
        </p:pic>
        <p:pic>
          <p:nvPicPr>
            <p:cNvPr id="59" name="グラフィックス 58" descr="建物 単色塗りつぶし">
              <a:extLst>
                <a:ext uri="{FF2B5EF4-FFF2-40B4-BE49-F238E27FC236}">
                  <a16:creationId xmlns:a16="http://schemas.microsoft.com/office/drawing/2014/main" id="{3BDD9DDD-7A3F-4248-AEFE-FF04370345B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82390" y="1636450"/>
              <a:ext cx="216939" cy="194017"/>
            </a:xfrm>
            <a:prstGeom prst="rect">
              <a:avLst/>
            </a:prstGeom>
          </p:spPr>
        </p:pic>
        <p:pic>
          <p:nvPicPr>
            <p:cNvPr id="60" name="グラフィックス 59" descr="都市 単色塗りつぶし">
              <a:extLst>
                <a:ext uri="{FF2B5EF4-FFF2-40B4-BE49-F238E27FC236}">
                  <a16:creationId xmlns:a16="http://schemas.microsoft.com/office/drawing/2014/main" id="{DEE32BF3-4F1A-4D15-AD5E-9F829E673EB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34193" y="1575494"/>
              <a:ext cx="321245" cy="287303"/>
            </a:xfrm>
            <a:prstGeom prst="rect">
              <a:avLst/>
            </a:prstGeom>
          </p:spPr>
        </p:pic>
      </p:grpSp>
      <p:grpSp>
        <p:nvGrpSpPr>
          <p:cNvPr id="61" name="グループ化 60">
            <a:extLst>
              <a:ext uri="{FF2B5EF4-FFF2-40B4-BE49-F238E27FC236}">
                <a16:creationId xmlns:a16="http://schemas.microsoft.com/office/drawing/2014/main" id="{230EAB94-206B-4284-8F3B-6F5B91269FBF}"/>
              </a:ext>
            </a:extLst>
          </p:cNvPr>
          <p:cNvGrpSpPr/>
          <p:nvPr/>
        </p:nvGrpSpPr>
        <p:grpSpPr>
          <a:xfrm>
            <a:off x="8662712" y="4858497"/>
            <a:ext cx="504000" cy="396000"/>
            <a:chOff x="8689760" y="4406111"/>
            <a:chExt cx="441719" cy="337040"/>
          </a:xfrm>
          <a:solidFill>
            <a:schemeClr val="accent1">
              <a:lumMod val="50000"/>
            </a:schemeClr>
          </a:solidFill>
        </p:grpSpPr>
        <p:sp>
          <p:nvSpPr>
            <p:cNvPr id="62" name="フリーフォーム: 図形 61">
              <a:extLst>
                <a:ext uri="{FF2B5EF4-FFF2-40B4-BE49-F238E27FC236}">
                  <a16:creationId xmlns:a16="http://schemas.microsoft.com/office/drawing/2014/main" id="{2092D9EC-4858-46C0-96A1-33794B73CA97}"/>
                </a:ext>
              </a:extLst>
            </p:cNvPr>
            <p:cNvSpPr/>
            <p:nvPr/>
          </p:nvSpPr>
          <p:spPr>
            <a:xfrm>
              <a:off x="8689760" y="4557428"/>
              <a:ext cx="441719" cy="185723"/>
            </a:xfrm>
            <a:custGeom>
              <a:avLst/>
              <a:gdLst>
                <a:gd name="connsiteX0" fmla="*/ 495000 w 495000"/>
                <a:gd name="connsiteY0" fmla="*/ 22500 h 208125"/>
                <a:gd name="connsiteX1" fmla="*/ 472500 w 495000"/>
                <a:gd name="connsiteY1" fmla="*/ 0 h 208125"/>
                <a:gd name="connsiteX2" fmla="*/ 460688 w 495000"/>
                <a:gd name="connsiteY2" fmla="*/ 3375 h 208125"/>
                <a:gd name="connsiteX3" fmla="*/ 364500 w 495000"/>
                <a:gd name="connsiteY3" fmla="*/ 58500 h 208125"/>
                <a:gd name="connsiteX4" fmla="*/ 364500 w 495000"/>
                <a:gd name="connsiteY4" fmla="*/ 77625 h 208125"/>
                <a:gd name="connsiteX5" fmla="*/ 318938 w 495000"/>
                <a:gd name="connsiteY5" fmla="*/ 112500 h 208125"/>
                <a:gd name="connsiteX6" fmla="*/ 219375 w 495000"/>
                <a:gd name="connsiteY6" fmla="*/ 112500 h 208125"/>
                <a:gd name="connsiteX7" fmla="*/ 219375 w 495000"/>
                <a:gd name="connsiteY7" fmla="*/ 90000 h 208125"/>
                <a:gd name="connsiteX8" fmla="*/ 320625 w 495000"/>
                <a:gd name="connsiteY8" fmla="*/ 90000 h 208125"/>
                <a:gd name="connsiteX9" fmla="*/ 343125 w 495000"/>
                <a:gd name="connsiteY9" fmla="*/ 67500 h 208125"/>
                <a:gd name="connsiteX10" fmla="*/ 320625 w 495000"/>
                <a:gd name="connsiteY10" fmla="*/ 45000 h 208125"/>
                <a:gd name="connsiteX11" fmla="*/ 185625 w 495000"/>
                <a:gd name="connsiteY11" fmla="*/ 45000 h 208125"/>
                <a:gd name="connsiteX12" fmla="*/ 159188 w 495000"/>
                <a:gd name="connsiteY12" fmla="*/ 52312 h 208125"/>
                <a:gd name="connsiteX13" fmla="*/ 0 w 495000"/>
                <a:gd name="connsiteY13" fmla="*/ 129375 h 208125"/>
                <a:gd name="connsiteX14" fmla="*/ 78750 w 495000"/>
                <a:gd name="connsiteY14" fmla="*/ 208125 h 208125"/>
                <a:gd name="connsiteX15" fmla="*/ 213750 w 495000"/>
                <a:gd name="connsiteY15" fmla="*/ 157500 h 208125"/>
                <a:gd name="connsiteX16" fmla="*/ 318938 w 495000"/>
                <a:gd name="connsiteY16" fmla="*/ 157500 h 208125"/>
                <a:gd name="connsiteX17" fmla="*/ 332438 w 495000"/>
                <a:gd name="connsiteY17" fmla="*/ 153000 h 208125"/>
                <a:gd name="connsiteX18" fmla="*/ 487125 w 495000"/>
                <a:gd name="connsiteY18" fmla="*/ 39937 h 208125"/>
                <a:gd name="connsiteX19" fmla="*/ 495000 w 495000"/>
                <a:gd name="connsiteY19" fmla="*/ 22500 h 20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000" h="208125">
                  <a:moveTo>
                    <a:pt x="495000" y="22500"/>
                  </a:moveTo>
                  <a:cubicBezTo>
                    <a:pt x="495000" y="10125"/>
                    <a:pt x="484875" y="0"/>
                    <a:pt x="472500" y="0"/>
                  </a:cubicBezTo>
                  <a:cubicBezTo>
                    <a:pt x="468000" y="0"/>
                    <a:pt x="464063" y="1125"/>
                    <a:pt x="460688" y="3375"/>
                  </a:cubicBezTo>
                  <a:lnTo>
                    <a:pt x="364500" y="58500"/>
                  </a:lnTo>
                  <a:cubicBezTo>
                    <a:pt x="365625" y="64688"/>
                    <a:pt x="365625" y="70875"/>
                    <a:pt x="364500" y="77625"/>
                  </a:cubicBezTo>
                  <a:cubicBezTo>
                    <a:pt x="360000" y="98438"/>
                    <a:pt x="340313" y="112500"/>
                    <a:pt x="318938" y="112500"/>
                  </a:cubicBezTo>
                  <a:lnTo>
                    <a:pt x="219375" y="112500"/>
                  </a:lnTo>
                  <a:lnTo>
                    <a:pt x="219375" y="90000"/>
                  </a:lnTo>
                  <a:lnTo>
                    <a:pt x="320625" y="90000"/>
                  </a:lnTo>
                  <a:cubicBezTo>
                    <a:pt x="333000" y="90000"/>
                    <a:pt x="343125" y="79875"/>
                    <a:pt x="343125" y="67500"/>
                  </a:cubicBezTo>
                  <a:cubicBezTo>
                    <a:pt x="343125" y="55125"/>
                    <a:pt x="333000" y="45000"/>
                    <a:pt x="320625" y="45000"/>
                  </a:cubicBezTo>
                  <a:cubicBezTo>
                    <a:pt x="320625" y="45000"/>
                    <a:pt x="186750" y="45000"/>
                    <a:pt x="185625" y="45000"/>
                  </a:cubicBezTo>
                  <a:cubicBezTo>
                    <a:pt x="176063" y="45000"/>
                    <a:pt x="167063" y="47813"/>
                    <a:pt x="159188" y="52312"/>
                  </a:cubicBezTo>
                  <a:lnTo>
                    <a:pt x="0" y="129375"/>
                  </a:lnTo>
                  <a:lnTo>
                    <a:pt x="78750" y="208125"/>
                  </a:lnTo>
                  <a:cubicBezTo>
                    <a:pt x="115313" y="171563"/>
                    <a:pt x="162563" y="157500"/>
                    <a:pt x="213750" y="157500"/>
                  </a:cubicBezTo>
                  <a:lnTo>
                    <a:pt x="318938" y="157500"/>
                  </a:lnTo>
                  <a:cubicBezTo>
                    <a:pt x="324000" y="157500"/>
                    <a:pt x="328500" y="155812"/>
                    <a:pt x="332438" y="153000"/>
                  </a:cubicBezTo>
                  <a:lnTo>
                    <a:pt x="487125" y="39937"/>
                  </a:lnTo>
                  <a:cubicBezTo>
                    <a:pt x="491625" y="35437"/>
                    <a:pt x="495000" y="29250"/>
                    <a:pt x="495000" y="22500"/>
                  </a:cubicBezTo>
                  <a:close/>
                </a:path>
              </a:pathLst>
            </a:custGeom>
            <a:grpFill/>
            <a:ln w="5556" cap="flat">
              <a:noFill/>
              <a:prstDash val="solid"/>
              <a:miter/>
            </a:ln>
          </p:spPr>
          <p:txBody>
            <a:bodyPr rtlCol="0" anchor="ctr"/>
            <a:lstStyle/>
            <a:p>
              <a:endParaRPr lang="ja-JP" altLang="en-US" sz="1606"/>
            </a:p>
          </p:txBody>
        </p:sp>
        <p:sp>
          <p:nvSpPr>
            <p:cNvPr id="63" name="フリーフォーム: 図形 62">
              <a:extLst>
                <a:ext uri="{FF2B5EF4-FFF2-40B4-BE49-F238E27FC236}">
                  <a16:creationId xmlns:a16="http://schemas.microsoft.com/office/drawing/2014/main" id="{5186747E-583B-43EA-9340-7C37CE04A888}"/>
                </a:ext>
              </a:extLst>
            </p:cNvPr>
            <p:cNvSpPr/>
            <p:nvPr/>
          </p:nvSpPr>
          <p:spPr>
            <a:xfrm>
              <a:off x="8831170" y="4406111"/>
              <a:ext cx="253024" cy="176540"/>
            </a:xfrm>
            <a:custGeom>
              <a:avLst/>
              <a:gdLst>
                <a:gd name="connsiteX0" fmla="*/ 282585 w 283544"/>
                <a:gd name="connsiteY0" fmla="*/ 960 h 197834"/>
                <a:gd name="connsiteX1" fmla="*/ 175710 w 283544"/>
                <a:gd name="connsiteY1" fmla="*/ 29085 h 197834"/>
                <a:gd name="connsiteX2" fmla="*/ 146460 w 283544"/>
                <a:gd name="connsiteY2" fmla="*/ 121897 h 197834"/>
                <a:gd name="connsiteX3" fmla="*/ 117772 w 283544"/>
                <a:gd name="connsiteY3" fmla="*/ 157335 h 197834"/>
                <a:gd name="connsiteX4" fmla="*/ 113272 w 283544"/>
                <a:gd name="connsiteY4" fmla="*/ 150585 h 197834"/>
                <a:gd name="connsiteX5" fmla="*/ 89085 w 283544"/>
                <a:gd name="connsiteY5" fmla="*/ 74647 h 197834"/>
                <a:gd name="connsiteX6" fmla="*/ 772 w 283544"/>
                <a:gd name="connsiteY6" fmla="*/ 51585 h 197834"/>
                <a:gd name="connsiteX7" fmla="*/ 23835 w 283544"/>
                <a:gd name="connsiteY7" fmla="*/ 139897 h 197834"/>
                <a:gd name="connsiteX8" fmla="*/ 94147 w 283544"/>
                <a:gd name="connsiteY8" fmla="*/ 164085 h 197834"/>
                <a:gd name="connsiteX9" fmla="*/ 106522 w 283544"/>
                <a:gd name="connsiteY9" fmla="*/ 187147 h 197834"/>
                <a:gd name="connsiteX10" fmla="*/ 107647 w 283544"/>
                <a:gd name="connsiteY10" fmla="*/ 197835 h 197834"/>
                <a:gd name="connsiteX11" fmla="*/ 130710 w 283544"/>
                <a:gd name="connsiteY11" fmla="*/ 197835 h 197834"/>
                <a:gd name="connsiteX12" fmla="*/ 137460 w 283544"/>
                <a:gd name="connsiteY12" fmla="*/ 169710 h 197834"/>
                <a:gd name="connsiteX13" fmla="*/ 163897 w 283544"/>
                <a:gd name="connsiteY13" fmla="*/ 138210 h 197834"/>
                <a:gd name="connsiteX14" fmla="*/ 254460 w 283544"/>
                <a:gd name="connsiteY14" fmla="*/ 108960 h 197834"/>
                <a:gd name="connsiteX15" fmla="*/ 282585 w 283544"/>
                <a:gd name="connsiteY15" fmla="*/ 960 h 197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544" h="197834">
                  <a:moveTo>
                    <a:pt x="282585" y="960"/>
                  </a:moveTo>
                  <a:cubicBezTo>
                    <a:pt x="282585" y="960"/>
                    <a:pt x="212835" y="-8040"/>
                    <a:pt x="175710" y="29085"/>
                  </a:cubicBezTo>
                  <a:cubicBezTo>
                    <a:pt x="148710" y="56085"/>
                    <a:pt x="145897" y="99397"/>
                    <a:pt x="146460" y="121897"/>
                  </a:cubicBezTo>
                  <a:cubicBezTo>
                    <a:pt x="134647" y="130335"/>
                    <a:pt x="124522" y="142710"/>
                    <a:pt x="117772" y="157335"/>
                  </a:cubicBezTo>
                  <a:cubicBezTo>
                    <a:pt x="116085" y="155085"/>
                    <a:pt x="114960" y="152835"/>
                    <a:pt x="113272" y="150585"/>
                  </a:cubicBezTo>
                  <a:cubicBezTo>
                    <a:pt x="113835" y="132022"/>
                    <a:pt x="111022" y="96585"/>
                    <a:pt x="89085" y="74647"/>
                  </a:cubicBezTo>
                  <a:cubicBezTo>
                    <a:pt x="58147" y="43710"/>
                    <a:pt x="772" y="51585"/>
                    <a:pt x="772" y="51585"/>
                  </a:cubicBezTo>
                  <a:cubicBezTo>
                    <a:pt x="772" y="51585"/>
                    <a:pt x="-6540" y="108960"/>
                    <a:pt x="23835" y="139897"/>
                  </a:cubicBezTo>
                  <a:cubicBezTo>
                    <a:pt x="43522" y="159585"/>
                    <a:pt x="75022" y="163522"/>
                    <a:pt x="94147" y="164085"/>
                  </a:cubicBezTo>
                  <a:cubicBezTo>
                    <a:pt x="99772" y="170272"/>
                    <a:pt x="103710" y="179272"/>
                    <a:pt x="106522" y="187147"/>
                  </a:cubicBezTo>
                  <a:cubicBezTo>
                    <a:pt x="107085" y="188835"/>
                    <a:pt x="107647" y="192772"/>
                    <a:pt x="107647" y="197835"/>
                  </a:cubicBezTo>
                  <a:lnTo>
                    <a:pt x="130710" y="197835"/>
                  </a:lnTo>
                  <a:cubicBezTo>
                    <a:pt x="131272" y="186022"/>
                    <a:pt x="132960" y="179272"/>
                    <a:pt x="137460" y="169710"/>
                  </a:cubicBezTo>
                  <a:cubicBezTo>
                    <a:pt x="143085" y="156210"/>
                    <a:pt x="152647" y="144960"/>
                    <a:pt x="163897" y="138210"/>
                  </a:cubicBezTo>
                  <a:cubicBezTo>
                    <a:pt x="186960" y="138772"/>
                    <a:pt x="228585" y="134835"/>
                    <a:pt x="254460" y="108960"/>
                  </a:cubicBezTo>
                  <a:cubicBezTo>
                    <a:pt x="291585" y="70710"/>
                    <a:pt x="282585" y="960"/>
                    <a:pt x="282585" y="960"/>
                  </a:cubicBezTo>
                  <a:close/>
                </a:path>
              </a:pathLst>
            </a:custGeom>
            <a:grpFill/>
            <a:ln w="5556" cap="flat">
              <a:noFill/>
              <a:prstDash val="solid"/>
              <a:miter/>
            </a:ln>
          </p:spPr>
          <p:txBody>
            <a:bodyPr rtlCol="0" anchor="ctr"/>
            <a:lstStyle/>
            <a:p>
              <a:endParaRPr lang="ja-JP" altLang="en-US" sz="1606"/>
            </a:p>
          </p:txBody>
        </p:sp>
      </p:grpSp>
    </p:spTree>
    <p:extLst>
      <p:ext uri="{BB962C8B-B14F-4D97-AF65-F5344CB8AC3E}">
        <p14:creationId xmlns:p14="http://schemas.microsoft.com/office/powerpoint/2010/main" val="1993602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9701C11F-0A01-4D4E-969C-F2C5AC3A3854}"/>
              </a:ext>
            </a:extLst>
          </p:cNvPr>
          <p:cNvSpPr/>
          <p:nvPr/>
        </p:nvSpPr>
        <p:spPr>
          <a:xfrm>
            <a:off x="-639343" y="490643"/>
            <a:ext cx="1718818" cy="4646131"/>
          </a:xfrm>
          <a:custGeom>
            <a:avLst/>
            <a:gdLst>
              <a:gd name="connsiteX0" fmla="*/ 0 w 1586113"/>
              <a:gd name="connsiteY0" fmla="*/ 0 h 4646131"/>
              <a:gd name="connsiteX1" fmla="*/ 1586113 w 1586113"/>
              <a:gd name="connsiteY1" fmla="*/ 0 h 4646131"/>
              <a:gd name="connsiteX2" fmla="*/ 1586113 w 1586113"/>
              <a:gd name="connsiteY2" fmla="*/ 4646131 h 4646131"/>
              <a:gd name="connsiteX3" fmla="*/ 0 w 1586113"/>
              <a:gd name="connsiteY3" fmla="*/ 4646131 h 4646131"/>
              <a:gd name="connsiteX4" fmla="*/ 0 w 1586113"/>
              <a:gd name="connsiteY4" fmla="*/ 0 h 4646131"/>
              <a:gd name="connsiteX0" fmla="*/ 0 w 1586115"/>
              <a:gd name="connsiteY0" fmla="*/ 0 h 4646131"/>
              <a:gd name="connsiteX1" fmla="*/ 1586113 w 1586115"/>
              <a:gd name="connsiteY1" fmla="*/ 0 h 4646131"/>
              <a:gd name="connsiteX2" fmla="*/ 1150333 w 1586115"/>
              <a:gd name="connsiteY2" fmla="*/ 2387028 h 4646131"/>
              <a:gd name="connsiteX3" fmla="*/ 1586113 w 1586115"/>
              <a:gd name="connsiteY3" fmla="*/ 4646131 h 4646131"/>
              <a:gd name="connsiteX4" fmla="*/ 0 w 1586115"/>
              <a:gd name="connsiteY4" fmla="*/ 4646131 h 4646131"/>
              <a:gd name="connsiteX5" fmla="*/ 0 w 1586115"/>
              <a:gd name="connsiteY5" fmla="*/ 0 h 4646131"/>
              <a:gd name="connsiteX0" fmla="*/ 0 w 1586116"/>
              <a:gd name="connsiteY0" fmla="*/ 0 h 4646131"/>
              <a:gd name="connsiteX1" fmla="*/ 1586113 w 1586116"/>
              <a:gd name="connsiteY1" fmla="*/ 0 h 4646131"/>
              <a:gd name="connsiteX2" fmla="*/ 1302733 w 1586116"/>
              <a:gd name="connsiteY2" fmla="*/ 2413922 h 4646131"/>
              <a:gd name="connsiteX3" fmla="*/ 1586113 w 1586116"/>
              <a:gd name="connsiteY3" fmla="*/ 4646131 h 4646131"/>
              <a:gd name="connsiteX4" fmla="*/ 0 w 1586116"/>
              <a:gd name="connsiteY4" fmla="*/ 4646131 h 4646131"/>
              <a:gd name="connsiteX5" fmla="*/ 0 w 1586116"/>
              <a:gd name="connsiteY5" fmla="*/ 0 h 4646131"/>
              <a:gd name="connsiteX0" fmla="*/ 0 w 1586117"/>
              <a:gd name="connsiteY0" fmla="*/ 0 h 4646131"/>
              <a:gd name="connsiteX1" fmla="*/ 1586113 w 1586117"/>
              <a:gd name="connsiteY1" fmla="*/ 0 h 4646131"/>
              <a:gd name="connsiteX2" fmla="*/ 1365486 w 1586117"/>
              <a:gd name="connsiteY2" fmla="*/ 2449781 h 4646131"/>
              <a:gd name="connsiteX3" fmla="*/ 1586113 w 1586117"/>
              <a:gd name="connsiteY3" fmla="*/ 4646131 h 4646131"/>
              <a:gd name="connsiteX4" fmla="*/ 0 w 1586117"/>
              <a:gd name="connsiteY4" fmla="*/ 4646131 h 4646131"/>
              <a:gd name="connsiteX5" fmla="*/ 0 w 1586117"/>
              <a:gd name="connsiteY5" fmla="*/ 0 h 4646131"/>
              <a:gd name="connsiteX0" fmla="*/ 0 w 1586117"/>
              <a:gd name="connsiteY0" fmla="*/ 0 h 4646131"/>
              <a:gd name="connsiteX1" fmla="*/ 1586113 w 1586117"/>
              <a:gd name="connsiteY1" fmla="*/ 0 h 4646131"/>
              <a:gd name="connsiteX2" fmla="*/ 1374451 w 1586117"/>
              <a:gd name="connsiteY2" fmla="*/ 2449781 h 4646131"/>
              <a:gd name="connsiteX3" fmla="*/ 1586113 w 1586117"/>
              <a:gd name="connsiteY3" fmla="*/ 4646131 h 4646131"/>
              <a:gd name="connsiteX4" fmla="*/ 0 w 1586117"/>
              <a:gd name="connsiteY4" fmla="*/ 4646131 h 4646131"/>
              <a:gd name="connsiteX5" fmla="*/ 0 w 1586117"/>
              <a:gd name="connsiteY5" fmla="*/ 0 h 4646131"/>
              <a:gd name="connsiteX0" fmla="*/ 0 w 1586119"/>
              <a:gd name="connsiteY0" fmla="*/ 0 h 4646131"/>
              <a:gd name="connsiteX1" fmla="*/ 1586113 w 1586119"/>
              <a:gd name="connsiteY1" fmla="*/ 0 h 4646131"/>
              <a:gd name="connsiteX2" fmla="*/ 1428239 w 1586119"/>
              <a:gd name="connsiteY2" fmla="*/ 2449781 h 4646131"/>
              <a:gd name="connsiteX3" fmla="*/ 1586113 w 1586119"/>
              <a:gd name="connsiteY3" fmla="*/ 4646131 h 4646131"/>
              <a:gd name="connsiteX4" fmla="*/ 0 w 1586119"/>
              <a:gd name="connsiteY4" fmla="*/ 4646131 h 4646131"/>
              <a:gd name="connsiteX5" fmla="*/ 0 w 1586119"/>
              <a:gd name="connsiteY5" fmla="*/ 0 h 4646131"/>
              <a:gd name="connsiteX0" fmla="*/ 0 w 1586119"/>
              <a:gd name="connsiteY0" fmla="*/ 0 h 4646131"/>
              <a:gd name="connsiteX1" fmla="*/ 1586113 w 1586119"/>
              <a:gd name="connsiteY1" fmla="*/ 0 h 4646131"/>
              <a:gd name="connsiteX2" fmla="*/ 1428239 w 1586119"/>
              <a:gd name="connsiteY2" fmla="*/ 2449781 h 4646131"/>
              <a:gd name="connsiteX3" fmla="*/ 1586113 w 1586119"/>
              <a:gd name="connsiteY3" fmla="*/ 4646131 h 4646131"/>
              <a:gd name="connsiteX4" fmla="*/ 0 w 1586119"/>
              <a:gd name="connsiteY4" fmla="*/ 4646131 h 4646131"/>
              <a:gd name="connsiteX5" fmla="*/ 0 w 1586119"/>
              <a:gd name="connsiteY5" fmla="*/ 0 h 4646131"/>
              <a:gd name="connsiteX0" fmla="*/ 0 w 1586125"/>
              <a:gd name="connsiteY0" fmla="*/ 0 h 4646131"/>
              <a:gd name="connsiteX1" fmla="*/ 1586113 w 1586125"/>
              <a:gd name="connsiteY1" fmla="*/ 0 h 4646131"/>
              <a:gd name="connsiteX2" fmla="*/ 1508921 w 1586125"/>
              <a:gd name="connsiteY2" fmla="*/ 2449781 h 4646131"/>
              <a:gd name="connsiteX3" fmla="*/ 1586113 w 1586125"/>
              <a:gd name="connsiteY3" fmla="*/ 4646131 h 4646131"/>
              <a:gd name="connsiteX4" fmla="*/ 0 w 1586125"/>
              <a:gd name="connsiteY4" fmla="*/ 4646131 h 4646131"/>
              <a:gd name="connsiteX5" fmla="*/ 0 w 1586125"/>
              <a:gd name="connsiteY5" fmla="*/ 0 h 4646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6125" h="4646131">
                <a:moveTo>
                  <a:pt x="0" y="0"/>
                </a:moveTo>
                <a:lnTo>
                  <a:pt x="1586113" y="0"/>
                </a:lnTo>
                <a:cubicBezTo>
                  <a:pt x="1587277" y="774758"/>
                  <a:pt x="1507757" y="1675023"/>
                  <a:pt x="1508921" y="2449781"/>
                </a:cubicBezTo>
                <a:lnTo>
                  <a:pt x="1586113" y="4646131"/>
                </a:lnTo>
                <a:lnTo>
                  <a:pt x="0" y="4646131"/>
                </a:lnTo>
                <a:lnTo>
                  <a:pt x="0" y="0"/>
                </a:lnTo>
                <a:close/>
              </a:path>
            </a:pathLst>
          </a:custGeom>
          <a:solidFill>
            <a:schemeClr val="bg1"/>
          </a:solidFill>
          <a:ln>
            <a:noFill/>
          </a:ln>
          <a:effectLst>
            <a:softEdge rad="457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1E671946-70F8-4375-AF78-8A61AC4408E2}"/>
              </a:ext>
            </a:extLst>
          </p:cNvPr>
          <p:cNvSpPr/>
          <p:nvPr/>
        </p:nvSpPr>
        <p:spPr>
          <a:xfrm>
            <a:off x="119009" y="526365"/>
            <a:ext cx="9590803" cy="329467"/>
          </a:xfrm>
          <a:prstGeom prst="rect">
            <a:avLst/>
          </a:prstGeom>
          <a:no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61" name="正方形/長方形 60">
            <a:extLst>
              <a:ext uri="{FF2B5EF4-FFF2-40B4-BE49-F238E27FC236}">
                <a16:creationId xmlns:a16="http://schemas.microsoft.com/office/drawing/2014/main" id="{CBB7B583-C3D2-4C24-A110-969EEA727056}"/>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「国際エンターテインメント都市</a:t>
            </a:r>
            <a:r>
              <a:rPr lang="en-US" altLang="ja-JP" b="1" dirty="0">
                <a:solidFill>
                  <a:schemeClr val="bg1"/>
                </a:solidFill>
                <a:latin typeface="Meiryo UI" panose="020B0604030504040204" pitchFamily="50" charset="-128"/>
                <a:ea typeface="Meiryo UI" panose="020B0604030504040204" pitchFamily="50" charset="-128"/>
              </a:rPr>
              <a:t>OSAKA</a:t>
            </a:r>
            <a:r>
              <a:rPr lang="ja-JP" altLang="en-US" b="1" dirty="0">
                <a:solidFill>
                  <a:schemeClr val="bg1"/>
                </a:solidFill>
                <a:latin typeface="Meiryo UI" panose="020B0604030504040204" pitchFamily="50" charset="-128"/>
                <a:ea typeface="Meiryo UI" panose="020B0604030504040204" pitchFamily="50" charset="-128"/>
              </a:rPr>
              <a:t>」の実現に向けて</a:t>
            </a:r>
          </a:p>
        </p:txBody>
      </p:sp>
      <p:sp>
        <p:nvSpPr>
          <p:cNvPr id="55" name="スライド番号プレースホルダー 6">
            <a:extLst>
              <a:ext uri="{FF2B5EF4-FFF2-40B4-BE49-F238E27FC236}">
                <a16:creationId xmlns:a16="http://schemas.microsoft.com/office/drawing/2014/main" id="{E470AD78-CF3E-4467-BCB7-99E9DACEF869}"/>
              </a:ext>
            </a:extLst>
          </p:cNvPr>
          <p:cNvSpPr txBox="1">
            <a:spLocks/>
          </p:cNvSpPr>
          <p:nvPr/>
        </p:nvSpPr>
        <p:spPr>
          <a:xfrm>
            <a:off x="9431016" y="5843051"/>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15</a:t>
            </a:r>
            <a:endParaRPr kumimoji="1" lang="ja-JP" altLang="en-US" sz="1000" dirty="0">
              <a:latin typeface="Meiryo UI" panose="020B0604030504040204" pitchFamily="50" charset="-128"/>
              <a:ea typeface="Meiryo UI" panose="020B0604030504040204" pitchFamily="50" charset="-128"/>
            </a:endParaRPr>
          </a:p>
        </p:txBody>
      </p:sp>
      <p:pic>
        <p:nvPicPr>
          <p:cNvPr id="43" name="図 42">
            <a:extLst>
              <a:ext uri="{FF2B5EF4-FFF2-40B4-BE49-F238E27FC236}">
                <a16:creationId xmlns:a16="http://schemas.microsoft.com/office/drawing/2014/main" id="{67416B29-AB7E-4EE0-8C2C-0B75115A18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066" y="499787"/>
            <a:ext cx="9590803" cy="5448974"/>
          </a:xfrm>
          <a:prstGeom prst="rect">
            <a:avLst/>
          </a:prstGeom>
        </p:spPr>
      </p:pic>
    </p:spTree>
    <p:extLst>
      <p:ext uri="{BB962C8B-B14F-4D97-AF65-F5344CB8AC3E}">
        <p14:creationId xmlns:p14="http://schemas.microsoft.com/office/powerpoint/2010/main" val="16482618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D4EF8-F886-0E29-2B23-8F725A1C9B8D}"/>
            </a:ext>
          </a:extLst>
        </p:cNvPr>
        <p:cNvGrpSpPr/>
        <p:nvPr/>
      </p:nvGrpSpPr>
      <p:grpSpPr>
        <a:xfrm>
          <a:off x="0" y="0"/>
          <a:ext cx="0" cy="0"/>
          <a:chOff x="0" y="0"/>
          <a:chExt cx="0" cy="0"/>
        </a:xfrm>
      </p:grpSpPr>
      <p:graphicFrame>
        <p:nvGraphicFramePr>
          <p:cNvPr id="11" name="表 10">
            <a:extLst>
              <a:ext uri="{FF2B5EF4-FFF2-40B4-BE49-F238E27FC236}">
                <a16:creationId xmlns:a16="http://schemas.microsoft.com/office/drawing/2014/main" id="{2161EBBB-56C9-0D98-EFD3-5CBD734E888D}"/>
              </a:ext>
            </a:extLst>
          </p:cNvPr>
          <p:cNvGraphicFramePr>
            <a:graphicFrameLocks noGrp="1"/>
          </p:cNvGraphicFramePr>
          <p:nvPr>
            <p:extLst>
              <p:ext uri="{D42A27DB-BD31-4B8C-83A1-F6EECF244321}">
                <p14:modId xmlns:p14="http://schemas.microsoft.com/office/powerpoint/2010/main" val="2328704360"/>
              </p:ext>
            </p:extLst>
          </p:nvPr>
        </p:nvGraphicFramePr>
        <p:xfrm>
          <a:off x="651695" y="1170060"/>
          <a:ext cx="8708939" cy="4536001"/>
        </p:xfrm>
        <a:graphic>
          <a:graphicData uri="http://schemas.openxmlformats.org/drawingml/2006/table">
            <a:tbl>
              <a:tblPr firstRow="1" firstCol="1" bandRow="1">
                <a:tableStyleId>{69CF1AB2-1976-4502-BF36-3FF5EA218861}</a:tableStyleId>
              </a:tblPr>
              <a:tblGrid>
                <a:gridCol w="1192510">
                  <a:extLst>
                    <a:ext uri="{9D8B030D-6E8A-4147-A177-3AD203B41FA5}">
                      <a16:colId xmlns:a16="http://schemas.microsoft.com/office/drawing/2014/main" val="1222337601"/>
                    </a:ext>
                  </a:extLst>
                </a:gridCol>
                <a:gridCol w="2529568">
                  <a:extLst>
                    <a:ext uri="{9D8B030D-6E8A-4147-A177-3AD203B41FA5}">
                      <a16:colId xmlns:a16="http://schemas.microsoft.com/office/drawing/2014/main" val="3427753982"/>
                    </a:ext>
                  </a:extLst>
                </a:gridCol>
                <a:gridCol w="4986861">
                  <a:extLst>
                    <a:ext uri="{9D8B030D-6E8A-4147-A177-3AD203B41FA5}">
                      <a16:colId xmlns:a16="http://schemas.microsoft.com/office/drawing/2014/main" val="1183637121"/>
                    </a:ext>
                  </a:extLst>
                </a:gridCol>
              </a:tblGrid>
              <a:tr h="316465">
                <a:tc>
                  <a:txBody>
                    <a:bodyPr/>
                    <a:lstStyle/>
                    <a:p>
                      <a:pPr algn="ctr"/>
                      <a:r>
                        <a:rPr lang="en-US" altLang="ja-JP" sz="1200" dirty="0">
                          <a:solidFill>
                            <a:schemeClr val="bg1"/>
                          </a:solidFill>
                          <a:latin typeface="Meiryo UI" panose="020B0604030504040204" pitchFamily="50" charset="-128"/>
                          <a:ea typeface="Meiryo UI" panose="020B0604030504040204" pitchFamily="50" charset="-128"/>
                        </a:rPr>
                        <a:t>2</a:t>
                      </a:r>
                      <a:r>
                        <a:rPr lang="ja-JP" altLang="en-US" sz="1200" dirty="0">
                          <a:solidFill>
                            <a:schemeClr val="bg1"/>
                          </a:solidFill>
                          <a:latin typeface="Meiryo UI" panose="020B0604030504040204" pitchFamily="50" charset="-128"/>
                          <a:ea typeface="Meiryo UI" panose="020B0604030504040204" pitchFamily="50" charset="-128"/>
                        </a:rPr>
                        <a:t>つの視点</a:t>
                      </a:r>
                      <a:endParaRPr sz="1200" dirty="0">
                        <a:solidFill>
                          <a:schemeClr val="bg1"/>
                        </a:solidFill>
                        <a:latin typeface="Meiryo UI" panose="020B0604030504040204" pitchFamily="50" charset="-128"/>
                        <a:ea typeface="Meiryo UI" panose="020B0604030504040204" pitchFamily="50" charset="-128"/>
                      </a:endParaRPr>
                    </a:p>
                  </a:txBody>
                  <a:tcPr marL="33749" marR="33749" marT="0" marB="0" anchor="ctr">
                    <a:solidFill>
                      <a:schemeClr val="accent5"/>
                    </a:solidFill>
                  </a:tcPr>
                </a:tc>
                <a:tc gridSpan="2">
                  <a:txBody>
                    <a:bodyPr/>
                    <a:lstStyle/>
                    <a:p>
                      <a:pPr algn="ctr"/>
                      <a:r>
                        <a:rPr lang="en-US" altLang="ja-JP" sz="1200" dirty="0">
                          <a:solidFill>
                            <a:schemeClr val="bg1"/>
                          </a:solidFill>
                          <a:latin typeface="Meiryo UI" panose="020B0604030504040204" pitchFamily="50" charset="-128"/>
                          <a:ea typeface="Meiryo UI" panose="020B0604030504040204" pitchFamily="50" charset="-128"/>
                        </a:rPr>
                        <a:t>6</a:t>
                      </a:r>
                      <a:r>
                        <a:rPr lang="ja-JP" altLang="en-US" sz="1200" dirty="0">
                          <a:solidFill>
                            <a:schemeClr val="bg1"/>
                          </a:solidFill>
                          <a:latin typeface="Meiryo UI" panose="020B0604030504040204" pitchFamily="50" charset="-128"/>
                          <a:ea typeface="Meiryo UI" panose="020B0604030504040204" pitchFamily="50" charset="-128"/>
                        </a:rPr>
                        <a:t>つのテーマ</a:t>
                      </a:r>
                      <a:endParaRPr sz="1200" dirty="0">
                        <a:solidFill>
                          <a:schemeClr val="bg1"/>
                        </a:solidFill>
                        <a:latin typeface="Meiryo UI" panose="020B0604030504040204" pitchFamily="50" charset="-128"/>
                        <a:ea typeface="Meiryo UI" panose="020B0604030504040204" pitchFamily="50" charset="-128"/>
                      </a:endParaRPr>
                    </a:p>
                  </a:txBody>
                  <a:tcPr marL="33749" marR="33749" marT="0" marB="0" anchor="ctr">
                    <a:solidFill>
                      <a:schemeClr val="accent5"/>
                    </a:solidFill>
                  </a:tcPr>
                </a:tc>
                <a:tc hMerge="1">
                  <a:txBody>
                    <a:bodyPr/>
                    <a:lstStyle/>
                    <a:p>
                      <a:pPr marL="72000" marR="0" lvl="0" indent="0" algn="l" defTabSz="742950" rtl="0" eaLnBrk="1" fontAlgn="auto" latinLnBrk="0" hangingPunct="1">
                        <a:lnSpc>
                          <a:spcPts val="1300"/>
                        </a:lnSpc>
                        <a:spcBef>
                          <a:spcPts val="0"/>
                        </a:spcBef>
                        <a:spcAft>
                          <a:spcPts val="0"/>
                        </a:spcAft>
                        <a:buClrTx/>
                        <a:buSzTx/>
                        <a:buFontTx/>
                        <a:buNone/>
                        <a:tabLst/>
                        <a:defRPr/>
                      </a:pP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marL="33749" marR="33749" marT="0" marB="0" anchor="ctr"/>
                </a:tc>
                <a:extLst>
                  <a:ext uri="{0D108BD9-81ED-4DB2-BD59-A6C34878D82A}">
                    <a16:rowId xmlns:a16="http://schemas.microsoft.com/office/drawing/2014/main" val="2541622913"/>
                  </a:ext>
                </a:extLst>
              </a:tr>
              <a:tr h="703256">
                <a:tc rowSpan="6">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大阪ならではの</a:t>
                      </a:r>
                      <a:endParaRPr kumimoji="1" lang="en-US" altLang="ja-JP"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都市魅力</a:t>
                      </a:r>
                      <a:endParaRPr kumimoji="1" lang="en-US" altLang="ja-JP"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ブランドの確立</a:t>
                      </a:r>
                      <a:endParaRPr kumimoji="1" lang="en-US" altLang="ja-JP"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持続可能な</a:t>
                      </a:r>
                      <a:endParaRPr kumimoji="1" lang="en-US" altLang="ja-JP"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観光の実現</a:t>
                      </a:r>
                    </a:p>
                  </a:txBody>
                  <a:tcPr marL="33749" marR="33749"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誰もが訪れたくなる</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世界第一級の観光都市</a:t>
                      </a:r>
                      <a:endPar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3749" marR="33749" marT="0" marB="0" anchor="ctr">
                    <a:solidFill>
                      <a:srgbClr val="E9EBF5"/>
                    </a:solidFill>
                  </a:tcPr>
                </a:tc>
                <a:tc>
                  <a:txBody>
                    <a:bodyPr/>
                    <a:lstStyle/>
                    <a:p>
                      <a:pPr marL="7200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食や歴史、文化・芸術、スポーツなどの大阪の強みにさらなる磨きをかけるとともに、大阪が持つ</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7200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資源の価値やポテンシャルの最大化等に取り組み、世界に通じる魅力あふれる都市をめざす。</a:t>
                      </a:r>
                    </a:p>
                  </a:txBody>
                  <a:tcPr marL="72000" marR="108000" marT="0" marB="0" anchor="ctr">
                    <a:solidFill>
                      <a:srgbClr val="E9EBF5"/>
                    </a:solidFill>
                  </a:tcPr>
                </a:tc>
                <a:extLst>
                  <a:ext uri="{0D108BD9-81ED-4DB2-BD59-A6C34878D82A}">
                    <a16:rowId xmlns:a16="http://schemas.microsoft.com/office/drawing/2014/main" val="2021061701"/>
                  </a:ext>
                </a:extLst>
              </a:tr>
              <a:tr h="703256">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3749" marR="33749" marT="0" marB="0" anchor="ctr">
                    <a:solidFill>
                      <a:srgbClr val="CFD5EA"/>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文化力を活用した</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世界に誇れる魅力あふれる都市</a:t>
                      </a:r>
                    </a:p>
                  </a:txBody>
                  <a:tcPr marL="33749" marR="33749" marT="0" marB="0" anchor="ctr">
                    <a:solidFill>
                      <a:srgbClr val="E9EBF5"/>
                    </a:solidFill>
                  </a:tcPr>
                </a:tc>
                <a:tc>
                  <a:txBody>
                    <a:bodyPr/>
                    <a:lstStyle/>
                    <a:p>
                      <a:pPr marL="72000" indent="0" algn="l">
                        <a:lnSpc>
                          <a:spcPts val="1300"/>
                        </a:lnSpc>
                        <a:spcAft>
                          <a:spcPts val="0"/>
                        </a:spcAft>
                      </a:pPr>
                      <a:r>
                        <a:rPr lang="ja-JP" altLang="en-US" sz="1000" u="none"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大阪の持つ文化力の活用により都市魅力が向上し、世界中から人々が集い交流することで</a:t>
                      </a:r>
                      <a:endParaRPr lang="en-US" altLang="ja-JP" sz="1000" u="none"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72000" indent="0" algn="l">
                        <a:lnSpc>
                          <a:spcPts val="1300"/>
                        </a:lnSpc>
                        <a:spcAft>
                          <a:spcPts val="0"/>
                        </a:spcAft>
                      </a:pPr>
                      <a:r>
                        <a:rPr lang="ja-JP" altLang="en-US" sz="1000" u="none"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新たなつながりや創造が促進され、自由で多彩な文化芸術活動がより活性化する、世界に誇れる都市をめざす。</a:t>
                      </a:r>
                    </a:p>
                  </a:txBody>
                  <a:tcPr marL="72000" marR="108000" marT="0" marB="0" anchor="ctr">
                    <a:solidFill>
                      <a:srgbClr val="E9EBF5"/>
                    </a:solidFill>
                  </a:tcPr>
                </a:tc>
                <a:extLst>
                  <a:ext uri="{0D108BD9-81ED-4DB2-BD59-A6C34878D82A}">
                    <a16:rowId xmlns:a16="http://schemas.microsoft.com/office/drawing/2014/main" val="1315625383"/>
                  </a:ext>
                </a:extLst>
              </a:tr>
              <a:tr h="703256">
                <a:tc vMerge="1">
                  <a:txBody>
                    <a:bodyPr/>
                    <a:lstStyle/>
                    <a:p>
                      <a:pPr algn="ct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tc>
                <a:tc>
                  <a:txBody>
                    <a:bodyPr/>
                    <a:lstStyle/>
                    <a:p>
                      <a:pPr algn="ctr"/>
                      <a:r>
                        <a:rPr kumimoji="1" lang="ja-JP" altLang="en-US" sz="1200" b="1" dirty="0">
                          <a:latin typeface="Meiryo UI" panose="020B0604030504040204" pitchFamily="50" charset="-128"/>
                          <a:ea typeface="Meiryo UI" panose="020B0604030504040204" pitchFamily="50" charset="-128"/>
                        </a:rPr>
                        <a:t>スポーツによる</a:t>
                      </a:r>
                      <a:endParaRPr kumimoji="1" lang="en-US" altLang="ja-JP" sz="1200" b="1" dirty="0">
                        <a:latin typeface="Meiryo UI" panose="020B0604030504040204" pitchFamily="50" charset="-128"/>
                        <a:ea typeface="Meiryo UI" panose="020B0604030504040204" pitchFamily="50" charset="-128"/>
                      </a:endParaRPr>
                    </a:p>
                    <a:p>
                      <a:pPr algn="ctr"/>
                      <a:r>
                        <a:rPr kumimoji="1" lang="ja-JP" altLang="en-US" sz="1200" b="1" dirty="0">
                          <a:latin typeface="Meiryo UI" panose="020B0604030504040204" pitchFamily="50" charset="-128"/>
                          <a:ea typeface="Meiryo UI" panose="020B0604030504040204" pitchFamily="50" charset="-128"/>
                        </a:rPr>
                        <a:t>活力あふれる都市</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solidFill>
                      <a:srgbClr val="E9EBF5"/>
                    </a:solidFill>
                  </a:tcPr>
                </a:tc>
                <a:tc>
                  <a:txBody>
                    <a:bodyPr/>
                    <a:lstStyle/>
                    <a:p>
                      <a:pPr marL="72000" indent="0" algn="l">
                        <a:lnSpc>
                          <a:spcPts val="1300"/>
                        </a:lnSpc>
                        <a:spcAft>
                          <a:spcPts val="0"/>
                        </a:spcAft>
                      </a:pPr>
                      <a:r>
                        <a:rPr lang="ja-JP" altLang="en-US" sz="1000" u="none" kern="100" dirty="0">
                          <a:solidFill>
                            <a:schemeClr val="tx1"/>
                          </a:solidFill>
                          <a:effectLst/>
                          <a:latin typeface="Meiryo UI" panose="020B0604030504040204" pitchFamily="50" charset="-128"/>
                          <a:ea typeface="Meiryo UI" panose="020B0604030504040204" pitchFamily="50" charset="-128"/>
                        </a:rPr>
                        <a:t>世界的なトップアスリートのパフォーマンスを「みる」機会やスポーツを「する」機会の提供、大阪の地域資源を生かしたスポーツツーリズム等により、</a:t>
                      </a:r>
                      <a:r>
                        <a:rPr lang="ja-JP" altLang="en-US" sz="1000" u="none" strike="noStrike" kern="100" dirty="0">
                          <a:solidFill>
                            <a:schemeClr val="tx1"/>
                          </a:solidFill>
                          <a:effectLst/>
                          <a:latin typeface="Meiryo UI" panose="020B0604030504040204" pitchFamily="50" charset="-128"/>
                          <a:ea typeface="Meiryo UI" panose="020B0604030504040204" pitchFamily="50" charset="-128"/>
                        </a:rPr>
                        <a:t>活力</a:t>
                      </a:r>
                      <a:r>
                        <a:rPr lang="ja-JP" altLang="en-US" sz="1000" u="none" kern="100" dirty="0">
                          <a:solidFill>
                            <a:schemeClr val="tx1"/>
                          </a:solidFill>
                          <a:effectLst/>
                          <a:latin typeface="Meiryo UI" panose="020B0604030504040204" pitchFamily="50" charset="-128"/>
                          <a:ea typeface="Meiryo UI" panose="020B0604030504040204" pitchFamily="50" charset="-128"/>
                        </a:rPr>
                        <a:t>あふれる都市をめざす。</a:t>
                      </a:r>
                    </a:p>
                  </a:txBody>
                  <a:tcPr marL="72000" marR="108000" marT="0" marB="0" anchor="ctr">
                    <a:solidFill>
                      <a:srgbClr val="E9EBF5"/>
                    </a:solidFill>
                  </a:tcPr>
                </a:tc>
                <a:extLst>
                  <a:ext uri="{0D108BD9-81ED-4DB2-BD59-A6C34878D82A}">
                    <a16:rowId xmlns:a16="http://schemas.microsoft.com/office/drawing/2014/main" val="844233874"/>
                  </a:ext>
                </a:extLst>
              </a:tr>
              <a:tr h="703256">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solidFill>
                      <a:srgbClr val="CFD5EA"/>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アジア・</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オセアニアで</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トップクラスの</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MICE</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都市</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solidFill>
                      <a:srgbClr val="E9EBF5"/>
                    </a:solidFill>
                  </a:tcPr>
                </a:tc>
                <a:tc>
                  <a:txBody>
                    <a:bodyPr/>
                    <a:lstStyle/>
                    <a:p>
                      <a:pPr marL="7200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1000" strike="noStrike" dirty="0">
                          <a:solidFill>
                            <a:schemeClr val="tx1"/>
                          </a:solidFill>
                          <a:latin typeface="Meiryo UI" panose="020B0604030504040204" pitchFamily="50" charset="-128"/>
                          <a:ea typeface="Meiryo UI" panose="020B0604030504040204" pitchFamily="50" charset="-128"/>
                        </a:rPr>
                        <a:t>大阪・関西万博開催都市としての実績や</a:t>
                      </a:r>
                      <a:r>
                        <a:rPr kumimoji="1" lang="ja-JP" altLang="en-US" sz="1000" dirty="0">
                          <a:solidFill>
                            <a:schemeClr val="tx1"/>
                          </a:solidFill>
                          <a:latin typeface="Meiryo UI" panose="020B0604030504040204" pitchFamily="50" charset="-128"/>
                          <a:ea typeface="Meiryo UI" panose="020B0604030504040204" pitchFamily="50" charset="-128"/>
                        </a:rPr>
                        <a:t>統合型リゾート（</a:t>
                      </a:r>
                      <a:r>
                        <a:rPr kumimoji="1" lang="en-US" altLang="ja-JP" sz="1000" dirty="0">
                          <a:solidFill>
                            <a:schemeClr val="tx1"/>
                          </a:solidFill>
                          <a:latin typeface="Meiryo UI" panose="020B0604030504040204" pitchFamily="50" charset="-128"/>
                          <a:ea typeface="Meiryo UI" panose="020B0604030504040204" pitchFamily="50" charset="-128"/>
                        </a:rPr>
                        <a:t>IR</a:t>
                      </a:r>
                      <a:r>
                        <a:rPr kumimoji="1" lang="ja-JP" altLang="en-US" sz="1000" dirty="0">
                          <a:solidFill>
                            <a:schemeClr val="tx1"/>
                          </a:solidFill>
                          <a:latin typeface="Meiryo UI" panose="020B0604030504040204" pitchFamily="50" charset="-128"/>
                          <a:ea typeface="Meiryo UI" panose="020B0604030504040204" pitchFamily="50" charset="-128"/>
                        </a:rPr>
                        <a:t>）のインパクトを生かし、オール</a:t>
                      </a:r>
                      <a:endParaRPr kumimoji="1" lang="en-US" altLang="ja-JP" sz="1000" dirty="0">
                        <a:solidFill>
                          <a:schemeClr val="tx1"/>
                        </a:solidFill>
                        <a:latin typeface="Meiryo UI" panose="020B0604030504040204" pitchFamily="50" charset="-128"/>
                        <a:ea typeface="Meiryo UI" panose="020B0604030504040204" pitchFamily="50" charset="-128"/>
                      </a:endParaRPr>
                    </a:p>
                    <a:p>
                      <a:pPr marL="7200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大阪での戦略的な取組により、世界水準の</a:t>
                      </a:r>
                      <a:r>
                        <a:rPr kumimoji="1" lang="en-US" altLang="ja-JP" sz="1000" dirty="0">
                          <a:solidFill>
                            <a:schemeClr val="tx1"/>
                          </a:solidFill>
                          <a:latin typeface="Meiryo UI" panose="020B0604030504040204" pitchFamily="50" charset="-128"/>
                          <a:ea typeface="Meiryo UI" panose="020B0604030504040204" pitchFamily="50" charset="-128"/>
                        </a:rPr>
                        <a:t>MICE</a:t>
                      </a:r>
                      <a:r>
                        <a:rPr kumimoji="1" lang="ja-JP" altLang="en-US" sz="1000" dirty="0">
                          <a:solidFill>
                            <a:schemeClr val="tx1"/>
                          </a:solidFill>
                          <a:latin typeface="Meiryo UI" panose="020B0604030504040204" pitchFamily="50" charset="-128"/>
                          <a:ea typeface="Meiryo UI" panose="020B0604030504040204" pitchFamily="50" charset="-128"/>
                        </a:rPr>
                        <a:t>都市をめざす。</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txBody>
                  <a:tcPr marL="72000" marR="108000" marT="0" marB="0" anchor="ctr">
                    <a:solidFill>
                      <a:srgbClr val="E9EBF5"/>
                    </a:solidFill>
                  </a:tcPr>
                </a:tc>
                <a:extLst>
                  <a:ext uri="{0D108BD9-81ED-4DB2-BD59-A6C34878D82A}">
                    <a16:rowId xmlns:a16="http://schemas.microsoft.com/office/drawing/2014/main" val="3814659054"/>
                  </a:ext>
                </a:extLst>
              </a:tr>
              <a:tr h="703256">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solidFill>
                      <a:srgbClr val="E9EBF5"/>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rPr>
                        <a:t>国際交流を通じて</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rPr>
                        <a:t>持続的に成長する都市</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solidFill>
                      <a:srgbClr val="E9EBF5"/>
                    </a:solidFill>
                  </a:tcPr>
                </a:tc>
                <a:tc>
                  <a:txBody>
                    <a:bodyPr/>
                    <a:lstStyle/>
                    <a:p>
                      <a:pPr marL="72000" marR="0" lvl="0" indent="0" algn="l" defTabSz="742950" rtl="0" eaLnBrk="1" fontAlgn="auto" latinLnBrk="0" hangingPunct="1">
                        <a:lnSpc>
                          <a:spcPts val="1300"/>
                        </a:lnSpc>
                        <a:spcBef>
                          <a:spcPts val="0"/>
                        </a:spcBef>
                        <a:spcAft>
                          <a:spcPts val="0"/>
                        </a:spcAft>
                        <a:buClrTx/>
                        <a:buSzTx/>
                        <a:buFontTx/>
                        <a:buNone/>
                        <a:tabLst/>
                        <a:defRPr/>
                      </a:pP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大阪の海外ネットワークを活用した多様な国際交流や将来の大阪に貢献できるグローバル人材の育成・活躍の推進により、新しい価値が生まれ、持続的に成長する都市をめざす。</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txBody>
                  <a:tcPr marL="72000" marR="108000" marT="0" marB="0" anchor="ctr">
                    <a:solidFill>
                      <a:srgbClr val="E9EBF5"/>
                    </a:solidFill>
                  </a:tcPr>
                </a:tc>
                <a:extLst>
                  <a:ext uri="{0D108BD9-81ED-4DB2-BD59-A6C34878D82A}">
                    <a16:rowId xmlns:a16="http://schemas.microsoft.com/office/drawing/2014/main" val="2954657285"/>
                  </a:ext>
                </a:extLst>
              </a:tr>
              <a:tr h="703256">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3749" marR="33749" marT="0" marB="0" anchor="ctr">
                    <a:solidFill>
                      <a:srgbClr val="E9EBF5"/>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さらなる誘客を図る</a:t>
                      </a:r>
                      <a:endPar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安心して楽しめる快適な都市</a:t>
                      </a:r>
                      <a:endParaRPr kumimoji="1" lang="ja-JP" altLang="en-US"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3749" marR="33749" marT="0" marB="0" anchor="ctr">
                    <a:solidFill>
                      <a:srgbClr val="E9EBF5"/>
                    </a:solidFill>
                  </a:tcPr>
                </a:tc>
                <a:tc>
                  <a:txBody>
                    <a:bodyPr/>
                    <a:lstStyle/>
                    <a:p>
                      <a:pPr marL="72000" marR="0" lvl="0" indent="0" algn="l" defTabSz="741600" rtl="0" eaLnBrk="1" fontAlgn="auto" latinLnBrk="0" hangingPunct="1">
                        <a:lnSpc>
                          <a:spcPts val="13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阪を訪れる方々も地域の方々も、誰もが安全</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・安心・快適に過ごすことができる持続可能な都市をめざす。</a:t>
                      </a:r>
                      <a:endParaRPr kumimoji="1" lang="ja-JP" altLang="en-US" sz="10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txBody>
                  <a:tcPr marL="72000" marR="108000" marT="0" marB="0" anchor="ctr"/>
                </a:tc>
                <a:extLst>
                  <a:ext uri="{0D108BD9-81ED-4DB2-BD59-A6C34878D82A}">
                    <a16:rowId xmlns:a16="http://schemas.microsoft.com/office/drawing/2014/main" val="1727259644"/>
                  </a:ext>
                </a:extLst>
              </a:tr>
            </a:tbl>
          </a:graphicData>
        </a:graphic>
      </p:graphicFrame>
      <p:sp>
        <p:nvSpPr>
          <p:cNvPr id="6" name="正方形/長方形 5">
            <a:extLst>
              <a:ext uri="{FF2B5EF4-FFF2-40B4-BE49-F238E27FC236}">
                <a16:creationId xmlns:a16="http://schemas.microsoft.com/office/drawing/2014/main" id="{3C86281D-0998-8A95-F02E-44D06F0299DB}"/>
              </a:ext>
            </a:extLst>
          </p:cNvPr>
          <p:cNvSpPr/>
          <p:nvPr/>
        </p:nvSpPr>
        <p:spPr>
          <a:xfrm>
            <a:off x="484420" y="531500"/>
            <a:ext cx="9043488" cy="6051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nSpc>
                <a:spcPts val="1500"/>
              </a:lnSpc>
            </a:pPr>
            <a:r>
              <a:rPr lang="ja-JP" altLang="en-US" sz="1200" dirty="0">
                <a:solidFill>
                  <a:schemeClr val="tx1"/>
                </a:solidFill>
                <a:latin typeface="Meiryo UI" panose="020B0604030504040204" pitchFamily="50" charset="-128"/>
                <a:ea typeface="Meiryo UI" panose="020B0604030504040204" pitchFamily="50" charset="-128"/>
              </a:rPr>
              <a:t>「国際エンターテインメント都市</a:t>
            </a:r>
            <a:r>
              <a:rPr lang="en-US" altLang="ja-JP" sz="1200" dirty="0">
                <a:solidFill>
                  <a:schemeClr val="tx1"/>
                </a:solidFill>
                <a:latin typeface="Meiryo UI" panose="020B0604030504040204" pitchFamily="50" charset="-128"/>
                <a:ea typeface="Meiryo UI" panose="020B0604030504040204" pitchFamily="50" charset="-128"/>
              </a:rPr>
              <a:t>OSAKA</a:t>
            </a:r>
            <a:r>
              <a:rPr lang="ja-JP" altLang="en-US" sz="1200" dirty="0">
                <a:solidFill>
                  <a:schemeClr val="tx1"/>
                </a:solidFill>
                <a:latin typeface="Meiryo UI" panose="020B0604030504040204" pitchFamily="50" charset="-128"/>
                <a:ea typeface="Meiryo UI" panose="020B0604030504040204" pitchFamily="50" charset="-128"/>
              </a:rPr>
              <a:t>」をめざし、「大阪ならではの都市魅力ブランドの確立」と「持続可能な観光の実現」という２つの視点に基づき、６つのテーマを設定し、ベクトルをあわせて施策の実施に取り組む。</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7" name="スライド番号プレースホルダー 6">
            <a:extLst>
              <a:ext uri="{FF2B5EF4-FFF2-40B4-BE49-F238E27FC236}">
                <a16:creationId xmlns:a16="http://schemas.microsoft.com/office/drawing/2014/main" id="{3F613011-5E89-A6B1-2CCA-51B4D9190909}"/>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16</a:t>
            </a:r>
            <a:endParaRPr kumimoji="1" lang="ja-JP" altLang="en-US" sz="1000" dirty="0">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731D3476-A517-C06A-B411-490D0EA7FB46}"/>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テーマ別の取組</a:t>
            </a:r>
          </a:p>
        </p:txBody>
      </p:sp>
      <p:grpSp>
        <p:nvGrpSpPr>
          <p:cNvPr id="2" name="グループ化 1">
            <a:extLst>
              <a:ext uri="{FF2B5EF4-FFF2-40B4-BE49-F238E27FC236}">
                <a16:creationId xmlns:a16="http://schemas.microsoft.com/office/drawing/2014/main" id="{720978E9-2B64-59BC-B67B-514B5AAD95A6}"/>
              </a:ext>
            </a:extLst>
          </p:cNvPr>
          <p:cNvGrpSpPr/>
          <p:nvPr/>
        </p:nvGrpSpPr>
        <p:grpSpPr>
          <a:xfrm>
            <a:off x="986448" y="2035830"/>
            <a:ext cx="541886" cy="415166"/>
            <a:chOff x="8694000" y="1226796"/>
            <a:chExt cx="855779" cy="765358"/>
          </a:xfrm>
        </p:grpSpPr>
        <p:pic>
          <p:nvPicPr>
            <p:cNvPr id="3" name="グラフィックス 2" descr="王冠 単色塗りつぶし">
              <a:extLst>
                <a:ext uri="{FF2B5EF4-FFF2-40B4-BE49-F238E27FC236}">
                  <a16:creationId xmlns:a16="http://schemas.microsoft.com/office/drawing/2014/main" id="{FC2CB49C-9FEA-73D4-EDA6-CCDD2A752DE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94000" y="1226796"/>
              <a:ext cx="855779" cy="765358"/>
            </a:xfrm>
            <a:prstGeom prst="rect">
              <a:avLst/>
            </a:prstGeom>
          </p:spPr>
        </p:pic>
        <p:pic>
          <p:nvPicPr>
            <p:cNvPr id="4" name="グラフィックス 3" descr="建物 単色塗りつぶし">
              <a:extLst>
                <a:ext uri="{FF2B5EF4-FFF2-40B4-BE49-F238E27FC236}">
                  <a16:creationId xmlns:a16="http://schemas.microsoft.com/office/drawing/2014/main" id="{89EE3D68-9374-3C99-D7A9-28D5376C679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82390" y="1636450"/>
              <a:ext cx="216939" cy="194017"/>
            </a:xfrm>
            <a:prstGeom prst="rect">
              <a:avLst/>
            </a:prstGeom>
          </p:spPr>
        </p:pic>
        <p:pic>
          <p:nvPicPr>
            <p:cNvPr id="5" name="グラフィックス 4" descr="都市 単色塗りつぶし">
              <a:extLst>
                <a:ext uri="{FF2B5EF4-FFF2-40B4-BE49-F238E27FC236}">
                  <a16:creationId xmlns:a16="http://schemas.microsoft.com/office/drawing/2014/main" id="{19905E28-F473-DA5E-0984-0254F955CA9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34193" y="1575494"/>
              <a:ext cx="321245" cy="287303"/>
            </a:xfrm>
            <a:prstGeom prst="rect">
              <a:avLst/>
            </a:prstGeom>
          </p:spPr>
        </p:pic>
      </p:grpSp>
      <p:grpSp>
        <p:nvGrpSpPr>
          <p:cNvPr id="8" name="グループ化 7">
            <a:extLst>
              <a:ext uri="{FF2B5EF4-FFF2-40B4-BE49-F238E27FC236}">
                <a16:creationId xmlns:a16="http://schemas.microsoft.com/office/drawing/2014/main" id="{718DD684-6850-51A9-796C-0B41CC7A1808}"/>
              </a:ext>
            </a:extLst>
          </p:cNvPr>
          <p:cNvGrpSpPr/>
          <p:nvPr/>
        </p:nvGrpSpPr>
        <p:grpSpPr>
          <a:xfrm>
            <a:off x="1105738" y="4119699"/>
            <a:ext cx="332175" cy="306730"/>
            <a:chOff x="8689760" y="4406111"/>
            <a:chExt cx="441719" cy="337040"/>
          </a:xfrm>
          <a:solidFill>
            <a:schemeClr val="accent1">
              <a:lumMod val="50000"/>
            </a:schemeClr>
          </a:solidFill>
        </p:grpSpPr>
        <p:sp>
          <p:nvSpPr>
            <p:cNvPr id="9" name="フリーフォーム: 図形 8">
              <a:extLst>
                <a:ext uri="{FF2B5EF4-FFF2-40B4-BE49-F238E27FC236}">
                  <a16:creationId xmlns:a16="http://schemas.microsoft.com/office/drawing/2014/main" id="{570B6D7A-6BBC-D682-3F86-6392F10FAED9}"/>
                </a:ext>
              </a:extLst>
            </p:cNvPr>
            <p:cNvSpPr/>
            <p:nvPr/>
          </p:nvSpPr>
          <p:spPr>
            <a:xfrm>
              <a:off x="8689760" y="4557428"/>
              <a:ext cx="441719" cy="185723"/>
            </a:xfrm>
            <a:custGeom>
              <a:avLst/>
              <a:gdLst>
                <a:gd name="connsiteX0" fmla="*/ 495000 w 495000"/>
                <a:gd name="connsiteY0" fmla="*/ 22500 h 208125"/>
                <a:gd name="connsiteX1" fmla="*/ 472500 w 495000"/>
                <a:gd name="connsiteY1" fmla="*/ 0 h 208125"/>
                <a:gd name="connsiteX2" fmla="*/ 460688 w 495000"/>
                <a:gd name="connsiteY2" fmla="*/ 3375 h 208125"/>
                <a:gd name="connsiteX3" fmla="*/ 364500 w 495000"/>
                <a:gd name="connsiteY3" fmla="*/ 58500 h 208125"/>
                <a:gd name="connsiteX4" fmla="*/ 364500 w 495000"/>
                <a:gd name="connsiteY4" fmla="*/ 77625 h 208125"/>
                <a:gd name="connsiteX5" fmla="*/ 318938 w 495000"/>
                <a:gd name="connsiteY5" fmla="*/ 112500 h 208125"/>
                <a:gd name="connsiteX6" fmla="*/ 219375 w 495000"/>
                <a:gd name="connsiteY6" fmla="*/ 112500 h 208125"/>
                <a:gd name="connsiteX7" fmla="*/ 219375 w 495000"/>
                <a:gd name="connsiteY7" fmla="*/ 90000 h 208125"/>
                <a:gd name="connsiteX8" fmla="*/ 320625 w 495000"/>
                <a:gd name="connsiteY8" fmla="*/ 90000 h 208125"/>
                <a:gd name="connsiteX9" fmla="*/ 343125 w 495000"/>
                <a:gd name="connsiteY9" fmla="*/ 67500 h 208125"/>
                <a:gd name="connsiteX10" fmla="*/ 320625 w 495000"/>
                <a:gd name="connsiteY10" fmla="*/ 45000 h 208125"/>
                <a:gd name="connsiteX11" fmla="*/ 185625 w 495000"/>
                <a:gd name="connsiteY11" fmla="*/ 45000 h 208125"/>
                <a:gd name="connsiteX12" fmla="*/ 159188 w 495000"/>
                <a:gd name="connsiteY12" fmla="*/ 52312 h 208125"/>
                <a:gd name="connsiteX13" fmla="*/ 0 w 495000"/>
                <a:gd name="connsiteY13" fmla="*/ 129375 h 208125"/>
                <a:gd name="connsiteX14" fmla="*/ 78750 w 495000"/>
                <a:gd name="connsiteY14" fmla="*/ 208125 h 208125"/>
                <a:gd name="connsiteX15" fmla="*/ 213750 w 495000"/>
                <a:gd name="connsiteY15" fmla="*/ 157500 h 208125"/>
                <a:gd name="connsiteX16" fmla="*/ 318938 w 495000"/>
                <a:gd name="connsiteY16" fmla="*/ 157500 h 208125"/>
                <a:gd name="connsiteX17" fmla="*/ 332438 w 495000"/>
                <a:gd name="connsiteY17" fmla="*/ 153000 h 208125"/>
                <a:gd name="connsiteX18" fmla="*/ 487125 w 495000"/>
                <a:gd name="connsiteY18" fmla="*/ 39937 h 208125"/>
                <a:gd name="connsiteX19" fmla="*/ 495000 w 495000"/>
                <a:gd name="connsiteY19" fmla="*/ 22500 h 20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000" h="208125">
                  <a:moveTo>
                    <a:pt x="495000" y="22500"/>
                  </a:moveTo>
                  <a:cubicBezTo>
                    <a:pt x="495000" y="10125"/>
                    <a:pt x="484875" y="0"/>
                    <a:pt x="472500" y="0"/>
                  </a:cubicBezTo>
                  <a:cubicBezTo>
                    <a:pt x="468000" y="0"/>
                    <a:pt x="464063" y="1125"/>
                    <a:pt x="460688" y="3375"/>
                  </a:cubicBezTo>
                  <a:lnTo>
                    <a:pt x="364500" y="58500"/>
                  </a:lnTo>
                  <a:cubicBezTo>
                    <a:pt x="365625" y="64688"/>
                    <a:pt x="365625" y="70875"/>
                    <a:pt x="364500" y="77625"/>
                  </a:cubicBezTo>
                  <a:cubicBezTo>
                    <a:pt x="360000" y="98438"/>
                    <a:pt x="340313" y="112500"/>
                    <a:pt x="318938" y="112500"/>
                  </a:cubicBezTo>
                  <a:lnTo>
                    <a:pt x="219375" y="112500"/>
                  </a:lnTo>
                  <a:lnTo>
                    <a:pt x="219375" y="90000"/>
                  </a:lnTo>
                  <a:lnTo>
                    <a:pt x="320625" y="90000"/>
                  </a:lnTo>
                  <a:cubicBezTo>
                    <a:pt x="333000" y="90000"/>
                    <a:pt x="343125" y="79875"/>
                    <a:pt x="343125" y="67500"/>
                  </a:cubicBezTo>
                  <a:cubicBezTo>
                    <a:pt x="343125" y="55125"/>
                    <a:pt x="333000" y="45000"/>
                    <a:pt x="320625" y="45000"/>
                  </a:cubicBezTo>
                  <a:cubicBezTo>
                    <a:pt x="320625" y="45000"/>
                    <a:pt x="186750" y="45000"/>
                    <a:pt x="185625" y="45000"/>
                  </a:cubicBezTo>
                  <a:cubicBezTo>
                    <a:pt x="176063" y="45000"/>
                    <a:pt x="167063" y="47813"/>
                    <a:pt x="159188" y="52312"/>
                  </a:cubicBezTo>
                  <a:lnTo>
                    <a:pt x="0" y="129375"/>
                  </a:lnTo>
                  <a:lnTo>
                    <a:pt x="78750" y="208125"/>
                  </a:lnTo>
                  <a:cubicBezTo>
                    <a:pt x="115313" y="171563"/>
                    <a:pt x="162563" y="157500"/>
                    <a:pt x="213750" y="157500"/>
                  </a:cubicBezTo>
                  <a:lnTo>
                    <a:pt x="318938" y="157500"/>
                  </a:lnTo>
                  <a:cubicBezTo>
                    <a:pt x="324000" y="157500"/>
                    <a:pt x="328500" y="155812"/>
                    <a:pt x="332438" y="153000"/>
                  </a:cubicBezTo>
                  <a:lnTo>
                    <a:pt x="487125" y="39937"/>
                  </a:lnTo>
                  <a:cubicBezTo>
                    <a:pt x="491625" y="35437"/>
                    <a:pt x="495000" y="29250"/>
                    <a:pt x="495000" y="22500"/>
                  </a:cubicBezTo>
                  <a:close/>
                </a:path>
              </a:pathLst>
            </a:custGeom>
            <a:grpFill/>
            <a:ln w="5556" cap="flat">
              <a:noFill/>
              <a:prstDash val="solid"/>
              <a:miter/>
            </a:ln>
          </p:spPr>
          <p:txBody>
            <a:bodyPr rtlCol="0" anchor="ctr"/>
            <a:lstStyle/>
            <a:p>
              <a:endParaRPr lang="ja-JP" altLang="en-US" sz="1606"/>
            </a:p>
          </p:txBody>
        </p:sp>
        <p:sp>
          <p:nvSpPr>
            <p:cNvPr id="12" name="フリーフォーム: 図形 11">
              <a:extLst>
                <a:ext uri="{FF2B5EF4-FFF2-40B4-BE49-F238E27FC236}">
                  <a16:creationId xmlns:a16="http://schemas.microsoft.com/office/drawing/2014/main" id="{BF526410-29DE-D736-5079-218A4CB3A0AF}"/>
                </a:ext>
              </a:extLst>
            </p:cNvPr>
            <p:cNvSpPr/>
            <p:nvPr/>
          </p:nvSpPr>
          <p:spPr>
            <a:xfrm>
              <a:off x="8831170" y="4406111"/>
              <a:ext cx="253024" cy="176540"/>
            </a:xfrm>
            <a:custGeom>
              <a:avLst/>
              <a:gdLst>
                <a:gd name="connsiteX0" fmla="*/ 282585 w 283544"/>
                <a:gd name="connsiteY0" fmla="*/ 960 h 197834"/>
                <a:gd name="connsiteX1" fmla="*/ 175710 w 283544"/>
                <a:gd name="connsiteY1" fmla="*/ 29085 h 197834"/>
                <a:gd name="connsiteX2" fmla="*/ 146460 w 283544"/>
                <a:gd name="connsiteY2" fmla="*/ 121897 h 197834"/>
                <a:gd name="connsiteX3" fmla="*/ 117772 w 283544"/>
                <a:gd name="connsiteY3" fmla="*/ 157335 h 197834"/>
                <a:gd name="connsiteX4" fmla="*/ 113272 w 283544"/>
                <a:gd name="connsiteY4" fmla="*/ 150585 h 197834"/>
                <a:gd name="connsiteX5" fmla="*/ 89085 w 283544"/>
                <a:gd name="connsiteY5" fmla="*/ 74647 h 197834"/>
                <a:gd name="connsiteX6" fmla="*/ 772 w 283544"/>
                <a:gd name="connsiteY6" fmla="*/ 51585 h 197834"/>
                <a:gd name="connsiteX7" fmla="*/ 23835 w 283544"/>
                <a:gd name="connsiteY7" fmla="*/ 139897 h 197834"/>
                <a:gd name="connsiteX8" fmla="*/ 94147 w 283544"/>
                <a:gd name="connsiteY8" fmla="*/ 164085 h 197834"/>
                <a:gd name="connsiteX9" fmla="*/ 106522 w 283544"/>
                <a:gd name="connsiteY9" fmla="*/ 187147 h 197834"/>
                <a:gd name="connsiteX10" fmla="*/ 107647 w 283544"/>
                <a:gd name="connsiteY10" fmla="*/ 197835 h 197834"/>
                <a:gd name="connsiteX11" fmla="*/ 130710 w 283544"/>
                <a:gd name="connsiteY11" fmla="*/ 197835 h 197834"/>
                <a:gd name="connsiteX12" fmla="*/ 137460 w 283544"/>
                <a:gd name="connsiteY12" fmla="*/ 169710 h 197834"/>
                <a:gd name="connsiteX13" fmla="*/ 163897 w 283544"/>
                <a:gd name="connsiteY13" fmla="*/ 138210 h 197834"/>
                <a:gd name="connsiteX14" fmla="*/ 254460 w 283544"/>
                <a:gd name="connsiteY14" fmla="*/ 108960 h 197834"/>
                <a:gd name="connsiteX15" fmla="*/ 282585 w 283544"/>
                <a:gd name="connsiteY15" fmla="*/ 960 h 197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544" h="197834">
                  <a:moveTo>
                    <a:pt x="282585" y="960"/>
                  </a:moveTo>
                  <a:cubicBezTo>
                    <a:pt x="282585" y="960"/>
                    <a:pt x="212835" y="-8040"/>
                    <a:pt x="175710" y="29085"/>
                  </a:cubicBezTo>
                  <a:cubicBezTo>
                    <a:pt x="148710" y="56085"/>
                    <a:pt x="145897" y="99397"/>
                    <a:pt x="146460" y="121897"/>
                  </a:cubicBezTo>
                  <a:cubicBezTo>
                    <a:pt x="134647" y="130335"/>
                    <a:pt x="124522" y="142710"/>
                    <a:pt x="117772" y="157335"/>
                  </a:cubicBezTo>
                  <a:cubicBezTo>
                    <a:pt x="116085" y="155085"/>
                    <a:pt x="114960" y="152835"/>
                    <a:pt x="113272" y="150585"/>
                  </a:cubicBezTo>
                  <a:cubicBezTo>
                    <a:pt x="113835" y="132022"/>
                    <a:pt x="111022" y="96585"/>
                    <a:pt x="89085" y="74647"/>
                  </a:cubicBezTo>
                  <a:cubicBezTo>
                    <a:pt x="58147" y="43710"/>
                    <a:pt x="772" y="51585"/>
                    <a:pt x="772" y="51585"/>
                  </a:cubicBezTo>
                  <a:cubicBezTo>
                    <a:pt x="772" y="51585"/>
                    <a:pt x="-6540" y="108960"/>
                    <a:pt x="23835" y="139897"/>
                  </a:cubicBezTo>
                  <a:cubicBezTo>
                    <a:pt x="43522" y="159585"/>
                    <a:pt x="75022" y="163522"/>
                    <a:pt x="94147" y="164085"/>
                  </a:cubicBezTo>
                  <a:cubicBezTo>
                    <a:pt x="99772" y="170272"/>
                    <a:pt x="103710" y="179272"/>
                    <a:pt x="106522" y="187147"/>
                  </a:cubicBezTo>
                  <a:cubicBezTo>
                    <a:pt x="107085" y="188835"/>
                    <a:pt x="107647" y="192772"/>
                    <a:pt x="107647" y="197835"/>
                  </a:cubicBezTo>
                  <a:lnTo>
                    <a:pt x="130710" y="197835"/>
                  </a:lnTo>
                  <a:cubicBezTo>
                    <a:pt x="131272" y="186022"/>
                    <a:pt x="132960" y="179272"/>
                    <a:pt x="137460" y="169710"/>
                  </a:cubicBezTo>
                  <a:cubicBezTo>
                    <a:pt x="143085" y="156210"/>
                    <a:pt x="152647" y="144960"/>
                    <a:pt x="163897" y="138210"/>
                  </a:cubicBezTo>
                  <a:cubicBezTo>
                    <a:pt x="186960" y="138772"/>
                    <a:pt x="228585" y="134835"/>
                    <a:pt x="254460" y="108960"/>
                  </a:cubicBezTo>
                  <a:cubicBezTo>
                    <a:pt x="291585" y="70710"/>
                    <a:pt x="282585" y="960"/>
                    <a:pt x="282585" y="960"/>
                  </a:cubicBezTo>
                  <a:close/>
                </a:path>
              </a:pathLst>
            </a:custGeom>
            <a:grpFill/>
            <a:ln w="5556" cap="flat">
              <a:noFill/>
              <a:prstDash val="solid"/>
              <a:miter/>
            </a:ln>
          </p:spPr>
          <p:txBody>
            <a:bodyPr rtlCol="0" anchor="ctr"/>
            <a:lstStyle/>
            <a:p>
              <a:endParaRPr lang="ja-JP" altLang="en-US" sz="1606"/>
            </a:p>
          </p:txBody>
        </p:sp>
      </p:grpSp>
      <p:sp>
        <p:nvSpPr>
          <p:cNvPr id="13" name="正方形/長方形 12">
            <a:extLst>
              <a:ext uri="{FF2B5EF4-FFF2-40B4-BE49-F238E27FC236}">
                <a16:creationId xmlns:a16="http://schemas.microsoft.com/office/drawing/2014/main" id="{042CEFE8-E5B0-CEF1-CE5D-5D2C828C5E81}"/>
              </a:ext>
            </a:extLst>
          </p:cNvPr>
          <p:cNvSpPr/>
          <p:nvPr/>
        </p:nvSpPr>
        <p:spPr>
          <a:xfrm>
            <a:off x="651695" y="5764811"/>
            <a:ext cx="9043488" cy="36206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nSpc>
                <a:spcPts val="1500"/>
              </a:lnSpc>
            </a:pPr>
            <a:r>
              <a:rPr lang="en-US" altLang="ja-JP" sz="1000" dirty="0">
                <a:solidFill>
                  <a:schemeClr val="tx1"/>
                </a:solidFill>
                <a:latin typeface="Meiryo UI" panose="020B0604030504040204" pitchFamily="50" charset="-128"/>
                <a:ea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rPr>
              <a:t>　施策の実施については、万博レガシーをオール関西が一体で推進する体制として設置された「未来創造会議」における議論等も踏まえて取り組む。</a:t>
            </a:r>
            <a:endParaRPr lang="ja-JP" altLang="en-US" sz="1000" dirty="0">
              <a:solidFill>
                <a:schemeClr val="tx1"/>
              </a:solidFill>
              <a:latin typeface="+mn-ea"/>
            </a:endParaRPr>
          </a:p>
        </p:txBody>
      </p:sp>
    </p:spTree>
    <p:extLst>
      <p:ext uri="{BB962C8B-B14F-4D97-AF65-F5344CB8AC3E}">
        <p14:creationId xmlns:p14="http://schemas.microsoft.com/office/powerpoint/2010/main" val="3988381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表 2">
            <a:extLst>
              <a:ext uri="{FF2B5EF4-FFF2-40B4-BE49-F238E27FC236}">
                <a16:creationId xmlns:a16="http://schemas.microsoft.com/office/drawing/2014/main" id="{72E6D15B-DC9F-4F9C-9AFD-ACEA9DF5371F}"/>
              </a:ext>
            </a:extLst>
          </p:cNvPr>
          <p:cNvGraphicFramePr>
            <a:graphicFrameLocks noGrp="1"/>
          </p:cNvGraphicFramePr>
          <p:nvPr>
            <p:extLst>
              <p:ext uri="{D42A27DB-BD31-4B8C-83A1-F6EECF244321}">
                <p14:modId xmlns:p14="http://schemas.microsoft.com/office/powerpoint/2010/main" val="1042770205"/>
              </p:ext>
            </p:extLst>
          </p:nvPr>
        </p:nvGraphicFramePr>
        <p:xfrm>
          <a:off x="343008" y="1811043"/>
          <a:ext cx="9324000" cy="16920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692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万博レガシーを生かした魅力の創出・発信や、大阪の都市ブランドを生かしたコンテンツ、来阪目的になるような新たな都市魅力の創出等により、国内外から多くの人々を惹きつけ</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、「ワクワク」「オモロい」を掻き立てる国際的な文化・観光都市を形成する。</a:t>
                      </a:r>
                    </a:p>
                    <a:p>
                      <a:endParaRPr kumimoji="1" lang="ja-JP" altLang="en-US" dirty="0"/>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IR</a:t>
                      </a: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や万博レガシーの発信拠点等を核とした、夢洲における国際観光拠点の形成</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関西・西日本との連携強化と交通ネットワークの充実によるゲートウェイ機能の発揮（広域的な周遊環境の充実）</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国内外から人々を惹きつけるキラーコンテンツの創出・発信、ナイトコンテンツの充実・強化</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大阪市内重点エリア（大阪城・大手前・森之宮地区、中之島地区、御堂筋地区、天王寺・阿倍野地区、</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100"/>
                        </a:lnSpc>
                        <a:spcBef>
                          <a:spcPts val="0"/>
                        </a:spcBef>
                        <a:spcAft>
                          <a:spcPts val="0"/>
                        </a:spcAft>
                        <a:buClr>
                          <a:srgbClr val="4472C4">
                            <a:lumMod val="60000"/>
                            <a:lumOff val="40000"/>
                          </a:srgbClr>
                        </a:buClr>
                        <a:buSzTx/>
                        <a:buFontTx/>
                        <a:buNone/>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新今宮地区、築港・ベイエリア地区）・大阪駅周辺地区・難波周辺地区等の魅力向上</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水の回廊のさらなる活性化、水辺空間の魅力向上等、水都大阪の推進</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「大阪・光の饗宴」の実施や大阪光のまちづくり</a:t>
                      </a:r>
                      <a:r>
                        <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2030</a:t>
                      </a: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構想の推進等、光のまちづくりの推進</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世界的アーティストの誘致などによるコンテンツ創出・発信</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a:t>
                      </a: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スポーツをはじめとする新しいエンターテインメントコンテンツの普及促進</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大規模集客施設などを活用した魅力発信</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、新たなスポーツ・文化の拠点づくり</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ベイエリアにおける集客交流拠点の形成・ネットワーク化</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bl>
          </a:graphicData>
        </a:graphic>
      </p:graphicFrame>
      <p:graphicFrame>
        <p:nvGraphicFramePr>
          <p:cNvPr id="40" name="表 2">
            <a:extLst>
              <a:ext uri="{FF2B5EF4-FFF2-40B4-BE49-F238E27FC236}">
                <a16:creationId xmlns:a16="http://schemas.microsoft.com/office/drawing/2014/main" id="{FC7017F9-E4B8-454A-B7B6-2B6DCCDE33FA}"/>
              </a:ext>
            </a:extLst>
          </p:cNvPr>
          <p:cNvGraphicFramePr>
            <a:graphicFrameLocks noGrp="1"/>
          </p:cNvGraphicFramePr>
          <p:nvPr>
            <p:extLst>
              <p:ext uri="{D42A27DB-BD31-4B8C-83A1-F6EECF244321}">
                <p14:modId xmlns:p14="http://schemas.microsoft.com/office/powerpoint/2010/main" val="225297295"/>
              </p:ext>
            </p:extLst>
          </p:nvPr>
        </p:nvGraphicFramePr>
        <p:xfrm>
          <a:off x="355413" y="3545240"/>
          <a:ext cx="9324000" cy="15480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548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大阪の強みである多様な観光資源を生かした魅力の創出や発信により、府域全体の都市魅力を高めるとともに、周遊性の向上を図る。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大阪の食の魅力の創出・発信</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世界遺産百舌鳥・古市古墳群の価値や魅力の発信、万博記念公園の魅力向上</a:t>
                      </a:r>
                      <a:endParaRPr kumimoji="0" lang="en-US" altLang="ja-JP" sz="800" b="0" i="0" u="none" strike="sng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府内地域資源（歴史・文化、景観、農林水産物、インフラ、商工業等）を生かした魅力創出・発信</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万博レガシーを活用した地域の魅力創出</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魅力を深く体感・体験できる着地型観光の促進や広域周遊コースの発信・誘客促進</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山や里、海における癒しと賑わいの空間創出</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居心地の良いみどりのまちづくりの推進等、都市公園や自然公園、観光農園等の魅力向上</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高い観光消費が見込める客層の受入拡大に向けた環境整備や、ラグジュアリーツーリズムの推進</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ウェルネスや特別感・上質感のある体験など多様なニーズに対応した魅力づくり</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旅行者ニーズに配慮した多様なサービスの提供・各種ツーリズムの推進（スポーツツーリズム</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、サステナブルツーリズム等）</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bl>
          </a:graphicData>
        </a:graphic>
      </p:graphicFrame>
      <p:graphicFrame>
        <p:nvGraphicFramePr>
          <p:cNvPr id="41" name="表 2">
            <a:extLst>
              <a:ext uri="{FF2B5EF4-FFF2-40B4-BE49-F238E27FC236}">
                <a16:creationId xmlns:a16="http://schemas.microsoft.com/office/drawing/2014/main" id="{76D3C23C-B291-4040-BD64-4F44F5B6785C}"/>
              </a:ext>
            </a:extLst>
          </p:cNvPr>
          <p:cNvGraphicFramePr>
            <a:graphicFrameLocks noGrp="1"/>
          </p:cNvGraphicFramePr>
          <p:nvPr/>
        </p:nvGraphicFramePr>
        <p:xfrm>
          <a:off x="355413" y="5135437"/>
          <a:ext cx="9324000" cy="10440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044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国内外からの関心を高め、認知度の向上や来訪意欲の喚起につながるよう、観光資源や都市魅力の効果的な情報発信・プロモーションを強化する。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国内外の観光客ニーズ分析等マーケティングの強化</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ニーズやターゲットに応じた戦略的プロモーションの実施</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17" name="正方形/長方形 16">
            <a:extLst>
              <a:ext uri="{FF2B5EF4-FFF2-40B4-BE49-F238E27FC236}">
                <a16:creationId xmlns:a16="http://schemas.microsoft.com/office/drawing/2014/main" id="{8AE6126E-7882-4342-B4AF-45D547D4ABCC}"/>
              </a:ext>
            </a:extLst>
          </p:cNvPr>
          <p:cNvSpPr/>
          <p:nvPr/>
        </p:nvSpPr>
        <p:spPr>
          <a:xfrm>
            <a:off x="374241" y="1543971"/>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１　誰もが訪れたくなる世界第一級の観光都市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17</a:t>
            </a:r>
            <a:endParaRPr kumimoji="1" lang="ja-JP" altLang="en-US" sz="1000" dirty="0">
              <a:latin typeface="Meiryo UI" panose="020B0604030504040204" pitchFamily="50" charset="-128"/>
              <a:ea typeface="Meiryo UI" panose="020B0604030504040204" pitchFamily="50" charset="-128"/>
            </a:endParaRPr>
          </a:p>
        </p:txBody>
      </p:sp>
      <p:sp>
        <p:nvSpPr>
          <p:cNvPr id="10" name="四角形: 角を丸くする 9">
            <a:extLst>
              <a:ext uri="{FF2B5EF4-FFF2-40B4-BE49-F238E27FC236}">
                <a16:creationId xmlns:a16="http://schemas.microsoft.com/office/drawing/2014/main" id="{D7651BA9-47F1-49E2-9BB9-1B65EDC6562E}"/>
              </a:ext>
            </a:extLst>
          </p:cNvPr>
          <p:cNvSpPr/>
          <p:nvPr/>
        </p:nvSpPr>
        <p:spPr>
          <a:xfrm>
            <a:off x="557014" y="1940249"/>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展開１　世界第一級の文化・観光都市の形成</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33" name="四角形: 角を丸くする 32">
            <a:extLst>
              <a:ext uri="{FF2B5EF4-FFF2-40B4-BE49-F238E27FC236}">
                <a16:creationId xmlns:a16="http://schemas.microsoft.com/office/drawing/2014/main" id="{03DF8AC3-0DA5-4522-8489-88D49167DBF8}"/>
              </a:ext>
            </a:extLst>
          </p:cNvPr>
          <p:cNvSpPr/>
          <p:nvPr/>
        </p:nvSpPr>
        <p:spPr>
          <a:xfrm>
            <a:off x="557014" y="3679834"/>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府内の観光資源を生かした魅力の創出</a:t>
            </a:r>
          </a:p>
        </p:txBody>
      </p:sp>
      <p:sp>
        <p:nvSpPr>
          <p:cNvPr id="49" name="四角形: 角を丸くする 48">
            <a:extLst>
              <a:ext uri="{FF2B5EF4-FFF2-40B4-BE49-F238E27FC236}">
                <a16:creationId xmlns:a16="http://schemas.microsoft.com/office/drawing/2014/main" id="{E7A62194-A4B4-4B84-AA47-0A1DE16A806E}"/>
              </a:ext>
            </a:extLst>
          </p:cNvPr>
          <p:cNvSpPr/>
          <p:nvPr/>
        </p:nvSpPr>
        <p:spPr>
          <a:xfrm>
            <a:off x="557014" y="5265538"/>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効果的なプロモーションの強化</a:t>
            </a:r>
          </a:p>
        </p:txBody>
      </p:sp>
      <p:sp>
        <p:nvSpPr>
          <p:cNvPr id="55" name="正方形/長方形 54">
            <a:extLst>
              <a:ext uri="{FF2B5EF4-FFF2-40B4-BE49-F238E27FC236}">
                <a16:creationId xmlns:a16="http://schemas.microsoft.com/office/drawing/2014/main" id="{8A23A116-5B1B-4D92-A9F5-EA2E7A957FA6}"/>
              </a:ext>
            </a:extLst>
          </p:cNvPr>
          <p:cNvSpPr/>
          <p:nvPr/>
        </p:nvSpPr>
        <p:spPr>
          <a:xfrm>
            <a:off x="343008" y="519141"/>
            <a:ext cx="9324000" cy="97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6" name="正方形/長方形 55">
            <a:extLst>
              <a:ext uri="{FF2B5EF4-FFF2-40B4-BE49-F238E27FC236}">
                <a16:creationId xmlns:a16="http://schemas.microsoft.com/office/drawing/2014/main" id="{E202FE81-F5E7-4245-B1DC-B2BB36D7B1D7}"/>
              </a:ext>
            </a:extLst>
          </p:cNvPr>
          <p:cNvSpPr/>
          <p:nvPr/>
        </p:nvSpPr>
        <p:spPr>
          <a:xfrm>
            <a:off x="568688" y="645648"/>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57" name="正方形/長方形 56">
            <a:extLst>
              <a:ext uri="{FF2B5EF4-FFF2-40B4-BE49-F238E27FC236}">
                <a16:creationId xmlns:a16="http://schemas.microsoft.com/office/drawing/2014/main" id="{26BCE8D2-7792-4DA7-838D-84AC8D5FF210}"/>
              </a:ext>
            </a:extLst>
          </p:cNvPr>
          <p:cNvSpPr/>
          <p:nvPr/>
        </p:nvSpPr>
        <p:spPr>
          <a:xfrm>
            <a:off x="483105" y="573660"/>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58" name="正方形/長方形 57">
            <a:extLst>
              <a:ext uri="{FF2B5EF4-FFF2-40B4-BE49-F238E27FC236}">
                <a16:creationId xmlns:a16="http://schemas.microsoft.com/office/drawing/2014/main" id="{C25F2F75-92F9-43DF-B801-E9C691D850D0}"/>
              </a:ext>
            </a:extLst>
          </p:cNvPr>
          <p:cNvSpPr/>
          <p:nvPr/>
        </p:nvSpPr>
        <p:spPr>
          <a:xfrm>
            <a:off x="5085692" y="635703"/>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59" name="正方形/長方形 58">
            <a:extLst>
              <a:ext uri="{FF2B5EF4-FFF2-40B4-BE49-F238E27FC236}">
                <a16:creationId xmlns:a16="http://schemas.microsoft.com/office/drawing/2014/main" id="{C4E6C2FD-69D0-4444-8B7B-1830765CEE30}"/>
              </a:ext>
            </a:extLst>
          </p:cNvPr>
          <p:cNvSpPr/>
          <p:nvPr/>
        </p:nvSpPr>
        <p:spPr>
          <a:xfrm>
            <a:off x="5002472" y="579872"/>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14" name="正方形/長方形 13">
            <a:extLst>
              <a:ext uri="{FF2B5EF4-FFF2-40B4-BE49-F238E27FC236}">
                <a16:creationId xmlns:a16="http://schemas.microsoft.com/office/drawing/2014/main" id="{AF30675C-5578-4FAD-AFD0-70A55EE8647E}"/>
              </a:ext>
            </a:extLst>
          </p:cNvPr>
          <p:cNvSpPr/>
          <p:nvPr/>
        </p:nvSpPr>
        <p:spPr>
          <a:xfrm>
            <a:off x="665940" y="788515"/>
            <a:ext cx="4068000" cy="505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大阪・関西万博の開催により、国内外より多くの人々が訪れ、活気づいた大阪の賑わいを今後も維持していくための取組が求められる</a:t>
            </a:r>
            <a:endParaRPr lang="en-US" altLang="ja-JP" sz="900" dirty="0">
              <a:solidFill>
                <a:schemeClr val="tx1"/>
              </a:solidFill>
              <a:latin typeface="Meiryo UI" panose="020B0604030504040204" pitchFamily="50" charset="-128"/>
              <a:ea typeface="Meiryo UI" panose="020B0604030504040204" pitchFamily="50" charset="-128"/>
            </a:endParaRPr>
          </a:p>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大阪観光の訪問先が人気観光スポットに集中する傾向等が見られる</a:t>
            </a:r>
          </a:p>
        </p:txBody>
      </p:sp>
      <p:sp>
        <p:nvSpPr>
          <p:cNvPr id="15" name="正方形/長方形 14">
            <a:extLst>
              <a:ext uri="{FF2B5EF4-FFF2-40B4-BE49-F238E27FC236}">
                <a16:creationId xmlns:a16="http://schemas.microsoft.com/office/drawing/2014/main" id="{3EC83129-4EB8-46F6-827F-040E402B71E7}"/>
              </a:ext>
            </a:extLst>
          </p:cNvPr>
          <p:cNvSpPr/>
          <p:nvPr/>
        </p:nvSpPr>
        <p:spPr>
          <a:xfrm>
            <a:off x="5193692" y="745763"/>
            <a:ext cx="4104000" cy="4814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世界第一級の文化・観光拠点の形成や周遊性を高めるコンテンツの磨き上げなどに取り組み、</a:t>
            </a:r>
            <a:r>
              <a:rPr lang="ja-JP" altLang="en-US" sz="900" b="1" u="sng" dirty="0">
                <a:solidFill>
                  <a:schemeClr val="tx1"/>
                </a:solidFill>
                <a:latin typeface="Meiryo UI" panose="020B0604030504040204" pitchFamily="50" charset="-128"/>
                <a:ea typeface="Meiryo UI" panose="020B0604030504040204" pitchFamily="50" charset="-128"/>
              </a:rPr>
              <a:t>誰もが訪れたくなる世界に通じる多彩な魅力あふれる都市をめざす</a:t>
            </a:r>
            <a:endParaRPr lang="ja-JP" altLang="en-US" sz="9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4901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63E997DA-AA8B-4D51-8246-333DED6220BA}"/>
              </a:ext>
            </a:extLst>
          </p:cNvPr>
          <p:cNvSpPr/>
          <p:nvPr/>
        </p:nvSpPr>
        <p:spPr>
          <a:xfrm>
            <a:off x="343008" y="593572"/>
            <a:ext cx="9324000" cy="97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正方形/長方形 20">
            <a:extLst>
              <a:ext uri="{FF2B5EF4-FFF2-40B4-BE49-F238E27FC236}">
                <a16:creationId xmlns:a16="http://schemas.microsoft.com/office/drawing/2014/main" id="{4E1EFCBF-A24E-4B1B-81FC-22B1322ED255}"/>
              </a:ext>
            </a:extLst>
          </p:cNvPr>
          <p:cNvSpPr/>
          <p:nvPr/>
        </p:nvSpPr>
        <p:spPr>
          <a:xfrm>
            <a:off x="568688" y="720079"/>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2" name="正方形/長方形 21">
            <a:extLst>
              <a:ext uri="{FF2B5EF4-FFF2-40B4-BE49-F238E27FC236}">
                <a16:creationId xmlns:a16="http://schemas.microsoft.com/office/drawing/2014/main" id="{0019AF72-6C12-48A3-97FE-B6BC1E315E4D}"/>
              </a:ext>
            </a:extLst>
          </p:cNvPr>
          <p:cNvSpPr/>
          <p:nvPr/>
        </p:nvSpPr>
        <p:spPr>
          <a:xfrm>
            <a:off x="483105" y="648091"/>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23" name="正方形/長方形 22">
            <a:extLst>
              <a:ext uri="{FF2B5EF4-FFF2-40B4-BE49-F238E27FC236}">
                <a16:creationId xmlns:a16="http://schemas.microsoft.com/office/drawing/2014/main" id="{6F0C85B7-C828-4972-805F-4588104155F7}"/>
              </a:ext>
            </a:extLst>
          </p:cNvPr>
          <p:cNvSpPr/>
          <p:nvPr/>
        </p:nvSpPr>
        <p:spPr>
          <a:xfrm>
            <a:off x="5085692" y="710134"/>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5" name="正方形/長方形 24">
            <a:extLst>
              <a:ext uri="{FF2B5EF4-FFF2-40B4-BE49-F238E27FC236}">
                <a16:creationId xmlns:a16="http://schemas.microsoft.com/office/drawing/2014/main" id="{6D67B572-263A-4BEB-916C-C6F73422016B}"/>
              </a:ext>
            </a:extLst>
          </p:cNvPr>
          <p:cNvSpPr/>
          <p:nvPr/>
        </p:nvSpPr>
        <p:spPr>
          <a:xfrm>
            <a:off x="5002472" y="654303"/>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17" name="正方形/長方形 16">
            <a:extLst>
              <a:ext uri="{FF2B5EF4-FFF2-40B4-BE49-F238E27FC236}">
                <a16:creationId xmlns:a16="http://schemas.microsoft.com/office/drawing/2014/main" id="{8AE6126E-7882-4342-B4AF-45D547D4ABCC}"/>
              </a:ext>
            </a:extLst>
          </p:cNvPr>
          <p:cNvSpPr/>
          <p:nvPr/>
        </p:nvSpPr>
        <p:spPr>
          <a:xfrm>
            <a:off x="343008" y="1665733"/>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0" lang="ja-JP" altLang="en-US" sz="1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２　文化力を活用した世界に誇れる魅力あふれる都市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00" dirty="0">
                <a:latin typeface="Meiryo UI" panose="020B0604030504040204" pitchFamily="50" charset="-128"/>
                <a:ea typeface="Meiryo UI" panose="020B0604030504040204" pitchFamily="50" charset="-128"/>
              </a:rPr>
              <a:t>18</a:t>
            </a:r>
            <a:endParaRPr kumimoji="1" lang="ja-JP" altLang="en-US" sz="1000" dirty="0">
              <a:latin typeface="Meiryo UI" panose="020B0604030504040204" pitchFamily="50" charset="-128"/>
              <a:ea typeface="Meiryo UI" panose="020B0604030504040204" pitchFamily="50" charset="-128"/>
            </a:endParaRPr>
          </a:p>
        </p:txBody>
      </p:sp>
      <p:sp>
        <p:nvSpPr>
          <p:cNvPr id="19" name="正方形/長方形 18">
            <a:extLst>
              <a:ext uri="{FF2B5EF4-FFF2-40B4-BE49-F238E27FC236}">
                <a16:creationId xmlns:a16="http://schemas.microsoft.com/office/drawing/2014/main" id="{5259BB15-798A-468A-8289-3F8E79854716}"/>
              </a:ext>
            </a:extLst>
          </p:cNvPr>
          <p:cNvSpPr/>
          <p:nvPr/>
        </p:nvSpPr>
        <p:spPr>
          <a:xfrm>
            <a:off x="643417" y="891624"/>
            <a:ext cx="4129463" cy="3758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大阪の多彩な文化資源を都市魅力として更に活用することが求められている</a:t>
            </a:r>
          </a:p>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文化芸術活動の場の充実が求められている</a:t>
            </a:r>
          </a:p>
        </p:txBody>
      </p:sp>
      <p:sp>
        <p:nvSpPr>
          <p:cNvPr id="20" name="正方形/長方形 19">
            <a:extLst>
              <a:ext uri="{FF2B5EF4-FFF2-40B4-BE49-F238E27FC236}">
                <a16:creationId xmlns:a16="http://schemas.microsoft.com/office/drawing/2014/main" id="{4B7F6E80-879D-4AB8-9374-5F05BFD75C13}"/>
              </a:ext>
            </a:extLst>
          </p:cNvPr>
          <p:cNvSpPr/>
          <p:nvPr/>
        </p:nvSpPr>
        <p:spPr>
          <a:xfrm>
            <a:off x="5160564" y="905300"/>
            <a:ext cx="4189395" cy="4258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大阪の文化を活用した都市魅力の向上や文化観光の推進、文化芸術拠点の充実や機能強化を行い、</a:t>
            </a:r>
            <a:r>
              <a:rPr lang="ja-JP" altLang="en-US" sz="900" b="1" u="sng" dirty="0">
                <a:solidFill>
                  <a:schemeClr val="tx1"/>
                </a:solidFill>
                <a:latin typeface="Meiryo UI" panose="020B0604030504040204" pitchFamily="50" charset="-128"/>
                <a:ea typeface="Meiryo UI" panose="020B0604030504040204" pitchFamily="50" charset="-128"/>
              </a:rPr>
              <a:t>自由で多彩な文化芸術活動がより活性化する、世界に誇れる都市をめざす</a:t>
            </a:r>
          </a:p>
        </p:txBody>
      </p:sp>
      <p:graphicFrame>
        <p:nvGraphicFramePr>
          <p:cNvPr id="34" name="表 2">
            <a:extLst>
              <a:ext uri="{FF2B5EF4-FFF2-40B4-BE49-F238E27FC236}">
                <a16:creationId xmlns:a16="http://schemas.microsoft.com/office/drawing/2014/main" id="{65493CFF-6CFF-489F-A747-2FA198D15690}"/>
              </a:ext>
            </a:extLst>
          </p:cNvPr>
          <p:cNvGraphicFramePr>
            <a:graphicFrameLocks noGrp="1"/>
          </p:cNvGraphicFramePr>
          <p:nvPr>
            <p:extLst>
              <p:ext uri="{D42A27DB-BD31-4B8C-83A1-F6EECF244321}">
                <p14:modId xmlns:p14="http://schemas.microsoft.com/office/powerpoint/2010/main" val="849118363"/>
              </p:ext>
            </p:extLst>
          </p:nvPr>
        </p:nvGraphicFramePr>
        <p:xfrm>
          <a:off x="343008" y="1991800"/>
          <a:ext cx="9324000" cy="39028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44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文化芸術の担い手となる人材の育成・支援、新たな文化の創造、多様な主体による共創などを通じて、大阪の都市魅力の向上に取り組む。</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1"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持続可能な文化芸術の振興に向けた担い手の育成・支援</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文化芸術の担い手が着実・安定的に創造的な文化芸術活動を継続できる環境づくり</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上方伝統芸能や上方演芸をはじめ、様々な文化資源等を活用した都市魅力の向上</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美術館や博物館などにおける文化について</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の理解を深める文化観光の推進及びさらなる魅力の向上</a:t>
                      </a: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デジタル技術を活用した創作活動の展開など新たな文化創造の振興</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大阪と国内外の様々な文化や歴史、言語、習慣などが交流する機会の創出による他文化理解、</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100"/>
                        </a:lnSpc>
                        <a:spcBef>
                          <a:spcPts val="0"/>
                        </a:spcBef>
                        <a:spcAft>
                          <a:spcPts val="0"/>
                        </a:spcAft>
                        <a:buClr>
                          <a:srgbClr val="4472C4">
                            <a:lumMod val="60000"/>
                            <a:lumOff val="40000"/>
                          </a:srgbClr>
                        </a:buClr>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異文化交流の促進</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文化芸術関係者、地域、アカデミア、ビジネスなど多様な主体の共創の促進</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文化芸術活動をビジネスにつなげるアートフェア等の開催</a:t>
                      </a:r>
                      <a:endPar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r h="0">
                <a:tc>
                  <a:txBody>
                    <a:bodyPr/>
                    <a:lstStyle/>
                    <a:p>
                      <a:pPr>
                        <a:lnSpc>
                          <a:spcPts val="100"/>
                        </a:lnSpc>
                      </a:pPr>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00"/>
                        </a:lnSpc>
                      </a:pPr>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1178904"/>
                  </a:ext>
                </a:extLst>
              </a:tr>
              <a:tr h="108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あらゆる人々が文化芸術を鑑賞、参加、創造できるような環境の整備などに取り組む。</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あらゆる人々が文化芸術を鑑賞、参加、創造できる機会のさらなる充実</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美術館・博物館施設などを活用した、良質で多様な文化に触れる機会の充実</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r h="0">
                <a:tc>
                  <a:txBody>
                    <a:bodyPr/>
                    <a:lstStyle/>
                    <a:p>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951422"/>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文化資源の保存などを通じて、様々な人が集い、交流する機会を創出や、文化芸術の社会的価値の醸成などに取り組む。</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文化芸術施設の機能強化</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上方演芸の保存及び振興、親しむ場の提供</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大規模アリーナを中核とした大阪・関西を代表する新たなスポーツ・文化の拠点づくり</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文化芸術活動等の場の充実</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劇場文化の歴史を持つエリア（道頓堀）の継承に関する官民役割分担のもとでの検討</a:t>
                      </a: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府内市町村が文化芸術に関する情報の共有などを図る機会の創出、市町村との連携強化</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文化財・史跡の保存・活用を通じた文化芸術の社会的価値の醸成</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36" name="四角形: 角を丸くする 35">
            <a:extLst>
              <a:ext uri="{FF2B5EF4-FFF2-40B4-BE49-F238E27FC236}">
                <a16:creationId xmlns:a16="http://schemas.microsoft.com/office/drawing/2014/main" id="{097E04D6-E92B-4105-A1A8-DDD6D70B00DB}"/>
              </a:ext>
            </a:extLst>
          </p:cNvPr>
          <p:cNvSpPr/>
          <p:nvPr/>
        </p:nvSpPr>
        <p:spPr>
          <a:xfrm>
            <a:off x="568688" y="2126866"/>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n-cs"/>
              </a:rPr>
              <a:t>　</a:t>
            </a:r>
            <a:r>
              <a:rPr kumimoji="0" lang="ja-JP" altLang="en-US" sz="11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n-cs"/>
              </a:rPr>
              <a:t>展開１　文化による都市の成長</a:t>
            </a:r>
          </a:p>
        </p:txBody>
      </p:sp>
      <p:sp>
        <p:nvSpPr>
          <p:cNvPr id="37" name="四角形: 角を丸くする 36">
            <a:extLst>
              <a:ext uri="{FF2B5EF4-FFF2-40B4-BE49-F238E27FC236}">
                <a16:creationId xmlns:a16="http://schemas.microsoft.com/office/drawing/2014/main" id="{0BDFAC40-F5F4-480D-8682-D7A96CF948D0}"/>
              </a:ext>
            </a:extLst>
          </p:cNvPr>
          <p:cNvSpPr/>
          <p:nvPr/>
        </p:nvSpPr>
        <p:spPr>
          <a:xfrm>
            <a:off x="568688" y="3637264"/>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rgbClr val="002060"/>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文化にかかわる環境づくり</a:t>
            </a:r>
            <a:endParaRPr lang="ja-JP" altLang="en-US" sz="1100" b="1" strike="sngStrike" dirty="0">
              <a:solidFill>
                <a:srgbClr val="002060"/>
              </a:solidFill>
              <a:latin typeface="Meiryo UI" panose="020B0604030504040204" pitchFamily="50" charset="-128"/>
              <a:ea typeface="Meiryo UI" panose="020B0604030504040204" pitchFamily="50" charset="-128"/>
            </a:endParaRPr>
          </a:p>
        </p:txBody>
      </p:sp>
      <p:sp>
        <p:nvSpPr>
          <p:cNvPr id="44" name="四角形: 角を丸くする 43">
            <a:extLst>
              <a:ext uri="{FF2B5EF4-FFF2-40B4-BE49-F238E27FC236}">
                <a16:creationId xmlns:a16="http://schemas.microsoft.com/office/drawing/2014/main" id="{17A89B20-C007-4F16-8182-97C4EF2BB5C8}"/>
              </a:ext>
            </a:extLst>
          </p:cNvPr>
          <p:cNvSpPr/>
          <p:nvPr/>
        </p:nvSpPr>
        <p:spPr>
          <a:xfrm>
            <a:off x="568688" y="4765932"/>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rgbClr val="002060"/>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文化による社会の形成</a:t>
            </a:r>
            <a:endParaRPr lang="ja-JP" altLang="en-US" sz="1100" b="1" strike="sngStrike" dirty="0">
              <a:solidFill>
                <a:srgbClr val="00206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2041886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ln>
          <a:noFill/>
        </a:ln>
      </a:spPr>
      <a:bodyPr rtlCol="0" anchor="ctr"/>
      <a:lstStyle>
        <a:defPPr algn="l">
          <a:defRPr sz="1606" dirty="0">
            <a:latin typeface="Meiryo UI" panose="020B0604030504040204" pitchFamily="50" charset="-128"/>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9115</Words>
  <Application>Microsoft Office PowerPoint</Application>
  <PresentationFormat>ユーザー設定</PresentationFormat>
  <Paragraphs>884</Paragraphs>
  <Slides>21</Slides>
  <Notes>9</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21</vt:i4>
      </vt:variant>
    </vt:vector>
  </HeadingPairs>
  <TitlesOfParts>
    <vt:vector size="29" baseType="lpstr">
      <vt:lpstr>Meiryo UI</vt:lpstr>
      <vt:lpstr>ＭＳ Ｐゴシック</vt:lpstr>
      <vt:lpstr>游ゴシック</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2026-07-02T05:41:39Z</dcterms:modified>
</cp:coreProperties>
</file>