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37"/>
  </p:notesMasterIdLst>
  <p:sldIdLst>
    <p:sldId id="256" r:id="rId2"/>
    <p:sldId id="509" r:id="rId3"/>
    <p:sldId id="277" r:id="rId4"/>
    <p:sldId id="508" r:id="rId5"/>
    <p:sldId id="311" r:id="rId6"/>
    <p:sldId id="453" r:id="rId7"/>
    <p:sldId id="323" r:id="rId8"/>
    <p:sldId id="339" r:id="rId9"/>
    <p:sldId id="319" r:id="rId10"/>
    <p:sldId id="316" r:id="rId11"/>
    <p:sldId id="310" r:id="rId12"/>
    <p:sldId id="450" r:id="rId13"/>
    <p:sldId id="502" r:id="rId14"/>
    <p:sldId id="461" r:id="rId15"/>
    <p:sldId id="505" r:id="rId16"/>
    <p:sldId id="463" r:id="rId17"/>
    <p:sldId id="464" r:id="rId18"/>
    <p:sldId id="466" r:id="rId19"/>
    <p:sldId id="467" r:id="rId20"/>
    <p:sldId id="470" r:id="rId21"/>
    <p:sldId id="506" r:id="rId22"/>
    <p:sldId id="471" r:id="rId23"/>
    <p:sldId id="503" r:id="rId24"/>
    <p:sldId id="473" r:id="rId25"/>
    <p:sldId id="474" r:id="rId26"/>
    <p:sldId id="476" r:id="rId27"/>
    <p:sldId id="507" r:id="rId28"/>
    <p:sldId id="478" r:id="rId29"/>
    <p:sldId id="480" r:id="rId30"/>
    <p:sldId id="481" r:id="rId31"/>
    <p:sldId id="377" r:id="rId32"/>
    <p:sldId id="454" r:id="rId33"/>
    <p:sldId id="452" r:id="rId34"/>
    <p:sldId id="411" r:id="rId35"/>
    <p:sldId id="412" r:id="rId36"/>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7878"/>
    <a:srgbClr val="FDA3A3"/>
    <a:srgbClr val="CC0000"/>
    <a:srgbClr val="FF6600"/>
    <a:srgbClr val="FF3300"/>
    <a:srgbClr val="FFAEA0"/>
    <a:srgbClr val="FFAEBA"/>
    <a:srgbClr val="FFAE82"/>
    <a:srgbClr val="FAAE82"/>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91" autoAdjust="0"/>
    <p:restoredTop sz="94061" autoAdjust="0"/>
  </p:normalViewPr>
  <p:slideViewPr>
    <p:cSldViewPr snapToGrid="0">
      <p:cViewPr varScale="1">
        <p:scale>
          <a:sx n="69" d="100"/>
          <a:sy n="69" d="100"/>
        </p:scale>
        <p:origin x="708" y="60"/>
      </p:cViewPr>
      <p:guideLst/>
    </p:cSldViewPr>
  </p:slideViewPr>
  <p:notesTextViewPr>
    <p:cViewPr>
      <p:scale>
        <a:sx n="66" d="100"/>
        <a:sy n="66"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786" cy="498693"/>
          </a:xfrm>
          <a:prstGeom prst="rect">
            <a:avLst/>
          </a:prstGeom>
        </p:spPr>
        <p:txBody>
          <a:bodyPr vert="horz" lIns="91424" tIns="45712" rIns="91424"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1"/>
            <a:ext cx="2949786" cy="498693"/>
          </a:xfrm>
          <a:prstGeom prst="rect">
            <a:avLst/>
          </a:prstGeom>
        </p:spPr>
        <p:txBody>
          <a:bodyPr vert="horz" lIns="91424" tIns="45712" rIns="91424" bIns="45712" rtlCol="0"/>
          <a:lstStyle>
            <a:lvl1pPr algn="r">
              <a:defRPr sz="1200"/>
            </a:lvl1pPr>
          </a:lstStyle>
          <a:p>
            <a:fld id="{B5BB58FE-C50D-4FCC-9864-742372085D7B}" type="datetimeFigureOut">
              <a:rPr kumimoji="1" lang="ja-JP" altLang="en-US" smtClean="0"/>
              <a:t>2022/3/28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24" tIns="45712" rIns="91424" bIns="45712"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24" tIns="45712" rIns="91424"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7"/>
            <a:ext cx="2949786" cy="498692"/>
          </a:xfrm>
          <a:prstGeom prst="rect">
            <a:avLst/>
          </a:prstGeom>
        </p:spPr>
        <p:txBody>
          <a:bodyPr vert="horz" lIns="91424" tIns="45712" rIns="91424"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7"/>
            <a:ext cx="2949786" cy="498692"/>
          </a:xfrm>
          <a:prstGeom prst="rect">
            <a:avLst/>
          </a:prstGeom>
        </p:spPr>
        <p:txBody>
          <a:bodyPr vert="horz" lIns="91424" tIns="45712" rIns="91424" bIns="45712" rtlCol="0" anchor="b"/>
          <a:lstStyle>
            <a:lvl1pPr algn="r">
              <a:defRPr sz="1200"/>
            </a:lvl1pPr>
          </a:lstStyle>
          <a:p>
            <a:fld id="{1C31A743-B267-4F88-9F80-B852F463C00D}" type="slidenum">
              <a:rPr kumimoji="1" lang="ja-JP" altLang="en-US" smtClean="0"/>
              <a:t>‹#›</a:t>
            </a:fld>
            <a:endParaRPr kumimoji="1" lang="ja-JP" altLang="en-US"/>
          </a:p>
        </p:txBody>
      </p:sp>
    </p:spTree>
    <p:extLst>
      <p:ext uri="{BB962C8B-B14F-4D97-AF65-F5344CB8AC3E}">
        <p14:creationId xmlns:p14="http://schemas.microsoft.com/office/powerpoint/2010/main" val="27431748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defTabSz="914115">
              <a:defRPr/>
            </a:pPr>
            <a:fld id="{82869989-EB00-4EE7-BCB5-25BDC5BB29F8}" type="slidenum">
              <a:rPr lang="en-US" altLang="ja-JP">
                <a:solidFill>
                  <a:srgbClr val="2D2E2D"/>
                </a:solidFill>
              </a:rPr>
              <a:pPr defTabSz="914115">
                <a:defRPr/>
              </a:pPr>
              <a:t>10</a:t>
            </a:fld>
            <a:endParaRPr lang="ja-JP" altLang="en-US" dirty="0">
              <a:solidFill>
                <a:srgbClr val="2D2E2D"/>
              </a:solidFill>
            </a:endParaRPr>
          </a:p>
        </p:txBody>
      </p:sp>
    </p:spTree>
    <p:extLst>
      <p:ext uri="{BB962C8B-B14F-4D97-AF65-F5344CB8AC3E}">
        <p14:creationId xmlns:p14="http://schemas.microsoft.com/office/powerpoint/2010/main" val="4142686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defTabSz="914115">
              <a:defRPr/>
            </a:pPr>
            <a:fld id="{82869989-EB00-4EE7-BCB5-25BDC5BB29F8}" type="slidenum">
              <a:rPr lang="en-US" altLang="ja-JP">
                <a:solidFill>
                  <a:srgbClr val="2D2E2D"/>
                </a:solidFill>
              </a:rPr>
              <a:pPr defTabSz="914115">
                <a:defRPr/>
              </a:pPr>
              <a:t>11</a:t>
            </a:fld>
            <a:endParaRPr lang="ja-JP" altLang="en-US" dirty="0">
              <a:solidFill>
                <a:srgbClr val="2D2E2D"/>
              </a:solidFill>
            </a:endParaRPr>
          </a:p>
        </p:txBody>
      </p:sp>
    </p:spTree>
    <p:extLst>
      <p:ext uri="{BB962C8B-B14F-4D97-AF65-F5344CB8AC3E}">
        <p14:creationId xmlns:p14="http://schemas.microsoft.com/office/powerpoint/2010/main" val="19949028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defTabSz="914115">
              <a:defRPr/>
            </a:pPr>
            <a:fld id="{82869989-EB00-4EE7-BCB5-25BDC5BB29F8}" type="slidenum">
              <a:rPr lang="en-US" altLang="ja-JP">
                <a:solidFill>
                  <a:srgbClr val="2D2E2D"/>
                </a:solidFill>
              </a:rPr>
              <a:pPr defTabSz="914115">
                <a:defRPr/>
              </a:pPr>
              <a:t>31</a:t>
            </a:fld>
            <a:endParaRPr lang="ja-JP" altLang="en-US" dirty="0">
              <a:solidFill>
                <a:srgbClr val="2D2E2D"/>
              </a:solidFill>
            </a:endParaRPr>
          </a:p>
        </p:txBody>
      </p:sp>
    </p:spTree>
    <p:extLst>
      <p:ext uri="{BB962C8B-B14F-4D97-AF65-F5344CB8AC3E}">
        <p14:creationId xmlns:p14="http://schemas.microsoft.com/office/powerpoint/2010/main" val="5502077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defTabSz="914115">
              <a:defRPr/>
            </a:pPr>
            <a:fld id="{82869989-EB00-4EE7-BCB5-25BDC5BB29F8}" type="slidenum">
              <a:rPr lang="en-US" altLang="ja-JP">
                <a:solidFill>
                  <a:srgbClr val="2D2E2D"/>
                </a:solidFill>
              </a:rPr>
              <a:pPr defTabSz="914115">
                <a:defRPr/>
              </a:pPr>
              <a:t>32</a:t>
            </a:fld>
            <a:endParaRPr lang="ja-JP" altLang="en-US" dirty="0">
              <a:solidFill>
                <a:srgbClr val="2D2E2D"/>
              </a:solidFill>
            </a:endParaRPr>
          </a:p>
        </p:txBody>
      </p:sp>
    </p:spTree>
    <p:extLst>
      <p:ext uri="{BB962C8B-B14F-4D97-AF65-F5344CB8AC3E}">
        <p14:creationId xmlns:p14="http://schemas.microsoft.com/office/powerpoint/2010/main" val="2636885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defTabSz="914115">
              <a:defRPr/>
            </a:pPr>
            <a:fld id="{82869989-EB00-4EE7-BCB5-25BDC5BB29F8}" type="slidenum">
              <a:rPr lang="en-US" altLang="ja-JP">
                <a:solidFill>
                  <a:srgbClr val="2D2E2D"/>
                </a:solidFill>
              </a:rPr>
              <a:pPr defTabSz="914115">
                <a:defRPr/>
              </a:pPr>
              <a:t>33</a:t>
            </a:fld>
            <a:endParaRPr lang="ja-JP" altLang="en-US" dirty="0">
              <a:solidFill>
                <a:srgbClr val="2D2E2D"/>
              </a:solidFill>
            </a:endParaRPr>
          </a:p>
        </p:txBody>
      </p:sp>
    </p:spTree>
    <p:extLst>
      <p:ext uri="{BB962C8B-B14F-4D97-AF65-F5344CB8AC3E}">
        <p14:creationId xmlns:p14="http://schemas.microsoft.com/office/powerpoint/2010/main" val="5300359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defTabSz="914115">
              <a:defRPr/>
            </a:pPr>
            <a:fld id="{82869989-EB00-4EE7-BCB5-25BDC5BB29F8}" type="slidenum">
              <a:rPr lang="en-US" altLang="ja-JP">
                <a:solidFill>
                  <a:srgbClr val="2D2E2D"/>
                </a:solidFill>
              </a:rPr>
              <a:pPr defTabSz="914115">
                <a:defRPr/>
              </a:pPr>
              <a:t>34</a:t>
            </a:fld>
            <a:endParaRPr lang="ja-JP" altLang="en-US" dirty="0">
              <a:solidFill>
                <a:srgbClr val="2D2E2D"/>
              </a:solidFill>
            </a:endParaRPr>
          </a:p>
        </p:txBody>
      </p:sp>
    </p:spTree>
    <p:extLst>
      <p:ext uri="{BB962C8B-B14F-4D97-AF65-F5344CB8AC3E}">
        <p14:creationId xmlns:p14="http://schemas.microsoft.com/office/powerpoint/2010/main" val="7689168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defTabSz="914115">
              <a:defRPr/>
            </a:pPr>
            <a:fld id="{82869989-EB00-4EE7-BCB5-25BDC5BB29F8}" type="slidenum">
              <a:rPr lang="en-US" altLang="ja-JP">
                <a:solidFill>
                  <a:srgbClr val="2D2E2D"/>
                </a:solidFill>
              </a:rPr>
              <a:pPr defTabSz="914115">
                <a:defRPr/>
              </a:pPr>
              <a:t>35</a:t>
            </a:fld>
            <a:endParaRPr lang="ja-JP" altLang="en-US" dirty="0">
              <a:solidFill>
                <a:srgbClr val="2D2E2D"/>
              </a:solidFill>
            </a:endParaRPr>
          </a:p>
        </p:txBody>
      </p:sp>
    </p:spTree>
    <p:extLst>
      <p:ext uri="{BB962C8B-B14F-4D97-AF65-F5344CB8AC3E}">
        <p14:creationId xmlns:p14="http://schemas.microsoft.com/office/powerpoint/2010/main" val="1661093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44EFADB-3CEB-418C-A904-4A99933E2468}" type="datetime1">
              <a:rPr kumimoji="1" lang="ja-JP" altLang="en-US" smtClean="0"/>
              <a:t>2022/3/28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07153617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1275E3-4C93-4054-B235-E7EFB1502578}" type="datetime1">
              <a:rPr kumimoji="1" lang="ja-JP" altLang="en-US" smtClean="0"/>
              <a:t>2022/3/28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01514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7929DD6-8ACF-48AE-A059-2750C9928A29}" type="datetime1">
              <a:rPr kumimoji="1" lang="ja-JP" altLang="en-US" smtClean="0"/>
              <a:t>2022/3/28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195736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C5CBEF7-A3ED-46A4-A4AB-49DBB277F7E0}" type="datetime1">
              <a:rPr kumimoji="1" lang="ja-JP" altLang="en-US" smtClean="0"/>
              <a:t>2022/3/28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851414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2A35C1E-6092-4629-94A6-93883CF7517C}" type="datetime1">
              <a:rPr kumimoji="1" lang="ja-JP" altLang="en-US" smtClean="0"/>
              <a:t>2022/3/28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680046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186E435-FE75-4DD1-9EBE-C4710D65A332}" type="datetime1">
              <a:rPr kumimoji="1" lang="ja-JP" altLang="en-US" smtClean="0"/>
              <a:t>2022/3/28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1012959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27701DA-4E38-444F-8C18-2C0BF33B847C}" type="datetime1">
              <a:rPr kumimoji="1" lang="ja-JP" altLang="en-US" smtClean="0"/>
              <a:t>2022/3/28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077485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F5D35EF-BDCE-4496-AFEB-FBA214353044}" type="datetime1">
              <a:rPr kumimoji="1" lang="ja-JP" altLang="en-US" smtClean="0"/>
              <a:t>2022/3/28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2799540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22ADD59-753B-429D-A0C8-EE60B7E2D719}" type="datetime1">
              <a:rPr kumimoji="1" lang="ja-JP" altLang="en-US" smtClean="0"/>
              <a:t>2022/3/28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1953855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92E2A93-2584-420C-9B89-1DFC6B068984}" type="datetime1">
              <a:rPr kumimoji="1" lang="ja-JP" altLang="en-US" smtClean="0"/>
              <a:t>2022/3/28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2543485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0ED784-8E45-46CA-9E1D-ACD7B3EB707A}" type="datetime1">
              <a:rPr kumimoji="1" lang="ja-JP" altLang="en-US" smtClean="0"/>
              <a:t>2022/3/28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979928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814FFE-CD32-4842-AD9B-7AECBCF9F002}" type="datetime1">
              <a:rPr kumimoji="1" lang="ja-JP" altLang="en-US" smtClean="0"/>
              <a:t>2022/3/28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2194938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91832" y="1986436"/>
            <a:ext cx="10003809" cy="1635681"/>
          </a:xfrm>
        </p:spPr>
        <p:txBody>
          <a:bodyPr anchor="ctr">
            <a:normAutofit/>
          </a:bodyPr>
          <a:lstStyle/>
          <a:p>
            <a:r>
              <a:rPr lang="ja-JP" altLang="en-US" sz="5400" dirty="0">
                <a:latin typeface="UD デジタル 教科書体 NK-R" panose="02020400000000000000" pitchFamily="18" charset="-128"/>
                <a:ea typeface="UD デジタル 教科書体 NK-R" panose="02020400000000000000" pitchFamily="18" charset="-128"/>
              </a:rPr>
              <a:t>国際金融都市</a:t>
            </a:r>
            <a:r>
              <a:rPr lang="en-US" altLang="ja-JP" sz="5400" dirty="0">
                <a:latin typeface="UD デジタル 教科書体 NK-R" panose="02020400000000000000" pitchFamily="18" charset="-128"/>
                <a:ea typeface="UD デジタル 教科書体 NK-R" panose="02020400000000000000" pitchFamily="18" charset="-128"/>
              </a:rPr>
              <a:t>OSAKA</a:t>
            </a:r>
            <a:r>
              <a:rPr lang="ja-JP" altLang="ja-JP" sz="5400" dirty="0" smtClean="0">
                <a:latin typeface="UD デジタル 教科書体 NK-R" panose="02020400000000000000" pitchFamily="18" charset="-128"/>
                <a:ea typeface="UD デジタル 教科書体 NK-R" panose="02020400000000000000" pitchFamily="18" charset="-128"/>
              </a:rPr>
              <a:t>戦略</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cxnSp>
        <p:nvCxnSpPr>
          <p:cNvPr id="4" name="直線コネクタ 3"/>
          <p:cNvCxnSpPr>
            <a:cxnSpLocks/>
          </p:cNvCxnSpPr>
          <p:nvPr/>
        </p:nvCxnSpPr>
        <p:spPr>
          <a:xfrm>
            <a:off x="1238712" y="3622118"/>
            <a:ext cx="951005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p:txBody>
          <a:bodyPr>
            <a:normAutofit/>
          </a:bodyPr>
          <a:lstStyle/>
          <a:p>
            <a:endParaRPr lang="en-US" altLang="ja-JP" dirty="0">
              <a:latin typeface="UD デジタル 教科書体 NK-R" panose="02020400000000000000" pitchFamily="18" charset="-128"/>
              <a:ea typeface="UD デジタル 教科書体 NK-R" panose="02020400000000000000" pitchFamily="18" charset="-128"/>
            </a:endParaRPr>
          </a:p>
          <a:p>
            <a:r>
              <a:rPr lang="en-US" altLang="ja-JP" dirty="0">
                <a:latin typeface="UD デジタル 教科書体 NK-R" panose="02020400000000000000" pitchFamily="18" charset="-128"/>
                <a:ea typeface="UD デジタル 教科書体 NK-R" panose="02020400000000000000" pitchFamily="18" charset="-128"/>
              </a:rPr>
              <a:t>2022</a:t>
            </a:r>
            <a:r>
              <a:rPr lang="ja-JP" altLang="en-US" dirty="0">
                <a:latin typeface="UD デジタル 教科書体 NK-R" panose="02020400000000000000" pitchFamily="18" charset="-128"/>
                <a:ea typeface="UD デジタル 教科書体 NK-R" panose="02020400000000000000" pitchFamily="18" charset="-128"/>
              </a:rPr>
              <a:t>年</a:t>
            </a:r>
            <a:r>
              <a:rPr lang="ja-JP" altLang="en-US" dirty="0" smtClean="0">
                <a:latin typeface="UD デジタル 教科書体 NK-R" panose="02020400000000000000" pitchFamily="18" charset="-128"/>
                <a:ea typeface="UD デジタル 教科書体 NK-R" panose="02020400000000000000" pitchFamily="18" charset="-128"/>
              </a:rPr>
              <a:t>３月</a:t>
            </a:r>
            <a:r>
              <a:rPr lang="en-US" altLang="ja-JP" dirty="0" smtClean="0">
                <a:latin typeface="UD デジタル 教科書体 NK-R" panose="02020400000000000000" pitchFamily="18" charset="-128"/>
                <a:ea typeface="UD デジタル 教科書体 NK-R" panose="02020400000000000000" pitchFamily="18" charset="-128"/>
              </a:rPr>
              <a:t>25</a:t>
            </a:r>
            <a:r>
              <a:rPr lang="ja-JP" altLang="en-US" dirty="0" smtClean="0">
                <a:latin typeface="UD デジタル 教科書体 NK-R" panose="02020400000000000000" pitchFamily="18" charset="-128"/>
                <a:ea typeface="UD デジタル 教科書体 NK-R" panose="02020400000000000000" pitchFamily="18" charset="-128"/>
              </a:rPr>
              <a:t>日</a:t>
            </a:r>
            <a:endParaRPr lang="ja-JP" altLang="en-US" dirty="0"/>
          </a:p>
          <a:p>
            <a:r>
              <a:rPr lang="ja-JP" altLang="en-US" dirty="0">
                <a:latin typeface="UD デジタル 教科書体 NK-R" panose="02020400000000000000" pitchFamily="18" charset="-128"/>
                <a:ea typeface="UD デジタル 教科書体 NK-R" panose="02020400000000000000" pitchFamily="18" charset="-128"/>
              </a:rPr>
              <a:t>国際金融都市</a:t>
            </a:r>
            <a:r>
              <a:rPr lang="en-US" altLang="ja-JP" dirty="0">
                <a:latin typeface="UD デジタル 教科書体 NK-R" panose="02020400000000000000" pitchFamily="18" charset="-128"/>
                <a:ea typeface="UD デジタル 教科書体 NK-R" panose="02020400000000000000" pitchFamily="18" charset="-128"/>
              </a:rPr>
              <a:t>OSAKA </a:t>
            </a:r>
            <a:r>
              <a:rPr lang="ja-JP" altLang="en-US" dirty="0">
                <a:latin typeface="UD デジタル 教科書体 NK-R" panose="02020400000000000000" pitchFamily="18" charset="-128"/>
                <a:ea typeface="UD デジタル 教科書体 NK-R" panose="02020400000000000000" pitchFamily="18" charset="-128"/>
              </a:rPr>
              <a:t>推進委員会 </a:t>
            </a:r>
            <a:r>
              <a:rPr lang="ja-JP" altLang="en-US" dirty="0" smtClean="0">
                <a:latin typeface="UD デジタル 教科書体 NK-R" panose="02020400000000000000" pitchFamily="18" charset="-128"/>
                <a:ea typeface="UD デジタル 教科書体 NK-R" panose="02020400000000000000" pitchFamily="18" charset="-128"/>
              </a:rPr>
              <a:t>総会</a:t>
            </a:r>
            <a:endParaRPr lang="en-US" altLang="ja-JP"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16262030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タイトル 1"/>
          <p:cNvSpPr txBox="1">
            <a:spLocks/>
          </p:cNvSpPr>
          <p:nvPr/>
        </p:nvSpPr>
        <p:spPr>
          <a:xfrm>
            <a:off x="838199" y="135523"/>
            <a:ext cx="11061879" cy="853434"/>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dirty="0">
                <a:latin typeface="UD デジタル 教科書体 NK-R" panose="02020400000000000000" pitchFamily="18" charset="-128"/>
                <a:ea typeface="UD デジタル 教科書体 NK-R" panose="02020400000000000000" pitchFamily="18" charset="-128"/>
              </a:rPr>
              <a:t>Ⅱ</a:t>
            </a:r>
            <a:r>
              <a:rPr lang="ja-JP" altLang="en-US" dirty="0">
                <a:latin typeface="UD デジタル 教科書体 NK-R" panose="02020400000000000000" pitchFamily="18" charset="-128"/>
                <a:ea typeface="UD デジタル 教科書体 NK-R" panose="02020400000000000000" pitchFamily="18" charset="-128"/>
              </a:rPr>
              <a:t>　</a:t>
            </a:r>
            <a:r>
              <a:rPr lang="ja-JP" altLang="en-US" dirty="0" smtClean="0">
                <a:latin typeface="UD デジタル 教科書体 NK-R" panose="02020400000000000000" pitchFamily="18" charset="-128"/>
                <a:ea typeface="UD デジタル 教科書体 NK-R" panose="02020400000000000000" pitchFamily="18" charset="-128"/>
              </a:rPr>
              <a:t>めざす</a:t>
            </a:r>
            <a:r>
              <a:rPr lang="ja-JP" altLang="en-US" dirty="0">
                <a:latin typeface="UD デジタル 教科書体 NK-R" panose="02020400000000000000" pitchFamily="18" charset="-128"/>
                <a:ea typeface="UD デジタル 教科書体 NK-R" panose="02020400000000000000" pitchFamily="18" charset="-128"/>
              </a:rPr>
              <a:t>国際金融</a:t>
            </a:r>
            <a:r>
              <a:rPr lang="ja-JP" altLang="en-US" dirty="0" smtClean="0">
                <a:latin typeface="UD デジタル 教科書体 NK-R" panose="02020400000000000000" pitchFamily="18" charset="-128"/>
                <a:ea typeface="UD デジタル 教科書体 NK-R" panose="02020400000000000000" pitchFamily="18" charset="-128"/>
              </a:rPr>
              <a:t>都市像</a:t>
            </a:r>
            <a:endParaRPr lang="ja-JP" altLang="en-US" dirty="0">
              <a:latin typeface="UD デジタル 教科書体 NK-R" panose="02020400000000000000" pitchFamily="18" charset="-128"/>
              <a:ea typeface="UD デジタル 教科書体 NK-R" panose="02020400000000000000" pitchFamily="18" charset="-128"/>
            </a:endParaRPr>
          </a:p>
        </p:txBody>
      </p:sp>
      <p:cxnSp>
        <p:nvCxnSpPr>
          <p:cNvPr id="33" name="直線コネクタ 32"/>
          <p:cNvCxnSpPr>
            <a:cxnSpLocks/>
          </p:cNvCxnSpPr>
          <p:nvPr/>
        </p:nvCxnSpPr>
        <p:spPr>
          <a:xfrm>
            <a:off x="627182" y="746340"/>
            <a:ext cx="1065600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29" name="コンテンツ プレースホルダー 2"/>
          <p:cNvSpPr txBox="1">
            <a:spLocks/>
          </p:cNvSpPr>
          <p:nvPr/>
        </p:nvSpPr>
        <p:spPr>
          <a:xfrm>
            <a:off x="627182" y="1758639"/>
            <a:ext cx="10918824" cy="678528"/>
          </a:xfrm>
          <a:prstGeom prst="rect">
            <a:avLst/>
          </a:prstGeom>
          <a:solidFill>
            <a:schemeClr val="accent2">
              <a:lumMod val="40000"/>
              <a:lumOff val="6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36000" tIns="36000" rIns="36000" bIns="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b="1" dirty="0">
                <a:latin typeface="UD デジタル 教科書体 NK-R" panose="02020400000000000000" pitchFamily="18" charset="-128"/>
                <a:ea typeface="UD デジタル 教科書体 NK-R" panose="02020400000000000000" pitchFamily="18" charset="-128"/>
              </a:rPr>
              <a:t>　　　アジア・世界の活力を呼び込み「金融をテコに発展するグローバル都市」</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13" name="テキスト ボックス 7"/>
          <p:cNvSpPr txBox="1">
            <a:spLocks noChangeArrowheads="1"/>
          </p:cNvSpPr>
          <p:nvPr/>
        </p:nvSpPr>
        <p:spPr bwMode="auto">
          <a:xfrm>
            <a:off x="640061" y="2491683"/>
            <a:ext cx="10918824" cy="4042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spcAft>
                <a:spcPts val="400"/>
              </a:spcAft>
              <a:buFontTx/>
              <a:buNone/>
            </a:pPr>
            <a:endParaRPr lang="en-US" altLang="ja-JP" sz="1000" b="1" dirty="0">
              <a:latin typeface="UD デジタル 教科書体 NK-R" panose="02020400000000000000" pitchFamily="18" charset="-128"/>
              <a:ea typeface="UD デジタル 教科書体 NK-R" panose="02020400000000000000" pitchFamily="18" charset="-128"/>
              <a:cs typeface="Meiryo UI" pitchFamily="50" charset="-128"/>
            </a:endParaRPr>
          </a:p>
          <a:p>
            <a:pPr eaLnBrk="1" hangingPunct="1">
              <a:spcBef>
                <a:spcPct val="0"/>
              </a:spcBef>
              <a:spcAft>
                <a:spcPts val="400"/>
              </a:spcAft>
              <a:buFontTx/>
              <a:buNone/>
            </a:pPr>
            <a:r>
              <a:rPr lang="ja-JP" altLang="en-US" sz="2000" b="1"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2000" b="1"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2000" dirty="0" smtClean="0">
                <a:latin typeface="UD デジタル 教科書体 NK-R" panose="02020400000000000000" pitchFamily="18" charset="-128"/>
                <a:ea typeface="UD デジタル 教科書体 NK-R" panose="02020400000000000000" pitchFamily="18" charset="-128"/>
                <a:cs typeface="Meiryo UI" pitchFamily="50" charset="-128"/>
              </a:rPr>
              <a:t>2025</a:t>
            </a:r>
            <a:r>
              <a:rPr lang="ja-JP" altLang="en-US" sz="2000" dirty="0">
                <a:latin typeface="UD デジタル 教科書体 NK-R" panose="02020400000000000000" pitchFamily="18" charset="-128"/>
                <a:ea typeface="UD デジタル 教科書体 NK-R" panose="02020400000000000000" pitchFamily="18" charset="-128"/>
                <a:cs typeface="Meiryo UI" pitchFamily="50" charset="-128"/>
              </a:rPr>
              <a:t>年大阪・関西万博や、うめきた２期や中之島未来医療国際</a:t>
            </a:r>
            <a:r>
              <a:rPr lang="ja-JP" altLang="en-US" sz="2000" dirty="0" smtClean="0">
                <a:latin typeface="UD デジタル 教科書体 NK-R" panose="02020400000000000000" pitchFamily="18" charset="-128"/>
                <a:ea typeface="UD デジタル 教科書体 NK-R" panose="02020400000000000000" pitchFamily="18" charset="-128"/>
                <a:cs typeface="Meiryo UI" pitchFamily="50" charset="-128"/>
              </a:rPr>
              <a:t>拠点、</a:t>
            </a:r>
            <a:r>
              <a:rPr lang="en-US" altLang="ja-JP" sz="2000" dirty="0" smtClean="0">
                <a:latin typeface="UD デジタル 教科書体 NK-R" panose="02020400000000000000" pitchFamily="18" charset="-128"/>
                <a:ea typeface="UD デジタル 教科書体 NK-R" panose="02020400000000000000" pitchFamily="18" charset="-128"/>
                <a:cs typeface="Meiryo UI" pitchFamily="50" charset="-128"/>
              </a:rPr>
              <a:t>IR</a:t>
            </a:r>
            <a:r>
              <a:rPr lang="ja-JP" altLang="en-US" sz="2000" dirty="0" smtClean="0">
                <a:latin typeface="UD デジタル 教科書体 NK-R" panose="02020400000000000000" pitchFamily="18" charset="-128"/>
                <a:ea typeface="UD デジタル 教科書体 NK-R" panose="02020400000000000000" pitchFamily="18" charset="-128"/>
                <a:cs typeface="Meiryo UI" pitchFamily="50" charset="-128"/>
              </a:rPr>
              <a:t>等の世界的なビッグプロジェクトを活用し、</a:t>
            </a:r>
            <a:r>
              <a:rPr lang="ja-JP" altLang="en-US" sz="2000" dirty="0">
                <a:latin typeface="UD デジタル 教科書体 NK-R" panose="02020400000000000000" pitchFamily="18" charset="-128"/>
                <a:ea typeface="UD デジタル 教科書体 NK-R" panose="02020400000000000000" pitchFamily="18" charset="-128"/>
                <a:cs typeface="Meiryo UI" pitchFamily="50" charset="-128"/>
              </a:rPr>
              <a:t>大阪・関西の国際的知名度を高め、</a:t>
            </a:r>
            <a:r>
              <a:rPr lang="ja-JP" altLang="en-US" sz="2000" b="1"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2000" dirty="0">
                <a:latin typeface="UD デジタル 教科書体 NK-R" panose="02020400000000000000" pitchFamily="18" charset="-128"/>
                <a:ea typeface="UD デジタル 教科書体 NK-R" panose="02020400000000000000" pitchFamily="18" charset="-128"/>
              </a:rPr>
              <a:t>国内外から人材や投資を呼び込み、金融面から</a:t>
            </a:r>
            <a:r>
              <a:rPr lang="ja-JP" altLang="en-US" sz="2000" dirty="0" smtClean="0">
                <a:latin typeface="UD デジタル 教科書体 NK-R" panose="02020400000000000000" pitchFamily="18" charset="-128"/>
                <a:ea typeface="UD デジタル 教科書体 NK-R" panose="02020400000000000000" pitchFamily="18" charset="-128"/>
              </a:rPr>
              <a:t>スタートアップ</a:t>
            </a:r>
            <a:r>
              <a:rPr lang="ja-JP" altLang="en-US" sz="2000" dirty="0">
                <a:latin typeface="UD デジタル 教科書体 NK-R" panose="02020400000000000000" pitchFamily="18" charset="-128"/>
                <a:ea typeface="UD デジタル 教科書体 NK-R" panose="02020400000000000000" pitchFamily="18" charset="-128"/>
              </a:rPr>
              <a:t>の成長を支援するエコシステムの拠点形成、さらには金融系企業やフィンテック企業等</a:t>
            </a:r>
            <a:endParaRPr lang="en-US" altLang="ja-JP" sz="2000" dirty="0">
              <a:latin typeface="UD デジタル 教科書体 NK-R" panose="02020400000000000000" pitchFamily="18" charset="-128"/>
              <a:ea typeface="UD デジタル 教科書体 NK-R" panose="02020400000000000000" pitchFamily="18" charset="-128"/>
            </a:endParaRPr>
          </a:p>
          <a:p>
            <a:pPr eaLnBrk="1" hangingPunct="1">
              <a:spcBef>
                <a:spcPct val="0"/>
              </a:spcBef>
              <a:spcAft>
                <a:spcPts val="400"/>
              </a:spcAft>
              <a:buNone/>
            </a:pPr>
            <a:r>
              <a:rPr lang="ja-JP" altLang="en-US" sz="2000" dirty="0" smtClean="0">
                <a:latin typeface="UD デジタル 教科書体 NK-R" panose="02020400000000000000" pitchFamily="18" charset="-128"/>
                <a:ea typeface="UD デジタル 教科書体 NK-R" panose="02020400000000000000" pitchFamily="18" charset="-128"/>
              </a:rPr>
              <a:t>を</a:t>
            </a:r>
            <a:r>
              <a:rPr lang="ja-JP" altLang="en-US" sz="2000" dirty="0">
                <a:latin typeface="UD デジタル 教科書体 NK-R" panose="02020400000000000000" pitchFamily="18" charset="-128"/>
                <a:ea typeface="UD デジタル 教科書体 NK-R" panose="02020400000000000000" pitchFamily="18" charset="-128"/>
              </a:rPr>
              <a:t>集積させる</a:t>
            </a:r>
            <a:r>
              <a:rPr lang="ja-JP" altLang="en-US" sz="2000" dirty="0" smtClean="0">
                <a:latin typeface="UD デジタル 教科書体 NK-R" panose="02020400000000000000" pitchFamily="18" charset="-128"/>
                <a:ea typeface="UD デジタル 教科書体 NK-R" panose="02020400000000000000" pitchFamily="18" charset="-128"/>
              </a:rPr>
              <a:t>。</a:t>
            </a:r>
            <a:endParaRPr lang="en-US" altLang="ja-JP" sz="2000" dirty="0" smtClean="0">
              <a:latin typeface="UD デジタル 教科書体 NK-R" panose="02020400000000000000" pitchFamily="18" charset="-128"/>
              <a:ea typeface="UD デジタル 教科書体 NK-R" panose="02020400000000000000" pitchFamily="18" charset="-128"/>
            </a:endParaRPr>
          </a:p>
          <a:p>
            <a:pPr eaLnBrk="1" hangingPunct="1">
              <a:spcBef>
                <a:spcPct val="0"/>
              </a:spcBef>
              <a:spcAft>
                <a:spcPts val="400"/>
              </a:spcAft>
              <a:buFontTx/>
              <a:buNone/>
            </a:pPr>
            <a:r>
              <a:rPr lang="ja-JP" altLang="en-US" sz="2000" dirty="0" smtClean="0">
                <a:latin typeface="UD デジタル 教科書体 NK-R" panose="02020400000000000000" pitchFamily="18" charset="-128"/>
                <a:ea typeface="UD デジタル 教科書体 NK-R" panose="02020400000000000000" pitchFamily="18" charset="-128"/>
                <a:cs typeface="Meiryo UI" pitchFamily="50" charset="-128"/>
              </a:rPr>
              <a:t>　また</a:t>
            </a:r>
            <a:r>
              <a:rPr lang="ja-JP" altLang="en-US" sz="2000" dirty="0">
                <a:latin typeface="UD デジタル 教科書体 NK-R" panose="02020400000000000000" pitchFamily="18" charset="-128"/>
                <a:ea typeface="UD デジタル 教科書体 NK-R" panose="02020400000000000000" pitchFamily="18" charset="-128"/>
                <a:cs typeface="Meiryo UI" pitchFamily="50" charset="-128"/>
              </a:rPr>
              <a:t>、 自然災害が多いという日本の投資リスクを軽減するため、金融のレジリエンス（強靭化）を向</a:t>
            </a:r>
            <a:endParaRPr lang="en-US" altLang="ja-JP" sz="2000" dirty="0">
              <a:latin typeface="UD デジタル 教科書体 NK-R" panose="02020400000000000000" pitchFamily="18" charset="-128"/>
              <a:ea typeface="UD デジタル 教科書体 NK-R" panose="02020400000000000000" pitchFamily="18" charset="-128"/>
              <a:cs typeface="Meiryo UI" pitchFamily="50" charset="-128"/>
            </a:endParaRPr>
          </a:p>
          <a:p>
            <a:pPr eaLnBrk="1" hangingPunct="1">
              <a:spcBef>
                <a:spcPct val="0"/>
              </a:spcBef>
              <a:spcAft>
                <a:spcPts val="400"/>
              </a:spcAft>
              <a:buNone/>
            </a:pPr>
            <a:r>
              <a:rPr lang="ja-JP" altLang="en-US" sz="2000" dirty="0" smtClean="0">
                <a:latin typeface="UD デジタル 教科書体 NK-R" panose="02020400000000000000" pitchFamily="18" charset="-128"/>
                <a:ea typeface="UD デジタル 教科書体 NK-R" panose="02020400000000000000" pitchFamily="18" charset="-128"/>
                <a:cs typeface="Meiryo UI" pitchFamily="50" charset="-128"/>
              </a:rPr>
              <a:t>上させ</a:t>
            </a:r>
            <a:r>
              <a:rPr lang="ja-JP" altLang="en-US" sz="2000" dirty="0">
                <a:latin typeface="UD デジタル 教科書体 NK-R" panose="02020400000000000000" pitchFamily="18" charset="-128"/>
                <a:ea typeface="UD デジタル 教科書体 NK-R" panose="02020400000000000000" pitchFamily="18" charset="-128"/>
                <a:cs typeface="Meiryo UI" pitchFamily="50" charset="-128"/>
              </a:rPr>
              <a:t>、大阪が補完的役割を担える体制づくりを</a:t>
            </a:r>
            <a:r>
              <a:rPr lang="ja-JP" altLang="en-US" sz="2000" dirty="0" smtClean="0">
                <a:latin typeface="UD デジタル 教科書体 NK-R" panose="02020400000000000000" pitchFamily="18" charset="-128"/>
                <a:ea typeface="UD デジタル 教科書体 NK-R" panose="02020400000000000000" pitchFamily="18" charset="-128"/>
                <a:cs typeface="Meiryo UI" pitchFamily="50" charset="-128"/>
              </a:rPr>
              <a:t>進める。</a:t>
            </a:r>
            <a:endParaRPr lang="en-US" altLang="ja-JP" sz="200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eaLnBrk="1" hangingPunct="1">
              <a:spcBef>
                <a:spcPct val="0"/>
              </a:spcBef>
              <a:spcAft>
                <a:spcPts val="400"/>
              </a:spcAft>
              <a:buNone/>
            </a:pPr>
            <a:r>
              <a:rPr lang="ja-JP" altLang="en-US" sz="2000" dirty="0" smtClean="0">
                <a:latin typeface="UD デジタル 教科書体 NK-R" panose="02020400000000000000" pitchFamily="18" charset="-128"/>
                <a:ea typeface="UD デジタル 教科書体 NK-R" panose="02020400000000000000" pitchFamily="18" charset="-128"/>
                <a:cs typeface="Meiryo UI" pitchFamily="50" charset="-128"/>
              </a:rPr>
              <a:t>　さらに</a:t>
            </a:r>
            <a:r>
              <a:rPr lang="ja-JP" altLang="en-US" sz="2000" dirty="0">
                <a:latin typeface="UD デジタル 教科書体 NK-R" panose="02020400000000000000" pitchFamily="18" charset="-128"/>
                <a:ea typeface="UD デジタル 教科書体 NK-R" panose="02020400000000000000" pitchFamily="18" charset="-128"/>
                <a:cs typeface="Meiryo UI" pitchFamily="50" charset="-128"/>
              </a:rPr>
              <a:t>、府民の金融</a:t>
            </a:r>
            <a:r>
              <a:rPr lang="ja-JP" altLang="en-US" sz="2000" dirty="0" smtClean="0">
                <a:latin typeface="UD デジタル 教科書体 NK-R" panose="02020400000000000000" pitchFamily="18" charset="-128"/>
                <a:ea typeface="UD デジタル 教科書体 NK-R" panose="02020400000000000000" pitchFamily="18" charset="-128"/>
                <a:cs typeface="Meiryo UI" pitchFamily="50" charset="-128"/>
              </a:rPr>
              <a:t>リテラシーの向上に取り組み、投資を活性化する。</a:t>
            </a:r>
            <a:endParaRPr lang="en-US" altLang="ja-JP" sz="200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eaLnBrk="1" hangingPunct="1">
              <a:spcBef>
                <a:spcPct val="0"/>
              </a:spcBef>
              <a:spcAft>
                <a:spcPts val="400"/>
              </a:spcAft>
              <a:buNone/>
            </a:pPr>
            <a:endParaRPr lang="en-US" altLang="ja-JP" sz="2000" dirty="0">
              <a:latin typeface="UD デジタル 教科書体 NK-R" panose="02020400000000000000" pitchFamily="18" charset="-128"/>
              <a:ea typeface="UD デジタル 教科書体 NK-R" panose="02020400000000000000" pitchFamily="18" charset="-128"/>
            </a:endParaRPr>
          </a:p>
          <a:p>
            <a:pPr eaLnBrk="1" hangingPunct="1">
              <a:spcBef>
                <a:spcPct val="0"/>
              </a:spcBef>
              <a:spcAft>
                <a:spcPts val="400"/>
              </a:spcAft>
              <a:buNone/>
            </a:pPr>
            <a:r>
              <a:rPr lang="ja-JP" altLang="en-US" sz="2000" dirty="0" smtClean="0">
                <a:latin typeface="UD デジタル 教科書体 NK-R" panose="02020400000000000000" pitchFamily="18" charset="-128"/>
                <a:ea typeface="UD デジタル 教科書体 NK-R" panose="02020400000000000000" pitchFamily="18" charset="-128"/>
              </a:rPr>
              <a:t>　その結果、大阪・関西の</a:t>
            </a:r>
            <a:r>
              <a:rPr lang="ja-JP" altLang="en-US" sz="2000" dirty="0" smtClean="0">
                <a:latin typeface="UD デジタル 教科書体 NK-R" panose="02020400000000000000" pitchFamily="18" charset="-128"/>
                <a:ea typeface="UD デジタル 教科書体 NK-R" panose="02020400000000000000" pitchFamily="18" charset="-128"/>
                <a:cs typeface="Meiryo UI" pitchFamily="50" charset="-128"/>
              </a:rPr>
              <a:t>投資魅力に対する注目が</a:t>
            </a:r>
            <a:r>
              <a:rPr lang="ja-JP" altLang="en-US" sz="2000" dirty="0">
                <a:latin typeface="UD デジタル 教科書体 NK-R" panose="02020400000000000000" pitchFamily="18" charset="-128"/>
                <a:ea typeface="UD デジタル 教科書体 NK-R" panose="02020400000000000000" pitchFamily="18" charset="-128"/>
                <a:cs typeface="Meiryo UI" pitchFamily="50" charset="-128"/>
              </a:rPr>
              <a:t>高まり</a:t>
            </a:r>
            <a:r>
              <a:rPr lang="ja-JP" altLang="en-US" sz="2000" dirty="0" smtClean="0">
                <a:latin typeface="UD デジタル 教科書体 NK-R" panose="02020400000000000000" pitchFamily="18" charset="-128"/>
                <a:ea typeface="UD デジタル 教科書体 NK-R" panose="02020400000000000000" pitchFamily="18" charset="-128"/>
                <a:cs typeface="Meiryo UI" pitchFamily="50" charset="-128"/>
              </a:rPr>
              <a:t>、企業</a:t>
            </a:r>
            <a:r>
              <a:rPr lang="ja-JP" altLang="en-US" sz="2000" dirty="0">
                <a:latin typeface="UD デジタル 教科書体 NK-R" panose="02020400000000000000" pitchFamily="18" charset="-128"/>
                <a:ea typeface="UD デジタル 教科書体 NK-R" panose="02020400000000000000" pitchFamily="18" charset="-128"/>
                <a:cs typeface="Meiryo UI" pitchFamily="50" charset="-128"/>
              </a:rPr>
              <a:t>に資金が</a:t>
            </a:r>
            <a:r>
              <a:rPr lang="ja-JP" altLang="en-US" sz="2000" dirty="0" smtClean="0">
                <a:latin typeface="UD デジタル 教科書体 NK-R" panose="02020400000000000000" pitchFamily="18" charset="-128"/>
                <a:ea typeface="UD デジタル 教科書体 NK-R" panose="02020400000000000000" pitchFamily="18" charset="-128"/>
                <a:cs typeface="Meiryo UI" pitchFamily="50" charset="-128"/>
              </a:rPr>
              <a:t>循環して経済</a:t>
            </a:r>
            <a:r>
              <a:rPr lang="ja-JP" altLang="en-US" sz="2000" dirty="0">
                <a:latin typeface="UD デジタル 教科書体 NK-R" panose="02020400000000000000" pitchFamily="18" charset="-128"/>
                <a:ea typeface="UD デジタル 教科書体 NK-R" panose="02020400000000000000" pitchFamily="18" charset="-128"/>
                <a:cs typeface="Meiryo UI" pitchFamily="50" charset="-128"/>
              </a:rPr>
              <a:t>が</a:t>
            </a:r>
            <a:r>
              <a:rPr lang="ja-JP" altLang="en-US" sz="2000" dirty="0" smtClean="0">
                <a:latin typeface="UD デジタル 教科書体 NK-R" panose="02020400000000000000" pitchFamily="18" charset="-128"/>
                <a:ea typeface="UD デジタル 教科書体 NK-R" panose="02020400000000000000" pitchFamily="18" charset="-128"/>
                <a:cs typeface="Meiryo UI" pitchFamily="50" charset="-128"/>
              </a:rPr>
              <a:t>活性化するとともに、災害</a:t>
            </a:r>
            <a:r>
              <a:rPr lang="ja-JP" altLang="en-US" sz="2000" dirty="0">
                <a:latin typeface="UD デジタル 教科書体 NK-R" panose="02020400000000000000" pitchFamily="18" charset="-128"/>
                <a:ea typeface="UD デジタル 教科書体 NK-R" panose="02020400000000000000" pitchFamily="18" charset="-128"/>
                <a:cs typeface="Meiryo UI" pitchFamily="50" charset="-128"/>
              </a:rPr>
              <a:t>等に強い経済が実現する。</a:t>
            </a:r>
            <a:endParaRPr lang="en-US" altLang="ja-JP" sz="1000" dirty="0">
              <a:latin typeface="UD デジタル 教科書体 NK-R" panose="02020400000000000000" pitchFamily="18" charset="-128"/>
              <a:ea typeface="UD デジタル 教科書体 NK-R" panose="02020400000000000000" pitchFamily="18" charset="-128"/>
              <a:cs typeface="Meiryo UI" pitchFamily="50" charset="-128"/>
            </a:endParaRPr>
          </a:p>
          <a:p>
            <a:pPr eaLnBrk="1" hangingPunct="1">
              <a:spcBef>
                <a:spcPct val="0"/>
              </a:spcBef>
              <a:spcAft>
                <a:spcPts val="400"/>
              </a:spcAft>
              <a:buFontTx/>
              <a:buNone/>
            </a:pPr>
            <a:r>
              <a:rPr lang="ja-JP" altLang="en-US" sz="200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2000" dirty="0" smtClean="0">
                <a:latin typeface="UD デジタル 教科書体 NK-R" panose="02020400000000000000" pitchFamily="18" charset="-128"/>
                <a:ea typeface="UD デジタル 教科書体 NK-R" panose="02020400000000000000" pitchFamily="18" charset="-128"/>
                <a:cs typeface="Meiryo UI" pitchFamily="50" charset="-128"/>
              </a:rPr>
              <a:t>また、金融リテラシー</a:t>
            </a:r>
            <a:r>
              <a:rPr lang="ja-JP" altLang="en-US" sz="2000" dirty="0">
                <a:latin typeface="UD デジタル 教科書体 NK-R" panose="02020400000000000000" pitchFamily="18" charset="-128"/>
                <a:ea typeface="UD デジタル 教科書体 NK-R" panose="02020400000000000000" pitchFamily="18" charset="-128"/>
                <a:cs typeface="Meiryo UI" pitchFamily="50" charset="-128"/>
              </a:rPr>
              <a:t>の</a:t>
            </a:r>
            <a:r>
              <a:rPr lang="ja-JP" altLang="en-US" sz="2000" dirty="0" smtClean="0">
                <a:latin typeface="UD デジタル 教科書体 NK-R" panose="02020400000000000000" pitchFamily="18" charset="-128"/>
                <a:ea typeface="UD デジタル 教科書体 NK-R" panose="02020400000000000000" pitchFamily="18" charset="-128"/>
                <a:cs typeface="Meiryo UI" pitchFamily="50" charset="-128"/>
              </a:rPr>
              <a:t>向上により、</a:t>
            </a:r>
            <a:r>
              <a:rPr lang="ja-JP" altLang="en-US" sz="2000" dirty="0">
                <a:latin typeface="UD デジタル 教科書体 NK-R" panose="02020400000000000000" pitchFamily="18" charset="-128"/>
                <a:ea typeface="UD デジタル 教科書体 NK-R" panose="02020400000000000000" pitchFamily="18" charset="-128"/>
                <a:cs typeface="Meiryo UI" pitchFamily="50" charset="-128"/>
              </a:rPr>
              <a:t>投資マインドが醸成され、</a:t>
            </a:r>
            <a:r>
              <a:rPr lang="ja-JP" altLang="en-US" sz="2000" dirty="0" smtClean="0">
                <a:latin typeface="UD デジタル 教科書体 NK-R" panose="02020400000000000000" pitchFamily="18" charset="-128"/>
                <a:ea typeface="UD デジタル 教科書体 NK-R" panose="02020400000000000000" pitchFamily="18" charset="-128"/>
                <a:cs typeface="Meiryo UI" pitchFamily="50" charset="-128"/>
              </a:rPr>
              <a:t>府民資産</a:t>
            </a:r>
            <a:r>
              <a:rPr lang="ja-JP" altLang="en-US" sz="2000" dirty="0">
                <a:latin typeface="UD デジタル 教科書体 NK-R" panose="02020400000000000000" pitchFamily="18" charset="-128"/>
                <a:ea typeface="UD デジタル 教科書体 NK-R" panose="02020400000000000000" pitchFamily="18" charset="-128"/>
                <a:cs typeface="Meiryo UI" pitchFamily="50" charset="-128"/>
              </a:rPr>
              <a:t>の</a:t>
            </a:r>
            <a:r>
              <a:rPr lang="ja-JP" altLang="en-US" sz="2000" dirty="0" smtClean="0">
                <a:latin typeface="UD デジタル 教科書体 NK-R" panose="02020400000000000000" pitchFamily="18" charset="-128"/>
                <a:ea typeface="UD デジタル 教科書体 NK-R" panose="02020400000000000000" pitchFamily="18" charset="-128"/>
                <a:cs typeface="Meiryo UI" pitchFamily="50" charset="-128"/>
              </a:rPr>
              <a:t>増加も期待できる。</a:t>
            </a:r>
            <a:endParaRPr lang="en-US" altLang="ja-JP" sz="2000"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sp>
        <p:nvSpPr>
          <p:cNvPr id="10" name="正方形/長方形 9"/>
          <p:cNvSpPr/>
          <p:nvPr/>
        </p:nvSpPr>
        <p:spPr>
          <a:xfrm>
            <a:off x="627182" y="911818"/>
            <a:ext cx="10918824" cy="707886"/>
          </a:xfrm>
          <a:prstGeom prst="rect">
            <a:avLst/>
          </a:prstGeom>
        </p:spPr>
        <p:txBody>
          <a:bodyPr wrap="square">
            <a:spAutoFit/>
          </a:bodyPr>
          <a:lstStyle/>
          <a:p>
            <a:r>
              <a:rPr lang="ja-JP" altLang="en-US" sz="2000" dirty="0">
                <a:latin typeface="UD デジタル 教科書体 NK-R" panose="02020400000000000000" pitchFamily="18" charset="-128"/>
                <a:ea typeface="UD デジタル 教科書体 NK-R" panose="02020400000000000000" pitchFamily="18" charset="-128"/>
              </a:rPr>
              <a:t>　国際金融都市実現のために重視すべき視点（</a:t>
            </a:r>
            <a:r>
              <a:rPr lang="ja-JP" altLang="en-US" sz="2000" b="1" u="sng" dirty="0">
                <a:latin typeface="UD デジタル 教科書体 NK-R" panose="02020400000000000000" pitchFamily="18" charset="-128"/>
                <a:ea typeface="UD デジタル 教科書体 NK-R" panose="02020400000000000000" pitchFamily="18" charset="-128"/>
              </a:rPr>
              <a:t>アジア／グローバルの視点、差別化・補完性の視点）を踏まえ、２つのめざす国際金融都市像を掲げる。</a:t>
            </a:r>
            <a:endParaRPr lang="en-US" altLang="ja-JP" sz="2000" b="1" u="sng" dirty="0">
              <a:latin typeface="UD デジタル 教科書体 NK-R" panose="02020400000000000000" pitchFamily="18" charset="-128"/>
              <a:ea typeface="UD デジタル 教科書体 NK-R" panose="02020400000000000000" pitchFamily="18" charset="-128"/>
            </a:endParaRPr>
          </a:p>
        </p:txBody>
      </p:sp>
      <p:sp>
        <p:nvSpPr>
          <p:cNvPr id="8"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10</a:t>
            </a:fld>
            <a:endParaRPr kumimoji="1" lang="ja-JP" altLang="en-US" dirty="0"/>
          </a:p>
        </p:txBody>
      </p:sp>
    </p:spTree>
    <p:extLst>
      <p:ext uri="{BB962C8B-B14F-4D97-AF65-F5344CB8AC3E}">
        <p14:creationId xmlns:p14="http://schemas.microsoft.com/office/powerpoint/2010/main" val="2278422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タイトル 1"/>
          <p:cNvSpPr txBox="1">
            <a:spLocks/>
          </p:cNvSpPr>
          <p:nvPr/>
        </p:nvSpPr>
        <p:spPr>
          <a:xfrm>
            <a:off x="838199" y="135523"/>
            <a:ext cx="11061879" cy="853434"/>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ja-JP" altLang="en-US" dirty="0">
              <a:latin typeface="UD デジタル 教科書体 NK-R" panose="02020400000000000000" pitchFamily="18" charset="-128"/>
              <a:ea typeface="UD デジタル 教科書体 NK-R" panose="02020400000000000000" pitchFamily="18" charset="-128"/>
            </a:endParaRPr>
          </a:p>
        </p:txBody>
      </p:sp>
      <p:sp>
        <p:nvSpPr>
          <p:cNvPr id="8" name="コンテンツ プレースホルダー 2"/>
          <p:cNvSpPr txBox="1">
            <a:spLocks/>
          </p:cNvSpPr>
          <p:nvPr/>
        </p:nvSpPr>
        <p:spPr>
          <a:xfrm>
            <a:off x="627181" y="938029"/>
            <a:ext cx="10877881" cy="678528"/>
          </a:xfrm>
          <a:prstGeom prst="rect">
            <a:avLst/>
          </a:prstGeom>
          <a:solidFill>
            <a:schemeClr val="accent2">
              <a:lumMod val="40000"/>
              <a:lumOff val="6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36000" tIns="36000" rIns="36000" bIns="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b="1" dirty="0">
                <a:latin typeface="UD デジタル 教科書体 NK-R" panose="02020400000000000000" pitchFamily="18" charset="-128"/>
                <a:ea typeface="UD デジタル 教科書体 NK-R" panose="02020400000000000000" pitchFamily="18" charset="-128"/>
              </a:rPr>
              <a:t>　　　先駆けた取組みで世界に挑戦する「金融のフロントランナー都市」</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9" name="テキスト ボックス 7"/>
          <p:cNvSpPr txBox="1">
            <a:spLocks noChangeArrowheads="1"/>
          </p:cNvSpPr>
          <p:nvPr/>
        </p:nvSpPr>
        <p:spPr bwMode="auto">
          <a:xfrm>
            <a:off x="627180" y="1791463"/>
            <a:ext cx="10877882" cy="3529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spcAft>
                <a:spcPts val="400"/>
              </a:spcAft>
              <a:buFontTx/>
              <a:buNone/>
            </a:pPr>
            <a:r>
              <a:rPr lang="ja-JP" altLang="en-US" sz="2000" dirty="0" smtClean="0">
                <a:solidFill>
                  <a:srgbClr val="FF0000"/>
                </a:solidFill>
                <a:latin typeface="UD デジタル 教科書体 NK-R" panose="02020400000000000000" pitchFamily="18" charset="-128"/>
                <a:ea typeface="UD デジタル 教科書体 NK-R" panose="02020400000000000000" pitchFamily="18" charset="-128"/>
              </a:rPr>
              <a:t>　</a:t>
            </a:r>
            <a:r>
              <a:rPr lang="ja-JP" altLang="en-US" sz="2000" dirty="0" smtClean="0">
                <a:latin typeface="UD デジタル 教科書体 NK-R" panose="02020400000000000000" pitchFamily="18" charset="-128"/>
                <a:ea typeface="UD デジタル 教科書体 NK-R" panose="02020400000000000000" pitchFamily="18" charset="-128"/>
              </a:rPr>
              <a:t>日本</a:t>
            </a:r>
            <a:r>
              <a:rPr lang="ja-JP" altLang="en-US" sz="2000" dirty="0">
                <a:latin typeface="UD デジタル 教科書体 NK-R" panose="02020400000000000000" pitchFamily="18" charset="-128"/>
                <a:ea typeface="UD デジタル 教科書体 NK-R" panose="02020400000000000000" pitchFamily="18" charset="-128"/>
              </a:rPr>
              <a:t>におけるデリバティブ取引の拠点都市として、エッジの効いた金融商品の開発</a:t>
            </a:r>
            <a:r>
              <a:rPr lang="ja-JP" altLang="en-US" sz="2000" dirty="0" smtClean="0">
                <a:latin typeface="UD デジタル 教科書体 NK-R" panose="02020400000000000000" pitchFamily="18" charset="-128"/>
                <a:ea typeface="UD デジタル 教科書体 NK-R" panose="02020400000000000000" pitchFamily="18" charset="-128"/>
              </a:rPr>
              <a:t>などを行う。</a:t>
            </a:r>
            <a:endParaRPr lang="en-US" altLang="ja-JP" sz="2000" dirty="0" smtClean="0">
              <a:latin typeface="UD デジタル 教科書体 NK-R" panose="02020400000000000000" pitchFamily="18" charset="-128"/>
              <a:ea typeface="UD デジタル 教科書体 NK-R" panose="02020400000000000000" pitchFamily="18" charset="-128"/>
            </a:endParaRPr>
          </a:p>
          <a:p>
            <a:pPr eaLnBrk="1" hangingPunct="1">
              <a:spcBef>
                <a:spcPct val="0"/>
              </a:spcBef>
              <a:spcAft>
                <a:spcPts val="400"/>
              </a:spcAft>
              <a:buNone/>
            </a:pPr>
            <a:r>
              <a:rPr lang="ja-JP" altLang="en-US" sz="2000" dirty="0" smtClean="0">
                <a:latin typeface="UD デジタル 教科書体 NK-R" panose="02020400000000000000" pitchFamily="18" charset="-128"/>
                <a:ea typeface="UD デジタル 教科書体 NK-R" panose="02020400000000000000" pitchFamily="18" charset="-128"/>
              </a:rPr>
              <a:t>　また</a:t>
            </a:r>
            <a:r>
              <a:rPr lang="ja-JP" altLang="en-US" sz="2000" dirty="0">
                <a:latin typeface="UD デジタル 教科書体 NK-R" panose="02020400000000000000" pitchFamily="18" charset="-128"/>
                <a:ea typeface="UD デジタル 教科書体 NK-R" panose="02020400000000000000" pitchFamily="18" charset="-128"/>
              </a:rPr>
              <a:t>、</a:t>
            </a:r>
            <a:r>
              <a:rPr lang="en-US" altLang="ja-JP" sz="2000" dirty="0">
                <a:latin typeface="UD デジタル 教科書体 NK-R" panose="02020400000000000000" pitchFamily="18" charset="-128"/>
                <a:ea typeface="UD デジタル 教科書体 NK-R" panose="02020400000000000000" pitchFamily="18" charset="-128"/>
              </a:rPr>
              <a:t>SDG</a:t>
            </a:r>
            <a:r>
              <a:rPr lang="ja-JP" altLang="en-US" sz="2000" dirty="0" err="1">
                <a:latin typeface="UD デジタル 教科書体 NK-R" panose="02020400000000000000" pitchFamily="18" charset="-128"/>
                <a:ea typeface="UD デジタル 教科書体 NK-R" panose="02020400000000000000" pitchFamily="18" charset="-128"/>
              </a:rPr>
              <a:t>ｓ</a:t>
            </a:r>
            <a:r>
              <a:rPr lang="ja-JP" altLang="en-US" sz="2000" dirty="0">
                <a:latin typeface="UD デジタル 教科書体 NK-R" panose="02020400000000000000" pitchFamily="18" charset="-128"/>
                <a:ea typeface="UD デジタル 教科書体 NK-R" panose="02020400000000000000" pitchFamily="18" charset="-128"/>
              </a:rPr>
              <a:t>先進都市として、サステナブルファイナンスの先進的な取組みを展開し、</a:t>
            </a:r>
            <a:r>
              <a:rPr lang="ja-JP" altLang="en-US" sz="2000" dirty="0">
                <a:latin typeface="UD デジタル 教科書体 NK-R" panose="02020400000000000000" pitchFamily="18" charset="-128"/>
                <a:ea typeface="UD デジタル 教科書体 NK-R" panose="02020400000000000000" pitchFamily="18" charset="-128"/>
                <a:cs typeface="Meiryo UI" pitchFamily="50" charset="-128"/>
              </a:rPr>
              <a:t>金融面から</a:t>
            </a:r>
            <a:endParaRPr lang="en-US" altLang="ja-JP" sz="2000" dirty="0">
              <a:latin typeface="UD デジタル 教科書体 NK-R" panose="02020400000000000000" pitchFamily="18" charset="-128"/>
              <a:ea typeface="UD デジタル 教科書体 NK-R" panose="02020400000000000000" pitchFamily="18" charset="-128"/>
              <a:cs typeface="Meiryo UI" pitchFamily="50" charset="-128"/>
            </a:endParaRPr>
          </a:p>
          <a:p>
            <a:pPr eaLnBrk="1" hangingPunct="1">
              <a:spcBef>
                <a:spcPct val="0"/>
              </a:spcBef>
              <a:spcAft>
                <a:spcPts val="400"/>
              </a:spcAft>
              <a:buNone/>
            </a:pPr>
            <a:r>
              <a:rPr lang="en-US" altLang="ja-JP" sz="2000" dirty="0">
                <a:latin typeface="UD デジタル 教科書体 NK-R" panose="02020400000000000000" pitchFamily="18" charset="-128"/>
                <a:ea typeface="UD デジタル 教科書体 NK-R" panose="02020400000000000000" pitchFamily="18" charset="-128"/>
                <a:cs typeface="Meiryo UI" pitchFamily="50" charset="-128"/>
              </a:rPr>
              <a:t>SDGs</a:t>
            </a:r>
            <a:r>
              <a:rPr lang="ja-JP" altLang="en-US" sz="2000" dirty="0">
                <a:latin typeface="UD デジタル 教科書体 NK-R" panose="02020400000000000000" pitchFamily="18" charset="-128"/>
                <a:ea typeface="UD デジタル 教科書体 NK-R" panose="02020400000000000000" pitchFamily="18" charset="-128"/>
                <a:cs typeface="Meiryo UI" pitchFamily="50" charset="-128"/>
              </a:rPr>
              <a:t>を推進</a:t>
            </a:r>
            <a:r>
              <a:rPr lang="ja-JP" altLang="en-US" sz="2000" dirty="0" smtClean="0">
                <a:latin typeface="UD デジタル 教科書体 NK-R" panose="02020400000000000000" pitchFamily="18" charset="-128"/>
                <a:ea typeface="UD デジタル 教科書体 NK-R" panose="02020400000000000000" pitchFamily="18" charset="-128"/>
                <a:cs typeface="Meiryo UI" pitchFamily="50" charset="-128"/>
              </a:rPr>
              <a:t>する。</a:t>
            </a:r>
            <a:endParaRPr lang="en-US" altLang="ja-JP" sz="200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eaLnBrk="1" hangingPunct="1">
              <a:spcBef>
                <a:spcPct val="0"/>
              </a:spcBef>
              <a:spcAft>
                <a:spcPts val="400"/>
              </a:spcAft>
              <a:buFontTx/>
              <a:buNone/>
            </a:pPr>
            <a:r>
              <a:rPr lang="ja-JP" altLang="en-US" sz="2000" dirty="0">
                <a:latin typeface="UD デジタル 教科書体 NK-R" panose="02020400000000000000" pitchFamily="18" charset="-128"/>
                <a:ea typeface="UD デジタル 教科書体 NK-R" panose="02020400000000000000" pitchFamily="18" charset="-128"/>
              </a:rPr>
              <a:t>　さらには</a:t>
            </a:r>
            <a:r>
              <a:rPr lang="ja-JP" altLang="en-US" sz="2000" dirty="0" smtClean="0">
                <a:latin typeface="UD デジタル 教科書体 NK-R" panose="02020400000000000000" pitchFamily="18" charset="-128"/>
                <a:ea typeface="UD デジタル 教科書体 NK-R" panose="02020400000000000000" pitchFamily="18" charset="-128"/>
              </a:rPr>
              <a:t>、フィンテック技術の活用により、金融</a:t>
            </a:r>
            <a:r>
              <a:rPr lang="ja-JP" altLang="en-US" sz="2000" dirty="0">
                <a:latin typeface="UD デジタル 教科書体 NK-R" panose="02020400000000000000" pitchFamily="18" charset="-128"/>
                <a:ea typeface="UD デジタル 教科書体 NK-R" panose="02020400000000000000" pitchFamily="18" charset="-128"/>
              </a:rPr>
              <a:t>分野における革新的な社会実験・実装の展開を通じて新たな金融サービスを</a:t>
            </a:r>
            <a:r>
              <a:rPr lang="ja-JP" altLang="en-US" sz="2000" dirty="0" smtClean="0">
                <a:latin typeface="UD デジタル 教科書体 NK-R" panose="02020400000000000000" pitchFamily="18" charset="-128"/>
                <a:ea typeface="UD デジタル 教科書体 NK-R" panose="02020400000000000000" pitchFamily="18" charset="-128"/>
              </a:rPr>
              <a:t>生み出す。</a:t>
            </a:r>
            <a:endParaRPr lang="en-US" altLang="ja-JP" sz="2000" dirty="0" smtClean="0">
              <a:latin typeface="UD デジタル 教科書体 NK-R" panose="02020400000000000000" pitchFamily="18" charset="-128"/>
              <a:ea typeface="UD デジタル 教科書体 NK-R" panose="02020400000000000000" pitchFamily="18" charset="-128"/>
            </a:endParaRPr>
          </a:p>
          <a:p>
            <a:pPr eaLnBrk="1" hangingPunct="1">
              <a:spcBef>
                <a:spcPct val="0"/>
              </a:spcBef>
              <a:spcAft>
                <a:spcPts val="400"/>
              </a:spcAft>
              <a:buNone/>
            </a:pPr>
            <a:endParaRPr lang="en-US" altLang="ja-JP" sz="2000" dirty="0" smtClean="0">
              <a:latin typeface="UD デジタル 教科書体 NK-R" panose="02020400000000000000" pitchFamily="18" charset="-128"/>
              <a:ea typeface="UD デジタル 教科書体 NK-R" panose="02020400000000000000" pitchFamily="18" charset="-128"/>
            </a:endParaRPr>
          </a:p>
          <a:p>
            <a:pPr eaLnBrk="1" hangingPunct="1">
              <a:spcBef>
                <a:spcPct val="0"/>
              </a:spcBef>
              <a:spcAft>
                <a:spcPts val="400"/>
              </a:spcAft>
              <a:buNone/>
            </a:pPr>
            <a:r>
              <a:rPr lang="ja-JP" altLang="en-US" sz="2000" dirty="0" smtClean="0">
                <a:latin typeface="UD デジタル 教科書体 NK-R" panose="02020400000000000000" pitchFamily="18" charset="-128"/>
                <a:ea typeface="UD デジタル 教科書体 NK-R" panose="02020400000000000000" pitchFamily="18" charset="-128"/>
              </a:rPr>
              <a:t>　 その結果、アジア</a:t>
            </a:r>
            <a:r>
              <a:rPr lang="ja-JP" altLang="en-US" sz="2000" dirty="0">
                <a:latin typeface="UD デジタル 教科書体 NK-R" panose="02020400000000000000" pitchFamily="18" charset="-128"/>
                <a:ea typeface="UD デジタル 教科書体 NK-R" panose="02020400000000000000" pitchFamily="18" charset="-128"/>
              </a:rPr>
              <a:t>における先駆的なデリバティブの</a:t>
            </a:r>
            <a:r>
              <a:rPr lang="ja-JP" altLang="en-US" sz="2000" dirty="0" smtClean="0">
                <a:latin typeface="UD デジタル 教科書体 NK-R" panose="02020400000000000000" pitchFamily="18" charset="-128"/>
                <a:ea typeface="UD デジタル 教科書体 NK-R" panose="02020400000000000000" pitchFamily="18" charset="-128"/>
              </a:rPr>
              <a:t>拠点</a:t>
            </a:r>
            <a:r>
              <a:rPr lang="ja-JP" altLang="en-US" sz="2000" dirty="0">
                <a:latin typeface="UD デジタル 教科書体 NK-R" panose="02020400000000000000" pitchFamily="18" charset="-128"/>
                <a:ea typeface="UD デジタル 教科書体 NK-R" panose="02020400000000000000" pitchFamily="18" charset="-128"/>
              </a:rPr>
              <a:t>として</a:t>
            </a:r>
            <a:r>
              <a:rPr lang="ja-JP" altLang="en-US" sz="2000" dirty="0" smtClean="0">
                <a:latin typeface="UD デジタル 教科書体 NK-R" panose="02020400000000000000" pitchFamily="18" charset="-128"/>
                <a:ea typeface="UD デジタル 教科書体 NK-R" panose="02020400000000000000" pitchFamily="18" charset="-128"/>
              </a:rPr>
              <a:t>の魅力が向上するとともに、カーボンニュートラル</a:t>
            </a:r>
            <a:r>
              <a:rPr lang="ja-JP" altLang="en-US" sz="2000" dirty="0">
                <a:latin typeface="UD デジタル 教科書体 NK-R" panose="02020400000000000000" pitchFamily="18" charset="-128"/>
                <a:ea typeface="UD デジタル 教科書体 NK-R" panose="02020400000000000000" pitchFamily="18" charset="-128"/>
              </a:rPr>
              <a:t>をはじめ、社会的課題の解決という世界共通</a:t>
            </a:r>
            <a:r>
              <a:rPr lang="ja-JP" altLang="en-US" sz="2000" dirty="0" smtClean="0">
                <a:latin typeface="UD デジタル 教科書体 NK-R" panose="02020400000000000000" pitchFamily="18" charset="-128"/>
                <a:ea typeface="UD デジタル 教科書体 NK-R" panose="02020400000000000000" pitchFamily="18" charset="-128"/>
              </a:rPr>
              <a:t>の目標</a:t>
            </a:r>
            <a:r>
              <a:rPr lang="ja-JP" altLang="en-US" sz="2000" dirty="0">
                <a:latin typeface="UD デジタル 教科書体 NK-R" panose="02020400000000000000" pitchFamily="18" charset="-128"/>
                <a:ea typeface="UD デジタル 教科書体 NK-R" panose="02020400000000000000" pitchFamily="18" charset="-128"/>
              </a:rPr>
              <a:t>に金融面から貢献する</a:t>
            </a:r>
            <a:r>
              <a:rPr lang="ja-JP" altLang="en-US" sz="2000" dirty="0" smtClean="0">
                <a:latin typeface="UD デジタル 教科書体 NK-R" panose="02020400000000000000" pitchFamily="18" charset="-128"/>
                <a:ea typeface="UD デジタル 教科書体 NK-R" panose="02020400000000000000" pitchFamily="18" charset="-128"/>
              </a:rPr>
              <a:t>。</a:t>
            </a:r>
            <a:endParaRPr lang="en-US" altLang="ja-JP" sz="2000" dirty="0">
              <a:latin typeface="UD デジタル 教科書体 NK-R" panose="02020400000000000000" pitchFamily="18" charset="-128"/>
              <a:ea typeface="UD デジタル 教科書体 NK-R" panose="02020400000000000000" pitchFamily="18" charset="-128"/>
            </a:endParaRPr>
          </a:p>
          <a:p>
            <a:pPr eaLnBrk="1" hangingPunct="1">
              <a:spcBef>
                <a:spcPct val="0"/>
              </a:spcBef>
              <a:spcAft>
                <a:spcPts val="400"/>
              </a:spcAft>
              <a:buFontTx/>
              <a:buNone/>
            </a:pPr>
            <a:r>
              <a:rPr lang="ja-JP" altLang="en-US" sz="2000" dirty="0" smtClean="0">
                <a:latin typeface="UD デジタル 教科書体 NK-R" panose="02020400000000000000" pitchFamily="18" charset="-128"/>
                <a:ea typeface="UD デジタル 教科書体 NK-R" panose="02020400000000000000" pitchFamily="18" charset="-128"/>
              </a:rPr>
              <a:t>　 また、新たな金融サービスの普及により</a:t>
            </a:r>
            <a:r>
              <a:rPr lang="ja-JP" altLang="en-US" sz="2000" dirty="0" smtClean="0">
                <a:latin typeface="UD デジタル 教科書体 NK-R" panose="02020400000000000000" pitchFamily="18" charset="-128"/>
                <a:ea typeface="UD デジタル 教科書体 NK-R" panose="02020400000000000000" pitchFamily="18" charset="-128"/>
                <a:cs typeface="Meiryo UI" pitchFamily="50" charset="-128"/>
              </a:rPr>
              <a:t>府民</a:t>
            </a:r>
            <a:r>
              <a:rPr lang="ja-JP" altLang="en-US" sz="2000" dirty="0">
                <a:latin typeface="UD デジタル 教科書体 NK-R" panose="02020400000000000000" pitchFamily="18" charset="-128"/>
                <a:ea typeface="UD デジタル 教科書体 NK-R" panose="02020400000000000000" pitchFamily="18" charset="-128"/>
                <a:cs typeface="Meiryo UI" pitchFamily="50" charset="-128"/>
              </a:rPr>
              <a:t>の生活</a:t>
            </a:r>
            <a:r>
              <a:rPr lang="ja-JP" altLang="en-US" sz="2000" dirty="0" smtClean="0">
                <a:latin typeface="UD デジタル 教科書体 NK-R" panose="02020400000000000000" pitchFamily="18" charset="-128"/>
                <a:ea typeface="UD デジタル 教科書体 NK-R" panose="02020400000000000000" pitchFamily="18" charset="-128"/>
                <a:cs typeface="Meiryo UI" pitchFamily="50" charset="-128"/>
              </a:rPr>
              <a:t>利便性の向上も期待できる。</a:t>
            </a:r>
            <a:endParaRPr lang="en-US" altLang="ja-JP" sz="2000" dirty="0">
              <a:latin typeface="UD デジタル 教科書体 NK-R" panose="02020400000000000000" pitchFamily="18" charset="-128"/>
              <a:ea typeface="UD デジタル 教科書体 NK-R" panose="02020400000000000000" pitchFamily="18" charset="-128"/>
              <a:cs typeface="Meiryo UI" pitchFamily="50" charset="-128"/>
            </a:endParaRPr>
          </a:p>
          <a:p>
            <a:pPr eaLnBrk="1" hangingPunct="1">
              <a:spcBef>
                <a:spcPct val="0"/>
              </a:spcBef>
              <a:spcAft>
                <a:spcPts val="400"/>
              </a:spcAft>
              <a:buNone/>
            </a:pPr>
            <a:endParaRPr lang="en-US" altLang="ja-JP" sz="2000" dirty="0">
              <a:solidFill>
                <a:srgbClr val="FF0000"/>
              </a:solidFill>
              <a:latin typeface="UD デジタル 教科書体 NK-R" panose="02020400000000000000" pitchFamily="18" charset="-128"/>
              <a:ea typeface="UD デジタル 教科書体 NK-R" panose="02020400000000000000" pitchFamily="18" charset="-128"/>
              <a:cs typeface="Meiryo UI" pitchFamily="50" charset="-128"/>
            </a:endParaRPr>
          </a:p>
        </p:txBody>
      </p:sp>
      <p:sp>
        <p:nvSpPr>
          <p:cNvPr id="7"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11</a:t>
            </a:fld>
            <a:endParaRPr kumimoji="1" lang="ja-JP" altLang="en-US" dirty="0"/>
          </a:p>
        </p:txBody>
      </p:sp>
    </p:spTree>
    <p:extLst>
      <p:ext uri="{BB962C8B-B14F-4D97-AF65-F5344CB8AC3E}">
        <p14:creationId xmlns:p14="http://schemas.microsoft.com/office/powerpoint/2010/main" val="314211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タイトル 1"/>
          <p:cNvSpPr>
            <a:spLocks noGrp="1"/>
          </p:cNvSpPr>
          <p:nvPr>
            <p:ph type="title"/>
          </p:nvPr>
        </p:nvSpPr>
        <p:spPr>
          <a:xfrm>
            <a:off x="627182" y="2203608"/>
            <a:ext cx="11150836" cy="3395146"/>
          </a:xfrm>
        </p:spPr>
        <p:txBody>
          <a:bodyPr>
            <a:noAutofit/>
          </a:bodyPr>
          <a:lstStyle/>
          <a:p>
            <a:r>
              <a:rPr lang="ja-JP" altLang="en-US" sz="2000" dirty="0">
                <a:latin typeface="UD デジタル 教科書体 NK-R" panose="02020400000000000000" pitchFamily="18" charset="-128"/>
                <a:ea typeface="UD デジタル 教科書体 NK-R" panose="02020400000000000000" pitchFamily="18" charset="-128"/>
              </a:rPr>
              <a:t>　国際金融都市の実現に向けた取組みについては、戦略策定にあたって重視すべき視点の目的・意義や、めざす都市像を共有したうえで、明快なコンセプト・ストーリーを示していくことが</a:t>
            </a:r>
            <a:r>
              <a:rPr lang="ja-JP" altLang="en-US" sz="2000" dirty="0" smtClean="0">
                <a:latin typeface="UD デジタル 教科書体 NK-R" panose="02020400000000000000" pitchFamily="18" charset="-128"/>
                <a:ea typeface="UD デジタル 教科書体 NK-R" panose="02020400000000000000" pitchFamily="18" charset="-128"/>
              </a:rPr>
              <a:t>必要である。</a:t>
            </a:r>
            <a:r>
              <a:rPr lang="en-US" altLang="ja-JP" sz="2000" dirty="0">
                <a:latin typeface="UD デジタル 教科書体 NK-R" panose="02020400000000000000" pitchFamily="18" charset="-128"/>
                <a:ea typeface="UD デジタル 教科書体 NK-R" panose="02020400000000000000" pitchFamily="18" charset="-128"/>
              </a:rPr>
              <a:t/>
            </a:r>
            <a:br>
              <a:rPr lang="en-US" altLang="ja-JP" sz="2000" dirty="0">
                <a:latin typeface="UD デジタル 教科書体 NK-R" panose="02020400000000000000" pitchFamily="18" charset="-128"/>
                <a:ea typeface="UD デジタル 教科書体 NK-R" panose="02020400000000000000" pitchFamily="18" charset="-128"/>
              </a:rPr>
            </a:br>
            <a:r>
              <a:rPr lang="en-US" altLang="ja-JP" sz="2000" dirty="0">
                <a:latin typeface="UD デジタル 教科書体 NK-R" panose="02020400000000000000" pitchFamily="18" charset="-128"/>
                <a:ea typeface="UD デジタル 教科書体 NK-R" panose="02020400000000000000" pitchFamily="18" charset="-128"/>
              </a:rPr>
              <a:t/>
            </a:r>
            <a:br>
              <a:rPr lang="en-US" altLang="ja-JP" sz="2000" dirty="0">
                <a:latin typeface="UD デジタル 教科書体 NK-R" panose="02020400000000000000" pitchFamily="18" charset="-128"/>
                <a:ea typeface="UD デジタル 教科書体 NK-R" panose="02020400000000000000" pitchFamily="18" charset="-128"/>
              </a:rPr>
            </a:br>
            <a:r>
              <a:rPr lang="ja-JP" altLang="en-US" sz="2000" dirty="0">
                <a:latin typeface="UD デジタル 教科書体 NK-R" panose="02020400000000000000" pitchFamily="18" charset="-128"/>
                <a:ea typeface="UD デジタル 教科書体 NK-R" panose="02020400000000000000" pitchFamily="18" charset="-128"/>
              </a:rPr>
              <a:t>　そこで</a:t>
            </a:r>
            <a:r>
              <a:rPr lang="ja-JP" altLang="en-US" sz="2000" dirty="0" smtClean="0">
                <a:latin typeface="UD デジタル 教科書体 NK-R" panose="02020400000000000000" pitchFamily="18" charset="-128"/>
                <a:ea typeface="UD デジタル 教科書体 NK-R" panose="02020400000000000000" pitchFamily="18" charset="-128"/>
              </a:rPr>
              <a:t>、まず、めざす</a:t>
            </a:r>
            <a:r>
              <a:rPr lang="ja-JP" altLang="en-US" sz="2000" dirty="0">
                <a:latin typeface="UD デジタル 教科書体 NK-R" panose="02020400000000000000" pitchFamily="18" charset="-128"/>
                <a:ea typeface="UD デジタル 教科書体 NK-R" panose="02020400000000000000" pitchFamily="18" charset="-128"/>
              </a:rPr>
              <a:t>都市像ごとに取組みの柱を</a:t>
            </a:r>
            <a:r>
              <a:rPr lang="ja-JP" altLang="en-US" sz="2000" dirty="0" smtClean="0">
                <a:latin typeface="UD デジタル 教科書体 NK-R" panose="02020400000000000000" pitchFamily="18" charset="-128"/>
                <a:ea typeface="UD デジタル 教科書体 NK-R" panose="02020400000000000000" pitchFamily="18" charset="-128"/>
              </a:rPr>
              <a:t>立てた。</a:t>
            </a:r>
            <a:r>
              <a:rPr lang="ja-JP" altLang="en-US" sz="2000" dirty="0">
                <a:latin typeface="UD デジタル 教科書体 NK-R" panose="02020400000000000000" pitchFamily="18" charset="-128"/>
                <a:ea typeface="UD デジタル 教科書体 NK-R" panose="02020400000000000000" pitchFamily="18" charset="-128"/>
              </a:rPr>
              <a:t/>
            </a:r>
            <a:br>
              <a:rPr lang="ja-JP" altLang="en-US" sz="2000" dirty="0">
                <a:latin typeface="UD デジタル 教科書体 NK-R" panose="02020400000000000000" pitchFamily="18" charset="-128"/>
                <a:ea typeface="UD デジタル 教科書体 NK-R" panose="02020400000000000000" pitchFamily="18" charset="-128"/>
              </a:rPr>
            </a:br>
            <a:r>
              <a:rPr lang="ja-JP" altLang="en-US" sz="2000" dirty="0">
                <a:latin typeface="UD デジタル 教科書体 NK-R" panose="02020400000000000000" pitchFamily="18" charset="-128"/>
                <a:ea typeface="UD デジタル 教科書体 NK-R" panose="02020400000000000000" pitchFamily="18" charset="-128"/>
              </a:rPr>
              <a:t>　</a:t>
            </a:r>
            <a:r>
              <a:rPr lang="en-US" altLang="ja-JP" sz="2000" dirty="0" smtClean="0">
                <a:latin typeface="UD デジタル 教科書体 NK-R" panose="02020400000000000000" pitchFamily="18" charset="-128"/>
                <a:ea typeface="UD デジタル 教科書体 NK-R" panose="02020400000000000000" pitchFamily="18" charset="-128"/>
              </a:rPr>
              <a:t/>
            </a:r>
            <a:br>
              <a:rPr lang="en-US" altLang="ja-JP" sz="2000" dirty="0" smtClean="0">
                <a:latin typeface="UD デジタル 教科書体 NK-R" panose="02020400000000000000" pitchFamily="18" charset="-128"/>
                <a:ea typeface="UD デジタル 教科書体 NK-R" panose="02020400000000000000" pitchFamily="18" charset="-128"/>
              </a:rPr>
            </a:br>
            <a:r>
              <a:rPr lang="ja-JP" altLang="en-US" sz="2000" dirty="0" smtClean="0">
                <a:latin typeface="UD デジタル 教科書体 NK-R" panose="02020400000000000000" pitchFamily="18" charset="-128"/>
                <a:ea typeface="UD デジタル 教科書体 NK-R" panose="02020400000000000000" pitchFamily="18" charset="-128"/>
              </a:rPr>
              <a:t>　　</a:t>
            </a:r>
            <a:r>
              <a:rPr lang="ja-JP" altLang="en-US" sz="2000" dirty="0">
                <a:latin typeface="UD デジタル 教科書体 NK-R" panose="02020400000000000000" pitchFamily="18" charset="-128"/>
                <a:ea typeface="UD デジタル 教科書体 NK-R" panose="02020400000000000000" pitchFamily="18" charset="-128"/>
              </a:rPr>
              <a:t>次</a:t>
            </a:r>
            <a:r>
              <a:rPr lang="ja-JP" altLang="en-US" sz="2000" dirty="0" smtClean="0">
                <a:latin typeface="UD デジタル 教科書体 NK-R" panose="02020400000000000000" pitchFamily="18" charset="-128"/>
                <a:ea typeface="UD デジタル 教科書体 NK-R" panose="02020400000000000000" pitchFamily="18" charset="-128"/>
              </a:rPr>
              <a:t>に、これ</a:t>
            </a:r>
            <a:r>
              <a:rPr lang="ja-JP" altLang="en-US" sz="2000" dirty="0">
                <a:latin typeface="UD デジタル 教科書体 NK-R" panose="02020400000000000000" pitchFamily="18" charset="-128"/>
                <a:ea typeface="UD デジタル 教科書体 NK-R" panose="02020400000000000000" pitchFamily="18" charset="-128"/>
              </a:rPr>
              <a:t>まで推進委員会及び部会において国際金融都市の実現に向けた取組みについて活発に議論を行って</a:t>
            </a:r>
            <a:r>
              <a:rPr lang="ja-JP" altLang="en-US" sz="2000" dirty="0" smtClean="0">
                <a:latin typeface="UD デジタル 教科書体 NK-R" panose="02020400000000000000" pitchFamily="18" charset="-128"/>
                <a:ea typeface="UD デジタル 教科書体 NK-R" panose="02020400000000000000" pitchFamily="18" charset="-128"/>
              </a:rPr>
              <a:t>きた</a:t>
            </a:r>
            <a:r>
              <a:rPr lang="ja-JP" altLang="en-US" sz="2000" dirty="0">
                <a:latin typeface="UD デジタル 教科書体 NK-R" panose="02020400000000000000" pitchFamily="18" charset="-128"/>
                <a:ea typeface="UD デジタル 教科書体 NK-R" panose="02020400000000000000" pitchFamily="18" charset="-128"/>
              </a:rPr>
              <a:t>内容</a:t>
            </a:r>
            <a:r>
              <a:rPr lang="ja-JP" altLang="en-US" sz="2000" dirty="0" smtClean="0">
                <a:latin typeface="UD デジタル 教科書体 NK-R" panose="02020400000000000000" pitchFamily="18" charset="-128"/>
                <a:ea typeface="UD デジタル 教科書体 NK-R" panose="02020400000000000000" pitchFamily="18" charset="-128"/>
              </a:rPr>
              <a:t>を</a:t>
            </a:r>
            <a:r>
              <a:rPr lang="ja-JP" altLang="en-US" sz="2000" dirty="0">
                <a:latin typeface="UD デジタル 教科書体 NK-R" panose="02020400000000000000" pitchFamily="18" charset="-128"/>
                <a:ea typeface="UD デジタル 教科書体 NK-R" panose="02020400000000000000" pitchFamily="18" charset="-128"/>
              </a:rPr>
              <a:t>踏まえ</a:t>
            </a:r>
            <a:r>
              <a:rPr lang="ja-JP" altLang="en-US" sz="2000" dirty="0" smtClean="0">
                <a:latin typeface="UD デジタル 教科書体 NK-R" panose="02020400000000000000" pitchFamily="18" charset="-128"/>
                <a:ea typeface="UD デジタル 教科書体 NK-R" panose="02020400000000000000" pitchFamily="18" charset="-128"/>
              </a:rPr>
              <a:t>、取組み</a:t>
            </a:r>
            <a:r>
              <a:rPr lang="ja-JP" altLang="en-US" sz="2000" dirty="0">
                <a:latin typeface="UD デジタル 教科書体 NK-R" panose="02020400000000000000" pitchFamily="18" charset="-128"/>
                <a:ea typeface="UD デジタル 教科書体 NK-R" panose="02020400000000000000" pitchFamily="18" charset="-128"/>
              </a:rPr>
              <a:t>の柱ごとの具体的取組みの整理を行った。</a:t>
            </a:r>
            <a:r>
              <a:rPr lang="en-US" altLang="ja-JP" sz="2000" dirty="0">
                <a:latin typeface="UD デジタル 教科書体 NK-R" panose="02020400000000000000" pitchFamily="18" charset="-128"/>
                <a:ea typeface="UD デジタル 教科書体 NK-R" panose="02020400000000000000" pitchFamily="18" charset="-128"/>
              </a:rPr>
              <a:t/>
            </a:r>
            <a:br>
              <a:rPr lang="en-US" altLang="ja-JP" sz="2000" dirty="0">
                <a:latin typeface="UD デジタル 教科書体 NK-R" panose="02020400000000000000" pitchFamily="18" charset="-128"/>
                <a:ea typeface="UD デジタル 教科書体 NK-R" panose="02020400000000000000" pitchFamily="18" charset="-128"/>
              </a:rPr>
            </a:br>
            <a:r>
              <a:rPr lang="en-US" altLang="ja-JP" sz="2000" dirty="0">
                <a:latin typeface="UD デジタル 教科書体 NK-R" panose="02020400000000000000" pitchFamily="18" charset="-128"/>
                <a:ea typeface="UD デジタル 教科書体 NK-R" panose="02020400000000000000" pitchFamily="18" charset="-128"/>
              </a:rPr>
              <a:t/>
            </a:r>
            <a:br>
              <a:rPr lang="en-US" altLang="ja-JP" sz="2000" dirty="0">
                <a:latin typeface="UD デジタル 教科書体 NK-R" panose="02020400000000000000" pitchFamily="18" charset="-128"/>
                <a:ea typeface="UD デジタル 教科書体 NK-R" panose="02020400000000000000" pitchFamily="18" charset="-128"/>
              </a:rPr>
            </a:br>
            <a:r>
              <a:rPr lang="ja-JP" altLang="en-US" sz="2000" dirty="0">
                <a:latin typeface="UD デジタル 教科書体 NK-R" panose="02020400000000000000" pitchFamily="18" charset="-128"/>
                <a:ea typeface="UD デジタル 教科書体 NK-R" panose="02020400000000000000" pitchFamily="18" charset="-128"/>
              </a:rPr>
              <a:t>　　具体的取組みについては、各プレイヤーが主体的に優先順位の高いものから実施することとし、これをアクションプランとして取りまとめた</a:t>
            </a:r>
            <a:r>
              <a:rPr lang="ja-JP" altLang="en-US" sz="2000" dirty="0" smtClean="0">
                <a:latin typeface="UD デジタル 教科書体 NK-R" panose="02020400000000000000" pitchFamily="18" charset="-128"/>
                <a:ea typeface="UD デジタル 教科書体 NK-R" panose="02020400000000000000" pitchFamily="18" charset="-128"/>
              </a:rPr>
              <a:t>。</a:t>
            </a:r>
            <a:r>
              <a:rPr lang="en-US" altLang="ja-JP" sz="2000" dirty="0" smtClean="0">
                <a:latin typeface="UD デジタル 教科書体 NK-R" panose="02020400000000000000" pitchFamily="18" charset="-128"/>
                <a:ea typeface="UD デジタル 教科書体 NK-R" panose="02020400000000000000" pitchFamily="18" charset="-128"/>
              </a:rPr>
              <a:t/>
            </a:r>
            <a:br>
              <a:rPr lang="en-US" altLang="ja-JP" sz="2000" dirty="0" smtClean="0">
                <a:latin typeface="UD デジタル 教科書体 NK-R" panose="02020400000000000000" pitchFamily="18" charset="-128"/>
                <a:ea typeface="UD デジタル 教科書体 NK-R" panose="02020400000000000000" pitchFamily="18" charset="-128"/>
              </a:rPr>
            </a:br>
            <a:r>
              <a:rPr lang="en-US" altLang="ja-JP" sz="2000" dirty="0">
                <a:latin typeface="UD デジタル 教科書体 NK-R" panose="02020400000000000000" pitchFamily="18" charset="-128"/>
                <a:ea typeface="UD デジタル 教科書体 NK-R" panose="02020400000000000000" pitchFamily="18" charset="-128"/>
              </a:rPr>
              <a:t/>
            </a:r>
            <a:br>
              <a:rPr lang="en-US" altLang="ja-JP" sz="2000" dirty="0">
                <a:latin typeface="UD デジタル 教科書体 NK-R" panose="02020400000000000000" pitchFamily="18" charset="-128"/>
                <a:ea typeface="UD デジタル 教科書体 NK-R" panose="02020400000000000000" pitchFamily="18" charset="-128"/>
              </a:rPr>
            </a:br>
            <a:r>
              <a:rPr lang="ja-JP" altLang="en-US" sz="2000" dirty="0" smtClean="0">
                <a:latin typeface="UD デジタル 教科書体 NK-R" panose="02020400000000000000" pitchFamily="18" charset="-128"/>
                <a:ea typeface="UD デジタル 教科書体 NK-R" panose="02020400000000000000" pitchFamily="18" charset="-128"/>
              </a:rPr>
              <a:t>　　なお、これらの取組み</a:t>
            </a:r>
            <a:r>
              <a:rPr lang="ja-JP" altLang="en-US" sz="2000" dirty="0">
                <a:latin typeface="UD デジタル 教科書体 NK-R" panose="02020400000000000000" pitchFamily="18" charset="-128"/>
                <a:ea typeface="UD デジタル 教科書体 NK-R" panose="02020400000000000000" pitchFamily="18" charset="-128"/>
              </a:rPr>
              <a:t>については、</a:t>
            </a:r>
            <a:r>
              <a:rPr lang="en-US" altLang="ja-JP" sz="2000" dirty="0">
                <a:latin typeface="UD デジタル 教科書体 NK-R" panose="02020400000000000000" pitchFamily="18" charset="-128"/>
                <a:ea typeface="UD デジタル 教科書体 NK-R" panose="02020400000000000000" pitchFamily="18" charset="-128"/>
              </a:rPr>
              <a:t/>
            </a:r>
            <a:br>
              <a:rPr lang="en-US" altLang="ja-JP" sz="2000" dirty="0">
                <a:latin typeface="UD デジタル 教科書体 NK-R" panose="02020400000000000000" pitchFamily="18" charset="-128"/>
                <a:ea typeface="UD デジタル 教科書体 NK-R" panose="02020400000000000000" pitchFamily="18" charset="-128"/>
              </a:rPr>
            </a:br>
            <a:r>
              <a:rPr lang="en-US" altLang="ja-JP" sz="2000" dirty="0">
                <a:latin typeface="UD デジタル 教科書体 NK-R" panose="02020400000000000000" pitchFamily="18" charset="-128"/>
                <a:ea typeface="UD デジタル 教科書体 NK-R" panose="02020400000000000000" pitchFamily="18" charset="-128"/>
              </a:rPr>
              <a:t/>
            </a:r>
            <a:br>
              <a:rPr lang="en-US" altLang="ja-JP" sz="2000" dirty="0">
                <a:latin typeface="UD デジタル 教科書体 NK-R" panose="02020400000000000000" pitchFamily="18" charset="-128"/>
                <a:ea typeface="UD デジタル 教科書体 NK-R" panose="02020400000000000000" pitchFamily="18" charset="-128"/>
              </a:rPr>
            </a:br>
            <a:r>
              <a:rPr lang="ja-JP" altLang="en-US" sz="2000" dirty="0">
                <a:latin typeface="UD デジタル 教科書体 NK-R" panose="02020400000000000000" pitchFamily="18" charset="-128"/>
                <a:ea typeface="UD デジタル 教科書体 NK-R" panose="02020400000000000000" pitchFamily="18" charset="-128"/>
              </a:rPr>
              <a:t>　　・フィンテックなど金融との親和性が高く、新たな成長の原動力となる</a:t>
            </a:r>
            <a:r>
              <a:rPr lang="en-US" altLang="ja-JP" sz="2000" dirty="0">
                <a:latin typeface="UD デジタル 教科書体 NK-R" panose="02020400000000000000" pitchFamily="18" charset="-128"/>
                <a:ea typeface="UD デジタル 教科書体 NK-R" panose="02020400000000000000" pitchFamily="18" charset="-128"/>
              </a:rPr>
              <a:t>【</a:t>
            </a:r>
            <a:r>
              <a:rPr lang="ja-JP" altLang="en-US" sz="2000" dirty="0">
                <a:latin typeface="UD デジタル 教科書体 NK-R" panose="02020400000000000000" pitchFamily="18" charset="-128"/>
                <a:ea typeface="UD デジタル 教科書体 NK-R" panose="02020400000000000000" pitchFamily="18" charset="-128"/>
              </a:rPr>
              <a:t>デジタル化</a:t>
            </a:r>
            <a:r>
              <a:rPr lang="en-US" altLang="ja-JP" sz="2000" dirty="0">
                <a:latin typeface="UD デジタル 教科書体 NK-R" panose="02020400000000000000" pitchFamily="18" charset="-128"/>
                <a:ea typeface="UD デジタル 教科書体 NK-R" panose="02020400000000000000" pitchFamily="18" charset="-128"/>
              </a:rPr>
              <a:t>】</a:t>
            </a:r>
            <a:r>
              <a:rPr lang="ja-JP" altLang="en-US" sz="2000" dirty="0">
                <a:latin typeface="UD デジタル 教科書体 NK-R" panose="02020400000000000000" pitchFamily="18" charset="-128"/>
                <a:ea typeface="UD デジタル 教科書体 NK-R" panose="02020400000000000000" pitchFamily="18" charset="-128"/>
              </a:rPr>
              <a:t>の視点と、</a:t>
            </a:r>
            <a:r>
              <a:rPr lang="en-US" altLang="ja-JP" sz="2000" dirty="0">
                <a:latin typeface="UD デジタル 教科書体 NK-R" panose="02020400000000000000" pitchFamily="18" charset="-128"/>
                <a:ea typeface="UD デジタル 教科書体 NK-R" panose="02020400000000000000" pitchFamily="18" charset="-128"/>
              </a:rPr>
              <a:t/>
            </a:r>
            <a:br>
              <a:rPr lang="en-US" altLang="ja-JP" sz="2000" dirty="0">
                <a:latin typeface="UD デジタル 教科書体 NK-R" panose="02020400000000000000" pitchFamily="18" charset="-128"/>
                <a:ea typeface="UD デジタル 教科書体 NK-R" panose="02020400000000000000" pitchFamily="18" charset="-128"/>
              </a:rPr>
            </a:br>
            <a:r>
              <a:rPr lang="ja-JP" altLang="en-US" sz="2000" dirty="0">
                <a:latin typeface="UD デジタル 教科書体 NK-R" panose="02020400000000000000" pitchFamily="18" charset="-128"/>
                <a:ea typeface="UD デジタル 教科書体 NK-R" panose="02020400000000000000" pitchFamily="18" charset="-128"/>
              </a:rPr>
              <a:t>　　・関西各地域の強みや歴史・文化を活かす</a:t>
            </a:r>
            <a:r>
              <a:rPr lang="en-US" altLang="ja-JP" sz="2000" dirty="0">
                <a:latin typeface="UD デジタル 教科書体 NK-R" panose="02020400000000000000" pitchFamily="18" charset="-128"/>
                <a:ea typeface="UD デジタル 教科書体 NK-R" panose="02020400000000000000" pitchFamily="18" charset="-128"/>
              </a:rPr>
              <a:t>【</a:t>
            </a:r>
            <a:r>
              <a:rPr lang="ja-JP" altLang="en-US" sz="2000" dirty="0">
                <a:latin typeface="UD デジタル 教科書体 NK-R" panose="02020400000000000000" pitchFamily="18" charset="-128"/>
                <a:ea typeface="UD デジタル 教科書体 NK-R" panose="02020400000000000000" pitchFamily="18" charset="-128"/>
              </a:rPr>
              <a:t>関西広域</a:t>
            </a:r>
            <a:r>
              <a:rPr lang="en-US" altLang="ja-JP" sz="2000" dirty="0">
                <a:latin typeface="UD デジタル 教科書体 NK-R" panose="02020400000000000000" pitchFamily="18" charset="-128"/>
                <a:ea typeface="UD デジタル 教科書体 NK-R" panose="02020400000000000000" pitchFamily="18" charset="-128"/>
              </a:rPr>
              <a:t>】</a:t>
            </a:r>
            <a:r>
              <a:rPr lang="ja-JP" altLang="en-US" sz="2000" dirty="0">
                <a:latin typeface="UD デジタル 教科書体 NK-R" panose="02020400000000000000" pitchFamily="18" charset="-128"/>
                <a:ea typeface="UD デジタル 教科書体 NK-R" panose="02020400000000000000" pitchFamily="18" charset="-128"/>
              </a:rPr>
              <a:t>の視点</a:t>
            </a:r>
            <a:r>
              <a:rPr lang="en-US" altLang="ja-JP" sz="2000" dirty="0">
                <a:latin typeface="UD デジタル 教科書体 NK-R" panose="02020400000000000000" pitchFamily="18" charset="-128"/>
                <a:ea typeface="UD デジタル 教科書体 NK-R" panose="02020400000000000000" pitchFamily="18" charset="-128"/>
              </a:rPr>
              <a:t/>
            </a:r>
            <a:br>
              <a:rPr lang="en-US" altLang="ja-JP" sz="2000" dirty="0">
                <a:latin typeface="UD デジタル 教科書体 NK-R" panose="02020400000000000000" pitchFamily="18" charset="-128"/>
                <a:ea typeface="UD デジタル 教科書体 NK-R" panose="02020400000000000000" pitchFamily="18" charset="-128"/>
              </a:rPr>
            </a:br>
            <a:r>
              <a:rPr lang="en-US" altLang="ja-JP" sz="2000" dirty="0">
                <a:latin typeface="UD デジタル 教科書体 NK-R" panose="02020400000000000000" pitchFamily="18" charset="-128"/>
                <a:ea typeface="UD デジタル 教科書体 NK-R" panose="02020400000000000000" pitchFamily="18" charset="-128"/>
              </a:rPr>
              <a:t/>
            </a:r>
            <a:br>
              <a:rPr lang="en-US" altLang="ja-JP" sz="2000" dirty="0">
                <a:latin typeface="UD デジタル 教科書体 NK-R" panose="02020400000000000000" pitchFamily="18" charset="-128"/>
                <a:ea typeface="UD デジタル 教科書体 NK-R" panose="02020400000000000000" pitchFamily="18" charset="-128"/>
              </a:rPr>
            </a:br>
            <a:r>
              <a:rPr lang="ja-JP" altLang="en-US" sz="2000" dirty="0">
                <a:latin typeface="UD デジタル 教科書体 NK-R" panose="02020400000000000000" pitchFamily="18" charset="-128"/>
                <a:ea typeface="UD デジタル 教科書体 NK-R" panose="02020400000000000000" pitchFamily="18" charset="-128"/>
              </a:rPr>
              <a:t>を踏まえたものとする。</a:t>
            </a:r>
            <a:r>
              <a:rPr lang="en-US" altLang="ja-JP" sz="2000" dirty="0">
                <a:latin typeface="UD デジタル 教科書体 NK-R" panose="02020400000000000000" pitchFamily="18" charset="-128"/>
                <a:ea typeface="UD デジタル 教科書体 NK-R" panose="02020400000000000000" pitchFamily="18" charset="-128"/>
              </a:rPr>
              <a:t/>
            </a:r>
            <a:br>
              <a:rPr lang="en-US" altLang="ja-JP" sz="2000" dirty="0">
                <a:latin typeface="UD デジタル 教科書体 NK-R" panose="02020400000000000000" pitchFamily="18" charset="-128"/>
                <a:ea typeface="UD デジタル 教科書体 NK-R" panose="02020400000000000000" pitchFamily="18" charset="-128"/>
              </a:rPr>
            </a:br>
            <a:r>
              <a:rPr lang="en-US" altLang="ja-JP"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a:r>
            <a:br>
              <a:rPr lang="en-US" altLang="ja-JP"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br>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アクションプランについては、その取組みの進捗状況のレビューや上記以外で推進委員会・部会で議論されたアイデアの検討・実施可能な取組みの追加を行うなど、国際金融都市を実現するために何が必要かを企業ニーズなどを踏まえながら精査し、毎年度更新していく。</a:t>
            </a:r>
            <a:r>
              <a:rPr lang="en-US" altLang="ja-JP"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a:r>
            <a:br>
              <a:rPr lang="en-US" altLang="ja-JP"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br>
            <a:endParaRPr kumimoji="1" lang="ja-JP" altLang="en-US" sz="2000" dirty="0">
              <a:latin typeface="UD デジタル 教科書体 NK-R" panose="02020400000000000000" pitchFamily="18" charset="-128"/>
              <a:ea typeface="UD デジタル 教科書体 NK-R" panose="02020400000000000000" pitchFamily="18" charset="-128"/>
            </a:endParaRPr>
          </a:p>
        </p:txBody>
      </p:sp>
      <p:sp>
        <p:nvSpPr>
          <p:cNvPr id="19"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12</a:t>
            </a:fld>
            <a:endParaRPr kumimoji="1" lang="ja-JP" altLang="en-US" dirty="0"/>
          </a:p>
        </p:txBody>
      </p:sp>
      <p:sp>
        <p:nvSpPr>
          <p:cNvPr id="21" name="タイトル 1"/>
          <p:cNvSpPr txBox="1">
            <a:spLocks/>
          </p:cNvSpPr>
          <p:nvPr/>
        </p:nvSpPr>
        <p:spPr>
          <a:xfrm>
            <a:off x="627182" y="135523"/>
            <a:ext cx="11537989" cy="853434"/>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dirty="0">
                <a:latin typeface="UD デジタル 教科書体 NK-R" panose="02020400000000000000" pitchFamily="18" charset="-128"/>
                <a:ea typeface="UD デジタル 教科書体 NK-R" panose="02020400000000000000" pitchFamily="18" charset="-128"/>
              </a:rPr>
              <a:t>Ⅲ</a:t>
            </a:r>
            <a:r>
              <a:rPr lang="ja-JP" altLang="en-US" dirty="0">
                <a:latin typeface="UD デジタル 教科書体 NK-R" panose="02020400000000000000" pitchFamily="18" charset="-128"/>
                <a:ea typeface="UD デジタル 教科書体 NK-R" panose="02020400000000000000" pitchFamily="18" charset="-128"/>
              </a:rPr>
              <a:t>　取組みの柱と具体的</a:t>
            </a:r>
            <a:r>
              <a:rPr lang="ja-JP" altLang="en-US" dirty="0" smtClean="0">
                <a:latin typeface="UD デジタル 教科書体 NK-R" panose="02020400000000000000" pitchFamily="18" charset="-128"/>
                <a:ea typeface="UD デジタル 教科書体 NK-R" panose="02020400000000000000" pitchFamily="18" charset="-128"/>
              </a:rPr>
              <a:t>取組み</a:t>
            </a:r>
            <a:endParaRPr lang="ja-JP" altLang="en-US" dirty="0">
              <a:latin typeface="UD デジタル 教科書体 NK-R" panose="02020400000000000000" pitchFamily="18" charset="-128"/>
              <a:ea typeface="UD デジタル 教科書体 NK-R" panose="02020400000000000000" pitchFamily="18" charset="-128"/>
            </a:endParaRPr>
          </a:p>
        </p:txBody>
      </p:sp>
      <p:cxnSp>
        <p:nvCxnSpPr>
          <p:cNvPr id="24" name="直線コネクタ 23"/>
          <p:cNvCxnSpPr>
            <a:cxnSpLocks/>
          </p:cNvCxnSpPr>
          <p:nvPr/>
        </p:nvCxnSpPr>
        <p:spPr>
          <a:xfrm>
            <a:off x="627182" y="746340"/>
            <a:ext cx="1065600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43714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正方形/長方形 37"/>
          <p:cNvSpPr/>
          <p:nvPr/>
        </p:nvSpPr>
        <p:spPr>
          <a:xfrm>
            <a:off x="6172898" y="1175387"/>
            <a:ext cx="5709653" cy="391947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rPr>
              <a:t>金融のフロントランナー都市</a:t>
            </a:r>
          </a:p>
        </p:txBody>
      </p:sp>
      <p:sp>
        <p:nvSpPr>
          <p:cNvPr id="39" name="正方形/長方形 38"/>
          <p:cNvSpPr/>
          <p:nvPr/>
        </p:nvSpPr>
        <p:spPr>
          <a:xfrm>
            <a:off x="6174441" y="1175387"/>
            <a:ext cx="193151" cy="28687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rPr>
              <a:t>2</a:t>
            </a:r>
            <a:endParaRPr kumimoji="1" lang="ja-JP" altLang="en-US"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正方形/長方形 13"/>
          <p:cNvSpPr/>
          <p:nvPr/>
        </p:nvSpPr>
        <p:spPr>
          <a:xfrm>
            <a:off x="299111" y="1175387"/>
            <a:ext cx="5800380" cy="391947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rPr>
              <a:t>金融をテコに発展するグローバル都市</a:t>
            </a:r>
          </a:p>
        </p:txBody>
      </p:sp>
      <p:sp>
        <p:nvSpPr>
          <p:cNvPr id="19" name="正方形/長方形 18"/>
          <p:cNvSpPr/>
          <p:nvPr/>
        </p:nvSpPr>
        <p:spPr>
          <a:xfrm>
            <a:off x="299111" y="1175387"/>
            <a:ext cx="193151" cy="28687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rPr>
              <a:t>1</a:t>
            </a:r>
            <a:endParaRPr kumimoji="1" lang="ja-JP" altLang="en-US" sz="12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2" name="テキスト ボックス 21"/>
          <p:cNvSpPr txBox="1"/>
          <p:nvPr/>
        </p:nvSpPr>
        <p:spPr>
          <a:xfrm>
            <a:off x="451849" y="1874486"/>
            <a:ext cx="5594490" cy="2739211"/>
          </a:xfrm>
          <a:prstGeom prst="rect">
            <a:avLst/>
          </a:prstGeom>
          <a:ln>
            <a:noFill/>
          </a:ln>
        </p:spPr>
        <p:style>
          <a:lnRef idx="2">
            <a:schemeClr val="accent3"/>
          </a:lnRef>
          <a:fillRef idx="1">
            <a:schemeClr val="lt1"/>
          </a:fillRef>
          <a:effectRef idx="0">
            <a:schemeClr val="accent3"/>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ea typeface="游ゴシック" panose="020B0400000000000000" pitchFamily="50" charset="-128"/>
            </a:endParaRPr>
          </a:p>
          <a:p>
            <a:pPr marL="0" marR="0" lvl="0" indent="0" algn="l" defTabSz="914400" rtl="0" eaLnBrk="1" fontAlgn="auto" latinLnBrk="0" hangingPunct="1">
              <a:lnSpc>
                <a:spcPts val="1800"/>
              </a:lnSpc>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ea typeface="游ゴシック" panose="020B0400000000000000" pitchFamily="50" charset="-128"/>
              </a:rPr>
              <a:t>(1)</a:t>
            </a:r>
            <a:r>
              <a:rPr kumimoji="1" lang="ja-JP" altLang="en-US" sz="1400" b="0" i="0" u="none" strike="noStrike" kern="1200" cap="none" spc="0" normalizeH="0" baseline="0" noProof="0" dirty="0">
                <a:ln>
                  <a:noFill/>
                </a:ln>
                <a:solidFill>
                  <a:prstClr val="black"/>
                </a:solidFill>
                <a:effectLst/>
                <a:uLnTx/>
                <a:uFillTx/>
                <a:ea typeface="游ゴシック" panose="020B0400000000000000" pitchFamily="50" charset="-128"/>
              </a:rPr>
              <a:t>魅力的なまちづくりに向けた金融面からの推進</a:t>
            </a:r>
            <a:endParaRPr kumimoji="1" lang="en-US" altLang="ja-JP" sz="1400" b="0" i="0" u="none" strike="noStrike" kern="1200" cap="none" spc="0" normalizeH="0" baseline="0" noProof="0" dirty="0">
              <a:ln>
                <a:noFill/>
              </a:ln>
              <a:solidFill>
                <a:prstClr val="black"/>
              </a:solidFill>
              <a:effectLst/>
              <a:uLnTx/>
              <a:uFillTx/>
              <a:ea typeface="游ゴシック" panose="020B0400000000000000" pitchFamily="50" charset="-128"/>
            </a:endParaRPr>
          </a:p>
          <a:p>
            <a:pPr lvl="0">
              <a:lnSpc>
                <a:spcPts val="1800"/>
              </a:lnSpc>
              <a:defRPr/>
            </a:pPr>
            <a:endParaRPr lang="en-US" altLang="ja-JP" sz="1400" dirty="0">
              <a:solidFill>
                <a:prstClr val="black"/>
              </a:solidFill>
            </a:endParaRPr>
          </a:p>
          <a:p>
            <a:pPr lvl="0">
              <a:lnSpc>
                <a:spcPts val="1800"/>
              </a:lnSpc>
              <a:defRPr/>
            </a:pPr>
            <a:endParaRPr lang="en-US" altLang="ja-JP" sz="1400" dirty="0">
              <a:solidFill>
                <a:prstClr val="black"/>
              </a:solidFill>
            </a:endParaRPr>
          </a:p>
          <a:p>
            <a:pPr lvl="0">
              <a:lnSpc>
                <a:spcPts val="1800"/>
              </a:lnSpc>
              <a:defRPr/>
            </a:pPr>
            <a:r>
              <a:rPr kumimoji="1" lang="en-US" altLang="ja-JP" sz="1400" b="0" i="0" u="none" strike="noStrike" kern="1200" cap="none" spc="0" normalizeH="0" baseline="0" noProof="0" dirty="0">
                <a:ln>
                  <a:noFill/>
                </a:ln>
                <a:solidFill>
                  <a:prstClr val="black"/>
                </a:solidFill>
                <a:effectLst/>
                <a:uLnTx/>
                <a:uFillTx/>
                <a:ea typeface="游ゴシック" panose="020B0400000000000000" pitchFamily="50" charset="-128"/>
              </a:rPr>
              <a:t>(2)</a:t>
            </a:r>
            <a:r>
              <a:rPr kumimoji="1" lang="ja-JP" altLang="en-US" sz="1400" b="0" i="0" u="none" strike="noStrike" kern="1200" cap="none" spc="0" normalizeH="0" baseline="0" noProof="0" dirty="0">
                <a:ln>
                  <a:noFill/>
                </a:ln>
                <a:solidFill>
                  <a:prstClr val="black"/>
                </a:solidFill>
                <a:effectLst/>
                <a:uLnTx/>
                <a:uFillTx/>
                <a:ea typeface="游ゴシック" panose="020B0400000000000000" pitchFamily="50" charset="-128"/>
              </a:rPr>
              <a:t>スタートアップおよび地域活性化のための多様な資金調達の促進  </a:t>
            </a:r>
            <a:endParaRPr kumimoji="1" lang="en-US" altLang="ja-JP" sz="1400" b="0" i="0" u="none" strike="noStrike" kern="1200" cap="none" spc="0" normalizeH="0" baseline="0" noProof="0" dirty="0">
              <a:ln>
                <a:noFill/>
              </a:ln>
              <a:solidFill>
                <a:prstClr val="black"/>
              </a:solidFill>
              <a:effectLst/>
              <a:uLnTx/>
              <a:uFillTx/>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smtClean="0">
              <a:ln>
                <a:noFill/>
              </a:ln>
              <a:solidFill>
                <a:prstClr val="black"/>
              </a:solidFill>
              <a:effectLst/>
              <a:uLnTx/>
              <a:uFillTx/>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ea typeface="游ゴシック" panose="020B0400000000000000" pitchFamily="50" charset="-128"/>
            </a:endParaRPr>
          </a:p>
          <a:p>
            <a:pPr lvl="0">
              <a:defRPr/>
            </a:pPr>
            <a:r>
              <a:rPr kumimoji="1" lang="en-US" altLang="ja-JP" sz="1400" b="0" i="0" u="none" strike="noStrike" kern="1200" cap="none" spc="0" normalizeH="0" baseline="0" noProof="0" dirty="0">
                <a:ln>
                  <a:noFill/>
                </a:ln>
                <a:solidFill>
                  <a:prstClr val="black"/>
                </a:solidFill>
                <a:effectLst/>
                <a:uLnTx/>
                <a:uFillTx/>
                <a:ea typeface="游ゴシック" panose="020B0400000000000000" pitchFamily="50" charset="-128"/>
              </a:rPr>
              <a:t>(3)</a:t>
            </a:r>
            <a:r>
              <a:rPr kumimoji="1" lang="ja-JP" altLang="en-US" sz="1400" b="0" i="0" u="none" strike="noStrike" kern="1200" cap="none" spc="0" normalizeH="0" baseline="0" noProof="0" dirty="0">
                <a:ln>
                  <a:noFill/>
                </a:ln>
                <a:solidFill>
                  <a:prstClr val="black"/>
                </a:solidFill>
                <a:effectLst/>
                <a:uLnTx/>
                <a:uFillTx/>
                <a:ea typeface="游ゴシック" panose="020B0400000000000000" pitchFamily="50" charset="-128"/>
              </a:rPr>
              <a:t>レジリエンス向上の観点による拠点機能の強化</a:t>
            </a:r>
            <a:endParaRPr kumimoji="1" lang="en-US" altLang="ja-JP" sz="1400" b="0" i="0" u="none" strike="noStrike" kern="1200" cap="none" spc="0" normalizeH="0" baseline="0" noProof="0" dirty="0">
              <a:ln>
                <a:noFill/>
              </a:ln>
              <a:solidFill>
                <a:prstClr val="black"/>
              </a:solidFill>
              <a:effectLst/>
              <a:uLnTx/>
              <a:uFillTx/>
              <a:ea typeface="游ゴシック" panose="020B0400000000000000" pitchFamily="50" charset="-128"/>
            </a:endParaRPr>
          </a:p>
          <a:p>
            <a:pPr lvl="0">
              <a:defRPr/>
            </a:pPr>
            <a:endParaRPr kumimoji="1" lang="en-US" altLang="ja-JP" sz="1400" b="0" i="0" u="none" strike="noStrike" kern="1200" cap="none" spc="0" normalizeH="0" baseline="0" noProof="0" dirty="0">
              <a:ln>
                <a:noFill/>
              </a:ln>
              <a:solidFill>
                <a:prstClr val="black"/>
              </a:solidFill>
              <a:effectLst/>
              <a:uLnTx/>
              <a:uFillTx/>
              <a:ea typeface="游ゴシック" panose="020B0400000000000000" pitchFamily="50" charset="-128"/>
            </a:endParaRPr>
          </a:p>
          <a:p>
            <a:pPr lvl="0">
              <a:defRPr/>
            </a:pPr>
            <a:endParaRPr kumimoji="1" lang="en-US" altLang="ja-JP" sz="1400" b="0" i="0" u="none" strike="noStrike" kern="1200" cap="none" spc="0" normalizeH="0" baseline="0" noProof="0" dirty="0">
              <a:ln>
                <a:noFill/>
              </a:ln>
              <a:solidFill>
                <a:prstClr val="black"/>
              </a:solidFill>
              <a:effectLst/>
              <a:uLnTx/>
              <a:uFillTx/>
              <a:ea typeface="游ゴシック" panose="020B0400000000000000" pitchFamily="50" charset="-128"/>
            </a:endParaRPr>
          </a:p>
          <a:p>
            <a:pPr lvl="0">
              <a:defRPr/>
            </a:pPr>
            <a:r>
              <a:rPr kumimoji="1" lang="en-US" altLang="ja-JP" sz="1400" b="0" i="0" u="none" strike="noStrike" kern="1200" cap="none" spc="0" normalizeH="0" baseline="0" noProof="0" dirty="0">
                <a:ln>
                  <a:noFill/>
                </a:ln>
                <a:solidFill>
                  <a:prstClr val="black"/>
                </a:solidFill>
                <a:effectLst/>
                <a:uLnTx/>
                <a:uFillTx/>
                <a:ea typeface="游ゴシック" panose="020B0400000000000000" pitchFamily="50" charset="-128"/>
              </a:rPr>
              <a:t>(4)</a:t>
            </a:r>
            <a:r>
              <a:rPr kumimoji="1" lang="ja-JP" altLang="en-US" sz="1400" b="0" i="0" u="none" strike="noStrike" kern="1200" cap="none" spc="0" normalizeH="0" baseline="0" noProof="0" dirty="0">
                <a:ln>
                  <a:noFill/>
                </a:ln>
                <a:solidFill>
                  <a:prstClr val="black"/>
                </a:solidFill>
                <a:effectLst/>
                <a:uLnTx/>
                <a:uFillTx/>
                <a:ea typeface="游ゴシック" panose="020B0400000000000000" pitchFamily="50" charset="-128"/>
              </a:rPr>
              <a:t>国内の金融市場の</a:t>
            </a:r>
            <a:r>
              <a:rPr kumimoji="1" lang="ja-JP" altLang="en-US" sz="1400" b="0" i="0" u="none" strike="noStrike" kern="1200" cap="none" spc="0" normalizeH="0" baseline="0" noProof="0" dirty="0" smtClean="0">
                <a:ln>
                  <a:noFill/>
                </a:ln>
                <a:solidFill>
                  <a:prstClr val="black"/>
                </a:solidFill>
                <a:effectLst/>
                <a:uLnTx/>
                <a:uFillTx/>
                <a:ea typeface="游ゴシック" panose="020B0400000000000000" pitchFamily="50" charset="-128"/>
              </a:rPr>
              <a:t>活性化</a:t>
            </a:r>
            <a:endParaRPr kumimoji="1" lang="en-US" altLang="ja-JP" sz="1400" b="0" i="0" u="none" strike="noStrike" kern="1200" cap="none" spc="0" normalizeH="0" baseline="0" noProof="0" dirty="0" smtClean="0">
              <a:ln>
                <a:noFill/>
              </a:ln>
              <a:solidFill>
                <a:prstClr val="black"/>
              </a:solidFill>
              <a:effectLst/>
              <a:uLnTx/>
              <a:uFillTx/>
              <a:ea typeface="游ゴシック" panose="020B0400000000000000" pitchFamily="50" charset="-128"/>
            </a:endParaRPr>
          </a:p>
          <a:p>
            <a:pPr lvl="0">
              <a:defRPr/>
            </a:pPr>
            <a:endParaRPr lang="ja-JP" altLang="en-US" sz="1400" dirty="0">
              <a:solidFill>
                <a:prstClr val="black"/>
              </a:solidFill>
            </a:endParaRPr>
          </a:p>
        </p:txBody>
      </p:sp>
      <p:sp>
        <p:nvSpPr>
          <p:cNvPr id="41" name="正方形/長方形 40"/>
          <p:cNvSpPr/>
          <p:nvPr/>
        </p:nvSpPr>
        <p:spPr>
          <a:xfrm>
            <a:off x="6426016" y="1888326"/>
            <a:ext cx="5415993" cy="27253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en-US" altLang="ja-JP" sz="1400" dirty="0">
                <a:solidFill>
                  <a:prstClr val="black"/>
                </a:solidFill>
              </a:rPr>
              <a:t>(1)</a:t>
            </a:r>
            <a:r>
              <a:rPr lang="ja-JP" altLang="en-US" sz="1400" dirty="0">
                <a:solidFill>
                  <a:prstClr val="black"/>
                </a:solidFill>
              </a:rPr>
              <a:t>エッジの効いた先駆的な金融商品・市場の形成</a:t>
            </a:r>
            <a:endParaRPr lang="en-US" altLang="ja-JP" sz="1400" dirty="0">
              <a:solidFill>
                <a:prstClr val="black"/>
              </a:solidFill>
            </a:endParaRPr>
          </a:p>
          <a:p>
            <a:pPr lvl="0">
              <a:defRPr/>
            </a:pPr>
            <a:endParaRPr lang="en-US" altLang="ja-JP" sz="1400" dirty="0">
              <a:solidFill>
                <a:prstClr val="black"/>
              </a:solidFill>
            </a:endParaRPr>
          </a:p>
          <a:p>
            <a:pPr lvl="0">
              <a:defRPr/>
            </a:pPr>
            <a:endParaRPr lang="en-US" altLang="ja-JP" sz="1400" dirty="0">
              <a:solidFill>
                <a:prstClr val="black"/>
              </a:solidFill>
            </a:endParaRPr>
          </a:p>
          <a:p>
            <a:pPr lvl="0">
              <a:defRPr/>
            </a:pPr>
            <a:r>
              <a:rPr lang="en-US" altLang="ja-JP" sz="1400" dirty="0">
                <a:solidFill>
                  <a:prstClr val="black"/>
                </a:solidFill>
              </a:rPr>
              <a:t>(2)</a:t>
            </a:r>
            <a:r>
              <a:rPr lang="ja-JP" altLang="en-US" sz="1400" dirty="0">
                <a:solidFill>
                  <a:prstClr val="black"/>
                </a:solidFill>
              </a:rPr>
              <a:t>サステナブルファイナンス先進都市に向けた取組み</a:t>
            </a:r>
            <a:endParaRPr lang="en-US" altLang="ja-JP" sz="1400" dirty="0">
              <a:solidFill>
                <a:prstClr val="black"/>
              </a:solidFill>
            </a:endParaRPr>
          </a:p>
          <a:p>
            <a:pPr lvl="0">
              <a:defRPr/>
            </a:pPr>
            <a:endParaRPr lang="en-US" altLang="ja-JP" sz="1400" dirty="0">
              <a:solidFill>
                <a:prstClr val="black"/>
              </a:solidFill>
            </a:endParaRPr>
          </a:p>
          <a:p>
            <a:pPr lvl="0">
              <a:defRPr/>
            </a:pPr>
            <a:endParaRPr lang="en-US" altLang="ja-JP" sz="1400" dirty="0">
              <a:solidFill>
                <a:prstClr val="black"/>
              </a:solidFill>
            </a:endParaRPr>
          </a:p>
          <a:p>
            <a:pPr lvl="0">
              <a:defRPr/>
            </a:pPr>
            <a:r>
              <a:rPr lang="en-US" altLang="ja-JP" sz="1400" dirty="0">
                <a:solidFill>
                  <a:prstClr val="black"/>
                </a:solidFill>
              </a:rPr>
              <a:t>(3)</a:t>
            </a:r>
            <a:r>
              <a:rPr lang="ja-JP" altLang="en-US" sz="1400" dirty="0">
                <a:solidFill>
                  <a:prstClr val="black"/>
                </a:solidFill>
              </a:rPr>
              <a:t>金融サービスに関する規制の見直しに向けた働きかけ</a:t>
            </a:r>
            <a:endParaRPr lang="en-US" altLang="ja-JP" sz="1400" dirty="0">
              <a:solidFill>
                <a:prstClr val="black"/>
              </a:solidFill>
            </a:endParaRPr>
          </a:p>
          <a:p>
            <a:pPr lvl="0">
              <a:defRPr/>
            </a:pPr>
            <a:endParaRPr lang="en-US" altLang="ja-JP" sz="1400" dirty="0">
              <a:solidFill>
                <a:prstClr val="black"/>
              </a:solidFill>
            </a:endParaRPr>
          </a:p>
          <a:p>
            <a:pPr lvl="0">
              <a:defRPr/>
            </a:pPr>
            <a:endParaRPr lang="en-US" altLang="ja-JP" sz="1400" dirty="0">
              <a:solidFill>
                <a:prstClr val="black"/>
              </a:solidFill>
            </a:endParaRPr>
          </a:p>
          <a:p>
            <a:pPr lvl="0">
              <a:defRPr/>
            </a:pPr>
            <a:r>
              <a:rPr lang="en-US" altLang="ja-JP" sz="1400" dirty="0">
                <a:solidFill>
                  <a:prstClr val="black"/>
                </a:solidFill>
              </a:rPr>
              <a:t>(4)</a:t>
            </a:r>
            <a:r>
              <a:rPr lang="ja-JP" altLang="en-US" sz="1400" dirty="0">
                <a:solidFill>
                  <a:prstClr val="black"/>
                </a:solidFill>
              </a:rPr>
              <a:t>金融分野における高度人材の育成</a:t>
            </a:r>
            <a:endParaRPr lang="en-US" altLang="ja-JP" sz="1400" dirty="0">
              <a:solidFill>
                <a:prstClr val="black"/>
              </a:solidFill>
            </a:endParaRPr>
          </a:p>
        </p:txBody>
      </p:sp>
      <p:sp>
        <p:nvSpPr>
          <p:cNvPr id="40" name="正方形/長方形 39"/>
          <p:cNvSpPr/>
          <p:nvPr/>
        </p:nvSpPr>
        <p:spPr>
          <a:xfrm>
            <a:off x="328402" y="5174296"/>
            <a:ext cx="11554149" cy="103556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3" name="テキスト ボックス 42"/>
          <p:cNvSpPr txBox="1"/>
          <p:nvPr/>
        </p:nvSpPr>
        <p:spPr>
          <a:xfrm>
            <a:off x="1516093" y="5176323"/>
            <a:ext cx="10325918"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400" b="1" dirty="0" smtClean="0">
                <a:solidFill>
                  <a:prstClr val="black"/>
                </a:solidFill>
                <a:latin typeface="游ゴシック" panose="020F0502020204030204"/>
                <a:ea typeface="游ゴシック" panose="020B0400000000000000" pitchFamily="50" charset="-128"/>
              </a:rPr>
              <a:t>【2</a:t>
            </a:r>
            <a:r>
              <a:rPr lang="ja-JP" altLang="en-US" sz="1400" b="1" dirty="0" err="1" smtClean="0">
                <a:solidFill>
                  <a:prstClr val="black"/>
                </a:solidFill>
                <a:latin typeface="游ゴシック" panose="020F0502020204030204"/>
                <a:ea typeface="游ゴシック" panose="020B0400000000000000" pitchFamily="50" charset="-128"/>
              </a:rPr>
              <a:t>つの</a:t>
            </a:r>
            <a:r>
              <a:rPr lang="ja-JP" altLang="en-US" sz="1400" b="1" dirty="0" smtClean="0">
                <a:solidFill>
                  <a:prstClr val="black"/>
                </a:solidFill>
                <a:latin typeface="游ゴシック" panose="020F0502020204030204"/>
                <a:ea typeface="游ゴシック" panose="020B0400000000000000" pitchFamily="50" charset="-128"/>
              </a:rPr>
              <a:t>めざす都市像を実現するための</a:t>
            </a:r>
            <a:r>
              <a:rPr kumimoji="1" lang="ja-JP" altLang="en-US" sz="1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共通</a:t>
            </a:r>
            <a:r>
              <a:rPr kumimoji="1" lang="ja-JP" altLang="en-US" sz="14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する取組み</a:t>
            </a:r>
            <a:r>
              <a:rPr kumimoji="1" lang="en-US" altLang="ja-JP" sz="14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lvl="0">
              <a:defRPr/>
            </a:pP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外国人にとっても魅力的な生活環境の整備</a:t>
            </a:r>
            <a:r>
              <a:rPr lang="ja-JP" altLang="en-US" sz="1400" dirty="0">
                <a:solidFill>
                  <a:prstClr val="black"/>
                </a:solidFill>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(2)</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国内外から企業・人を惹きつけるビジネス環境の整備</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lvl="0">
              <a:defRPr/>
            </a:pP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(3)</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情報発信・プロモーション</a:t>
            </a:r>
            <a:r>
              <a:rPr lang="ja-JP" altLang="en-US" sz="1400" dirty="0">
                <a:solidFill>
                  <a:prstClr val="black"/>
                </a:solidFill>
              </a:rPr>
              <a:t>　　　　　　　　　　　　  </a:t>
            </a:r>
            <a:r>
              <a:rPr lang="ja-JP" altLang="en-US" sz="1400" dirty="0" smtClean="0">
                <a:solidFill>
                  <a:prstClr val="black"/>
                </a:solidFill>
              </a:rPr>
              <a:t> </a:t>
            </a:r>
            <a:r>
              <a:rPr kumimoji="1" lang="en-US" altLang="ja-JP" sz="14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(4</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海外との連携</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lvl="0">
              <a:defRPr/>
            </a:pP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(5)</a:t>
            </a:r>
            <a:r>
              <a:rPr lang="ja-JP" altLang="en-US" sz="1400" dirty="0">
                <a:solidFill>
                  <a:prstClr val="black"/>
                </a:solidFill>
              </a:rPr>
              <a:t>大阪府市による先駆けたインパクトのある取組み</a:t>
            </a:r>
            <a:endParaRPr lang="en-US" altLang="ja-JP" sz="1400" dirty="0">
              <a:solidFill>
                <a:prstClr val="black"/>
              </a:solidFill>
            </a:endParaRPr>
          </a:p>
        </p:txBody>
      </p:sp>
      <p:sp>
        <p:nvSpPr>
          <p:cNvPr id="20" name="タイトル 1"/>
          <p:cNvSpPr txBox="1">
            <a:spLocks/>
          </p:cNvSpPr>
          <p:nvPr/>
        </p:nvSpPr>
        <p:spPr>
          <a:xfrm>
            <a:off x="299111" y="430797"/>
            <a:ext cx="4816951" cy="538479"/>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b="1" dirty="0">
                <a:latin typeface="UD デジタル 教科書体 NK-R" panose="02020400000000000000" pitchFamily="18" charset="-128"/>
                <a:ea typeface="UD デジタル 教科書体 NK-R" panose="02020400000000000000" pitchFamily="18" charset="-128"/>
              </a:rPr>
              <a:t>取組みの柱</a:t>
            </a:r>
          </a:p>
        </p:txBody>
      </p:sp>
      <p:sp>
        <p:nvSpPr>
          <p:cNvPr id="16"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13</a:t>
            </a:fld>
            <a:endParaRPr kumimoji="1" lang="ja-JP" altLang="en-US" dirty="0"/>
          </a:p>
        </p:txBody>
      </p:sp>
      <p:cxnSp>
        <p:nvCxnSpPr>
          <p:cNvPr id="3" name="直線コネクタ 2"/>
          <p:cNvCxnSpPr/>
          <p:nvPr/>
        </p:nvCxnSpPr>
        <p:spPr>
          <a:xfrm>
            <a:off x="328402" y="866430"/>
            <a:ext cx="5212589" cy="0"/>
          </a:xfrm>
          <a:prstGeom prst="line">
            <a:avLst/>
          </a:prstGeom>
          <a:ln w="381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236663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a:xfrm>
            <a:off x="633735" y="586466"/>
            <a:ext cx="10914693" cy="500170"/>
          </a:xfrm>
          <a:prstGeom prst="rect">
            <a:avLst/>
          </a:prstGeom>
          <a:solidFill>
            <a:schemeClr val="accent2">
              <a:lumMod val="40000"/>
              <a:lumOff val="6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36000" tIns="36000" rIns="36000" bIns="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b="1" dirty="0">
                <a:latin typeface="UD デジタル 教科書体 NK-R" panose="02020400000000000000" pitchFamily="18" charset="-128"/>
                <a:ea typeface="UD デジタル 教科書体 NK-R" panose="02020400000000000000" pitchFamily="18" charset="-128"/>
              </a:rPr>
              <a:t>アジア・世界の活力を呼び込み「金融をテコに発展するグローバル都市」</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11" name="正方形/長方形 10"/>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smtClean="0">
                <a:latin typeface="Meiryo UI" panose="020B0604030504040204" pitchFamily="50" charset="-128"/>
                <a:ea typeface="Meiryo UI" panose="020B0604030504040204" pitchFamily="50" charset="-128"/>
              </a:rPr>
              <a:t>金融をテコに発展する</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グローバル都市</a:t>
            </a:r>
            <a:endParaRPr kumimoji="1" lang="ja-JP" altLang="en-US" sz="800" dirty="0">
              <a:latin typeface="Meiryo UI" panose="020B0604030504040204" pitchFamily="50" charset="-128"/>
              <a:ea typeface="Meiryo UI" panose="020B0604030504040204" pitchFamily="50" charset="-128"/>
            </a:endParaRPr>
          </a:p>
        </p:txBody>
      </p:sp>
      <p:sp>
        <p:nvSpPr>
          <p:cNvPr id="21" name="スライド番号プレースホルダー 1"/>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14</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
        <p:nvSpPr>
          <p:cNvPr id="22" name="角丸四角形 21"/>
          <p:cNvSpPr/>
          <p:nvPr/>
        </p:nvSpPr>
        <p:spPr>
          <a:xfrm>
            <a:off x="423754" y="1224103"/>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24" name="テキスト ボックス 23"/>
          <p:cNvSpPr txBox="1"/>
          <p:nvPr/>
        </p:nvSpPr>
        <p:spPr bwMode="white">
          <a:xfrm>
            <a:off x="417402" y="1271647"/>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（１）魅力的なまちづくりに向けた金融面からの推進 </a:t>
            </a:r>
          </a:p>
        </p:txBody>
      </p:sp>
      <p:sp>
        <p:nvSpPr>
          <p:cNvPr id="25" name="テキスト ボックス 24"/>
          <p:cNvSpPr txBox="1"/>
          <p:nvPr/>
        </p:nvSpPr>
        <p:spPr bwMode="white">
          <a:xfrm>
            <a:off x="705834" y="4095192"/>
            <a:ext cx="3759949" cy="290208"/>
          </a:xfrm>
          <a:prstGeom prst="rect">
            <a:avLst/>
          </a:prstGeom>
          <a:noFill/>
        </p:spPr>
        <p:txBody>
          <a:bodyPr wrap="square" rtlCol="0">
            <a:spAutoFit/>
          </a:bodyPr>
          <a:lstStyle/>
          <a:p>
            <a:pPr algn="ctr"/>
            <a:r>
              <a:rPr lang="ja-JP" altLang="en-US" sz="1286" b="1" dirty="0">
                <a:solidFill>
                  <a:schemeClr val="bg1"/>
                </a:solidFill>
                <a:latin typeface="+mn-ea"/>
              </a:rPr>
              <a:t>②国内外の観光需要の取り込みの強化</a:t>
            </a:r>
          </a:p>
        </p:txBody>
      </p:sp>
      <p:sp>
        <p:nvSpPr>
          <p:cNvPr id="26" name="テキスト ボックス 25"/>
          <p:cNvSpPr txBox="1">
            <a:spLocks noChangeArrowheads="1"/>
          </p:cNvSpPr>
          <p:nvPr/>
        </p:nvSpPr>
        <p:spPr bwMode="auto">
          <a:xfrm>
            <a:off x="423754" y="1685826"/>
            <a:ext cx="5667329"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defTabSz="914400" eaLnBrk="1" fontAlgn="auto" hangingPunct="1">
              <a:spcBef>
                <a:spcPts val="0"/>
              </a:spcBef>
              <a:spcAft>
                <a:spcPts val="0"/>
              </a:spcAft>
              <a:buFontTx/>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a:t>
            </a: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万博</a:t>
            </a:r>
            <a:r>
              <a:rPr lang="ja-JP" altLang="en-US" sz="1200" kern="0" dirty="0">
                <a:solidFill>
                  <a:schemeClr val="accent5">
                    <a:lumMod val="50000"/>
                  </a:schemeClr>
                </a:solidFill>
                <a:latin typeface="Meiryo UI" pitchFamily="50" charset="-128"/>
                <a:ea typeface="Meiryo UI" pitchFamily="50" charset="-128"/>
                <a:cs typeface="Meiryo UI" pitchFamily="50" charset="-128"/>
              </a:rPr>
              <a:t>を契機とした社会実験・実装プロジェクトへ国内外から資金が流入する仕組みづくり</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27" name="フリーフォーム 26"/>
          <p:cNvSpPr/>
          <p:nvPr/>
        </p:nvSpPr>
        <p:spPr>
          <a:xfrm>
            <a:off x="423754" y="1926787"/>
            <a:ext cx="4959797" cy="518979"/>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「未来社会の実験場」としての実証実験支援</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万博</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のテーマに関連するファンドによる</a:t>
            </a: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投資</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8" name="テキスト ボックス 27"/>
          <p:cNvSpPr txBox="1">
            <a:spLocks noChangeArrowheads="1"/>
          </p:cNvSpPr>
          <p:nvPr/>
        </p:nvSpPr>
        <p:spPr bwMode="auto">
          <a:xfrm>
            <a:off x="455182" y="2372752"/>
            <a:ext cx="5469370"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②万博後</a:t>
            </a:r>
            <a:r>
              <a:rPr lang="ja-JP" altLang="en-US" sz="1200" kern="0" dirty="0">
                <a:solidFill>
                  <a:schemeClr val="accent5">
                    <a:lumMod val="50000"/>
                  </a:schemeClr>
                </a:solidFill>
                <a:latin typeface="Meiryo UI" pitchFamily="50" charset="-128"/>
                <a:ea typeface="Meiryo UI" pitchFamily="50" charset="-128"/>
                <a:cs typeface="Meiryo UI" pitchFamily="50" charset="-128"/>
              </a:rPr>
              <a:t>もみすえた地域の発展につながるデジタル地域通貨・デジタル</a:t>
            </a:r>
            <a:r>
              <a:rPr lang="en-US" altLang="ja-JP" sz="1200" kern="0" dirty="0">
                <a:solidFill>
                  <a:schemeClr val="accent5">
                    <a:lumMod val="50000"/>
                  </a:schemeClr>
                </a:solidFill>
                <a:latin typeface="Meiryo UI" pitchFamily="50" charset="-128"/>
                <a:ea typeface="Meiryo UI" pitchFamily="50" charset="-128"/>
                <a:cs typeface="Meiryo UI" pitchFamily="50" charset="-128"/>
              </a:rPr>
              <a:t>ID</a:t>
            </a:r>
            <a:r>
              <a:rPr lang="ja-JP" altLang="en-US" sz="1200" kern="0" dirty="0">
                <a:solidFill>
                  <a:schemeClr val="accent5">
                    <a:lumMod val="50000"/>
                  </a:schemeClr>
                </a:solidFill>
                <a:latin typeface="Meiryo UI" pitchFamily="50" charset="-128"/>
                <a:ea typeface="Meiryo UI" pitchFamily="50" charset="-128"/>
                <a:cs typeface="Meiryo UI" pitchFamily="50" charset="-128"/>
              </a:rPr>
              <a:t>の発行・浸透</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2" name="フリーフォーム 31"/>
          <p:cNvSpPr/>
          <p:nvPr/>
        </p:nvSpPr>
        <p:spPr>
          <a:xfrm>
            <a:off x="423753" y="2649751"/>
            <a:ext cx="5376798" cy="380654"/>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万博のレガシーの一環としての大阪発デジタル地域通貨の発行や</a:t>
            </a: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個人データ</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等の活用検討</a:t>
            </a:r>
          </a:p>
        </p:txBody>
      </p:sp>
      <p:sp>
        <p:nvSpPr>
          <p:cNvPr id="33" name="角丸四角形 32"/>
          <p:cNvSpPr/>
          <p:nvPr/>
        </p:nvSpPr>
        <p:spPr>
          <a:xfrm>
            <a:off x="417402" y="3085148"/>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34" name="テキスト ボックス 33"/>
          <p:cNvSpPr txBox="1"/>
          <p:nvPr/>
        </p:nvSpPr>
        <p:spPr bwMode="white">
          <a:xfrm>
            <a:off x="417402" y="3132692"/>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（２）スタートアップおよび地域活性化のための多様な資金調達の促進 </a:t>
            </a:r>
          </a:p>
        </p:txBody>
      </p:sp>
      <p:sp>
        <p:nvSpPr>
          <p:cNvPr id="35" name="テキスト ボックス 34"/>
          <p:cNvSpPr txBox="1">
            <a:spLocks noChangeArrowheads="1"/>
          </p:cNvSpPr>
          <p:nvPr/>
        </p:nvSpPr>
        <p:spPr bwMode="auto">
          <a:xfrm>
            <a:off x="460538" y="3498013"/>
            <a:ext cx="4631100"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①金融</a:t>
            </a:r>
            <a:r>
              <a:rPr lang="ja-JP" altLang="en-US" sz="1200" kern="0" dirty="0">
                <a:solidFill>
                  <a:schemeClr val="accent5">
                    <a:lumMod val="50000"/>
                  </a:schemeClr>
                </a:solidFill>
                <a:latin typeface="Meiryo UI" pitchFamily="50" charset="-128"/>
                <a:ea typeface="Meiryo UI" pitchFamily="50" charset="-128"/>
                <a:cs typeface="Meiryo UI" pitchFamily="50" charset="-128"/>
              </a:rPr>
              <a:t>系企業・フィンテック企業誘致に向けた取組み</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6" name="フリーフォーム 35"/>
          <p:cNvSpPr/>
          <p:nvPr/>
        </p:nvSpPr>
        <p:spPr>
          <a:xfrm>
            <a:off x="417402" y="3842182"/>
            <a:ext cx="5118689" cy="401721"/>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トッププロモーションをはじめとする戦略的な誘致活動の実施</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誘致インセンティブの創設</a:t>
            </a:r>
          </a:p>
          <a:p>
            <a:pPr marL="0" lvl="1" defTabSz="533400">
              <a:spcBef>
                <a:spcPct val="0"/>
              </a:spcBef>
              <a:spcAft>
                <a:spcPct val="20000"/>
              </a:spcAft>
            </a:pPr>
            <a:endParaRPr lang="ja-JP" altLang="en-US"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7" name="テキスト ボックス 36"/>
          <p:cNvSpPr txBox="1">
            <a:spLocks noChangeArrowheads="1"/>
          </p:cNvSpPr>
          <p:nvPr/>
        </p:nvSpPr>
        <p:spPr bwMode="auto">
          <a:xfrm>
            <a:off x="455182" y="4304560"/>
            <a:ext cx="5557183"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②スタートアップ</a:t>
            </a:r>
            <a:r>
              <a:rPr lang="ja-JP" altLang="en-US" sz="1200" kern="0" dirty="0">
                <a:solidFill>
                  <a:schemeClr val="accent5">
                    <a:lumMod val="50000"/>
                  </a:schemeClr>
                </a:solidFill>
                <a:latin typeface="Meiryo UI" pitchFamily="50" charset="-128"/>
                <a:ea typeface="Meiryo UI" pitchFamily="50" charset="-128"/>
                <a:cs typeface="Meiryo UI" pitchFamily="50" charset="-128"/>
              </a:rPr>
              <a:t>に対するさらなる投資促進に向けた支援</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8" name="フリーフォーム 37"/>
          <p:cNvSpPr/>
          <p:nvPr/>
        </p:nvSpPr>
        <p:spPr>
          <a:xfrm>
            <a:off x="417402" y="4579262"/>
            <a:ext cx="5383149" cy="1620542"/>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スタートアップと企業・ベンチャーキャピタル</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(VC)</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等との出会いの場の創出</a:t>
            </a:r>
            <a:endParaRPr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スタートアップや支援策等に関する情報プラットフォームの整備・拡充及び</a:t>
            </a:r>
            <a:b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b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イベント開催等による国内外へのプロモーション</a:t>
            </a:r>
            <a:endParaRPr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「規制のサンドボックス制度」の活用促進（金融サービス等実証実験の支援）</a:t>
            </a:r>
            <a:endParaRPr lang="ja-JP" altLang="en-US" sz="1050"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テーマを特化した官民連携によるベンチャーファンドの組成・運用</a:t>
            </a:r>
            <a:endParaRPr lang="ja-JP" altLang="en-US" sz="1050"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税制や規制緩和に関する国への働きかけ</a:t>
            </a:r>
          </a:p>
          <a:p>
            <a:pPr marL="0" lvl="1" defTabSz="533400">
              <a:spcBef>
                <a:spcPct val="0"/>
              </a:spcBef>
              <a:spcAft>
                <a:spcPct val="20000"/>
              </a:spcAft>
              <a:buClr>
                <a:schemeClr val="accent5">
                  <a:lumMod val="75000"/>
                </a:schemeClr>
              </a:buClr>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　　　　（オープンイノベーション促進税制やエンジェル税制における拡充等）</a:t>
            </a:r>
            <a:endParaRPr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IPO</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の支援</a:t>
            </a:r>
          </a:p>
        </p:txBody>
      </p:sp>
      <p:sp>
        <p:nvSpPr>
          <p:cNvPr id="39" name="テキスト ボックス 38"/>
          <p:cNvSpPr txBox="1">
            <a:spLocks noChangeArrowheads="1"/>
          </p:cNvSpPr>
          <p:nvPr/>
        </p:nvSpPr>
        <p:spPr bwMode="auto">
          <a:xfrm>
            <a:off x="6250344" y="1530212"/>
            <a:ext cx="5871508"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③</a:t>
            </a:r>
            <a:r>
              <a:rPr lang="en-US" altLang="ja-JP" sz="1200" kern="0" dirty="0" smtClean="0">
                <a:solidFill>
                  <a:schemeClr val="accent5">
                    <a:lumMod val="50000"/>
                  </a:schemeClr>
                </a:solidFill>
                <a:latin typeface="Meiryo UI" pitchFamily="50" charset="-128"/>
                <a:ea typeface="Meiryo UI" pitchFamily="50" charset="-128"/>
                <a:cs typeface="Meiryo UI" pitchFamily="50" charset="-128"/>
              </a:rPr>
              <a:t>STO</a:t>
            </a: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など</a:t>
            </a:r>
            <a:r>
              <a:rPr lang="ja-JP" altLang="en-US" sz="1200" kern="0" dirty="0">
                <a:solidFill>
                  <a:schemeClr val="accent5">
                    <a:lumMod val="50000"/>
                  </a:schemeClr>
                </a:solidFill>
                <a:latin typeface="Meiryo UI" pitchFamily="50" charset="-128"/>
                <a:ea typeface="Meiryo UI" pitchFamily="50" charset="-128"/>
                <a:cs typeface="Meiryo UI" pitchFamily="50" charset="-128"/>
              </a:rPr>
              <a:t>新たな手法を活用した資金調達の促進に向けた</a:t>
            </a: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取組み</a:t>
            </a:r>
            <a:r>
              <a:rPr lang="ja-JP" altLang="en-US" sz="800" kern="0" dirty="0">
                <a:solidFill>
                  <a:schemeClr val="accent5">
                    <a:lumMod val="50000"/>
                  </a:schemeClr>
                </a:solidFill>
                <a:latin typeface="Meiryo UI" pitchFamily="50" charset="-128"/>
                <a:ea typeface="Meiryo UI" pitchFamily="50" charset="-128"/>
                <a:cs typeface="Meiryo UI" pitchFamily="50" charset="-128"/>
              </a:rPr>
              <a:t>　　　</a:t>
            </a:r>
            <a:r>
              <a:rPr lang="ja-JP" altLang="en-US" sz="1000" kern="0" dirty="0">
                <a:solidFill>
                  <a:schemeClr val="accent5">
                    <a:lumMod val="50000"/>
                  </a:schemeClr>
                </a:solidFill>
                <a:latin typeface="Meiryo UI" pitchFamily="50" charset="-128"/>
                <a:ea typeface="Meiryo UI" pitchFamily="50" charset="-128"/>
                <a:cs typeface="Meiryo UI" pitchFamily="50" charset="-128"/>
              </a:rPr>
              <a:t>　</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40" name="フリーフォーム 39"/>
          <p:cNvSpPr/>
          <p:nvPr/>
        </p:nvSpPr>
        <p:spPr>
          <a:xfrm>
            <a:off x="6290377" y="1855290"/>
            <a:ext cx="5729483" cy="518706"/>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rPr>
              <a:t>ST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を活用した社債・商品の</a:t>
            </a: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汎用化等</a:t>
            </a:r>
            <a:endParaRPr lang="ja-JP" altLang="en-US"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41" name="角丸四角形 40"/>
          <p:cNvSpPr/>
          <p:nvPr/>
        </p:nvSpPr>
        <p:spPr>
          <a:xfrm>
            <a:off x="6215085" y="2246102"/>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42" name="テキスト ボックス 41"/>
          <p:cNvSpPr txBox="1"/>
          <p:nvPr/>
        </p:nvSpPr>
        <p:spPr bwMode="white">
          <a:xfrm>
            <a:off x="6291626" y="2269362"/>
            <a:ext cx="5469371"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（３）レジリエンス向上の観点による拠点機能の強化</a:t>
            </a:r>
          </a:p>
        </p:txBody>
      </p:sp>
      <p:sp>
        <p:nvSpPr>
          <p:cNvPr id="43" name="角丸四角形 42"/>
          <p:cNvSpPr/>
          <p:nvPr/>
        </p:nvSpPr>
        <p:spPr>
          <a:xfrm>
            <a:off x="6260200" y="4412489"/>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44" name="テキスト ボックス 43"/>
          <p:cNvSpPr txBox="1"/>
          <p:nvPr/>
        </p:nvSpPr>
        <p:spPr bwMode="white">
          <a:xfrm>
            <a:off x="6260200" y="4460033"/>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（４）国内の金融市場の活性化 </a:t>
            </a:r>
          </a:p>
        </p:txBody>
      </p:sp>
      <p:sp>
        <p:nvSpPr>
          <p:cNvPr id="45" name="テキスト ボックス 44"/>
          <p:cNvSpPr txBox="1">
            <a:spLocks noChangeArrowheads="1"/>
          </p:cNvSpPr>
          <p:nvPr/>
        </p:nvSpPr>
        <p:spPr bwMode="auto">
          <a:xfrm>
            <a:off x="6290377" y="2758371"/>
            <a:ext cx="560907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①金融</a:t>
            </a:r>
            <a:r>
              <a:rPr lang="ja-JP" altLang="en-US" sz="1200" kern="0" dirty="0">
                <a:solidFill>
                  <a:schemeClr val="accent5">
                    <a:lumMod val="50000"/>
                  </a:schemeClr>
                </a:solidFill>
                <a:latin typeface="Meiryo UI" pitchFamily="50" charset="-128"/>
                <a:ea typeface="Meiryo UI" pitchFamily="50" charset="-128"/>
                <a:cs typeface="Meiryo UI" pitchFamily="50" charset="-128"/>
              </a:rPr>
              <a:t>機関による</a:t>
            </a:r>
            <a:r>
              <a:rPr lang="en-US" altLang="ja-JP" sz="1200" kern="0" dirty="0">
                <a:solidFill>
                  <a:schemeClr val="accent5">
                    <a:lumMod val="50000"/>
                  </a:schemeClr>
                </a:solidFill>
                <a:latin typeface="Meiryo UI" pitchFamily="50" charset="-128"/>
                <a:ea typeface="Meiryo UI" pitchFamily="50" charset="-128"/>
                <a:cs typeface="Meiryo UI" pitchFamily="50" charset="-128"/>
              </a:rPr>
              <a:t>BCP</a:t>
            </a:r>
            <a:r>
              <a:rPr lang="ja-JP" altLang="en-US" sz="1200" kern="0" dirty="0">
                <a:solidFill>
                  <a:schemeClr val="accent5">
                    <a:lumMod val="50000"/>
                  </a:schemeClr>
                </a:solidFill>
                <a:latin typeface="Meiryo UI" pitchFamily="50" charset="-128"/>
                <a:ea typeface="Meiryo UI" pitchFamily="50" charset="-128"/>
                <a:cs typeface="Meiryo UI" pitchFamily="50" charset="-128"/>
              </a:rPr>
              <a:t>・デュアルオペレーション拠点の設置・機能拡充及び支援</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46" name="フリーフォーム 45"/>
          <p:cNvSpPr/>
          <p:nvPr/>
        </p:nvSpPr>
        <p:spPr>
          <a:xfrm>
            <a:off x="6291626" y="3065793"/>
            <a:ext cx="5469371" cy="616030"/>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金融機関のレジリエンス機能に係る実態</a:t>
            </a: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調査等</a:t>
            </a:r>
            <a:endParaRPr lang="ja-JP" altLang="en-US" sz="1100"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デュアルオペレーション対応への融資・保険等における優遇内容の発信</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デュアルオペレーションの社会的評価の向上につながる取組み</a:t>
            </a:r>
          </a:p>
        </p:txBody>
      </p:sp>
      <p:sp>
        <p:nvSpPr>
          <p:cNvPr id="47" name="テキスト ボックス 46"/>
          <p:cNvSpPr txBox="1">
            <a:spLocks noChangeArrowheads="1"/>
          </p:cNvSpPr>
          <p:nvPr/>
        </p:nvSpPr>
        <p:spPr bwMode="auto">
          <a:xfrm>
            <a:off x="6297977" y="3703522"/>
            <a:ext cx="5164571"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②データセンター</a:t>
            </a:r>
            <a:r>
              <a:rPr lang="ja-JP" altLang="en-US" sz="1200" kern="0" dirty="0">
                <a:solidFill>
                  <a:schemeClr val="accent5">
                    <a:lumMod val="50000"/>
                  </a:schemeClr>
                </a:solidFill>
                <a:latin typeface="Meiryo UI" pitchFamily="50" charset="-128"/>
                <a:ea typeface="Meiryo UI" pitchFamily="50" charset="-128"/>
                <a:cs typeface="Meiryo UI" pitchFamily="50" charset="-128"/>
              </a:rPr>
              <a:t>やミドル・バックオフィスの集積に向けた取組み</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48" name="フリーフォーム 47"/>
          <p:cNvSpPr/>
          <p:nvPr/>
        </p:nvSpPr>
        <p:spPr>
          <a:xfrm>
            <a:off x="6260201" y="3964398"/>
            <a:ext cx="4554648" cy="351933"/>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金融機関のレジリエンス機能に係る実態</a:t>
            </a: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調査等（</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再掲）</a:t>
            </a:r>
          </a:p>
        </p:txBody>
      </p:sp>
      <p:sp>
        <p:nvSpPr>
          <p:cNvPr id="49" name="テキスト ボックス 48"/>
          <p:cNvSpPr txBox="1">
            <a:spLocks noChangeArrowheads="1"/>
          </p:cNvSpPr>
          <p:nvPr/>
        </p:nvSpPr>
        <p:spPr bwMode="auto">
          <a:xfrm>
            <a:off x="6328153" y="4840459"/>
            <a:ext cx="5803555" cy="461665"/>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①金融</a:t>
            </a:r>
            <a:r>
              <a:rPr lang="ja-JP" altLang="en-US" sz="1200" kern="0" dirty="0">
                <a:solidFill>
                  <a:schemeClr val="accent5">
                    <a:lumMod val="50000"/>
                  </a:schemeClr>
                </a:solidFill>
                <a:latin typeface="Meiryo UI" pitchFamily="50" charset="-128"/>
                <a:ea typeface="Meiryo UI" pitchFamily="50" charset="-128"/>
                <a:cs typeface="Meiryo UI" pitchFamily="50" charset="-128"/>
              </a:rPr>
              <a:t>商品に係る所得課税の損益通算範囲の拡大等</a:t>
            </a:r>
            <a:r>
              <a:rPr lang="ja-JP" altLang="en-US" sz="1100" kern="0" dirty="0">
                <a:solidFill>
                  <a:schemeClr val="accent5">
                    <a:lumMod val="50000"/>
                  </a:schemeClr>
                </a:solidFill>
                <a:latin typeface="Meiryo UI" pitchFamily="50" charset="-128"/>
                <a:ea typeface="Meiryo UI" pitchFamily="50" charset="-128"/>
                <a:cs typeface="Meiryo UI" pitchFamily="50" charset="-128"/>
              </a:rPr>
              <a:t>（デリバティブ取引追加）</a:t>
            </a:r>
            <a:r>
              <a:rPr lang="ja-JP" altLang="en-US" sz="1200" kern="0" dirty="0">
                <a:solidFill>
                  <a:schemeClr val="accent5">
                    <a:lumMod val="50000"/>
                  </a:schemeClr>
                </a:solidFill>
                <a:latin typeface="Meiryo UI" pitchFamily="50" charset="-128"/>
                <a:ea typeface="Meiryo UI" pitchFamily="50" charset="-128"/>
                <a:cs typeface="Meiryo UI" pitchFamily="50" charset="-128"/>
              </a:rPr>
              <a:t>に</a:t>
            </a: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向けた</a:t>
            </a:r>
            <a:endParaRPr lang="en-US" altLang="ja-JP" sz="1200" kern="0" dirty="0" smtClean="0">
              <a:solidFill>
                <a:schemeClr val="accent5">
                  <a:lumMod val="50000"/>
                </a:schemeClr>
              </a:solidFill>
              <a:latin typeface="Meiryo UI" pitchFamily="50" charset="-128"/>
              <a:ea typeface="Meiryo UI" pitchFamily="50" charset="-128"/>
              <a:cs typeface="Meiryo UI" pitchFamily="50" charset="-128"/>
            </a:endParaRPr>
          </a:p>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　 </a:t>
            </a: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働きかけ</a:t>
            </a:r>
            <a:endParaRPr lang="ja-JP" altLang="en-US" sz="12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50" name="テキスト ボックス 49"/>
          <p:cNvSpPr txBox="1">
            <a:spLocks noChangeArrowheads="1"/>
          </p:cNvSpPr>
          <p:nvPr/>
        </p:nvSpPr>
        <p:spPr bwMode="auto">
          <a:xfrm>
            <a:off x="6328153" y="5324268"/>
            <a:ext cx="5819089"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②長期的</a:t>
            </a:r>
            <a:r>
              <a:rPr lang="ja-JP" altLang="en-US" sz="1200" kern="0" dirty="0">
                <a:solidFill>
                  <a:schemeClr val="accent5">
                    <a:lumMod val="50000"/>
                  </a:schemeClr>
                </a:solidFill>
                <a:latin typeface="Meiryo UI" pitchFamily="50" charset="-128"/>
                <a:ea typeface="Meiryo UI" pitchFamily="50" charset="-128"/>
                <a:cs typeface="Meiryo UI" pitchFamily="50" charset="-128"/>
              </a:rPr>
              <a:t>視点で資産を育てる投資マインドの醸成・金融リテラシー向上につながる取組み</a:t>
            </a:r>
          </a:p>
        </p:txBody>
      </p:sp>
      <p:sp>
        <p:nvSpPr>
          <p:cNvPr id="51" name="フリーフォーム 50"/>
          <p:cNvSpPr/>
          <p:nvPr/>
        </p:nvSpPr>
        <p:spPr>
          <a:xfrm>
            <a:off x="6290377" y="5596511"/>
            <a:ext cx="5934170" cy="351933"/>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大学等と企業をつなぐコンソーシアムの設置・運営による金融リテラシー教育の実施</a:t>
            </a:r>
          </a:p>
        </p:txBody>
      </p:sp>
      <p:cxnSp>
        <p:nvCxnSpPr>
          <p:cNvPr id="52" name="直線コネクタ 51"/>
          <p:cNvCxnSpPr/>
          <p:nvPr/>
        </p:nvCxnSpPr>
        <p:spPr>
          <a:xfrm>
            <a:off x="6091084" y="1061882"/>
            <a:ext cx="14749" cy="5353665"/>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53" name="タイトル 1"/>
          <p:cNvSpPr txBox="1">
            <a:spLocks/>
          </p:cNvSpPr>
          <p:nvPr/>
        </p:nvSpPr>
        <p:spPr>
          <a:xfrm>
            <a:off x="207111" y="120466"/>
            <a:ext cx="8517343" cy="538479"/>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000" b="1" dirty="0" smtClean="0">
                <a:latin typeface="UD デジタル 教科書体 NK-R" panose="02020400000000000000" pitchFamily="18" charset="-128"/>
                <a:ea typeface="UD デジタル 教科書体 NK-R" panose="02020400000000000000" pitchFamily="18" charset="-128"/>
              </a:rPr>
              <a:t>現時点で実施・検討している具体的取組み（アクションプラン）</a:t>
            </a:r>
            <a:endParaRPr lang="ja-JP" altLang="en-US" sz="2000" b="1" dirty="0">
              <a:latin typeface="UD デジタル 教科書体 NK-R" panose="02020400000000000000" pitchFamily="18" charset="-128"/>
              <a:ea typeface="UD デジタル 教科書体 NK-R" panose="02020400000000000000" pitchFamily="18" charset="-128"/>
            </a:endParaRPr>
          </a:p>
        </p:txBody>
      </p:sp>
      <p:cxnSp>
        <p:nvCxnSpPr>
          <p:cNvPr id="54" name="直線コネクタ 53"/>
          <p:cNvCxnSpPr/>
          <p:nvPr/>
        </p:nvCxnSpPr>
        <p:spPr>
          <a:xfrm flipV="1">
            <a:off x="198851" y="477753"/>
            <a:ext cx="7129997" cy="11186"/>
          </a:xfrm>
          <a:prstGeom prst="line">
            <a:avLst/>
          </a:prstGeom>
          <a:ln w="381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74011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560773295"/>
              </p:ext>
            </p:extLst>
          </p:nvPr>
        </p:nvGraphicFramePr>
        <p:xfrm>
          <a:off x="755152" y="1208781"/>
          <a:ext cx="10994409" cy="2461540"/>
        </p:xfrm>
        <a:graphic>
          <a:graphicData uri="http://schemas.openxmlformats.org/drawingml/2006/table">
            <a:tbl>
              <a:tblPr firstRow="1" bandRow="1">
                <a:tableStyleId>{5C22544A-7EE6-4342-B048-85BDC9FD1C3A}</a:tableStyleId>
              </a:tblPr>
              <a:tblGrid>
                <a:gridCol w="3201537">
                  <a:extLst>
                    <a:ext uri="{9D8B030D-6E8A-4147-A177-3AD203B41FA5}">
                      <a16:colId xmlns:a16="http://schemas.microsoft.com/office/drawing/2014/main" val="1775291035"/>
                    </a:ext>
                  </a:extLst>
                </a:gridCol>
                <a:gridCol w="4531057">
                  <a:extLst>
                    <a:ext uri="{9D8B030D-6E8A-4147-A177-3AD203B41FA5}">
                      <a16:colId xmlns:a16="http://schemas.microsoft.com/office/drawing/2014/main" val="2051220517"/>
                    </a:ext>
                  </a:extLst>
                </a:gridCol>
                <a:gridCol w="1119116">
                  <a:extLst>
                    <a:ext uri="{9D8B030D-6E8A-4147-A177-3AD203B41FA5}">
                      <a16:colId xmlns:a16="http://schemas.microsoft.com/office/drawing/2014/main" val="3213052032"/>
                    </a:ext>
                  </a:extLst>
                </a:gridCol>
                <a:gridCol w="934547">
                  <a:extLst>
                    <a:ext uri="{9D8B030D-6E8A-4147-A177-3AD203B41FA5}">
                      <a16:colId xmlns:a16="http://schemas.microsoft.com/office/drawing/2014/main" val="3192314782"/>
                    </a:ext>
                  </a:extLst>
                </a:gridCol>
                <a:gridCol w="1208152">
                  <a:extLst>
                    <a:ext uri="{9D8B030D-6E8A-4147-A177-3AD203B41FA5}">
                      <a16:colId xmlns:a16="http://schemas.microsoft.com/office/drawing/2014/main" val="3553168558"/>
                    </a:ext>
                  </a:extLst>
                </a:gridCol>
              </a:tblGrid>
              <a:tr h="320040">
                <a:tc rowSpan="2">
                  <a:txBody>
                    <a:bodyPr/>
                    <a:lstStyle/>
                    <a:p>
                      <a:pPr algn="ctr"/>
                      <a:r>
                        <a:rPr kumimoji="1" lang="ja-JP" altLang="en-US" sz="1600" dirty="0">
                          <a:latin typeface="Meiryo UI" panose="020B0604030504040204" pitchFamily="50" charset="-128"/>
                          <a:ea typeface="Meiryo UI" panose="020B0604030504040204" pitchFamily="50" charset="-128"/>
                        </a:rPr>
                        <a:t>施策名</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概要</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gridSpan="2">
                  <a:txBody>
                    <a:bodyPr/>
                    <a:lstStyle/>
                    <a:p>
                      <a:pPr algn="ctr"/>
                      <a:r>
                        <a:rPr kumimoji="1" lang="ja-JP" altLang="en-US" sz="1600" dirty="0">
                          <a:latin typeface="Meiryo UI" panose="020B0604030504040204" pitchFamily="50" charset="-128"/>
                          <a:ea typeface="Meiryo UI" panose="020B0604030504040204" pitchFamily="50" charset="-128"/>
                        </a:rPr>
                        <a:t>フェーズごとの取組み</a:t>
                      </a:r>
                      <a:endParaRPr kumimoji="1" lang="en-US" altLang="ja-JP" sz="16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3977045840"/>
                  </a:ext>
                </a:extLst>
              </a:tr>
              <a:tr h="13780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第一期活動期</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328363"/>
                  </a:ext>
                </a:extLst>
              </a:tr>
              <a:tr h="8646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solidFill>
                          <a:latin typeface="Meiryo UI" panose="020B0604030504040204" pitchFamily="50" charset="-128"/>
                          <a:ea typeface="Meiryo UI" panose="020B0604030504040204" pitchFamily="50" charset="-128"/>
                        </a:rPr>
                        <a:t>「未来社会の実験場」としての実証実験</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solidFill>
                          <a:latin typeface="Meiryo UI" panose="020B0604030504040204" pitchFamily="50" charset="-128"/>
                          <a:ea typeface="Meiryo UI" panose="020B0604030504040204" pitchFamily="50" charset="-128"/>
                        </a:rPr>
                        <a:t>支援</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万博を「未来社会の実験場」として「規制のサンドボックス制度」を活用した実証実験を行う企業等について、助成金や</a:t>
                      </a:r>
                      <a:r>
                        <a:rPr kumimoji="1" lang="ja-JP" altLang="en-US" sz="1400" dirty="0" smtClean="0">
                          <a:solidFill>
                            <a:schemeClr val="tx1"/>
                          </a:solidFill>
                          <a:latin typeface="Meiryo UI" panose="020B0604030504040204" pitchFamily="50" charset="-128"/>
                          <a:ea typeface="Meiryo UI" panose="020B0604030504040204" pitchFamily="50" charset="-128"/>
                        </a:rPr>
                        <a:t>ホームページ等</a:t>
                      </a:r>
                      <a:r>
                        <a:rPr kumimoji="1" lang="ja-JP" altLang="en-US" sz="1400" smtClean="0">
                          <a:solidFill>
                            <a:schemeClr val="tx1"/>
                          </a:solidFill>
                          <a:latin typeface="Meiryo UI" panose="020B0604030504040204" pitchFamily="50" charset="-128"/>
                          <a:ea typeface="Meiryo UI" panose="020B0604030504040204" pitchFamily="50" charset="-128"/>
                        </a:rPr>
                        <a:t>での国内外への情報</a:t>
                      </a:r>
                      <a:r>
                        <a:rPr kumimoji="1" lang="ja-JP" altLang="en-US" sz="1400" dirty="0" smtClean="0">
                          <a:solidFill>
                            <a:schemeClr val="tx1"/>
                          </a:solidFill>
                          <a:latin typeface="Meiryo UI" panose="020B0604030504040204" pitchFamily="50" charset="-128"/>
                          <a:ea typeface="Meiryo UI" panose="020B0604030504040204" pitchFamily="50" charset="-128"/>
                        </a:rPr>
                        <a:t>発信等により支援</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大阪府・市</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民間</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経済界</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r h="8273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solidFill>
                          <a:latin typeface="Meiryo UI" panose="020B0604030504040204" pitchFamily="50" charset="-128"/>
                          <a:ea typeface="Meiryo UI" panose="020B0604030504040204" pitchFamily="50" charset="-128"/>
                        </a:rPr>
                        <a:t>万博のテーマに関連するファンドによる投資</a:t>
                      </a:r>
                      <a:endParaRPr lang="en-US" altLang="ja-JP" sz="1400" dirty="0" smtClean="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400" dirty="0" smtClean="0">
                          <a:latin typeface="Meiryo UI" panose="020B0604030504040204" pitchFamily="50" charset="-128"/>
                          <a:ea typeface="Meiryo UI" panose="020B0604030504040204" pitchFamily="50" charset="-128"/>
                        </a:rPr>
                        <a:t>新たな万博ファンドの組成や、民間ファンドの活用により、万博を契機としたイノベーションや新たなビジネスモデルを生み出す企業への資金調達を円滑化</a:t>
                      </a:r>
                      <a:endParaRPr kumimoji="1" lang="en-US" altLang="ja-JP"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latin typeface="Meiryo UI" panose="020B0604030504040204" pitchFamily="50" charset="-128"/>
                          <a:ea typeface="Meiryo UI" panose="020B0604030504040204" pitchFamily="50" charset="-128"/>
                        </a:rPr>
                        <a:t>民間</a:t>
                      </a:r>
                      <a:endParaRPr kumimoji="1" lang="en-US" altLang="ja-JP" sz="14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43163378"/>
                  </a:ext>
                </a:extLst>
              </a:tr>
            </a:tbl>
          </a:graphicData>
        </a:graphic>
      </p:graphicFrame>
      <p:sp>
        <p:nvSpPr>
          <p:cNvPr id="8" name="テキスト ボックス 7"/>
          <p:cNvSpPr txBox="1">
            <a:spLocks noChangeArrowheads="1"/>
          </p:cNvSpPr>
          <p:nvPr/>
        </p:nvSpPr>
        <p:spPr bwMode="auto">
          <a:xfrm>
            <a:off x="757256" y="881330"/>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defTabSz="914400" eaLnBrk="1" fontAlgn="auto" hangingPunct="1">
              <a:spcBef>
                <a:spcPts val="0"/>
              </a:spcBef>
              <a:spcAft>
                <a:spcPts val="0"/>
              </a:spcAft>
              <a:buFontTx/>
              <a:buNone/>
              <a:defRPr/>
            </a:pPr>
            <a:r>
              <a:rPr lang="ja-JP" altLang="en-US" sz="1600" kern="0" dirty="0">
                <a:latin typeface="Meiryo UI" pitchFamily="50" charset="-128"/>
                <a:ea typeface="Meiryo UI" pitchFamily="50" charset="-128"/>
                <a:cs typeface="Meiryo UI" pitchFamily="50" charset="-128"/>
              </a:rPr>
              <a:t>①　万博を契機とした社会実験・実装プロジェクトへ国内外から資金が流入する仕組みづくり</a:t>
            </a:r>
            <a:r>
              <a:rPr lang="ja-JP" altLang="en-US" sz="1400" kern="0" dirty="0">
                <a:latin typeface="Meiryo UI" pitchFamily="50" charset="-128"/>
                <a:ea typeface="Meiryo UI" pitchFamily="50" charset="-128"/>
                <a:cs typeface="Meiryo UI" pitchFamily="50" charset="-128"/>
              </a:rPr>
              <a:t>　　　　　　 　</a:t>
            </a:r>
            <a:endParaRPr lang="en-US" altLang="ja-JP" sz="1400" kern="0" dirty="0">
              <a:latin typeface="Meiryo UI" pitchFamily="50" charset="-128"/>
              <a:ea typeface="Meiryo UI" pitchFamily="50" charset="-128"/>
              <a:cs typeface="Meiryo UI" pitchFamily="50" charset="-128"/>
            </a:endParaRPr>
          </a:p>
        </p:txBody>
      </p:sp>
      <p:sp>
        <p:nvSpPr>
          <p:cNvPr id="10" name="正方形/長方形 9"/>
          <p:cNvSpPr/>
          <p:nvPr/>
        </p:nvSpPr>
        <p:spPr>
          <a:xfrm>
            <a:off x="454751" y="185878"/>
            <a:ext cx="10124323" cy="451714"/>
          </a:xfrm>
          <a:prstGeom prst="rect">
            <a:avLst/>
          </a:prstGeom>
          <a:noFill/>
          <a:ln w="12700" cap="flat" cmpd="sng" algn="ctr">
            <a:noFill/>
            <a:prstDash val="solid"/>
          </a:ln>
          <a:effectLst/>
        </p:spPr>
        <p:txBody>
          <a:bodyPr rtlCol="0" anchor="ctr"/>
          <a:lstStyle/>
          <a:p>
            <a:pPr lvl="0"/>
            <a:r>
              <a:rPr kumimoji="0" lang="ja-JP" altLang="en-US" sz="18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（１）</a:t>
            </a:r>
            <a:r>
              <a:rPr lang="ja-JP" altLang="en-US" sz="2000" b="1" kern="0" dirty="0">
                <a:solidFill>
                  <a:srgbClr val="000000"/>
                </a:solidFill>
                <a:latin typeface="Meiryo UI" pitchFamily="50" charset="-128"/>
                <a:ea typeface="Meiryo UI" pitchFamily="50" charset="-128"/>
                <a:cs typeface="Meiryo UI" pitchFamily="50" charset="-128"/>
              </a:rPr>
              <a:t>魅力的なまちづくりに向けた</a:t>
            </a:r>
            <a:r>
              <a:rPr lang="ja-JP" altLang="en-US" sz="2000" b="1" kern="0" dirty="0">
                <a:latin typeface="Meiryo UI" pitchFamily="50" charset="-128"/>
                <a:ea typeface="Meiryo UI" pitchFamily="50" charset="-128"/>
                <a:cs typeface="Meiryo UI" pitchFamily="50" charset="-128"/>
              </a:rPr>
              <a:t>金融面からの推進 </a:t>
            </a:r>
            <a:r>
              <a:rPr lang="ja-JP" altLang="en-US" sz="1400" b="1" kern="0" dirty="0">
                <a:latin typeface="Meiryo UI" pitchFamily="50" charset="-128"/>
                <a:ea typeface="Meiryo UI" pitchFamily="50" charset="-128"/>
                <a:cs typeface="Meiryo UI" pitchFamily="50" charset="-128"/>
              </a:rPr>
              <a:t> </a:t>
            </a:r>
            <a:endPar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右矢印 1"/>
          <p:cNvSpPr/>
          <p:nvPr/>
        </p:nvSpPr>
        <p:spPr>
          <a:xfrm>
            <a:off x="9630987" y="2201766"/>
            <a:ext cx="2142699"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右矢印 11"/>
          <p:cNvSpPr/>
          <p:nvPr/>
        </p:nvSpPr>
        <p:spPr>
          <a:xfrm>
            <a:off x="9617340" y="3042606"/>
            <a:ext cx="2142699"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 name="グループ化 3"/>
          <p:cNvGrpSpPr/>
          <p:nvPr/>
        </p:nvGrpSpPr>
        <p:grpSpPr>
          <a:xfrm>
            <a:off x="1251266" y="2489635"/>
            <a:ext cx="1567217" cy="204718"/>
            <a:chOff x="1323836" y="3862315"/>
            <a:chExt cx="1567217" cy="204718"/>
          </a:xfrm>
        </p:grpSpPr>
        <p:sp>
          <p:nvSpPr>
            <p:cNvPr id="3" name="角丸四角形 2"/>
            <p:cNvSpPr/>
            <p:nvPr/>
          </p:nvSpPr>
          <p:spPr>
            <a:xfrm>
              <a:off x="1323836" y="3862318"/>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9" name="角丸四角形 8"/>
            <p:cNvSpPr/>
            <p:nvPr/>
          </p:nvSpPr>
          <p:spPr>
            <a:xfrm>
              <a:off x="2158623" y="3862315"/>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grpSp>
      <p:sp>
        <p:nvSpPr>
          <p:cNvPr id="14" name="角丸四角形 13"/>
          <p:cNvSpPr/>
          <p:nvPr/>
        </p:nvSpPr>
        <p:spPr>
          <a:xfrm>
            <a:off x="1251266" y="3399195"/>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11" name="正方形/長方形 10"/>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smtClean="0">
                <a:latin typeface="Meiryo UI" panose="020B0604030504040204" pitchFamily="50" charset="-128"/>
                <a:ea typeface="Meiryo UI" panose="020B0604030504040204" pitchFamily="50" charset="-128"/>
              </a:rPr>
              <a:t>金融をテコに発展する</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グローバル都市</a:t>
            </a:r>
            <a:endParaRPr kumimoji="1" lang="ja-JP" altLang="en-US" sz="800" dirty="0">
              <a:latin typeface="Meiryo UI" panose="020B0604030504040204" pitchFamily="50" charset="-128"/>
              <a:ea typeface="Meiryo UI" panose="020B0604030504040204" pitchFamily="50" charset="-128"/>
            </a:endParaRPr>
          </a:p>
        </p:txBody>
      </p:sp>
      <p:sp>
        <p:nvSpPr>
          <p:cNvPr id="21" name="スライド番号プレースホルダー 1"/>
          <p:cNvSpPr txBox="1">
            <a:spLocks/>
          </p:cNvSpPr>
          <p:nvPr/>
        </p:nvSpPr>
        <p:spPr>
          <a:xfrm>
            <a:off x="9434849" y="648878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CFCB8D1-E384-4ABF-9F79-4EB3205F8B48}" type="slidenum">
              <a:rPr lang="ja-JP" altLang="en-US" smtClean="0">
                <a:solidFill>
                  <a:prstClr val="black">
                    <a:tint val="75000"/>
                  </a:prstClr>
                </a:solidFill>
                <a:latin typeface="游ゴシック" panose="020F0502020204030204"/>
                <a:ea typeface="游ゴシック" panose="020B0400000000000000" pitchFamily="50" charset="-128"/>
              </a:rPr>
              <a:pPr>
                <a:defRPr/>
              </a:pPr>
              <a:t>15</a:t>
            </a:fld>
            <a:endParaRPr lang="ja-JP" altLang="en-US" dirty="0">
              <a:solidFill>
                <a:prstClr val="black">
                  <a:tint val="75000"/>
                </a:prstClr>
              </a:solidFill>
              <a:latin typeface="游ゴシック" panose="020F0502020204030204"/>
              <a:ea typeface="游ゴシック" panose="020B0400000000000000" pitchFamily="50" charset="-128"/>
            </a:endParaRPr>
          </a:p>
        </p:txBody>
      </p:sp>
      <p:sp>
        <p:nvSpPr>
          <p:cNvPr id="13" name="テキスト ボックス 12"/>
          <p:cNvSpPr txBox="1"/>
          <p:nvPr/>
        </p:nvSpPr>
        <p:spPr>
          <a:xfrm>
            <a:off x="9855463" y="2033770"/>
            <a:ext cx="492443"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9850768" y="2889854"/>
            <a:ext cx="492443"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
        <p:nvSpPr>
          <p:cNvPr id="16" name="スライド番号プレースホルダー 5"/>
          <p:cNvSpPr txBox="1">
            <a:spLocks/>
          </p:cNvSpPr>
          <p:nvPr/>
        </p:nvSpPr>
        <p:spPr>
          <a:xfrm>
            <a:off x="8538030" y="5563212"/>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8033E0FB-58FA-46C2-AEF5-ADFD2CAB7292}" type="slidenum">
              <a:rPr lang="ja-JP" altLang="en-US" smtClean="0"/>
              <a:pPr/>
              <a:t>15</a:t>
            </a:fld>
            <a:endParaRPr lang="ja-JP" altLang="en-US"/>
          </a:p>
        </p:txBody>
      </p:sp>
      <p:graphicFrame>
        <p:nvGraphicFramePr>
          <p:cNvPr id="17" name="コンテンツ プレースホルダー 6"/>
          <p:cNvGraphicFramePr>
            <a:graphicFrameLocks/>
          </p:cNvGraphicFramePr>
          <p:nvPr>
            <p:extLst>
              <p:ext uri="{D42A27DB-BD31-4B8C-83A1-F6EECF244321}">
                <p14:modId xmlns:p14="http://schemas.microsoft.com/office/powerpoint/2010/main" val="715828101"/>
              </p:ext>
            </p:extLst>
          </p:nvPr>
        </p:nvGraphicFramePr>
        <p:xfrm>
          <a:off x="765630" y="4331191"/>
          <a:ext cx="10994409" cy="1769955"/>
        </p:xfrm>
        <a:graphic>
          <a:graphicData uri="http://schemas.openxmlformats.org/drawingml/2006/table">
            <a:tbl>
              <a:tblPr firstRow="1" bandRow="1">
                <a:tableStyleId>{5C22544A-7EE6-4342-B048-85BDC9FD1C3A}</a:tableStyleId>
              </a:tblPr>
              <a:tblGrid>
                <a:gridCol w="3201537">
                  <a:extLst>
                    <a:ext uri="{9D8B030D-6E8A-4147-A177-3AD203B41FA5}">
                      <a16:colId xmlns:a16="http://schemas.microsoft.com/office/drawing/2014/main" val="1775291035"/>
                    </a:ext>
                  </a:extLst>
                </a:gridCol>
                <a:gridCol w="4531057">
                  <a:extLst>
                    <a:ext uri="{9D8B030D-6E8A-4147-A177-3AD203B41FA5}">
                      <a16:colId xmlns:a16="http://schemas.microsoft.com/office/drawing/2014/main" val="2051220517"/>
                    </a:ext>
                  </a:extLst>
                </a:gridCol>
                <a:gridCol w="1119116">
                  <a:extLst>
                    <a:ext uri="{9D8B030D-6E8A-4147-A177-3AD203B41FA5}">
                      <a16:colId xmlns:a16="http://schemas.microsoft.com/office/drawing/2014/main" val="3213052032"/>
                    </a:ext>
                  </a:extLst>
                </a:gridCol>
                <a:gridCol w="934547">
                  <a:extLst>
                    <a:ext uri="{9D8B030D-6E8A-4147-A177-3AD203B41FA5}">
                      <a16:colId xmlns:a16="http://schemas.microsoft.com/office/drawing/2014/main" val="3192314782"/>
                    </a:ext>
                  </a:extLst>
                </a:gridCol>
                <a:gridCol w="1208152">
                  <a:extLst>
                    <a:ext uri="{9D8B030D-6E8A-4147-A177-3AD203B41FA5}">
                      <a16:colId xmlns:a16="http://schemas.microsoft.com/office/drawing/2014/main" val="3553168558"/>
                    </a:ext>
                  </a:extLst>
                </a:gridCol>
              </a:tblGrid>
              <a:tr h="320040">
                <a:tc rowSpan="2">
                  <a:txBody>
                    <a:bodyPr/>
                    <a:lstStyle/>
                    <a:p>
                      <a:pPr algn="ctr"/>
                      <a:r>
                        <a:rPr kumimoji="1" lang="ja-JP" altLang="en-US" sz="1600" dirty="0">
                          <a:latin typeface="Meiryo UI" panose="020B0604030504040204" pitchFamily="50" charset="-128"/>
                          <a:ea typeface="Meiryo UI" panose="020B0604030504040204" pitchFamily="50" charset="-128"/>
                        </a:rPr>
                        <a:t>施策名</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概要</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gridSpan="2">
                  <a:txBody>
                    <a:bodyPr/>
                    <a:lstStyle/>
                    <a:p>
                      <a:pPr algn="ctr"/>
                      <a:r>
                        <a:rPr kumimoji="1" lang="ja-JP" altLang="en-US" sz="1600" dirty="0">
                          <a:latin typeface="Meiryo UI" panose="020B0604030504040204" pitchFamily="50" charset="-128"/>
                          <a:ea typeface="Meiryo UI" panose="020B0604030504040204" pitchFamily="50" charset="-128"/>
                        </a:rPr>
                        <a:t>フェーズごとの取組み</a:t>
                      </a:r>
                      <a:endParaRPr kumimoji="1" lang="en-US" altLang="ja-JP" sz="16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3977045840"/>
                  </a:ext>
                </a:extLst>
              </a:tr>
              <a:tr h="25019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第一期活動期</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328363"/>
                  </a:ext>
                </a:extLst>
              </a:tr>
              <a:tr h="10003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万博のレガシーの一環としての大阪発</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デジタル地域通貨の発行や個人データ等</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の活用</a:t>
                      </a:r>
                      <a:r>
                        <a:rPr lang="ja-JP" altLang="en-US" sz="1400" dirty="0" smtClean="0">
                          <a:solidFill>
                            <a:schemeClr val="tx1"/>
                          </a:solidFill>
                          <a:latin typeface="Meiryo UI" panose="020B0604030504040204" pitchFamily="50" charset="-128"/>
                          <a:ea typeface="Meiryo UI" panose="020B0604030504040204" pitchFamily="50" charset="-128"/>
                        </a:rPr>
                        <a:t>検討</a:t>
                      </a:r>
                      <a:endParaRPr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400" dirty="0">
                          <a:latin typeface="Meiryo UI" panose="020B0604030504040204" pitchFamily="50" charset="-128"/>
                          <a:ea typeface="Meiryo UI" panose="020B0604030504040204" pitchFamily="50" charset="-128"/>
                        </a:rPr>
                        <a:t>万博後も活用できるデジタル地域通貨やデジタル</a:t>
                      </a:r>
                      <a:r>
                        <a:rPr kumimoji="1" lang="en-US" altLang="ja-JP" sz="1400" dirty="0">
                          <a:latin typeface="Meiryo UI" panose="020B0604030504040204" pitchFamily="50" charset="-128"/>
                          <a:ea typeface="Meiryo UI" panose="020B0604030504040204" pitchFamily="50" charset="-128"/>
                        </a:rPr>
                        <a:t>ID</a:t>
                      </a:r>
                      <a:r>
                        <a:rPr kumimoji="1" lang="ja-JP" altLang="en-US" sz="1400" dirty="0">
                          <a:latin typeface="Meiryo UI" panose="020B0604030504040204" pitchFamily="50" charset="-128"/>
                          <a:ea typeface="Meiryo UI" panose="020B0604030504040204" pitchFamily="50" charset="-128"/>
                        </a:rPr>
                        <a:t>によるデータ活用の仕組みを</a:t>
                      </a:r>
                      <a:r>
                        <a:rPr kumimoji="1" lang="ja-JP" altLang="en-US" sz="1400" dirty="0" smtClean="0">
                          <a:latin typeface="Meiryo UI" panose="020B0604030504040204" pitchFamily="50" charset="-128"/>
                          <a:ea typeface="Meiryo UI" panose="020B0604030504040204" pitchFamily="50" charset="-128"/>
                        </a:rPr>
                        <a:t>検討</a:t>
                      </a:r>
                      <a:endParaRPr kumimoji="1" lang="ja-JP" altLang="en-US" sz="105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bl>
          </a:graphicData>
        </a:graphic>
      </p:graphicFrame>
      <p:sp>
        <p:nvSpPr>
          <p:cNvPr id="18" name="テキスト ボックス 17"/>
          <p:cNvSpPr txBox="1">
            <a:spLocks noChangeArrowheads="1"/>
          </p:cNvSpPr>
          <p:nvPr/>
        </p:nvSpPr>
        <p:spPr bwMode="auto">
          <a:xfrm>
            <a:off x="764460" y="3978385"/>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万博後もみすえた地域の発展につながるデジタル地域通貨・デジタル</a:t>
            </a:r>
            <a:r>
              <a:rPr lang="en-US" altLang="ja-JP" sz="1600" kern="0" dirty="0">
                <a:latin typeface="Meiryo UI" pitchFamily="50" charset="-128"/>
                <a:ea typeface="Meiryo UI" pitchFamily="50" charset="-128"/>
                <a:cs typeface="Meiryo UI" pitchFamily="50" charset="-128"/>
              </a:rPr>
              <a:t>ID</a:t>
            </a:r>
            <a:r>
              <a:rPr lang="ja-JP" altLang="en-US" sz="1600" kern="0" dirty="0">
                <a:latin typeface="Meiryo UI" pitchFamily="50" charset="-128"/>
                <a:ea typeface="Meiryo UI" pitchFamily="50" charset="-128"/>
                <a:cs typeface="Meiryo UI" pitchFamily="50" charset="-128"/>
              </a:rPr>
              <a:t>の発行・浸透</a:t>
            </a:r>
            <a:endParaRPr lang="en-US" altLang="ja-JP" sz="1400" kern="0" dirty="0">
              <a:latin typeface="Meiryo UI" pitchFamily="50" charset="-128"/>
              <a:ea typeface="Meiryo UI" pitchFamily="50" charset="-128"/>
              <a:cs typeface="Meiryo UI" pitchFamily="50" charset="-128"/>
            </a:endParaRPr>
          </a:p>
        </p:txBody>
      </p:sp>
      <p:sp>
        <p:nvSpPr>
          <p:cNvPr id="19" name="角丸四角形 18"/>
          <p:cNvSpPr/>
          <p:nvPr/>
        </p:nvSpPr>
        <p:spPr>
          <a:xfrm>
            <a:off x="1449832" y="584406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grpSp>
        <p:nvGrpSpPr>
          <p:cNvPr id="20" name="グループ化 19"/>
          <p:cNvGrpSpPr/>
          <p:nvPr/>
        </p:nvGrpSpPr>
        <p:grpSpPr>
          <a:xfrm>
            <a:off x="9630987" y="5370209"/>
            <a:ext cx="2129053" cy="600502"/>
            <a:chOff x="9703557" y="4053385"/>
            <a:chExt cx="2129053" cy="600502"/>
          </a:xfrm>
        </p:grpSpPr>
        <p:sp>
          <p:nvSpPr>
            <p:cNvPr id="22" name="正方形/長方形 21"/>
            <p:cNvSpPr/>
            <p:nvPr/>
          </p:nvSpPr>
          <p:spPr>
            <a:xfrm>
              <a:off x="9703557" y="4223035"/>
              <a:ext cx="1164467" cy="260066"/>
            </a:xfrm>
            <a:prstGeom prst="rect">
              <a:avLst/>
            </a:prstGeom>
            <a:noFill/>
            <a:ln w="28575">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右矢印 23"/>
            <p:cNvSpPr/>
            <p:nvPr/>
          </p:nvSpPr>
          <p:spPr>
            <a:xfrm>
              <a:off x="10616746" y="4053385"/>
              <a:ext cx="1215864"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5" name="テキスト ボックス 24"/>
          <p:cNvSpPr txBox="1"/>
          <p:nvPr/>
        </p:nvSpPr>
        <p:spPr>
          <a:xfrm>
            <a:off x="10892031" y="5184734"/>
            <a:ext cx="50206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9850770" y="5184734"/>
            <a:ext cx="492443"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検討</a:t>
            </a:r>
            <a:endParaRPr kumimoji="1" lang="ja-JP" altLang="en-US" sz="1200" dirty="0">
              <a:latin typeface="Meiryo UI" panose="020B0604030504040204" pitchFamily="50" charset="-128"/>
              <a:ea typeface="Meiryo UI" panose="020B0604030504040204" pitchFamily="50" charset="-128"/>
            </a:endParaRPr>
          </a:p>
        </p:txBody>
      </p:sp>
      <p:sp>
        <p:nvSpPr>
          <p:cNvPr id="6" name="正方形/長方形 5"/>
          <p:cNvSpPr/>
          <p:nvPr/>
        </p:nvSpPr>
        <p:spPr>
          <a:xfrm>
            <a:off x="8120418" y="62629"/>
            <a:ext cx="3685848" cy="78483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ja-JP" altLang="en-US" sz="900" dirty="0"/>
              <a:t>具体的取組みについては、</a:t>
            </a:r>
            <a:br>
              <a:rPr lang="ja-JP" altLang="en-US" sz="900" dirty="0"/>
            </a:br>
            <a:r>
              <a:rPr lang="ja-JP" altLang="en-US" sz="900" dirty="0" smtClean="0"/>
              <a:t>・</a:t>
            </a:r>
            <a:r>
              <a:rPr lang="ja-JP" altLang="en-US" sz="900" dirty="0"/>
              <a:t>国内外から大阪に資金・人材・企業を「呼び込む」取組み</a:t>
            </a:r>
            <a:br>
              <a:rPr lang="ja-JP" altLang="en-US" sz="900" dirty="0"/>
            </a:br>
            <a:r>
              <a:rPr lang="ja-JP" altLang="en-US" sz="900" dirty="0" smtClean="0"/>
              <a:t>・</a:t>
            </a:r>
            <a:r>
              <a:rPr lang="ja-JP" altLang="en-US" sz="900" dirty="0"/>
              <a:t>自らの魅力を高めていく「育む」取組み</a:t>
            </a:r>
            <a:br>
              <a:rPr lang="ja-JP" altLang="en-US" sz="900" dirty="0"/>
            </a:br>
            <a:r>
              <a:rPr lang="ja-JP" altLang="en-US" sz="900" dirty="0" smtClean="0"/>
              <a:t>・</a:t>
            </a:r>
            <a:r>
              <a:rPr lang="ja-JP" altLang="en-US" sz="900" dirty="0"/>
              <a:t>「呼び込む」 </a:t>
            </a:r>
            <a:r>
              <a:rPr lang="ja-JP" altLang="en-US" sz="900" dirty="0" smtClean="0"/>
              <a:t>「</a:t>
            </a:r>
            <a:r>
              <a:rPr lang="ja-JP" altLang="en-US" sz="900" dirty="0"/>
              <a:t>育む」ための基盤整備としての「支える」取組み</a:t>
            </a:r>
            <a:br>
              <a:rPr lang="ja-JP" altLang="en-US" sz="900" dirty="0"/>
            </a:br>
            <a:r>
              <a:rPr lang="ja-JP" altLang="en-US" sz="900" dirty="0"/>
              <a:t>の３つのアプローチ軸に</a:t>
            </a:r>
            <a:r>
              <a:rPr lang="ja-JP" altLang="en-US" sz="900" dirty="0" smtClean="0"/>
              <a:t>整理</a:t>
            </a:r>
            <a:endParaRPr lang="ja-JP" altLang="en-US" sz="900" dirty="0"/>
          </a:p>
        </p:txBody>
      </p:sp>
    </p:spTree>
    <p:extLst>
      <p:ext uri="{BB962C8B-B14F-4D97-AF65-F5344CB8AC3E}">
        <p14:creationId xmlns:p14="http://schemas.microsoft.com/office/powerpoint/2010/main" val="39212758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683652526"/>
              </p:ext>
            </p:extLst>
          </p:nvPr>
        </p:nvGraphicFramePr>
        <p:xfrm>
          <a:off x="765630" y="1039886"/>
          <a:ext cx="10994409" cy="2527585"/>
        </p:xfrm>
        <a:graphic>
          <a:graphicData uri="http://schemas.openxmlformats.org/drawingml/2006/table">
            <a:tbl>
              <a:tblPr firstRow="1" bandRow="1">
                <a:tableStyleId>{5C22544A-7EE6-4342-B048-85BDC9FD1C3A}</a:tableStyleId>
              </a:tblPr>
              <a:tblGrid>
                <a:gridCol w="3201537">
                  <a:extLst>
                    <a:ext uri="{9D8B030D-6E8A-4147-A177-3AD203B41FA5}">
                      <a16:colId xmlns:a16="http://schemas.microsoft.com/office/drawing/2014/main" val="1775291035"/>
                    </a:ext>
                  </a:extLst>
                </a:gridCol>
                <a:gridCol w="4531057">
                  <a:extLst>
                    <a:ext uri="{9D8B030D-6E8A-4147-A177-3AD203B41FA5}">
                      <a16:colId xmlns:a16="http://schemas.microsoft.com/office/drawing/2014/main" val="2051220517"/>
                    </a:ext>
                  </a:extLst>
                </a:gridCol>
                <a:gridCol w="1119116">
                  <a:extLst>
                    <a:ext uri="{9D8B030D-6E8A-4147-A177-3AD203B41FA5}">
                      <a16:colId xmlns:a16="http://schemas.microsoft.com/office/drawing/2014/main" val="3213052032"/>
                    </a:ext>
                  </a:extLst>
                </a:gridCol>
                <a:gridCol w="934547">
                  <a:extLst>
                    <a:ext uri="{9D8B030D-6E8A-4147-A177-3AD203B41FA5}">
                      <a16:colId xmlns:a16="http://schemas.microsoft.com/office/drawing/2014/main" val="3192314782"/>
                    </a:ext>
                  </a:extLst>
                </a:gridCol>
                <a:gridCol w="1208152">
                  <a:extLst>
                    <a:ext uri="{9D8B030D-6E8A-4147-A177-3AD203B41FA5}">
                      <a16:colId xmlns:a16="http://schemas.microsoft.com/office/drawing/2014/main" val="3553168558"/>
                    </a:ext>
                  </a:extLst>
                </a:gridCol>
              </a:tblGrid>
              <a:tr h="295193">
                <a:tc rowSpan="2">
                  <a:txBody>
                    <a:bodyPr/>
                    <a:lstStyle/>
                    <a:p>
                      <a:pPr algn="ctr"/>
                      <a:r>
                        <a:rPr kumimoji="1" lang="ja-JP" altLang="en-US" sz="1600" dirty="0">
                          <a:latin typeface="Meiryo UI" panose="020B0604030504040204" pitchFamily="50" charset="-128"/>
                          <a:ea typeface="Meiryo UI" panose="020B0604030504040204" pitchFamily="50" charset="-128"/>
                        </a:rPr>
                        <a:t>施策名</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概要</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gridSpan="2">
                  <a:txBody>
                    <a:bodyPr/>
                    <a:lstStyle/>
                    <a:p>
                      <a:pPr algn="ctr"/>
                      <a:r>
                        <a:rPr kumimoji="1" lang="ja-JP" altLang="en-US" sz="1600" dirty="0">
                          <a:latin typeface="Meiryo UI" panose="020B0604030504040204" pitchFamily="50" charset="-128"/>
                          <a:ea typeface="Meiryo UI" panose="020B0604030504040204" pitchFamily="50" charset="-128"/>
                        </a:rPr>
                        <a:t>フェーズごとの取組み</a:t>
                      </a:r>
                      <a:endParaRPr kumimoji="1" lang="en-US" altLang="ja-JP" sz="16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3977045840"/>
                  </a:ext>
                </a:extLst>
              </a:tr>
              <a:tr h="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第一期活動期</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328363"/>
                  </a:ext>
                </a:extLst>
              </a:tr>
              <a:tr h="8894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トッププロモーションをはじめとする戦略的な誘致活動の</a:t>
                      </a:r>
                      <a:r>
                        <a:rPr lang="ja-JP" altLang="en-US" sz="1400" dirty="0" smtClean="0">
                          <a:solidFill>
                            <a:schemeClr val="tx1"/>
                          </a:solidFill>
                          <a:latin typeface="Meiryo UI" panose="020B0604030504040204" pitchFamily="50" charset="-128"/>
                          <a:ea typeface="Meiryo UI" panose="020B0604030504040204" pitchFamily="50" charset="-128"/>
                        </a:rPr>
                        <a:t>実施</a:t>
                      </a:r>
                      <a:endParaRPr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400" dirty="0">
                          <a:latin typeface="Meiryo UI" panose="020B0604030504040204" pitchFamily="50" charset="-128"/>
                          <a:ea typeface="Meiryo UI" panose="020B0604030504040204" pitchFamily="50" charset="-128"/>
                        </a:rPr>
                        <a:t>海外投資家向けイベントでのトッププロモーションや</a:t>
                      </a:r>
                      <a:r>
                        <a:rPr kumimoji="1" lang="ja-JP" altLang="en-US" sz="1400" dirty="0" smtClean="0">
                          <a:latin typeface="Meiryo UI" panose="020B0604030504040204" pitchFamily="50" charset="-128"/>
                          <a:ea typeface="Meiryo UI" panose="020B0604030504040204" pitchFamily="50" charset="-128"/>
                        </a:rPr>
                        <a:t>、進出意向調査等による企業の発掘から個別コンタクト、伴走支援まで一貫した誘致活動の実施</a:t>
                      </a:r>
                      <a:endParaRPr kumimoji="1" lang="en-US" altLang="ja-JP"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r h="8685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誘致インセンティブの創設</a:t>
                      </a:r>
                      <a:endParaRPr lang="en-US" altLang="ja-JP" sz="1400" dirty="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金融系外国企業等の拠点設立に向けた事前調査のためのオフィス賃料や、事業開始直後の必要な初期費用等の補助制度を</a:t>
                      </a:r>
                      <a:r>
                        <a:rPr kumimoji="1" lang="ja-JP" altLang="en-US" sz="1400" dirty="0" smtClean="0">
                          <a:latin typeface="Meiryo UI" panose="020B0604030504040204" pitchFamily="50" charset="-128"/>
                          <a:ea typeface="Meiryo UI" panose="020B0604030504040204" pitchFamily="50" charset="-128"/>
                        </a:rPr>
                        <a:t>創設</a:t>
                      </a:r>
                      <a:endParaRPr kumimoji="1" lang="en-US" altLang="zh-TW" sz="105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43163378"/>
                  </a:ext>
                </a:extLst>
              </a:tr>
            </a:tbl>
          </a:graphicData>
        </a:graphic>
      </p:graphicFrame>
      <p:sp>
        <p:nvSpPr>
          <p:cNvPr id="8" name="テキスト ボックス 7"/>
          <p:cNvSpPr txBox="1">
            <a:spLocks noChangeArrowheads="1"/>
          </p:cNvSpPr>
          <p:nvPr/>
        </p:nvSpPr>
        <p:spPr bwMode="auto">
          <a:xfrm>
            <a:off x="764460" y="649230"/>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金融系企業・フィンテック企業誘致に向けた取組み　　　　　　 　</a:t>
            </a:r>
          </a:p>
        </p:txBody>
      </p:sp>
      <p:sp>
        <p:nvSpPr>
          <p:cNvPr id="10" name="正方形/長方形 9"/>
          <p:cNvSpPr/>
          <p:nvPr/>
        </p:nvSpPr>
        <p:spPr>
          <a:xfrm>
            <a:off x="492398" y="162602"/>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（２）スタートアップおよび地域活性化のための多様な資金調達の促進 </a:t>
            </a:r>
          </a:p>
        </p:txBody>
      </p:sp>
      <p:sp>
        <p:nvSpPr>
          <p:cNvPr id="2" name="右矢印 1"/>
          <p:cNvSpPr/>
          <p:nvPr/>
        </p:nvSpPr>
        <p:spPr>
          <a:xfrm>
            <a:off x="9617339" y="2049940"/>
            <a:ext cx="2142699"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右矢印 11"/>
          <p:cNvSpPr/>
          <p:nvPr/>
        </p:nvSpPr>
        <p:spPr>
          <a:xfrm>
            <a:off x="9617340" y="2935759"/>
            <a:ext cx="2142699"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1272766" y="239295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16" name="角丸四角形 15"/>
          <p:cNvSpPr/>
          <p:nvPr/>
        </p:nvSpPr>
        <p:spPr>
          <a:xfrm>
            <a:off x="1272766" y="318040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13" name="正方形/長方形 12"/>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smtClean="0">
                <a:latin typeface="Meiryo UI" panose="020B0604030504040204" pitchFamily="50" charset="-128"/>
                <a:ea typeface="Meiryo UI" panose="020B0604030504040204" pitchFamily="50" charset="-128"/>
              </a:rPr>
              <a:t>金融をテコに発展する</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グローバル都市</a:t>
            </a:r>
            <a:endParaRPr kumimoji="1" lang="ja-JP" altLang="en-US" sz="800" dirty="0">
              <a:latin typeface="Meiryo UI" panose="020B0604030504040204" pitchFamily="50" charset="-128"/>
              <a:ea typeface="Meiryo UI" panose="020B0604030504040204" pitchFamily="50" charset="-128"/>
            </a:endParaRPr>
          </a:p>
        </p:txBody>
      </p:sp>
      <p:sp>
        <p:nvSpPr>
          <p:cNvPr id="14"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5" name="テキスト ボックス 14"/>
          <p:cNvSpPr txBox="1"/>
          <p:nvPr/>
        </p:nvSpPr>
        <p:spPr>
          <a:xfrm>
            <a:off x="9840928" y="2755525"/>
            <a:ext cx="492443"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9840929" y="1868303"/>
            <a:ext cx="492443"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graphicFrame>
        <p:nvGraphicFramePr>
          <p:cNvPr id="22" name="コンテンツ プレースホルダー 6"/>
          <p:cNvGraphicFramePr>
            <a:graphicFrameLocks/>
          </p:cNvGraphicFramePr>
          <p:nvPr>
            <p:extLst>
              <p:ext uri="{D42A27DB-BD31-4B8C-83A1-F6EECF244321}">
                <p14:modId xmlns:p14="http://schemas.microsoft.com/office/powerpoint/2010/main" val="3252505345"/>
              </p:ext>
            </p:extLst>
          </p:nvPr>
        </p:nvGraphicFramePr>
        <p:xfrm>
          <a:off x="765630" y="4069571"/>
          <a:ext cx="10994409" cy="2552453"/>
        </p:xfrm>
        <a:graphic>
          <a:graphicData uri="http://schemas.openxmlformats.org/drawingml/2006/table">
            <a:tbl>
              <a:tblPr firstRow="1" bandRow="1">
                <a:tableStyleId>{5C22544A-7EE6-4342-B048-85BDC9FD1C3A}</a:tableStyleId>
              </a:tblPr>
              <a:tblGrid>
                <a:gridCol w="3201537">
                  <a:extLst>
                    <a:ext uri="{9D8B030D-6E8A-4147-A177-3AD203B41FA5}">
                      <a16:colId xmlns:a16="http://schemas.microsoft.com/office/drawing/2014/main" val="1775291035"/>
                    </a:ext>
                  </a:extLst>
                </a:gridCol>
                <a:gridCol w="4531057">
                  <a:extLst>
                    <a:ext uri="{9D8B030D-6E8A-4147-A177-3AD203B41FA5}">
                      <a16:colId xmlns:a16="http://schemas.microsoft.com/office/drawing/2014/main" val="2051220517"/>
                    </a:ext>
                  </a:extLst>
                </a:gridCol>
                <a:gridCol w="1119116">
                  <a:extLst>
                    <a:ext uri="{9D8B030D-6E8A-4147-A177-3AD203B41FA5}">
                      <a16:colId xmlns:a16="http://schemas.microsoft.com/office/drawing/2014/main" val="3213052032"/>
                    </a:ext>
                  </a:extLst>
                </a:gridCol>
                <a:gridCol w="934547">
                  <a:extLst>
                    <a:ext uri="{9D8B030D-6E8A-4147-A177-3AD203B41FA5}">
                      <a16:colId xmlns:a16="http://schemas.microsoft.com/office/drawing/2014/main" val="3192314782"/>
                    </a:ext>
                  </a:extLst>
                </a:gridCol>
                <a:gridCol w="1208152">
                  <a:extLst>
                    <a:ext uri="{9D8B030D-6E8A-4147-A177-3AD203B41FA5}">
                      <a16:colId xmlns:a16="http://schemas.microsoft.com/office/drawing/2014/main" val="3553168558"/>
                    </a:ext>
                  </a:extLst>
                </a:gridCol>
              </a:tblGrid>
              <a:tr h="276667">
                <a:tc rowSpan="2">
                  <a:txBody>
                    <a:bodyPr/>
                    <a:lstStyle/>
                    <a:p>
                      <a:pPr algn="ctr"/>
                      <a:r>
                        <a:rPr kumimoji="1" lang="ja-JP" altLang="en-US" sz="1600" dirty="0">
                          <a:latin typeface="Meiryo UI" panose="020B0604030504040204" pitchFamily="50" charset="-128"/>
                          <a:ea typeface="Meiryo UI" panose="020B0604030504040204" pitchFamily="50" charset="-128"/>
                        </a:rPr>
                        <a:t>施策名</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概要</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gridSpan="2">
                  <a:txBody>
                    <a:bodyPr/>
                    <a:lstStyle/>
                    <a:p>
                      <a:pPr algn="ctr"/>
                      <a:r>
                        <a:rPr kumimoji="1" lang="ja-JP" altLang="en-US" sz="1600" dirty="0">
                          <a:latin typeface="Meiryo UI" panose="020B0604030504040204" pitchFamily="50" charset="-128"/>
                          <a:ea typeface="Meiryo UI" panose="020B0604030504040204" pitchFamily="50" charset="-128"/>
                        </a:rPr>
                        <a:t>フェーズごとの取組み</a:t>
                      </a:r>
                      <a:endParaRPr kumimoji="1" lang="en-US" altLang="ja-JP" sz="16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3977045840"/>
                  </a:ext>
                </a:extLst>
              </a:tr>
              <a:tr h="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第一期活動期</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328363"/>
                  </a:ext>
                </a:extLst>
              </a:tr>
              <a:tr h="7946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スタートアップと企業・ベンチャーキャピタル</a:t>
                      </a:r>
                      <a:r>
                        <a:rPr lang="en-US" altLang="ja-JP" sz="1400" dirty="0">
                          <a:solidFill>
                            <a:schemeClr val="tx1"/>
                          </a:solidFill>
                          <a:latin typeface="Meiryo UI" panose="020B0604030504040204" pitchFamily="50" charset="-128"/>
                          <a:ea typeface="Meiryo UI" panose="020B0604030504040204" pitchFamily="50" charset="-128"/>
                        </a:rPr>
                        <a:t>(VC)</a:t>
                      </a:r>
                      <a:r>
                        <a:rPr lang="ja-JP" altLang="en-US" sz="1400" dirty="0">
                          <a:solidFill>
                            <a:schemeClr val="tx1"/>
                          </a:solidFill>
                          <a:latin typeface="Meiryo UI" panose="020B0604030504040204" pitchFamily="50" charset="-128"/>
                          <a:ea typeface="Meiryo UI" panose="020B0604030504040204" pitchFamily="50" charset="-128"/>
                        </a:rPr>
                        <a:t>等との出会いの場の</a:t>
                      </a:r>
                      <a:r>
                        <a:rPr lang="ja-JP" altLang="en-US" sz="1400" dirty="0" smtClean="0">
                          <a:solidFill>
                            <a:schemeClr val="tx1"/>
                          </a:solidFill>
                          <a:latin typeface="Meiryo UI" panose="020B0604030504040204" pitchFamily="50" charset="-128"/>
                          <a:ea typeface="Meiryo UI" panose="020B0604030504040204" pitchFamily="50" charset="-128"/>
                        </a:rPr>
                        <a:t>創出</a:t>
                      </a:r>
                      <a:endParaRPr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国内外の</a:t>
                      </a:r>
                      <a:r>
                        <a:rPr kumimoji="1" lang="en-US" altLang="ja-JP" sz="1400" dirty="0">
                          <a:solidFill>
                            <a:schemeClr val="tx1"/>
                          </a:solidFill>
                          <a:latin typeface="Meiryo UI" panose="020B0604030504040204" pitchFamily="50" charset="-128"/>
                          <a:ea typeface="Meiryo UI" panose="020B0604030504040204" pitchFamily="50" charset="-128"/>
                        </a:rPr>
                        <a:t>VC</a:t>
                      </a:r>
                      <a:r>
                        <a:rPr kumimoji="1" lang="ja-JP" altLang="en-US" sz="1400" dirty="0" err="1">
                          <a:solidFill>
                            <a:schemeClr val="tx1"/>
                          </a:solidFill>
                          <a:latin typeface="Meiryo UI" panose="020B0604030504040204" pitchFamily="50" charset="-128"/>
                          <a:ea typeface="Meiryo UI" panose="020B0604030504040204" pitchFamily="50" charset="-128"/>
                        </a:rPr>
                        <a:t>を招へい</a:t>
                      </a:r>
                      <a:r>
                        <a:rPr kumimoji="1" lang="ja-JP" altLang="en-US" sz="1400" dirty="0">
                          <a:solidFill>
                            <a:schemeClr val="tx1"/>
                          </a:solidFill>
                          <a:latin typeface="Meiryo UI" panose="020B0604030504040204" pitchFamily="50" charset="-128"/>
                          <a:ea typeface="Meiryo UI" panose="020B0604030504040204" pitchFamily="50" charset="-128"/>
                        </a:rPr>
                        <a:t>した</a:t>
                      </a:r>
                      <a:r>
                        <a:rPr kumimoji="1" lang="ja-JP" altLang="en-US" sz="1400" dirty="0">
                          <a:latin typeface="Meiryo UI" panose="020B0604030504040204" pitchFamily="50" charset="-128"/>
                          <a:ea typeface="Meiryo UI" panose="020B0604030504040204" pitchFamily="50" charset="-128"/>
                        </a:rPr>
                        <a:t>アクセラレーションプログラムやピッチイベントの開催等により、スタートアップ企業と</a:t>
                      </a:r>
                      <a:r>
                        <a:rPr kumimoji="1" lang="en-US" altLang="ja-JP" sz="1400" dirty="0">
                          <a:latin typeface="Meiryo UI" panose="020B0604030504040204" pitchFamily="50" charset="-128"/>
                          <a:ea typeface="Meiryo UI" panose="020B0604030504040204" pitchFamily="50" charset="-128"/>
                        </a:rPr>
                        <a:t>VC</a:t>
                      </a:r>
                      <a:r>
                        <a:rPr kumimoji="1" lang="ja-JP" altLang="en-US" sz="1400" dirty="0">
                          <a:latin typeface="Meiryo UI" panose="020B0604030504040204" pitchFamily="50" charset="-128"/>
                          <a:ea typeface="Meiryo UI" panose="020B0604030504040204" pitchFamily="50" charset="-128"/>
                        </a:rPr>
                        <a:t>の出会いの場を</a:t>
                      </a:r>
                      <a:r>
                        <a:rPr kumimoji="1" lang="ja-JP" altLang="en-US" sz="1400" dirty="0" smtClean="0">
                          <a:latin typeface="Meiryo UI" panose="020B0604030504040204" pitchFamily="50" charset="-128"/>
                          <a:ea typeface="Meiryo UI" panose="020B0604030504040204" pitchFamily="50" charset="-128"/>
                        </a:rPr>
                        <a:t>創出</a:t>
                      </a:r>
                      <a:endParaRPr kumimoji="1" lang="en-US" altLang="ja-JP"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32308226"/>
                  </a:ext>
                </a:extLst>
              </a:tr>
              <a:tr h="9881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スタートアップや支援策等に関する情報プラットフォームの整備・拡充及びイベント開催等による国内外へのプロモーション</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在阪スタートアップや支援策を網羅</a:t>
                      </a:r>
                      <a:r>
                        <a:rPr kumimoji="1" lang="ja-JP" altLang="en-US" sz="1400" dirty="0" smtClean="0">
                          <a:solidFill>
                            <a:schemeClr val="tx1"/>
                          </a:solidFill>
                          <a:latin typeface="Meiryo UI" panose="020B0604030504040204" pitchFamily="50" charset="-128"/>
                          <a:ea typeface="Meiryo UI" panose="020B0604030504040204" pitchFamily="50" charset="-128"/>
                        </a:rPr>
                        <a:t>した情報プラットフォーム</a:t>
                      </a:r>
                      <a:r>
                        <a:rPr kumimoji="1" lang="ja-JP" altLang="en-US" sz="1400" dirty="0">
                          <a:solidFill>
                            <a:schemeClr val="tx1"/>
                          </a:solidFill>
                          <a:latin typeface="Meiryo UI" panose="020B0604030504040204" pitchFamily="50" charset="-128"/>
                          <a:ea typeface="Meiryo UI" panose="020B0604030504040204" pitchFamily="50" charset="-128"/>
                        </a:rPr>
                        <a:t>の整備・拡充を進めるとともに、イベントの開催等により投資魅力としての在阪スタートアップを国内外へ</a:t>
                      </a:r>
                      <a:r>
                        <a:rPr kumimoji="1" lang="ja-JP" altLang="en-US" sz="1400" dirty="0" smtClean="0">
                          <a:solidFill>
                            <a:schemeClr val="tx1"/>
                          </a:solidFill>
                          <a:latin typeface="Meiryo UI" panose="020B0604030504040204" pitchFamily="50" charset="-128"/>
                          <a:ea typeface="Meiryo UI" panose="020B0604030504040204" pitchFamily="50" charset="-128"/>
                        </a:rPr>
                        <a:t>プロモーション</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民間</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39258951"/>
                  </a:ext>
                </a:extLst>
              </a:tr>
            </a:tbl>
          </a:graphicData>
        </a:graphic>
      </p:graphicFrame>
      <p:sp>
        <p:nvSpPr>
          <p:cNvPr id="47" name="テキスト ボックス 46"/>
          <p:cNvSpPr txBox="1">
            <a:spLocks noChangeArrowheads="1"/>
          </p:cNvSpPr>
          <p:nvPr/>
        </p:nvSpPr>
        <p:spPr bwMode="auto">
          <a:xfrm>
            <a:off x="764460" y="3673938"/>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スタートアップに対するさらなる投資促進に向けた支援　　　　　　 　</a:t>
            </a:r>
          </a:p>
        </p:txBody>
      </p:sp>
      <p:sp>
        <p:nvSpPr>
          <p:cNvPr id="48" name="右矢印 47"/>
          <p:cNvSpPr/>
          <p:nvPr/>
        </p:nvSpPr>
        <p:spPr>
          <a:xfrm>
            <a:off x="9630987" y="5039696"/>
            <a:ext cx="2129052"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右矢印 48"/>
          <p:cNvSpPr/>
          <p:nvPr/>
        </p:nvSpPr>
        <p:spPr>
          <a:xfrm>
            <a:off x="9617340" y="6048637"/>
            <a:ext cx="2142699"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0" name="グループ化 49"/>
          <p:cNvGrpSpPr/>
          <p:nvPr/>
        </p:nvGrpSpPr>
        <p:grpSpPr>
          <a:xfrm>
            <a:off x="1251266" y="5347578"/>
            <a:ext cx="1567217" cy="204718"/>
            <a:chOff x="1323836" y="3862315"/>
            <a:chExt cx="1567217" cy="204718"/>
          </a:xfrm>
        </p:grpSpPr>
        <p:sp>
          <p:nvSpPr>
            <p:cNvPr id="51" name="角丸四角形 50"/>
            <p:cNvSpPr/>
            <p:nvPr/>
          </p:nvSpPr>
          <p:spPr>
            <a:xfrm>
              <a:off x="1323836" y="3862318"/>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52" name="角丸四角形 51"/>
            <p:cNvSpPr/>
            <p:nvPr/>
          </p:nvSpPr>
          <p:spPr>
            <a:xfrm>
              <a:off x="2158623" y="3862315"/>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grpSp>
      <p:grpSp>
        <p:nvGrpSpPr>
          <p:cNvPr id="53" name="グループ化 52"/>
          <p:cNvGrpSpPr/>
          <p:nvPr/>
        </p:nvGrpSpPr>
        <p:grpSpPr>
          <a:xfrm>
            <a:off x="1251266" y="6359887"/>
            <a:ext cx="1567217" cy="204718"/>
            <a:chOff x="1323836" y="3862315"/>
            <a:chExt cx="1567217" cy="204718"/>
          </a:xfrm>
        </p:grpSpPr>
        <p:sp>
          <p:nvSpPr>
            <p:cNvPr id="54" name="角丸四角形 53"/>
            <p:cNvSpPr/>
            <p:nvPr/>
          </p:nvSpPr>
          <p:spPr>
            <a:xfrm>
              <a:off x="1323836" y="3862318"/>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55" name="角丸四角形 54"/>
            <p:cNvSpPr/>
            <p:nvPr/>
          </p:nvSpPr>
          <p:spPr>
            <a:xfrm>
              <a:off x="2158623" y="3862315"/>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grpSp>
      <p:sp>
        <p:nvSpPr>
          <p:cNvPr id="56" name="テキスト ボックス 55"/>
          <p:cNvSpPr txBox="1"/>
          <p:nvPr/>
        </p:nvSpPr>
        <p:spPr>
          <a:xfrm>
            <a:off x="9840929" y="4849725"/>
            <a:ext cx="492443"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9840928" y="5815181"/>
            <a:ext cx="492443"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949519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734283196"/>
              </p:ext>
            </p:extLst>
          </p:nvPr>
        </p:nvGraphicFramePr>
        <p:xfrm>
          <a:off x="765630" y="441478"/>
          <a:ext cx="10994409" cy="4151449"/>
        </p:xfrm>
        <a:graphic>
          <a:graphicData uri="http://schemas.openxmlformats.org/drawingml/2006/table">
            <a:tbl>
              <a:tblPr firstRow="1" bandRow="1">
                <a:tableStyleId>{5C22544A-7EE6-4342-B048-85BDC9FD1C3A}</a:tableStyleId>
              </a:tblPr>
              <a:tblGrid>
                <a:gridCol w="3201537">
                  <a:extLst>
                    <a:ext uri="{9D8B030D-6E8A-4147-A177-3AD203B41FA5}">
                      <a16:colId xmlns:a16="http://schemas.microsoft.com/office/drawing/2014/main" val="1775291035"/>
                    </a:ext>
                  </a:extLst>
                </a:gridCol>
                <a:gridCol w="4531057">
                  <a:extLst>
                    <a:ext uri="{9D8B030D-6E8A-4147-A177-3AD203B41FA5}">
                      <a16:colId xmlns:a16="http://schemas.microsoft.com/office/drawing/2014/main" val="2051220517"/>
                    </a:ext>
                  </a:extLst>
                </a:gridCol>
                <a:gridCol w="1119116">
                  <a:extLst>
                    <a:ext uri="{9D8B030D-6E8A-4147-A177-3AD203B41FA5}">
                      <a16:colId xmlns:a16="http://schemas.microsoft.com/office/drawing/2014/main" val="3213052032"/>
                    </a:ext>
                  </a:extLst>
                </a:gridCol>
                <a:gridCol w="934547">
                  <a:extLst>
                    <a:ext uri="{9D8B030D-6E8A-4147-A177-3AD203B41FA5}">
                      <a16:colId xmlns:a16="http://schemas.microsoft.com/office/drawing/2014/main" val="3192314782"/>
                    </a:ext>
                  </a:extLst>
                </a:gridCol>
                <a:gridCol w="1208152">
                  <a:extLst>
                    <a:ext uri="{9D8B030D-6E8A-4147-A177-3AD203B41FA5}">
                      <a16:colId xmlns:a16="http://schemas.microsoft.com/office/drawing/2014/main" val="3553168558"/>
                    </a:ext>
                  </a:extLst>
                </a:gridCol>
              </a:tblGrid>
              <a:tr h="276667">
                <a:tc rowSpan="2">
                  <a:txBody>
                    <a:bodyPr/>
                    <a:lstStyle/>
                    <a:p>
                      <a:pPr algn="ctr"/>
                      <a:r>
                        <a:rPr kumimoji="1" lang="ja-JP" altLang="en-US" sz="1600" dirty="0">
                          <a:latin typeface="Meiryo UI" panose="020B0604030504040204" pitchFamily="50" charset="-128"/>
                          <a:ea typeface="Meiryo UI" panose="020B0604030504040204" pitchFamily="50" charset="-128"/>
                        </a:rPr>
                        <a:t>施策名</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概要</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gridSpan="2">
                  <a:txBody>
                    <a:bodyPr/>
                    <a:lstStyle/>
                    <a:p>
                      <a:pPr algn="ctr"/>
                      <a:r>
                        <a:rPr kumimoji="1" lang="ja-JP" altLang="en-US" sz="1600" dirty="0">
                          <a:latin typeface="Meiryo UI" panose="020B0604030504040204" pitchFamily="50" charset="-128"/>
                          <a:ea typeface="Meiryo UI" panose="020B0604030504040204" pitchFamily="50" charset="-128"/>
                        </a:rPr>
                        <a:t>フェーズごとの取組み</a:t>
                      </a:r>
                      <a:endParaRPr kumimoji="1" lang="en-US" altLang="ja-JP" sz="16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3977045840"/>
                  </a:ext>
                </a:extLst>
              </a:tr>
              <a:tr h="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第一期活動期</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328363"/>
                  </a:ext>
                </a:extLst>
              </a:tr>
              <a:tr h="8708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「規制のサンドボックス制度」の活用促進（金融サービス等実証実験の支援）</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「規制のサンドボックス制度」活用企業を掘り起こし、実証実験に必要な予備調査やコンサルティング費用等を</a:t>
                      </a:r>
                      <a:r>
                        <a:rPr kumimoji="1" lang="ja-JP" altLang="en-US" sz="1400" dirty="0" smtClean="0">
                          <a:solidFill>
                            <a:schemeClr val="tx1"/>
                          </a:solidFill>
                          <a:latin typeface="Meiryo UI" panose="020B0604030504040204" pitchFamily="50" charset="-128"/>
                          <a:ea typeface="Meiryo UI" panose="020B0604030504040204" pitchFamily="50" charset="-128"/>
                        </a:rPr>
                        <a:t>補助</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177116511"/>
                  </a:ext>
                </a:extLst>
              </a:tr>
              <a:tr h="8708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テーマを特化した官民連携によるベンチャーファンドの組成・運用</a:t>
                      </a: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大阪に強みのある産業分野に特化したベンチャーファンドの組成に向けた検討や官民による既存ファンドの運用による資金調達の</a:t>
                      </a:r>
                      <a:r>
                        <a:rPr kumimoji="1" lang="ja-JP" altLang="en-US" sz="1400" dirty="0" smtClean="0">
                          <a:solidFill>
                            <a:schemeClr val="tx1"/>
                          </a:solidFill>
                          <a:latin typeface="Meiryo UI" panose="020B0604030504040204" pitchFamily="50" charset="-128"/>
                          <a:ea typeface="Meiryo UI" panose="020B0604030504040204" pitchFamily="50" charset="-128"/>
                        </a:rPr>
                        <a:t>円滑化</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latin typeface="Meiryo UI" panose="020B0604030504040204" pitchFamily="50" charset="-128"/>
                          <a:ea typeface="Meiryo UI" panose="020B0604030504040204" pitchFamily="50" charset="-128"/>
                        </a:rPr>
                        <a:t>民間</a:t>
                      </a:r>
                      <a:endParaRPr kumimoji="1" lang="en-US" altLang="ja-JP" sz="14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大阪府・市</a:t>
                      </a:r>
                      <a:endParaRPr kumimoji="1" lang="en-US" altLang="ja-JP" sz="1400" dirty="0" smtClean="0">
                        <a:latin typeface="Meiryo UI" panose="020B0604030504040204" pitchFamily="50" charset="-128"/>
                        <a:ea typeface="Meiryo UI" panose="020B0604030504040204" pitchFamily="50" charset="-128"/>
                      </a:endParaRPr>
                    </a:p>
                    <a:p>
                      <a:pPr algn="l"/>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15146533"/>
                  </a:ext>
                </a:extLst>
              </a:tr>
              <a:tr h="8708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税制や規制緩和に関する国への働きかけ</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（オープンイノベーション促進税制やエンジェル税制における拡充等）</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オープンイノベーション促進税制やエンジェル税制の対象拡大など制度拡充について国に</a:t>
                      </a:r>
                      <a:r>
                        <a:rPr kumimoji="1" lang="ja-JP" altLang="en-US" sz="1400" dirty="0" smtClean="0">
                          <a:solidFill>
                            <a:schemeClr val="tx1"/>
                          </a:solidFill>
                          <a:latin typeface="Meiryo UI" panose="020B0604030504040204" pitchFamily="50" charset="-128"/>
                          <a:ea typeface="Meiryo UI" panose="020B0604030504040204" pitchFamily="50" charset="-128"/>
                        </a:rPr>
                        <a:t>働きかけ</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191876007"/>
                  </a:ext>
                </a:extLst>
              </a:tr>
              <a:tr h="769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Meiryo UI" panose="020B0604030504040204" pitchFamily="50" charset="-128"/>
                          <a:ea typeface="Meiryo UI" panose="020B0604030504040204" pitchFamily="50" charset="-128"/>
                        </a:rPr>
                        <a:t>IPO</a:t>
                      </a:r>
                      <a:r>
                        <a:rPr lang="ja-JP" altLang="en-US" sz="1400" dirty="0">
                          <a:solidFill>
                            <a:schemeClr val="tx1"/>
                          </a:solidFill>
                          <a:latin typeface="Meiryo UI" panose="020B0604030504040204" pitchFamily="50" charset="-128"/>
                          <a:ea typeface="Meiryo UI" panose="020B0604030504040204" pitchFamily="50" charset="-128"/>
                        </a:rPr>
                        <a:t>の支援</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rPr>
                        <a:t>相談窓口の設置や、官民</a:t>
                      </a:r>
                      <a:r>
                        <a:rPr kumimoji="1" lang="ja-JP" altLang="en-US" sz="1400" dirty="0">
                          <a:solidFill>
                            <a:schemeClr val="tx1"/>
                          </a:solidFill>
                          <a:latin typeface="Meiryo UI" panose="020B0604030504040204" pitchFamily="50" charset="-128"/>
                          <a:ea typeface="Meiryo UI" panose="020B0604030504040204" pitchFamily="50" charset="-128"/>
                        </a:rPr>
                        <a:t>連携</a:t>
                      </a:r>
                      <a:r>
                        <a:rPr kumimoji="1" lang="ja-JP" altLang="en-US" sz="1400" dirty="0" smtClean="0">
                          <a:solidFill>
                            <a:schemeClr val="tx1"/>
                          </a:solidFill>
                          <a:latin typeface="Meiryo UI" panose="020B0604030504040204" pitchFamily="50" charset="-128"/>
                          <a:ea typeface="Meiryo UI" panose="020B0604030504040204" pitchFamily="50" charset="-128"/>
                        </a:rPr>
                        <a:t>したセミナー</a:t>
                      </a:r>
                      <a:r>
                        <a:rPr kumimoji="1" lang="ja-JP" altLang="en-US" sz="1400" dirty="0">
                          <a:solidFill>
                            <a:schemeClr val="tx1"/>
                          </a:solidFill>
                          <a:latin typeface="Meiryo UI" panose="020B0604030504040204" pitchFamily="50" charset="-128"/>
                          <a:ea typeface="Meiryo UI" panose="020B0604030504040204" pitchFamily="50" charset="-128"/>
                        </a:rPr>
                        <a:t>の</a:t>
                      </a:r>
                      <a:r>
                        <a:rPr kumimoji="1" lang="ja-JP" altLang="en-US" sz="1400" dirty="0" smtClean="0">
                          <a:solidFill>
                            <a:schemeClr val="tx1"/>
                          </a:solidFill>
                          <a:latin typeface="Meiryo UI" panose="020B0604030504040204" pitchFamily="50" charset="-128"/>
                          <a:ea typeface="Meiryo UI" panose="020B0604030504040204" pitchFamily="50" charset="-128"/>
                        </a:rPr>
                        <a:t>開催、個別</a:t>
                      </a:r>
                      <a:r>
                        <a:rPr kumimoji="1" lang="ja-JP" altLang="en-US" sz="1400" dirty="0">
                          <a:solidFill>
                            <a:schemeClr val="tx1"/>
                          </a:solidFill>
                          <a:latin typeface="Meiryo UI" panose="020B0604030504040204" pitchFamily="50" charset="-128"/>
                          <a:ea typeface="Meiryo UI" panose="020B0604030504040204" pitchFamily="50" charset="-128"/>
                        </a:rPr>
                        <a:t>支援</a:t>
                      </a:r>
                      <a:r>
                        <a:rPr kumimoji="1" lang="ja-JP" altLang="en-US" sz="1400" dirty="0" smtClean="0">
                          <a:solidFill>
                            <a:schemeClr val="tx1"/>
                          </a:solidFill>
                          <a:latin typeface="Meiryo UI" panose="020B0604030504040204" pitchFamily="50" charset="-128"/>
                          <a:ea typeface="Meiryo UI" panose="020B0604030504040204" pitchFamily="50" charset="-128"/>
                        </a:rPr>
                        <a:t>などによりスタートアップ</a:t>
                      </a:r>
                      <a:r>
                        <a:rPr kumimoji="1" lang="ja-JP" altLang="en-US" sz="1400" dirty="0">
                          <a:solidFill>
                            <a:schemeClr val="tx1"/>
                          </a:solidFill>
                          <a:latin typeface="Meiryo UI" panose="020B0604030504040204" pitchFamily="50" charset="-128"/>
                          <a:ea typeface="Meiryo UI" panose="020B0604030504040204" pitchFamily="50" charset="-128"/>
                        </a:rPr>
                        <a:t>の</a:t>
                      </a:r>
                      <a:r>
                        <a:rPr kumimoji="1" lang="en-US" altLang="ja-JP" sz="1400" dirty="0">
                          <a:solidFill>
                            <a:schemeClr val="tx1"/>
                          </a:solidFill>
                          <a:latin typeface="Meiryo UI" panose="020B0604030504040204" pitchFamily="50" charset="-128"/>
                          <a:ea typeface="Meiryo UI" panose="020B0604030504040204" pitchFamily="50" charset="-128"/>
                        </a:rPr>
                        <a:t>IPO</a:t>
                      </a:r>
                      <a:r>
                        <a:rPr kumimoji="1" lang="ja-JP" altLang="en-US" sz="1400" dirty="0">
                          <a:solidFill>
                            <a:schemeClr val="tx1"/>
                          </a:solidFill>
                          <a:latin typeface="Meiryo UI" panose="020B0604030504040204" pitchFamily="50" charset="-128"/>
                          <a:ea typeface="Meiryo UI" panose="020B0604030504040204" pitchFamily="50" charset="-128"/>
                        </a:rPr>
                        <a:t>を</a:t>
                      </a:r>
                      <a:r>
                        <a:rPr kumimoji="1" lang="ja-JP" altLang="en-US" sz="1400" dirty="0" smtClean="0">
                          <a:solidFill>
                            <a:schemeClr val="tx1"/>
                          </a:solidFill>
                          <a:latin typeface="Meiryo UI" panose="020B0604030504040204" pitchFamily="50" charset="-128"/>
                          <a:ea typeface="Meiryo UI" panose="020B0604030504040204" pitchFamily="50" charset="-128"/>
                        </a:rPr>
                        <a:t>促進</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取引所</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673221611"/>
                  </a:ext>
                </a:extLst>
              </a:tr>
            </a:tbl>
          </a:graphicData>
        </a:graphic>
      </p:graphicFrame>
      <p:sp>
        <p:nvSpPr>
          <p:cNvPr id="21" name="角丸四角形 20"/>
          <p:cNvSpPr/>
          <p:nvPr/>
        </p:nvSpPr>
        <p:spPr>
          <a:xfrm>
            <a:off x="1251266" y="180954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23" name="正方形/長方形 22"/>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smtClean="0">
                <a:latin typeface="Meiryo UI" panose="020B0604030504040204" pitchFamily="50" charset="-128"/>
                <a:ea typeface="Meiryo UI" panose="020B0604030504040204" pitchFamily="50" charset="-128"/>
              </a:rPr>
              <a:t>金融をテコに発展する</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グローバル都市</a:t>
            </a:r>
            <a:endParaRPr kumimoji="1" lang="ja-JP" altLang="en-US" sz="800" dirty="0">
              <a:latin typeface="Meiryo UI" panose="020B0604030504040204" pitchFamily="50" charset="-128"/>
              <a:ea typeface="Meiryo UI" panose="020B0604030504040204" pitchFamily="50" charset="-128"/>
            </a:endParaRPr>
          </a:p>
        </p:txBody>
      </p:sp>
      <p:sp>
        <p:nvSpPr>
          <p:cNvPr id="24"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28" name="テキスト ボックス 27"/>
          <p:cNvSpPr txBox="1"/>
          <p:nvPr/>
        </p:nvSpPr>
        <p:spPr>
          <a:xfrm>
            <a:off x="9567411" y="1310407"/>
            <a:ext cx="492443"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検討</a:t>
            </a:r>
            <a:endParaRPr kumimoji="1" lang="ja-JP" altLang="en-US" sz="1200" dirty="0">
              <a:latin typeface="Meiryo UI" panose="020B0604030504040204" pitchFamily="50" charset="-128"/>
              <a:ea typeface="Meiryo UI" panose="020B0604030504040204" pitchFamily="50" charset="-128"/>
            </a:endParaRPr>
          </a:p>
        </p:txBody>
      </p:sp>
      <p:sp>
        <p:nvSpPr>
          <p:cNvPr id="29" name="右矢印 28"/>
          <p:cNvSpPr/>
          <p:nvPr/>
        </p:nvSpPr>
        <p:spPr>
          <a:xfrm>
            <a:off x="9617340" y="4013482"/>
            <a:ext cx="2142699"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9840929" y="3863712"/>
            <a:ext cx="492443"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
        <p:nvSpPr>
          <p:cNvPr id="31" name="角丸四角形 30"/>
          <p:cNvSpPr/>
          <p:nvPr/>
        </p:nvSpPr>
        <p:spPr>
          <a:xfrm>
            <a:off x="2124382" y="428585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
        <p:nvSpPr>
          <p:cNvPr id="32" name="角丸四角形 31"/>
          <p:cNvSpPr/>
          <p:nvPr/>
        </p:nvSpPr>
        <p:spPr>
          <a:xfrm>
            <a:off x="2856812" y="3576869"/>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33" name="角丸四角形 32"/>
          <p:cNvSpPr/>
          <p:nvPr/>
        </p:nvSpPr>
        <p:spPr>
          <a:xfrm>
            <a:off x="2124382" y="2681809"/>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
        <p:nvSpPr>
          <p:cNvPr id="34" name="右矢印 33"/>
          <p:cNvSpPr/>
          <p:nvPr/>
        </p:nvSpPr>
        <p:spPr>
          <a:xfrm>
            <a:off x="9630987" y="2319753"/>
            <a:ext cx="2142699"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p:cNvSpPr txBox="1"/>
          <p:nvPr/>
        </p:nvSpPr>
        <p:spPr>
          <a:xfrm>
            <a:off x="9854576" y="2126441"/>
            <a:ext cx="492443"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
        <p:nvSpPr>
          <p:cNvPr id="36" name="右矢印 35"/>
          <p:cNvSpPr/>
          <p:nvPr/>
        </p:nvSpPr>
        <p:spPr>
          <a:xfrm>
            <a:off x="9630987" y="3222954"/>
            <a:ext cx="2142699"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9854576" y="3029642"/>
            <a:ext cx="492443"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grpSp>
        <p:nvGrpSpPr>
          <p:cNvPr id="38" name="グループ化 37"/>
          <p:cNvGrpSpPr/>
          <p:nvPr/>
        </p:nvGrpSpPr>
        <p:grpSpPr>
          <a:xfrm>
            <a:off x="9630987" y="1481247"/>
            <a:ext cx="2129053" cy="600502"/>
            <a:chOff x="9703557" y="4053385"/>
            <a:chExt cx="2129053" cy="600502"/>
          </a:xfrm>
        </p:grpSpPr>
        <p:sp>
          <p:nvSpPr>
            <p:cNvPr id="39" name="正方形/長方形 38"/>
            <p:cNvSpPr/>
            <p:nvPr/>
          </p:nvSpPr>
          <p:spPr>
            <a:xfrm>
              <a:off x="9703557" y="4223035"/>
              <a:ext cx="1164467" cy="260066"/>
            </a:xfrm>
            <a:prstGeom prst="rect">
              <a:avLst/>
            </a:prstGeom>
            <a:noFill/>
            <a:ln w="28575">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右矢印 39"/>
            <p:cNvSpPr/>
            <p:nvPr/>
          </p:nvSpPr>
          <p:spPr>
            <a:xfrm>
              <a:off x="10253800" y="4053385"/>
              <a:ext cx="1578810"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1" name="テキスト ボックス 40"/>
          <p:cNvSpPr txBox="1"/>
          <p:nvPr/>
        </p:nvSpPr>
        <p:spPr>
          <a:xfrm>
            <a:off x="10116383" y="1311697"/>
            <a:ext cx="50206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graphicFrame>
        <p:nvGraphicFramePr>
          <p:cNvPr id="49" name="コンテンツ プレースホルダー 6"/>
          <p:cNvGraphicFramePr>
            <a:graphicFrameLocks/>
          </p:cNvGraphicFramePr>
          <p:nvPr>
            <p:extLst>
              <p:ext uri="{D42A27DB-BD31-4B8C-83A1-F6EECF244321}">
                <p14:modId xmlns:p14="http://schemas.microsoft.com/office/powerpoint/2010/main" val="2340051036"/>
              </p:ext>
            </p:extLst>
          </p:nvPr>
        </p:nvGraphicFramePr>
        <p:xfrm>
          <a:off x="751116" y="5082819"/>
          <a:ext cx="10994409" cy="1732113"/>
        </p:xfrm>
        <a:graphic>
          <a:graphicData uri="http://schemas.openxmlformats.org/drawingml/2006/table">
            <a:tbl>
              <a:tblPr firstRow="1" bandRow="1">
                <a:tableStyleId>{5C22544A-7EE6-4342-B048-85BDC9FD1C3A}</a:tableStyleId>
              </a:tblPr>
              <a:tblGrid>
                <a:gridCol w="3201537">
                  <a:extLst>
                    <a:ext uri="{9D8B030D-6E8A-4147-A177-3AD203B41FA5}">
                      <a16:colId xmlns:a16="http://schemas.microsoft.com/office/drawing/2014/main" val="1775291035"/>
                    </a:ext>
                  </a:extLst>
                </a:gridCol>
                <a:gridCol w="4531057">
                  <a:extLst>
                    <a:ext uri="{9D8B030D-6E8A-4147-A177-3AD203B41FA5}">
                      <a16:colId xmlns:a16="http://schemas.microsoft.com/office/drawing/2014/main" val="2051220517"/>
                    </a:ext>
                  </a:extLst>
                </a:gridCol>
                <a:gridCol w="1119116">
                  <a:extLst>
                    <a:ext uri="{9D8B030D-6E8A-4147-A177-3AD203B41FA5}">
                      <a16:colId xmlns:a16="http://schemas.microsoft.com/office/drawing/2014/main" val="3213052032"/>
                    </a:ext>
                  </a:extLst>
                </a:gridCol>
                <a:gridCol w="949060">
                  <a:extLst>
                    <a:ext uri="{9D8B030D-6E8A-4147-A177-3AD203B41FA5}">
                      <a16:colId xmlns:a16="http://schemas.microsoft.com/office/drawing/2014/main" val="3192314782"/>
                    </a:ext>
                  </a:extLst>
                </a:gridCol>
                <a:gridCol w="1193639">
                  <a:extLst>
                    <a:ext uri="{9D8B030D-6E8A-4147-A177-3AD203B41FA5}">
                      <a16:colId xmlns:a16="http://schemas.microsoft.com/office/drawing/2014/main" val="3553168558"/>
                    </a:ext>
                  </a:extLst>
                </a:gridCol>
              </a:tblGrid>
              <a:tr h="280682">
                <a:tc rowSpan="2">
                  <a:txBody>
                    <a:bodyPr/>
                    <a:lstStyle/>
                    <a:p>
                      <a:pPr algn="ctr"/>
                      <a:r>
                        <a:rPr kumimoji="1" lang="ja-JP" altLang="en-US" sz="1600" dirty="0">
                          <a:latin typeface="Meiryo UI" panose="020B0604030504040204" pitchFamily="50" charset="-128"/>
                          <a:ea typeface="Meiryo UI" panose="020B0604030504040204" pitchFamily="50" charset="-128"/>
                        </a:rPr>
                        <a:t>施策名</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概要</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gridSpan="2">
                  <a:txBody>
                    <a:bodyPr/>
                    <a:lstStyle/>
                    <a:p>
                      <a:pPr algn="ctr"/>
                      <a:r>
                        <a:rPr kumimoji="1" lang="ja-JP" altLang="en-US" sz="1600" dirty="0">
                          <a:latin typeface="Meiryo UI" panose="020B0604030504040204" pitchFamily="50" charset="-128"/>
                          <a:ea typeface="Meiryo UI" panose="020B0604030504040204" pitchFamily="50" charset="-128"/>
                        </a:rPr>
                        <a:t>フェーズごとの取組み</a:t>
                      </a:r>
                      <a:endParaRPr kumimoji="1" lang="en-US" altLang="ja-JP" sz="16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3977045840"/>
                  </a:ext>
                </a:extLst>
              </a:tr>
              <a:tr h="43503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第一期活動期</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328363"/>
                  </a:ext>
                </a:extLst>
              </a:tr>
              <a:tr h="9617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Meiryo UI" panose="020B0604030504040204" pitchFamily="50" charset="-128"/>
                          <a:ea typeface="Meiryo UI" panose="020B0604030504040204" pitchFamily="50" charset="-128"/>
                        </a:rPr>
                        <a:t>ST</a:t>
                      </a:r>
                      <a:r>
                        <a:rPr lang="ja-JP" altLang="en-US" sz="1400" dirty="0">
                          <a:solidFill>
                            <a:schemeClr val="tx1"/>
                          </a:solidFill>
                          <a:latin typeface="Meiryo UI" panose="020B0604030504040204" pitchFamily="50" charset="-128"/>
                          <a:ea typeface="Meiryo UI" panose="020B0604030504040204" pitchFamily="50" charset="-128"/>
                        </a:rPr>
                        <a:t>を活用した社債・商品の汎用化等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Meiryo UI" panose="020B0604030504040204" pitchFamily="50" charset="-128"/>
                          <a:ea typeface="Meiryo UI" panose="020B0604030504040204" pitchFamily="50" charset="-128"/>
                        </a:rPr>
                        <a:t>ST</a:t>
                      </a:r>
                      <a:r>
                        <a:rPr lang="ja-JP" altLang="en-US" sz="1400" dirty="0">
                          <a:solidFill>
                            <a:schemeClr val="tx1"/>
                          </a:solidFill>
                          <a:latin typeface="Meiryo UI" panose="020B0604030504040204" pitchFamily="50" charset="-128"/>
                          <a:ea typeface="Meiryo UI" panose="020B0604030504040204" pitchFamily="50" charset="-128"/>
                        </a:rPr>
                        <a:t>を活用した公募社債・商品を多数発行・流通させることで、汎用化し、資金調達手法を多様化</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大阪デジタルエクスチェンジ（</a:t>
                      </a:r>
                      <a:r>
                        <a:rPr lang="en-US" altLang="ja-JP" sz="1400" dirty="0">
                          <a:solidFill>
                            <a:schemeClr val="tx1"/>
                          </a:solidFill>
                          <a:latin typeface="Meiryo UI" panose="020B0604030504040204" pitchFamily="50" charset="-128"/>
                          <a:ea typeface="Meiryo UI" panose="020B0604030504040204" pitchFamily="50" charset="-128"/>
                        </a:rPr>
                        <a:t>ODX</a:t>
                      </a:r>
                      <a:r>
                        <a:rPr lang="ja-JP" altLang="en-US" sz="1400" dirty="0">
                          <a:solidFill>
                            <a:schemeClr val="tx1"/>
                          </a:solidFill>
                          <a:latin typeface="Meiryo UI" panose="020B0604030504040204" pitchFamily="50" charset="-128"/>
                          <a:ea typeface="Meiryo UI" panose="020B0604030504040204" pitchFamily="50" charset="-128"/>
                        </a:rPr>
                        <a:t>）における</a:t>
                      </a:r>
                      <a:r>
                        <a:rPr lang="en-US" altLang="ja-JP" sz="1400" dirty="0">
                          <a:solidFill>
                            <a:schemeClr val="tx1"/>
                          </a:solidFill>
                          <a:latin typeface="Meiryo UI" panose="020B0604030504040204" pitchFamily="50" charset="-128"/>
                          <a:ea typeface="Meiryo UI" panose="020B0604030504040204" pitchFamily="50" charset="-128"/>
                        </a:rPr>
                        <a:t>ST</a:t>
                      </a:r>
                      <a:r>
                        <a:rPr lang="ja-JP" altLang="en-US" sz="1400" dirty="0">
                          <a:solidFill>
                            <a:schemeClr val="tx1"/>
                          </a:solidFill>
                          <a:latin typeface="Meiryo UI" panose="020B0604030504040204" pitchFamily="50" charset="-128"/>
                          <a:ea typeface="Meiryo UI" panose="020B0604030504040204" pitchFamily="50" charset="-128"/>
                        </a:rPr>
                        <a:t>を活用した商品取扱いの</a:t>
                      </a:r>
                      <a:r>
                        <a:rPr lang="ja-JP" altLang="en-US" sz="1400" dirty="0" smtClean="0">
                          <a:solidFill>
                            <a:schemeClr val="tx1"/>
                          </a:solidFill>
                          <a:latin typeface="Meiryo UI" panose="020B0604030504040204" pitchFamily="50" charset="-128"/>
                          <a:ea typeface="Meiryo UI" panose="020B0604030504040204" pitchFamily="50" charset="-128"/>
                        </a:rPr>
                        <a:t>検討</a:t>
                      </a:r>
                      <a:endParaRPr kumimoji="1" lang="en-US" altLang="ja-JP"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取引所</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43163378"/>
                  </a:ext>
                </a:extLst>
              </a:tr>
            </a:tbl>
          </a:graphicData>
        </a:graphic>
      </p:graphicFrame>
      <p:sp>
        <p:nvSpPr>
          <p:cNvPr id="50" name="テキスト ボックス 49"/>
          <p:cNvSpPr txBox="1">
            <a:spLocks noChangeArrowheads="1"/>
          </p:cNvSpPr>
          <p:nvPr/>
        </p:nvSpPr>
        <p:spPr bwMode="auto">
          <a:xfrm>
            <a:off x="764460" y="4548893"/>
            <a:ext cx="11129139" cy="523220"/>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③　</a:t>
            </a:r>
            <a:r>
              <a:rPr lang="en-US" altLang="ja-JP" sz="1600" kern="0" dirty="0">
                <a:latin typeface="Meiryo UI" pitchFamily="50" charset="-128"/>
                <a:ea typeface="Meiryo UI" pitchFamily="50" charset="-128"/>
                <a:cs typeface="Meiryo UI" pitchFamily="50" charset="-128"/>
              </a:rPr>
              <a:t>STO</a:t>
            </a:r>
            <a:r>
              <a:rPr lang="ja-JP" altLang="en-US" sz="1600" kern="0" dirty="0">
                <a:latin typeface="Meiryo UI" pitchFamily="50" charset="-128"/>
                <a:ea typeface="Meiryo UI" pitchFamily="50" charset="-128"/>
                <a:cs typeface="Meiryo UI" pitchFamily="50" charset="-128"/>
              </a:rPr>
              <a:t>（</a:t>
            </a:r>
            <a:r>
              <a:rPr lang="en-US" altLang="ja-JP" sz="1600" kern="0" dirty="0">
                <a:latin typeface="Meiryo UI" pitchFamily="50" charset="-128"/>
                <a:ea typeface="Meiryo UI" pitchFamily="50" charset="-128"/>
                <a:cs typeface="Meiryo UI" pitchFamily="50" charset="-128"/>
              </a:rPr>
              <a:t>※</a:t>
            </a:r>
            <a:r>
              <a:rPr lang="ja-JP" altLang="en-US" sz="1600" kern="0" dirty="0">
                <a:latin typeface="Meiryo UI" pitchFamily="50" charset="-128"/>
                <a:ea typeface="Meiryo UI" pitchFamily="50" charset="-128"/>
                <a:cs typeface="Meiryo UI" pitchFamily="50" charset="-128"/>
              </a:rPr>
              <a:t>）など新たな手法を活用した資金調達の促進に向けた取組み</a:t>
            </a:r>
            <a:br>
              <a:rPr lang="ja-JP" altLang="en-US" sz="1600" kern="0" dirty="0">
                <a:latin typeface="Meiryo UI" pitchFamily="50" charset="-128"/>
                <a:ea typeface="Meiryo UI" pitchFamily="50" charset="-128"/>
                <a:cs typeface="Meiryo UI" pitchFamily="50" charset="-128"/>
              </a:rPr>
            </a:br>
            <a:r>
              <a:rPr lang="ja-JP" altLang="en-US" sz="1200" kern="0" dirty="0">
                <a:latin typeface="Meiryo UI" pitchFamily="50" charset="-128"/>
                <a:ea typeface="Meiryo UI" pitchFamily="50" charset="-128"/>
                <a:cs typeface="Meiryo UI" pitchFamily="50" charset="-128"/>
              </a:rPr>
              <a:t>　　　</a:t>
            </a:r>
            <a:r>
              <a:rPr lang="en-US" altLang="ja-JP" sz="1200" kern="0" dirty="0">
                <a:latin typeface="Meiryo UI" pitchFamily="50" charset="-128"/>
                <a:ea typeface="Meiryo UI" pitchFamily="50" charset="-128"/>
                <a:cs typeface="Meiryo UI" pitchFamily="50" charset="-128"/>
              </a:rPr>
              <a:t>※</a:t>
            </a:r>
            <a:r>
              <a:rPr lang="ja-JP" altLang="en-US" sz="1200" kern="0" dirty="0">
                <a:latin typeface="Meiryo UI" pitchFamily="50" charset="-128"/>
                <a:ea typeface="Meiryo UI" pitchFamily="50" charset="-128"/>
                <a:cs typeface="Meiryo UI" pitchFamily="50" charset="-128"/>
              </a:rPr>
              <a:t>　</a:t>
            </a:r>
            <a:r>
              <a:rPr lang="en-US" altLang="ja-JP" sz="1200" kern="0" dirty="0">
                <a:latin typeface="Meiryo UI" pitchFamily="50" charset="-128"/>
                <a:ea typeface="Meiryo UI" pitchFamily="50" charset="-128"/>
                <a:cs typeface="Meiryo UI" pitchFamily="50" charset="-128"/>
              </a:rPr>
              <a:t>STO</a:t>
            </a:r>
            <a:r>
              <a:rPr lang="ja-JP" altLang="en-US" sz="1200" kern="0" dirty="0">
                <a:latin typeface="Meiryo UI" pitchFamily="50" charset="-128"/>
                <a:ea typeface="Meiryo UI" pitchFamily="50" charset="-128"/>
                <a:cs typeface="Meiryo UI" pitchFamily="50" charset="-128"/>
              </a:rPr>
              <a:t>：ブロックチェーン等の電子的手段を用いて発行する有価証券等である「</a:t>
            </a:r>
            <a:r>
              <a:rPr lang="ja-JP" altLang="en-US" sz="1200" kern="0" dirty="0" smtClean="0">
                <a:latin typeface="Meiryo UI" pitchFamily="50" charset="-128"/>
                <a:ea typeface="Meiryo UI" pitchFamily="50" charset="-128"/>
                <a:cs typeface="Meiryo UI" pitchFamily="50" charset="-128"/>
              </a:rPr>
              <a:t>セキュリティトークン（</a:t>
            </a:r>
            <a:r>
              <a:rPr lang="en-US" altLang="ja-JP" sz="1200" kern="0" dirty="0" smtClean="0">
                <a:latin typeface="Meiryo UI" pitchFamily="50" charset="-128"/>
                <a:ea typeface="Meiryo UI" pitchFamily="50" charset="-128"/>
                <a:cs typeface="Meiryo UI" pitchFamily="50" charset="-128"/>
              </a:rPr>
              <a:t>ST</a:t>
            </a:r>
            <a:r>
              <a:rPr lang="ja-JP" altLang="en-US" sz="1200" kern="0" dirty="0" smtClean="0">
                <a:latin typeface="Meiryo UI" pitchFamily="50" charset="-128"/>
                <a:ea typeface="Meiryo UI" pitchFamily="50" charset="-128"/>
                <a:cs typeface="Meiryo UI" pitchFamily="50" charset="-128"/>
              </a:rPr>
              <a:t>）」</a:t>
            </a:r>
            <a:r>
              <a:rPr lang="ja-JP" altLang="en-US" sz="1200" kern="0" dirty="0">
                <a:latin typeface="Meiryo UI" pitchFamily="50" charset="-128"/>
                <a:ea typeface="Meiryo UI" pitchFamily="50" charset="-128"/>
                <a:cs typeface="Meiryo UI" pitchFamily="50" charset="-128"/>
              </a:rPr>
              <a:t>により資金調達するスキーム</a:t>
            </a:r>
          </a:p>
        </p:txBody>
      </p:sp>
      <p:sp>
        <p:nvSpPr>
          <p:cNvPr id="51" name="右矢印 50"/>
          <p:cNvSpPr/>
          <p:nvPr/>
        </p:nvSpPr>
        <p:spPr>
          <a:xfrm>
            <a:off x="9602826" y="6235111"/>
            <a:ext cx="2142699"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角丸四角形 51"/>
          <p:cNvSpPr/>
          <p:nvPr/>
        </p:nvSpPr>
        <p:spPr>
          <a:xfrm>
            <a:off x="2033832" y="6515391"/>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
        <p:nvSpPr>
          <p:cNvPr id="53" name="テキスト ボックス 52"/>
          <p:cNvSpPr txBox="1"/>
          <p:nvPr/>
        </p:nvSpPr>
        <p:spPr>
          <a:xfrm>
            <a:off x="9840929" y="5999260"/>
            <a:ext cx="492443"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349310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smtClean="0">
                <a:latin typeface="Meiryo UI" panose="020B0604030504040204" pitchFamily="50" charset="-128"/>
                <a:ea typeface="Meiryo UI" panose="020B0604030504040204" pitchFamily="50" charset="-128"/>
              </a:rPr>
              <a:t>金融をテコに発展する</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グローバル都市</a:t>
            </a:r>
            <a:endParaRPr kumimoji="1" lang="ja-JP" altLang="en-US" sz="800" dirty="0">
              <a:latin typeface="Meiryo UI" panose="020B0604030504040204" pitchFamily="50" charset="-128"/>
              <a:ea typeface="Meiryo UI" panose="020B0604030504040204" pitchFamily="50" charset="-128"/>
            </a:endParaRPr>
          </a:p>
        </p:txBody>
      </p:sp>
      <p:sp>
        <p:nvSpPr>
          <p:cNvPr id="11"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10" name="コンテンツ プレースホルダー 6"/>
          <p:cNvGraphicFramePr>
            <a:graphicFrameLocks/>
          </p:cNvGraphicFramePr>
          <p:nvPr>
            <p:extLst>
              <p:ext uri="{D42A27DB-BD31-4B8C-83A1-F6EECF244321}">
                <p14:modId xmlns:p14="http://schemas.microsoft.com/office/powerpoint/2010/main" val="2047661519"/>
              </p:ext>
            </p:extLst>
          </p:nvPr>
        </p:nvGraphicFramePr>
        <p:xfrm>
          <a:off x="751116" y="907633"/>
          <a:ext cx="10994409" cy="3546393"/>
        </p:xfrm>
        <a:graphic>
          <a:graphicData uri="http://schemas.openxmlformats.org/drawingml/2006/table">
            <a:tbl>
              <a:tblPr firstRow="1" bandRow="1">
                <a:tableStyleId>{5C22544A-7EE6-4342-B048-85BDC9FD1C3A}</a:tableStyleId>
              </a:tblPr>
              <a:tblGrid>
                <a:gridCol w="3201537">
                  <a:extLst>
                    <a:ext uri="{9D8B030D-6E8A-4147-A177-3AD203B41FA5}">
                      <a16:colId xmlns:a16="http://schemas.microsoft.com/office/drawing/2014/main" val="1775291035"/>
                    </a:ext>
                  </a:extLst>
                </a:gridCol>
                <a:gridCol w="4531057">
                  <a:extLst>
                    <a:ext uri="{9D8B030D-6E8A-4147-A177-3AD203B41FA5}">
                      <a16:colId xmlns:a16="http://schemas.microsoft.com/office/drawing/2014/main" val="2051220517"/>
                    </a:ext>
                  </a:extLst>
                </a:gridCol>
                <a:gridCol w="1119116">
                  <a:extLst>
                    <a:ext uri="{9D8B030D-6E8A-4147-A177-3AD203B41FA5}">
                      <a16:colId xmlns:a16="http://schemas.microsoft.com/office/drawing/2014/main" val="3213052032"/>
                    </a:ext>
                  </a:extLst>
                </a:gridCol>
                <a:gridCol w="905517">
                  <a:extLst>
                    <a:ext uri="{9D8B030D-6E8A-4147-A177-3AD203B41FA5}">
                      <a16:colId xmlns:a16="http://schemas.microsoft.com/office/drawing/2014/main" val="3192314782"/>
                    </a:ext>
                  </a:extLst>
                </a:gridCol>
                <a:gridCol w="1237182">
                  <a:extLst>
                    <a:ext uri="{9D8B030D-6E8A-4147-A177-3AD203B41FA5}">
                      <a16:colId xmlns:a16="http://schemas.microsoft.com/office/drawing/2014/main" val="3553168558"/>
                    </a:ext>
                  </a:extLst>
                </a:gridCol>
              </a:tblGrid>
              <a:tr h="295193">
                <a:tc rowSpan="2">
                  <a:txBody>
                    <a:bodyPr/>
                    <a:lstStyle/>
                    <a:p>
                      <a:pPr algn="ctr"/>
                      <a:r>
                        <a:rPr kumimoji="1" lang="ja-JP" altLang="en-US" sz="1600" dirty="0">
                          <a:latin typeface="Meiryo UI" panose="020B0604030504040204" pitchFamily="50" charset="-128"/>
                          <a:ea typeface="Meiryo UI" panose="020B0604030504040204" pitchFamily="50" charset="-128"/>
                        </a:rPr>
                        <a:t>施策名</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概要</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gridSpan="2">
                  <a:txBody>
                    <a:bodyPr/>
                    <a:lstStyle/>
                    <a:p>
                      <a:pPr algn="ctr"/>
                      <a:r>
                        <a:rPr kumimoji="1" lang="ja-JP" altLang="en-US" sz="1600" dirty="0">
                          <a:latin typeface="Meiryo UI" panose="020B0604030504040204" pitchFamily="50" charset="-128"/>
                          <a:ea typeface="Meiryo UI" panose="020B0604030504040204" pitchFamily="50" charset="-128"/>
                        </a:rPr>
                        <a:t>フェーズごとの取組み</a:t>
                      </a:r>
                      <a:endParaRPr kumimoji="1" lang="en-US" altLang="ja-JP" sz="16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3977045840"/>
                  </a:ext>
                </a:extLst>
              </a:tr>
              <a:tr h="23398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第一期活動期</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328363"/>
                  </a:ext>
                </a:extLst>
              </a:tr>
              <a:tr h="10060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金融機関のレジリエンス機能に係る実態</a:t>
                      </a:r>
                      <a:r>
                        <a:rPr lang="ja-JP" altLang="en-US" sz="1400" dirty="0" smtClean="0">
                          <a:solidFill>
                            <a:schemeClr val="tx1"/>
                          </a:solidFill>
                          <a:latin typeface="Meiryo UI" panose="020B0604030504040204" pitchFamily="50" charset="-128"/>
                          <a:ea typeface="Meiryo UI" panose="020B0604030504040204" pitchFamily="50" charset="-128"/>
                        </a:rPr>
                        <a:t>調査等</a:t>
                      </a:r>
                      <a:endParaRPr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400" dirty="0">
                          <a:solidFill>
                            <a:schemeClr val="tx1"/>
                          </a:solidFill>
                          <a:latin typeface="Meiryo UI" panose="020B0604030504040204" pitchFamily="50" charset="-128"/>
                          <a:ea typeface="Meiryo UI" panose="020B0604030504040204" pitchFamily="50" charset="-128"/>
                        </a:rPr>
                        <a:t>金融機関等のデュアルオペレーション実施やデータセンター、ミドル・バックオフィスの設置状況等の実態や容積率緩和など必要な支援策の調査を</a:t>
                      </a:r>
                      <a:r>
                        <a:rPr kumimoji="1" lang="ja-JP" altLang="en-US" sz="1400" dirty="0" smtClean="0">
                          <a:solidFill>
                            <a:schemeClr val="tx1"/>
                          </a:solidFill>
                          <a:latin typeface="Meiryo UI" panose="020B0604030504040204" pitchFamily="50" charset="-128"/>
                          <a:ea typeface="Meiryo UI" panose="020B0604030504040204" pitchFamily="50" charset="-128"/>
                        </a:rPr>
                        <a:t>実施。また、デュアルオペレーション実施状況等の情報発信により金融</a:t>
                      </a:r>
                      <a:r>
                        <a:rPr kumimoji="1" lang="ja-JP" altLang="en-US" sz="1400" dirty="0">
                          <a:solidFill>
                            <a:schemeClr val="tx1"/>
                          </a:solidFill>
                          <a:latin typeface="Meiryo UI" panose="020B0604030504040204" pitchFamily="50" charset="-128"/>
                          <a:ea typeface="Meiryo UI" panose="020B0604030504040204" pitchFamily="50" charset="-128"/>
                        </a:rPr>
                        <a:t>機関等における取組み</a:t>
                      </a:r>
                      <a:r>
                        <a:rPr kumimoji="1" lang="ja-JP" altLang="en-US" sz="1400" dirty="0" smtClean="0">
                          <a:solidFill>
                            <a:schemeClr val="tx1"/>
                          </a:solidFill>
                          <a:latin typeface="Meiryo UI" panose="020B0604030504040204" pitchFamily="50" charset="-128"/>
                          <a:ea typeface="Meiryo UI" panose="020B0604030504040204" pitchFamily="50" charset="-128"/>
                        </a:rPr>
                        <a:t>を促進</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r h="812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デュアルオペレーション対応への融資・保険等における優遇内容の発信</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デュアルオペレーションを含む企業の事業継続性を評価・認定して融資などにおいて優遇する取組み</a:t>
                      </a:r>
                      <a:r>
                        <a:rPr kumimoji="1" lang="ja-JP" altLang="en-US" sz="1400" dirty="0" smtClean="0">
                          <a:solidFill>
                            <a:schemeClr val="tx1"/>
                          </a:solidFill>
                          <a:latin typeface="Meiryo UI" panose="020B0604030504040204" pitchFamily="50" charset="-128"/>
                          <a:ea typeface="Meiryo UI" panose="020B0604030504040204" pitchFamily="50" charset="-128"/>
                        </a:rPr>
                        <a:t>をホームページ等</a:t>
                      </a:r>
                      <a:r>
                        <a:rPr kumimoji="1" lang="ja-JP" altLang="en-US" sz="1400" dirty="0">
                          <a:solidFill>
                            <a:schemeClr val="tx1"/>
                          </a:solidFill>
                          <a:latin typeface="Meiryo UI" panose="020B0604030504040204" pitchFamily="50" charset="-128"/>
                          <a:ea typeface="Meiryo UI" panose="020B0604030504040204" pitchFamily="50" charset="-128"/>
                        </a:rPr>
                        <a:t>で</a:t>
                      </a:r>
                      <a:r>
                        <a:rPr kumimoji="1" lang="ja-JP" altLang="en-US" sz="1400" dirty="0" smtClean="0">
                          <a:solidFill>
                            <a:schemeClr val="tx1"/>
                          </a:solidFill>
                          <a:latin typeface="Meiryo UI" panose="020B0604030504040204" pitchFamily="50" charset="-128"/>
                          <a:ea typeface="Meiryo UI" panose="020B0604030504040204" pitchFamily="50" charset="-128"/>
                        </a:rPr>
                        <a:t>発信</a:t>
                      </a:r>
                      <a:r>
                        <a:rPr kumimoji="1" lang="ja-JP" altLang="en-US" sz="1050" dirty="0">
                          <a:solidFill>
                            <a:schemeClr val="tx1"/>
                          </a:solidFill>
                          <a:latin typeface="Meiryo UI" panose="020B0604030504040204" pitchFamily="50" charset="-128"/>
                          <a:ea typeface="Meiryo UI" panose="020B0604030504040204" pitchFamily="50" charset="-128"/>
                        </a:rPr>
                        <a:t>　</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latin typeface="Meiryo UI" panose="020B0604030504040204" pitchFamily="50" charset="-128"/>
                          <a:ea typeface="Meiryo UI" panose="020B0604030504040204" pitchFamily="50" charset="-128"/>
                        </a:rPr>
                        <a:t>民間</a:t>
                      </a:r>
                      <a:endParaRPr kumimoji="1" lang="en-US" altLang="ja-JP" sz="14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大阪府・市</a:t>
                      </a:r>
                      <a:endParaRPr kumimoji="1" lang="en-US" altLang="ja-JP" sz="14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経済界</a:t>
                      </a:r>
                      <a:endParaRPr kumimoji="1" lang="en-US" altLang="ja-JP" sz="1400" dirty="0" smtClean="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43163378"/>
                  </a:ext>
                </a:extLst>
              </a:tr>
              <a:tr h="9579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デュアルオペレーションの社会的評価の向上につながる取組み</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eiryo UI" panose="020B0604030504040204" pitchFamily="50" charset="-128"/>
                          <a:ea typeface="Meiryo UI" panose="020B0604030504040204" pitchFamily="50" charset="-128"/>
                        </a:rPr>
                        <a:t>ESG</a:t>
                      </a:r>
                      <a:r>
                        <a:rPr kumimoji="1" lang="ja-JP" altLang="en-US" sz="1400" dirty="0">
                          <a:solidFill>
                            <a:schemeClr val="tx1"/>
                          </a:solidFill>
                          <a:latin typeface="Meiryo UI" panose="020B0604030504040204" pitchFamily="50" charset="-128"/>
                          <a:ea typeface="Meiryo UI" panose="020B0604030504040204" pitchFamily="50" charset="-128"/>
                        </a:rPr>
                        <a:t>等の観点によるデュアルオペレーション導入メリットの検証など社会的評価の向上に有効なアプローチの検討や、金融当局や業界自主規制団体等によるデュアルオペレーション推奨に向けた働きかけを</a:t>
                      </a:r>
                      <a:r>
                        <a:rPr kumimoji="1" lang="ja-JP" altLang="en-US" sz="1400" dirty="0" smtClean="0">
                          <a:solidFill>
                            <a:schemeClr val="tx1"/>
                          </a:solidFill>
                          <a:latin typeface="Meiryo UI" panose="020B0604030504040204" pitchFamily="50" charset="-128"/>
                          <a:ea typeface="Meiryo UI" panose="020B0604030504040204" pitchFamily="50" charset="-128"/>
                        </a:rPr>
                        <a:t>実施</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baseline="0" dirty="0" smtClean="0">
                          <a:latin typeface="Meiryo UI" panose="020B0604030504040204" pitchFamily="50" charset="-128"/>
                          <a:ea typeface="Meiryo UI" panose="020B0604030504040204" pitchFamily="50" charset="-128"/>
                        </a:rPr>
                        <a:t>経済界</a:t>
                      </a:r>
                      <a:endParaRPr kumimoji="1" lang="en-US" altLang="ja-JP" sz="1400" baseline="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大阪府・市</a:t>
                      </a:r>
                      <a:endParaRPr kumimoji="1" lang="en-US" altLang="ja-JP" sz="1400" dirty="0" smtClean="0">
                        <a:latin typeface="Meiryo UI" panose="020B0604030504040204" pitchFamily="50" charset="-128"/>
                        <a:ea typeface="Meiryo UI" panose="020B0604030504040204" pitchFamily="50" charset="-128"/>
                      </a:endParaRPr>
                    </a:p>
                    <a:p>
                      <a:pPr algn="l"/>
                      <a:endParaRPr kumimoji="1" lang="en-US" altLang="ja-JP" sz="1400" baseline="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38624981"/>
                  </a:ext>
                </a:extLst>
              </a:tr>
            </a:tbl>
          </a:graphicData>
        </a:graphic>
      </p:graphicFrame>
      <p:sp>
        <p:nvSpPr>
          <p:cNvPr id="15" name="テキスト ボックス 14"/>
          <p:cNvSpPr txBox="1">
            <a:spLocks noChangeArrowheads="1"/>
          </p:cNvSpPr>
          <p:nvPr/>
        </p:nvSpPr>
        <p:spPr bwMode="auto">
          <a:xfrm>
            <a:off x="764460" y="546706"/>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金融機関による</a:t>
            </a:r>
            <a:r>
              <a:rPr lang="en-US" altLang="ja-JP" sz="1600" kern="0" dirty="0">
                <a:latin typeface="Meiryo UI" pitchFamily="50" charset="-128"/>
                <a:ea typeface="Meiryo UI" pitchFamily="50" charset="-128"/>
                <a:cs typeface="Meiryo UI" pitchFamily="50" charset="-128"/>
              </a:rPr>
              <a:t>BCP</a:t>
            </a:r>
            <a:r>
              <a:rPr lang="ja-JP" altLang="en-US" sz="1600" kern="0" dirty="0">
                <a:latin typeface="Meiryo UI" pitchFamily="50" charset="-128"/>
                <a:ea typeface="Meiryo UI" pitchFamily="50" charset="-128"/>
                <a:cs typeface="Meiryo UI" pitchFamily="50" charset="-128"/>
              </a:rPr>
              <a:t>・デュアルオペレーション拠点の設置・機能拡充及び支援</a:t>
            </a:r>
          </a:p>
        </p:txBody>
      </p:sp>
      <p:sp>
        <p:nvSpPr>
          <p:cNvPr id="16" name="正方形/長方形 15"/>
          <p:cNvSpPr/>
          <p:nvPr/>
        </p:nvSpPr>
        <p:spPr>
          <a:xfrm>
            <a:off x="492398" y="177595"/>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（３）レジリエンス向上の観点による拠点機能の強化</a:t>
            </a:r>
          </a:p>
        </p:txBody>
      </p:sp>
      <p:sp>
        <p:nvSpPr>
          <p:cNvPr id="17" name="角丸四角形 16"/>
          <p:cNvSpPr/>
          <p:nvPr/>
        </p:nvSpPr>
        <p:spPr>
          <a:xfrm>
            <a:off x="3058728" y="2335167"/>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8" name="角丸四角形 17"/>
          <p:cNvSpPr/>
          <p:nvPr/>
        </p:nvSpPr>
        <p:spPr>
          <a:xfrm>
            <a:off x="3058728" y="3200923"/>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9" name="角丸四角形 18"/>
          <p:cNvSpPr/>
          <p:nvPr/>
        </p:nvSpPr>
        <p:spPr>
          <a:xfrm>
            <a:off x="3058728" y="4132447"/>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20" name="テキスト ボックス 19"/>
          <p:cNvSpPr txBox="1"/>
          <p:nvPr/>
        </p:nvSpPr>
        <p:spPr>
          <a:xfrm>
            <a:off x="9593253" y="1753432"/>
            <a:ext cx="492443"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検討</a:t>
            </a:r>
            <a:endParaRPr kumimoji="1" lang="ja-JP" altLang="en-US" sz="1200" dirty="0">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10892031" y="2710770"/>
            <a:ext cx="50206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9840929" y="2710770"/>
            <a:ext cx="492443"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検討</a:t>
            </a:r>
            <a:endParaRPr kumimoji="1" lang="ja-JP" altLang="en-US" sz="1200" dirty="0">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10892031" y="3610655"/>
            <a:ext cx="50206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9840929" y="3610655"/>
            <a:ext cx="492443"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検討</a:t>
            </a:r>
            <a:endParaRPr kumimoji="1" lang="ja-JP" altLang="en-US" sz="1200" dirty="0">
              <a:latin typeface="Meiryo UI" panose="020B0604030504040204" pitchFamily="50" charset="-128"/>
              <a:ea typeface="Meiryo UI" panose="020B0604030504040204" pitchFamily="50" charset="-128"/>
            </a:endParaRPr>
          </a:p>
        </p:txBody>
      </p:sp>
      <p:grpSp>
        <p:nvGrpSpPr>
          <p:cNvPr id="25" name="グループ化 24"/>
          <p:cNvGrpSpPr/>
          <p:nvPr/>
        </p:nvGrpSpPr>
        <p:grpSpPr>
          <a:xfrm>
            <a:off x="9619939" y="3817545"/>
            <a:ext cx="2129053" cy="600502"/>
            <a:chOff x="9703557" y="4053385"/>
            <a:chExt cx="2129053" cy="600502"/>
          </a:xfrm>
        </p:grpSpPr>
        <p:sp>
          <p:nvSpPr>
            <p:cNvPr id="26" name="正方形/長方形 25"/>
            <p:cNvSpPr/>
            <p:nvPr/>
          </p:nvSpPr>
          <p:spPr>
            <a:xfrm>
              <a:off x="9703557" y="4223035"/>
              <a:ext cx="1164467" cy="260066"/>
            </a:xfrm>
            <a:prstGeom prst="rect">
              <a:avLst/>
            </a:prstGeom>
            <a:noFill/>
            <a:ln w="28575">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右矢印 26"/>
            <p:cNvSpPr/>
            <p:nvPr/>
          </p:nvSpPr>
          <p:spPr>
            <a:xfrm>
              <a:off x="10616746" y="4053385"/>
              <a:ext cx="1215864"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8" name="グループ化 27"/>
          <p:cNvGrpSpPr/>
          <p:nvPr/>
        </p:nvGrpSpPr>
        <p:grpSpPr>
          <a:xfrm>
            <a:off x="9619939" y="2864632"/>
            <a:ext cx="2129053" cy="600502"/>
            <a:chOff x="9703557" y="4053385"/>
            <a:chExt cx="2129053" cy="600502"/>
          </a:xfrm>
        </p:grpSpPr>
        <p:sp>
          <p:nvSpPr>
            <p:cNvPr id="29" name="正方形/長方形 28"/>
            <p:cNvSpPr/>
            <p:nvPr/>
          </p:nvSpPr>
          <p:spPr>
            <a:xfrm>
              <a:off x="9703557" y="4223035"/>
              <a:ext cx="1164467" cy="260066"/>
            </a:xfrm>
            <a:prstGeom prst="rect">
              <a:avLst/>
            </a:prstGeom>
            <a:noFill/>
            <a:ln w="28575">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右矢印 29"/>
            <p:cNvSpPr/>
            <p:nvPr/>
          </p:nvSpPr>
          <p:spPr>
            <a:xfrm>
              <a:off x="10616746" y="4053385"/>
              <a:ext cx="1215864"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1" name="グループ化 30"/>
          <p:cNvGrpSpPr/>
          <p:nvPr/>
        </p:nvGrpSpPr>
        <p:grpSpPr>
          <a:xfrm>
            <a:off x="9619939" y="2003791"/>
            <a:ext cx="2129053" cy="600502"/>
            <a:chOff x="9703557" y="4053385"/>
            <a:chExt cx="2129053" cy="600502"/>
          </a:xfrm>
        </p:grpSpPr>
        <p:sp>
          <p:nvSpPr>
            <p:cNvPr id="32" name="正方形/長方形 31"/>
            <p:cNvSpPr/>
            <p:nvPr/>
          </p:nvSpPr>
          <p:spPr>
            <a:xfrm>
              <a:off x="9703557" y="4223035"/>
              <a:ext cx="1164467" cy="260066"/>
            </a:xfrm>
            <a:prstGeom prst="rect">
              <a:avLst/>
            </a:prstGeom>
            <a:noFill/>
            <a:ln w="28575">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右矢印 32"/>
            <p:cNvSpPr/>
            <p:nvPr/>
          </p:nvSpPr>
          <p:spPr>
            <a:xfrm>
              <a:off x="10169314" y="4053385"/>
              <a:ext cx="1663296"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4" name="テキスト ボックス 33"/>
          <p:cNvSpPr txBox="1"/>
          <p:nvPr/>
        </p:nvSpPr>
        <p:spPr>
          <a:xfrm>
            <a:off x="10076078" y="1753432"/>
            <a:ext cx="50206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graphicFrame>
        <p:nvGraphicFramePr>
          <p:cNvPr id="35" name="コンテンツ プレースホルダー 6"/>
          <p:cNvGraphicFramePr>
            <a:graphicFrameLocks/>
          </p:cNvGraphicFramePr>
          <p:nvPr>
            <p:extLst>
              <p:ext uri="{D42A27DB-BD31-4B8C-83A1-F6EECF244321}">
                <p14:modId xmlns:p14="http://schemas.microsoft.com/office/powerpoint/2010/main" val="3402086113"/>
              </p:ext>
            </p:extLst>
          </p:nvPr>
        </p:nvGraphicFramePr>
        <p:xfrm>
          <a:off x="746150" y="5071526"/>
          <a:ext cx="10994409" cy="1714500"/>
        </p:xfrm>
        <a:graphic>
          <a:graphicData uri="http://schemas.openxmlformats.org/drawingml/2006/table">
            <a:tbl>
              <a:tblPr firstRow="1" bandRow="1">
                <a:tableStyleId>{5C22544A-7EE6-4342-B048-85BDC9FD1C3A}</a:tableStyleId>
              </a:tblPr>
              <a:tblGrid>
                <a:gridCol w="3201537">
                  <a:extLst>
                    <a:ext uri="{9D8B030D-6E8A-4147-A177-3AD203B41FA5}">
                      <a16:colId xmlns:a16="http://schemas.microsoft.com/office/drawing/2014/main" val="1775291035"/>
                    </a:ext>
                  </a:extLst>
                </a:gridCol>
                <a:gridCol w="4531057">
                  <a:extLst>
                    <a:ext uri="{9D8B030D-6E8A-4147-A177-3AD203B41FA5}">
                      <a16:colId xmlns:a16="http://schemas.microsoft.com/office/drawing/2014/main" val="2051220517"/>
                    </a:ext>
                  </a:extLst>
                </a:gridCol>
                <a:gridCol w="1119116">
                  <a:extLst>
                    <a:ext uri="{9D8B030D-6E8A-4147-A177-3AD203B41FA5}">
                      <a16:colId xmlns:a16="http://schemas.microsoft.com/office/drawing/2014/main" val="3213052032"/>
                    </a:ext>
                  </a:extLst>
                </a:gridCol>
                <a:gridCol w="891003">
                  <a:extLst>
                    <a:ext uri="{9D8B030D-6E8A-4147-A177-3AD203B41FA5}">
                      <a16:colId xmlns:a16="http://schemas.microsoft.com/office/drawing/2014/main" val="3192314782"/>
                    </a:ext>
                  </a:extLst>
                </a:gridCol>
                <a:gridCol w="1251696">
                  <a:extLst>
                    <a:ext uri="{9D8B030D-6E8A-4147-A177-3AD203B41FA5}">
                      <a16:colId xmlns:a16="http://schemas.microsoft.com/office/drawing/2014/main" val="3553168558"/>
                    </a:ext>
                  </a:extLst>
                </a:gridCol>
              </a:tblGrid>
              <a:tr h="320040">
                <a:tc rowSpan="2">
                  <a:txBody>
                    <a:bodyPr/>
                    <a:lstStyle/>
                    <a:p>
                      <a:pPr algn="ctr"/>
                      <a:r>
                        <a:rPr kumimoji="1" lang="ja-JP" altLang="en-US" sz="1600" dirty="0">
                          <a:latin typeface="Meiryo UI" panose="020B0604030504040204" pitchFamily="50" charset="-128"/>
                          <a:ea typeface="Meiryo UI" panose="020B0604030504040204" pitchFamily="50" charset="-128"/>
                        </a:rPr>
                        <a:t>施策名</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概要</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gridSpan="2">
                  <a:txBody>
                    <a:bodyPr/>
                    <a:lstStyle/>
                    <a:p>
                      <a:pPr algn="ctr"/>
                      <a:r>
                        <a:rPr kumimoji="1" lang="ja-JP" altLang="en-US" sz="1600" dirty="0">
                          <a:latin typeface="Meiryo UI" panose="020B0604030504040204" pitchFamily="50" charset="-128"/>
                          <a:ea typeface="Meiryo UI" panose="020B0604030504040204" pitchFamily="50" charset="-128"/>
                        </a:rPr>
                        <a:t>フェーズごとの取組み</a:t>
                      </a:r>
                      <a:endParaRPr kumimoji="1" lang="en-US" altLang="ja-JP" sz="16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3977045840"/>
                  </a:ext>
                </a:extLst>
              </a:tr>
              <a:tr h="16311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第一期活動期</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32836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金融機関のレジリエンス機能に係る実態</a:t>
                      </a:r>
                      <a:r>
                        <a:rPr lang="ja-JP" altLang="en-US" sz="1400" dirty="0" smtClean="0">
                          <a:solidFill>
                            <a:schemeClr val="tx1"/>
                          </a:solidFill>
                          <a:latin typeface="Meiryo UI" panose="020B0604030504040204" pitchFamily="50" charset="-128"/>
                          <a:ea typeface="Meiryo UI" panose="020B0604030504040204" pitchFamily="50" charset="-128"/>
                        </a:rPr>
                        <a:t>調査等（</a:t>
                      </a:r>
                      <a:r>
                        <a:rPr lang="ja-JP" altLang="en-US" sz="1400" dirty="0">
                          <a:solidFill>
                            <a:schemeClr val="tx1"/>
                          </a:solidFill>
                          <a:latin typeface="Meiryo UI" panose="020B0604030504040204" pitchFamily="50" charset="-128"/>
                          <a:ea typeface="Meiryo UI" panose="020B0604030504040204" pitchFamily="50" charset="-128"/>
                        </a:rPr>
                        <a:t>再掲）</a:t>
                      </a:r>
                    </a:p>
                  </a:txBody>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金融機関等のデュアルオペレーション実施やデータセンター、ミドル・バックオフィスの設置状況等の実態や容積率緩和など必要な支援策の調査を実施。また、デュアルオペレーション実施状況等の情報発信により金融機関等における取組みを促進</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bl>
          </a:graphicData>
        </a:graphic>
      </p:graphicFrame>
      <p:sp>
        <p:nvSpPr>
          <p:cNvPr id="36" name="テキスト ボックス 35"/>
          <p:cNvSpPr txBox="1">
            <a:spLocks noChangeArrowheads="1"/>
          </p:cNvSpPr>
          <p:nvPr/>
        </p:nvSpPr>
        <p:spPr bwMode="auto">
          <a:xfrm>
            <a:off x="744980" y="4449105"/>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データセンターやミドル・</a:t>
            </a:r>
            <a:r>
              <a:rPr lang="ja-JP" altLang="en-US" sz="1600" kern="0" dirty="0" smtClean="0">
                <a:latin typeface="Meiryo UI" pitchFamily="50" charset="-128"/>
                <a:ea typeface="Meiryo UI" pitchFamily="50" charset="-128"/>
                <a:cs typeface="Meiryo UI" pitchFamily="50" charset="-128"/>
              </a:rPr>
              <a:t>バックオフィス（</a:t>
            </a:r>
            <a:r>
              <a:rPr lang="en-US" altLang="ja-JP" sz="1600" kern="0" dirty="0" smtClean="0">
                <a:latin typeface="Meiryo UI" pitchFamily="50" charset="-128"/>
                <a:ea typeface="Meiryo UI" pitchFamily="50" charset="-128"/>
                <a:cs typeface="Meiryo UI" pitchFamily="50" charset="-128"/>
              </a:rPr>
              <a:t>※</a:t>
            </a:r>
            <a:r>
              <a:rPr lang="ja-JP" altLang="en-US" sz="1600" kern="0" dirty="0" smtClean="0">
                <a:latin typeface="Meiryo UI" pitchFamily="50" charset="-128"/>
                <a:ea typeface="Meiryo UI" pitchFamily="50" charset="-128"/>
                <a:cs typeface="Meiryo UI" pitchFamily="50" charset="-128"/>
              </a:rPr>
              <a:t>）の</a:t>
            </a:r>
            <a:r>
              <a:rPr lang="ja-JP" altLang="en-US" sz="1600" kern="0" dirty="0">
                <a:latin typeface="Meiryo UI" pitchFamily="50" charset="-128"/>
                <a:ea typeface="Meiryo UI" pitchFamily="50" charset="-128"/>
                <a:cs typeface="Meiryo UI" pitchFamily="50" charset="-128"/>
              </a:rPr>
              <a:t>集積に向けた取組み</a:t>
            </a:r>
          </a:p>
        </p:txBody>
      </p:sp>
      <p:sp>
        <p:nvSpPr>
          <p:cNvPr id="37" name="角丸四角形 36"/>
          <p:cNvSpPr/>
          <p:nvPr/>
        </p:nvSpPr>
        <p:spPr>
          <a:xfrm>
            <a:off x="3015126" y="6486535"/>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38" name="テキスト ボックス 37"/>
          <p:cNvSpPr txBox="1"/>
          <p:nvPr/>
        </p:nvSpPr>
        <p:spPr>
          <a:xfrm>
            <a:off x="9562726" y="5952087"/>
            <a:ext cx="492443"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検討</a:t>
            </a:r>
            <a:endParaRPr kumimoji="1" lang="ja-JP" altLang="en-US" sz="1200" dirty="0">
              <a:latin typeface="Meiryo UI" panose="020B0604030504040204" pitchFamily="50" charset="-128"/>
              <a:ea typeface="Meiryo UI" panose="020B0604030504040204" pitchFamily="50" charset="-128"/>
            </a:endParaRPr>
          </a:p>
        </p:txBody>
      </p:sp>
      <p:grpSp>
        <p:nvGrpSpPr>
          <p:cNvPr id="39" name="グループ化 38"/>
          <p:cNvGrpSpPr/>
          <p:nvPr/>
        </p:nvGrpSpPr>
        <p:grpSpPr>
          <a:xfrm>
            <a:off x="9600459" y="6159778"/>
            <a:ext cx="2129053" cy="600502"/>
            <a:chOff x="9703557" y="4053385"/>
            <a:chExt cx="2129053" cy="600502"/>
          </a:xfrm>
        </p:grpSpPr>
        <p:sp>
          <p:nvSpPr>
            <p:cNvPr id="40" name="正方形/長方形 39"/>
            <p:cNvSpPr/>
            <p:nvPr/>
          </p:nvSpPr>
          <p:spPr>
            <a:xfrm>
              <a:off x="9703557" y="4223035"/>
              <a:ext cx="1164467" cy="260066"/>
            </a:xfrm>
            <a:prstGeom prst="rect">
              <a:avLst/>
            </a:prstGeom>
            <a:noFill/>
            <a:ln w="28575">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右矢印 40"/>
            <p:cNvSpPr/>
            <p:nvPr/>
          </p:nvSpPr>
          <p:spPr>
            <a:xfrm>
              <a:off x="10169314" y="4053385"/>
              <a:ext cx="1663296"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2" name="テキスト ボックス 41"/>
          <p:cNvSpPr txBox="1"/>
          <p:nvPr/>
        </p:nvSpPr>
        <p:spPr>
          <a:xfrm>
            <a:off x="10055169" y="5949379"/>
            <a:ext cx="50206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
        <p:nvSpPr>
          <p:cNvPr id="2" name="正方形/長方形 1"/>
          <p:cNvSpPr/>
          <p:nvPr/>
        </p:nvSpPr>
        <p:spPr>
          <a:xfrm>
            <a:off x="1127318" y="4724982"/>
            <a:ext cx="10178026" cy="369332"/>
          </a:xfrm>
          <a:prstGeom prst="rect">
            <a:avLst/>
          </a:prstGeom>
        </p:spPr>
        <p:txBody>
          <a:bodyPr wrap="square">
            <a:spAutoFit/>
          </a:bodyPr>
          <a:lstStyle/>
          <a:p>
            <a:pPr>
              <a:lnSpc>
                <a:spcPct val="150000"/>
              </a:lnSpc>
            </a:pPr>
            <a:r>
              <a:rPr lang="en-US" altLang="ja-JP"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　ミドルオフィスは営業部門などのフロントオフィスとバックオフィスの橋渡しを行う</a:t>
            </a:r>
            <a:r>
              <a:rPr lang="ja-JP" altLang="en-US" sz="1200" dirty="0" smtClean="0">
                <a:latin typeface="UD デジタル 教科書体 NK-R" panose="02020400000000000000" pitchFamily="18" charset="-128"/>
                <a:ea typeface="UD デジタル 教科書体 NK-R" panose="02020400000000000000" pitchFamily="18" charset="-128"/>
              </a:rPr>
              <a:t>部門。バックオフィス</a:t>
            </a:r>
            <a:r>
              <a:rPr lang="ja-JP" altLang="en-US" sz="1200" dirty="0">
                <a:latin typeface="UD デジタル 教科書体 NK-R" panose="02020400000000000000" pitchFamily="18" charset="-128"/>
                <a:ea typeface="UD デジタル 教科書体 NK-R" panose="02020400000000000000" pitchFamily="18" charset="-128"/>
              </a:rPr>
              <a:t>は主には財務・法務・営業事務等の管理部門</a:t>
            </a:r>
            <a:r>
              <a:rPr lang="ja-JP" altLang="en-US" sz="1200" dirty="0" smtClean="0">
                <a:latin typeface="UD デジタル 教科書体 NK-R" panose="02020400000000000000" pitchFamily="18" charset="-128"/>
                <a:ea typeface="UD デジタル 教科書体 NK-R" panose="02020400000000000000" pitchFamily="18" charset="-128"/>
              </a:rPr>
              <a:t>。</a:t>
            </a:r>
            <a:endParaRPr lang="ja-JP" altLang="en-US" sz="12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36610599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smtClean="0">
                <a:latin typeface="Meiryo UI" panose="020B0604030504040204" pitchFamily="50" charset="-128"/>
                <a:ea typeface="Meiryo UI" panose="020B0604030504040204" pitchFamily="50" charset="-128"/>
              </a:rPr>
              <a:t>金融をテコに発展する</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グローバル都市</a:t>
            </a:r>
            <a:endParaRPr kumimoji="1" lang="ja-JP" altLang="en-US" sz="800" dirty="0">
              <a:latin typeface="Meiryo UI" panose="020B0604030504040204" pitchFamily="50" charset="-128"/>
              <a:ea typeface="Meiryo UI" panose="020B0604030504040204" pitchFamily="50" charset="-128"/>
            </a:endParaRPr>
          </a:p>
        </p:txBody>
      </p:sp>
      <p:sp>
        <p:nvSpPr>
          <p:cNvPr id="19"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35" name="コンテンツ プレースホルダー 6"/>
          <p:cNvGraphicFramePr>
            <a:graphicFrameLocks noGrp="1"/>
          </p:cNvGraphicFramePr>
          <p:nvPr>
            <p:ph idx="1"/>
            <p:extLst>
              <p:ext uri="{D42A27DB-BD31-4B8C-83A1-F6EECF244321}">
                <p14:modId xmlns:p14="http://schemas.microsoft.com/office/powerpoint/2010/main" val="3988183825"/>
              </p:ext>
            </p:extLst>
          </p:nvPr>
        </p:nvGraphicFramePr>
        <p:xfrm>
          <a:off x="765630" y="862919"/>
          <a:ext cx="10994409" cy="1600071"/>
        </p:xfrm>
        <a:graphic>
          <a:graphicData uri="http://schemas.openxmlformats.org/drawingml/2006/table">
            <a:tbl>
              <a:tblPr firstRow="1" bandRow="1">
                <a:tableStyleId>{5C22544A-7EE6-4342-B048-85BDC9FD1C3A}</a:tableStyleId>
              </a:tblPr>
              <a:tblGrid>
                <a:gridCol w="3201537">
                  <a:extLst>
                    <a:ext uri="{9D8B030D-6E8A-4147-A177-3AD203B41FA5}">
                      <a16:colId xmlns:a16="http://schemas.microsoft.com/office/drawing/2014/main" val="1775291035"/>
                    </a:ext>
                  </a:extLst>
                </a:gridCol>
                <a:gridCol w="4531057">
                  <a:extLst>
                    <a:ext uri="{9D8B030D-6E8A-4147-A177-3AD203B41FA5}">
                      <a16:colId xmlns:a16="http://schemas.microsoft.com/office/drawing/2014/main" val="2051220517"/>
                    </a:ext>
                  </a:extLst>
                </a:gridCol>
                <a:gridCol w="1119116">
                  <a:extLst>
                    <a:ext uri="{9D8B030D-6E8A-4147-A177-3AD203B41FA5}">
                      <a16:colId xmlns:a16="http://schemas.microsoft.com/office/drawing/2014/main" val="3213052032"/>
                    </a:ext>
                  </a:extLst>
                </a:gridCol>
                <a:gridCol w="934546">
                  <a:extLst>
                    <a:ext uri="{9D8B030D-6E8A-4147-A177-3AD203B41FA5}">
                      <a16:colId xmlns:a16="http://schemas.microsoft.com/office/drawing/2014/main" val="3192314782"/>
                    </a:ext>
                  </a:extLst>
                </a:gridCol>
                <a:gridCol w="1208153">
                  <a:extLst>
                    <a:ext uri="{9D8B030D-6E8A-4147-A177-3AD203B41FA5}">
                      <a16:colId xmlns:a16="http://schemas.microsoft.com/office/drawing/2014/main" val="3553168558"/>
                    </a:ext>
                  </a:extLst>
                </a:gridCol>
              </a:tblGrid>
              <a:tr h="320040">
                <a:tc rowSpan="2">
                  <a:txBody>
                    <a:bodyPr/>
                    <a:lstStyle/>
                    <a:p>
                      <a:pPr algn="ctr"/>
                      <a:r>
                        <a:rPr kumimoji="1" lang="ja-JP" altLang="en-US" sz="1600" dirty="0">
                          <a:latin typeface="Meiryo UI" panose="020B0604030504040204" pitchFamily="50" charset="-128"/>
                          <a:ea typeface="Meiryo UI" panose="020B0604030504040204" pitchFamily="50" charset="-128"/>
                        </a:rPr>
                        <a:t>施策名</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概要</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gridSpan="2">
                  <a:txBody>
                    <a:bodyPr/>
                    <a:lstStyle/>
                    <a:p>
                      <a:pPr algn="ctr"/>
                      <a:r>
                        <a:rPr kumimoji="1" lang="ja-JP" altLang="en-US" sz="1600" dirty="0">
                          <a:latin typeface="Meiryo UI" panose="020B0604030504040204" pitchFamily="50" charset="-128"/>
                          <a:ea typeface="Meiryo UI" panose="020B0604030504040204" pitchFamily="50" charset="-128"/>
                        </a:rPr>
                        <a:t>フェーズごとの取組み</a:t>
                      </a:r>
                      <a:endParaRPr kumimoji="1" lang="en-US" altLang="ja-JP" sz="16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3977045840"/>
                  </a:ext>
                </a:extLst>
              </a:tr>
              <a:tr h="1728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第一期活動期</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328363"/>
                  </a:ext>
                </a:extLst>
              </a:tr>
              <a:tr h="8304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金融商品に係る所得課税の損益通算範囲の拡大等（デリバティブ取引追加）に向けた働きかけ</a:t>
                      </a:r>
                    </a:p>
                  </a:txBody>
                  <a:tcPr/>
                </a:tc>
                <a:tc>
                  <a:txBody>
                    <a:bodyPr/>
                    <a:lstStyle/>
                    <a:p>
                      <a:r>
                        <a:rPr kumimoji="1" lang="ja-JP" altLang="en-US" sz="1400" dirty="0">
                          <a:latin typeface="Meiryo UI" panose="020B0604030504040204" pitchFamily="50" charset="-128"/>
                          <a:ea typeface="Meiryo UI" panose="020B0604030504040204" pitchFamily="50" charset="-128"/>
                        </a:rPr>
                        <a:t>金融商品に係る所得課税の損益通算範囲にデリバティブ取引を追加することについて民間団体等と連携し、国に</a:t>
                      </a:r>
                      <a:r>
                        <a:rPr kumimoji="1" lang="ja-JP" altLang="en-US" sz="1400" dirty="0" smtClean="0">
                          <a:latin typeface="Meiryo UI" panose="020B0604030504040204" pitchFamily="50" charset="-128"/>
                          <a:ea typeface="Meiryo UI" panose="020B0604030504040204" pitchFamily="50" charset="-128"/>
                        </a:rPr>
                        <a:t>要望</a:t>
                      </a:r>
                      <a:endParaRPr kumimoji="1" lang="ja-JP" altLang="en-US" sz="105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bl>
          </a:graphicData>
        </a:graphic>
      </p:graphicFrame>
      <p:sp>
        <p:nvSpPr>
          <p:cNvPr id="49" name="テキスト ボックス 48"/>
          <p:cNvSpPr txBox="1">
            <a:spLocks noChangeArrowheads="1"/>
          </p:cNvSpPr>
          <p:nvPr/>
        </p:nvSpPr>
        <p:spPr bwMode="auto">
          <a:xfrm>
            <a:off x="764460" y="517204"/>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金融商品に係る所得課税の損益通算範囲の拡大等（デリバティブ取引追加）に向けた働きかけ</a:t>
            </a:r>
          </a:p>
        </p:txBody>
      </p:sp>
      <p:sp>
        <p:nvSpPr>
          <p:cNvPr id="50" name="正方形/長方形 49"/>
          <p:cNvSpPr/>
          <p:nvPr/>
        </p:nvSpPr>
        <p:spPr>
          <a:xfrm>
            <a:off x="492398" y="148326"/>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（４）国内の金融市場の活性化 </a:t>
            </a:r>
          </a:p>
        </p:txBody>
      </p:sp>
      <p:graphicFrame>
        <p:nvGraphicFramePr>
          <p:cNvPr id="51" name="コンテンツ プレースホルダー 6"/>
          <p:cNvGraphicFramePr>
            <a:graphicFrameLocks/>
          </p:cNvGraphicFramePr>
          <p:nvPr>
            <p:extLst>
              <p:ext uri="{D42A27DB-BD31-4B8C-83A1-F6EECF244321}">
                <p14:modId xmlns:p14="http://schemas.microsoft.com/office/powerpoint/2010/main" val="3163122724"/>
              </p:ext>
            </p:extLst>
          </p:nvPr>
        </p:nvGraphicFramePr>
        <p:xfrm>
          <a:off x="765630" y="3067393"/>
          <a:ext cx="10994409" cy="1714500"/>
        </p:xfrm>
        <a:graphic>
          <a:graphicData uri="http://schemas.openxmlformats.org/drawingml/2006/table">
            <a:tbl>
              <a:tblPr firstRow="1" bandRow="1">
                <a:tableStyleId>{5C22544A-7EE6-4342-B048-85BDC9FD1C3A}</a:tableStyleId>
              </a:tblPr>
              <a:tblGrid>
                <a:gridCol w="3201537">
                  <a:extLst>
                    <a:ext uri="{9D8B030D-6E8A-4147-A177-3AD203B41FA5}">
                      <a16:colId xmlns:a16="http://schemas.microsoft.com/office/drawing/2014/main" val="1775291035"/>
                    </a:ext>
                  </a:extLst>
                </a:gridCol>
                <a:gridCol w="4454162">
                  <a:extLst>
                    <a:ext uri="{9D8B030D-6E8A-4147-A177-3AD203B41FA5}">
                      <a16:colId xmlns:a16="http://schemas.microsoft.com/office/drawing/2014/main" val="2051220517"/>
                    </a:ext>
                  </a:extLst>
                </a:gridCol>
                <a:gridCol w="1196011">
                  <a:extLst>
                    <a:ext uri="{9D8B030D-6E8A-4147-A177-3AD203B41FA5}">
                      <a16:colId xmlns:a16="http://schemas.microsoft.com/office/drawing/2014/main" val="3213052032"/>
                    </a:ext>
                  </a:extLst>
                </a:gridCol>
                <a:gridCol w="949060">
                  <a:extLst>
                    <a:ext uri="{9D8B030D-6E8A-4147-A177-3AD203B41FA5}">
                      <a16:colId xmlns:a16="http://schemas.microsoft.com/office/drawing/2014/main" val="3192314782"/>
                    </a:ext>
                  </a:extLst>
                </a:gridCol>
                <a:gridCol w="1193639">
                  <a:extLst>
                    <a:ext uri="{9D8B030D-6E8A-4147-A177-3AD203B41FA5}">
                      <a16:colId xmlns:a16="http://schemas.microsoft.com/office/drawing/2014/main" val="3553168558"/>
                    </a:ext>
                  </a:extLst>
                </a:gridCol>
              </a:tblGrid>
              <a:tr h="320040">
                <a:tc rowSpan="2">
                  <a:txBody>
                    <a:bodyPr/>
                    <a:lstStyle/>
                    <a:p>
                      <a:pPr algn="ctr"/>
                      <a:r>
                        <a:rPr kumimoji="1" lang="ja-JP" altLang="en-US" sz="1600" dirty="0">
                          <a:latin typeface="Meiryo UI" panose="020B0604030504040204" pitchFamily="50" charset="-128"/>
                          <a:ea typeface="Meiryo UI" panose="020B0604030504040204" pitchFamily="50" charset="-128"/>
                        </a:rPr>
                        <a:t>施策名</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概要</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gridSpan="2">
                  <a:txBody>
                    <a:bodyPr/>
                    <a:lstStyle/>
                    <a:p>
                      <a:pPr algn="ctr"/>
                      <a:r>
                        <a:rPr kumimoji="1" lang="ja-JP" altLang="en-US" sz="1600" dirty="0">
                          <a:latin typeface="Meiryo UI" panose="020B0604030504040204" pitchFamily="50" charset="-128"/>
                          <a:ea typeface="Meiryo UI" panose="020B0604030504040204" pitchFamily="50" charset="-128"/>
                        </a:rPr>
                        <a:t>フェーズごとの取組み</a:t>
                      </a:r>
                      <a:endParaRPr kumimoji="1" lang="en-US" altLang="ja-JP" sz="16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3977045840"/>
                  </a:ext>
                </a:extLst>
              </a:tr>
              <a:tr h="1728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第一期活動期</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328363"/>
                  </a:ext>
                </a:extLst>
              </a:tr>
              <a:tr h="9443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大学等と企業をつなぐコンソーシアムの設置・運営による金融リテラシー教育の実施</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大学等における金融リテラシー教育の実施状況について調査を実施し、コンソーシアムによる体系的・継続的な金融リテラシー教育実施の仕組みづくりを</a:t>
                      </a:r>
                      <a:r>
                        <a:rPr kumimoji="1" lang="ja-JP" altLang="en-US" sz="1400" dirty="0" smtClean="0">
                          <a:latin typeface="Meiryo UI" panose="020B0604030504040204" pitchFamily="50" charset="-128"/>
                          <a:ea typeface="Meiryo UI" panose="020B0604030504040204" pitchFamily="50" charset="-128"/>
                        </a:rPr>
                        <a:t>検討</a:t>
                      </a:r>
                      <a:endParaRPr kumimoji="1" lang="ja-JP" altLang="en-US" sz="105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a:t>
                      </a:r>
                      <a:r>
                        <a:rPr kumimoji="1" lang="ja-JP" altLang="en-US" sz="1400" dirty="0" smtClean="0">
                          <a:latin typeface="Meiryo UI" panose="020B0604030504040204" pitchFamily="50" charset="-128"/>
                          <a:ea typeface="Meiryo UI" panose="020B0604030504040204" pitchFamily="50" charset="-128"/>
                        </a:rPr>
                        <a:t>市</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大学等</a:t>
                      </a:r>
                      <a:endParaRPr kumimoji="1"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民間</a:t>
                      </a:r>
                      <a:r>
                        <a:rPr kumimoji="1" lang="ja-JP" altLang="en-US" sz="10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取引所</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経済界</a:t>
                      </a:r>
                      <a:endParaRPr kumimoji="1" lang="en-US" altLang="ja-JP"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43163378"/>
                  </a:ext>
                </a:extLst>
              </a:tr>
            </a:tbl>
          </a:graphicData>
        </a:graphic>
      </p:graphicFrame>
      <p:sp>
        <p:nvSpPr>
          <p:cNvPr id="52" name="テキスト ボックス 51"/>
          <p:cNvSpPr txBox="1">
            <a:spLocks noChangeArrowheads="1"/>
          </p:cNvSpPr>
          <p:nvPr/>
        </p:nvSpPr>
        <p:spPr bwMode="auto">
          <a:xfrm>
            <a:off x="764459" y="2680104"/>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長期的視点で資産を育てる投資マインドの醸成・金融リテラシー向上につながる取組み</a:t>
            </a:r>
          </a:p>
        </p:txBody>
      </p:sp>
      <p:sp>
        <p:nvSpPr>
          <p:cNvPr id="53" name="角丸四角形 52"/>
          <p:cNvSpPr/>
          <p:nvPr/>
        </p:nvSpPr>
        <p:spPr>
          <a:xfrm>
            <a:off x="2304417" y="4588771"/>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
        <p:nvSpPr>
          <p:cNvPr id="54" name="角丸四角形 53"/>
          <p:cNvSpPr/>
          <p:nvPr/>
        </p:nvSpPr>
        <p:spPr>
          <a:xfrm>
            <a:off x="3036847" y="2212625"/>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55" name="テキスト ボックス 54"/>
          <p:cNvSpPr txBox="1"/>
          <p:nvPr/>
        </p:nvSpPr>
        <p:spPr>
          <a:xfrm>
            <a:off x="9848409" y="1701619"/>
            <a:ext cx="50206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
        <p:nvSpPr>
          <p:cNvPr id="56" name="テキスト ボックス 55"/>
          <p:cNvSpPr txBox="1"/>
          <p:nvPr/>
        </p:nvSpPr>
        <p:spPr>
          <a:xfrm>
            <a:off x="10899288" y="4074371"/>
            <a:ext cx="50206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9858027" y="4074371"/>
            <a:ext cx="492443"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検討</a:t>
            </a:r>
            <a:endParaRPr kumimoji="1" lang="ja-JP" altLang="en-US" sz="1200" dirty="0">
              <a:latin typeface="Meiryo UI" panose="020B0604030504040204" pitchFamily="50" charset="-128"/>
              <a:ea typeface="Meiryo UI" panose="020B0604030504040204" pitchFamily="50" charset="-128"/>
            </a:endParaRPr>
          </a:p>
        </p:txBody>
      </p:sp>
      <p:grpSp>
        <p:nvGrpSpPr>
          <p:cNvPr id="58" name="グループ化 57"/>
          <p:cNvGrpSpPr/>
          <p:nvPr/>
        </p:nvGrpSpPr>
        <p:grpSpPr>
          <a:xfrm>
            <a:off x="9630987" y="4257297"/>
            <a:ext cx="2129053" cy="600502"/>
            <a:chOff x="9703557" y="4053385"/>
            <a:chExt cx="2129053" cy="600502"/>
          </a:xfrm>
        </p:grpSpPr>
        <p:sp>
          <p:nvSpPr>
            <p:cNvPr id="59" name="正方形/長方形 58"/>
            <p:cNvSpPr/>
            <p:nvPr/>
          </p:nvSpPr>
          <p:spPr>
            <a:xfrm>
              <a:off x="9703557" y="4223035"/>
              <a:ext cx="1164467" cy="260066"/>
            </a:xfrm>
            <a:prstGeom prst="rect">
              <a:avLst/>
            </a:prstGeom>
            <a:noFill/>
            <a:ln w="28575">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右矢印 59"/>
            <p:cNvSpPr/>
            <p:nvPr/>
          </p:nvSpPr>
          <p:spPr>
            <a:xfrm>
              <a:off x="10616746" y="4053385"/>
              <a:ext cx="1215864"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1" name="右矢印 60"/>
          <p:cNvSpPr/>
          <p:nvPr/>
        </p:nvSpPr>
        <p:spPr>
          <a:xfrm>
            <a:off x="9612066" y="1847559"/>
            <a:ext cx="2129052"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929447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63207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a:xfrm>
            <a:off x="638653" y="195212"/>
            <a:ext cx="10914693" cy="500170"/>
          </a:xfrm>
          <a:prstGeom prst="rect">
            <a:avLst/>
          </a:prstGeom>
          <a:solidFill>
            <a:schemeClr val="accent2">
              <a:lumMod val="40000"/>
              <a:lumOff val="6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36000" tIns="36000" rIns="36000" bIns="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b="1" dirty="0">
                <a:latin typeface="UD デジタル 教科書体 NK-R" panose="02020400000000000000" pitchFamily="18" charset="-128"/>
                <a:ea typeface="UD デジタル 教科書体 NK-R" panose="02020400000000000000" pitchFamily="18" charset="-128"/>
              </a:rPr>
              <a:t>先駆けた取組みで世界に挑戦する「金融のフロントランナー都市」</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13" name="正方形/長方形 12"/>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smtClean="0">
                <a:latin typeface="Meiryo UI" panose="020B0604030504040204" pitchFamily="50" charset="-128"/>
                <a:ea typeface="Meiryo UI" panose="020B0604030504040204" pitchFamily="50" charset="-128"/>
              </a:rPr>
              <a:t>金融のフロント</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ランナー都市</a:t>
            </a:r>
            <a:endParaRPr kumimoji="1" lang="ja-JP" altLang="en-US" sz="900" dirty="0">
              <a:latin typeface="Meiryo UI" panose="020B0604030504040204" pitchFamily="50" charset="-128"/>
              <a:ea typeface="Meiryo UI" panose="020B0604030504040204" pitchFamily="50" charset="-128"/>
            </a:endParaRPr>
          </a:p>
        </p:txBody>
      </p:sp>
      <p:sp>
        <p:nvSpPr>
          <p:cNvPr id="14"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24" name="角丸四角形 23"/>
          <p:cNvSpPr/>
          <p:nvPr/>
        </p:nvSpPr>
        <p:spPr>
          <a:xfrm>
            <a:off x="423754" y="1041518"/>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25" name="テキスト ボックス 24"/>
          <p:cNvSpPr txBox="1"/>
          <p:nvPr/>
        </p:nvSpPr>
        <p:spPr bwMode="white">
          <a:xfrm>
            <a:off x="417402" y="1089062"/>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（１）エッジの効いた先駆的な金融商品・市場の形成 </a:t>
            </a:r>
          </a:p>
        </p:txBody>
      </p:sp>
      <p:sp>
        <p:nvSpPr>
          <p:cNvPr id="26" name="テキスト ボックス 25"/>
          <p:cNvSpPr txBox="1"/>
          <p:nvPr/>
        </p:nvSpPr>
        <p:spPr bwMode="white">
          <a:xfrm>
            <a:off x="702850" y="4320100"/>
            <a:ext cx="3759949" cy="290208"/>
          </a:xfrm>
          <a:prstGeom prst="rect">
            <a:avLst/>
          </a:prstGeom>
          <a:noFill/>
        </p:spPr>
        <p:txBody>
          <a:bodyPr wrap="square" rtlCol="0">
            <a:spAutoFit/>
          </a:bodyPr>
          <a:lstStyle/>
          <a:p>
            <a:pPr algn="ctr"/>
            <a:r>
              <a:rPr lang="ja-JP" altLang="en-US" sz="1286" b="1" dirty="0">
                <a:solidFill>
                  <a:schemeClr val="bg1"/>
                </a:solidFill>
                <a:latin typeface="+mn-ea"/>
              </a:rPr>
              <a:t>②国内外の観光需要の取り込みの強化</a:t>
            </a:r>
          </a:p>
        </p:txBody>
      </p:sp>
      <p:sp>
        <p:nvSpPr>
          <p:cNvPr id="27" name="テキスト ボックス 26"/>
          <p:cNvSpPr txBox="1">
            <a:spLocks noChangeArrowheads="1"/>
          </p:cNvSpPr>
          <p:nvPr/>
        </p:nvSpPr>
        <p:spPr bwMode="auto">
          <a:xfrm>
            <a:off x="423755" y="1503241"/>
            <a:ext cx="5500796"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a:t>
            </a: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アジア</a:t>
            </a:r>
            <a:r>
              <a:rPr lang="ja-JP" altLang="en-US" sz="1200" kern="0" dirty="0">
                <a:solidFill>
                  <a:schemeClr val="accent5">
                    <a:lumMod val="50000"/>
                  </a:schemeClr>
                </a:solidFill>
                <a:latin typeface="Meiryo UI" pitchFamily="50" charset="-128"/>
                <a:ea typeface="Meiryo UI" pitchFamily="50" charset="-128"/>
                <a:cs typeface="Meiryo UI" pitchFamily="50" charset="-128"/>
              </a:rPr>
              <a:t>随一のデリバティブ市場に向けた先駆的な商品群の展開</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28" name="フリーフォーム 27"/>
          <p:cNvSpPr/>
          <p:nvPr/>
        </p:nvSpPr>
        <p:spPr>
          <a:xfrm>
            <a:off x="423754" y="1845604"/>
            <a:ext cx="5672246" cy="417577"/>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新たな商品先物の検討</a:t>
            </a:r>
            <a:endParaRPr lang="ja-JP" altLang="en-US"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9" name="テキスト ボックス 28"/>
          <p:cNvSpPr txBox="1">
            <a:spLocks noChangeArrowheads="1"/>
          </p:cNvSpPr>
          <p:nvPr/>
        </p:nvSpPr>
        <p:spPr bwMode="auto">
          <a:xfrm>
            <a:off x="423755" y="2669627"/>
            <a:ext cx="5469370"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③将来的</a:t>
            </a:r>
            <a:r>
              <a:rPr lang="ja-JP" altLang="en-US" sz="1200" kern="0" dirty="0">
                <a:solidFill>
                  <a:schemeClr val="accent5">
                    <a:lumMod val="50000"/>
                  </a:schemeClr>
                </a:solidFill>
                <a:latin typeface="Meiryo UI" pitchFamily="50" charset="-128"/>
                <a:ea typeface="Meiryo UI" pitchFamily="50" charset="-128"/>
                <a:cs typeface="Meiryo UI" pitchFamily="50" charset="-128"/>
              </a:rPr>
              <a:t>に有望なグリーン関連のデリバティブ商品・市場の形成に向けた取組み</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0" name="フリーフォーム 29"/>
          <p:cNvSpPr/>
          <p:nvPr/>
        </p:nvSpPr>
        <p:spPr>
          <a:xfrm>
            <a:off x="423753" y="2946626"/>
            <a:ext cx="4959797" cy="380654"/>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金融商品取引法の対象となるデリバティブ商品の拡大についての働きかけ</a:t>
            </a:r>
          </a:p>
        </p:txBody>
      </p:sp>
      <p:sp>
        <p:nvSpPr>
          <p:cNvPr id="31" name="角丸四角形 30"/>
          <p:cNvSpPr/>
          <p:nvPr/>
        </p:nvSpPr>
        <p:spPr>
          <a:xfrm>
            <a:off x="414418" y="3339084"/>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32" name="テキスト ボックス 31"/>
          <p:cNvSpPr txBox="1"/>
          <p:nvPr/>
        </p:nvSpPr>
        <p:spPr bwMode="white">
          <a:xfrm>
            <a:off x="414418" y="3386628"/>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（２）サステナブルファイナンス先進都市に向けた取組み </a:t>
            </a:r>
          </a:p>
        </p:txBody>
      </p:sp>
      <p:sp>
        <p:nvSpPr>
          <p:cNvPr id="33" name="テキスト ボックス 32"/>
          <p:cNvSpPr txBox="1">
            <a:spLocks noChangeArrowheads="1"/>
          </p:cNvSpPr>
          <p:nvPr/>
        </p:nvSpPr>
        <p:spPr bwMode="auto">
          <a:xfrm>
            <a:off x="414418" y="3772133"/>
            <a:ext cx="4631100"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①脱炭素</a:t>
            </a:r>
            <a:r>
              <a:rPr lang="ja-JP" altLang="en-US" sz="1200" kern="0" dirty="0">
                <a:solidFill>
                  <a:schemeClr val="accent5">
                    <a:lumMod val="50000"/>
                  </a:schemeClr>
                </a:solidFill>
                <a:latin typeface="Meiryo UI" pitchFamily="50" charset="-128"/>
                <a:ea typeface="Meiryo UI" pitchFamily="50" charset="-128"/>
                <a:cs typeface="Meiryo UI" pitchFamily="50" charset="-128"/>
              </a:rPr>
              <a:t>に向けた金融の取組み</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4" name="フリーフォーム 33"/>
          <p:cNvSpPr/>
          <p:nvPr/>
        </p:nvSpPr>
        <p:spPr>
          <a:xfrm>
            <a:off x="414418" y="4067090"/>
            <a:ext cx="5118689" cy="401721"/>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行政によるグリーンボンド等の発行</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脱炭素に取り組む企業への低利融資等</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ESG</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金融による支援</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ESG</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等に取り組む企業への金利優遇等にかかる普及・啓発</a:t>
            </a:r>
          </a:p>
          <a:p>
            <a:pPr marL="0" lvl="1" defTabSz="533400">
              <a:spcBef>
                <a:spcPct val="0"/>
              </a:spcBef>
              <a:spcAft>
                <a:spcPct val="20000"/>
              </a:spcAft>
            </a:pPr>
            <a:endParaRPr lang="ja-JP" altLang="en-US"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5" name="テキスト ボックス 34"/>
          <p:cNvSpPr txBox="1">
            <a:spLocks noChangeArrowheads="1"/>
          </p:cNvSpPr>
          <p:nvPr/>
        </p:nvSpPr>
        <p:spPr bwMode="auto">
          <a:xfrm>
            <a:off x="414418" y="4711321"/>
            <a:ext cx="5557183"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②企業</a:t>
            </a:r>
            <a:r>
              <a:rPr lang="ja-JP" altLang="en-US" sz="1200" kern="0" dirty="0">
                <a:solidFill>
                  <a:schemeClr val="accent5">
                    <a:lumMod val="50000"/>
                  </a:schemeClr>
                </a:solidFill>
                <a:latin typeface="Meiryo UI" pitchFamily="50" charset="-128"/>
                <a:ea typeface="Meiryo UI" pitchFamily="50" charset="-128"/>
                <a:cs typeface="Meiryo UI" pitchFamily="50" charset="-128"/>
              </a:rPr>
              <a:t>における</a:t>
            </a:r>
            <a:r>
              <a:rPr lang="en-US" altLang="ja-JP" sz="1200" kern="0" dirty="0">
                <a:solidFill>
                  <a:schemeClr val="accent5">
                    <a:lumMod val="50000"/>
                  </a:schemeClr>
                </a:solidFill>
                <a:latin typeface="Meiryo UI" pitchFamily="50" charset="-128"/>
                <a:ea typeface="Meiryo UI" pitchFamily="50" charset="-128"/>
                <a:cs typeface="Meiryo UI" pitchFamily="50" charset="-128"/>
              </a:rPr>
              <a:t>SDGs</a:t>
            </a:r>
            <a:r>
              <a:rPr lang="ja-JP" altLang="en-US" sz="1200" kern="0" dirty="0">
                <a:solidFill>
                  <a:schemeClr val="accent5">
                    <a:lumMod val="50000"/>
                  </a:schemeClr>
                </a:solidFill>
                <a:latin typeface="Meiryo UI" pitchFamily="50" charset="-128"/>
                <a:ea typeface="Meiryo UI" pitchFamily="50" charset="-128"/>
                <a:cs typeface="Meiryo UI" pitchFamily="50" charset="-128"/>
              </a:rPr>
              <a:t>債（ソーシャルボンド・グリーンボンド等）の発行促進</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6" name="フリーフォーム 35"/>
          <p:cNvSpPr/>
          <p:nvPr/>
        </p:nvSpPr>
        <p:spPr>
          <a:xfrm>
            <a:off x="414418" y="5004195"/>
            <a:ext cx="5383149" cy="790347"/>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ワークショップの開催等を通じた</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SDG</a:t>
            </a:r>
            <a:r>
              <a:rPr lang="ja-JP" altLang="en-US" sz="1100" dirty="0" err="1">
                <a:solidFill>
                  <a:schemeClr val="tx1"/>
                </a:solidFill>
                <a:latin typeface="UD デジタル 教科書体 NK-R" panose="02020400000000000000" pitchFamily="18" charset="-128"/>
                <a:ea typeface="UD デジタル 教科書体 NK-R" panose="02020400000000000000" pitchFamily="18" charset="-128"/>
              </a:rPr>
              <a:t>ｓ</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債の発行支援</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ESG</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債の積極的引受や運用資産における</a:t>
            </a: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SDG</a:t>
            </a:r>
            <a:r>
              <a:rPr lang="ja-JP" altLang="en-US" sz="1100" dirty="0" err="1">
                <a:solidFill>
                  <a:schemeClr val="tx1"/>
                </a:solidFill>
                <a:latin typeface="UD デジタル 教科書体 NK-R" panose="02020400000000000000" pitchFamily="18" charset="-128"/>
                <a:ea typeface="UD デジタル 教科書体 NK-R" panose="02020400000000000000" pitchFamily="18" charset="-128"/>
              </a:rPr>
              <a:t>ｓ</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重視を通じた発行支援</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SDGs</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プロジェクトの海外への情報発信</a:t>
            </a:r>
          </a:p>
        </p:txBody>
      </p:sp>
      <p:sp>
        <p:nvSpPr>
          <p:cNvPr id="37" name="テキスト ボックス 36"/>
          <p:cNvSpPr txBox="1">
            <a:spLocks noChangeArrowheads="1"/>
          </p:cNvSpPr>
          <p:nvPr/>
        </p:nvSpPr>
        <p:spPr bwMode="auto">
          <a:xfrm>
            <a:off x="414418" y="5690375"/>
            <a:ext cx="5871508"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③国際</a:t>
            </a:r>
            <a:r>
              <a:rPr lang="ja-JP" altLang="en-US" sz="1200" kern="0" dirty="0">
                <a:solidFill>
                  <a:schemeClr val="accent5">
                    <a:lumMod val="50000"/>
                  </a:schemeClr>
                </a:solidFill>
                <a:latin typeface="Meiryo UI" pitchFamily="50" charset="-128"/>
                <a:ea typeface="Meiryo UI" pitchFamily="50" charset="-128"/>
                <a:cs typeface="Meiryo UI" pitchFamily="50" charset="-128"/>
              </a:rPr>
              <a:t>基準に準拠した認証ラベリング制度等の検討</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8" name="フリーフォーム 37"/>
          <p:cNvSpPr/>
          <p:nvPr/>
        </p:nvSpPr>
        <p:spPr>
          <a:xfrm>
            <a:off x="414418" y="5969883"/>
            <a:ext cx="5729483" cy="234698"/>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発行後のモニタリング強化など付加価値を伴った認証ラベリング制度化に向けた検討</a:t>
            </a:r>
          </a:p>
        </p:txBody>
      </p:sp>
      <p:sp>
        <p:nvSpPr>
          <p:cNvPr id="39" name="角丸四角形 38"/>
          <p:cNvSpPr/>
          <p:nvPr/>
        </p:nvSpPr>
        <p:spPr>
          <a:xfrm>
            <a:off x="6248727" y="1037073"/>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40" name="テキスト ボックス 39"/>
          <p:cNvSpPr txBox="1"/>
          <p:nvPr/>
        </p:nvSpPr>
        <p:spPr bwMode="white">
          <a:xfrm>
            <a:off x="6273801" y="1084617"/>
            <a:ext cx="5469371"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（３）金融サービスに関する規制の見直しに向けた働きかけ</a:t>
            </a:r>
          </a:p>
        </p:txBody>
      </p:sp>
      <p:sp>
        <p:nvSpPr>
          <p:cNvPr id="41" name="角丸四角形 40"/>
          <p:cNvSpPr/>
          <p:nvPr/>
        </p:nvSpPr>
        <p:spPr>
          <a:xfrm>
            <a:off x="6304444" y="3608124"/>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42" name="テキスト ボックス 41"/>
          <p:cNvSpPr txBox="1"/>
          <p:nvPr/>
        </p:nvSpPr>
        <p:spPr bwMode="white">
          <a:xfrm>
            <a:off x="6304444" y="3655668"/>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（４）金融分野における高度人材の育成 </a:t>
            </a:r>
          </a:p>
        </p:txBody>
      </p:sp>
      <p:sp>
        <p:nvSpPr>
          <p:cNvPr id="43" name="テキスト ボックス 42"/>
          <p:cNvSpPr txBox="1">
            <a:spLocks noChangeArrowheads="1"/>
          </p:cNvSpPr>
          <p:nvPr/>
        </p:nvSpPr>
        <p:spPr bwMode="auto">
          <a:xfrm>
            <a:off x="6273802" y="1500506"/>
            <a:ext cx="568158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①国家</a:t>
            </a:r>
            <a:r>
              <a:rPr lang="ja-JP" altLang="en-US" sz="1200" kern="0" dirty="0">
                <a:solidFill>
                  <a:schemeClr val="accent5">
                    <a:lumMod val="50000"/>
                  </a:schemeClr>
                </a:solidFill>
                <a:latin typeface="Meiryo UI" pitchFamily="50" charset="-128"/>
                <a:ea typeface="Meiryo UI" pitchFamily="50" charset="-128"/>
                <a:cs typeface="Meiryo UI" pitchFamily="50" charset="-128"/>
              </a:rPr>
              <a:t>戦略特区や「規制のサンドボックス制度</a:t>
            </a: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」等</a:t>
            </a:r>
            <a:r>
              <a:rPr lang="ja-JP" altLang="en-US" sz="1200" kern="0" dirty="0">
                <a:solidFill>
                  <a:schemeClr val="accent5">
                    <a:lumMod val="50000"/>
                  </a:schemeClr>
                </a:solidFill>
                <a:latin typeface="Meiryo UI" pitchFamily="50" charset="-128"/>
                <a:ea typeface="Meiryo UI" pitchFamily="50" charset="-128"/>
                <a:cs typeface="Meiryo UI" pitchFamily="50" charset="-128"/>
              </a:rPr>
              <a:t>の活用を通じた規制の見直し　　</a:t>
            </a:r>
            <a:r>
              <a:rPr lang="ja-JP" altLang="en-US" sz="800" kern="0" dirty="0">
                <a:solidFill>
                  <a:schemeClr val="accent5">
                    <a:lumMod val="50000"/>
                  </a:schemeClr>
                </a:solidFill>
                <a:latin typeface="Meiryo UI" pitchFamily="50" charset="-128"/>
                <a:ea typeface="Meiryo UI" pitchFamily="50" charset="-128"/>
                <a:cs typeface="Meiryo UI" pitchFamily="50" charset="-128"/>
              </a:rPr>
              <a:t>　　</a:t>
            </a:r>
          </a:p>
        </p:txBody>
      </p:sp>
      <p:sp>
        <p:nvSpPr>
          <p:cNvPr id="44" name="フリーフォーム 43"/>
          <p:cNvSpPr/>
          <p:nvPr/>
        </p:nvSpPr>
        <p:spPr>
          <a:xfrm>
            <a:off x="6292970" y="1902926"/>
            <a:ext cx="5681583" cy="616030"/>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在留資格等に関する国家戦略特区の活用</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「規制のサンドボックス制度」の活用促進（金融サービス等実証実験の支援）（再掲）</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地方税におけるインセンティブの検討</a:t>
            </a:r>
          </a:p>
        </p:txBody>
      </p:sp>
      <p:sp>
        <p:nvSpPr>
          <p:cNvPr id="45" name="フリーフォーム 44"/>
          <p:cNvSpPr/>
          <p:nvPr/>
        </p:nvSpPr>
        <p:spPr>
          <a:xfrm>
            <a:off x="6304445" y="4158925"/>
            <a:ext cx="4554648" cy="351933"/>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大学等高等教育における金融・起業・テクノロジー教育の実施</a:t>
            </a:r>
          </a:p>
        </p:txBody>
      </p:sp>
      <p:sp>
        <p:nvSpPr>
          <p:cNvPr id="46" name="テキスト ボックス 45"/>
          <p:cNvSpPr txBox="1">
            <a:spLocks noChangeArrowheads="1"/>
          </p:cNvSpPr>
          <p:nvPr/>
        </p:nvSpPr>
        <p:spPr bwMode="auto">
          <a:xfrm>
            <a:off x="421462" y="6275501"/>
            <a:ext cx="5871508"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④将来的</a:t>
            </a:r>
            <a:r>
              <a:rPr lang="ja-JP" altLang="en-US" sz="1200" kern="0" dirty="0">
                <a:solidFill>
                  <a:schemeClr val="accent5">
                    <a:lumMod val="50000"/>
                  </a:schemeClr>
                </a:solidFill>
                <a:latin typeface="Meiryo UI" pitchFamily="50" charset="-128"/>
                <a:ea typeface="Meiryo UI" pitchFamily="50" charset="-128"/>
                <a:cs typeface="Meiryo UI" pitchFamily="50" charset="-128"/>
              </a:rPr>
              <a:t>に有望なグリーン関連のデリバティブ商品・市場の形成に向けた取組み（再掲）</a:t>
            </a:r>
            <a:endParaRPr lang="en-US" altLang="ja-JP" sz="12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47" name="フリーフォーム 46"/>
          <p:cNvSpPr/>
          <p:nvPr/>
        </p:nvSpPr>
        <p:spPr>
          <a:xfrm>
            <a:off x="421462" y="6555009"/>
            <a:ext cx="5729483" cy="234698"/>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金融商品取引法の対象となるデリバティブ商品の拡大についての働きかけ（再掲）</a:t>
            </a:r>
          </a:p>
        </p:txBody>
      </p:sp>
      <p:sp>
        <p:nvSpPr>
          <p:cNvPr id="48" name="テキスト ボックス 47"/>
          <p:cNvSpPr txBox="1">
            <a:spLocks noChangeArrowheads="1"/>
          </p:cNvSpPr>
          <p:nvPr/>
        </p:nvSpPr>
        <p:spPr bwMode="auto">
          <a:xfrm>
            <a:off x="6239391" y="2716441"/>
            <a:ext cx="5681582" cy="461665"/>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②金融</a:t>
            </a:r>
            <a:r>
              <a:rPr lang="ja-JP" altLang="en-US" sz="1200" kern="0" dirty="0">
                <a:solidFill>
                  <a:schemeClr val="accent5">
                    <a:lumMod val="50000"/>
                  </a:schemeClr>
                </a:solidFill>
                <a:latin typeface="Meiryo UI" pitchFamily="50" charset="-128"/>
                <a:ea typeface="Meiryo UI" pitchFamily="50" charset="-128"/>
                <a:cs typeface="Meiryo UI" pitchFamily="50" charset="-128"/>
              </a:rPr>
              <a:t>商品に係る所得課税の損益通算範囲の拡大等（デリバティブ取引の追加）</a:t>
            </a:r>
            <a:endParaRPr lang="en-US" altLang="ja-JP" sz="1200" kern="0" dirty="0">
              <a:solidFill>
                <a:schemeClr val="accent5">
                  <a:lumMod val="50000"/>
                </a:schemeClr>
              </a:solidFill>
              <a:latin typeface="Meiryo UI" pitchFamily="50" charset="-128"/>
              <a:ea typeface="Meiryo UI" pitchFamily="50" charset="-128"/>
              <a:cs typeface="Meiryo UI" pitchFamily="50" charset="-128"/>
            </a:endParaRPr>
          </a:p>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　 に</a:t>
            </a:r>
            <a:r>
              <a:rPr lang="ja-JP" altLang="en-US" sz="1200" kern="0" dirty="0">
                <a:solidFill>
                  <a:schemeClr val="accent5">
                    <a:lumMod val="50000"/>
                  </a:schemeClr>
                </a:solidFill>
                <a:latin typeface="Meiryo UI" pitchFamily="50" charset="-128"/>
                <a:ea typeface="Meiryo UI" pitchFamily="50" charset="-128"/>
                <a:cs typeface="Meiryo UI" pitchFamily="50" charset="-128"/>
              </a:rPr>
              <a:t>向けた働きかけ（再掲）</a:t>
            </a:r>
          </a:p>
        </p:txBody>
      </p:sp>
      <p:cxnSp>
        <p:nvCxnSpPr>
          <p:cNvPr id="49" name="直線コネクタ 48"/>
          <p:cNvCxnSpPr/>
          <p:nvPr/>
        </p:nvCxnSpPr>
        <p:spPr>
          <a:xfrm>
            <a:off x="6096000" y="884905"/>
            <a:ext cx="9833" cy="5914103"/>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a:spLocks noChangeArrowheads="1"/>
          </p:cNvSpPr>
          <p:nvPr/>
        </p:nvSpPr>
        <p:spPr bwMode="auto">
          <a:xfrm>
            <a:off x="414418" y="2096325"/>
            <a:ext cx="5871508"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②</a:t>
            </a:r>
            <a:r>
              <a:rPr lang="en-US" altLang="ja-JP" sz="1200" kern="0" dirty="0" smtClean="0">
                <a:solidFill>
                  <a:schemeClr val="accent5">
                    <a:lumMod val="50000"/>
                  </a:schemeClr>
                </a:solidFill>
                <a:latin typeface="Meiryo UI" pitchFamily="50" charset="-128"/>
                <a:ea typeface="Meiryo UI" pitchFamily="50" charset="-128"/>
                <a:cs typeface="Meiryo UI" pitchFamily="50" charset="-128"/>
              </a:rPr>
              <a:t>STO</a:t>
            </a: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など</a:t>
            </a:r>
            <a:r>
              <a:rPr lang="ja-JP" altLang="en-US" sz="1200" kern="0" dirty="0">
                <a:solidFill>
                  <a:schemeClr val="accent5">
                    <a:lumMod val="50000"/>
                  </a:schemeClr>
                </a:solidFill>
                <a:latin typeface="Meiryo UI" pitchFamily="50" charset="-128"/>
                <a:ea typeface="Meiryo UI" pitchFamily="50" charset="-128"/>
                <a:cs typeface="Meiryo UI" pitchFamily="50" charset="-128"/>
              </a:rPr>
              <a:t>新たな手法を活用した資金調達の促進に向けた</a:t>
            </a: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取組み（再掲）</a:t>
            </a:r>
            <a:r>
              <a:rPr lang="ja-JP" altLang="en-US" sz="800" kern="0" dirty="0">
                <a:solidFill>
                  <a:schemeClr val="accent5">
                    <a:lumMod val="50000"/>
                  </a:schemeClr>
                </a:solidFill>
                <a:latin typeface="Meiryo UI" pitchFamily="50" charset="-128"/>
                <a:ea typeface="Meiryo UI" pitchFamily="50" charset="-128"/>
                <a:cs typeface="Meiryo UI" pitchFamily="50" charset="-128"/>
              </a:rPr>
              <a:t>　　　</a:t>
            </a:r>
            <a:r>
              <a:rPr lang="ja-JP" altLang="en-US" sz="1000" kern="0" dirty="0">
                <a:solidFill>
                  <a:schemeClr val="accent5">
                    <a:lumMod val="50000"/>
                  </a:schemeClr>
                </a:solidFill>
                <a:latin typeface="Meiryo UI" pitchFamily="50" charset="-128"/>
                <a:ea typeface="Meiryo UI" pitchFamily="50" charset="-128"/>
                <a:cs typeface="Meiryo UI" pitchFamily="50" charset="-128"/>
              </a:rPr>
              <a:t>　</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51" name="フリーフォーム 50"/>
          <p:cNvSpPr/>
          <p:nvPr/>
        </p:nvSpPr>
        <p:spPr>
          <a:xfrm>
            <a:off x="425423" y="2421403"/>
            <a:ext cx="5729483" cy="173554"/>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rPr>
              <a:t>ST</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を活用した社債・商品の</a:t>
            </a:r>
            <a:r>
              <a:rPr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汎用化等（再掲）</a:t>
            </a:r>
            <a:endParaRPr lang="ja-JP" altLang="en-US"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8913778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a:spLocks noChangeArrowheads="1"/>
          </p:cNvSpPr>
          <p:nvPr/>
        </p:nvSpPr>
        <p:spPr bwMode="auto">
          <a:xfrm>
            <a:off x="744980" y="589797"/>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アジア随一のデリバティブ市場に向けた先駆的な商品群の展開　　　　 　</a:t>
            </a:r>
          </a:p>
        </p:txBody>
      </p:sp>
      <p:sp>
        <p:nvSpPr>
          <p:cNvPr id="10" name="正方形/長方形 9"/>
          <p:cNvSpPr/>
          <p:nvPr/>
        </p:nvSpPr>
        <p:spPr>
          <a:xfrm>
            <a:off x="492398" y="206613"/>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（１）エッジの効いた先駆的な金融商品・市場の形成 </a:t>
            </a:r>
          </a:p>
        </p:txBody>
      </p:sp>
      <p:graphicFrame>
        <p:nvGraphicFramePr>
          <p:cNvPr id="9" name="コンテンツ プレースホルダー 6"/>
          <p:cNvGraphicFramePr>
            <a:graphicFrameLocks/>
          </p:cNvGraphicFramePr>
          <p:nvPr>
            <p:extLst>
              <p:ext uri="{D42A27DB-BD31-4B8C-83A1-F6EECF244321}">
                <p14:modId xmlns:p14="http://schemas.microsoft.com/office/powerpoint/2010/main" val="3882806959"/>
              </p:ext>
            </p:extLst>
          </p:nvPr>
        </p:nvGraphicFramePr>
        <p:xfrm>
          <a:off x="759256" y="5129093"/>
          <a:ext cx="10927044" cy="1628986"/>
        </p:xfrm>
        <a:graphic>
          <a:graphicData uri="http://schemas.openxmlformats.org/drawingml/2006/table">
            <a:tbl>
              <a:tblPr firstRow="1" bandRow="1">
                <a:tableStyleId>{5C22544A-7EE6-4342-B048-85BDC9FD1C3A}</a:tableStyleId>
              </a:tblPr>
              <a:tblGrid>
                <a:gridCol w="3181921">
                  <a:extLst>
                    <a:ext uri="{9D8B030D-6E8A-4147-A177-3AD203B41FA5}">
                      <a16:colId xmlns:a16="http://schemas.microsoft.com/office/drawing/2014/main" val="1775291035"/>
                    </a:ext>
                  </a:extLst>
                </a:gridCol>
                <a:gridCol w="4503294">
                  <a:extLst>
                    <a:ext uri="{9D8B030D-6E8A-4147-A177-3AD203B41FA5}">
                      <a16:colId xmlns:a16="http://schemas.microsoft.com/office/drawing/2014/main" val="2051220517"/>
                    </a:ext>
                  </a:extLst>
                </a:gridCol>
                <a:gridCol w="1112259">
                  <a:extLst>
                    <a:ext uri="{9D8B030D-6E8A-4147-A177-3AD203B41FA5}">
                      <a16:colId xmlns:a16="http://schemas.microsoft.com/office/drawing/2014/main" val="3213052032"/>
                    </a:ext>
                  </a:extLst>
                </a:gridCol>
                <a:gridCol w="937100">
                  <a:extLst>
                    <a:ext uri="{9D8B030D-6E8A-4147-A177-3AD203B41FA5}">
                      <a16:colId xmlns:a16="http://schemas.microsoft.com/office/drawing/2014/main" val="3192314782"/>
                    </a:ext>
                  </a:extLst>
                </a:gridCol>
                <a:gridCol w="1192470">
                  <a:extLst>
                    <a:ext uri="{9D8B030D-6E8A-4147-A177-3AD203B41FA5}">
                      <a16:colId xmlns:a16="http://schemas.microsoft.com/office/drawing/2014/main" val="3553168558"/>
                    </a:ext>
                  </a:extLst>
                </a:gridCol>
              </a:tblGrid>
              <a:tr h="384254">
                <a:tc rowSpan="2">
                  <a:txBody>
                    <a:bodyPr/>
                    <a:lstStyle/>
                    <a:p>
                      <a:pPr algn="ctr"/>
                      <a:r>
                        <a:rPr kumimoji="1" lang="ja-JP" altLang="en-US" sz="1600" dirty="0">
                          <a:latin typeface="Meiryo UI" panose="020B0604030504040204" pitchFamily="50" charset="-128"/>
                          <a:ea typeface="Meiryo UI" panose="020B0604030504040204" pitchFamily="50" charset="-128"/>
                        </a:rPr>
                        <a:t>施策名</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概要</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gridSpan="2">
                  <a:txBody>
                    <a:bodyPr/>
                    <a:lstStyle/>
                    <a:p>
                      <a:pPr algn="ctr"/>
                      <a:r>
                        <a:rPr kumimoji="1" lang="ja-JP" altLang="en-US" sz="1600" dirty="0">
                          <a:latin typeface="Meiryo UI" panose="020B0604030504040204" pitchFamily="50" charset="-128"/>
                          <a:ea typeface="Meiryo UI" panose="020B0604030504040204" pitchFamily="50" charset="-128"/>
                        </a:rPr>
                        <a:t>フェーズごとの取組み</a:t>
                      </a:r>
                      <a:endParaRPr kumimoji="1" lang="en-US" altLang="ja-JP" sz="16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3977045840"/>
                  </a:ext>
                </a:extLst>
              </a:tr>
              <a:tr h="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第一期活動期</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328363"/>
                  </a:ext>
                </a:extLst>
              </a:tr>
              <a:tr h="8103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金融商品取引法の対象となるデリバティブ商品の拡大についての働きかけ</a:t>
                      </a:r>
                    </a:p>
                  </a:txBody>
                  <a:tcPr/>
                </a:tc>
                <a:tc>
                  <a:txBody>
                    <a:bodyPr/>
                    <a:lstStyle/>
                    <a:p>
                      <a:r>
                        <a:rPr lang="ja-JP" altLang="en-US" sz="1400" dirty="0">
                          <a:solidFill>
                            <a:schemeClr val="tx1"/>
                          </a:solidFill>
                          <a:latin typeface="Meiryo UI" panose="020B0604030504040204" pitchFamily="50" charset="-128"/>
                          <a:ea typeface="Meiryo UI" panose="020B0604030504040204" pitchFamily="50" charset="-128"/>
                        </a:rPr>
                        <a:t>金融商品取引法の対象となるデリバティブ商品について、エネルギー関連商品等への拡大を国に</a:t>
                      </a:r>
                      <a:r>
                        <a:rPr lang="ja-JP" altLang="en-US" sz="1400" dirty="0" smtClean="0">
                          <a:solidFill>
                            <a:schemeClr val="tx1"/>
                          </a:solidFill>
                          <a:latin typeface="Meiryo UI" panose="020B0604030504040204" pitchFamily="50" charset="-128"/>
                          <a:ea typeface="Meiryo UI" panose="020B0604030504040204" pitchFamily="50" charset="-128"/>
                        </a:rPr>
                        <a:t>要望</a:t>
                      </a:r>
                      <a:endParaRPr kumimoji="1" lang="ja-JP" altLang="en-US" sz="105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取引所</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bl>
          </a:graphicData>
        </a:graphic>
      </p:graphicFrame>
      <p:sp>
        <p:nvSpPr>
          <p:cNvPr id="11" name="テキスト ボックス 10"/>
          <p:cNvSpPr txBox="1">
            <a:spLocks noChangeArrowheads="1"/>
          </p:cNvSpPr>
          <p:nvPr/>
        </p:nvSpPr>
        <p:spPr bwMode="auto">
          <a:xfrm>
            <a:off x="744980" y="4742994"/>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③　将来的に有望なグリーン関連のデリバティブ商品・市場の形成に向けた取組み　 　</a:t>
            </a:r>
          </a:p>
        </p:txBody>
      </p:sp>
      <p:sp>
        <p:nvSpPr>
          <p:cNvPr id="13" name="正方形/長方形 12"/>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smtClean="0">
                <a:latin typeface="Meiryo UI" panose="020B0604030504040204" pitchFamily="50" charset="-128"/>
                <a:ea typeface="Meiryo UI" panose="020B0604030504040204" pitchFamily="50" charset="-128"/>
              </a:rPr>
              <a:t>金融のフロント</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ランナー都市</a:t>
            </a:r>
            <a:endParaRPr kumimoji="1" lang="ja-JP" altLang="en-US" sz="900" dirty="0">
              <a:latin typeface="Meiryo UI" panose="020B0604030504040204" pitchFamily="50" charset="-128"/>
              <a:ea typeface="Meiryo UI" panose="020B0604030504040204" pitchFamily="50" charset="-128"/>
            </a:endParaRPr>
          </a:p>
        </p:txBody>
      </p:sp>
      <p:sp>
        <p:nvSpPr>
          <p:cNvPr id="14"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2" name="角丸四角形 11"/>
          <p:cNvSpPr/>
          <p:nvPr/>
        </p:nvSpPr>
        <p:spPr>
          <a:xfrm>
            <a:off x="2858260" y="647558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5" name="テキスト ボックス 14"/>
          <p:cNvSpPr txBox="1"/>
          <p:nvPr/>
        </p:nvSpPr>
        <p:spPr>
          <a:xfrm>
            <a:off x="10732709" y="5921612"/>
            <a:ext cx="50206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9767619" y="5898252"/>
            <a:ext cx="492443"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検討</a:t>
            </a:r>
            <a:endParaRPr kumimoji="1" lang="ja-JP" altLang="en-US" sz="1200" dirty="0">
              <a:latin typeface="Meiryo UI" panose="020B0604030504040204" pitchFamily="50" charset="-128"/>
              <a:ea typeface="Meiryo UI" panose="020B0604030504040204" pitchFamily="50" charset="-128"/>
            </a:endParaRPr>
          </a:p>
        </p:txBody>
      </p:sp>
      <p:grpSp>
        <p:nvGrpSpPr>
          <p:cNvPr id="17" name="グループ化 16"/>
          <p:cNvGrpSpPr/>
          <p:nvPr/>
        </p:nvGrpSpPr>
        <p:grpSpPr>
          <a:xfrm>
            <a:off x="9569951" y="6036828"/>
            <a:ext cx="2129053" cy="600502"/>
            <a:chOff x="9703557" y="4053385"/>
            <a:chExt cx="2129053" cy="600502"/>
          </a:xfrm>
        </p:grpSpPr>
        <p:sp>
          <p:nvSpPr>
            <p:cNvPr id="18" name="正方形/長方形 17"/>
            <p:cNvSpPr/>
            <p:nvPr/>
          </p:nvSpPr>
          <p:spPr>
            <a:xfrm>
              <a:off x="9703557" y="4223035"/>
              <a:ext cx="1164467" cy="260066"/>
            </a:xfrm>
            <a:prstGeom prst="rect">
              <a:avLst/>
            </a:prstGeom>
            <a:noFill/>
            <a:ln w="28575">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右矢印 18"/>
            <p:cNvSpPr/>
            <p:nvPr/>
          </p:nvSpPr>
          <p:spPr>
            <a:xfrm>
              <a:off x="10616746" y="4053385"/>
              <a:ext cx="1215864"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20" name="コンテンツ プレースホルダー 6"/>
          <p:cNvGraphicFramePr>
            <a:graphicFrameLocks/>
          </p:cNvGraphicFramePr>
          <p:nvPr>
            <p:extLst>
              <p:ext uri="{D42A27DB-BD31-4B8C-83A1-F6EECF244321}">
                <p14:modId xmlns:p14="http://schemas.microsoft.com/office/powerpoint/2010/main" val="2989441039"/>
              </p:ext>
            </p:extLst>
          </p:nvPr>
        </p:nvGraphicFramePr>
        <p:xfrm>
          <a:off x="759256" y="952808"/>
          <a:ext cx="10927044" cy="1534047"/>
        </p:xfrm>
        <a:graphic>
          <a:graphicData uri="http://schemas.openxmlformats.org/drawingml/2006/table">
            <a:tbl>
              <a:tblPr firstRow="1" bandRow="1">
                <a:tableStyleId>{5C22544A-7EE6-4342-B048-85BDC9FD1C3A}</a:tableStyleId>
              </a:tblPr>
              <a:tblGrid>
                <a:gridCol w="3181921">
                  <a:extLst>
                    <a:ext uri="{9D8B030D-6E8A-4147-A177-3AD203B41FA5}">
                      <a16:colId xmlns:a16="http://schemas.microsoft.com/office/drawing/2014/main" val="1775291035"/>
                    </a:ext>
                  </a:extLst>
                </a:gridCol>
                <a:gridCol w="4503294">
                  <a:extLst>
                    <a:ext uri="{9D8B030D-6E8A-4147-A177-3AD203B41FA5}">
                      <a16:colId xmlns:a16="http://schemas.microsoft.com/office/drawing/2014/main" val="2051220517"/>
                    </a:ext>
                  </a:extLst>
                </a:gridCol>
                <a:gridCol w="1112259">
                  <a:extLst>
                    <a:ext uri="{9D8B030D-6E8A-4147-A177-3AD203B41FA5}">
                      <a16:colId xmlns:a16="http://schemas.microsoft.com/office/drawing/2014/main" val="3213052032"/>
                    </a:ext>
                  </a:extLst>
                </a:gridCol>
                <a:gridCol w="937100">
                  <a:extLst>
                    <a:ext uri="{9D8B030D-6E8A-4147-A177-3AD203B41FA5}">
                      <a16:colId xmlns:a16="http://schemas.microsoft.com/office/drawing/2014/main" val="3192314782"/>
                    </a:ext>
                  </a:extLst>
                </a:gridCol>
                <a:gridCol w="1192470">
                  <a:extLst>
                    <a:ext uri="{9D8B030D-6E8A-4147-A177-3AD203B41FA5}">
                      <a16:colId xmlns:a16="http://schemas.microsoft.com/office/drawing/2014/main" val="3553168558"/>
                    </a:ext>
                  </a:extLst>
                </a:gridCol>
              </a:tblGrid>
              <a:tr h="384254">
                <a:tc rowSpan="2">
                  <a:txBody>
                    <a:bodyPr/>
                    <a:lstStyle/>
                    <a:p>
                      <a:pPr algn="ctr"/>
                      <a:r>
                        <a:rPr kumimoji="1" lang="ja-JP" altLang="en-US" sz="1600" dirty="0">
                          <a:latin typeface="Meiryo UI" panose="020B0604030504040204" pitchFamily="50" charset="-128"/>
                          <a:ea typeface="Meiryo UI" panose="020B0604030504040204" pitchFamily="50" charset="-128"/>
                        </a:rPr>
                        <a:t>施策名</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概要</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gridSpan="2">
                  <a:txBody>
                    <a:bodyPr/>
                    <a:lstStyle/>
                    <a:p>
                      <a:pPr algn="ctr"/>
                      <a:r>
                        <a:rPr kumimoji="1" lang="ja-JP" altLang="en-US" sz="1600" dirty="0">
                          <a:latin typeface="Meiryo UI" panose="020B0604030504040204" pitchFamily="50" charset="-128"/>
                          <a:ea typeface="Meiryo UI" panose="020B0604030504040204" pitchFamily="50" charset="-128"/>
                        </a:rPr>
                        <a:t>フェーズごとの取組み</a:t>
                      </a:r>
                      <a:endParaRPr kumimoji="1" lang="en-US" altLang="ja-JP" sz="16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3977045840"/>
                  </a:ext>
                </a:extLst>
              </a:tr>
              <a:tr h="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第一期活動期</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328363"/>
                  </a:ext>
                </a:extLst>
              </a:tr>
              <a:tr h="7154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solidFill>
                          <a:latin typeface="Meiryo UI" panose="020B0604030504040204" pitchFamily="50" charset="-128"/>
                          <a:ea typeface="Meiryo UI" panose="020B0604030504040204" pitchFamily="50" charset="-128"/>
                        </a:rPr>
                        <a:t>新たな商品先物の検討</a:t>
                      </a:r>
                      <a:endParaRPr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r>
                        <a:rPr lang="ja-JP" altLang="en-US" sz="1400" dirty="0" smtClean="0">
                          <a:solidFill>
                            <a:schemeClr val="tx1"/>
                          </a:solidFill>
                          <a:latin typeface="Meiryo UI" panose="020B0604030504040204" pitchFamily="50" charset="-128"/>
                          <a:ea typeface="Meiryo UI" panose="020B0604030504040204" pitchFamily="50" charset="-128"/>
                        </a:rPr>
                        <a:t>企業のニーズ把握等を行い、新たな商品先物取引の可能性を検討</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smtClean="0">
                          <a:solidFill>
                            <a:schemeClr val="tx1"/>
                          </a:solidFill>
                          <a:latin typeface="Meiryo UI" panose="020B0604030504040204" pitchFamily="50" charset="-128"/>
                          <a:ea typeface="Meiryo UI" panose="020B0604030504040204" pitchFamily="50" charset="-128"/>
                        </a:rPr>
                        <a:t>取引所</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400" dirty="0" smtClean="0">
                          <a:solidFill>
                            <a:schemeClr val="tx1"/>
                          </a:solidFill>
                          <a:latin typeface="Meiryo UI" panose="020B0604030504040204" pitchFamily="50" charset="-128"/>
                          <a:ea typeface="Meiryo UI" panose="020B0604030504040204" pitchFamily="50" charset="-128"/>
                        </a:rPr>
                        <a:t>民間</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bl>
          </a:graphicData>
        </a:graphic>
      </p:graphicFrame>
      <p:sp>
        <p:nvSpPr>
          <p:cNvPr id="21" name="右矢印 20"/>
          <p:cNvSpPr/>
          <p:nvPr/>
        </p:nvSpPr>
        <p:spPr>
          <a:xfrm>
            <a:off x="9569951" y="1911368"/>
            <a:ext cx="2116349" cy="600502"/>
          </a:xfrm>
          <a:prstGeom prst="rightArrow">
            <a:avLst/>
          </a:prstGeom>
          <a:noFill/>
          <a:ln w="28575">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9767620" y="1802761"/>
            <a:ext cx="492443"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検討</a:t>
            </a:r>
            <a:endParaRPr kumimoji="1" lang="ja-JP" altLang="en-US" sz="1200" dirty="0">
              <a:latin typeface="Meiryo UI" panose="020B0604030504040204" pitchFamily="50" charset="-128"/>
              <a:ea typeface="Meiryo UI" panose="020B0604030504040204" pitchFamily="50" charset="-128"/>
            </a:endParaRPr>
          </a:p>
        </p:txBody>
      </p:sp>
      <p:sp>
        <p:nvSpPr>
          <p:cNvPr id="23" name="角丸四角形 22"/>
          <p:cNvSpPr/>
          <p:nvPr/>
        </p:nvSpPr>
        <p:spPr>
          <a:xfrm>
            <a:off x="1423186" y="2200241"/>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graphicFrame>
        <p:nvGraphicFramePr>
          <p:cNvPr id="35" name="コンテンツ プレースホルダー 6"/>
          <p:cNvGraphicFramePr>
            <a:graphicFrameLocks/>
          </p:cNvGraphicFramePr>
          <p:nvPr>
            <p:extLst>
              <p:ext uri="{D42A27DB-BD31-4B8C-83A1-F6EECF244321}">
                <p14:modId xmlns:p14="http://schemas.microsoft.com/office/powerpoint/2010/main" val="350283837"/>
              </p:ext>
            </p:extLst>
          </p:nvPr>
        </p:nvGraphicFramePr>
        <p:xfrm>
          <a:off x="751116" y="2949217"/>
          <a:ext cx="10994409" cy="1732113"/>
        </p:xfrm>
        <a:graphic>
          <a:graphicData uri="http://schemas.openxmlformats.org/drawingml/2006/table">
            <a:tbl>
              <a:tblPr firstRow="1" bandRow="1">
                <a:tableStyleId>{5C22544A-7EE6-4342-B048-85BDC9FD1C3A}</a:tableStyleId>
              </a:tblPr>
              <a:tblGrid>
                <a:gridCol w="3201537">
                  <a:extLst>
                    <a:ext uri="{9D8B030D-6E8A-4147-A177-3AD203B41FA5}">
                      <a16:colId xmlns:a16="http://schemas.microsoft.com/office/drawing/2014/main" val="1775291035"/>
                    </a:ext>
                  </a:extLst>
                </a:gridCol>
                <a:gridCol w="4531057">
                  <a:extLst>
                    <a:ext uri="{9D8B030D-6E8A-4147-A177-3AD203B41FA5}">
                      <a16:colId xmlns:a16="http://schemas.microsoft.com/office/drawing/2014/main" val="2051220517"/>
                    </a:ext>
                  </a:extLst>
                </a:gridCol>
                <a:gridCol w="1119116">
                  <a:extLst>
                    <a:ext uri="{9D8B030D-6E8A-4147-A177-3AD203B41FA5}">
                      <a16:colId xmlns:a16="http://schemas.microsoft.com/office/drawing/2014/main" val="3213052032"/>
                    </a:ext>
                  </a:extLst>
                </a:gridCol>
                <a:gridCol w="949060">
                  <a:extLst>
                    <a:ext uri="{9D8B030D-6E8A-4147-A177-3AD203B41FA5}">
                      <a16:colId xmlns:a16="http://schemas.microsoft.com/office/drawing/2014/main" val="3192314782"/>
                    </a:ext>
                  </a:extLst>
                </a:gridCol>
                <a:gridCol w="1193639">
                  <a:extLst>
                    <a:ext uri="{9D8B030D-6E8A-4147-A177-3AD203B41FA5}">
                      <a16:colId xmlns:a16="http://schemas.microsoft.com/office/drawing/2014/main" val="3553168558"/>
                    </a:ext>
                  </a:extLst>
                </a:gridCol>
              </a:tblGrid>
              <a:tr h="280682">
                <a:tc rowSpan="2">
                  <a:txBody>
                    <a:bodyPr/>
                    <a:lstStyle/>
                    <a:p>
                      <a:pPr algn="ctr"/>
                      <a:r>
                        <a:rPr kumimoji="1" lang="ja-JP" altLang="en-US" sz="1600" dirty="0">
                          <a:latin typeface="Meiryo UI" panose="020B0604030504040204" pitchFamily="50" charset="-128"/>
                          <a:ea typeface="Meiryo UI" panose="020B0604030504040204" pitchFamily="50" charset="-128"/>
                        </a:rPr>
                        <a:t>施策名</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概要</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gridSpan="2">
                  <a:txBody>
                    <a:bodyPr/>
                    <a:lstStyle/>
                    <a:p>
                      <a:pPr algn="ctr"/>
                      <a:r>
                        <a:rPr kumimoji="1" lang="ja-JP" altLang="en-US" sz="1600" dirty="0">
                          <a:latin typeface="Meiryo UI" panose="020B0604030504040204" pitchFamily="50" charset="-128"/>
                          <a:ea typeface="Meiryo UI" panose="020B0604030504040204" pitchFamily="50" charset="-128"/>
                        </a:rPr>
                        <a:t>フェーズごとの取組み</a:t>
                      </a:r>
                      <a:endParaRPr kumimoji="1" lang="en-US" altLang="ja-JP" sz="16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3977045840"/>
                  </a:ext>
                </a:extLst>
              </a:tr>
              <a:tr h="43503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第一期活動期</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328363"/>
                  </a:ext>
                </a:extLst>
              </a:tr>
              <a:tr h="9617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Meiryo UI" panose="020B0604030504040204" pitchFamily="50" charset="-128"/>
                          <a:ea typeface="Meiryo UI" panose="020B0604030504040204" pitchFamily="50" charset="-128"/>
                        </a:rPr>
                        <a:t>ST</a:t>
                      </a:r>
                      <a:r>
                        <a:rPr lang="ja-JP" altLang="en-US" sz="1400" dirty="0">
                          <a:solidFill>
                            <a:schemeClr val="tx1"/>
                          </a:solidFill>
                          <a:latin typeface="Meiryo UI" panose="020B0604030504040204" pitchFamily="50" charset="-128"/>
                          <a:ea typeface="Meiryo UI" panose="020B0604030504040204" pitchFamily="50" charset="-128"/>
                        </a:rPr>
                        <a:t>を活用した社債・商品の汎用化</a:t>
                      </a:r>
                      <a:r>
                        <a:rPr lang="ja-JP" altLang="en-US" sz="1400" dirty="0" smtClean="0">
                          <a:solidFill>
                            <a:schemeClr val="tx1"/>
                          </a:solidFill>
                          <a:latin typeface="Meiryo UI" panose="020B0604030504040204" pitchFamily="50" charset="-128"/>
                          <a:ea typeface="Meiryo UI" panose="020B0604030504040204" pitchFamily="50" charset="-128"/>
                        </a:rPr>
                        <a:t>等</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solidFill>
                          <a:latin typeface="Meiryo UI" panose="020B0604030504040204" pitchFamily="50" charset="-128"/>
                          <a:ea typeface="Meiryo UI" panose="020B0604030504040204" pitchFamily="50" charset="-128"/>
                        </a:rPr>
                        <a:t>（再掲）</a:t>
                      </a:r>
                      <a:r>
                        <a:rPr lang="ja-JP" altLang="en-US" sz="1400" dirty="0">
                          <a:solidFill>
                            <a:schemeClr val="tx1"/>
                          </a:solidFill>
                          <a:latin typeface="Meiryo UI" panose="020B0604030504040204" pitchFamily="50" charset="-128"/>
                          <a:ea typeface="Meiryo UI" panose="020B0604030504040204" pitchFamily="50" charset="-128"/>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Meiryo UI" panose="020B0604030504040204" pitchFamily="50" charset="-128"/>
                          <a:ea typeface="Meiryo UI" panose="020B0604030504040204" pitchFamily="50" charset="-128"/>
                        </a:rPr>
                        <a:t>ST</a:t>
                      </a:r>
                      <a:r>
                        <a:rPr lang="ja-JP" altLang="en-US" sz="1400" dirty="0">
                          <a:solidFill>
                            <a:schemeClr val="tx1"/>
                          </a:solidFill>
                          <a:latin typeface="Meiryo UI" panose="020B0604030504040204" pitchFamily="50" charset="-128"/>
                          <a:ea typeface="Meiryo UI" panose="020B0604030504040204" pitchFamily="50" charset="-128"/>
                        </a:rPr>
                        <a:t>を活用した公募社債・商品を多数発行・流通させることで、汎用化し、資金調達手法を多様化</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大阪デジタルエクスチェンジ（</a:t>
                      </a:r>
                      <a:r>
                        <a:rPr lang="en-US" altLang="ja-JP" sz="1400" dirty="0">
                          <a:solidFill>
                            <a:schemeClr val="tx1"/>
                          </a:solidFill>
                          <a:latin typeface="Meiryo UI" panose="020B0604030504040204" pitchFamily="50" charset="-128"/>
                          <a:ea typeface="Meiryo UI" panose="020B0604030504040204" pitchFamily="50" charset="-128"/>
                        </a:rPr>
                        <a:t>ODX</a:t>
                      </a:r>
                      <a:r>
                        <a:rPr lang="ja-JP" altLang="en-US" sz="1400" dirty="0">
                          <a:solidFill>
                            <a:schemeClr val="tx1"/>
                          </a:solidFill>
                          <a:latin typeface="Meiryo UI" panose="020B0604030504040204" pitchFamily="50" charset="-128"/>
                          <a:ea typeface="Meiryo UI" panose="020B0604030504040204" pitchFamily="50" charset="-128"/>
                        </a:rPr>
                        <a:t>）における</a:t>
                      </a:r>
                      <a:r>
                        <a:rPr lang="en-US" altLang="ja-JP" sz="1400" dirty="0">
                          <a:solidFill>
                            <a:schemeClr val="tx1"/>
                          </a:solidFill>
                          <a:latin typeface="Meiryo UI" panose="020B0604030504040204" pitchFamily="50" charset="-128"/>
                          <a:ea typeface="Meiryo UI" panose="020B0604030504040204" pitchFamily="50" charset="-128"/>
                        </a:rPr>
                        <a:t>ST</a:t>
                      </a:r>
                      <a:r>
                        <a:rPr lang="ja-JP" altLang="en-US" sz="1400" dirty="0">
                          <a:solidFill>
                            <a:schemeClr val="tx1"/>
                          </a:solidFill>
                          <a:latin typeface="Meiryo UI" panose="020B0604030504040204" pitchFamily="50" charset="-128"/>
                          <a:ea typeface="Meiryo UI" panose="020B0604030504040204" pitchFamily="50" charset="-128"/>
                        </a:rPr>
                        <a:t>を活用した商品取扱いの</a:t>
                      </a:r>
                      <a:r>
                        <a:rPr lang="ja-JP" altLang="en-US" sz="1400" dirty="0" smtClean="0">
                          <a:solidFill>
                            <a:schemeClr val="tx1"/>
                          </a:solidFill>
                          <a:latin typeface="Meiryo UI" panose="020B0604030504040204" pitchFamily="50" charset="-128"/>
                          <a:ea typeface="Meiryo UI" panose="020B0604030504040204" pitchFamily="50" charset="-128"/>
                        </a:rPr>
                        <a:t>検討</a:t>
                      </a:r>
                      <a:endParaRPr kumimoji="1" lang="en-US" altLang="ja-JP"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取引所</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43163378"/>
                  </a:ext>
                </a:extLst>
              </a:tr>
            </a:tbl>
          </a:graphicData>
        </a:graphic>
      </p:graphicFrame>
      <p:sp>
        <p:nvSpPr>
          <p:cNvPr id="36" name="テキスト ボックス 35"/>
          <p:cNvSpPr txBox="1">
            <a:spLocks noChangeArrowheads="1"/>
          </p:cNvSpPr>
          <p:nvPr/>
        </p:nvSpPr>
        <p:spPr bwMode="auto">
          <a:xfrm>
            <a:off x="744980" y="2574945"/>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a:t>
            </a:r>
            <a:r>
              <a:rPr lang="en-US" altLang="ja-JP" sz="1600" kern="0" dirty="0" smtClean="0">
                <a:latin typeface="Meiryo UI" pitchFamily="50" charset="-128"/>
                <a:ea typeface="Meiryo UI" pitchFamily="50" charset="-128"/>
                <a:cs typeface="Meiryo UI" pitchFamily="50" charset="-128"/>
              </a:rPr>
              <a:t>STO</a:t>
            </a:r>
            <a:r>
              <a:rPr lang="ja-JP" altLang="en-US" sz="1600" kern="0" dirty="0" smtClean="0">
                <a:latin typeface="Meiryo UI" pitchFamily="50" charset="-128"/>
                <a:ea typeface="Meiryo UI" pitchFamily="50" charset="-128"/>
                <a:cs typeface="Meiryo UI" pitchFamily="50" charset="-128"/>
              </a:rPr>
              <a:t>など</a:t>
            </a:r>
            <a:r>
              <a:rPr lang="ja-JP" altLang="en-US" sz="1600" kern="0" dirty="0">
                <a:latin typeface="Meiryo UI" pitchFamily="50" charset="-128"/>
                <a:ea typeface="Meiryo UI" pitchFamily="50" charset="-128"/>
                <a:cs typeface="Meiryo UI" pitchFamily="50" charset="-128"/>
              </a:rPr>
              <a:t>新たな手法を活用した資金調達の促進に向けた</a:t>
            </a:r>
            <a:r>
              <a:rPr lang="ja-JP" altLang="en-US" sz="1600" kern="0" dirty="0" smtClean="0">
                <a:latin typeface="Meiryo UI" pitchFamily="50" charset="-128"/>
                <a:ea typeface="Meiryo UI" pitchFamily="50" charset="-128"/>
                <a:cs typeface="Meiryo UI" pitchFamily="50" charset="-128"/>
              </a:rPr>
              <a:t>取組み（再掲）</a:t>
            </a:r>
            <a:endParaRPr lang="ja-JP" altLang="en-US" sz="1200" kern="0" dirty="0">
              <a:latin typeface="Meiryo UI" pitchFamily="50" charset="-128"/>
              <a:ea typeface="Meiryo UI" pitchFamily="50" charset="-128"/>
              <a:cs typeface="Meiryo UI" pitchFamily="50" charset="-128"/>
            </a:endParaRPr>
          </a:p>
        </p:txBody>
      </p:sp>
      <p:sp>
        <p:nvSpPr>
          <p:cNvPr id="37" name="右矢印 36"/>
          <p:cNvSpPr/>
          <p:nvPr/>
        </p:nvSpPr>
        <p:spPr>
          <a:xfrm>
            <a:off x="9602826" y="4072481"/>
            <a:ext cx="2142699"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角丸四角形 37"/>
          <p:cNvSpPr/>
          <p:nvPr/>
        </p:nvSpPr>
        <p:spPr>
          <a:xfrm>
            <a:off x="2033832" y="4381789"/>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
        <p:nvSpPr>
          <p:cNvPr id="39" name="テキスト ボックス 38"/>
          <p:cNvSpPr txBox="1"/>
          <p:nvPr/>
        </p:nvSpPr>
        <p:spPr>
          <a:xfrm>
            <a:off x="9840929" y="3865658"/>
            <a:ext cx="492443"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735765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 name="コンテンツ プレースホルダー 6"/>
          <p:cNvGraphicFramePr>
            <a:graphicFrameLocks noGrp="1"/>
          </p:cNvGraphicFramePr>
          <p:nvPr>
            <p:ph idx="1"/>
            <p:extLst>
              <p:ext uri="{D42A27DB-BD31-4B8C-83A1-F6EECF244321}">
                <p14:modId xmlns:p14="http://schemas.microsoft.com/office/powerpoint/2010/main" val="3221268431"/>
              </p:ext>
            </p:extLst>
          </p:nvPr>
        </p:nvGraphicFramePr>
        <p:xfrm>
          <a:off x="751116" y="966615"/>
          <a:ext cx="10994409" cy="3315073"/>
        </p:xfrm>
        <a:graphic>
          <a:graphicData uri="http://schemas.openxmlformats.org/drawingml/2006/table">
            <a:tbl>
              <a:tblPr firstRow="1" bandRow="1">
                <a:tableStyleId>{5C22544A-7EE6-4342-B048-85BDC9FD1C3A}</a:tableStyleId>
              </a:tblPr>
              <a:tblGrid>
                <a:gridCol w="3201537">
                  <a:extLst>
                    <a:ext uri="{9D8B030D-6E8A-4147-A177-3AD203B41FA5}">
                      <a16:colId xmlns:a16="http://schemas.microsoft.com/office/drawing/2014/main" val="1775291035"/>
                    </a:ext>
                  </a:extLst>
                </a:gridCol>
                <a:gridCol w="4531057">
                  <a:extLst>
                    <a:ext uri="{9D8B030D-6E8A-4147-A177-3AD203B41FA5}">
                      <a16:colId xmlns:a16="http://schemas.microsoft.com/office/drawing/2014/main" val="2051220517"/>
                    </a:ext>
                  </a:extLst>
                </a:gridCol>
                <a:gridCol w="1119116">
                  <a:extLst>
                    <a:ext uri="{9D8B030D-6E8A-4147-A177-3AD203B41FA5}">
                      <a16:colId xmlns:a16="http://schemas.microsoft.com/office/drawing/2014/main" val="3213052032"/>
                    </a:ext>
                  </a:extLst>
                </a:gridCol>
                <a:gridCol w="905517">
                  <a:extLst>
                    <a:ext uri="{9D8B030D-6E8A-4147-A177-3AD203B41FA5}">
                      <a16:colId xmlns:a16="http://schemas.microsoft.com/office/drawing/2014/main" val="3192314782"/>
                    </a:ext>
                  </a:extLst>
                </a:gridCol>
                <a:gridCol w="1237182">
                  <a:extLst>
                    <a:ext uri="{9D8B030D-6E8A-4147-A177-3AD203B41FA5}">
                      <a16:colId xmlns:a16="http://schemas.microsoft.com/office/drawing/2014/main" val="3553168558"/>
                    </a:ext>
                  </a:extLst>
                </a:gridCol>
              </a:tblGrid>
              <a:tr h="121022">
                <a:tc rowSpan="2">
                  <a:txBody>
                    <a:bodyPr/>
                    <a:lstStyle/>
                    <a:p>
                      <a:pPr algn="ctr"/>
                      <a:r>
                        <a:rPr kumimoji="1" lang="ja-JP" altLang="en-US" sz="1600" dirty="0">
                          <a:latin typeface="Meiryo UI" panose="020B0604030504040204" pitchFamily="50" charset="-128"/>
                          <a:ea typeface="Meiryo UI" panose="020B0604030504040204" pitchFamily="50" charset="-128"/>
                        </a:rPr>
                        <a:t>施策名</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概要</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gridSpan="2">
                  <a:txBody>
                    <a:bodyPr/>
                    <a:lstStyle/>
                    <a:p>
                      <a:pPr algn="ctr"/>
                      <a:r>
                        <a:rPr kumimoji="1" lang="ja-JP" altLang="en-US" sz="1600" dirty="0">
                          <a:latin typeface="Meiryo UI" panose="020B0604030504040204" pitchFamily="50" charset="-128"/>
                          <a:ea typeface="Meiryo UI" panose="020B0604030504040204" pitchFamily="50" charset="-128"/>
                        </a:rPr>
                        <a:t>フェーズごとの取組み</a:t>
                      </a:r>
                      <a:endParaRPr kumimoji="1" lang="en-US" altLang="ja-JP" sz="16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3977045840"/>
                  </a:ext>
                </a:extLst>
              </a:tr>
              <a:tr h="2595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第一期活動期</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328363"/>
                  </a:ext>
                </a:extLst>
              </a:tr>
              <a:tr h="8057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solidFill>
                          <a:latin typeface="Meiryo UI" panose="020B0604030504040204" pitchFamily="50" charset="-128"/>
                          <a:ea typeface="Meiryo UI" panose="020B0604030504040204" pitchFamily="50" charset="-128"/>
                        </a:rPr>
                        <a:t>行政によるグリーンボンド等の発行</a:t>
                      </a:r>
                    </a:p>
                  </a:txBody>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大阪府・大阪市が</a:t>
                      </a:r>
                      <a:r>
                        <a:rPr kumimoji="1" lang="ja-JP" altLang="en-US" sz="1400" dirty="0" smtClean="0">
                          <a:latin typeface="Meiryo UI" panose="020B0604030504040204" pitchFamily="50" charset="-128"/>
                          <a:ea typeface="Meiryo UI" panose="020B0604030504040204" pitchFamily="50" charset="-128"/>
                        </a:rPr>
                        <a:t>率先してグリーンボンドを発行することでノウハウを蓄積し、民間企業における発行を支援</a:t>
                      </a: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r h="9046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solidFill>
                          <a:latin typeface="Meiryo UI" panose="020B0604030504040204" pitchFamily="50" charset="-128"/>
                          <a:ea typeface="Meiryo UI" panose="020B0604030504040204" pitchFamily="50" charset="-128"/>
                        </a:rPr>
                        <a:t>脱炭素に取り組む企業への低利融資等</a:t>
                      </a:r>
                      <a:r>
                        <a:rPr lang="en-US" altLang="ja-JP" sz="1400" dirty="0" smtClean="0">
                          <a:solidFill>
                            <a:schemeClr val="tx1"/>
                          </a:solidFill>
                          <a:latin typeface="Meiryo UI" panose="020B0604030504040204" pitchFamily="50" charset="-128"/>
                          <a:ea typeface="Meiryo UI" panose="020B0604030504040204" pitchFamily="50" charset="-128"/>
                        </a:rPr>
                        <a:t>ESG</a:t>
                      </a:r>
                      <a:r>
                        <a:rPr lang="ja-JP" altLang="en-US" sz="1400" dirty="0" smtClean="0">
                          <a:solidFill>
                            <a:schemeClr val="tx1"/>
                          </a:solidFill>
                          <a:latin typeface="Meiryo UI" panose="020B0604030504040204" pitchFamily="50" charset="-128"/>
                          <a:ea typeface="Meiryo UI" panose="020B0604030504040204" pitchFamily="50" charset="-128"/>
                        </a:rPr>
                        <a:t>金融による支援</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府条例に基づき脱炭素経営実践を宣言した事業者に対し、地域金融機関との連携により設備導入や事業再構築等の資金需要に対し</a:t>
                      </a:r>
                      <a:r>
                        <a:rPr kumimoji="1" lang="en-US" altLang="ja-JP" sz="1400" dirty="0" smtClean="0">
                          <a:latin typeface="Meiryo UI" panose="020B0604030504040204" pitchFamily="50" charset="-128"/>
                          <a:ea typeface="Meiryo UI" panose="020B0604030504040204" pitchFamily="50" charset="-128"/>
                        </a:rPr>
                        <a:t>ESG</a:t>
                      </a:r>
                      <a:r>
                        <a:rPr kumimoji="1" lang="ja-JP" altLang="en-US" sz="1400" dirty="0" smtClean="0">
                          <a:latin typeface="Meiryo UI" panose="020B0604030504040204" pitchFamily="50" charset="-128"/>
                          <a:ea typeface="Meiryo UI" panose="020B0604030504040204" pitchFamily="50" charset="-128"/>
                        </a:rPr>
                        <a:t>金融商品・サービス情報を提供</a:t>
                      </a: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民間</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43163378"/>
                  </a:ext>
                </a:extLst>
              </a:tr>
              <a:tr h="8350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smtClean="0">
                          <a:solidFill>
                            <a:schemeClr val="tx1"/>
                          </a:solidFill>
                          <a:latin typeface="Meiryo UI" panose="020B0604030504040204" pitchFamily="50" charset="-128"/>
                          <a:ea typeface="Meiryo UI" panose="020B0604030504040204" pitchFamily="50" charset="-128"/>
                        </a:rPr>
                        <a:t>ESG</a:t>
                      </a:r>
                      <a:r>
                        <a:rPr lang="ja-JP" altLang="en-US" sz="1400" dirty="0" smtClean="0">
                          <a:solidFill>
                            <a:schemeClr val="tx1"/>
                          </a:solidFill>
                          <a:latin typeface="Meiryo UI" panose="020B0604030504040204" pitchFamily="50" charset="-128"/>
                          <a:ea typeface="Meiryo UI" panose="020B0604030504040204" pitchFamily="50" charset="-128"/>
                        </a:rPr>
                        <a:t>等に取り組む企業への金利優遇等にかかる普及・啓発</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Meiryo UI" panose="020B0604030504040204" pitchFamily="50" charset="-128"/>
                          <a:ea typeface="Meiryo UI" panose="020B0604030504040204" pitchFamily="50" charset="-128"/>
                        </a:rPr>
                        <a:t>ESG</a:t>
                      </a:r>
                      <a:r>
                        <a:rPr kumimoji="1" lang="ja-JP" altLang="en-US" sz="1400" dirty="0" smtClean="0">
                          <a:latin typeface="Meiryo UI" panose="020B0604030504040204" pitchFamily="50" charset="-128"/>
                          <a:ea typeface="Meiryo UI" panose="020B0604030504040204" pitchFamily="50" charset="-128"/>
                        </a:rPr>
                        <a:t>等への取組を融資などにおいて優遇する取組みを、ホームページ等で発信</a:t>
                      </a:r>
                    </a:p>
                  </a:txBody>
                  <a:tcPr/>
                </a:tc>
                <a:tc>
                  <a:txBody>
                    <a:bodyPr/>
                    <a:lstStyle/>
                    <a:p>
                      <a:pPr algn="l"/>
                      <a:r>
                        <a:rPr kumimoji="1" lang="ja-JP" altLang="en-US" sz="1400" dirty="0" smtClean="0">
                          <a:latin typeface="Meiryo UI" panose="020B0604030504040204" pitchFamily="50" charset="-128"/>
                          <a:ea typeface="Meiryo UI" panose="020B0604030504040204" pitchFamily="50" charset="-128"/>
                        </a:rPr>
                        <a:t>民間</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大阪府</a:t>
                      </a:r>
                      <a:r>
                        <a:rPr kumimoji="1" lang="ja-JP" altLang="en-US" sz="1400" dirty="0">
                          <a:latin typeface="Meiryo UI" panose="020B0604030504040204" pitchFamily="50" charset="-128"/>
                          <a:ea typeface="Meiryo UI" panose="020B0604030504040204" pitchFamily="50" charset="-128"/>
                        </a:rPr>
                        <a:t>・市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baseline="0" dirty="0">
                          <a:latin typeface="Meiryo UI" panose="020B0604030504040204" pitchFamily="50" charset="-128"/>
                          <a:ea typeface="Meiryo UI" panose="020B0604030504040204" pitchFamily="50" charset="-128"/>
                        </a:rPr>
                        <a:t>経済界</a:t>
                      </a:r>
                      <a:endParaRPr kumimoji="1" lang="en-US" altLang="ja-JP" sz="1400" baseline="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38624981"/>
                  </a:ext>
                </a:extLst>
              </a:tr>
            </a:tbl>
          </a:graphicData>
        </a:graphic>
      </p:graphicFrame>
      <p:sp>
        <p:nvSpPr>
          <p:cNvPr id="8" name="テキスト ボックス 7"/>
          <p:cNvSpPr txBox="1">
            <a:spLocks noChangeArrowheads="1"/>
          </p:cNvSpPr>
          <p:nvPr/>
        </p:nvSpPr>
        <p:spPr bwMode="auto">
          <a:xfrm>
            <a:off x="764460" y="572909"/>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脱炭素に向けた金融の取組み</a:t>
            </a:r>
          </a:p>
        </p:txBody>
      </p:sp>
      <p:sp>
        <p:nvSpPr>
          <p:cNvPr id="10" name="正方形/長方形 9"/>
          <p:cNvSpPr/>
          <p:nvPr/>
        </p:nvSpPr>
        <p:spPr>
          <a:xfrm>
            <a:off x="492398" y="184784"/>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（２）サステナブルファイナンス先進都市に向けた取組み </a:t>
            </a:r>
            <a:endParaRPr kumimoji="0" lang="ja-JP" altLang="en-US" sz="14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smtClean="0">
                <a:latin typeface="Meiryo UI" panose="020B0604030504040204" pitchFamily="50" charset="-128"/>
                <a:ea typeface="Meiryo UI" panose="020B0604030504040204" pitchFamily="50" charset="-128"/>
              </a:rPr>
              <a:t>金融のフロント</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ランナー都市</a:t>
            </a:r>
            <a:endParaRPr kumimoji="1" lang="ja-JP" altLang="en-US" sz="900" dirty="0">
              <a:latin typeface="Meiryo UI" panose="020B0604030504040204" pitchFamily="50" charset="-128"/>
              <a:ea typeface="Meiryo UI" panose="020B0604030504040204" pitchFamily="50" charset="-128"/>
            </a:endParaRPr>
          </a:p>
        </p:txBody>
      </p:sp>
      <p:sp>
        <p:nvSpPr>
          <p:cNvPr id="21"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5" name="角丸四角形 14"/>
          <p:cNvSpPr/>
          <p:nvPr/>
        </p:nvSpPr>
        <p:spPr>
          <a:xfrm>
            <a:off x="2988898" y="3146759"/>
            <a:ext cx="725167"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grpSp>
        <p:nvGrpSpPr>
          <p:cNvPr id="16" name="グループ化 15"/>
          <p:cNvGrpSpPr/>
          <p:nvPr/>
        </p:nvGrpSpPr>
        <p:grpSpPr>
          <a:xfrm>
            <a:off x="1292892" y="2226169"/>
            <a:ext cx="1551677" cy="204718"/>
            <a:chOff x="1323836" y="3862315"/>
            <a:chExt cx="1567217" cy="204718"/>
          </a:xfrm>
        </p:grpSpPr>
        <p:sp>
          <p:nvSpPr>
            <p:cNvPr id="17" name="角丸四角形 16"/>
            <p:cNvSpPr/>
            <p:nvPr/>
          </p:nvSpPr>
          <p:spPr>
            <a:xfrm>
              <a:off x="1323836" y="3862318"/>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18" name="角丸四角形 17"/>
            <p:cNvSpPr/>
            <p:nvPr/>
          </p:nvSpPr>
          <p:spPr>
            <a:xfrm>
              <a:off x="2158623" y="3862315"/>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grpSp>
      <p:sp>
        <p:nvSpPr>
          <p:cNvPr id="23" name="角丸四角形 22"/>
          <p:cNvSpPr/>
          <p:nvPr/>
        </p:nvSpPr>
        <p:spPr>
          <a:xfrm>
            <a:off x="2988898" y="3955229"/>
            <a:ext cx="725167"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2" name="右矢印 1"/>
          <p:cNvSpPr/>
          <p:nvPr/>
        </p:nvSpPr>
        <p:spPr>
          <a:xfrm>
            <a:off x="9621378" y="2815764"/>
            <a:ext cx="2121454"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右矢印 11"/>
          <p:cNvSpPr/>
          <p:nvPr/>
        </p:nvSpPr>
        <p:spPr>
          <a:xfrm>
            <a:off x="9621378" y="3667638"/>
            <a:ext cx="2121455"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9840929" y="2621644"/>
            <a:ext cx="492443"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9840929" y="3544380"/>
            <a:ext cx="492443"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10075712" y="1757208"/>
            <a:ext cx="50206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grpSp>
        <p:nvGrpSpPr>
          <p:cNvPr id="22" name="グループ化 21"/>
          <p:cNvGrpSpPr/>
          <p:nvPr/>
        </p:nvGrpSpPr>
        <p:grpSpPr>
          <a:xfrm>
            <a:off x="9613779" y="1895456"/>
            <a:ext cx="2129053" cy="600502"/>
            <a:chOff x="9703557" y="4053385"/>
            <a:chExt cx="2129053" cy="600502"/>
          </a:xfrm>
        </p:grpSpPr>
        <p:sp>
          <p:nvSpPr>
            <p:cNvPr id="28" name="正方形/長方形 27"/>
            <p:cNvSpPr/>
            <p:nvPr/>
          </p:nvSpPr>
          <p:spPr>
            <a:xfrm>
              <a:off x="9703557" y="4223035"/>
              <a:ext cx="1164467" cy="260066"/>
            </a:xfrm>
            <a:prstGeom prst="rect">
              <a:avLst/>
            </a:prstGeom>
            <a:noFill/>
            <a:ln w="28575">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右矢印 28"/>
            <p:cNvSpPr/>
            <p:nvPr/>
          </p:nvSpPr>
          <p:spPr>
            <a:xfrm>
              <a:off x="10253800" y="4053385"/>
              <a:ext cx="1578810"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0" name="テキスト ボックス 29"/>
          <p:cNvSpPr txBox="1"/>
          <p:nvPr/>
        </p:nvSpPr>
        <p:spPr>
          <a:xfrm>
            <a:off x="9583269" y="1757208"/>
            <a:ext cx="492443"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検討</a:t>
            </a:r>
            <a:endParaRPr kumimoji="1" lang="ja-JP" altLang="en-US" sz="1200" dirty="0">
              <a:latin typeface="Meiryo UI" panose="020B0604030504040204" pitchFamily="50" charset="-128"/>
              <a:ea typeface="Meiryo UI" panose="020B0604030504040204" pitchFamily="50" charset="-128"/>
            </a:endParaRPr>
          </a:p>
        </p:txBody>
      </p:sp>
      <p:graphicFrame>
        <p:nvGraphicFramePr>
          <p:cNvPr id="42" name="コンテンツ プレースホルダー 6"/>
          <p:cNvGraphicFramePr>
            <a:graphicFrameLocks/>
          </p:cNvGraphicFramePr>
          <p:nvPr>
            <p:extLst>
              <p:ext uri="{D42A27DB-BD31-4B8C-83A1-F6EECF244321}">
                <p14:modId xmlns:p14="http://schemas.microsoft.com/office/powerpoint/2010/main" val="678539888"/>
              </p:ext>
            </p:extLst>
          </p:nvPr>
        </p:nvGraphicFramePr>
        <p:xfrm>
          <a:off x="765630" y="4762335"/>
          <a:ext cx="10994409" cy="1638465"/>
        </p:xfrm>
        <a:graphic>
          <a:graphicData uri="http://schemas.openxmlformats.org/drawingml/2006/table">
            <a:tbl>
              <a:tblPr firstRow="1" bandRow="1">
                <a:tableStyleId>{5C22544A-7EE6-4342-B048-85BDC9FD1C3A}</a:tableStyleId>
              </a:tblPr>
              <a:tblGrid>
                <a:gridCol w="3201537">
                  <a:extLst>
                    <a:ext uri="{9D8B030D-6E8A-4147-A177-3AD203B41FA5}">
                      <a16:colId xmlns:a16="http://schemas.microsoft.com/office/drawing/2014/main" val="1775291035"/>
                    </a:ext>
                  </a:extLst>
                </a:gridCol>
                <a:gridCol w="4531057">
                  <a:extLst>
                    <a:ext uri="{9D8B030D-6E8A-4147-A177-3AD203B41FA5}">
                      <a16:colId xmlns:a16="http://schemas.microsoft.com/office/drawing/2014/main" val="2051220517"/>
                    </a:ext>
                  </a:extLst>
                </a:gridCol>
                <a:gridCol w="1119116">
                  <a:extLst>
                    <a:ext uri="{9D8B030D-6E8A-4147-A177-3AD203B41FA5}">
                      <a16:colId xmlns:a16="http://schemas.microsoft.com/office/drawing/2014/main" val="3213052032"/>
                    </a:ext>
                  </a:extLst>
                </a:gridCol>
                <a:gridCol w="949060">
                  <a:extLst>
                    <a:ext uri="{9D8B030D-6E8A-4147-A177-3AD203B41FA5}">
                      <a16:colId xmlns:a16="http://schemas.microsoft.com/office/drawing/2014/main" val="3192314782"/>
                    </a:ext>
                  </a:extLst>
                </a:gridCol>
                <a:gridCol w="1193639">
                  <a:extLst>
                    <a:ext uri="{9D8B030D-6E8A-4147-A177-3AD203B41FA5}">
                      <a16:colId xmlns:a16="http://schemas.microsoft.com/office/drawing/2014/main" val="3553168558"/>
                    </a:ext>
                  </a:extLst>
                </a:gridCol>
              </a:tblGrid>
              <a:tr h="320040">
                <a:tc rowSpan="2">
                  <a:txBody>
                    <a:bodyPr/>
                    <a:lstStyle/>
                    <a:p>
                      <a:pPr algn="ctr"/>
                      <a:r>
                        <a:rPr kumimoji="1" lang="ja-JP" altLang="en-US" sz="1600" dirty="0">
                          <a:latin typeface="Meiryo UI" panose="020B0604030504040204" pitchFamily="50" charset="-128"/>
                          <a:ea typeface="Meiryo UI" panose="020B0604030504040204" pitchFamily="50" charset="-128"/>
                        </a:rPr>
                        <a:t>施策名</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概要</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gridSpan="2">
                  <a:txBody>
                    <a:bodyPr/>
                    <a:lstStyle/>
                    <a:p>
                      <a:pPr algn="ctr"/>
                      <a:r>
                        <a:rPr kumimoji="1" lang="ja-JP" altLang="en-US" sz="1600" dirty="0">
                          <a:latin typeface="Meiryo UI" panose="020B0604030504040204" pitchFamily="50" charset="-128"/>
                          <a:ea typeface="Meiryo UI" panose="020B0604030504040204" pitchFamily="50" charset="-128"/>
                        </a:rPr>
                        <a:t>フェーズごとの取組み</a:t>
                      </a:r>
                      <a:endParaRPr kumimoji="1" lang="en-US" altLang="ja-JP" sz="16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3977045840"/>
                  </a:ext>
                </a:extLst>
              </a:tr>
              <a:tr h="1728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第一期活動期</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328363"/>
                  </a:ext>
                </a:extLst>
              </a:tr>
              <a:tr h="868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ワークショップの開催等を通じた</a:t>
                      </a:r>
                      <a:r>
                        <a:rPr lang="en-US" altLang="ja-JP" sz="1400" dirty="0" smtClean="0">
                          <a:solidFill>
                            <a:schemeClr val="tx1"/>
                          </a:solidFill>
                          <a:latin typeface="Meiryo UI" panose="020B0604030504040204" pitchFamily="50" charset="-128"/>
                          <a:ea typeface="Meiryo UI" panose="020B0604030504040204" pitchFamily="50" charset="-128"/>
                        </a:rPr>
                        <a:t>SDGs</a:t>
                      </a:r>
                      <a:r>
                        <a:rPr lang="ja-JP" altLang="en-US" sz="1400" dirty="0" smtClean="0">
                          <a:solidFill>
                            <a:schemeClr val="tx1"/>
                          </a:solidFill>
                          <a:latin typeface="Meiryo UI" panose="020B0604030504040204" pitchFamily="50" charset="-128"/>
                          <a:ea typeface="Meiryo UI" panose="020B0604030504040204" pitchFamily="50" charset="-128"/>
                        </a:rPr>
                        <a:t>債</a:t>
                      </a:r>
                      <a:r>
                        <a:rPr lang="ja-JP" altLang="en-US" sz="1400" dirty="0">
                          <a:solidFill>
                            <a:schemeClr val="tx1"/>
                          </a:solidFill>
                          <a:latin typeface="Meiryo UI" panose="020B0604030504040204" pitchFamily="50" charset="-128"/>
                          <a:ea typeface="Meiryo UI" panose="020B0604030504040204" pitchFamily="50" charset="-128"/>
                        </a:rPr>
                        <a:t>の発行支援</a:t>
                      </a:r>
                    </a:p>
                  </a:txBody>
                  <a:tcPr/>
                </a:tc>
                <a:tc>
                  <a:txBody>
                    <a:bodyPr/>
                    <a:lstStyle/>
                    <a:p>
                      <a:pPr algn="l"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認証取得のノウハウなど具体的方法等を学ぶワークショップの開催等により、民間企業の</a:t>
                      </a:r>
                      <a:r>
                        <a:rPr lang="en-US" altLang="ja-JP" sz="1400" dirty="0" smtClean="0">
                          <a:solidFill>
                            <a:schemeClr val="tx1"/>
                          </a:solidFill>
                          <a:latin typeface="Meiryo UI" panose="020B0604030504040204" pitchFamily="50" charset="-128"/>
                          <a:ea typeface="Meiryo UI" panose="020B0604030504040204" pitchFamily="50" charset="-128"/>
                        </a:rPr>
                        <a:t>SDGs</a:t>
                      </a:r>
                      <a:r>
                        <a:rPr lang="ja-JP" altLang="en-US" sz="1400" dirty="0" smtClean="0">
                          <a:solidFill>
                            <a:schemeClr val="tx1"/>
                          </a:solidFill>
                          <a:latin typeface="Meiryo UI" panose="020B0604030504040204" pitchFamily="50" charset="-128"/>
                          <a:ea typeface="Meiryo UI" panose="020B0604030504040204" pitchFamily="50" charset="-128"/>
                        </a:rPr>
                        <a:t>債発行を支援</a:t>
                      </a:r>
                      <a:endParaRPr lang="en-US" altLang="ja-JP" sz="1400" dirty="0" smtClean="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bl>
          </a:graphicData>
        </a:graphic>
      </p:graphicFrame>
      <p:sp>
        <p:nvSpPr>
          <p:cNvPr id="43" name="テキスト ボックス 42"/>
          <p:cNvSpPr txBox="1">
            <a:spLocks noChangeArrowheads="1"/>
          </p:cNvSpPr>
          <p:nvPr/>
        </p:nvSpPr>
        <p:spPr bwMode="auto">
          <a:xfrm>
            <a:off x="764460" y="4328135"/>
            <a:ext cx="11129139" cy="584775"/>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企業における</a:t>
            </a:r>
            <a:r>
              <a:rPr lang="en-US" altLang="ja-JP" sz="1600" kern="0" dirty="0">
                <a:latin typeface="Meiryo UI" pitchFamily="50" charset="-128"/>
                <a:ea typeface="Meiryo UI" pitchFamily="50" charset="-128"/>
                <a:cs typeface="Meiryo UI" pitchFamily="50" charset="-128"/>
              </a:rPr>
              <a:t>SDGs</a:t>
            </a:r>
            <a:r>
              <a:rPr lang="ja-JP" altLang="en-US" sz="1600" kern="0" dirty="0">
                <a:latin typeface="Meiryo UI" pitchFamily="50" charset="-128"/>
                <a:ea typeface="Meiryo UI" pitchFamily="50" charset="-128"/>
                <a:cs typeface="Meiryo UI" pitchFamily="50" charset="-128"/>
              </a:rPr>
              <a:t>債（ソーシャルボンド・グリーンボンド等）の発行促進　 　</a:t>
            </a:r>
          </a:p>
          <a:p>
            <a:pPr eaLnBrk="1" hangingPunct="1">
              <a:spcBef>
                <a:spcPts val="0"/>
              </a:spcBef>
              <a:buNone/>
              <a:defRPr/>
            </a:pPr>
            <a:endParaRPr lang="ja-JP" altLang="en-US" sz="1600" kern="0" dirty="0">
              <a:latin typeface="Meiryo UI" pitchFamily="50" charset="-128"/>
              <a:ea typeface="Meiryo UI" pitchFamily="50" charset="-128"/>
              <a:cs typeface="Meiryo UI" pitchFamily="50" charset="-128"/>
            </a:endParaRPr>
          </a:p>
        </p:txBody>
      </p:sp>
      <p:sp>
        <p:nvSpPr>
          <p:cNvPr id="48" name="角丸四角形 47"/>
          <p:cNvSpPr/>
          <p:nvPr/>
        </p:nvSpPr>
        <p:spPr>
          <a:xfrm>
            <a:off x="2282508" y="5961661"/>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grpSp>
        <p:nvGrpSpPr>
          <p:cNvPr id="51" name="グループ化 50"/>
          <p:cNvGrpSpPr/>
          <p:nvPr/>
        </p:nvGrpSpPr>
        <p:grpSpPr>
          <a:xfrm>
            <a:off x="9667270" y="5756690"/>
            <a:ext cx="2129053" cy="600502"/>
            <a:chOff x="9703557" y="4053385"/>
            <a:chExt cx="2129053" cy="600502"/>
          </a:xfrm>
        </p:grpSpPr>
        <p:sp>
          <p:nvSpPr>
            <p:cNvPr id="52" name="正方形/長方形 51"/>
            <p:cNvSpPr/>
            <p:nvPr/>
          </p:nvSpPr>
          <p:spPr>
            <a:xfrm>
              <a:off x="9703557" y="4223035"/>
              <a:ext cx="1164467" cy="260066"/>
            </a:xfrm>
            <a:prstGeom prst="rect">
              <a:avLst/>
            </a:prstGeom>
            <a:noFill/>
            <a:ln w="28575">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右矢印 52"/>
            <p:cNvSpPr/>
            <p:nvPr/>
          </p:nvSpPr>
          <p:spPr>
            <a:xfrm>
              <a:off x="10253800" y="4053385"/>
              <a:ext cx="1578810"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4" name="テキスト ボックス 53"/>
          <p:cNvSpPr txBox="1"/>
          <p:nvPr/>
        </p:nvSpPr>
        <p:spPr>
          <a:xfrm>
            <a:off x="10159001" y="5592537"/>
            <a:ext cx="492443"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
        <p:nvSpPr>
          <p:cNvPr id="55" name="テキスト ボックス 54"/>
          <p:cNvSpPr txBox="1"/>
          <p:nvPr/>
        </p:nvSpPr>
        <p:spPr>
          <a:xfrm>
            <a:off x="9630273" y="5592537"/>
            <a:ext cx="492443"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検討</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223323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407662923"/>
              </p:ext>
            </p:extLst>
          </p:nvPr>
        </p:nvGraphicFramePr>
        <p:xfrm>
          <a:off x="765630" y="638688"/>
          <a:ext cx="10994409" cy="2266746"/>
        </p:xfrm>
        <a:graphic>
          <a:graphicData uri="http://schemas.openxmlformats.org/drawingml/2006/table">
            <a:tbl>
              <a:tblPr firstRow="1" bandRow="1">
                <a:tableStyleId>{5C22544A-7EE6-4342-B048-85BDC9FD1C3A}</a:tableStyleId>
              </a:tblPr>
              <a:tblGrid>
                <a:gridCol w="3201537">
                  <a:extLst>
                    <a:ext uri="{9D8B030D-6E8A-4147-A177-3AD203B41FA5}">
                      <a16:colId xmlns:a16="http://schemas.microsoft.com/office/drawing/2014/main" val="1775291035"/>
                    </a:ext>
                  </a:extLst>
                </a:gridCol>
                <a:gridCol w="4531057">
                  <a:extLst>
                    <a:ext uri="{9D8B030D-6E8A-4147-A177-3AD203B41FA5}">
                      <a16:colId xmlns:a16="http://schemas.microsoft.com/office/drawing/2014/main" val="2051220517"/>
                    </a:ext>
                  </a:extLst>
                </a:gridCol>
                <a:gridCol w="1119116">
                  <a:extLst>
                    <a:ext uri="{9D8B030D-6E8A-4147-A177-3AD203B41FA5}">
                      <a16:colId xmlns:a16="http://schemas.microsoft.com/office/drawing/2014/main" val="3213052032"/>
                    </a:ext>
                  </a:extLst>
                </a:gridCol>
                <a:gridCol w="949060">
                  <a:extLst>
                    <a:ext uri="{9D8B030D-6E8A-4147-A177-3AD203B41FA5}">
                      <a16:colId xmlns:a16="http://schemas.microsoft.com/office/drawing/2014/main" val="3192314782"/>
                    </a:ext>
                  </a:extLst>
                </a:gridCol>
                <a:gridCol w="1193639">
                  <a:extLst>
                    <a:ext uri="{9D8B030D-6E8A-4147-A177-3AD203B41FA5}">
                      <a16:colId xmlns:a16="http://schemas.microsoft.com/office/drawing/2014/main" val="3553168558"/>
                    </a:ext>
                  </a:extLst>
                </a:gridCol>
              </a:tblGrid>
              <a:tr h="320040">
                <a:tc rowSpan="2">
                  <a:txBody>
                    <a:bodyPr/>
                    <a:lstStyle/>
                    <a:p>
                      <a:pPr algn="ctr"/>
                      <a:r>
                        <a:rPr kumimoji="1" lang="ja-JP" altLang="en-US" sz="1600" dirty="0">
                          <a:latin typeface="Meiryo UI" panose="020B0604030504040204" pitchFamily="50" charset="-128"/>
                          <a:ea typeface="Meiryo UI" panose="020B0604030504040204" pitchFamily="50" charset="-128"/>
                        </a:rPr>
                        <a:t>施策名</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概要</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gridSpan="2">
                  <a:txBody>
                    <a:bodyPr/>
                    <a:lstStyle/>
                    <a:p>
                      <a:pPr algn="ctr"/>
                      <a:r>
                        <a:rPr kumimoji="1" lang="ja-JP" altLang="en-US" sz="1600" dirty="0">
                          <a:latin typeface="Meiryo UI" panose="020B0604030504040204" pitchFamily="50" charset="-128"/>
                          <a:ea typeface="Meiryo UI" panose="020B0604030504040204" pitchFamily="50" charset="-128"/>
                        </a:rPr>
                        <a:t>フェーズごとの取組み</a:t>
                      </a:r>
                      <a:endParaRPr kumimoji="1" lang="en-US" altLang="ja-JP" sz="16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3977045840"/>
                  </a:ext>
                </a:extLst>
              </a:tr>
              <a:tr h="1728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第一期活動期</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328363"/>
                  </a:ext>
                </a:extLst>
              </a:tr>
              <a:tr h="7656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Meiryo UI" panose="020B0604030504040204" pitchFamily="50" charset="-128"/>
                          <a:ea typeface="Meiryo UI" panose="020B0604030504040204" pitchFamily="50" charset="-128"/>
                        </a:rPr>
                        <a:t>ESG</a:t>
                      </a:r>
                      <a:r>
                        <a:rPr lang="ja-JP" altLang="en-US" sz="1400" dirty="0">
                          <a:solidFill>
                            <a:schemeClr val="tx1"/>
                          </a:solidFill>
                          <a:latin typeface="Meiryo UI" panose="020B0604030504040204" pitchFamily="50" charset="-128"/>
                          <a:ea typeface="Meiryo UI" panose="020B0604030504040204" pitchFamily="50" charset="-128"/>
                        </a:rPr>
                        <a:t>債の積極的引受や運用資産における</a:t>
                      </a:r>
                      <a:r>
                        <a:rPr lang="en-US" altLang="ja-JP" sz="1400" dirty="0" smtClean="0">
                          <a:solidFill>
                            <a:schemeClr val="tx1"/>
                          </a:solidFill>
                          <a:latin typeface="Meiryo UI" panose="020B0604030504040204" pitchFamily="50" charset="-128"/>
                          <a:ea typeface="Meiryo UI" panose="020B0604030504040204" pitchFamily="50" charset="-128"/>
                        </a:rPr>
                        <a:t>SDGs</a:t>
                      </a:r>
                      <a:r>
                        <a:rPr lang="ja-JP" altLang="en-US" sz="1400" dirty="0" smtClean="0">
                          <a:solidFill>
                            <a:schemeClr val="tx1"/>
                          </a:solidFill>
                          <a:latin typeface="Meiryo UI" panose="020B0604030504040204" pitchFamily="50" charset="-128"/>
                          <a:ea typeface="Meiryo UI" panose="020B0604030504040204" pitchFamily="50" charset="-128"/>
                        </a:rPr>
                        <a:t>重視</a:t>
                      </a:r>
                      <a:r>
                        <a:rPr lang="ja-JP" altLang="en-US" sz="1400" dirty="0">
                          <a:solidFill>
                            <a:schemeClr val="tx1"/>
                          </a:solidFill>
                          <a:latin typeface="Meiryo UI" panose="020B0604030504040204" pitchFamily="50" charset="-128"/>
                          <a:ea typeface="Meiryo UI" panose="020B0604030504040204" pitchFamily="50" charset="-128"/>
                        </a:rPr>
                        <a:t>を通じた発行支援</a:t>
                      </a:r>
                    </a:p>
                  </a:txBody>
                  <a:tcPr/>
                </a:tc>
                <a:tc>
                  <a:txBody>
                    <a:bodyPr/>
                    <a:lstStyle/>
                    <a:p>
                      <a:pPr algn="l"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機関投資家・証券会社によるグリーンファイナンス・サステナビリティに資するファイナンス実行、</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ESG</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債の引受・販売等</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43163378"/>
                  </a:ext>
                </a:extLst>
              </a:tr>
              <a:tr h="7226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Meiryo UI" panose="020B0604030504040204" pitchFamily="50" charset="-128"/>
                          <a:ea typeface="Meiryo UI" panose="020B0604030504040204" pitchFamily="50" charset="-128"/>
                        </a:rPr>
                        <a:t>SDGs</a:t>
                      </a:r>
                      <a:r>
                        <a:rPr lang="ja-JP" altLang="en-US" sz="1400" dirty="0">
                          <a:solidFill>
                            <a:schemeClr val="tx1"/>
                          </a:solidFill>
                          <a:latin typeface="Meiryo UI" panose="020B0604030504040204" pitchFamily="50" charset="-128"/>
                          <a:ea typeface="Meiryo UI" panose="020B0604030504040204" pitchFamily="50" charset="-128"/>
                        </a:rPr>
                        <a:t>プロジェクトの海外への情報発信</a:t>
                      </a:r>
                    </a:p>
                  </a:txBody>
                  <a:tcPr/>
                </a:tc>
                <a:tc>
                  <a:txBody>
                    <a:bodyPr/>
                    <a:lstStyle/>
                    <a:p>
                      <a:pPr algn="l" fontAlgn="ctr"/>
                      <a:r>
                        <a:rPr lang="en-US" altLang="zh-TW" sz="1400" b="0" i="0" u="none" strike="noStrike" dirty="0" smtClean="0">
                          <a:solidFill>
                            <a:srgbClr val="000000"/>
                          </a:solidFill>
                          <a:effectLst/>
                          <a:latin typeface="Meiryo UI" panose="020B0604030504040204" pitchFamily="50" charset="-128"/>
                          <a:ea typeface="Meiryo UI" panose="020B0604030504040204" pitchFamily="50" charset="-128"/>
                        </a:rPr>
                        <a:t>SDGs</a:t>
                      </a:r>
                      <a:r>
                        <a:rPr lang="zh-TW" altLang="en-US" sz="1400" b="0" i="0" u="none" strike="noStrike" dirty="0" smtClean="0">
                          <a:solidFill>
                            <a:srgbClr val="000000"/>
                          </a:solidFill>
                          <a:effectLst/>
                          <a:latin typeface="Meiryo UI" panose="020B0604030504040204" pitchFamily="50" charset="-128"/>
                          <a:ea typeface="Meiryo UI" panose="020B0604030504040204" pitchFamily="50" charset="-128"/>
                        </a:rPr>
                        <a:t>行動憲章登録事業者</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等の取組みをホームページ等で海外に情報発信</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大阪府・市</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民間</a:t>
                      </a:r>
                      <a:endParaRPr kumimoji="1" lang="en-US" altLang="ja-JP" sz="1400" dirty="0" smtClean="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経済界</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8326997"/>
                  </a:ext>
                </a:extLst>
              </a:tr>
            </a:tbl>
          </a:graphicData>
        </a:graphic>
      </p:graphicFrame>
      <p:sp>
        <p:nvSpPr>
          <p:cNvPr id="2" name="右矢印 1"/>
          <p:cNvSpPr/>
          <p:nvPr/>
        </p:nvSpPr>
        <p:spPr>
          <a:xfrm>
            <a:off x="9613617" y="1607565"/>
            <a:ext cx="2142699"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右矢印 11"/>
          <p:cNvSpPr/>
          <p:nvPr/>
        </p:nvSpPr>
        <p:spPr>
          <a:xfrm>
            <a:off x="9613617" y="2317059"/>
            <a:ext cx="2142699"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2282508" y="1948155"/>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
        <p:nvSpPr>
          <p:cNvPr id="19" name="角丸四角形 18"/>
          <p:cNvSpPr/>
          <p:nvPr/>
        </p:nvSpPr>
        <p:spPr>
          <a:xfrm>
            <a:off x="3091357" y="259771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5" name="正方形/長方形 14"/>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smtClean="0">
                <a:latin typeface="Meiryo UI" panose="020B0604030504040204" pitchFamily="50" charset="-128"/>
                <a:ea typeface="Meiryo UI" panose="020B0604030504040204" pitchFamily="50" charset="-128"/>
              </a:rPr>
              <a:t>金融のフロント</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ランナー都市</a:t>
            </a:r>
            <a:endParaRPr kumimoji="1" lang="ja-JP" altLang="en-US" sz="900" dirty="0">
              <a:latin typeface="Meiryo UI" panose="020B0604030504040204" pitchFamily="50" charset="-128"/>
              <a:ea typeface="Meiryo UI" panose="020B0604030504040204" pitchFamily="50" charset="-128"/>
            </a:endParaRPr>
          </a:p>
        </p:txBody>
      </p:sp>
      <p:sp>
        <p:nvSpPr>
          <p:cNvPr id="16"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9840929" y="1462615"/>
            <a:ext cx="492443"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9840929" y="2223822"/>
            <a:ext cx="492443"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graphicFrame>
        <p:nvGraphicFramePr>
          <p:cNvPr id="27" name="コンテンツ プレースホルダー 6"/>
          <p:cNvGraphicFramePr>
            <a:graphicFrameLocks/>
          </p:cNvGraphicFramePr>
          <p:nvPr>
            <p:extLst>
              <p:ext uri="{D42A27DB-BD31-4B8C-83A1-F6EECF244321}">
                <p14:modId xmlns:p14="http://schemas.microsoft.com/office/powerpoint/2010/main" val="1840462090"/>
              </p:ext>
            </p:extLst>
          </p:nvPr>
        </p:nvGraphicFramePr>
        <p:xfrm>
          <a:off x="765630" y="3258708"/>
          <a:ext cx="10994409" cy="1659535"/>
        </p:xfrm>
        <a:graphic>
          <a:graphicData uri="http://schemas.openxmlformats.org/drawingml/2006/table">
            <a:tbl>
              <a:tblPr firstRow="1" bandRow="1">
                <a:tableStyleId>{5C22544A-7EE6-4342-B048-85BDC9FD1C3A}</a:tableStyleId>
              </a:tblPr>
              <a:tblGrid>
                <a:gridCol w="3201537">
                  <a:extLst>
                    <a:ext uri="{9D8B030D-6E8A-4147-A177-3AD203B41FA5}">
                      <a16:colId xmlns:a16="http://schemas.microsoft.com/office/drawing/2014/main" val="1775291035"/>
                    </a:ext>
                  </a:extLst>
                </a:gridCol>
                <a:gridCol w="4531057">
                  <a:extLst>
                    <a:ext uri="{9D8B030D-6E8A-4147-A177-3AD203B41FA5}">
                      <a16:colId xmlns:a16="http://schemas.microsoft.com/office/drawing/2014/main" val="2051220517"/>
                    </a:ext>
                  </a:extLst>
                </a:gridCol>
                <a:gridCol w="1119116">
                  <a:extLst>
                    <a:ext uri="{9D8B030D-6E8A-4147-A177-3AD203B41FA5}">
                      <a16:colId xmlns:a16="http://schemas.microsoft.com/office/drawing/2014/main" val="3213052032"/>
                    </a:ext>
                  </a:extLst>
                </a:gridCol>
                <a:gridCol w="905517">
                  <a:extLst>
                    <a:ext uri="{9D8B030D-6E8A-4147-A177-3AD203B41FA5}">
                      <a16:colId xmlns:a16="http://schemas.microsoft.com/office/drawing/2014/main" val="3192314782"/>
                    </a:ext>
                  </a:extLst>
                </a:gridCol>
                <a:gridCol w="1237182">
                  <a:extLst>
                    <a:ext uri="{9D8B030D-6E8A-4147-A177-3AD203B41FA5}">
                      <a16:colId xmlns:a16="http://schemas.microsoft.com/office/drawing/2014/main" val="3553168558"/>
                    </a:ext>
                  </a:extLst>
                </a:gridCol>
              </a:tblGrid>
              <a:tr h="320040">
                <a:tc rowSpan="2">
                  <a:txBody>
                    <a:bodyPr/>
                    <a:lstStyle/>
                    <a:p>
                      <a:pPr algn="ctr"/>
                      <a:r>
                        <a:rPr kumimoji="1" lang="ja-JP" altLang="en-US" sz="1600" dirty="0">
                          <a:latin typeface="Meiryo UI" panose="020B0604030504040204" pitchFamily="50" charset="-128"/>
                          <a:ea typeface="Meiryo UI" panose="020B0604030504040204" pitchFamily="50" charset="-128"/>
                        </a:rPr>
                        <a:t>施策名</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概要</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gridSpan="2">
                  <a:txBody>
                    <a:bodyPr/>
                    <a:lstStyle/>
                    <a:p>
                      <a:pPr algn="ctr"/>
                      <a:r>
                        <a:rPr kumimoji="1" lang="ja-JP" altLang="en-US" sz="1600" dirty="0">
                          <a:latin typeface="Meiryo UI" panose="020B0604030504040204" pitchFamily="50" charset="-128"/>
                          <a:ea typeface="Meiryo UI" panose="020B0604030504040204" pitchFamily="50" charset="-128"/>
                        </a:rPr>
                        <a:t>フェーズごとの取組み</a:t>
                      </a:r>
                      <a:endParaRPr kumimoji="1" lang="en-US" altLang="ja-JP" sz="16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3977045840"/>
                  </a:ext>
                </a:extLst>
              </a:tr>
              <a:tr h="1728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第一期活動期</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328363"/>
                  </a:ext>
                </a:extLst>
              </a:tr>
              <a:tr h="8899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発行後のモニタリング強化など付加価値を伴った認証ラベリング制度化に向けた</a:t>
                      </a:r>
                      <a:r>
                        <a:rPr lang="ja-JP" altLang="en-US" sz="1400" dirty="0" smtClean="0">
                          <a:solidFill>
                            <a:schemeClr val="tx1"/>
                          </a:solidFill>
                          <a:latin typeface="Meiryo UI" panose="020B0604030504040204" pitchFamily="50" charset="-128"/>
                          <a:ea typeface="Meiryo UI" panose="020B0604030504040204" pitchFamily="50" charset="-128"/>
                        </a:rPr>
                        <a:t>検討</a:t>
                      </a:r>
                      <a:endParaRPr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400" dirty="0" smtClean="0">
                          <a:latin typeface="Meiryo UI" panose="020B0604030504040204" pitchFamily="50" charset="-128"/>
                          <a:ea typeface="Meiryo UI" panose="020B0604030504040204" pitchFamily="50" charset="-128"/>
                        </a:rPr>
                        <a:t>国際基準に</a:t>
                      </a:r>
                      <a:r>
                        <a:rPr kumimoji="1" lang="ja-JP" altLang="en-US" sz="1400" dirty="0">
                          <a:latin typeface="Meiryo UI" panose="020B0604030504040204" pitchFamily="50" charset="-128"/>
                          <a:ea typeface="Meiryo UI" panose="020B0604030504040204" pitchFamily="50" charset="-128"/>
                        </a:rPr>
                        <a:t>準拠しつつ、関西独自の付加価値を付けた認証ラベリング制度に向けた研究・検討を</a:t>
                      </a:r>
                      <a:r>
                        <a:rPr kumimoji="1" lang="ja-JP" altLang="en-US" sz="1400" dirty="0" smtClean="0">
                          <a:latin typeface="Meiryo UI" panose="020B0604030504040204" pitchFamily="50" charset="-128"/>
                          <a:ea typeface="Meiryo UI" panose="020B0604030504040204" pitchFamily="50" charset="-128"/>
                        </a:rPr>
                        <a:t>実施</a:t>
                      </a:r>
                      <a:endParaRPr kumimoji="1" lang="en-US" altLang="ja-JP" sz="140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経済界</a:t>
                      </a:r>
                    </a:p>
                    <a:p>
                      <a:pPr algn="l"/>
                      <a:r>
                        <a:rPr kumimoji="1" lang="ja-JP" altLang="en-US" sz="1400" dirty="0" smtClean="0">
                          <a:latin typeface="Meiryo UI" panose="020B0604030504040204" pitchFamily="50" charset="-128"/>
                          <a:ea typeface="Meiryo UI" panose="020B0604030504040204" pitchFamily="50" charset="-128"/>
                        </a:rPr>
                        <a:t>大阪府</a:t>
                      </a:r>
                      <a:r>
                        <a:rPr kumimoji="1" lang="ja-JP" altLang="en-US" sz="1400" dirty="0">
                          <a:latin typeface="Meiryo UI" panose="020B0604030504040204" pitchFamily="50" charset="-128"/>
                          <a:ea typeface="Meiryo UI" panose="020B0604030504040204" pitchFamily="50" charset="-128"/>
                        </a:rPr>
                        <a:t>・市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bl>
          </a:graphicData>
        </a:graphic>
      </p:graphicFrame>
      <p:sp>
        <p:nvSpPr>
          <p:cNvPr id="28" name="テキスト ボックス 27"/>
          <p:cNvSpPr txBox="1">
            <a:spLocks noChangeArrowheads="1"/>
          </p:cNvSpPr>
          <p:nvPr/>
        </p:nvSpPr>
        <p:spPr bwMode="auto">
          <a:xfrm>
            <a:off x="764460" y="2912062"/>
            <a:ext cx="11129139" cy="584775"/>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③　国際基準に準拠した認証ラベリング制度等の検討　 　</a:t>
            </a:r>
          </a:p>
          <a:p>
            <a:pPr eaLnBrk="1" hangingPunct="1">
              <a:spcBef>
                <a:spcPts val="0"/>
              </a:spcBef>
              <a:buNone/>
              <a:defRPr/>
            </a:pPr>
            <a:endParaRPr lang="ja-JP" altLang="en-US" sz="1600" kern="0" dirty="0">
              <a:latin typeface="Meiryo UI" pitchFamily="50" charset="-128"/>
              <a:ea typeface="Meiryo UI" pitchFamily="50" charset="-128"/>
              <a:cs typeface="Meiryo UI" pitchFamily="50" charset="-128"/>
            </a:endParaRPr>
          </a:p>
        </p:txBody>
      </p:sp>
      <p:sp>
        <p:nvSpPr>
          <p:cNvPr id="29" name="角丸四角形 28"/>
          <p:cNvSpPr/>
          <p:nvPr/>
        </p:nvSpPr>
        <p:spPr>
          <a:xfrm>
            <a:off x="1671078" y="4622343"/>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30" name="テキスト ボックス 29"/>
          <p:cNvSpPr txBox="1"/>
          <p:nvPr/>
        </p:nvSpPr>
        <p:spPr>
          <a:xfrm>
            <a:off x="10826718" y="4100358"/>
            <a:ext cx="50206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9858027" y="4100358"/>
            <a:ext cx="492443"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検討</a:t>
            </a:r>
            <a:endParaRPr kumimoji="1" lang="ja-JP" altLang="en-US" sz="1200" dirty="0">
              <a:latin typeface="Meiryo UI" panose="020B0604030504040204" pitchFamily="50" charset="-128"/>
              <a:ea typeface="Meiryo UI" panose="020B0604030504040204" pitchFamily="50" charset="-128"/>
            </a:endParaRPr>
          </a:p>
        </p:txBody>
      </p:sp>
      <p:grpSp>
        <p:nvGrpSpPr>
          <p:cNvPr id="32" name="グループ化 31"/>
          <p:cNvGrpSpPr/>
          <p:nvPr/>
        </p:nvGrpSpPr>
        <p:grpSpPr>
          <a:xfrm>
            <a:off x="9630986" y="4304787"/>
            <a:ext cx="2129053" cy="600502"/>
            <a:chOff x="9703557" y="4053385"/>
            <a:chExt cx="2129053" cy="600502"/>
          </a:xfrm>
        </p:grpSpPr>
        <p:sp>
          <p:nvSpPr>
            <p:cNvPr id="33" name="正方形/長方形 32"/>
            <p:cNvSpPr/>
            <p:nvPr/>
          </p:nvSpPr>
          <p:spPr>
            <a:xfrm>
              <a:off x="9703557" y="4223035"/>
              <a:ext cx="1164467" cy="260066"/>
            </a:xfrm>
            <a:prstGeom prst="rect">
              <a:avLst/>
            </a:prstGeom>
            <a:noFill/>
            <a:ln w="28575">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右矢印 33"/>
            <p:cNvSpPr/>
            <p:nvPr/>
          </p:nvSpPr>
          <p:spPr>
            <a:xfrm>
              <a:off x="10616746" y="4053385"/>
              <a:ext cx="1215864"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aphicFrame>
        <p:nvGraphicFramePr>
          <p:cNvPr id="35" name="コンテンツ プレースホルダー 6"/>
          <p:cNvGraphicFramePr>
            <a:graphicFrameLocks/>
          </p:cNvGraphicFramePr>
          <p:nvPr>
            <p:extLst>
              <p:ext uri="{D42A27DB-BD31-4B8C-83A1-F6EECF244321}">
                <p14:modId xmlns:p14="http://schemas.microsoft.com/office/powerpoint/2010/main" val="343803790"/>
              </p:ext>
            </p:extLst>
          </p:nvPr>
        </p:nvGraphicFramePr>
        <p:xfrm>
          <a:off x="765630" y="5262155"/>
          <a:ext cx="10994409" cy="1536851"/>
        </p:xfrm>
        <a:graphic>
          <a:graphicData uri="http://schemas.openxmlformats.org/drawingml/2006/table">
            <a:tbl>
              <a:tblPr firstRow="1" bandRow="1">
                <a:tableStyleId>{5C22544A-7EE6-4342-B048-85BDC9FD1C3A}</a:tableStyleId>
              </a:tblPr>
              <a:tblGrid>
                <a:gridCol w="3201537">
                  <a:extLst>
                    <a:ext uri="{9D8B030D-6E8A-4147-A177-3AD203B41FA5}">
                      <a16:colId xmlns:a16="http://schemas.microsoft.com/office/drawing/2014/main" val="1775291035"/>
                    </a:ext>
                  </a:extLst>
                </a:gridCol>
                <a:gridCol w="4531057">
                  <a:extLst>
                    <a:ext uri="{9D8B030D-6E8A-4147-A177-3AD203B41FA5}">
                      <a16:colId xmlns:a16="http://schemas.microsoft.com/office/drawing/2014/main" val="2051220517"/>
                    </a:ext>
                  </a:extLst>
                </a:gridCol>
                <a:gridCol w="1119116">
                  <a:extLst>
                    <a:ext uri="{9D8B030D-6E8A-4147-A177-3AD203B41FA5}">
                      <a16:colId xmlns:a16="http://schemas.microsoft.com/office/drawing/2014/main" val="3213052032"/>
                    </a:ext>
                  </a:extLst>
                </a:gridCol>
                <a:gridCol w="905517">
                  <a:extLst>
                    <a:ext uri="{9D8B030D-6E8A-4147-A177-3AD203B41FA5}">
                      <a16:colId xmlns:a16="http://schemas.microsoft.com/office/drawing/2014/main" val="3192314782"/>
                    </a:ext>
                  </a:extLst>
                </a:gridCol>
                <a:gridCol w="1237182">
                  <a:extLst>
                    <a:ext uri="{9D8B030D-6E8A-4147-A177-3AD203B41FA5}">
                      <a16:colId xmlns:a16="http://schemas.microsoft.com/office/drawing/2014/main" val="3553168558"/>
                    </a:ext>
                  </a:extLst>
                </a:gridCol>
              </a:tblGrid>
              <a:tr h="320040">
                <a:tc rowSpan="2">
                  <a:txBody>
                    <a:bodyPr/>
                    <a:lstStyle/>
                    <a:p>
                      <a:pPr algn="ctr"/>
                      <a:r>
                        <a:rPr kumimoji="1" lang="ja-JP" altLang="en-US" sz="1600" dirty="0">
                          <a:latin typeface="Meiryo UI" panose="020B0604030504040204" pitchFamily="50" charset="-128"/>
                          <a:ea typeface="Meiryo UI" panose="020B0604030504040204" pitchFamily="50" charset="-128"/>
                        </a:rPr>
                        <a:t>施策名</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概要</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gridSpan="2">
                  <a:txBody>
                    <a:bodyPr/>
                    <a:lstStyle/>
                    <a:p>
                      <a:pPr algn="ctr"/>
                      <a:r>
                        <a:rPr kumimoji="1" lang="ja-JP" altLang="en-US" sz="1600" dirty="0">
                          <a:latin typeface="Meiryo UI" panose="020B0604030504040204" pitchFamily="50" charset="-128"/>
                          <a:ea typeface="Meiryo UI" panose="020B0604030504040204" pitchFamily="50" charset="-128"/>
                        </a:rPr>
                        <a:t>フェーズごとの取組み</a:t>
                      </a:r>
                      <a:endParaRPr kumimoji="1" lang="en-US" altLang="ja-JP" sz="16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3977045840"/>
                  </a:ext>
                </a:extLst>
              </a:tr>
              <a:tr h="1728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第一期活動期</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328363"/>
                  </a:ext>
                </a:extLst>
              </a:tr>
              <a:tr h="7672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金融商品取引法の対象となるデリバティブ商品の拡大についての働きかけ（再掲）</a:t>
                      </a:r>
                    </a:p>
                  </a:txBody>
                  <a:tcPr/>
                </a:tc>
                <a:tc>
                  <a:txBody>
                    <a:bodyPr/>
                    <a:lstStyle/>
                    <a:p>
                      <a:r>
                        <a:rPr kumimoji="1" lang="ja-JP" altLang="en-US" sz="1400" dirty="0">
                          <a:latin typeface="Meiryo UI" panose="020B0604030504040204" pitchFamily="50" charset="-128"/>
                          <a:ea typeface="Meiryo UI" panose="020B0604030504040204" pitchFamily="50" charset="-128"/>
                        </a:rPr>
                        <a:t>金融商品取引法の対象となるデリバティブ商品について、エネルギー関連商品等への拡大を国に</a:t>
                      </a:r>
                      <a:r>
                        <a:rPr kumimoji="1" lang="ja-JP" altLang="en-US" sz="1400" dirty="0" smtClean="0">
                          <a:latin typeface="Meiryo UI" panose="020B0604030504040204" pitchFamily="50" charset="-128"/>
                          <a:ea typeface="Meiryo UI" panose="020B0604030504040204" pitchFamily="50" charset="-128"/>
                        </a:rPr>
                        <a:t>要望</a:t>
                      </a:r>
                      <a:endParaRPr kumimoji="1" lang="ja-JP" altLang="en-US" sz="105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取引所・他</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bl>
          </a:graphicData>
        </a:graphic>
      </p:graphicFrame>
      <p:sp>
        <p:nvSpPr>
          <p:cNvPr id="36" name="テキスト ボックス 35"/>
          <p:cNvSpPr txBox="1">
            <a:spLocks noChangeArrowheads="1"/>
          </p:cNvSpPr>
          <p:nvPr/>
        </p:nvSpPr>
        <p:spPr bwMode="auto">
          <a:xfrm>
            <a:off x="764460" y="4916676"/>
            <a:ext cx="11129139" cy="584775"/>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④　将来的に有望なグリーン関連のデリバティブ商品・市場の形成に向けた取組み（再掲）</a:t>
            </a:r>
          </a:p>
          <a:p>
            <a:pPr eaLnBrk="1" hangingPunct="1">
              <a:spcBef>
                <a:spcPts val="0"/>
              </a:spcBef>
              <a:buNone/>
              <a:defRPr/>
            </a:pPr>
            <a:endParaRPr lang="ja-JP" altLang="en-US" sz="1600" kern="0" dirty="0">
              <a:latin typeface="Meiryo UI" pitchFamily="50" charset="-128"/>
              <a:ea typeface="Meiryo UI" pitchFamily="50" charset="-128"/>
              <a:cs typeface="Meiryo UI" pitchFamily="50" charset="-128"/>
            </a:endParaRPr>
          </a:p>
        </p:txBody>
      </p:sp>
      <p:sp>
        <p:nvSpPr>
          <p:cNvPr id="37" name="角丸四角形 36"/>
          <p:cNvSpPr/>
          <p:nvPr/>
        </p:nvSpPr>
        <p:spPr>
          <a:xfrm>
            <a:off x="3044438" y="6557441"/>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38" name="テキスト ボックス 37"/>
          <p:cNvSpPr txBox="1"/>
          <p:nvPr/>
        </p:nvSpPr>
        <p:spPr>
          <a:xfrm>
            <a:off x="10826718" y="6029346"/>
            <a:ext cx="50206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
        <p:nvSpPr>
          <p:cNvPr id="39" name="テキスト ボックス 38"/>
          <p:cNvSpPr txBox="1"/>
          <p:nvPr/>
        </p:nvSpPr>
        <p:spPr>
          <a:xfrm>
            <a:off x="9858027" y="6029346"/>
            <a:ext cx="492443"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検討</a:t>
            </a:r>
            <a:endParaRPr kumimoji="1" lang="ja-JP" altLang="en-US" sz="1200" dirty="0">
              <a:latin typeface="Meiryo UI" panose="020B0604030504040204" pitchFamily="50" charset="-128"/>
              <a:ea typeface="Meiryo UI" panose="020B0604030504040204" pitchFamily="50" charset="-128"/>
            </a:endParaRPr>
          </a:p>
        </p:txBody>
      </p:sp>
      <p:grpSp>
        <p:nvGrpSpPr>
          <p:cNvPr id="40" name="グループ化 39"/>
          <p:cNvGrpSpPr/>
          <p:nvPr/>
        </p:nvGrpSpPr>
        <p:grpSpPr>
          <a:xfrm>
            <a:off x="9630986" y="6187546"/>
            <a:ext cx="2129053" cy="600502"/>
            <a:chOff x="9703557" y="4053385"/>
            <a:chExt cx="2129053" cy="600502"/>
          </a:xfrm>
        </p:grpSpPr>
        <p:sp>
          <p:nvSpPr>
            <p:cNvPr id="41" name="正方形/長方形 40"/>
            <p:cNvSpPr/>
            <p:nvPr/>
          </p:nvSpPr>
          <p:spPr>
            <a:xfrm>
              <a:off x="9703557" y="4223035"/>
              <a:ext cx="1164467" cy="260066"/>
            </a:xfrm>
            <a:prstGeom prst="rect">
              <a:avLst/>
            </a:prstGeom>
            <a:noFill/>
            <a:ln w="28575">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右矢印 41"/>
            <p:cNvSpPr/>
            <p:nvPr/>
          </p:nvSpPr>
          <p:spPr>
            <a:xfrm>
              <a:off x="10616746" y="4053385"/>
              <a:ext cx="1215864"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7738702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smtClean="0">
                <a:latin typeface="Meiryo UI" panose="020B0604030504040204" pitchFamily="50" charset="-128"/>
                <a:ea typeface="Meiryo UI" panose="020B0604030504040204" pitchFamily="50" charset="-128"/>
              </a:rPr>
              <a:t>金融のフロント</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ランナー都市</a:t>
            </a:r>
            <a:endParaRPr kumimoji="1" lang="ja-JP" altLang="en-US" sz="900" dirty="0">
              <a:latin typeface="Meiryo UI" panose="020B0604030504040204" pitchFamily="50" charset="-128"/>
              <a:ea typeface="Meiryo UI" panose="020B0604030504040204" pitchFamily="50" charset="-128"/>
            </a:endParaRPr>
          </a:p>
        </p:txBody>
      </p:sp>
      <p:sp>
        <p:nvSpPr>
          <p:cNvPr id="21"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32" name="コンテンツ プレースホルダー 6"/>
          <p:cNvGraphicFramePr>
            <a:graphicFrameLocks noGrp="1"/>
          </p:cNvGraphicFramePr>
          <p:nvPr>
            <p:ph idx="1"/>
            <p:extLst>
              <p:ext uri="{D42A27DB-BD31-4B8C-83A1-F6EECF244321}">
                <p14:modId xmlns:p14="http://schemas.microsoft.com/office/powerpoint/2010/main" val="4214877982"/>
              </p:ext>
            </p:extLst>
          </p:nvPr>
        </p:nvGraphicFramePr>
        <p:xfrm>
          <a:off x="765630" y="1112130"/>
          <a:ext cx="10994409" cy="3358040"/>
        </p:xfrm>
        <a:graphic>
          <a:graphicData uri="http://schemas.openxmlformats.org/drawingml/2006/table">
            <a:tbl>
              <a:tblPr firstRow="1" bandRow="1">
                <a:tableStyleId>{5C22544A-7EE6-4342-B048-85BDC9FD1C3A}</a:tableStyleId>
              </a:tblPr>
              <a:tblGrid>
                <a:gridCol w="3201537">
                  <a:extLst>
                    <a:ext uri="{9D8B030D-6E8A-4147-A177-3AD203B41FA5}">
                      <a16:colId xmlns:a16="http://schemas.microsoft.com/office/drawing/2014/main" val="1775291035"/>
                    </a:ext>
                  </a:extLst>
                </a:gridCol>
                <a:gridCol w="4531057">
                  <a:extLst>
                    <a:ext uri="{9D8B030D-6E8A-4147-A177-3AD203B41FA5}">
                      <a16:colId xmlns:a16="http://schemas.microsoft.com/office/drawing/2014/main" val="2051220517"/>
                    </a:ext>
                  </a:extLst>
                </a:gridCol>
                <a:gridCol w="1119116">
                  <a:extLst>
                    <a:ext uri="{9D8B030D-6E8A-4147-A177-3AD203B41FA5}">
                      <a16:colId xmlns:a16="http://schemas.microsoft.com/office/drawing/2014/main" val="3213052032"/>
                    </a:ext>
                  </a:extLst>
                </a:gridCol>
                <a:gridCol w="905517">
                  <a:extLst>
                    <a:ext uri="{9D8B030D-6E8A-4147-A177-3AD203B41FA5}">
                      <a16:colId xmlns:a16="http://schemas.microsoft.com/office/drawing/2014/main" val="3192314782"/>
                    </a:ext>
                  </a:extLst>
                </a:gridCol>
                <a:gridCol w="1237182">
                  <a:extLst>
                    <a:ext uri="{9D8B030D-6E8A-4147-A177-3AD203B41FA5}">
                      <a16:colId xmlns:a16="http://schemas.microsoft.com/office/drawing/2014/main" val="3553168558"/>
                    </a:ext>
                  </a:extLst>
                </a:gridCol>
              </a:tblGrid>
              <a:tr h="339290">
                <a:tc rowSpan="2">
                  <a:txBody>
                    <a:bodyPr/>
                    <a:lstStyle/>
                    <a:p>
                      <a:pPr algn="ctr"/>
                      <a:r>
                        <a:rPr kumimoji="1" lang="ja-JP" altLang="en-US" sz="1600" dirty="0">
                          <a:latin typeface="Meiryo UI" panose="020B0604030504040204" pitchFamily="50" charset="-128"/>
                          <a:ea typeface="Meiryo UI" panose="020B0604030504040204" pitchFamily="50" charset="-128"/>
                        </a:rPr>
                        <a:t>施策名</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概要</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gridSpan="2">
                  <a:txBody>
                    <a:bodyPr/>
                    <a:lstStyle/>
                    <a:p>
                      <a:pPr algn="ctr"/>
                      <a:r>
                        <a:rPr kumimoji="1" lang="ja-JP" altLang="en-US" sz="1600" dirty="0">
                          <a:latin typeface="Meiryo UI" panose="020B0604030504040204" pitchFamily="50" charset="-128"/>
                          <a:ea typeface="Meiryo UI" panose="020B0604030504040204" pitchFamily="50" charset="-128"/>
                        </a:rPr>
                        <a:t>フェーズごとの取組み</a:t>
                      </a:r>
                      <a:endParaRPr kumimoji="1" lang="en-US" altLang="ja-JP" sz="16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3977045840"/>
                  </a:ext>
                </a:extLst>
              </a:tr>
              <a:tr h="27555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第一期活動期</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328363"/>
                  </a:ext>
                </a:extLst>
              </a:tr>
              <a:tr h="7991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在留資格等に関する国家戦略特区の活用</a:t>
                      </a:r>
                      <a:endParaRPr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高度人材のポイント制等在留資格等に関する国家戦略特区を活用し金融分野の高度人材を呼び込み</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r h="972457">
                <a:tc>
                  <a:txBody>
                    <a:bodyPr/>
                    <a:lstStyle/>
                    <a:p>
                      <a:pPr algn="l"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「規制のサンドボックス制度」の活用促進（金融サービス等実証実験の支援）</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p>
                      <a:pPr algn="l" fontAlgn="ct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（再掲）</a:t>
                      </a:r>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「規制のサンドボックス制度」活用企業を掘り起こし、実証実験に必要な予備調査やコンサルティング費用等を補助</a:t>
                      </a:r>
                      <a:endParaRPr kumimoji="1" lang="en-US" altLang="ja-JP" sz="1400" dirty="0" smtClean="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43163378"/>
                  </a:ext>
                </a:extLst>
              </a:tr>
              <a:tr h="812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地方税におけるインセンティブの検討</a:t>
                      </a:r>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国への大胆な税制優遇等の提案と合わせて、地方税</a:t>
                      </a: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rPr>
                        <a:t>（法人府民税等）における金融系外国企業等へのインセンティブを検討</a:t>
                      </a:r>
                      <a:endPar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983351278"/>
                  </a:ext>
                </a:extLst>
              </a:tr>
            </a:tbl>
          </a:graphicData>
        </a:graphic>
      </p:graphicFrame>
      <p:sp>
        <p:nvSpPr>
          <p:cNvPr id="33" name="テキスト ボックス 32"/>
          <p:cNvSpPr txBox="1">
            <a:spLocks noChangeArrowheads="1"/>
          </p:cNvSpPr>
          <p:nvPr/>
        </p:nvSpPr>
        <p:spPr bwMode="auto">
          <a:xfrm>
            <a:off x="770834" y="595259"/>
            <a:ext cx="11129139" cy="707886"/>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国家戦略特区や「規制のサンドボックス制度」（</a:t>
            </a:r>
            <a:r>
              <a:rPr lang="en-US" altLang="ja-JP" sz="1600" kern="0" dirty="0">
                <a:latin typeface="Meiryo UI" pitchFamily="50" charset="-128"/>
                <a:ea typeface="Meiryo UI" pitchFamily="50" charset="-128"/>
                <a:cs typeface="Meiryo UI" pitchFamily="50" charset="-128"/>
              </a:rPr>
              <a:t>※</a:t>
            </a:r>
            <a:r>
              <a:rPr lang="ja-JP" altLang="en-US" sz="1600" kern="0" dirty="0">
                <a:latin typeface="Meiryo UI" pitchFamily="50" charset="-128"/>
                <a:ea typeface="Meiryo UI" pitchFamily="50" charset="-128"/>
                <a:cs typeface="Meiryo UI" pitchFamily="50" charset="-128"/>
              </a:rPr>
              <a:t>）等の活用を通じた規制の見直し　　</a:t>
            </a:r>
          </a:p>
          <a:p>
            <a:pPr eaLnBrk="1" hangingPunct="1">
              <a:spcBef>
                <a:spcPts val="0"/>
              </a:spcBef>
              <a:buNone/>
              <a:defRPr/>
            </a:pPr>
            <a:r>
              <a:rPr lang="ja-JP" altLang="en-US" sz="1200" kern="0" dirty="0">
                <a:latin typeface="Meiryo UI" pitchFamily="50" charset="-128"/>
                <a:ea typeface="Meiryo UI" pitchFamily="50" charset="-128"/>
                <a:cs typeface="Meiryo UI" pitchFamily="50" charset="-128"/>
              </a:rPr>
              <a:t>　　　</a:t>
            </a:r>
            <a:r>
              <a:rPr lang="en-US" altLang="ja-JP" sz="1200" kern="0" dirty="0">
                <a:latin typeface="Meiryo UI" pitchFamily="50" charset="-128"/>
                <a:ea typeface="Meiryo UI" pitchFamily="50" charset="-128"/>
                <a:cs typeface="Meiryo UI" pitchFamily="50" charset="-128"/>
              </a:rPr>
              <a:t>※</a:t>
            </a:r>
            <a:r>
              <a:rPr lang="ja-JP" altLang="en-US" sz="1200" kern="0" dirty="0">
                <a:latin typeface="Meiryo UI" pitchFamily="50" charset="-128"/>
                <a:ea typeface="Meiryo UI" pitchFamily="50" charset="-128"/>
                <a:cs typeface="Meiryo UI" pitchFamily="50" charset="-128"/>
              </a:rPr>
              <a:t>　規制のサンドボックス制度：新しい技術やビジネスモデルの社会実装に向け実証を行い、得られた情報やデータを用いて規制の見直しに繋げていく制度</a:t>
            </a:r>
          </a:p>
          <a:p>
            <a:pPr eaLnBrk="1" hangingPunct="1">
              <a:spcBef>
                <a:spcPts val="0"/>
              </a:spcBef>
              <a:buNone/>
              <a:defRPr/>
            </a:pPr>
            <a:endParaRPr lang="ja-JP" altLang="en-US" sz="1200" kern="0" dirty="0">
              <a:latin typeface="Meiryo UI" pitchFamily="50" charset="-128"/>
              <a:ea typeface="Meiryo UI" pitchFamily="50" charset="-128"/>
              <a:cs typeface="Meiryo UI" pitchFamily="50" charset="-128"/>
            </a:endParaRPr>
          </a:p>
        </p:txBody>
      </p:sp>
      <p:sp>
        <p:nvSpPr>
          <p:cNvPr id="34" name="正方形/長方形 33"/>
          <p:cNvSpPr/>
          <p:nvPr/>
        </p:nvSpPr>
        <p:spPr>
          <a:xfrm>
            <a:off x="492398" y="192338"/>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（３）金融サービスに関する規制の見直しに向けた働きかけ</a:t>
            </a:r>
            <a:endParaRPr kumimoji="0" lang="ja-JP" altLang="en-US" sz="14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3091355" y="2388874"/>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36" name="角丸四角形 35"/>
          <p:cNvSpPr/>
          <p:nvPr/>
        </p:nvSpPr>
        <p:spPr>
          <a:xfrm>
            <a:off x="1403666" y="238993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37" name="角丸四角形 36"/>
          <p:cNvSpPr/>
          <p:nvPr/>
        </p:nvSpPr>
        <p:spPr>
          <a:xfrm>
            <a:off x="1403666" y="3376388"/>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38" name="角丸四角形 37"/>
          <p:cNvSpPr/>
          <p:nvPr/>
        </p:nvSpPr>
        <p:spPr>
          <a:xfrm>
            <a:off x="3091355" y="415015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39" name="テキスト ボックス 38"/>
          <p:cNvSpPr txBox="1"/>
          <p:nvPr/>
        </p:nvSpPr>
        <p:spPr>
          <a:xfrm>
            <a:off x="9840929" y="1934002"/>
            <a:ext cx="492443"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
        <p:nvSpPr>
          <p:cNvPr id="40" name="右矢印 39"/>
          <p:cNvSpPr/>
          <p:nvPr/>
        </p:nvSpPr>
        <p:spPr>
          <a:xfrm>
            <a:off x="9621378" y="2086292"/>
            <a:ext cx="2121455"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p:cNvSpPr txBox="1"/>
          <p:nvPr/>
        </p:nvSpPr>
        <p:spPr>
          <a:xfrm>
            <a:off x="10826718" y="3695825"/>
            <a:ext cx="50206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
        <p:nvSpPr>
          <p:cNvPr id="42" name="テキスト ボックス 41"/>
          <p:cNvSpPr txBox="1"/>
          <p:nvPr/>
        </p:nvSpPr>
        <p:spPr>
          <a:xfrm>
            <a:off x="9858027" y="3695825"/>
            <a:ext cx="492443"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検討</a:t>
            </a:r>
            <a:endParaRPr kumimoji="1" lang="ja-JP" altLang="en-US" sz="1200" dirty="0">
              <a:latin typeface="Meiryo UI" panose="020B0604030504040204" pitchFamily="50" charset="-128"/>
              <a:ea typeface="Meiryo UI" panose="020B0604030504040204" pitchFamily="50" charset="-128"/>
            </a:endParaRPr>
          </a:p>
        </p:txBody>
      </p:sp>
      <p:grpSp>
        <p:nvGrpSpPr>
          <p:cNvPr id="43" name="グループ化 42"/>
          <p:cNvGrpSpPr/>
          <p:nvPr/>
        </p:nvGrpSpPr>
        <p:grpSpPr>
          <a:xfrm>
            <a:off x="9630986" y="3871227"/>
            <a:ext cx="2129053" cy="600502"/>
            <a:chOff x="9703557" y="4053385"/>
            <a:chExt cx="2129053" cy="600502"/>
          </a:xfrm>
        </p:grpSpPr>
        <p:sp>
          <p:nvSpPr>
            <p:cNvPr id="44" name="正方形/長方形 43"/>
            <p:cNvSpPr/>
            <p:nvPr/>
          </p:nvSpPr>
          <p:spPr>
            <a:xfrm>
              <a:off x="9703557" y="4223035"/>
              <a:ext cx="1164467" cy="260066"/>
            </a:xfrm>
            <a:prstGeom prst="rect">
              <a:avLst/>
            </a:prstGeom>
            <a:noFill/>
            <a:ln w="28575">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右矢印 44"/>
            <p:cNvSpPr/>
            <p:nvPr/>
          </p:nvSpPr>
          <p:spPr>
            <a:xfrm>
              <a:off x="10616746" y="4053385"/>
              <a:ext cx="1215864"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7" name="テキスト ボックス 46"/>
          <p:cNvSpPr txBox="1"/>
          <p:nvPr/>
        </p:nvSpPr>
        <p:spPr>
          <a:xfrm>
            <a:off x="9611805" y="2795938"/>
            <a:ext cx="492443"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検討</a:t>
            </a:r>
            <a:endParaRPr kumimoji="1" lang="ja-JP" altLang="en-US" sz="1200" dirty="0">
              <a:latin typeface="Meiryo UI" panose="020B0604030504040204" pitchFamily="50" charset="-128"/>
              <a:ea typeface="Meiryo UI" panose="020B0604030504040204" pitchFamily="50" charset="-128"/>
            </a:endParaRPr>
          </a:p>
        </p:txBody>
      </p:sp>
      <p:grpSp>
        <p:nvGrpSpPr>
          <p:cNvPr id="48" name="グループ化 47"/>
          <p:cNvGrpSpPr/>
          <p:nvPr/>
        </p:nvGrpSpPr>
        <p:grpSpPr>
          <a:xfrm>
            <a:off x="9630986" y="2956825"/>
            <a:ext cx="2129053" cy="600502"/>
            <a:chOff x="9703557" y="4053385"/>
            <a:chExt cx="2129053" cy="600502"/>
          </a:xfrm>
        </p:grpSpPr>
        <p:sp>
          <p:nvSpPr>
            <p:cNvPr id="49" name="正方形/長方形 48"/>
            <p:cNvSpPr/>
            <p:nvPr/>
          </p:nvSpPr>
          <p:spPr>
            <a:xfrm>
              <a:off x="9703557" y="4223035"/>
              <a:ext cx="1164467" cy="260066"/>
            </a:xfrm>
            <a:prstGeom prst="rect">
              <a:avLst/>
            </a:prstGeom>
            <a:noFill/>
            <a:ln w="28575">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右矢印 49"/>
            <p:cNvSpPr/>
            <p:nvPr/>
          </p:nvSpPr>
          <p:spPr>
            <a:xfrm>
              <a:off x="10226505" y="4053385"/>
              <a:ext cx="1606105"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1" name="テキスト ボックス 50"/>
          <p:cNvSpPr txBox="1"/>
          <p:nvPr/>
        </p:nvSpPr>
        <p:spPr>
          <a:xfrm>
            <a:off x="10109690" y="2795938"/>
            <a:ext cx="50206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graphicFrame>
        <p:nvGraphicFramePr>
          <p:cNvPr id="31" name="コンテンツ プレースホルダー 6"/>
          <p:cNvGraphicFramePr>
            <a:graphicFrameLocks/>
          </p:cNvGraphicFramePr>
          <p:nvPr>
            <p:extLst>
              <p:ext uri="{D42A27DB-BD31-4B8C-83A1-F6EECF244321}">
                <p14:modId xmlns:p14="http://schemas.microsoft.com/office/powerpoint/2010/main" val="383237013"/>
              </p:ext>
            </p:extLst>
          </p:nvPr>
        </p:nvGraphicFramePr>
        <p:xfrm>
          <a:off x="765628" y="4991140"/>
          <a:ext cx="10994409" cy="1661160"/>
        </p:xfrm>
        <a:graphic>
          <a:graphicData uri="http://schemas.openxmlformats.org/drawingml/2006/table">
            <a:tbl>
              <a:tblPr firstRow="1" bandRow="1">
                <a:tableStyleId>{5C22544A-7EE6-4342-B048-85BDC9FD1C3A}</a:tableStyleId>
              </a:tblPr>
              <a:tblGrid>
                <a:gridCol w="3192887">
                  <a:extLst>
                    <a:ext uri="{9D8B030D-6E8A-4147-A177-3AD203B41FA5}">
                      <a16:colId xmlns:a16="http://schemas.microsoft.com/office/drawing/2014/main" val="1775291035"/>
                    </a:ext>
                  </a:extLst>
                </a:gridCol>
                <a:gridCol w="4539707">
                  <a:extLst>
                    <a:ext uri="{9D8B030D-6E8A-4147-A177-3AD203B41FA5}">
                      <a16:colId xmlns:a16="http://schemas.microsoft.com/office/drawing/2014/main" val="2051220517"/>
                    </a:ext>
                  </a:extLst>
                </a:gridCol>
                <a:gridCol w="1119116">
                  <a:extLst>
                    <a:ext uri="{9D8B030D-6E8A-4147-A177-3AD203B41FA5}">
                      <a16:colId xmlns:a16="http://schemas.microsoft.com/office/drawing/2014/main" val="3213052032"/>
                    </a:ext>
                  </a:extLst>
                </a:gridCol>
                <a:gridCol w="934548">
                  <a:extLst>
                    <a:ext uri="{9D8B030D-6E8A-4147-A177-3AD203B41FA5}">
                      <a16:colId xmlns:a16="http://schemas.microsoft.com/office/drawing/2014/main" val="3192314782"/>
                    </a:ext>
                  </a:extLst>
                </a:gridCol>
                <a:gridCol w="1208151">
                  <a:extLst>
                    <a:ext uri="{9D8B030D-6E8A-4147-A177-3AD203B41FA5}">
                      <a16:colId xmlns:a16="http://schemas.microsoft.com/office/drawing/2014/main" val="3553168558"/>
                    </a:ext>
                  </a:extLst>
                </a:gridCol>
              </a:tblGrid>
              <a:tr h="320040">
                <a:tc rowSpan="2">
                  <a:txBody>
                    <a:bodyPr/>
                    <a:lstStyle/>
                    <a:p>
                      <a:pPr algn="ctr"/>
                      <a:r>
                        <a:rPr kumimoji="1" lang="ja-JP" altLang="en-US" sz="1600" dirty="0">
                          <a:latin typeface="Meiryo UI" panose="020B0604030504040204" pitchFamily="50" charset="-128"/>
                          <a:ea typeface="Meiryo UI" panose="020B0604030504040204" pitchFamily="50" charset="-128"/>
                        </a:rPr>
                        <a:t>施策名</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概要</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gridSpan="2">
                  <a:txBody>
                    <a:bodyPr/>
                    <a:lstStyle/>
                    <a:p>
                      <a:pPr algn="ctr"/>
                      <a:r>
                        <a:rPr kumimoji="1" lang="ja-JP" altLang="en-US" sz="1600" dirty="0">
                          <a:latin typeface="Meiryo UI" panose="020B0604030504040204" pitchFamily="50" charset="-128"/>
                          <a:ea typeface="Meiryo UI" panose="020B0604030504040204" pitchFamily="50" charset="-128"/>
                        </a:rPr>
                        <a:t>フェーズごとの取組み</a:t>
                      </a:r>
                      <a:endParaRPr kumimoji="1" lang="en-US" altLang="ja-JP" sz="16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3977045840"/>
                  </a:ext>
                </a:extLst>
              </a:tr>
              <a:tr h="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第一期活動期</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32836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0" dirty="0">
                          <a:latin typeface="Meiryo UI" pitchFamily="50" charset="-128"/>
                          <a:ea typeface="Meiryo UI" pitchFamily="50" charset="-128"/>
                          <a:cs typeface="Meiryo UI" pitchFamily="50" charset="-128"/>
                        </a:rPr>
                        <a:t>金融商品に係る所得課税の損益通算範囲の拡大等（デリバティブ取引の追加）に向けた働きかけ（再掲）</a:t>
                      </a:r>
                      <a:endParaRPr lang="en-US" altLang="ja-JP" sz="14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400" dirty="0">
                          <a:latin typeface="Meiryo UI" panose="020B0604030504040204" pitchFamily="50" charset="-128"/>
                          <a:ea typeface="Meiryo UI" panose="020B0604030504040204" pitchFamily="50" charset="-128"/>
                        </a:rPr>
                        <a:t>金融商品に係る所得課税の損益通算範囲にデリバティブ取引を追加することについて民間団体等と連携し、国に要望</a:t>
                      </a:r>
                    </a:p>
                    <a:p>
                      <a:endParaRPr kumimoji="1" lang="en-US" altLang="ja-JP" sz="1400" dirty="0">
                        <a:latin typeface="Meiryo UI" panose="020B0604030504040204" pitchFamily="50" charset="-128"/>
                        <a:ea typeface="Meiryo UI" panose="020B0604030504040204" pitchFamily="50" charset="-128"/>
                      </a:endParaRPr>
                    </a:p>
                    <a:p>
                      <a:endParaRPr kumimoji="1" lang="ja-JP" altLang="en-US" sz="105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bl>
          </a:graphicData>
        </a:graphic>
      </p:graphicFrame>
      <p:sp>
        <p:nvSpPr>
          <p:cNvPr id="46" name="テキスト ボックス 45"/>
          <p:cNvSpPr txBox="1">
            <a:spLocks noChangeArrowheads="1"/>
          </p:cNvSpPr>
          <p:nvPr/>
        </p:nvSpPr>
        <p:spPr bwMode="auto">
          <a:xfrm>
            <a:off x="751983" y="4550988"/>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金融商品に係る所得課税の損益通算範囲の拡大等（デリバティブ取引の追加）に向けた働きかけ（再掲）</a:t>
            </a:r>
          </a:p>
        </p:txBody>
      </p:sp>
      <p:sp>
        <p:nvSpPr>
          <p:cNvPr id="52" name="テキスト ボックス 51"/>
          <p:cNvSpPr txBox="1"/>
          <p:nvPr/>
        </p:nvSpPr>
        <p:spPr>
          <a:xfrm>
            <a:off x="9848409" y="5843015"/>
            <a:ext cx="50206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
        <p:nvSpPr>
          <p:cNvPr id="53" name="角丸四角形 52"/>
          <p:cNvSpPr/>
          <p:nvPr/>
        </p:nvSpPr>
        <p:spPr>
          <a:xfrm>
            <a:off x="3091355" y="6372744"/>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54" name="右矢印 53"/>
          <p:cNvSpPr/>
          <p:nvPr/>
        </p:nvSpPr>
        <p:spPr>
          <a:xfrm>
            <a:off x="9638582" y="6013801"/>
            <a:ext cx="2121455"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881555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smtClean="0">
                <a:latin typeface="Meiryo UI" panose="020B0604030504040204" pitchFamily="50" charset="-128"/>
                <a:ea typeface="Meiryo UI" panose="020B0604030504040204" pitchFamily="50" charset="-128"/>
              </a:rPr>
              <a:t>金融のフロント</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ランナー都市</a:t>
            </a:r>
            <a:endParaRPr kumimoji="1" lang="ja-JP" altLang="en-US" sz="900" dirty="0">
              <a:latin typeface="Meiryo UI" panose="020B0604030504040204" pitchFamily="50" charset="-128"/>
              <a:ea typeface="Meiryo UI" panose="020B0604030504040204" pitchFamily="50" charset="-128"/>
            </a:endParaRPr>
          </a:p>
        </p:txBody>
      </p:sp>
      <p:sp>
        <p:nvSpPr>
          <p:cNvPr id="29"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34" name="コンテンツ プレースホルダー 6"/>
          <p:cNvGraphicFramePr>
            <a:graphicFrameLocks noGrp="1"/>
          </p:cNvGraphicFramePr>
          <p:nvPr>
            <p:ph idx="1"/>
            <p:extLst>
              <p:ext uri="{D42A27DB-BD31-4B8C-83A1-F6EECF244321}">
                <p14:modId xmlns:p14="http://schemas.microsoft.com/office/powerpoint/2010/main" val="1808104451"/>
              </p:ext>
            </p:extLst>
          </p:nvPr>
        </p:nvGraphicFramePr>
        <p:xfrm>
          <a:off x="765630" y="743603"/>
          <a:ext cx="10994409" cy="1927860"/>
        </p:xfrm>
        <a:graphic>
          <a:graphicData uri="http://schemas.openxmlformats.org/drawingml/2006/table">
            <a:tbl>
              <a:tblPr firstRow="1" bandRow="1">
                <a:tableStyleId>{5C22544A-7EE6-4342-B048-85BDC9FD1C3A}</a:tableStyleId>
              </a:tblPr>
              <a:tblGrid>
                <a:gridCol w="3201537">
                  <a:extLst>
                    <a:ext uri="{9D8B030D-6E8A-4147-A177-3AD203B41FA5}">
                      <a16:colId xmlns:a16="http://schemas.microsoft.com/office/drawing/2014/main" val="1775291035"/>
                    </a:ext>
                  </a:extLst>
                </a:gridCol>
                <a:gridCol w="4531057">
                  <a:extLst>
                    <a:ext uri="{9D8B030D-6E8A-4147-A177-3AD203B41FA5}">
                      <a16:colId xmlns:a16="http://schemas.microsoft.com/office/drawing/2014/main" val="2051220517"/>
                    </a:ext>
                  </a:extLst>
                </a:gridCol>
                <a:gridCol w="1119116">
                  <a:extLst>
                    <a:ext uri="{9D8B030D-6E8A-4147-A177-3AD203B41FA5}">
                      <a16:colId xmlns:a16="http://schemas.microsoft.com/office/drawing/2014/main" val="3213052032"/>
                    </a:ext>
                  </a:extLst>
                </a:gridCol>
                <a:gridCol w="917310">
                  <a:extLst>
                    <a:ext uri="{9D8B030D-6E8A-4147-A177-3AD203B41FA5}">
                      <a16:colId xmlns:a16="http://schemas.microsoft.com/office/drawing/2014/main" val="3192314782"/>
                    </a:ext>
                  </a:extLst>
                </a:gridCol>
                <a:gridCol w="1225389">
                  <a:extLst>
                    <a:ext uri="{9D8B030D-6E8A-4147-A177-3AD203B41FA5}">
                      <a16:colId xmlns:a16="http://schemas.microsoft.com/office/drawing/2014/main" val="3553168558"/>
                    </a:ext>
                  </a:extLst>
                </a:gridCol>
              </a:tblGrid>
              <a:tr h="320040">
                <a:tc rowSpan="2">
                  <a:txBody>
                    <a:bodyPr/>
                    <a:lstStyle/>
                    <a:p>
                      <a:pPr algn="ctr"/>
                      <a:r>
                        <a:rPr kumimoji="1" lang="ja-JP" altLang="en-US" sz="1600" dirty="0">
                          <a:latin typeface="Meiryo UI" panose="020B0604030504040204" pitchFamily="50" charset="-128"/>
                          <a:ea typeface="Meiryo UI" panose="020B0604030504040204" pitchFamily="50" charset="-128"/>
                        </a:rPr>
                        <a:t>施策名</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概要</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gridSpan="2">
                  <a:txBody>
                    <a:bodyPr/>
                    <a:lstStyle/>
                    <a:p>
                      <a:pPr algn="ctr"/>
                      <a:r>
                        <a:rPr kumimoji="1" lang="ja-JP" altLang="en-US" sz="1600" dirty="0">
                          <a:latin typeface="Meiryo UI" panose="020B0604030504040204" pitchFamily="50" charset="-128"/>
                          <a:ea typeface="Meiryo UI" panose="020B0604030504040204" pitchFamily="50" charset="-128"/>
                        </a:rPr>
                        <a:t>フェーズごとの取組み</a:t>
                      </a:r>
                      <a:endParaRPr kumimoji="1" lang="en-US" altLang="ja-JP" sz="16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3977045840"/>
                  </a:ext>
                </a:extLst>
              </a:tr>
              <a:tr h="1728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第一期活動期</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328363"/>
                  </a:ext>
                </a:extLst>
              </a:tr>
              <a:tr h="10270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大学等高等教育における金融・起業・テクノロジー教育の実施</a:t>
                      </a:r>
                    </a:p>
                  </a:txBody>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大学等において、経済・経営・金融をはじめとする業界関係者を招致した実践的な授業展開や関係業界へのインターンシップの実施など、幅広い分野で活躍できる金融・起業人材やデータ活用人材、プログラミング人材育成のための実践プログラムを検討</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大学等</a:t>
                      </a:r>
                      <a:endParaRPr kumimoji="1" lang="en-US" altLang="ja-JP" sz="14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rPr>
                        <a:t>大阪府</a:t>
                      </a:r>
                      <a:r>
                        <a:rPr kumimoji="1" lang="ja-JP" altLang="en-US" sz="1400" dirty="0">
                          <a:latin typeface="Meiryo UI" panose="020B0604030504040204" pitchFamily="50" charset="-128"/>
                          <a:ea typeface="Meiryo UI" panose="020B0604030504040204" pitchFamily="50" charset="-128"/>
                        </a:rPr>
                        <a:t>・市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smtClean="0">
                          <a:latin typeface="Meiryo UI" panose="020B0604030504040204" pitchFamily="50" charset="-128"/>
                          <a:ea typeface="Meiryo UI" panose="020B0604030504040204" pitchFamily="50" charset="-128"/>
                        </a:rPr>
                        <a:t>経済界</a:t>
                      </a:r>
                      <a:endParaRPr kumimoji="1" lang="en-US" altLang="ja-JP"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bl>
          </a:graphicData>
        </a:graphic>
      </p:graphicFrame>
      <p:sp>
        <p:nvSpPr>
          <p:cNvPr id="51" name="正方形/長方形 50"/>
          <p:cNvSpPr/>
          <p:nvPr/>
        </p:nvSpPr>
        <p:spPr>
          <a:xfrm>
            <a:off x="492398" y="207315"/>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（４）金融分野における高度人材の育成 </a:t>
            </a:r>
            <a:endParaRPr kumimoji="0" lang="ja-JP" altLang="en-US" sz="14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角丸四角形 51"/>
          <p:cNvSpPr/>
          <p:nvPr/>
        </p:nvSpPr>
        <p:spPr>
          <a:xfrm>
            <a:off x="2287694" y="2232522"/>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
        <p:nvSpPr>
          <p:cNvPr id="53" name="テキスト ボックス 52"/>
          <p:cNvSpPr txBox="1"/>
          <p:nvPr/>
        </p:nvSpPr>
        <p:spPr>
          <a:xfrm>
            <a:off x="10899288" y="1693315"/>
            <a:ext cx="50206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
        <p:nvSpPr>
          <p:cNvPr id="54" name="テキスト ボックス 53"/>
          <p:cNvSpPr txBox="1"/>
          <p:nvPr/>
        </p:nvSpPr>
        <p:spPr>
          <a:xfrm>
            <a:off x="9858027" y="1693315"/>
            <a:ext cx="492443"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検討</a:t>
            </a:r>
            <a:endParaRPr kumimoji="1" lang="ja-JP" altLang="en-US" sz="1200" dirty="0">
              <a:latin typeface="Meiryo UI" panose="020B0604030504040204" pitchFamily="50" charset="-128"/>
              <a:ea typeface="Meiryo UI" panose="020B0604030504040204" pitchFamily="50" charset="-128"/>
            </a:endParaRPr>
          </a:p>
        </p:txBody>
      </p:sp>
      <p:grpSp>
        <p:nvGrpSpPr>
          <p:cNvPr id="55" name="グループ化 54"/>
          <p:cNvGrpSpPr/>
          <p:nvPr/>
        </p:nvGrpSpPr>
        <p:grpSpPr>
          <a:xfrm>
            <a:off x="9630986" y="1955800"/>
            <a:ext cx="2129053" cy="600502"/>
            <a:chOff x="9703557" y="4053385"/>
            <a:chExt cx="2129053" cy="600502"/>
          </a:xfrm>
        </p:grpSpPr>
        <p:sp>
          <p:nvSpPr>
            <p:cNvPr id="56" name="正方形/長方形 55"/>
            <p:cNvSpPr/>
            <p:nvPr/>
          </p:nvSpPr>
          <p:spPr>
            <a:xfrm>
              <a:off x="9703557" y="4223035"/>
              <a:ext cx="1164467" cy="260066"/>
            </a:xfrm>
            <a:prstGeom prst="rect">
              <a:avLst/>
            </a:prstGeom>
            <a:noFill/>
            <a:ln w="28575">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右矢印 56"/>
            <p:cNvSpPr/>
            <p:nvPr/>
          </p:nvSpPr>
          <p:spPr>
            <a:xfrm>
              <a:off x="10616746" y="4053385"/>
              <a:ext cx="1215864"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2062691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2"/>
          <p:cNvSpPr txBox="1">
            <a:spLocks/>
          </p:cNvSpPr>
          <p:nvPr/>
        </p:nvSpPr>
        <p:spPr>
          <a:xfrm>
            <a:off x="638653" y="195212"/>
            <a:ext cx="10914693" cy="500170"/>
          </a:xfrm>
          <a:prstGeom prst="rect">
            <a:avLst/>
          </a:prstGeom>
          <a:solidFill>
            <a:schemeClr val="accent2">
              <a:lumMod val="40000"/>
              <a:lumOff val="60000"/>
            </a:schemeClr>
          </a:solidFill>
          <a:ln>
            <a:solidFill>
              <a:schemeClr val="accent1">
                <a:lumMod val="50000"/>
              </a:schemeClr>
            </a:solidFill>
          </a:ln>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vert="horz" lIns="36000" tIns="36000" rIns="36000" bIns="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b="1" dirty="0" smtClean="0">
                <a:latin typeface="UD デジタル 教科書体 NK-R" panose="02020400000000000000" pitchFamily="18" charset="-128"/>
                <a:ea typeface="UD デジタル 教科書体 NK-R" panose="02020400000000000000" pitchFamily="18" charset="-128"/>
              </a:rPr>
              <a:t>２つのめざす都市像を実現するための共通する取組み</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11" name="正方形/長方形 10"/>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smtClean="0">
                <a:latin typeface="Meiryo UI" panose="020B0604030504040204" pitchFamily="50" charset="-128"/>
                <a:ea typeface="Meiryo UI" panose="020B0604030504040204" pitchFamily="50" charset="-128"/>
              </a:rPr>
              <a:t>金融のフロント</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ランナー都市</a:t>
            </a:r>
            <a:endParaRPr kumimoji="1" lang="ja-JP" altLang="en-US" sz="900" dirty="0">
              <a:latin typeface="Meiryo UI" panose="020B0604030504040204" pitchFamily="50" charset="-128"/>
              <a:ea typeface="Meiryo UI" panose="020B0604030504040204" pitchFamily="50" charset="-128"/>
            </a:endParaRPr>
          </a:p>
        </p:txBody>
      </p:sp>
      <p:sp>
        <p:nvSpPr>
          <p:cNvPr id="12" name="正方形/長方形 11"/>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smtClean="0">
                <a:latin typeface="Meiryo UI" panose="020B0604030504040204" pitchFamily="50" charset="-128"/>
                <a:ea typeface="Meiryo UI" panose="020B0604030504040204" pitchFamily="50" charset="-128"/>
              </a:rPr>
              <a:t>金融をテコに発展する</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グローバル都市</a:t>
            </a:r>
            <a:endParaRPr kumimoji="1" lang="ja-JP" altLang="en-US" sz="800" dirty="0">
              <a:latin typeface="Meiryo UI" panose="020B0604030504040204" pitchFamily="50" charset="-128"/>
              <a:ea typeface="Meiryo UI" panose="020B0604030504040204" pitchFamily="50" charset="-128"/>
            </a:endParaRPr>
          </a:p>
        </p:txBody>
      </p:sp>
      <p:sp>
        <p:nvSpPr>
          <p:cNvPr id="13"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31" name="角丸四角形 30"/>
          <p:cNvSpPr/>
          <p:nvPr/>
        </p:nvSpPr>
        <p:spPr>
          <a:xfrm>
            <a:off x="423754" y="1100510"/>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32" name="テキスト ボックス 31"/>
          <p:cNvSpPr txBox="1"/>
          <p:nvPr/>
        </p:nvSpPr>
        <p:spPr bwMode="white">
          <a:xfrm>
            <a:off x="417402" y="1148054"/>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（１）外国人にとっても魅力的な生活環境の整備 </a:t>
            </a:r>
          </a:p>
        </p:txBody>
      </p:sp>
      <p:sp>
        <p:nvSpPr>
          <p:cNvPr id="33" name="テキスト ボックス 32"/>
          <p:cNvSpPr txBox="1"/>
          <p:nvPr/>
        </p:nvSpPr>
        <p:spPr bwMode="white">
          <a:xfrm>
            <a:off x="705834" y="4650717"/>
            <a:ext cx="3759949" cy="290208"/>
          </a:xfrm>
          <a:prstGeom prst="rect">
            <a:avLst/>
          </a:prstGeom>
          <a:noFill/>
        </p:spPr>
        <p:txBody>
          <a:bodyPr wrap="square" rtlCol="0">
            <a:spAutoFit/>
          </a:bodyPr>
          <a:lstStyle/>
          <a:p>
            <a:pPr algn="ctr"/>
            <a:r>
              <a:rPr lang="ja-JP" altLang="en-US" sz="1286" b="1" dirty="0">
                <a:solidFill>
                  <a:schemeClr val="bg1"/>
                </a:solidFill>
                <a:latin typeface="+mn-ea"/>
              </a:rPr>
              <a:t>②国内外の観光需要の取り込みの強化</a:t>
            </a:r>
          </a:p>
        </p:txBody>
      </p:sp>
      <p:sp>
        <p:nvSpPr>
          <p:cNvPr id="34" name="テキスト ボックス 33"/>
          <p:cNvSpPr txBox="1">
            <a:spLocks noChangeArrowheads="1"/>
          </p:cNvSpPr>
          <p:nvPr/>
        </p:nvSpPr>
        <p:spPr bwMode="auto">
          <a:xfrm>
            <a:off x="417402" y="1562233"/>
            <a:ext cx="5500796"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①教育</a:t>
            </a:r>
            <a:r>
              <a:rPr lang="ja-JP" altLang="en-US" sz="1200" kern="0" dirty="0">
                <a:solidFill>
                  <a:schemeClr val="accent5">
                    <a:lumMod val="50000"/>
                  </a:schemeClr>
                </a:solidFill>
                <a:latin typeface="Meiryo UI" pitchFamily="50" charset="-128"/>
                <a:ea typeface="Meiryo UI" pitchFamily="50" charset="-128"/>
                <a:cs typeface="Meiryo UI" pitchFamily="50" charset="-128"/>
              </a:rPr>
              <a:t>・医療等における環境整備</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5" name="フリーフォーム 34"/>
          <p:cNvSpPr/>
          <p:nvPr/>
        </p:nvSpPr>
        <p:spPr>
          <a:xfrm>
            <a:off x="423754" y="1846736"/>
            <a:ext cx="5672246" cy="518979"/>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インターナショナルスクールに係る実態調査、環境整備推進</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外国人患者受入体制の整備</a:t>
            </a:r>
          </a:p>
        </p:txBody>
      </p:sp>
      <p:sp>
        <p:nvSpPr>
          <p:cNvPr id="36" name="テキスト ボックス 35"/>
          <p:cNvSpPr txBox="1">
            <a:spLocks noChangeArrowheads="1"/>
          </p:cNvSpPr>
          <p:nvPr/>
        </p:nvSpPr>
        <p:spPr bwMode="auto">
          <a:xfrm>
            <a:off x="417402" y="2407910"/>
            <a:ext cx="5469370" cy="446276"/>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②多言語</a:t>
            </a:r>
            <a:r>
              <a:rPr lang="ja-JP" altLang="en-US" sz="1200" kern="0" dirty="0">
                <a:solidFill>
                  <a:schemeClr val="accent5">
                    <a:lumMod val="50000"/>
                  </a:schemeClr>
                </a:solidFill>
                <a:latin typeface="Meiryo UI" pitchFamily="50" charset="-128"/>
                <a:ea typeface="Meiryo UI" pitchFamily="50" charset="-128"/>
                <a:cs typeface="Meiryo UI" pitchFamily="50" charset="-128"/>
              </a:rPr>
              <a:t>対応ホームページ等による情報発信</a:t>
            </a: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や英語</a:t>
            </a:r>
            <a:r>
              <a:rPr lang="ja-JP" altLang="en-US" sz="1200" kern="0" dirty="0">
                <a:solidFill>
                  <a:schemeClr val="accent5">
                    <a:lumMod val="50000"/>
                  </a:schemeClr>
                </a:solidFill>
                <a:latin typeface="Meiryo UI" pitchFamily="50" charset="-128"/>
                <a:ea typeface="Meiryo UI" pitchFamily="50" charset="-128"/>
                <a:cs typeface="Meiryo UI" pitchFamily="50" charset="-128"/>
              </a:rPr>
              <a:t>対応ワンストップ窓口の設置</a:t>
            </a:r>
            <a:endParaRPr lang="ja-JP" altLang="en-US" sz="1050" kern="0" dirty="0">
              <a:solidFill>
                <a:schemeClr val="accent5">
                  <a:lumMod val="50000"/>
                </a:schemeClr>
              </a:solidFill>
              <a:latin typeface="Meiryo UI" pitchFamily="50" charset="-128"/>
              <a:ea typeface="Meiryo UI" pitchFamily="50" charset="-128"/>
              <a:cs typeface="Meiryo UI" pitchFamily="50" charset="-128"/>
            </a:endParaRPr>
          </a:p>
          <a:p>
            <a:pPr eaLnBrk="1" hangingPunct="1">
              <a:spcBef>
                <a:spcPts val="0"/>
              </a:spcBef>
              <a:buNone/>
              <a:defRPr/>
            </a:pP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37" name="フリーフォーム 36"/>
          <p:cNvSpPr/>
          <p:nvPr/>
        </p:nvSpPr>
        <p:spPr>
          <a:xfrm>
            <a:off x="423753" y="2801019"/>
            <a:ext cx="5532227" cy="380654"/>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多言語対応ホームページ等による情報発信・英語対応ワンストップ窓口の設置</a:t>
            </a:r>
            <a:endParaRPr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国と連携した金融ライセンス登録等行政手続の支援</a:t>
            </a:r>
          </a:p>
        </p:txBody>
      </p:sp>
      <p:sp>
        <p:nvSpPr>
          <p:cNvPr id="38" name="角丸四角形 37"/>
          <p:cNvSpPr/>
          <p:nvPr/>
        </p:nvSpPr>
        <p:spPr>
          <a:xfrm>
            <a:off x="417402" y="3640673"/>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39" name="テキスト ボックス 38"/>
          <p:cNvSpPr txBox="1"/>
          <p:nvPr/>
        </p:nvSpPr>
        <p:spPr bwMode="white">
          <a:xfrm>
            <a:off x="417402" y="3688217"/>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（２）国内外から企業・人を惹きつけるビジネス環境の整備</a:t>
            </a:r>
          </a:p>
        </p:txBody>
      </p:sp>
      <p:sp>
        <p:nvSpPr>
          <p:cNvPr id="40" name="テキスト ボックス 39"/>
          <p:cNvSpPr txBox="1">
            <a:spLocks noChangeArrowheads="1"/>
          </p:cNvSpPr>
          <p:nvPr/>
        </p:nvSpPr>
        <p:spPr bwMode="auto">
          <a:xfrm>
            <a:off x="417402" y="4102750"/>
            <a:ext cx="4631100"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①高度</a:t>
            </a:r>
            <a:r>
              <a:rPr lang="ja-JP" altLang="en-US" sz="1200" kern="0" dirty="0">
                <a:solidFill>
                  <a:schemeClr val="accent5">
                    <a:lumMod val="50000"/>
                  </a:schemeClr>
                </a:solidFill>
                <a:latin typeface="Meiryo UI" pitchFamily="50" charset="-128"/>
                <a:ea typeface="Meiryo UI" pitchFamily="50" charset="-128"/>
                <a:cs typeface="Meiryo UI" pitchFamily="50" charset="-128"/>
              </a:rPr>
              <a:t>外国人材などの受入の推進に向けた取組み</a:t>
            </a:r>
            <a:r>
              <a:rPr lang="ja-JP" altLang="en-US" sz="1100" kern="0" dirty="0">
                <a:solidFill>
                  <a:schemeClr val="accent5">
                    <a:lumMod val="50000"/>
                  </a:schemeClr>
                </a:solidFill>
                <a:latin typeface="Meiryo UI" pitchFamily="50" charset="-128"/>
                <a:ea typeface="Meiryo UI" pitchFamily="50" charset="-128"/>
                <a:cs typeface="Meiryo UI" pitchFamily="50" charset="-128"/>
              </a:rPr>
              <a:t>　　　　　 　</a:t>
            </a:r>
            <a:endParaRPr lang="en-US" altLang="ja-JP" sz="11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41" name="フリーフォーム 40"/>
          <p:cNvSpPr/>
          <p:nvPr/>
        </p:nvSpPr>
        <p:spPr>
          <a:xfrm>
            <a:off x="417402" y="4397707"/>
            <a:ext cx="5118689" cy="401721"/>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国家戦略特区を活用した外国人留学生の創業活動の促進</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国と連携した金融ライセンス登録等行政手続の支援（再掲）</a:t>
            </a:r>
          </a:p>
          <a:p>
            <a:pPr marL="285750" lvl="1" indent="-285750" defTabSz="533400">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在留資格等に関する国家戦略特区の活用（再掲）</a:t>
            </a:r>
          </a:p>
        </p:txBody>
      </p:sp>
      <p:sp>
        <p:nvSpPr>
          <p:cNvPr id="42" name="テキスト ボックス 41"/>
          <p:cNvSpPr txBox="1">
            <a:spLocks noChangeArrowheads="1"/>
          </p:cNvSpPr>
          <p:nvPr/>
        </p:nvSpPr>
        <p:spPr bwMode="auto">
          <a:xfrm>
            <a:off x="417402" y="5259653"/>
            <a:ext cx="5557183" cy="461665"/>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②日本</a:t>
            </a:r>
            <a:r>
              <a:rPr lang="ja-JP" altLang="en-US" sz="1200" kern="0" dirty="0">
                <a:solidFill>
                  <a:schemeClr val="accent5">
                    <a:lumMod val="50000"/>
                  </a:schemeClr>
                </a:solidFill>
                <a:latin typeface="Meiryo UI" pitchFamily="50" charset="-128"/>
                <a:ea typeface="Meiryo UI" pitchFamily="50" charset="-128"/>
                <a:cs typeface="Meiryo UI" pitchFamily="50" charset="-128"/>
              </a:rPr>
              <a:t>国際紛争解決センター（大阪）と連携した国際紛争の仲裁地・審問地としての</a:t>
            </a:r>
            <a:endParaRPr lang="en-US" altLang="ja-JP" sz="1200" kern="0" dirty="0">
              <a:solidFill>
                <a:schemeClr val="accent5">
                  <a:lumMod val="50000"/>
                </a:schemeClr>
              </a:solidFill>
              <a:latin typeface="Meiryo UI" pitchFamily="50" charset="-128"/>
              <a:ea typeface="Meiryo UI" pitchFamily="50" charset="-128"/>
              <a:cs typeface="Meiryo UI" pitchFamily="50" charset="-128"/>
            </a:endParaRPr>
          </a:p>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　 情報</a:t>
            </a:r>
            <a:r>
              <a:rPr lang="ja-JP" altLang="en-US" sz="1200" kern="0" dirty="0">
                <a:solidFill>
                  <a:schemeClr val="accent5">
                    <a:lumMod val="50000"/>
                  </a:schemeClr>
                </a:solidFill>
                <a:latin typeface="Meiryo UI" pitchFamily="50" charset="-128"/>
                <a:ea typeface="Meiryo UI" pitchFamily="50" charset="-128"/>
                <a:cs typeface="Meiryo UI" pitchFamily="50" charset="-128"/>
              </a:rPr>
              <a:t>発信</a:t>
            </a:r>
          </a:p>
        </p:txBody>
      </p:sp>
      <p:sp>
        <p:nvSpPr>
          <p:cNvPr id="43" name="角丸四角形 42"/>
          <p:cNvSpPr/>
          <p:nvPr/>
        </p:nvSpPr>
        <p:spPr>
          <a:xfrm>
            <a:off x="6311578" y="1100510"/>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44" name="テキスト ボックス 43"/>
          <p:cNvSpPr txBox="1"/>
          <p:nvPr/>
        </p:nvSpPr>
        <p:spPr bwMode="white">
          <a:xfrm>
            <a:off x="6336652" y="1148054"/>
            <a:ext cx="5469371"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（３）情報発信・プロモーション </a:t>
            </a:r>
          </a:p>
        </p:txBody>
      </p:sp>
      <p:sp>
        <p:nvSpPr>
          <p:cNvPr id="45" name="角丸四角形 44"/>
          <p:cNvSpPr/>
          <p:nvPr/>
        </p:nvSpPr>
        <p:spPr>
          <a:xfrm>
            <a:off x="6304444" y="3031706"/>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46" name="テキスト ボックス 45"/>
          <p:cNvSpPr txBox="1"/>
          <p:nvPr/>
        </p:nvSpPr>
        <p:spPr bwMode="white">
          <a:xfrm>
            <a:off x="6304444" y="3079250"/>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（４）海外との連携 </a:t>
            </a:r>
          </a:p>
        </p:txBody>
      </p:sp>
      <p:sp>
        <p:nvSpPr>
          <p:cNvPr id="47" name="テキスト ボックス 46"/>
          <p:cNvSpPr txBox="1">
            <a:spLocks noChangeArrowheads="1"/>
          </p:cNvSpPr>
          <p:nvPr/>
        </p:nvSpPr>
        <p:spPr bwMode="auto">
          <a:xfrm>
            <a:off x="6336653" y="1563943"/>
            <a:ext cx="568158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a:solidFill>
                  <a:schemeClr val="accent5">
                    <a:lumMod val="50000"/>
                  </a:schemeClr>
                </a:solidFill>
                <a:latin typeface="Meiryo UI" pitchFamily="50" charset="-128"/>
                <a:ea typeface="Meiryo UI" pitchFamily="50" charset="-128"/>
                <a:cs typeface="Meiryo UI" pitchFamily="50" charset="-128"/>
              </a:rPr>
              <a:t>①</a:t>
            </a: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在外</a:t>
            </a:r>
            <a:r>
              <a:rPr lang="ja-JP" altLang="en-US" sz="1200" kern="0" dirty="0">
                <a:solidFill>
                  <a:schemeClr val="accent5">
                    <a:lumMod val="50000"/>
                  </a:schemeClr>
                </a:solidFill>
                <a:latin typeface="Meiryo UI" pitchFamily="50" charset="-128"/>
                <a:ea typeface="Meiryo UI" pitchFamily="50" charset="-128"/>
                <a:cs typeface="Meiryo UI" pitchFamily="50" charset="-128"/>
              </a:rPr>
              <a:t>公館・政府系機関・自治体事務所や民間ネットワークなどを活用した</a:t>
            </a:r>
            <a:r>
              <a:rPr lang="en-US" altLang="ja-JP" sz="1200" kern="0" dirty="0">
                <a:solidFill>
                  <a:schemeClr val="accent5">
                    <a:lumMod val="50000"/>
                  </a:schemeClr>
                </a:solidFill>
                <a:latin typeface="Meiryo UI" pitchFamily="50" charset="-128"/>
                <a:ea typeface="Meiryo UI" pitchFamily="50" charset="-128"/>
                <a:cs typeface="Meiryo UI" pitchFamily="50" charset="-128"/>
              </a:rPr>
              <a:t>PR</a:t>
            </a:r>
            <a:r>
              <a:rPr lang="ja-JP" altLang="en-US" sz="1200" kern="0" dirty="0">
                <a:solidFill>
                  <a:schemeClr val="accent5">
                    <a:lumMod val="50000"/>
                  </a:schemeClr>
                </a:solidFill>
                <a:latin typeface="Meiryo UI" pitchFamily="50" charset="-128"/>
                <a:ea typeface="Meiryo UI" pitchFamily="50" charset="-128"/>
                <a:cs typeface="Meiryo UI" pitchFamily="50" charset="-128"/>
              </a:rPr>
              <a:t>活動 </a:t>
            </a:r>
          </a:p>
        </p:txBody>
      </p:sp>
      <p:sp>
        <p:nvSpPr>
          <p:cNvPr id="48" name="テキスト ボックス 47"/>
          <p:cNvSpPr txBox="1">
            <a:spLocks noChangeArrowheads="1"/>
          </p:cNvSpPr>
          <p:nvPr/>
        </p:nvSpPr>
        <p:spPr bwMode="auto">
          <a:xfrm>
            <a:off x="6343006" y="1953564"/>
            <a:ext cx="568158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②多言語</a:t>
            </a:r>
            <a:r>
              <a:rPr lang="ja-JP" altLang="en-US" sz="1200" kern="0" dirty="0">
                <a:solidFill>
                  <a:schemeClr val="accent5">
                    <a:lumMod val="50000"/>
                  </a:schemeClr>
                </a:solidFill>
                <a:latin typeface="Meiryo UI" pitchFamily="50" charset="-128"/>
                <a:ea typeface="Meiryo UI" pitchFamily="50" charset="-128"/>
                <a:cs typeface="Meiryo UI" pitchFamily="50" charset="-128"/>
              </a:rPr>
              <a:t>対応ホームページ等による情報発信（再掲）</a:t>
            </a:r>
            <a:endParaRPr lang="en-US" altLang="ja-JP" sz="12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49" name="テキスト ボックス 48"/>
          <p:cNvSpPr txBox="1">
            <a:spLocks noChangeArrowheads="1"/>
          </p:cNvSpPr>
          <p:nvPr/>
        </p:nvSpPr>
        <p:spPr bwMode="auto">
          <a:xfrm>
            <a:off x="6343006" y="2341685"/>
            <a:ext cx="568158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③企業</a:t>
            </a:r>
            <a:r>
              <a:rPr lang="ja-JP" altLang="en-US" sz="1200" kern="0" dirty="0">
                <a:solidFill>
                  <a:schemeClr val="accent5">
                    <a:lumMod val="50000"/>
                  </a:schemeClr>
                </a:solidFill>
                <a:latin typeface="Meiryo UI" pitchFamily="50" charset="-128"/>
                <a:ea typeface="Meiryo UI" pitchFamily="50" charset="-128"/>
                <a:cs typeface="Meiryo UI" pitchFamily="50" charset="-128"/>
              </a:rPr>
              <a:t>の英語による情報発信の支援</a:t>
            </a:r>
            <a:endParaRPr lang="en-US" altLang="ja-JP" sz="12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50" name="角丸四角形 49"/>
          <p:cNvSpPr/>
          <p:nvPr/>
        </p:nvSpPr>
        <p:spPr>
          <a:xfrm>
            <a:off x="6304444" y="4295347"/>
            <a:ext cx="5500797" cy="35087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964"/>
          </a:p>
        </p:txBody>
      </p:sp>
      <p:sp>
        <p:nvSpPr>
          <p:cNvPr id="51" name="テキスト ボックス 50"/>
          <p:cNvSpPr txBox="1"/>
          <p:nvPr/>
        </p:nvSpPr>
        <p:spPr bwMode="white">
          <a:xfrm>
            <a:off x="6304444" y="4342891"/>
            <a:ext cx="5500797" cy="307777"/>
          </a:xfrm>
          <a:prstGeom prst="rect">
            <a:avLst/>
          </a:prstGeom>
          <a:noFill/>
        </p:spPr>
        <p:txBody>
          <a:bodyPr wrap="square" rtlCol="0">
            <a:spAutoFit/>
          </a:bodyPr>
          <a:lstStyle/>
          <a:p>
            <a:r>
              <a:rPr lang="ja-JP" altLang="en-US" sz="1400" b="1" dirty="0">
                <a:solidFill>
                  <a:schemeClr val="bg1"/>
                </a:solidFill>
                <a:latin typeface="UD デジタル 教科書体 NK-R" panose="02020400000000000000" pitchFamily="18" charset="-128"/>
                <a:ea typeface="UD デジタル 教科書体 NK-R" panose="02020400000000000000" pitchFamily="18" charset="-128"/>
              </a:rPr>
              <a:t>（５）大阪府市による先駆けたインパクトのある取組み </a:t>
            </a:r>
          </a:p>
        </p:txBody>
      </p:sp>
      <p:sp>
        <p:nvSpPr>
          <p:cNvPr id="52" name="フリーフォーム 51"/>
          <p:cNvSpPr/>
          <p:nvPr/>
        </p:nvSpPr>
        <p:spPr>
          <a:xfrm>
            <a:off x="6304444" y="3481313"/>
            <a:ext cx="5118689" cy="401721"/>
          </a:xfrm>
          <a:custGeom>
            <a:avLst/>
            <a:gdLst>
              <a:gd name="connsiteX0" fmla="*/ 0 w 11007343"/>
              <a:gd name="connsiteY0" fmla="*/ 0 h 1504423"/>
              <a:gd name="connsiteX1" fmla="*/ 11007343 w 11007343"/>
              <a:gd name="connsiteY1" fmla="*/ 0 h 1504423"/>
              <a:gd name="connsiteX2" fmla="*/ 11007343 w 11007343"/>
              <a:gd name="connsiteY2" fmla="*/ 1504423 h 1504423"/>
              <a:gd name="connsiteX3" fmla="*/ 0 w 11007343"/>
              <a:gd name="connsiteY3" fmla="*/ 1504423 h 1504423"/>
              <a:gd name="connsiteX4" fmla="*/ 0 w 11007343"/>
              <a:gd name="connsiteY4" fmla="*/ 0 h 1504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07343" h="1504423">
                <a:moveTo>
                  <a:pt x="0" y="0"/>
                </a:moveTo>
                <a:lnTo>
                  <a:pt x="11007343" y="0"/>
                </a:lnTo>
                <a:lnTo>
                  <a:pt x="11007343" y="1504423"/>
                </a:lnTo>
                <a:lnTo>
                  <a:pt x="0" y="150442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2112" tIns="15240" rIns="85344" bIns="15240" numCol="1" spcCol="1270" anchor="t" anchorCtr="0">
            <a:noAutofit/>
          </a:bodyPr>
          <a:lstStyle/>
          <a:p>
            <a:pPr marL="285750" lvl="1" indent="-285750" defTabSz="533400">
              <a:lnSpc>
                <a:spcPct val="150000"/>
              </a:lnSpc>
              <a:spcBef>
                <a:spcPct val="0"/>
              </a:spcBef>
              <a:spcAft>
                <a:spcPct val="20000"/>
              </a:spcAft>
              <a:buClr>
                <a:schemeClr val="accent5">
                  <a:lumMod val="75000"/>
                </a:schemeClr>
              </a:buClr>
              <a:buFont typeface="Wingdings" panose="05000000000000000000" pitchFamily="2" charset="2"/>
              <a:buChar char="n"/>
            </a:pP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海外金融都市との</a:t>
            </a:r>
            <a:r>
              <a:rPr lang="en-US" altLang="ja-JP" sz="1100" dirty="0" err="1">
                <a:solidFill>
                  <a:schemeClr val="tx1"/>
                </a:solidFill>
                <a:latin typeface="UD デジタル 教科書体 NK-R" panose="02020400000000000000" pitchFamily="18" charset="-128"/>
                <a:ea typeface="UD デジタル 教科書体 NK-R" panose="02020400000000000000" pitchFamily="18" charset="-128"/>
              </a:rPr>
              <a:t>MoU</a:t>
            </a:r>
            <a:r>
              <a:rPr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締結</a:t>
            </a:r>
          </a:p>
        </p:txBody>
      </p:sp>
      <p:sp>
        <p:nvSpPr>
          <p:cNvPr id="53" name="テキスト ボックス 52"/>
          <p:cNvSpPr txBox="1">
            <a:spLocks noChangeArrowheads="1"/>
          </p:cNvSpPr>
          <p:nvPr/>
        </p:nvSpPr>
        <p:spPr bwMode="auto">
          <a:xfrm>
            <a:off x="6304444" y="4846715"/>
            <a:ext cx="568158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①英語</a:t>
            </a:r>
            <a:r>
              <a:rPr lang="ja-JP" altLang="en-US" sz="1200" kern="0" dirty="0">
                <a:solidFill>
                  <a:schemeClr val="accent5">
                    <a:lumMod val="50000"/>
                  </a:schemeClr>
                </a:solidFill>
                <a:latin typeface="Meiryo UI" pitchFamily="50" charset="-128"/>
                <a:ea typeface="Meiryo UI" pitchFamily="50" charset="-128"/>
                <a:cs typeface="Meiryo UI" pitchFamily="50" charset="-128"/>
              </a:rPr>
              <a:t>対応ワンストップ窓口の設置 （再掲）</a:t>
            </a:r>
            <a:endParaRPr lang="en-US" altLang="ja-JP" sz="1200" kern="0" dirty="0">
              <a:solidFill>
                <a:schemeClr val="accent5">
                  <a:lumMod val="50000"/>
                </a:schemeClr>
              </a:solidFill>
              <a:latin typeface="Meiryo UI" pitchFamily="50" charset="-128"/>
              <a:ea typeface="Meiryo UI" pitchFamily="50" charset="-128"/>
              <a:cs typeface="Meiryo UI" pitchFamily="50" charset="-128"/>
            </a:endParaRPr>
          </a:p>
        </p:txBody>
      </p:sp>
      <p:sp>
        <p:nvSpPr>
          <p:cNvPr id="54" name="テキスト ボックス 53"/>
          <p:cNvSpPr txBox="1">
            <a:spLocks noChangeArrowheads="1"/>
          </p:cNvSpPr>
          <p:nvPr/>
        </p:nvSpPr>
        <p:spPr bwMode="auto">
          <a:xfrm>
            <a:off x="6310797" y="5236336"/>
            <a:ext cx="5681582" cy="276999"/>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200" kern="0" dirty="0" smtClean="0">
                <a:solidFill>
                  <a:schemeClr val="accent5">
                    <a:lumMod val="50000"/>
                  </a:schemeClr>
                </a:solidFill>
                <a:latin typeface="Meiryo UI" pitchFamily="50" charset="-128"/>
                <a:ea typeface="Meiryo UI" pitchFamily="50" charset="-128"/>
                <a:cs typeface="Meiryo UI" pitchFamily="50" charset="-128"/>
              </a:rPr>
              <a:t>②金融</a:t>
            </a:r>
            <a:r>
              <a:rPr lang="ja-JP" altLang="en-US" sz="1200" kern="0" dirty="0">
                <a:solidFill>
                  <a:schemeClr val="accent5">
                    <a:lumMod val="50000"/>
                  </a:schemeClr>
                </a:solidFill>
                <a:latin typeface="Meiryo UI" pitchFamily="50" charset="-128"/>
                <a:ea typeface="Meiryo UI" pitchFamily="50" charset="-128"/>
                <a:cs typeface="Meiryo UI" pitchFamily="50" charset="-128"/>
              </a:rPr>
              <a:t>リテラシーや金融知識を有する職員の育成</a:t>
            </a:r>
          </a:p>
        </p:txBody>
      </p:sp>
    </p:spTree>
    <p:extLst>
      <p:ext uri="{BB962C8B-B14F-4D97-AF65-F5344CB8AC3E}">
        <p14:creationId xmlns:p14="http://schemas.microsoft.com/office/powerpoint/2010/main" val="42010890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17840096"/>
              </p:ext>
            </p:extLst>
          </p:nvPr>
        </p:nvGraphicFramePr>
        <p:xfrm>
          <a:off x="764460" y="995649"/>
          <a:ext cx="10994409" cy="2415211"/>
        </p:xfrm>
        <a:graphic>
          <a:graphicData uri="http://schemas.openxmlformats.org/drawingml/2006/table">
            <a:tbl>
              <a:tblPr firstRow="1" bandRow="1">
                <a:tableStyleId>{5C22544A-7EE6-4342-B048-85BDC9FD1C3A}</a:tableStyleId>
              </a:tblPr>
              <a:tblGrid>
                <a:gridCol w="3201537">
                  <a:extLst>
                    <a:ext uri="{9D8B030D-6E8A-4147-A177-3AD203B41FA5}">
                      <a16:colId xmlns:a16="http://schemas.microsoft.com/office/drawing/2014/main" val="1775291035"/>
                    </a:ext>
                  </a:extLst>
                </a:gridCol>
                <a:gridCol w="4531057">
                  <a:extLst>
                    <a:ext uri="{9D8B030D-6E8A-4147-A177-3AD203B41FA5}">
                      <a16:colId xmlns:a16="http://schemas.microsoft.com/office/drawing/2014/main" val="2051220517"/>
                    </a:ext>
                  </a:extLst>
                </a:gridCol>
                <a:gridCol w="1119116">
                  <a:extLst>
                    <a:ext uri="{9D8B030D-6E8A-4147-A177-3AD203B41FA5}">
                      <a16:colId xmlns:a16="http://schemas.microsoft.com/office/drawing/2014/main" val="3213052032"/>
                    </a:ext>
                  </a:extLst>
                </a:gridCol>
                <a:gridCol w="928927">
                  <a:extLst>
                    <a:ext uri="{9D8B030D-6E8A-4147-A177-3AD203B41FA5}">
                      <a16:colId xmlns:a16="http://schemas.microsoft.com/office/drawing/2014/main" val="3192314782"/>
                    </a:ext>
                  </a:extLst>
                </a:gridCol>
                <a:gridCol w="1213772">
                  <a:extLst>
                    <a:ext uri="{9D8B030D-6E8A-4147-A177-3AD203B41FA5}">
                      <a16:colId xmlns:a16="http://schemas.microsoft.com/office/drawing/2014/main" val="3553168558"/>
                    </a:ext>
                  </a:extLst>
                </a:gridCol>
              </a:tblGrid>
              <a:tr h="320040">
                <a:tc rowSpan="2">
                  <a:txBody>
                    <a:bodyPr/>
                    <a:lstStyle/>
                    <a:p>
                      <a:pPr algn="ctr"/>
                      <a:r>
                        <a:rPr kumimoji="1" lang="ja-JP" altLang="en-US" sz="1600" dirty="0">
                          <a:latin typeface="Meiryo UI" panose="020B0604030504040204" pitchFamily="50" charset="-128"/>
                          <a:ea typeface="Meiryo UI" panose="020B0604030504040204" pitchFamily="50" charset="-128"/>
                        </a:rPr>
                        <a:t>施策名</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概要</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gridSpan="2">
                  <a:txBody>
                    <a:bodyPr/>
                    <a:lstStyle/>
                    <a:p>
                      <a:pPr algn="ctr"/>
                      <a:r>
                        <a:rPr kumimoji="1" lang="ja-JP" altLang="en-US" sz="1600" dirty="0">
                          <a:latin typeface="Meiryo UI" panose="020B0604030504040204" pitchFamily="50" charset="-128"/>
                          <a:ea typeface="Meiryo UI" panose="020B0604030504040204" pitchFamily="50" charset="-128"/>
                        </a:rPr>
                        <a:t>フェーズごとの取組み</a:t>
                      </a:r>
                      <a:endParaRPr kumimoji="1" lang="en-US" altLang="ja-JP" sz="16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3977045840"/>
                  </a:ext>
                </a:extLst>
              </a:tr>
              <a:tr h="1728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第一期活動期</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328363"/>
                  </a:ext>
                </a:extLst>
              </a:tr>
              <a:tr h="8618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インターナショナルスクールに係る実態調査、環境整備推進</a:t>
                      </a:r>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インターナショナルスクールに係る実態調査とそれを踏まえた情報開示の促進等海外金融系企業等で働く人材の子どもへの教育環境整備を促進</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r h="7837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外国人患者受入体制の整備</a:t>
                      </a:r>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多言語遠隔医療通訳コールセンター設置・運営・ワンストップ相談窓口設置等外国人患者受け入れ体制の整備</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43163378"/>
                  </a:ext>
                </a:extLst>
              </a:tr>
            </a:tbl>
          </a:graphicData>
        </a:graphic>
      </p:graphicFrame>
      <p:sp>
        <p:nvSpPr>
          <p:cNvPr id="8" name="テキスト ボックス 7"/>
          <p:cNvSpPr txBox="1">
            <a:spLocks noChangeArrowheads="1"/>
          </p:cNvSpPr>
          <p:nvPr/>
        </p:nvSpPr>
        <p:spPr bwMode="auto">
          <a:xfrm>
            <a:off x="765630" y="620440"/>
            <a:ext cx="11129139" cy="584775"/>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教育・医療等における環境整備　</a:t>
            </a:r>
          </a:p>
          <a:p>
            <a:pPr eaLnBrk="1" hangingPunct="1">
              <a:spcBef>
                <a:spcPts val="0"/>
              </a:spcBef>
              <a:buNone/>
              <a:defRPr/>
            </a:pPr>
            <a:endParaRPr lang="ja-JP" altLang="en-US" sz="1600" kern="0" dirty="0">
              <a:latin typeface="Meiryo UI" pitchFamily="50" charset="-128"/>
              <a:ea typeface="Meiryo UI" pitchFamily="50" charset="-128"/>
              <a:cs typeface="Meiryo UI" pitchFamily="50" charset="-128"/>
            </a:endParaRPr>
          </a:p>
        </p:txBody>
      </p:sp>
      <p:sp>
        <p:nvSpPr>
          <p:cNvPr id="10" name="正方形/長方形 9"/>
          <p:cNvSpPr/>
          <p:nvPr/>
        </p:nvSpPr>
        <p:spPr>
          <a:xfrm>
            <a:off x="492398" y="207082"/>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（１）外国人にとっても魅力的な</a:t>
            </a:r>
            <a:r>
              <a:rPr kumimoji="0" lang="ja-JP" altLang="en-US" b="1" kern="0" dirty="0">
                <a:latin typeface="Meiryo UI" panose="020B0604030504040204" pitchFamily="50" charset="-128"/>
                <a:ea typeface="Meiryo UI" panose="020B0604030504040204" pitchFamily="50" charset="-128"/>
                <a:cs typeface="Meiryo UI" panose="020B0604030504040204" pitchFamily="50" charset="-128"/>
              </a:rPr>
              <a:t>生活</a:t>
            </a:r>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環境の整備 </a:t>
            </a:r>
            <a:endParaRPr kumimoji="0" lang="ja-JP" altLang="en-US" sz="14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右矢印 1"/>
          <p:cNvSpPr/>
          <p:nvPr/>
        </p:nvSpPr>
        <p:spPr>
          <a:xfrm>
            <a:off x="9616170" y="2795351"/>
            <a:ext cx="2142699"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3099365" y="2311653"/>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9" name="角丸四角形 18"/>
          <p:cNvSpPr/>
          <p:nvPr/>
        </p:nvSpPr>
        <p:spPr>
          <a:xfrm>
            <a:off x="3099365" y="307741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1" name="正方形/長方形 10"/>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smtClean="0">
                <a:latin typeface="Meiryo UI" panose="020B0604030504040204" pitchFamily="50" charset="-128"/>
                <a:ea typeface="Meiryo UI" panose="020B0604030504040204" pitchFamily="50" charset="-128"/>
              </a:rPr>
              <a:t>金融のフロント</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ランナー都市</a:t>
            </a:r>
            <a:endParaRPr kumimoji="1" lang="ja-JP" altLang="en-US" sz="900" dirty="0">
              <a:latin typeface="Meiryo UI" panose="020B0604030504040204" pitchFamily="50" charset="-128"/>
              <a:ea typeface="Meiryo UI" panose="020B0604030504040204" pitchFamily="50" charset="-128"/>
            </a:endParaRPr>
          </a:p>
        </p:txBody>
      </p:sp>
      <p:sp>
        <p:nvSpPr>
          <p:cNvPr id="12" name="正方形/長方形 11"/>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smtClean="0">
                <a:latin typeface="Meiryo UI" panose="020B0604030504040204" pitchFamily="50" charset="-128"/>
                <a:ea typeface="Meiryo UI" panose="020B0604030504040204" pitchFamily="50" charset="-128"/>
              </a:rPr>
              <a:t>金融をテコに発展する</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グローバル都市</a:t>
            </a:r>
            <a:endParaRPr kumimoji="1" lang="ja-JP" altLang="en-US" sz="800" dirty="0">
              <a:latin typeface="Meiryo UI" panose="020B0604030504040204" pitchFamily="50" charset="-128"/>
              <a:ea typeface="Meiryo UI" panose="020B0604030504040204" pitchFamily="50" charset="-128"/>
            </a:endParaRPr>
          </a:p>
        </p:txBody>
      </p:sp>
      <p:sp>
        <p:nvSpPr>
          <p:cNvPr id="13"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6" name="テキスト ボックス 15"/>
          <p:cNvSpPr txBox="1"/>
          <p:nvPr/>
        </p:nvSpPr>
        <p:spPr>
          <a:xfrm>
            <a:off x="9610974" y="1858458"/>
            <a:ext cx="492443"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検討</a:t>
            </a:r>
            <a:endParaRPr kumimoji="1" lang="ja-JP" altLang="en-US" sz="1200" dirty="0">
              <a:latin typeface="Meiryo UI" panose="020B0604030504040204" pitchFamily="50" charset="-128"/>
              <a:ea typeface="Meiryo UI" panose="020B0604030504040204" pitchFamily="50" charset="-128"/>
            </a:endParaRPr>
          </a:p>
        </p:txBody>
      </p:sp>
      <p:grpSp>
        <p:nvGrpSpPr>
          <p:cNvPr id="17" name="グループ化 16"/>
          <p:cNvGrpSpPr/>
          <p:nvPr/>
        </p:nvGrpSpPr>
        <p:grpSpPr>
          <a:xfrm>
            <a:off x="9630986" y="2019075"/>
            <a:ext cx="2129053" cy="600502"/>
            <a:chOff x="9703557" y="4053385"/>
            <a:chExt cx="2129053" cy="600502"/>
          </a:xfrm>
        </p:grpSpPr>
        <p:sp>
          <p:nvSpPr>
            <p:cNvPr id="18" name="正方形/長方形 17"/>
            <p:cNvSpPr/>
            <p:nvPr/>
          </p:nvSpPr>
          <p:spPr>
            <a:xfrm>
              <a:off x="9703557" y="4223035"/>
              <a:ext cx="1164467" cy="260066"/>
            </a:xfrm>
            <a:prstGeom prst="rect">
              <a:avLst/>
            </a:prstGeom>
            <a:noFill/>
            <a:ln w="28575">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右矢印 19"/>
            <p:cNvSpPr/>
            <p:nvPr/>
          </p:nvSpPr>
          <p:spPr>
            <a:xfrm>
              <a:off x="10212858" y="4053385"/>
              <a:ext cx="1619752"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1" name="テキスト ボックス 20"/>
          <p:cNvSpPr txBox="1"/>
          <p:nvPr/>
        </p:nvSpPr>
        <p:spPr>
          <a:xfrm>
            <a:off x="9858027" y="2663566"/>
            <a:ext cx="50206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graphicFrame>
        <p:nvGraphicFramePr>
          <p:cNvPr id="22" name="コンテンツ プレースホルダー 6"/>
          <p:cNvGraphicFramePr>
            <a:graphicFrameLocks/>
          </p:cNvGraphicFramePr>
          <p:nvPr>
            <p:extLst>
              <p:ext uri="{D42A27DB-BD31-4B8C-83A1-F6EECF244321}">
                <p14:modId xmlns:p14="http://schemas.microsoft.com/office/powerpoint/2010/main" val="2533976277"/>
              </p:ext>
            </p:extLst>
          </p:nvPr>
        </p:nvGraphicFramePr>
        <p:xfrm>
          <a:off x="765630" y="3972014"/>
          <a:ext cx="10994409" cy="2376179"/>
        </p:xfrm>
        <a:graphic>
          <a:graphicData uri="http://schemas.openxmlformats.org/drawingml/2006/table">
            <a:tbl>
              <a:tblPr firstRow="1" bandRow="1">
                <a:tableStyleId>{5C22544A-7EE6-4342-B048-85BDC9FD1C3A}</a:tableStyleId>
              </a:tblPr>
              <a:tblGrid>
                <a:gridCol w="3201537">
                  <a:extLst>
                    <a:ext uri="{9D8B030D-6E8A-4147-A177-3AD203B41FA5}">
                      <a16:colId xmlns:a16="http://schemas.microsoft.com/office/drawing/2014/main" val="1775291035"/>
                    </a:ext>
                  </a:extLst>
                </a:gridCol>
                <a:gridCol w="4531057">
                  <a:extLst>
                    <a:ext uri="{9D8B030D-6E8A-4147-A177-3AD203B41FA5}">
                      <a16:colId xmlns:a16="http://schemas.microsoft.com/office/drawing/2014/main" val="2051220517"/>
                    </a:ext>
                  </a:extLst>
                </a:gridCol>
                <a:gridCol w="1119116">
                  <a:extLst>
                    <a:ext uri="{9D8B030D-6E8A-4147-A177-3AD203B41FA5}">
                      <a16:colId xmlns:a16="http://schemas.microsoft.com/office/drawing/2014/main" val="3213052032"/>
                    </a:ext>
                  </a:extLst>
                </a:gridCol>
                <a:gridCol w="914590">
                  <a:extLst>
                    <a:ext uri="{9D8B030D-6E8A-4147-A177-3AD203B41FA5}">
                      <a16:colId xmlns:a16="http://schemas.microsoft.com/office/drawing/2014/main" val="3192314782"/>
                    </a:ext>
                  </a:extLst>
                </a:gridCol>
                <a:gridCol w="1228109">
                  <a:extLst>
                    <a:ext uri="{9D8B030D-6E8A-4147-A177-3AD203B41FA5}">
                      <a16:colId xmlns:a16="http://schemas.microsoft.com/office/drawing/2014/main" val="3553168558"/>
                    </a:ext>
                  </a:extLst>
                </a:gridCol>
              </a:tblGrid>
              <a:tr h="320040">
                <a:tc rowSpan="2">
                  <a:txBody>
                    <a:bodyPr/>
                    <a:lstStyle/>
                    <a:p>
                      <a:pPr algn="ctr"/>
                      <a:r>
                        <a:rPr kumimoji="1" lang="ja-JP" altLang="en-US" sz="1600" dirty="0">
                          <a:latin typeface="Meiryo UI" panose="020B0604030504040204" pitchFamily="50" charset="-128"/>
                          <a:ea typeface="Meiryo UI" panose="020B0604030504040204" pitchFamily="50" charset="-128"/>
                        </a:rPr>
                        <a:t>施策名</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概要</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gridSpan="2">
                  <a:txBody>
                    <a:bodyPr/>
                    <a:lstStyle/>
                    <a:p>
                      <a:pPr algn="ctr"/>
                      <a:r>
                        <a:rPr kumimoji="1" lang="ja-JP" altLang="en-US" sz="1600" dirty="0">
                          <a:latin typeface="Meiryo UI" panose="020B0604030504040204" pitchFamily="50" charset="-128"/>
                          <a:ea typeface="Meiryo UI" panose="020B0604030504040204" pitchFamily="50" charset="-128"/>
                        </a:rPr>
                        <a:t>フェーズごとの取組み</a:t>
                      </a:r>
                      <a:endParaRPr kumimoji="1" lang="en-US" altLang="ja-JP" sz="16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3977045840"/>
                  </a:ext>
                </a:extLst>
              </a:tr>
              <a:tr h="1728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第一期活動期</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328363"/>
                  </a:ext>
                </a:extLst>
              </a:tr>
              <a:tr h="8318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smtClean="0">
                          <a:solidFill>
                            <a:srgbClr val="000000"/>
                          </a:solidFill>
                          <a:effectLst/>
                          <a:latin typeface="Meiryo UI" panose="020B0604030504040204" pitchFamily="50" charset="-128"/>
                          <a:ea typeface="Meiryo UI" panose="020B0604030504040204" pitchFamily="50" charset="-128"/>
                        </a:rPr>
                        <a:t>多言語対応ホームページ等による情報発信・英語対応ワンストップ窓口の設置</a:t>
                      </a:r>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Global financial city </a:t>
                      </a:r>
                      <a:r>
                        <a:rPr lang="en-US" altLang="ja-JP" sz="1400" b="0" i="0" u="none" strike="noStrike" dirty="0" err="1" smtClean="0">
                          <a:solidFill>
                            <a:srgbClr val="000000"/>
                          </a:solidFill>
                          <a:effectLst/>
                          <a:latin typeface="Meiryo UI" panose="020B0604030504040204" pitchFamily="50" charset="-128"/>
                          <a:ea typeface="Meiryo UI" panose="020B0604030504040204" pitchFamily="50" charset="-128"/>
                        </a:rPr>
                        <a:t>osaka</a:t>
                      </a: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」ホームページによる情報発信や「国際金融ワンストップサポートセンター大阪」の運営</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r h="7747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国と連携した金融ライセンス登録等行政手続の支援</a:t>
                      </a:r>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smtClean="0">
                          <a:solidFill>
                            <a:srgbClr val="000000"/>
                          </a:solidFill>
                          <a:effectLst/>
                          <a:latin typeface="Meiryo UI" panose="020B0604030504040204" pitchFamily="50" charset="-128"/>
                          <a:ea typeface="Meiryo UI" panose="020B0604030504040204" pitchFamily="50" charset="-128"/>
                        </a:rPr>
                        <a:t>大阪の投資魅力の紹介等も含めた独自の金融ライセンス登録手引書の作成による海外金融企業の進出支援</a:t>
                      </a:r>
                      <a:endParaRPr lang="en-US" altLang="ja-JP" sz="1400" b="0" i="0" u="none" strike="noStrike" smtClean="0">
                        <a:solidFill>
                          <a:srgbClr val="000000"/>
                        </a:solidFill>
                        <a:effectLst/>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43163378"/>
                  </a:ext>
                </a:extLst>
              </a:tr>
            </a:tbl>
          </a:graphicData>
        </a:graphic>
      </p:graphicFrame>
      <p:sp>
        <p:nvSpPr>
          <p:cNvPr id="23" name="テキスト ボックス 22"/>
          <p:cNvSpPr txBox="1">
            <a:spLocks noChangeArrowheads="1"/>
          </p:cNvSpPr>
          <p:nvPr/>
        </p:nvSpPr>
        <p:spPr bwMode="auto">
          <a:xfrm>
            <a:off x="765630" y="3581355"/>
            <a:ext cx="11129139" cy="584775"/>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多言語対応ホームページ等による情報発信</a:t>
            </a:r>
            <a:r>
              <a:rPr lang="ja-JP" altLang="en-US" sz="1600" kern="0" dirty="0" smtClean="0">
                <a:latin typeface="Meiryo UI" pitchFamily="50" charset="-128"/>
                <a:ea typeface="Meiryo UI" pitchFamily="50" charset="-128"/>
                <a:cs typeface="Meiryo UI" pitchFamily="50" charset="-128"/>
              </a:rPr>
              <a:t>や英語</a:t>
            </a:r>
            <a:r>
              <a:rPr lang="ja-JP" altLang="en-US" sz="1600" kern="0" dirty="0">
                <a:latin typeface="Meiryo UI" pitchFamily="50" charset="-128"/>
                <a:ea typeface="Meiryo UI" pitchFamily="50" charset="-128"/>
                <a:cs typeface="Meiryo UI" pitchFamily="50" charset="-128"/>
              </a:rPr>
              <a:t>対応ワンストップ窓口の設置</a:t>
            </a:r>
          </a:p>
          <a:p>
            <a:pPr eaLnBrk="1" hangingPunct="1">
              <a:spcBef>
                <a:spcPts val="0"/>
              </a:spcBef>
              <a:buNone/>
              <a:defRPr/>
            </a:pPr>
            <a:endParaRPr lang="ja-JP" altLang="en-US" sz="1600" kern="0" dirty="0">
              <a:latin typeface="Meiryo UI" pitchFamily="50" charset="-128"/>
              <a:ea typeface="Meiryo UI" pitchFamily="50" charset="-128"/>
              <a:cs typeface="Meiryo UI" pitchFamily="50" charset="-128"/>
            </a:endParaRPr>
          </a:p>
        </p:txBody>
      </p:sp>
      <p:sp>
        <p:nvSpPr>
          <p:cNvPr id="24" name="右矢印 23"/>
          <p:cNvSpPr/>
          <p:nvPr/>
        </p:nvSpPr>
        <p:spPr>
          <a:xfrm>
            <a:off x="9621512" y="4960118"/>
            <a:ext cx="2142699"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右矢印 24"/>
          <p:cNvSpPr/>
          <p:nvPr/>
        </p:nvSpPr>
        <p:spPr>
          <a:xfrm>
            <a:off x="9617339" y="5742846"/>
            <a:ext cx="2142700"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25"/>
          <p:cNvSpPr/>
          <p:nvPr/>
        </p:nvSpPr>
        <p:spPr>
          <a:xfrm>
            <a:off x="3100535" y="6066632"/>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27" name="角丸四角形 26"/>
          <p:cNvSpPr/>
          <p:nvPr/>
        </p:nvSpPr>
        <p:spPr>
          <a:xfrm>
            <a:off x="3100535" y="5279437"/>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28" name="テキスト ボックス 27"/>
          <p:cNvSpPr txBox="1"/>
          <p:nvPr/>
        </p:nvSpPr>
        <p:spPr>
          <a:xfrm>
            <a:off x="9785457" y="5638995"/>
            <a:ext cx="50206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9785457" y="4816974"/>
            <a:ext cx="50206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10154678" y="1858458"/>
            <a:ext cx="50206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925962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61589171"/>
              </p:ext>
            </p:extLst>
          </p:nvPr>
        </p:nvGraphicFramePr>
        <p:xfrm>
          <a:off x="765630" y="996584"/>
          <a:ext cx="10994409" cy="3425018"/>
        </p:xfrm>
        <a:graphic>
          <a:graphicData uri="http://schemas.openxmlformats.org/drawingml/2006/table">
            <a:tbl>
              <a:tblPr firstRow="1" bandRow="1">
                <a:tableStyleId>{5C22544A-7EE6-4342-B048-85BDC9FD1C3A}</a:tableStyleId>
              </a:tblPr>
              <a:tblGrid>
                <a:gridCol w="3201537">
                  <a:extLst>
                    <a:ext uri="{9D8B030D-6E8A-4147-A177-3AD203B41FA5}">
                      <a16:colId xmlns:a16="http://schemas.microsoft.com/office/drawing/2014/main" val="1775291035"/>
                    </a:ext>
                  </a:extLst>
                </a:gridCol>
                <a:gridCol w="4531057">
                  <a:extLst>
                    <a:ext uri="{9D8B030D-6E8A-4147-A177-3AD203B41FA5}">
                      <a16:colId xmlns:a16="http://schemas.microsoft.com/office/drawing/2014/main" val="2051220517"/>
                    </a:ext>
                  </a:extLst>
                </a:gridCol>
                <a:gridCol w="1119116">
                  <a:extLst>
                    <a:ext uri="{9D8B030D-6E8A-4147-A177-3AD203B41FA5}">
                      <a16:colId xmlns:a16="http://schemas.microsoft.com/office/drawing/2014/main" val="3213052032"/>
                    </a:ext>
                  </a:extLst>
                </a:gridCol>
                <a:gridCol w="907785">
                  <a:extLst>
                    <a:ext uri="{9D8B030D-6E8A-4147-A177-3AD203B41FA5}">
                      <a16:colId xmlns:a16="http://schemas.microsoft.com/office/drawing/2014/main" val="3192314782"/>
                    </a:ext>
                  </a:extLst>
                </a:gridCol>
                <a:gridCol w="1234914">
                  <a:extLst>
                    <a:ext uri="{9D8B030D-6E8A-4147-A177-3AD203B41FA5}">
                      <a16:colId xmlns:a16="http://schemas.microsoft.com/office/drawing/2014/main" val="3553168558"/>
                    </a:ext>
                  </a:extLst>
                </a:gridCol>
              </a:tblGrid>
              <a:tr h="179078">
                <a:tc rowSpan="2">
                  <a:txBody>
                    <a:bodyPr/>
                    <a:lstStyle/>
                    <a:p>
                      <a:pPr algn="ctr"/>
                      <a:r>
                        <a:rPr kumimoji="1" lang="ja-JP" altLang="en-US" sz="1600" dirty="0">
                          <a:latin typeface="Meiryo UI" panose="020B0604030504040204" pitchFamily="50" charset="-128"/>
                          <a:ea typeface="Meiryo UI" panose="020B0604030504040204" pitchFamily="50" charset="-128"/>
                        </a:rPr>
                        <a:t>施策名</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概要</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gridSpan="2">
                  <a:txBody>
                    <a:bodyPr/>
                    <a:lstStyle/>
                    <a:p>
                      <a:pPr algn="ctr"/>
                      <a:r>
                        <a:rPr kumimoji="1" lang="ja-JP" altLang="en-US" sz="1600" dirty="0">
                          <a:latin typeface="Meiryo UI" panose="020B0604030504040204" pitchFamily="50" charset="-128"/>
                          <a:ea typeface="Meiryo UI" panose="020B0604030504040204" pitchFamily="50" charset="-128"/>
                        </a:rPr>
                        <a:t>フェーズごとの取組み</a:t>
                      </a:r>
                      <a:endParaRPr kumimoji="1" lang="en-US" altLang="ja-JP" sz="16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3977045840"/>
                  </a:ext>
                </a:extLst>
              </a:tr>
              <a:tr h="27922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第一期活動期</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328363"/>
                  </a:ext>
                </a:extLst>
              </a:tr>
              <a:tr h="8662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国家戦略特区を活用した外国人留学生の創業活動の促進</a:t>
                      </a:r>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在留資格の特例にかかる国家戦略特区を活用し、外国人留学生の関西での創業活動を促進</a:t>
                      </a: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r h="89457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国と連携した金融ライセンス登録等行政手続の支援（再掲）</a:t>
                      </a:r>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大阪の投資魅力の紹介等も含めた独自の金融ライセンス登録手引書の作成による海外金融企業の進出支援</a:t>
                      </a: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43163378"/>
                  </a:ext>
                </a:extLst>
              </a:tr>
              <a:tr h="8945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在留資格等に関する国家戦略特区の活用（再掲）</a:t>
                      </a:r>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smtClean="0">
                          <a:solidFill>
                            <a:srgbClr val="000000"/>
                          </a:solidFill>
                          <a:effectLst/>
                          <a:latin typeface="Meiryo UI" panose="020B0604030504040204" pitchFamily="50" charset="-128"/>
                          <a:ea typeface="Meiryo UI" panose="020B0604030504040204" pitchFamily="50" charset="-128"/>
                        </a:rPr>
                        <a:t>高度人材のポイント制等在留資格等に関する国家戦略特区を活用し金融分野の高度人材を呼び込み</a:t>
                      </a:r>
                      <a:endPar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236834199"/>
                  </a:ext>
                </a:extLst>
              </a:tr>
            </a:tbl>
          </a:graphicData>
        </a:graphic>
      </p:graphicFrame>
      <p:sp>
        <p:nvSpPr>
          <p:cNvPr id="8" name="テキスト ボックス 7"/>
          <p:cNvSpPr txBox="1">
            <a:spLocks noChangeArrowheads="1"/>
          </p:cNvSpPr>
          <p:nvPr/>
        </p:nvSpPr>
        <p:spPr bwMode="auto">
          <a:xfrm>
            <a:off x="765630" y="620439"/>
            <a:ext cx="11129139" cy="584775"/>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高度外国人材などの受入の推進に向けた取組み</a:t>
            </a:r>
          </a:p>
          <a:p>
            <a:pPr eaLnBrk="1" hangingPunct="1">
              <a:spcBef>
                <a:spcPts val="0"/>
              </a:spcBef>
              <a:buNone/>
              <a:defRPr/>
            </a:pPr>
            <a:endParaRPr lang="ja-JP" altLang="en-US" sz="1600" kern="0" dirty="0">
              <a:latin typeface="Meiryo UI" pitchFamily="50" charset="-128"/>
              <a:ea typeface="Meiryo UI" pitchFamily="50" charset="-128"/>
              <a:cs typeface="Meiryo UI" pitchFamily="50" charset="-128"/>
            </a:endParaRPr>
          </a:p>
        </p:txBody>
      </p:sp>
      <p:sp>
        <p:nvSpPr>
          <p:cNvPr id="10" name="正方形/長方形 9"/>
          <p:cNvSpPr/>
          <p:nvPr/>
        </p:nvSpPr>
        <p:spPr>
          <a:xfrm>
            <a:off x="492398" y="207081"/>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（２）国内外から企業・人を惹きつけるビジネス環境の整備</a:t>
            </a:r>
          </a:p>
        </p:txBody>
      </p:sp>
      <p:sp>
        <p:nvSpPr>
          <p:cNvPr id="2" name="右矢印 1"/>
          <p:cNvSpPr/>
          <p:nvPr/>
        </p:nvSpPr>
        <p:spPr>
          <a:xfrm>
            <a:off x="9617339" y="1996374"/>
            <a:ext cx="2142700"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右矢印 8"/>
          <p:cNvSpPr/>
          <p:nvPr/>
        </p:nvSpPr>
        <p:spPr>
          <a:xfrm>
            <a:off x="9617339" y="3785550"/>
            <a:ext cx="2135878"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右矢印 10"/>
          <p:cNvSpPr/>
          <p:nvPr/>
        </p:nvSpPr>
        <p:spPr>
          <a:xfrm>
            <a:off x="9617339" y="2901317"/>
            <a:ext cx="2135878"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角丸四角形 28"/>
          <p:cNvSpPr/>
          <p:nvPr/>
        </p:nvSpPr>
        <p:spPr>
          <a:xfrm>
            <a:off x="3100497" y="320436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30" name="角丸四角形 29"/>
          <p:cNvSpPr/>
          <p:nvPr/>
        </p:nvSpPr>
        <p:spPr>
          <a:xfrm>
            <a:off x="3100497" y="233002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31" name="角丸四角形 30"/>
          <p:cNvSpPr/>
          <p:nvPr/>
        </p:nvSpPr>
        <p:spPr>
          <a:xfrm>
            <a:off x="3100497" y="4104277"/>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3" name="正方形/長方形 12"/>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smtClean="0">
                <a:latin typeface="Meiryo UI" panose="020B0604030504040204" pitchFamily="50" charset="-128"/>
                <a:ea typeface="Meiryo UI" panose="020B0604030504040204" pitchFamily="50" charset="-128"/>
              </a:rPr>
              <a:t>金融のフロント</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ランナー都市</a:t>
            </a:r>
            <a:endParaRPr kumimoji="1" lang="ja-JP" altLang="en-US" sz="900" dirty="0">
              <a:latin typeface="Meiryo UI" panose="020B0604030504040204" pitchFamily="50" charset="-128"/>
              <a:ea typeface="Meiryo UI" panose="020B0604030504040204" pitchFamily="50" charset="-128"/>
            </a:endParaRPr>
          </a:p>
        </p:txBody>
      </p:sp>
      <p:sp>
        <p:nvSpPr>
          <p:cNvPr id="14" name="正方形/長方形 13"/>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smtClean="0">
                <a:latin typeface="Meiryo UI" panose="020B0604030504040204" pitchFamily="50" charset="-128"/>
                <a:ea typeface="Meiryo UI" panose="020B0604030504040204" pitchFamily="50" charset="-128"/>
              </a:rPr>
              <a:t>金融をテコに発展する</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グローバル都市</a:t>
            </a:r>
            <a:endParaRPr kumimoji="1" lang="ja-JP" altLang="en-US" sz="800" dirty="0">
              <a:latin typeface="Meiryo UI" panose="020B0604030504040204" pitchFamily="50" charset="-128"/>
              <a:ea typeface="Meiryo UI" panose="020B0604030504040204" pitchFamily="50" charset="-128"/>
            </a:endParaRPr>
          </a:p>
        </p:txBody>
      </p:sp>
      <p:sp>
        <p:nvSpPr>
          <p:cNvPr id="15"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6" name="テキスト ボックス 15"/>
          <p:cNvSpPr txBox="1"/>
          <p:nvPr/>
        </p:nvSpPr>
        <p:spPr>
          <a:xfrm>
            <a:off x="9858027" y="2750650"/>
            <a:ext cx="50206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9858027" y="1856059"/>
            <a:ext cx="50206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9858027" y="3642408"/>
            <a:ext cx="50206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graphicFrame>
        <p:nvGraphicFramePr>
          <p:cNvPr id="19" name="コンテンツ プレースホルダー 6"/>
          <p:cNvGraphicFramePr>
            <a:graphicFrameLocks/>
          </p:cNvGraphicFramePr>
          <p:nvPr>
            <p:extLst>
              <p:ext uri="{D42A27DB-BD31-4B8C-83A1-F6EECF244321}">
                <p14:modId xmlns:p14="http://schemas.microsoft.com/office/powerpoint/2010/main" val="3422776446"/>
              </p:ext>
            </p:extLst>
          </p:nvPr>
        </p:nvGraphicFramePr>
        <p:xfrm>
          <a:off x="765630" y="4944464"/>
          <a:ext cx="10994409" cy="1732109"/>
        </p:xfrm>
        <a:graphic>
          <a:graphicData uri="http://schemas.openxmlformats.org/drawingml/2006/table">
            <a:tbl>
              <a:tblPr firstRow="1" bandRow="1">
                <a:tableStyleId>{5C22544A-7EE6-4342-B048-85BDC9FD1C3A}</a:tableStyleId>
              </a:tblPr>
              <a:tblGrid>
                <a:gridCol w="3201537">
                  <a:extLst>
                    <a:ext uri="{9D8B030D-6E8A-4147-A177-3AD203B41FA5}">
                      <a16:colId xmlns:a16="http://schemas.microsoft.com/office/drawing/2014/main" val="1775291035"/>
                    </a:ext>
                  </a:extLst>
                </a:gridCol>
                <a:gridCol w="4531057">
                  <a:extLst>
                    <a:ext uri="{9D8B030D-6E8A-4147-A177-3AD203B41FA5}">
                      <a16:colId xmlns:a16="http://schemas.microsoft.com/office/drawing/2014/main" val="2051220517"/>
                    </a:ext>
                  </a:extLst>
                </a:gridCol>
                <a:gridCol w="1119116">
                  <a:extLst>
                    <a:ext uri="{9D8B030D-6E8A-4147-A177-3AD203B41FA5}">
                      <a16:colId xmlns:a16="http://schemas.microsoft.com/office/drawing/2014/main" val="3213052032"/>
                    </a:ext>
                  </a:extLst>
                </a:gridCol>
                <a:gridCol w="905517">
                  <a:extLst>
                    <a:ext uri="{9D8B030D-6E8A-4147-A177-3AD203B41FA5}">
                      <a16:colId xmlns:a16="http://schemas.microsoft.com/office/drawing/2014/main" val="3192314782"/>
                    </a:ext>
                  </a:extLst>
                </a:gridCol>
                <a:gridCol w="1237182">
                  <a:extLst>
                    <a:ext uri="{9D8B030D-6E8A-4147-A177-3AD203B41FA5}">
                      <a16:colId xmlns:a16="http://schemas.microsoft.com/office/drawing/2014/main" val="3553168558"/>
                    </a:ext>
                  </a:extLst>
                </a:gridCol>
              </a:tblGrid>
              <a:tr h="320040">
                <a:tc rowSpan="2">
                  <a:txBody>
                    <a:bodyPr/>
                    <a:lstStyle/>
                    <a:p>
                      <a:pPr algn="ctr"/>
                      <a:r>
                        <a:rPr kumimoji="1" lang="ja-JP" altLang="en-US" sz="1600" dirty="0">
                          <a:latin typeface="Meiryo UI" panose="020B0604030504040204" pitchFamily="50" charset="-128"/>
                          <a:ea typeface="Meiryo UI" panose="020B0604030504040204" pitchFamily="50" charset="-128"/>
                        </a:rPr>
                        <a:t>施策名</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概要</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gridSpan="2">
                  <a:txBody>
                    <a:bodyPr/>
                    <a:lstStyle/>
                    <a:p>
                      <a:pPr algn="ctr"/>
                      <a:r>
                        <a:rPr kumimoji="1" lang="ja-JP" altLang="en-US" sz="1600" dirty="0">
                          <a:latin typeface="Meiryo UI" panose="020B0604030504040204" pitchFamily="50" charset="-128"/>
                          <a:ea typeface="Meiryo UI" panose="020B0604030504040204" pitchFamily="50" charset="-128"/>
                        </a:rPr>
                        <a:t>フェーズごとの取組み</a:t>
                      </a:r>
                      <a:endParaRPr kumimoji="1" lang="en-US" altLang="ja-JP" sz="16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3977045840"/>
                  </a:ext>
                </a:extLst>
              </a:tr>
              <a:tr h="1728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第一期活動期</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328363"/>
                  </a:ext>
                </a:extLst>
              </a:tr>
              <a:tr h="9624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日本国際紛争解決センター（大阪）と連携した国際紛争の仲裁地・審問地としての情報発信</a:t>
                      </a:r>
                      <a:endParaRPr lang="en-US" altLang="ja-JP" sz="1400"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400" dirty="0">
                          <a:latin typeface="Meiryo UI" panose="020B0604030504040204" pitchFamily="50" charset="-128"/>
                          <a:ea typeface="Meiryo UI" panose="020B0604030504040204" pitchFamily="50" charset="-128"/>
                        </a:rPr>
                        <a:t>イベント等において</a:t>
                      </a:r>
                      <a:r>
                        <a:rPr lang="ja-JP" altLang="en-US" sz="1400" dirty="0">
                          <a:solidFill>
                            <a:schemeClr val="tx1"/>
                          </a:solidFill>
                          <a:latin typeface="Meiryo UI" panose="020B0604030504040204" pitchFamily="50" charset="-128"/>
                          <a:ea typeface="Meiryo UI" panose="020B0604030504040204" pitchFamily="50" charset="-128"/>
                        </a:rPr>
                        <a:t>日本国際紛争解決センター（大阪）を国際紛争の仲裁地・審問地として活用できるビジネス環境</a:t>
                      </a:r>
                      <a:r>
                        <a:rPr kumimoji="1" lang="ja-JP" altLang="en-US" sz="1400" dirty="0">
                          <a:solidFill>
                            <a:schemeClr val="dk1"/>
                          </a:solidFill>
                          <a:latin typeface="Meiryo UI" panose="020B0604030504040204" pitchFamily="50" charset="-128"/>
                          <a:ea typeface="Meiryo UI" panose="020B0604030504040204" pitchFamily="50" charset="-128"/>
                        </a:rPr>
                        <a:t>を</a:t>
                      </a:r>
                      <a:r>
                        <a:rPr kumimoji="1" lang="ja-JP" altLang="en-US" sz="1400" dirty="0">
                          <a:latin typeface="Meiryo UI" panose="020B0604030504040204" pitchFamily="50" charset="-128"/>
                          <a:ea typeface="Meiryo UI" panose="020B0604030504040204" pitchFamily="50" charset="-128"/>
                        </a:rPr>
                        <a:t>情報発信</a:t>
                      </a:r>
                      <a:endParaRPr kumimoji="1" lang="en-US" altLang="ja-JP" sz="1400" dirty="0">
                        <a:latin typeface="Meiryo UI" panose="020B0604030504040204" pitchFamily="50" charset="-128"/>
                        <a:ea typeface="Meiryo UI" panose="020B0604030504040204" pitchFamily="50" charset="-128"/>
                      </a:endParaRPr>
                    </a:p>
                    <a:p>
                      <a:endParaRPr kumimoji="1" lang="ja-JP" altLang="en-US" sz="1050" dirty="0">
                        <a:latin typeface="Meiryo UI" panose="020B0604030504040204" pitchFamily="50" charset="-128"/>
                        <a:ea typeface="Meiryo UI" panose="020B0604030504040204" pitchFamily="50" charset="-128"/>
                      </a:endParaRPr>
                    </a:p>
                  </a:txBody>
                  <a:tcPr anchor="ct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bl>
          </a:graphicData>
        </a:graphic>
      </p:graphicFrame>
      <p:sp>
        <p:nvSpPr>
          <p:cNvPr id="20" name="テキスト ボックス 19"/>
          <p:cNvSpPr txBox="1">
            <a:spLocks noChangeArrowheads="1"/>
          </p:cNvSpPr>
          <p:nvPr/>
        </p:nvSpPr>
        <p:spPr bwMode="auto">
          <a:xfrm>
            <a:off x="765630" y="4510266"/>
            <a:ext cx="11129139" cy="584775"/>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日本国際紛争解決センター（大阪）と連携した国際紛争の仲裁地・審問地としての情報発信</a:t>
            </a:r>
          </a:p>
          <a:p>
            <a:pPr eaLnBrk="1" hangingPunct="1">
              <a:spcBef>
                <a:spcPts val="0"/>
              </a:spcBef>
              <a:buNone/>
              <a:defRPr/>
            </a:pPr>
            <a:endParaRPr lang="ja-JP" altLang="en-US" sz="1600" kern="0" dirty="0">
              <a:latin typeface="Meiryo UI" pitchFamily="50" charset="-128"/>
              <a:ea typeface="Meiryo UI" pitchFamily="50" charset="-128"/>
              <a:cs typeface="Meiryo UI" pitchFamily="50" charset="-128"/>
            </a:endParaRPr>
          </a:p>
        </p:txBody>
      </p:sp>
      <p:sp>
        <p:nvSpPr>
          <p:cNvPr id="21" name="右矢印 20"/>
          <p:cNvSpPr/>
          <p:nvPr/>
        </p:nvSpPr>
        <p:spPr>
          <a:xfrm>
            <a:off x="9617340" y="5972214"/>
            <a:ext cx="2142699"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p:cNvSpPr/>
          <p:nvPr/>
        </p:nvSpPr>
        <p:spPr>
          <a:xfrm>
            <a:off x="3082417" y="6398575"/>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23" name="テキスト ボックス 22"/>
          <p:cNvSpPr txBox="1"/>
          <p:nvPr/>
        </p:nvSpPr>
        <p:spPr>
          <a:xfrm>
            <a:off x="9858027" y="5774912"/>
            <a:ext cx="50206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276107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719813838"/>
              </p:ext>
            </p:extLst>
          </p:nvPr>
        </p:nvGraphicFramePr>
        <p:xfrm>
          <a:off x="765630" y="1042618"/>
          <a:ext cx="10994409" cy="1691873"/>
        </p:xfrm>
        <a:graphic>
          <a:graphicData uri="http://schemas.openxmlformats.org/drawingml/2006/table">
            <a:tbl>
              <a:tblPr firstRow="1" bandRow="1">
                <a:tableStyleId>{5C22544A-7EE6-4342-B048-85BDC9FD1C3A}</a:tableStyleId>
              </a:tblPr>
              <a:tblGrid>
                <a:gridCol w="3201537">
                  <a:extLst>
                    <a:ext uri="{9D8B030D-6E8A-4147-A177-3AD203B41FA5}">
                      <a16:colId xmlns:a16="http://schemas.microsoft.com/office/drawing/2014/main" val="1775291035"/>
                    </a:ext>
                  </a:extLst>
                </a:gridCol>
                <a:gridCol w="4531057">
                  <a:extLst>
                    <a:ext uri="{9D8B030D-6E8A-4147-A177-3AD203B41FA5}">
                      <a16:colId xmlns:a16="http://schemas.microsoft.com/office/drawing/2014/main" val="2051220517"/>
                    </a:ext>
                  </a:extLst>
                </a:gridCol>
                <a:gridCol w="1119116">
                  <a:extLst>
                    <a:ext uri="{9D8B030D-6E8A-4147-A177-3AD203B41FA5}">
                      <a16:colId xmlns:a16="http://schemas.microsoft.com/office/drawing/2014/main" val="3213052032"/>
                    </a:ext>
                  </a:extLst>
                </a:gridCol>
                <a:gridCol w="949060">
                  <a:extLst>
                    <a:ext uri="{9D8B030D-6E8A-4147-A177-3AD203B41FA5}">
                      <a16:colId xmlns:a16="http://schemas.microsoft.com/office/drawing/2014/main" val="3192314782"/>
                    </a:ext>
                  </a:extLst>
                </a:gridCol>
                <a:gridCol w="1193639">
                  <a:extLst>
                    <a:ext uri="{9D8B030D-6E8A-4147-A177-3AD203B41FA5}">
                      <a16:colId xmlns:a16="http://schemas.microsoft.com/office/drawing/2014/main" val="3553168558"/>
                    </a:ext>
                  </a:extLst>
                </a:gridCol>
              </a:tblGrid>
              <a:tr h="320040">
                <a:tc rowSpan="2">
                  <a:txBody>
                    <a:bodyPr/>
                    <a:lstStyle/>
                    <a:p>
                      <a:pPr algn="ctr"/>
                      <a:r>
                        <a:rPr kumimoji="1" lang="ja-JP" altLang="en-US" sz="1600" dirty="0">
                          <a:latin typeface="Meiryo UI" panose="020B0604030504040204" pitchFamily="50" charset="-128"/>
                          <a:ea typeface="Meiryo UI" panose="020B0604030504040204" pitchFamily="50" charset="-128"/>
                        </a:rPr>
                        <a:t>施策名</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概要</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gridSpan="2">
                  <a:txBody>
                    <a:bodyPr/>
                    <a:lstStyle/>
                    <a:p>
                      <a:pPr algn="ctr"/>
                      <a:r>
                        <a:rPr kumimoji="1" lang="ja-JP" altLang="en-US" sz="1600" dirty="0">
                          <a:latin typeface="Meiryo UI" panose="020B0604030504040204" pitchFamily="50" charset="-128"/>
                          <a:ea typeface="Meiryo UI" panose="020B0604030504040204" pitchFamily="50" charset="-128"/>
                        </a:rPr>
                        <a:t>フェーズごとの取組み</a:t>
                      </a:r>
                      <a:endParaRPr kumimoji="1" lang="en-US" altLang="ja-JP" sz="16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3977045840"/>
                  </a:ext>
                </a:extLst>
              </a:tr>
              <a:tr h="1728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第一期活動期</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328363"/>
                  </a:ext>
                </a:extLst>
              </a:tr>
              <a:tr h="9222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在外公館・政府系機関・自治体事務所や民間ネットワークなどを活用した</a:t>
                      </a:r>
                      <a:r>
                        <a:rPr lang="en-US" altLang="ja-JP" sz="1400" dirty="0">
                          <a:solidFill>
                            <a:schemeClr val="tx1"/>
                          </a:solidFill>
                          <a:latin typeface="Meiryo UI" panose="020B0604030504040204" pitchFamily="50" charset="-128"/>
                          <a:ea typeface="Meiryo UI" panose="020B0604030504040204" pitchFamily="50" charset="-128"/>
                        </a:rPr>
                        <a:t>PR</a:t>
                      </a:r>
                      <a:r>
                        <a:rPr lang="ja-JP" altLang="en-US" sz="1400" dirty="0">
                          <a:solidFill>
                            <a:schemeClr val="tx1"/>
                          </a:solidFill>
                          <a:latin typeface="Meiryo UI" panose="020B0604030504040204" pitchFamily="50" charset="-128"/>
                          <a:ea typeface="Meiryo UI" panose="020B0604030504040204" pitchFamily="50" charset="-128"/>
                        </a:rPr>
                        <a:t>活動 </a:t>
                      </a:r>
                      <a:endParaRPr lang="en-US" altLang="ja-JP" sz="14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400" smtClean="0">
                          <a:latin typeface="Meiryo UI" panose="020B0604030504040204" pitchFamily="50" charset="-128"/>
                          <a:ea typeface="Meiryo UI" panose="020B0604030504040204" pitchFamily="50" charset="-128"/>
                        </a:rPr>
                        <a:t>在関西総領事館等の在外公館や</a:t>
                      </a:r>
                      <a:r>
                        <a:rPr kumimoji="1" lang="ja-JP" altLang="en-US" sz="1400" dirty="0">
                          <a:latin typeface="Meiryo UI" panose="020B0604030504040204" pitchFamily="50" charset="-128"/>
                          <a:ea typeface="Meiryo UI" panose="020B0604030504040204" pitchFamily="50" charset="-128"/>
                        </a:rPr>
                        <a:t>大阪市のビジネスパートナー都市のつながり、民間ネットワークなどを活用した</a:t>
                      </a:r>
                      <a:r>
                        <a:rPr kumimoji="1" lang="en-US" altLang="ja-JP" sz="1400" dirty="0">
                          <a:latin typeface="Meiryo UI" panose="020B0604030504040204" pitchFamily="50" charset="-128"/>
                          <a:ea typeface="Meiryo UI" panose="020B0604030504040204" pitchFamily="50" charset="-128"/>
                        </a:rPr>
                        <a:t>PR</a:t>
                      </a:r>
                      <a:r>
                        <a:rPr kumimoji="1" lang="ja-JP" altLang="en-US" sz="1400" dirty="0">
                          <a:latin typeface="Meiryo UI" panose="020B0604030504040204" pitchFamily="50" charset="-128"/>
                          <a:ea typeface="Meiryo UI" panose="020B0604030504040204" pitchFamily="50" charset="-128"/>
                        </a:rPr>
                        <a:t>活動 </a:t>
                      </a:r>
                      <a:endParaRPr kumimoji="1" lang="en-US" altLang="ja-JP" sz="105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民間</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bl>
          </a:graphicData>
        </a:graphic>
      </p:graphicFrame>
      <p:sp>
        <p:nvSpPr>
          <p:cNvPr id="8" name="テキスト ボックス 7"/>
          <p:cNvSpPr txBox="1">
            <a:spLocks noChangeArrowheads="1"/>
          </p:cNvSpPr>
          <p:nvPr/>
        </p:nvSpPr>
        <p:spPr bwMode="auto">
          <a:xfrm>
            <a:off x="756320" y="634913"/>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在外公館・政府系機関・自治体事務所や民間ネットワークなどを活用した</a:t>
            </a:r>
            <a:r>
              <a:rPr lang="en-US" altLang="ja-JP" sz="1600" kern="0" dirty="0">
                <a:latin typeface="Meiryo UI" pitchFamily="50" charset="-128"/>
                <a:ea typeface="Meiryo UI" pitchFamily="50" charset="-128"/>
                <a:cs typeface="Meiryo UI" pitchFamily="50" charset="-128"/>
              </a:rPr>
              <a:t>PR</a:t>
            </a:r>
            <a:r>
              <a:rPr lang="ja-JP" altLang="en-US" sz="1600" kern="0" dirty="0">
                <a:latin typeface="Meiryo UI" pitchFamily="50" charset="-128"/>
                <a:ea typeface="Meiryo UI" pitchFamily="50" charset="-128"/>
                <a:cs typeface="Meiryo UI" pitchFamily="50" charset="-128"/>
              </a:rPr>
              <a:t>活動 </a:t>
            </a:r>
          </a:p>
        </p:txBody>
      </p:sp>
      <p:sp>
        <p:nvSpPr>
          <p:cNvPr id="10" name="正方形/長方形 9"/>
          <p:cNvSpPr/>
          <p:nvPr/>
        </p:nvSpPr>
        <p:spPr>
          <a:xfrm>
            <a:off x="492398" y="207080"/>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b="1" kern="0" dirty="0">
                <a:latin typeface="Meiryo UI" pitchFamily="50" charset="-128"/>
                <a:ea typeface="Meiryo UI" pitchFamily="50" charset="-128"/>
                <a:cs typeface="Meiryo UI" pitchFamily="50" charset="-128"/>
              </a:rPr>
              <a:t>情報発信・プロモーション</a:t>
            </a:r>
            <a:r>
              <a:rPr lang="ja-JP" altLang="en-US" b="1" kern="0" spc="-40" dirty="0">
                <a:latin typeface="Meiryo UI" pitchFamily="50" charset="-128"/>
                <a:ea typeface="Meiryo UI" pitchFamily="50" charset="-128"/>
                <a:cs typeface="Meiryo UI" pitchFamily="50" charset="-128"/>
              </a:rPr>
              <a:t> </a:t>
            </a:r>
            <a:endPar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右矢印 1"/>
          <p:cNvSpPr/>
          <p:nvPr/>
        </p:nvSpPr>
        <p:spPr>
          <a:xfrm>
            <a:off x="9617340" y="2137984"/>
            <a:ext cx="2142699"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コンテンツ プレースホルダー 6"/>
          <p:cNvGraphicFramePr>
            <a:graphicFrameLocks/>
          </p:cNvGraphicFramePr>
          <p:nvPr>
            <p:extLst>
              <p:ext uri="{D42A27DB-BD31-4B8C-83A1-F6EECF244321}">
                <p14:modId xmlns:p14="http://schemas.microsoft.com/office/powerpoint/2010/main" val="1500099064"/>
              </p:ext>
            </p:extLst>
          </p:nvPr>
        </p:nvGraphicFramePr>
        <p:xfrm>
          <a:off x="765630" y="3207845"/>
          <a:ext cx="10994409" cy="1566148"/>
        </p:xfrm>
        <a:graphic>
          <a:graphicData uri="http://schemas.openxmlformats.org/drawingml/2006/table">
            <a:tbl>
              <a:tblPr firstRow="1" bandRow="1">
                <a:tableStyleId>{5C22544A-7EE6-4342-B048-85BDC9FD1C3A}</a:tableStyleId>
              </a:tblPr>
              <a:tblGrid>
                <a:gridCol w="3201537">
                  <a:extLst>
                    <a:ext uri="{9D8B030D-6E8A-4147-A177-3AD203B41FA5}">
                      <a16:colId xmlns:a16="http://schemas.microsoft.com/office/drawing/2014/main" val="1775291035"/>
                    </a:ext>
                  </a:extLst>
                </a:gridCol>
                <a:gridCol w="4531057">
                  <a:extLst>
                    <a:ext uri="{9D8B030D-6E8A-4147-A177-3AD203B41FA5}">
                      <a16:colId xmlns:a16="http://schemas.microsoft.com/office/drawing/2014/main" val="2051220517"/>
                    </a:ext>
                  </a:extLst>
                </a:gridCol>
                <a:gridCol w="1119116">
                  <a:extLst>
                    <a:ext uri="{9D8B030D-6E8A-4147-A177-3AD203B41FA5}">
                      <a16:colId xmlns:a16="http://schemas.microsoft.com/office/drawing/2014/main" val="3213052032"/>
                    </a:ext>
                  </a:extLst>
                </a:gridCol>
                <a:gridCol w="916497">
                  <a:extLst>
                    <a:ext uri="{9D8B030D-6E8A-4147-A177-3AD203B41FA5}">
                      <a16:colId xmlns:a16="http://schemas.microsoft.com/office/drawing/2014/main" val="3192314782"/>
                    </a:ext>
                  </a:extLst>
                </a:gridCol>
                <a:gridCol w="1226202">
                  <a:extLst>
                    <a:ext uri="{9D8B030D-6E8A-4147-A177-3AD203B41FA5}">
                      <a16:colId xmlns:a16="http://schemas.microsoft.com/office/drawing/2014/main" val="3553168558"/>
                    </a:ext>
                  </a:extLst>
                </a:gridCol>
              </a:tblGrid>
              <a:tr h="320040">
                <a:tc rowSpan="2">
                  <a:txBody>
                    <a:bodyPr/>
                    <a:lstStyle/>
                    <a:p>
                      <a:pPr algn="ctr"/>
                      <a:r>
                        <a:rPr kumimoji="1" lang="ja-JP" altLang="en-US" sz="1600" dirty="0">
                          <a:latin typeface="Meiryo UI" panose="020B0604030504040204" pitchFamily="50" charset="-128"/>
                          <a:ea typeface="Meiryo UI" panose="020B0604030504040204" pitchFamily="50" charset="-128"/>
                        </a:rPr>
                        <a:t>施策名</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概要</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gridSpan="2">
                  <a:txBody>
                    <a:bodyPr/>
                    <a:lstStyle/>
                    <a:p>
                      <a:pPr algn="ctr"/>
                      <a:r>
                        <a:rPr kumimoji="1" lang="ja-JP" altLang="en-US" sz="1600" dirty="0">
                          <a:latin typeface="Meiryo UI" panose="020B0604030504040204" pitchFamily="50" charset="-128"/>
                          <a:ea typeface="Meiryo UI" panose="020B0604030504040204" pitchFamily="50" charset="-128"/>
                        </a:rPr>
                        <a:t>フェーズごとの取組み</a:t>
                      </a:r>
                      <a:endParaRPr kumimoji="1" lang="en-US" altLang="ja-JP" sz="16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3977045840"/>
                  </a:ext>
                </a:extLst>
              </a:tr>
              <a:tr h="1728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第一期活動期</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328363"/>
                  </a:ext>
                </a:extLst>
              </a:tr>
              <a:tr h="7965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多言語対応ホームページ等による情報発信（再掲）</a:t>
                      </a:r>
                    </a:p>
                  </a:txBody>
                  <a:tcPr/>
                </a:tc>
                <a:tc>
                  <a:txBody>
                    <a:bodyPr/>
                    <a:lstStyle/>
                    <a:p>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Global financial city osaka</a:t>
                      </a:r>
                      <a:r>
                        <a:rPr kumimoji="1" lang="ja-JP" altLang="en-US" sz="1400" dirty="0">
                          <a:latin typeface="Meiryo UI" panose="020B0604030504040204" pitchFamily="50" charset="-128"/>
                          <a:ea typeface="Meiryo UI" panose="020B0604030504040204" pitchFamily="50" charset="-128"/>
                        </a:rPr>
                        <a:t>」ホームページや</a:t>
                      </a:r>
                      <a:r>
                        <a:rPr kumimoji="1" lang="en-US" altLang="ja-JP" sz="1400" dirty="0">
                          <a:solidFill>
                            <a:schemeClr val="tx1"/>
                          </a:solidFill>
                          <a:latin typeface="Meiryo UI" panose="020B0604030504040204" pitchFamily="50" charset="-128"/>
                          <a:ea typeface="Meiryo UI" panose="020B0604030504040204" pitchFamily="50" charset="-128"/>
                        </a:rPr>
                        <a:t>SNS</a:t>
                      </a:r>
                      <a:r>
                        <a:rPr kumimoji="1" lang="ja-JP" altLang="en-US" sz="1400" dirty="0">
                          <a:solidFill>
                            <a:schemeClr val="tx1"/>
                          </a:solidFill>
                          <a:latin typeface="Meiryo UI" panose="020B0604030504040204" pitchFamily="50" charset="-128"/>
                          <a:ea typeface="Meiryo UI" panose="020B0604030504040204" pitchFamily="50" charset="-128"/>
                        </a:rPr>
                        <a:t>を活用した情報発信</a:t>
                      </a:r>
                      <a:endParaRPr kumimoji="1" lang="en-US" altLang="ja-JP" sz="1400" dirty="0">
                        <a:solidFill>
                          <a:schemeClr val="tx1"/>
                        </a:solidFill>
                        <a:latin typeface="Meiryo UI" panose="020B0604030504040204" pitchFamily="50" charset="-128"/>
                        <a:ea typeface="Meiryo UI" panose="020B0604030504040204" pitchFamily="50" charset="-128"/>
                      </a:endParaRPr>
                    </a:p>
                    <a:p>
                      <a:endParaRPr kumimoji="1" lang="ja-JP" altLang="en-US" sz="105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bl>
          </a:graphicData>
        </a:graphic>
      </p:graphicFrame>
      <p:sp>
        <p:nvSpPr>
          <p:cNvPr id="11" name="テキスト ボックス 10"/>
          <p:cNvSpPr txBox="1">
            <a:spLocks noChangeArrowheads="1"/>
          </p:cNvSpPr>
          <p:nvPr/>
        </p:nvSpPr>
        <p:spPr bwMode="auto">
          <a:xfrm>
            <a:off x="745343" y="2788620"/>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多言語対応ホームページ等による情報発信（再掲</a:t>
            </a:r>
            <a:r>
              <a:rPr lang="ja-JP" altLang="en-US" sz="1600" kern="0" dirty="0" smtClean="0">
                <a:latin typeface="Meiryo UI" pitchFamily="50" charset="-128"/>
                <a:ea typeface="Meiryo UI" pitchFamily="50" charset="-128"/>
                <a:cs typeface="Meiryo UI" pitchFamily="50" charset="-128"/>
              </a:rPr>
              <a:t>）</a:t>
            </a:r>
            <a:endParaRPr lang="ja-JP" altLang="en-US" sz="1600" kern="0" dirty="0">
              <a:latin typeface="Meiryo UI" pitchFamily="50" charset="-128"/>
              <a:ea typeface="Meiryo UI" pitchFamily="50" charset="-128"/>
              <a:cs typeface="Meiryo UI" pitchFamily="50" charset="-128"/>
            </a:endParaRPr>
          </a:p>
        </p:txBody>
      </p:sp>
      <p:sp>
        <p:nvSpPr>
          <p:cNvPr id="12" name="右矢印 11"/>
          <p:cNvSpPr/>
          <p:nvPr/>
        </p:nvSpPr>
        <p:spPr>
          <a:xfrm>
            <a:off x="9630040" y="4140226"/>
            <a:ext cx="2115404"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 20"/>
          <p:cNvSpPr/>
          <p:nvPr/>
        </p:nvSpPr>
        <p:spPr>
          <a:xfrm>
            <a:off x="3100535" y="240396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22" name="角丸四角形 21"/>
          <p:cNvSpPr/>
          <p:nvPr/>
        </p:nvSpPr>
        <p:spPr>
          <a:xfrm>
            <a:off x="3100535" y="4452553"/>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13" name="正方形/長方形 12"/>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smtClean="0">
                <a:latin typeface="Meiryo UI" panose="020B0604030504040204" pitchFamily="50" charset="-128"/>
                <a:ea typeface="Meiryo UI" panose="020B0604030504040204" pitchFamily="50" charset="-128"/>
              </a:rPr>
              <a:t>金融のフロント</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ランナー都市</a:t>
            </a:r>
            <a:endParaRPr kumimoji="1" lang="ja-JP" altLang="en-US" sz="900" dirty="0">
              <a:latin typeface="Meiryo UI" panose="020B0604030504040204" pitchFamily="50" charset="-128"/>
              <a:ea typeface="Meiryo UI" panose="020B0604030504040204" pitchFamily="50" charset="-128"/>
            </a:endParaRPr>
          </a:p>
        </p:txBody>
      </p:sp>
      <p:sp>
        <p:nvSpPr>
          <p:cNvPr id="14" name="正方形/長方形 13"/>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smtClean="0">
                <a:latin typeface="Meiryo UI" panose="020B0604030504040204" pitchFamily="50" charset="-128"/>
                <a:ea typeface="Meiryo UI" panose="020B0604030504040204" pitchFamily="50" charset="-128"/>
              </a:rPr>
              <a:t>金融をテコに発展する</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グローバル都市</a:t>
            </a:r>
            <a:endParaRPr kumimoji="1" lang="ja-JP" altLang="en-US" sz="800" dirty="0">
              <a:latin typeface="Meiryo UI" panose="020B0604030504040204" pitchFamily="50" charset="-128"/>
              <a:ea typeface="Meiryo UI" panose="020B0604030504040204" pitchFamily="50" charset="-128"/>
            </a:endParaRPr>
          </a:p>
        </p:txBody>
      </p:sp>
      <p:sp>
        <p:nvSpPr>
          <p:cNvPr id="15"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6" name="テキスト ボックス 15"/>
          <p:cNvSpPr txBox="1"/>
          <p:nvPr/>
        </p:nvSpPr>
        <p:spPr>
          <a:xfrm>
            <a:off x="9861657" y="1928629"/>
            <a:ext cx="50206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9861657" y="3997557"/>
            <a:ext cx="50206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graphicFrame>
        <p:nvGraphicFramePr>
          <p:cNvPr id="18" name="コンテンツ プレースホルダー 6"/>
          <p:cNvGraphicFramePr>
            <a:graphicFrameLocks/>
          </p:cNvGraphicFramePr>
          <p:nvPr>
            <p:extLst>
              <p:ext uri="{D42A27DB-BD31-4B8C-83A1-F6EECF244321}">
                <p14:modId xmlns:p14="http://schemas.microsoft.com/office/powerpoint/2010/main" val="3179229268"/>
              </p:ext>
            </p:extLst>
          </p:nvPr>
        </p:nvGraphicFramePr>
        <p:xfrm>
          <a:off x="765630" y="5204322"/>
          <a:ext cx="10994409" cy="1546143"/>
        </p:xfrm>
        <a:graphic>
          <a:graphicData uri="http://schemas.openxmlformats.org/drawingml/2006/table">
            <a:tbl>
              <a:tblPr firstRow="1" bandRow="1">
                <a:tableStyleId>{5C22544A-7EE6-4342-B048-85BDC9FD1C3A}</a:tableStyleId>
              </a:tblPr>
              <a:tblGrid>
                <a:gridCol w="3201537">
                  <a:extLst>
                    <a:ext uri="{9D8B030D-6E8A-4147-A177-3AD203B41FA5}">
                      <a16:colId xmlns:a16="http://schemas.microsoft.com/office/drawing/2014/main" val="1775291035"/>
                    </a:ext>
                  </a:extLst>
                </a:gridCol>
                <a:gridCol w="4531057">
                  <a:extLst>
                    <a:ext uri="{9D8B030D-6E8A-4147-A177-3AD203B41FA5}">
                      <a16:colId xmlns:a16="http://schemas.microsoft.com/office/drawing/2014/main" val="2051220517"/>
                    </a:ext>
                  </a:extLst>
                </a:gridCol>
                <a:gridCol w="1119116">
                  <a:extLst>
                    <a:ext uri="{9D8B030D-6E8A-4147-A177-3AD203B41FA5}">
                      <a16:colId xmlns:a16="http://schemas.microsoft.com/office/drawing/2014/main" val="3213052032"/>
                    </a:ext>
                  </a:extLst>
                </a:gridCol>
                <a:gridCol w="926835">
                  <a:extLst>
                    <a:ext uri="{9D8B030D-6E8A-4147-A177-3AD203B41FA5}">
                      <a16:colId xmlns:a16="http://schemas.microsoft.com/office/drawing/2014/main" val="3192314782"/>
                    </a:ext>
                  </a:extLst>
                </a:gridCol>
                <a:gridCol w="1215864">
                  <a:extLst>
                    <a:ext uri="{9D8B030D-6E8A-4147-A177-3AD203B41FA5}">
                      <a16:colId xmlns:a16="http://schemas.microsoft.com/office/drawing/2014/main" val="3553168558"/>
                    </a:ext>
                  </a:extLst>
                </a:gridCol>
              </a:tblGrid>
              <a:tr h="320040">
                <a:tc rowSpan="2">
                  <a:txBody>
                    <a:bodyPr/>
                    <a:lstStyle/>
                    <a:p>
                      <a:pPr algn="ctr"/>
                      <a:r>
                        <a:rPr kumimoji="1" lang="ja-JP" altLang="en-US" sz="1600" dirty="0">
                          <a:latin typeface="Meiryo UI" panose="020B0604030504040204" pitchFamily="50" charset="-128"/>
                          <a:ea typeface="Meiryo UI" panose="020B0604030504040204" pitchFamily="50" charset="-128"/>
                        </a:rPr>
                        <a:t>施策名</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概要</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gridSpan="2">
                  <a:txBody>
                    <a:bodyPr/>
                    <a:lstStyle/>
                    <a:p>
                      <a:pPr algn="ctr"/>
                      <a:r>
                        <a:rPr kumimoji="1" lang="ja-JP" altLang="en-US" sz="1600" dirty="0">
                          <a:latin typeface="Meiryo UI" panose="020B0604030504040204" pitchFamily="50" charset="-128"/>
                          <a:ea typeface="Meiryo UI" panose="020B0604030504040204" pitchFamily="50" charset="-128"/>
                        </a:rPr>
                        <a:t>フェーズごとの取組み</a:t>
                      </a:r>
                      <a:endParaRPr kumimoji="1" lang="en-US" altLang="ja-JP" sz="16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3977045840"/>
                  </a:ext>
                </a:extLst>
              </a:tr>
              <a:tr h="1728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第一期活動期</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328363"/>
                  </a:ext>
                </a:extLst>
              </a:tr>
              <a:tr h="7765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0" dirty="0">
                          <a:latin typeface="Meiryo UI" pitchFamily="50" charset="-128"/>
                          <a:ea typeface="Meiryo UI" pitchFamily="50" charset="-128"/>
                          <a:cs typeface="Meiryo UI" pitchFamily="50" charset="-128"/>
                        </a:rPr>
                        <a:t>企業の英語による情報発信の支援</a:t>
                      </a:r>
                      <a:endParaRPr lang="en-US" altLang="ja-JP" sz="1400" dirty="0">
                        <a:solidFill>
                          <a:schemeClr val="tx1"/>
                        </a:solidFill>
                        <a:latin typeface="Meiryo UI" panose="020B0604030504040204" pitchFamily="50" charset="-128"/>
                        <a:ea typeface="Meiryo UI" panose="020B0604030504040204" pitchFamily="50" charset="-128"/>
                      </a:endParaRPr>
                    </a:p>
                  </a:txBody>
                  <a:tcPr/>
                </a:tc>
                <a:tc>
                  <a:txBody>
                    <a:bodyPr/>
                    <a:lstStyle/>
                    <a:p>
                      <a:r>
                        <a:rPr kumimoji="1" lang="ja-JP" altLang="en-US" sz="1400" dirty="0">
                          <a:latin typeface="Meiryo UI" panose="020B0604030504040204" pitchFamily="50" charset="-128"/>
                          <a:ea typeface="Meiryo UI" panose="020B0604030504040204" pitchFamily="50" charset="-128"/>
                        </a:rPr>
                        <a:t>海外の投資等を呼び込むため、民間企業の英語による情報発信を支援</a:t>
                      </a:r>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bl>
          </a:graphicData>
        </a:graphic>
      </p:graphicFrame>
      <p:sp>
        <p:nvSpPr>
          <p:cNvPr id="19" name="テキスト ボックス 18"/>
          <p:cNvSpPr txBox="1">
            <a:spLocks noChangeArrowheads="1"/>
          </p:cNvSpPr>
          <p:nvPr/>
        </p:nvSpPr>
        <p:spPr bwMode="auto">
          <a:xfrm>
            <a:off x="764460" y="4813665"/>
            <a:ext cx="11129139" cy="584775"/>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③　企業の英語による情報発信の支援</a:t>
            </a:r>
          </a:p>
          <a:p>
            <a:pPr eaLnBrk="1" hangingPunct="1">
              <a:spcBef>
                <a:spcPts val="0"/>
              </a:spcBef>
              <a:buNone/>
              <a:defRPr/>
            </a:pPr>
            <a:endParaRPr lang="ja-JP" altLang="en-US" sz="1600" kern="0" dirty="0">
              <a:latin typeface="Meiryo UI" pitchFamily="50" charset="-128"/>
              <a:ea typeface="Meiryo UI" pitchFamily="50" charset="-128"/>
              <a:cs typeface="Meiryo UI" pitchFamily="50" charset="-128"/>
            </a:endParaRPr>
          </a:p>
        </p:txBody>
      </p:sp>
      <p:sp>
        <p:nvSpPr>
          <p:cNvPr id="20" name="角丸四角形 19"/>
          <p:cNvSpPr/>
          <p:nvPr/>
        </p:nvSpPr>
        <p:spPr>
          <a:xfrm>
            <a:off x="3118653" y="6458437"/>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23" name="テキスト ボックス 22"/>
          <p:cNvSpPr txBox="1"/>
          <p:nvPr/>
        </p:nvSpPr>
        <p:spPr>
          <a:xfrm>
            <a:off x="10864818" y="5983829"/>
            <a:ext cx="50206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9861657" y="5983829"/>
            <a:ext cx="492443"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検討</a:t>
            </a:r>
            <a:endParaRPr kumimoji="1" lang="ja-JP" altLang="en-US" sz="1200" dirty="0">
              <a:latin typeface="Meiryo UI" panose="020B0604030504040204" pitchFamily="50" charset="-128"/>
              <a:ea typeface="Meiryo UI" panose="020B0604030504040204" pitchFamily="50" charset="-128"/>
            </a:endParaRPr>
          </a:p>
        </p:txBody>
      </p:sp>
      <p:grpSp>
        <p:nvGrpSpPr>
          <p:cNvPr id="25" name="グループ化 24"/>
          <p:cNvGrpSpPr/>
          <p:nvPr/>
        </p:nvGrpSpPr>
        <p:grpSpPr>
          <a:xfrm>
            <a:off x="9630986" y="6125030"/>
            <a:ext cx="2129053" cy="600502"/>
            <a:chOff x="9703557" y="4053385"/>
            <a:chExt cx="2129053" cy="600502"/>
          </a:xfrm>
        </p:grpSpPr>
        <p:sp>
          <p:nvSpPr>
            <p:cNvPr id="26" name="正方形/長方形 25"/>
            <p:cNvSpPr/>
            <p:nvPr/>
          </p:nvSpPr>
          <p:spPr>
            <a:xfrm>
              <a:off x="9703557" y="4223035"/>
              <a:ext cx="1164467" cy="260066"/>
            </a:xfrm>
            <a:prstGeom prst="rect">
              <a:avLst/>
            </a:prstGeom>
            <a:noFill/>
            <a:ln w="28575">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右矢印 26"/>
            <p:cNvSpPr/>
            <p:nvPr/>
          </p:nvSpPr>
          <p:spPr>
            <a:xfrm>
              <a:off x="10616746" y="4053385"/>
              <a:ext cx="1215864"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9130766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20424"/>
            <a:ext cx="10515600" cy="834501"/>
          </a:xfrm>
        </p:spPr>
        <p:txBody>
          <a:bodyPr/>
          <a:lstStyle/>
          <a:p>
            <a:r>
              <a:rPr lang="ja-JP" altLang="en-US" dirty="0">
                <a:latin typeface="UD デジタル 教科書体 NK-R" panose="02020400000000000000" pitchFamily="18" charset="-128"/>
                <a:ea typeface="UD デジタル 教科書体 NK-R" panose="02020400000000000000" pitchFamily="18" charset="-128"/>
              </a:rPr>
              <a:t>目次</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cxnSp>
        <p:nvCxnSpPr>
          <p:cNvPr id="4" name="直線コネクタ 3"/>
          <p:cNvCxnSpPr>
            <a:cxnSpLocks/>
          </p:cNvCxnSpPr>
          <p:nvPr/>
        </p:nvCxnSpPr>
        <p:spPr>
          <a:xfrm>
            <a:off x="838200" y="779394"/>
            <a:ext cx="951005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838200" y="1262763"/>
            <a:ext cx="7140677" cy="4760278"/>
          </a:xfrm>
          <a:prstGeom prst="rect">
            <a:avLst/>
          </a:prstGeom>
          <a:noFill/>
        </p:spPr>
        <p:txBody>
          <a:bodyPr wrap="square" rtlCol="0">
            <a:spAutoFit/>
          </a:bodyPr>
          <a:lstStyle/>
          <a:p>
            <a:pPr>
              <a:lnSpc>
                <a:spcPts val="2000"/>
              </a:lnSpc>
            </a:pPr>
            <a:r>
              <a:rPr lang="en-US" altLang="ja-JP" sz="2800" b="1" dirty="0">
                <a:latin typeface="UD デジタル 教科書体 NK-R" panose="02020400000000000000" pitchFamily="18" charset="-128"/>
                <a:ea typeface="UD デジタル 教科書体 NK-R" panose="02020400000000000000" pitchFamily="18" charset="-128"/>
              </a:rPr>
              <a:t>Ⅰ</a:t>
            </a:r>
            <a:r>
              <a:rPr lang="ja-JP" altLang="en-US" sz="2800" b="1" dirty="0">
                <a:latin typeface="UD デジタル 教科書体 NK-R" panose="02020400000000000000" pitchFamily="18" charset="-128"/>
                <a:ea typeface="UD デジタル 教科書体 NK-R" panose="02020400000000000000" pitchFamily="18" charset="-128"/>
              </a:rPr>
              <a:t>　とりまとめにあたって</a:t>
            </a:r>
            <a:endParaRPr lang="en-US" altLang="ja-JP" sz="2800" b="1" dirty="0">
              <a:latin typeface="UD デジタル 教科書体 NK-R" panose="02020400000000000000" pitchFamily="18" charset="-128"/>
              <a:ea typeface="UD デジタル 教科書体 NK-R" panose="02020400000000000000" pitchFamily="18" charset="-128"/>
            </a:endParaRPr>
          </a:p>
          <a:p>
            <a:pPr>
              <a:lnSpc>
                <a:spcPts val="2000"/>
              </a:lnSpc>
            </a:pPr>
            <a:endParaRPr lang="en-US" altLang="ja-JP" sz="2800" b="1" dirty="0">
              <a:latin typeface="UD デジタル 教科書体 NK-R" panose="02020400000000000000" pitchFamily="18" charset="-128"/>
              <a:ea typeface="UD デジタル 教科書体 NK-R" panose="02020400000000000000" pitchFamily="18" charset="-128"/>
            </a:endParaRPr>
          </a:p>
          <a:p>
            <a:pPr>
              <a:lnSpc>
                <a:spcPts val="2000"/>
              </a:lnSpc>
            </a:pPr>
            <a:r>
              <a:rPr lang="ja-JP" altLang="en-US" sz="2800" b="1" dirty="0">
                <a:latin typeface="UD デジタル 教科書体 NK-R" panose="02020400000000000000" pitchFamily="18" charset="-128"/>
                <a:ea typeface="UD デジタル 教科書体 NK-R" panose="02020400000000000000" pitchFamily="18" charset="-128"/>
              </a:rPr>
              <a:t>　　</a:t>
            </a:r>
            <a:r>
              <a:rPr lang="ja-JP" altLang="ja-JP" sz="2800" b="1" dirty="0">
                <a:latin typeface="UD デジタル 教科書体 NK-R" panose="02020400000000000000" pitchFamily="18" charset="-128"/>
                <a:ea typeface="UD デジタル 教科書体 NK-R" panose="02020400000000000000" pitchFamily="18" charset="-128"/>
              </a:rPr>
              <a:t>１．</a:t>
            </a:r>
            <a:r>
              <a:rPr lang="ja-JP" altLang="en-US" sz="2800" b="1" dirty="0">
                <a:latin typeface="UD デジタル 教科書体 NK-R" panose="02020400000000000000" pitchFamily="18" charset="-128"/>
                <a:ea typeface="UD デジタル 教科書体 NK-R" panose="02020400000000000000" pitchFamily="18" charset="-128"/>
              </a:rPr>
              <a:t>戦略策定の趣旨</a:t>
            </a:r>
            <a:r>
              <a:rPr lang="ja-JP" altLang="en-US" sz="2800" dirty="0">
                <a:latin typeface="UD デジタル 教科書体 NK-R" panose="02020400000000000000" pitchFamily="18" charset="-128"/>
                <a:ea typeface="UD デジタル 教科書体 NK-R" panose="02020400000000000000" pitchFamily="18" charset="-128"/>
              </a:rPr>
              <a:t>　</a:t>
            </a:r>
            <a:r>
              <a:rPr lang="ja-JP" altLang="en-US" sz="2800" dirty="0" smtClean="0">
                <a:latin typeface="UD デジタル 教科書体 NK-R" panose="02020400000000000000" pitchFamily="18" charset="-128"/>
                <a:ea typeface="UD デジタル 教科書体 NK-R" panose="02020400000000000000" pitchFamily="18" charset="-128"/>
              </a:rPr>
              <a:t>　　　　　　　　　　　　　　　　　　　</a:t>
            </a:r>
            <a:endParaRPr lang="en-US" altLang="ja-JP" sz="2800" b="1" dirty="0">
              <a:latin typeface="UD デジタル 教科書体 NK-R" panose="02020400000000000000" pitchFamily="18" charset="-128"/>
              <a:ea typeface="UD デジタル 教科書体 NK-R" panose="02020400000000000000" pitchFamily="18" charset="-128"/>
            </a:endParaRPr>
          </a:p>
          <a:p>
            <a:pPr>
              <a:lnSpc>
                <a:spcPts val="2000"/>
              </a:lnSpc>
              <a:spcBef>
                <a:spcPts val="1800"/>
              </a:spcBef>
            </a:pPr>
            <a:r>
              <a:rPr lang="ja-JP" altLang="en-US" sz="2800" b="1" dirty="0">
                <a:latin typeface="UD デジタル 教科書体 NK-R" panose="02020400000000000000" pitchFamily="18" charset="-128"/>
                <a:ea typeface="UD デジタル 教科書体 NK-R" panose="02020400000000000000" pitchFamily="18" charset="-128"/>
              </a:rPr>
              <a:t>　　２．世界の潮流と日本の状況、大阪の</a:t>
            </a:r>
            <a:r>
              <a:rPr lang="ja-JP" altLang="en-US" sz="2800" b="1" dirty="0" smtClean="0">
                <a:latin typeface="UD デジタル 教科書体 NK-R" panose="02020400000000000000" pitchFamily="18" charset="-128"/>
                <a:ea typeface="UD デジタル 教科書体 NK-R" panose="02020400000000000000" pitchFamily="18" charset="-128"/>
              </a:rPr>
              <a:t>現状　　</a:t>
            </a:r>
            <a:endParaRPr lang="en-US" altLang="ja-JP" sz="2800" b="1" dirty="0">
              <a:latin typeface="UD デジタル 教科書体 NK-R" panose="02020400000000000000" pitchFamily="18" charset="-128"/>
              <a:ea typeface="UD デジタル 教科書体 NK-R" panose="02020400000000000000" pitchFamily="18" charset="-128"/>
            </a:endParaRPr>
          </a:p>
          <a:p>
            <a:pPr>
              <a:lnSpc>
                <a:spcPts val="2000"/>
              </a:lnSpc>
              <a:spcBef>
                <a:spcPts val="1800"/>
              </a:spcBef>
            </a:pPr>
            <a:r>
              <a:rPr lang="ja-JP" altLang="en-US" sz="2800" b="1" dirty="0">
                <a:latin typeface="UD デジタル 教科書体 NK-R" panose="02020400000000000000" pitchFamily="18" charset="-128"/>
                <a:ea typeface="UD デジタル 教科書体 NK-R" panose="02020400000000000000" pitchFamily="18" charset="-128"/>
              </a:rPr>
              <a:t>　　３．戦略策定にあたり重視すべき</a:t>
            </a:r>
            <a:r>
              <a:rPr lang="ja-JP" altLang="en-US" sz="2800" b="1" dirty="0" smtClean="0">
                <a:latin typeface="UD デジタル 教科書体 NK-R" panose="02020400000000000000" pitchFamily="18" charset="-128"/>
                <a:ea typeface="UD デジタル 教科書体 NK-R" panose="02020400000000000000" pitchFamily="18" charset="-128"/>
              </a:rPr>
              <a:t>視点　　　　　　</a:t>
            </a:r>
            <a:endParaRPr lang="en-US" altLang="ja-JP" sz="2800" b="1" dirty="0" smtClean="0">
              <a:latin typeface="UD デジタル 教科書体 NK-R" panose="02020400000000000000" pitchFamily="18" charset="-128"/>
              <a:ea typeface="UD デジタル 教科書体 NK-R" panose="02020400000000000000" pitchFamily="18" charset="-128"/>
            </a:endParaRPr>
          </a:p>
          <a:p>
            <a:pPr>
              <a:lnSpc>
                <a:spcPts val="2000"/>
              </a:lnSpc>
              <a:spcBef>
                <a:spcPts val="1800"/>
              </a:spcBef>
            </a:pPr>
            <a:r>
              <a:rPr lang="en-US" altLang="ja-JP" sz="2800" b="1" dirty="0" smtClean="0">
                <a:latin typeface="UD デジタル 教科書体 NK-R" panose="02020400000000000000" pitchFamily="18" charset="-128"/>
                <a:ea typeface="UD デジタル 教科書体 NK-R" panose="02020400000000000000" pitchFamily="18" charset="-128"/>
              </a:rPr>
              <a:t>Ⅱ</a:t>
            </a:r>
            <a:r>
              <a:rPr lang="ja-JP" altLang="en-US" sz="2800" b="1" dirty="0" smtClean="0">
                <a:latin typeface="UD デジタル 教科書体 NK-R" panose="02020400000000000000" pitchFamily="18" charset="-128"/>
                <a:ea typeface="UD デジタル 教科書体 NK-R" panose="02020400000000000000" pitchFamily="18" charset="-128"/>
              </a:rPr>
              <a:t>　めざす国際金融都市像　　　　　　　　　　　　　　　　</a:t>
            </a:r>
            <a:endParaRPr lang="en-US" altLang="ja-JP" sz="2800" b="1" dirty="0" smtClean="0">
              <a:latin typeface="UD デジタル 教科書体 NK-R" panose="02020400000000000000" pitchFamily="18" charset="-128"/>
              <a:ea typeface="UD デジタル 教科書体 NK-R" panose="02020400000000000000" pitchFamily="18" charset="-128"/>
            </a:endParaRPr>
          </a:p>
          <a:p>
            <a:pPr>
              <a:lnSpc>
                <a:spcPts val="2000"/>
              </a:lnSpc>
              <a:spcBef>
                <a:spcPts val="1800"/>
              </a:spcBef>
            </a:pPr>
            <a:r>
              <a:rPr lang="en-US" altLang="ja-JP" sz="2800" b="1" dirty="0" smtClean="0">
                <a:latin typeface="UD デジタル 教科書体 NK-R" panose="02020400000000000000" pitchFamily="18" charset="-128"/>
                <a:ea typeface="UD デジタル 教科書体 NK-R" panose="02020400000000000000" pitchFamily="18" charset="-128"/>
              </a:rPr>
              <a:t>Ⅲ</a:t>
            </a:r>
            <a:r>
              <a:rPr lang="ja-JP" altLang="en-US" sz="2800" b="1" dirty="0" smtClean="0">
                <a:latin typeface="UD デジタル 教科書体 NK-R" panose="02020400000000000000" pitchFamily="18" charset="-128"/>
                <a:ea typeface="UD デジタル 教科書体 NK-R" panose="02020400000000000000" pitchFamily="18" charset="-128"/>
              </a:rPr>
              <a:t>　取組みの柱と具体的取組み　　　　　　　　　　　　</a:t>
            </a:r>
            <a:endParaRPr lang="en-US" altLang="ja-JP" sz="2800" b="1" dirty="0" smtClean="0">
              <a:latin typeface="UD デジタル 教科書体 NK-R" panose="02020400000000000000" pitchFamily="18" charset="-128"/>
              <a:ea typeface="UD デジタル 教科書体 NK-R" panose="02020400000000000000" pitchFamily="18" charset="-128"/>
            </a:endParaRPr>
          </a:p>
          <a:p>
            <a:pPr>
              <a:lnSpc>
                <a:spcPts val="2000"/>
              </a:lnSpc>
              <a:spcBef>
                <a:spcPts val="1800"/>
              </a:spcBef>
            </a:pPr>
            <a:r>
              <a:rPr lang="en-US" altLang="ja-JP" sz="2800" b="1" dirty="0" smtClean="0">
                <a:latin typeface="UD デジタル 教科書体 NK-R" panose="02020400000000000000" pitchFamily="18" charset="-128"/>
                <a:ea typeface="UD デジタル 教科書体 NK-R" panose="02020400000000000000" pitchFamily="18" charset="-128"/>
              </a:rPr>
              <a:t>Ⅳ</a:t>
            </a:r>
            <a:r>
              <a:rPr lang="ja-JP" altLang="en-US" sz="2800" b="1" dirty="0">
                <a:latin typeface="UD デジタル 教科書体 NK-R" panose="02020400000000000000" pitchFamily="18" charset="-128"/>
                <a:ea typeface="UD デジタル 教科書体 NK-R" panose="02020400000000000000" pitchFamily="18" charset="-128"/>
              </a:rPr>
              <a:t>　戦略の取組期間と戦略</a:t>
            </a:r>
            <a:r>
              <a:rPr lang="ja-JP" altLang="en-US" sz="2800" b="1" dirty="0" smtClean="0">
                <a:latin typeface="UD デジタル 教科書体 NK-R" panose="02020400000000000000" pitchFamily="18" charset="-128"/>
                <a:ea typeface="UD デジタル 教科書体 NK-R" panose="02020400000000000000" pitchFamily="18" charset="-128"/>
              </a:rPr>
              <a:t>目標　　　　　　　　　　　　</a:t>
            </a:r>
            <a:endParaRPr lang="en-US" altLang="ja-JP" sz="2800" b="1" dirty="0">
              <a:latin typeface="UD デジタル 教科書体 NK-R" panose="02020400000000000000" pitchFamily="18" charset="-128"/>
              <a:ea typeface="UD デジタル 教科書体 NK-R" panose="02020400000000000000" pitchFamily="18" charset="-128"/>
            </a:endParaRPr>
          </a:p>
          <a:p>
            <a:pPr>
              <a:lnSpc>
                <a:spcPts val="2000"/>
              </a:lnSpc>
              <a:spcBef>
                <a:spcPts val="1800"/>
              </a:spcBef>
            </a:pPr>
            <a:r>
              <a:rPr lang="en-US" altLang="ja-JP" sz="2800" b="1" dirty="0">
                <a:latin typeface="UD デジタル 教科書体 NK-R" panose="02020400000000000000" pitchFamily="18" charset="-128"/>
                <a:ea typeface="UD デジタル 教科書体 NK-R" panose="02020400000000000000" pitchFamily="18" charset="-128"/>
              </a:rPr>
              <a:t>Ⅴ</a:t>
            </a:r>
            <a:r>
              <a:rPr lang="ja-JP" altLang="en-US" sz="2800" b="1" dirty="0">
                <a:latin typeface="UD デジタル 教科書体 NK-R" panose="02020400000000000000" pitchFamily="18" charset="-128"/>
                <a:ea typeface="UD デジタル 教科書体 NK-R" panose="02020400000000000000" pitchFamily="18" charset="-128"/>
              </a:rPr>
              <a:t>　推進</a:t>
            </a:r>
            <a:r>
              <a:rPr lang="ja-JP" altLang="en-US" sz="2800" b="1" dirty="0" smtClean="0">
                <a:latin typeface="UD デジタル 教科書体 NK-R" panose="02020400000000000000" pitchFamily="18" charset="-128"/>
                <a:ea typeface="UD デジタル 教科書体 NK-R" panose="02020400000000000000" pitchFamily="18" charset="-128"/>
              </a:rPr>
              <a:t>体制　　　　　　　　　　　　　　　　　　　　　　　　　　　</a:t>
            </a:r>
            <a:endParaRPr lang="en-US" altLang="ja-JP" sz="2800" dirty="0">
              <a:latin typeface="UD デジタル 教科書体 NK-R" panose="02020400000000000000" pitchFamily="18" charset="-128"/>
              <a:ea typeface="UD デジタル 教科書体 NK-R" panose="02020400000000000000" pitchFamily="18" charset="-128"/>
            </a:endParaRPr>
          </a:p>
          <a:p>
            <a:pPr>
              <a:lnSpc>
                <a:spcPts val="2000"/>
              </a:lnSpc>
              <a:spcBef>
                <a:spcPts val="1800"/>
              </a:spcBef>
            </a:pPr>
            <a:r>
              <a:rPr lang="en-US" altLang="ja-JP" sz="2800" b="1" dirty="0">
                <a:latin typeface="UD デジタル 教科書体 NK-R" panose="02020400000000000000" pitchFamily="18" charset="-128"/>
                <a:ea typeface="UD デジタル 教科書体 NK-R" panose="02020400000000000000" pitchFamily="18" charset="-128"/>
              </a:rPr>
              <a:t>Ⅵ</a:t>
            </a:r>
            <a:r>
              <a:rPr lang="ja-JP" altLang="en-US" sz="2800" b="1" dirty="0">
                <a:latin typeface="UD デジタル 教科書体 NK-R" panose="02020400000000000000" pitchFamily="18" charset="-128"/>
                <a:ea typeface="UD デジタル 教科書体 NK-R" panose="02020400000000000000" pitchFamily="18" charset="-128"/>
              </a:rPr>
              <a:t>　</a:t>
            </a:r>
            <a:r>
              <a:rPr lang="ja-JP" altLang="en-US" sz="2800" b="1" dirty="0" smtClean="0">
                <a:latin typeface="UD デジタル 教科書体 NK-R" panose="02020400000000000000" pitchFamily="18" charset="-128"/>
                <a:ea typeface="UD デジタル 教科書体 NK-R" panose="02020400000000000000" pitchFamily="18" charset="-128"/>
              </a:rPr>
              <a:t>結び　　　　　</a:t>
            </a:r>
            <a:endParaRPr lang="en-US" altLang="ja-JP" sz="2800" b="1" dirty="0" smtClean="0">
              <a:latin typeface="UD デジタル 教科書体 NK-R" panose="02020400000000000000" pitchFamily="18" charset="-128"/>
              <a:ea typeface="UD デジタル 教科書体 NK-R" panose="02020400000000000000" pitchFamily="18" charset="-128"/>
            </a:endParaRPr>
          </a:p>
          <a:p>
            <a:pPr>
              <a:lnSpc>
                <a:spcPts val="2000"/>
              </a:lnSpc>
              <a:spcBef>
                <a:spcPts val="1800"/>
              </a:spcBef>
            </a:pPr>
            <a:r>
              <a:rPr lang="ja-JP" altLang="en-US" sz="2800" b="1" dirty="0">
                <a:latin typeface="UD デジタル 教科書体 NK-R" panose="02020400000000000000" pitchFamily="18" charset="-128"/>
                <a:ea typeface="UD デジタル 教科書体 NK-R" panose="02020400000000000000" pitchFamily="18" charset="-128"/>
              </a:rPr>
              <a:t>参考</a:t>
            </a:r>
            <a:r>
              <a:rPr lang="ja-JP" altLang="en-US" sz="2800" b="1" dirty="0" smtClean="0">
                <a:latin typeface="UD デジタル 教科書体 NK-R" panose="02020400000000000000" pitchFamily="18" charset="-128"/>
                <a:ea typeface="UD デジタル 教科書体 NK-R" panose="02020400000000000000" pitchFamily="18" charset="-128"/>
              </a:rPr>
              <a:t>　　　　　　　　　　　　　　　　　　　　　　　　　　</a:t>
            </a:r>
            <a:endParaRPr lang="en-US" altLang="ja-JP" sz="2800" b="1" dirty="0">
              <a:latin typeface="UD デジタル 教科書体 NK-R" panose="02020400000000000000" pitchFamily="18" charset="-128"/>
              <a:ea typeface="UD デジタル 教科書体 NK-R" panose="02020400000000000000" pitchFamily="18" charset="-128"/>
            </a:endParaRPr>
          </a:p>
        </p:txBody>
      </p:sp>
      <p:sp>
        <p:nvSpPr>
          <p:cNvPr id="3"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3</a:t>
            </a:fld>
            <a:endParaRPr kumimoji="1" lang="ja-JP" altLang="en-US" dirty="0"/>
          </a:p>
        </p:txBody>
      </p:sp>
      <p:sp>
        <p:nvSpPr>
          <p:cNvPr id="6" name="テキスト ボックス 5"/>
          <p:cNvSpPr txBox="1"/>
          <p:nvPr/>
        </p:nvSpPr>
        <p:spPr>
          <a:xfrm>
            <a:off x="7615288" y="1775724"/>
            <a:ext cx="3473245" cy="4247317"/>
          </a:xfrm>
          <a:prstGeom prst="rect">
            <a:avLst/>
          </a:prstGeom>
          <a:noFill/>
        </p:spPr>
        <p:txBody>
          <a:bodyPr wrap="square" rtlCol="0">
            <a:spAutoFit/>
          </a:bodyPr>
          <a:lstStyle/>
          <a:p>
            <a:pPr>
              <a:lnSpc>
                <a:spcPts val="2000"/>
              </a:lnSpc>
            </a:pPr>
            <a:r>
              <a:rPr lang="ja-JP" altLang="en-US" sz="2800" b="1" dirty="0" smtClean="0">
                <a:latin typeface="UD デジタル 教科書体 NK-R" panose="02020400000000000000" pitchFamily="18" charset="-128"/>
                <a:ea typeface="UD デジタル 教科書体 NK-R" panose="02020400000000000000" pitchFamily="18" charset="-128"/>
              </a:rPr>
              <a:t>・・</a:t>
            </a:r>
            <a:r>
              <a:rPr lang="ja-JP" altLang="en-US" sz="2800" b="1" dirty="0">
                <a:latin typeface="UD デジタル 教科書体 NK-R" panose="02020400000000000000" pitchFamily="18" charset="-128"/>
                <a:ea typeface="UD デジタル 教科書体 NK-R" panose="02020400000000000000" pitchFamily="18" charset="-128"/>
              </a:rPr>
              <a:t>・</a:t>
            </a:r>
            <a:r>
              <a:rPr lang="ja-JP" altLang="en-US" sz="2800" b="1" dirty="0" smtClean="0">
                <a:latin typeface="UD デジタル 教科書体 NK-R" panose="02020400000000000000" pitchFamily="18" charset="-128"/>
                <a:ea typeface="UD デジタル 教科書体 NK-R" panose="02020400000000000000" pitchFamily="18" charset="-128"/>
              </a:rPr>
              <a:t>・・</a:t>
            </a:r>
            <a:r>
              <a:rPr lang="ja-JP" altLang="en-US" sz="2800" b="1" dirty="0">
                <a:latin typeface="UD デジタル 教科書体 NK-R" panose="02020400000000000000" pitchFamily="18" charset="-128"/>
                <a:ea typeface="UD デジタル 教科書体 NK-R" panose="02020400000000000000" pitchFamily="18" charset="-128"/>
              </a:rPr>
              <a:t>・</a:t>
            </a:r>
            <a:r>
              <a:rPr lang="ja-JP" altLang="en-US" sz="2800" b="1" dirty="0" smtClean="0">
                <a:latin typeface="UD デジタル 教科書体 NK-R" panose="02020400000000000000" pitchFamily="18" charset="-128"/>
                <a:ea typeface="UD デジタル 教科書体 NK-R" panose="02020400000000000000" pitchFamily="18" charset="-128"/>
              </a:rPr>
              <a:t>・・・　　５</a:t>
            </a:r>
            <a:endParaRPr lang="en-US" altLang="ja-JP" sz="2800" b="1" dirty="0">
              <a:latin typeface="UD デジタル 教科書体 NK-R" panose="02020400000000000000" pitchFamily="18" charset="-128"/>
              <a:ea typeface="UD デジタル 教科書体 NK-R" panose="02020400000000000000" pitchFamily="18" charset="-128"/>
            </a:endParaRPr>
          </a:p>
          <a:p>
            <a:pPr>
              <a:lnSpc>
                <a:spcPts val="2000"/>
              </a:lnSpc>
              <a:spcBef>
                <a:spcPts val="1800"/>
              </a:spcBef>
            </a:pPr>
            <a:r>
              <a:rPr lang="ja-JP" altLang="en-US" sz="2800" b="1" dirty="0" smtClean="0">
                <a:latin typeface="UD デジタル 教科書体 NK-R" panose="02020400000000000000" pitchFamily="18" charset="-128"/>
                <a:ea typeface="UD デジタル 教科書体 NK-R" panose="02020400000000000000" pitchFamily="18" charset="-128"/>
              </a:rPr>
              <a:t>・・・・・・・・・　　６</a:t>
            </a:r>
            <a:endParaRPr lang="en-US" altLang="ja-JP" sz="2800" b="1" dirty="0">
              <a:latin typeface="UD デジタル 教科書体 NK-R" panose="02020400000000000000" pitchFamily="18" charset="-128"/>
              <a:ea typeface="UD デジタル 教科書体 NK-R" panose="02020400000000000000" pitchFamily="18" charset="-128"/>
            </a:endParaRPr>
          </a:p>
          <a:p>
            <a:pPr>
              <a:lnSpc>
                <a:spcPts val="2000"/>
              </a:lnSpc>
              <a:spcBef>
                <a:spcPts val="1800"/>
              </a:spcBef>
            </a:pPr>
            <a:r>
              <a:rPr lang="ja-JP" altLang="en-US" sz="2800" b="1" dirty="0" smtClean="0">
                <a:latin typeface="UD デジタル 教科書体 NK-R" panose="02020400000000000000" pitchFamily="18" charset="-128"/>
                <a:ea typeface="UD デジタル 教科書体 NK-R" panose="02020400000000000000" pitchFamily="18" charset="-128"/>
              </a:rPr>
              <a:t>・・・・・・</a:t>
            </a:r>
            <a:r>
              <a:rPr lang="ja-JP" altLang="en-US" sz="2800" b="1" dirty="0">
                <a:latin typeface="UD デジタル 教科書体 NK-R" panose="02020400000000000000" pitchFamily="18" charset="-128"/>
                <a:ea typeface="UD デジタル 教科書体 NK-R" panose="02020400000000000000" pitchFamily="18" charset="-128"/>
              </a:rPr>
              <a:t>・</a:t>
            </a:r>
            <a:r>
              <a:rPr lang="ja-JP" altLang="en-US" sz="2800" b="1" dirty="0" smtClean="0">
                <a:latin typeface="UD デジタル 教科書体 NK-R" panose="02020400000000000000" pitchFamily="18" charset="-128"/>
                <a:ea typeface="UD デジタル 教科書体 NK-R" panose="02020400000000000000" pitchFamily="18" charset="-128"/>
              </a:rPr>
              <a:t>・・　　９</a:t>
            </a:r>
            <a:endParaRPr lang="en-US" altLang="ja-JP" sz="2800" b="1" dirty="0">
              <a:latin typeface="UD デジタル 教科書体 NK-R" panose="02020400000000000000" pitchFamily="18" charset="-128"/>
              <a:ea typeface="UD デジタル 教科書体 NK-R" panose="02020400000000000000" pitchFamily="18" charset="-128"/>
            </a:endParaRPr>
          </a:p>
          <a:p>
            <a:pPr>
              <a:lnSpc>
                <a:spcPts val="2000"/>
              </a:lnSpc>
              <a:spcBef>
                <a:spcPts val="1800"/>
              </a:spcBef>
            </a:pPr>
            <a:r>
              <a:rPr lang="ja-JP" altLang="en-US" sz="2800" b="1" dirty="0" smtClean="0">
                <a:latin typeface="UD デジタル 教科書体 NK-R" panose="02020400000000000000" pitchFamily="18" charset="-128"/>
                <a:ea typeface="UD デジタル 教科書体 NK-R" panose="02020400000000000000" pitchFamily="18" charset="-128"/>
              </a:rPr>
              <a:t>・</a:t>
            </a:r>
            <a:r>
              <a:rPr lang="ja-JP" altLang="en-US" sz="2800" b="1" dirty="0">
                <a:latin typeface="UD デジタル 教科書体 NK-R" panose="02020400000000000000" pitchFamily="18" charset="-128"/>
                <a:ea typeface="UD デジタル 教科書体 NK-R" panose="02020400000000000000" pitchFamily="18" charset="-128"/>
              </a:rPr>
              <a:t>・</a:t>
            </a:r>
            <a:r>
              <a:rPr lang="ja-JP" altLang="en-US" sz="2800" b="1" dirty="0" smtClean="0">
                <a:latin typeface="UD デジタル 教科書体 NK-R" panose="02020400000000000000" pitchFamily="18" charset="-128"/>
                <a:ea typeface="UD デジタル 教科書体 NK-R" panose="02020400000000000000" pitchFamily="18" charset="-128"/>
              </a:rPr>
              <a:t>・・</a:t>
            </a:r>
            <a:r>
              <a:rPr lang="ja-JP" altLang="en-US" sz="2800" b="1" dirty="0">
                <a:latin typeface="UD デジタル 教科書体 NK-R" panose="02020400000000000000" pitchFamily="18" charset="-128"/>
                <a:ea typeface="UD デジタル 教科書体 NK-R" panose="02020400000000000000" pitchFamily="18" charset="-128"/>
              </a:rPr>
              <a:t>・</a:t>
            </a:r>
            <a:r>
              <a:rPr lang="ja-JP" altLang="en-US" sz="2800" b="1" dirty="0" smtClean="0">
                <a:latin typeface="UD デジタル 教科書体 NK-R" panose="02020400000000000000" pitchFamily="18" charset="-128"/>
                <a:ea typeface="UD デジタル 教科書体 NK-R" panose="02020400000000000000" pitchFamily="18" charset="-128"/>
              </a:rPr>
              <a:t>・・・・　</a:t>
            </a:r>
            <a:r>
              <a:rPr lang="en-US" altLang="ja-JP" sz="2800" b="1" dirty="0" smtClean="0">
                <a:latin typeface="UD デジタル 教科書体 NK-R" panose="02020400000000000000" pitchFamily="18" charset="-128"/>
                <a:ea typeface="UD デジタル 教科書体 NK-R" panose="02020400000000000000" pitchFamily="18" charset="-128"/>
              </a:rPr>
              <a:t>10</a:t>
            </a:r>
            <a:endParaRPr lang="en-US" altLang="ja-JP" sz="2800" b="1" dirty="0">
              <a:latin typeface="UD デジタル 教科書体 NK-R" panose="02020400000000000000" pitchFamily="18" charset="-128"/>
              <a:ea typeface="UD デジタル 教科書体 NK-R" panose="02020400000000000000" pitchFamily="18" charset="-128"/>
            </a:endParaRPr>
          </a:p>
          <a:p>
            <a:pPr>
              <a:lnSpc>
                <a:spcPts val="2000"/>
              </a:lnSpc>
              <a:spcBef>
                <a:spcPts val="1800"/>
              </a:spcBef>
            </a:pPr>
            <a:r>
              <a:rPr lang="ja-JP" altLang="en-US" sz="2800" b="1" dirty="0" smtClean="0">
                <a:latin typeface="UD デジタル 教科書体 NK-R" panose="02020400000000000000" pitchFamily="18" charset="-128"/>
                <a:ea typeface="UD デジタル 教科書体 NK-R" panose="02020400000000000000" pitchFamily="18" charset="-128"/>
              </a:rPr>
              <a:t>・・・・・・・・・　</a:t>
            </a:r>
            <a:r>
              <a:rPr lang="en-US" altLang="ja-JP" sz="2800" b="1" dirty="0" smtClean="0">
                <a:latin typeface="UD デジタル 教科書体 NK-R" panose="02020400000000000000" pitchFamily="18" charset="-128"/>
                <a:ea typeface="UD デジタル 教科書体 NK-R" panose="02020400000000000000" pitchFamily="18" charset="-128"/>
              </a:rPr>
              <a:t>12</a:t>
            </a:r>
          </a:p>
          <a:p>
            <a:pPr>
              <a:lnSpc>
                <a:spcPts val="2000"/>
              </a:lnSpc>
              <a:spcBef>
                <a:spcPts val="1800"/>
              </a:spcBef>
            </a:pPr>
            <a:r>
              <a:rPr lang="ja-JP" altLang="en-US" sz="2800" b="1" dirty="0" smtClean="0">
                <a:latin typeface="UD デジタル 教科書体 NK-R" panose="02020400000000000000" pitchFamily="18" charset="-128"/>
                <a:ea typeface="UD デジタル 教科書体 NK-R" panose="02020400000000000000" pitchFamily="18" charset="-128"/>
              </a:rPr>
              <a:t>・・・・・・・・・　</a:t>
            </a:r>
            <a:r>
              <a:rPr lang="en-US" altLang="ja-JP" sz="2800" b="1" dirty="0" smtClean="0">
                <a:latin typeface="UD デジタル 教科書体 NK-R" panose="02020400000000000000" pitchFamily="18" charset="-128"/>
                <a:ea typeface="UD デジタル 教科書体 NK-R" panose="02020400000000000000" pitchFamily="18" charset="-128"/>
              </a:rPr>
              <a:t>31</a:t>
            </a:r>
            <a:endParaRPr lang="en-US" altLang="ja-JP" sz="2800" b="1" dirty="0">
              <a:latin typeface="UD デジタル 教科書体 NK-R" panose="02020400000000000000" pitchFamily="18" charset="-128"/>
              <a:ea typeface="UD デジタル 教科書体 NK-R" panose="02020400000000000000" pitchFamily="18" charset="-128"/>
            </a:endParaRPr>
          </a:p>
          <a:p>
            <a:pPr>
              <a:lnSpc>
                <a:spcPts val="2000"/>
              </a:lnSpc>
              <a:spcBef>
                <a:spcPts val="1800"/>
              </a:spcBef>
            </a:pPr>
            <a:r>
              <a:rPr lang="ja-JP" altLang="en-US" sz="2800" b="1" dirty="0" smtClean="0">
                <a:latin typeface="UD デジタル 教科書体 NK-R" panose="02020400000000000000" pitchFamily="18" charset="-128"/>
                <a:ea typeface="UD デジタル 教科書体 NK-R" panose="02020400000000000000" pitchFamily="18" charset="-128"/>
              </a:rPr>
              <a:t>・・・・・・・・・　３</a:t>
            </a:r>
            <a:r>
              <a:rPr lang="en-US" altLang="ja-JP" sz="2800" b="1" dirty="0" smtClean="0">
                <a:latin typeface="UD デジタル 教科書体 NK-R" panose="02020400000000000000" pitchFamily="18" charset="-128"/>
                <a:ea typeface="UD デジタル 教科書体 NK-R" panose="02020400000000000000" pitchFamily="18" charset="-128"/>
              </a:rPr>
              <a:t>4</a:t>
            </a:r>
            <a:endParaRPr lang="en-US" altLang="ja-JP" sz="2800" dirty="0">
              <a:latin typeface="UD デジタル 教科書体 NK-R" panose="02020400000000000000" pitchFamily="18" charset="-128"/>
              <a:ea typeface="UD デジタル 教科書体 NK-R" panose="02020400000000000000" pitchFamily="18" charset="-128"/>
            </a:endParaRPr>
          </a:p>
          <a:p>
            <a:pPr>
              <a:lnSpc>
                <a:spcPts val="2000"/>
              </a:lnSpc>
              <a:spcBef>
                <a:spcPts val="1800"/>
              </a:spcBef>
            </a:pPr>
            <a:r>
              <a:rPr lang="ja-JP" altLang="en-US" sz="2800" b="1" dirty="0" smtClean="0">
                <a:latin typeface="UD デジタル 教科書体 NK-R" panose="02020400000000000000" pitchFamily="18" charset="-128"/>
                <a:ea typeface="UD デジタル 教科書体 NK-R" panose="02020400000000000000" pitchFamily="18" charset="-128"/>
              </a:rPr>
              <a:t>・・・・・・・・・　３</a:t>
            </a:r>
            <a:r>
              <a:rPr lang="en-US" altLang="ja-JP" sz="2800" b="1" dirty="0" smtClean="0">
                <a:latin typeface="UD デジタル 教科書体 NK-R" panose="02020400000000000000" pitchFamily="18" charset="-128"/>
                <a:ea typeface="UD デジタル 教科書体 NK-R" panose="02020400000000000000" pitchFamily="18" charset="-128"/>
              </a:rPr>
              <a:t>5</a:t>
            </a:r>
          </a:p>
          <a:p>
            <a:pPr>
              <a:lnSpc>
                <a:spcPts val="2000"/>
              </a:lnSpc>
              <a:spcBef>
                <a:spcPts val="1800"/>
              </a:spcBef>
            </a:pPr>
            <a:r>
              <a:rPr lang="ja-JP" altLang="en-US" sz="2800" b="1" dirty="0">
                <a:latin typeface="UD デジタル 教科書体 NK-R" panose="02020400000000000000" pitchFamily="18" charset="-128"/>
                <a:ea typeface="UD デジタル 教科書体 NK-R" panose="02020400000000000000" pitchFamily="18" charset="-128"/>
              </a:rPr>
              <a:t>・・・・・・・・・　</a:t>
            </a:r>
            <a:r>
              <a:rPr lang="ja-JP" altLang="en-US" sz="2800" b="1" dirty="0" smtClean="0">
                <a:latin typeface="UD デジタル 教科書体 NK-R" panose="02020400000000000000" pitchFamily="18" charset="-128"/>
                <a:ea typeface="UD デジタル 教科書体 NK-R" panose="02020400000000000000" pitchFamily="18" charset="-128"/>
              </a:rPr>
              <a:t>３</a:t>
            </a:r>
            <a:r>
              <a:rPr lang="ja-JP" altLang="en-US" sz="2800" b="1" dirty="0">
                <a:latin typeface="UD デジタル 教科書体 NK-R" panose="02020400000000000000" pitchFamily="18" charset="-128"/>
                <a:ea typeface="UD デジタル 教科書体 NK-R" panose="02020400000000000000" pitchFamily="18" charset="-128"/>
              </a:rPr>
              <a:t>６</a:t>
            </a:r>
            <a:endParaRPr lang="en-US" altLang="ja-JP" sz="2800" b="1"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424834085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1832608" y="1852921"/>
            <a:ext cx="359391" cy="11575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dirty="0" smtClean="0">
                <a:latin typeface="Meiryo UI" panose="020B0604030504040204" pitchFamily="50" charset="-128"/>
                <a:ea typeface="Meiryo UI" panose="020B0604030504040204" pitchFamily="50" charset="-128"/>
              </a:rPr>
              <a:t>金融のフロント</a:t>
            </a:r>
            <a:endParaRPr kumimoji="1" lang="en-US" altLang="ja-JP" sz="900" dirty="0" smtClean="0">
              <a:latin typeface="Meiryo UI" panose="020B0604030504040204" pitchFamily="50" charset="-128"/>
              <a:ea typeface="Meiryo UI" panose="020B0604030504040204" pitchFamily="50" charset="-128"/>
            </a:endParaRPr>
          </a:p>
          <a:p>
            <a:pPr algn="ctr"/>
            <a:r>
              <a:rPr kumimoji="1" lang="ja-JP" altLang="en-US" sz="900" dirty="0" smtClean="0">
                <a:latin typeface="Meiryo UI" panose="020B0604030504040204" pitchFamily="50" charset="-128"/>
                <a:ea typeface="Meiryo UI" panose="020B0604030504040204" pitchFamily="50" charset="-128"/>
              </a:rPr>
              <a:t>ランナー都市</a:t>
            </a:r>
            <a:endParaRPr kumimoji="1" lang="ja-JP" altLang="en-US" sz="900" dirty="0">
              <a:latin typeface="Meiryo UI" panose="020B0604030504040204" pitchFamily="50" charset="-128"/>
              <a:ea typeface="Meiryo UI" panose="020B0604030504040204" pitchFamily="50" charset="-128"/>
            </a:endParaRPr>
          </a:p>
        </p:txBody>
      </p:sp>
      <p:sp>
        <p:nvSpPr>
          <p:cNvPr id="11" name="正方形/長方形 10"/>
          <p:cNvSpPr/>
          <p:nvPr/>
        </p:nvSpPr>
        <p:spPr>
          <a:xfrm>
            <a:off x="11832609" y="695382"/>
            <a:ext cx="359391" cy="115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smtClean="0">
                <a:latin typeface="Meiryo UI" panose="020B0604030504040204" pitchFamily="50" charset="-128"/>
                <a:ea typeface="Meiryo UI" panose="020B0604030504040204" pitchFamily="50" charset="-128"/>
              </a:rPr>
              <a:t>金融をテコに発展する</a:t>
            </a:r>
            <a:endParaRPr kumimoji="1" lang="en-US" altLang="ja-JP" sz="800" dirty="0" smtClean="0">
              <a:latin typeface="Meiryo UI" panose="020B0604030504040204" pitchFamily="50" charset="-128"/>
              <a:ea typeface="Meiryo UI" panose="020B0604030504040204" pitchFamily="50" charset="-128"/>
            </a:endParaRPr>
          </a:p>
          <a:p>
            <a:pPr algn="ctr"/>
            <a:r>
              <a:rPr kumimoji="1" lang="ja-JP" altLang="en-US" sz="800" dirty="0" smtClean="0">
                <a:latin typeface="Meiryo UI" panose="020B0604030504040204" pitchFamily="50" charset="-128"/>
                <a:ea typeface="Meiryo UI" panose="020B0604030504040204" pitchFamily="50" charset="-128"/>
              </a:rPr>
              <a:t>グローバル都市</a:t>
            </a:r>
            <a:endParaRPr kumimoji="1" lang="ja-JP" altLang="en-US" sz="800" dirty="0">
              <a:latin typeface="Meiryo UI" panose="020B0604030504040204" pitchFamily="50" charset="-128"/>
              <a:ea typeface="Meiryo UI" panose="020B0604030504040204" pitchFamily="50" charset="-128"/>
            </a:endParaRPr>
          </a:p>
        </p:txBody>
      </p:sp>
      <p:sp>
        <p:nvSpPr>
          <p:cNvPr id="12"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19" name="コンテンツ プレースホルダー 6"/>
          <p:cNvGraphicFramePr>
            <a:graphicFrameLocks/>
          </p:cNvGraphicFramePr>
          <p:nvPr>
            <p:extLst>
              <p:ext uri="{D42A27DB-BD31-4B8C-83A1-F6EECF244321}">
                <p14:modId xmlns:p14="http://schemas.microsoft.com/office/powerpoint/2010/main" val="3060658480"/>
              </p:ext>
            </p:extLst>
          </p:nvPr>
        </p:nvGraphicFramePr>
        <p:xfrm>
          <a:off x="765630" y="647071"/>
          <a:ext cx="10994409" cy="1536616"/>
        </p:xfrm>
        <a:graphic>
          <a:graphicData uri="http://schemas.openxmlformats.org/drawingml/2006/table">
            <a:tbl>
              <a:tblPr firstRow="1" bandRow="1">
                <a:tableStyleId>{5C22544A-7EE6-4342-B048-85BDC9FD1C3A}</a:tableStyleId>
              </a:tblPr>
              <a:tblGrid>
                <a:gridCol w="3201537">
                  <a:extLst>
                    <a:ext uri="{9D8B030D-6E8A-4147-A177-3AD203B41FA5}">
                      <a16:colId xmlns:a16="http://schemas.microsoft.com/office/drawing/2014/main" val="1775291035"/>
                    </a:ext>
                  </a:extLst>
                </a:gridCol>
                <a:gridCol w="4531057">
                  <a:extLst>
                    <a:ext uri="{9D8B030D-6E8A-4147-A177-3AD203B41FA5}">
                      <a16:colId xmlns:a16="http://schemas.microsoft.com/office/drawing/2014/main" val="2051220517"/>
                    </a:ext>
                  </a:extLst>
                </a:gridCol>
                <a:gridCol w="1119116">
                  <a:extLst>
                    <a:ext uri="{9D8B030D-6E8A-4147-A177-3AD203B41FA5}">
                      <a16:colId xmlns:a16="http://schemas.microsoft.com/office/drawing/2014/main" val="3213052032"/>
                    </a:ext>
                  </a:extLst>
                </a:gridCol>
                <a:gridCol w="955410">
                  <a:extLst>
                    <a:ext uri="{9D8B030D-6E8A-4147-A177-3AD203B41FA5}">
                      <a16:colId xmlns:a16="http://schemas.microsoft.com/office/drawing/2014/main" val="3192314782"/>
                    </a:ext>
                  </a:extLst>
                </a:gridCol>
                <a:gridCol w="1187289">
                  <a:extLst>
                    <a:ext uri="{9D8B030D-6E8A-4147-A177-3AD203B41FA5}">
                      <a16:colId xmlns:a16="http://schemas.microsoft.com/office/drawing/2014/main" val="3553168558"/>
                    </a:ext>
                  </a:extLst>
                </a:gridCol>
              </a:tblGrid>
              <a:tr h="320040">
                <a:tc rowSpan="2">
                  <a:txBody>
                    <a:bodyPr/>
                    <a:lstStyle/>
                    <a:p>
                      <a:pPr algn="ctr"/>
                      <a:r>
                        <a:rPr kumimoji="1" lang="ja-JP" altLang="en-US" sz="1600" dirty="0">
                          <a:latin typeface="Meiryo UI" panose="020B0604030504040204" pitchFamily="50" charset="-128"/>
                          <a:ea typeface="Meiryo UI" panose="020B0604030504040204" pitchFamily="50" charset="-128"/>
                        </a:rPr>
                        <a:t>施策名</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概要</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gridSpan="2">
                  <a:txBody>
                    <a:bodyPr/>
                    <a:lstStyle/>
                    <a:p>
                      <a:pPr algn="ctr"/>
                      <a:r>
                        <a:rPr kumimoji="1" lang="ja-JP" altLang="en-US" sz="1600" dirty="0">
                          <a:latin typeface="Meiryo UI" panose="020B0604030504040204" pitchFamily="50" charset="-128"/>
                          <a:ea typeface="Meiryo UI" panose="020B0604030504040204" pitchFamily="50" charset="-128"/>
                        </a:rPr>
                        <a:t>フェーズごとの取組み</a:t>
                      </a:r>
                      <a:endParaRPr kumimoji="1" lang="en-US" altLang="ja-JP" sz="16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3977045840"/>
                  </a:ext>
                </a:extLst>
              </a:tr>
              <a:tr h="1728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第一期活動期</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328363"/>
                  </a:ext>
                </a:extLst>
              </a:tr>
              <a:tr h="7669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0" dirty="0">
                          <a:latin typeface="Meiryo UI" pitchFamily="50" charset="-128"/>
                          <a:ea typeface="Meiryo UI" pitchFamily="50" charset="-128"/>
                          <a:cs typeface="Meiryo UI" pitchFamily="50" charset="-128"/>
                        </a:rPr>
                        <a:t>海外金融都市との</a:t>
                      </a:r>
                      <a:r>
                        <a:rPr lang="en-US" altLang="ja-JP" sz="1400" kern="0" dirty="0" err="1">
                          <a:latin typeface="Meiryo UI" pitchFamily="50" charset="-128"/>
                          <a:ea typeface="Meiryo UI" pitchFamily="50" charset="-128"/>
                          <a:cs typeface="Meiryo UI" pitchFamily="50" charset="-128"/>
                        </a:rPr>
                        <a:t>MoU</a:t>
                      </a:r>
                      <a:r>
                        <a:rPr lang="ja-JP" altLang="en-US" sz="1400" kern="0" dirty="0">
                          <a:latin typeface="Meiryo UI" pitchFamily="50" charset="-128"/>
                          <a:ea typeface="Meiryo UI" pitchFamily="50" charset="-128"/>
                          <a:cs typeface="Meiryo UI" pitchFamily="50" charset="-128"/>
                        </a:rPr>
                        <a:t>締結</a:t>
                      </a:r>
                    </a:p>
                  </a:txBody>
                  <a:tcPr/>
                </a:tc>
                <a:tc>
                  <a:txBody>
                    <a:bodyPr/>
                    <a:lstStyle/>
                    <a:p>
                      <a:r>
                        <a:rPr kumimoji="1" lang="ja-JP" altLang="en-US" sz="1400" dirty="0" smtClean="0">
                          <a:solidFill>
                            <a:schemeClr val="tx1"/>
                          </a:solidFill>
                          <a:latin typeface="Meiryo UI" panose="020B0604030504040204" pitchFamily="50" charset="-128"/>
                          <a:ea typeface="Meiryo UI" panose="020B0604030504040204" pitchFamily="50" charset="-128"/>
                        </a:rPr>
                        <a:t>効果的</a:t>
                      </a:r>
                      <a:r>
                        <a:rPr kumimoji="1" lang="ja-JP" altLang="en-US" sz="1400" dirty="0">
                          <a:solidFill>
                            <a:schemeClr val="tx1"/>
                          </a:solidFill>
                          <a:latin typeface="Meiryo UI" panose="020B0604030504040204" pitchFamily="50" charset="-128"/>
                          <a:ea typeface="Meiryo UI" panose="020B0604030504040204" pitchFamily="50" charset="-128"/>
                        </a:rPr>
                        <a:t>な連携が可能な都市と</a:t>
                      </a:r>
                      <a:r>
                        <a:rPr kumimoji="1" lang="ja-JP" altLang="en-US" sz="1400" dirty="0" smtClean="0">
                          <a:solidFill>
                            <a:schemeClr val="tx1"/>
                          </a:solidFill>
                          <a:latin typeface="Meiryo UI" panose="020B0604030504040204" pitchFamily="50" charset="-128"/>
                          <a:ea typeface="Meiryo UI" panose="020B0604030504040204" pitchFamily="50" charset="-128"/>
                        </a:rPr>
                        <a:t>の国際金融都市の取組みに係る連携協定（</a:t>
                      </a:r>
                      <a:r>
                        <a:rPr kumimoji="1" lang="en-US" altLang="ja-JP" sz="1400" dirty="0" err="1" smtClean="0">
                          <a:solidFill>
                            <a:schemeClr val="tx1"/>
                          </a:solidFill>
                          <a:latin typeface="Meiryo UI" panose="020B0604030504040204" pitchFamily="50" charset="-128"/>
                          <a:ea typeface="Meiryo UI" panose="020B0604030504040204" pitchFamily="50" charset="-128"/>
                        </a:rPr>
                        <a:t>MoU</a:t>
                      </a:r>
                      <a:r>
                        <a:rPr kumimoji="1" lang="ja-JP" altLang="en-US" sz="1400" dirty="0" smtClean="0">
                          <a:solidFill>
                            <a:schemeClr val="tx1"/>
                          </a:solidFill>
                          <a:latin typeface="Meiryo UI" panose="020B0604030504040204" pitchFamily="50" charset="-128"/>
                          <a:ea typeface="Meiryo UI" panose="020B0604030504040204" pitchFamily="50" charset="-128"/>
                        </a:rPr>
                        <a:t>）の検討</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endParaRPr kumimoji="1" lang="en-US" altLang="ja-JP" sz="1400" dirty="0">
                        <a:latin typeface="Meiryo UI" panose="020B0604030504040204" pitchFamily="50" charset="-128"/>
                        <a:ea typeface="Meiryo UI" panose="020B0604030504040204" pitchFamily="50" charset="-128"/>
                      </a:endParaRPr>
                    </a:p>
                    <a:p>
                      <a:pPr algn="l"/>
                      <a:r>
                        <a:rPr kumimoji="1" lang="ja-JP" altLang="en-US" sz="1400" dirty="0">
                          <a:latin typeface="Meiryo UI" panose="020B0604030504040204" pitchFamily="50" charset="-128"/>
                          <a:ea typeface="Meiryo UI" panose="020B0604030504040204" pitchFamily="50" charset="-128"/>
                        </a:rPr>
                        <a:t>経済界</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bl>
          </a:graphicData>
        </a:graphic>
      </p:graphicFrame>
      <p:sp>
        <p:nvSpPr>
          <p:cNvPr id="20" name="正方形/長方形 19"/>
          <p:cNvSpPr/>
          <p:nvPr/>
        </p:nvSpPr>
        <p:spPr>
          <a:xfrm>
            <a:off x="492398" y="206849"/>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a:t>
            </a:r>
            <a:r>
              <a:rPr lang="ja-JP" altLang="en-US" b="1" kern="0" dirty="0">
                <a:latin typeface="Meiryo UI" pitchFamily="50" charset="-128"/>
                <a:ea typeface="Meiryo UI" pitchFamily="50" charset="-128"/>
                <a:cs typeface="Meiryo UI" pitchFamily="50" charset="-128"/>
              </a:rPr>
              <a:t>海外との連携 </a:t>
            </a:r>
            <a:endPar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1" name="グループ化 20"/>
          <p:cNvGrpSpPr/>
          <p:nvPr/>
        </p:nvGrpSpPr>
        <p:grpSpPr>
          <a:xfrm>
            <a:off x="1455982" y="1883131"/>
            <a:ext cx="2402004" cy="204717"/>
            <a:chOff x="1323836" y="3862316"/>
            <a:chExt cx="2402004" cy="204717"/>
          </a:xfrm>
        </p:grpSpPr>
        <p:sp>
          <p:nvSpPr>
            <p:cNvPr id="22" name="角丸四角形 21"/>
            <p:cNvSpPr/>
            <p:nvPr/>
          </p:nvSpPr>
          <p:spPr>
            <a:xfrm>
              <a:off x="1323836" y="3862318"/>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呼び込む</a:t>
              </a:r>
            </a:p>
          </p:txBody>
        </p:sp>
        <p:sp>
          <p:nvSpPr>
            <p:cNvPr id="23" name="角丸四角形 22"/>
            <p:cNvSpPr/>
            <p:nvPr/>
          </p:nvSpPr>
          <p:spPr>
            <a:xfrm>
              <a:off x="2993410" y="3862316"/>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grpSp>
      <p:sp>
        <p:nvSpPr>
          <p:cNvPr id="24" name="テキスト ボックス 23"/>
          <p:cNvSpPr txBox="1"/>
          <p:nvPr/>
        </p:nvSpPr>
        <p:spPr>
          <a:xfrm>
            <a:off x="10795453" y="1434671"/>
            <a:ext cx="50206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grpSp>
        <p:nvGrpSpPr>
          <p:cNvPr id="25" name="グループ化 24"/>
          <p:cNvGrpSpPr/>
          <p:nvPr/>
        </p:nvGrpSpPr>
        <p:grpSpPr>
          <a:xfrm>
            <a:off x="9630986" y="1583185"/>
            <a:ext cx="2129053" cy="600502"/>
            <a:chOff x="9703557" y="4053385"/>
            <a:chExt cx="2129053" cy="600502"/>
          </a:xfrm>
        </p:grpSpPr>
        <p:sp>
          <p:nvSpPr>
            <p:cNvPr id="26" name="正方形/長方形 25"/>
            <p:cNvSpPr/>
            <p:nvPr/>
          </p:nvSpPr>
          <p:spPr>
            <a:xfrm>
              <a:off x="9703557" y="4223035"/>
              <a:ext cx="1164467" cy="260066"/>
            </a:xfrm>
            <a:prstGeom prst="rect">
              <a:avLst/>
            </a:prstGeom>
            <a:noFill/>
            <a:ln w="28575">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右矢印 26"/>
            <p:cNvSpPr/>
            <p:nvPr/>
          </p:nvSpPr>
          <p:spPr>
            <a:xfrm>
              <a:off x="10616746" y="4053385"/>
              <a:ext cx="1215864"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8" name="テキスト ボックス 27"/>
          <p:cNvSpPr txBox="1"/>
          <p:nvPr/>
        </p:nvSpPr>
        <p:spPr>
          <a:xfrm>
            <a:off x="9841359" y="1434671"/>
            <a:ext cx="492443"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検討</a:t>
            </a:r>
            <a:endParaRPr kumimoji="1" lang="ja-JP" altLang="en-US" sz="1200" dirty="0">
              <a:latin typeface="Meiryo UI" panose="020B0604030504040204" pitchFamily="50" charset="-128"/>
              <a:ea typeface="Meiryo UI" panose="020B0604030504040204" pitchFamily="50" charset="-128"/>
            </a:endParaRPr>
          </a:p>
        </p:txBody>
      </p:sp>
      <p:graphicFrame>
        <p:nvGraphicFramePr>
          <p:cNvPr id="29" name="コンテンツ プレースホルダー 6"/>
          <p:cNvGraphicFramePr>
            <a:graphicFrameLocks noGrp="1"/>
          </p:cNvGraphicFramePr>
          <p:nvPr>
            <p:ph idx="1"/>
            <p:extLst>
              <p:ext uri="{D42A27DB-BD31-4B8C-83A1-F6EECF244321}">
                <p14:modId xmlns:p14="http://schemas.microsoft.com/office/powerpoint/2010/main" val="56693087"/>
              </p:ext>
            </p:extLst>
          </p:nvPr>
        </p:nvGraphicFramePr>
        <p:xfrm>
          <a:off x="765630" y="3057844"/>
          <a:ext cx="10994409" cy="1643207"/>
        </p:xfrm>
        <a:graphic>
          <a:graphicData uri="http://schemas.openxmlformats.org/drawingml/2006/table">
            <a:tbl>
              <a:tblPr firstRow="1" bandRow="1">
                <a:tableStyleId>{5C22544A-7EE6-4342-B048-85BDC9FD1C3A}</a:tableStyleId>
              </a:tblPr>
              <a:tblGrid>
                <a:gridCol w="3201537">
                  <a:extLst>
                    <a:ext uri="{9D8B030D-6E8A-4147-A177-3AD203B41FA5}">
                      <a16:colId xmlns:a16="http://schemas.microsoft.com/office/drawing/2014/main" val="1775291035"/>
                    </a:ext>
                  </a:extLst>
                </a:gridCol>
                <a:gridCol w="4531057">
                  <a:extLst>
                    <a:ext uri="{9D8B030D-6E8A-4147-A177-3AD203B41FA5}">
                      <a16:colId xmlns:a16="http://schemas.microsoft.com/office/drawing/2014/main" val="2051220517"/>
                    </a:ext>
                  </a:extLst>
                </a:gridCol>
                <a:gridCol w="1119116">
                  <a:extLst>
                    <a:ext uri="{9D8B030D-6E8A-4147-A177-3AD203B41FA5}">
                      <a16:colId xmlns:a16="http://schemas.microsoft.com/office/drawing/2014/main" val="3213052032"/>
                    </a:ext>
                  </a:extLst>
                </a:gridCol>
                <a:gridCol w="910960">
                  <a:extLst>
                    <a:ext uri="{9D8B030D-6E8A-4147-A177-3AD203B41FA5}">
                      <a16:colId xmlns:a16="http://schemas.microsoft.com/office/drawing/2014/main" val="3192314782"/>
                    </a:ext>
                  </a:extLst>
                </a:gridCol>
                <a:gridCol w="1231739">
                  <a:extLst>
                    <a:ext uri="{9D8B030D-6E8A-4147-A177-3AD203B41FA5}">
                      <a16:colId xmlns:a16="http://schemas.microsoft.com/office/drawing/2014/main" val="3553168558"/>
                    </a:ext>
                  </a:extLst>
                </a:gridCol>
              </a:tblGrid>
              <a:tr h="320040">
                <a:tc rowSpan="2">
                  <a:txBody>
                    <a:bodyPr/>
                    <a:lstStyle/>
                    <a:p>
                      <a:pPr algn="ctr"/>
                      <a:r>
                        <a:rPr kumimoji="1" lang="ja-JP" altLang="en-US" sz="1600" dirty="0">
                          <a:latin typeface="Meiryo UI" panose="020B0604030504040204" pitchFamily="50" charset="-128"/>
                          <a:ea typeface="Meiryo UI" panose="020B0604030504040204" pitchFamily="50" charset="-128"/>
                        </a:rPr>
                        <a:t>施策名</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概要</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gridSpan="2">
                  <a:txBody>
                    <a:bodyPr/>
                    <a:lstStyle/>
                    <a:p>
                      <a:pPr algn="ctr"/>
                      <a:r>
                        <a:rPr kumimoji="1" lang="ja-JP" altLang="en-US" sz="1600" dirty="0">
                          <a:latin typeface="Meiryo UI" panose="020B0604030504040204" pitchFamily="50" charset="-128"/>
                          <a:ea typeface="Meiryo UI" panose="020B0604030504040204" pitchFamily="50" charset="-128"/>
                        </a:rPr>
                        <a:t>フェーズごとの取組み</a:t>
                      </a:r>
                      <a:endParaRPr kumimoji="1" lang="en-US" altLang="ja-JP" sz="16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3977045840"/>
                  </a:ext>
                </a:extLst>
              </a:tr>
              <a:tr h="1728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第一期活動期</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328363"/>
                  </a:ext>
                </a:extLst>
              </a:tr>
              <a:tr h="873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金融庁と連携した各種手続支援のための英語対応ワンストップ窓口の設置 </a:t>
                      </a:r>
                      <a:endParaRPr lang="en-US" altLang="ja-JP" sz="14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smtClean="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再掲）</a:t>
                      </a:r>
                    </a:p>
                  </a:txBody>
                  <a:tcPr/>
                </a:tc>
                <a:tc>
                  <a:txBody>
                    <a:bodyPr/>
                    <a:lstStyle/>
                    <a:p>
                      <a:r>
                        <a:rPr kumimoji="1" lang="ja-JP" altLang="en-US" sz="1400" dirty="0">
                          <a:latin typeface="Meiryo UI" panose="020B0604030504040204" pitchFamily="50" charset="-128"/>
                          <a:ea typeface="Meiryo UI" panose="020B0604030504040204" pitchFamily="50" charset="-128"/>
                        </a:rPr>
                        <a:t>「国際金融ワンストップサポートセンター大阪」の運営</a:t>
                      </a:r>
                    </a:p>
                    <a:p>
                      <a:endParaRPr kumimoji="1" lang="en-US" altLang="ja-JP" sz="1400" dirty="0">
                        <a:latin typeface="Meiryo UI" panose="020B0604030504040204" pitchFamily="50" charset="-128"/>
                        <a:ea typeface="Meiryo UI" panose="020B0604030504040204" pitchFamily="50" charset="-128"/>
                      </a:endParaRPr>
                    </a:p>
                    <a:p>
                      <a:endParaRPr kumimoji="1" lang="ja-JP" altLang="en-US" sz="105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bl>
          </a:graphicData>
        </a:graphic>
      </p:graphicFrame>
      <p:sp>
        <p:nvSpPr>
          <p:cNvPr id="30" name="テキスト ボックス 29"/>
          <p:cNvSpPr txBox="1">
            <a:spLocks noChangeArrowheads="1"/>
          </p:cNvSpPr>
          <p:nvPr/>
        </p:nvSpPr>
        <p:spPr bwMode="auto">
          <a:xfrm>
            <a:off x="764460" y="2698319"/>
            <a:ext cx="11129139" cy="338554"/>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①　</a:t>
            </a:r>
            <a:r>
              <a:rPr lang="ja-JP" altLang="en-US" sz="1600" kern="0" dirty="0" smtClean="0">
                <a:latin typeface="Meiryo UI" pitchFamily="50" charset="-128"/>
                <a:ea typeface="Meiryo UI" pitchFamily="50" charset="-128"/>
                <a:cs typeface="Meiryo UI" pitchFamily="50" charset="-128"/>
              </a:rPr>
              <a:t>英語</a:t>
            </a:r>
            <a:r>
              <a:rPr lang="ja-JP" altLang="en-US" sz="1600" kern="0" dirty="0">
                <a:latin typeface="Meiryo UI" pitchFamily="50" charset="-128"/>
                <a:ea typeface="Meiryo UI" pitchFamily="50" charset="-128"/>
                <a:cs typeface="Meiryo UI" pitchFamily="50" charset="-128"/>
              </a:rPr>
              <a:t>対応ワンストップ窓口の設置 （再掲）</a:t>
            </a:r>
          </a:p>
        </p:txBody>
      </p:sp>
      <p:sp>
        <p:nvSpPr>
          <p:cNvPr id="31" name="正方形/長方形 30"/>
          <p:cNvSpPr/>
          <p:nvPr/>
        </p:nvSpPr>
        <p:spPr>
          <a:xfrm>
            <a:off x="492398" y="2256872"/>
            <a:ext cx="10124323" cy="451714"/>
          </a:xfrm>
          <a:prstGeom prst="rect">
            <a:avLst/>
          </a:prstGeom>
          <a:noFill/>
          <a:ln w="12700" cap="flat" cmpd="sng" algn="ctr">
            <a:noFill/>
            <a:prstDash val="solid"/>
          </a:ln>
          <a:effectLst/>
        </p:spPr>
        <p:txBody>
          <a:bodyPr rtlCol="0" anchor="ctr"/>
          <a:lstStyle/>
          <a:p>
            <a:pPr lvl="0"/>
            <a:r>
              <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b="1" kern="0" spc="-40" dirty="0">
                <a:latin typeface="Meiryo UI" pitchFamily="50" charset="-128"/>
                <a:ea typeface="Meiryo UI" pitchFamily="50" charset="-128"/>
                <a:cs typeface="Meiryo UI" pitchFamily="50" charset="-128"/>
              </a:rPr>
              <a:t>大阪府市による先駆けたインパクトのある取組み</a:t>
            </a:r>
            <a:r>
              <a:rPr lang="ja-JP" altLang="en-US" b="1" kern="0" dirty="0">
                <a:latin typeface="Meiryo UI" pitchFamily="50" charset="-128"/>
                <a:ea typeface="Meiryo UI" pitchFamily="50" charset="-128"/>
                <a:cs typeface="Meiryo UI" pitchFamily="50" charset="-128"/>
              </a:rPr>
              <a:t> </a:t>
            </a:r>
            <a:endParaRPr kumimoji="0" lang="ja-JP" altLang="en-US"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右矢印 31"/>
          <p:cNvSpPr/>
          <p:nvPr/>
        </p:nvSpPr>
        <p:spPr>
          <a:xfrm>
            <a:off x="9644635" y="4102989"/>
            <a:ext cx="2115404"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3" name="コンテンツ プレースホルダー 6"/>
          <p:cNvGraphicFramePr>
            <a:graphicFrameLocks/>
          </p:cNvGraphicFramePr>
          <p:nvPr>
            <p:extLst>
              <p:ext uri="{D42A27DB-BD31-4B8C-83A1-F6EECF244321}">
                <p14:modId xmlns:p14="http://schemas.microsoft.com/office/powerpoint/2010/main" val="188742515"/>
              </p:ext>
            </p:extLst>
          </p:nvPr>
        </p:nvGraphicFramePr>
        <p:xfrm>
          <a:off x="765630" y="5206616"/>
          <a:ext cx="10994409" cy="1526029"/>
        </p:xfrm>
        <a:graphic>
          <a:graphicData uri="http://schemas.openxmlformats.org/drawingml/2006/table">
            <a:tbl>
              <a:tblPr firstRow="1" bandRow="1">
                <a:tableStyleId>{5C22544A-7EE6-4342-B048-85BDC9FD1C3A}</a:tableStyleId>
              </a:tblPr>
              <a:tblGrid>
                <a:gridCol w="3201537">
                  <a:extLst>
                    <a:ext uri="{9D8B030D-6E8A-4147-A177-3AD203B41FA5}">
                      <a16:colId xmlns:a16="http://schemas.microsoft.com/office/drawing/2014/main" val="1775291035"/>
                    </a:ext>
                  </a:extLst>
                </a:gridCol>
                <a:gridCol w="4531057">
                  <a:extLst>
                    <a:ext uri="{9D8B030D-6E8A-4147-A177-3AD203B41FA5}">
                      <a16:colId xmlns:a16="http://schemas.microsoft.com/office/drawing/2014/main" val="2051220517"/>
                    </a:ext>
                  </a:extLst>
                </a:gridCol>
                <a:gridCol w="1119116">
                  <a:extLst>
                    <a:ext uri="{9D8B030D-6E8A-4147-A177-3AD203B41FA5}">
                      <a16:colId xmlns:a16="http://schemas.microsoft.com/office/drawing/2014/main" val="3213052032"/>
                    </a:ext>
                  </a:extLst>
                </a:gridCol>
                <a:gridCol w="917310">
                  <a:extLst>
                    <a:ext uri="{9D8B030D-6E8A-4147-A177-3AD203B41FA5}">
                      <a16:colId xmlns:a16="http://schemas.microsoft.com/office/drawing/2014/main" val="3192314782"/>
                    </a:ext>
                  </a:extLst>
                </a:gridCol>
                <a:gridCol w="1225389">
                  <a:extLst>
                    <a:ext uri="{9D8B030D-6E8A-4147-A177-3AD203B41FA5}">
                      <a16:colId xmlns:a16="http://schemas.microsoft.com/office/drawing/2014/main" val="3553168558"/>
                    </a:ext>
                  </a:extLst>
                </a:gridCol>
              </a:tblGrid>
              <a:tr h="320040">
                <a:tc rowSpan="2">
                  <a:txBody>
                    <a:bodyPr/>
                    <a:lstStyle/>
                    <a:p>
                      <a:pPr algn="ctr"/>
                      <a:r>
                        <a:rPr kumimoji="1" lang="ja-JP" altLang="en-US" sz="1600" dirty="0">
                          <a:latin typeface="Meiryo UI" panose="020B0604030504040204" pitchFamily="50" charset="-128"/>
                          <a:ea typeface="Meiryo UI" panose="020B0604030504040204" pitchFamily="50" charset="-128"/>
                        </a:rPr>
                        <a:t>施策名</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概要</a:t>
                      </a:r>
                    </a:p>
                  </a:txBody>
                  <a:tcPr anchor="ctr"/>
                </a:tc>
                <a:tc rowSpan="2">
                  <a:txBody>
                    <a:bodyPr/>
                    <a:lstStyle/>
                    <a:p>
                      <a:pPr algn="ctr"/>
                      <a:r>
                        <a:rPr kumimoji="1" lang="ja-JP" altLang="en-US" sz="1600" dirty="0">
                          <a:latin typeface="Meiryo UI" panose="020B0604030504040204" pitchFamily="50" charset="-128"/>
                          <a:ea typeface="Meiryo UI" panose="020B0604030504040204" pitchFamily="50" charset="-128"/>
                        </a:rPr>
                        <a:t>主体</a:t>
                      </a:r>
                    </a:p>
                  </a:txBody>
                  <a:tcPr anchor="ctr"/>
                </a:tc>
                <a:tc gridSpan="2">
                  <a:txBody>
                    <a:bodyPr/>
                    <a:lstStyle/>
                    <a:p>
                      <a:pPr algn="ctr"/>
                      <a:r>
                        <a:rPr kumimoji="1" lang="ja-JP" altLang="en-US" sz="1600" dirty="0">
                          <a:latin typeface="Meiryo UI" panose="020B0604030504040204" pitchFamily="50" charset="-128"/>
                          <a:ea typeface="Meiryo UI" panose="020B0604030504040204" pitchFamily="50" charset="-128"/>
                        </a:rPr>
                        <a:t>フェーズごとの取組み</a:t>
                      </a:r>
                      <a:endParaRPr kumimoji="1" lang="en-US" altLang="ja-JP" sz="16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dirty="0"/>
                    </a:p>
                  </a:txBody>
                  <a:tcPr/>
                </a:tc>
                <a:extLst>
                  <a:ext uri="{0D108BD9-81ED-4DB2-BD59-A6C34878D82A}">
                    <a16:rowId xmlns:a16="http://schemas.microsoft.com/office/drawing/2014/main" val="3977045840"/>
                  </a:ext>
                </a:extLst>
              </a:tr>
              <a:tr h="1728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第一期活動期</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2025</a:t>
                      </a:r>
                      <a:r>
                        <a:rPr kumimoji="1" lang="ja-JP" altLang="en-US" sz="1050" dirty="0" smtClean="0">
                          <a:latin typeface="Meiryo UI" panose="020B0604030504040204" pitchFamily="50" charset="-128"/>
                          <a:ea typeface="Meiryo UI" panose="020B0604030504040204" pitchFamily="50" charset="-128"/>
                        </a:rPr>
                        <a:t>年度）</a:t>
                      </a:r>
                      <a:endParaRPr kumimoji="1" lang="ja-JP" altLang="en-US" sz="105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328363"/>
                  </a:ext>
                </a:extLst>
              </a:tr>
              <a:tr h="7564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金融リテラシーや金融知識を有する職員の育成</a:t>
                      </a:r>
                    </a:p>
                  </a:txBody>
                  <a:tcPr/>
                </a:tc>
                <a:tc>
                  <a:txBody>
                    <a:bodyPr/>
                    <a:lstStyle/>
                    <a:p>
                      <a:r>
                        <a:rPr kumimoji="1" lang="ja-JP" altLang="en-US" sz="1400" dirty="0">
                          <a:latin typeface="Meiryo UI" panose="020B0604030504040204" pitchFamily="50" charset="-128"/>
                          <a:ea typeface="Meiryo UI" panose="020B0604030504040204" pitchFamily="50" charset="-128"/>
                        </a:rPr>
                        <a:t>研修の実施等による府市職員への金融リテラシーや金融知識の</a:t>
                      </a:r>
                      <a:r>
                        <a:rPr kumimoji="1" lang="ja-JP" altLang="en-US" sz="1400" dirty="0" smtClean="0">
                          <a:latin typeface="Meiryo UI" panose="020B0604030504040204" pitchFamily="50" charset="-128"/>
                          <a:ea typeface="Meiryo UI" panose="020B0604030504040204" pitchFamily="50" charset="-128"/>
                        </a:rPr>
                        <a:t>向上</a:t>
                      </a:r>
                      <a:endParaRPr kumimoji="1" lang="ja-JP" altLang="en-US" sz="1050" dirty="0">
                        <a:latin typeface="Meiryo UI" panose="020B0604030504040204" pitchFamily="50" charset="-128"/>
                        <a:ea typeface="Meiryo UI" panose="020B0604030504040204" pitchFamily="50" charset="-128"/>
                      </a:endParaRPr>
                    </a:p>
                  </a:txBody>
                  <a:tcPr/>
                </a:tc>
                <a:tc>
                  <a:txBody>
                    <a:bodyPr/>
                    <a:lstStyle/>
                    <a:p>
                      <a:pPr algn="l"/>
                      <a:r>
                        <a:rPr kumimoji="1" lang="ja-JP" altLang="en-US" sz="1400" dirty="0">
                          <a:latin typeface="Meiryo UI" panose="020B0604030504040204" pitchFamily="50" charset="-128"/>
                          <a:ea typeface="Meiryo UI" panose="020B0604030504040204" pitchFamily="50" charset="-128"/>
                        </a:rPr>
                        <a:t>大阪府・市</a:t>
                      </a: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34657"/>
                  </a:ext>
                </a:extLst>
              </a:tr>
            </a:tbl>
          </a:graphicData>
        </a:graphic>
      </p:graphicFrame>
      <p:sp>
        <p:nvSpPr>
          <p:cNvPr id="34" name="テキスト ボックス 33"/>
          <p:cNvSpPr txBox="1">
            <a:spLocks noChangeArrowheads="1"/>
          </p:cNvSpPr>
          <p:nvPr/>
        </p:nvSpPr>
        <p:spPr bwMode="auto">
          <a:xfrm>
            <a:off x="764460" y="4801443"/>
            <a:ext cx="11129139" cy="584775"/>
          </a:xfrm>
          <a:prstGeom prst="rect">
            <a:avLst/>
          </a:prstGeom>
          <a:noFill/>
          <a:ln>
            <a:noFill/>
          </a:ln>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ts val="0"/>
              </a:spcBef>
              <a:buNone/>
              <a:defRPr/>
            </a:pPr>
            <a:r>
              <a:rPr lang="ja-JP" altLang="en-US" sz="1600" kern="0" dirty="0">
                <a:latin typeface="Meiryo UI" pitchFamily="50" charset="-128"/>
                <a:ea typeface="Meiryo UI" pitchFamily="50" charset="-128"/>
                <a:cs typeface="Meiryo UI" pitchFamily="50" charset="-128"/>
              </a:rPr>
              <a:t>②　金融リテラシーや金融知識を有する職員の育成</a:t>
            </a:r>
          </a:p>
          <a:p>
            <a:pPr eaLnBrk="1" hangingPunct="1">
              <a:spcBef>
                <a:spcPts val="0"/>
              </a:spcBef>
              <a:buNone/>
              <a:defRPr/>
            </a:pPr>
            <a:endParaRPr lang="ja-JP" altLang="en-US" sz="1600" kern="0" dirty="0">
              <a:latin typeface="Meiryo UI" pitchFamily="50" charset="-128"/>
              <a:ea typeface="Meiryo UI" pitchFamily="50" charset="-128"/>
              <a:cs typeface="Meiryo UI" pitchFamily="50" charset="-128"/>
            </a:endParaRPr>
          </a:p>
        </p:txBody>
      </p:sp>
      <p:sp>
        <p:nvSpPr>
          <p:cNvPr id="35" name="角丸四角形 34"/>
          <p:cNvSpPr/>
          <p:nvPr/>
        </p:nvSpPr>
        <p:spPr>
          <a:xfrm>
            <a:off x="2189013" y="6438930"/>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育む</a:t>
            </a:r>
          </a:p>
        </p:txBody>
      </p:sp>
      <p:sp>
        <p:nvSpPr>
          <p:cNvPr id="36" name="角丸四角形 35"/>
          <p:cNvSpPr/>
          <p:nvPr/>
        </p:nvSpPr>
        <p:spPr>
          <a:xfrm>
            <a:off x="3114183" y="4417818"/>
            <a:ext cx="732430" cy="20471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t>支える</a:t>
            </a:r>
          </a:p>
        </p:txBody>
      </p:sp>
      <p:sp>
        <p:nvSpPr>
          <p:cNvPr id="38" name="テキスト ボックス 37"/>
          <p:cNvSpPr txBox="1"/>
          <p:nvPr/>
        </p:nvSpPr>
        <p:spPr>
          <a:xfrm>
            <a:off x="9838818" y="3901118"/>
            <a:ext cx="50206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
        <p:nvSpPr>
          <p:cNvPr id="39" name="右矢印 38"/>
          <p:cNvSpPr/>
          <p:nvPr/>
        </p:nvSpPr>
        <p:spPr>
          <a:xfrm>
            <a:off x="9644635" y="6113334"/>
            <a:ext cx="2115404" cy="600502"/>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p:cNvSpPr txBox="1"/>
          <p:nvPr/>
        </p:nvSpPr>
        <p:spPr>
          <a:xfrm>
            <a:off x="9838817" y="6007284"/>
            <a:ext cx="502061" cy="276999"/>
          </a:xfrm>
          <a:prstGeom prst="rect">
            <a:avLst/>
          </a:prstGeom>
          <a:noFill/>
        </p:spPr>
        <p:txBody>
          <a:bodyPr wrap="none" rtlCol="0">
            <a:spAutoFit/>
          </a:bodyPr>
          <a:lstStyle/>
          <a:p>
            <a:r>
              <a:rPr lang="ja-JP" altLang="en-US" sz="1200" dirty="0">
                <a:latin typeface="Meiryo UI" panose="020B0604030504040204" pitchFamily="50" charset="-128"/>
                <a:ea typeface="Meiryo UI" panose="020B0604030504040204" pitchFamily="50" charset="-128"/>
              </a:rPr>
              <a:t>実施</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0684859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31</a:t>
            </a:fld>
            <a:endParaRPr kumimoji="1" lang="ja-JP" altLang="en-US" dirty="0"/>
          </a:p>
        </p:txBody>
      </p:sp>
      <p:sp>
        <p:nvSpPr>
          <p:cNvPr id="37" name="タイトル 1"/>
          <p:cNvSpPr txBox="1">
            <a:spLocks/>
          </p:cNvSpPr>
          <p:nvPr/>
        </p:nvSpPr>
        <p:spPr>
          <a:xfrm>
            <a:off x="838199" y="135523"/>
            <a:ext cx="11061879" cy="853434"/>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dirty="0">
                <a:latin typeface="UD デジタル 教科書体 NK-R" panose="02020400000000000000" pitchFamily="18" charset="-128"/>
                <a:ea typeface="UD デジタル 教科書体 NK-R" panose="02020400000000000000" pitchFamily="18" charset="-128"/>
              </a:rPr>
              <a:t>Ⅳ</a:t>
            </a:r>
            <a:r>
              <a:rPr lang="ja-JP" altLang="en-US" dirty="0">
                <a:latin typeface="UD デジタル 教科書体 NK-R" panose="02020400000000000000" pitchFamily="18" charset="-128"/>
                <a:ea typeface="UD デジタル 教科書体 NK-R" panose="02020400000000000000" pitchFamily="18" charset="-128"/>
              </a:rPr>
              <a:t>　戦略の取組期間と戦略目標</a:t>
            </a:r>
          </a:p>
        </p:txBody>
      </p:sp>
      <p:cxnSp>
        <p:nvCxnSpPr>
          <p:cNvPr id="38" name="直線コネクタ 37"/>
          <p:cNvCxnSpPr>
            <a:cxnSpLocks/>
          </p:cNvCxnSpPr>
          <p:nvPr/>
        </p:nvCxnSpPr>
        <p:spPr>
          <a:xfrm>
            <a:off x="627182" y="746340"/>
            <a:ext cx="1065600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39" name="正方形/長方形 38"/>
          <p:cNvSpPr/>
          <p:nvPr/>
        </p:nvSpPr>
        <p:spPr>
          <a:xfrm>
            <a:off x="627182" y="1596103"/>
            <a:ext cx="10850585" cy="5016758"/>
          </a:xfrm>
          <a:prstGeom prst="rect">
            <a:avLst/>
          </a:prstGeom>
        </p:spPr>
        <p:txBody>
          <a:bodyPr wrap="square">
            <a:spAutoFit/>
          </a:bodyPr>
          <a:lstStyle/>
          <a:p>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世界の国際金融都市は、長い金融の歴史がバックグラウンドにあるため、国際金融都市の実現には</a:t>
            </a:r>
            <a:endParaRPr lang="en-US" altLang="ja-JP"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長期間の取組みが必要である。</a:t>
            </a:r>
            <a:endParaRPr lang="en-US" altLang="ja-JP"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endParaRPr lang="en-US" altLang="ja-JP"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そのため、まずは</a:t>
            </a:r>
            <a:r>
              <a:rPr lang="ja-JP" altLang="en-US" sz="2000" b="1" u="sng"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大阪・関西万博開催年である</a:t>
            </a:r>
            <a:r>
              <a:rPr lang="en-US" altLang="ja-JP" sz="2000" b="1" u="sng"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2025</a:t>
            </a:r>
            <a:r>
              <a:rPr lang="ja-JP" altLang="en-US" sz="2000" b="1" u="sng"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年度</a:t>
            </a:r>
            <a:r>
              <a:rPr lang="ja-JP" altLang="en-US" sz="2000" b="1" u="sng"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までを</a:t>
            </a:r>
            <a:r>
              <a:rPr lang="ja-JP" altLang="en-US" sz="2000" b="1" u="sng"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国際金融都市実現の土台づくりの</a:t>
            </a:r>
            <a:r>
              <a:rPr lang="ja-JP" altLang="en-US" sz="2000" b="1" u="sng"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期間（</a:t>
            </a:r>
            <a:r>
              <a:rPr lang="ja-JP" altLang="en-US" sz="2000" b="1" u="sng"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第一期活動期）</a:t>
            </a:r>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とし、アジア・世界に大阪・関西のビジネス魅力や生活環境等を発信し、大阪の</a:t>
            </a:r>
            <a:endParaRPr lang="en-US" altLang="ja-JP"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プレゼンスを向上させ、「人材・企業・資金」を呼び込むとともに、投資対象となるスタートアップを集積</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させることに注力し、</a:t>
            </a:r>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大阪・関西</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経済の発展につなげる。</a:t>
            </a:r>
            <a:endParaRPr lang="en-US" altLang="ja-JP"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endParaRPr lang="en-US" altLang="ja-JP"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次に、</a:t>
            </a:r>
            <a:r>
              <a:rPr lang="en-US" altLang="zh-TW" sz="2000" b="1" u="sng"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SDG</a:t>
            </a:r>
            <a:r>
              <a:rPr lang="zh-TW" altLang="en-US" sz="2000" b="1" u="sng"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ｓ達成</a:t>
            </a:r>
            <a:r>
              <a:rPr lang="ja-JP" altLang="en-US" sz="2000" b="1" u="sng"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目標</a:t>
            </a:r>
            <a:r>
              <a:rPr lang="zh-TW" altLang="en-US" sz="2000" b="1" u="sng"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年度</a:t>
            </a:r>
            <a:r>
              <a:rPr lang="ja-JP" altLang="en-US" sz="2000" b="1" u="sng"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である</a:t>
            </a:r>
            <a:r>
              <a:rPr lang="en-US" altLang="ja-JP" sz="2000" b="1" u="sng"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2030</a:t>
            </a:r>
            <a:r>
              <a:rPr lang="ja-JP" altLang="en-US" sz="2000" b="1" u="sng"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年度</a:t>
            </a:r>
            <a:r>
              <a:rPr lang="ja-JP" altLang="en-US" sz="2000" b="1" u="sng"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までの</a:t>
            </a:r>
            <a:r>
              <a:rPr lang="ja-JP" altLang="en-US" sz="2000" b="1" u="sng"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期間（第二期活動期）</a:t>
            </a:r>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で取組みの深化を図ると</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とも</a:t>
            </a:r>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に、</a:t>
            </a:r>
            <a:r>
              <a:rPr lang="en-US" altLang="ja-JP"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SDG</a:t>
            </a:r>
            <a:r>
              <a:rPr lang="ja-JP" altLang="en-US" sz="2000" kern="100" dirty="0" err="1">
                <a:latin typeface="UD デジタル 教科書体 NK-R" panose="02020400000000000000" pitchFamily="18" charset="-128"/>
                <a:ea typeface="UD デジタル 教科書体 NK-R" panose="02020400000000000000" pitchFamily="18" charset="-128"/>
                <a:cs typeface="Courier New" panose="02070309020205020404" pitchFamily="49" charset="0"/>
              </a:rPr>
              <a:t>ｓ</a:t>
            </a:r>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先進都市として、その実践をファイナンス面から推進するなどにより、国際金融都市としての存在感を世界に示していく。</a:t>
            </a:r>
            <a:endParaRPr lang="en-US" altLang="ja-JP"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endParaRPr lang="en-US" altLang="ja-JP"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そして、</a:t>
            </a:r>
            <a:r>
              <a:rPr lang="ja-JP" altLang="en-US" sz="2000" b="1" u="sng"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世界におけるカーボンニュートラル目標年度である</a:t>
            </a:r>
            <a:r>
              <a:rPr lang="ja-JP" altLang="en-US" sz="2000" b="1" u="sng"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２０５０年度を</a:t>
            </a:r>
            <a:r>
              <a:rPr lang="ja-JP" altLang="en-US" sz="2000" b="1" u="sng"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めざす都市像を実現する</a:t>
            </a:r>
            <a:r>
              <a:rPr lang="ja-JP" altLang="en-US" sz="2000" b="1" u="sng"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年度</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と</a:t>
            </a:r>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し、大阪の都市格を向上させ、持続的に国内外から投資を呼び込むため、新たな金融商品・市場</a:t>
            </a:r>
            <a:endParaRPr lang="en-US" altLang="ja-JP"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の形成や革新的な金融サービスの開発などにより、エッジの効いた国際金融都市としての地位を確</a:t>
            </a:r>
            <a:endParaRPr lang="en-US" altLang="ja-JP"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立する。</a:t>
            </a:r>
          </a:p>
        </p:txBody>
      </p:sp>
      <p:sp>
        <p:nvSpPr>
          <p:cNvPr id="40" name="テキスト ボックス 39"/>
          <p:cNvSpPr txBox="1"/>
          <p:nvPr/>
        </p:nvSpPr>
        <p:spPr>
          <a:xfrm>
            <a:off x="627182" y="975046"/>
            <a:ext cx="4627398" cy="523220"/>
          </a:xfrm>
          <a:prstGeom prst="rect">
            <a:avLst/>
          </a:prstGeom>
          <a:noFill/>
        </p:spPr>
        <p:txBody>
          <a:bodyPr wrap="square" rtlCol="0">
            <a:spAutoFit/>
          </a:bodyPr>
          <a:lstStyle/>
          <a:p>
            <a:r>
              <a:rPr kumimoji="1" lang="ja-JP" altLang="en-US" sz="2800" b="1" dirty="0">
                <a:latin typeface="UD デジタル 教科書体 NK-R" panose="02020400000000000000" pitchFamily="18" charset="-128"/>
                <a:ea typeface="UD デジタル 教科書体 NK-R" panose="02020400000000000000" pitchFamily="18" charset="-128"/>
              </a:rPr>
              <a:t>１　戦略の取組期間</a:t>
            </a:r>
          </a:p>
        </p:txBody>
      </p:sp>
    </p:spTree>
    <p:extLst>
      <p:ext uri="{BB962C8B-B14F-4D97-AF65-F5344CB8AC3E}">
        <p14:creationId xmlns:p14="http://schemas.microsoft.com/office/powerpoint/2010/main" val="2845132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32</a:t>
            </a:fld>
            <a:endParaRPr kumimoji="1" lang="ja-JP" altLang="en-US" dirty="0"/>
          </a:p>
        </p:txBody>
      </p:sp>
      <p:graphicFrame>
        <p:nvGraphicFramePr>
          <p:cNvPr id="34" name="表 33"/>
          <p:cNvGraphicFramePr>
            <a:graphicFrameLocks noGrp="1"/>
          </p:cNvGraphicFramePr>
          <p:nvPr>
            <p:extLst>
              <p:ext uri="{D42A27DB-BD31-4B8C-83A1-F6EECF244321}">
                <p14:modId xmlns:p14="http://schemas.microsoft.com/office/powerpoint/2010/main" val="409321319"/>
              </p:ext>
            </p:extLst>
          </p:nvPr>
        </p:nvGraphicFramePr>
        <p:xfrm>
          <a:off x="428612" y="1366739"/>
          <a:ext cx="11561619" cy="4903432"/>
        </p:xfrm>
        <a:graphic>
          <a:graphicData uri="http://schemas.openxmlformats.org/drawingml/2006/table">
            <a:tbl>
              <a:tblPr firstRow="1" bandRow="1">
                <a:tableStyleId>{5C22544A-7EE6-4342-B048-85BDC9FD1C3A}</a:tableStyleId>
              </a:tblPr>
              <a:tblGrid>
                <a:gridCol w="1115449">
                  <a:extLst>
                    <a:ext uri="{9D8B030D-6E8A-4147-A177-3AD203B41FA5}">
                      <a16:colId xmlns:a16="http://schemas.microsoft.com/office/drawing/2014/main" val="4204471341"/>
                    </a:ext>
                  </a:extLst>
                </a:gridCol>
                <a:gridCol w="2715874">
                  <a:extLst>
                    <a:ext uri="{9D8B030D-6E8A-4147-A177-3AD203B41FA5}">
                      <a16:colId xmlns:a16="http://schemas.microsoft.com/office/drawing/2014/main" val="3050813801"/>
                    </a:ext>
                  </a:extLst>
                </a:gridCol>
                <a:gridCol w="3261327">
                  <a:extLst>
                    <a:ext uri="{9D8B030D-6E8A-4147-A177-3AD203B41FA5}">
                      <a16:colId xmlns:a16="http://schemas.microsoft.com/office/drawing/2014/main" val="683535162"/>
                    </a:ext>
                  </a:extLst>
                </a:gridCol>
                <a:gridCol w="3078051">
                  <a:extLst>
                    <a:ext uri="{9D8B030D-6E8A-4147-A177-3AD203B41FA5}">
                      <a16:colId xmlns:a16="http://schemas.microsoft.com/office/drawing/2014/main" val="3473615193"/>
                    </a:ext>
                  </a:extLst>
                </a:gridCol>
                <a:gridCol w="540912">
                  <a:extLst>
                    <a:ext uri="{9D8B030D-6E8A-4147-A177-3AD203B41FA5}">
                      <a16:colId xmlns:a16="http://schemas.microsoft.com/office/drawing/2014/main" val="2675447705"/>
                    </a:ext>
                  </a:extLst>
                </a:gridCol>
                <a:gridCol w="850006">
                  <a:extLst>
                    <a:ext uri="{9D8B030D-6E8A-4147-A177-3AD203B41FA5}">
                      <a16:colId xmlns:a16="http://schemas.microsoft.com/office/drawing/2014/main" val="807926471"/>
                    </a:ext>
                  </a:extLst>
                </a:gridCol>
              </a:tblGrid>
              <a:tr h="539057">
                <a:tc>
                  <a:txBody>
                    <a:bodyPr/>
                    <a:lstStyle/>
                    <a:p>
                      <a:endParaRPr kumimoji="1" lang="ja-JP" altLang="en-US" sz="2600" dirty="0"/>
                    </a:p>
                  </a:txBody>
                  <a:tcPr marL="96012" marR="96012" marT="48006" marB="48006"/>
                </a:tc>
                <a:tc>
                  <a:txBody>
                    <a:bodyPr/>
                    <a:lstStyle/>
                    <a:p>
                      <a:endParaRPr kumimoji="1" lang="ja-JP" altLang="en-US" sz="2600" dirty="0"/>
                    </a:p>
                  </a:txBody>
                  <a:tcPr marL="96012" marR="96012" marT="48006" marB="48006"/>
                </a:tc>
                <a:tc>
                  <a:txBody>
                    <a:bodyPr/>
                    <a:lstStyle/>
                    <a:p>
                      <a:endParaRPr kumimoji="1" lang="ja-JP" altLang="en-US" sz="2600" dirty="0"/>
                    </a:p>
                  </a:txBody>
                  <a:tcPr marL="96012" marR="96012" marT="48006" marB="48006"/>
                </a:tc>
                <a:tc>
                  <a:txBody>
                    <a:bodyPr/>
                    <a:lstStyle/>
                    <a:p>
                      <a:endParaRPr kumimoji="1" lang="ja-JP" altLang="en-US"/>
                    </a:p>
                  </a:txBody>
                  <a:tcPr marL="96012" marR="96012" marT="48006" marB="48006"/>
                </a:tc>
                <a:tc gridSpan="2">
                  <a:txBody>
                    <a:bodyPr/>
                    <a:lstStyle/>
                    <a:p>
                      <a:endParaRPr kumimoji="1" lang="ja-JP" altLang="en-US"/>
                    </a:p>
                  </a:txBody>
                  <a:tcPr marL="96012" marR="96012" marT="48006" marB="48006"/>
                </a:tc>
                <a:tc hMerge="1">
                  <a:txBody>
                    <a:bodyPr/>
                    <a:lstStyle/>
                    <a:p>
                      <a:endParaRPr kumimoji="1" lang="ja-JP" altLang="en-US"/>
                    </a:p>
                  </a:txBody>
                  <a:tcPr marL="96012" marR="96012" marT="48006" marB="48006"/>
                </a:tc>
                <a:extLst>
                  <a:ext uri="{0D108BD9-81ED-4DB2-BD59-A6C34878D82A}">
                    <a16:rowId xmlns:a16="http://schemas.microsoft.com/office/drawing/2014/main" val="1296004957"/>
                  </a:ext>
                </a:extLst>
              </a:tr>
              <a:tr h="881649">
                <a:tc grid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900" dirty="0"/>
                    </a:p>
                  </a:txBody>
                  <a:tcPr marL="96012" marR="96012" marT="48006" marB="48006"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dirty="0"/>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61670536"/>
                  </a:ext>
                </a:extLst>
              </a:tr>
              <a:tr h="2124460">
                <a:tc grid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900" dirty="0"/>
                    </a:p>
                  </a:txBody>
                  <a:tcPr marL="96012" marR="96012" marT="48006" marB="48006"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3791391"/>
                  </a:ext>
                </a:extLst>
              </a:tr>
              <a:tr h="135826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900" dirty="0"/>
                    </a:p>
                  </a:txBody>
                  <a:tcPr marL="96012" marR="96012" marT="48006" marB="4800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900" dirty="0"/>
                    </a:p>
                  </a:txBody>
                  <a:tcPr marL="96012" marR="96012" marT="48006" marB="48006"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900" dirty="0"/>
                    </a:p>
                  </a:txBody>
                  <a:tcPr marL="96012" marR="96012" marT="48006" marB="48006" anchor="ctr"/>
                </a:tc>
                <a:tc gridSpan="2">
                  <a:txBody>
                    <a:bodyPr/>
                    <a:lstStyle/>
                    <a:p>
                      <a:endParaRPr kumimoji="1" lang="ja-JP" altLang="en-US" dirty="0"/>
                    </a:p>
                  </a:txBody>
                  <a:tcPr marL="96012" marR="96012" marT="48006" marB="48006"/>
                </a:tc>
                <a:tc hMerge="1">
                  <a:txBody>
                    <a:bodyPr/>
                    <a:lstStyle/>
                    <a:p>
                      <a:endParaRPr kumimoji="1" lang="ja-JP" altLang="en-US"/>
                    </a:p>
                  </a:txBody>
                  <a:tcPr/>
                </a:tc>
                <a:tc>
                  <a:txBody>
                    <a:bodyPr/>
                    <a:lstStyle/>
                    <a:p>
                      <a:endParaRPr kumimoji="1" lang="ja-JP" altLang="en-US" dirty="0"/>
                    </a:p>
                  </a:txBody>
                  <a:tcPr marL="96012" marR="96012" marT="48006" marB="48006"/>
                </a:tc>
                <a:extLst>
                  <a:ext uri="{0D108BD9-81ED-4DB2-BD59-A6C34878D82A}">
                    <a16:rowId xmlns:a16="http://schemas.microsoft.com/office/drawing/2014/main" val="3359774189"/>
                  </a:ext>
                </a:extLst>
              </a:tr>
            </a:tbl>
          </a:graphicData>
        </a:graphic>
      </p:graphicFrame>
      <p:sp>
        <p:nvSpPr>
          <p:cNvPr id="35" name="テキスト ボックス 34"/>
          <p:cNvSpPr txBox="1"/>
          <p:nvPr/>
        </p:nvSpPr>
        <p:spPr>
          <a:xfrm>
            <a:off x="1211864" y="1443315"/>
            <a:ext cx="793448" cy="383182"/>
          </a:xfrm>
          <a:prstGeom prst="rect">
            <a:avLst/>
          </a:prstGeom>
          <a:noFill/>
        </p:spPr>
        <p:txBody>
          <a:bodyPr wrap="square" rtlCol="0">
            <a:spAutoFit/>
          </a:bodyPr>
          <a:lstStyle/>
          <a:p>
            <a:r>
              <a:rPr kumimoji="1" lang="en-US" altLang="ja-JP" sz="1890" dirty="0"/>
              <a:t>2022</a:t>
            </a:r>
            <a:endParaRPr kumimoji="1" lang="ja-JP" altLang="en-US" sz="1890" dirty="0"/>
          </a:p>
        </p:txBody>
      </p:sp>
      <p:sp>
        <p:nvSpPr>
          <p:cNvPr id="42" name="テキスト ボックス 41"/>
          <p:cNvSpPr txBox="1"/>
          <p:nvPr/>
        </p:nvSpPr>
        <p:spPr>
          <a:xfrm>
            <a:off x="3900711" y="1443315"/>
            <a:ext cx="796610" cy="383182"/>
          </a:xfrm>
          <a:prstGeom prst="rect">
            <a:avLst/>
          </a:prstGeom>
          <a:noFill/>
        </p:spPr>
        <p:txBody>
          <a:bodyPr wrap="square" rtlCol="0">
            <a:spAutoFit/>
          </a:bodyPr>
          <a:lstStyle/>
          <a:p>
            <a:r>
              <a:rPr kumimoji="1" lang="en-US" altLang="ja-JP" sz="1890" dirty="0"/>
              <a:t>2025</a:t>
            </a:r>
            <a:endParaRPr kumimoji="1" lang="ja-JP" altLang="en-US" sz="1890" dirty="0"/>
          </a:p>
        </p:txBody>
      </p:sp>
      <p:sp>
        <p:nvSpPr>
          <p:cNvPr id="43" name="正方形/長方形 42"/>
          <p:cNvSpPr/>
          <p:nvPr/>
        </p:nvSpPr>
        <p:spPr>
          <a:xfrm>
            <a:off x="701952" y="2114240"/>
            <a:ext cx="1663305" cy="4868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600" b="1" dirty="0">
                <a:solidFill>
                  <a:schemeClr val="tx1"/>
                </a:solidFill>
                <a:latin typeface="+mn-ea"/>
              </a:rPr>
              <a:t>国際金融都市</a:t>
            </a:r>
            <a:endParaRPr lang="en-US" altLang="ja-JP" sz="1600" b="1" dirty="0">
              <a:solidFill>
                <a:schemeClr val="tx1"/>
              </a:solidFill>
              <a:latin typeface="+mn-ea"/>
            </a:endParaRPr>
          </a:p>
          <a:p>
            <a:pPr algn="ctr"/>
            <a:r>
              <a:rPr kumimoji="1" lang="en-US" altLang="ja-JP" sz="1600" b="1" dirty="0">
                <a:solidFill>
                  <a:schemeClr val="tx1"/>
                </a:solidFill>
                <a:latin typeface="+mn-ea"/>
              </a:rPr>
              <a:t>OSAKA</a:t>
            </a:r>
            <a:r>
              <a:rPr kumimoji="1" lang="ja-JP" altLang="en-US" sz="1600" b="1" dirty="0">
                <a:solidFill>
                  <a:schemeClr val="tx1"/>
                </a:solidFill>
                <a:latin typeface="+mn-ea"/>
              </a:rPr>
              <a:t>戦略策定</a:t>
            </a:r>
          </a:p>
        </p:txBody>
      </p:sp>
      <p:sp>
        <p:nvSpPr>
          <p:cNvPr id="44" name="正方形/長方形 43"/>
          <p:cNvSpPr/>
          <p:nvPr/>
        </p:nvSpPr>
        <p:spPr>
          <a:xfrm>
            <a:off x="3567658" y="2051217"/>
            <a:ext cx="1462716" cy="5950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600" b="1" dirty="0">
                <a:solidFill>
                  <a:schemeClr val="tx1"/>
                </a:solidFill>
                <a:latin typeface="+mn-ea"/>
              </a:rPr>
              <a:t>短期目標</a:t>
            </a:r>
            <a:endParaRPr lang="en-US" altLang="ja-JP" sz="1600" b="1" dirty="0">
              <a:solidFill>
                <a:schemeClr val="tx1"/>
              </a:solidFill>
              <a:latin typeface="+mn-ea"/>
            </a:endParaRPr>
          </a:p>
          <a:p>
            <a:pPr algn="ctr"/>
            <a:r>
              <a:rPr lang="ja-JP" altLang="en-US" sz="1600" b="1" dirty="0">
                <a:solidFill>
                  <a:schemeClr val="tx1"/>
                </a:solidFill>
                <a:latin typeface="+mn-ea"/>
              </a:rPr>
              <a:t>大阪・関西</a:t>
            </a:r>
            <a:endParaRPr lang="en-US" altLang="ja-JP" sz="1600" b="1" dirty="0">
              <a:solidFill>
                <a:schemeClr val="tx1"/>
              </a:solidFill>
              <a:latin typeface="+mn-ea"/>
            </a:endParaRPr>
          </a:p>
          <a:p>
            <a:pPr algn="ctr"/>
            <a:r>
              <a:rPr lang="ja-JP" altLang="en-US" sz="1600" b="1" dirty="0">
                <a:solidFill>
                  <a:schemeClr val="tx1"/>
                </a:solidFill>
                <a:latin typeface="+mn-ea"/>
              </a:rPr>
              <a:t>万博開催</a:t>
            </a:r>
            <a:endParaRPr kumimoji="1" lang="ja-JP" altLang="en-US" sz="1600" b="1" dirty="0">
              <a:solidFill>
                <a:schemeClr val="tx1"/>
              </a:solidFill>
              <a:latin typeface="+mn-ea"/>
            </a:endParaRPr>
          </a:p>
        </p:txBody>
      </p:sp>
      <p:sp>
        <p:nvSpPr>
          <p:cNvPr id="46" name="テキスト ボックス 45"/>
          <p:cNvSpPr txBox="1"/>
          <p:nvPr/>
        </p:nvSpPr>
        <p:spPr>
          <a:xfrm>
            <a:off x="10186913" y="1443315"/>
            <a:ext cx="788941" cy="383182"/>
          </a:xfrm>
          <a:prstGeom prst="rect">
            <a:avLst/>
          </a:prstGeom>
          <a:noFill/>
        </p:spPr>
        <p:txBody>
          <a:bodyPr wrap="square" rtlCol="0">
            <a:spAutoFit/>
          </a:bodyPr>
          <a:lstStyle/>
          <a:p>
            <a:r>
              <a:rPr kumimoji="1" lang="en-US" altLang="ja-JP" sz="1890" dirty="0"/>
              <a:t>2050</a:t>
            </a:r>
            <a:endParaRPr kumimoji="1" lang="ja-JP" altLang="en-US" sz="1890" dirty="0"/>
          </a:p>
        </p:txBody>
      </p:sp>
      <p:sp>
        <p:nvSpPr>
          <p:cNvPr id="47" name="テキスト ボックス 46"/>
          <p:cNvSpPr txBox="1"/>
          <p:nvPr/>
        </p:nvSpPr>
        <p:spPr>
          <a:xfrm>
            <a:off x="7115777" y="1443315"/>
            <a:ext cx="750626" cy="383182"/>
          </a:xfrm>
          <a:prstGeom prst="rect">
            <a:avLst/>
          </a:prstGeom>
          <a:noFill/>
        </p:spPr>
        <p:txBody>
          <a:bodyPr wrap="square" rtlCol="0">
            <a:spAutoFit/>
          </a:bodyPr>
          <a:lstStyle/>
          <a:p>
            <a:r>
              <a:rPr kumimoji="1" lang="en-US" altLang="ja-JP" sz="1890" dirty="0"/>
              <a:t>2030</a:t>
            </a:r>
            <a:endParaRPr kumimoji="1" lang="ja-JP" altLang="en-US" sz="1890" dirty="0"/>
          </a:p>
        </p:txBody>
      </p:sp>
      <p:sp>
        <p:nvSpPr>
          <p:cNvPr id="49" name="正方形/長方形 48"/>
          <p:cNvSpPr/>
          <p:nvPr/>
        </p:nvSpPr>
        <p:spPr>
          <a:xfrm>
            <a:off x="6938708" y="2060149"/>
            <a:ext cx="1114019" cy="5950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785"/>
              </a:lnSpc>
            </a:pPr>
            <a:r>
              <a:rPr lang="ja-JP" altLang="en-US" sz="1600" b="1" dirty="0">
                <a:solidFill>
                  <a:schemeClr val="tx1"/>
                </a:solidFill>
                <a:latin typeface="+mn-ea"/>
              </a:rPr>
              <a:t>中期目標</a:t>
            </a:r>
            <a:endParaRPr kumimoji="1" lang="ja-JP" altLang="en-US" sz="1600" b="1" dirty="0">
              <a:solidFill>
                <a:schemeClr val="tx1"/>
              </a:solidFill>
              <a:latin typeface="+mn-ea"/>
            </a:endParaRPr>
          </a:p>
        </p:txBody>
      </p:sp>
      <p:sp>
        <p:nvSpPr>
          <p:cNvPr id="51" name="ホームベース 50"/>
          <p:cNvSpPr/>
          <p:nvPr/>
        </p:nvSpPr>
        <p:spPr>
          <a:xfrm>
            <a:off x="428612" y="2966133"/>
            <a:ext cx="3974034" cy="1397433"/>
          </a:xfrm>
          <a:prstGeom prst="homePlate">
            <a:avLst>
              <a:gd name="adj" fmla="val 13864"/>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2400" b="1" dirty="0">
                <a:solidFill>
                  <a:schemeClr val="tx1"/>
                </a:solidFill>
              </a:rPr>
              <a:t>始動期・</a:t>
            </a:r>
            <a:r>
              <a:rPr kumimoji="1" lang="ja-JP" altLang="en-US" sz="2400" b="1" dirty="0">
                <a:solidFill>
                  <a:schemeClr val="tx1"/>
                </a:solidFill>
              </a:rPr>
              <a:t>第一期活動期</a:t>
            </a:r>
            <a:endParaRPr kumimoji="1" lang="en-US" altLang="ja-JP" sz="1400" b="1" dirty="0">
              <a:solidFill>
                <a:schemeClr val="tx1"/>
              </a:solidFill>
            </a:endParaRPr>
          </a:p>
          <a:p>
            <a:pPr lvl="0"/>
            <a:endParaRPr lang="en-US" altLang="ja-JP" sz="1200" b="1" dirty="0">
              <a:solidFill>
                <a:schemeClr val="tx1"/>
              </a:solidFill>
            </a:endParaRPr>
          </a:p>
          <a:p>
            <a:pPr lvl="0"/>
            <a:r>
              <a:rPr lang="ja-JP" altLang="en-US" sz="1200" b="1" kern="100" dirty="0">
                <a:solidFill>
                  <a:schemeClr val="tx1"/>
                </a:solidFill>
                <a:latin typeface="+mn-ea"/>
                <a:cs typeface="Courier New" panose="02070309020205020404" pitchFamily="49" charset="0"/>
              </a:rPr>
              <a:t>・アジア・世界に大阪・関西のビジネス魅力や生活環境等を発信</a:t>
            </a:r>
            <a:endParaRPr lang="en-US" altLang="ja-JP" sz="1200" b="1" kern="100" dirty="0">
              <a:solidFill>
                <a:schemeClr val="tx1"/>
              </a:solidFill>
              <a:latin typeface="+mn-ea"/>
              <a:cs typeface="Courier New" panose="02070309020205020404" pitchFamily="49" charset="0"/>
            </a:endParaRPr>
          </a:p>
          <a:p>
            <a:pPr lvl="0"/>
            <a:r>
              <a:rPr lang="ja-JP" altLang="en-US" sz="1200" b="1" dirty="0">
                <a:solidFill>
                  <a:schemeClr val="tx1"/>
                </a:solidFill>
                <a:latin typeface="+mn-ea"/>
              </a:rPr>
              <a:t>・「人材・企業・資金」を呼び込むとともに、投資対象となるスタートアップを集積</a:t>
            </a:r>
            <a:endParaRPr kumimoji="1" lang="ja-JP" altLang="en-US" sz="1200" b="1" dirty="0">
              <a:solidFill>
                <a:schemeClr val="tx1"/>
              </a:solidFill>
              <a:latin typeface="+mn-ea"/>
            </a:endParaRPr>
          </a:p>
        </p:txBody>
      </p:sp>
      <p:sp>
        <p:nvSpPr>
          <p:cNvPr id="52" name="ホームベース 51"/>
          <p:cNvSpPr/>
          <p:nvPr/>
        </p:nvSpPr>
        <p:spPr>
          <a:xfrm>
            <a:off x="4614663" y="2988080"/>
            <a:ext cx="2893720" cy="1397433"/>
          </a:xfrm>
          <a:prstGeom prst="homePlate">
            <a:avLst>
              <a:gd name="adj" fmla="val 1615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2400" b="1" dirty="0">
                <a:solidFill>
                  <a:schemeClr val="tx1"/>
                </a:solidFill>
              </a:rPr>
              <a:t>第二期活動期</a:t>
            </a:r>
            <a:endParaRPr kumimoji="1" lang="en-US" altLang="ja-JP" sz="1200" b="1" dirty="0">
              <a:solidFill>
                <a:schemeClr val="tx1"/>
              </a:solidFill>
            </a:endParaRPr>
          </a:p>
          <a:p>
            <a:pPr lvl="0"/>
            <a:endParaRPr lang="en-US" altLang="ja-JP" sz="1200" b="1" dirty="0">
              <a:solidFill>
                <a:schemeClr val="tx1"/>
              </a:solidFill>
            </a:endParaRPr>
          </a:p>
          <a:p>
            <a:r>
              <a:rPr lang="ja-JP" altLang="en-US" sz="1200" b="1" dirty="0">
                <a:solidFill>
                  <a:schemeClr val="tx1"/>
                </a:solidFill>
              </a:rPr>
              <a:t>・</a:t>
            </a:r>
            <a:r>
              <a:rPr lang="ja-JP" altLang="en-US" sz="1200" b="1" kern="100" dirty="0">
                <a:solidFill>
                  <a:schemeClr val="tx1"/>
                </a:solidFill>
                <a:latin typeface="+mn-ea"/>
                <a:cs typeface="Courier New" panose="02070309020205020404" pitchFamily="49" charset="0"/>
              </a:rPr>
              <a:t>取組みの深化</a:t>
            </a:r>
            <a:endParaRPr lang="en-US" altLang="ja-JP" sz="1200" b="1" kern="100" dirty="0">
              <a:solidFill>
                <a:schemeClr val="tx1"/>
              </a:solidFill>
              <a:latin typeface="+mn-ea"/>
              <a:cs typeface="Courier New" panose="02070309020205020404" pitchFamily="49" charset="0"/>
            </a:endParaRPr>
          </a:p>
          <a:p>
            <a:r>
              <a:rPr lang="ja-JP" altLang="en-US" sz="1200" b="1" kern="100" dirty="0">
                <a:solidFill>
                  <a:schemeClr val="tx1"/>
                </a:solidFill>
                <a:latin typeface="+mn-ea"/>
                <a:cs typeface="Courier New" panose="02070309020205020404" pitchFamily="49" charset="0"/>
              </a:rPr>
              <a:t>・</a:t>
            </a:r>
            <a:r>
              <a:rPr lang="en-US" altLang="ja-JP" sz="1200" b="1" kern="100" dirty="0">
                <a:solidFill>
                  <a:schemeClr val="tx1"/>
                </a:solidFill>
                <a:latin typeface="+mn-ea"/>
                <a:cs typeface="Courier New" panose="02070309020205020404" pitchFamily="49" charset="0"/>
              </a:rPr>
              <a:t>SDG</a:t>
            </a:r>
            <a:r>
              <a:rPr lang="ja-JP" altLang="en-US" sz="1200" b="1" kern="100" dirty="0" err="1">
                <a:solidFill>
                  <a:schemeClr val="tx1"/>
                </a:solidFill>
                <a:latin typeface="+mn-ea"/>
                <a:cs typeface="Courier New" panose="02070309020205020404" pitchFamily="49" charset="0"/>
              </a:rPr>
              <a:t>ｓ</a:t>
            </a:r>
            <a:r>
              <a:rPr lang="ja-JP" altLang="en-US" sz="1200" b="1" kern="100" dirty="0">
                <a:solidFill>
                  <a:schemeClr val="tx1"/>
                </a:solidFill>
                <a:latin typeface="+mn-ea"/>
                <a:cs typeface="Courier New" panose="02070309020205020404" pitchFamily="49" charset="0"/>
              </a:rPr>
              <a:t>先進都市として、その実践をファイナンス面から推進</a:t>
            </a:r>
            <a:endParaRPr kumimoji="1" lang="ja-JP" altLang="en-US" sz="1400" b="1" dirty="0">
              <a:solidFill>
                <a:schemeClr val="tx1"/>
              </a:solidFill>
              <a:latin typeface="+mn-ea"/>
            </a:endParaRPr>
          </a:p>
        </p:txBody>
      </p:sp>
      <p:sp>
        <p:nvSpPr>
          <p:cNvPr id="54" name="角丸四角形 53"/>
          <p:cNvSpPr/>
          <p:nvPr/>
        </p:nvSpPr>
        <p:spPr>
          <a:xfrm>
            <a:off x="3320133" y="5003719"/>
            <a:ext cx="1957765" cy="831604"/>
          </a:xfrm>
          <a:prstGeom prst="roundRect">
            <a:avLst/>
          </a:prstGeom>
          <a:ln/>
        </p:spPr>
        <p:style>
          <a:lnRef idx="1">
            <a:schemeClr val="accent6"/>
          </a:lnRef>
          <a:fillRef idx="2">
            <a:schemeClr val="accent6"/>
          </a:fillRef>
          <a:effectRef idx="1">
            <a:schemeClr val="accent6"/>
          </a:effectRef>
          <a:fontRef idx="minor">
            <a:schemeClr val="dk1"/>
          </a:fontRef>
        </p:style>
        <p:txBody>
          <a:bodyPr lIns="0" tIns="0" rIns="0" bIns="0" rtlCol="0" anchor="ctr"/>
          <a:lstStyle/>
          <a:p>
            <a:pPr algn="ctr"/>
            <a:r>
              <a:rPr lang="ja-JP" altLang="en-US" sz="1400" b="1" kern="100" dirty="0">
                <a:solidFill>
                  <a:schemeClr val="tx1"/>
                </a:solidFill>
                <a:latin typeface="UD デジタル 教科書体 NK-R" panose="02020400000000000000" pitchFamily="18" charset="-128"/>
                <a:ea typeface="UD デジタル 教科書体 NK-R" panose="02020400000000000000" pitchFamily="18" charset="-128"/>
                <a:cs typeface="Courier New" panose="02070309020205020404" pitchFamily="49" charset="0"/>
              </a:rPr>
              <a:t>大阪のプレゼンス向上・大阪・関西経済の</a:t>
            </a:r>
            <a:r>
              <a:rPr lang="ja-JP" altLang="en-US" sz="1400" b="1" kern="100" dirty="0" smtClean="0">
                <a:solidFill>
                  <a:schemeClr val="tx1"/>
                </a:solidFill>
                <a:latin typeface="UD デジタル 教科書体 NK-R" panose="02020400000000000000" pitchFamily="18" charset="-128"/>
                <a:ea typeface="UD デジタル 教科書体 NK-R" panose="02020400000000000000" pitchFamily="18" charset="-128"/>
                <a:cs typeface="Courier New" panose="02070309020205020404" pitchFamily="49" charset="0"/>
              </a:rPr>
              <a:t>発展</a:t>
            </a:r>
            <a:endParaRPr lang="en-US" altLang="ja-JP" sz="1400" b="1" kern="100" dirty="0" smtClean="0">
              <a:solidFill>
                <a:schemeClr val="tx1"/>
              </a:solidFill>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pPr algn="ctr"/>
            <a:r>
              <a:rPr lang="ja-JP" altLang="en-US" sz="1400" b="1" kern="100" dirty="0" smtClean="0">
                <a:solidFill>
                  <a:schemeClr val="tx1"/>
                </a:solidFill>
                <a:latin typeface="UD デジタル 教科書体 NK-R" panose="02020400000000000000" pitchFamily="18" charset="-128"/>
                <a:ea typeface="UD デジタル 教科書体 NK-R" panose="02020400000000000000" pitchFamily="18" charset="-128"/>
                <a:cs typeface="Courier New" panose="02070309020205020404" pitchFamily="49" charset="0"/>
              </a:rPr>
              <a:t>に</a:t>
            </a:r>
            <a:r>
              <a:rPr lang="ja-JP" altLang="en-US" sz="1400" b="1" kern="100" dirty="0">
                <a:solidFill>
                  <a:schemeClr val="tx1"/>
                </a:solidFill>
                <a:latin typeface="UD デジタル 教科書体 NK-R" panose="02020400000000000000" pitchFamily="18" charset="-128"/>
                <a:ea typeface="UD デジタル 教科書体 NK-R" panose="02020400000000000000" pitchFamily="18" charset="-128"/>
                <a:cs typeface="Courier New" panose="02070309020205020404" pitchFamily="49" charset="0"/>
              </a:rPr>
              <a:t>つなげる</a:t>
            </a:r>
          </a:p>
        </p:txBody>
      </p:sp>
      <p:sp>
        <p:nvSpPr>
          <p:cNvPr id="20" name="タイトル 1"/>
          <p:cNvSpPr txBox="1">
            <a:spLocks/>
          </p:cNvSpPr>
          <p:nvPr/>
        </p:nvSpPr>
        <p:spPr>
          <a:xfrm>
            <a:off x="411784" y="718187"/>
            <a:ext cx="11061879" cy="564340"/>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dirty="0">
                <a:latin typeface="UD デジタル 教科書体 NK-R" panose="02020400000000000000" pitchFamily="18" charset="-128"/>
                <a:ea typeface="UD デジタル 教科書体 NK-R" panose="02020400000000000000" pitchFamily="18" charset="-128"/>
              </a:rPr>
              <a:t>戦略の取組期間（イメージ）</a:t>
            </a:r>
          </a:p>
        </p:txBody>
      </p:sp>
      <p:sp>
        <p:nvSpPr>
          <p:cNvPr id="21" name="角丸四角形 20"/>
          <p:cNvSpPr/>
          <p:nvPr/>
        </p:nvSpPr>
        <p:spPr>
          <a:xfrm>
            <a:off x="6985627" y="5003719"/>
            <a:ext cx="1325860" cy="894933"/>
          </a:xfrm>
          <a:prstGeom prst="roundRect">
            <a:avLst/>
          </a:prstGeom>
          <a:ln/>
        </p:spPr>
        <p:style>
          <a:lnRef idx="1">
            <a:schemeClr val="accent6"/>
          </a:lnRef>
          <a:fillRef idx="2">
            <a:schemeClr val="accent6"/>
          </a:fillRef>
          <a:effectRef idx="1">
            <a:schemeClr val="accent6"/>
          </a:effectRef>
          <a:fontRef idx="minor">
            <a:schemeClr val="dk1"/>
          </a:fontRef>
        </p:style>
        <p:txBody>
          <a:bodyPr lIns="0" tIns="0" rIns="0" bIns="0" rtlCol="0" anchor="ctr"/>
          <a:lstStyle/>
          <a:p>
            <a:pPr algn="ctr"/>
            <a:r>
              <a:rPr lang="ja-JP" altLang="en-US" sz="1400" b="1" kern="100" dirty="0">
                <a:solidFill>
                  <a:schemeClr val="tx1"/>
                </a:solidFill>
                <a:latin typeface="UD デジタル 教科書体 NK-R" panose="02020400000000000000" pitchFamily="18" charset="-128"/>
                <a:ea typeface="UD デジタル 教科書体 NK-R" panose="02020400000000000000" pitchFamily="18" charset="-128"/>
                <a:cs typeface="Courier New" panose="02070309020205020404" pitchFamily="49" charset="0"/>
              </a:rPr>
              <a:t>国際金融都市としての存在感を世界に示す</a:t>
            </a:r>
          </a:p>
        </p:txBody>
      </p:sp>
      <p:sp>
        <p:nvSpPr>
          <p:cNvPr id="2" name="正方形/長方形 1"/>
          <p:cNvSpPr/>
          <p:nvPr/>
        </p:nvSpPr>
        <p:spPr>
          <a:xfrm>
            <a:off x="321555" y="2865305"/>
            <a:ext cx="4186051" cy="1816653"/>
          </a:xfrm>
          <a:prstGeom prst="rect">
            <a:avLst/>
          </a:prstGeom>
          <a:noFill/>
          <a:ln w="28575">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3" name="テキスト ボックス 2"/>
          <p:cNvSpPr txBox="1"/>
          <p:nvPr/>
        </p:nvSpPr>
        <p:spPr>
          <a:xfrm>
            <a:off x="701952" y="4486905"/>
            <a:ext cx="2865706" cy="307777"/>
          </a:xfrm>
          <a:prstGeom prst="rect">
            <a:avLst/>
          </a:prstGeom>
          <a:solidFill>
            <a:schemeClr val="bg1"/>
          </a:solidFill>
          <a:ln w="28575">
            <a:solidFill>
              <a:srgbClr val="FF0000"/>
            </a:solidFill>
          </a:ln>
        </p:spPr>
        <p:txBody>
          <a:bodyPr wrap="square" rtlCol="0">
            <a:spAutoFit/>
          </a:bodyPr>
          <a:lstStyle/>
          <a:p>
            <a:pPr algn="ctr"/>
            <a:r>
              <a:rPr lang="ja-JP" altLang="en-US" sz="1400" b="1" dirty="0"/>
              <a:t>今回、戦略目標を設定</a:t>
            </a:r>
            <a:endParaRPr kumimoji="1" lang="ja-JP" altLang="en-US" sz="1400" b="1" dirty="0"/>
          </a:p>
        </p:txBody>
      </p:sp>
      <p:sp>
        <p:nvSpPr>
          <p:cNvPr id="24" name="ホームベース 23"/>
          <p:cNvSpPr/>
          <p:nvPr/>
        </p:nvSpPr>
        <p:spPr>
          <a:xfrm>
            <a:off x="7577880" y="2988655"/>
            <a:ext cx="2290223" cy="1383546"/>
          </a:xfrm>
          <a:prstGeom prst="homePlate">
            <a:avLst>
              <a:gd name="adj" fmla="val 23784"/>
            </a:avLst>
          </a:prstGeom>
          <a:solidFill>
            <a:schemeClr val="bg1"/>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sz="2400" b="1" dirty="0">
              <a:solidFill>
                <a:schemeClr val="tx1"/>
              </a:solidFill>
            </a:endParaRPr>
          </a:p>
          <a:p>
            <a:pPr lvl="0"/>
            <a:r>
              <a:rPr lang="ja-JP" altLang="en-US" sz="1200" b="1" dirty="0" smtClean="0">
                <a:solidFill>
                  <a:schemeClr val="tx1"/>
                </a:solidFill>
              </a:rPr>
              <a:t>新た</a:t>
            </a:r>
            <a:r>
              <a:rPr lang="ja-JP" altLang="en-US" sz="1200" b="1" dirty="0">
                <a:solidFill>
                  <a:schemeClr val="tx1"/>
                </a:solidFill>
              </a:rPr>
              <a:t>な金融商品・市場形成や革新的な金融サービスの開発</a:t>
            </a:r>
            <a:endParaRPr kumimoji="1" lang="ja-JP" altLang="en-US" sz="2000" b="1" dirty="0">
              <a:solidFill>
                <a:schemeClr val="tx1"/>
              </a:solidFill>
            </a:endParaRPr>
          </a:p>
        </p:txBody>
      </p:sp>
      <p:sp>
        <p:nvSpPr>
          <p:cNvPr id="25" name="正方形/長方形 24"/>
          <p:cNvSpPr/>
          <p:nvPr/>
        </p:nvSpPr>
        <p:spPr>
          <a:xfrm>
            <a:off x="10024375" y="2088910"/>
            <a:ext cx="1114019" cy="5950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785"/>
              </a:lnSpc>
            </a:pPr>
            <a:r>
              <a:rPr lang="ja-JP" altLang="en-US" sz="1600" b="1" dirty="0">
                <a:solidFill>
                  <a:schemeClr val="tx1"/>
                </a:solidFill>
                <a:latin typeface="+mn-ea"/>
              </a:rPr>
              <a:t>戦略目標</a:t>
            </a:r>
            <a:endParaRPr lang="en-US" altLang="ja-JP" sz="1600" b="1" dirty="0">
              <a:solidFill>
                <a:schemeClr val="tx1"/>
              </a:solidFill>
              <a:latin typeface="+mn-ea"/>
            </a:endParaRPr>
          </a:p>
          <a:p>
            <a:pPr algn="ctr">
              <a:lnSpc>
                <a:spcPts val="1785"/>
              </a:lnSpc>
            </a:pPr>
            <a:r>
              <a:rPr lang="ja-JP" altLang="en-US" sz="1600" b="1" dirty="0">
                <a:solidFill>
                  <a:schemeClr val="tx1"/>
                </a:solidFill>
                <a:latin typeface="+mn-ea"/>
              </a:rPr>
              <a:t>年度</a:t>
            </a:r>
            <a:endParaRPr kumimoji="1" lang="ja-JP" altLang="en-US" sz="1600" b="1" dirty="0">
              <a:solidFill>
                <a:schemeClr val="tx1"/>
              </a:solidFill>
              <a:latin typeface="+mn-ea"/>
            </a:endParaRPr>
          </a:p>
        </p:txBody>
      </p:sp>
      <p:grpSp>
        <p:nvGrpSpPr>
          <p:cNvPr id="6" name="グループ化 5"/>
          <p:cNvGrpSpPr/>
          <p:nvPr/>
        </p:nvGrpSpPr>
        <p:grpSpPr>
          <a:xfrm>
            <a:off x="9930999" y="2928662"/>
            <a:ext cx="2059232" cy="3208613"/>
            <a:chOff x="10689464" y="2678372"/>
            <a:chExt cx="1300767" cy="2898779"/>
          </a:xfrm>
        </p:grpSpPr>
        <p:sp>
          <p:nvSpPr>
            <p:cNvPr id="57" name="角丸四角形 56"/>
            <p:cNvSpPr/>
            <p:nvPr/>
          </p:nvSpPr>
          <p:spPr>
            <a:xfrm>
              <a:off x="10715224" y="4560595"/>
              <a:ext cx="1212111" cy="800976"/>
            </a:xfrm>
            <a:prstGeom prst="roundRect">
              <a:avLst/>
            </a:prstGeom>
            <a:ln/>
          </p:spPr>
          <p:style>
            <a:lnRef idx="1">
              <a:schemeClr val="accent6"/>
            </a:lnRef>
            <a:fillRef idx="2">
              <a:schemeClr val="accent6"/>
            </a:fillRef>
            <a:effectRef idx="1">
              <a:schemeClr val="accent6"/>
            </a:effectRef>
            <a:fontRef idx="minor">
              <a:schemeClr val="dk1"/>
            </a:fontRef>
          </p:style>
          <p:txBody>
            <a:bodyPr lIns="0" tIns="0" rIns="0" bIns="0" rtlCol="0" anchor="ctr"/>
            <a:lstStyle/>
            <a:p>
              <a:pPr algn="ctr">
                <a:lnSpc>
                  <a:spcPts val="1500"/>
                </a:lnSpc>
                <a:spcBef>
                  <a:spcPts val="315"/>
                </a:spcBef>
              </a:pP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エッジの</a:t>
              </a:r>
              <a:r>
                <a:rPr lang="ja-JP" altLang="en-US" sz="1400" b="1" dirty="0" smtClean="0">
                  <a:solidFill>
                    <a:schemeClr val="tx1"/>
                  </a:solidFill>
                  <a:latin typeface="UD デジタル 教科書体 NK-R" panose="02020400000000000000" pitchFamily="18" charset="-128"/>
                  <a:ea typeface="UD デジタル 教科書体 NK-R" panose="02020400000000000000" pitchFamily="18" charset="-128"/>
                </a:rPr>
                <a:t>効いた</a:t>
              </a:r>
              <a:endParaRPr lang="en-US" altLang="ja-JP" sz="1400" b="1"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gn="ctr">
                <a:lnSpc>
                  <a:spcPts val="1500"/>
                </a:lnSpc>
                <a:spcBef>
                  <a:spcPts val="315"/>
                </a:spcBef>
              </a:pPr>
              <a:r>
                <a:rPr lang="ja-JP" altLang="ja-JP" sz="1400" b="1" dirty="0" smtClean="0">
                  <a:solidFill>
                    <a:schemeClr val="tx1"/>
                  </a:solidFill>
                  <a:latin typeface="UD デジタル 教科書体 NK-R" panose="02020400000000000000" pitchFamily="18" charset="-128"/>
                  <a:ea typeface="UD デジタル 教科書体 NK-R" panose="02020400000000000000" pitchFamily="18" charset="-128"/>
                </a:rPr>
                <a:t>国際金融</a:t>
              </a:r>
              <a:r>
                <a:rPr lang="ja-JP" altLang="ja-JP" sz="1400" b="1" dirty="0">
                  <a:solidFill>
                    <a:schemeClr val="tx1"/>
                  </a:solidFill>
                  <a:latin typeface="UD デジタル 教科書体 NK-R" panose="02020400000000000000" pitchFamily="18" charset="-128"/>
                  <a:ea typeface="UD デジタル 教科書体 NK-R" panose="02020400000000000000" pitchFamily="18" charset="-128"/>
                </a:rPr>
                <a:t>都市と</a:t>
              </a:r>
              <a:r>
                <a:rPr lang="ja-JP" altLang="ja-JP" sz="1400" b="1" dirty="0" smtClean="0">
                  <a:solidFill>
                    <a:schemeClr val="tx1"/>
                  </a:solidFill>
                  <a:latin typeface="UD デジタル 教科書体 NK-R" panose="02020400000000000000" pitchFamily="18" charset="-128"/>
                  <a:ea typeface="UD デジタル 教科書体 NK-R" panose="02020400000000000000" pitchFamily="18" charset="-128"/>
                </a:rPr>
                <a:t>しての</a:t>
              </a:r>
              <a:endParaRPr lang="en-US" altLang="ja-JP" sz="1400" b="1"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gn="ctr">
                <a:lnSpc>
                  <a:spcPts val="1500"/>
                </a:lnSpc>
                <a:spcBef>
                  <a:spcPts val="315"/>
                </a:spcBef>
              </a:pPr>
              <a:r>
                <a:rPr lang="ja-JP" altLang="ja-JP" sz="1400" b="1" dirty="0" smtClean="0">
                  <a:solidFill>
                    <a:schemeClr val="tx1"/>
                  </a:solidFill>
                  <a:latin typeface="UD デジタル 教科書体 NK-R" panose="02020400000000000000" pitchFamily="18" charset="-128"/>
                  <a:ea typeface="UD デジタル 教科書体 NK-R" panose="02020400000000000000" pitchFamily="18" charset="-128"/>
                </a:rPr>
                <a:t>地位</a:t>
              </a:r>
              <a:r>
                <a:rPr lang="ja-JP" altLang="ja-JP" sz="1400" b="1" dirty="0">
                  <a:solidFill>
                    <a:schemeClr val="tx1"/>
                  </a:solidFill>
                  <a:latin typeface="UD デジタル 教科書体 NK-R" panose="02020400000000000000" pitchFamily="18" charset="-128"/>
                  <a:ea typeface="UD デジタル 教科書体 NK-R" panose="02020400000000000000" pitchFamily="18" charset="-128"/>
                </a:rPr>
                <a:t>確立</a:t>
              </a:r>
              <a:endPar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6" name="角丸四角形 25"/>
            <p:cNvSpPr/>
            <p:nvPr/>
          </p:nvSpPr>
          <p:spPr>
            <a:xfrm>
              <a:off x="10715224" y="2867972"/>
              <a:ext cx="1212111" cy="454631"/>
            </a:xfrm>
            <a:prstGeom prst="roundRect">
              <a:avLst/>
            </a:prstGeom>
            <a:ln/>
          </p:spPr>
          <p:style>
            <a:lnRef idx="1">
              <a:schemeClr val="accent6"/>
            </a:lnRef>
            <a:fillRef idx="2">
              <a:schemeClr val="accent6"/>
            </a:fillRef>
            <a:effectRef idx="1">
              <a:schemeClr val="accent6"/>
            </a:effectRef>
            <a:fontRef idx="minor">
              <a:schemeClr val="dk1"/>
            </a:fontRef>
          </p:style>
          <p:txBody>
            <a:bodyPr lIns="0" tIns="0" rIns="0" bIns="0" rtlCol="0" anchor="ctr"/>
            <a:lstStyle/>
            <a:p>
              <a:pPr algn="ctr">
                <a:lnSpc>
                  <a:spcPts val="1500"/>
                </a:lnSpc>
                <a:spcBef>
                  <a:spcPts val="315"/>
                </a:spcBef>
              </a:pP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金融をテコに</a:t>
              </a:r>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a:p>
              <a:pPr algn="ctr">
                <a:lnSpc>
                  <a:spcPts val="1500"/>
                </a:lnSpc>
                <a:spcBef>
                  <a:spcPts val="315"/>
                </a:spcBef>
              </a:pP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発展する都市</a:t>
              </a:r>
            </a:p>
          </p:txBody>
        </p:sp>
        <p:sp>
          <p:nvSpPr>
            <p:cNvPr id="27" name="角丸四角形 26"/>
            <p:cNvSpPr/>
            <p:nvPr/>
          </p:nvSpPr>
          <p:spPr>
            <a:xfrm>
              <a:off x="10726690" y="3408626"/>
              <a:ext cx="1200645" cy="454631"/>
            </a:xfrm>
            <a:prstGeom prst="roundRect">
              <a:avLst/>
            </a:prstGeom>
            <a:ln/>
          </p:spPr>
          <p:style>
            <a:lnRef idx="1">
              <a:schemeClr val="accent6"/>
            </a:lnRef>
            <a:fillRef idx="2">
              <a:schemeClr val="accent6"/>
            </a:fillRef>
            <a:effectRef idx="1">
              <a:schemeClr val="accent6"/>
            </a:effectRef>
            <a:fontRef idx="minor">
              <a:schemeClr val="dk1"/>
            </a:fontRef>
          </p:style>
          <p:txBody>
            <a:bodyPr lIns="0" tIns="0" rIns="0" bIns="0" rtlCol="0" anchor="ctr"/>
            <a:lstStyle/>
            <a:p>
              <a:pPr algn="ctr">
                <a:lnSpc>
                  <a:spcPts val="1500"/>
                </a:lnSpc>
                <a:spcBef>
                  <a:spcPts val="315"/>
                </a:spcBef>
              </a:pP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金融</a:t>
              </a:r>
              <a:r>
                <a:rPr lang="ja-JP" altLang="en-US" sz="1400" b="1" dirty="0" smtClean="0">
                  <a:solidFill>
                    <a:schemeClr val="tx1"/>
                  </a:solidFill>
                  <a:latin typeface="UD デジタル 教科書体 NK-R" panose="02020400000000000000" pitchFamily="18" charset="-128"/>
                  <a:ea typeface="UD デジタル 教科書体 NK-R" panose="02020400000000000000" pitchFamily="18" charset="-128"/>
                </a:rPr>
                <a:t>の</a:t>
              </a:r>
              <a:endParaRPr lang="en-US" altLang="ja-JP" sz="1400" b="1"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gn="ctr">
                <a:lnSpc>
                  <a:spcPts val="1500"/>
                </a:lnSpc>
                <a:spcBef>
                  <a:spcPts val="315"/>
                </a:spcBef>
              </a:pPr>
              <a:r>
                <a:rPr lang="ja-JP" altLang="en-US" sz="1400" b="1" dirty="0" smtClean="0">
                  <a:solidFill>
                    <a:schemeClr val="tx1"/>
                  </a:solidFill>
                  <a:latin typeface="UD デジタル 教科書体 NK-R" panose="02020400000000000000" pitchFamily="18" charset="-128"/>
                  <a:ea typeface="UD デジタル 教科書体 NK-R" panose="02020400000000000000" pitchFamily="18" charset="-128"/>
                </a:rPr>
                <a:t>フロントランナー</a:t>
              </a: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都市</a:t>
              </a:r>
            </a:p>
          </p:txBody>
        </p:sp>
        <p:sp>
          <p:nvSpPr>
            <p:cNvPr id="4" name="下矢印 3"/>
            <p:cNvSpPr/>
            <p:nvPr/>
          </p:nvSpPr>
          <p:spPr>
            <a:xfrm>
              <a:off x="10958257" y="3939032"/>
              <a:ext cx="788941" cy="46155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10689464" y="2678372"/>
              <a:ext cx="1300767" cy="2898779"/>
            </a:xfrm>
            <a:prstGeom prst="roundRect">
              <a:avLst/>
            </a:prstGeom>
            <a:noFill/>
            <a:ln w="28575">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 name="大かっこ 6"/>
          <p:cNvSpPr/>
          <p:nvPr/>
        </p:nvSpPr>
        <p:spPr>
          <a:xfrm>
            <a:off x="3687097" y="2227006"/>
            <a:ext cx="1238864" cy="456909"/>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869289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735326" y="974877"/>
            <a:ext cx="11052727" cy="646331"/>
          </a:xfrm>
          <a:prstGeom prst="rect">
            <a:avLst/>
          </a:prstGeom>
        </p:spPr>
        <p:txBody>
          <a:bodyPr wrap="square">
            <a:spAutoFit/>
          </a:bodyPr>
          <a:lstStyle/>
          <a:p>
            <a:r>
              <a:rPr lang="ja-JP" altLang="en-US"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戦略の推進にあたっては、第一期活動期である</a:t>
            </a:r>
            <a:r>
              <a:rPr lang="en-US" altLang="ja-JP"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2025</a:t>
            </a:r>
            <a:r>
              <a:rPr lang="ja-JP" altLang="en-US"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年度</a:t>
            </a:r>
            <a:r>
              <a:rPr lang="ja-JP" altLang="en-US"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までの</a:t>
            </a:r>
            <a:r>
              <a:rPr lang="ja-JP" altLang="en-US"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目標として、</a:t>
            </a:r>
            <a:r>
              <a:rPr lang="en-US" altLang="ja-JP"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KPI</a:t>
            </a:r>
            <a:r>
              <a:rPr lang="ja-JP" altLang="en-US"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を活用した戦略目標を設定。</a:t>
            </a:r>
            <a:endParaRPr lang="en-US" altLang="ja-JP"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r>
              <a:rPr lang="ja-JP" altLang="en-US"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a:t>
            </a:r>
            <a:r>
              <a:rPr lang="en-US" altLang="ja-JP"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2026</a:t>
            </a:r>
            <a:r>
              <a:rPr lang="ja-JP" altLang="en-US"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年度以降</a:t>
            </a:r>
            <a:r>
              <a:rPr lang="ja-JP" altLang="en-US"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の目標は改めて検討）</a:t>
            </a:r>
            <a:endParaRPr lang="en-US" altLang="ja-JP"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p:txBody>
      </p:sp>
      <p:sp>
        <p:nvSpPr>
          <p:cNvPr id="9"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33</a:t>
            </a:fld>
            <a:endParaRPr kumimoji="1" lang="ja-JP" altLang="en-US" dirty="0"/>
          </a:p>
        </p:txBody>
      </p:sp>
      <p:sp>
        <p:nvSpPr>
          <p:cNvPr id="4" name="正方形/長方形 3"/>
          <p:cNvSpPr/>
          <p:nvPr/>
        </p:nvSpPr>
        <p:spPr>
          <a:xfrm>
            <a:off x="975595" y="1829790"/>
            <a:ext cx="3241564" cy="1194619"/>
          </a:xfrm>
          <a:prstGeom prst="rect">
            <a:avLst/>
          </a:prstGeom>
          <a:solidFill>
            <a:schemeClr val="accent2">
              <a:lumMod val="60000"/>
              <a:lumOff val="40000"/>
            </a:schemeClr>
          </a:solidFill>
          <a:ln w="381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Ø"/>
            </a:pPr>
            <a:endParaRPr lang="ja-JP" altLang="en-US" sz="1600" dirty="0">
              <a:solidFill>
                <a:schemeClr val="tx1"/>
              </a:solidFill>
            </a:endParaRPr>
          </a:p>
        </p:txBody>
      </p:sp>
      <p:sp>
        <p:nvSpPr>
          <p:cNvPr id="11" name="正方形/長方形 10"/>
          <p:cNvSpPr/>
          <p:nvPr/>
        </p:nvSpPr>
        <p:spPr>
          <a:xfrm>
            <a:off x="4713045" y="1829790"/>
            <a:ext cx="3378413" cy="1194619"/>
          </a:xfrm>
          <a:prstGeom prst="rect">
            <a:avLst/>
          </a:prstGeom>
          <a:solidFill>
            <a:schemeClr val="accent2">
              <a:lumMod val="60000"/>
              <a:lumOff val="40000"/>
            </a:schemeClr>
          </a:solidFill>
          <a:ln w="381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Ø"/>
            </a:pPr>
            <a:endParaRPr lang="ja-JP" altLang="en-US" sz="1200" dirty="0">
              <a:solidFill>
                <a:schemeClr val="tx1"/>
              </a:solidFill>
            </a:endParaRPr>
          </a:p>
        </p:txBody>
      </p:sp>
      <p:sp>
        <p:nvSpPr>
          <p:cNvPr id="12" name="正方形/長方形 11"/>
          <p:cNvSpPr/>
          <p:nvPr/>
        </p:nvSpPr>
        <p:spPr>
          <a:xfrm>
            <a:off x="8175858" y="1826697"/>
            <a:ext cx="3404875" cy="1194433"/>
          </a:xfrm>
          <a:prstGeom prst="rect">
            <a:avLst/>
          </a:prstGeom>
          <a:solidFill>
            <a:schemeClr val="accent2">
              <a:lumMod val="60000"/>
              <a:lumOff val="40000"/>
            </a:schemeClr>
          </a:solidFill>
          <a:ln w="381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600" dirty="0">
              <a:solidFill>
                <a:schemeClr val="tx1"/>
              </a:solidFill>
            </a:endParaRPr>
          </a:p>
        </p:txBody>
      </p:sp>
      <p:sp>
        <p:nvSpPr>
          <p:cNvPr id="10" name="テキスト ボックス 9"/>
          <p:cNvSpPr txBox="1"/>
          <p:nvPr/>
        </p:nvSpPr>
        <p:spPr>
          <a:xfrm>
            <a:off x="4710972" y="2067025"/>
            <a:ext cx="3491517" cy="584775"/>
          </a:xfrm>
          <a:prstGeom prst="rect">
            <a:avLst/>
          </a:prstGeom>
          <a:noFill/>
        </p:spPr>
        <p:txBody>
          <a:bodyPr wrap="square" rtlCol="0">
            <a:spAutoFit/>
          </a:bodyPr>
          <a:lstStyle/>
          <a:p>
            <a:pPr marL="285750" indent="-285750">
              <a:buFont typeface="Wingdings" panose="05000000000000000000" pitchFamily="2" charset="2"/>
              <a:buChar char="Ø"/>
            </a:pPr>
            <a:r>
              <a:rPr lang="ja-JP" altLang="en-US" sz="1600" b="1" dirty="0" smtClean="0"/>
              <a:t>金融系外国企業</a:t>
            </a:r>
            <a:r>
              <a:rPr lang="ja-JP" altLang="en-US" sz="1200" dirty="0"/>
              <a:t>（フィンテック含む）</a:t>
            </a:r>
            <a:endParaRPr lang="en-US" altLang="ja-JP" sz="1200" dirty="0"/>
          </a:p>
          <a:p>
            <a:r>
              <a:rPr lang="en-US" altLang="ja-JP" sz="1200" b="1" dirty="0"/>
              <a:t>      </a:t>
            </a:r>
            <a:r>
              <a:rPr lang="ja-JP" altLang="en-US" sz="1600" b="1" dirty="0"/>
              <a:t>・投資家等の誘致数</a:t>
            </a:r>
          </a:p>
        </p:txBody>
      </p:sp>
      <p:sp>
        <p:nvSpPr>
          <p:cNvPr id="15" name="テキスト ボックス 14"/>
          <p:cNvSpPr txBox="1"/>
          <p:nvPr/>
        </p:nvSpPr>
        <p:spPr>
          <a:xfrm>
            <a:off x="945727" y="2067025"/>
            <a:ext cx="3435204" cy="584775"/>
          </a:xfrm>
          <a:prstGeom prst="rect">
            <a:avLst/>
          </a:prstGeom>
          <a:noFill/>
        </p:spPr>
        <p:txBody>
          <a:bodyPr wrap="square" rtlCol="0">
            <a:spAutoFit/>
          </a:bodyPr>
          <a:lstStyle/>
          <a:p>
            <a:pPr marL="285750" indent="-285750">
              <a:buFont typeface="Wingdings" panose="05000000000000000000" pitchFamily="2" charset="2"/>
              <a:buChar char="Ø"/>
            </a:pPr>
            <a:r>
              <a:rPr lang="ja-JP" altLang="en-US" sz="1600" b="1" dirty="0" smtClean="0"/>
              <a:t>国際金融ワンストップサポート</a:t>
            </a:r>
            <a:endParaRPr lang="en-US" altLang="ja-JP" sz="1600" b="1" dirty="0" smtClean="0"/>
          </a:p>
          <a:p>
            <a:r>
              <a:rPr lang="ja-JP" altLang="en-US" sz="1600" b="1" dirty="0"/>
              <a:t>　 </a:t>
            </a:r>
            <a:r>
              <a:rPr lang="ja-JP" altLang="en-US" sz="1600" b="1" dirty="0" smtClean="0"/>
              <a:t>センター大阪の相談件数</a:t>
            </a:r>
            <a:endParaRPr lang="ja-JP" altLang="en-US" sz="1600" b="1" dirty="0"/>
          </a:p>
        </p:txBody>
      </p:sp>
      <p:sp>
        <p:nvSpPr>
          <p:cNvPr id="16" name="テキスト ボックス 15"/>
          <p:cNvSpPr txBox="1"/>
          <p:nvPr/>
        </p:nvSpPr>
        <p:spPr>
          <a:xfrm>
            <a:off x="8188392" y="2067025"/>
            <a:ext cx="3491517" cy="954107"/>
          </a:xfrm>
          <a:prstGeom prst="rect">
            <a:avLst/>
          </a:prstGeom>
          <a:noFill/>
        </p:spPr>
        <p:txBody>
          <a:bodyPr wrap="square" rtlCol="0">
            <a:spAutoFit/>
          </a:bodyPr>
          <a:lstStyle/>
          <a:p>
            <a:pPr marL="285750" indent="-285750">
              <a:buFont typeface="Wingdings" panose="05000000000000000000" pitchFamily="2" charset="2"/>
              <a:buChar char="Ø"/>
            </a:pPr>
            <a:r>
              <a:rPr lang="ja-JP" altLang="en-US" sz="1600" b="1" dirty="0"/>
              <a:t>ユニコーン ・スタートアップ・大学発ベンチャー創出数</a:t>
            </a:r>
          </a:p>
          <a:p>
            <a:r>
              <a:rPr lang="ja-JP" altLang="en-US" sz="1200" dirty="0"/>
              <a:t>　　</a:t>
            </a:r>
            <a:r>
              <a:rPr lang="en-US" altLang="ja-JP" sz="1200" dirty="0"/>
              <a:t>※</a:t>
            </a:r>
            <a:r>
              <a:rPr lang="ja-JP" altLang="en-US" sz="1200" dirty="0"/>
              <a:t>スタートアップエコシステムグローバル　</a:t>
            </a:r>
          </a:p>
          <a:p>
            <a:r>
              <a:rPr lang="ja-JP" altLang="en-US" sz="1200" dirty="0"/>
              <a:t>　　　拠点都市の</a:t>
            </a:r>
            <a:r>
              <a:rPr lang="en-US" altLang="ja-JP" sz="1200" dirty="0"/>
              <a:t>KPI</a:t>
            </a:r>
            <a:r>
              <a:rPr lang="ja-JP" altLang="en-US" sz="1200" dirty="0"/>
              <a:t>（</a:t>
            </a:r>
            <a:r>
              <a:rPr lang="en-US" altLang="ja-JP" sz="1200" dirty="0" smtClean="0"/>
              <a:t>2024</a:t>
            </a:r>
            <a:r>
              <a:rPr lang="ja-JP" altLang="en-US" sz="1200" dirty="0"/>
              <a:t>年度</a:t>
            </a:r>
            <a:r>
              <a:rPr lang="ja-JP" altLang="en-US" sz="1200" dirty="0" smtClean="0"/>
              <a:t>まで</a:t>
            </a:r>
            <a:r>
              <a:rPr lang="ja-JP" altLang="en-US" sz="1200" dirty="0"/>
              <a:t>）</a:t>
            </a:r>
          </a:p>
        </p:txBody>
      </p:sp>
      <p:sp>
        <p:nvSpPr>
          <p:cNvPr id="13" name="テキスト ボックス 12"/>
          <p:cNvSpPr txBox="1"/>
          <p:nvPr/>
        </p:nvSpPr>
        <p:spPr>
          <a:xfrm>
            <a:off x="4689215" y="1813919"/>
            <a:ext cx="1281120" cy="253916"/>
          </a:xfrm>
          <a:prstGeom prst="rect">
            <a:avLst/>
          </a:prstGeom>
          <a:noFill/>
        </p:spPr>
        <p:txBody>
          <a:bodyPr wrap="none" rtlCol="0">
            <a:spAutoFit/>
          </a:bodyPr>
          <a:lstStyle/>
          <a:p>
            <a:r>
              <a:rPr kumimoji="1" lang="ja-JP" altLang="en-US" sz="1050" b="1" dirty="0" smtClean="0"/>
              <a:t>アウトカム目標</a:t>
            </a:r>
            <a:r>
              <a:rPr lang="en-US" altLang="ja-JP" sz="1050" b="1" dirty="0" smtClean="0"/>
              <a:t>01</a:t>
            </a:r>
            <a:endParaRPr kumimoji="1" lang="ja-JP" altLang="en-US" sz="1050" b="1" dirty="0"/>
          </a:p>
        </p:txBody>
      </p:sp>
      <p:sp>
        <p:nvSpPr>
          <p:cNvPr id="18" name="テキスト ボックス 17"/>
          <p:cNvSpPr txBox="1"/>
          <p:nvPr/>
        </p:nvSpPr>
        <p:spPr>
          <a:xfrm>
            <a:off x="8162495" y="1813919"/>
            <a:ext cx="1281120" cy="253916"/>
          </a:xfrm>
          <a:prstGeom prst="rect">
            <a:avLst/>
          </a:prstGeom>
          <a:noFill/>
        </p:spPr>
        <p:txBody>
          <a:bodyPr wrap="none" rtlCol="0">
            <a:spAutoFit/>
          </a:bodyPr>
          <a:lstStyle/>
          <a:p>
            <a:r>
              <a:rPr kumimoji="1" lang="ja-JP" altLang="en-US" sz="1050" b="1" dirty="0" smtClean="0"/>
              <a:t>アウトカム目標</a:t>
            </a:r>
            <a:r>
              <a:rPr lang="en-US" altLang="ja-JP" sz="1050" b="1" dirty="0" smtClean="0"/>
              <a:t>02</a:t>
            </a:r>
            <a:endParaRPr kumimoji="1" lang="ja-JP" altLang="en-US" sz="1050" b="1" dirty="0"/>
          </a:p>
        </p:txBody>
      </p:sp>
      <p:sp>
        <p:nvSpPr>
          <p:cNvPr id="19" name="テキスト ボックス 18"/>
          <p:cNvSpPr txBox="1"/>
          <p:nvPr/>
        </p:nvSpPr>
        <p:spPr>
          <a:xfrm>
            <a:off x="961080" y="1813919"/>
            <a:ext cx="1261884" cy="253916"/>
          </a:xfrm>
          <a:prstGeom prst="rect">
            <a:avLst/>
          </a:prstGeom>
          <a:noFill/>
        </p:spPr>
        <p:txBody>
          <a:bodyPr wrap="none" rtlCol="0">
            <a:spAutoFit/>
          </a:bodyPr>
          <a:lstStyle/>
          <a:p>
            <a:r>
              <a:rPr kumimoji="1" lang="ja-JP" altLang="en-US" sz="1050" b="1" dirty="0" smtClean="0"/>
              <a:t>アウトプット目標</a:t>
            </a:r>
            <a:endParaRPr kumimoji="1" lang="ja-JP" altLang="en-US" sz="1050" b="1" dirty="0"/>
          </a:p>
        </p:txBody>
      </p:sp>
      <p:sp>
        <p:nvSpPr>
          <p:cNvPr id="20" name="正方形/長方形 19"/>
          <p:cNvSpPr/>
          <p:nvPr/>
        </p:nvSpPr>
        <p:spPr>
          <a:xfrm>
            <a:off x="961080" y="4002985"/>
            <a:ext cx="10601220" cy="2322484"/>
          </a:xfrm>
          <a:prstGeom prst="rect">
            <a:avLst/>
          </a:prstGeom>
          <a:noFill/>
          <a:ln w="381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Ø"/>
            </a:pPr>
            <a:endParaRPr lang="ja-JP" altLang="en-US" sz="1600" dirty="0">
              <a:solidFill>
                <a:schemeClr val="tx1"/>
              </a:solidFill>
            </a:endParaRPr>
          </a:p>
        </p:txBody>
      </p:sp>
      <p:sp>
        <p:nvSpPr>
          <p:cNvPr id="21" name="テキスト ボックス 20"/>
          <p:cNvSpPr txBox="1"/>
          <p:nvPr/>
        </p:nvSpPr>
        <p:spPr>
          <a:xfrm>
            <a:off x="975594" y="4053546"/>
            <a:ext cx="3550972" cy="253916"/>
          </a:xfrm>
          <a:prstGeom prst="rect">
            <a:avLst/>
          </a:prstGeom>
          <a:noFill/>
        </p:spPr>
        <p:txBody>
          <a:bodyPr wrap="none" rtlCol="0">
            <a:spAutoFit/>
          </a:bodyPr>
          <a:lstStyle/>
          <a:p>
            <a:r>
              <a:rPr kumimoji="1" lang="ja-JP" altLang="en-US" sz="1050" b="1" dirty="0"/>
              <a:t>参考指標</a:t>
            </a:r>
            <a:r>
              <a:rPr kumimoji="1" lang="ja-JP" altLang="en-US" sz="1050" dirty="0"/>
              <a:t>（国内外の傾向や動きを把握するために活用）</a:t>
            </a:r>
          </a:p>
        </p:txBody>
      </p:sp>
      <p:sp>
        <p:nvSpPr>
          <p:cNvPr id="22" name="テキスト ボックス 21"/>
          <p:cNvSpPr txBox="1"/>
          <p:nvPr/>
        </p:nvSpPr>
        <p:spPr>
          <a:xfrm>
            <a:off x="1004623" y="4362820"/>
            <a:ext cx="5289594" cy="1769715"/>
          </a:xfrm>
          <a:prstGeom prst="rect">
            <a:avLst/>
          </a:prstGeom>
          <a:noFill/>
        </p:spPr>
        <p:txBody>
          <a:bodyPr wrap="square" rtlCol="0">
            <a:spAutoFit/>
          </a:bodyPr>
          <a:lstStyle/>
          <a:p>
            <a:pPr marL="285750" indent="-285750">
              <a:buFont typeface="Wingdings" panose="05000000000000000000" pitchFamily="2" charset="2"/>
              <a:buChar char="Ø"/>
            </a:pPr>
            <a:r>
              <a:rPr lang="en-US" altLang="ja-JP" sz="16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GFCI</a:t>
            </a:r>
            <a:r>
              <a:rPr lang="ja-JP" altLang="en-US" sz="16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ランキング</a:t>
            </a:r>
            <a:r>
              <a:rPr lang="ja-JP" altLang="en-US" sz="12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a:t>
            </a:r>
            <a:r>
              <a:rPr lang="en-US" altLang="ja-JP" sz="12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a:t>
            </a:r>
            <a:r>
              <a:rPr lang="ja-JP" altLang="en-US" sz="12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１）</a:t>
            </a:r>
            <a:endParaRPr lang="en-US" altLang="ja-JP" sz="12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r>
              <a:rPr lang="ja-JP" altLang="en-US" sz="12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a:t>
            </a:r>
            <a:r>
              <a:rPr lang="en-US" altLang="ja-JP" sz="12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a:t>
            </a:r>
            <a:r>
              <a:rPr lang="ja-JP" altLang="en-US" sz="12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１　「</a:t>
            </a:r>
            <a:r>
              <a:rPr lang="en-US" altLang="ja-JP" sz="12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The Global Financial </a:t>
            </a:r>
            <a:r>
              <a:rPr lang="en-US" altLang="ja-JP" sz="1200" kern="100" dirty="0" err="1">
                <a:latin typeface="UD デジタル 教科書体 NK-R" panose="02020400000000000000" pitchFamily="18" charset="-128"/>
                <a:ea typeface="UD デジタル 教科書体 NK-R" panose="02020400000000000000" pitchFamily="18" charset="-128"/>
                <a:cs typeface="Courier New" panose="02070309020205020404" pitchFamily="49" charset="0"/>
              </a:rPr>
              <a:t>Centres</a:t>
            </a:r>
            <a:r>
              <a:rPr lang="en-US" altLang="ja-JP" sz="12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a:t>
            </a:r>
            <a:r>
              <a:rPr lang="en-US" altLang="ja-JP" sz="12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Index</a:t>
            </a:r>
            <a:r>
              <a:rPr lang="ja-JP" altLang="en-US" sz="12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a:t>
            </a:r>
            <a:r>
              <a:rPr lang="en-US" altLang="ja-JP" sz="12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Z/Yen</a:t>
            </a:r>
          </a:p>
          <a:p>
            <a:r>
              <a:rPr lang="ja-JP" altLang="en-US" sz="12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国際金融センター指数のランキング</a:t>
            </a:r>
            <a:r>
              <a:rPr lang="ja-JP" altLang="en-US" sz="12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a:t>
            </a:r>
            <a:endParaRPr lang="en-US" altLang="ja-JP" sz="12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endParaRPr lang="en-US" altLang="ja-JP" sz="12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pPr marL="285750" indent="-285750">
              <a:buFont typeface="Wingdings" panose="05000000000000000000" pitchFamily="2" charset="2"/>
              <a:buChar char="Ø"/>
            </a:pPr>
            <a:r>
              <a:rPr lang="ja-JP" altLang="en-US" sz="16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「世界の都市総合力ランキング」（ＧＰＣＩ）</a:t>
            </a:r>
            <a:r>
              <a:rPr lang="ja-JP" altLang="en-US" sz="12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a:t>
            </a:r>
            <a:r>
              <a:rPr lang="en-US" altLang="ja-JP" sz="12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a:t>
            </a:r>
            <a:r>
              <a:rPr lang="ja-JP" altLang="en-US" sz="12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２）</a:t>
            </a:r>
            <a:endParaRPr lang="en-US" altLang="ja-JP" sz="12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r>
              <a:rPr lang="ja-JP" altLang="en-US" sz="12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a:t>
            </a:r>
            <a:r>
              <a:rPr lang="en-US" altLang="ja-JP" sz="12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a:t>
            </a:r>
            <a:r>
              <a:rPr lang="ja-JP" altLang="en-US" sz="12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２　森記念財団が世界の主要都市の「総合力」を経済、研究・開発、</a:t>
            </a:r>
            <a:endParaRPr lang="en-US" altLang="ja-JP" sz="12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r>
              <a:rPr lang="en-US" altLang="ja-JP" sz="12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a:t>
            </a:r>
            <a:r>
              <a:rPr lang="ja-JP" altLang="en-US" sz="12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文化・交流、居住、環境、交通・アクセスの</a:t>
            </a:r>
            <a:r>
              <a:rPr lang="en-US" altLang="ja-JP" sz="12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6</a:t>
            </a:r>
            <a:r>
              <a:rPr lang="ja-JP" altLang="en-US" sz="12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分野で複眼的に評価し、</a:t>
            </a:r>
            <a:endParaRPr lang="en-US" altLang="ja-JP" sz="12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r>
              <a:rPr lang="en-US" altLang="ja-JP" sz="12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a:t>
            </a:r>
            <a:r>
              <a:rPr lang="ja-JP" altLang="en-US" sz="12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順位付けしているもの。</a:t>
            </a:r>
            <a:endParaRPr lang="en-US" altLang="ja-JP" sz="5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pPr lvl="0">
              <a:defRPr/>
            </a:pPr>
            <a:endParaRPr lang="en-US" altLang="ja-JP" sz="500" dirty="0">
              <a:latin typeface="UD デジタル 教科書体 NK-R" panose="02020400000000000000" pitchFamily="18" charset="-128"/>
              <a:ea typeface="UD デジタル 教科書体 NK-R" panose="02020400000000000000" pitchFamily="18" charset="-128"/>
            </a:endParaRPr>
          </a:p>
        </p:txBody>
      </p:sp>
      <p:sp>
        <p:nvSpPr>
          <p:cNvPr id="23" name="テキスト ボックス 22"/>
          <p:cNvSpPr txBox="1"/>
          <p:nvPr/>
        </p:nvSpPr>
        <p:spPr>
          <a:xfrm>
            <a:off x="6261952" y="4216298"/>
            <a:ext cx="5289593" cy="2339102"/>
          </a:xfrm>
          <a:prstGeom prst="rect">
            <a:avLst/>
          </a:prstGeom>
          <a:noFill/>
        </p:spPr>
        <p:txBody>
          <a:bodyPr wrap="square" rtlCol="0">
            <a:spAutoFit/>
          </a:bodyPr>
          <a:lstStyle/>
          <a:p>
            <a:pPr marL="285750" indent="-285750">
              <a:buFont typeface="Wingdings" panose="05000000000000000000" pitchFamily="2" charset="2"/>
              <a:buChar char="Ø"/>
            </a:pPr>
            <a:endParaRPr lang="en-US" altLang="ja-JP" sz="5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pPr marL="285750" lvl="0" indent="-285750">
              <a:buFont typeface="Wingdings" panose="05000000000000000000" pitchFamily="2" charset="2"/>
              <a:buChar char="Ø"/>
              <a:defRPr/>
            </a:pPr>
            <a:r>
              <a:rPr lang="ja-JP" altLang="en-US" sz="1600" dirty="0">
                <a:latin typeface="UD デジタル 教科書体 NK-R" panose="02020400000000000000" pitchFamily="18" charset="-128"/>
                <a:ea typeface="UD デジタル 教科書体 NK-R" panose="02020400000000000000" pitchFamily="18" charset="-128"/>
              </a:rPr>
              <a:t>新規デリバティブ商品</a:t>
            </a:r>
            <a:r>
              <a:rPr lang="ja-JP" altLang="en-US" sz="1600" dirty="0" smtClean="0">
                <a:latin typeface="UD デジタル 教科書体 NK-R" panose="02020400000000000000" pitchFamily="18" charset="-128"/>
                <a:ea typeface="UD デジタル 教科書体 NK-R" panose="02020400000000000000" pitchFamily="18" charset="-128"/>
              </a:rPr>
              <a:t>開発数</a:t>
            </a:r>
            <a:endParaRPr lang="en-US" altLang="ja-JP" sz="1600" dirty="0" smtClean="0">
              <a:latin typeface="UD デジタル 教科書体 NK-R" panose="02020400000000000000" pitchFamily="18" charset="-128"/>
              <a:ea typeface="UD デジタル 教科書体 NK-R" panose="02020400000000000000" pitchFamily="18" charset="-128"/>
            </a:endParaRPr>
          </a:p>
          <a:p>
            <a:pPr lvl="0">
              <a:defRPr/>
            </a:pPr>
            <a:endParaRPr lang="en-US" altLang="ja-JP" sz="500" dirty="0">
              <a:latin typeface="UD デジタル 教科書体 NK-R" panose="02020400000000000000" pitchFamily="18" charset="-128"/>
              <a:ea typeface="UD デジタル 教科書体 NK-R" panose="02020400000000000000" pitchFamily="18" charset="-128"/>
            </a:endParaRPr>
          </a:p>
          <a:p>
            <a:pPr marL="285750" indent="-285750">
              <a:buFont typeface="Wingdings" panose="05000000000000000000" pitchFamily="2" charset="2"/>
              <a:buChar char="Ø"/>
              <a:defRPr/>
            </a:pPr>
            <a:r>
              <a:rPr lang="en-US" altLang="ja-JP" sz="1600" dirty="0">
                <a:latin typeface="UD デジタル 教科書体 NK-R" panose="02020400000000000000" pitchFamily="18" charset="-128"/>
                <a:ea typeface="UD デジタル 教科書体 NK-R" panose="02020400000000000000" pitchFamily="18" charset="-128"/>
              </a:rPr>
              <a:t>ST</a:t>
            </a:r>
            <a:r>
              <a:rPr lang="ja-JP" altLang="en-US" sz="1600" dirty="0">
                <a:latin typeface="UD デジタル 教科書体 NK-R" panose="02020400000000000000" pitchFamily="18" charset="-128"/>
                <a:ea typeface="UD デジタル 教科書体 NK-R" panose="02020400000000000000" pitchFamily="18" charset="-128"/>
              </a:rPr>
              <a:t>活用商品発行数</a:t>
            </a:r>
            <a:endParaRPr lang="en-US" altLang="ja-JP" sz="1600" dirty="0">
              <a:latin typeface="UD デジタル 教科書体 NK-R" panose="02020400000000000000" pitchFamily="18" charset="-128"/>
              <a:ea typeface="UD デジタル 教科書体 NK-R" panose="02020400000000000000" pitchFamily="18" charset="-128"/>
            </a:endParaRPr>
          </a:p>
          <a:p>
            <a:pPr>
              <a:defRPr/>
            </a:pPr>
            <a:endParaRPr lang="en-US" altLang="ja-JP" sz="5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pPr marL="285750" indent="-285750">
              <a:buFont typeface="Wingdings" panose="05000000000000000000" pitchFamily="2" charset="2"/>
              <a:buChar char="Ø"/>
              <a:defRPr/>
            </a:pPr>
            <a:r>
              <a:rPr lang="ja-JP" altLang="en-US" sz="1600" dirty="0">
                <a:latin typeface="UD デジタル 教科書体 NK-R" panose="02020400000000000000" pitchFamily="18" charset="-128"/>
                <a:ea typeface="UD デジタル 教科書体 NK-R" panose="02020400000000000000" pitchFamily="18" charset="-128"/>
              </a:rPr>
              <a:t>国内で公募されたグリーンボンド発行金額</a:t>
            </a:r>
            <a:endParaRPr lang="en-US" altLang="ja-JP" sz="16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pPr lvl="0">
              <a:defRPr/>
            </a:pPr>
            <a:endParaRPr lang="en-US" altLang="ja-JP" sz="1000" dirty="0">
              <a:latin typeface="UD デジタル 教科書体 NK-R" panose="02020400000000000000" pitchFamily="18" charset="-128"/>
              <a:ea typeface="UD デジタル 教科書体 NK-R" panose="02020400000000000000" pitchFamily="18" charset="-128"/>
            </a:endParaRPr>
          </a:p>
          <a:p>
            <a:pPr marL="285750" indent="-285750">
              <a:buFont typeface="Wingdings" panose="05000000000000000000" pitchFamily="2" charset="2"/>
              <a:buChar char="Ø"/>
              <a:defRPr/>
            </a:pPr>
            <a:r>
              <a:rPr lang="ja-JP" altLang="en-US" sz="16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府内キャッシュレス決済比率</a:t>
            </a:r>
            <a:endParaRPr lang="en-US" altLang="ja-JP" sz="16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pPr>
              <a:defRPr/>
            </a:pPr>
            <a:endParaRPr lang="en-US" altLang="ja-JP" sz="5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pPr marL="285750" indent="-285750">
              <a:buFont typeface="Wingdings" panose="05000000000000000000" pitchFamily="2" charset="2"/>
              <a:buChar char="Ø"/>
              <a:defRPr/>
            </a:pPr>
            <a:r>
              <a:rPr lang="ja-JP" altLang="en-US" sz="16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府民の金融リテラシー</a:t>
            </a:r>
            <a:r>
              <a:rPr lang="ja-JP" altLang="en-US" sz="16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向上率</a:t>
            </a:r>
            <a:endParaRPr lang="en-US" altLang="ja-JP" sz="16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pPr>
              <a:defRPr/>
            </a:pPr>
            <a:endParaRPr lang="en-US" altLang="ja-JP" sz="5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pPr marL="285750" indent="-285750">
              <a:buFont typeface="Wingdings" panose="05000000000000000000" pitchFamily="2" charset="2"/>
              <a:buChar char="Ø"/>
              <a:defRPr/>
            </a:pPr>
            <a:r>
              <a:rPr lang="ja-JP" altLang="en-US" sz="1600" dirty="0">
                <a:latin typeface="UD デジタル 教科書体 NK-R" panose="02020400000000000000" pitchFamily="18" charset="-128"/>
                <a:ea typeface="UD デジタル 教科書体 NK-R" panose="02020400000000000000" pitchFamily="18" charset="-128"/>
              </a:rPr>
              <a:t>府民のグリーンファイナンスへの関心度</a:t>
            </a:r>
            <a:endParaRPr lang="en-US" altLang="ja-JP" sz="16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pPr>
              <a:defRPr/>
            </a:pPr>
            <a:endParaRPr lang="ja-JP" altLang="en-US" sz="1600" dirty="0">
              <a:latin typeface="UD デジタル 教科書体 NK-R" panose="02020400000000000000" pitchFamily="18" charset="-128"/>
              <a:ea typeface="UD デジタル 教科書体 NK-R" panose="02020400000000000000" pitchFamily="18" charset="-128"/>
            </a:endParaRPr>
          </a:p>
        </p:txBody>
      </p:sp>
      <p:cxnSp>
        <p:nvCxnSpPr>
          <p:cNvPr id="17" name="直線コネクタ 16"/>
          <p:cNvCxnSpPr/>
          <p:nvPr/>
        </p:nvCxnSpPr>
        <p:spPr>
          <a:xfrm>
            <a:off x="6126946" y="4003033"/>
            <a:ext cx="12722" cy="2294951"/>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5" name="二等辺三角形 4"/>
          <p:cNvSpPr/>
          <p:nvPr/>
        </p:nvSpPr>
        <p:spPr>
          <a:xfrm rot="10800000">
            <a:off x="2483269" y="3073661"/>
            <a:ext cx="226212" cy="59901"/>
          </a:xfrm>
          <a:prstGeom prst="triangle">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975594" y="3054247"/>
            <a:ext cx="3241564" cy="726265"/>
          </a:xfrm>
          <a:prstGeom prst="rect">
            <a:avLst/>
          </a:prstGeom>
          <a:noFill/>
          <a:ln w="381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Ø"/>
            </a:pPr>
            <a:endParaRPr lang="ja-JP" altLang="en-US" sz="1600" dirty="0">
              <a:solidFill>
                <a:schemeClr val="tx1"/>
              </a:solidFill>
            </a:endParaRPr>
          </a:p>
        </p:txBody>
      </p:sp>
      <p:sp>
        <p:nvSpPr>
          <p:cNvPr id="29" name="正方形/長方形 28"/>
          <p:cNvSpPr/>
          <p:nvPr/>
        </p:nvSpPr>
        <p:spPr>
          <a:xfrm>
            <a:off x="4702446" y="3054247"/>
            <a:ext cx="3389012" cy="726183"/>
          </a:xfrm>
          <a:prstGeom prst="rect">
            <a:avLst/>
          </a:prstGeom>
          <a:noFill/>
          <a:ln w="381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Ø"/>
            </a:pPr>
            <a:endParaRPr lang="ja-JP" altLang="en-US" sz="1600" dirty="0">
              <a:solidFill>
                <a:schemeClr val="tx1"/>
              </a:solidFill>
            </a:endParaRPr>
          </a:p>
        </p:txBody>
      </p:sp>
      <p:sp>
        <p:nvSpPr>
          <p:cNvPr id="30" name="正方形/長方形 29"/>
          <p:cNvSpPr/>
          <p:nvPr/>
        </p:nvSpPr>
        <p:spPr>
          <a:xfrm>
            <a:off x="8175859" y="3054246"/>
            <a:ext cx="3404875" cy="726183"/>
          </a:xfrm>
          <a:prstGeom prst="rect">
            <a:avLst/>
          </a:prstGeom>
          <a:noFill/>
          <a:ln w="381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Ø"/>
            </a:pPr>
            <a:endParaRPr lang="ja-JP" altLang="en-US" sz="1600" dirty="0">
              <a:solidFill>
                <a:schemeClr val="tx1"/>
              </a:solidFill>
            </a:endParaRPr>
          </a:p>
        </p:txBody>
      </p:sp>
      <p:sp>
        <p:nvSpPr>
          <p:cNvPr id="31" name="二等辺三角形 30"/>
          <p:cNvSpPr/>
          <p:nvPr/>
        </p:nvSpPr>
        <p:spPr>
          <a:xfrm rot="10800000">
            <a:off x="6280124" y="3073307"/>
            <a:ext cx="226212" cy="59901"/>
          </a:xfrm>
          <a:prstGeom prst="triangle">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二等辺三角形 33"/>
          <p:cNvSpPr/>
          <p:nvPr/>
        </p:nvSpPr>
        <p:spPr>
          <a:xfrm rot="10800000">
            <a:off x="9697658" y="3073661"/>
            <a:ext cx="226212" cy="59901"/>
          </a:xfrm>
          <a:prstGeom prst="triangle">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4990600" y="3267849"/>
            <a:ext cx="2829621" cy="369332"/>
          </a:xfrm>
          <a:prstGeom prst="rect">
            <a:avLst/>
          </a:prstGeom>
          <a:noFill/>
        </p:spPr>
        <p:txBody>
          <a:bodyPr wrap="none" rtlCol="0">
            <a:spAutoFit/>
          </a:bodyPr>
          <a:lstStyle/>
          <a:p>
            <a:r>
              <a:rPr kumimoji="1" lang="en-US" altLang="ja-JP" b="1" dirty="0" smtClean="0"/>
              <a:t>20</a:t>
            </a:r>
            <a:r>
              <a:rPr lang="en-US" altLang="ja-JP" b="1" dirty="0" smtClean="0"/>
              <a:t>25</a:t>
            </a:r>
            <a:r>
              <a:rPr lang="ja-JP" altLang="en-US" b="1" dirty="0" smtClean="0"/>
              <a:t>年度</a:t>
            </a:r>
            <a:r>
              <a:rPr kumimoji="1" lang="ja-JP" altLang="en-US" b="1" dirty="0" smtClean="0"/>
              <a:t>まで</a:t>
            </a:r>
            <a:r>
              <a:rPr kumimoji="1" lang="ja-JP" altLang="en-US" b="1" dirty="0"/>
              <a:t>に</a:t>
            </a:r>
            <a:r>
              <a:rPr kumimoji="1" lang="en-US" altLang="ja-JP" b="1" dirty="0"/>
              <a:t>30</a:t>
            </a:r>
            <a:r>
              <a:rPr kumimoji="1" lang="ja-JP" altLang="en-US" b="1" dirty="0"/>
              <a:t>社誘致</a:t>
            </a:r>
          </a:p>
        </p:txBody>
      </p:sp>
      <p:sp>
        <p:nvSpPr>
          <p:cNvPr id="35" name="テキスト ボックス 34"/>
          <p:cNvSpPr txBox="1"/>
          <p:nvPr/>
        </p:nvSpPr>
        <p:spPr>
          <a:xfrm>
            <a:off x="8188392" y="3186092"/>
            <a:ext cx="3363153" cy="523220"/>
          </a:xfrm>
          <a:prstGeom prst="rect">
            <a:avLst/>
          </a:prstGeom>
          <a:noFill/>
        </p:spPr>
        <p:txBody>
          <a:bodyPr wrap="square" rtlCol="0">
            <a:spAutoFit/>
          </a:bodyPr>
          <a:lstStyle/>
          <a:p>
            <a:r>
              <a:rPr kumimoji="1" lang="en-US" altLang="ja-JP" sz="1400" b="1" dirty="0" smtClean="0"/>
              <a:t>20</a:t>
            </a:r>
            <a:r>
              <a:rPr lang="en-US" altLang="ja-JP" sz="1400" b="1" dirty="0" smtClean="0"/>
              <a:t>24</a:t>
            </a:r>
            <a:r>
              <a:rPr lang="ja-JP" altLang="en-US" sz="1400" b="1" dirty="0"/>
              <a:t>年度</a:t>
            </a:r>
            <a:r>
              <a:rPr kumimoji="1" lang="ja-JP" altLang="en-US" sz="1400" b="1" dirty="0" smtClean="0"/>
              <a:t>までに</a:t>
            </a:r>
            <a:r>
              <a:rPr kumimoji="1" lang="ja-JP" altLang="en-US" sz="1400" b="1" dirty="0"/>
              <a:t>ユニコーン３社、</a:t>
            </a:r>
            <a:endParaRPr kumimoji="1" lang="en-US" altLang="ja-JP" sz="1400" b="1" dirty="0"/>
          </a:p>
          <a:p>
            <a:r>
              <a:rPr kumimoji="1" lang="ja-JP" altLang="en-US" sz="1400" b="1" dirty="0"/>
              <a:t>スタートアップ</a:t>
            </a:r>
            <a:r>
              <a:rPr kumimoji="1" lang="en-US" altLang="ja-JP" sz="1400" b="1" dirty="0"/>
              <a:t>300</a:t>
            </a:r>
            <a:r>
              <a:rPr kumimoji="1" lang="ja-JP" altLang="en-US" sz="1400" b="1" dirty="0" smtClean="0"/>
              <a:t>社</a:t>
            </a:r>
            <a:r>
              <a:rPr kumimoji="1" lang="ja-JP" altLang="en-US" sz="800" b="1" dirty="0" smtClean="0"/>
              <a:t>（うち大学発</a:t>
            </a:r>
            <a:r>
              <a:rPr kumimoji="1" lang="en-US" altLang="ja-JP" sz="800" b="1" dirty="0" smtClean="0"/>
              <a:t>100</a:t>
            </a:r>
            <a:r>
              <a:rPr kumimoji="1" lang="ja-JP" altLang="en-US" sz="800" b="1" dirty="0" smtClean="0"/>
              <a:t>社）</a:t>
            </a:r>
            <a:r>
              <a:rPr kumimoji="1" lang="ja-JP" altLang="en-US" sz="1400" b="1" dirty="0" smtClean="0"/>
              <a:t>創出</a:t>
            </a:r>
            <a:endParaRPr kumimoji="1" lang="ja-JP" altLang="en-US" sz="1400" b="1" dirty="0"/>
          </a:p>
        </p:txBody>
      </p:sp>
      <p:sp>
        <p:nvSpPr>
          <p:cNvPr id="36" name="テキスト ボックス 35"/>
          <p:cNvSpPr txBox="1"/>
          <p:nvPr/>
        </p:nvSpPr>
        <p:spPr>
          <a:xfrm>
            <a:off x="943515" y="3267849"/>
            <a:ext cx="3363421" cy="338554"/>
          </a:xfrm>
          <a:prstGeom prst="rect">
            <a:avLst/>
          </a:prstGeom>
          <a:noFill/>
        </p:spPr>
        <p:txBody>
          <a:bodyPr wrap="none" rtlCol="0">
            <a:spAutoFit/>
          </a:bodyPr>
          <a:lstStyle/>
          <a:p>
            <a:r>
              <a:rPr kumimoji="1" lang="en-US" altLang="ja-JP" sz="1600" b="1" dirty="0" smtClean="0"/>
              <a:t>2025</a:t>
            </a:r>
            <a:r>
              <a:rPr lang="ja-JP" altLang="en-US" sz="1600" b="1" dirty="0"/>
              <a:t>年度</a:t>
            </a:r>
            <a:r>
              <a:rPr kumimoji="1" lang="ja-JP" altLang="en-US" sz="1600" b="1" dirty="0" smtClean="0"/>
              <a:t>までに</a:t>
            </a:r>
            <a:r>
              <a:rPr kumimoji="1" lang="en-US" altLang="ja-JP" sz="1600" b="1" dirty="0" smtClean="0"/>
              <a:t>100</a:t>
            </a:r>
            <a:r>
              <a:rPr kumimoji="1" lang="ja-JP" altLang="en-US" sz="1600" b="1" dirty="0" smtClean="0"/>
              <a:t>社</a:t>
            </a:r>
            <a:r>
              <a:rPr kumimoji="1" lang="en-US" altLang="ja-JP" sz="1600" b="1" dirty="0" smtClean="0"/>
              <a:t>/</a:t>
            </a:r>
            <a:r>
              <a:rPr kumimoji="1" lang="ja-JP" altLang="en-US" sz="1600" b="1" dirty="0" smtClean="0"/>
              <a:t>年平均達成</a:t>
            </a:r>
            <a:endParaRPr lang="en-US" altLang="ja-JP" sz="1200" dirty="0" smtClean="0"/>
          </a:p>
        </p:txBody>
      </p:sp>
      <p:sp>
        <p:nvSpPr>
          <p:cNvPr id="32" name="テキスト ボックス 31"/>
          <p:cNvSpPr txBox="1"/>
          <p:nvPr/>
        </p:nvSpPr>
        <p:spPr>
          <a:xfrm>
            <a:off x="702377" y="396299"/>
            <a:ext cx="4627398" cy="523220"/>
          </a:xfrm>
          <a:prstGeom prst="rect">
            <a:avLst/>
          </a:prstGeom>
          <a:noFill/>
        </p:spPr>
        <p:txBody>
          <a:bodyPr wrap="square" rtlCol="0">
            <a:spAutoFit/>
          </a:bodyPr>
          <a:lstStyle/>
          <a:p>
            <a:r>
              <a:rPr lang="ja-JP" altLang="en-US" sz="2800" b="1" dirty="0">
                <a:latin typeface="UD デジタル 教科書体 NK-R" panose="02020400000000000000" pitchFamily="18" charset="-128"/>
                <a:ea typeface="UD デジタル 教科書体 NK-R" panose="02020400000000000000" pitchFamily="18" charset="-128"/>
              </a:rPr>
              <a:t>２</a:t>
            </a:r>
            <a:r>
              <a:rPr kumimoji="1" lang="ja-JP" altLang="en-US" sz="2800" b="1" dirty="0">
                <a:latin typeface="UD デジタル 教科書体 NK-R" panose="02020400000000000000" pitchFamily="18" charset="-128"/>
                <a:ea typeface="UD デジタル 教科書体 NK-R" panose="02020400000000000000" pitchFamily="18" charset="-128"/>
              </a:rPr>
              <a:t>　戦略目標</a:t>
            </a:r>
          </a:p>
        </p:txBody>
      </p:sp>
      <p:cxnSp>
        <p:nvCxnSpPr>
          <p:cNvPr id="3" name="直線コネクタ 2"/>
          <p:cNvCxnSpPr/>
          <p:nvPr/>
        </p:nvCxnSpPr>
        <p:spPr>
          <a:xfrm>
            <a:off x="6139668" y="5286150"/>
            <a:ext cx="5422632" cy="12879"/>
          </a:xfrm>
          <a:prstGeom prst="line">
            <a:avLst/>
          </a:prstGeom>
        </p:spPr>
        <p:style>
          <a:lnRef idx="1">
            <a:schemeClr val="accent2"/>
          </a:lnRef>
          <a:fillRef idx="0">
            <a:schemeClr val="accent2"/>
          </a:fillRef>
          <a:effectRef idx="0">
            <a:schemeClr val="accent2"/>
          </a:effectRef>
          <a:fontRef idx="minor">
            <a:schemeClr val="tx1"/>
          </a:fontRef>
        </p:style>
      </p:cxnSp>
      <p:sp>
        <p:nvSpPr>
          <p:cNvPr id="8" name="右矢印 7"/>
          <p:cNvSpPr/>
          <p:nvPr/>
        </p:nvSpPr>
        <p:spPr>
          <a:xfrm>
            <a:off x="4240610" y="2606680"/>
            <a:ext cx="459017" cy="941695"/>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557954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タイトル 1"/>
          <p:cNvSpPr txBox="1">
            <a:spLocks/>
          </p:cNvSpPr>
          <p:nvPr/>
        </p:nvSpPr>
        <p:spPr>
          <a:xfrm>
            <a:off x="838200" y="197698"/>
            <a:ext cx="10515600" cy="1325563"/>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ja-JP" altLang="en-US" dirty="0">
              <a:latin typeface="UD デジタル 教科書体 NK-R" panose="02020400000000000000" pitchFamily="18" charset="-128"/>
              <a:ea typeface="UD デジタル 教科書体 NK-R" panose="02020400000000000000" pitchFamily="18" charset="-128"/>
            </a:endParaRPr>
          </a:p>
        </p:txBody>
      </p:sp>
      <p:sp>
        <p:nvSpPr>
          <p:cNvPr id="9"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34</a:t>
            </a:fld>
            <a:endParaRPr kumimoji="1" lang="ja-JP" altLang="en-US" dirty="0"/>
          </a:p>
        </p:txBody>
      </p:sp>
      <p:sp>
        <p:nvSpPr>
          <p:cNvPr id="2" name="テキスト ボックス 1"/>
          <p:cNvSpPr txBox="1"/>
          <p:nvPr/>
        </p:nvSpPr>
        <p:spPr>
          <a:xfrm>
            <a:off x="627182" y="1115228"/>
            <a:ext cx="10918824" cy="2246769"/>
          </a:xfrm>
          <a:prstGeom prst="rect">
            <a:avLst/>
          </a:prstGeom>
          <a:noFill/>
        </p:spPr>
        <p:txBody>
          <a:bodyPr wrap="square" rtlCol="0">
            <a:spAutoFit/>
          </a:bodyPr>
          <a:lstStyle/>
          <a:p>
            <a:r>
              <a:rPr lang="ja-JP" altLang="en-US" sz="2000" dirty="0">
                <a:latin typeface="UD デジタル 教科書体 NK-R" panose="02020400000000000000" pitchFamily="18" charset="-128"/>
                <a:ea typeface="UD デジタル 教科書体 NK-R" panose="02020400000000000000" pitchFamily="18" charset="-128"/>
              </a:rPr>
              <a:t>　　　　</a:t>
            </a:r>
            <a:r>
              <a:rPr kumimoji="1" lang="ja-JP" altLang="en-US" sz="2000" dirty="0">
                <a:latin typeface="UD デジタル 教科書体 NK-R" panose="02020400000000000000" pitchFamily="18" charset="-128"/>
                <a:ea typeface="UD デジタル 教科書体 NK-R" panose="02020400000000000000" pitchFamily="18" charset="-128"/>
              </a:rPr>
              <a:t>国際金融都市の実現に向けた長期にわたる取組みを持続的かつ強力に推進していくためには、</a:t>
            </a:r>
            <a:endParaRPr kumimoji="1" lang="en-US" altLang="ja-JP" sz="2000" dirty="0">
              <a:latin typeface="UD デジタル 教科書体 NK-R" panose="02020400000000000000" pitchFamily="18" charset="-128"/>
              <a:ea typeface="UD デジタル 教科書体 NK-R" panose="02020400000000000000" pitchFamily="18" charset="-128"/>
            </a:endParaRPr>
          </a:p>
          <a:p>
            <a:r>
              <a:rPr lang="ja-JP" altLang="en-US" sz="2000" dirty="0">
                <a:latin typeface="UD デジタル 教科書体 NK-R" panose="02020400000000000000" pitchFamily="18" charset="-128"/>
                <a:ea typeface="UD デジタル 教科書体 NK-R" panose="02020400000000000000" pitchFamily="18" charset="-128"/>
              </a:rPr>
              <a:t>　　行政が必要な役割を</a:t>
            </a:r>
            <a:r>
              <a:rPr lang="ja-JP" altLang="en-US" sz="2000" dirty="0" smtClean="0">
                <a:latin typeface="UD デジタル 教科書体 NK-R" panose="02020400000000000000" pitchFamily="18" charset="-128"/>
                <a:ea typeface="UD デジタル 教科書体 NK-R" panose="02020400000000000000" pitchFamily="18" charset="-128"/>
              </a:rPr>
              <a:t>担うだけでなく、まずオール大阪での</a:t>
            </a:r>
            <a:r>
              <a:rPr kumimoji="1" lang="ja-JP" altLang="en-US" sz="2000" dirty="0">
                <a:latin typeface="UD デジタル 教科書体 NK-R" panose="02020400000000000000" pitchFamily="18" charset="-128"/>
                <a:ea typeface="UD デジタル 教科書体 NK-R" panose="02020400000000000000" pitchFamily="18" charset="-128"/>
              </a:rPr>
              <a:t>体制づくりが必要である。</a:t>
            </a:r>
            <a:endParaRPr kumimoji="1" lang="en-US" altLang="ja-JP" sz="2000" dirty="0">
              <a:latin typeface="UD デジタル 教科書体 NK-R" panose="02020400000000000000" pitchFamily="18" charset="-128"/>
              <a:ea typeface="UD デジタル 教科書体 NK-R" panose="02020400000000000000" pitchFamily="18" charset="-128"/>
            </a:endParaRPr>
          </a:p>
          <a:p>
            <a:endParaRPr kumimoji="1" lang="en-US" altLang="ja-JP" sz="2000" dirty="0">
              <a:latin typeface="UD デジタル 教科書体 NK-R" panose="02020400000000000000" pitchFamily="18" charset="-128"/>
              <a:ea typeface="UD デジタル 教科書体 NK-R" panose="02020400000000000000" pitchFamily="18" charset="-128"/>
            </a:endParaRPr>
          </a:p>
          <a:p>
            <a:r>
              <a:rPr lang="ja-JP" altLang="en-US" sz="2000" dirty="0">
                <a:latin typeface="UD デジタル 教科書体 NK-R" panose="02020400000000000000" pitchFamily="18" charset="-128"/>
                <a:ea typeface="UD デジタル 教科書体 NK-R" panose="02020400000000000000" pitchFamily="18" charset="-128"/>
              </a:rPr>
              <a:t>　　　　そのため、戦略の推進体制については</a:t>
            </a:r>
            <a:r>
              <a:rPr lang="ja-JP" altLang="en-US" sz="2000" dirty="0" smtClean="0">
                <a:latin typeface="UD デジタル 教科書体 NK-R" panose="02020400000000000000" pitchFamily="18" charset="-128"/>
                <a:ea typeface="UD デジタル 教科書体 NK-R" panose="02020400000000000000" pitchFamily="18" charset="-128"/>
              </a:rPr>
              <a:t>、</a:t>
            </a:r>
            <a:r>
              <a:rPr lang="en-US" altLang="ja-JP" sz="2000" dirty="0" smtClean="0">
                <a:latin typeface="UD デジタル 教科書体 NK-R" panose="02020400000000000000" pitchFamily="18" charset="-128"/>
                <a:ea typeface="UD デジタル 教科書体 NK-R" panose="02020400000000000000" pitchFamily="18" charset="-128"/>
              </a:rPr>
              <a:t>2023</a:t>
            </a:r>
            <a:r>
              <a:rPr lang="ja-JP" altLang="en-US" sz="2000" dirty="0" smtClean="0">
                <a:latin typeface="UD デジタル 教科書体 NK-R" panose="02020400000000000000" pitchFamily="18" charset="-128"/>
                <a:ea typeface="UD デジタル 教科書体 NK-R" panose="02020400000000000000" pitchFamily="18" charset="-128"/>
              </a:rPr>
              <a:t>年度からの新たな体制づくりをめざし、来年度前半　</a:t>
            </a:r>
            <a:endParaRPr lang="en-US" altLang="ja-JP" sz="2000" dirty="0" smtClean="0">
              <a:latin typeface="UD デジタル 教科書体 NK-R" panose="02020400000000000000" pitchFamily="18" charset="-128"/>
              <a:ea typeface="UD デジタル 教科書体 NK-R" panose="02020400000000000000" pitchFamily="18" charset="-128"/>
            </a:endParaRPr>
          </a:p>
          <a:p>
            <a:r>
              <a:rPr lang="ja-JP" altLang="en-US" sz="2000" dirty="0">
                <a:latin typeface="UD デジタル 教科書体 NK-R" panose="02020400000000000000" pitchFamily="18" charset="-128"/>
                <a:ea typeface="UD デジタル 教科書体 NK-R" panose="02020400000000000000" pitchFamily="18" charset="-128"/>
              </a:rPr>
              <a:t>　</a:t>
            </a:r>
            <a:r>
              <a:rPr lang="ja-JP" altLang="en-US" sz="2000" dirty="0" smtClean="0">
                <a:latin typeface="UD デジタル 教科書体 NK-R" panose="02020400000000000000" pitchFamily="18" charset="-128"/>
                <a:ea typeface="UD デジタル 教科書体 NK-R" panose="02020400000000000000" pitchFamily="18" charset="-128"/>
              </a:rPr>
              <a:t>　には方向性</a:t>
            </a:r>
            <a:r>
              <a:rPr lang="ja-JP" altLang="en-US" sz="2000" dirty="0">
                <a:latin typeface="UD デジタル 教科書体 NK-R" panose="02020400000000000000" pitchFamily="18" charset="-128"/>
                <a:ea typeface="UD デジタル 教科書体 NK-R" panose="02020400000000000000" pitchFamily="18" charset="-128"/>
              </a:rPr>
              <a:t>を決定し</a:t>
            </a:r>
            <a:r>
              <a:rPr lang="ja-JP" altLang="en-US" sz="2000" dirty="0" smtClean="0">
                <a:latin typeface="UD デジタル 教科書体 NK-R" panose="02020400000000000000" pitchFamily="18" charset="-128"/>
                <a:ea typeface="UD デジタル 教科書体 NK-R" panose="02020400000000000000" pitchFamily="18" charset="-128"/>
              </a:rPr>
              <a:t>、行政、経済界、民間企業等が連携しながら準備</a:t>
            </a:r>
            <a:r>
              <a:rPr lang="ja-JP" altLang="en-US" sz="2000" dirty="0">
                <a:latin typeface="UD デジタル 教科書体 NK-R" panose="02020400000000000000" pitchFamily="18" charset="-128"/>
                <a:ea typeface="UD デジタル 教科書体 NK-R" panose="02020400000000000000" pitchFamily="18" charset="-128"/>
              </a:rPr>
              <a:t>を</a:t>
            </a:r>
            <a:r>
              <a:rPr lang="ja-JP" altLang="en-US" sz="2000" dirty="0" smtClean="0">
                <a:latin typeface="UD デジタル 教科書体 NK-R" panose="02020400000000000000" pitchFamily="18" charset="-128"/>
                <a:ea typeface="UD デジタル 教科書体 NK-R" panose="02020400000000000000" pitchFamily="18" charset="-128"/>
              </a:rPr>
              <a:t>整えて</a:t>
            </a:r>
            <a:r>
              <a:rPr lang="ja-JP" altLang="en-US" sz="2000" dirty="0">
                <a:latin typeface="UD デジタル 教科書体 NK-R" panose="02020400000000000000" pitchFamily="18" charset="-128"/>
                <a:ea typeface="UD デジタル 教科書体 NK-R" panose="02020400000000000000" pitchFamily="18" charset="-128"/>
              </a:rPr>
              <a:t>いく。</a:t>
            </a:r>
            <a:endParaRPr lang="en-US" altLang="ja-JP" sz="2000" dirty="0">
              <a:latin typeface="UD デジタル 教科書体 NK-R" panose="02020400000000000000" pitchFamily="18" charset="-128"/>
              <a:ea typeface="UD デジタル 教科書体 NK-R" panose="02020400000000000000" pitchFamily="18" charset="-128"/>
            </a:endParaRPr>
          </a:p>
          <a:p>
            <a:endParaRPr lang="en-US" altLang="ja-JP" sz="2000" dirty="0">
              <a:latin typeface="UD デジタル 教科書体 NK-R" panose="02020400000000000000" pitchFamily="18" charset="-128"/>
              <a:ea typeface="UD デジタル 教科書体 NK-R" panose="02020400000000000000" pitchFamily="18" charset="-128"/>
            </a:endParaRPr>
          </a:p>
          <a:p>
            <a:r>
              <a:rPr lang="ja-JP" altLang="en-US" sz="2000" dirty="0">
                <a:latin typeface="UD デジタル 教科書体 NK-R" panose="02020400000000000000" pitchFamily="18" charset="-128"/>
                <a:ea typeface="UD デジタル 教科書体 NK-R" panose="02020400000000000000" pitchFamily="18" charset="-128"/>
              </a:rPr>
              <a:t>　　　　あわせて、関西諸都市との連携も</a:t>
            </a:r>
            <a:r>
              <a:rPr lang="ja-JP" altLang="en-US" sz="2000" dirty="0" smtClean="0">
                <a:latin typeface="UD デジタル 教科書体 NK-R" panose="02020400000000000000" pitchFamily="18" charset="-128"/>
                <a:ea typeface="UD デジタル 教科書体 NK-R" panose="02020400000000000000" pitchFamily="18" charset="-128"/>
              </a:rPr>
              <a:t>検討する。</a:t>
            </a:r>
            <a:endParaRPr lang="en-US" altLang="ja-JP" sz="2000" dirty="0">
              <a:latin typeface="UD デジタル 教科書体 NK-R" panose="02020400000000000000" pitchFamily="18" charset="-128"/>
              <a:ea typeface="UD デジタル 教科書体 NK-R" panose="02020400000000000000" pitchFamily="18" charset="-128"/>
            </a:endParaRPr>
          </a:p>
        </p:txBody>
      </p:sp>
      <p:cxnSp>
        <p:nvCxnSpPr>
          <p:cNvPr id="7" name="直線コネクタ 6"/>
          <p:cNvCxnSpPr>
            <a:cxnSpLocks/>
          </p:cNvCxnSpPr>
          <p:nvPr/>
        </p:nvCxnSpPr>
        <p:spPr>
          <a:xfrm>
            <a:off x="627182" y="746340"/>
            <a:ext cx="1065600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10" name="タイトル 1"/>
          <p:cNvSpPr txBox="1">
            <a:spLocks/>
          </p:cNvSpPr>
          <p:nvPr/>
        </p:nvSpPr>
        <p:spPr>
          <a:xfrm>
            <a:off x="627182" y="135523"/>
            <a:ext cx="11537989" cy="853434"/>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dirty="0">
                <a:latin typeface="UD デジタル 教科書体 NK-R" panose="02020400000000000000" pitchFamily="18" charset="-128"/>
                <a:ea typeface="UD デジタル 教科書体 NK-R" panose="02020400000000000000" pitchFamily="18" charset="-128"/>
              </a:rPr>
              <a:t>Ⅴ</a:t>
            </a:r>
            <a:r>
              <a:rPr lang="ja-JP" altLang="en-US" dirty="0">
                <a:latin typeface="UD デジタル 教科書体 NK-R" panose="02020400000000000000" pitchFamily="18" charset="-128"/>
                <a:ea typeface="UD デジタル 教科書体 NK-R" panose="02020400000000000000" pitchFamily="18" charset="-128"/>
              </a:rPr>
              <a:t>　推進体制</a:t>
            </a:r>
          </a:p>
        </p:txBody>
      </p:sp>
    </p:spTree>
    <p:extLst>
      <p:ext uri="{BB962C8B-B14F-4D97-AF65-F5344CB8AC3E}">
        <p14:creationId xmlns:p14="http://schemas.microsoft.com/office/powerpoint/2010/main" val="2605704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35</a:t>
            </a:fld>
            <a:endParaRPr kumimoji="1" lang="ja-JP" altLang="en-US" dirty="0"/>
          </a:p>
        </p:txBody>
      </p:sp>
      <p:sp>
        <p:nvSpPr>
          <p:cNvPr id="6" name="テキスト ボックス 5"/>
          <p:cNvSpPr txBox="1"/>
          <p:nvPr/>
        </p:nvSpPr>
        <p:spPr>
          <a:xfrm>
            <a:off x="627183" y="1105259"/>
            <a:ext cx="11068948" cy="4401205"/>
          </a:xfrm>
          <a:prstGeom prst="rect">
            <a:avLst/>
          </a:prstGeom>
          <a:noFill/>
        </p:spPr>
        <p:txBody>
          <a:bodyPr wrap="square" rtlCol="0">
            <a:spAutoFit/>
          </a:bodyPr>
          <a:lstStyle/>
          <a:p>
            <a:r>
              <a:rPr lang="ja-JP" altLang="en-US" sz="2000" dirty="0">
                <a:latin typeface="UD デジタル 教科書体 NK-R" panose="02020400000000000000" pitchFamily="18" charset="-128"/>
                <a:ea typeface="UD デジタル 教科書体 NK-R" panose="02020400000000000000" pitchFamily="18" charset="-128"/>
              </a:rPr>
              <a:t>　　　　</a:t>
            </a:r>
            <a:r>
              <a:rPr kumimoji="1" lang="ja-JP" altLang="en-US" sz="2000" dirty="0">
                <a:latin typeface="UD デジタル 教科書体 NK-R" panose="02020400000000000000" pitchFamily="18" charset="-128"/>
                <a:ea typeface="UD デジタル 教科書体 NK-R" panose="02020400000000000000" pitchFamily="18" charset="-128"/>
              </a:rPr>
              <a:t>本戦略は、推進委員会委員、オブザーバー及びアドバイザーの方々の知見をもとに、国際金融都市</a:t>
            </a:r>
            <a:endParaRPr kumimoji="1" lang="en-US" altLang="ja-JP" sz="2000" dirty="0">
              <a:latin typeface="UD デジタル 教科書体 NK-R" panose="02020400000000000000" pitchFamily="18" charset="-128"/>
              <a:ea typeface="UD デジタル 教科書体 NK-R" panose="02020400000000000000" pitchFamily="18" charset="-128"/>
            </a:endParaRPr>
          </a:p>
          <a:p>
            <a:r>
              <a:rPr lang="ja-JP" altLang="en-US" sz="2000" dirty="0">
                <a:latin typeface="UD デジタル 教科書体 NK-R" panose="02020400000000000000" pitchFamily="18" charset="-128"/>
                <a:ea typeface="UD デジタル 教科書体 NK-R" panose="02020400000000000000" pitchFamily="18" charset="-128"/>
              </a:rPr>
              <a:t>　　</a:t>
            </a:r>
            <a:r>
              <a:rPr kumimoji="1" lang="en-US" altLang="ja-JP" sz="2000" dirty="0">
                <a:latin typeface="UD デジタル 教科書体 NK-R" panose="02020400000000000000" pitchFamily="18" charset="-128"/>
                <a:ea typeface="UD デジタル 教科書体 NK-R" panose="02020400000000000000" pitchFamily="18" charset="-128"/>
              </a:rPr>
              <a:t>OSAKA</a:t>
            </a:r>
            <a:r>
              <a:rPr kumimoji="1" lang="ja-JP" altLang="en-US" sz="2000" dirty="0">
                <a:latin typeface="UD デジタル 教科書体 NK-R" panose="02020400000000000000" pitchFamily="18" charset="-128"/>
                <a:ea typeface="UD デジタル 教科書体 NK-R" panose="02020400000000000000" pitchFamily="18" charset="-128"/>
              </a:rPr>
              <a:t>を実現するための羅針盤として策定した</a:t>
            </a:r>
            <a:r>
              <a:rPr kumimoji="1" lang="ja-JP" altLang="en-US" sz="2000" dirty="0" smtClean="0">
                <a:latin typeface="UD デジタル 教科書体 NK-R" panose="02020400000000000000" pitchFamily="18" charset="-128"/>
                <a:ea typeface="UD デジタル 教科書体 NK-R" panose="02020400000000000000" pitchFamily="18" charset="-128"/>
              </a:rPr>
              <a:t>。</a:t>
            </a:r>
            <a:endParaRPr kumimoji="1" lang="en-US" altLang="ja-JP" sz="2000" dirty="0" smtClean="0">
              <a:latin typeface="UD デジタル 教科書体 NK-R" panose="02020400000000000000" pitchFamily="18" charset="-128"/>
              <a:ea typeface="UD デジタル 教科書体 NK-R" panose="02020400000000000000" pitchFamily="18" charset="-128"/>
            </a:endParaRPr>
          </a:p>
          <a:p>
            <a:endParaRPr kumimoji="1" lang="en-US" altLang="ja-JP" sz="2000" dirty="0" smtClean="0">
              <a:latin typeface="UD デジタル 教科書体 NK-R" panose="02020400000000000000" pitchFamily="18" charset="-128"/>
              <a:ea typeface="UD デジタル 教科書体 NK-R" panose="02020400000000000000" pitchFamily="18" charset="-128"/>
            </a:endParaRPr>
          </a:p>
          <a:p>
            <a:r>
              <a:rPr lang="ja-JP" altLang="en-US" sz="2000" dirty="0">
                <a:latin typeface="UD デジタル 教科書体 NK-R" panose="02020400000000000000" pitchFamily="18" charset="-128"/>
                <a:ea typeface="UD デジタル 教科書体 NK-R" panose="02020400000000000000" pitchFamily="18" charset="-128"/>
              </a:rPr>
              <a:t>　</a:t>
            </a:r>
            <a:r>
              <a:rPr lang="ja-JP" altLang="en-US" sz="2000" dirty="0" smtClean="0">
                <a:latin typeface="UD デジタル 教科書体 NK-R" panose="02020400000000000000" pitchFamily="18" charset="-128"/>
                <a:ea typeface="UD デジタル 教科書体 NK-R" panose="02020400000000000000" pitchFamily="18" charset="-128"/>
              </a:rPr>
              <a:t>　　国際金融都市実現のためには、行政・経済界・民間企業等が</a:t>
            </a:r>
            <a:r>
              <a:rPr lang="ja-JP" altLang="en-US" sz="2000" dirty="0">
                <a:latin typeface="UD デジタル 教科書体 NK-R" panose="02020400000000000000" pitchFamily="18" charset="-128"/>
                <a:ea typeface="UD デジタル 教科書体 NK-R" panose="02020400000000000000" pitchFamily="18" charset="-128"/>
              </a:rPr>
              <a:t>この戦略の理念を共有</a:t>
            </a:r>
            <a:r>
              <a:rPr lang="ja-JP" altLang="en-US" sz="2000" dirty="0" smtClean="0">
                <a:latin typeface="UD デジタル 教科書体 NK-R" panose="02020400000000000000" pitchFamily="18" charset="-128"/>
                <a:ea typeface="UD デジタル 教科書体 NK-R" panose="02020400000000000000" pitchFamily="18" charset="-128"/>
              </a:rPr>
              <a:t>した上で密に連　</a:t>
            </a:r>
            <a:endParaRPr lang="en-US" altLang="ja-JP" sz="2000" dirty="0" smtClean="0">
              <a:latin typeface="UD デジタル 教科書体 NK-R" panose="02020400000000000000" pitchFamily="18" charset="-128"/>
              <a:ea typeface="UD デジタル 教科書体 NK-R" panose="02020400000000000000" pitchFamily="18" charset="-128"/>
            </a:endParaRPr>
          </a:p>
          <a:p>
            <a:r>
              <a:rPr lang="ja-JP" altLang="en-US" sz="2000" dirty="0">
                <a:latin typeface="UD デジタル 教科書体 NK-R" panose="02020400000000000000" pitchFamily="18" charset="-128"/>
                <a:ea typeface="UD デジタル 教科書体 NK-R" panose="02020400000000000000" pitchFamily="18" charset="-128"/>
              </a:rPr>
              <a:t>　</a:t>
            </a:r>
            <a:r>
              <a:rPr lang="ja-JP" altLang="en-US" sz="2000" dirty="0" smtClean="0">
                <a:latin typeface="UD デジタル 教科書体 NK-R" panose="02020400000000000000" pitchFamily="18" charset="-128"/>
                <a:ea typeface="UD デジタル 教科書体 NK-R" panose="02020400000000000000" pitchFamily="18" charset="-128"/>
              </a:rPr>
              <a:t>　</a:t>
            </a:r>
            <a:r>
              <a:rPr lang="ja-JP" altLang="en-US" sz="2000" dirty="0" err="1" smtClean="0">
                <a:latin typeface="UD デジタル 教科書体 NK-R" panose="02020400000000000000" pitchFamily="18" charset="-128"/>
                <a:ea typeface="UD デジタル 教科書体 NK-R" panose="02020400000000000000" pitchFamily="18" charset="-128"/>
              </a:rPr>
              <a:t>携し</a:t>
            </a:r>
            <a:r>
              <a:rPr lang="ja-JP" altLang="en-US" sz="2000" dirty="0" smtClean="0">
                <a:latin typeface="UD デジタル 教科書体 NK-R" panose="02020400000000000000" pitchFamily="18" charset="-128"/>
                <a:ea typeface="UD デジタル 教科書体 NK-R" panose="02020400000000000000" pitchFamily="18" charset="-128"/>
              </a:rPr>
              <a:t>、それぞれの役割を果たしていく必要がある。</a:t>
            </a:r>
            <a:endParaRPr kumimoji="1" lang="en-US" altLang="ja-JP" sz="2000" dirty="0">
              <a:latin typeface="UD デジタル 教科書体 NK-R" panose="02020400000000000000" pitchFamily="18" charset="-128"/>
              <a:ea typeface="UD デジタル 教科書体 NK-R" panose="02020400000000000000" pitchFamily="18" charset="-128"/>
            </a:endParaRPr>
          </a:p>
          <a:p>
            <a:endParaRPr lang="en-US" altLang="ja-JP" sz="2000" dirty="0">
              <a:latin typeface="UD デジタル 教科書体 NK-R" panose="02020400000000000000" pitchFamily="18" charset="-128"/>
              <a:ea typeface="UD デジタル 教科書体 NK-R" panose="02020400000000000000" pitchFamily="18" charset="-128"/>
            </a:endParaRPr>
          </a:p>
          <a:p>
            <a:r>
              <a:rPr lang="ja-JP" altLang="en-US" sz="2000" dirty="0">
                <a:latin typeface="UD デジタル 教科書体 NK-R" panose="02020400000000000000" pitchFamily="18" charset="-128"/>
                <a:ea typeface="UD デジタル 教科書体 NK-R" panose="02020400000000000000" pitchFamily="18" charset="-128"/>
              </a:rPr>
              <a:t>　　　　</a:t>
            </a:r>
            <a:r>
              <a:rPr lang="ja-JP" altLang="en-US" sz="2000" dirty="0" smtClean="0">
                <a:latin typeface="UD デジタル 教科書体 NK-R" panose="02020400000000000000" pitchFamily="18" charset="-128"/>
                <a:ea typeface="UD デジタル 教科書体 NK-R" panose="02020400000000000000" pitchFamily="18" charset="-128"/>
              </a:rPr>
              <a:t>また、取組み</a:t>
            </a:r>
            <a:r>
              <a:rPr lang="ja-JP" altLang="en-US" sz="2000" dirty="0">
                <a:latin typeface="UD デジタル 教科書体 NK-R" panose="02020400000000000000" pitchFamily="18" charset="-128"/>
                <a:ea typeface="UD デジタル 教科書体 NK-R" panose="02020400000000000000" pitchFamily="18" charset="-128"/>
              </a:rPr>
              <a:t>の実施にあたっては、国との連携を図るとともに、必要な規制緩和や税制措置等を</a:t>
            </a:r>
            <a:r>
              <a:rPr lang="ja-JP" altLang="en-US" sz="2000" dirty="0" smtClean="0">
                <a:latin typeface="UD デジタル 教科書体 NK-R" panose="02020400000000000000" pitchFamily="18" charset="-128"/>
                <a:ea typeface="UD デジタル 教科書体 NK-R" panose="02020400000000000000" pitchFamily="18" charset="-128"/>
              </a:rPr>
              <a:t>要望</a:t>
            </a:r>
            <a:endParaRPr lang="en-US" altLang="ja-JP" sz="2000" dirty="0" smtClean="0">
              <a:latin typeface="UD デジタル 教科書体 NK-R" panose="02020400000000000000" pitchFamily="18" charset="-128"/>
              <a:ea typeface="UD デジタル 教科書体 NK-R" panose="02020400000000000000" pitchFamily="18" charset="-128"/>
            </a:endParaRPr>
          </a:p>
          <a:p>
            <a:r>
              <a:rPr lang="ja-JP" altLang="en-US" sz="2000" dirty="0">
                <a:latin typeface="UD デジタル 教科書体 NK-R" panose="02020400000000000000" pitchFamily="18" charset="-128"/>
                <a:ea typeface="UD デジタル 教科書体 NK-R" panose="02020400000000000000" pitchFamily="18" charset="-128"/>
              </a:rPr>
              <a:t>　</a:t>
            </a:r>
            <a:r>
              <a:rPr lang="ja-JP" altLang="en-US" sz="2000" dirty="0" smtClean="0">
                <a:latin typeface="UD デジタル 教科書体 NK-R" panose="02020400000000000000" pitchFamily="18" charset="-128"/>
                <a:ea typeface="UD デジタル 教科書体 NK-R" panose="02020400000000000000" pitchFamily="18" charset="-128"/>
              </a:rPr>
              <a:t>　していく</a:t>
            </a:r>
            <a:r>
              <a:rPr lang="ja-JP" altLang="en-US" sz="2000" dirty="0">
                <a:latin typeface="UD デジタル 教科書体 NK-R" panose="02020400000000000000" pitchFamily="18" charset="-128"/>
                <a:ea typeface="UD デジタル 教科書体 NK-R" panose="02020400000000000000" pitchFamily="18" charset="-128"/>
              </a:rPr>
              <a:t>。</a:t>
            </a:r>
            <a:endParaRPr lang="en-US" altLang="ja-JP" sz="2000" dirty="0">
              <a:latin typeface="UD デジタル 教科書体 NK-R" panose="02020400000000000000" pitchFamily="18" charset="-128"/>
              <a:ea typeface="UD デジタル 教科書体 NK-R" panose="02020400000000000000" pitchFamily="18" charset="-128"/>
            </a:endParaRPr>
          </a:p>
          <a:p>
            <a:endParaRPr lang="en-US" altLang="ja-JP"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なお、アクションプランは、具体的取組みの進捗状況をレビューした上で毎年度更新するとともに、</a:t>
            </a:r>
            <a:endParaRPr lang="en-US" altLang="ja-JP"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戦略</a:t>
            </a:r>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は、第一期活動期である</a:t>
            </a:r>
            <a:r>
              <a:rPr lang="en-US" altLang="ja-JP"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2025</a:t>
            </a:r>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年度</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を</a:t>
            </a:r>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目途に、戦略目標の達成</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状況やその</a:t>
            </a:r>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時の社会経済情勢</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等</a:t>
            </a:r>
            <a:endParaRPr lang="en-US" altLang="ja-JP"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endParaRPr>
          </a:p>
          <a:p>
            <a:r>
              <a:rPr lang="ja-JP" altLang="en-US" sz="2000" kern="100" dirty="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a:t>
            </a:r>
            <a:r>
              <a:rPr lang="ja-JP" altLang="en-US" sz="2000" kern="100" dirty="0" smtClean="0">
                <a:latin typeface="UD デジタル 教科書体 NK-R" panose="02020400000000000000" pitchFamily="18" charset="-128"/>
                <a:ea typeface="UD デジタル 教科書体 NK-R" panose="02020400000000000000" pitchFamily="18" charset="-128"/>
                <a:cs typeface="Courier New" panose="02070309020205020404" pitchFamily="49" charset="0"/>
              </a:rPr>
              <a:t>　に応じて</a:t>
            </a:r>
            <a:r>
              <a:rPr lang="ja-JP" altLang="en-US" sz="2000" dirty="0">
                <a:latin typeface="UD デジタル 教科書体 NK-R" panose="02020400000000000000" pitchFamily="18" charset="-128"/>
                <a:ea typeface="UD デジタル 教科書体 NK-R" panose="02020400000000000000" pitchFamily="18" charset="-128"/>
              </a:rPr>
              <a:t>改訂する。</a:t>
            </a:r>
            <a:endParaRPr lang="en-US" altLang="ja-JP" sz="2000" dirty="0">
              <a:latin typeface="UD デジタル 教科書体 NK-R" panose="02020400000000000000" pitchFamily="18" charset="-128"/>
              <a:ea typeface="UD デジタル 教科書体 NK-R" panose="02020400000000000000" pitchFamily="18" charset="-128"/>
            </a:endParaRPr>
          </a:p>
          <a:p>
            <a:endParaRPr lang="en-US" altLang="ja-JP" sz="2000" dirty="0">
              <a:latin typeface="UD デジタル 教科書体 NK-R" panose="02020400000000000000" pitchFamily="18" charset="-128"/>
              <a:ea typeface="UD デジタル 教科書体 NK-R" panose="02020400000000000000" pitchFamily="18" charset="-128"/>
            </a:endParaRPr>
          </a:p>
          <a:p>
            <a:r>
              <a:rPr lang="ja-JP" altLang="en-US" sz="2000" dirty="0">
                <a:latin typeface="UD デジタル 教科書体 NK-R" panose="02020400000000000000" pitchFamily="18" charset="-128"/>
                <a:ea typeface="UD デジタル 教科書体 NK-R" panose="02020400000000000000" pitchFamily="18" charset="-128"/>
              </a:rPr>
              <a:t>　　　　</a:t>
            </a:r>
            <a:endParaRPr lang="en-US" altLang="ja-JP" sz="2000" dirty="0">
              <a:latin typeface="UD デジタル 教科書体 NK-R" panose="02020400000000000000" pitchFamily="18" charset="-128"/>
              <a:ea typeface="UD デジタル 教科書体 NK-R" panose="02020400000000000000" pitchFamily="18" charset="-128"/>
            </a:endParaRPr>
          </a:p>
        </p:txBody>
      </p:sp>
      <p:cxnSp>
        <p:nvCxnSpPr>
          <p:cNvPr id="7" name="直線コネクタ 6"/>
          <p:cNvCxnSpPr>
            <a:cxnSpLocks/>
          </p:cNvCxnSpPr>
          <p:nvPr/>
        </p:nvCxnSpPr>
        <p:spPr>
          <a:xfrm>
            <a:off x="627182" y="746340"/>
            <a:ext cx="1065600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8" name="タイトル 1"/>
          <p:cNvSpPr txBox="1">
            <a:spLocks/>
          </p:cNvSpPr>
          <p:nvPr/>
        </p:nvSpPr>
        <p:spPr>
          <a:xfrm>
            <a:off x="627182" y="135523"/>
            <a:ext cx="11537989" cy="853434"/>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dirty="0">
                <a:latin typeface="UD デジタル 教科書体 NK-R" panose="02020400000000000000" pitchFamily="18" charset="-128"/>
                <a:ea typeface="UD デジタル 教科書体 NK-R" panose="02020400000000000000" pitchFamily="18" charset="-128"/>
              </a:rPr>
              <a:t>Ⅵ</a:t>
            </a:r>
            <a:r>
              <a:rPr lang="ja-JP" altLang="en-US" dirty="0">
                <a:latin typeface="UD デジタル 教科書体 NK-R" panose="02020400000000000000" pitchFamily="18" charset="-128"/>
                <a:ea typeface="UD デジタル 教科書体 NK-R" panose="02020400000000000000" pitchFamily="18" charset="-128"/>
              </a:rPr>
              <a:t>　結び</a:t>
            </a:r>
          </a:p>
        </p:txBody>
      </p:sp>
    </p:spTree>
    <p:extLst>
      <p:ext uri="{BB962C8B-B14F-4D97-AF65-F5344CB8AC3E}">
        <p14:creationId xmlns:p14="http://schemas.microsoft.com/office/powerpoint/2010/main" val="418977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a:cxnSpLocks/>
          </p:cNvCxnSpPr>
          <p:nvPr/>
        </p:nvCxnSpPr>
        <p:spPr>
          <a:xfrm>
            <a:off x="838200" y="779394"/>
            <a:ext cx="951005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7" name="タイトル 1"/>
          <p:cNvSpPr txBox="1">
            <a:spLocks/>
          </p:cNvSpPr>
          <p:nvPr/>
        </p:nvSpPr>
        <p:spPr>
          <a:xfrm>
            <a:off x="838200" y="120424"/>
            <a:ext cx="10515600" cy="83450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smtClean="0">
                <a:latin typeface="UD デジタル 教科書体 NK-R" panose="02020400000000000000" pitchFamily="18" charset="-128"/>
                <a:ea typeface="UD デジタル 教科書体 NK-R" panose="02020400000000000000" pitchFamily="18" charset="-128"/>
              </a:rPr>
              <a:t>サマリー</a:t>
            </a:r>
            <a:endParaRPr lang="ja-JP" altLang="en-US" sz="2000" dirty="0">
              <a:latin typeface="UD デジタル 教科書体 NK-R" panose="02020400000000000000" pitchFamily="18" charset="-128"/>
              <a:ea typeface="UD デジタル 教科書体 NK-R" panose="02020400000000000000" pitchFamily="18" charset="-128"/>
            </a:endParaRPr>
          </a:p>
        </p:txBody>
      </p:sp>
      <p:sp>
        <p:nvSpPr>
          <p:cNvPr id="8"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4</a:t>
            </a:fld>
            <a:endParaRPr kumimoji="1" lang="ja-JP" altLang="en-US" dirty="0"/>
          </a:p>
        </p:txBody>
      </p:sp>
      <p:sp>
        <p:nvSpPr>
          <p:cNvPr id="9" name="コンテンツ プレースホルダー 2"/>
          <p:cNvSpPr>
            <a:spLocks noGrp="1"/>
          </p:cNvSpPr>
          <p:nvPr/>
        </p:nvSpPr>
        <p:spPr>
          <a:xfrm>
            <a:off x="792708" y="951695"/>
            <a:ext cx="10807890" cy="718780"/>
          </a:xfrm>
          <a:prstGeom prst="rect">
            <a:avLst/>
          </a:prstGeom>
          <a:ln/>
        </p:spPr>
        <p:style>
          <a:lnRef idx="1">
            <a:schemeClr val="accent6"/>
          </a:lnRef>
          <a:fillRef idx="2">
            <a:schemeClr val="accent6"/>
          </a:fillRef>
          <a:effectRef idx="1">
            <a:schemeClr val="accent6"/>
          </a:effectRef>
          <a:fontRef idx="minor">
            <a:schemeClr val="dk1"/>
          </a:fontRef>
        </p:style>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1700"/>
              </a:lnSpc>
              <a:spcBef>
                <a:spcPts val="0"/>
              </a:spcBef>
              <a:buNone/>
            </a:pPr>
            <a:r>
              <a:rPr lang="ja-JP" altLang="en-US" sz="1600" b="1" dirty="0" smtClean="0">
                <a:latin typeface="UD デジタル 教科書体 NK-R" panose="02020400000000000000" pitchFamily="18" charset="-128"/>
                <a:ea typeface="UD デジタル 教科書体 NK-R" panose="02020400000000000000" pitchFamily="18" charset="-128"/>
              </a:rPr>
              <a:t>◆戦略策定の趣旨（</a:t>
            </a:r>
            <a:r>
              <a:rPr lang="en-US" altLang="ja-JP" sz="1600" b="1" dirty="0" smtClean="0">
                <a:latin typeface="UD デジタル 教科書体 NK-R" panose="02020400000000000000" pitchFamily="18" charset="-128"/>
                <a:ea typeface="UD デジタル 教科書体 NK-R" panose="02020400000000000000" pitchFamily="18" charset="-128"/>
              </a:rPr>
              <a:t>P</a:t>
            </a:r>
            <a:r>
              <a:rPr lang="en-US" altLang="ja-JP" sz="1600" b="1" dirty="0">
                <a:latin typeface="UD デジタル 教科書体 NK-R" panose="02020400000000000000" pitchFamily="18" charset="-128"/>
                <a:ea typeface="UD デジタル 教科書体 NK-R" panose="02020400000000000000" pitchFamily="18" charset="-128"/>
              </a:rPr>
              <a:t>5</a:t>
            </a:r>
            <a:r>
              <a:rPr lang="ja-JP" altLang="en-US" sz="1600" b="1" dirty="0" smtClean="0">
                <a:latin typeface="UD デジタル 教科書体 NK-R" panose="02020400000000000000" pitchFamily="18" charset="-128"/>
                <a:ea typeface="UD デジタル 教科書体 NK-R" panose="02020400000000000000" pitchFamily="18" charset="-128"/>
              </a:rPr>
              <a:t>）</a:t>
            </a:r>
            <a:endParaRPr lang="en-US" altLang="ja-JP" sz="1600" b="1" dirty="0" smtClean="0">
              <a:latin typeface="UD デジタル 教科書体 NK-R" panose="02020400000000000000" pitchFamily="18" charset="-128"/>
              <a:ea typeface="UD デジタル 教科書体 NK-R" panose="02020400000000000000" pitchFamily="18" charset="-128"/>
            </a:endParaRPr>
          </a:p>
          <a:p>
            <a:pPr marL="0" indent="0">
              <a:lnSpc>
                <a:spcPts val="1700"/>
              </a:lnSpc>
              <a:spcBef>
                <a:spcPts val="0"/>
              </a:spcBef>
              <a:buNone/>
            </a:pPr>
            <a:r>
              <a:rPr lang="ja-JP" altLang="en-US" sz="1600" dirty="0">
                <a:latin typeface="UD デジタル 教科書体 NK-R" panose="02020400000000000000" pitchFamily="18" charset="-128"/>
                <a:ea typeface="UD デジタル 教科書体 NK-R" panose="02020400000000000000" pitchFamily="18" charset="-128"/>
              </a:rPr>
              <a:t>　</a:t>
            </a:r>
            <a:r>
              <a:rPr lang="ja-JP" altLang="en-US" sz="1400" dirty="0" smtClean="0">
                <a:latin typeface="UD デジタル 教科書体 NK-R" panose="02020400000000000000" pitchFamily="18" charset="-128"/>
                <a:ea typeface="UD デジタル 教科書体 NK-R" panose="02020400000000000000" pitchFamily="18" charset="-128"/>
              </a:rPr>
              <a:t>「</a:t>
            </a:r>
            <a:r>
              <a:rPr lang="ja-JP" altLang="en-US" sz="1400" dirty="0">
                <a:latin typeface="UD デジタル 教科書体 NK-R" panose="02020400000000000000" pitchFamily="18" charset="-128"/>
                <a:ea typeface="UD デジタル 教科書体 NK-R" panose="02020400000000000000" pitchFamily="18" charset="-128"/>
              </a:rPr>
              <a:t>経済の血液」とも言われる金融機能の強化を</a:t>
            </a:r>
            <a:r>
              <a:rPr lang="ja-JP" altLang="en-US" sz="1400" dirty="0" smtClean="0">
                <a:latin typeface="UD デジタル 教科書体 NK-R" panose="02020400000000000000" pitchFamily="18" charset="-128"/>
                <a:ea typeface="UD デジタル 教科書体 NK-R" panose="02020400000000000000" pitchFamily="18" charset="-128"/>
              </a:rPr>
              <a:t>図り、</a:t>
            </a:r>
            <a:r>
              <a:rPr lang="ja-JP" altLang="en-US" sz="1400" dirty="0">
                <a:latin typeface="UD デジタル 教科書体 NK-R" panose="02020400000000000000" pitchFamily="18" charset="-128"/>
                <a:ea typeface="UD デジタル 教科書体 NK-R" panose="02020400000000000000" pitchFamily="18" charset="-128"/>
              </a:rPr>
              <a:t>ポストコロナに</a:t>
            </a:r>
            <a:r>
              <a:rPr lang="ja-JP" altLang="en-US" sz="1400" dirty="0" smtClean="0">
                <a:latin typeface="UD デジタル 教科書体 NK-R" panose="02020400000000000000" pitchFamily="18" charset="-128"/>
                <a:ea typeface="UD デジタル 教科書体 NK-R" panose="02020400000000000000" pitchFamily="18" charset="-128"/>
              </a:rPr>
              <a:t>向けた大阪</a:t>
            </a:r>
            <a:r>
              <a:rPr lang="ja-JP" altLang="en-US" sz="1400" dirty="0">
                <a:latin typeface="UD デジタル 教科書体 NK-R" panose="02020400000000000000" pitchFamily="18" charset="-128"/>
                <a:ea typeface="UD デジタル 教科書体 NK-R" panose="02020400000000000000" pitchFamily="18" charset="-128"/>
              </a:rPr>
              <a:t>・関西経済</a:t>
            </a:r>
            <a:r>
              <a:rPr lang="ja-JP" altLang="en-US" sz="1400" dirty="0" smtClean="0">
                <a:latin typeface="UD デジタル 教科書体 NK-R" panose="02020400000000000000" pitchFamily="18" charset="-128"/>
                <a:ea typeface="UD デジタル 教科書体 NK-R" panose="02020400000000000000" pitchFamily="18" charset="-128"/>
              </a:rPr>
              <a:t>の再生に向けた新たな成長の</a:t>
            </a:r>
            <a:r>
              <a:rPr lang="ja-JP" altLang="en-US" sz="1400" dirty="0">
                <a:latin typeface="UD デジタル 教科書体 NK-R" panose="02020400000000000000" pitchFamily="18" charset="-128"/>
                <a:ea typeface="UD デジタル 教科書体 NK-R" panose="02020400000000000000" pitchFamily="18" charset="-128"/>
              </a:rPr>
              <a:t>柱</a:t>
            </a:r>
            <a:r>
              <a:rPr lang="ja-JP" altLang="en-US" sz="1400" dirty="0" smtClean="0">
                <a:latin typeface="UD デジタル 教科書体 NK-R" panose="02020400000000000000" pitchFamily="18" charset="-128"/>
                <a:ea typeface="UD デジタル 教科書体 NK-R" panose="02020400000000000000" pitchFamily="18" charset="-128"/>
              </a:rPr>
              <a:t>とするため、独自の</a:t>
            </a:r>
            <a:endParaRPr lang="en-US" altLang="ja-JP" sz="1400" dirty="0">
              <a:latin typeface="UD デジタル 教科書体 NK-R" panose="02020400000000000000" pitchFamily="18" charset="-128"/>
              <a:ea typeface="UD デジタル 教科書体 NK-R" panose="02020400000000000000" pitchFamily="18" charset="-128"/>
            </a:endParaRPr>
          </a:p>
          <a:p>
            <a:pPr marL="0" indent="0">
              <a:lnSpc>
                <a:spcPts val="1700"/>
              </a:lnSpc>
              <a:spcBef>
                <a:spcPts val="0"/>
              </a:spcBef>
              <a:buNone/>
            </a:pPr>
            <a:r>
              <a:rPr lang="ja-JP" altLang="en-US" sz="1400" dirty="0" smtClean="0">
                <a:latin typeface="UD デジタル 教科書体 NK-R" panose="02020400000000000000" pitchFamily="18" charset="-128"/>
                <a:ea typeface="UD デジタル 教科書体 NK-R" panose="02020400000000000000" pitchFamily="18" charset="-128"/>
              </a:rPr>
              <a:t>個性・機能</a:t>
            </a:r>
            <a:r>
              <a:rPr lang="ja-JP" altLang="en-US" sz="1400" dirty="0">
                <a:latin typeface="UD デジタル 教科書体 NK-R" panose="02020400000000000000" pitchFamily="18" charset="-128"/>
                <a:ea typeface="UD デジタル 教科書体 NK-R" panose="02020400000000000000" pitchFamily="18" charset="-128"/>
              </a:rPr>
              <a:t>を持つ国際金融</a:t>
            </a:r>
            <a:r>
              <a:rPr lang="ja-JP" altLang="en-US" sz="1400" dirty="0" smtClean="0">
                <a:latin typeface="UD デジタル 教科書体 NK-R" panose="02020400000000000000" pitchFamily="18" charset="-128"/>
                <a:ea typeface="UD デジタル 教科書体 NK-R" panose="02020400000000000000" pitchFamily="18" charset="-128"/>
              </a:rPr>
              <a:t>都市の形成をめざす。</a:t>
            </a:r>
            <a:endParaRPr lang="en-US" altLang="ja-JP" sz="1400" dirty="0" smtClean="0">
              <a:latin typeface="UD デジタル 教科書体 NK-R" panose="02020400000000000000" pitchFamily="18" charset="-128"/>
              <a:ea typeface="UD デジタル 教科書体 NK-R" panose="02020400000000000000" pitchFamily="18" charset="-128"/>
            </a:endParaRPr>
          </a:p>
        </p:txBody>
      </p:sp>
      <p:sp>
        <p:nvSpPr>
          <p:cNvPr id="10" name="コンテンツ プレースホルダー 2"/>
          <p:cNvSpPr>
            <a:spLocks noGrp="1"/>
          </p:cNvSpPr>
          <p:nvPr/>
        </p:nvSpPr>
        <p:spPr>
          <a:xfrm>
            <a:off x="6237028" y="2267609"/>
            <a:ext cx="5363570" cy="981598"/>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1700"/>
              </a:lnSpc>
              <a:spcBef>
                <a:spcPts val="0"/>
              </a:spcBef>
              <a:buNone/>
            </a:pPr>
            <a:r>
              <a:rPr lang="ja-JP" altLang="en-US" sz="1600" b="1" dirty="0" smtClean="0">
                <a:latin typeface="UD デジタル 教科書体 NK-R" panose="02020400000000000000" pitchFamily="18" charset="-128"/>
                <a:ea typeface="UD デジタル 教科書体 NK-R" panose="02020400000000000000" pitchFamily="18" charset="-128"/>
              </a:rPr>
              <a:t>◆取組期間（</a:t>
            </a:r>
            <a:r>
              <a:rPr lang="en-US" altLang="ja-JP" sz="1600" b="1" dirty="0" smtClean="0">
                <a:latin typeface="UD デジタル 教科書体 NK-R" panose="02020400000000000000" pitchFamily="18" charset="-128"/>
                <a:ea typeface="UD デジタル 教科書体 NK-R" panose="02020400000000000000" pitchFamily="18" charset="-128"/>
              </a:rPr>
              <a:t>P</a:t>
            </a:r>
            <a:r>
              <a:rPr lang="ja-JP" altLang="en-US" sz="1600" b="1" dirty="0" smtClean="0">
                <a:latin typeface="UD デジタル 教科書体 NK-R" panose="02020400000000000000" pitchFamily="18" charset="-128"/>
                <a:ea typeface="UD デジタル 教科書体 NK-R" panose="02020400000000000000" pitchFamily="18" charset="-128"/>
              </a:rPr>
              <a:t>３</a:t>
            </a:r>
            <a:r>
              <a:rPr lang="en-US" altLang="ja-JP" sz="1600" b="1" dirty="0">
                <a:latin typeface="UD デジタル 教科書体 NK-R" panose="02020400000000000000" pitchFamily="18" charset="-128"/>
                <a:ea typeface="UD デジタル 教科書体 NK-R" panose="02020400000000000000" pitchFamily="18" charset="-128"/>
              </a:rPr>
              <a:t>1</a:t>
            </a:r>
            <a:r>
              <a:rPr lang="ja-JP" altLang="en-US" sz="1600" b="1" dirty="0" smtClean="0">
                <a:latin typeface="UD デジタル 教科書体 NK-R" panose="02020400000000000000" pitchFamily="18" charset="-128"/>
                <a:ea typeface="UD デジタル 教科書体 NK-R" panose="02020400000000000000" pitchFamily="18" charset="-128"/>
              </a:rPr>
              <a:t>）</a:t>
            </a:r>
            <a:endParaRPr lang="en-US" altLang="ja-JP" sz="1600" b="1" dirty="0" smtClean="0">
              <a:latin typeface="UD デジタル 教科書体 NK-R" panose="02020400000000000000" pitchFamily="18" charset="-128"/>
              <a:ea typeface="UD デジタル 教科書体 NK-R" panose="02020400000000000000" pitchFamily="18" charset="-128"/>
            </a:endParaRPr>
          </a:p>
          <a:p>
            <a:pPr marL="0" indent="0">
              <a:lnSpc>
                <a:spcPts val="1700"/>
              </a:lnSpc>
              <a:spcBef>
                <a:spcPts val="0"/>
              </a:spcBef>
              <a:buNone/>
            </a:pPr>
            <a:r>
              <a:rPr lang="ja-JP" altLang="en-US" sz="1600" dirty="0">
                <a:latin typeface="UD デジタル 教科書体 NK-R" panose="02020400000000000000" pitchFamily="18" charset="-128"/>
                <a:ea typeface="UD デジタル 教科書体 NK-R" panose="02020400000000000000" pitchFamily="18" charset="-128"/>
              </a:rPr>
              <a:t>　 </a:t>
            </a:r>
            <a:r>
              <a:rPr lang="ja-JP" altLang="en-US" sz="1200" dirty="0" smtClean="0">
                <a:latin typeface="UD デジタル 教科書体 NK-R" panose="02020400000000000000" pitchFamily="18" charset="-128"/>
                <a:ea typeface="UD デジタル 教科書体 NK-R" panose="02020400000000000000" pitchFamily="18" charset="-128"/>
              </a:rPr>
              <a:t>①短期（第一期活動期）：</a:t>
            </a:r>
            <a:r>
              <a:rPr lang="en-US" altLang="ja-JP" sz="1200" dirty="0" smtClean="0">
                <a:latin typeface="UD デジタル 教科書体 NK-R" panose="02020400000000000000" pitchFamily="18" charset="-128"/>
                <a:ea typeface="UD デジタル 教科書体 NK-R" panose="02020400000000000000" pitchFamily="18" charset="-128"/>
              </a:rPr>
              <a:t>2025</a:t>
            </a:r>
            <a:r>
              <a:rPr lang="ja-JP" altLang="en-US" sz="1200" dirty="0" smtClean="0">
                <a:latin typeface="UD デジタル 教科書体 NK-R" panose="02020400000000000000" pitchFamily="18" charset="-128"/>
                <a:ea typeface="UD デジタル 教科書体 NK-R" panose="02020400000000000000" pitchFamily="18" charset="-128"/>
              </a:rPr>
              <a:t>年度（大阪・関西万博まで）</a:t>
            </a:r>
            <a:endParaRPr lang="en-US" altLang="ja-JP" sz="1200" dirty="0">
              <a:latin typeface="UD デジタル 教科書体 NK-R" panose="02020400000000000000" pitchFamily="18" charset="-128"/>
              <a:ea typeface="UD デジタル 教科書体 NK-R" panose="02020400000000000000" pitchFamily="18" charset="-128"/>
            </a:endParaRPr>
          </a:p>
          <a:p>
            <a:pPr marL="0" indent="0">
              <a:lnSpc>
                <a:spcPts val="1700"/>
              </a:lnSpc>
              <a:spcBef>
                <a:spcPts val="0"/>
              </a:spcBef>
              <a:buNone/>
            </a:pPr>
            <a:r>
              <a:rPr lang="ja-JP" altLang="en-US" sz="1200" dirty="0" smtClean="0">
                <a:latin typeface="UD デジタル 教科書体 NK-R" panose="02020400000000000000" pitchFamily="18" charset="-128"/>
                <a:ea typeface="UD デジタル 教科書体 NK-R" panose="02020400000000000000" pitchFamily="18" charset="-128"/>
              </a:rPr>
              <a:t>　　②</a:t>
            </a:r>
            <a:r>
              <a:rPr lang="ja-JP" altLang="en-US" sz="1200" dirty="0">
                <a:latin typeface="UD デジタル 教科書体 NK-R" panose="02020400000000000000" pitchFamily="18" charset="-128"/>
                <a:ea typeface="UD デジタル 教科書体 NK-R" panose="02020400000000000000" pitchFamily="18" charset="-128"/>
              </a:rPr>
              <a:t>中期（</a:t>
            </a:r>
            <a:r>
              <a:rPr lang="ja-JP" altLang="en-US" sz="1200" dirty="0" smtClean="0">
                <a:latin typeface="UD デジタル 教科書体 NK-R" panose="02020400000000000000" pitchFamily="18" charset="-128"/>
                <a:ea typeface="UD デジタル 教科書体 NK-R" panose="02020400000000000000" pitchFamily="18" charset="-128"/>
              </a:rPr>
              <a:t>第二期</a:t>
            </a:r>
            <a:r>
              <a:rPr lang="ja-JP" altLang="en-US" sz="1200" dirty="0">
                <a:latin typeface="UD デジタル 教科書体 NK-R" panose="02020400000000000000" pitchFamily="18" charset="-128"/>
                <a:ea typeface="UD デジタル 教科書体 NK-R" panose="02020400000000000000" pitchFamily="18" charset="-128"/>
              </a:rPr>
              <a:t>活動期</a:t>
            </a:r>
            <a:r>
              <a:rPr lang="ja-JP" altLang="en-US" sz="1200" dirty="0" smtClean="0">
                <a:latin typeface="UD デジタル 教科書体 NK-R" panose="02020400000000000000" pitchFamily="18" charset="-128"/>
                <a:ea typeface="UD デジタル 教科書体 NK-R" panose="02020400000000000000" pitchFamily="18" charset="-128"/>
              </a:rPr>
              <a:t>）： </a:t>
            </a:r>
            <a:r>
              <a:rPr lang="en-US" altLang="ja-JP" sz="1200" dirty="0" smtClean="0">
                <a:latin typeface="UD デジタル 教科書体 NK-R" panose="02020400000000000000" pitchFamily="18" charset="-128"/>
                <a:ea typeface="UD デジタル 教科書体 NK-R" panose="02020400000000000000" pitchFamily="18" charset="-128"/>
              </a:rPr>
              <a:t>2030</a:t>
            </a:r>
            <a:r>
              <a:rPr lang="ja-JP" altLang="en-US" sz="1200" dirty="0" smtClean="0">
                <a:latin typeface="UD デジタル 教科書体 NK-R" panose="02020400000000000000" pitchFamily="18" charset="-128"/>
                <a:ea typeface="UD デジタル 教科書体 NK-R" panose="02020400000000000000" pitchFamily="18" charset="-128"/>
              </a:rPr>
              <a:t>年度（</a:t>
            </a:r>
            <a:r>
              <a:rPr lang="en-US" altLang="ja-JP" sz="1200" dirty="0" smtClean="0">
                <a:latin typeface="UD デジタル 教科書体 NK-R" panose="02020400000000000000" pitchFamily="18" charset="-128"/>
                <a:ea typeface="UD デジタル 教科書体 NK-R" panose="02020400000000000000" pitchFamily="18" charset="-128"/>
              </a:rPr>
              <a:t>SDG</a:t>
            </a:r>
            <a:r>
              <a:rPr lang="ja-JP" altLang="en-US" sz="1200" dirty="0" err="1" smtClean="0">
                <a:latin typeface="UD デジタル 教科書体 NK-R" panose="02020400000000000000" pitchFamily="18" charset="-128"/>
                <a:ea typeface="UD デジタル 教科書体 NK-R" panose="02020400000000000000" pitchFamily="18" charset="-128"/>
              </a:rPr>
              <a:t>ｓ</a:t>
            </a:r>
            <a:r>
              <a:rPr lang="ja-JP" altLang="en-US" sz="1200" dirty="0" smtClean="0">
                <a:latin typeface="UD デジタル 教科書体 NK-R" panose="02020400000000000000" pitchFamily="18" charset="-128"/>
                <a:ea typeface="UD デジタル 教科書体 NK-R" panose="02020400000000000000" pitchFamily="18" charset="-128"/>
              </a:rPr>
              <a:t>達成目標年度）</a:t>
            </a:r>
            <a:endParaRPr lang="en-US" altLang="ja-JP" sz="1200" dirty="0" smtClean="0">
              <a:latin typeface="UD デジタル 教科書体 NK-R" panose="02020400000000000000" pitchFamily="18" charset="-128"/>
              <a:ea typeface="UD デジタル 教科書体 NK-R" panose="02020400000000000000" pitchFamily="18" charset="-128"/>
            </a:endParaRPr>
          </a:p>
          <a:p>
            <a:pPr marL="0" indent="0">
              <a:lnSpc>
                <a:spcPts val="1700"/>
              </a:lnSpc>
              <a:spcBef>
                <a:spcPts val="0"/>
              </a:spcBef>
              <a:buNone/>
            </a:pPr>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dirty="0" smtClean="0">
                <a:latin typeface="UD デジタル 教科書体 NK-R" panose="02020400000000000000" pitchFamily="18" charset="-128"/>
                <a:ea typeface="UD デジタル 教科書体 NK-R" panose="02020400000000000000" pitchFamily="18" charset="-128"/>
              </a:rPr>
              <a:t>　③長期：</a:t>
            </a:r>
            <a:r>
              <a:rPr lang="en-US" altLang="ja-JP" sz="1200" dirty="0" smtClean="0">
                <a:latin typeface="UD デジタル 教科書体 NK-R" panose="02020400000000000000" pitchFamily="18" charset="-128"/>
                <a:ea typeface="UD デジタル 教科書体 NK-R" panose="02020400000000000000" pitchFamily="18" charset="-128"/>
              </a:rPr>
              <a:t>2050</a:t>
            </a:r>
            <a:r>
              <a:rPr lang="ja-JP" altLang="en-US" sz="1200" dirty="0" smtClean="0">
                <a:latin typeface="UD デジタル 教科書体 NK-R" panose="02020400000000000000" pitchFamily="18" charset="-128"/>
                <a:ea typeface="UD デジタル 教科書体 NK-R" panose="02020400000000000000" pitchFamily="18" charset="-128"/>
              </a:rPr>
              <a:t>年度（カーボンニュートラル目標年度）</a:t>
            </a:r>
            <a:endParaRPr lang="en-US" altLang="ja-JP" sz="1200" dirty="0" smtClean="0">
              <a:latin typeface="UD デジタル 教科書体 NK-R" panose="02020400000000000000" pitchFamily="18" charset="-128"/>
              <a:ea typeface="UD デジタル 教科書体 NK-R" panose="02020400000000000000" pitchFamily="18" charset="-128"/>
            </a:endParaRPr>
          </a:p>
        </p:txBody>
      </p:sp>
      <p:sp>
        <p:nvSpPr>
          <p:cNvPr id="11" name="コンテンツ プレースホルダー 2"/>
          <p:cNvSpPr>
            <a:spLocks noGrp="1"/>
          </p:cNvSpPr>
          <p:nvPr/>
        </p:nvSpPr>
        <p:spPr>
          <a:xfrm>
            <a:off x="792708" y="1726105"/>
            <a:ext cx="10807890" cy="471186"/>
          </a:xfrm>
          <a:prstGeom prst="rect">
            <a:avLst/>
          </a:prstGeom>
          <a:ln/>
        </p:spPr>
        <p:style>
          <a:lnRef idx="1">
            <a:schemeClr val="accent6"/>
          </a:lnRef>
          <a:fillRef idx="2">
            <a:schemeClr val="accent6"/>
          </a:fillRef>
          <a:effectRef idx="1">
            <a:schemeClr val="accent6"/>
          </a:effectRef>
          <a:fontRef idx="minor">
            <a:schemeClr val="dk1"/>
          </a:fontRef>
        </p:style>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1700"/>
              </a:lnSpc>
              <a:spcBef>
                <a:spcPts val="0"/>
              </a:spcBef>
              <a:buNone/>
            </a:pPr>
            <a:r>
              <a:rPr kumimoji="1" lang="ja-JP" altLang="en-US" sz="1600" b="1" dirty="0" smtClean="0">
                <a:latin typeface="UD デジタル 教科書体 NK-R" panose="02020400000000000000" pitchFamily="18" charset="-128"/>
                <a:ea typeface="UD デジタル 教科書体 NK-R" panose="02020400000000000000" pitchFamily="18" charset="-128"/>
              </a:rPr>
              <a:t>◆</a:t>
            </a:r>
            <a:r>
              <a:rPr lang="ja-JP" altLang="en-US" sz="1600" b="1" dirty="0">
                <a:latin typeface="UD デジタル 教科書体 NK-R" panose="02020400000000000000" pitchFamily="18" charset="-128"/>
                <a:ea typeface="UD デジタル 教科書体 NK-R" panose="02020400000000000000" pitchFamily="18" charset="-128"/>
              </a:rPr>
              <a:t>めざす</a:t>
            </a:r>
            <a:r>
              <a:rPr lang="ja-JP" altLang="en-US" sz="1600" b="1" dirty="0" smtClean="0">
                <a:latin typeface="UD デジタル 教科書体 NK-R" panose="02020400000000000000" pitchFamily="18" charset="-128"/>
                <a:ea typeface="UD デジタル 教科書体 NK-R" panose="02020400000000000000" pitchFamily="18" charset="-128"/>
              </a:rPr>
              <a:t>都市像（</a:t>
            </a:r>
            <a:r>
              <a:rPr lang="en-US" altLang="ja-JP" sz="1600" b="1" dirty="0" smtClean="0">
                <a:latin typeface="UD デジタル 教科書体 NK-R" panose="02020400000000000000" pitchFamily="18" charset="-128"/>
                <a:ea typeface="UD デジタル 教科書体 NK-R" panose="02020400000000000000" pitchFamily="18" charset="-128"/>
              </a:rPr>
              <a:t>P10</a:t>
            </a:r>
            <a:r>
              <a:rPr lang="ja-JP" altLang="en-US" sz="1600" b="1" dirty="0" err="1" smtClean="0">
                <a:latin typeface="UD デジタル 教科書体 NK-R" panose="02020400000000000000" pitchFamily="18" charset="-128"/>
                <a:ea typeface="UD デジタル 教科書体 NK-R" panose="02020400000000000000" pitchFamily="18" charset="-128"/>
              </a:rPr>
              <a:t>、</a:t>
            </a:r>
            <a:r>
              <a:rPr lang="en-US" altLang="ja-JP" sz="1600" b="1" dirty="0" smtClean="0">
                <a:latin typeface="UD デジタル 教科書体 NK-R" panose="02020400000000000000" pitchFamily="18" charset="-128"/>
                <a:ea typeface="UD デジタル 教科書体 NK-R" panose="02020400000000000000" pitchFamily="18" charset="-128"/>
              </a:rPr>
              <a:t>P11</a:t>
            </a:r>
            <a:r>
              <a:rPr lang="ja-JP" altLang="en-US" sz="1600" b="1" dirty="0" smtClean="0">
                <a:latin typeface="UD デジタル 教科書体 NK-R" panose="02020400000000000000" pitchFamily="18" charset="-128"/>
                <a:ea typeface="UD デジタル 教科書体 NK-R" panose="02020400000000000000" pitchFamily="18" charset="-128"/>
              </a:rPr>
              <a:t>）</a:t>
            </a:r>
            <a:endParaRPr lang="en-US" altLang="ja-JP" sz="1600" b="1" dirty="0">
              <a:latin typeface="UD デジタル 教科書体 NK-R" panose="02020400000000000000" pitchFamily="18" charset="-128"/>
              <a:ea typeface="UD デジタル 教科書体 NK-R" panose="02020400000000000000" pitchFamily="18" charset="-128"/>
            </a:endParaRPr>
          </a:p>
          <a:p>
            <a:pPr marL="0" indent="0">
              <a:lnSpc>
                <a:spcPts val="1700"/>
              </a:lnSpc>
              <a:spcBef>
                <a:spcPts val="0"/>
              </a:spcBef>
              <a:buNone/>
            </a:pPr>
            <a:r>
              <a:rPr lang="ja-JP" altLang="en-US" sz="1400" dirty="0">
                <a:latin typeface="UD デジタル 教科書体 NK-R" panose="02020400000000000000" pitchFamily="18" charset="-128"/>
                <a:ea typeface="UD デジタル 教科書体 NK-R" panose="02020400000000000000" pitchFamily="18" charset="-128"/>
              </a:rPr>
              <a:t>・</a:t>
            </a:r>
            <a:r>
              <a:rPr lang="ja-JP" altLang="en-US" sz="1400" dirty="0" smtClean="0">
                <a:latin typeface="UD デジタル 教科書体 NK-R" panose="02020400000000000000" pitchFamily="18" charset="-128"/>
                <a:ea typeface="UD デジタル 教科書体 NK-R" panose="02020400000000000000" pitchFamily="18" charset="-128"/>
              </a:rPr>
              <a:t>アジア・世界</a:t>
            </a:r>
            <a:r>
              <a:rPr lang="ja-JP" altLang="en-US" sz="1400" dirty="0">
                <a:latin typeface="UD デジタル 教科書体 NK-R" panose="02020400000000000000" pitchFamily="18" charset="-128"/>
                <a:ea typeface="UD デジタル 教科書体 NK-R" panose="02020400000000000000" pitchFamily="18" charset="-128"/>
              </a:rPr>
              <a:t>の</a:t>
            </a:r>
            <a:r>
              <a:rPr lang="ja-JP" altLang="en-US" sz="1400" dirty="0" smtClean="0">
                <a:latin typeface="UD デジタル 教科書体 NK-R" panose="02020400000000000000" pitchFamily="18" charset="-128"/>
                <a:ea typeface="UD デジタル 教科書体 NK-R" panose="02020400000000000000" pitchFamily="18" charset="-128"/>
              </a:rPr>
              <a:t>活力を呼び込み「</a:t>
            </a:r>
            <a:r>
              <a:rPr lang="ja-JP" altLang="en-US" sz="1400" dirty="0">
                <a:latin typeface="UD デジタル 教科書体 NK-R" panose="02020400000000000000" pitchFamily="18" charset="-128"/>
                <a:ea typeface="UD デジタル 教科書体 NK-R" panose="02020400000000000000" pitchFamily="18" charset="-128"/>
              </a:rPr>
              <a:t>金融をテコに発展するグローバル都市</a:t>
            </a:r>
            <a:r>
              <a:rPr lang="ja-JP" altLang="en-US" sz="1400" dirty="0" smtClean="0">
                <a:latin typeface="UD デジタル 教科書体 NK-R" panose="02020400000000000000" pitchFamily="18" charset="-128"/>
                <a:ea typeface="UD デジタル 教科書体 NK-R" panose="02020400000000000000" pitchFamily="18" charset="-128"/>
              </a:rPr>
              <a:t>」</a:t>
            </a:r>
            <a:r>
              <a:rPr lang="en-US" altLang="ja-JP" sz="1400" dirty="0">
                <a:latin typeface="UD デジタル 教科書体 NK-R" panose="02020400000000000000" pitchFamily="18" charset="-128"/>
                <a:ea typeface="UD デジタル 教科書体 NK-R" panose="02020400000000000000" pitchFamily="18" charset="-128"/>
              </a:rPr>
              <a:t> </a:t>
            </a:r>
            <a:r>
              <a:rPr lang="en-US" altLang="ja-JP" sz="1400" dirty="0" smtClean="0">
                <a:latin typeface="UD デジタル 教科書体 NK-R" panose="02020400000000000000" pitchFamily="18" charset="-128"/>
                <a:ea typeface="UD デジタル 教科書体 NK-R" panose="02020400000000000000" pitchFamily="18" charset="-128"/>
              </a:rPr>
              <a:t> </a:t>
            </a:r>
            <a:r>
              <a:rPr lang="ja-JP" altLang="en-US" sz="1400" dirty="0" smtClean="0">
                <a:latin typeface="UD デジタル 教科書体 NK-R" panose="02020400000000000000" pitchFamily="18" charset="-128"/>
                <a:ea typeface="UD デジタル 教科書体 NK-R" panose="02020400000000000000" pitchFamily="18" charset="-128"/>
              </a:rPr>
              <a:t>・先駆けた取組みで</a:t>
            </a:r>
            <a:r>
              <a:rPr lang="ja-JP" altLang="en-US" sz="1400" dirty="0">
                <a:latin typeface="UD デジタル 教科書体 NK-R" panose="02020400000000000000" pitchFamily="18" charset="-128"/>
                <a:ea typeface="UD デジタル 教科書体 NK-R" panose="02020400000000000000" pitchFamily="18" charset="-128"/>
              </a:rPr>
              <a:t>世界に挑戦</a:t>
            </a:r>
            <a:r>
              <a:rPr lang="ja-JP" altLang="en-US" sz="1400" dirty="0" smtClean="0">
                <a:latin typeface="UD デジタル 教科書体 NK-R" panose="02020400000000000000" pitchFamily="18" charset="-128"/>
                <a:ea typeface="UD デジタル 教科書体 NK-R" panose="02020400000000000000" pitchFamily="18" charset="-128"/>
              </a:rPr>
              <a:t>する「</a:t>
            </a:r>
            <a:r>
              <a:rPr lang="ja-JP" altLang="en-US" sz="1400" dirty="0">
                <a:latin typeface="UD デジタル 教科書体 NK-R" panose="02020400000000000000" pitchFamily="18" charset="-128"/>
                <a:ea typeface="UD デジタル 教科書体 NK-R" panose="02020400000000000000" pitchFamily="18" charset="-128"/>
              </a:rPr>
              <a:t>金融の</a:t>
            </a:r>
            <a:r>
              <a:rPr lang="ja-JP" altLang="en-US" sz="1400" dirty="0" smtClean="0">
                <a:latin typeface="UD デジタル 教科書体 NK-R" panose="02020400000000000000" pitchFamily="18" charset="-128"/>
                <a:ea typeface="UD デジタル 教科書体 NK-R" panose="02020400000000000000" pitchFamily="18" charset="-128"/>
              </a:rPr>
              <a:t>フロントランナー</a:t>
            </a:r>
            <a:r>
              <a:rPr lang="ja-JP" altLang="en-US" sz="1400" dirty="0">
                <a:latin typeface="UD デジタル 教科書体 NK-R" panose="02020400000000000000" pitchFamily="18" charset="-128"/>
                <a:ea typeface="UD デジタル 教科書体 NK-R" panose="02020400000000000000" pitchFamily="18" charset="-128"/>
              </a:rPr>
              <a:t>都市</a:t>
            </a:r>
            <a:r>
              <a:rPr lang="ja-JP" altLang="en-US" sz="1400" dirty="0" smtClean="0">
                <a:latin typeface="UD デジタル 教科書体 NK-R" panose="02020400000000000000" pitchFamily="18" charset="-128"/>
                <a:ea typeface="UD デジタル 教科書体 NK-R" panose="02020400000000000000" pitchFamily="18" charset="-128"/>
              </a:rPr>
              <a:t>」</a:t>
            </a:r>
            <a:endParaRPr lang="en-US" altLang="ja-JP" sz="1400" dirty="0" smtClean="0">
              <a:latin typeface="UD デジタル 教科書体 NK-R" panose="02020400000000000000" pitchFamily="18" charset="-128"/>
              <a:ea typeface="UD デジタル 教科書体 NK-R" panose="02020400000000000000" pitchFamily="18" charset="-128"/>
            </a:endParaRPr>
          </a:p>
        </p:txBody>
      </p:sp>
      <p:sp>
        <p:nvSpPr>
          <p:cNvPr id="12" name="コンテンツ プレースホルダー 2"/>
          <p:cNvSpPr>
            <a:spLocks noGrp="1"/>
          </p:cNvSpPr>
          <p:nvPr/>
        </p:nvSpPr>
        <p:spPr>
          <a:xfrm>
            <a:off x="6237028" y="3281460"/>
            <a:ext cx="5363570" cy="2288207"/>
          </a:xfrm>
          <a:prstGeom prst="rect">
            <a:avLst/>
          </a:prstGeom>
          <a:ln/>
        </p:spPr>
        <p:style>
          <a:lnRef idx="1">
            <a:schemeClr val="accent6"/>
          </a:lnRef>
          <a:fillRef idx="2">
            <a:schemeClr val="accent6"/>
          </a:fillRef>
          <a:effectRef idx="1">
            <a:schemeClr val="accent6"/>
          </a:effectRef>
          <a:fontRef idx="minor">
            <a:schemeClr val="dk1"/>
          </a:fontRef>
        </p:style>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2000"/>
              </a:lnSpc>
              <a:spcBef>
                <a:spcPts val="0"/>
              </a:spcBef>
              <a:buNone/>
            </a:pPr>
            <a:r>
              <a:rPr lang="ja-JP" altLang="en-US" sz="1600" b="1" dirty="0" smtClean="0">
                <a:latin typeface="UD デジタル 教科書体 NK-R" panose="02020400000000000000" pitchFamily="18" charset="-128"/>
                <a:ea typeface="UD デジタル 教科書体 NK-R" panose="02020400000000000000" pitchFamily="18" charset="-128"/>
              </a:rPr>
              <a:t>◆戦略</a:t>
            </a:r>
            <a:r>
              <a:rPr lang="ja-JP" altLang="en-US" sz="1600" b="1" dirty="0">
                <a:latin typeface="UD デジタル 教科書体 NK-R" panose="02020400000000000000" pitchFamily="18" charset="-128"/>
                <a:ea typeface="UD デジタル 教科書体 NK-R" panose="02020400000000000000" pitchFamily="18" charset="-128"/>
              </a:rPr>
              <a:t>目標（</a:t>
            </a:r>
            <a:r>
              <a:rPr lang="en-US" altLang="ja-JP" sz="1600" b="1" dirty="0">
                <a:latin typeface="UD デジタル 教科書体 NK-R" panose="02020400000000000000" pitchFamily="18" charset="-128"/>
                <a:ea typeface="UD デジタル 教科書体 NK-R" panose="02020400000000000000" pitchFamily="18" charset="-128"/>
              </a:rPr>
              <a:t>P</a:t>
            </a:r>
            <a:r>
              <a:rPr lang="ja-JP" altLang="en-US" sz="1600" b="1" dirty="0" smtClean="0">
                <a:latin typeface="UD デジタル 教科書体 NK-R" panose="02020400000000000000" pitchFamily="18" charset="-128"/>
                <a:ea typeface="UD デジタル 教科書体 NK-R" panose="02020400000000000000" pitchFamily="18" charset="-128"/>
              </a:rPr>
              <a:t>３</a:t>
            </a:r>
            <a:r>
              <a:rPr lang="en-US" altLang="ja-JP" sz="1600" b="1" dirty="0" smtClean="0">
                <a:latin typeface="UD デジタル 教科書体 NK-R" panose="02020400000000000000" pitchFamily="18" charset="-128"/>
                <a:ea typeface="UD デジタル 教科書体 NK-R" panose="02020400000000000000" pitchFamily="18" charset="-128"/>
              </a:rPr>
              <a:t>3</a:t>
            </a:r>
            <a:r>
              <a:rPr lang="ja-JP" altLang="en-US" sz="1600" b="1" dirty="0" smtClean="0">
                <a:latin typeface="UD デジタル 教科書体 NK-R" panose="02020400000000000000" pitchFamily="18" charset="-128"/>
                <a:ea typeface="UD デジタル 教科書体 NK-R" panose="02020400000000000000" pitchFamily="18" charset="-128"/>
              </a:rPr>
              <a:t>）</a:t>
            </a:r>
            <a:endParaRPr lang="en-US" altLang="ja-JP" sz="1600" b="1" dirty="0" smtClean="0">
              <a:latin typeface="UD デジタル 教科書体 NK-R" panose="02020400000000000000" pitchFamily="18" charset="-128"/>
              <a:ea typeface="UD デジタル 教科書体 NK-R" panose="02020400000000000000" pitchFamily="18" charset="-128"/>
            </a:endParaRPr>
          </a:p>
          <a:p>
            <a:pPr marL="0" indent="0">
              <a:lnSpc>
                <a:spcPts val="1800"/>
              </a:lnSpc>
              <a:spcBef>
                <a:spcPts val="0"/>
              </a:spcBef>
              <a:buNone/>
            </a:pPr>
            <a:r>
              <a:rPr lang="en-US" altLang="ja-JP" sz="1400" dirty="0">
                <a:latin typeface="UD デジタル 教科書体 NK-R" panose="02020400000000000000" pitchFamily="18" charset="-128"/>
                <a:ea typeface="UD デジタル 教科書体 NK-R" panose="02020400000000000000" pitchFamily="18" charset="-128"/>
              </a:rPr>
              <a:t>【</a:t>
            </a:r>
            <a:r>
              <a:rPr lang="ja-JP" altLang="en-US" sz="1400" dirty="0" smtClean="0">
                <a:latin typeface="UD デジタル 教科書体 NK-R" panose="02020400000000000000" pitchFamily="18" charset="-128"/>
                <a:ea typeface="UD デジタル 教科書体 NK-R" panose="02020400000000000000" pitchFamily="18" charset="-128"/>
              </a:rPr>
              <a:t>アウトプット目標</a:t>
            </a:r>
            <a:r>
              <a:rPr lang="en-US" altLang="ja-JP" sz="1400" dirty="0" smtClean="0">
                <a:latin typeface="UD デジタル 教科書体 NK-R" panose="02020400000000000000" pitchFamily="18" charset="-128"/>
                <a:ea typeface="UD デジタル 教科書体 NK-R" panose="02020400000000000000" pitchFamily="18" charset="-128"/>
              </a:rPr>
              <a:t>】</a:t>
            </a:r>
          </a:p>
          <a:p>
            <a:pPr marL="0" indent="0">
              <a:lnSpc>
                <a:spcPts val="1800"/>
              </a:lnSpc>
              <a:spcBef>
                <a:spcPts val="0"/>
              </a:spcBef>
              <a:buNone/>
            </a:pPr>
            <a:r>
              <a:rPr lang="ja-JP" altLang="en-US" sz="1400" dirty="0">
                <a:latin typeface="UD デジタル 教科書体 NK-R" panose="02020400000000000000" pitchFamily="18" charset="-128"/>
                <a:ea typeface="UD デジタル 教科書体 NK-R" panose="02020400000000000000" pitchFamily="18" charset="-128"/>
              </a:rPr>
              <a:t>　</a:t>
            </a:r>
            <a:r>
              <a:rPr lang="ja-JP" altLang="en-US" sz="1400" dirty="0" smtClean="0">
                <a:latin typeface="UD デジタル 教科書体 NK-R" panose="02020400000000000000" pitchFamily="18" charset="-128"/>
                <a:ea typeface="UD デジタル 教科書体 NK-R" panose="02020400000000000000" pitchFamily="18" charset="-128"/>
              </a:rPr>
              <a:t>・</a:t>
            </a:r>
            <a:r>
              <a:rPr lang="en-US" altLang="ja-JP" sz="1400" dirty="0" smtClean="0">
                <a:latin typeface="UD デジタル 教科書体 NK-R" panose="02020400000000000000" pitchFamily="18" charset="-128"/>
                <a:ea typeface="UD デジタル 教科書体 NK-R" panose="02020400000000000000" pitchFamily="18" charset="-128"/>
              </a:rPr>
              <a:t>『</a:t>
            </a:r>
            <a:r>
              <a:rPr lang="ja-JP" altLang="en-US" sz="1400" dirty="0" smtClean="0">
                <a:latin typeface="UD デジタル 教科書体 NK-R" panose="02020400000000000000" pitchFamily="18" charset="-128"/>
                <a:ea typeface="UD デジタル 教科書体 NK-R" panose="02020400000000000000" pitchFamily="18" charset="-128"/>
              </a:rPr>
              <a:t>国際</a:t>
            </a:r>
            <a:r>
              <a:rPr lang="ja-JP" altLang="en-US" sz="1400" dirty="0">
                <a:latin typeface="UD デジタル 教科書体 NK-R" panose="02020400000000000000" pitchFamily="18" charset="-128"/>
                <a:ea typeface="UD デジタル 教科書体 NK-R" panose="02020400000000000000" pitchFamily="18" charset="-128"/>
              </a:rPr>
              <a:t>金融</a:t>
            </a:r>
            <a:r>
              <a:rPr lang="ja-JP" altLang="en-US" sz="1400" dirty="0" smtClean="0">
                <a:latin typeface="UD デジタル 教科書体 NK-R" panose="02020400000000000000" pitchFamily="18" charset="-128"/>
                <a:ea typeface="UD デジタル 教科書体 NK-R" panose="02020400000000000000" pitchFamily="18" charset="-128"/>
              </a:rPr>
              <a:t>ワンストップサポートセンター大阪</a:t>
            </a:r>
            <a:r>
              <a:rPr lang="en-US" altLang="ja-JP" sz="1400" dirty="0" smtClean="0">
                <a:latin typeface="UD デジタル 教科書体 NK-R" panose="02020400000000000000" pitchFamily="18" charset="-128"/>
                <a:ea typeface="UD デジタル 教科書体 NK-R" panose="02020400000000000000" pitchFamily="18" charset="-128"/>
              </a:rPr>
              <a:t>』</a:t>
            </a:r>
            <a:r>
              <a:rPr lang="ja-JP" altLang="en-US" sz="1400" dirty="0" smtClean="0">
                <a:latin typeface="UD デジタル 教科書体 NK-R" panose="02020400000000000000" pitchFamily="18" charset="-128"/>
                <a:ea typeface="UD デジタル 教科書体 NK-R" panose="02020400000000000000" pitchFamily="18" charset="-128"/>
              </a:rPr>
              <a:t>相談件数：</a:t>
            </a:r>
            <a:endParaRPr lang="en-US" altLang="ja-JP" sz="1400" dirty="0" smtClean="0">
              <a:latin typeface="UD デジタル 教科書体 NK-R" panose="02020400000000000000" pitchFamily="18" charset="-128"/>
              <a:ea typeface="UD デジタル 教科書体 NK-R" panose="02020400000000000000" pitchFamily="18" charset="-128"/>
            </a:endParaRPr>
          </a:p>
          <a:p>
            <a:pPr marL="0" indent="0">
              <a:lnSpc>
                <a:spcPts val="1800"/>
              </a:lnSpc>
              <a:spcBef>
                <a:spcPts val="0"/>
              </a:spcBef>
              <a:buNone/>
            </a:pPr>
            <a:r>
              <a:rPr lang="en-US" altLang="ja-JP" sz="1400" dirty="0">
                <a:latin typeface="UD デジタル 教科書体 NK-R" panose="02020400000000000000" pitchFamily="18" charset="-128"/>
                <a:ea typeface="UD デジタル 教科書体 NK-R" panose="02020400000000000000" pitchFamily="18" charset="-128"/>
              </a:rPr>
              <a:t> </a:t>
            </a:r>
            <a:r>
              <a:rPr lang="en-US" altLang="ja-JP" sz="1400" dirty="0" smtClean="0">
                <a:latin typeface="UD デジタル 教科書体 NK-R" panose="02020400000000000000" pitchFamily="18" charset="-128"/>
                <a:ea typeface="UD デジタル 教科書体 NK-R" panose="02020400000000000000" pitchFamily="18" charset="-128"/>
              </a:rPr>
              <a:t>  2025</a:t>
            </a:r>
            <a:r>
              <a:rPr lang="ja-JP" altLang="en-US" sz="1400" dirty="0" smtClean="0">
                <a:latin typeface="UD デジタル 教科書体 NK-R" panose="02020400000000000000" pitchFamily="18" charset="-128"/>
                <a:ea typeface="UD デジタル 教科書体 NK-R" panose="02020400000000000000" pitchFamily="18" charset="-128"/>
              </a:rPr>
              <a:t>年度までに</a:t>
            </a:r>
            <a:r>
              <a:rPr lang="en-US" altLang="ja-JP" sz="1400" dirty="0">
                <a:latin typeface="UD デジタル 教科書体 NK-R" panose="02020400000000000000" pitchFamily="18" charset="-128"/>
                <a:ea typeface="UD デジタル 教科書体 NK-R" panose="02020400000000000000" pitchFamily="18" charset="-128"/>
              </a:rPr>
              <a:t>100</a:t>
            </a:r>
            <a:r>
              <a:rPr lang="ja-JP" altLang="en-US" sz="1400" dirty="0">
                <a:latin typeface="UD デジタル 教科書体 NK-R" panose="02020400000000000000" pitchFamily="18" charset="-128"/>
                <a:ea typeface="UD デジタル 教科書体 NK-R" panose="02020400000000000000" pitchFamily="18" charset="-128"/>
              </a:rPr>
              <a:t>社</a:t>
            </a:r>
            <a:r>
              <a:rPr lang="en-US" altLang="ja-JP" sz="1400" dirty="0">
                <a:latin typeface="UD デジタル 教科書体 NK-R" panose="02020400000000000000" pitchFamily="18" charset="-128"/>
                <a:ea typeface="UD デジタル 教科書体 NK-R" panose="02020400000000000000" pitchFamily="18" charset="-128"/>
              </a:rPr>
              <a:t>/</a:t>
            </a:r>
            <a:r>
              <a:rPr lang="ja-JP" altLang="en-US" sz="1400" dirty="0">
                <a:latin typeface="UD デジタル 教科書体 NK-R" panose="02020400000000000000" pitchFamily="18" charset="-128"/>
                <a:ea typeface="UD デジタル 教科書体 NK-R" panose="02020400000000000000" pitchFamily="18" charset="-128"/>
              </a:rPr>
              <a:t>年平均</a:t>
            </a:r>
            <a:r>
              <a:rPr lang="ja-JP" altLang="en-US" sz="1400" dirty="0" smtClean="0">
                <a:latin typeface="UD デジタル 教科書体 NK-R" panose="02020400000000000000" pitchFamily="18" charset="-128"/>
                <a:ea typeface="UD デジタル 教科書体 NK-R" panose="02020400000000000000" pitchFamily="18" charset="-128"/>
              </a:rPr>
              <a:t>達成</a:t>
            </a:r>
            <a:endParaRPr lang="en-US" altLang="ja-JP" sz="1400" dirty="0" smtClean="0">
              <a:latin typeface="UD デジタル 教科書体 NK-R" panose="02020400000000000000" pitchFamily="18" charset="-128"/>
              <a:ea typeface="UD デジタル 教科書体 NK-R" panose="02020400000000000000" pitchFamily="18" charset="-128"/>
            </a:endParaRPr>
          </a:p>
          <a:p>
            <a:pPr marL="0" indent="0">
              <a:lnSpc>
                <a:spcPts val="1800"/>
              </a:lnSpc>
              <a:spcBef>
                <a:spcPts val="0"/>
              </a:spcBef>
              <a:buNone/>
            </a:pPr>
            <a:r>
              <a:rPr lang="en-US" altLang="ja-JP" sz="1400" dirty="0">
                <a:latin typeface="UD デジタル 教科書体 NK-R" panose="02020400000000000000" pitchFamily="18" charset="-128"/>
                <a:ea typeface="UD デジタル 教科書体 NK-R" panose="02020400000000000000" pitchFamily="18" charset="-128"/>
              </a:rPr>
              <a:t>【</a:t>
            </a:r>
            <a:r>
              <a:rPr lang="ja-JP" altLang="en-US" sz="1400" dirty="0" smtClean="0">
                <a:latin typeface="UD デジタル 教科書体 NK-R" panose="02020400000000000000" pitchFamily="18" charset="-128"/>
                <a:ea typeface="UD デジタル 教科書体 NK-R" panose="02020400000000000000" pitchFamily="18" charset="-128"/>
              </a:rPr>
              <a:t>アウトカム目標</a:t>
            </a:r>
            <a:r>
              <a:rPr lang="en-US" altLang="ja-JP" sz="1400" dirty="0" smtClean="0">
                <a:latin typeface="UD デジタル 教科書体 NK-R" panose="02020400000000000000" pitchFamily="18" charset="-128"/>
                <a:ea typeface="UD デジタル 教科書体 NK-R" panose="02020400000000000000" pitchFamily="18" charset="-128"/>
              </a:rPr>
              <a:t>】</a:t>
            </a:r>
          </a:p>
          <a:p>
            <a:pPr marL="0" indent="0">
              <a:lnSpc>
                <a:spcPts val="1800"/>
              </a:lnSpc>
              <a:spcBef>
                <a:spcPts val="0"/>
              </a:spcBef>
              <a:buNone/>
            </a:pPr>
            <a:r>
              <a:rPr lang="ja-JP" altLang="en-US" sz="1400" dirty="0">
                <a:latin typeface="UD デジタル 教科書体 NK-R" panose="02020400000000000000" pitchFamily="18" charset="-128"/>
                <a:ea typeface="UD デジタル 教科書体 NK-R" panose="02020400000000000000" pitchFamily="18" charset="-128"/>
              </a:rPr>
              <a:t>　・</a:t>
            </a:r>
            <a:r>
              <a:rPr lang="ja-JP" altLang="en-US" sz="1400" dirty="0" smtClean="0">
                <a:latin typeface="UD デジタル 教科書体 NK-R" panose="02020400000000000000" pitchFamily="18" charset="-128"/>
                <a:ea typeface="UD デジタル 教科書体 NK-R" panose="02020400000000000000" pitchFamily="18" charset="-128"/>
              </a:rPr>
              <a:t>金融系外国企業</a:t>
            </a:r>
            <a:r>
              <a:rPr lang="ja-JP" altLang="en-US" sz="1400" dirty="0">
                <a:latin typeface="UD デジタル 教科書体 NK-R" panose="02020400000000000000" pitchFamily="18" charset="-128"/>
                <a:ea typeface="UD デジタル 教科書体 NK-R" panose="02020400000000000000" pitchFamily="18" charset="-128"/>
              </a:rPr>
              <a:t>（フィンテック含む</a:t>
            </a:r>
            <a:r>
              <a:rPr lang="ja-JP" altLang="en-US" sz="1400" dirty="0" smtClean="0">
                <a:latin typeface="UD デジタル 教科書体 NK-R" panose="02020400000000000000" pitchFamily="18" charset="-128"/>
                <a:ea typeface="UD デジタル 教科書体 NK-R" panose="02020400000000000000" pitchFamily="18" charset="-128"/>
              </a:rPr>
              <a:t>）・</a:t>
            </a:r>
            <a:r>
              <a:rPr lang="ja-JP" altLang="en-US" sz="1400" dirty="0">
                <a:latin typeface="UD デジタル 教科書体 NK-R" panose="02020400000000000000" pitchFamily="18" charset="-128"/>
                <a:ea typeface="UD デジタル 教科書体 NK-R" panose="02020400000000000000" pitchFamily="18" charset="-128"/>
              </a:rPr>
              <a:t>投資家等の</a:t>
            </a:r>
            <a:r>
              <a:rPr lang="ja-JP" altLang="en-US" sz="1400" dirty="0" smtClean="0">
                <a:latin typeface="UD デジタル 教科書体 NK-R" panose="02020400000000000000" pitchFamily="18" charset="-128"/>
                <a:ea typeface="UD デジタル 教科書体 NK-R" panose="02020400000000000000" pitchFamily="18" charset="-128"/>
              </a:rPr>
              <a:t>誘致：</a:t>
            </a:r>
            <a:endParaRPr lang="en-US" altLang="ja-JP" sz="1400" dirty="0" smtClean="0">
              <a:latin typeface="UD デジタル 教科書体 NK-R" panose="02020400000000000000" pitchFamily="18" charset="-128"/>
              <a:ea typeface="UD デジタル 教科書体 NK-R" panose="02020400000000000000" pitchFamily="18" charset="-128"/>
            </a:endParaRPr>
          </a:p>
          <a:p>
            <a:pPr marL="0" indent="0">
              <a:lnSpc>
                <a:spcPts val="1800"/>
              </a:lnSpc>
              <a:spcBef>
                <a:spcPts val="0"/>
              </a:spcBef>
              <a:buNone/>
            </a:pPr>
            <a:r>
              <a:rPr lang="ja-JP" altLang="en-US" sz="1400" dirty="0">
                <a:latin typeface="UD デジタル 教科書体 NK-R" panose="02020400000000000000" pitchFamily="18" charset="-128"/>
                <a:ea typeface="UD デジタル 教科書体 NK-R" panose="02020400000000000000" pitchFamily="18" charset="-128"/>
              </a:rPr>
              <a:t>　</a:t>
            </a:r>
            <a:r>
              <a:rPr lang="ja-JP" altLang="en-US" sz="1400" dirty="0" smtClean="0">
                <a:latin typeface="UD デジタル 教科書体 NK-R" panose="02020400000000000000" pitchFamily="18" charset="-128"/>
                <a:ea typeface="UD デジタル 教科書体 NK-R" panose="02020400000000000000" pitchFamily="18" charset="-128"/>
              </a:rPr>
              <a:t>　</a:t>
            </a:r>
            <a:r>
              <a:rPr lang="en-US" altLang="ja-JP" sz="1400" dirty="0" smtClean="0">
                <a:latin typeface="UD デジタル 教科書体 NK-R" panose="02020400000000000000" pitchFamily="18" charset="-128"/>
                <a:ea typeface="UD デジタル 教科書体 NK-R" panose="02020400000000000000" pitchFamily="18" charset="-128"/>
              </a:rPr>
              <a:t>2025</a:t>
            </a:r>
            <a:r>
              <a:rPr lang="ja-JP" altLang="en-US" sz="1400" dirty="0" smtClean="0">
                <a:latin typeface="UD デジタル 教科書体 NK-R" panose="02020400000000000000" pitchFamily="18" charset="-128"/>
                <a:ea typeface="UD デジタル 教科書体 NK-R" panose="02020400000000000000" pitchFamily="18" charset="-128"/>
              </a:rPr>
              <a:t>年度までに</a:t>
            </a:r>
            <a:r>
              <a:rPr lang="en-US" altLang="ja-JP" sz="1400" dirty="0">
                <a:latin typeface="UD デジタル 教科書体 NK-R" panose="02020400000000000000" pitchFamily="18" charset="-128"/>
                <a:ea typeface="UD デジタル 教科書体 NK-R" panose="02020400000000000000" pitchFamily="18" charset="-128"/>
              </a:rPr>
              <a:t>30</a:t>
            </a:r>
            <a:r>
              <a:rPr lang="ja-JP" altLang="en-US" sz="1400" dirty="0">
                <a:latin typeface="UD デジタル 教科書体 NK-R" panose="02020400000000000000" pitchFamily="18" charset="-128"/>
                <a:ea typeface="UD デジタル 教科書体 NK-R" panose="02020400000000000000" pitchFamily="18" charset="-128"/>
              </a:rPr>
              <a:t>社</a:t>
            </a:r>
            <a:r>
              <a:rPr lang="ja-JP" altLang="en-US" sz="1400" dirty="0" smtClean="0">
                <a:latin typeface="UD デジタル 教科書体 NK-R" panose="02020400000000000000" pitchFamily="18" charset="-128"/>
                <a:ea typeface="UD デジタル 教科書体 NK-R" panose="02020400000000000000" pitchFamily="18" charset="-128"/>
              </a:rPr>
              <a:t>誘致</a:t>
            </a:r>
            <a:endParaRPr lang="en-US" altLang="ja-JP" sz="1400" dirty="0">
              <a:latin typeface="UD デジタル 教科書体 NK-R" panose="02020400000000000000" pitchFamily="18" charset="-128"/>
              <a:ea typeface="UD デジタル 教科書体 NK-R" panose="02020400000000000000" pitchFamily="18" charset="-128"/>
            </a:endParaRPr>
          </a:p>
          <a:p>
            <a:pPr marL="0" indent="0">
              <a:lnSpc>
                <a:spcPts val="1800"/>
              </a:lnSpc>
              <a:spcBef>
                <a:spcPts val="0"/>
              </a:spcBef>
              <a:buNone/>
            </a:pPr>
            <a:r>
              <a:rPr lang="ja-JP" altLang="en-US" sz="1400" dirty="0" smtClean="0">
                <a:latin typeface="UD デジタル 教科書体 NK-R" panose="02020400000000000000" pitchFamily="18" charset="-128"/>
                <a:ea typeface="UD デジタル 教科書体 NK-R" panose="02020400000000000000" pitchFamily="18" charset="-128"/>
              </a:rPr>
              <a:t>　・ユニコーン ・スタートアップ</a:t>
            </a:r>
            <a:r>
              <a:rPr lang="ja-JP" altLang="en-US" sz="1400" dirty="0">
                <a:latin typeface="UD デジタル 教科書体 NK-R" panose="02020400000000000000" pitchFamily="18" charset="-128"/>
                <a:ea typeface="UD デジタル 教科書体 NK-R" panose="02020400000000000000" pitchFamily="18" charset="-128"/>
              </a:rPr>
              <a:t>・大学発</a:t>
            </a:r>
            <a:r>
              <a:rPr lang="ja-JP" altLang="en-US" sz="1400" dirty="0" smtClean="0">
                <a:latin typeface="UD デジタル 教科書体 NK-R" panose="02020400000000000000" pitchFamily="18" charset="-128"/>
                <a:ea typeface="UD デジタル 教科書体 NK-R" panose="02020400000000000000" pitchFamily="18" charset="-128"/>
              </a:rPr>
              <a:t>ベンチャーの創出：</a:t>
            </a:r>
            <a:endParaRPr lang="en-US" altLang="ja-JP" sz="1400" dirty="0" smtClean="0">
              <a:latin typeface="UD デジタル 教科書体 NK-R" panose="02020400000000000000" pitchFamily="18" charset="-128"/>
              <a:ea typeface="UD デジタル 教科書体 NK-R" panose="02020400000000000000" pitchFamily="18" charset="-128"/>
            </a:endParaRPr>
          </a:p>
          <a:p>
            <a:pPr marL="0" indent="0">
              <a:lnSpc>
                <a:spcPts val="1800"/>
              </a:lnSpc>
              <a:spcBef>
                <a:spcPts val="0"/>
              </a:spcBef>
              <a:buNone/>
            </a:pPr>
            <a:r>
              <a:rPr lang="en-US" altLang="ja-JP" sz="1400" dirty="0">
                <a:latin typeface="UD デジタル 教科書体 NK-R" panose="02020400000000000000" pitchFamily="18" charset="-128"/>
                <a:ea typeface="UD デジタル 教科書体 NK-R" panose="02020400000000000000" pitchFamily="18" charset="-128"/>
              </a:rPr>
              <a:t> </a:t>
            </a:r>
            <a:r>
              <a:rPr lang="en-US" altLang="ja-JP" sz="1400" dirty="0" smtClean="0">
                <a:latin typeface="UD デジタル 教科書体 NK-R" panose="02020400000000000000" pitchFamily="18" charset="-128"/>
                <a:ea typeface="UD デジタル 教科書体 NK-R" panose="02020400000000000000" pitchFamily="18" charset="-128"/>
              </a:rPr>
              <a:t>  2024</a:t>
            </a:r>
            <a:r>
              <a:rPr lang="ja-JP" altLang="en-US" sz="1400" dirty="0" smtClean="0">
                <a:latin typeface="UD デジタル 教科書体 NK-R" panose="02020400000000000000" pitchFamily="18" charset="-128"/>
                <a:ea typeface="UD デジタル 教科書体 NK-R" panose="02020400000000000000" pitchFamily="18" charset="-128"/>
              </a:rPr>
              <a:t>年度までに</a:t>
            </a:r>
            <a:r>
              <a:rPr lang="ja-JP" altLang="en-US" sz="1400" dirty="0">
                <a:latin typeface="UD デジタル 教科書体 NK-R" panose="02020400000000000000" pitchFamily="18" charset="-128"/>
                <a:ea typeface="UD デジタル 教科書体 NK-R" panose="02020400000000000000" pitchFamily="18" charset="-128"/>
              </a:rPr>
              <a:t>ユニコーン３社</a:t>
            </a:r>
            <a:r>
              <a:rPr lang="ja-JP" altLang="en-US" sz="1400" dirty="0" smtClean="0">
                <a:latin typeface="UD デジタル 教科書体 NK-R" panose="02020400000000000000" pitchFamily="18" charset="-128"/>
                <a:ea typeface="UD デジタル 教科書体 NK-R" panose="02020400000000000000" pitchFamily="18" charset="-128"/>
              </a:rPr>
              <a:t>、スタートアップ</a:t>
            </a:r>
            <a:r>
              <a:rPr lang="en-US" altLang="ja-JP" sz="1400" dirty="0">
                <a:latin typeface="UD デジタル 教科書体 NK-R" panose="02020400000000000000" pitchFamily="18" charset="-128"/>
                <a:ea typeface="UD デジタル 教科書体 NK-R" panose="02020400000000000000" pitchFamily="18" charset="-128"/>
              </a:rPr>
              <a:t>300</a:t>
            </a:r>
            <a:r>
              <a:rPr lang="ja-JP" altLang="en-US" sz="1400" dirty="0">
                <a:latin typeface="UD デジタル 教科書体 NK-R" panose="02020400000000000000" pitchFamily="18" charset="-128"/>
                <a:ea typeface="UD デジタル 教科書体 NK-R" panose="02020400000000000000" pitchFamily="18" charset="-128"/>
              </a:rPr>
              <a:t>社</a:t>
            </a:r>
            <a:r>
              <a:rPr lang="ja-JP" altLang="en-US" sz="1400" dirty="0" smtClean="0">
                <a:latin typeface="UD デジタル 教科書体 NK-R" panose="02020400000000000000" pitchFamily="18" charset="-128"/>
                <a:ea typeface="UD デジタル 教科書体 NK-R" panose="02020400000000000000" pitchFamily="18" charset="-128"/>
              </a:rPr>
              <a:t>創出</a:t>
            </a:r>
            <a:endParaRPr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13" name="コンテンツ プレースホルダー 2"/>
          <p:cNvSpPr>
            <a:spLocks noGrp="1"/>
          </p:cNvSpPr>
          <p:nvPr/>
        </p:nvSpPr>
        <p:spPr>
          <a:xfrm>
            <a:off x="792708" y="2252921"/>
            <a:ext cx="5363570" cy="4475425"/>
          </a:xfrm>
          <a:prstGeom prst="rect">
            <a:avLst/>
          </a:prstGeom>
          <a:ln/>
        </p:spPr>
        <p:style>
          <a:lnRef idx="1">
            <a:schemeClr val="accent6"/>
          </a:lnRef>
          <a:fillRef idx="2">
            <a:schemeClr val="accent6"/>
          </a:fillRef>
          <a:effectRef idx="1">
            <a:schemeClr val="accent6"/>
          </a:effectRef>
          <a:fontRef idx="minor">
            <a:schemeClr val="dk1"/>
          </a:fontRef>
        </p:style>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600" b="1" dirty="0" smtClean="0">
                <a:latin typeface="UD デジタル 教科書体 NK-R" panose="02020400000000000000" pitchFamily="18" charset="-128"/>
                <a:ea typeface="UD デジタル 教科書体 NK-R" panose="02020400000000000000" pitchFamily="18" charset="-128"/>
              </a:rPr>
              <a:t>◆取組みの柱と具体的取組み（</a:t>
            </a:r>
            <a:r>
              <a:rPr lang="en-US" altLang="ja-JP" sz="1600" b="1" dirty="0" smtClean="0">
                <a:latin typeface="UD デジタル 教科書体 NK-R" panose="02020400000000000000" pitchFamily="18" charset="-128"/>
                <a:ea typeface="UD デジタル 教科書体 NK-R" panose="02020400000000000000" pitchFamily="18" charset="-128"/>
              </a:rPr>
              <a:t>P12</a:t>
            </a:r>
            <a:r>
              <a:rPr lang="ja-JP" altLang="en-US" sz="1600" b="1" dirty="0" smtClean="0">
                <a:latin typeface="UD デジタル 教科書体 NK-R" panose="02020400000000000000" pitchFamily="18" charset="-128"/>
                <a:ea typeface="UD デジタル 教科書体 NK-R" panose="02020400000000000000" pitchFamily="18" charset="-128"/>
              </a:rPr>
              <a:t>～）</a:t>
            </a:r>
            <a:endParaRPr lang="en-US" altLang="ja-JP" sz="1600" b="1" dirty="0" smtClean="0">
              <a:latin typeface="UD デジタル 教科書体 NK-R" panose="02020400000000000000" pitchFamily="18" charset="-128"/>
              <a:ea typeface="UD デジタル 教科書体 NK-R" panose="02020400000000000000" pitchFamily="18" charset="-128"/>
            </a:endParaRPr>
          </a:p>
          <a:p>
            <a:pPr marL="0" indent="0">
              <a:lnSpc>
                <a:spcPts val="1700"/>
              </a:lnSpc>
              <a:spcBef>
                <a:spcPts val="0"/>
              </a:spcBef>
              <a:buNone/>
            </a:pPr>
            <a:r>
              <a:rPr lang="ja-JP" altLang="en-US" sz="1400" b="1" u="sng" dirty="0" smtClean="0">
                <a:latin typeface="UD デジタル 教科書体 NK-R" panose="02020400000000000000" pitchFamily="18" charset="-128"/>
                <a:ea typeface="UD デジタル 教科書体 NK-R" panose="02020400000000000000" pitchFamily="18" charset="-128"/>
              </a:rPr>
              <a:t>「金融</a:t>
            </a:r>
            <a:r>
              <a:rPr lang="ja-JP" altLang="en-US" sz="1400" b="1" u="sng" dirty="0">
                <a:latin typeface="UD デジタル 教科書体 NK-R" panose="02020400000000000000" pitchFamily="18" charset="-128"/>
                <a:ea typeface="UD デジタル 教科書体 NK-R" panose="02020400000000000000" pitchFamily="18" charset="-128"/>
              </a:rPr>
              <a:t>をテコに発展するグローバル</a:t>
            </a:r>
            <a:r>
              <a:rPr lang="ja-JP" altLang="en-US" sz="1400" b="1" u="sng" dirty="0" smtClean="0">
                <a:latin typeface="UD デジタル 教科書体 NK-R" panose="02020400000000000000" pitchFamily="18" charset="-128"/>
                <a:ea typeface="UD デジタル 教科書体 NK-R" panose="02020400000000000000" pitchFamily="18" charset="-128"/>
              </a:rPr>
              <a:t>都市」</a:t>
            </a:r>
            <a:endParaRPr lang="en-US" altLang="ja-JP" sz="1400" b="1" u="sng" dirty="0" smtClean="0">
              <a:latin typeface="UD デジタル 教科書体 NK-R" panose="02020400000000000000" pitchFamily="18" charset="-128"/>
              <a:ea typeface="UD デジタル 教科書体 NK-R" panose="02020400000000000000" pitchFamily="18" charset="-128"/>
            </a:endParaRPr>
          </a:p>
          <a:p>
            <a:pPr marL="0" indent="0">
              <a:lnSpc>
                <a:spcPts val="1700"/>
              </a:lnSpc>
              <a:spcBef>
                <a:spcPts val="0"/>
              </a:spcBef>
              <a:buNone/>
            </a:pPr>
            <a:r>
              <a:rPr lang="en-US" altLang="ja-JP" sz="1200" dirty="0">
                <a:latin typeface="UD デジタル 教科書体 NK-R" panose="02020400000000000000" pitchFamily="18" charset="-128"/>
                <a:ea typeface="UD デジタル 教科書体 NK-R" panose="02020400000000000000" pitchFamily="18" charset="-128"/>
              </a:rPr>
              <a:t>(1)</a:t>
            </a:r>
            <a:r>
              <a:rPr lang="ja-JP" altLang="en-US" sz="1200" dirty="0">
                <a:latin typeface="UD デジタル 教科書体 NK-R" panose="02020400000000000000" pitchFamily="18" charset="-128"/>
                <a:ea typeface="UD デジタル 教科書体 NK-R" panose="02020400000000000000" pitchFamily="18" charset="-128"/>
              </a:rPr>
              <a:t>魅力的なまちづくりに向けた金融面からの</a:t>
            </a:r>
            <a:r>
              <a:rPr lang="ja-JP" altLang="en-US" sz="1200" dirty="0" smtClean="0">
                <a:latin typeface="UD デジタル 教科書体 NK-R" panose="02020400000000000000" pitchFamily="18" charset="-128"/>
                <a:ea typeface="UD デジタル 教科書体 NK-R" panose="02020400000000000000" pitchFamily="18" charset="-128"/>
              </a:rPr>
              <a:t>推進</a:t>
            </a:r>
            <a:endParaRPr lang="ja-JP" altLang="en-US" sz="1200" dirty="0">
              <a:latin typeface="UD デジタル 教科書体 NK-R" panose="02020400000000000000" pitchFamily="18" charset="-128"/>
              <a:ea typeface="UD デジタル 教科書体 NK-R" panose="02020400000000000000" pitchFamily="18" charset="-128"/>
            </a:endParaRPr>
          </a:p>
          <a:p>
            <a:pPr marL="0" indent="0">
              <a:lnSpc>
                <a:spcPts val="1700"/>
              </a:lnSpc>
              <a:spcBef>
                <a:spcPts val="0"/>
              </a:spcBef>
              <a:buNone/>
            </a:pPr>
            <a:r>
              <a:rPr lang="en-US" altLang="ja-JP" sz="1200" dirty="0">
                <a:latin typeface="UD デジタル 教科書体 NK-R" panose="02020400000000000000" pitchFamily="18" charset="-128"/>
                <a:ea typeface="UD デジタル 教科書体 NK-R" panose="02020400000000000000" pitchFamily="18" charset="-128"/>
              </a:rPr>
              <a:t>(2)</a:t>
            </a:r>
            <a:r>
              <a:rPr lang="ja-JP" altLang="en-US" sz="1200" dirty="0">
                <a:latin typeface="UD デジタル 教科書体 NK-R" panose="02020400000000000000" pitchFamily="18" charset="-128"/>
                <a:ea typeface="UD デジタル 教科書体 NK-R" panose="02020400000000000000" pitchFamily="18" charset="-128"/>
              </a:rPr>
              <a:t>スタートアップおよび地域活性化のための多様な資金調達の促進  </a:t>
            </a:r>
          </a:p>
          <a:p>
            <a:pPr marL="0" indent="0">
              <a:lnSpc>
                <a:spcPts val="1700"/>
              </a:lnSpc>
              <a:spcBef>
                <a:spcPts val="0"/>
              </a:spcBef>
              <a:buNone/>
            </a:pPr>
            <a:r>
              <a:rPr lang="en-US" altLang="ja-JP" sz="1200" dirty="0">
                <a:latin typeface="UD デジタル 教科書体 NK-R" panose="02020400000000000000" pitchFamily="18" charset="-128"/>
                <a:ea typeface="UD デジタル 教科書体 NK-R" panose="02020400000000000000" pitchFamily="18" charset="-128"/>
              </a:rPr>
              <a:t>(3)</a:t>
            </a:r>
            <a:r>
              <a:rPr lang="ja-JP" altLang="en-US" sz="1200" dirty="0">
                <a:latin typeface="UD デジタル 教科書体 NK-R" panose="02020400000000000000" pitchFamily="18" charset="-128"/>
                <a:ea typeface="UD デジタル 教科書体 NK-R" panose="02020400000000000000" pitchFamily="18" charset="-128"/>
              </a:rPr>
              <a:t>レジリエンス向上の観点による拠点機能の</a:t>
            </a:r>
            <a:r>
              <a:rPr lang="ja-JP" altLang="en-US" sz="1200" dirty="0" smtClean="0">
                <a:latin typeface="UD デジタル 教科書体 NK-R" panose="02020400000000000000" pitchFamily="18" charset="-128"/>
                <a:ea typeface="UD デジタル 教科書体 NK-R" panose="02020400000000000000" pitchFamily="18" charset="-128"/>
              </a:rPr>
              <a:t>強化</a:t>
            </a:r>
            <a:endParaRPr lang="ja-JP" altLang="en-US" sz="1200" dirty="0">
              <a:latin typeface="UD デジタル 教科書体 NK-R" panose="02020400000000000000" pitchFamily="18" charset="-128"/>
              <a:ea typeface="UD デジタル 教科書体 NK-R" panose="02020400000000000000" pitchFamily="18" charset="-128"/>
            </a:endParaRPr>
          </a:p>
          <a:p>
            <a:pPr marL="0" indent="0">
              <a:lnSpc>
                <a:spcPts val="1700"/>
              </a:lnSpc>
              <a:spcBef>
                <a:spcPts val="0"/>
              </a:spcBef>
              <a:buNone/>
            </a:pPr>
            <a:r>
              <a:rPr lang="en-US" altLang="ja-JP" sz="1200" dirty="0">
                <a:latin typeface="UD デジタル 教科書体 NK-R" panose="02020400000000000000" pitchFamily="18" charset="-128"/>
                <a:ea typeface="UD デジタル 教科書体 NK-R" panose="02020400000000000000" pitchFamily="18" charset="-128"/>
              </a:rPr>
              <a:t>(4)</a:t>
            </a:r>
            <a:r>
              <a:rPr lang="ja-JP" altLang="en-US" sz="1200" dirty="0">
                <a:latin typeface="UD デジタル 教科書体 NK-R" panose="02020400000000000000" pitchFamily="18" charset="-128"/>
                <a:ea typeface="UD デジタル 教科書体 NK-R" panose="02020400000000000000" pitchFamily="18" charset="-128"/>
              </a:rPr>
              <a:t>国内の金融市場の</a:t>
            </a:r>
            <a:r>
              <a:rPr lang="ja-JP" altLang="en-US" sz="1200" dirty="0" smtClean="0">
                <a:latin typeface="UD デジタル 教科書体 NK-R" panose="02020400000000000000" pitchFamily="18" charset="-128"/>
                <a:ea typeface="UD デジタル 教科書体 NK-R" panose="02020400000000000000" pitchFamily="18" charset="-128"/>
              </a:rPr>
              <a:t>活性化</a:t>
            </a:r>
            <a:endParaRPr lang="en-US" altLang="ja-JP" sz="1200" dirty="0" smtClean="0">
              <a:latin typeface="UD デジタル 教科書体 NK-R" panose="02020400000000000000" pitchFamily="18" charset="-128"/>
              <a:ea typeface="UD デジタル 教科書体 NK-R" panose="02020400000000000000" pitchFamily="18" charset="-128"/>
            </a:endParaRPr>
          </a:p>
          <a:p>
            <a:pPr marL="0" indent="0">
              <a:lnSpc>
                <a:spcPts val="1700"/>
              </a:lnSpc>
              <a:spcBef>
                <a:spcPts val="0"/>
              </a:spcBef>
              <a:buNone/>
            </a:pPr>
            <a:r>
              <a:rPr lang="ja-JP" altLang="en-US" sz="1400" b="1" u="sng" dirty="0" smtClean="0">
                <a:latin typeface="UD デジタル 教科書体 NK-R" panose="02020400000000000000" pitchFamily="18" charset="-128"/>
                <a:ea typeface="UD デジタル 教科書体 NK-R" panose="02020400000000000000" pitchFamily="18" charset="-128"/>
              </a:rPr>
              <a:t>「金融</a:t>
            </a:r>
            <a:r>
              <a:rPr lang="ja-JP" altLang="en-US" sz="1400" b="1" u="sng" dirty="0">
                <a:latin typeface="UD デジタル 教科書体 NK-R" panose="02020400000000000000" pitchFamily="18" charset="-128"/>
                <a:ea typeface="UD デジタル 教科書体 NK-R" panose="02020400000000000000" pitchFamily="18" charset="-128"/>
              </a:rPr>
              <a:t>のフロントランナー</a:t>
            </a:r>
            <a:r>
              <a:rPr lang="ja-JP" altLang="en-US" sz="1400" b="1" u="sng" dirty="0" smtClean="0">
                <a:latin typeface="UD デジタル 教科書体 NK-R" panose="02020400000000000000" pitchFamily="18" charset="-128"/>
                <a:ea typeface="UD デジタル 教科書体 NK-R" panose="02020400000000000000" pitchFamily="18" charset="-128"/>
              </a:rPr>
              <a:t>都市」</a:t>
            </a:r>
            <a:endParaRPr lang="ja-JP" altLang="en-US" sz="1400" b="1" u="sng" dirty="0">
              <a:latin typeface="UD デジタル 教科書体 NK-R" panose="02020400000000000000" pitchFamily="18" charset="-128"/>
              <a:ea typeface="UD デジタル 教科書体 NK-R" panose="02020400000000000000" pitchFamily="18" charset="-128"/>
            </a:endParaRPr>
          </a:p>
          <a:p>
            <a:pPr marL="0" indent="0">
              <a:lnSpc>
                <a:spcPts val="1700"/>
              </a:lnSpc>
              <a:spcBef>
                <a:spcPts val="0"/>
              </a:spcBef>
              <a:buNone/>
            </a:pPr>
            <a:r>
              <a:rPr lang="en-US" altLang="ja-JP" sz="1200" dirty="0">
                <a:latin typeface="UD デジタル 教科書体 NK-R" panose="02020400000000000000" pitchFamily="18" charset="-128"/>
                <a:ea typeface="UD デジタル 教科書体 NK-R" panose="02020400000000000000" pitchFamily="18" charset="-128"/>
              </a:rPr>
              <a:t>(1)</a:t>
            </a:r>
            <a:r>
              <a:rPr lang="ja-JP" altLang="en-US" sz="1200" dirty="0">
                <a:latin typeface="UD デジタル 教科書体 NK-R" panose="02020400000000000000" pitchFamily="18" charset="-128"/>
                <a:ea typeface="UD デジタル 教科書体 NK-R" panose="02020400000000000000" pitchFamily="18" charset="-128"/>
              </a:rPr>
              <a:t>エッジの効いた先駆的な金融商品・市場の</a:t>
            </a:r>
            <a:r>
              <a:rPr lang="ja-JP" altLang="en-US" sz="1200" dirty="0" smtClean="0">
                <a:latin typeface="UD デジタル 教科書体 NK-R" panose="02020400000000000000" pitchFamily="18" charset="-128"/>
                <a:ea typeface="UD デジタル 教科書体 NK-R" panose="02020400000000000000" pitchFamily="18" charset="-128"/>
              </a:rPr>
              <a:t>形成</a:t>
            </a:r>
            <a:endParaRPr lang="ja-JP" altLang="en-US" sz="1200" dirty="0">
              <a:latin typeface="UD デジタル 教科書体 NK-R" panose="02020400000000000000" pitchFamily="18" charset="-128"/>
              <a:ea typeface="UD デジタル 教科書体 NK-R" panose="02020400000000000000" pitchFamily="18" charset="-128"/>
            </a:endParaRPr>
          </a:p>
          <a:p>
            <a:pPr marL="0" indent="0">
              <a:lnSpc>
                <a:spcPts val="1700"/>
              </a:lnSpc>
              <a:spcBef>
                <a:spcPts val="0"/>
              </a:spcBef>
              <a:buNone/>
            </a:pPr>
            <a:r>
              <a:rPr lang="en-US" altLang="ja-JP" sz="1200" dirty="0">
                <a:latin typeface="UD デジタル 教科書体 NK-R" panose="02020400000000000000" pitchFamily="18" charset="-128"/>
                <a:ea typeface="UD デジタル 教科書体 NK-R" panose="02020400000000000000" pitchFamily="18" charset="-128"/>
              </a:rPr>
              <a:t>(2)</a:t>
            </a:r>
            <a:r>
              <a:rPr lang="ja-JP" altLang="en-US" sz="1200" dirty="0">
                <a:latin typeface="UD デジタル 教科書体 NK-R" panose="02020400000000000000" pitchFamily="18" charset="-128"/>
                <a:ea typeface="UD デジタル 教科書体 NK-R" panose="02020400000000000000" pitchFamily="18" charset="-128"/>
              </a:rPr>
              <a:t>サステナブルファイナンス先進都市に向けた</a:t>
            </a:r>
            <a:r>
              <a:rPr lang="ja-JP" altLang="en-US" sz="1200" dirty="0" smtClean="0">
                <a:latin typeface="UD デジタル 教科書体 NK-R" panose="02020400000000000000" pitchFamily="18" charset="-128"/>
                <a:ea typeface="UD デジタル 教科書体 NK-R" panose="02020400000000000000" pitchFamily="18" charset="-128"/>
              </a:rPr>
              <a:t>取組み</a:t>
            </a:r>
            <a:endParaRPr lang="ja-JP" altLang="en-US" sz="1200" dirty="0">
              <a:latin typeface="UD デジタル 教科書体 NK-R" panose="02020400000000000000" pitchFamily="18" charset="-128"/>
              <a:ea typeface="UD デジタル 教科書体 NK-R" panose="02020400000000000000" pitchFamily="18" charset="-128"/>
            </a:endParaRPr>
          </a:p>
          <a:p>
            <a:pPr marL="0" indent="0">
              <a:lnSpc>
                <a:spcPts val="1700"/>
              </a:lnSpc>
              <a:spcBef>
                <a:spcPts val="0"/>
              </a:spcBef>
              <a:buNone/>
            </a:pPr>
            <a:r>
              <a:rPr lang="en-US" altLang="ja-JP" sz="1200" dirty="0">
                <a:latin typeface="UD デジタル 教科書体 NK-R" panose="02020400000000000000" pitchFamily="18" charset="-128"/>
                <a:ea typeface="UD デジタル 教科書体 NK-R" panose="02020400000000000000" pitchFamily="18" charset="-128"/>
              </a:rPr>
              <a:t>(3)</a:t>
            </a:r>
            <a:r>
              <a:rPr lang="ja-JP" altLang="en-US" sz="1200" dirty="0">
                <a:latin typeface="UD デジタル 教科書体 NK-R" panose="02020400000000000000" pitchFamily="18" charset="-128"/>
                <a:ea typeface="UD デジタル 教科書体 NK-R" panose="02020400000000000000" pitchFamily="18" charset="-128"/>
              </a:rPr>
              <a:t>金融サービスに関する規制の見直しに向けた</a:t>
            </a:r>
            <a:r>
              <a:rPr lang="ja-JP" altLang="en-US" sz="1200" dirty="0" smtClean="0">
                <a:latin typeface="UD デジタル 教科書体 NK-R" panose="02020400000000000000" pitchFamily="18" charset="-128"/>
                <a:ea typeface="UD デジタル 教科書体 NK-R" panose="02020400000000000000" pitchFamily="18" charset="-128"/>
              </a:rPr>
              <a:t>働きかけ</a:t>
            </a:r>
            <a:endParaRPr lang="ja-JP" altLang="en-US" sz="1200" dirty="0">
              <a:latin typeface="UD デジタル 教科書体 NK-R" panose="02020400000000000000" pitchFamily="18" charset="-128"/>
              <a:ea typeface="UD デジタル 教科書体 NK-R" panose="02020400000000000000" pitchFamily="18" charset="-128"/>
            </a:endParaRPr>
          </a:p>
          <a:p>
            <a:pPr marL="0" indent="0">
              <a:lnSpc>
                <a:spcPts val="1700"/>
              </a:lnSpc>
              <a:spcBef>
                <a:spcPts val="0"/>
              </a:spcBef>
              <a:buNone/>
            </a:pPr>
            <a:r>
              <a:rPr lang="en-US" altLang="ja-JP" sz="1200" dirty="0">
                <a:latin typeface="UD デジタル 教科書体 NK-R" panose="02020400000000000000" pitchFamily="18" charset="-128"/>
                <a:ea typeface="UD デジタル 教科書体 NK-R" panose="02020400000000000000" pitchFamily="18" charset="-128"/>
              </a:rPr>
              <a:t>(4)</a:t>
            </a:r>
            <a:r>
              <a:rPr lang="ja-JP" altLang="en-US" sz="1200" dirty="0">
                <a:latin typeface="UD デジタル 教科書体 NK-R" panose="02020400000000000000" pitchFamily="18" charset="-128"/>
                <a:ea typeface="UD デジタル 教科書体 NK-R" panose="02020400000000000000" pitchFamily="18" charset="-128"/>
              </a:rPr>
              <a:t>金融分野における高度人材の</a:t>
            </a:r>
            <a:r>
              <a:rPr lang="ja-JP" altLang="en-US" sz="1200" dirty="0" smtClean="0">
                <a:latin typeface="UD デジタル 教科書体 NK-R" panose="02020400000000000000" pitchFamily="18" charset="-128"/>
                <a:ea typeface="UD デジタル 教科書体 NK-R" panose="02020400000000000000" pitchFamily="18" charset="-128"/>
              </a:rPr>
              <a:t>育成</a:t>
            </a:r>
            <a:endParaRPr lang="en-US" altLang="ja-JP" sz="1200" dirty="0">
              <a:latin typeface="UD デジタル 教科書体 NK-R" panose="02020400000000000000" pitchFamily="18" charset="-128"/>
              <a:ea typeface="UD デジタル 教科書体 NK-R" panose="02020400000000000000" pitchFamily="18" charset="-128"/>
            </a:endParaRPr>
          </a:p>
          <a:p>
            <a:pPr marL="0" indent="0">
              <a:lnSpc>
                <a:spcPts val="1700"/>
              </a:lnSpc>
              <a:spcBef>
                <a:spcPts val="0"/>
              </a:spcBef>
              <a:buNone/>
            </a:pPr>
            <a:r>
              <a:rPr lang="ja-JP" altLang="en-US" sz="1400" b="1" u="sng" dirty="0" smtClean="0">
                <a:latin typeface="UD デジタル 教科書体 NK-R" panose="02020400000000000000" pitchFamily="18" charset="-128"/>
                <a:ea typeface="UD デジタル 教科書体 NK-R" panose="02020400000000000000" pitchFamily="18" charset="-128"/>
              </a:rPr>
              <a:t>「</a:t>
            </a:r>
            <a:r>
              <a:rPr lang="en-US" altLang="ja-JP" sz="1400" b="1" u="sng" dirty="0" smtClean="0">
                <a:latin typeface="UD デジタル 教科書体 NK-R" panose="02020400000000000000" pitchFamily="18" charset="-128"/>
                <a:ea typeface="UD デジタル 教科書体 NK-R" panose="02020400000000000000" pitchFamily="18" charset="-128"/>
              </a:rPr>
              <a:t>2</a:t>
            </a:r>
            <a:r>
              <a:rPr lang="ja-JP" altLang="en-US" sz="1400" b="1" u="sng" dirty="0" err="1">
                <a:latin typeface="UD デジタル 教科書体 NK-R" panose="02020400000000000000" pitchFamily="18" charset="-128"/>
                <a:ea typeface="UD デジタル 教科書体 NK-R" panose="02020400000000000000" pitchFamily="18" charset="-128"/>
              </a:rPr>
              <a:t>つの</a:t>
            </a:r>
            <a:r>
              <a:rPr lang="ja-JP" altLang="en-US" sz="1400" b="1" u="sng" dirty="0">
                <a:latin typeface="UD デジタル 教科書体 NK-R" panose="02020400000000000000" pitchFamily="18" charset="-128"/>
                <a:ea typeface="UD デジタル 教科書体 NK-R" panose="02020400000000000000" pitchFamily="18" charset="-128"/>
              </a:rPr>
              <a:t>めざす都市像を実現するための共通する</a:t>
            </a:r>
            <a:r>
              <a:rPr lang="ja-JP" altLang="en-US" sz="1400" b="1" u="sng" dirty="0" smtClean="0">
                <a:latin typeface="UD デジタル 教科書体 NK-R" panose="02020400000000000000" pitchFamily="18" charset="-128"/>
                <a:ea typeface="UD デジタル 教科書体 NK-R" panose="02020400000000000000" pitchFamily="18" charset="-128"/>
              </a:rPr>
              <a:t>取組み」</a:t>
            </a:r>
            <a:endParaRPr lang="en-US" altLang="ja-JP" sz="1400" b="1" u="sng" dirty="0">
              <a:latin typeface="UD デジタル 教科書体 NK-R" panose="02020400000000000000" pitchFamily="18" charset="-128"/>
              <a:ea typeface="UD デジタル 教科書体 NK-R" panose="02020400000000000000" pitchFamily="18" charset="-128"/>
            </a:endParaRPr>
          </a:p>
          <a:p>
            <a:pPr marL="0" indent="0">
              <a:lnSpc>
                <a:spcPts val="1700"/>
              </a:lnSpc>
              <a:spcBef>
                <a:spcPts val="0"/>
              </a:spcBef>
              <a:buNone/>
            </a:pPr>
            <a:r>
              <a:rPr lang="en-US" altLang="ja-JP" sz="1200" dirty="0">
                <a:latin typeface="UD デジタル 教科書体 NK-R" panose="02020400000000000000" pitchFamily="18" charset="-128"/>
                <a:ea typeface="UD デジタル 教科書体 NK-R" panose="02020400000000000000" pitchFamily="18" charset="-128"/>
              </a:rPr>
              <a:t>(1)</a:t>
            </a:r>
            <a:r>
              <a:rPr lang="ja-JP" altLang="en-US" sz="1200" dirty="0">
                <a:latin typeface="UD デジタル 教科書体 NK-R" panose="02020400000000000000" pitchFamily="18" charset="-128"/>
                <a:ea typeface="UD デジタル 教科書体 NK-R" panose="02020400000000000000" pitchFamily="18" charset="-128"/>
              </a:rPr>
              <a:t>外国人にとっても魅力的な生活環境の整備　　　　</a:t>
            </a:r>
            <a:endParaRPr lang="en-US" altLang="ja-JP" sz="1200" dirty="0">
              <a:latin typeface="UD デジタル 教科書体 NK-R" panose="02020400000000000000" pitchFamily="18" charset="-128"/>
              <a:ea typeface="UD デジタル 教科書体 NK-R" panose="02020400000000000000" pitchFamily="18" charset="-128"/>
            </a:endParaRPr>
          </a:p>
          <a:p>
            <a:pPr marL="0" indent="0">
              <a:lnSpc>
                <a:spcPts val="1700"/>
              </a:lnSpc>
              <a:spcBef>
                <a:spcPts val="0"/>
              </a:spcBef>
              <a:buNone/>
            </a:pPr>
            <a:r>
              <a:rPr lang="en-US" altLang="ja-JP" sz="1200" dirty="0" smtClean="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2)</a:t>
            </a:r>
            <a:r>
              <a:rPr lang="ja-JP" altLang="en-US" sz="1200" dirty="0">
                <a:latin typeface="UD デジタル 教科書体 NK-R" panose="02020400000000000000" pitchFamily="18" charset="-128"/>
                <a:ea typeface="UD デジタル 教科書体 NK-R" panose="02020400000000000000" pitchFamily="18" charset="-128"/>
              </a:rPr>
              <a:t>国内外から企業・人を惹きつけるビジネス環境の整備</a:t>
            </a:r>
          </a:p>
          <a:p>
            <a:pPr marL="0" indent="0">
              <a:lnSpc>
                <a:spcPts val="1700"/>
              </a:lnSpc>
              <a:spcBef>
                <a:spcPts val="0"/>
              </a:spcBef>
              <a:buNone/>
            </a:pPr>
            <a:r>
              <a:rPr lang="en-US" altLang="ja-JP" sz="1200" dirty="0">
                <a:latin typeface="UD デジタル 教科書体 NK-R" panose="02020400000000000000" pitchFamily="18" charset="-128"/>
                <a:ea typeface="UD デジタル 教科書体 NK-R" panose="02020400000000000000" pitchFamily="18" charset="-128"/>
              </a:rPr>
              <a:t>(3)</a:t>
            </a:r>
            <a:r>
              <a:rPr lang="ja-JP" altLang="en-US" sz="1200" dirty="0">
                <a:latin typeface="UD デジタル 教科書体 NK-R" panose="02020400000000000000" pitchFamily="18" charset="-128"/>
                <a:ea typeface="UD デジタル 教科書体 NK-R" panose="02020400000000000000" pitchFamily="18" charset="-128"/>
              </a:rPr>
              <a:t>情報発信・プロモーション　　　　　　　　　　　　  </a:t>
            </a:r>
            <a:endParaRPr lang="en-US" altLang="ja-JP" sz="1200" dirty="0" smtClean="0">
              <a:latin typeface="UD デジタル 教科書体 NK-R" panose="02020400000000000000" pitchFamily="18" charset="-128"/>
              <a:ea typeface="UD デジタル 教科書体 NK-R" panose="02020400000000000000" pitchFamily="18" charset="-128"/>
            </a:endParaRPr>
          </a:p>
          <a:p>
            <a:pPr marL="0" indent="0">
              <a:lnSpc>
                <a:spcPts val="1700"/>
              </a:lnSpc>
              <a:spcBef>
                <a:spcPts val="0"/>
              </a:spcBef>
              <a:buNone/>
            </a:pPr>
            <a:r>
              <a:rPr lang="en-US" altLang="ja-JP" sz="1200" dirty="0" smtClean="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4)</a:t>
            </a:r>
            <a:r>
              <a:rPr lang="ja-JP" altLang="en-US" sz="1200" dirty="0">
                <a:latin typeface="UD デジタル 教科書体 NK-R" panose="02020400000000000000" pitchFamily="18" charset="-128"/>
                <a:ea typeface="UD デジタル 教科書体 NK-R" panose="02020400000000000000" pitchFamily="18" charset="-128"/>
              </a:rPr>
              <a:t>海外との連携</a:t>
            </a:r>
          </a:p>
          <a:p>
            <a:pPr marL="0" indent="0">
              <a:lnSpc>
                <a:spcPts val="1700"/>
              </a:lnSpc>
              <a:spcBef>
                <a:spcPts val="0"/>
              </a:spcBef>
              <a:buNone/>
            </a:pPr>
            <a:r>
              <a:rPr lang="en-US" altLang="ja-JP" sz="1200" dirty="0">
                <a:latin typeface="UD デジタル 教科書体 NK-R" panose="02020400000000000000" pitchFamily="18" charset="-128"/>
                <a:ea typeface="UD デジタル 教科書体 NK-R" panose="02020400000000000000" pitchFamily="18" charset="-128"/>
              </a:rPr>
              <a:t>(5)</a:t>
            </a:r>
            <a:r>
              <a:rPr lang="ja-JP" altLang="en-US" sz="1200" dirty="0">
                <a:latin typeface="UD デジタル 教科書体 NK-R" panose="02020400000000000000" pitchFamily="18" charset="-128"/>
                <a:ea typeface="UD デジタル 教科書体 NK-R" panose="02020400000000000000" pitchFamily="18" charset="-128"/>
              </a:rPr>
              <a:t>大阪府市による先駆けたインパクトのある取組み</a:t>
            </a:r>
          </a:p>
          <a:p>
            <a:pPr marL="0" indent="0">
              <a:buNone/>
            </a:pPr>
            <a:r>
              <a:rPr lang="ja-JP" altLang="en-US" sz="1200" dirty="0" smtClean="0">
                <a:latin typeface="UD デジタル 教科書体 NK-R" panose="02020400000000000000" pitchFamily="18" charset="-128"/>
                <a:ea typeface="UD デジタル 教科書体 NK-R" panose="02020400000000000000" pitchFamily="18" charset="-128"/>
              </a:rPr>
              <a:t>・具体的取組みは</a:t>
            </a:r>
            <a:r>
              <a:rPr lang="ja-JP" altLang="en-US" sz="1200" dirty="0">
                <a:latin typeface="UD デジタル 教科書体 NK-R" panose="02020400000000000000" pitchFamily="18" charset="-128"/>
                <a:ea typeface="UD デジタル 教科書体 NK-R" panose="02020400000000000000" pitchFamily="18" charset="-128"/>
              </a:rPr>
              <a:t>、各プレイヤーが主体的に優先順位の高いものから実施することとし、これをアクションプランとして</a:t>
            </a:r>
            <a:r>
              <a:rPr lang="ja-JP" altLang="en-US" sz="1200" dirty="0" smtClean="0">
                <a:latin typeface="UD デジタル 教科書体 NK-R" panose="02020400000000000000" pitchFamily="18" charset="-128"/>
                <a:ea typeface="UD デジタル 教科書体 NK-R" panose="02020400000000000000" pitchFamily="18" charset="-128"/>
              </a:rPr>
              <a:t>取りまとめた。取組み</a:t>
            </a:r>
            <a:r>
              <a:rPr lang="ja-JP" altLang="en-US" sz="1200" dirty="0">
                <a:latin typeface="UD デジタル 教科書体 NK-R" panose="02020400000000000000" pitchFamily="18" charset="-128"/>
                <a:ea typeface="UD デジタル 教科書体 NK-R" panose="02020400000000000000" pitchFamily="18" charset="-128"/>
              </a:rPr>
              <a:t>の進捗状況の</a:t>
            </a:r>
            <a:r>
              <a:rPr lang="ja-JP" altLang="en-US" sz="1200" dirty="0" smtClean="0">
                <a:latin typeface="UD デジタル 教科書体 NK-R" panose="02020400000000000000" pitchFamily="18" charset="-128"/>
                <a:ea typeface="UD デジタル 教科書体 NK-R" panose="02020400000000000000" pitchFamily="18" charset="-128"/>
              </a:rPr>
              <a:t>レビュー等行い、企業ニーズなどを踏まえながら精査し、毎年度</a:t>
            </a:r>
            <a:r>
              <a:rPr lang="ja-JP" altLang="en-US" sz="1200" dirty="0">
                <a:latin typeface="UD デジタル 教科書体 NK-R" panose="02020400000000000000" pitchFamily="18" charset="-128"/>
                <a:ea typeface="UD デジタル 教科書体 NK-R" panose="02020400000000000000" pitchFamily="18" charset="-128"/>
              </a:rPr>
              <a:t>更新していく。</a:t>
            </a:r>
          </a:p>
          <a:p>
            <a:pPr marL="0" indent="0">
              <a:buNone/>
            </a:pPr>
            <a:endParaRPr lang="ja-JP" altLang="en-US" sz="1600" dirty="0">
              <a:latin typeface="UD デジタル 教科書体 NK-R" panose="02020400000000000000" pitchFamily="18" charset="-128"/>
              <a:ea typeface="UD デジタル 教科書体 NK-R" panose="02020400000000000000" pitchFamily="18" charset="-128"/>
            </a:endParaRPr>
          </a:p>
          <a:p>
            <a:pPr marL="0" indent="0">
              <a:buNone/>
            </a:pPr>
            <a:endParaRPr lang="ja-JP" altLang="en-US" sz="1600" dirty="0">
              <a:latin typeface="UD デジタル 教科書体 NK-R" panose="02020400000000000000" pitchFamily="18" charset="-128"/>
              <a:ea typeface="UD デジタル 教科書体 NK-R" panose="02020400000000000000" pitchFamily="18" charset="-128"/>
            </a:endParaRPr>
          </a:p>
        </p:txBody>
      </p:sp>
      <p:sp>
        <p:nvSpPr>
          <p:cNvPr id="14" name="コンテンツ プレースホルダー 2"/>
          <p:cNvSpPr>
            <a:spLocks noGrp="1"/>
          </p:cNvSpPr>
          <p:nvPr/>
        </p:nvSpPr>
        <p:spPr>
          <a:xfrm>
            <a:off x="6237028" y="5615233"/>
            <a:ext cx="5363570" cy="1113113"/>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ts val="1700"/>
              </a:lnSpc>
              <a:spcBef>
                <a:spcPts val="0"/>
              </a:spcBef>
              <a:buNone/>
            </a:pPr>
            <a:r>
              <a:rPr lang="ja-JP" altLang="en-US" sz="1600" b="1" dirty="0" smtClean="0">
                <a:latin typeface="UD デジタル 教科書体 NK-R" panose="02020400000000000000" pitchFamily="18" charset="-128"/>
                <a:ea typeface="UD デジタル 教科書体 NK-R" panose="02020400000000000000" pitchFamily="18" charset="-128"/>
              </a:rPr>
              <a:t>◆推進</a:t>
            </a:r>
            <a:r>
              <a:rPr lang="ja-JP" altLang="en-US" sz="1600" b="1" dirty="0">
                <a:latin typeface="UD デジタル 教科書体 NK-R" panose="02020400000000000000" pitchFamily="18" charset="-128"/>
                <a:ea typeface="UD デジタル 教科書体 NK-R" panose="02020400000000000000" pitchFamily="18" charset="-128"/>
              </a:rPr>
              <a:t>体制等（</a:t>
            </a:r>
            <a:r>
              <a:rPr lang="en-US" altLang="ja-JP" sz="1600" b="1" dirty="0">
                <a:latin typeface="UD デジタル 教科書体 NK-R" panose="02020400000000000000" pitchFamily="18" charset="-128"/>
                <a:ea typeface="UD デジタル 教科書体 NK-R" panose="02020400000000000000" pitchFamily="18" charset="-128"/>
              </a:rPr>
              <a:t>P</a:t>
            </a:r>
            <a:r>
              <a:rPr lang="ja-JP" altLang="en-US" sz="1600" b="1" dirty="0" smtClean="0">
                <a:latin typeface="UD デジタル 教科書体 NK-R" panose="02020400000000000000" pitchFamily="18" charset="-128"/>
                <a:ea typeface="UD デジタル 教科書体 NK-R" panose="02020400000000000000" pitchFamily="18" charset="-128"/>
              </a:rPr>
              <a:t>３</a:t>
            </a:r>
            <a:r>
              <a:rPr lang="en-US" altLang="ja-JP" sz="1600" b="1" dirty="0">
                <a:latin typeface="UD デジタル 教科書体 NK-R" panose="02020400000000000000" pitchFamily="18" charset="-128"/>
                <a:ea typeface="UD デジタル 教科書体 NK-R" panose="02020400000000000000" pitchFamily="18" charset="-128"/>
              </a:rPr>
              <a:t>4</a:t>
            </a:r>
            <a:r>
              <a:rPr lang="ja-JP" altLang="en-US" sz="1600" b="1" dirty="0" err="1" smtClean="0">
                <a:latin typeface="UD デジタル 教科書体 NK-R" panose="02020400000000000000" pitchFamily="18" charset="-128"/>
                <a:ea typeface="UD デジタル 教科書体 NK-R" panose="02020400000000000000" pitchFamily="18" charset="-128"/>
              </a:rPr>
              <a:t>、</a:t>
            </a:r>
            <a:r>
              <a:rPr lang="en-US" altLang="ja-JP" sz="1600" b="1" dirty="0" smtClean="0">
                <a:latin typeface="UD デジタル 教科書体 NK-R" panose="02020400000000000000" pitchFamily="18" charset="-128"/>
                <a:ea typeface="UD デジタル 教科書体 NK-R" panose="02020400000000000000" pitchFamily="18" charset="-128"/>
              </a:rPr>
              <a:t>P</a:t>
            </a:r>
            <a:r>
              <a:rPr lang="ja-JP" altLang="en-US" sz="1600" b="1" dirty="0" smtClean="0">
                <a:latin typeface="UD デジタル 教科書体 NK-R" panose="02020400000000000000" pitchFamily="18" charset="-128"/>
                <a:ea typeface="UD デジタル 教科書体 NK-R" panose="02020400000000000000" pitchFamily="18" charset="-128"/>
              </a:rPr>
              <a:t>３</a:t>
            </a:r>
            <a:r>
              <a:rPr lang="en-US" altLang="ja-JP" sz="1600" b="1" dirty="0">
                <a:latin typeface="UD デジタル 教科書体 NK-R" panose="02020400000000000000" pitchFamily="18" charset="-128"/>
                <a:ea typeface="UD デジタル 教科書体 NK-R" panose="02020400000000000000" pitchFamily="18" charset="-128"/>
              </a:rPr>
              <a:t>5</a:t>
            </a:r>
            <a:r>
              <a:rPr lang="ja-JP" altLang="en-US" sz="1600" b="1" dirty="0" smtClean="0">
                <a:latin typeface="UD デジタル 教科書体 NK-R" panose="02020400000000000000" pitchFamily="18" charset="-128"/>
                <a:ea typeface="UD デジタル 教科書体 NK-R" panose="02020400000000000000" pitchFamily="18" charset="-128"/>
              </a:rPr>
              <a:t>）</a:t>
            </a:r>
            <a:endParaRPr lang="en-US" altLang="ja-JP" sz="1600" b="1" dirty="0" smtClean="0">
              <a:latin typeface="UD デジタル 教科書体 NK-R" panose="02020400000000000000" pitchFamily="18" charset="-128"/>
              <a:ea typeface="UD デジタル 教科書体 NK-R" panose="02020400000000000000" pitchFamily="18" charset="-128"/>
            </a:endParaRPr>
          </a:p>
          <a:p>
            <a:pPr marL="0" indent="0">
              <a:lnSpc>
                <a:spcPts val="1700"/>
              </a:lnSpc>
              <a:spcBef>
                <a:spcPts val="0"/>
              </a:spcBef>
              <a:buNone/>
            </a:pPr>
            <a:r>
              <a:rPr lang="ja-JP" altLang="en-US" sz="1200" dirty="0" smtClean="0">
                <a:latin typeface="UD デジタル 教科書体 NK-R" panose="02020400000000000000" pitchFamily="18" charset="-128"/>
                <a:ea typeface="UD デジタル 教科書体 NK-R" panose="02020400000000000000" pitchFamily="18" charset="-128"/>
              </a:rPr>
              <a:t>・</a:t>
            </a:r>
            <a:r>
              <a:rPr lang="en-US" altLang="ja-JP" sz="1200" dirty="0" smtClean="0">
                <a:latin typeface="UD デジタル 教科書体 NK-R" panose="02020400000000000000" pitchFamily="18" charset="-128"/>
                <a:ea typeface="UD デジタル 教科書体 NK-R" panose="02020400000000000000" pitchFamily="18" charset="-128"/>
              </a:rPr>
              <a:t>2023</a:t>
            </a:r>
            <a:r>
              <a:rPr lang="ja-JP" altLang="en-US" sz="1200" dirty="0">
                <a:latin typeface="UD デジタル 教科書体 NK-R" panose="02020400000000000000" pitchFamily="18" charset="-128"/>
                <a:ea typeface="UD デジタル 教科書体 NK-R" panose="02020400000000000000" pitchFamily="18" charset="-128"/>
              </a:rPr>
              <a:t>年度からの</a:t>
            </a:r>
            <a:r>
              <a:rPr lang="ja-JP" altLang="en-US" sz="1200" dirty="0" smtClean="0">
                <a:latin typeface="UD デジタル 教科書体 NK-R" panose="02020400000000000000" pitchFamily="18" charset="-128"/>
                <a:ea typeface="UD デジタル 教科書体 NK-R" panose="02020400000000000000" pitchFamily="18" charset="-128"/>
              </a:rPr>
              <a:t>新たな戦略の推進体制づくり</a:t>
            </a:r>
            <a:r>
              <a:rPr lang="ja-JP" altLang="en-US" sz="1200" dirty="0">
                <a:latin typeface="UD デジタル 教科書体 NK-R" panose="02020400000000000000" pitchFamily="18" charset="-128"/>
                <a:ea typeface="UD デジタル 教科書体 NK-R" panose="02020400000000000000" pitchFamily="18" charset="-128"/>
              </a:rPr>
              <a:t>をめざし、来年度</a:t>
            </a:r>
            <a:r>
              <a:rPr lang="ja-JP" altLang="en-US" sz="1200" dirty="0" smtClean="0">
                <a:latin typeface="UD デジタル 教科書体 NK-R" panose="02020400000000000000" pitchFamily="18" charset="-128"/>
                <a:ea typeface="UD デジタル 教科書体 NK-R" panose="02020400000000000000" pitchFamily="18" charset="-128"/>
              </a:rPr>
              <a:t>前半には</a:t>
            </a:r>
            <a:r>
              <a:rPr lang="ja-JP" altLang="en-US" sz="1200" dirty="0">
                <a:latin typeface="UD デジタル 教科書体 NK-R" panose="02020400000000000000" pitchFamily="18" charset="-128"/>
                <a:ea typeface="UD デジタル 教科書体 NK-R" panose="02020400000000000000" pitchFamily="18" charset="-128"/>
              </a:rPr>
              <a:t>方向性を決定し、行政、経済界、民間企業等が連携しながら準備を整えていく</a:t>
            </a:r>
            <a:r>
              <a:rPr lang="ja-JP" altLang="en-US" sz="1200" dirty="0" smtClean="0">
                <a:latin typeface="UD デジタル 教科書体 NK-R" panose="02020400000000000000" pitchFamily="18" charset="-128"/>
                <a:ea typeface="UD デジタル 教科書体 NK-R" panose="02020400000000000000" pitchFamily="18" charset="-128"/>
              </a:rPr>
              <a:t>。</a:t>
            </a:r>
            <a:endParaRPr lang="en-US" altLang="ja-JP" sz="1200" dirty="0" smtClean="0">
              <a:latin typeface="UD デジタル 教科書体 NK-R" panose="02020400000000000000" pitchFamily="18" charset="-128"/>
              <a:ea typeface="UD デジタル 教科書体 NK-R" panose="02020400000000000000" pitchFamily="18" charset="-128"/>
            </a:endParaRPr>
          </a:p>
          <a:p>
            <a:pPr marL="0" indent="0">
              <a:lnSpc>
                <a:spcPts val="1700"/>
              </a:lnSpc>
              <a:spcBef>
                <a:spcPts val="0"/>
              </a:spcBef>
              <a:buNone/>
            </a:pPr>
            <a:r>
              <a:rPr lang="ja-JP" altLang="en-US" sz="1200" dirty="0">
                <a:latin typeface="UD デジタル 教科書体 NK-R" panose="02020400000000000000" pitchFamily="18" charset="-128"/>
                <a:ea typeface="UD デジタル 教科書体 NK-R" panose="02020400000000000000" pitchFamily="18" charset="-128"/>
              </a:rPr>
              <a:t>・</a:t>
            </a:r>
            <a:r>
              <a:rPr lang="ja-JP" altLang="en-US" sz="1200" dirty="0" smtClean="0">
                <a:latin typeface="UD デジタル 教科書体 NK-R" panose="02020400000000000000" pitchFamily="18" charset="-128"/>
                <a:ea typeface="UD デジタル 教科書体 NK-R" panose="02020400000000000000" pitchFamily="18" charset="-128"/>
              </a:rPr>
              <a:t>戦略</a:t>
            </a:r>
            <a:r>
              <a:rPr lang="ja-JP" altLang="en-US" sz="1200" dirty="0">
                <a:latin typeface="UD デジタル 教科書体 NK-R" panose="02020400000000000000" pitchFamily="18" charset="-128"/>
                <a:ea typeface="UD デジタル 教科書体 NK-R" panose="02020400000000000000" pitchFamily="18" charset="-128"/>
              </a:rPr>
              <a:t>は、第一期活動期である</a:t>
            </a:r>
            <a:r>
              <a:rPr lang="en-US" altLang="ja-JP" sz="1200" dirty="0">
                <a:latin typeface="UD デジタル 教科書体 NK-R" panose="02020400000000000000" pitchFamily="18" charset="-128"/>
                <a:ea typeface="UD デジタル 教科書体 NK-R" panose="02020400000000000000" pitchFamily="18" charset="-128"/>
              </a:rPr>
              <a:t>2025</a:t>
            </a:r>
            <a:r>
              <a:rPr lang="ja-JP" altLang="en-US" sz="1200" smtClean="0">
                <a:latin typeface="UD デジタル 教科書体 NK-R" panose="02020400000000000000" pitchFamily="18" charset="-128"/>
                <a:ea typeface="UD デジタル 教科書体 NK-R" panose="02020400000000000000" pitchFamily="18" charset="-128"/>
              </a:rPr>
              <a:t>年度を</a:t>
            </a:r>
            <a:r>
              <a:rPr lang="ja-JP" altLang="en-US" sz="1200" dirty="0">
                <a:latin typeface="UD デジタル 教科書体 NK-R" panose="02020400000000000000" pitchFamily="18" charset="-128"/>
                <a:ea typeface="UD デジタル 教科書体 NK-R" panose="02020400000000000000" pitchFamily="18" charset="-128"/>
              </a:rPr>
              <a:t>目途に、戦略目標の達成状況やその時の社会経済情勢等</a:t>
            </a:r>
            <a:r>
              <a:rPr lang="ja-JP" altLang="en-US" sz="1200" dirty="0" smtClean="0">
                <a:latin typeface="UD デジタル 教科書体 NK-R" panose="02020400000000000000" pitchFamily="18" charset="-128"/>
                <a:ea typeface="UD デジタル 教科書体 NK-R" panose="02020400000000000000" pitchFamily="18" charset="-128"/>
              </a:rPr>
              <a:t>に応じて</a:t>
            </a:r>
            <a:r>
              <a:rPr lang="ja-JP" altLang="en-US" sz="1200" dirty="0">
                <a:latin typeface="UD デジタル 教科書体 NK-R" panose="02020400000000000000" pitchFamily="18" charset="-128"/>
                <a:ea typeface="UD デジタル 教科書体 NK-R" panose="02020400000000000000" pitchFamily="18" charset="-128"/>
              </a:rPr>
              <a:t>改訂する。</a:t>
            </a:r>
          </a:p>
          <a:p>
            <a:pPr marL="0" indent="0">
              <a:lnSpc>
                <a:spcPts val="1700"/>
              </a:lnSpc>
              <a:spcBef>
                <a:spcPts val="0"/>
              </a:spcBef>
              <a:buNone/>
            </a:pPr>
            <a:endParaRPr lang="ja-JP" altLang="en-US" sz="12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37052189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20424"/>
            <a:ext cx="10515600" cy="834501"/>
          </a:xfrm>
        </p:spPr>
        <p:txBody>
          <a:bodyPr>
            <a:normAutofit/>
          </a:bodyPr>
          <a:lstStyle/>
          <a:p>
            <a:r>
              <a:rPr lang="en-US" altLang="ja-JP" dirty="0">
                <a:latin typeface="UD デジタル 教科書体 NK-R" panose="02020400000000000000" pitchFamily="18" charset="-128"/>
                <a:ea typeface="UD デジタル 教科書体 NK-R" panose="02020400000000000000" pitchFamily="18" charset="-128"/>
              </a:rPr>
              <a:t>Ⅰ</a:t>
            </a:r>
            <a:r>
              <a:rPr lang="ja-JP" altLang="en-US" dirty="0">
                <a:latin typeface="UD デジタル 教科書体 NK-R" panose="02020400000000000000" pitchFamily="18" charset="-128"/>
                <a:ea typeface="UD デジタル 教科書体 NK-R" panose="02020400000000000000" pitchFamily="18" charset="-128"/>
              </a:rPr>
              <a:t>　</a:t>
            </a:r>
            <a:r>
              <a:rPr lang="en-US" altLang="ja-JP" dirty="0">
                <a:latin typeface="UD デジタル 教科書体 NK-R" panose="02020400000000000000" pitchFamily="18" charset="-128"/>
                <a:ea typeface="UD デジタル 教科書体 NK-R" panose="02020400000000000000" pitchFamily="18" charset="-128"/>
              </a:rPr>
              <a:t>1.</a:t>
            </a:r>
            <a:r>
              <a:rPr lang="ja-JP" altLang="en-US" dirty="0">
                <a:latin typeface="UD デジタル 教科書体 NK-R" panose="02020400000000000000" pitchFamily="18" charset="-128"/>
                <a:ea typeface="UD デジタル 教科書体 NK-R" panose="02020400000000000000" pitchFamily="18" charset="-128"/>
              </a:rPr>
              <a:t>　戦略策定の趣旨</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cxnSp>
        <p:nvCxnSpPr>
          <p:cNvPr id="4" name="直線コネクタ 3"/>
          <p:cNvCxnSpPr>
            <a:cxnSpLocks/>
          </p:cNvCxnSpPr>
          <p:nvPr/>
        </p:nvCxnSpPr>
        <p:spPr>
          <a:xfrm>
            <a:off x="838200" y="779394"/>
            <a:ext cx="951005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5</a:t>
            </a:fld>
            <a:endParaRPr kumimoji="1" lang="ja-JP" altLang="en-US" dirty="0"/>
          </a:p>
        </p:txBody>
      </p:sp>
      <p:sp>
        <p:nvSpPr>
          <p:cNvPr id="6" name="正方形/長方形 5"/>
          <p:cNvSpPr/>
          <p:nvPr/>
        </p:nvSpPr>
        <p:spPr>
          <a:xfrm>
            <a:off x="838199" y="1158703"/>
            <a:ext cx="10284725" cy="4708981"/>
          </a:xfrm>
          <a:prstGeom prst="rect">
            <a:avLst/>
          </a:prstGeom>
        </p:spPr>
        <p:txBody>
          <a:bodyPr wrap="square">
            <a:spAutoFit/>
          </a:bodyPr>
          <a:lstStyle/>
          <a:p>
            <a:r>
              <a:rPr lang="ja-JP" altLang="en-US" sz="2000" dirty="0">
                <a:latin typeface="UD デジタル 教科書体 NK-R" panose="02020400000000000000" pitchFamily="18" charset="-128"/>
                <a:ea typeface="UD デジタル 教科書体 NK-R" panose="02020400000000000000" pitchFamily="18" charset="-128"/>
              </a:rPr>
              <a:t>　世界の金融情勢が大きく変化し、税制改正や規制対応など、国際金融都市の実現に向けた国の動きが本格化する中で、我が国の成長力を高めていくためには</a:t>
            </a:r>
            <a:r>
              <a:rPr lang="ja-JP" altLang="en-US" sz="2000" dirty="0" smtClean="0">
                <a:latin typeface="UD デジタル 教科書体 NK-R" panose="02020400000000000000" pitchFamily="18" charset="-128"/>
                <a:ea typeface="UD デジタル 教科書体 NK-R" panose="02020400000000000000" pitchFamily="18" charset="-128"/>
              </a:rPr>
              <a:t>、アメリカ、イギリスなどにおいても複数の国際金融都市が形成されている状況も踏まえつつ、国際</a:t>
            </a:r>
            <a:r>
              <a:rPr lang="ja-JP" altLang="en-US" sz="2000" dirty="0">
                <a:latin typeface="UD デジタル 教科書体 NK-R" panose="02020400000000000000" pitchFamily="18" charset="-128"/>
                <a:ea typeface="UD デジタル 教科書体 NK-R" panose="02020400000000000000" pitchFamily="18" charset="-128"/>
              </a:rPr>
              <a:t>競争力を有する複数の金融都市が必要である。</a:t>
            </a:r>
            <a:endParaRPr lang="en-US" altLang="ja-JP" sz="2000" dirty="0">
              <a:latin typeface="UD デジタル 教科書体 NK-R" panose="02020400000000000000" pitchFamily="18" charset="-128"/>
              <a:ea typeface="UD デジタル 教科書体 NK-R" panose="02020400000000000000" pitchFamily="18" charset="-128"/>
            </a:endParaRPr>
          </a:p>
          <a:p>
            <a:endParaRPr lang="ja-JP" altLang="en-US" sz="2000" dirty="0">
              <a:latin typeface="UD デジタル 教科書体 NK-R" panose="02020400000000000000" pitchFamily="18" charset="-128"/>
              <a:ea typeface="UD デジタル 教科書体 NK-R" panose="02020400000000000000" pitchFamily="18" charset="-128"/>
            </a:endParaRPr>
          </a:p>
          <a:p>
            <a:r>
              <a:rPr lang="ja-JP" altLang="en-US" sz="2000" dirty="0">
                <a:latin typeface="UD デジタル 教科書体 NK-R" panose="02020400000000000000" pitchFamily="18" charset="-128"/>
                <a:ea typeface="UD デジタル 教科書体 NK-R" panose="02020400000000000000" pitchFamily="18" charset="-128"/>
              </a:rPr>
              <a:t>　大阪を国際金融都市とすることは、危機事象発生時における金融面での日本のレジリエンスを強化する重要な取組みでもある。</a:t>
            </a:r>
            <a:endParaRPr lang="en-US" altLang="ja-JP" sz="2000" dirty="0">
              <a:latin typeface="UD デジタル 教科書体 NK-R" panose="02020400000000000000" pitchFamily="18" charset="-128"/>
              <a:ea typeface="UD デジタル 教科書体 NK-R" panose="02020400000000000000" pitchFamily="18" charset="-128"/>
            </a:endParaRPr>
          </a:p>
          <a:p>
            <a:endParaRPr lang="ja-JP" altLang="en-US" sz="2000" dirty="0">
              <a:latin typeface="UD デジタル 教科書体 NK-R" panose="02020400000000000000" pitchFamily="18" charset="-128"/>
              <a:ea typeface="UD デジタル 教科書体 NK-R" panose="02020400000000000000" pitchFamily="18" charset="-128"/>
            </a:endParaRPr>
          </a:p>
          <a:p>
            <a:r>
              <a:rPr lang="ja-JP" altLang="en-US" sz="2000" dirty="0">
                <a:latin typeface="UD デジタル 教科書体 NK-R" panose="02020400000000000000" pitchFamily="18" charset="-128"/>
                <a:ea typeface="UD デジタル 教科書体 NK-R" panose="02020400000000000000" pitchFamily="18" charset="-128"/>
              </a:rPr>
              <a:t>　さらに、「経済の血液」とも言われる金融機能の強化を図ることは、ポストコロナに向けた大阪・関西</a:t>
            </a:r>
            <a:r>
              <a:rPr lang="ja-JP" altLang="en-US" sz="2000" dirty="0" smtClean="0">
                <a:latin typeface="UD デジタル 教科書体 NK-R" panose="02020400000000000000" pitchFamily="18" charset="-128"/>
                <a:ea typeface="UD デジタル 教科書体 NK-R" panose="02020400000000000000" pitchFamily="18" charset="-128"/>
              </a:rPr>
              <a:t>経済の成長・発展</a:t>
            </a:r>
            <a:r>
              <a:rPr lang="ja-JP" altLang="en-US" sz="2000" dirty="0">
                <a:latin typeface="UD デジタル 教科書体 NK-R" panose="02020400000000000000" pitchFamily="18" charset="-128"/>
                <a:ea typeface="UD デジタル 教科書体 NK-R" panose="02020400000000000000" pitchFamily="18" charset="-128"/>
              </a:rPr>
              <a:t>をめざす地域の</a:t>
            </a:r>
            <a:r>
              <a:rPr lang="ja-JP" altLang="en-US" sz="2000" dirty="0" smtClean="0">
                <a:latin typeface="UD デジタル 教科書体 NK-R" panose="02020400000000000000" pitchFamily="18" charset="-128"/>
                <a:ea typeface="UD デジタル 教科書体 NK-R" panose="02020400000000000000" pitchFamily="18" charset="-128"/>
              </a:rPr>
              <a:t>ビジョンの</a:t>
            </a:r>
            <a:r>
              <a:rPr lang="ja-JP" altLang="en-US" sz="2000" dirty="0">
                <a:latin typeface="UD デジタル 教科書体 NK-R" panose="02020400000000000000" pitchFamily="18" charset="-128"/>
                <a:ea typeface="UD デジタル 教科書体 NK-R" panose="02020400000000000000" pitchFamily="18" charset="-128"/>
              </a:rPr>
              <a:t>具現化に寄与し</a:t>
            </a:r>
            <a:r>
              <a:rPr lang="ja-JP" altLang="en-US" sz="2000" dirty="0" smtClean="0">
                <a:latin typeface="UD デジタル 教科書体 NK-R" panose="02020400000000000000" pitchFamily="18" charset="-128"/>
                <a:ea typeface="UD デジタル 教科書体 NK-R" panose="02020400000000000000" pitchFamily="18" charset="-128"/>
              </a:rPr>
              <a:t>、府民</a:t>
            </a:r>
            <a:r>
              <a:rPr lang="ja-JP" altLang="en-US" sz="2000" dirty="0">
                <a:latin typeface="UD デジタル 教科書体 NK-R" panose="02020400000000000000" pitchFamily="18" charset="-128"/>
                <a:ea typeface="UD デジタル 教科書体 NK-R" panose="02020400000000000000" pitchFamily="18" charset="-128"/>
              </a:rPr>
              <a:t>の利益・幸福に</a:t>
            </a:r>
            <a:r>
              <a:rPr lang="ja-JP" altLang="en-US" sz="2000" dirty="0" smtClean="0">
                <a:latin typeface="UD デジタル 教科書体 NK-R" panose="02020400000000000000" pitchFamily="18" charset="-128"/>
                <a:ea typeface="UD デジタル 教科書体 NK-R" panose="02020400000000000000" pitchFamily="18" charset="-128"/>
              </a:rPr>
              <a:t>つながる。</a:t>
            </a:r>
            <a:endParaRPr lang="en-US" altLang="ja-JP" sz="2000" dirty="0" smtClean="0">
              <a:latin typeface="UD デジタル 教科書体 NK-R" panose="02020400000000000000" pitchFamily="18" charset="-128"/>
              <a:ea typeface="UD デジタル 教科書体 NK-R" panose="02020400000000000000" pitchFamily="18" charset="-128"/>
            </a:endParaRPr>
          </a:p>
          <a:p>
            <a:r>
              <a:rPr lang="ja-JP" altLang="en-US" sz="2000" dirty="0">
                <a:latin typeface="UD デジタル 教科書体 NK-R" panose="02020400000000000000" pitchFamily="18" charset="-128"/>
                <a:ea typeface="UD デジタル 教科書体 NK-R" panose="02020400000000000000" pitchFamily="18" charset="-128"/>
              </a:rPr>
              <a:t>これにより</a:t>
            </a:r>
            <a:r>
              <a:rPr lang="ja-JP" altLang="en-US" sz="2000" dirty="0" smtClean="0">
                <a:latin typeface="UD デジタル 教科書体 NK-R" panose="02020400000000000000" pitchFamily="18" charset="-128"/>
                <a:ea typeface="UD デジタル 教科書体 NK-R" panose="02020400000000000000" pitchFamily="18" charset="-128"/>
              </a:rPr>
              <a:t>、大阪・関西の</a:t>
            </a:r>
            <a:r>
              <a:rPr lang="ja-JP" altLang="en-US" sz="2000" dirty="0">
                <a:latin typeface="UD デジタル 教科書体 NK-R" panose="02020400000000000000" pitchFamily="18" charset="-128"/>
                <a:ea typeface="UD デジタル 教科書体 NK-R" panose="02020400000000000000" pitchFamily="18" charset="-128"/>
              </a:rPr>
              <a:t>新たな成長の柱</a:t>
            </a:r>
            <a:r>
              <a:rPr lang="ja-JP" altLang="en-US" sz="2000" dirty="0" smtClean="0">
                <a:latin typeface="UD デジタル 教科書体 NK-R" panose="02020400000000000000" pitchFamily="18" charset="-128"/>
                <a:ea typeface="UD デジタル 教科書体 NK-R" panose="02020400000000000000" pitchFamily="18" charset="-128"/>
              </a:rPr>
              <a:t>となるだけでなく、日本全体の</a:t>
            </a:r>
            <a:r>
              <a:rPr lang="ja-JP" altLang="en-US" sz="2000" dirty="0">
                <a:latin typeface="UD デジタル 教科書体 NK-R" panose="02020400000000000000" pitchFamily="18" charset="-128"/>
                <a:ea typeface="UD デジタル 教科書体 NK-R" panose="02020400000000000000" pitchFamily="18" charset="-128"/>
              </a:rPr>
              <a:t>経済発展にも資するものとなる</a:t>
            </a:r>
            <a:r>
              <a:rPr lang="ja-JP" altLang="en-US" sz="2000" dirty="0" smtClean="0">
                <a:latin typeface="UD デジタル 教科書体 NK-R" panose="02020400000000000000" pitchFamily="18" charset="-128"/>
                <a:ea typeface="UD デジタル 教科書体 NK-R" panose="02020400000000000000" pitchFamily="18" charset="-128"/>
              </a:rPr>
              <a:t>。</a:t>
            </a:r>
            <a:endParaRPr lang="en-US" altLang="ja-JP" sz="2000" dirty="0" smtClean="0">
              <a:latin typeface="UD デジタル 教科書体 NK-R" panose="02020400000000000000" pitchFamily="18" charset="-128"/>
              <a:ea typeface="UD デジタル 教科書体 NK-R" panose="02020400000000000000" pitchFamily="18" charset="-128"/>
            </a:endParaRPr>
          </a:p>
          <a:p>
            <a:endParaRPr lang="ja-JP" altLang="en-US" sz="2000" dirty="0">
              <a:latin typeface="UD デジタル 教科書体 NK-R" panose="02020400000000000000" pitchFamily="18" charset="-128"/>
              <a:ea typeface="UD デジタル 教科書体 NK-R" panose="02020400000000000000" pitchFamily="18" charset="-128"/>
            </a:endParaRPr>
          </a:p>
          <a:p>
            <a:r>
              <a:rPr lang="ja-JP" altLang="en-US" sz="2000" dirty="0">
                <a:latin typeface="UD デジタル 教科書体 NK-R" panose="02020400000000000000" pitchFamily="18" charset="-128"/>
                <a:ea typeface="UD デジタル 教科書体 NK-R" panose="02020400000000000000" pitchFamily="18" charset="-128"/>
              </a:rPr>
              <a:t>　こうしたことから、独自の個性・機能を持つ国際金融都市を形成し、日本の成長をけん引する東西二極の一極としての大阪のさらなる飛躍につなげていくため、戦略を策定する。</a:t>
            </a:r>
          </a:p>
        </p:txBody>
      </p:sp>
    </p:spTree>
    <p:extLst>
      <p:ext uri="{BB962C8B-B14F-4D97-AF65-F5344CB8AC3E}">
        <p14:creationId xmlns:p14="http://schemas.microsoft.com/office/powerpoint/2010/main" val="2891355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20424"/>
            <a:ext cx="10515600" cy="834501"/>
          </a:xfrm>
        </p:spPr>
        <p:txBody>
          <a:bodyPr>
            <a:normAutofit/>
          </a:bodyPr>
          <a:lstStyle/>
          <a:p>
            <a:r>
              <a:rPr lang="en-US" altLang="ja-JP" dirty="0">
                <a:latin typeface="UD デジタル 教科書体 NK-R" panose="02020400000000000000" pitchFamily="18" charset="-128"/>
                <a:ea typeface="UD デジタル 教科書体 NK-R" panose="02020400000000000000" pitchFamily="18" charset="-128"/>
              </a:rPr>
              <a:t>Ⅰ</a:t>
            </a:r>
            <a:r>
              <a:rPr lang="ja-JP" altLang="en-US" dirty="0">
                <a:latin typeface="UD デジタル 教科書体 NK-R" panose="02020400000000000000" pitchFamily="18" charset="-128"/>
                <a:ea typeface="UD デジタル 教科書体 NK-R" panose="02020400000000000000" pitchFamily="18" charset="-128"/>
              </a:rPr>
              <a:t>　２</a:t>
            </a:r>
            <a:r>
              <a:rPr lang="en-US" altLang="ja-JP" dirty="0">
                <a:latin typeface="UD デジタル 教科書体 NK-R" panose="02020400000000000000" pitchFamily="18" charset="-128"/>
                <a:ea typeface="UD デジタル 教科書体 NK-R" panose="02020400000000000000" pitchFamily="18" charset="-128"/>
              </a:rPr>
              <a:t>.</a:t>
            </a:r>
            <a:r>
              <a:rPr lang="ja-JP" altLang="en-US" dirty="0">
                <a:latin typeface="UD デジタル 教科書体 NK-R" panose="02020400000000000000" pitchFamily="18" charset="-128"/>
                <a:ea typeface="UD デジタル 教科書体 NK-R" panose="02020400000000000000" pitchFamily="18" charset="-128"/>
              </a:rPr>
              <a:t>　世界の潮流と日本の状況</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cxnSp>
        <p:nvCxnSpPr>
          <p:cNvPr id="4" name="直線コネクタ 3"/>
          <p:cNvCxnSpPr>
            <a:cxnSpLocks/>
          </p:cNvCxnSpPr>
          <p:nvPr/>
        </p:nvCxnSpPr>
        <p:spPr>
          <a:xfrm>
            <a:off x="838200" y="779394"/>
            <a:ext cx="10018690" cy="6217"/>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6</a:t>
            </a:fld>
            <a:endParaRPr kumimoji="1" lang="ja-JP" altLang="en-US" dirty="0"/>
          </a:p>
        </p:txBody>
      </p:sp>
      <p:sp>
        <p:nvSpPr>
          <p:cNvPr id="6" name="正方形/長方形 5"/>
          <p:cNvSpPr/>
          <p:nvPr/>
        </p:nvSpPr>
        <p:spPr>
          <a:xfrm>
            <a:off x="838200" y="1157974"/>
            <a:ext cx="6426395" cy="1938992"/>
          </a:xfrm>
          <a:prstGeom prst="rect">
            <a:avLst/>
          </a:prstGeom>
        </p:spPr>
        <p:txBody>
          <a:bodyPr wrap="square">
            <a:spAutoFit/>
          </a:bodyPr>
          <a:lstStyle/>
          <a:p>
            <a:r>
              <a:rPr lang="ja-JP" altLang="en-US" sz="2000" dirty="0">
                <a:latin typeface="UD デジタル 教科書体 NK-R" panose="02020400000000000000" pitchFamily="18" charset="-128"/>
                <a:ea typeface="UD デジタル 教科書体 NK-R" panose="02020400000000000000" pitchFamily="18" charset="-128"/>
              </a:rPr>
              <a:t>　国際金融拠点は主要金融機関が拠点を</a:t>
            </a:r>
            <a:r>
              <a:rPr lang="ja-JP" altLang="en-US" sz="2000" dirty="0" smtClean="0">
                <a:latin typeface="UD デジタル 教科書体 NK-R" panose="02020400000000000000" pitchFamily="18" charset="-128"/>
                <a:ea typeface="UD デジタル 教科書体 NK-R" panose="02020400000000000000" pitchFamily="18" charset="-128"/>
              </a:rPr>
              <a:t>構えることはもちろんのこと、</a:t>
            </a:r>
            <a:r>
              <a:rPr lang="ja-JP" altLang="en-US" sz="2000" dirty="0">
                <a:latin typeface="UD デジタル 教科書体 NK-R" panose="02020400000000000000" pitchFamily="18" charset="-128"/>
                <a:ea typeface="UD デジタル 教科書体 NK-R" panose="02020400000000000000" pitchFamily="18" charset="-128"/>
              </a:rPr>
              <a:t>近年では</a:t>
            </a:r>
            <a:r>
              <a:rPr lang="ja-JP" altLang="en-US" sz="2000" dirty="0" smtClean="0">
                <a:latin typeface="UD デジタル 教科書体 NK-R" panose="02020400000000000000" pitchFamily="18" charset="-128"/>
                <a:ea typeface="UD デジタル 教科書体 NK-R" panose="02020400000000000000" pitchFamily="18" charset="-128"/>
              </a:rPr>
              <a:t>、新たにフィンテック</a:t>
            </a:r>
            <a:r>
              <a:rPr lang="ja-JP" altLang="en-US" sz="1200" dirty="0">
                <a:latin typeface="UD デジタル 教科書体 NK-R" panose="02020400000000000000" pitchFamily="18" charset="-128"/>
                <a:ea typeface="UD デジタル 教科書体 NK-R" panose="02020400000000000000" pitchFamily="18" charset="-128"/>
              </a:rPr>
              <a:t>（</a:t>
            </a:r>
            <a:r>
              <a:rPr lang="en-US" altLang="ja-JP"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a:t>
            </a:r>
            <a:r>
              <a:rPr lang="ja-JP" altLang="en-US" sz="2000" dirty="0">
                <a:latin typeface="UD デジタル 教科書体 NK-R" panose="02020400000000000000" pitchFamily="18" charset="-128"/>
                <a:ea typeface="UD デジタル 教科書体 NK-R" panose="02020400000000000000" pitchFamily="18" charset="-128"/>
              </a:rPr>
              <a:t>企業の集積等も構成要素になるなど、多様な金融主体が活動する拠点に</a:t>
            </a:r>
            <a:r>
              <a:rPr lang="ja-JP" altLang="en-US" sz="2000" dirty="0" smtClean="0">
                <a:latin typeface="UD デジタル 教科書体 NK-R" panose="02020400000000000000" pitchFamily="18" charset="-128"/>
                <a:ea typeface="UD デジタル 教科書体 NK-R" panose="02020400000000000000" pitchFamily="18" charset="-128"/>
              </a:rPr>
              <a:t>変化している。</a:t>
            </a:r>
            <a:endParaRPr lang="en-US" altLang="ja-JP" sz="2000" dirty="0" smtClean="0">
              <a:latin typeface="UD デジタル 教科書体 NK-R" panose="02020400000000000000" pitchFamily="18" charset="-128"/>
              <a:ea typeface="UD デジタル 教科書体 NK-R" panose="02020400000000000000" pitchFamily="18" charset="-128"/>
            </a:endParaRPr>
          </a:p>
          <a:p>
            <a:r>
              <a:rPr lang="ja-JP" altLang="en-US" sz="2000" dirty="0">
                <a:latin typeface="UD デジタル 教科書体 NK-R" panose="02020400000000000000" pitchFamily="18" charset="-128"/>
                <a:ea typeface="UD デジタル 教科書体 NK-R" panose="02020400000000000000" pitchFamily="18" charset="-128"/>
              </a:rPr>
              <a:t>　</a:t>
            </a:r>
            <a:r>
              <a:rPr lang="ja-JP" altLang="en-US" sz="2000" dirty="0" smtClean="0">
                <a:latin typeface="UD デジタル 教科書体 NK-R" panose="02020400000000000000" pitchFamily="18" charset="-128"/>
                <a:ea typeface="UD デジタル 教科書体 NK-R" panose="02020400000000000000" pitchFamily="18" charset="-128"/>
              </a:rPr>
              <a:t>また、ビジネス</a:t>
            </a:r>
            <a:r>
              <a:rPr lang="ja-JP" altLang="en-US" sz="2000" dirty="0">
                <a:latin typeface="UD デジタル 教科書体 NK-R" panose="02020400000000000000" pitchFamily="18" charset="-128"/>
                <a:ea typeface="UD デジタル 教科書体 NK-R" panose="02020400000000000000" pitchFamily="18" charset="-128"/>
              </a:rPr>
              <a:t>機会</a:t>
            </a:r>
            <a:r>
              <a:rPr lang="en-US" altLang="ja-JP" sz="2000" dirty="0">
                <a:latin typeface="UD デジタル 教科書体 NK-R" panose="02020400000000000000" pitchFamily="18" charset="-128"/>
                <a:ea typeface="UD デジタル 教科書体 NK-R" panose="02020400000000000000" pitchFamily="18" charset="-128"/>
              </a:rPr>
              <a:t>(</a:t>
            </a:r>
            <a:r>
              <a:rPr lang="ja-JP" altLang="en-US" sz="2000" dirty="0">
                <a:latin typeface="UD デジタル 教科書体 NK-R" panose="02020400000000000000" pitchFamily="18" charset="-128"/>
                <a:ea typeface="UD デジタル 教科書体 NK-R" panose="02020400000000000000" pitchFamily="18" charset="-128"/>
              </a:rPr>
              <a:t>投資先</a:t>
            </a:r>
            <a:r>
              <a:rPr lang="en-US" altLang="ja-JP" sz="2000" dirty="0">
                <a:latin typeface="UD デジタル 教科書体 NK-R" panose="02020400000000000000" pitchFamily="18" charset="-128"/>
                <a:ea typeface="UD デジタル 教科書体 NK-R" panose="02020400000000000000" pitchFamily="18" charset="-128"/>
              </a:rPr>
              <a:t>)</a:t>
            </a:r>
            <a:r>
              <a:rPr lang="ja-JP" altLang="en-US" sz="2000" dirty="0">
                <a:latin typeface="UD デジタル 教科書体 NK-R" panose="02020400000000000000" pitchFamily="18" charset="-128"/>
                <a:ea typeface="UD デジタル 教科書体 NK-R" panose="02020400000000000000" pitchFamily="18" charset="-128"/>
              </a:rPr>
              <a:t>と顧客</a:t>
            </a:r>
            <a:r>
              <a:rPr lang="en-US" altLang="ja-JP" sz="2000" dirty="0">
                <a:latin typeface="UD デジタル 教科書体 NK-R" panose="02020400000000000000" pitchFamily="18" charset="-128"/>
                <a:ea typeface="UD デジタル 教科書体 NK-R" panose="02020400000000000000" pitchFamily="18" charset="-128"/>
              </a:rPr>
              <a:t>(</a:t>
            </a:r>
            <a:r>
              <a:rPr lang="ja-JP" altLang="en-US" sz="2000" dirty="0">
                <a:latin typeface="UD デジタル 教科書体 NK-R" panose="02020400000000000000" pitchFamily="18" charset="-128"/>
                <a:ea typeface="UD デジタル 教科書体 NK-R" panose="02020400000000000000" pitchFamily="18" charset="-128"/>
              </a:rPr>
              <a:t>資産の保有者</a:t>
            </a:r>
            <a:r>
              <a:rPr lang="en-US" altLang="ja-JP" sz="2000" dirty="0">
                <a:latin typeface="UD デジタル 教科書体 NK-R" panose="02020400000000000000" pitchFamily="18" charset="-128"/>
                <a:ea typeface="UD デジタル 教科書体 NK-R" panose="02020400000000000000" pitchFamily="18" charset="-128"/>
              </a:rPr>
              <a:t>)</a:t>
            </a:r>
            <a:r>
              <a:rPr lang="ja-JP" altLang="en-US" sz="2000" dirty="0">
                <a:latin typeface="UD デジタル 教科書体 NK-R" panose="02020400000000000000" pitchFamily="18" charset="-128"/>
                <a:ea typeface="UD デジタル 教科書体 NK-R" panose="02020400000000000000" pitchFamily="18" charset="-128"/>
              </a:rPr>
              <a:t>が存在する都市に、金融機関や投資家等が集積する傾向にある。</a:t>
            </a:r>
            <a:endParaRPr lang="en-US" altLang="ja-JP" sz="2000" dirty="0">
              <a:latin typeface="UD デジタル 教科書体 NK-R" panose="02020400000000000000" pitchFamily="18" charset="-128"/>
              <a:ea typeface="UD デジタル 教科書体 NK-R" panose="02020400000000000000" pitchFamily="18" charset="-128"/>
            </a:endParaRPr>
          </a:p>
        </p:txBody>
      </p:sp>
      <p:sp>
        <p:nvSpPr>
          <p:cNvPr id="10" name="正方形/長方形 9">
            <a:extLst>
              <a:ext uri="{FF2B5EF4-FFF2-40B4-BE49-F238E27FC236}">
                <a16:creationId xmlns:a16="http://schemas.microsoft.com/office/drawing/2014/main" id="{C6069A4C-E1CE-42A3-B605-497ADBE84ED4}"/>
              </a:ext>
            </a:extLst>
          </p:cNvPr>
          <p:cNvSpPr/>
          <p:nvPr/>
        </p:nvSpPr>
        <p:spPr>
          <a:xfrm>
            <a:off x="6977259" y="1039933"/>
            <a:ext cx="5053200" cy="319639"/>
          </a:xfrm>
          <a:prstGeom prst="rect">
            <a:avLst/>
          </a:prstGeom>
        </p:spPr>
        <p:txBody>
          <a:bodyPr wrap="square">
            <a:spAutoFit/>
          </a:bodyPr>
          <a:lstStyle/>
          <a:p>
            <a:pPr algn="ctr"/>
            <a:r>
              <a:rPr lang="ja-JP" altLang="en-US" sz="1477" dirty="0">
                <a:solidFill>
                  <a:srgbClr val="000000"/>
                </a:solidFill>
                <a:latin typeface="UD デジタル 教科書体 NK-R" panose="02020400000000000000" pitchFamily="18" charset="-128"/>
                <a:ea typeface="UD デジタル 教科書体 NK-R" panose="02020400000000000000" pitchFamily="18" charset="-128"/>
              </a:rPr>
              <a:t>［世界のフィンテック・ランキング（</a:t>
            </a:r>
            <a:r>
              <a:rPr lang="en-US" altLang="ja-JP" sz="1477" dirty="0">
                <a:solidFill>
                  <a:srgbClr val="000000"/>
                </a:solidFill>
                <a:latin typeface="UD デジタル 教科書体 NK-R" panose="02020400000000000000" pitchFamily="18" charset="-128"/>
                <a:ea typeface="UD デジタル 教科書体 NK-R" panose="02020400000000000000" pitchFamily="18" charset="-128"/>
              </a:rPr>
              <a:t>2021</a:t>
            </a:r>
            <a:r>
              <a:rPr lang="ja-JP" altLang="en-US" sz="1477" dirty="0" smtClean="0">
                <a:solidFill>
                  <a:srgbClr val="000000"/>
                </a:solidFill>
                <a:latin typeface="UD デジタル 教科書体 NK-R" panose="02020400000000000000" pitchFamily="18" charset="-128"/>
                <a:ea typeface="UD デジタル 教科書体 NK-R" panose="02020400000000000000" pitchFamily="18" charset="-128"/>
              </a:rPr>
              <a:t>年）</a:t>
            </a:r>
            <a:r>
              <a:rPr lang="ja-JP" altLang="en-US" sz="1477" dirty="0">
                <a:solidFill>
                  <a:srgbClr val="000000"/>
                </a:solidFill>
                <a:latin typeface="UD デジタル 教科書体 NK-R" panose="02020400000000000000" pitchFamily="18" charset="-128"/>
                <a:ea typeface="UD デジタル 教科書体 NK-R" panose="02020400000000000000" pitchFamily="18" charset="-128"/>
              </a:rPr>
              <a:t>］</a:t>
            </a:r>
          </a:p>
        </p:txBody>
      </p:sp>
      <p:sp>
        <p:nvSpPr>
          <p:cNvPr id="13" name="正方形/長方形 12">
            <a:extLst>
              <a:ext uri="{FF2B5EF4-FFF2-40B4-BE49-F238E27FC236}">
                <a16:creationId xmlns:a16="http://schemas.microsoft.com/office/drawing/2014/main" id="{C6069A4C-E1CE-42A3-B605-497ADBE84ED4}"/>
              </a:ext>
            </a:extLst>
          </p:cNvPr>
          <p:cNvSpPr/>
          <p:nvPr/>
        </p:nvSpPr>
        <p:spPr>
          <a:xfrm>
            <a:off x="838199" y="3456831"/>
            <a:ext cx="6426395" cy="461665"/>
          </a:xfrm>
          <a:prstGeom prst="rect">
            <a:avLst/>
          </a:prstGeom>
        </p:spPr>
        <p:txBody>
          <a:bodyPr wrap="square">
            <a:spAutoFit/>
          </a:bodyPr>
          <a:lstStyle/>
          <a:p>
            <a:r>
              <a:rPr lang="en-US" altLang="ja-JP" sz="1200" dirty="0">
                <a:latin typeface="UD デジタル 教科書体 NK-R" panose="02020400000000000000" pitchFamily="18" charset="-128"/>
                <a:ea typeface="UD デジタル 教科書体 NK-R" panose="02020400000000000000" pitchFamily="18" charset="-128"/>
              </a:rPr>
              <a:t>※</a:t>
            </a:r>
            <a:r>
              <a:rPr lang="ja-JP" altLang="en-US" sz="1200" dirty="0">
                <a:latin typeface="UD デジタル 教科書体 NK-R" panose="02020400000000000000" pitchFamily="18" charset="-128"/>
                <a:ea typeface="UD デジタル 教科書体 NK-R" panose="02020400000000000000" pitchFamily="18" charset="-128"/>
              </a:rPr>
              <a:t>　フィンテックとは、</a:t>
            </a:r>
            <a:r>
              <a:rPr lang="en-US" altLang="ja-JP" sz="1200" dirty="0">
                <a:latin typeface="UD デジタル 教科書体 NK-R" panose="02020400000000000000" pitchFamily="18" charset="-128"/>
                <a:ea typeface="UD デジタル 教科書体 NK-R" panose="02020400000000000000" pitchFamily="18" charset="-128"/>
              </a:rPr>
              <a:t>Finance</a:t>
            </a:r>
            <a:r>
              <a:rPr lang="ja-JP" altLang="en-US" sz="1200" dirty="0">
                <a:latin typeface="UD デジタル 教科書体 NK-R" panose="02020400000000000000" pitchFamily="18" charset="-128"/>
                <a:ea typeface="UD デジタル 教科書体 NK-R" panose="02020400000000000000" pitchFamily="18" charset="-128"/>
              </a:rPr>
              <a:t>と</a:t>
            </a:r>
            <a:r>
              <a:rPr lang="en-US" altLang="ja-JP" sz="1200" dirty="0">
                <a:latin typeface="UD デジタル 教科書体 NK-R" panose="02020400000000000000" pitchFamily="18" charset="-128"/>
                <a:ea typeface="UD デジタル 教科書体 NK-R" panose="02020400000000000000" pitchFamily="18" charset="-128"/>
              </a:rPr>
              <a:t>Technology</a:t>
            </a:r>
            <a:r>
              <a:rPr lang="ja-JP" altLang="en-US" sz="1200" dirty="0">
                <a:latin typeface="UD デジタル 教科書体 NK-R" panose="02020400000000000000" pitchFamily="18" charset="-128"/>
                <a:ea typeface="UD デジタル 教科書体 NK-R" panose="02020400000000000000" pitchFamily="18" charset="-128"/>
              </a:rPr>
              <a:t>を掛け合わせた造語で、金融サービスとテクノロジー</a:t>
            </a:r>
            <a:r>
              <a:rPr lang="ja-JP" altLang="en-US" sz="1200" dirty="0" smtClean="0">
                <a:latin typeface="UD デジタル 教科書体 NK-R" panose="02020400000000000000" pitchFamily="18" charset="-128"/>
                <a:ea typeface="UD デジタル 教科書体 NK-R" panose="02020400000000000000" pitchFamily="18" charset="-128"/>
              </a:rPr>
              <a:t>を</a:t>
            </a:r>
            <a:endParaRPr lang="en-US" altLang="ja-JP" sz="1200" dirty="0" smtClean="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dirty="0" smtClean="0">
                <a:latin typeface="UD デジタル 教科書体 NK-R" panose="02020400000000000000" pitchFamily="18" charset="-128"/>
                <a:ea typeface="UD デジタル 教科書体 NK-R" panose="02020400000000000000" pitchFamily="18" charset="-128"/>
              </a:rPr>
              <a:t>　　結びつける</a:t>
            </a:r>
            <a:r>
              <a:rPr lang="ja-JP" altLang="en-US" sz="1200" dirty="0">
                <a:latin typeface="UD デジタル 教科書体 NK-R" panose="02020400000000000000" pitchFamily="18" charset="-128"/>
                <a:ea typeface="UD デジタル 教科書体 NK-R" panose="02020400000000000000" pitchFamily="18" charset="-128"/>
              </a:rPr>
              <a:t>ことによって生まれた新たな金融商品やサービス等のこと</a:t>
            </a:r>
            <a:endParaRPr lang="ja-JP" altLang="en-US" sz="1200" dirty="0">
              <a:solidFill>
                <a:srgbClr val="000000"/>
              </a:solidFill>
              <a:latin typeface="UD デジタル 教科書体 NK-R" panose="02020400000000000000" pitchFamily="18" charset="-128"/>
              <a:ea typeface="UD デジタル 教科書体 NK-R" panose="02020400000000000000" pitchFamily="18" charset="-128"/>
            </a:endParaRPr>
          </a:p>
        </p:txBody>
      </p:sp>
      <p:pic>
        <p:nvPicPr>
          <p:cNvPr id="14" name="図 13"/>
          <p:cNvPicPr>
            <a:picLocks noChangeAspect="1"/>
          </p:cNvPicPr>
          <p:nvPr/>
        </p:nvPicPr>
        <p:blipFill rotWithShape="1">
          <a:blip r:embed="rId2"/>
          <a:srcRect t="3969"/>
          <a:stretch/>
        </p:blipFill>
        <p:spPr>
          <a:xfrm>
            <a:off x="7264596" y="1346453"/>
            <a:ext cx="4492257" cy="5313531"/>
          </a:xfrm>
          <a:prstGeom prst="rect">
            <a:avLst/>
          </a:prstGeom>
        </p:spPr>
      </p:pic>
    </p:spTree>
    <p:extLst>
      <p:ext uri="{BB962C8B-B14F-4D97-AF65-F5344CB8AC3E}">
        <p14:creationId xmlns:p14="http://schemas.microsoft.com/office/powerpoint/2010/main" val="15411901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7</a:t>
            </a:fld>
            <a:endParaRPr kumimoji="1" lang="ja-JP" altLang="en-US" dirty="0"/>
          </a:p>
        </p:txBody>
      </p:sp>
      <p:sp>
        <p:nvSpPr>
          <p:cNvPr id="6" name="正方形/長方形 5"/>
          <p:cNvSpPr/>
          <p:nvPr/>
        </p:nvSpPr>
        <p:spPr>
          <a:xfrm>
            <a:off x="838200" y="334710"/>
            <a:ext cx="10718800" cy="6401753"/>
          </a:xfrm>
          <a:prstGeom prst="rect">
            <a:avLst/>
          </a:prstGeom>
        </p:spPr>
        <p:txBody>
          <a:bodyPr wrap="square">
            <a:spAutoFit/>
          </a:bodyPr>
          <a:lstStyle/>
          <a:p>
            <a:r>
              <a:rPr lang="ja-JP" altLang="en-US" sz="2000" dirty="0">
                <a:latin typeface="UD デジタル 教科書体 NK-R" panose="02020400000000000000" pitchFamily="18" charset="-128"/>
                <a:ea typeface="UD デジタル 教科書体 NK-R" panose="02020400000000000000" pitchFamily="18" charset="-128"/>
              </a:rPr>
              <a:t>　そして</a:t>
            </a:r>
            <a:r>
              <a:rPr lang="ja-JP" altLang="en-US" sz="2000" dirty="0" smtClean="0">
                <a:latin typeface="UD デジタル 教科書体 NK-R" panose="02020400000000000000" pitchFamily="18" charset="-128"/>
                <a:ea typeface="UD デジタル 教科書体 NK-R" panose="02020400000000000000" pitchFamily="18" charset="-128"/>
              </a:rPr>
              <a:t>、</a:t>
            </a:r>
            <a:r>
              <a:rPr lang="ja-JP" altLang="en-US" sz="2000" dirty="0">
                <a:latin typeface="UD デジタル 教科書体 NK-R" panose="02020400000000000000" pitchFamily="18" charset="-128"/>
                <a:ea typeface="UD デジタル 教科書体 NK-R" panose="02020400000000000000" pitchFamily="18" charset="-128"/>
              </a:rPr>
              <a:t>グローバルな金融業の環境</a:t>
            </a:r>
            <a:r>
              <a:rPr lang="ja-JP" altLang="en-US" sz="2000" dirty="0" smtClean="0">
                <a:latin typeface="UD デジタル 教科書体 NK-R" panose="02020400000000000000" pitchFamily="18" charset="-128"/>
                <a:ea typeface="UD デジタル 教科書体 NK-R" panose="02020400000000000000" pitchFamily="18" charset="-128"/>
              </a:rPr>
              <a:t>にも変化</a:t>
            </a:r>
            <a:r>
              <a:rPr lang="ja-JP" altLang="en-US" sz="2000" dirty="0">
                <a:latin typeface="UD デジタル 教科書体 NK-R" panose="02020400000000000000" pitchFamily="18" charset="-128"/>
                <a:ea typeface="UD デジタル 教科書体 NK-R" panose="02020400000000000000" pitchFamily="18" charset="-128"/>
              </a:rPr>
              <a:t>が生じており、資産運用会社の規模が</a:t>
            </a:r>
            <a:r>
              <a:rPr lang="ja-JP" altLang="en-US" sz="2000" dirty="0" smtClean="0">
                <a:latin typeface="UD デジタル 教科書体 NK-R" panose="02020400000000000000" pitchFamily="18" charset="-128"/>
                <a:ea typeface="UD デジタル 教科書体 NK-R" panose="02020400000000000000" pitchFamily="18" charset="-128"/>
              </a:rPr>
              <a:t>巨大化し、</a:t>
            </a:r>
            <a:r>
              <a:rPr lang="ja-JP" altLang="en-US" sz="2000" dirty="0">
                <a:latin typeface="UD デジタル 教科書体 NK-R" panose="02020400000000000000" pitchFamily="18" charset="-128"/>
                <a:ea typeface="UD デジタル 教科書体 NK-R" panose="02020400000000000000" pitchFamily="18" charset="-128"/>
              </a:rPr>
              <a:t>投資ファンド等の数も</a:t>
            </a:r>
            <a:r>
              <a:rPr lang="ja-JP" altLang="en-US" sz="2000" dirty="0" smtClean="0">
                <a:latin typeface="UD デジタル 教科書体 NK-R" panose="02020400000000000000" pitchFamily="18" charset="-128"/>
                <a:ea typeface="UD デジタル 教科書体 NK-R" panose="02020400000000000000" pitchFamily="18" charset="-128"/>
              </a:rPr>
              <a:t>増加している。</a:t>
            </a:r>
            <a:endParaRPr lang="en-US" altLang="ja-JP" sz="2000" dirty="0">
              <a:latin typeface="UD デジタル 教科書体 NK-R" panose="02020400000000000000" pitchFamily="18" charset="-128"/>
              <a:ea typeface="UD デジタル 教科書体 NK-R" panose="02020400000000000000" pitchFamily="18" charset="-128"/>
            </a:endParaRPr>
          </a:p>
          <a:p>
            <a:endParaRPr lang="en-US" altLang="ja-JP" sz="1000" dirty="0">
              <a:latin typeface="UD デジタル 教科書体 NK-R" panose="02020400000000000000" pitchFamily="18" charset="-128"/>
              <a:ea typeface="UD デジタル 教科書体 NK-R" panose="02020400000000000000" pitchFamily="18" charset="-128"/>
            </a:endParaRPr>
          </a:p>
          <a:p>
            <a:endParaRPr lang="en-US" altLang="ja-JP" sz="2000" dirty="0">
              <a:latin typeface="UD デジタル 教科書体 NK-R" panose="02020400000000000000" pitchFamily="18" charset="-128"/>
              <a:ea typeface="UD デジタル 教科書体 NK-R" panose="02020400000000000000" pitchFamily="18" charset="-128"/>
            </a:endParaRPr>
          </a:p>
          <a:p>
            <a:endParaRPr lang="en-US" altLang="ja-JP" sz="2000" dirty="0">
              <a:latin typeface="UD デジタル 教科書体 NK-R" panose="02020400000000000000" pitchFamily="18" charset="-128"/>
              <a:ea typeface="UD デジタル 教科書体 NK-R" panose="02020400000000000000" pitchFamily="18" charset="-128"/>
            </a:endParaRPr>
          </a:p>
          <a:p>
            <a:endParaRPr lang="en-US" altLang="ja-JP" sz="2000" dirty="0">
              <a:latin typeface="UD デジタル 教科書体 NK-R" panose="02020400000000000000" pitchFamily="18" charset="-128"/>
              <a:ea typeface="UD デジタル 教科書体 NK-R" panose="02020400000000000000" pitchFamily="18" charset="-128"/>
            </a:endParaRPr>
          </a:p>
          <a:p>
            <a:endParaRPr lang="en-US" altLang="ja-JP" sz="2000" dirty="0">
              <a:latin typeface="UD デジタル 教科書体 NK-R" panose="02020400000000000000" pitchFamily="18" charset="-128"/>
              <a:ea typeface="UD デジタル 教科書体 NK-R" panose="02020400000000000000" pitchFamily="18" charset="-128"/>
            </a:endParaRPr>
          </a:p>
          <a:p>
            <a:endParaRPr lang="en-US" altLang="ja-JP" sz="1000" dirty="0">
              <a:latin typeface="UD デジタル 教科書体 NK-R" panose="02020400000000000000" pitchFamily="18" charset="-128"/>
              <a:ea typeface="UD デジタル 教科書体 NK-R" panose="02020400000000000000" pitchFamily="18" charset="-128"/>
            </a:endParaRPr>
          </a:p>
          <a:p>
            <a:endParaRPr lang="en-US" altLang="ja-JP" sz="2000" dirty="0">
              <a:latin typeface="UD デジタル 教科書体 NK-R" panose="02020400000000000000" pitchFamily="18" charset="-128"/>
              <a:ea typeface="UD デジタル 教科書体 NK-R" panose="02020400000000000000" pitchFamily="18" charset="-128"/>
            </a:endParaRPr>
          </a:p>
          <a:p>
            <a:endParaRPr lang="en-US" altLang="ja-JP" sz="2000" dirty="0">
              <a:latin typeface="UD デジタル 教科書体 NK-R" panose="02020400000000000000" pitchFamily="18" charset="-128"/>
              <a:ea typeface="UD デジタル 教科書体 NK-R" panose="02020400000000000000" pitchFamily="18" charset="-128"/>
            </a:endParaRPr>
          </a:p>
          <a:p>
            <a:endParaRPr lang="en-US" altLang="ja-JP" sz="2000" dirty="0">
              <a:latin typeface="UD デジタル 教科書体 NK-R" panose="02020400000000000000" pitchFamily="18" charset="-128"/>
              <a:ea typeface="UD デジタル 教科書体 NK-R" panose="02020400000000000000" pitchFamily="18" charset="-128"/>
            </a:endParaRPr>
          </a:p>
          <a:p>
            <a:endParaRPr lang="en-US" altLang="ja-JP" sz="2000" dirty="0">
              <a:latin typeface="UD デジタル 教科書体 NK-R" panose="02020400000000000000" pitchFamily="18" charset="-128"/>
              <a:ea typeface="UD デジタル 教科書体 NK-R" panose="02020400000000000000" pitchFamily="18" charset="-128"/>
            </a:endParaRPr>
          </a:p>
          <a:p>
            <a:endParaRPr lang="en-US" altLang="ja-JP" sz="2000" dirty="0">
              <a:latin typeface="UD デジタル 教科書体 NK-R" panose="02020400000000000000" pitchFamily="18" charset="-128"/>
              <a:ea typeface="UD デジタル 教科書体 NK-R" panose="02020400000000000000" pitchFamily="18" charset="-128"/>
            </a:endParaRPr>
          </a:p>
          <a:p>
            <a:endParaRPr lang="en-US" altLang="ja-JP" sz="2000" dirty="0">
              <a:latin typeface="UD デジタル 教科書体 NK-R" panose="02020400000000000000" pitchFamily="18" charset="-128"/>
              <a:ea typeface="UD デジタル 教科書体 NK-R" panose="02020400000000000000" pitchFamily="18" charset="-128"/>
            </a:endParaRPr>
          </a:p>
          <a:p>
            <a:endParaRPr lang="en-US" altLang="ja-JP" sz="2000" dirty="0">
              <a:latin typeface="UD デジタル 教科書体 NK-R" panose="02020400000000000000" pitchFamily="18" charset="-128"/>
              <a:ea typeface="UD デジタル 教科書体 NK-R" panose="02020400000000000000" pitchFamily="18" charset="-128"/>
            </a:endParaRPr>
          </a:p>
          <a:p>
            <a:endParaRPr lang="en-US" altLang="ja-JP" sz="2000" dirty="0">
              <a:latin typeface="UD デジタル 教科書体 NK-R" panose="02020400000000000000" pitchFamily="18" charset="-128"/>
              <a:ea typeface="UD デジタル 教科書体 NK-R" panose="02020400000000000000" pitchFamily="18" charset="-128"/>
            </a:endParaRPr>
          </a:p>
          <a:p>
            <a:r>
              <a:rPr lang="ja-JP" altLang="en-US" sz="2000" dirty="0">
                <a:latin typeface="UD デジタル 教科書体 NK-R" panose="02020400000000000000" pitchFamily="18" charset="-128"/>
                <a:ea typeface="UD デジタル 教科書体 NK-R" panose="02020400000000000000" pitchFamily="18" charset="-128"/>
              </a:rPr>
              <a:t>　近年、香港国家安全維持法の成立や大湾区構想による中国との関係強化、英国の</a:t>
            </a:r>
            <a:r>
              <a:rPr lang="en-US" altLang="ja-JP" sz="2000" dirty="0">
                <a:latin typeface="UD デジタル 教科書体 NK-R" panose="02020400000000000000" pitchFamily="18" charset="-128"/>
                <a:ea typeface="UD デジタル 教科書体 NK-R" panose="02020400000000000000" pitchFamily="18" charset="-128"/>
              </a:rPr>
              <a:t>EU</a:t>
            </a:r>
            <a:r>
              <a:rPr lang="ja-JP" altLang="en-US" sz="2000" dirty="0">
                <a:latin typeface="UD デジタル 教科書体 NK-R" panose="02020400000000000000" pitchFamily="18" charset="-128"/>
                <a:ea typeface="UD デジタル 教科書体 NK-R" panose="02020400000000000000" pitchFamily="18" charset="-128"/>
              </a:rPr>
              <a:t>離脱といった政治情勢の変化等、世界の国際金融都市にビジネス環境に影響を与える動きがある。</a:t>
            </a:r>
            <a:endParaRPr lang="en-US" altLang="ja-JP" sz="2000" dirty="0">
              <a:latin typeface="UD デジタル 教科書体 NK-R" panose="02020400000000000000" pitchFamily="18" charset="-128"/>
              <a:ea typeface="UD デジタル 教科書体 NK-R" panose="02020400000000000000" pitchFamily="18" charset="-128"/>
            </a:endParaRPr>
          </a:p>
          <a:p>
            <a:endParaRPr lang="en-US" altLang="ja-JP" sz="1000" dirty="0">
              <a:latin typeface="UD デジタル 教科書体 NK-R" panose="02020400000000000000" pitchFamily="18" charset="-128"/>
              <a:ea typeface="UD デジタル 教科書体 NK-R" panose="02020400000000000000" pitchFamily="18" charset="-128"/>
            </a:endParaRPr>
          </a:p>
          <a:p>
            <a:r>
              <a:rPr lang="ja-JP" altLang="en-US" sz="2000" dirty="0">
                <a:latin typeface="UD デジタル 教科書体 NK-R" panose="02020400000000000000" pitchFamily="18" charset="-128"/>
                <a:ea typeface="UD デジタル 教科書体 NK-R" panose="02020400000000000000" pitchFamily="18" charset="-128"/>
              </a:rPr>
              <a:t>　さらに、企業が従業員や取引先、顧客、地域社会、株主といった多様なステークホルダーの利益に配慮すべきという考え方へのシフトがみられ、</a:t>
            </a:r>
            <a:r>
              <a:rPr lang="en-US" altLang="ja-JP" sz="2000" dirty="0">
                <a:latin typeface="UD デジタル 教科書体 NK-R" panose="02020400000000000000" pitchFamily="18" charset="-128"/>
                <a:ea typeface="UD デジタル 教科書体 NK-R" panose="02020400000000000000" pitchFamily="18" charset="-128"/>
              </a:rPr>
              <a:t>SDG</a:t>
            </a:r>
            <a:r>
              <a:rPr lang="ja-JP" altLang="en-US" sz="2000" dirty="0" err="1">
                <a:latin typeface="UD デジタル 教科書体 NK-R" panose="02020400000000000000" pitchFamily="18" charset="-128"/>
                <a:ea typeface="UD デジタル 教科書体 NK-R" panose="02020400000000000000" pitchFamily="18" charset="-128"/>
              </a:rPr>
              <a:t>ｓ</a:t>
            </a:r>
            <a:r>
              <a:rPr lang="ja-JP" altLang="en-US" sz="2000" dirty="0">
                <a:latin typeface="UD デジタル 教科書体 NK-R" panose="02020400000000000000" pitchFamily="18" charset="-128"/>
                <a:ea typeface="UD デジタル 教科書体 NK-R" panose="02020400000000000000" pitchFamily="18" charset="-128"/>
              </a:rPr>
              <a:t>の達成につながるサステナブルファイナンスの拡大も進んでいる。</a:t>
            </a:r>
            <a:endParaRPr lang="en-US" altLang="ja-JP" sz="2000" dirty="0">
              <a:latin typeface="UD デジタル 教科書体 NK-R" panose="02020400000000000000" pitchFamily="18" charset="-128"/>
              <a:ea typeface="UD デジタル 教科書体 NK-R" panose="02020400000000000000" pitchFamily="18" charset="-128"/>
            </a:endParaRPr>
          </a:p>
        </p:txBody>
      </p:sp>
      <p:pic>
        <p:nvPicPr>
          <p:cNvPr id="5" name="図 4"/>
          <p:cNvPicPr>
            <a:picLocks noChangeAspect="1"/>
          </p:cNvPicPr>
          <p:nvPr/>
        </p:nvPicPr>
        <p:blipFill rotWithShape="1">
          <a:blip r:embed="rId2"/>
          <a:srcRect l="3358" t="19611" r="10629" b="11614"/>
          <a:stretch/>
        </p:blipFill>
        <p:spPr>
          <a:xfrm>
            <a:off x="5107176" y="1350196"/>
            <a:ext cx="6472685" cy="2909817"/>
          </a:xfrm>
          <a:prstGeom prst="rect">
            <a:avLst/>
          </a:prstGeom>
        </p:spPr>
      </p:pic>
      <p:sp>
        <p:nvSpPr>
          <p:cNvPr id="7" name="正方形/長方形 6"/>
          <p:cNvSpPr/>
          <p:nvPr/>
        </p:nvSpPr>
        <p:spPr>
          <a:xfrm>
            <a:off x="5307226" y="1000371"/>
            <a:ext cx="4957235" cy="3988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［各国の主要プライベート・エクイティファンド</a:t>
            </a: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a:t>
            </a:r>
            <a:r>
              <a:rPr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の状況］</a:t>
            </a:r>
          </a:p>
        </p:txBody>
      </p:sp>
      <p:pic>
        <p:nvPicPr>
          <p:cNvPr id="8" name="図 7"/>
          <p:cNvPicPr>
            <a:picLocks noChangeAspect="1"/>
          </p:cNvPicPr>
          <p:nvPr/>
        </p:nvPicPr>
        <p:blipFill rotWithShape="1">
          <a:blip r:embed="rId3"/>
          <a:srcRect l="50880" t="23834" r="18811" b="31354"/>
          <a:stretch/>
        </p:blipFill>
        <p:spPr>
          <a:xfrm>
            <a:off x="838200" y="1078711"/>
            <a:ext cx="3971789" cy="3301587"/>
          </a:xfrm>
          <a:prstGeom prst="rect">
            <a:avLst/>
          </a:prstGeom>
        </p:spPr>
      </p:pic>
      <p:sp>
        <p:nvSpPr>
          <p:cNvPr id="10" name="正方形/長方形 9"/>
          <p:cNvSpPr/>
          <p:nvPr/>
        </p:nvSpPr>
        <p:spPr>
          <a:xfrm>
            <a:off x="838200" y="4367567"/>
            <a:ext cx="11108612" cy="461665"/>
          </a:xfrm>
          <a:prstGeom prst="rect">
            <a:avLst/>
          </a:prstGeom>
        </p:spPr>
        <p:txBody>
          <a:bodyPr wrap="square">
            <a:spAutoFit/>
          </a:bodyPr>
          <a:lstStyle/>
          <a:p>
            <a:r>
              <a:rPr lang="ja-JP" altLang="en-US" sz="800" dirty="0">
                <a:latin typeface="UD デジタル 教科書体 NK-R" panose="02020400000000000000" pitchFamily="18" charset="-128"/>
                <a:ea typeface="UD デジタル 教科書体 NK-R" panose="02020400000000000000" pitchFamily="18" charset="-128"/>
              </a:rPr>
              <a:t>（出典）日本・金融庁「金融庁の１年（</a:t>
            </a:r>
            <a:r>
              <a:rPr lang="en-US" altLang="ja-JP" sz="800" dirty="0">
                <a:latin typeface="UD デジタル 教科書体 NK-R" panose="02020400000000000000" pitchFamily="18" charset="-128"/>
                <a:ea typeface="UD デジタル 教科書体 NK-R" panose="02020400000000000000" pitchFamily="18" charset="-128"/>
              </a:rPr>
              <a:t>2019</a:t>
            </a:r>
            <a:r>
              <a:rPr lang="ja-JP" altLang="en-US" sz="800" dirty="0">
                <a:latin typeface="UD デジタル 教科書体 NK-R" panose="02020400000000000000" pitchFamily="18" charset="-128"/>
                <a:ea typeface="UD デジタル 教科書体 NK-R" panose="02020400000000000000" pitchFamily="18" charset="-128"/>
              </a:rPr>
              <a:t>事務年度）」、米国・</a:t>
            </a:r>
            <a:r>
              <a:rPr lang="en-US" altLang="ja-JP" sz="800" dirty="0">
                <a:latin typeface="UD デジタル 教科書体 NK-R" panose="02020400000000000000" pitchFamily="18" charset="-128"/>
                <a:ea typeface="UD デジタル 教科書体 NK-R" panose="02020400000000000000" pitchFamily="18" charset="-128"/>
              </a:rPr>
              <a:t>IAA</a:t>
            </a:r>
            <a:r>
              <a:rPr lang="ja-JP" altLang="en-US" sz="800" dirty="0">
                <a:latin typeface="UD デジタル 教科書体 NK-R" panose="02020400000000000000" pitchFamily="18" charset="-128"/>
                <a:ea typeface="UD デジタル 教科書体 NK-R" panose="02020400000000000000" pitchFamily="18" charset="-128"/>
              </a:rPr>
              <a:t>「</a:t>
            </a:r>
            <a:r>
              <a:rPr lang="en-US" altLang="ja-JP" sz="800" dirty="0">
                <a:latin typeface="UD デジタル 教科書体 NK-R" panose="02020400000000000000" pitchFamily="18" charset="-128"/>
                <a:ea typeface="UD デジタル 教科書体 NK-R" panose="02020400000000000000" pitchFamily="18" charset="-128"/>
              </a:rPr>
              <a:t>Evolution Revolution Reports</a:t>
            </a:r>
            <a:r>
              <a:rPr lang="ja-JP" altLang="en-US" sz="800" dirty="0">
                <a:latin typeface="UD デジタル 教科書体 NK-R" panose="02020400000000000000" pitchFamily="18" charset="-128"/>
                <a:ea typeface="UD デジタル 教科書体 NK-R" panose="02020400000000000000" pitchFamily="18" charset="-128"/>
              </a:rPr>
              <a:t>」、</a:t>
            </a:r>
            <a:endParaRPr lang="en-US" altLang="ja-JP" sz="800" dirty="0">
              <a:latin typeface="UD デジタル 教科書体 NK-R" panose="02020400000000000000" pitchFamily="18" charset="-128"/>
              <a:ea typeface="UD デジタル 教科書体 NK-R" panose="02020400000000000000" pitchFamily="18" charset="-128"/>
            </a:endParaRPr>
          </a:p>
          <a:p>
            <a:r>
              <a:rPr lang="ja-JP" altLang="en-US" sz="800" dirty="0">
                <a:latin typeface="UD デジタル 教科書体 NK-R" panose="02020400000000000000" pitchFamily="18" charset="-128"/>
                <a:ea typeface="UD デジタル 教科書体 NK-R" panose="02020400000000000000" pitchFamily="18" charset="-128"/>
              </a:rPr>
              <a:t>シンガポール・</a:t>
            </a:r>
            <a:r>
              <a:rPr lang="en-US" altLang="ja-JP" sz="800" dirty="0">
                <a:latin typeface="UD デジタル 教科書体 NK-R" panose="02020400000000000000" pitchFamily="18" charset="-128"/>
                <a:ea typeface="UD デジタル 教科書体 NK-R" panose="02020400000000000000" pitchFamily="18" charset="-128"/>
              </a:rPr>
              <a:t>MAS</a:t>
            </a:r>
            <a:r>
              <a:rPr lang="ja-JP" altLang="en-US" sz="800" dirty="0">
                <a:latin typeface="UD デジタル 教科書体 NK-R" panose="02020400000000000000" pitchFamily="18" charset="-128"/>
                <a:ea typeface="UD デジタル 教科書体 NK-R" panose="02020400000000000000" pitchFamily="18" charset="-128"/>
              </a:rPr>
              <a:t>「</a:t>
            </a:r>
            <a:r>
              <a:rPr lang="en-US" altLang="ja-JP" sz="800" dirty="0">
                <a:latin typeface="UD デジタル 教科書体 NK-R" panose="02020400000000000000" pitchFamily="18" charset="-128"/>
                <a:ea typeface="UD デジタル 教科書体 NK-R" panose="02020400000000000000" pitchFamily="18" charset="-128"/>
              </a:rPr>
              <a:t>Singapore Asset Management Survey</a:t>
            </a:r>
            <a:r>
              <a:rPr lang="ja-JP" altLang="en-US" sz="800" dirty="0">
                <a:latin typeface="UD デジタル 教科書体 NK-R" panose="02020400000000000000" pitchFamily="18" charset="-128"/>
                <a:ea typeface="UD デジタル 教科書体 NK-R" panose="02020400000000000000" pitchFamily="18" charset="-128"/>
              </a:rPr>
              <a:t>」、</a:t>
            </a:r>
            <a:endParaRPr lang="en-US" altLang="ja-JP" sz="800" dirty="0">
              <a:latin typeface="UD デジタル 教科書体 NK-R" panose="02020400000000000000" pitchFamily="18" charset="-128"/>
              <a:ea typeface="UD デジタル 教科書体 NK-R" panose="02020400000000000000" pitchFamily="18" charset="-128"/>
            </a:endParaRPr>
          </a:p>
          <a:p>
            <a:r>
              <a:rPr lang="ja-JP" altLang="en-US" sz="800" dirty="0">
                <a:latin typeface="UD デジタル 教科書体 NK-R" panose="02020400000000000000" pitchFamily="18" charset="-128"/>
                <a:ea typeface="UD デジタル 教科書体 NK-R" panose="02020400000000000000" pitchFamily="18" charset="-128"/>
              </a:rPr>
              <a:t>香港・</a:t>
            </a:r>
            <a:r>
              <a:rPr lang="en-US" altLang="ja-JP" sz="800" dirty="0">
                <a:latin typeface="UD デジタル 教科書体 NK-R" panose="02020400000000000000" pitchFamily="18" charset="-128"/>
                <a:ea typeface="UD デジタル 教科書体 NK-R" panose="02020400000000000000" pitchFamily="18" charset="-128"/>
              </a:rPr>
              <a:t>SEC</a:t>
            </a:r>
            <a:r>
              <a:rPr lang="ja-JP" altLang="en-US" sz="800" dirty="0">
                <a:latin typeface="UD デジタル 教科書体 NK-R" panose="02020400000000000000" pitchFamily="18" charset="-128"/>
                <a:ea typeface="UD デジタル 教科書体 NK-R" panose="02020400000000000000" pitchFamily="18" charset="-128"/>
              </a:rPr>
              <a:t>「</a:t>
            </a:r>
            <a:r>
              <a:rPr lang="en-US" altLang="ja-JP" sz="800" dirty="0">
                <a:latin typeface="UD デジタル 教科書体 NK-R" panose="02020400000000000000" pitchFamily="18" charset="-128"/>
                <a:ea typeface="UD デジタル 教科書体 NK-R" panose="02020400000000000000" pitchFamily="18" charset="-128"/>
              </a:rPr>
              <a:t>Asset and Wealth Management Activities Survey</a:t>
            </a:r>
            <a:r>
              <a:rPr lang="ja-JP" altLang="en-US" sz="800" dirty="0">
                <a:latin typeface="UD デジタル 教科書体 NK-R" panose="02020400000000000000" pitchFamily="18" charset="-128"/>
                <a:ea typeface="UD デジタル 教科書体 NK-R" panose="02020400000000000000" pitchFamily="18" charset="-128"/>
              </a:rPr>
              <a:t>」「</a:t>
            </a:r>
            <a:r>
              <a:rPr lang="en-US" altLang="ja-JP" sz="800" dirty="0">
                <a:latin typeface="UD デジタル 教科書体 NK-R" panose="02020400000000000000" pitchFamily="18" charset="-128"/>
                <a:ea typeface="UD デジタル 教科書体 NK-R" panose="02020400000000000000" pitchFamily="18" charset="-128"/>
              </a:rPr>
              <a:t>Fund Management Activities Survey</a:t>
            </a:r>
            <a:r>
              <a:rPr lang="ja-JP" altLang="en-US" sz="800" dirty="0">
                <a:latin typeface="UD デジタル 教科書体 NK-R" panose="02020400000000000000" pitchFamily="18" charset="-128"/>
                <a:ea typeface="UD デジタル 教科書体 NK-R" panose="02020400000000000000" pitchFamily="18" charset="-128"/>
              </a:rPr>
              <a:t>」 </a:t>
            </a:r>
          </a:p>
        </p:txBody>
      </p:sp>
      <p:sp>
        <p:nvSpPr>
          <p:cNvPr id="2" name="正方形/長方形 1"/>
          <p:cNvSpPr/>
          <p:nvPr/>
        </p:nvSpPr>
        <p:spPr>
          <a:xfrm>
            <a:off x="9010650" y="3244850"/>
            <a:ext cx="349250" cy="1143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9451976" y="3244850"/>
            <a:ext cx="485774" cy="1143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8305799" y="3594100"/>
            <a:ext cx="1181101" cy="1143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5987660" y="4284053"/>
            <a:ext cx="5423022" cy="3988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a:t>
            </a:r>
            <a:r>
              <a:rPr lang="en-US" altLang="ja-JP" sz="105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）未公開株式を取得し、株式公開や第三者に売却をすることで、キャピタルゲインを獲得する</a:t>
            </a:r>
            <a:endParaRPr lang="en-US" altLang="ja-JP" sz="105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050" dirty="0">
                <a:solidFill>
                  <a:schemeClr val="tx1"/>
                </a:solidFill>
                <a:latin typeface="UD デジタル 教科書体 NK-R" panose="02020400000000000000" pitchFamily="18" charset="-128"/>
                <a:ea typeface="UD デジタル 教科書体 NK-R" panose="02020400000000000000" pitchFamily="18" charset="-128"/>
              </a:rPr>
              <a:t>　　　　ことを目的としたファンド</a:t>
            </a:r>
            <a:endParaRPr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2204192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120424"/>
            <a:ext cx="10515600" cy="834501"/>
          </a:xfrm>
        </p:spPr>
        <p:txBody>
          <a:bodyPr>
            <a:normAutofit/>
          </a:bodyPr>
          <a:lstStyle/>
          <a:p>
            <a:r>
              <a:rPr lang="en-US" altLang="ja-JP" dirty="0">
                <a:latin typeface="UD デジタル 教科書体 NK-R" panose="02020400000000000000" pitchFamily="18" charset="-128"/>
                <a:ea typeface="UD デジタル 教科書体 NK-R" panose="02020400000000000000" pitchFamily="18" charset="-128"/>
              </a:rPr>
              <a:t>Ⅰ</a:t>
            </a:r>
            <a:r>
              <a:rPr lang="ja-JP" altLang="en-US" dirty="0">
                <a:latin typeface="UD デジタル 教科書体 NK-R" panose="02020400000000000000" pitchFamily="18" charset="-128"/>
                <a:ea typeface="UD デジタル 教科書体 NK-R" panose="02020400000000000000" pitchFamily="18" charset="-128"/>
              </a:rPr>
              <a:t>　２</a:t>
            </a:r>
            <a:r>
              <a:rPr lang="en-US" altLang="ja-JP" dirty="0">
                <a:latin typeface="UD デジタル 教科書体 NK-R" panose="02020400000000000000" pitchFamily="18" charset="-128"/>
                <a:ea typeface="UD デジタル 教科書体 NK-R" panose="02020400000000000000" pitchFamily="18" charset="-128"/>
              </a:rPr>
              <a:t>.</a:t>
            </a:r>
            <a:r>
              <a:rPr lang="ja-JP" altLang="en-US" dirty="0">
                <a:latin typeface="UD デジタル 教科書体 NK-R" panose="02020400000000000000" pitchFamily="18" charset="-128"/>
                <a:ea typeface="UD デジタル 教科書体 NK-R" panose="02020400000000000000" pitchFamily="18" charset="-128"/>
              </a:rPr>
              <a:t>　大阪の現状</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cxnSp>
        <p:nvCxnSpPr>
          <p:cNvPr id="4" name="直線コネクタ 3"/>
          <p:cNvCxnSpPr>
            <a:cxnSpLocks/>
          </p:cNvCxnSpPr>
          <p:nvPr/>
        </p:nvCxnSpPr>
        <p:spPr>
          <a:xfrm>
            <a:off x="838200" y="779394"/>
            <a:ext cx="10018690" cy="6217"/>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8</a:t>
            </a:fld>
            <a:endParaRPr kumimoji="1" lang="ja-JP" altLang="en-US" dirty="0"/>
          </a:p>
        </p:txBody>
      </p:sp>
      <p:sp>
        <p:nvSpPr>
          <p:cNvPr id="8" name="正方形/長方形 7"/>
          <p:cNvSpPr/>
          <p:nvPr/>
        </p:nvSpPr>
        <p:spPr>
          <a:xfrm>
            <a:off x="838200" y="1122183"/>
            <a:ext cx="10855466" cy="1015663"/>
          </a:xfrm>
          <a:prstGeom prst="rect">
            <a:avLst/>
          </a:prstGeom>
        </p:spPr>
        <p:txBody>
          <a:bodyPr wrap="square">
            <a:spAutoFit/>
          </a:bodyPr>
          <a:lstStyle/>
          <a:p>
            <a:r>
              <a:rPr lang="ja-JP" altLang="en-US" sz="2000" dirty="0">
                <a:latin typeface="UD デジタル 教科書体 NK-R" panose="02020400000000000000" pitchFamily="18" charset="-128"/>
                <a:ea typeface="UD デジタル 教科書体 NK-R" panose="02020400000000000000" pitchFamily="18" charset="-128"/>
              </a:rPr>
              <a:t>　</a:t>
            </a:r>
            <a:r>
              <a:rPr lang="en-US" altLang="ja-JP" sz="2000" dirty="0" smtClean="0">
                <a:latin typeface="UD デジタル 教科書体 NK-R" panose="02020400000000000000" pitchFamily="18" charset="-128"/>
                <a:ea typeface="UD デジタル 教科書体 NK-R" panose="02020400000000000000" pitchFamily="18" charset="-128"/>
              </a:rPr>
              <a:t>202</a:t>
            </a:r>
            <a:r>
              <a:rPr lang="ja-JP" altLang="en-US" sz="2000" dirty="0" smtClean="0">
                <a:latin typeface="UD デジタル 教科書体 NK-R" panose="02020400000000000000" pitchFamily="18" charset="-128"/>
                <a:ea typeface="UD デジタル 教科書体 NK-R" panose="02020400000000000000" pitchFamily="18" charset="-128"/>
              </a:rPr>
              <a:t>２年</a:t>
            </a:r>
            <a:r>
              <a:rPr lang="ja-JP" altLang="en-US" sz="2000" dirty="0">
                <a:latin typeface="UD デジタル 教科書体 NK-R" panose="02020400000000000000" pitchFamily="18" charset="-128"/>
                <a:ea typeface="UD デジタル 教科書体 NK-R" panose="02020400000000000000" pitchFamily="18" charset="-128"/>
              </a:rPr>
              <a:t>３</a:t>
            </a:r>
            <a:r>
              <a:rPr lang="ja-JP" altLang="en-US" sz="2000" dirty="0" smtClean="0">
                <a:latin typeface="UD デジタル 教科書体 NK-R" panose="02020400000000000000" pitchFamily="18" charset="-128"/>
                <a:ea typeface="UD デジタル 教科書体 NK-R" panose="02020400000000000000" pitchFamily="18" charset="-128"/>
              </a:rPr>
              <a:t>月</a:t>
            </a:r>
            <a:r>
              <a:rPr lang="ja-JP" altLang="en-US" sz="2000" dirty="0">
                <a:latin typeface="UD デジタル 教科書体 NK-R" panose="02020400000000000000" pitchFamily="18" charset="-128"/>
                <a:ea typeface="UD デジタル 教科書体 NK-R" panose="02020400000000000000" pitchFamily="18" charset="-128"/>
              </a:rPr>
              <a:t>の国際金融センター都市ランキングでは、東京は９位、大阪</a:t>
            </a:r>
            <a:r>
              <a:rPr lang="ja-JP" altLang="en-US" sz="2000" dirty="0" smtClean="0">
                <a:latin typeface="UD デジタル 教科書体 NK-R" panose="02020400000000000000" pitchFamily="18" charset="-128"/>
                <a:ea typeface="UD デジタル 教科書体 NK-R" panose="02020400000000000000" pitchFamily="18" charset="-128"/>
              </a:rPr>
              <a:t>は</a:t>
            </a:r>
            <a:r>
              <a:rPr lang="ja-JP" altLang="en-US" sz="2000" dirty="0">
                <a:latin typeface="UD デジタル 教科書体 NK-R" panose="02020400000000000000" pitchFamily="18" charset="-128"/>
                <a:ea typeface="UD デジタル 教科書体 NK-R" panose="02020400000000000000" pitchFamily="18" charset="-128"/>
              </a:rPr>
              <a:t>３４</a:t>
            </a:r>
            <a:r>
              <a:rPr lang="ja-JP" altLang="en-US" sz="2000" dirty="0" smtClean="0">
                <a:latin typeface="UD デジタル 教科書体 NK-R" panose="02020400000000000000" pitchFamily="18" charset="-128"/>
                <a:ea typeface="UD デジタル 教科書体 NK-R" panose="02020400000000000000" pitchFamily="18" charset="-128"/>
              </a:rPr>
              <a:t>位</a:t>
            </a:r>
            <a:r>
              <a:rPr lang="ja-JP" altLang="en-US" sz="2000" dirty="0">
                <a:latin typeface="UD デジタル 教科書体 NK-R" panose="02020400000000000000" pitchFamily="18" charset="-128"/>
                <a:ea typeface="UD デジタル 教科書体 NK-R" panose="02020400000000000000" pitchFamily="18" charset="-128"/>
              </a:rPr>
              <a:t>。大阪は、「ローカル」な国際金融都市との評価で、現時点では、投資対象となるスタートアップやそれに対するファイナンス面での支援体制が不足しており、外資系金融事業者やフィンテック企業の集積が進んでいない。　</a:t>
            </a:r>
          </a:p>
        </p:txBody>
      </p:sp>
      <p:sp>
        <p:nvSpPr>
          <p:cNvPr id="10" name="正方形/長方形 9"/>
          <p:cNvSpPr/>
          <p:nvPr/>
        </p:nvSpPr>
        <p:spPr>
          <a:xfrm>
            <a:off x="8977678" y="5796153"/>
            <a:ext cx="2606804" cy="246221"/>
          </a:xfrm>
          <a:prstGeom prst="rect">
            <a:avLst/>
          </a:prstGeom>
        </p:spPr>
        <p:txBody>
          <a:bodyPr wrap="none">
            <a:spAutoFit/>
          </a:bodyPr>
          <a:lstStyle/>
          <a:p>
            <a:r>
              <a:rPr lang="ja-JP" altLang="en-US" sz="1000" dirty="0">
                <a:latin typeface="+mn-ea"/>
              </a:rPr>
              <a:t>出典：英シンクタンク</a:t>
            </a:r>
            <a:r>
              <a:rPr lang="en-US" altLang="ja-JP" sz="1000" dirty="0">
                <a:latin typeface="+mn-ea"/>
              </a:rPr>
              <a:t>Z/Yen</a:t>
            </a:r>
            <a:r>
              <a:rPr lang="ja-JP" altLang="en-US" sz="1000" dirty="0">
                <a:latin typeface="+mn-ea"/>
              </a:rPr>
              <a:t>調査より作成</a:t>
            </a:r>
          </a:p>
        </p:txBody>
      </p:sp>
      <p:sp>
        <p:nvSpPr>
          <p:cNvPr id="6" name="テキスト ボックス 5"/>
          <p:cNvSpPr txBox="1"/>
          <p:nvPr/>
        </p:nvSpPr>
        <p:spPr>
          <a:xfrm>
            <a:off x="8649864" y="2128659"/>
            <a:ext cx="3262432" cy="276999"/>
          </a:xfrm>
          <a:prstGeom prst="rect">
            <a:avLst/>
          </a:prstGeom>
          <a:noFill/>
        </p:spPr>
        <p:txBody>
          <a:bodyPr wrap="none" rtlCol="0">
            <a:spAutoFit/>
          </a:bodyPr>
          <a:lstStyle/>
          <a:p>
            <a:r>
              <a:rPr lang="en-US" altLang="ja-JP" sz="1200" b="1" dirty="0"/>
              <a:t>【</a:t>
            </a:r>
            <a:r>
              <a:rPr lang="ja-JP" altLang="en-US" sz="1200" b="1" dirty="0"/>
              <a:t>アジア・パシフィック地域</a:t>
            </a:r>
            <a:r>
              <a:rPr kumimoji="1" lang="ja-JP" altLang="en-US" sz="1200" b="1" dirty="0"/>
              <a:t>のランキング</a:t>
            </a:r>
            <a:r>
              <a:rPr kumimoji="1" lang="en-US" altLang="ja-JP" sz="1200" b="1" dirty="0"/>
              <a:t>】</a:t>
            </a:r>
            <a:endParaRPr kumimoji="1" lang="ja-JP" altLang="en-US" sz="1200" b="1" dirty="0"/>
          </a:p>
        </p:txBody>
      </p:sp>
      <p:sp>
        <p:nvSpPr>
          <p:cNvPr id="9" name="テキスト ボックス 8"/>
          <p:cNvSpPr txBox="1"/>
          <p:nvPr/>
        </p:nvSpPr>
        <p:spPr>
          <a:xfrm>
            <a:off x="5421484" y="2128659"/>
            <a:ext cx="3692674" cy="307777"/>
          </a:xfrm>
          <a:prstGeom prst="rect">
            <a:avLst/>
          </a:prstGeom>
          <a:noFill/>
        </p:spPr>
        <p:txBody>
          <a:bodyPr wrap="square" rtlCol="0">
            <a:spAutoFit/>
          </a:bodyPr>
          <a:lstStyle/>
          <a:p>
            <a:r>
              <a:rPr lang="en-US" altLang="ja-JP" sz="1400" b="1" dirty="0">
                <a:latin typeface="UD デジタル 教科書体 NK-R" panose="02020400000000000000" pitchFamily="18" charset="-128"/>
                <a:ea typeface="UD デジタル 教科書体 NK-R" panose="02020400000000000000" pitchFamily="18" charset="-128"/>
              </a:rPr>
              <a:t>【</a:t>
            </a:r>
            <a:r>
              <a:rPr lang="ja-JP" altLang="en-US" sz="1400" b="1" dirty="0">
                <a:latin typeface="UD デジタル 教科書体 NK-R" panose="02020400000000000000" pitchFamily="18" charset="-128"/>
                <a:ea typeface="UD デジタル 教科書体 NK-R" panose="02020400000000000000" pitchFamily="18" charset="-128"/>
              </a:rPr>
              <a:t>国際金融センター都市ランキング</a:t>
            </a:r>
            <a:r>
              <a:rPr lang="en-US" altLang="ja-JP" sz="1400" b="1" dirty="0">
                <a:latin typeface="UD デジタル 教科書体 NK-R" panose="02020400000000000000" pitchFamily="18" charset="-128"/>
                <a:ea typeface="UD デジタル 教科書体 NK-R" panose="02020400000000000000" pitchFamily="18" charset="-128"/>
              </a:rPr>
              <a:t>】</a:t>
            </a:r>
          </a:p>
        </p:txBody>
      </p:sp>
      <p:sp>
        <p:nvSpPr>
          <p:cNvPr id="11" name="テキスト ボックス 10"/>
          <p:cNvSpPr txBox="1"/>
          <p:nvPr/>
        </p:nvSpPr>
        <p:spPr>
          <a:xfrm>
            <a:off x="838200" y="2237610"/>
            <a:ext cx="3957126" cy="4401205"/>
          </a:xfrm>
          <a:prstGeom prst="rect">
            <a:avLst/>
          </a:prstGeom>
          <a:noFill/>
        </p:spPr>
        <p:txBody>
          <a:bodyPr wrap="square" rtlCol="0">
            <a:spAutoFit/>
          </a:bodyPr>
          <a:lstStyle/>
          <a:p>
            <a:r>
              <a:rPr lang="ja-JP" altLang="en-US" sz="2000" dirty="0">
                <a:solidFill>
                  <a:srgbClr val="FF0000"/>
                </a:solidFill>
                <a:latin typeface="UD デジタル 教科書体 NK-R" panose="02020400000000000000" pitchFamily="18" charset="-128"/>
                <a:ea typeface="UD デジタル 教科書体 NK-R" panose="02020400000000000000" pitchFamily="18" charset="-128"/>
              </a:rPr>
              <a:t>　</a:t>
            </a:r>
            <a:r>
              <a:rPr lang="ja-JP" altLang="en-US" sz="2000" dirty="0">
                <a:latin typeface="UD デジタル 教科書体 NK-R" panose="02020400000000000000" pitchFamily="18" charset="-128"/>
                <a:ea typeface="UD デジタル 教科書体 NK-R" panose="02020400000000000000" pitchFamily="18" charset="-128"/>
              </a:rPr>
              <a:t>一方、ビジネス面では、ライフサイエンス産業の集積があり、うめきた２期や中之島未来医療国際拠点等新たなイノベーション拠点の創出とともに、</a:t>
            </a:r>
            <a:r>
              <a:rPr lang="en-US" altLang="ja-JP" sz="2000" dirty="0" smtClean="0">
                <a:latin typeface="UD デジタル 教科書体 NK-R" panose="02020400000000000000" pitchFamily="18" charset="-128"/>
                <a:ea typeface="UD デジタル 教科書体 NK-R" panose="02020400000000000000" pitchFamily="18" charset="-128"/>
              </a:rPr>
              <a:t>2025</a:t>
            </a:r>
            <a:r>
              <a:rPr lang="ja-JP" altLang="en-US" sz="2000" dirty="0" smtClean="0">
                <a:latin typeface="UD デジタル 教科書体 NK-R" panose="02020400000000000000" pitchFamily="18" charset="-128"/>
                <a:ea typeface="UD デジタル 教科書体 NK-R" panose="02020400000000000000" pitchFamily="18" charset="-128"/>
              </a:rPr>
              <a:t>年大阪</a:t>
            </a:r>
            <a:r>
              <a:rPr lang="ja-JP" altLang="en-US" sz="2000" dirty="0">
                <a:latin typeface="UD デジタル 教科書体 NK-R" panose="02020400000000000000" pitchFamily="18" charset="-128"/>
                <a:ea typeface="UD デジタル 教科書体 NK-R" panose="02020400000000000000" pitchFamily="18" charset="-128"/>
              </a:rPr>
              <a:t>・関西万博も控え、様々な分野でビジネス機会が増えてきている。</a:t>
            </a:r>
          </a:p>
          <a:p>
            <a:r>
              <a:rPr lang="ja-JP" altLang="en-US" sz="2000" dirty="0">
                <a:latin typeface="UD デジタル 教科書体 NK-R" panose="02020400000000000000" pitchFamily="18" charset="-128"/>
                <a:ea typeface="UD デジタル 教科書体 NK-R" panose="02020400000000000000" pitchFamily="18" charset="-128"/>
              </a:rPr>
              <a:t>　また、大阪・関西には、国際空港や国際港湾、豊富な鉄道網などのインフラが整備されており、高等教育・研究機関が集積している。</a:t>
            </a:r>
            <a:endParaRPr lang="en-US" altLang="ja-JP" sz="2000" dirty="0">
              <a:latin typeface="UD デジタル 教科書体 NK-R" panose="02020400000000000000" pitchFamily="18" charset="-128"/>
              <a:ea typeface="UD デジタル 教科書体 NK-R" panose="02020400000000000000" pitchFamily="18" charset="-128"/>
            </a:endParaRPr>
          </a:p>
          <a:p>
            <a:r>
              <a:rPr lang="ja-JP" altLang="en-US" sz="2000" dirty="0">
                <a:latin typeface="UD デジタル 教科書体 NK-R" panose="02020400000000000000" pitchFamily="18" charset="-128"/>
                <a:ea typeface="UD デジタル 教科書体 NK-R" panose="02020400000000000000" pitchFamily="18" charset="-128"/>
              </a:rPr>
              <a:t>　金融面では、デリバティブ発祥の地であり、２つの取引所を有している。</a:t>
            </a:r>
            <a:endParaRPr lang="en-US" altLang="ja-JP" sz="2000" dirty="0">
              <a:latin typeface="UD デジタル 教科書体 NK-R" panose="02020400000000000000" pitchFamily="18" charset="-128"/>
              <a:ea typeface="UD デジタル 教科書体 NK-R" panose="02020400000000000000" pitchFamily="18"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2231904463"/>
              </p:ext>
            </p:extLst>
          </p:nvPr>
        </p:nvGraphicFramePr>
        <p:xfrm>
          <a:off x="5078323" y="2495428"/>
          <a:ext cx="3616358" cy="4228347"/>
        </p:xfrm>
        <a:graphic>
          <a:graphicData uri="http://schemas.openxmlformats.org/drawingml/2006/table">
            <a:tbl>
              <a:tblPr firstRow="1" bandRow="1">
                <a:tableStyleId>{5940675A-B579-460E-94D1-54222C63F5DA}</a:tableStyleId>
              </a:tblPr>
              <a:tblGrid>
                <a:gridCol w="510054">
                  <a:extLst>
                    <a:ext uri="{9D8B030D-6E8A-4147-A177-3AD203B41FA5}">
                      <a16:colId xmlns:a16="http://schemas.microsoft.com/office/drawing/2014/main" val="3328768580"/>
                    </a:ext>
                  </a:extLst>
                </a:gridCol>
                <a:gridCol w="1553152">
                  <a:extLst>
                    <a:ext uri="{9D8B030D-6E8A-4147-A177-3AD203B41FA5}">
                      <a16:colId xmlns:a16="http://schemas.microsoft.com/office/drawing/2014/main" val="1683974059"/>
                    </a:ext>
                  </a:extLst>
                </a:gridCol>
                <a:gridCol w="1553152">
                  <a:extLst>
                    <a:ext uri="{9D8B030D-6E8A-4147-A177-3AD203B41FA5}">
                      <a16:colId xmlns:a16="http://schemas.microsoft.com/office/drawing/2014/main" val="1669422548"/>
                    </a:ext>
                  </a:extLst>
                </a:gridCol>
              </a:tblGrid>
              <a:tr h="206349">
                <a:tc>
                  <a:txBody>
                    <a:bodyPr/>
                    <a:lstStyle/>
                    <a:p>
                      <a:pPr algn="ctr"/>
                      <a:endParaRPr lang="ja-JP" sz="1300" b="1" kern="100" dirty="0">
                        <a:effectLst/>
                        <a:latin typeface="Meiryo UI" panose="020B0604030504040204" pitchFamily="50" charset="-128"/>
                        <a:ea typeface="Meiryo UI" panose="020B0604030504040204" pitchFamily="50" charset="-128"/>
                      </a:endParaRPr>
                    </a:p>
                  </a:txBody>
                  <a:tcPr marL="33411" marR="33411" marT="8792" marB="0" anchor="ctr">
                    <a:noFill/>
                  </a:tcPr>
                </a:tc>
                <a:tc>
                  <a:txBody>
                    <a:bodyPr/>
                    <a:lstStyle/>
                    <a:p>
                      <a:pPr algn="ctr">
                        <a:lnSpc>
                          <a:spcPts val="1500"/>
                        </a:lnSpc>
                        <a:spcAft>
                          <a:spcPts val="0"/>
                        </a:spcAft>
                      </a:pPr>
                      <a:r>
                        <a:rPr lang="en-US" altLang="ja-JP"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2021</a:t>
                      </a: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年９月</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solidFill>
                      <a:schemeClr val="bg1">
                        <a:lumMod val="85000"/>
                      </a:schemeClr>
                    </a:solidFill>
                  </a:tcPr>
                </a:tc>
                <a:tc>
                  <a:txBody>
                    <a:bodyPr/>
                    <a:lstStyle/>
                    <a:p>
                      <a:pPr algn="ctr">
                        <a:lnSpc>
                          <a:spcPts val="1500"/>
                        </a:lnSpc>
                        <a:spcAft>
                          <a:spcPts val="0"/>
                        </a:spcAft>
                      </a:pPr>
                      <a:r>
                        <a:rPr lang="en-US" altLang="ja-JP"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2022</a:t>
                      </a: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3</a:t>
                      </a: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月</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solidFill>
                      <a:srgbClr val="FFC000"/>
                    </a:solidFill>
                  </a:tcPr>
                </a:tc>
                <a:extLst>
                  <a:ext uri="{0D108BD9-81ED-4DB2-BD59-A6C34878D82A}">
                    <a16:rowId xmlns:a16="http://schemas.microsoft.com/office/drawing/2014/main" val="2619274455"/>
                  </a:ext>
                </a:extLst>
              </a:tr>
              <a:tr h="236555">
                <a:tc>
                  <a:txBody>
                    <a:bodyPr/>
                    <a:lstStyle/>
                    <a:p>
                      <a:pPr algn="ctr">
                        <a:lnSpc>
                          <a:spcPts val="1500"/>
                        </a:lnSpc>
                        <a:spcAft>
                          <a:spcPts val="0"/>
                        </a:spcAft>
                      </a:pPr>
                      <a:r>
                        <a:rPr lang="ja-JP" sz="1300" kern="1200" dirty="0">
                          <a:effectLst/>
                          <a:latin typeface="Meiryo UI" panose="020B0604030504040204" pitchFamily="50" charset="-128"/>
                          <a:ea typeface="Meiryo UI" panose="020B0604030504040204" pitchFamily="50" charset="-128"/>
                        </a:rPr>
                        <a:t>１位</a:t>
                      </a:r>
                      <a:endParaRPr 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ニューヨーク</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ニューヨーク</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1144483914"/>
                  </a:ext>
                </a:extLst>
              </a:tr>
              <a:tr h="236555">
                <a:tc>
                  <a:txBody>
                    <a:bodyPr/>
                    <a:lstStyle/>
                    <a:p>
                      <a:pPr algn="ctr">
                        <a:lnSpc>
                          <a:spcPts val="1500"/>
                        </a:lnSpc>
                        <a:spcAft>
                          <a:spcPts val="0"/>
                        </a:spcAft>
                      </a:pPr>
                      <a:r>
                        <a:rPr lang="ja-JP" sz="1300" kern="1200" dirty="0">
                          <a:effectLst/>
                          <a:latin typeface="Meiryo UI" panose="020B0604030504040204" pitchFamily="50" charset="-128"/>
                          <a:ea typeface="Meiryo UI" panose="020B0604030504040204" pitchFamily="50" charset="-128"/>
                        </a:rPr>
                        <a:t>２位</a:t>
                      </a:r>
                      <a:endParaRPr 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ロンドン</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ロンドン</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4062349156"/>
                  </a:ext>
                </a:extLst>
              </a:tr>
              <a:tr h="236555">
                <a:tc>
                  <a:txBody>
                    <a:bodyPr/>
                    <a:lstStyle/>
                    <a:p>
                      <a:pPr algn="ctr">
                        <a:lnSpc>
                          <a:spcPts val="1500"/>
                        </a:lnSpc>
                        <a:spcAft>
                          <a:spcPts val="0"/>
                        </a:spcAft>
                      </a:pPr>
                      <a:r>
                        <a:rPr lang="ja-JP" sz="1300" kern="1200" dirty="0">
                          <a:effectLst/>
                          <a:latin typeface="Meiryo UI" panose="020B0604030504040204" pitchFamily="50" charset="-128"/>
                          <a:ea typeface="Meiryo UI" panose="020B0604030504040204" pitchFamily="50" charset="-128"/>
                        </a:rPr>
                        <a:t>３位</a:t>
                      </a:r>
                      <a:endParaRPr 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香港</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香港</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1662262433"/>
                  </a:ext>
                </a:extLst>
              </a:tr>
              <a:tr h="236555">
                <a:tc>
                  <a:txBody>
                    <a:bodyPr/>
                    <a:lstStyle/>
                    <a:p>
                      <a:pPr algn="ctr">
                        <a:lnSpc>
                          <a:spcPts val="1500"/>
                        </a:lnSpc>
                        <a:spcAft>
                          <a:spcPts val="0"/>
                        </a:spcAft>
                      </a:pPr>
                      <a:r>
                        <a:rPr lang="ja-JP" sz="1300" kern="1200" dirty="0">
                          <a:effectLst/>
                          <a:latin typeface="Meiryo UI" panose="020B0604030504040204" pitchFamily="50" charset="-128"/>
                          <a:ea typeface="Meiryo UI" panose="020B0604030504040204" pitchFamily="50" charset="-128"/>
                        </a:rPr>
                        <a:t>４位</a:t>
                      </a:r>
                      <a:endParaRPr 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シンガポール</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noFill/>
                  </a:tcP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上海</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noFill/>
                  </a:tcPr>
                </a:tc>
                <a:extLst>
                  <a:ext uri="{0D108BD9-81ED-4DB2-BD59-A6C34878D82A}">
                    <a16:rowId xmlns:a16="http://schemas.microsoft.com/office/drawing/2014/main" val="805550542"/>
                  </a:ext>
                </a:extLst>
              </a:tr>
              <a:tr h="236555">
                <a:tc>
                  <a:txBody>
                    <a:bodyPr/>
                    <a:lstStyle/>
                    <a:p>
                      <a:pPr algn="ctr">
                        <a:lnSpc>
                          <a:spcPts val="1500"/>
                        </a:lnSpc>
                        <a:spcAft>
                          <a:spcPts val="0"/>
                        </a:spcAft>
                      </a:pPr>
                      <a:r>
                        <a:rPr lang="ja-JP" sz="1300" kern="1200" dirty="0">
                          <a:effectLst/>
                          <a:latin typeface="Meiryo UI" panose="020B0604030504040204" pitchFamily="50" charset="-128"/>
                          <a:ea typeface="Meiryo UI" panose="020B0604030504040204" pitchFamily="50" charset="-128"/>
                        </a:rPr>
                        <a:t>５位</a:t>
                      </a:r>
                      <a:endParaRPr 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サンフランシスコ</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noFill/>
                  </a:tcP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lang="ja-JP" altLang="en-US" sz="13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ロサンゼルス</a:t>
                      </a:r>
                      <a:endParaRPr lang="ja-JP" altLang="ja-JP" sz="13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noFill/>
                  </a:tcPr>
                </a:tc>
                <a:extLst>
                  <a:ext uri="{0D108BD9-81ED-4DB2-BD59-A6C34878D82A}">
                    <a16:rowId xmlns:a16="http://schemas.microsoft.com/office/drawing/2014/main" val="981283209"/>
                  </a:ext>
                </a:extLst>
              </a:tr>
              <a:tr h="236555">
                <a:tc>
                  <a:txBody>
                    <a:bodyPr/>
                    <a:lstStyle/>
                    <a:p>
                      <a:pPr algn="ctr">
                        <a:lnSpc>
                          <a:spcPts val="1500"/>
                        </a:lnSpc>
                        <a:spcAft>
                          <a:spcPts val="0"/>
                        </a:spcAft>
                      </a:pPr>
                      <a:r>
                        <a:rPr lang="ja-JP" sz="1300" kern="1200" dirty="0">
                          <a:effectLst/>
                          <a:latin typeface="Meiryo UI" panose="020B0604030504040204" pitchFamily="50" charset="-128"/>
                          <a:ea typeface="Meiryo UI" panose="020B0604030504040204" pitchFamily="50" charset="-128"/>
                        </a:rPr>
                        <a:t>６位</a:t>
                      </a:r>
                      <a:endParaRPr 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上海</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シンガポール</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1751463587"/>
                  </a:ext>
                </a:extLst>
              </a:tr>
              <a:tr h="236555">
                <a:tc>
                  <a:txBody>
                    <a:bodyPr/>
                    <a:lstStyle/>
                    <a:p>
                      <a:pPr algn="ctr">
                        <a:lnSpc>
                          <a:spcPts val="1500"/>
                        </a:lnSpc>
                        <a:spcAft>
                          <a:spcPts val="0"/>
                        </a:spcAft>
                      </a:pPr>
                      <a:r>
                        <a:rPr lang="en-US"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7</a:t>
                      </a:r>
                      <a:r>
                        <a:rPr lang="ja-JP" altLang="en-US"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3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ロサンゼルス</a:t>
                      </a:r>
                      <a:endParaRPr lang="ja-JP" sz="13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noFill/>
                  </a:tcPr>
                </a:tc>
                <a:tc>
                  <a:txBody>
                    <a:bodyPr/>
                    <a:lstStyle/>
                    <a:p>
                      <a:pPr algn="ctr">
                        <a:lnSpc>
                          <a:spcPts val="1500"/>
                        </a:lnSpc>
                        <a:spcAft>
                          <a:spcPts val="0"/>
                        </a:spcAft>
                      </a:pPr>
                      <a:r>
                        <a:rPr lang="ja-JP" altLang="en-US" sz="13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サンフランシスコ</a:t>
                      </a:r>
                      <a:endParaRPr lang="ja-JP" sz="13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3535750441"/>
                  </a:ext>
                </a:extLst>
              </a:tr>
              <a:tr h="236555">
                <a:tc>
                  <a:txBody>
                    <a:bodyPr/>
                    <a:lstStyle/>
                    <a:p>
                      <a:pPr algn="ctr">
                        <a:lnSpc>
                          <a:spcPts val="1500"/>
                        </a:lnSpc>
                        <a:spcAft>
                          <a:spcPts val="0"/>
                        </a:spcAft>
                      </a:pPr>
                      <a:r>
                        <a:rPr lang="en-US"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8</a:t>
                      </a:r>
                      <a:r>
                        <a:rPr lang="ja-JP" altLang="en-US"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北京</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北京</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1343373762"/>
                  </a:ext>
                </a:extLst>
              </a:tr>
              <a:tr h="236555">
                <a:tc>
                  <a:txBody>
                    <a:bodyPr/>
                    <a:lstStyle/>
                    <a:p>
                      <a:pPr algn="ctr">
                        <a:lnSpc>
                          <a:spcPts val="1500"/>
                        </a:lnSpc>
                        <a:spcAft>
                          <a:spcPts val="0"/>
                        </a:spcAft>
                      </a:pPr>
                      <a:r>
                        <a:rPr lang="en-US"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9</a:t>
                      </a:r>
                      <a:r>
                        <a:rPr lang="ja-JP" altLang="en-US"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東京</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solidFill>
                      <a:srgbClr val="92D050"/>
                    </a:solidFill>
                  </a:tcP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東京</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solidFill>
                      <a:srgbClr val="92D050"/>
                    </a:solidFill>
                  </a:tcPr>
                </a:tc>
                <a:extLst>
                  <a:ext uri="{0D108BD9-81ED-4DB2-BD59-A6C34878D82A}">
                    <a16:rowId xmlns:a16="http://schemas.microsoft.com/office/drawing/2014/main" val="3919482248"/>
                  </a:ext>
                </a:extLst>
              </a:tr>
              <a:tr h="236555">
                <a:tc>
                  <a:txBody>
                    <a:bodyPr/>
                    <a:lstStyle/>
                    <a:p>
                      <a:pPr algn="ctr">
                        <a:lnSpc>
                          <a:spcPts val="1500"/>
                        </a:lnSpc>
                        <a:spcAft>
                          <a:spcPts val="0"/>
                        </a:spcAft>
                      </a:pPr>
                      <a:r>
                        <a:rPr lang="en-US"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10</a:t>
                      </a:r>
                      <a:r>
                        <a:rPr lang="ja-JP" altLang="en-US"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パリ</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深圳</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1549256531"/>
                  </a:ext>
                </a:extLst>
              </a:tr>
              <a:tr h="236555">
                <a:tc>
                  <a:txBody>
                    <a:bodyPr/>
                    <a:lstStyle/>
                    <a:p>
                      <a:pPr algn="ctr">
                        <a:lnSpc>
                          <a:spcPts val="1500"/>
                        </a:lnSpc>
                        <a:spcAft>
                          <a:spcPts val="0"/>
                        </a:spcAft>
                      </a:pPr>
                      <a:r>
                        <a:rPr lang="en-US"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11</a:t>
                      </a:r>
                      <a:r>
                        <a:rPr lang="ja-JP" altLang="en-US"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シカゴ</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noFill/>
                  </a:tcP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パリ</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noFill/>
                  </a:tcPr>
                </a:tc>
                <a:extLst>
                  <a:ext uri="{0D108BD9-81ED-4DB2-BD59-A6C34878D82A}">
                    <a16:rowId xmlns:a16="http://schemas.microsoft.com/office/drawing/2014/main" val="527373426"/>
                  </a:ext>
                </a:extLst>
              </a:tr>
              <a:tr h="236555">
                <a:tc>
                  <a:txBody>
                    <a:bodyPr/>
                    <a:lstStyle/>
                    <a:p>
                      <a:pPr algn="ctr">
                        <a:lnSpc>
                          <a:spcPts val="1500"/>
                        </a:lnSpc>
                        <a:spcAft>
                          <a:spcPts val="0"/>
                        </a:spcAft>
                      </a:pPr>
                      <a:r>
                        <a:rPr lang="en-US"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12</a:t>
                      </a:r>
                      <a:r>
                        <a:rPr lang="ja-JP" altLang="en-US"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ボストン</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ソウル</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316282001"/>
                  </a:ext>
                </a:extLst>
              </a:tr>
              <a:tr h="236555">
                <a:tc>
                  <a:txBody>
                    <a:bodyPr/>
                    <a:lstStyle/>
                    <a:p>
                      <a:pPr algn="ctr">
                        <a:lnSpc>
                          <a:spcPts val="1500"/>
                        </a:lnSpc>
                        <a:spcAft>
                          <a:spcPts val="0"/>
                        </a:spcAft>
                      </a:pPr>
                      <a:r>
                        <a:rPr lang="en-US"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13</a:t>
                      </a:r>
                      <a:r>
                        <a:rPr lang="ja-JP" altLang="en-US"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ソウル</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noFill/>
                  </a:tcP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シカゴ</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noFill/>
                  </a:tcPr>
                </a:tc>
                <a:extLst>
                  <a:ext uri="{0D108BD9-81ED-4DB2-BD59-A6C34878D82A}">
                    <a16:rowId xmlns:a16="http://schemas.microsoft.com/office/drawing/2014/main" val="3833277352"/>
                  </a:ext>
                </a:extLst>
              </a:tr>
              <a:tr h="236555">
                <a:tc>
                  <a:txBody>
                    <a:bodyPr/>
                    <a:lstStyle/>
                    <a:p>
                      <a:pPr algn="ctr">
                        <a:lnSpc>
                          <a:spcPts val="1500"/>
                        </a:lnSpc>
                        <a:spcAft>
                          <a:spcPts val="0"/>
                        </a:spcAft>
                      </a:pPr>
                      <a:r>
                        <a:rPr lang="en-US"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14</a:t>
                      </a:r>
                      <a:r>
                        <a:rPr lang="ja-JP" altLang="en-US"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フランクフルト</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ボストン</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3165514578"/>
                  </a:ext>
                </a:extLst>
              </a:tr>
              <a:tr h="236555">
                <a:tc>
                  <a:txBody>
                    <a:bodyPr/>
                    <a:lstStyle/>
                    <a:p>
                      <a:pPr algn="ctr">
                        <a:lnSpc>
                          <a:spcPts val="1500"/>
                        </a:lnSpc>
                        <a:spcAft>
                          <a:spcPts val="0"/>
                        </a:spcAft>
                      </a:pPr>
                      <a:r>
                        <a:rPr lang="en-US"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15</a:t>
                      </a:r>
                      <a:r>
                        <a:rPr lang="ja-JP" altLang="en-US"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ワシントン</a:t>
                      </a:r>
                      <a:r>
                        <a:rPr lang="en-US" altLang="ja-JP"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DC</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noFill/>
                  </a:tcP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ワシントン</a:t>
                      </a:r>
                      <a:r>
                        <a:rPr lang="en-US" altLang="ja-JP"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DC</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noFill/>
                  </a:tcPr>
                </a:tc>
                <a:extLst>
                  <a:ext uri="{0D108BD9-81ED-4DB2-BD59-A6C34878D82A}">
                    <a16:rowId xmlns:a16="http://schemas.microsoft.com/office/drawing/2014/main" val="2095183079"/>
                  </a:ext>
                </a:extLst>
              </a:tr>
              <a:tr h="236555">
                <a:tc>
                  <a:txBody>
                    <a:bodyPr/>
                    <a:lstStyle/>
                    <a:p>
                      <a:pPr algn="ctr">
                        <a:lnSpc>
                          <a:spcPts val="1500"/>
                        </a:lnSpc>
                        <a:spcAft>
                          <a:spcPts val="0"/>
                        </a:spcAft>
                      </a:pPr>
                      <a:r>
                        <a:rPr lang="en-US"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16</a:t>
                      </a:r>
                      <a:r>
                        <a:rPr lang="ja-JP" altLang="en-US"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深圳</a:t>
                      </a:r>
                      <a:endParaRPr lang="ja-JP" altLang="ja-JP" sz="1300" b="1"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フランクフルト</a:t>
                      </a:r>
                      <a:endParaRPr lang="ja-JP" altLang="ja-JP" sz="1300" b="1"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3798203750"/>
                  </a:ext>
                </a:extLst>
              </a:tr>
              <a:tr h="236555">
                <a:tc>
                  <a:txBody>
                    <a:bodyPr/>
                    <a:lstStyle/>
                    <a:p>
                      <a:pPr algn="ctr">
                        <a:lnSpc>
                          <a:spcPts val="1500"/>
                        </a:lnSpc>
                        <a:spcAft>
                          <a:spcPts val="0"/>
                        </a:spcAft>
                      </a:pPr>
                      <a:r>
                        <a:rPr lang="ja-JP" sz="1300" kern="1200" dirty="0">
                          <a:effectLst/>
                          <a:latin typeface="Meiryo UI" panose="020B0604030504040204" pitchFamily="50" charset="-128"/>
                          <a:ea typeface="Meiryo UI" panose="020B0604030504040204" pitchFamily="50" charset="-128"/>
                        </a:rPr>
                        <a:t>～</a:t>
                      </a:r>
                      <a:endParaRPr 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300" b="1" kern="100" dirty="0" smtClean="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大阪（</a:t>
                      </a:r>
                      <a:r>
                        <a:rPr lang="en-US" altLang="ja-JP" sz="1300" b="1" kern="100" dirty="0" smtClean="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46</a:t>
                      </a:r>
                      <a:r>
                        <a:rPr lang="ja-JP" altLang="en-US" sz="1300" b="1" kern="100" dirty="0" smtClean="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3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solidFill>
                      <a:schemeClr val="tx2"/>
                    </a:solidFill>
                  </a:tcPr>
                </a:tc>
                <a:tc>
                  <a:txBody>
                    <a:bodyPr/>
                    <a:lstStyle/>
                    <a:p>
                      <a:pPr algn="ctr">
                        <a:lnSpc>
                          <a:spcPts val="1500"/>
                        </a:lnSpc>
                        <a:spcAft>
                          <a:spcPts val="0"/>
                        </a:spcAft>
                      </a:pPr>
                      <a:r>
                        <a:rPr lang="ja-JP" altLang="en-US" sz="1300" b="1" kern="100" dirty="0" smtClean="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大阪（</a:t>
                      </a:r>
                      <a:r>
                        <a:rPr lang="en-US" altLang="ja-JP" sz="1300" b="1" kern="100" dirty="0" smtClean="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34</a:t>
                      </a:r>
                      <a:r>
                        <a:rPr lang="ja-JP" altLang="en-US" sz="1300" b="1" kern="100" dirty="0" smtClean="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3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solidFill>
                      <a:schemeClr val="tx2"/>
                    </a:solidFill>
                  </a:tcPr>
                </a:tc>
                <a:extLst>
                  <a:ext uri="{0D108BD9-81ED-4DB2-BD59-A6C34878D82A}">
                    <a16:rowId xmlns:a16="http://schemas.microsoft.com/office/drawing/2014/main" val="4156494486"/>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3754900434"/>
              </p:ext>
            </p:extLst>
          </p:nvPr>
        </p:nvGraphicFramePr>
        <p:xfrm>
          <a:off x="9100757" y="2495428"/>
          <a:ext cx="2358098" cy="3111899"/>
        </p:xfrm>
        <a:graphic>
          <a:graphicData uri="http://schemas.openxmlformats.org/drawingml/2006/table">
            <a:tbl>
              <a:tblPr firstRow="1" bandRow="1">
                <a:tableStyleId>{5940675A-B579-460E-94D1-54222C63F5DA}</a:tableStyleId>
              </a:tblPr>
              <a:tblGrid>
                <a:gridCol w="582956">
                  <a:extLst>
                    <a:ext uri="{9D8B030D-6E8A-4147-A177-3AD203B41FA5}">
                      <a16:colId xmlns:a16="http://schemas.microsoft.com/office/drawing/2014/main" val="7365441"/>
                    </a:ext>
                  </a:extLst>
                </a:gridCol>
                <a:gridCol w="1775142">
                  <a:extLst>
                    <a:ext uri="{9D8B030D-6E8A-4147-A177-3AD203B41FA5}">
                      <a16:colId xmlns:a16="http://schemas.microsoft.com/office/drawing/2014/main" val="1456638940"/>
                    </a:ext>
                  </a:extLst>
                </a:gridCol>
              </a:tblGrid>
              <a:tr h="228645">
                <a:tc>
                  <a:txBody>
                    <a:bodyPr/>
                    <a:lstStyle/>
                    <a:p>
                      <a:pPr algn="ctr"/>
                      <a:endParaRPr lang="ja-JP" sz="1300" b="1" kern="100" dirty="0">
                        <a:effectLst/>
                        <a:latin typeface="Meiryo UI" panose="020B0604030504040204" pitchFamily="50" charset="-128"/>
                        <a:ea typeface="Meiryo UI" panose="020B0604030504040204" pitchFamily="50" charset="-128"/>
                      </a:endParaRPr>
                    </a:p>
                  </a:txBody>
                  <a:tcPr marL="33411" marR="33411" marT="8792" marB="0" anchor="ctr">
                    <a:noFill/>
                  </a:tcPr>
                </a:tc>
                <a:tc>
                  <a:txBody>
                    <a:bodyPr/>
                    <a:lstStyle/>
                    <a:p>
                      <a:pPr algn="ctr">
                        <a:lnSpc>
                          <a:spcPts val="1500"/>
                        </a:lnSpc>
                        <a:spcAft>
                          <a:spcPts val="0"/>
                        </a:spcAft>
                      </a:pPr>
                      <a:r>
                        <a:rPr lang="en-US" altLang="ja-JP"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2022</a:t>
                      </a: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年３月</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solidFill>
                      <a:srgbClr val="FFC000"/>
                    </a:solidFill>
                  </a:tcPr>
                </a:tc>
                <a:extLst>
                  <a:ext uri="{0D108BD9-81ED-4DB2-BD59-A6C34878D82A}">
                    <a16:rowId xmlns:a16="http://schemas.microsoft.com/office/drawing/2014/main" val="4122465086"/>
                  </a:ext>
                </a:extLst>
              </a:tr>
              <a:tr h="262114">
                <a:tc>
                  <a:txBody>
                    <a:bodyPr/>
                    <a:lstStyle/>
                    <a:p>
                      <a:pPr algn="ctr">
                        <a:lnSpc>
                          <a:spcPts val="1500"/>
                        </a:lnSpc>
                        <a:spcAft>
                          <a:spcPts val="0"/>
                        </a:spcAft>
                      </a:pPr>
                      <a:r>
                        <a:rPr lang="ja-JP" sz="1300" kern="1200" dirty="0">
                          <a:effectLst/>
                          <a:latin typeface="Meiryo UI" panose="020B0604030504040204" pitchFamily="50" charset="-128"/>
                          <a:ea typeface="Meiryo UI" panose="020B0604030504040204" pitchFamily="50" charset="-128"/>
                        </a:rPr>
                        <a:t>１位</a:t>
                      </a:r>
                      <a:endParaRPr 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香港</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541739801"/>
                  </a:ext>
                </a:extLst>
              </a:tr>
              <a:tr h="262114">
                <a:tc>
                  <a:txBody>
                    <a:bodyPr/>
                    <a:lstStyle/>
                    <a:p>
                      <a:pPr algn="ctr">
                        <a:lnSpc>
                          <a:spcPts val="1500"/>
                        </a:lnSpc>
                        <a:spcAft>
                          <a:spcPts val="0"/>
                        </a:spcAft>
                      </a:pPr>
                      <a:r>
                        <a:rPr lang="ja-JP" sz="1300" kern="1200" dirty="0">
                          <a:effectLst/>
                          <a:latin typeface="Meiryo UI" panose="020B0604030504040204" pitchFamily="50" charset="-128"/>
                          <a:ea typeface="Meiryo UI" panose="020B0604030504040204" pitchFamily="50" charset="-128"/>
                        </a:rPr>
                        <a:t>２位</a:t>
                      </a:r>
                      <a:endParaRPr 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上海</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3836043791"/>
                  </a:ext>
                </a:extLst>
              </a:tr>
              <a:tr h="262114">
                <a:tc>
                  <a:txBody>
                    <a:bodyPr/>
                    <a:lstStyle/>
                    <a:p>
                      <a:pPr algn="ctr">
                        <a:lnSpc>
                          <a:spcPts val="1500"/>
                        </a:lnSpc>
                        <a:spcAft>
                          <a:spcPts val="0"/>
                        </a:spcAft>
                      </a:pPr>
                      <a:r>
                        <a:rPr lang="ja-JP" sz="1300" kern="1200" dirty="0">
                          <a:effectLst/>
                          <a:latin typeface="Meiryo UI" panose="020B0604030504040204" pitchFamily="50" charset="-128"/>
                          <a:ea typeface="Meiryo UI" panose="020B0604030504040204" pitchFamily="50" charset="-128"/>
                        </a:rPr>
                        <a:t>３位</a:t>
                      </a:r>
                      <a:endParaRPr 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シンガポール</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3303963855"/>
                  </a:ext>
                </a:extLst>
              </a:tr>
              <a:tr h="262114">
                <a:tc>
                  <a:txBody>
                    <a:bodyPr/>
                    <a:lstStyle/>
                    <a:p>
                      <a:pPr algn="ctr">
                        <a:lnSpc>
                          <a:spcPts val="1500"/>
                        </a:lnSpc>
                        <a:spcAft>
                          <a:spcPts val="0"/>
                        </a:spcAft>
                      </a:pPr>
                      <a:r>
                        <a:rPr lang="ja-JP" sz="1300" kern="1200" dirty="0">
                          <a:effectLst/>
                          <a:latin typeface="Meiryo UI" panose="020B0604030504040204" pitchFamily="50" charset="-128"/>
                          <a:ea typeface="Meiryo UI" panose="020B0604030504040204" pitchFamily="50" charset="-128"/>
                        </a:rPr>
                        <a:t>４位</a:t>
                      </a:r>
                      <a:endParaRPr 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北京</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noFill/>
                  </a:tcPr>
                </a:tc>
                <a:extLst>
                  <a:ext uri="{0D108BD9-81ED-4DB2-BD59-A6C34878D82A}">
                    <a16:rowId xmlns:a16="http://schemas.microsoft.com/office/drawing/2014/main" val="2309810069"/>
                  </a:ext>
                </a:extLst>
              </a:tr>
              <a:tr h="262114">
                <a:tc>
                  <a:txBody>
                    <a:bodyPr/>
                    <a:lstStyle/>
                    <a:p>
                      <a:pPr algn="ctr">
                        <a:lnSpc>
                          <a:spcPts val="1500"/>
                        </a:lnSpc>
                        <a:spcAft>
                          <a:spcPts val="0"/>
                        </a:spcAft>
                      </a:pPr>
                      <a:r>
                        <a:rPr lang="ja-JP" sz="1300" kern="1200" dirty="0">
                          <a:effectLst/>
                          <a:latin typeface="Meiryo UI" panose="020B0604030504040204" pitchFamily="50" charset="-128"/>
                          <a:ea typeface="Meiryo UI" panose="020B0604030504040204" pitchFamily="50" charset="-128"/>
                        </a:rPr>
                        <a:t>５位</a:t>
                      </a:r>
                      <a:endParaRPr 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東京</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solidFill>
                      <a:srgbClr val="92D050"/>
                    </a:solidFill>
                  </a:tcPr>
                </a:tc>
                <a:extLst>
                  <a:ext uri="{0D108BD9-81ED-4DB2-BD59-A6C34878D82A}">
                    <a16:rowId xmlns:a16="http://schemas.microsoft.com/office/drawing/2014/main" val="2749808410"/>
                  </a:ext>
                </a:extLst>
              </a:tr>
              <a:tr h="262114">
                <a:tc>
                  <a:txBody>
                    <a:bodyPr/>
                    <a:lstStyle/>
                    <a:p>
                      <a:pPr algn="ctr">
                        <a:lnSpc>
                          <a:spcPts val="1500"/>
                        </a:lnSpc>
                        <a:spcAft>
                          <a:spcPts val="0"/>
                        </a:spcAft>
                      </a:pPr>
                      <a:r>
                        <a:rPr lang="ja-JP" sz="1300" kern="1200" dirty="0">
                          <a:effectLst/>
                          <a:latin typeface="Meiryo UI" panose="020B0604030504040204" pitchFamily="50" charset="-128"/>
                          <a:ea typeface="Meiryo UI" panose="020B0604030504040204" pitchFamily="50" charset="-128"/>
                        </a:rPr>
                        <a:t>６位</a:t>
                      </a:r>
                      <a:endParaRPr 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深圳</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597604852"/>
                  </a:ext>
                </a:extLst>
              </a:tr>
              <a:tr h="262114">
                <a:tc>
                  <a:txBody>
                    <a:bodyPr/>
                    <a:lstStyle/>
                    <a:p>
                      <a:pPr algn="ctr">
                        <a:lnSpc>
                          <a:spcPts val="1500"/>
                        </a:lnSpc>
                        <a:spcAft>
                          <a:spcPts val="0"/>
                        </a:spcAft>
                      </a:pPr>
                      <a:r>
                        <a:rPr lang="en-US"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7</a:t>
                      </a:r>
                      <a:r>
                        <a:rPr lang="ja-JP" altLang="en-US"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3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ソウル</a:t>
                      </a:r>
                      <a:endParaRPr lang="ja-JP" sz="13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noFill/>
                  </a:tcPr>
                </a:tc>
                <a:extLst>
                  <a:ext uri="{0D108BD9-81ED-4DB2-BD59-A6C34878D82A}">
                    <a16:rowId xmlns:a16="http://schemas.microsoft.com/office/drawing/2014/main" val="3622333489"/>
                  </a:ext>
                </a:extLst>
              </a:tr>
              <a:tr h="262114">
                <a:tc>
                  <a:txBody>
                    <a:bodyPr/>
                    <a:lstStyle/>
                    <a:p>
                      <a:pPr algn="ctr">
                        <a:lnSpc>
                          <a:spcPts val="1500"/>
                        </a:lnSpc>
                        <a:spcAft>
                          <a:spcPts val="0"/>
                        </a:spcAft>
                      </a:pPr>
                      <a:r>
                        <a:rPr lang="en-US"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8</a:t>
                      </a:r>
                      <a:r>
                        <a:rPr lang="ja-JP" altLang="en-US"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シドニー</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700060053"/>
                  </a:ext>
                </a:extLst>
              </a:tr>
              <a:tr h="262114">
                <a:tc>
                  <a:txBody>
                    <a:bodyPr/>
                    <a:lstStyle/>
                    <a:p>
                      <a:pPr algn="ctr">
                        <a:lnSpc>
                          <a:spcPts val="1500"/>
                        </a:lnSpc>
                        <a:spcAft>
                          <a:spcPts val="0"/>
                        </a:spcAft>
                      </a:pPr>
                      <a:r>
                        <a:rPr lang="en-US"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9</a:t>
                      </a:r>
                      <a:r>
                        <a:rPr lang="ja-JP" altLang="en-US"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広州</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noFill/>
                  </a:tcPr>
                </a:tc>
                <a:extLst>
                  <a:ext uri="{0D108BD9-81ED-4DB2-BD59-A6C34878D82A}">
                    <a16:rowId xmlns:a16="http://schemas.microsoft.com/office/drawing/2014/main" val="610322565"/>
                  </a:ext>
                </a:extLst>
              </a:tr>
              <a:tr h="262114">
                <a:tc>
                  <a:txBody>
                    <a:bodyPr/>
                    <a:lstStyle/>
                    <a:p>
                      <a:pPr algn="ctr">
                        <a:lnSpc>
                          <a:spcPts val="1500"/>
                        </a:lnSpc>
                        <a:spcAft>
                          <a:spcPts val="0"/>
                        </a:spcAft>
                      </a:pPr>
                      <a:r>
                        <a:rPr lang="en-US" altLang="ja-JP"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10</a:t>
                      </a:r>
                      <a:r>
                        <a:rPr lang="ja-JP" altLang="en-US" sz="1300" kern="100" dirty="0" smtClean="0">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300" b="1" kern="100" dirty="0" smtClean="0">
                          <a:effectLst/>
                          <a:latin typeface="Meiryo UI" panose="020B0604030504040204" pitchFamily="50" charset="-128"/>
                          <a:ea typeface="Meiryo UI" panose="020B0604030504040204" pitchFamily="50" charset="-128"/>
                          <a:cs typeface="Times New Roman" panose="02020603050405020304" pitchFamily="18" charset="0"/>
                        </a:rPr>
                        <a:t>釜山</a:t>
                      </a:r>
                      <a:endParaRPr lang="ja-JP" sz="13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extLst>
                  <a:ext uri="{0D108BD9-81ED-4DB2-BD59-A6C34878D82A}">
                    <a16:rowId xmlns:a16="http://schemas.microsoft.com/office/drawing/2014/main" val="3634513300"/>
                  </a:ext>
                </a:extLst>
              </a:tr>
              <a:tr h="262114">
                <a:tc>
                  <a:txBody>
                    <a:bodyPr/>
                    <a:lstStyle/>
                    <a:p>
                      <a:pPr algn="ctr">
                        <a:lnSpc>
                          <a:spcPts val="1500"/>
                        </a:lnSpc>
                        <a:spcAft>
                          <a:spcPts val="0"/>
                        </a:spcAft>
                      </a:pPr>
                      <a:r>
                        <a:rPr lang="ja-JP" sz="1300" kern="1200" dirty="0">
                          <a:effectLst/>
                          <a:latin typeface="Meiryo UI" panose="020B0604030504040204" pitchFamily="50" charset="-128"/>
                          <a:ea typeface="Meiryo UI" panose="020B0604030504040204" pitchFamily="50" charset="-128"/>
                        </a:rPr>
                        <a:t>～</a:t>
                      </a:r>
                      <a:endParaRPr lang="ja-JP" sz="13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3411" marR="33411" marT="8792" marB="0" anchor="ctr"/>
                </a:tc>
                <a:tc>
                  <a:txBody>
                    <a:bodyPr/>
                    <a:lstStyle/>
                    <a:p>
                      <a:pPr algn="ctr">
                        <a:lnSpc>
                          <a:spcPts val="1500"/>
                        </a:lnSpc>
                        <a:spcAft>
                          <a:spcPts val="0"/>
                        </a:spcAft>
                      </a:pPr>
                      <a:r>
                        <a:rPr lang="ja-JP" altLang="en-US" sz="1300" b="1" kern="100" dirty="0" smtClean="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大阪（</a:t>
                      </a:r>
                      <a:r>
                        <a:rPr lang="en-US" altLang="ja-JP" sz="1300" b="1" kern="100" dirty="0" smtClean="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12</a:t>
                      </a:r>
                      <a:r>
                        <a:rPr lang="ja-JP" altLang="en-US" sz="1300" b="1" kern="100" dirty="0" smtClean="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位）</a:t>
                      </a:r>
                      <a:endParaRPr lang="ja-JP" sz="1300" b="1"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solidFill>
                      <a:schemeClr val="tx2"/>
                    </a:solidFill>
                  </a:tcPr>
                </a:tc>
                <a:extLst>
                  <a:ext uri="{0D108BD9-81ED-4DB2-BD59-A6C34878D82A}">
                    <a16:rowId xmlns:a16="http://schemas.microsoft.com/office/drawing/2014/main" val="2766297841"/>
                  </a:ext>
                </a:extLst>
              </a:tr>
            </a:tbl>
          </a:graphicData>
        </a:graphic>
      </p:graphicFrame>
    </p:spTree>
    <p:extLst>
      <p:ext uri="{BB962C8B-B14F-4D97-AF65-F5344CB8AC3E}">
        <p14:creationId xmlns:p14="http://schemas.microsoft.com/office/powerpoint/2010/main" val="1044958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a:cxnSpLocks/>
          </p:cNvCxnSpPr>
          <p:nvPr/>
        </p:nvCxnSpPr>
        <p:spPr>
          <a:xfrm>
            <a:off x="838200" y="779394"/>
            <a:ext cx="10018690" cy="6217"/>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9421971" y="6477422"/>
            <a:ext cx="2743200" cy="365125"/>
          </a:xfrm>
        </p:spPr>
        <p:txBody>
          <a:bodyPr/>
          <a:lstStyle/>
          <a:p>
            <a:fld id="{4CFCB8D1-E384-4ABF-9F79-4EB3205F8B48}" type="slidenum">
              <a:rPr kumimoji="1" lang="ja-JP" altLang="en-US" smtClean="0"/>
              <a:t>9</a:t>
            </a:fld>
            <a:endParaRPr kumimoji="1" lang="ja-JP" altLang="en-US" dirty="0"/>
          </a:p>
        </p:txBody>
      </p:sp>
      <p:sp>
        <p:nvSpPr>
          <p:cNvPr id="5" name="正方形/長方形 4"/>
          <p:cNvSpPr/>
          <p:nvPr/>
        </p:nvSpPr>
        <p:spPr>
          <a:xfrm>
            <a:off x="838199" y="1141497"/>
            <a:ext cx="9915659" cy="461665"/>
          </a:xfrm>
          <a:prstGeom prst="rect">
            <a:avLst/>
          </a:prstGeom>
        </p:spPr>
        <p:txBody>
          <a:bodyPr wrap="square">
            <a:spAutoFit/>
          </a:bodyPr>
          <a:lstStyle/>
          <a:p>
            <a:endParaRPr lang="ja-JP" altLang="en-US" sz="2400" dirty="0">
              <a:latin typeface="UD デジタル 教科書体 NK-R" panose="02020400000000000000" pitchFamily="18" charset="-128"/>
              <a:ea typeface="UD デジタル 教科書体 NK-R" panose="02020400000000000000" pitchFamily="18" charset="-128"/>
            </a:endParaRPr>
          </a:p>
        </p:txBody>
      </p:sp>
      <p:sp>
        <p:nvSpPr>
          <p:cNvPr id="6" name="正方形/長方形 5"/>
          <p:cNvSpPr/>
          <p:nvPr/>
        </p:nvSpPr>
        <p:spPr>
          <a:xfrm>
            <a:off x="496152" y="954925"/>
            <a:ext cx="11199695" cy="5786199"/>
          </a:xfrm>
          <a:prstGeom prst="rect">
            <a:avLst/>
          </a:prstGeom>
        </p:spPr>
        <p:txBody>
          <a:bodyPr wrap="square">
            <a:spAutoFit/>
          </a:bodyPr>
          <a:lstStyle/>
          <a:p>
            <a:r>
              <a:rPr lang="ja-JP" altLang="en-US" sz="2000" b="1" dirty="0">
                <a:latin typeface="UD デジタル 教科書体 NK-R" panose="02020400000000000000" pitchFamily="18" charset="-128"/>
                <a:ea typeface="UD デジタル 教科書体 NK-R" panose="02020400000000000000" pitchFamily="18" charset="-128"/>
              </a:rPr>
              <a:t>＜戦略全体の視点</a:t>
            </a:r>
            <a:r>
              <a:rPr lang="ja-JP" altLang="en-US" sz="2000" b="1" dirty="0" smtClean="0">
                <a:latin typeface="UD デジタル 教科書体 NK-R" panose="02020400000000000000" pitchFamily="18" charset="-128"/>
                <a:ea typeface="UD デジタル 教科書体 NK-R" panose="02020400000000000000" pitchFamily="18" charset="-128"/>
              </a:rPr>
              <a:t>＞</a:t>
            </a:r>
            <a:r>
              <a:rPr lang="ja-JP" altLang="en-US" sz="2000" dirty="0">
                <a:latin typeface="UD デジタル 教科書体 NK-R" panose="02020400000000000000" pitchFamily="18" charset="-128"/>
                <a:ea typeface="UD デジタル 教科書体 NK-R" panose="02020400000000000000" pitchFamily="18" charset="-128"/>
              </a:rPr>
              <a:t>　</a:t>
            </a:r>
            <a:endParaRPr lang="en-US" altLang="ja-JP" sz="2000" dirty="0" smtClean="0">
              <a:latin typeface="UD デジタル 教科書体 NK-R" panose="02020400000000000000" pitchFamily="18" charset="-128"/>
              <a:ea typeface="UD デジタル 教科書体 NK-R" panose="02020400000000000000" pitchFamily="18" charset="-128"/>
            </a:endParaRPr>
          </a:p>
          <a:p>
            <a:r>
              <a:rPr lang="ja-JP" altLang="en-US" sz="2000" dirty="0" smtClean="0">
                <a:latin typeface="UD デジタル 教科書体 NK-R" panose="02020400000000000000" pitchFamily="18" charset="-128"/>
                <a:ea typeface="UD デジタル 教科書体 NK-R" panose="02020400000000000000" pitchFamily="18" charset="-128"/>
              </a:rPr>
              <a:t>戦略</a:t>
            </a:r>
            <a:r>
              <a:rPr lang="ja-JP" altLang="en-US" sz="2000" dirty="0">
                <a:latin typeface="UD デジタル 教科書体 NK-R" panose="02020400000000000000" pitchFamily="18" charset="-128"/>
                <a:ea typeface="UD デジタル 教科書体 NK-R" panose="02020400000000000000" pitchFamily="18" charset="-128"/>
              </a:rPr>
              <a:t>策定にあたり、まず、世界の潮流や日本の状況、そして大阪の現状を踏まえ、戦略全体の視点を示す。</a:t>
            </a:r>
            <a:endParaRPr lang="en-US" altLang="ja-JP" sz="2000" dirty="0">
              <a:latin typeface="UD デジタル 教科書体 NK-R" panose="02020400000000000000" pitchFamily="18" charset="-128"/>
              <a:ea typeface="UD デジタル 教科書体 NK-R" panose="02020400000000000000" pitchFamily="18" charset="-128"/>
            </a:endParaRPr>
          </a:p>
          <a:p>
            <a:r>
              <a:rPr lang="ja-JP" altLang="en-US" sz="2000" dirty="0">
                <a:latin typeface="UD デジタル 教科書体 NK-R" panose="02020400000000000000" pitchFamily="18" charset="-128"/>
                <a:ea typeface="UD デジタル 教科書体 NK-R" panose="02020400000000000000" pitchFamily="18" charset="-128"/>
              </a:rPr>
              <a:t>　国際金融都市では、「経済の血液」とも言われる金融機能の強化を図ることで、経済の発展をめざす地域のビジョン・戦略の具現化に寄与し、もって、府民の利益・幸福につながるものとすべきであることから、</a:t>
            </a:r>
            <a:r>
              <a:rPr lang="en-US" altLang="ja-JP" sz="2000" b="1" u="sng" dirty="0">
                <a:latin typeface="UD デジタル 教科書体 NK-R" panose="02020400000000000000" pitchFamily="18" charset="-128"/>
                <a:ea typeface="UD デジタル 教科書体 NK-R" panose="02020400000000000000" pitchFamily="18" charset="-128"/>
              </a:rPr>
              <a:t>【</a:t>
            </a:r>
            <a:r>
              <a:rPr lang="ja-JP" altLang="en-US" sz="2000" b="1" u="sng" dirty="0">
                <a:latin typeface="UD デジタル 教科書体 NK-R" panose="02020400000000000000" pitchFamily="18" charset="-128"/>
                <a:ea typeface="UD デジタル 教科書体 NK-R" panose="02020400000000000000" pitchFamily="18" charset="-128"/>
              </a:rPr>
              <a:t>地域の発展</a:t>
            </a:r>
            <a:r>
              <a:rPr lang="en-US" altLang="ja-JP" sz="2000" b="1" u="sng" dirty="0">
                <a:latin typeface="UD デジタル 教科書体 NK-R" panose="02020400000000000000" pitchFamily="18" charset="-128"/>
                <a:ea typeface="UD デジタル 教科書体 NK-R" panose="02020400000000000000" pitchFamily="18" charset="-128"/>
              </a:rPr>
              <a:t>】</a:t>
            </a:r>
            <a:r>
              <a:rPr lang="ja-JP" altLang="en-US" sz="2000" dirty="0">
                <a:latin typeface="UD デジタル 教科書体 NK-R" panose="02020400000000000000" pitchFamily="18" charset="-128"/>
                <a:ea typeface="UD デジタル 教科書体 NK-R" panose="02020400000000000000" pitchFamily="18" charset="-128"/>
              </a:rPr>
              <a:t>を一つ目の視点とする。</a:t>
            </a:r>
            <a:endParaRPr lang="en-US" altLang="ja-JP" sz="2000" dirty="0">
              <a:latin typeface="UD デジタル 教科書体 NK-R" panose="02020400000000000000" pitchFamily="18" charset="-128"/>
              <a:ea typeface="UD デジタル 教科書体 NK-R" panose="02020400000000000000" pitchFamily="18" charset="-128"/>
            </a:endParaRPr>
          </a:p>
          <a:p>
            <a:endParaRPr lang="en-US" altLang="ja-JP" sz="1000" dirty="0">
              <a:latin typeface="UD デジタル 教科書体 NK-R" panose="02020400000000000000" pitchFamily="18" charset="-128"/>
              <a:ea typeface="UD デジタル 教科書体 NK-R" panose="02020400000000000000" pitchFamily="18" charset="-128"/>
            </a:endParaRPr>
          </a:p>
          <a:p>
            <a:r>
              <a:rPr lang="ja-JP" altLang="en-US" sz="2000" dirty="0">
                <a:latin typeface="UD デジタル 教科書体 NK-R" panose="02020400000000000000" pitchFamily="18" charset="-128"/>
                <a:ea typeface="UD デジタル 教科書体 NK-R" panose="02020400000000000000" pitchFamily="18" charset="-128"/>
              </a:rPr>
              <a:t>　また、個々の取組みも含め、持続可能でよりよい社会の実現をめざす全世界共通の目標である</a:t>
            </a:r>
            <a:r>
              <a:rPr lang="en-US" altLang="ja-JP" sz="2000" dirty="0">
                <a:latin typeface="UD デジタル 教科書体 NK-R" panose="02020400000000000000" pitchFamily="18" charset="-128"/>
                <a:ea typeface="UD デジタル 教科書体 NK-R" panose="02020400000000000000" pitchFamily="18" charset="-128"/>
              </a:rPr>
              <a:t>SDGs</a:t>
            </a:r>
            <a:r>
              <a:rPr lang="ja-JP" altLang="en-US" sz="2000" dirty="0">
                <a:latin typeface="UD デジタル 教科書体 NK-R" panose="02020400000000000000" pitchFamily="18" charset="-128"/>
                <a:ea typeface="UD デジタル 教科書体 NK-R" panose="02020400000000000000" pitchFamily="18" charset="-128"/>
              </a:rPr>
              <a:t>（</a:t>
            </a:r>
            <a:r>
              <a:rPr lang="en-US" altLang="ja-JP" sz="2000" dirty="0">
                <a:latin typeface="UD デジタル 教科書体 NK-R" panose="02020400000000000000" pitchFamily="18" charset="-128"/>
                <a:ea typeface="UD デジタル 教科書体 NK-R" panose="02020400000000000000" pitchFamily="18" charset="-128"/>
              </a:rPr>
              <a:t>Sustainable Development Goals</a:t>
            </a:r>
            <a:r>
              <a:rPr lang="ja-JP" altLang="en-US" sz="2000" dirty="0">
                <a:latin typeface="UD デジタル 教科書体 NK-R" panose="02020400000000000000" pitchFamily="18" charset="-128"/>
                <a:ea typeface="UD デジタル 教科書体 NK-R" panose="02020400000000000000" pitchFamily="18" charset="-128"/>
              </a:rPr>
              <a:t>）の達成に資するものとすべきであることから</a:t>
            </a:r>
            <a:r>
              <a:rPr lang="ja-JP" altLang="en-US" sz="2000" dirty="0" smtClean="0">
                <a:latin typeface="UD デジタル 教科書体 NK-R" panose="02020400000000000000" pitchFamily="18" charset="-128"/>
                <a:ea typeface="UD デジタル 教科書体 NK-R" panose="02020400000000000000" pitchFamily="18" charset="-128"/>
              </a:rPr>
              <a:t>、</a:t>
            </a:r>
            <a:endParaRPr lang="en-US" altLang="ja-JP" sz="2000" dirty="0" smtClean="0">
              <a:latin typeface="UD デジタル 教科書体 NK-R" panose="02020400000000000000" pitchFamily="18" charset="-128"/>
              <a:ea typeface="UD デジタル 教科書体 NK-R" panose="02020400000000000000" pitchFamily="18" charset="-128"/>
            </a:endParaRPr>
          </a:p>
          <a:p>
            <a:r>
              <a:rPr lang="en-US" altLang="ja-JP" sz="2000" b="1" u="sng" dirty="0" smtClean="0">
                <a:latin typeface="UD デジタル 教科書体 NK-R" panose="02020400000000000000" pitchFamily="18" charset="-128"/>
                <a:ea typeface="UD デジタル 教科書体 NK-R" panose="02020400000000000000" pitchFamily="18" charset="-128"/>
              </a:rPr>
              <a:t>【</a:t>
            </a:r>
            <a:r>
              <a:rPr lang="en-US" altLang="ja-JP" sz="2000" b="1" u="sng" dirty="0">
                <a:latin typeface="UD デジタル 教科書体 NK-R" panose="02020400000000000000" pitchFamily="18" charset="-128"/>
                <a:ea typeface="UD デジタル 教科書体 NK-R" panose="02020400000000000000" pitchFamily="18" charset="-128"/>
              </a:rPr>
              <a:t>SDG</a:t>
            </a:r>
            <a:r>
              <a:rPr lang="ja-JP" altLang="en-US" sz="2000" b="1" u="sng" dirty="0" err="1">
                <a:latin typeface="UD デジタル 教科書体 NK-R" panose="02020400000000000000" pitchFamily="18" charset="-128"/>
                <a:ea typeface="UD デジタル 教科書体 NK-R" panose="02020400000000000000" pitchFamily="18" charset="-128"/>
              </a:rPr>
              <a:t>ｓ</a:t>
            </a:r>
            <a:r>
              <a:rPr lang="en-US" altLang="ja-JP" sz="2000" b="1" u="sng" dirty="0">
                <a:latin typeface="UD デジタル 教科書体 NK-R" panose="02020400000000000000" pitchFamily="18" charset="-128"/>
                <a:ea typeface="UD デジタル 教科書体 NK-R" panose="02020400000000000000" pitchFamily="18" charset="-128"/>
              </a:rPr>
              <a:t>】</a:t>
            </a:r>
            <a:r>
              <a:rPr lang="ja-JP" altLang="en-US" sz="2000" dirty="0">
                <a:latin typeface="UD デジタル 教科書体 NK-R" panose="02020400000000000000" pitchFamily="18" charset="-128"/>
                <a:ea typeface="UD デジタル 教科書体 NK-R" panose="02020400000000000000" pitchFamily="18" charset="-128"/>
              </a:rPr>
              <a:t>を二つ目の視点とする。</a:t>
            </a:r>
            <a:endParaRPr lang="en-US" altLang="ja-JP" sz="2000" dirty="0">
              <a:latin typeface="UD デジタル 教科書体 NK-R" panose="02020400000000000000" pitchFamily="18" charset="-128"/>
              <a:ea typeface="UD デジタル 教科書体 NK-R" panose="02020400000000000000" pitchFamily="18" charset="-128"/>
            </a:endParaRPr>
          </a:p>
          <a:p>
            <a:endParaRPr lang="en-US" altLang="ja-JP" sz="1000" dirty="0" smtClean="0">
              <a:latin typeface="UD デジタル 教科書体 NK-R" panose="02020400000000000000" pitchFamily="18" charset="-128"/>
              <a:ea typeface="UD デジタル 教科書体 NK-R" panose="02020400000000000000" pitchFamily="18" charset="-128"/>
            </a:endParaRPr>
          </a:p>
          <a:p>
            <a:r>
              <a:rPr lang="ja-JP" altLang="en-US" sz="2000" b="1" dirty="0" smtClean="0">
                <a:latin typeface="UD デジタル 教科書体 NK-R" panose="02020400000000000000" pitchFamily="18" charset="-128"/>
                <a:ea typeface="UD デジタル 教科書体 NK-R" panose="02020400000000000000" pitchFamily="18" charset="-128"/>
              </a:rPr>
              <a:t>＜めざす都市像につながる視点＞</a:t>
            </a:r>
            <a:endParaRPr lang="en-US" altLang="ja-JP" sz="2000" b="1" dirty="0">
              <a:latin typeface="UD デジタル 教科書体 NK-R" panose="02020400000000000000" pitchFamily="18" charset="-128"/>
              <a:ea typeface="UD デジタル 教科書体 NK-R" panose="02020400000000000000" pitchFamily="18" charset="-128"/>
            </a:endParaRPr>
          </a:p>
          <a:p>
            <a:r>
              <a:rPr lang="ja-JP" altLang="en-US" sz="2000" dirty="0">
                <a:latin typeface="UD デジタル 教科書体 NK-R" panose="02020400000000000000" pitchFamily="18" charset="-128"/>
                <a:ea typeface="UD デジタル 教科書体 NK-R" panose="02020400000000000000" pitchFamily="18" charset="-128"/>
              </a:rPr>
              <a:t>　この二つの戦略全体の視点を念頭に、大阪のめざす国際金融都市像につながる視点としては、</a:t>
            </a:r>
            <a:endParaRPr lang="en-US" altLang="ja-JP" sz="2000" dirty="0">
              <a:latin typeface="UD デジタル 教科書体 NK-R" panose="02020400000000000000" pitchFamily="18" charset="-128"/>
              <a:ea typeface="UD デジタル 教科書体 NK-R" panose="02020400000000000000" pitchFamily="18" charset="-128"/>
            </a:endParaRPr>
          </a:p>
          <a:p>
            <a:r>
              <a:rPr lang="ja-JP" altLang="en-US" sz="2000" dirty="0">
                <a:latin typeface="UD デジタル 教科書体 NK-R" panose="02020400000000000000" pitchFamily="18" charset="-128"/>
                <a:ea typeface="UD デジタル 教科書体 NK-R" panose="02020400000000000000" pitchFamily="18" charset="-128"/>
              </a:rPr>
              <a:t>まず、常に世界を意識して大阪の強みや機会等を活かし、特に地理的近接性のある成長著しいアジアとの連携により相乗効果を生み出し、アジア・世界のハブとなって人材・資金・情報を集めることが必要であり、</a:t>
            </a:r>
            <a:r>
              <a:rPr lang="en-US" altLang="ja-JP" sz="2000" b="1" u="sng" dirty="0">
                <a:latin typeface="UD デジタル 教科書体 NK-R" panose="02020400000000000000" pitchFamily="18" charset="-128"/>
                <a:ea typeface="UD デジタル 教科書体 NK-R" panose="02020400000000000000" pitchFamily="18" charset="-128"/>
              </a:rPr>
              <a:t>【</a:t>
            </a:r>
            <a:r>
              <a:rPr lang="ja-JP" altLang="en-US" sz="2000" b="1" u="sng" dirty="0">
                <a:latin typeface="UD デジタル 教科書体 NK-R" panose="02020400000000000000" pitchFamily="18" charset="-128"/>
                <a:ea typeface="UD デジタル 教科書体 NK-R" panose="02020400000000000000" pitchFamily="18" charset="-128"/>
              </a:rPr>
              <a:t>アジア／グローバル</a:t>
            </a:r>
            <a:r>
              <a:rPr lang="en-US" altLang="ja-JP" sz="2000" b="1" u="sng" dirty="0">
                <a:latin typeface="UD デジタル 教科書体 NK-R" panose="02020400000000000000" pitchFamily="18" charset="-128"/>
                <a:ea typeface="UD デジタル 教科書体 NK-R" panose="02020400000000000000" pitchFamily="18" charset="-128"/>
              </a:rPr>
              <a:t>】</a:t>
            </a:r>
            <a:r>
              <a:rPr lang="ja-JP" altLang="en-US" sz="2000" dirty="0">
                <a:latin typeface="UD デジタル 教科書体 NK-R" panose="02020400000000000000" pitchFamily="18" charset="-128"/>
                <a:ea typeface="UD デジタル 教科書体 NK-R" panose="02020400000000000000" pitchFamily="18" charset="-128"/>
              </a:rPr>
              <a:t>を、一つ目の視点とする。</a:t>
            </a:r>
            <a:endParaRPr lang="en-US" altLang="ja-JP" sz="2000" dirty="0">
              <a:latin typeface="UD デジタル 教科書体 NK-R" panose="02020400000000000000" pitchFamily="18" charset="-128"/>
              <a:ea typeface="UD デジタル 教科書体 NK-R" panose="02020400000000000000" pitchFamily="18" charset="-128"/>
            </a:endParaRPr>
          </a:p>
          <a:p>
            <a:endParaRPr lang="en-US" altLang="ja-JP" sz="1000" dirty="0">
              <a:latin typeface="UD デジタル 教科書体 NK-R" panose="02020400000000000000" pitchFamily="18" charset="-128"/>
              <a:ea typeface="UD デジタル 教科書体 NK-R" panose="02020400000000000000" pitchFamily="18" charset="-128"/>
            </a:endParaRPr>
          </a:p>
          <a:p>
            <a:r>
              <a:rPr lang="ja-JP" altLang="en-US" sz="2000" dirty="0">
                <a:latin typeface="UD デジタル 教科書体 NK-R" panose="02020400000000000000" pitchFamily="18" charset="-128"/>
                <a:ea typeface="UD デジタル 教科書体 NK-R" panose="02020400000000000000" pitchFamily="18" charset="-128"/>
              </a:rPr>
              <a:t>　また、世界的な都市間競争の中、大阪・関西が世界から選ばれる地域になるためには、大阪の特性を生かしたエッジの効いた取組みにより独自の個性・機能を備えるとともに、国内一極集中のリスクを回避し、日本のレジリエンスを向上する役割を果たすことが必要であり、</a:t>
            </a:r>
            <a:r>
              <a:rPr lang="en-US" altLang="ja-JP" sz="2000" u="sng" dirty="0">
                <a:latin typeface="UD デジタル 教科書体 NK-R" panose="02020400000000000000" pitchFamily="18" charset="-128"/>
                <a:ea typeface="UD デジタル 教科書体 NK-R" panose="02020400000000000000" pitchFamily="18" charset="-128"/>
              </a:rPr>
              <a:t>【</a:t>
            </a:r>
            <a:r>
              <a:rPr lang="ja-JP" altLang="en-US" sz="2000" b="1" u="sng" dirty="0">
                <a:latin typeface="UD デジタル 教科書体 NK-R" panose="02020400000000000000" pitchFamily="18" charset="-128"/>
                <a:ea typeface="UD デジタル 教科書体 NK-R" panose="02020400000000000000" pitchFamily="18" charset="-128"/>
              </a:rPr>
              <a:t>差別化・補完性</a:t>
            </a:r>
            <a:r>
              <a:rPr lang="en-US" altLang="ja-JP" sz="2000" b="1" u="sng" dirty="0">
                <a:latin typeface="UD デジタル 教科書体 NK-R" panose="02020400000000000000" pitchFamily="18" charset="-128"/>
                <a:ea typeface="UD デジタル 教科書体 NK-R" panose="02020400000000000000" pitchFamily="18" charset="-128"/>
              </a:rPr>
              <a:t>】</a:t>
            </a:r>
            <a:r>
              <a:rPr lang="ja-JP" altLang="en-US" sz="2000" dirty="0">
                <a:latin typeface="UD デジタル 教科書体 NK-R" panose="02020400000000000000" pitchFamily="18" charset="-128"/>
                <a:ea typeface="UD デジタル 教科書体 NK-R" panose="02020400000000000000" pitchFamily="18" charset="-128"/>
              </a:rPr>
              <a:t>を、二つ目の視点とする。</a:t>
            </a:r>
            <a:endParaRPr lang="en-US" altLang="ja-JP" sz="2000" dirty="0">
              <a:latin typeface="UD デジタル 教科書体 NK-R" panose="02020400000000000000" pitchFamily="18" charset="-128"/>
              <a:ea typeface="UD デジタル 教科書体 NK-R" panose="02020400000000000000" pitchFamily="18" charset="-128"/>
            </a:endParaRPr>
          </a:p>
        </p:txBody>
      </p:sp>
      <p:sp>
        <p:nvSpPr>
          <p:cNvPr id="7" name="タイトル 1"/>
          <p:cNvSpPr>
            <a:spLocks noGrp="1"/>
          </p:cNvSpPr>
          <p:nvPr>
            <p:ph type="title"/>
          </p:nvPr>
        </p:nvSpPr>
        <p:spPr>
          <a:xfrm>
            <a:off x="838200" y="120424"/>
            <a:ext cx="10515600" cy="834501"/>
          </a:xfrm>
        </p:spPr>
        <p:txBody>
          <a:bodyPr>
            <a:normAutofit/>
          </a:bodyPr>
          <a:lstStyle/>
          <a:p>
            <a:r>
              <a:rPr lang="en-US" altLang="ja-JP" dirty="0">
                <a:latin typeface="UD デジタル 教科書体 NK-R" panose="02020400000000000000" pitchFamily="18" charset="-128"/>
                <a:ea typeface="UD デジタル 教科書体 NK-R" panose="02020400000000000000" pitchFamily="18" charset="-128"/>
              </a:rPr>
              <a:t>Ⅰ</a:t>
            </a:r>
            <a:r>
              <a:rPr lang="ja-JP" altLang="en-US" dirty="0">
                <a:latin typeface="UD デジタル 教科書体 NK-R" panose="02020400000000000000" pitchFamily="18" charset="-128"/>
                <a:ea typeface="UD デジタル 教科書体 NK-R" panose="02020400000000000000" pitchFamily="18" charset="-128"/>
              </a:rPr>
              <a:t>　３</a:t>
            </a:r>
            <a:r>
              <a:rPr lang="en-US" altLang="ja-JP" dirty="0">
                <a:latin typeface="UD デジタル 教科書体 NK-R" panose="02020400000000000000" pitchFamily="18" charset="-128"/>
                <a:ea typeface="UD デジタル 教科書体 NK-R" panose="02020400000000000000" pitchFamily="18" charset="-128"/>
              </a:rPr>
              <a:t>.</a:t>
            </a:r>
            <a:r>
              <a:rPr lang="ja-JP" altLang="en-US" dirty="0">
                <a:latin typeface="UD デジタル 教科書体 NK-R" panose="02020400000000000000" pitchFamily="18" charset="-128"/>
                <a:ea typeface="UD デジタル 教科書体 NK-R" panose="02020400000000000000" pitchFamily="18" charset="-128"/>
              </a:rPr>
              <a:t>　戦略策定にあたり重視すべき視点</a:t>
            </a:r>
          </a:p>
        </p:txBody>
      </p:sp>
    </p:spTree>
    <p:extLst>
      <p:ext uri="{BB962C8B-B14F-4D97-AF65-F5344CB8AC3E}">
        <p14:creationId xmlns:p14="http://schemas.microsoft.com/office/powerpoint/2010/main" val="28816329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9152</Words>
  <Application>Microsoft Office PowerPoint</Application>
  <PresentationFormat>ワイド画面</PresentationFormat>
  <Paragraphs>1112</Paragraphs>
  <Slides>35</Slides>
  <Notes>7</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35</vt:i4>
      </vt:variant>
    </vt:vector>
  </HeadingPairs>
  <TitlesOfParts>
    <vt:vector size="44" baseType="lpstr">
      <vt:lpstr>Meiryo UI</vt:lpstr>
      <vt:lpstr>UD デジタル 教科書体 NK-R</vt:lpstr>
      <vt:lpstr>游ゴシック</vt:lpstr>
      <vt:lpstr>游ゴシック Light</vt:lpstr>
      <vt:lpstr>Arial</vt:lpstr>
      <vt:lpstr>Courier New</vt:lpstr>
      <vt:lpstr>Times New Roman</vt:lpstr>
      <vt:lpstr>Wingdings</vt:lpstr>
      <vt:lpstr>Office テーマ</vt:lpstr>
      <vt:lpstr>国際金融都市OSAKA戦略</vt:lpstr>
      <vt:lpstr>PowerPoint プレゼンテーション</vt:lpstr>
      <vt:lpstr>目次</vt:lpstr>
      <vt:lpstr>PowerPoint プレゼンテーション</vt:lpstr>
      <vt:lpstr>Ⅰ　1.　戦略策定の趣旨</vt:lpstr>
      <vt:lpstr>Ⅰ　２.　世界の潮流と日本の状況</vt:lpstr>
      <vt:lpstr>PowerPoint プレゼンテーション</vt:lpstr>
      <vt:lpstr>Ⅰ　２.　大阪の現状</vt:lpstr>
      <vt:lpstr>Ⅰ　３.　戦略策定にあたり重視すべき視点</vt:lpstr>
      <vt:lpstr>PowerPoint プレゼンテーション</vt:lpstr>
      <vt:lpstr>PowerPoint プレゼンテーション</vt:lpstr>
      <vt:lpstr>　国際金融都市の実現に向けた取組みについては、戦略策定にあたって重視すべき視点の目的・意義や、めざす都市像を共有したうえで、明快なコンセプト・ストーリーを示していくことが必要である。  　そこで、まず、めざす都市像ごとに取組みの柱を立てた。 　 　　次に、これまで推進委員会及び部会において国際金融都市の実現に向けた取組みについて活発に議論を行ってきた内容を踏まえ、取組みの柱ごとの具体的取組みの整理を行った。  　　具体的取組みについては、各プレイヤーが主体的に優先順位の高いものから実施することとし、これをアクションプランとして取りまとめた。  　　なお、これらの取組みについては、  　　・フィンテックなど金融との親和性が高く、新たな成長の原動力となる【デジタル化】の視点と、 　　・関西各地域の強みや歴史・文化を活かす【関西広域】の視点  を踏まえたものとする。  　アクションプランについては、その取組みの進捗状況のレビューや上記以外で推進委員会・部会で議論されたアイデアの検討・実施可能な取組みの追加を行うなど、国際金融都市を実現するために何が必要かを企業ニーズなどを踏まえながら精査し、毎年度更新していく。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modified xsi:type="dcterms:W3CDTF">2022-03-28T02:52:43Z</dcterms:modified>
</cp:coreProperties>
</file>