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1"/>
  </p:notesMasterIdLst>
  <p:sldIdLst>
    <p:sldId id="320" r:id="rId2"/>
    <p:sldId id="346" r:id="rId3"/>
    <p:sldId id="487" r:id="rId4"/>
    <p:sldId id="496" r:id="rId5"/>
    <p:sldId id="497" r:id="rId6"/>
    <p:sldId id="498" r:id="rId7"/>
    <p:sldId id="499" r:id="rId8"/>
    <p:sldId id="500" r:id="rId9"/>
    <p:sldId id="501" r:id="rId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878"/>
    <a:srgbClr val="FDA3A3"/>
    <a:srgbClr val="CC0000"/>
    <a:srgbClr val="FF6600"/>
    <a:srgbClr val="FF3300"/>
    <a:srgbClr val="FFAEA0"/>
    <a:srgbClr val="FFAEBA"/>
    <a:srgbClr val="FFAE82"/>
    <a:srgbClr val="FAAE8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061" autoAdjust="0"/>
  </p:normalViewPr>
  <p:slideViewPr>
    <p:cSldViewPr snapToGrid="0">
      <p:cViewPr varScale="1">
        <p:scale>
          <a:sx n="69" d="100"/>
          <a:sy n="69" d="100"/>
        </p:scale>
        <p:origin x="708" y="60"/>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jpx-fs2\o-koho\&#22823;&#38442;&#24195;&#22577;\01_&#31038;&#38263;&#38306;&#20418;&#65288;&#35611;&#28436;&#12539;&#25384;&#25334;&#31561;&#65289;\FIA\&#12459;&#12486;&#12468;&#12522;&#12540;&#21029;&#21462;&#24341;&#39640;&#12398;&#25512;&#31227;\&#9733;FIA%20global%20future%20&amp;%20Option%20volume%20by%20category.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b="0">
                <a:latin typeface="メイリオ" panose="020B0604030504040204" pitchFamily="50" charset="-128"/>
                <a:ea typeface="メイリオ" panose="020B0604030504040204" pitchFamily="50" charset="-128"/>
              </a:defRPr>
            </a:pPr>
            <a:r>
              <a:rPr kumimoji="1" lang="ja-JP" altLang="ja-JP" sz="1050" b="0" i="0" baseline="0">
                <a:effectLst/>
                <a:latin typeface="メイリオ" panose="020B0604030504040204" pitchFamily="50" charset="-128"/>
                <a:ea typeface="メイリオ" panose="020B0604030504040204" pitchFamily="50" charset="-128"/>
              </a:rPr>
              <a:t>資産別取引所デリバティブ取引高の推移</a:t>
            </a:r>
            <a:endParaRPr lang="ja-JP" altLang="ja-JP" sz="1050" b="0">
              <a:effectLst/>
              <a:latin typeface="メイリオ" panose="020B0604030504040204" pitchFamily="50" charset="-128"/>
              <a:ea typeface="メイリオ" panose="020B0604030504040204" pitchFamily="50" charset="-128"/>
            </a:endParaRPr>
          </a:p>
        </c:rich>
      </c:tx>
      <c:layout>
        <c:manualLayout>
          <c:xMode val="edge"/>
          <c:yMode val="edge"/>
          <c:x val="0.32888776630154315"/>
          <c:y val="0"/>
        </c:manualLayout>
      </c:layout>
      <c:overlay val="0"/>
    </c:title>
    <c:autoTitleDeleted val="0"/>
    <c:plotArea>
      <c:layout>
        <c:manualLayout>
          <c:layoutTarget val="inner"/>
          <c:xMode val="edge"/>
          <c:yMode val="edge"/>
          <c:x val="0.11248846117503399"/>
          <c:y val="9.4026310570876293E-2"/>
          <c:w val="0.89923967099249003"/>
          <c:h val="0.82123664583036482"/>
        </c:manualLayout>
      </c:layout>
      <c:barChart>
        <c:barDir val="col"/>
        <c:grouping val="stacked"/>
        <c:varyColors val="0"/>
        <c:ser>
          <c:idx val="5"/>
          <c:order val="0"/>
          <c:tx>
            <c:strRef>
              <c:f>データ!$B$1</c:f>
              <c:strCache>
                <c:ptCount val="1"/>
                <c:pt idx="0">
                  <c:v>株価指数</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データ!$B$2:$B$21</c:f>
              <c:numCache>
                <c:formatCode>#,##0_);[Red]\(#,##0\)</c:formatCode>
                <c:ptCount val="20"/>
                <c:pt idx="0">
                  <c:v>1498150000</c:v>
                </c:pt>
                <c:pt idx="1">
                  <c:v>2791180000</c:v>
                </c:pt>
                <c:pt idx="2">
                  <c:v>3960870000</c:v>
                </c:pt>
                <c:pt idx="3">
                  <c:v>3799400000</c:v>
                </c:pt>
                <c:pt idx="4">
                  <c:v>4080330000</c:v>
                </c:pt>
                <c:pt idx="5">
                  <c:v>4454222902</c:v>
                </c:pt>
                <c:pt idx="6">
                  <c:v>5499833555</c:v>
                </c:pt>
                <c:pt idx="7">
                  <c:v>6488621284</c:v>
                </c:pt>
                <c:pt idx="8">
                  <c:v>7449846538</c:v>
                </c:pt>
                <c:pt idx="9">
                  <c:v>8664986804</c:v>
                </c:pt>
                <c:pt idx="10">
                  <c:v>10228716966</c:v>
                </c:pt>
                <c:pt idx="11">
                  <c:v>7464351381</c:v>
                </c:pt>
                <c:pt idx="12">
                  <c:v>6830177458</c:v>
                </c:pt>
                <c:pt idx="13">
                  <c:v>7339406137</c:v>
                </c:pt>
                <c:pt idx="14">
                  <c:v>8339938815</c:v>
                </c:pt>
                <c:pt idx="15">
                  <c:v>7117924279</c:v>
                </c:pt>
                <c:pt idx="16">
                  <c:v>7515908716</c:v>
                </c:pt>
                <c:pt idx="17">
                  <c:v>9982559310</c:v>
                </c:pt>
                <c:pt idx="18">
                  <c:v>12460888338</c:v>
                </c:pt>
                <c:pt idx="19">
                  <c:v>18609021646</c:v>
                </c:pt>
              </c:numCache>
            </c:numRef>
          </c:val>
          <c:extLst>
            <c:ext xmlns:c16="http://schemas.microsoft.com/office/drawing/2014/chart" uri="{C3380CC4-5D6E-409C-BE32-E72D297353CC}">
              <c16:uniqueId val="{00000000-FE45-4A0C-BA93-FFC055536DAB}"/>
            </c:ext>
          </c:extLst>
        </c:ser>
        <c:ser>
          <c:idx val="4"/>
          <c:order val="1"/>
          <c:tx>
            <c:strRef>
              <c:f>データ!$C$1</c:f>
              <c:strCache>
                <c:ptCount val="1"/>
                <c:pt idx="0">
                  <c:v>個別証券</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データ!$C$2:$C$21</c:f>
              <c:numCache>
                <c:formatCode>#,##0_);[Red]\(#,##0\)</c:formatCode>
                <c:ptCount val="20"/>
                <c:pt idx="0">
                  <c:v>1179010000</c:v>
                </c:pt>
                <c:pt idx="1">
                  <c:v>1354700000</c:v>
                </c:pt>
                <c:pt idx="2">
                  <c:v>1558520000</c:v>
                </c:pt>
                <c:pt idx="3">
                  <c:v>1996660000</c:v>
                </c:pt>
                <c:pt idx="4">
                  <c:v>2356870000</c:v>
                </c:pt>
                <c:pt idx="5">
                  <c:v>2876486897</c:v>
                </c:pt>
                <c:pt idx="6">
                  <c:v>4400437854</c:v>
                </c:pt>
                <c:pt idx="7">
                  <c:v>5511194380</c:v>
                </c:pt>
                <c:pt idx="8">
                  <c:v>4520849065</c:v>
                </c:pt>
                <c:pt idx="9">
                  <c:v>5046629020</c:v>
                </c:pt>
                <c:pt idx="10">
                  <c:v>5296596675</c:v>
                </c:pt>
                <c:pt idx="11">
                  <c:v>5054049740</c:v>
                </c:pt>
                <c:pt idx="12">
                  <c:v>4946500754</c:v>
                </c:pt>
                <c:pt idx="13">
                  <c:v>4943659298</c:v>
                </c:pt>
                <c:pt idx="14">
                  <c:v>4944753556</c:v>
                </c:pt>
                <c:pt idx="15">
                  <c:v>4557835036</c:v>
                </c:pt>
                <c:pt idx="16">
                  <c:v>4754164789</c:v>
                </c:pt>
                <c:pt idx="17">
                  <c:v>5787981798</c:v>
                </c:pt>
                <c:pt idx="18">
                  <c:v>6099212729</c:v>
                </c:pt>
                <c:pt idx="19">
                  <c:v>9897318982</c:v>
                </c:pt>
              </c:numCache>
            </c:numRef>
          </c:val>
          <c:extLst>
            <c:ext xmlns:c16="http://schemas.microsoft.com/office/drawing/2014/chart" uri="{C3380CC4-5D6E-409C-BE32-E72D297353CC}">
              <c16:uniqueId val="{00000001-FE45-4A0C-BA93-FFC055536DAB}"/>
            </c:ext>
          </c:extLst>
        </c:ser>
        <c:ser>
          <c:idx val="3"/>
          <c:order val="2"/>
          <c:tx>
            <c:strRef>
              <c:f>データ!$D$1</c:f>
              <c:strCache>
                <c:ptCount val="1"/>
                <c:pt idx="0">
                  <c:v>金利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データ!$D$2:$D$21</c:f>
              <c:numCache>
                <c:formatCode>#,##0_);[Red]\(#,##0\)</c:formatCode>
                <c:ptCount val="20"/>
                <c:pt idx="0">
                  <c:v>1233560000</c:v>
                </c:pt>
                <c:pt idx="1">
                  <c:v>1478440000</c:v>
                </c:pt>
                <c:pt idx="2">
                  <c:v>1881270000</c:v>
                </c:pt>
                <c:pt idx="3">
                  <c:v>2271250000</c:v>
                </c:pt>
                <c:pt idx="4">
                  <c:v>2536770000</c:v>
                </c:pt>
                <c:pt idx="5">
                  <c:v>3193410504</c:v>
                </c:pt>
                <c:pt idx="6">
                  <c:v>3745176350</c:v>
                </c:pt>
                <c:pt idx="7">
                  <c:v>3204838617</c:v>
                </c:pt>
                <c:pt idx="8">
                  <c:v>2464092298</c:v>
                </c:pt>
                <c:pt idx="9">
                  <c:v>3196005638</c:v>
                </c:pt>
                <c:pt idx="10">
                  <c:v>3455673679</c:v>
                </c:pt>
                <c:pt idx="11">
                  <c:v>2892935562</c:v>
                </c:pt>
                <c:pt idx="12">
                  <c:v>3344450251</c:v>
                </c:pt>
                <c:pt idx="13">
                  <c:v>3300300084</c:v>
                </c:pt>
                <c:pt idx="14">
                  <c:v>3263181266</c:v>
                </c:pt>
                <c:pt idx="15">
                  <c:v>3519100552</c:v>
                </c:pt>
                <c:pt idx="16">
                  <c:v>3967995313</c:v>
                </c:pt>
                <c:pt idx="17">
                  <c:v>4554195669</c:v>
                </c:pt>
                <c:pt idx="18">
                  <c:v>4771985821</c:v>
                </c:pt>
                <c:pt idx="19">
                  <c:v>4151838110</c:v>
                </c:pt>
              </c:numCache>
            </c:numRef>
          </c:val>
          <c:extLst>
            <c:ext xmlns:c16="http://schemas.microsoft.com/office/drawing/2014/chart" uri="{C3380CC4-5D6E-409C-BE32-E72D297353CC}">
              <c16:uniqueId val="{00000002-FE45-4A0C-BA93-FFC055536DAB}"/>
            </c:ext>
          </c:extLst>
        </c:ser>
        <c:ser>
          <c:idx val="2"/>
          <c:order val="3"/>
          <c:tx>
            <c:strRef>
              <c:f>データ!$E$1</c:f>
              <c:strCache>
                <c:ptCount val="1"/>
                <c:pt idx="0">
                  <c:v>通貨</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データ!$E$2:$E$21</c:f>
              <c:numCache>
                <c:formatCode>#,##0_);[Red]\(#,##0\)</c:formatCode>
                <c:ptCount val="20"/>
                <c:pt idx="0">
                  <c:v>55380000</c:v>
                </c:pt>
                <c:pt idx="1">
                  <c:v>60560000</c:v>
                </c:pt>
                <c:pt idx="2">
                  <c:v>77850000</c:v>
                </c:pt>
                <c:pt idx="3">
                  <c:v>105380000</c:v>
                </c:pt>
                <c:pt idx="4">
                  <c:v>167190000</c:v>
                </c:pt>
                <c:pt idx="5">
                  <c:v>240053180</c:v>
                </c:pt>
                <c:pt idx="6">
                  <c:v>459752816</c:v>
                </c:pt>
                <c:pt idx="7">
                  <c:v>597481714</c:v>
                </c:pt>
                <c:pt idx="8">
                  <c:v>990872926</c:v>
                </c:pt>
                <c:pt idx="9">
                  <c:v>2525981511</c:v>
                </c:pt>
                <c:pt idx="10">
                  <c:v>3147464132</c:v>
                </c:pt>
                <c:pt idx="11">
                  <c:v>2434557602</c:v>
                </c:pt>
                <c:pt idx="12">
                  <c:v>2497275021</c:v>
                </c:pt>
                <c:pt idx="13">
                  <c:v>2122783609</c:v>
                </c:pt>
                <c:pt idx="14">
                  <c:v>2785081607</c:v>
                </c:pt>
                <c:pt idx="15">
                  <c:v>3073420689</c:v>
                </c:pt>
                <c:pt idx="16">
                  <c:v>2984103494</c:v>
                </c:pt>
                <c:pt idx="17">
                  <c:v>3928907250</c:v>
                </c:pt>
                <c:pt idx="18">
                  <c:v>3938596707</c:v>
                </c:pt>
                <c:pt idx="19">
                  <c:v>4523688389</c:v>
                </c:pt>
              </c:numCache>
            </c:numRef>
          </c:val>
          <c:extLst>
            <c:ext xmlns:c16="http://schemas.microsoft.com/office/drawing/2014/chart" uri="{C3380CC4-5D6E-409C-BE32-E72D297353CC}">
              <c16:uniqueId val="{00000003-FE45-4A0C-BA93-FFC055536DAB}"/>
            </c:ext>
          </c:extLst>
        </c:ser>
        <c:ser>
          <c:idx val="0"/>
          <c:order val="4"/>
          <c:tx>
            <c:strRef>
              <c:f>データ!$F$1</c:f>
              <c:strCache>
                <c:ptCount val="1"/>
                <c:pt idx="0">
                  <c:v>エネルギー</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データ!$F$2:$F$21</c:f>
              <c:numCache>
                <c:formatCode>#,##0_);[Red]\(#,##0\)</c:formatCode>
                <c:ptCount val="20"/>
                <c:pt idx="0">
                  <c:v>166900000</c:v>
                </c:pt>
                <c:pt idx="1">
                  <c:v>209370000</c:v>
                </c:pt>
                <c:pt idx="2">
                  <c:v>217560000</c:v>
                </c:pt>
                <c:pt idx="3">
                  <c:v>243460000</c:v>
                </c:pt>
                <c:pt idx="4">
                  <c:v>280130000</c:v>
                </c:pt>
                <c:pt idx="5">
                  <c:v>385965150</c:v>
                </c:pt>
                <c:pt idx="6">
                  <c:v>496770566</c:v>
                </c:pt>
                <c:pt idx="7">
                  <c:v>580952996</c:v>
                </c:pt>
                <c:pt idx="8">
                  <c:v>657653860</c:v>
                </c:pt>
                <c:pt idx="9">
                  <c:v>723618042</c:v>
                </c:pt>
                <c:pt idx="10">
                  <c:v>813511365</c:v>
                </c:pt>
                <c:pt idx="11">
                  <c:v>900680624</c:v>
                </c:pt>
                <c:pt idx="12">
                  <c:v>1311008765</c:v>
                </c:pt>
                <c:pt idx="13">
                  <c:v>1160869956</c:v>
                </c:pt>
                <c:pt idx="14">
                  <c:v>1410908886</c:v>
                </c:pt>
                <c:pt idx="15">
                  <c:v>2214163491</c:v>
                </c:pt>
                <c:pt idx="16">
                  <c:v>2171206765</c:v>
                </c:pt>
                <c:pt idx="17">
                  <c:v>2237728622</c:v>
                </c:pt>
                <c:pt idx="18">
                  <c:v>2542348018</c:v>
                </c:pt>
                <c:pt idx="19">
                  <c:v>3152479136</c:v>
                </c:pt>
              </c:numCache>
            </c:numRef>
          </c:val>
          <c:extLst>
            <c:ext xmlns:c16="http://schemas.microsoft.com/office/drawing/2014/chart" uri="{C3380CC4-5D6E-409C-BE32-E72D297353CC}">
              <c16:uniqueId val="{00000004-FE45-4A0C-BA93-FFC055536DAB}"/>
            </c:ext>
          </c:extLst>
        </c:ser>
        <c:ser>
          <c:idx val="7"/>
          <c:order val="5"/>
          <c:tx>
            <c:strRef>
              <c:f>データ!$J$1</c:f>
              <c:strCache>
                <c:ptCount val="1"/>
                <c:pt idx="0">
                  <c:v>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データ!$J$2:$J$21</c:f>
              <c:numCache>
                <c:formatCode>#,##0_);[Red]\(#,##0\)</c:formatCode>
                <c:ptCount val="20"/>
                <c:pt idx="0">
                  <c:v>39140000</c:v>
                </c:pt>
                <c:pt idx="1">
                  <c:v>51260000</c:v>
                </c:pt>
                <c:pt idx="2">
                  <c:v>64459999.999999993</c:v>
                </c:pt>
                <c:pt idx="3">
                  <c:v>60560000</c:v>
                </c:pt>
                <c:pt idx="4">
                  <c:v>55340000</c:v>
                </c:pt>
                <c:pt idx="5">
                  <c:v>102298908</c:v>
                </c:pt>
                <c:pt idx="6">
                  <c:v>150976113</c:v>
                </c:pt>
                <c:pt idx="7">
                  <c:v>157443026</c:v>
                </c:pt>
                <c:pt idx="8">
                  <c:v>151451722</c:v>
                </c:pt>
                <c:pt idx="9">
                  <c:v>174946553</c:v>
                </c:pt>
                <c:pt idx="10">
                  <c:v>342134687</c:v>
                </c:pt>
                <c:pt idx="11">
                  <c:v>319434323</c:v>
                </c:pt>
                <c:pt idx="12">
                  <c:v>433708193</c:v>
                </c:pt>
                <c:pt idx="13">
                  <c:v>371064966</c:v>
                </c:pt>
                <c:pt idx="14">
                  <c:v>316685335</c:v>
                </c:pt>
                <c:pt idx="15">
                  <c:v>312137035</c:v>
                </c:pt>
                <c:pt idx="16">
                  <c:v>281823613</c:v>
                </c:pt>
                <c:pt idx="17">
                  <c:v>317927192</c:v>
                </c:pt>
                <c:pt idx="18">
                  <c:v>582292397</c:v>
                </c:pt>
                <c:pt idx="19">
                  <c:v>983139556</c:v>
                </c:pt>
              </c:numCache>
            </c:numRef>
          </c:val>
          <c:extLst>
            <c:ext xmlns:c16="http://schemas.microsoft.com/office/drawing/2014/chart" uri="{C3380CC4-5D6E-409C-BE32-E72D297353CC}">
              <c16:uniqueId val="{00000005-FE45-4A0C-BA93-FFC055536DAB}"/>
            </c:ext>
          </c:extLst>
        </c:ser>
        <c:ser>
          <c:idx val="1"/>
          <c:order val="6"/>
          <c:tx>
            <c:strRef>
              <c:f>データ!$H$1</c:f>
              <c:strCache>
                <c:ptCount val="1"/>
                <c:pt idx="0">
                  <c:v>非貴金属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データ!$H$2:$H$21</c:f>
              <c:numCache>
                <c:formatCode>#,##0_);[Red]\(#,##0\)</c:formatCode>
                <c:ptCount val="20"/>
                <c:pt idx="0">
                  <c:v>70150000</c:v>
                </c:pt>
                <c:pt idx="1">
                  <c:v>71570000</c:v>
                </c:pt>
                <c:pt idx="2">
                  <c:v>90390000</c:v>
                </c:pt>
                <c:pt idx="3">
                  <c:v>105230000</c:v>
                </c:pt>
                <c:pt idx="4">
                  <c:v>98000000</c:v>
                </c:pt>
                <c:pt idx="5">
                  <c:v>116383437</c:v>
                </c:pt>
                <c:pt idx="6">
                  <c:v>106859969</c:v>
                </c:pt>
                <c:pt idx="7">
                  <c:v>198715383</c:v>
                </c:pt>
                <c:pt idx="8">
                  <c:v>462823525</c:v>
                </c:pt>
                <c:pt idx="9">
                  <c:v>643646141</c:v>
                </c:pt>
                <c:pt idx="10">
                  <c:v>435115597</c:v>
                </c:pt>
                <c:pt idx="11">
                  <c:v>554253753</c:v>
                </c:pt>
                <c:pt idx="12">
                  <c:v>646353626</c:v>
                </c:pt>
                <c:pt idx="13">
                  <c:v>872626126</c:v>
                </c:pt>
                <c:pt idx="14">
                  <c:v>1280935517</c:v>
                </c:pt>
                <c:pt idx="15">
                  <c:v>1877347635</c:v>
                </c:pt>
                <c:pt idx="16">
                  <c:v>1740499534</c:v>
                </c:pt>
                <c:pt idx="17">
                  <c:v>1523423150</c:v>
                </c:pt>
                <c:pt idx="18">
                  <c:v>1439730644</c:v>
                </c:pt>
                <c:pt idx="19">
                  <c:v>1433275953</c:v>
                </c:pt>
              </c:numCache>
            </c:numRef>
          </c:val>
          <c:extLst>
            <c:ext xmlns:c16="http://schemas.microsoft.com/office/drawing/2014/chart" uri="{C3380CC4-5D6E-409C-BE32-E72D297353CC}">
              <c16:uniqueId val="{00000006-FE45-4A0C-BA93-FFC055536DAB}"/>
            </c:ext>
          </c:extLst>
        </c:ser>
        <c:ser>
          <c:idx val="8"/>
          <c:order val="7"/>
          <c:tx>
            <c:strRef>
              <c:f>データ!$G$1</c:f>
              <c:strCache>
                <c:ptCount val="1"/>
                <c:pt idx="0">
                  <c:v>農産物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データ!$G$2:$G$21</c:f>
              <c:numCache>
                <c:formatCode>#,##0_);[Red]\(#,##0\)</c:formatCode>
                <c:ptCount val="20"/>
                <c:pt idx="0">
                  <c:v>139400000</c:v>
                </c:pt>
                <c:pt idx="1">
                  <c:v>199390000</c:v>
                </c:pt>
                <c:pt idx="2">
                  <c:v>261149999.99999997</c:v>
                </c:pt>
                <c:pt idx="3">
                  <c:v>301910000</c:v>
                </c:pt>
                <c:pt idx="4">
                  <c:v>378900000</c:v>
                </c:pt>
                <c:pt idx="5">
                  <c:v>489031853</c:v>
                </c:pt>
                <c:pt idx="6">
                  <c:v>640683907</c:v>
                </c:pt>
                <c:pt idx="7">
                  <c:v>897633132</c:v>
                </c:pt>
                <c:pt idx="8">
                  <c:v>927839377</c:v>
                </c:pt>
                <c:pt idx="9">
                  <c:v>1305504989</c:v>
                </c:pt>
                <c:pt idx="10">
                  <c:v>996805471</c:v>
                </c:pt>
                <c:pt idx="11">
                  <c:v>1254451535</c:v>
                </c:pt>
                <c:pt idx="12">
                  <c:v>1211465802</c:v>
                </c:pt>
                <c:pt idx="13">
                  <c:v>1388095447</c:v>
                </c:pt>
                <c:pt idx="14">
                  <c:v>1639886712</c:v>
                </c:pt>
                <c:pt idx="15">
                  <c:v>1932074899</c:v>
                </c:pt>
                <c:pt idx="16">
                  <c:v>1306068499</c:v>
                </c:pt>
                <c:pt idx="17">
                  <c:v>1487755387</c:v>
                </c:pt>
                <c:pt idx="18">
                  <c:v>1767719357</c:v>
                </c:pt>
                <c:pt idx="19">
                  <c:v>2569466044</c:v>
                </c:pt>
              </c:numCache>
            </c:numRef>
          </c:val>
          <c:extLst>
            <c:ext xmlns:c16="http://schemas.microsoft.com/office/drawing/2014/chart" uri="{C3380CC4-5D6E-409C-BE32-E72D297353CC}">
              <c16:uniqueId val="{00000007-FE45-4A0C-BA93-FFC055536DAB}"/>
            </c:ext>
          </c:extLst>
        </c:ser>
        <c:ser>
          <c:idx val="9"/>
          <c:order val="8"/>
          <c:tx>
            <c:strRef>
              <c:f>データ!$I$1</c:f>
              <c:strCache>
                <c:ptCount val="1"/>
                <c:pt idx="0">
                  <c:v>その他</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データ!$I$2:$I$21</c:f>
              <c:numCache>
                <c:formatCode>#,##0_);[Red]\(#,##0\)</c:formatCode>
                <c:ptCount val="20"/>
                <c:pt idx="0">
                  <c:v>750000</c:v>
                </c:pt>
                <c:pt idx="1">
                  <c:v>800000</c:v>
                </c:pt>
                <c:pt idx="2">
                  <c:v>660000</c:v>
                </c:pt>
                <c:pt idx="3">
                  <c:v>860000</c:v>
                </c:pt>
                <c:pt idx="4">
                  <c:v>2590000</c:v>
                </c:pt>
                <c:pt idx="5">
                  <c:v>4360194</c:v>
                </c:pt>
                <c:pt idx="6">
                  <c:v>26140974</c:v>
                </c:pt>
                <c:pt idx="7">
                  <c:v>44896671</c:v>
                </c:pt>
                <c:pt idx="8">
                  <c:v>114469433</c:v>
                </c:pt>
                <c:pt idx="9">
                  <c:v>137657192</c:v>
                </c:pt>
                <c:pt idx="10">
                  <c:v>230305531</c:v>
                </c:pt>
                <c:pt idx="11">
                  <c:v>253203391</c:v>
                </c:pt>
                <c:pt idx="12">
                  <c:v>345924587</c:v>
                </c:pt>
                <c:pt idx="13">
                  <c:v>354372337</c:v>
                </c:pt>
                <c:pt idx="14">
                  <c:v>819711258</c:v>
                </c:pt>
                <c:pt idx="15">
                  <c:v>616015068</c:v>
                </c:pt>
                <c:pt idx="16">
                  <c:v>479809831</c:v>
                </c:pt>
                <c:pt idx="17">
                  <c:v>489018266</c:v>
                </c:pt>
                <c:pt idx="18">
                  <c:v>889168670</c:v>
                </c:pt>
                <c:pt idx="19">
                  <c:v>1447264077</c:v>
                </c:pt>
              </c:numCache>
            </c:numRef>
          </c:val>
          <c:extLst>
            <c:ext xmlns:c16="http://schemas.microsoft.com/office/drawing/2014/chart" uri="{C3380CC4-5D6E-409C-BE32-E72D297353CC}">
              <c16:uniqueId val="{00000008-FE45-4A0C-BA93-FFC055536DAB}"/>
            </c:ext>
          </c:extLst>
        </c:ser>
        <c:dLbls>
          <c:showLegendKey val="0"/>
          <c:showVal val="0"/>
          <c:showCatName val="0"/>
          <c:showSerName val="0"/>
          <c:showPercent val="0"/>
          <c:showBubbleSize val="0"/>
        </c:dLbls>
        <c:gapWidth val="150"/>
        <c:overlap val="100"/>
        <c:axId val="2112162688"/>
        <c:axId val="1"/>
      </c:barChart>
      <c:catAx>
        <c:axId val="2112162688"/>
        <c:scaling>
          <c:orientation val="minMax"/>
        </c:scaling>
        <c:delete val="0"/>
        <c:axPos val="b"/>
        <c:numFmt formatCode="General" sourceLinked="1"/>
        <c:majorTickMark val="out"/>
        <c:minorTickMark val="none"/>
        <c:tickLblPos val="nextTo"/>
        <c:txPr>
          <a:bodyPr/>
          <a:lstStyle/>
          <a:p>
            <a:pPr>
              <a:defRPr sz="1100"/>
            </a:pPr>
            <a:endParaRPr lang="ja-JP"/>
          </a:p>
        </c:txPr>
        <c:crossAx val="1"/>
        <c:crosses val="autoZero"/>
        <c:auto val="1"/>
        <c:lblAlgn val="ctr"/>
        <c:lblOffset val="100"/>
        <c:noMultiLvlLbl val="0"/>
      </c:catAx>
      <c:valAx>
        <c:axId val="1"/>
        <c:scaling>
          <c:orientation val="minMax"/>
          <c:min val="0"/>
        </c:scaling>
        <c:delete val="0"/>
        <c:axPos val="l"/>
        <c:majorGridlines/>
        <c:numFmt formatCode="#,##0_);[Red]\(#,##0\)" sourceLinked="0"/>
        <c:majorTickMark val="out"/>
        <c:minorTickMark val="none"/>
        <c:tickLblPos val="nextTo"/>
        <c:txPr>
          <a:bodyPr/>
          <a:lstStyle/>
          <a:p>
            <a:pPr>
              <a:defRPr sz="1200"/>
            </a:pPr>
            <a:endParaRPr lang="ja-JP"/>
          </a:p>
        </c:txPr>
        <c:crossAx val="2112162688"/>
        <c:crosses val="autoZero"/>
        <c:crossBetween val="between"/>
        <c:dispUnits>
          <c:builtInUnit val="millions"/>
        </c:dispUnits>
      </c:valAx>
    </c:plotArea>
    <c:legend>
      <c:legendPos val="r"/>
      <c:legendEntry>
        <c:idx val="2"/>
        <c:txPr>
          <a:bodyPr/>
          <a:lstStyle/>
          <a:p>
            <a:pPr>
              <a:defRPr sz="900"/>
            </a:pPr>
            <a:endParaRPr lang="ja-JP"/>
          </a:p>
        </c:txPr>
      </c:legendEntry>
      <c:layout>
        <c:manualLayout>
          <c:xMode val="edge"/>
          <c:yMode val="edge"/>
          <c:x val="0.1220484230878259"/>
          <c:y val="0.10144879956502076"/>
          <c:w val="0.16639494399581334"/>
          <c:h val="0.48078374464299023"/>
        </c:manualLayout>
      </c:layout>
      <c:overlay val="0"/>
      <c:spPr>
        <a:solidFill>
          <a:sysClr val="window" lastClr="FFFFFF"/>
        </a:solidFill>
        <a:ln>
          <a:solidFill>
            <a:schemeClr val="bg1">
              <a:lumMod val="50000"/>
            </a:schemeClr>
          </a:solidFill>
        </a:ln>
      </c:spPr>
      <c:txPr>
        <a:bodyPr/>
        <a:lstStyle/>
        <a:p>
          <a:pPr>
            <a:defRPr sz="900"/>
          </a:pPr>
          <a:endParaRPr lang="ja-JP"/>
        </a:p>
      </c:txPr>
    </c:legend>
    <c:plotVisOnly val="1"/>
    <c:dispBlanksAs val="gap"/>
    <c:showDLblsOverMax val="0"/>
  </c:chart>
  <c:spPr>
    <a:noFill/>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cdr:y>
    </cdr:from>
    <cdr:to>
      <cdr:x>0.16562</cdr:x>
      <cdr:y>0.0801</cdr:y>
    </cdr:to>
    <cdr:sp macro="" textlink="">
      <cdr:nvSpPr>
        <cdr:cNvPr id="2" name="テキスト ボックス 1"/>
        <cdr:cNvSpPr txBox="1"/>
      </cdr:nvSpPr>
      <cdr:spPr>
        <a:xfrm xmlns:a="http://schemas.openxmlformats.org/drawingml/2006/main">
          <a:off x="-6647542" y="-779159"/>
          <a:ext cx="858158" cy="212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800" dirty="0"/>
            <a:t>(</a:t>
          </a:r>
          <a:r>
            <a:rPr lang="ja-JP" altLang="en-US" sz="800" dirty="0" smtClean="0"/>
            <a:t>百万単位</a:t>
          </a:r>
          <a:r>
            <a:rPr lang="en-US" altLang="ja-JP" sz="800" dirty="0"/>
            <a:t>) </a:t>
          </a:r>
          <a:endParaRPr lang="ja-JP" altLang="en-US" sz="800" dirty="0"/>
        </a:p>
      </cdr:txBody>
    </cdr:sp>
  </cdr:relSizeAnchor>
  <cdr:relSizeAnchor xmlns:cdr="http://schemas.openxmlformats.org/drawingml/2006/chartDrawing">
    <cdr:from>
      <cdr:x>0.66096</cdr:x>
      <cdr:y>0.23937</cdr:y>
    </cdr:from>
    <cdr:to>
      <cdr:x>0.77691</cdr:x>
      <cdr:y>0.48315</cdr:y>
    </cdr:to>
    <cdr:sp macro="" textlink="">
      <cdr:nvSpPr>
        <cdr:cNvPr id="5" name="テキスト ボックス 4"/>
        <cdr:cNvSpPr txBox="1"/>
      </cdr:nvSpPr>
      <cdr:spPr>
        <a:xfrm xmlns:a="http://schemas.openxmlformats.org/drawingml/2006/main">
          <a:off x="5238750" y="914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424" tIns="45712" rIns="91424" bIns="45712" rtlCol="0"/>
          <a:lstStyle>
            <a:lvl1pPr algn="r">
              <a:defRPr sz="1200"/>
            </a:lvl1pPr>
          </a:lstStyle>
          <a:p>
            <a:fld id="{B5BB58FE-C50D-4FCC-9864-742372085D7B}" type="datetimeFigureOut">
              <a:rPr kumimoji="1" lang="ja-JP" altLang="en-US" smtClean="0"/>
              <a:t>2022/3/28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424" tIns="45712" rIns="91424" bIns="45712" rtlCol="0" anchor="b"/>
          <a:lstStyle>
            <a:lvl1pPr algn="r">
              <a:defRPr sz="1200"/>
            </a:lvl1pPr>
          </a:lstStyle>
          <a:p>
            <a:fld id="{1C31A743-B267-4F88-9F80-B852F463C00D}" type="slidenum">
              <a:rPr kumimoji="1" lang="ja-JP" altLang="en-US" smtClean="0"/>
              <a:t>‹#›</a:t>
            </a:fld>
            <a:endParaRPr kumimoji="1" lang="ja-JP" altLang="en-US"/>
          </a:p>
        </p:txBody>
      </p:sp>
    </p:spTree>
    <p:extLst>
      <p:ext uri="{BB962C8B-B14F-4D97-AF65-F5344CB8AC3E}">
        <p14:creationId xmlns:p14="http://schemas.microsoft.com/office/powerpoint/2010/main" val="2743174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8DAA45D-EBB6-4D37-A147-3ED051E7DD71}" type="slidenum">
              <a:rPr kumimoji="1" lang="ja-JP" altLang="en-US" smtClean="0"/>
              <a:t>1</a:t>
            </a:fld>
            <a:endParaRPr kumimoji="1" lang="ja-JP" altLang="en-US"/>
          </a:p>
        </p:txBody>
      </p:sp>
    </p:spTree>
    <p:extLst>
      <p:ext uri="{BB962C8B-B14F-4D97-AF65-F5344CB8AC3E}">
        <p14:creationId xmlns:p14="http://schemas.microsoft.com/office/powerpoint/2010/main" val="101466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32105">
              <a:defRPr/>
            </a:pPr>
            <a:fld id="{82869989-EB00-4EE7-BCB5-25BDC5BB29F8}" type="slidenum">
              <a:rPr lang="en-US" altLang="ja-JP">
                <a:solidFill>
                  <a:srgbClr val="2D2E2D"/>
                </a:solidFill>
                <a:latin typeface="游ゴシック" panose="020F0502020204030204"/>
                <a:ea typeface="游ゴシック" panose="020B0400000000000000" pitchFamily="50" charset="-128"/>
              </a:rPr>
              <a:pPr defTabSz="932105">
                <a:defRPr/>
              </a:pPr>
              <a:t>2</a:t>
            </a:fld>
            <a:endParaRPr lang="ja-JP" altLang="en-US" dirty="0">
              <a:solidFill>
                <a:srgbClr val="2D2E2D"/>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1223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4EFADB-3CEB-418C-A904-4A99933E2468}" type="datetime1">
              <a:rPr kumimoji="1" lang="ja-JP" altLang="en-US" smtClean="0"/>
              <a:t>2022/3/28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15361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1275E3-4C93-4054-B235-E7EFB1502578}" type="datetime1">
              <a:rPr kumimoji="1" lang="ja-JP" altLang="en-US" smtClean="0"/>
              <a:t>2022/3/28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15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929DD6-8ACF-48AE-A059-2750C9928A29}" type="datetime1">
              <a:rPr kumimoji="1" lang="ja-JP" altLang="en-US" smtClean="0"/>
              <a:t>2022/3/28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73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5CBEF7-A3ED-46A4-A4AB-49DBB277F7E0}" type="datetime1">
              <a:rPr kumimoji="1" lang="ja-JP" altLang="en-US" smtClean="0"/>
              <a:t>2022/3/28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85141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A35C1E-6092-4629-94A6-93883CF7517C}" type="datetime1">
              <a:rPr kumimoji="1" lang="ja-JP" altLang="en-US" smtClean="0"/>
              <a:t>2022/3/28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68004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86E435-FE75-4DD1-9EBE-C4710D65A332}" type="datetime1">
              <a:rPr kumimoji="1" lang="ja-JP" altLang="en-US" smtClean="0"/>
              <a:t>2022/3/28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0129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7701DA-4E38-444F-8C18-2C0BF33B847C}" type="datetime1">
              <a:rPr kumimoji="1" lang="ja-JP" altLang="en-US" smtClean="0"/>
              <a:t>2022/3/28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748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5D35EF-BDCE-4496-AFEB-FBA214353044}" type="datetime1">
              <a:rPr kumimoji="1" lang="ja-JP" altLang="en-US" smtClean="0"/>
              <a:t>2022/3/28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7995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2ADD59-753B-429D-A0C8-EE60B7E2D719}" type="datetime1">
              <a:rPr kumimoji="1" lang="ja-JP" altLang="en-US" smtClean="0"/>
              <a:t>2022/3/28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38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2E2A93-2584-420C-9B89-1DFC6B068984}" type="datetime1">
              <a:rPr kumimoji="1" lang="ja-JP" altLang="en-US" smtClean="0"/>
              <a:t>2022/3/28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5434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0ED784-8E45-46CA-9E1D-ACD7B3EB707A}" type="datetime1">
              <a:rPr kumimoji="1" lang="ja-JP" altLang="en-US" smtClean="0"/>
              <a:t>2022/3/28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9799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14FFE-CD32-4842-AD9B-7AECBCF9F002}" type="datetime1">
              <a:rPr kumimoji="1" lang="ja-JP" altLang="en-US" smtClean="0"/>
              <a:t>2022/3/28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19493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0D96CC6-1174-4AF7-B08C-8EECE8039DEF}"/>
              </a:ext>
            </a:extLst>
          </p:cNvPr>
          <p:cNvGraphicFramePr>
            <a:graphicFrameLocks noGrp="1"/>
          </p:cNvGraphicFramePr>
          <p:nvPr>
            <p:extLst>
              <p:ext uri="{D42A27DB-BD31-4B8C-83A1-F6EECF244321}">
                <p14:modId xmlns:p14="http://schemas.microsoft.com/office/powerpoint/2010/main" val="3221743583"/>
              </p:ext>
            </p:extLst>
          </p:nvPr>
        </p:nvGraphicFramePr>
        <p:xfrm>
          <a:off x="927816" y="736735"/>
          <a:ext cx="10263389" cy="5482200"/>
        </p:xfrm>
        <a:graphic>
          <a:graphicData uri="http://schemas.openxmlformats.org/drawingml/2006/table">
            <a:tbl>
              <a:tblPr firstRow="1" bandRow="1">
                <a:tableStyleId>{5C22544A-7EE6-4342-B048-85BDC9FD1C3A}</a:tableStyleId>
              </a:tblPr>
              <a:tblGrid>
                <a:gridCol w="5719727">
                  <a:extLst>
                    <a:ext uri="{9D8B030D-6E8A-4147-A177-3AD203B41FA5}">
                      <a16:colId xmlns:a16="http://schemas.microsoft.com/office/drawing/2014/main" val="184446745"/>
                    </a:ext>
                  </a:extLst>
                </a:gridCol>
                <a:gridCol w="4543662">
                  <a:extLst>
                    <a:ext uri="{9D8B030D-6E8A-4147-A177-3AD203B41FA5}">
                      <a16:colId xmlns:a16="http://schemas.microsoft.com/office/drawing/2014/main" val="1778674380"/>
                    </a:ext>
                  </a:extLst>
                </a:gridCol>
              </a:tblGrid>
              <a:tr h="324581">
                <a:tc>
                  <a:txBody>
                    <a:bodyP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強み</a:t>
                      </a:r>
                      <a:endParaRPr kumimoji="1" lang="ja-JP" altLang="en-US" sz="1800" b="0" dirty="0">
                        <a:solidFill>
                          <a:srgbClr val="FF0000"/>
                        </a:solidFill>
                        <a:latin typeface="Meiryo UI" panose="020B0604030504040204" pitchFamily="50" charset="-128"/>
                        <a:ea typeface="Meiryo UI" panose="020B0604030504040204" pitchFamily="50" charset="-128"/>
                      </a:endParaRPr>
                    </a:p>
                  </a:txBody>
                  <a:tcPr marT="36000" marB="36000" anchor="ctr">
                    <a:solidFill>
                      <a:schemeClr val="accent5">
                        <a:lumMod val="60000"/>
                        <a:lumOff val="40000"/>
                      </a:schemeClr>
                    </a:solidFill>
                  </a:tcPr>
                </a:tc>
                <a:tc>
                  <a:txBody>
                    <a:bodyP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rPr>
                        <a:t>課題</a:t>
                      </a: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marT="36000" marB="36000" anchor="ctr">
                    <a:solidFill>
                      <a:schemeClr val="accent5">
                        <a:lumMod val="40000"/>
                        <a:lumOff val="60000"/>
                      </a:schemeClr>
                    </a:solidFill>
                  </a:tcPr>
                </a:tc>
                <a:extLst>
                  <a:ext uri="{0D108BD9-81ED-4DB2-BD59-A6C34878D82A}">
                    <a16:rowId xmlns:a16="http://schemas.microsoft.com/office/drawing/2014/main" val="1720180134"/>
                  </a:ext>
                </a:extLst>
              </a:tr>
              <a:tr h="2913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事業環境</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・政治的安定、治安のよさ</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・うめきた２期や中之島未来医療国際拠点等新たなイノベーション創出拠点</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・ライフサイエンス分野などグローバル企業の集積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・大企業を支える強靭な中小サプライヤー等産業の集積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・インバウンドによる経済活性化</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人的資本</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・関西の高等教育機関・研究機関の集積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「やってみなはれ」精神、</a:t>
                      </a:r>
                      <a:r>
                        <a:rPr kumimoji="1" lang="ja-JP" altLang="en-US" sz="1100" dirty="0">
                          <a:solidFill>
                            <a:schemeClr val="tx1"/>
                          </a:solidFill>
                          <a:latin typeface="Meiryo UI" panose="020B0604030504040204" pitchFamily="50" charset="-128"/>
                          <a:ea typeface="Meiryo UI" panose="020B0604030504040204" pitchFamily="50" charset="-128"/>
                        </a:rPr>
                        <a:t>大阪人気質　</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・食文化など住みやすく魅力のある町</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インフラ</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・鉄道網、国際港湾、関西三空港等整備された交通インフラ</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・割安な不動産</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・人口規模</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・２つの取引所の存在、新たな</a:t>
                      </a:r>
                      <a:r>
                        <a:rPr kumimoji="1" lang="en-US" altLang="ja-JP" sz="1100" dirty="0">
                          <a:solidFill>
                            <a:schemeClr val="tx1"/>
                          </a:solidFill>
                          <a:latin typeface="Meiryo UI" panose="020B0604030504040204" pitchFamily="50" charset="-128"/>
                          <a:ea typeface="Meiryo UI" panose="020B0604030504040204" pitchFamily="50" charset="-128"/>
                        </a:rPr>
                        <a:t>PTS</a:t>
                      </a:r>
                      <a:r>
                        <a:rPr kumimoji="1" lang="ja-JP" altLang="en-US" sz="1100" dirty="0">
                          <a:solidFill>
                            <a:schemeClr val="tx1"/>
                          </a:solidFill>
                          <a:latin typeface="Meiryo UI" panose="020B0604030504040204" pitchFamily="50" charset="-128"/>
                          <a:ea typeface="Meiryo UI" panose="020B0604030504040204" pitchFamily="50" charset="-128"/>
                        </a:rPr>
                        <a:t>の設置　</a:t>
                      </a:r>
                      <a:r>
                        <a:rPr kumimoji="1" lang="ja-JP" altLang="en-US" sz="1100" b="0" dirty="0">
                          <a:solidFill>
                            <a:schemeClr val="tx1"/>
                          </a:solidFill>
                          <a:latin typeface="Meiryo UI" panose="020B0604030504040204" pitchFamily="50" charset="-128"/>
                          <a:ea typeface="Meiryo UI" panose="020B0604030504040204" pitchFamily="50" charset="-128"/>
                        </a:rPr>
                        <a:t>・豊富な個人金融資産</a:t>
                      </a:r>
                      <a:endParaRPr kumimoji="1" lang="en-US" altLang="ja-JP" sz="1100" b="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評判</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・デリバティブ発祥の地</a:t>
                      </a:r>
                      <a:endParaRPr kumimoji="1" lang="en-US" altLang="ja-JP" sz="1100" b="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・関西一体での魅力的な観光地としての評価</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・アジアとの近接性</a:t>
                      </a:r>
                      <a:endParaRPr kumimoji="1" lang="en-US" altLang="ja-JP" sz="1100" b="0" dirty="0">
                        <a:solidFill>
                          <a:srgbClr val="FF0000"/>
                        </a:solidFill>
                        <a:latin typeface="Meiryo UI" panose="020B0604030504040204" pitchFamily="50" charset="-128"/>
                        <a:ea typeface="Meiryo UI" panose="020B0604030504040204" pitchFamily="50" charset="-128"/>
                      </a:endParaRPr>
                    </a:p>
                  </a:txBody>
                  <a:tcPr>
                    <a:solidFill>
                      <a:schemeClr val="accent5">
                        <a:lumMod val="60000"/>
                        <a:lumOff val="40000"/>
                      </a:schemeClr>
                    </a:solidFill>
                  </a:tcPr>
                </a:tc>
                <a:tc>
                  <a:txBody>
                    <a:bodyPr/>
                    <a:lstStyle/>
                    <a:p>
                      <a:pPr algn="l">
                        <a:lnSpc>
                          <a:spcPts val="1200"/>
                        </a:lnSpc>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事業環境</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zh-TW" altLang="en-US" sz="1100" dirty="0">
                          <a:solidFill>
                            <a:schemeClr val="tx1"/>
                          </a:solidFill>
                          <a:latin typeface="Meiryo UI" panose="020B0604030504040204" pitchFamily="50" charset="-128"/>
                          <a:ea typeface="Meiryo UI" panose="020B0604030504040204" pitchFamily="50" charset="-128"/>
                        </a:rPr>
                        <a:t>企業本社、資金、情報</a:t>
                      </a:r>
                      <a:r>
                        <a:rPr kumimoji="1" lang="ja-JP" altLang="en-US" sz="1100" dirty="0">
                          <a:solidFill>
                            <a:schemeClr val="tx1"/>
                          </a:solidFill>
                          <a:latin typeface="Meiryo UI" panose="020B0604030504040204" pitchFamily="50" charset="-128"/>
                          <a:ea typeface="Meiryo UI" panose="020B0604030504040204" pitchFamily="50" charset="-128"/>
                        </a:rPr>
                        <a:t>などの</a:t>
                      </a:r>
                      <a:r>
                        <a:rPr kumimoji="1" lang="zh-TW" altLang="en-US" sz="1100" dirty="0">
                          <a:solidFill>
                            <a:schemeClr val="tx1"/>
                          </a:solidFill>
                          <a:latin typeface="Meiryo UI" panose="020B0604030504040204" pitchFamily="50" charset="-128"/>
                          <a:ea typeface="Meiryo UI" panose="020B0604030504040204" pitchFamily="50" charset="-128"/>
                        </a:rPr>
                        <a:t>東京</a:t>
                      </a:r>
                      <a:r>
                        <a:rPr kumimoji="1" lang="ja-JP" altLang="en-US" sz="1100" dirty="0">
                          <a:solidFill>
                            <a:schemeClr val="tx1"/>
                          </a:solidFill>
                          <a:latin typeface="Meiryo UI" panose="020B0604030504040204" pitchFamily="50" charset="-128"/>
                          <a:ea typeface="Meiryo UI" panose="020B0604030504040204" pitchFamily="50" charset="-128"/>
                        </a:rPr>
                        <a:t>集中・</a:t>
                      </a:r>
                      <a:r>
                        <a:rPr kumimoji="1" lang="zh-TW" altLang="en-US" sz="1100" dirty="0">
                          <a:solidFill>
                            <a:schemeClr val="tx1"/>
                          </a:solidFill>
                          <a:latin typeface="Meiryo UI" panose="020B0604030504040204" pitchFamily="50" charset="-128"/>
                          <a:ea typeface="Meiryo UI" panose="020B0604030504040204" pitchFamily="50" charset="-128"/>
                        </a:rPr>
                        <a:t>流出</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・投資対象となるスタートアップの不足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・起業から成長過程のファイナンス支援体制の</a:t>
                      </a:r>
                      <a:r>
                        <a:rPr kumimoji="1" lang="ja-JP" altLang="en-US" sz="1100" dirty="0" smtClean="0">
                          <a:solidFill>
                            <a:schemeClr val="tx1"/>
                          </a:solidFill>
                          <a:latin typeface="Meiryo UI" panose="020B0604030504040204" pitchFamily="50" charset="-128"/>
                          <a:ea typeface="Meiryo UI" panose="020B0604030504040204" pitchFamily="50" charset="-128"/>
                        </a:rPr>
                        <a:t>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lnSpc>
                          <a:spcPts val="1200"/>
                        </a:lnSpc>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人的資本</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・高度金融人材・テクノロジー人材の不足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lnSpc>
                          <a:spcPts val="1200"/>
                        </a:lnSpc>
                      </a:pPr>
                      <a:r>
                        <a:rPr kumimoji="1" lang="ja-JP" altLang="en-US" sz="1100" dirty="0">
                          <a:solidFill>
                            <a:schemeClr val="tx1"/>
                          </a:solidFill>
                          <a:latin typeface="Meiryo UI" panose="020B0604030504040204" pitchFamily="50" charset="-128"/>
                          <a:ea typeface="Meiryo UI" panose="020B0604030504040204" pitchFamily="50" charset="-128"/>
                        </a:rPr>
                        <a:t>・格付機関、弁護士等金融市場に関わる専門機関・人材の</a:t>
                      </a:r>
                      <a:r>
                        <a:rPr kumimoji="1" lang="ja-JP" altLang="en-US" sz="1100" dirty="0" smtClean="0">
                          <a:solidFill>
                            <a:schemeClr val="tx1"/>
                          </a:solidFill>
                          <a:latin typeface="Meiryo UI" panose="020B0604030504040204" pitchFamily="50" charset="-128"/>
                          <a:ea typeface="Meiryo UI" panose="020B0604030504040204" pitchFamily="50" charset="-128"/>
                        </a:rPr>
                        <a:t>不足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l">
                        <a:lnSpc>
                          <a:spcPts val="1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フィンテック企業の不足　　　　</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評判</a:t>
                      </a:r>
                      <a:r>
                        <a:rPr kumimoji="1" lang="en-US" altLang="ja-JP" sz="1100" b="1"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・国際金融都市ランキングの</a:t>
                      </a:r>
                      <a:r>
                        <a:rPr kumimoji="1" lang="ja-JP" altLang="en-US" sz="1100" b="0" dirty="0" smtClean="0">
                          <a:solidFill>
                            <a:schemeClr val="tx1"/>
                          </a:solidFill>
                          <a:latin typeface="Meiryo UI" panose="020B0604030504040204" pitchFamily="50" charset="-128"/>
                          <a:ea typeface="Meiryo UI" panose="020B0604030504040204" pitchFamily="50" charset="-128"/>
                        </a:rPr>
                        <a:t>低さ</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対外的アピール不足</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solidFill>
                      <a:schemeClr val="accent5">
                        <a:lumMod val="40000"/>
                        <a:lumOff val="60000"/>
                      </a:schemeClr>
                    </a:solidFill>
                  </a:tcPr>
                </a:tc>
                <a:extLst>
                  <a:ext uri="{0D108BD9-81ED-4DB2-BD59-A6C34878D82A}">
                    <a16:rowId xmlns:a16="http://schemas.microsoft.com/office/drawing/2014/main" val="4275169856"/>
                  </a:ext>
                </a:extLst>
              </a:tr>
              <a:tr h="296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latin typeface="Meiryo UI" panose="020B0604030504040204" pitchFamily="50" charset="-128"/>
                          <a:ea typeface="Meiryo UI" panose="020B0604030504040204" pitchFamily="50" charset="-128"/>
                        </a:rPr>
                        <a:t>機会</a:t>
                      </a:r>
                      <a:endParaRPr kumimoji="1" lang="en-US" altLang="ja-JP" sz="2000" dirty="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schemeClr val="tx1"/>
                          </a:solidFill>
                          <a:latin typeface="Meiryo UI" panose="020B0604030504040204" pitchFamily="50" charset="-128"/>
                          <a:ea typeface="Meiryo UI" panose="020B0604030504040204" pitchFamily="50" charset="-128"/>
                        </a:rPr>
                        <a:t>脅威</a:t>
                      </a:r>
                      <a:endParaRPr kumimoji="1" lang="en-US" altLang="ja-JP" sz="2000" dirty="0">
                        <a:solidFill>
                          <a:srgbClr val="FF0000"/>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218139397"/>
                  </a:ext>
                </a:extLst>
              </a:tr>
              <a:tr h="132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2025</a:t>
                      </a:r>
                      <a:r>
                        <a:rPr kumimoji="1" lang="ja-JP" altLang="en-US" sz="1100" dirty="0">
                          <a:solidFill>
                            <a:schemeClr val="tx1"/>
                          </a:solidFill>
                          <a:latin typeface="Meiryo UI" panose="020B0604030504040204" pitchFamily="50" charset="-128"/>
                          <a:ea typeface="Meiryo UI" panose="020B0604030504040204" pitchFamily="50" charset="-128"/>
                        </a:rPr>
                        <a:t>年大阪・関西万博のインパクト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・うめきた２期や</a:t>
                      </a:r>
                      <a:r>
                        <a:rPr kumimoji="1" lang="en-US" altLang="ja-JP" sz="1100" dirty="0">
                          <a:solidFill>
                            <a:schemeClr val="tx1"/>
                          </a:solidFill>
                          <a:latin typeface="Meiryo UI" panose="020B0604030504040204" pitchFamily="50" charset="-128"/>
                          <a:ea typeface="Meiryo UI" panose="020B0604030504040204" pitchFamily="50" charset="-128"/>
                        </a:rPr>
                        <a:t>IR</a:t>
                      </a:r>
                      <a:r>
                        <a:rPr kumimoji="1" lang="ja-JP" altLang="en-US" sz="1100" dirty="0">
                          <a:solidFill>
                            <a:schemeClr val="tx1"/>
                          </a:solidFill>
                          <a:latin typeface="Meiryo UI" panose="020B0604030504040204" pitchFamily="50" charset="-128"/>
                          <a:ea typeface="Meiryo UI" panose="020B0604030504040204" pitchFamily="50" charset="-128"/>
                        </a:rPr>
                        <a:t>などのビッグプロジェクト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・スタートアップエコシステム「グローバル拠点都市」指定</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BCP</a:t>
                      </a:r>
                      <a:r>
                        <a:rPr kumimoji="1" lang="ja-JP" altLang="en-US" sz="1100" dirty="0">
                          <a:solidFill>
                            <a:schemeClr val="tx1"/>
                          </a:solidFill>
                          <a:latin typeface="Meiryo UI" panose="020B0604030504040204" pitchFamily="50" charset="-128"/>
                          <a:ea typeface="Meiryo UI" panose="020B0604030504040204" pitchFamily="50" charset="-128"/>
                        </a:rPr>
                        <a:t>の観点による東京一極集中解消に向けた機運の高まり</a:t>
                      </a:r>
                      <a:endParaRPr kumimoji="1" lang="ja-JP" altLang="en-US" sz="11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・デジタル化やリモート文化の進展</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・レジリエンス向上に向けたデータセンター等の設備投資の機運</a:t>
                      </a:r>
                      <a:endParaRPr kumimoji="1" lang="ja-JP" altLang="en-US" sz="11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・世界的な</a:t>
                      </a:r>
                      <a:r>
                        <a:rPr kumimoji="1" lang="en-US" altLang="ja-JP" sz="1100" dirty="0">
                          <a:solidFill>
                            <a:schemeClr val="tx1"/>
                          </a:solidFill>
                          <a:latin typeface="Meiryo UI" panose="020B0604030504040204" pitchFamily="50" charset="-128"/>
                          <a:ea typeface="Meiryo UI" panose="020B0604030504040204" pitchFamily="50" charset="-128"/>
                        </a:rPr>
                        <a:t>ESG</a:t>
                      </a:r>
                      <a:r>
                        <a:rPr kumimoji="1" lang="ja-JP" altLang="en-US" sz="1100" dirty="0">
                          <a:solidFill>
                            <a:schemeClr val="tx1"/>
                          </a:solidFill>
                          <a:latin typeface="Meiryo UI" panose="020B0604030504040204" pitchFamily="50" charset="-128"/>
                          <a:ea typeface="Meiryo UI" panose="020B0604030504040204" pitchFamily="50" charset="-128"/>
                        </a:rPr>
                        <a:t>投資の流れの加速</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・フィンテックを活用した金融サービスの広がり</a:t>
                      </a:r>
                      <a:endParaRPr kumimoji="1" lang="en-US" altLang="ja-JP" sz="1100" dirty="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・規制、税制</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・日本進出時の各種手続きの困難さ、煩雑さ</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自然災害、気候変動やテロのリスク</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・データセンター立地の偏在</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・海外の金融先進都市での富裕層の取り込み</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・非上場企業の資金調達の場が少ない</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・株式の流動性の低さ</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4204515967"/>
                  </a:ext>
                </a:extLst>
              </a:tr>
            </a:tbl>
          </a:graphicData>
        </a:graphic>
      </p:graphicFrame>
      <p:sp>
        <p:nvSpPr>
          <p:cNvPr id="7" name="正方形/長方形 6"/>
          <p:cNvSpPr/>
          <p:nvPr/>
        </p:nvSpPr>
        <p:spPr>
          <a:xfrm>
            <a:off x="927816" y="6344267"/>
            <a:ext cx="11250233" cy="261610"/>
          </a:xfrm>
          <a:prstGeom prst="rect">
            <a:avLst/>
          </a:prstGeom>
        </p:spPr>
        <p:txBody>
          <a:bodyPr wrap="square">
            <a:spAutoFit/>
          </a:bodyPr>
          <a:lstStyle/>
          <a:p>
            <a:r>
              <a:rPr lang="en-US" altLang="ja-JP" sz="1100" dirty="0" smtClean="0">
                <a:latin typeface="UD デジタル 教科書体 NK-R" panose="02020400000000000000" pitchFamily="18" charset="-128"/>
                <a:ea typeface="UD デジタル 教科書体 NK-R" panose="02020400000000000000" pitchFamily="18" charset="-128"/>
              </a:rPr>
              <a:t>※</a:t>
            </a:r>
            <a:r>
              <a:rPr lang="ja-JP" altLang="en-US" sz="1100" dirty="0" smtClean="0">
                <a:latin typeface="UD デジタル 教科書体 NK-R" panose="02020400000000000000" pitchFamily="18" charset="-128"/>
                <a:ea typeface="UD デジタル 教科書体 NK-R" panose="02020400000000000000" pitchFamily="18" charset="-128"/>
              </a:rPr>
              <a:t>　強み・課題は</a:t>
            </a:r>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民間シンクタンクが毎年発表する「国際金融センター指数（</a:t>
            </a:r>
            <a:r>
              <a:rPr lang="en-US" altLang="ja-JP" sz="1100" dirty="0">
                <a:latin typeface="UD デジタル 教科書体 NK-R" panose="02020400000000000000" pitchFamily="18" charset="-128"/>
                <a:ea typeface="UD デジタル 教科書体 NK-R" panose="02020400000000000000" pitchFamily="18" charset="-128"/>
              </a:rPr>
              <a:t>GFCI</a:t>
            </a:r>
            <a:r>
              <a:rPr lang="ja-JP" altLang="en-US" sz="1100" dirty="0">
                <a:latin typeface="UD デジタル 教科書体 NK-R" panose="02020400000000000000" pitchFamily="18" charset="-128"/>
                <a:ea typeface="UD デジタル 教科書体 NK-R" panose="02020400000000000000" pitchFamily="18" charset="-128"/>
              </a:rPr>
              <a:t>）」の評価基準となる５分野（事業環境、人的資本、インフラ、金融セクターの発展、評判）で分類</a:t>
            </a:r>
          </a:p>
        </p:txBody>
      </p:sp>
      <p:sp>
        <p:nvSpPr>
          <p:cNvPr id="8" name="タイトル 1"/>
          <p:cNvSpPr txBox="1">
            <a:spLocks/>
          </p:cNvSpPr>
          <p:nvPr/>
        </p:nvSpPr>
        <p:spPr>
          <a:xfrm>
            <a:off x="838200" y="133303"/>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1"/>
          <p:cNvSpPr>
            <a:spLocks noGrp="1"/>
          </p:cNvSpPr>
          <p:nvPr>
            <p:ph type="sldNum" sz="quarter" idx="12"/>
          </p:nvPr>
        </p:nvSpPr>
        <p:spPr>
          <a:xfrm>
            <a:off x="9434849" y="6488782"/>
            <a:ext cx="2743200" cy="365125"/>
          </a:xfrm>
        </p:spPr>
        <p:txBody>
          <a:bodyPr/>
          <a:lstStyle/>
          <a:p>
            <a:r>
              <a:rPr kumimoji="1" lang="en-US" altLang="ja-JP" dirty="0" smtClean="0"/>
              <a:t>36</a:t>
            </a:r>
            <a:endParaRPr kumimoji="1" lang="ja-JP" altLang="en-US" dirty="0"/>
          </a:p>
        </p:txBody>
      </p:sp>
      <p:sp>
        <p:nvSpPr>
          <p:cNvPr id="10"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参考１</a:t>
            </a:r>
            <a:r>
              <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環境分析</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Tree>
    <p:extLst>
      <p:ext uri="{BB962C8B-B14F-4D97-AF65-F5344CB8AC3E}">
        <p14:creationId xmlns:p14="http://schemas.microsoft.com/office/powerpoint/2010/main" val="237669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参考２</a:t>
            </a:r>
            <a:r>
              <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重視すべき視点の整理</a:t>
            </a:r>
          </a:p>
        </p:txBody>
      </p:sp>
      <p:sp>
        <p:nvSpPr>
          <p:cNvPr id="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t>37</a:t>
            </a:r>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角丸四角形 2"/>
          <p:cNvSpPr/>
          <p:nvPr/>
        </p:nvSpPr>
        <p:spPr>
          <a:xfrm>
            <a:off x="342926" y="569728"/>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dirty="0">
                <a:solidFill>
                  <a:schemeClr val="tx1"/>
                </a:solidFill>
              </a:rPr>
              <a:t>戦略全体の視点（</a:t>
            </a:r>
            <a:r>
              <a:rPr lang="en-US" altLang="ja-JP" b="1" dirty="0">
                <a:solidFill>
                  <a:schemeClr val="tx1"/>
                </a:solidFill>
              </a:rPr>
              <a:t>Why</a:t>
            </a:r>
            <a:r>
              <a:rPr lang="ja-JP" altLang="en-US" b="1" dirty="0">
                <a:solidFill>
                  <a:schemeClr val="tx1"/>
                </a:solidFill>
              </a:rPr>
              <a:t>）</a:t>
            </a:r>
          </a:p>
        </p:txBody>
      </p:sp>
      <p:sp>
        <p:nvSpPr>
          <p:cNvPr id="22" name="角丸四角形 21"/>
          <p:cNvSpPr/>
          <p:nvPr/>
        </p:nvSpPr>
        <p:spPr>
          <a:xfrm>
            <a:off x="342926" y="2014112"/>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具体的取組みにつながる視点（</a:t>
            </a:r>
            <a:r>
              <a:rPr lang="en-US" altLang="ja-JP" b="1">
                <a:solidFill>
                  <a:schemeClr val="tx1"/>
                </a:solidFill>
              </a:rPr>
              <a:t>How</a:t>
            </a:r>
            <a:r>
              <a:rPr lang="ja-JP" altLang="en-US" b="1">
                <a:solidFill>
                  <a:schemeClr val="tx1"/>
                </a:solidFill>
              </a:rPr>
              <a:t>）</a:t>
            </a:r>
            <a:endParaRPr lang="ja-JP" altLang="en-US" b="1" dirty="0">
              <a:solidFill>
                <a:schemeClr val="tx1"/>
              </a:solidFill>
            </a:endParaRPr>
          </a:p>
        </p:txBody>
      </p:sp>
      <p:sp>
        <p:nvSpPr>
          <p:cNvPr id="26" name="角丸四角形 25"/>
          <p:cNvSpPr/>
          <p:nvPr/>
        </p:nvSpPr>
        <p:spPr>
          <a:xfrm>
            <a:off x="342926" y="1263379"/>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めざす都市像につながる視点（</a:t>
            </a:r>
            <a:r>
              <a:rPr lang="en-US" altLang="ja-JP" b="1">
                <a:solidFill>
                  <a:schemeClr val="tx1"/>
                </a:solidFill>
              </a:rPr>
              <a:t>What</a:t>
            </a:r>
            <a:r>
              <a:rPr lang="ja-JP" altLang="en-US" b="1">
                <a:solidFill>
                  <a:schemeClr val="tx1"/>
                </a:solidFill>
              </a:rPr>
              <a:t>）</a:t>
            </a:r>
            <a:endParaRPr lang="ja-JP" altLang="en-US" b="1" dirty="0">
              <a:solidFill>
                <a:schemeClr val="tx1"/>
              </a:solidFill>
            </a:endParaRPr>
          </a:p>
        </p:txBody>
      </p:sp>
      <p:cxnSp>
        <p:nvCxnSpPr>
          <p:cNvPr id="9" name="直線コネクタ 8"/>
          <p:cNvCxnSpPr/>
          <p:nvPr/>
        </p:nvCxnSpPr>
        <p:spPr>
          <a:xfrm flipV="1">
            <a:off x="6723443" y="1193045"/>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728067" y="1187528"/>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738083" y="1176909"/>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6723443" y="1969733"/>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7839750" y="1866726"/>
            <a:ext cx="545" cy="100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728067" y="1964216"/>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8738083" y="1953597"/>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6721429" y="1866726"/>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728067" y="1673884"/>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736069" y="1663265"/>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313897" y="2606931"/>
            <a:ext cx="11573303" cy="42319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戦略全体の視点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◆地域の発展</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経済活動の潤滑油</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であり、地域社会や経済活動と密接な関係にある金融の力を活用して、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地域の成長発展</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、ひいては</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住民の利益・幸福にもつなげる</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という視点</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SDGs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大阪を国際金融都市にしていくための個々の取組みが</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SDGs</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達成にもつながる</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という視点</a:t>
            </a:r>
            <a:endParaRPr kumimoji="1" lang="en-US" altLang="ja-JP"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めざす都市像につながる視点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◆アジア／</a:t>
            </a:r>
            <a:r>
              <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rPr>
              <a:t>グローバル</a:t>
            </a:r>
            <a:endParaRPr kumimoji="1" lang="en-US" altLang="ja-JP" sz="1400" b="1" i="0" u="none" strike="noStrike" kern="1200" cap="none" spc="0" normalizeH="0" baseline="0" noProof="0" dirty="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金融をはじめビジネスは国境を越えてグローバルに展開されており、常に世界を意識して国際競争力を持ちながら、</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他都市との連携によりアジア・世界のハブと</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noProof="0" dirty="0">
                <a:solidFill>
                  <a:prstClr val="black"/>
                </a:solidFill>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なって人材、資金、情報を集め、相乗効果を生み出す</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◆差別化・補完性</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大阪・関西が選ばれる地域になるため、大阪の強みや機会を活かし</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革新的でエッジの効いた取組みなどによる差別化</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を図るとともに、</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レジリエンス向上による</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日本の国際的地位を高めるため、補完性を備える</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具体的取組みにつながる視点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◆明快なコンセプトづくり</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めざす都市像を共有したうえで</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、その実現に向けた取組みについて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明快なコンセプト・ストーリを示す視点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◆デジタル化</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世界的なデジタル化の潮流を踏まえ、</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特にデジタルと親和性の高い金融分野において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フィンテックなどの新しい技術を取り入れていく</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◆関西広域</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異なる特色を持つ都市が集積し、多彩な魅力を有する関西の特徴を生かし、</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その総合力を発揮して国際的に存在感を示す</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cxnSp>
        <p:nvCxnSpPr>
          <p:cNvPr id="30" name="直線コネクタ 29"/>
          <p:cNvCxnSpPr/>
          <p:nvPr/>
        </p:nvCxnSpPr>
        <p:spPr>
          <a:xfrm>
            <a:off x="7840295" y="1100254"/>
            <a:ext cx="545" cy="100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6722741" y="1100254"/>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729379" y="907412"/>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8737381" y="896793"/>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7968813" y="206220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関西広域</a:t>
            </a:r>
          </a:p>
        </p:txBody>
      </p:sp>
      <p:sp>
        <p:nvSpPr>
          <p:cNvPr id="33" name="正方形/長方形 32"/>
          <p:cNvSpPr/>
          <p:nvPr/>
        </p:nvSpPr>
        <p:spPr>
          <a:xfrm>
            <a:off x="5550084" y="2061534"/>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デジタル化</a:t>
            </a:r>
          </a:p>
        </p:txBody>
      </p:sp>
      <p:sp>
        <p:nvSpPr>
          <p:cNvPr id="27" name="正方形/長方形 26"/>
          <p:cNvSpPr/>
          <p:nvPr/>
        </p:nvSpPr>
        <p:spPr>
          <a:xfrm>
            <a:off x="7968813" y="131366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差別化・補完性</a:t>
            </a:r>
          </a:p>
        </p:txBody>
      </p:sp>
      <p:sp>
        <p:nvSpPr>
          <p:cNvPr id="28" name="正方形/長方形 27"/>
          <p:cNvSpPr/>
          <p:nvPr/>
        </p:nvSpPr>
        <p:spPr>
          <a:xfrm>
            <a:off x="5550084" y="1313666"/>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アジア／</a:t>
            </a:r>
            <a:r>
              <a:rPr kumimoji="1" lang="ja-JP" altLang="en-US" sz="1400" b="1" dirty="0">
                <a:solidFill>
                  <a:schemeClr val="bg1"/>
                </a:solidFill>
              </a:rPr>
              <a:t>グローバル</a:t>
            </a:r>
          </a:p>
        </p:txBody>
      </p:sp>
      <p:sp>
        <p:nvSpPr>
          <p:cNvPr id="25" name="正方形/長方形 24"/>
          <p:cNvSpPr/>
          <p:nvPr/>
        </p:nvSpPr>
        <p:spPr>
          <a:xfrm>
            <a:off x="7968813" y="593757"/>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SDG</a:t>
            </a:r>
            <a:r>
              <a:rPr kumimoji="1" lang="ja-JP" altLang="en-US" sz="1400" b="1" dirty="0">
                <a:solidFill>
                  <a:schemeClr val="bg1"/>
                </a:solidFill>
              </a:rPr>
              <a:t>ｓ</a:t>
            </a:r>
          </a:p>
        </p:txBody>
      </p:sp>
      <p:sp>
        <p:nvSpPr>
          <p:cNvPr id="29" name="正方形/長方形 28"/>
          <p:cNvSpPr/>
          <p:nvPr/>
        </p:nvSpPr>
        <p:spPr>
          <a:xfrm>
            <a:off x="5550084" y="593757"/>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地域の発展</a:t>
            </a:r>
          </a:p>
        </p:txBody>
      </p:sp>
    </p:spTree>
    <p:extLst>
      <p:ext uri="{BB962C8B-B14F-4D97-AF65-F5344CB8AC3E}">
        <p14:creationId xmlns:p14="http://schemas.microsoft.com/office/powerpoint/2010/main" val="22981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smtClean="0">
                <a:latin typeface="UD デジタル 教科書体 NK-R" panose="02020400000000000000" pitchFamily="18" charset="-128"/>
                <a:ea typeface="UD デジタル 教科書体 NK-R" panose="02020400000000000000" pitchFamily="18" charset="-128"/>
              </a:rPr>
              <a:t>参考３</a:t>
            </a:r>
            <a:r>
              <a:rPr lang="en-US" altLang="ja-JP" sz="2000" b="1" dirty="0" smtClean="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戦略の実現により期待される効果（イメージ）</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a:t>
            </a:r>
            <a:r>
              <a:rPr lang="ja-JP" altLang="en-US" sz="2000" b="1" dirty="0" smtClean="0">
                <a:latin typeface="UD デジタル 教科書体 NK-R" panose="02020400000000000000" pitchFamily="18" charset="-128"/>
                <a:ea typeface="UD デジタル 教科書体 NK-R" panose="02020400000000000000" pitchFamily="18" charset="-128"/>
              </a:rPr>
              <a:t>１ー１</a:t>
            </a:r>
            <a:r>
              <a:rPr lang="ja-JP" altLang="en-US" sz="2000" b="1" dirty="0">
                <a:latin typeface="UD デジタル 教科書体 NK-R" panose="02020400000000000000" pitchFamily="18" charset="-128"/>
                <a:ea typeface="UD デジタル 教科書体 NK-R" panose="02020400000000000000" pitchFamily="18" charset="-128"/>
              </a:rPr>
              <a:t>　投資魅力向上、大阪・関西経済の活性化</a:t>
            </a:r>
          </a:p>
        </p:txBody>
      </p:sp>
      <p:sp>
        <p:nvSpPr>
          <p:cNvPr id="22" name="テキスト ボックス 21"/>
          <p:cNvSpPr txBox="1"/>
          <p:nvPr/>
        </p:nvSpPr>
        <p:spPr>
          <a:xfrm>
            <a:off x="519749" y="4664418"/>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r>
              <a:rPr kumimoji="1" lang="en-US" altLang="ja-JP" dirty="0" smtClean="0"/>
              <a:t>38</a:t>
            </a:r>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93605" y="-1023102"/>
            <a:ext cx="1755974"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11413" y="822898"/>
            <a:ext cx="172035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58352"/>
            <a:ext cx="5503678" cy="210694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996499"/>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大阪に強みをもつバイオ・医療・ヘルスケア産業では、ファンド総額・本数とも</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に増加</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している</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lnSpc>
                <a:spcPct val="130000"/>
              </a:lnSpc>
              <a:buFont typeface="Wingdings" panose="05000000000000000000" pitchFamily="2" charset="2"/>
              <a:buChar char="Ø"/>
            </a:pPr>
            <a:r>
              <a:rPr lang="ja-JP" altLang="en-US" sz="1200" dirty="0" smtClean="0">
                <a:latin typeface="UD デジタル 教科書体 NK-R" panose="02020400000000000000" pitchFamily="18" charset="-128"/>
                <a:ea typeface="UD デジタル 教科書体 NK-R" panose="02020400000000000000" pitchFamily="18" charset="-128"/>
              </a:rPr>
              <a:t>一方</a:t>
            </a:r>
            <a:r>
              <a:rPr lang="ja-JP" altLang="en-US" sz="1200" dirty="0">
                <a:latin typeface="UD デジタル 教科書体 NK-R" panose="02020400000000000000" pitchFamily="18" charset="-128"/>
                <a:ea typeface="UD デジタル 教科書体 NK-R" panose="02020400000000000000" pitchFamily="18" charset="-128"/>
              </a:rPr>
              <a:t>で、大阪府に所在するスタートアップ企業への資金調達額は、過去</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年で増加しているものの</a:t>
            </a:r>
            <a:r>
              <a:rPr lang="ja-JP" altLang="en-US" sz="1200" dirty="0" smtClean="0">
                <a:latin typeface="UD デジタル 教科書体 NK-R" panose="02020400000000000000" pitchFamily="18" charset="-128"/>
                <a:ea typeface="UD デジタル 教科書体 NK-R" panose="02020400000000000000" pitchFamily="18" charset="-128"/>
              </a:rPr>
              <a:t>、東京都</a:t>
            </a:r>
            <a:r>
              <a:rPr lang="ja-JP" altLang="en-US" sz="1200" dirty="0">
                <a:latin typeface="UD デジタル 教科書体 NK-R" panose="02020400000000000000" pitchFamily="18" charset="-128"/>
                <a:ea typeface="UD デジタル 教科書体 NK-R" panose="02020400000000000000" pitchFamily="18" charset="-128"/>
              </a:rPr>
              <a:t>との差は拡大して</a:t>
            </a:r>
            <a:r>
              <a:rPr lang="ja-JP" altLang="en-US" sz="1200" dirty="0" smtClean="0">
                <a:latin typeface="UD デジタル 教科書体 NK-R" panose="02020400000000000000" pitchFamily="18" charset="-128"/>
                <a:ea typeface="UD デジタル 教科書体 NK-R" panose="02020400000000000000" pitchFamily="18" charset="-128"/>
              </a:rPr>
              <a:t>いる。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9" name="正方形/長方形 38"/>
          <p:cNvSpPr/>
          <p:nvPr/>
        </p:nvSpPr>
        <p:spPr>
          <a:xfrm>
            <a:off x="6139543" y="4434914"/>
            <a:ext cx="3976689" cy="2372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200" b="1" dirty="0">
                <a:latin typeface="Meiryo UI" panose="020B0604030504040204" pitchFamily="50" charset="-128"/>
                <a:ea typeface="Meiryo UI" panose="020B0604030504040204" pitchFamily="50" charset="-128"/>
              </a:rPr>
              <a:t>　■　国内スタートアップ企業の</a:t>
            </a:r>
            <a:r>
              <a:rPr lang="ja-JP" altLang="en-US" sz="1200" b="1" dirty="0"/>
              <a:t>地域別調達額の推移　　　　　　　　　　　　</a:t>
            </a:r>
            <a:endParaRPr lang="ja-JP" altLang="en-US" sz="1100" b="1" dirty="0"/>
          </a:p>
        </p:txBody>
      </p:sp>
      <p:sp>
        <p:nvSpPr>
          <p:cNvPr id="40" name="正方形/長方形 39"/>
          <p:cNvSpPr/>
          <p:nvPr/>
        </p:nvSpPr>
        <p:spPr>
          <a:xfrm>
            <a:off x="6139543" y="850746"/>
            <a:ext cx="4626478" cy="247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　</a:t>
            </a:r>
            <a:r>
              <a:rPr lang="ja-JP" altLang="en-US" sz="1300" b="1" dirty="0"/>
              <a:t>バイオ・医療・ヘルスケアの設立ファンド総額と本数</a:t>
            </a:r>
            <a:endParaRPr lang="ja-JP" altLang="en-US" sz="1200" b="1" dirty="0"/>
          </a:p>
        </p:txBody>
      </p:sp>
      <p:pic>
        <p:nvPicPr>
          <p:cNvPr id="41" name="図 40"/>
          <p:cNvPicPr>
            <a:picLocks noChangeAspect="1"/>
          </p:cNvPicPr>
          <p:nvPr/>
        </p:nvPicPr>
        <p:blipFill rotWithShape="1">
          <a:blip r:embed="rId2"/>
          <a:srcRect l="15404" t="36095" r="79570" b="35836"/>
          <a:stretch/>
        </p:blipFill>
        <p:spPr>
          <a:xfrm>
            <a:off x="6149069" y="4717600"/>
            <a:ext cx="468085" cy="1470001"/>
          </a:xfrm>
          <a:prstGeom prst="rect">
            <a:avLst/>
          </a:prstGeom>
          <a:ln>
            <a:solidFill>
              <a:schemeClr val="bg1">
                <a:lumMod val="65000"/>
              </a:schemeClr>
            </a:solidFill>
          </a:ln>
        </p:spPr>
      </p:pic>
      <p:sp>
        <p:nvSpPr>
          <p:cNvPr id="10" name="正方形/長方形 9"/>
          <p:cNvSpPr/>
          <p:nvPr/>
        </p:nvSpPr>
        <p:spPr>
          <a:xfrm>
            <a:off x="519750" y="4910967"/>
            <a:ext cx="5503679" cy="1754326"/>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万博を通じて、社会実装に向けて試行される「未来社会の実験場」が体現され、大阪に強みを持つ産業を中心にイノベーションが創出され、金融面からスタートアップの成長を支援するエコシステムが形成され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大阪・関西経済が成長・発展し、投資魅力が増大している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行政による金融系外国企業への支援により、大阪でのビジネスが確実に軌道に乗っている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569210" y="3256482"/>
            <a:ext cx="5402079" cy="830997"/>
          </a:xfrm>
          <a:prstGeom prst="rect">
            <a:avLst/>
          </a:prstGeom>
          <a:solidFill>
            <a:schemeClr val="bg1">
              <a:lumMod val="85000"/>
            </a:schemeClr>
          </a:solidFill>
        </p:spPr>
        <p:txBody>
          <a:bodyPr wrap="square">
            <a:spAutoFit/>
          </a:bodyPr>
          <a:lstStyle/>
          <a:p>
            <a:pPr>
              <a:spcBef>
                <a:spcPct val="0"/>
              </a:spcBef>
              <a:spcAft>
                <a:spcPts val="400"/>
              </a:spcAft>
            </a:pP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2025</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年大阪・関西万博や、うめきた２期や中之島未来医療国際拠点等のビッグプロジェクトを</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進める</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ため、大阪・関西の国際的知名度を高め、</a:t>
            </a:r>
            <a:r>
              <a:rPr lang="ja-JP" altLang="en-US" sz="12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rPr>
              <a:t>国内外から人材や投資を呼び込み、金融面から</a:t>
            </a:r>
            <a:r>
              <a:rPr lang="ja-JP" altLang="en-US" sz="1200" dirty="0" smtClean="0">
                <a:latin typeface="UD デジタル 教科書体 NK-R" panose="02020400000000000000" pitchFamily="18" charset="-128"/>
                <a:ea typeface="UD デジタル 教科書体 NK-R" panose="02020400000000000000" pitchFamily="18" charset="-128"/>
              </a:rPr>
              <a:t>スタートアップ</a:t>
            </a:r>
            <a:r>
              <a:rPr lang="ja-JP" altLang="en-US" sz="1200" dirty="0">
                <a:latin typeface="UD デジタル 教科書体 NK-R" panose="02020400000000000000" pitchFamily="18" charset="-128"/>
                <a:ea typeface="UD デジタル 教科書体 NK-R" panose="02020400000000000000" pitchFamily="18" charset="-128"/>
              </a:rPr>
              <a:t>の成長を支援するエコシステムの拠点形成、さらには金融系企業やフィンテック企業</a:t>
            </a:r>
            <a:r>
              <a:rPr lang="ja-JP" altLang="en-US" sz="1200" dirty="0" smtClean="0">
                <a:latin typeface="UD デジタル 教科書体 NK-R" panose="02020400000000000000" pitchFamily="18" charset="-128"/>
                <a:ea typeface="UD デジタル 教科書体 NK-R" panose="02020400000000000000" pitchFamily="18" charset="-128"/>
              </a:rPr>
              <a:t>等を</a:t>
            </a:r>
            <a:r>
              <a:rPr lang="ja-JP" altLang="en-US" sz="1200" dirty="0">
                <a:latin typeface="UD デジタル 教科書体 NK-R" panose="02020400000000000000" pitchFamily="18" charset="-128"/>
                <a:ea typeface="UD デジタル 教科書体 NK-R" panose="02020400000000000000" pitchFamily="18" charset="-128"/>
              </a:rPr>
              <a:t>集積</a:t>
            </a:r>
            <a:r>
              <a:rPr lang="ja-JP" altLang="en-US" sz="1200" dirty="0" smtClean="0">
                <a:latin typeface="UD デジタル 教科書体 NK-R" panose="02020400000000000000" pitchFamily="18" charset="-128"/>
                <a:ea typeface="UD デジタル 教科書体 NK-R" panose="02020400000000000000" pitchFamily="18" charset="-128"/>
              </a:rPr>
              <a:t>させる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519750" y="2769695"/>
            <a:ext cx="275050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取組みの方向性</a:t>
            </a:r>
            <a:endParaRPr kumimoji="1" lang="ja-JP" altLang="en-US" sz="1000" b="1"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19463" y="2988015"/>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4" name="図 3"/>
          <p:cNvPicPr>
            <a:picLocks noChangeAspect="1"/>
          </p:cNvPicPr>
          <p:nvPr/>
        </p:nvPicPr>
        <p:blipFill rotWithShape="1">
          <a:blip r:embed="rId3"/>
          <a:srcRect l="17145" t="33126" r="18316" b="33332"/>
          <a:stretch/>
        </p:blipFill>
        <p:spPr>
          <a:xfrm>
            <a:off x="6139543" y="4704754"/>
            <a:ext cx="5682562" cy="1660422"/>
          </a:xfrm>
          <a:prstGeom prst="rect">
            <a:avLst/>
          </a:prstGeom>
          <a:ln>
            <a:solidFill>
              <a:schemeClr val="tx1"/>
            </a:solidFill>
          </a:ln>
        </p:spPr>
      </p:pic>
      <p:sp>
        <p:nvSpPr>
          <p:cNvPr id="5" name="正方形/長方形 4"/>
          <p:cNvSpPr/>
          <p:nvPr/>
        </p:nvSpPr>
        <p:spPr>
          <a:xfrm>
            <a:off x="6090104" y="6374297"/>
            <a:ext cx="6096000" cy="461665"/>
          </a:xfrm>
          <a:prstGeom prst="rect">
            <a:avLst/>
          </a:prstGeom>
        </p:spPr>
        <p:txBody>
          <a:bodyPr>
            <a:spAutoFit/>
          </a:bodyPr>
          <a:lstStyle/>
          <a:p>
            <a:r>
              <a:rPr lang="ja-JP" altLang="en-US" sz="600" dirty="0" smtClean="0"/>
              <a:t>注１</a:t>
            </a:r>
            <a:r>
              <a:rPr lang="ja-JP" altLang="en-US" sz="600" dirty="0"/>
              <a:t>）各年の値は基準日時点までに観測されたものが対象 </a:t>
            </a:r>
            <a:endParaRPr lang="en-US" altLang="ja-JP" sz="600" dirty="0" smtClean="0"/>
          </a:p>
          <a:p>
            <a:r>
              <a:rPr lang="ja-JP" altLang="en-US" sz="600" dirty="0" smtClean="0"/>
              <a:t>注</a:t>
            </a:r>
            <a:r>
              <a:rPr lang="ja-JP" altLang="en-US" sz="600" dirty="0"/>
              <a:t>２）データの特性上、調査進行により過去含めて数値が変動する。調査進行による影響は金額が小さい案件ほどうけやすく、特に直近年ほど影響を受けやすい </a:t>
            </a:r>
            <a:endParaRPr lang="en-US" altLang="ja-JP" sz="600" dirty="0" smtClean="0"/>
          </a:p>
          <a:p>
            <a:r>
              <a:rPr lang="ja-JP" altLang="en-US" sz="600" dirty="0" smtClean="0"/>
              <a:t>注</a:t>
            </a:r>
            <a:r>
              <a:rPr lang="ja-JP" altLang="en-US" sz="600" dirty="0"/>
              <a:t>３）その他は上記以外の都道府県の</a:t>
            </a:r>
            <a:r>
              <a:rPr lang="ja-JP" altLang="en-US" sz="600" dirty="0" smtClean="0"/>
              <a:t>合計</a:t>
            </a:r>
            <a:endParaRPr lang="en-US" altLang="ja-JP" sz="600" dirty="0" smtClean="0"/>
          </a:p>
          <a:p>
            <a:r>
              <a:rPr lang="ja-JP" altLang="en-US" sz="600" dirty="0" smtClean="0"/>
              <a:t>出所</a:t>
            </a:r>
            <a:r>
              <a:rPr lang="ja-JP" altLang="en-US" sz="600" dirty="0"/>
              <a:t>）</a:t>
            </a:r>
            <a:r>
              <a:rPr lang="en-US" altLang="ja-JP" sz="600" dirty="0"/>
              <a:t>INITIAL</a:t>
            </a:r>
            <a:r>
              <a:rPr lang="ja-JP" altLang="en-US" sz="600" dirty="0"/>
              <a:t>（</a:t>
            </a:r>
            <a:r>
              <a:rPr lang="en-US" altLang="ja-JP" sz="600" dirty="0"/>
              <a:t>2022</a:t>
            </a:r>
            <a:r>
              <a:rPr lang="ja-JP" altLang="en-US" sz="600" dirty="0"/>
              <a:t>年</a:t>
            </a:r>
            <a:r>
              <a:rPr lang="en-US" altLang="ja-JP" sz="600" dirty="0"/>
              <a:t>1</a:t>
            </a:r>
            <a:r>
              <a:rPr lang="ja-JP" altLang="en-US" sz="600" dirty="0"/>
              <a:t>月</a:t>
            </a:r>
            <a:r>
              <a:rPr lang="en-US" altLang="ja-JP" sz="600" dirty="0"/>
              <a:t>25</a:t>
            </a:r>
            <a:r>
              <a:rPr lang="ja-JP" altLang="en-US" sz="600" dirty="0"/>
              <a:t>日時点）</a:t>
            </a:r>
          </a:p>
        </p:txBody>
      </p:sp>
      <p:pic>
        <p:nvPicPr>
          <p:cNvPr id="6" name="図 5"/>
          <p:cNvPicPr>
            <a:picLocks noChangeAspect="1"/>
          </p:cNvPicPr>
          <p:nvPr/>
        </p:nvPicPr>
        <p:blipFill rotWithShape="1">
          <a:blip r:embed="rId4"/>
          <a:srcRect l="12518" t="27952" r="36823" b="26389"/>
          <a:stretch/>
        </p:blipFill>
        <p:spPr>
          <a:xfrm>
            <a:off x="6139543" y="1155451"/>
            <a:ext cx="4885696" cy="2475796"/>
          </a:xfrm>
          <a:prstGeom prst="rect">
            <a:avLst/>
          </a:prstGeom>
          <a:ln>
            <a:solidFill>
              <a:schemeClr val="tx1"/>
            </a:solidFill>
          </a:ln>
        </p:spPr>
      </p:pic>
      <p:sp>
        <p:nvSpPr>
          <p:cNvPr id="7" name="正方形/長方形 6"/>
          <p:cNvSpPr/>
          <p:nvPr/>
        </p:nvSpPr>
        <p:spPr>
          <a:xfrm>
            <a:off x="6149069" y="3690901"/>
            <a:ext cx="6096000" cy="738664"/>
          </a:xfrm>
          <a:prstGeom prst="rect">
            <a:avLst/>
          </a:prstGeom>
        </p:spPr>
        <p:txBody>
          <a:bodyPr>
            <a:spAutoFit/>
          </a:bodyPr>
          <a:lstStyle/>
          <a:p>
            <a:r>
              <a:rPr lang="ja-JP" altLang="en-US" sz="600" dirty="0">
                <a:solidFill>
                  <a:srgbClr val="434343"/>
                </a:solidFill>
                <a:latin typeface="SawarabiGothic-Regular"/>
              </a:rPr>
              <a:t>注１）国内へのスタートアップ投資を中心に投資を行っているまたは行う予定のファンドのうち投資先企業の業種について言及しているファンドが集計対象</a:t>
            </a:r>
            <a:r>
              <a:rPr lang="ja-JP" altLang="en-US" sz="600" dirty="0" smtClean="0">
                <a:solidFill>
                  <a:srgbClr val="434343"/>
                </a:solidFill>
                <a:latin typeface="SawarabiGothic-Regular"/>
              </a:rPr>
              <a:t>、</a:t>
            </a:r>
            <a:endParaRPr lang="en-US" altLang="ja-JP" sz="600" dirty="0" smtClean="0">
              <a:solidFill>
                <a:srgbClr val="434343"/>
              </a:solidFill>
              <a:latin typeface="SawarabiGothic-Regular"/>
            </a:endParaRPr>
          </a:p>
          <a:p>
            <a:r>
              <a:rPr lang="ja-JP" altLang="en-US" sz="600" dirty="0">
                <a:solidFill>
                  <a:srgbClr val="434343"/>
                </a:solidFill>
                <a:latin typeface="SawarabiGothic-Regular"/>
              </a:rPr>
              <a:t>　</a:t>
            </a:r>
            <a:r>
              <a:rPr lang="ja-JP" altLang="en-US" sz="600" dirty="0" smtClean="0">
                <a:solidFill>
                  <a:srgbClr val="434343"/>
                </a:solidFill>
                <a:latin typeface="SawarabiGothic-Regular"/>
              </a:rPr>
              <a:t>　　国内へ</a:t>
            </a:r>
            <a:r>
              <a:rPr lang="ja-JP" altLang="en-US" sz="600" dirty="0">
                <a:solidFill>
                  <a:srgbClr val="434343"/>
                </a:solidFill>
                <a:latin typeface="SawarabiGothic-Regular"/>
              </a:rPr>
              <a:t>の投資を確認できない場合は集計に含まれない</a:t>
            </a:r>
          </a:p>
          <a:p>
            <a:r>
              <a:rPr lang="ja-JP" altLang="en-US" sz="600" dirty="0">
                <a:solidFill>
                  <a:srgbClr val="434343"/>
                </a:solidFill>
                <a:latin typeface="SawarabiGothic-Regular"/>
              </a:rPr>
              <a:t>注２）選好業種は</a:t>
            </a:r>
            <a:r>
              <a:rPr lang="ja-JP" altLang="en-US" sz="600" dirty="0">
                <a:solidFill>
                  <a:srgbClr val="434343"/>
                </a:solidFill>
                <a:latin typeface="游ゴシック 本文"/>
              </a:rPr>
              <a:t>複数を選好している場合があるため、ファンド総額と設立数は重複している場合がある</a:t>
            </a:r>
          </a:p>
          <a:p>
            <a:r>
              <a:rPr lang="ja-JP" altLang="en-US" sz="600" dirty="0">
                <a:solidFill>
                  <a:srgbClr val="434343"/>
                </a:solidFill>
                <a:latin typeface="游ゴシック 本文"/>
              </a:rPr>
              <a:t>注３）ファンド金額不明：</a:t>
            </a:r>
            <a:r>
              <a:rPr lang="en-US" altLang="ja-JP" sz="600" dirty="0">
                <a:solidFill>
                  <a:srgbClr val="434343"/>
                </a:solidFill>
                <a:latin typeface="游ゴシック 本文"/>
              </a:rPr>
              <a:t>2016</a:t>
            </a:r>
            <a:r>
              <a:rPr lang="ja-JP" altLang="en-US" sz="600" dirty="0">
                <a:solidFill>
                  <a:srgbClr val="434343"/>
                </a:solidFill>
                <a:latin typeface="游ゴシック 本文"/>
              </a:rPr>
              <a:t>年</a:t>
            </a:r>
            <a:r>
              <a:rPr lang="en-US" altLang="ja-JP" sz="600" dirty="0">
                <a:solidFill>
                  <a:srgbClr val="434343"/>
                </a:solidFill>
                <a:latin typeface="游ゴシック 本文"/>
              </a:rPr>
              <a:t>2</a:t>
            </a:r>
            <a:r>
              <a:rPr lang="ja-JP" altLang="en-US" sz="600" dirty="0">
                <a:solidFill>
                  <a:srgbClr val="434343"/>
                </a:solidFill>
                <a:latin typeface="游ゴシック 本文"/>
              </a:rPr>
              <a:t>本、 </a:t>
            </a:r>
            <a:r>
              <a:rPr lang="en-US" altLang="ja-JP" sz="600" dirty="0">
                <a:solidFill>
                  <a:srgbClr val="434343"/>
                </a:solidFill>
                <a:latin typeface="游ゴシック 本文"/>
              </a:rPr>
              <a:t>2017</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 </a:t>
            </a:r>
            <a:r>
              <a:rPr lang="en-US" altLang="ja-JP" sz="600" dirty="0">
                <a:solidFill>
                  <a:srgbClr val="434343"/>
                </a:solidFill>
                <a:latin typeface="游ゴシック 本文"/>
              </a:rPr>
              <a:t>2018</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 </a:t>
            </a:r>
            <a:r>
              <a:rPr lang="en-US" altLang="ja-JP" sz="600" dirty="0">
                <a:solidFill>
                  <a:srgbClr val="434343"/>
                </a:solidFill>
                <a:latin typeface="游ゴシック 本文"/>
              </a:rPr>
              <a:t>2019</a:t>
            </a:r>
            <a:r>
              <a:rPr lang="ja-JP" altLang="en-US" sz="600" dirty="0">
                <a:solidFill>
                  <a:srgbClr val="434343"/>
                </a:solidFill>
                <a:latin typeface="游ゴシック 本文"/>
              </a:rPr>
              <a:t>年</a:t>
            </a:r>
            <a:r>
              <a:rPr lang="en-US" altLang="ja-JP" sz="600" dirty="0">
                <a:solidFill>
                  <a:srgbClr val="434343"/>
                </a:solidFill>
                <a:latin typeface="游ゴシック 本文"/>
              </a:rPr>
              <a:t>1</a:t>
            </a:r>
            <a:r>
              <a:rPr lang="ja-JP" altLang="en-US" sz="600" dirty="0">
                <a:solidFill>
                  <a:srgbClr val="434343"/>
                </a:solidFill>
                <a:latin typeface="游ゴシック 本文"/>
              </a:rPr>
              <a:t>本、</a:t>
            </a:r>
            <a:r>
              <a:rPr lang="en-US" altLang="ja-JP" sz="600" dirty="0">
                <a:solidFill>
                  <a:srgbClr val="434343"/>
                </a:solidFill>
                <a:latin typeface="游ゴシック 本文"/>
              </a:rPr>
              <a:t>2020</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a:t>
            </a:r>
            <a:r>
              <a:rPr lang="en-US" altLang="ja-JP" sz="600" dirty="0">
                <a:solidFill>
                  <a:srgbClr val="434343"/>
                </a:solidFill>
                <a:latin typeface="游ゴシック 本文"/>
              </a:rPr>
              <a:t>2021</a:t>
            </a:r>
            <a:r>
              <a:rPr lang="ja-JP" altLang="en-US" sz="600" dirty="0">
                <a:solidFill>
                  <a:srgbClr val="434343"/>
                </a:solidFill>
                <a:latin typeface="游ゴシック 本文"/>
              </a:rPr>
              <a:t>年</a:t>
            </a:r>
            <a:r>
              <a:rPr lang="en-US" altLang="ja-JP" sz="600" dirty="0">
                <a:solidFill>
                  <a:srgbClr val="434343"/>
                </a:solidFill>
                <a:latin typeface="游ゴシック 本文"/>
              </a:rPr>
              <a:t>5</a:t>
            </a:r>
            <a:r>
              <a:rPr lang="ja-JP" altLang="en-US" sz="600" dirty="0">
                <a:solidFill>
                  <a:srgbClr val="434343"/>
                </a:solidFill>
                <a:latin typeface="游ゴシック 本文"/>
              </a:rPr>
              <a:t>本</a:t>
            </a:r>
          </a:p>
          <a:p>
            <a:r>
              <a:rPr lang="ja-JP" altLang="en-US" sz="600" dirty="0">
                <a:solidFill>
                  <a:srgbClr val="434343"/>
                </a:solidFill>
                <a:latin typeface="游ゴシック 本文"/>
              </a:rPr>
              <a:t>注４）各年の値は基準日時点までに観測されたものが対象</a:t>
            </a:r>
          </a:p>
          <a:p>
            <a:r>
              <a:rPr lang="ja-JP" altLang="en-US" sz="600" dirty="0">
                <a:solidFill>
                  <a:srgbClr val="434343"/>
                </a:solidFill>
                <a:latin typeface="SawarabiGothic-Regular"/>
              </a:rPr>
              <a:t>注５）データの特性上、調査進行により過去含めて数値が変動する</a:t>
            </a:r>
          </a:p>
          <a:p>
            <a:r>
              <a:rPr lang="ja-JP" altLang="en-US" sz="600" dirty="0">
                <a:solidFill>
                  <a:srgbClr val="434343"/>
                </a:solidFill>
                <a:latin typeface="SawarabiGothic-Regular"/>
              </a:rPr>
              <a:t>出所</a:t>
            </a:r>
            <a:r>
              <a:rPr lang="ja-JP" altLang="en-US" sz="600" dirty="0" smtClean="0">
                <a:solidFill>
                  <a:srgbClr val="434343"/>
                </a:solidFill>
                <a:latin typeface="SawarabiGothic-Regular"/>
              </a:rPr>
              <a:t>）</a:t>
            </a:r>
            <a:r>
              <a:rPr lang="en-US" altLang="ja-JP" sz="600" dirty="0"/>
              <a:t>INITIAL</a:t>
            </a:r>
            <a:r>
              <a:rPr lang="ja-JP" altLang="en-US" sz="600" dirty="0"/>
              <a:t>（</a:t>
            </a:r>
            <a:r>
              <a:rPr lang="en-US" altLang="ja-JP" sz="600" dirty="0"/>
              <a:t>2022</a:t>
            </a:r>
            <a:r>
              <a:rPr lang="ja-JP" altLang="en-US" sz="600" dirty="0"/>
              <a:t>年</a:t>
            </a:r>
            <a:r>
              <a:rPr lang="en-US" altLang="ja-JP" sz="600" dirty="0"/>
              <a:t>1</a:t>
            </a:r>
            <a:r>
              <a:rPr lang="ja-JP" altLang="en-US" sz="600" dirty="0" smtClean="0"/>
              <a:t>月</a:t>
            </a:r>
            <a:r>
              <a:rPr lang="en-US" altLang="ja-JP" sz="600" dirty="0"/>
              <a:t>30</a:t>
            </a:r>
            <a:r>
              <a:rPr lang="ja-JP" altLang="en-US" sz="600" dirty="0" smtClean="0"/>
              <a:t>日</a:t>
            </a:r>
            <a:r>
              <a:rPr lang="ja-JP" altLang="en-US" sz="600" dirty="0"/>
              <a:t>時点）</a:t>
            </a:r>
          </a:p>
        </p:txBody>
      </p:sp>
    </p:spTree>
    <p:extLst>
      <p:ext uri="{BB962C8B-B14F-4D97-AF65-F5344CB8AC3E}">
        <p14:creationId xmlns:p14="http://schemas.microsoft.com/office/powerpoint/2010/main" val="2670152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08149" y="4679290"/>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r>
              <a:rPr kumimoji="1" lang="en-US" altLang="ja-JP" dirty="0" smtClean="0"/>
              <a:t>39</a:t>
            </a:r>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9831" y="-859328"/>
            <a:ext cx="2083521"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565242" y="1031926"/>
            <a:ext cx="141269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63012"/>
            <a:ext cx="5503678" cy="210228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239894"/>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世界のデリバティブ取引高は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年前と比べて、約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倍と増加傾向にある。これまで中心であった株式</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・金利</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関連の先物・オプションに加え、コモディティ関連取引も増加している。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一方、日本のデリバティブ取引高は、増加しているものの、欧米・中国と比べて小さく、シンガポール</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と同程度</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にとどまっている。　</a:t>
            </a:r>
          </a:p>
        </p:txBody>
      </p:sp>
      <p:sp>
        <p:nvSpPr>
          <p:cNvPr id="10" name="正方形/長方形 9"/>
          <p:cNvSpPr/>
          <p:nvPr/>
        </p:nvSpPr>
        <p:spPr>
          <a:xfrm>
            <a:off x="531352" y="5125835"/>
            <a:ext cx="5503679" cy="117525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先物発祥の地である歴史の上に、アジアにおける先駆的なデリバティブの拠点として投資魅力が向上している</a:t>
            </a: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エッジ</a:t>
            </a:r>
            <a:r>
              <a:rPr lang="ja-JP" altLang="en-US" sz="1200" dirty="0">
                <a:latin typeface="UD デジタル 教科書体 NK-R" panose="02020400000000000000" pitchFamily="18" charset="-128"/>
                <a:ea typeface="UD デジタル 教科書体 NK-R" panose="02020400000000000000" pitchFamily="18" charset="-128"/>
              </a:rPr>
              <a:t>の効いた現地性のある金融商品も多数開発され、世界の投資家や外国企業が集積している　　</a:t>
            </a:r>
          </a:p>
        </p:txBody>
      </p:sp>
      <p:sp>
        <p:nvSpPr>
          <p:cNvPr id="21"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１－２　投資魅力向上、大阪・関西経済の活性化</a:t>
            </a:r>
          </a:p>
        </p:txBody>
      </p:sp>
      <p:grpSp>
        <p:nvGrpSpPr>
          <p:cNvPr id="23" name="グループ化 22"/>
          <p:cNvGrpSpPr/>
          <p:nvPr/>
        </p:nvGrpSpPr>
        <p:grpSpPr>
          <a:xfrm>
            <a:off x="6647542" y="779159"/>
            <a:ext cx="5181520" cy="2654882"/>
            <a:chOff x="898449" y="2323577"/>
            <a:chExt cx="5503160" cy="2833994"/>
          </a:xfrm>
        </p:grpSpPr>
        <p:graphicFrame>
          <p:nvGraphicFramePr>
            <p:cNvPr id="24" name="グラフ 23">
              <a:extLst>
                <a:ext uri="{FF2B5EF4-FFF2-40B4-BE49-F238E27FC236}">
                  <a16:creationId xmlns:a16="http://schemas.microsoft.com/office/drawing/2014/main" id="{A2D98174-1560-4848-9103-D5956A54C626}"/>
                </a:ext>
              </a:extLst>
            </p:cNvPr>
            <p:cNvGraphicFramePr>
              <a:graphicFrameLocks/>
            </p:cNvGraphicFramePr>
            <p:nvPr>
              <p:extLst>
                <p:ext uri="{D42A27DB-BD31-4B8C-83A1-F6EECF244321}">
                  <p14:modId xmlns:p14="http://schemas.microsoft.com/office/powerpoint/2010/main" val="1356323986"/>
                </p:ext>
              </p:extLst>
            </p:nvPr>
          </p:nvGraphicFramePr>
          <p:xfrm>
            <a:off x="898449" y="2323577"/>
            <a:ext cx="5503160" cy="2833994"/>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直線矢印コネクタ 26"/>
            <p:cNvCxnSpPr/>
            <p:nvPr/>
          </p:nvCxnSpPr>
          <p:spPr>
            <a:xfrm flipV="1">
              <a:off x="3780430" y="2634018"/>
              <a:ext cx="2320119" cy="10235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158660" y="2636063"/>
              <a:ext cx="580608" cy="276999"/>
            </a:xfrm>
            <a:prstGeom prst="rect">
              <a:avLst/>
            </a:prstGeom>
            <a:noFill/>
          </p:spPr>
          <p:txBody>
            <a:bodyPr wrap="none" rtlCol="0">
              <a:spAutoFit/>
            </a:bodyPr>
            <a:lstStyle/>
            <a:p>
              <a:r>
                <a:rPr kumimoji="1" lang="ja-JP" altLang="en-US" sz="1200" b="1" dirty="0">
                  <a:latin typeface="+mn-ea"/>
                </a:rPr>
                <a:t>約</a:t>
              </a:r>
              <a:r>
                <a:rPr kumimoji="1" lang="en-US" altLang="ja-JP" sz="1200" b="1" dirty="0">
                  <a:latin typeface="+mn-ea"/>
                </a:rPr>
                <a:t>2</a:t>
              </a:r>
              <a:r>
                <a:rPr kumimoji="1" lang="ja-JP" altLang="en-US" sz="1200" b="1" dirty="0">
                  <a:latin typeface="+mn-ea"/>
                </a:rPr>
                <a:t>倍</a:t>
              </a:r>
            </a:p>
          </p:txBody>
        </p:sp>
      </p:grpSp>
      <p:sp>
        <p:nvSpPr>
          <p:cNvPr id="30" name="テキスト ボックス 29">
            <a:extLst>
              <a:ext uri="{FF2B5EF4-FFF2-40B4-BE49-F238E27FC236}">
                <a16:creationId xmlns:a16="http://schemas.microsoft.com/office/drawing/2014/main" id="{E9947750-E7DC-44B4-B02E-CF02961324B9}"/>
              </a:ext>
            </a:extLst>
          </p:cNvPr>
          <p:cNvSpPr txBox="1"/>
          <p:nvPr/>
        </p:nvSpPr>
        <p:spPr>
          <a:xfrm>
            <a:off x="9673818" y="3423947"/>
            <a:ext cx="2285872" cy="238848"/>
          </a:xfrm>
          <a:prstGeom prst="rect">
            <a:avLst/>
          </a:prstGeom>
          <a:noFill/>
        </p:spPr>
        <p:txBody>
          <a:bodyPr wrap="square" rtlCol="0">
            <a:spAutoFit/>
          </a:bodyPr>
          <a:lstStyle/>
          <a:p>
            <a:pPr algn="r"/>
            <a:r>
              <a:rPr lang="ja-JP" altLang="en-US" sz="952" dirty="0">
                <a:solidFill>
                  <a:prstClr val="black"/>
                </a:solidFill>
                <a:latin typeface="+mn-ea"/>
                <a:cs typeface="Meiryo UI" panose="020B0604030504040204" pitchFamily="50" charset="-128"/>
              </a:rPr>
              <a:t>（出典）日本取引所グループ提供資料</a:t>
            </a:r>
          </a:p>
        </p:txBody>
      </p:sp>
      <p:grpSp>
        <p:nvGrpSpPr>
          <p:cNvPr id="33" name="グループ化 32"/>
          <p:cNvGrpSpPr/>
          <p:nvPr/>
        </p:nvGrpSpPr>
        <p:grpSpPr>
          <a:xfrm>
            <a:off x="6720117" y="3616282"/>
            <a:ext cx="4968963" cy="2947413"/>
            <a:chOff x="6413730" y="2163017"/>
            <a:chExt cx="5819846" cy="3376143"/>
          </a:xfrm>
        </p:grpSpPr>
        <p:pic>
          <p:nvPicPr>
            <p:cNvPr id="34" name="図 33"/>
            <p:cNvPicPr>
              <a:picLocks noChangeAspect="1"/>
            </p:cNvPicPr>
            <p:nvPr/>
          </p:nvPicPr>
          <p:blipFill rotWithShape="1">
            <a:blip r:embed="rId3"/>
            <a:srcRect l="21948" t="29337" r="22928" b="8070"/>
            <a:stretch/>
          </p:blipFill>
          <p:spPr>
            <a:xfrm>
              <a:off x="6413730" y="2163017"/>
              <a:ext cx="5288459" cy="3376143"/>
            </a:xfrm>
            <a:prstGeom prst="rect">
              <a:avLst/>
            </a:prstGeom>
          </p:spPr>
        </p:pic>
        <p:sp>
          <p:nvSpPr>
            <p:cNvPr id="35" name="テキスト ボックス 34"/>
            <p:cNvSpPr txBox="1"/>
            <p:nvPr/>
          </p:nvSpPr>
          <p:spPr>
            <a:xfrm>
              <a:off x="11494037" y="2455238"/>
              <a:ext cx="739539" cy="264409"/>
            </a:xfrm>
            <a:prstGeom prst="rect">
              <a:avLst/>
            </a:prstGeom>
            <a:solidFill>
              <a:schemeClr val="bg1"/>
            </a:solidFill>
            <a:ln>
              <a:solidFill>
                <a:schemeClr val="tx1"/>
              </a:solidFill>
            </a:ln>
          </p:spPr>
          <p:txBody>
            <a:bodyPr wrap="square" rtlCol="0">
              <a:spAutoFit/>
            </a:bodyPr>
            <a:lstStyle/>
            <a:p>
              <a:pPr algn="ctr"/>
              <a:r>
                <a:rPr kumimoji="1" lang="en-US" altLang="ja-JP" sz="900" dirty="0"/>
                <a:t>CME</a:t>
              </a:r>
              <a:r>
                <a:rPr lang="en-US" altLang="ja-JP" sz="700" dirty="0"/>
                <a:t>(</a:t>
              </a:r>
              <a:r>
                <a:rPr kumimoji="1" lang="ja-JP" altLang="en-US" sz="700" dirty="0"/>
                <a:t>米</a:t>
              </a:r>
              <a:r>
                <a:rPr kumimoji="1" lang="en-US" altLang="ja-JP" sz="700" dirty="0"/>
                <a:t>)</a:t>
              </a:r>
              <a:endParaRPr kumimoji="1" lang="ja-JP" altLang="en-US" sz="700" dirty="0"/>
            </a:p>
          </p:txBody>
        </p:sp>
        <p:sp>
          <p:nvSpPr>
            <p:cNvPr id="37" name="テキスト ボックス 36"/>
            <p:cNvSpPr txBox="1"/>
            <p:nvPr/>
          </p:nvSpPr>
          <p:spPr>
            <a:xfrm>
              <a:off x="11468063" y="3613423"/>
              <a:ext cx="765513" cy="264409"/>
            </a:xfrm>
            <a:prstGeom prst="rect">
              <a:avLst/>
            </a:prstGeom>
            <a:solidFill>
              <a:schemeClr val="bg1"/>
            </a:solidFill>
            <a:ln>
              <a:solidFill>
                <a:schemeClr val="tx1"/>
              </a:solidFill>
            </a:ln>
          </p:spPr>
          <p:txBody>
            <a:bodyPr wrap="square" rtlCol="0">
              <a:spAutoFit/>
            </a:bodyPr>
            <a:lstStyle/>
            <a:p>
              <a:pPr algn="ctr"/>
              <a:r>
                <a:rPr kumimoji="1" lang="en-US" altLang="ja-JP" sz="900" dirty="0"/>
                <a:t>CBOE</a:t>
              </a:r>
              <a:r>
                <a:rPr lang="en-US" altLang="ja-JP" sz="700" dirty="0"/>
                <a:t>(</a:t>
              </a:r>
              <a:r>
                <a:rPr kumimoji="1" lang="ja-JP" altLang="en-US" sz="700" dirty="0"/>
                <a:t>米</a:t>
              </a:r>
              <a:r>
                <a:rPr kumimoji="1" lang="en-US" altLang="ja-JP" sz="700" dirty="0"/>
                <a:t>)</a:t>
              </a:r>
              <a:endParaRPr kumimoji="1" lang="ja-JP" altLang="en-US" sz="700" dirty="0"/>
            </a:p>
          </p:txBody>
        </p:sp>
        <p:sp>
          <p:nvSpPr>
            <p:cNvPr id="42" name="テキスト ボックス 41"/>
            <p:cNvSpPr txBox="1"/>
            <p:nvPr/>
          </p:nvSpPr>
          <p:spPr>
            <a:xfrm>
              <a:off x="11494037" y="4736135"/>
              <a:ext cx="613220" cy="230832"/>
            </a:xfrm>
            <a:prstGeom prst="rect">
              <a:avLst/>
            </a:prstGeom>
            <a:solidFill>
              <a:schemeClr val="bg1"/>
            </a:solidFill>
            <a:ln>
              <a:solidFill>
                <a:schemeClr val="tx1"/>
              </a:solidFill>
            </a:ln>
          </p:spPr>
          <p:txBody>
            <a:bodyPr wrap="square" rtlCol="0">
              <a:spAutoFit/>
            </a:bodyPr>
            <a:lstStyle/>
            <a:p>
              <a:pPr algn="ctr"/>
              <a:r>
                <a:rPr kumimoji="1" lang="en-US" altLang="ja-JP" sz="900" dirty="0"/>
                <a:t>JPX</a:t>
              </a:r>
              <a:endParaRPr kumimoji="1" lang="ja-JP" altLang="en-US" sz="700" dirty="0"/>
            </a:p>
          </p:txBody>
        </p:sp>
      </p:grpSp>
      <p:sp>
        <p:nvSpPr>
          <p:cNvPr id="43" name="テキスト ボックス 42">
            <a:extLst>
              <a:ext uri="{FF2B5EF4-FFF2-40B4-BE49-F238E27FC236}">
                <a16:creationId xmlns:a16="http://schemas.microsoft.com/office/drawing/2014/main" id="{E9947750-E7DC-44B4-B02E-CF02961324B9}"/>
              </a:ext>
            </a:extLst>
          </p:cNvPr>
          <p:cNvSpPr txBox="1"/>
          <p:nvPr/>
        </p:nvSpPr>
        <p:spPr>
          <a:xfrm>
            <a:off x="8909478" y="6545541"/>
            <a:ext cx="2285872" cy="230832"/>
          </a:xfrm>
          <a:prstGeom prst="rect">
            <a:avLst/>
          </a:prstGeom>
          <a:noFill/>
        </p:spPr>
        <p:txBody>
          <a:bodyPr wrap="square" rtlCol="0">
            <a:spAutoFit/>
          </a:bodyPr>
          <a:lstStyle/>
          <a:p>
            <a:pPr algn="r"/>
            <a:r>
              <a:rPr lang="ja-JP" altLang="en-US" sz="900" dirty="0">
                <a:solidFill>
                  <a:prstClr val="black"/>
                </a:solidFill>
                <a:latin typeface="游ゴシック 本文"/>
                <a:cs typeface="Meiryo UI" panose="020B0604030504040204" pitchFamily="50" charset="-128"/>
              </a:rPr>
              <a:t>（出典）</a:t>
            </a:r>
            <a:r>
              <a:rPr lang="en-US" altLang="ja-JP" sz="900" dirty="0" err="1">
                <a:latin typeface="游ゴシック 本文"/>
              </a:rPr>
              <a:t>FIA“AnnualVolumeSurvey</a:t>
            </a:r>
            <a:endParaRPr lang="ja-JP" altLang="en-US" sz="900" dirty="0">
              <a:solidFill>
                <a:prstClr val="black"/>
              </a:solidFill>
              <a:latin typeface="游ゴシック 本文"/>
              <a:cs typeface="Meiryo UI" panose="020B0604030504040204" pitchFamily="50" charset="-128"/>
            </a:endParaRPr>
          </a:p>
        </p:txBody>
      </p:sp>
      <p:sp>
        <p:nvSpPr>
          <p:cNvPr id="2" name="正方形/長方形 1"/>
          <p:cNvSpPr/>
          <p:nvPr/>
        </p:nvSpPr>
        <p:spPr>
          <a:xfrm>
            <a:off x="586553" y="3616092"/>
            <a:ext cx="5368629"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日本におけるデリバティブ取引の拠点都市として</a:t>
            </a:r>
            <a:r>
              <a:rPr lang="ja-JP" altLang="en-US" sz="1200" dirty="0" smtClean="0">
                <a:latin typeface="UD デジタル 教科書体 NK-R" panose="02020400000000000000" pitchFamily="18" charset="-128"/>
                <a:ea typeface="UD デジタル 教科書体 NK-R" panose="02020400000000000000" pitchFamily="18" charset="-128"/>
              </a:rPr>
              <a:t>、将来的に有望でエッジ</a:t>
            </a:r>
            <a:r>
              <a:rPr lang="ja-JP" altLang="en-US" sz="1200" dirty="0">
                <a:latin typeface="UD デジタル 教科書体 NK-R" panose="02020400000000000000" pitchFamily="18" charset="-128"/>
                <a:ea typeface="UD デジタル 教科書体 NK-R" panose="02020400000000000000" pitchFamily="18" charset="-128"/>
              </a:rPr>
              <a:t>の</a:t>
            </a:r>
            <a:r>
              <a:rPr lang="ja-JP" altLang="en-US" sz="1200" dirty="0" smtClean="0">
                <a:latin typeface="UD デジタル 教科書体 NK-R" panose="02020400000000000000" pitchFamily="18" charset="-128"/>
                <a:ea typeface="UD デジタル 教科書体 NK-R" panose="02020400000000000000" pitchFamily="18" charset="-128"/>
              </a:rPr>
              <a:t>効いた先駆的な金融</a:t>
            </a:r>
            <a:r>
              <a:rPr lang="ja-JP" altLang="en-US" sz="1200" dirty="0">
                <a:latin typeface="UD デジタル 教科書体 NK-R" panose="02020400000000000000" pitchFamily="18" charset="-128"/>
                <a:ea typeface="UD デジタル 教科書体 NK-R" panose="02020400000000000000" pitchFamily="18" charset="-128"/>
              </a:rPr>
              <a:t>商品の開発などを</a:t>
            </a:r>
            <a:r>
              <a:rPr lang="ja-JP" altLang="en-US" sz="1200" dirty="0" smtClean="0">
                <a:latin typeface="UD デジタル 教科書体 NK-R" panose="02020400000000000000" pitchFamily="18" charset="-128"/>
                <a:ea typeface="UD デジタル 教科書体 NK-R" panose="02020400000000000000" pitchFamily="18" charset="-128"/>
              </a:rPr>
              <a:t>行う</a:t>
            </a:r>
            <a:endParaRPr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561305" y="3105246"/>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32" name="テキスト ボックス 31"/>
          <p:cNvSpPr txBox="1"/>
          <p:nvPr/>
        </p:nvSpPr>
        <p:spPr>
          <a:xfrm>
            <a:off x="519463" y="3327222"/>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2744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50" y="4938366"/>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r>
              <a:rPr kumimoji="1" lang="en-US" altLang="ja-JP" dirty="0" smtClean="0"/>
              <a:t>40</a:t>
            </a:r>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3008" y="-852505"/>
            <a:ext cx="2097168"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525910" y="1129072"/>
            <a:ext cx="1491360"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762042"/>
            <a:ext cx="5503678" cy="190325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112611"/>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市場は、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2016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年から</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年にかけて、</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倍に拡大しており、その内訳として、グリーンボンド以外のソーシャルボンド、</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サステナブルボンド</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の発行も大きく増加している。</a:t>
            </a:r>
          </a:p>
          <a:p>
            <a:pPr marL="285750" indent="-285750">
              <a:lnSpc>
                <a:spcPct val="130000"/>
              </a:lnSpc>
              <a:buFont typeface="Wingdings" panose="05000000000000000000" pitchFamily="2" charset="2"/>
              <a:buChar char="Ø"/>
            </a:pP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また、日本</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市場も拡大しているものの、マーケットシェアは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8%</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にとどまっている。</a:t>
            </a:r>
          </a:p>
        </p:txBody>
      </p:sp>
      <p:sp>
        <p:nvSpPr>
          <p:cNvPr id="10" name="正方形/長方形 9"/>
          <p:cNvSpPr/>
          <p:nvPr/>
        </p:nvSpPr>
        <p:spPr>
          <a:xfrm>
            <a:off x="519750" y="5360910"/>
            <a:ext cx="5503679" cy="64633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グリーンボンド等への投資が加速し、サステナブルファイナンスの先進的な取組みが行われる</a:t>
            </a:r>
            <a:r>
              <a:rPr lang="en-US" altLang="ja-JP" sz="1200" dirty="0" smtClean="0">
                <a:latin typeface="UD デジタル 教科書体 NK-R" panose="02020400000000000000" pitchFamily="18" charset="-128"/>
                <a:ea typeface="UD デジタル 教科書体 NK-R" panose="02020400000000000000" pitchFamily="18" charset="-128"/>
              </a:rPr>
              <a:t>SDG</a:t>
            </a:r>
            <a:r>
              <a:rPr lang="ja-JP" altLang="en-US" sz="1200" dirty="0" err="1" smtClean="0">
                <a:latin typeface="UD デジタル 教科書体 NK-R" panose="02020400000000000000" pitchFamily="18" charset="-128"/>
                <a:ea typeface="UD デジタル 教科書体 NK-R" panose="02020400000000000000" pitchFamily="18" charset="-128"/>
              </a:rPr>
              <a:t>ｓ</a:t>
            </a:r>
            <a:r>
              <a:rPr lang="ja-JP" altLang="en-US" sz="1200" dirty="0" smtClean="0">
                <a:latin typeface="UD デジタル 教科書体 NK-R" panose="02020400000000000000" pitchFamily="18" charset="-128"/>
                <a:ea typeface="UD デジタル 教科書体 NK-R" panose="02020400000000000000" pitchFamily="18" charset="-128"/>
              </a:rPr>
              <a:t>先進都市としての地位が確立されている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2"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２　金融面からの</a:t>
            </a:r>
            <a:r>
              <a:rPr lang="en-US" altLang="ja-JP" sz="2800" b="1" dirty="0">
                <a:latin typeface="UD デジタル 教科書体 NK-R" panose="02020400000000000000" pitchFamily="18" charset="-128"/>
                <a:ea typeface="UD デジタル 教科書体 NK-R" panose="02020400000000000000" pitchFamily="18" charset="-128"/>
              </a:rPr>
              <a:t>SDG</a:t>
            </a:r>
            <a:r>
              <a:rPr lang="ja-JP" altLang="en-US" sz="2800" b="1" dirty="0" err="1">
                <a:latin typeface="UD デジタル 教科書体 NK-R" panose="02020400000000000000" pitchFamily="18" charset="-128"/>
                <a:ea typeface="UD デジタル 教科書体 NK-R" panose="02020400000000000000" pitchFamily="18" charset="-128"/>
              </a:rPr>
              <a:t>ｓ</a:t>
            </a:r>
            <a:r>
              <a:rPr lang="ja-JP" altLang="en-US" sz="2800" b="1" dirty="0">
                <a:latin typeface="UD デジタル 教科書体 NK-R" panose="02020400000000000000" pitchFamily="18" charset="-128"/>
                <a:ea typeface="UD デジタル 教科書体 NK-R" panose="02020400000000000000" pitchFamily="18" charset="-128"/>
              </a:rPr>
              <a:t>推進</a:t>
            </a:r>
          </a:p>
        </p:txBody>
      </p:sp>
      <p:sp>
        <p:nvSpPr>
          <p:cNvPr id="36" name="正方形/長方形 35"/>
          <p:cNvSpPr/>
          <p:nvPr/>
        </p:nvSpPr>
        <p:spPr>
          <a:xfrm>
            <a:off x="8288898" y="3601032"/>
            <a:ext cx="5009345" cy="246221"/>
          </a:xfrm>
          <a:prstGeom prst="rect">
            <a:avLst/>
          </a:prstGeom>
        </p:spPr>
        <p:txBody>
          <a:bodyPr wrap="square">
            <a:spAutoFit/>
          </a:bodyPr>
          <a:lstStyle/>
          <a:p>
            <a:pPr marL="177800" indent="-177800"/>
            <a:r>
              <a:rPr lang="ja-JP" altLang="en-US"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出典：</a:t>
            </a:r>
            <a:r>
              <a:rPr lang="en-US" altLang="ja-JP"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GLOBAL  SUSTAINABLE  INVESTMENT  REVIEW 2020</a:t>
            </a:r>
            <a:endParaRPr lang="ja-JP" altLang="en-US"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8" name="正方形/長方形 37"/>
          <p:cNvSpPr/>
          <p:nvPr/>
        </p:nvSpPr>
        <p:spPr>
          <a:xfrm>
            <a:off x="6723630" y="3822373"/>
            <a:ext cx="3727012" cy="38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サステナブル</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債券の発行額</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39" name="図 38"/>
          <p:cNvPicPr/>
          <p:nvPr/>
        </p:nvPicPr>
        <p:blipFill>
          <a:blip r:embed="rId2">
            <a:extLst>
              <a:ext uri="{28A0092B-C50C-407E-A947-70E740481C1C}">
                <a14:useLocalDpi xmlns:a14="http://schemas.microsoft.com/office/drawing/2010/main" val="0"/>
              </a:ext>
            </a:extLst>
          </a:blip>
          <a:srcRect/>
          <a:stretch>
            <a:fillRect/>
          </a:stretch>
        </p:blipFill>
        <p:spPr bwMode="auto">
          <a:xfrm>
            <a:off x="6744082" y="4135705"/>
            <a:ext cx="3473975" cy="2591046"/>
          </a:xfrm>
          <a:prstGeom prst="rect">
            <a:avLst/>
          </a:prstGeom>
          <a:noFill/>
          <a:ln>
            <a:noFill/>
          </a:ln>
        </p:spPr>
      </p:pic>
      <p:grpSp>
        <p:nvGrpSpPr>
          <p:cNvPr id="40" name="グループ化 39"/>
          <p:cNvGrpSpPr/>
          <p:nvPr/>
        </p:nvGrpSpPr>
        <p:grpSpPr>
          <a:xfrm>
            <a:off x="6574355" y="1037465"/>
            <a:ext cx="5373936" cy="2533489"/>
            <a:chOff x="1247612" y="2442328"/>
            <a:chExt cx="5373936" cy="2533489"/>
          </a:xfrm>
        </p:grpSpPr>
        <p:pic>
          <p:nvPicPr>
            <p:cNvPr id="41" name="図 40"/>
            <p:cNvPicPr>
              <a:picLocks noChangeAspect="1"/>
            </p:cNvPicPr>
            <p:nvPr/>
          </p:nvPicPr>
          <p:blipFill>
            <a:blip r:embed="rId3"/>
            <a:stretch>
              <a:fillRect/>
            </a:stretch>
          </p:blipFill>
          <p:spPr>
            <a:xfrm>
              <a:off x="1247612" y="2442328"/>
              <a:ext cx="5373936" cy="2278743"/>
            </a:xfrm>
            <a:prstGeom prst="rect">
              <a:avLst/>
            </a:prstGeom>
          </p:spPr>
        </p:pic>
        <p:sp>
          <p:nvSpPr>
            <p:cNvPr id="44" name="テキスト ボックス 43"/>
            <p:cNvSpPr txBox="1"/>
            <p:nvPr/>
          </p:nvSpPr>
          <p:spPr>
            <a:xfrm>
              <a:off x="4963385" y="4698818"/>
              <a:ext cx="712054" cy="276999"/>
            </a:xfrm>
            <a:prstGeom prst="rect">
              <a:avLst/>
            </a:prstGeom>
            <a:noFill/>
          </p:spPr>
          <p:txBody>
            <a:bodyPr wrap="none" rtlCol="0">
              <a:spAutoFit/>
            </a:bodyPr>
            <a:lstStyle/>
            <a:p>
              <a:r>
                <a:rPr kumimoji="1" lang="ja-JP" altLang="en-US" sz="1200" b="1" dirty="0">
                  <a:latin typeface="+mn-ea"/>
                </a:rPr>
                <a:t>約</a:t>
              </a:r>
              <a:r>
                <a:rPr lang="en-US" altLang="ja-JP" sz="1200" b="1" dirty="0">
                  <a:latin typeface="+mn-ea"/>
                </a:rPr>
                <a:t>1.5</a:t>
              </a:r>
              <a:r>
                <a:rPr kumimoji="1" lang="ja-JP" altLang="en-US" sz="1200" b="1" dirty="0">
                  <a:latin typeface="+mn-ea"/>
                </a:rPr>
                <a:t>倍</a:t>
              </a:r>
            </a:p>
          </p:txBody>
        </p:sp>
        <p:cxnSp>
          <p:nvCxnSpPr>
            <p:cNvPr id="45" name="直線コネクタ 44"/>
            <p:cNvCxnSpPr/>
            <p:nvPr/>
          </p:nvCxnSpPr>
          <p:spPr>
            <a:xfrm>
              <a:off x="4355228" y="4668338"/>
              <a:ext cx="0" cy="276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55228" y="4937717"/>
              <a:ext cx="19450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6300289" y="4668338"/>
              <a:ext cx="0" cy="2769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正方形/長方形 47"/>
          <p:cNvSpPr/>
          <p:nvPr/>
        </p:nvSpPr>
        <p:spPr>
          <a:xfrm>
            <a:off x="9456582" y="6572995"/>
            <a:ext cx="220869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出典</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Climate Bonds Initiative</a:t>
            </a:r>
            <a:endParaRPr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572126" y="3687461"/>
            <a:ext cx="5396248"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smtClean="0">
                <a:latin typeface="UD デジタル 教科書体 NK-R" panose="02020400000000000000" pitchFamily="18" charset="-128"/>
                <a:ea typeface="UD デジタル 教科書体 NK-R" panose="02020400000000000000" pitchFamily="18" charset="-128"/>
              </a:rPr>
              <a:t>脱炭素に向けた金融の取組みや企業における</a:t>
            </a:r>
            <a:r>
              <a:rPr lang="en-US" altLang="ja-JP" sz="1200" dirty="0" smtClean="0">
                <a:latin typeface="UD デジタル 教科書体 NK-R" panose="02020400000000000000" pitchFamily="18" charset="-128"/>
                <a:ea typeface="UD デジタル 教科書体 NK-R" panose="02020400000000000000" pitchFamily="18" charset="-128"/>
              </a:rPr>
              <a:t>SDG</a:t>
            </a:r>
            <a:r>
              <a:rPr lang="ja-JP" altLang="en-US" sz="1200" dirty="0" err="1" smtClean="0">
                <a:latin typeface="UD デジタル 教科書体 NK-R" panose="02020400000000000000" pitchFamily="18" charset="-128"/>
                <a:ea typeface="UD デジタル 教科書体 NK-R" panose="02020400000000000000" pitchFamily="18" charset="-128"/>
              </a:rPr>
              <a:t>ｓ</a:t>
            </a:r>
            <a:r>
              <a:rPr lang="ja-JP" altLang="en-US" sz="1200" dirty="0" smtClean="0">
                <a:latin typeface="UD デジタル 教科書体 NK-R" panose="02020400000000000000" pitchFamily="18" charset="-128"/>
                <a:ea typeface="UD デジタル 教科書体 NK-R" panose="02020400000000000000" pitchFamily="18" charset="-128"/>
              </a:rPr>
              <a:t>債の発行などサステナブルファイナンス</a:t>
            </a:r>
            <a:r>
              <a:rPr lang="ja-JP" altLang="en-US" sz="1200" dirty="0">
                <a:latin typeface="UD デジタル 教科書体 NK-R" panose="02020400000000000000" pitchFamily="18" charset="-128"/>
                <a:ea typeface="UD デジタル 教科書体 NK-R" panose="02020400000000000000" pitchFamily="18" charset="-128"/>
              </a:rPr>
              <a:t>の先進的な取組みを展開し、</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金融面</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から</a:t>
            </a:r>
            <a:r>
              <a:rPr lang="en-US" altLang="ja-JP" sz="1200" dirty="0" smtClean="0">
                <a:latin typeface="UD デジタル 教科書体 NK-R" panose="02020400000000000000" pitchFamily="18" charset="-128"/>
                <a:ea typeface="UD デジタル 教科書体 NK-R" panose="02020400000000000000" pitchFamily="18" charset="-128"/>
                <a:cs typeface="Meiryo UI" pitchFamily="50" charset="-128"/>
              </a:rPr>
              <a:t>SDGs</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を推進</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する</a:t>
            </a:r>
            <a:endParaRPr lang="en-US" altLang="ja-JP" sz="1200" dirty="0" smtClean="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29" name="テキスト ボックス 28"/>
          <p:cNvSpPr txBox="1"/>
          <p:nvPr/>
        </p:nvSpPr>
        <p:spPr>
          <a:xfrm>
            <a:off x="519750" y="3173057"/>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4" name="テキスト ボックス 23"/>
          <p:cNvSpPr txBox="1"/>
          <p:nvPr/>
        </p:nvSpPr>
        <p:spPr>
          <a:xfrm>
            <a:off x="519463" y="3386214"/>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8106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3695" y="5007500"/>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r>
              <a:rPr kumimoji="1" lang="en-US" altLang="ja-JP" dirty="0" smtClean="0"/>
              <a:t>41</a:t>
            </a:r>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63951" y="-893448"/>
            <a:ext cx="201528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313907" y="1163007"/>
            <a:ext cx="191536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931522"/>
            <a:ext cx="5503678" cy="17337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112611"/>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日本は、他の先進国に比べ、政治・経済・人口が過度に東京に一極集中している。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新型コロナウイルス感染症拡大により、危機事象発生時における東京一極集中のリスクが顕在化した。</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また、</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月には、東証のシステム障害により、３兆円の取引機会を喪失する事象も発生している。</a:t>
            </a:r>
          </a:p>
        </p:txBody>
      </p:sp>
      <p:sp>
        <p:nvSpPr>
          <p:cNvPr id="10" name="正方形/長方形 9"/>
          <p:cNvSpPr/>
          <p:nvPr/>
        </p:nvSpPr>
        <p:spPr>
          <a:xfrm>
            <a:off x="519750" y="5360910"/>
            <a:ext cx="5503679" cy="100412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大阪にデータセンターやミドル・バックオフィスが集積され、日本の金融機能におけるレジリエント（強靭）な都市が実現している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a:lnSpc>
                <a:spcPct val="150000"/>
              </a:lnSpc>
            </a:pPr>
            <a:endParaRPr lang="ja-JP" altLang="en-US" sz="500" dirty="0" smtClean="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050" dirty="0" smtClean="0">
                <a:latin typeface="UD デジタル 教科書体 NK-R" panose="02020400000000000000" pitchFamily="18" charset="-128"/>
                <a:ea typeface="UD デジタル 教科書体 NK-R" panose="02020400000000000000" pitchFamily="18" charset="-128"/>
              </a:rPr>
              <a:t>　　　</a:t>
            </a:r>
            <a:endParaRPr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2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３　</a:t>
            </a:r>
            <a:r>
              <a:rPr lang="ja-JP" altLang="en-US" sz="2800" b="1" dirty="0" smtClean="0">
                <a:latin typeface="UD デジタル 教科書体 NK-R" panose="02020400000000000000" pitchFamily="18" charset="-128"/>
                <a:ea typeface="UD デジタル 教科書体 NK-R" panose="02020400000000000000" pitchFamily="18" charset="-128"/>
              </a:rPr>
              <a:t>災害等</a:t>
            </a:r>
            <a:r>
              <a:rPr lang="ja-JP" altLang="en-US" sz="2800" b="1" dirty="0">
                <a:latin typeface="UD デジタル 教科書体 NK-R" panose="02020400000000000000" pitchFamily="18" charset="-128"/>
                <a:ea typeface="UD デジタル 教科書体 NK-R" panose="02020400000000000000" pitchFamily="18" charset="-128"/>
              </a:rPr>
              <a:t>に強い経済の実現</a:t>
            </a:r>
          </a:p>
        </p:txBody>
      </p:sp>
      <p:grpSp>
        <p:nvGrpSpPr>
          <p:cNvPr id="30" name="グループ化 29"/>
          <p:cNvGrpSpPr/>
          <p:nvPr/>
        </p:nvGrpSpPr>
        <p:grpSpPr>
          <a:xfrm>
            <a:off x="6245366" y="1279946"/>
            <a:ext cx="5323385" cy="2133554"/>
            <a:chOff x="888610" y="2403393"/>
            <a:chExt cx="5743608" cy="2366357"/>
          </a:xfrm>
        </p:grpSpPr>
        <p:pic>
          <p:nvPicPr>
            <p:cNvPr id="33" name="図 32"/>
            <p:cNvPicPr>
              <a:picLocks noChangeAspect="1"/>
            </p:cNvPicPr>
            <p:nvPr/>
          </p:nvPicPr>
          <p:blipFill rotWithShape="1">
            <a:blip r:embed="rId2"/>
            <a:srcRect l="6189"/>
            <a:stretch/>
          </p:blipFill>
          <p:spPr>
            <a:xfrm>
              <a:off x="888610" y="2493200"/>
              <a:ext cx="5506716" cy="2276550"/>
            </a:xfrm>
            <a:prstGeom prst="rect">
              <a:avLst/>
            </a:prstGeom>
          </p:spPr>
        </p:pic>
        <p:sp>
          <p:nvSpPr>
            <p:cNvPr id="34" name="角丸四角形 33"/>
            <p:cNvSpPr/>
            <p:nvPr/>
          </p:nvSpPr>
          <p:spPr>
            <a:xfrm>
              <a:off x="1180559" y="2409940"/>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日本</a:t>
              </a:r>
            </a:p>
          </p:txBody>
        </p:sp>
        <p:sp>
          <p:nvSpPr>
            <p:cNvPr id="35" name="角丸四角形 34"/>
            <p:cNvSpPr/>
            <p:nvPr/>
          </p:nvSpPr>
          <p:spPr>
            <a:xfrm>
              <a:off x="2828728" y="2403393"/>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アメリカ</a:t>
              </a:r>
            </a:p>
          </p:txBody>
        </p:sp>
        <p:sp>
          <p:nvSpPr>
            <p:cNvPr id="37" name="角丸四角形 36"/>
            <p:cNvSpPr/>
            <p:nvPr/>
          </p:nvSpPr>
          <p:spPr>
            <a:xfrm>
              <a:off x="4622202" y="2437376"/>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ドイツ</a:t>
              </a:r>
            </a:p>
          </p:txBody>
        </p:sp>
        <p:sp>
          <p:nvSpPr>
            <p:cNvPr id="42" name="テキスト ボックス 41"/>
            <p:cNvSpPr txBox="1"/>
            <p:nvPr/>
          </p:nvSpPr>
          <p:spPr>
            <a:xfrm>
              <a:off x="1760315" y="2949973"/>
              <a:ext cx="869182" cy="307777"/>
            </a:xfrm>
            <a:prstGeom prst="rect">
              <a:avLst/>
            </a:prstGeom>
            <a:noFill/>
          </p:spPr>
          <p:txBody>
            <a:bodyPr wrap="square" rtlCol="0">
              <a:spAutoFit/>
            </a:bodyPr>
            <a:lstStyle/>
            <a:p>
              <a:r>
                <a:rPr kumimoji="1" lang="en-US" altLang="ja-JP" sz="1400" u="sng" dirty="0">
                  <a:solidFill>
                    <a:schemeClr val="bg1"/>
                  </a:solidFill>
                </a:rPr>
                <a:t>19.6%</a:t>
              </a:r>
            </a:p>
          </p:txBody>
        </p:sp>
        <p:sp>
          <p:nvSpPr>
            <p:cNvPr id="43" name="テキスト ボックス 42"/>
            <p:cNvSpPr txBox="1"/>
            <p:nvPr/>
          </p:nvSpPr>
          <p:spPr>
            <a:xfrm>
              <a:off x="3392938" y="2778919"/>
              <a:ext cx="582697" cy="253916"/>
            </a:xfrm>
            <a:prstGeom prst="rect">
              <a:avLst/>
            </a:prstGeom>
            <a:noFill/>
          </p:spPr>
          <p:txBody>
            <a:bodyPr wrap="square" rtlCol="0">
              <a:spAutoFit/>
            </a:bodyPr>
            <a:lstStyle/>
            <a:p>
              <a:r>
                <a:rPr kumimoji="1" lang="en-US" altLang="ja-JP" sz="1050" b="1" u="sng" dirty="0">
                  <a:solidFill>
                    <a:schemeClr val="bg1"/>
                  </a:solidFill>
                </a:rPr>
                <a:t>8.1%</a:t>
              </a:r>
            </a:p>
          </p:txBody>
        </p:sp>
        <p:sp>
          <p:nvSpPr>
            <p:cNvPr id="49" name="テキスト ボックス 48"/>
            <p:cNvSpPr txBox="1"/>
            <p:nvPr/>
          </p:nvSpPr>
          <p:spPr>
            <a:xfrm>
              <a:off x="5168945" y="2858881"/>
              <a:ext cx="679636" cy="253916"/>
            </a:xfrm>
            <a:prstGeom prst="rect">
              <a:avLst/>
            </a:prstGeom>
            <a:noFill/>
          </p:spPr>
          <p:txBody>
            <a:bodyPr wrap="square" rtlCol="0">
              <a:spAutoFit/>
            </a:bodyPr>
            <a:lstStyle/>
            <a:p>
              <a:r>
                <a:rPr kumimoji="1" lang="en-US" altLang="ja-JP" sz="1050" b="1" u="sng" dirty="0">
                  <a:solidFill>
                    <a:schemeClr val="bg1"/>
                  </a:solidFill>
                </a:rPr>
                <a:t>12.5%</a:t>
              </a:r>
            </a:p>
          </p:txBody>
        </p:sp>
        <p:sp>
          <p:nvSpPr>
            <p:cNvPr id="50" name="テキスト ボックス 49"/>
            <p:cNvSpPr txBox="1"/>
            <p:nvPr/>
          </p:nvSpPr>
          <p:spPr>
            <a:xfrm>
              <a:off x="2087260" y="3321642"/>
              <a:ext cx="869182" cy="261610"/>
            </a:xfrm>
            <a:prstGeom prst="rect">
              <a:avLst/>
            </a:prstGeom>
            <a:noFill/>
          </p:spPr>
          <p:txBody>
            <a:bodyPr wrap="square" rtlCol="0">
              <a:spAutoFit/>
            </a:bodyPr>
            <a:lstStyle/>
            <a:p>
              <a:r>
                <a:rPr kumimoji="1" lang="en-US" altLang="ja-JP" sz="1100" dirty="0"/>
                <a:t>7.2%</a:t>
              </a:r>
            </a:p>
          </p:txBody>
        </p:sp>
        <p:sp>
          <p:nvSpPr>
            <p:cNvPr id="51" name="テキスト ボックス 50"/>
            <p:cNvSpPr txBox="1"/>
            <p:nvPr/>
          </p:nvSpPr>
          <p:spPr>
            <a:xfrm>
              <a:off x="3834907" y="2774357"/>
              <a:ext cx="869182" cy="253916"/>
            </a:xfrm>
            <a:prstGeom prst="rect">
              <a:avLst/>
            </a:prstGeom>
            <a:noFill/>
          </p:spPr>
          <p:txBody>
            <a:bodyPr wrap="square" rtlCol="0">
              <a:spAutoFit/>
            </a:bodyPr>
            <a:lstStyle/>
            <a:p>
              <a:r>
                <a:rPr kumimoji="1" lang="en-US" altLang="ja-JP" sz="1050" dirty="0"/>
                <a:t>4.9%</a:t>
              </a:r>
            </a:p>
          </p:txBody>
        </p:sp>
        <p:sp>
          <p:nvSpPr>
            <p:cNvPr id="52" name="テキスト ボックス 51"/>
            <p:cNvSpPr txBox="1"/>
            <p:nvPr/>
          </p:nvSpPr>
          <p:spPr>
            <a:xfrm>
              <a:off x="5763036" y="2967880"/>
              <a:ext cx="869182" cy="253916"/>
            </a:xfrm>
            <a:prstGeom prst="rect">
              <a:avLst/>
            </a:prstGeom>
            <a:noFill/>
          </p:spPr>
          <p:txBody>
            <a:bodyPr wrap="square" rtlCol="0">
              <a:spAutoFit/>
            </a:bodyPr>
            <a:lstStyle/>
            <a:p>
              <a:r>
                <a:rPr kumimoji="1" lang="en-US" altLang="ja-JP" sz="1050" dirty="0"/>
                <a:t>5.9%</a:t>
              </a:r>
            </a:p>
          </p:txBody>
        </p:sp>
      </p:grpSp>
      <p:sp>
        <p:nvSpPr>
          <p:cNvPr id="53" name="テキスト ボックス 52"/>
          <p:cNvSpPr txBox="1"/>
          <p:nvPr/>
        </p:nvSpPr>
        <p:spPr>
          <a:xfrm>
            <a:off x="6356753" y="885784"/>
            <a:ext cx="3420000" cy="276999"/>
          </a:xfrm>
          <a:prstGeom prst="rect">
            <a:avLst/>
          </a:prstGeom>
          <a:solidFill>
            <a:schemeClr val="bg1">
              <a:lumMod val="50000"/>
            </a:schemeClr>
          </a:solidFill>
        </p:spPr>
        <p:txBody>
          <a:bodyPr wrap="square" rtlCol="0">
            <a:spAutoFit/>
          </a:bodyPr>
          <a:lstStyle/>
          <a:p>
            <a:pPr algn="ctr">
              <a:defRPr/>
            </a:pPr>
            <a:r>
              <a:rPr kumimoji="1" lang="ja-JP" altLang="en-US" sz="1200" b="1" dirty="0">
                <a:solidFill>
                  <a:schemeClr val="bg1"/>
                </a:solidFill>
                <a:latin typeface="Meiryo UI" panose="020B0604030504040204" pitchFamily="50" charset="-128"/>
                <a:ea typeface="Meiryo UI" panose="020B0604030504040204" pitchFamily="50" charset="-128"/>
              </a:rPr>
              <a:t>■　海外主要都市におけるＧＤＰ比較</a:t>
            </a:r>
          </a:p>
        </p:txBody>
      </p:sp>
      <p:graphicFrame>
        <p:nvGraphicFramePr>
          <p:cNvPr id="54" name="表 53"/>
          <p:cNvGraphicFramePr>
            <a:graphicFrameLocks noGrp="1"/>
          </p:cNvGraphicFramePr>
          <p:nvPr>
            <p:extLst>
              <p:ext uri="{D42A27DB-BD31-4B8C-83A1-F6EECF244321}">
                <p14:modId xmlns:p14="http://schemas.microsoft.com/office/powerpoint/2010/main" val="950641708"/>
              </p:ext>
            </p:extLst>
          </p:nvPr>
        </p:nvGraphicFramePr>
        <p:xfrm>
          <a:off x="6380930" y="3172150"/>
          <a:ext cx="5127466" cy="924360"/>
        </p:xfrm>
        <a:graphic>
          <a:graphicData uri="http://schemas.openxmlformats.org/drawingml/2006/table">
            <a:tbl>
              <a:tblPr firstRow="1" bandRow="1">
                <a:tableStyleId>{5940675A-B579-460E-94D1-54222C63F5DA}</a:tableStyleId>
              </a:tblPr>
              <a:tblGrid>
                <a:gridCol w="2326963">
                  <a:extLst>
                    <a:ext uri="{9D8B030D-6E8A-4147-A177-3AD203B41FA5}">
                      <a16:colId xmlns:a16="http://schemas.microsoft.com/office/drawing/2014/main" val="3505604759"/>
                    </a:ext>
                  </a:extLst>
                </a:gridCol>
                <a:gridCol w="933501">
                  <a:extLst>
                    <a:ext uri="{9D8B030D-6E8A-4147-A177-3AD203B41FA5}">
                      <a16:colId xmlns:a16="http://schemas.microsoft.com/office/drawing/2014/main" val="1560884482"/>
                    </a:ext>
                  </a:extLst>
                </a:gridCol>
                <a:gridCol w="933501">
                  <a:extLst>
                    <a:ext uri="{9D8B030D-6E8A-4147-A177-3AD203B41FA5}">
                      <a16:colId xmlns:a16="http://schemas.microsoft.com/office/drawing/2014/main" val="4207018923"/>
                    </a:ext>
                  </a:extLst>
                </a:gridCol>
                <a:gridCol w="933501">
                  <a:extLst>
                    <a:ext uri="{9D8B030D-6E8A-4147-A177-3AD203B41FA5}">
                      <a16:colId xmlns:a16="http://schemas.microsoft.com/office/drawing/2014/main" val="1998994896"/>
                    </a:ext>
                  </a:extLst>
                </a:gridCol>
              </a:tblGrid>
              <a:tr h="247518">
                <a:tc>
                  <a:txBody>
                    <a:bodyPr/>
                    <a:lstStyle/>
                    <a:p>
                      <a:endParaRPr kumimoji="1" lang="ja-JP" altLang="en-US" sz="1050" b="1" dirty="0"/>
                    </a:p>
                  </a:txBody>
                  <a:tcPr/>
                </a:tc>
                <a:tc>
                  <a:txBody>
                    <a:bodyPr/>
                    <a:lstStyle/>
                    <a:p>
                      <a:pPr algn="ctr"/>
                      <a:r>
                        <a:rPr kumimoji="1" lang="ja-JP" altLang="en-US" sz="1050" b="1" dirty="0">
                          <a:solidFill>
                            <a:schemeClr val="tx1"/>
                          </a:solidFill>
                        </a:rPr>
                        <a:t>日本</a:t>
                      </a:r>
                    </a:p>
                  </a:txBody>
                  <a:tcPr>
                    <a:solidFill>
                      <a:schemeClr val="accent1">
                        <a:lumMod val="60000"/>
                        <a:lumOff val="40000"/>
                      </a:schemeClr>
                    </a:solidFill>
                  </a:tcPr>
                </a:tc>
                <a:tc>
                  <a:txBody>
                    <a:bodyPr/>
                    <a:lstStyle/>
                    <a:p>
                      <a:pPr algn="ctr"/>
                      <a:r>
                        <a:rPr kumimoji="1" lang="ja-JP" altLang="en-US" sz="1050" b="1" dirty="0"/>
                        <a:t>アメリカ</a:t>
                      </a:r>
                    </a:p>
                  </a:txBody>
                  <a:tcPr>
                    <a:solidFill>
                      <a:schemeClr val="accent1">
                        <a:lumMod val="60000"/>
                        <a:lumOff val="40000"/>
                      </a:schemeClr>
                    </a:solidFill>
                  </a:tcPr>
                </a:tc>
                <a:tc>
                  <a:txBody>
                    <a:bodyPr/>
                    <a:lstStyle/>
                    <a:p>
                      <a:pPr algn="ctr"/>
                      <a:r>
                        <a:rPr kumimoji="1" lang="ja-JP" altLang="en-US" sz="1050" b="1" dirty="0"/>
                        <a:t>ドイツ</a:t>
                      </a:r>
                    </a:p>
                  </a:txBody>
                  <a:tcPr>
                    <a:solidFill>
                      <a:schemeClr val="accent1">
                        <a:lumMod val="60000"/>
                        <a:lumOff val="40000"/>
                      </a:schemeClr>
                    </a:solidFill>
                  </a:tcPr>
                </a:tc>
                <a:extLst>
                  <a:ext uri="{0D108BD9-81ED-4DB2-BD59-A6C34878D82A}">
                    <a16:rowId xmlns:a16="http://schemas.microsoft.com/office/drawing/2014/main" val="1291786104"/>
                  </a:ext>
                </a:extLst>
              </a:tr>
              <a:tr h="400630">
                <a:tc>
                  <a:txBody>
                    <a:bodyPr/>
                    <a:lstStyle/>
                    <a:p>
                      <a:r>
                        <a:rPr kumimoji="1" lang="ja-JP" altLang="en-US" sz="1050" b="1" dirty="0"/>
                        <a:t>経済の一極集中の割合</a:t>
                      </a:r>
                      <a:endParaRPr kumimoji="1" lang="en-US" altLang="ja-JP" sz="1050" b="1" dirty="0"/>
                    </a:p>
                    <a:p>
                      <a:r>
                        <a:rPr kumimoji="1" lang="ja-JP" altLang="en-US" sz="900" b="0" spc="-100" baseline="0" dirty="0"/>
                        <a:t>（国内総生産に占める第１都市のＧＤＰ比率）</a:t>
                      </a:r>
                    </a:p>
                  </a:txBody>
                  <a:tcPr anchor="ctr"/>
                </a:tc>
                <a:tc>
                  <a:txBody>
                    <a:bodyPr/>
                    <a:lstStyle/>
                    <a:p>
                      <a:pPr algn="ctr"/>
                      <a:r>
                        <a:rPr kumimoji="1" lang="ja-JP" altLang="en-US" sz="1050" b="1" dirty="0">
                          <a:solidFill>
                            <a:schemeClr val="tx1"/>
                          </a:solidFill>
                        </a:rPr>
                        <a:t>１９．６％</a:t>
                      </a:r>
                    </a:p>
                  </a:txBody>
                  <a:tcPr anchor="ctr">
                    <a:noFill/>
                  </a:tcPr>
                </a:tc>
                <a:tc>
                  <a:txBody>
                    <a:bodyPr/>
                    <a:lstStyle/>
                    <a:p>
                      <a:pPr algn="ctr"/>
                      <a:r>
                        <a:rPr kumimoji="1" lang="ja-JP" altLang="en-US" sz="1050" dirty="0"/>
                        <a:t>８．１％</a:t>
                      </a:r>
                    </a:p>
                  </a:txBody>
                  <a:tcPr anchor="ctr"/>
                </a:tc>
                <a:tc>
                  <a:txBody>
                    <a:bodyPr/>
                    <a:lstStyle/>
                    <a:p>
                      <a:pPr algn="ctr"/>
                      <a:r>
                        <a:rPr kumimoji="1" lang="ja-JP" altLang="en-US" sz="1050" dirty="0"/>
                        <a:t>１２．５％</a:t>
                      </a:r>
                    </a:p>
                  </a:txBody>
                  <a:tcPr anchor="ctr"/>
                </a:tc>
                <a:extLst>
                  <a:ext uri="{0D108BD9-81ED-4DB2-BD59-A6C34878D82A}">
                    <a16:rowId xmlns:a16="http://schemas.microsoft.com/office/drawing/2014/main" val="3883039706"/>
                  </a:ext>
                </a:extLst>
              </a:tr>
              <a:tr h="272270">
                <a:tc>
                  <a:txBody>
                    <a:bodyPr/>
                    <a:lstStyle/>
                    <a:p>
                      <a:r>
                        <a:rPr kumimoji="1" lang="ja-JP" altLang="en-US" sz="1050" b="1" dirty="0"/>
                        <a:t>第１・第２都市の比率</a:t>
                      </a:r>
                    </a:p>
                  </a:txBody>
                  <a:tcPr anchor="ctr"/>
                </a:tc>
                <a:tc>
                  <a:txBody>
                    <a:bodyPr/>
                    <a:lstStyle/>
                    <a:p>
                      <a:pPr algn="ctr"/>
                      <a:r>
                        <a:rPr kumimoji="1" lang="ja-JP" altLang="en-US" sz="1050" b="1" dirty="0">
                          <a:solidFill>
                            <a:schemeClr val="tx1"/>
                          </a:solidFill>
                        </a:rPr>
                        <a:t>３：１</a:t>
                      </a:r>
                    </a:p>
                  </a:txBody>
                  <a:tcPr anchor="ctr">
                    <a:noFill/>
                  </a:tcPr>
                </a:tc>
                <a:tc>
                  <a:txBody>
                    <a:bodyPr/>
                    <a:lstStyle/>
                    <a:p>
                      <a:pPr algn="ctr"/>
                      <a:r>
                        <a:rPr kumimoji="1" lang="ja-JP" altLang="en-US" sz="1050" dirty="0"/>
                        <a:t>２：１</a:t>
                      </a:r>
                    </a:p>
                  </a:txBody>
                  <a:tcPr anchor="ctr"/>
                </a:tc>
                <a:tc>
                  <a:txBody>
                    <a:bodyPr/>
                    <a:lstStyle/>
                    <a:p>
                      <a:pPr algn="ctr"/>
                      <a:r>
                        <a:rPr kumimoji="1" lang="ja-JP" altLang="en-US" sz="1050" dirty="0"/>
                        <a:t>２：１</a:t>
                      </a:r>
                    </a:p>
                  </a:txBody>
                  <a:tcPr anchor="ctr"/>
                </a:tc>
                <a:extLst>
                  <a:ext uri="{0D108BD9-81ED-4DB2-BD59-A6C34878D82A}">
                    <a16:rowId xmlns:a16="http://schemas.microsoft.com/office/drawing/2014/main" val="3627088023"/>
                  </a:ext>
                </a:extLst>
              </a:tr>
            </a:tbl>
          </a:graphicData>
        </a:graphic>
      </p:graphicFrame>
      <p:sp>
        <p:nvSpPr>
          <p:cNvPr id="55" name="角丸四角形 54"/>
          <p:cNvSpPr/>
          <p:nvPr/>
        </p:nvSpPr>
        <p:spPr>
          <a:xfrm>
            <a:off x="8715415" y="3156918"/>
            <a:ext cx="900233" cy="947858"/>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56" name="テキスト ボックス 55">
            <a:extLst>
              <a:ext uri="{FF2B5EF4-FFF2-40B4-BE49-F238E27FC236}">
                <a16:creationId xmlns:a16="http://schemas.microsoft.com/office/drawing/2014/main" id="{34CF59F8-A367-4EC1-83BF-5D400B8A4CCC}"/>
              </a:ext>
            </a:extLst>
          </p:cNvPr>
          <p:cNvSpPr txBox="1"/>
          <p:nvPr/>
        </p:nvSpPr>
        <p:spPr>
          <a:xfrm>
            <a:off x="6400189" y="4283786"/>
            <a:ext cx="6492214" cy="230832"/>
          </a:xfrm>
          <a:prstGeom prst="rect">
            <a:avLst/>
          </a:prstGeom>
          <a:noFill/>
          <a:ln>
            <a:noFill/>
          </a:ln>
        </p:spPr>
        <p:txBody>
          <a:bodyPr wrap="square" lIns="0" rIns="0" rtlCol="0">
            <a:spAutoFit/>
          </a:bodyPr>
          <a:lstStyle/>
          <a:p>
            <a:pPr marL="217984" indent="-217984"/>
            <a:r>
              <a:rPr lang="ja-JP" altLang="en-US" sz="900" dirty="0"/>
              <a:t>　</a:t>
            </a:r>
            <a:r>
              <a:rPr lang="en-US" altLang="ja-JP" sz="900" dirty="0"/>
              <a:t>※</a:t>
            </a:r>
            <a:r>
              <a:rPr lang="ja-JP" altLang="en-US" sz="900" dirty="0"/>
              <a:t>アメリカ・ドイツの国単位はＯＥＣＤ、都市別はブルッキングス研究所の公表値</a:t>
            </a:r>
            <a:endParaRPr lang="en-US" altLang="ja-JP" sz="900" dirty="0"/>
          </a:p>
        </p:txBody>
      </p:sp>
      <p:sp>
        <p:nvSpPr>
          <p:cNvPr id="57" name="テキスト ボックス 56">
            <a:extLst>
              <a:ext uri="{FF2B5EF4-FFF2-40B4-BE49-F238E27FC236}">
                <a16:creationId xmlns:a16="http://schemas.microsoft.com/office/drawing/2014/main" id="{34CF59F8-A367-4EC1-83BF-5D400B8A4CCC}"/>
              </a:ext>
            </a:extLst>
          </p:cNvPr>
          <p:cNvSpPr txBox="1"/>
          <p:nvPr/>
        </p:nvSpPr>
        <p:spPr>
          <a:xfrm>
            <a:off x="6400189" y="4098786"/>
            <a:ext cx="2797792" cy="230832"/>
          </a:xfrm>
          <a:prstGeom prst="rect">
            <a:avLst/>
          </a:prstGeom>
          <a:noFill/>
          <a:ln>
            <a:noFill/>
          </a:ln>
        </p:spPr>
        <p:txBody>
          <a:bodyPr wrap="square" lIns="0" rIns="0" rtlCol="0">
            <a:spAutoFit/>
          </a:bodyPr>
          <a:lstStyle/>
          <a:p>
            <a:pPr marL="217984" indent="-217984"/>
            <a:r>
              <a:rPr lang="ja-JP" altLang="en-US" sz="900" dirty="0"/>
              <a:t>　</a:t>
            </a:r>
            <a:r>
              <a:rPr lang="en-US" altLang="ja-JP" sz="900" dirty="0"/>
              <a:t>※</a:t>
            </a:r>
            <a:r>
              <a:rPr lang="ja-JP" altLang="en-US" sz="900" dirty="0"/>
              <a:t>国内</a:t>
            </a:r>
            <a:r>
              <a:rPr lang="en-US" altLang="ja-JP" sz="900" dirty="0"/>
              <a:t>GDP</a:t>
            </a:r>
            <a:r>
              <a:rPr lang="ja-JP" altLang="en-US" sz="900" dirty="0"/>
              <a:t>は、県民経済計算を参照</a:t>
            </a:r>
            <a:endParaRPr lang="en-US" altLang="ja-JP" sz="900" dirty="0"/>
          </a:p>
        </p:txBody>
      </p:sp>
      <p:sp>
        <p:nvSpPr>
          <p:cNvPr id="58" name="正方形/長方形 57"/>
          <p:cNvSpPr/>
          <p:nvPr/>
        </p:nvSpPr>
        <p:spPr>
          <a:xfrm>
            <a:off x="6400189" y="4558156"/>
            <a:ext cx="4082719" cy="412934"/>
          </a:xfrm>
          <a:prstGeom prst="rect">
            <a:avLst/>
          </a:prstGeom>
        </p:spPr>
        <p:txBody>
          <a:bodyPr wrap="square">
            <a:spAutoFit/>
          </a:bodyPr>
          <a:lstStyle/>
          <a:p>
            <a:pPr>
              <a:lnSpc>
                <a:spcPts val="2500"/>
              </a:lnSpc>
              <a:spcAft>
                <a:spcPts val="0"/>
              </a:spcAft>
            </a:pPr>
            <a:r>
              <a:rPr kumimoji="1" lang="ja-JP" altLang="en-US" spc="-150" dirty="0">
                <a:latin typeface="UD デジタル 教科書体 NK-B" panose="02020700000000000000" pitchFamily="18" charset="-128"/>
                <a:ea typeface="UD デジタル 教科書体 NK-B" panose="02020700000000000000" pitchFamily="18" charset="-128"/>
              </a:rPr>
              <a:t>▽　東京一極集中の弊害</a:t>
            </a:r>
            <a:endParaRPr kumimoji="1" lang="en-US" altLang="ja-JP" spc="-150" dirty="0">
              <a:latin typeface="UD デジタル 教科書体 NK-B" panose="02020700000000000000" pitchFamily="18" charset="-128"/>
              <a:ea typeface="UD デジタル 教科書体 NK-B" panose="02020700000000000000" pitchFamily="18" charset="-128"/>
            </a:endParaRPr>
          </a:p>
        </p:txBody>
      </p:sp>
      <p:sp>
        <p:nvSpPr>
          <p:cNvPr id="59" name="正方形/長方形 58"/>
          <p:cNvSpPr/>
          <p:nvPr/>
        </p:nvSpPr>
        <p:spPr>
          <a:xfrm>
            <a:off x="6731546" y="4931521"/>
            <a:ext cx="5039539" cy="1374735"/>
          </a:xfrm>
          <a:prstGeom prst="rect">
            <a:avLst/>
          </a:prstGeom>
        </p:spPr>
        <p:txBody>
          <a:bodyPr wrap="square">
            <a:spAutoFit/>
          </a:bodyPr>
          <a:lstStyle/>
          <a:p>
            <a:pPr>
              <a:lnSpc>
                <a:spcPts val="2500"/>
              </a:lnSpc>
              <a:spcAft>
                <a:spcPts val="0"/>
              </a:spcAft>
            </a:pPr>
            <a:r>
              <a:rPr kumimoji="1" lang="ja-JP" altLang="en-US" sz="1600" spc="-150" dirty="0" smtClean="0">
                <a:latin typeface="UD デジタル 教科書体 NK-R" panose="02020400000000000000" pitchFamily="18" charset="-128"/>
                <a:ea typeface="UD デジタル 教科書体 NK-R" panose="02020400000000000000" pitchFamily="18" charset="-128"/>
              </a:rPr>
              <a:t>・首都</a:t>
            </a:r>
            <a:r>
              <a:rPr kumimoji="1" lang="ja-JP" altLang="en-US" sz="1600" spc="-150" dirty="0">
                <a:latin typeface="UD デジタル 教科書体 NK-R" panose="02020400000000000000" pitchFamily="18" charset="-128"/>
                <a:ea typeface="UD デジタル 教科書体 NK-R" panose="02020400000000000000" pitchFamily="18" charset="-128"/>
              </a:rPr>
              <a:t>直下地震発生時の最大被害推計</a:t>
            </a:r>
            <a:r>
              <a:rPr kumimoji="1" lang="ja-JP" altLang="en-US" sz="1600" spc="-150" dirty="0" smtClean="0">
                <a:latin typeface="UD デジタル 教科書体 NK-R" panose="02020400000000000000" pitchFamily="18" charset="-128"/>
                <a:ea typeface="UD デジタル 教科書体 NK-R" panose="02020400000000000000" pitchFamily="18" charset="-128"/>
              </a:rPr>
              <a:t>額</a:t>
            </a:r>
            <a:r>
              <a:rPr lang="ja-JP" altLang="en-US" sz="1600" spc="-150" dirty="0">
                <a:latin typeface="UD デジタル 教科書体 NK-R" panose="02020400000000000000" pitchFamily="18" charset="-128"/>
                <a:ea typeface="UD デジタル 教科書体 NK-R" panose="02020400000000000000" pitchFamily="18" charset="-128"/>
              </a:rPr>
              <a:t>　</a:t>
            </a:r>
            <a:endParaRPr lang="en-US" altLang="ja-JP" sz="1600" spc="-150" dirty="0" smtClean="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約</a:t>
            </a:r>
            <a:r>
              <a:rPr kumimoji="1" lang="en-US" altLang="ja-JP" sz="1600" u="sng" spc="-150" dirty="0">
                <a:latin typeface="UD デジタル 教科書体 NK-B" panose="02020700000000000000" pitchFamily="18" charset="-128"/>
                <a:ea typeface="UD デジタル 教科書体 NK-B" panose="02020700000000000000" pitchFamily="18" charset="-128"/>
              </a:rPr>
              <a:t>95</a:t>
            </a:r>
            <a:r>
              <a:rPr kumimoji="1" lang="ja-JP" altLang="en-US" sz="1600" u="sng" spc="-150" dirty="0">
                <a:latin typeface="UD デジタル 教科書体 NK-B" panose="02020700000000000000" pitchFamily="18" charset="-128"/>
                <a:ea typeface="UD デジタル 教科書体 NK-B" panose="02020700000000000000" pitchFamily="18" charset="-128"/>
              </a:rPr>
              <a:t>兆</a:t>
            </a:r>
            <a:r>
              <a:rPr kumimoji="1" lang="ja-JP" altLang="en-US" sz="1600" u="sng" spc="-150" dirty="0" smtClean="0">
                <a:latin typeface="UD デジタル 教科書体 NK-B" panose="02020700000000000000" pitchFamily="18" charset="-128"/>
                <a:ea typeface="UD デジタル 教科書体 NK-B" panose="02020700000000000000" pitchFamily="18" charset="-128"/>
              </a:rPr>
              <a:t>円</a:t>
            </a:r>
            <a:endParaRPr kumimoji="1" lang="en-US" altLang="ja-JP" sz="1600" u="sng" spc="-150" dirty="0">
              <a:latin typeface="UD デジタル 教科書体 NK-B" panose="02020700000000000000" pitchFamily="18" charset="-128"/>
              <a:ea typeface="UD デジタル 教科書体 NK-B" panose="020207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・世界の大都市の自然災害リスク指数</a:t>
            </a:r>
            <a:endParaRPr kumimoji="1" lang="en-US" altLang="ja-JP" sz="1600" spc="-150" dirty="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東京・横浜が世界主要</a:t>
            </a:r>
            <a:r>
              <a:rPr kumimoji="1" lang="en-US" altLang="ja-JP" sz="1600" u="sng" spc="-150" dirty="0">
                <a:latin typeface="UD デジタル 教科書体 NK-B" panose="02020700000000000000" pitchFamily="18" charset="-128"/>
                <a:ea typeface="UD デジタル 教科書体 NK-B" panose="02020700000000000000" pitchFamily="18" charset="-128"/>
              </a:rPr>
              <a:t>50</a:t>
            </a:r>
            <a:r>
              <a:rPr kumimoji="1" lang="ja-JP" altLang="en-US" sz="1600" u="sng" spc="-150" dirty="0">
                <a:latin typeface="UD デジタル 教科書体 NK-B" panose="02020700000000000000" pitchFamily="18" charset="-128"/>
                <a:ea typeface="UD デジタル 教科書体 NK-B" panose="02020700000000000000" pitchFamily="18" charset="-128"/>
              </a:rPr>
              <a:t>都市でワースト１</a:t>
            </a:r>
            <a:r>
              <a:rPr kumimoji="1" lang="ja-JP" altLang="en-US" spc="-150" dirty="0">
                <a:latin typeface="UD デジタル 教科書体 NK-R" panose="02020400000000000000" pitchFamily="18" charset="-128"/>
                <a:ea typeface="UD デジタル 教科書体 NK-R" panose="02020400000000000000" pitchFamily="18" charset="-128"/>
              </a:rPr>
              <a:t>　</a:t>
            </a:r>
            <a:endParaRPr kumimoji="1" lang="ja-JP" altLang="en-US" sz="1200" spc="-150" dirty="0">
              <a:latin typeface="UD デジタル 教科書体 NK-R" panose="02020400000000000000" pitchFamily="18" charset="-128"/>
              <a:ea typeface="UD デジタル 教科書体 NK-R" panose="02020400000000000000" pitchFamily="18" charset="-128"/>
            </a:endParaRPr>
          </a:p>
        </p:txBody>
      </p:sp>
      <p:sp>
        <p:nvSpPr>
          <p:cNvPr id="60" name="正方形/長方形 59"/>
          <p:cNvSpPr/>
          <p:nvPr/>
        </p:nvSpPr>
        <p:spPr>
          <a:xfrm>
            <a:off x="6379799" y="4514613"/>
            <a:ext cx="5493753" cy="22659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テキスト ボックス 60"/>
          <p:cNvSpPr txBox="1"/>
          <p:nvPr/>
        </p:nvSpPr>
        <p:spPr>
          <a:xfrm>
            <a:off x="7283650" y="6254196"/>
            <a:ext cx="3236784" cy="477054"/>
          </a:xfrm>
          <a:prstGeom prst="rect">
            <a:avLst/>
          </a:prstGeom>
          <a:noFill/>
        </p:spPr>
        <p:txBody>
          <a:bodyPr wrap="none" rtlCol="0">
            <a:spAutoFit/>
          </a:bodyPr>
          <a:lstStyle/>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出典：</a:t>
            </a:r>
            <a:r>
              <a:rPr kumimoji="1" lang="zh-TW" altLang="en-US" sz="900" dirty="0">
                <a:latin typeface="UD デジタル 教科書体 NK-R" panose="02020400000000000000" pitchFamily="18" charset="-128"/>
                <a:ea typeface="UD デジタル 教科書体 NK-R" panose="02020400000000000000" pitchFamily="18" charset="-128"/>
              </a:rPr>
              <a:t>中央防災会議防災対策推進検討会議</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zh-TW" altLang="en-US" sz="900" dirty="0">
                <a:latin typeface="UD デジタル 教科書体 NK-R" panose="02020400000000000000" pitchFamily="18" charset="-128"/>
                <a:ea typeface="UD デジタル 教科書体 NK-R" panose="02020400000000000000" pitchFamily="18" charset="-128"/>
              </a:rPr>
              <a:t>首都直下地震対策検討ＷＧ「最終報告」</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2013</a:t>
            </a:r>
            <a:r>
              <a:rPr kumimoji="1" lang="ja-JP" altLang="en-US" sz="900" dirty="0">
                <a:latin typeface="UD デジタル 教科書体 NK-R" panose="02020400000000000000" pitchFamily="18" charset="-128"/>
                <a:ea typeface="UD デジタル 教科書体 NK-R" panose="02020400000000000000" pitchFamily="18" charset="-128"/>
              </a:rPr>
              <a:t>年）、</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　　　　　ミュンヘン再保険会社アニュアル・レポート（</a:t>
            </a:r>
            <a:r>
              <a:rPr kumimoji="1" lang="en-US" altLang="ja-JP" sz="900" dirty="0">
                <a:latin typeface="UD デジタル 教科書体 NK-R" panose="02020400000000000000" pitchFamily="18" charset="-128"/>
                <a:ea typeface="UD デジタル 教科書体 NK-R" panose="02020400000000000000" pitchFamily="18" charset="-128"/>
              </a:rPr>
              <a:t>2003</a:t>
            </a:r>
            <a:r>
              <a:rPr kumimoji="1" lang="ja-JP" altLang="en-US" sz="900" dirty="0">
                <a:latin typeface="UD デジタル 教科書体 NK-R" panose="02020400000000000000" pitchFamily="18" charset="-128"/>
                <a:ea typeface="UD デジタル 教科書体 NK-R" panose="02020400000000000000" pitchFamily="18" charset="-128"/>
              </a:rPr>
              <a:t>年３月）</a:t>
            </a:r>
          </a:p>
        </p:txBody>
      </p:sp>
      <p:sp>
        <p:nvSpPr>
          <p:cNvPr id="2" name="正方形/長方形 1"/>
          <p:cNvSpPr/>
          <p:nvPr/>
        </p:nvSpPr>
        <p:spPr>
          <a:xfrm>
            <a:off x="572126" y="3543090"/>
            <a:ext cx="5396247" cy="830997"/>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自然災害が多いという日本</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の特徴やシステム障害による投資</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リスクを軽減するため、金融機関による</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BCP</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・デュアルオペレーション拠点の設置・機能拡充やデータセンターやミドル・バックオフィスの集積に向けた</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取組みなど、大阪</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が補完的役割を担える体制づくりを</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進める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8" name="テキスト ボックス 37"/>
          <p:cNvSpPr txBox="1"/>
          <p:nvPr/>
        </p:nvSpPr>
        <p:spPr>
          <a:xfrm>
            <a:off x="519750" y="3058102"/>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36" name="テキスト ボックス 35"/>
          <p:cNvSpPr txBox="1"/>
          <p:nvPr/>
        </p:nvSpPr>
        <p:spPr>
          <a:xfrm>
            <a:off x="519463" y="3238736"/>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1647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50" y="4506834"/>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r>
              <a:rPr kumimoji="1" lang="en-US" altLang="ja-JP" dirty="0" smtClean="0"/>
              <a:t>42</a:t>
            </a:r>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455021" y="-1084518"/>
            <a:ext cx="163314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381036" y="731790"/>
            <a:ext cx="1781108"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03737"/>
            <a:ext cx="5503678" cy="219181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010076"/>
            <a:ext cx="5503679" cy="113803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フィンテックを活用した金融サービスの深化により、例えば、近年の潮流となっている</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Embedded </a:t>
            </a:r>
            <a:r>
              <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finance</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（金融</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サービスが金融機能から分解されることに</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よる組</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込型金融</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サービス）に</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よって「生活や企業活動を支える情報システム」と「金融サービスを支えるシステム」が連結し、新たなサービスが創造されようとしている</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572126" y="4934959"/>
            <a:ext cx="5503679" cy="147732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万博を通じて、革新的な金融社会実験・社会実装が可能となり、デジタル化が一層進展している。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金融</a:t>
            </a:r>
            <a:r>
              <a:rPr lang="ja-JP" altLang="en-US" sz="1200" dirty="0">
                <a:latin typeface="UD デジタル 教科書体 NK-R" panose="02020400000000000000" pitchFamily="18" charset="-128"/>
                <a:ea typeface="UD デジタル 教科書体 NK-R" panose="02020400000000000000" pitchFamily="18" charset="-128"/>
              </a:rPr>
              <a:t>サービスが一般事業会社に提供されることで、それらを活用するフィンテック企業が</a:t>
            </a:r>
            <a:r>
              <a:rPr lang="ja-JP" altLang="en-US" sz="1200" dirty="0" smtClean="0">
                <a:latin typeface="UD デジタル 教科書体 NK-R" panose="02020400000000000000" pitchFamily="18" charset="-128"/>
                <a:ea typeface="UD デジタル 教科書体 NK-R" panose="02020400000000000000" pitchFamily="18" charset="-128"/>
              </a:rPr>
              <a:t>台頭し進歩した技術を活用した金融・非金融両面でのサービスにより、キャッシュレス化の推進等、府民の生活利便性が向上している。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6"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４　新たな金融技術の活用による生活利便性向上</a:t>
            </a:r>
          </a:p>
        </p:txBody>
      </p:sp>
      <p:pic>
        <p:nvPicPr>
          <p:cNvPr id="38" name="Picture 4" descr="https://media.ohmae.ac.jp/wbbtp/wp-content/uploads/2021/03/3feeed6375f5e2b064c6acd3374b479f.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79"/>
          <a:stretch/>
        </p:blipFill>
        <p:spPr bwMode="auto">
          <a:xfrm>
            <a:off x="6196652" y="902027"/>
            <a:ext cx="5606659" cy="3604534"/>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572126" y="3245719"/>
            <a:ext cx="5396247" cy="646331"/>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万博後もみすえた地域の発展につながるデジタル地域通貨・デジタル</a:t>
            </a:r>
            <a:r>
              <a:rPr lang="en-US" altLang="ja-JP" sz="1200" dirty="0">
                <a:latin typeface="UD デジタル 教科書体 NK-R" panose="02020400000000000000" pitchFamily="18" charset="-128"/>
                <a:ea typeface="UD デジタル 教科書体 NK-R" panose="02020400000000000000" pitchFamily="18" charset="-128"/>
              </a:rPr>
              <a:t>ID</a:t>
            </a:r>
            <a:r>
              <a:rPr lang="ja-JP" altLang="en-US" sz="1200" dirty="0">
                <a:latin typeface="UD デジタル 教科書体 NK-R" panose="02020400000000000000" pitchFamily="18" charset="-128"/>
                <a:ea typeface="UD デジタル 教科書体 NK-R" panose="02020400000000000000" pitchFamily="18" charset="-128"/>
              </a:rPr>
              <a:t>の</a:t>
            </a:r>
            <a:r>
              <a:rPr lang="ja-JP" altLang="en-US" sz="1200" dirty="0" smtClean="0">
                <a:latin typeface="UD デジタル 教科書体 NK-R" panose="02020400000000000000" pitchFamily="18" charset="-128"/>
                <a:ea typeface="UD デジタル 教科書体 NK-R" panose="02020400000000000000" pitchFamily="18" charset="-128"/>
              </a:rPr>
              <a:t>発行や「決済」「保険」分野等でのフィンテック技術の活用など金融</a:t>
            </a:r>
            <a:r>
              <a:rPr lang="ja-JP" altLang="en-US" sz="1200" dirty="0">
                <a:latin typeface="UD デジタル 教科書体 NK-R" panose="02020400000000000000" pitchFamily="18" charset="-128"/>
                <a:ea typeface="UD デジタル 教科書体 NK-R" panose="02020400000000000000" pitchFamily="18" charset="-128"/>
              </a:rPr>
              <a:t>分野における革新的な社会実験・実装の展開を通じて新たな金融サービスを</a:t>
            </a:r>
            <a:r>
              <a:rPr lang="ja-JP" altLang="en-US" sz="1200" dirty="0" smtClean="0">
                <a:latin typeface="UD デジタル 教科書体 NK-R" panose="02020400000000000000" pitchFamily="18" charset="-128"/>
                <a:ea typeface="UD デジタル 教科書体 NK-R" panose="02020400000000000000" pitchFamily="18" charset="-128"/>
              </a:rPr>
              <a:t>生み出す</a:t>
            </a:r>
            <a:endParaRPr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519749" y="2708891"/>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15" name="テキスト ボックス 14"/>
          <p:cNvSpPr txBox="1"/>
          <p:nvPr/>
        </p:nvSpPr>
        <p:spPr>
          <a:xfrm>
            <a:off x="519463" y="2914274"/>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p:cNvSpPr txBox="1"/>
          <p:nvPr/>
        </p:nvSpPr>
        <p:spPr>
          <a:xfrm>
            <a:off x="3270250" y="2914270"/>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856634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6227" t="17882" r="17887" b="9722"/>
          <a:stretch/>
        </p:blipFill>
        <p:spPr>
          <a:xfrm>
            <a:off x="6862992" y="4366690"/>
            <a:ext cx="3969310" cy="2452152"/>
          </a:xfrm>
          <a:prstGeom prst="rect">
            <a:avLst/>
          </a:prstGeom>
        </p:spPr>
      </p:pic>
      <p:sp>
        <p:nvSpPr>
          <p:cNvPr id="22" name="テキスト ボックス 21"/>
          <p:cNvSpPr txBox="1"/>
          <p:nvPr/>
        </p:nvSpPr>
        <p:spPr>
          <a:xfrm>
            <a:off x="519749" y="4923195"/>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385262" y="6492875"/>
            <a:ext cx="2743200" cy="365125"/>
          </a:xfrm>
        </p:spPr>
        <p:txBody>
          <a:bodyPr/>
          <a:lstStyle/>
          <a:p>
            <a:r>
              <a:rPr kumimoji="1" lang="en-US" altLang="ja-JP" dirty="0" smtClean="0"/>
              <a:t>43</a:t>
            </a:r>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052412" y="-681910"/>
            <a:ext cx="2438359"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635083" y="1286370"/>
            <a:ext cx="1273013"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866210"/>
            <a:ext cx="5503678" cy="179908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053618"/>
            <a:ext cx="5503679" cy="163041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日本の家計金融資産は、現金･預金が過半数を占め、欧米に比べて投資信託や株式等の比率が低い。</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米国・英国の金融資産の推移を見ると、それぞれマクロの家計金融</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資産</a:t>
            </a:r>
            <a:r>
              <a:rPr lang="ja-JP" altLang="en-US" sz="1200" smtClean="0">
                <a:solidFill>
                  <a:schemeClr val="tx1"/>
                </a:solidFill>
                <a:latin typeface="UD デジタル 教科書体 NK-R" panose="02020400000000000000" pitchFamily="18" charset="-128"/>
                <a:ea typeface="UD デジタル 教科書体 NK-R" panose="02020400000000000000" pitchFamily="18" charset="-128"/>
              </a:rPr>
              <a:t>は</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３</a:t>
            </a:r>
            <a:r>
              <a:rPr lang="ja-JP" altLang="en-US" sz="1200" smtClean="0">
                <a:solidFill>
                  <a:schemeClr val="tx1"/>
                </a:solidFill>
                <a:latin typeface="UD デジタル 教科書体 NK-R" panose="02020400000000000000" pitchFamily="18" charset="-128"/>
                <a:ea typeface="UD デジタル 教科書体 NK-R" panose="02020400000000000000" pitchFamily="18" charset="-128"/>
              </a:rPr>
              <a:t>倍</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倍へ進捗している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一方で、日本の金融資産の進捗は、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倍に留まっており、運用リターンも低水準となっている。</a:t>
            </a:r>
          </a:p>
        </p:txBody>
      </p:sp>
      <p:sp>
        <p:nvSpPr>
          <p:cNvPr id="10" name="正方形/長方形 9"/>
          <p:cNvSpPr/>
          <p:nvPr/>
        </p:nvSpPr>
        <p:spPr>
          <a:xfrm>
            <a:off x="519750" y="5360910"/>
            <a:ext cx="5503679" cy="64633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正しい</a:t>
            </a:r>
            <a:r>
              <a:rPr lang="ja-JP" altLang="en-US" sz="1200" dirty="0">
                <a:latin typeface="UD デジタル 教科書体 NK-R" panose="02020400000000000000" pitchFamily="18" charset="-128"/>
                <a:ea typeface="UD デジタル 教科書体 NK-R" panose="02020400000000000000" pitchFamily="18" charset="-128"/>
              </a:rPr>
              <a:t>知識に基づく投資</a:t>
            </a:r>
            <a:r>
              <a:rPr lang="ja-JP" altLang="en-US" sz="1200" dirty="0" smtClean="0">
                <a:latin typeface="UD デジタル 教科書体 NK-R" panose="02020400000000000000" pitchFamily="18" charset="-128"/>
                <a:ea typeface="UD デジタル 教科書体 NK-R" panose="02020400000000000000" pitchFamily="18" charset="-128"/>
              </a:rPr>
              <a:t>マインドが</a:t>
            </a:r>
            <a:r>
              <a:rPr lang="ja-JP" altLang="en-US" sz="1200" dirty="0">
                <a:latin typeface="UD デジタル 教科書体 NK-R" panose="02020400000000000000" pitchFamily="18" charset="-128"/>
                <a:ea typeface="UD デジタル 教科書体 NK-R" panose="02020400000000000000" pitchFamily="18" charset="-128"/>
              </a:rPr>
              <a:t>向上し、投資が活発</a:t>
            </a:r>
            <a:r>
              <a:rPr lang="ja-JP" altLang="en-US" sz="1200" dirty="0" smtClean="0">
                <a:latin typeface="UD デジタル 教科書体 NK-R" panose="02020400000000000000" pitchFamily="18" charset="-128"/>
                <a:ea typeface="UD デジタル 教科書体 NK-R" panose="02020400000000000000" pitchFamily="18" charset="-128"/>
              </a:rPr>
              <a:t>化し、個人の金融資産形成が進んでいる。</a:t>
            </a:r>
            <a:endParaRPr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4"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５　投資マインドの醸成による資産増加</a:t>
            </a:r>
          </a:p>
        </p:txBody>
      </p:sp>
      <p:sp>
        <p:nvSpPr>
          <p:cNvPr id="16" name="正方形/長方形 15"/>
          <p:cNvSpPr/>
          <p:nvPr/>
        </p:nvSpPr>
        <p:spPr>
          <a:xfrm>
            <a:off x="6546029" y="809972"/>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dirty="0">
                <a:latin typeface="Meiryo UI" panose="020B0604030504040204" pitchFamily="50" charset="-128"/>
                <a:ea typeface="Meiryo UI" panose="020B0604030504040204" pitchFamily="50" charset="-128"/>
              </a:rPr>
              <a:t>　■　</a:t>
            </a:r>
            <a:r>
              <a:rPr lang="ja-JP" altLang="en-US" sz="1400" b="1" dirty="0"/>
              <a:t>家計の金融資産構成の日米欧比較</a:t>
            </a:r>
            <a:r>
              <a:rPr lang="ja-JP" altLang="en-US" sz="1200" b="1" dirty="0"/>
              <a:t>（</a:t>
            </a:r>
            <a:r>
              <a:rPr lang="en-US" altLang="ja-JP" sz="1200" b="1" dirty="0" smtClean="0"/>
              <a:t>2021</a:t>
            </a:r>
            <a:r>
              <a:rPr lang="ja-JP" altLang="en-US" sz="1200" b="1" dirty="0" smtClean="0"/>
              <a:t>年</a:t>
            </a:r>
            <a:r>
              <a:rPr lang="en-US" altLang="ja-JP" sz="1200" b="1" dirty="0"/>
              <a:t>3</a:t>
            </a:r>
            <a:r>
              <a:rPr lang="ja-JP" altLang="en-US" sz="1200" b="1" dirty="0"/>
              <a:t>月末）</a:t>
            </a:r>
          </a:p>
        </p:txBody>
      </p:sp>
      <p:sp>
        <p:nvSpPr>
          <p:cNvPr id="29" name="正方形/長方形 28"/>
          <p:cNvSpPr/>
          <p:nvPr/>
        </p:nvSpPr>
        <p:spPr>
          <a:xfrm>
            <a:off x="6546028" y="4071537"/>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600" b="1" dirty="0">
                <a:latin typeface="Meiryo UI" panose="020B0604030504040204" pitchFamily="50" charset="-128"/>
                <a:ea typeface="Meiryo UI" panose="020B0604030504040204" pitchFamily="50" charset="-128"/>
              </a:rPr>
              <a:t>　■　</a:t>
            </a:r>
            <a:r>
              <a:rPr lang="ja-JP" altLang="en-US" sz="1400" b="1" dirty="0"/>
              <a:t>家計の金融資産の推移</a:t>
            </a:r>
            <a:r>
              <a:rPr lang="ja-JP" altLang="en-US" sz="1200" b="1" dirty="0"/>
              <a:t>（日米欧比較）</a:t>
            </a:r>
          </a:p>
        </p:txBody>
      </p:sp>
      <p:sp>
        <p:nvSpPr>
          <p:cNvPr id="2" name="正方形/長方形 1"/>
          <p:cNvSpPr/>
          <p:nvPr/>
        </p:nvSpPr>
        <p:spPr>
          <a:xfrm>
            <a:off x="572126" y="4038516"/>
            <a:ext cx="5396247" cy="276999"/>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府民向けセミナーや学校での金融リテラシー教育の</a:t>
            </a:r>
            <a:r>
              <a:rPr lang="ja-JP" altLang="en-US" sz="1200" dirty="0" smtClean="0">
                <a:latin typeface="UD デジタル 教科書体 NK-R" panose="02020400000000000000" pitchFamily="18" charset="-128"/>
                <a:ea typeface="UD デジタル 教科書体 NK-R" panose="02020400000000000000" pitchFamily="18" charset="-128"/>
              </a:rPr>
              <a:t>機会を増加させる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3" name="テキスト ボックス 32"/>
          <p:cNvSpPr txBox="1"/>
          <p:nvPr/>
        </p:nvSpPr>
        <p:spPr>
          <a:xfrm>
            <a:off x="519749" y="3515883"/>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6" name="テキスト ボックス 25"/>
          <p:cNvSpPr txBox="1"/>
          <p:nvPr/>
        </p:nvSpPr>
        <p:spPr>
          <a:xfrm>
            <a:off x="519463" y="3725431"/>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3" name="図 2"/>
          <p:cNvPicPr>
            <a:picLocks noChangeAspect="1"/>
          </p:cNvPicPr>
          <p:nvPr/>
        </p:nvPicPr>
        <p:blipFill rotWithShape="1">
          <a:blip r:embed="rId3"/>
          <a:srcRect l="20662" t="29911" r="21665" b="9573"/>
          <a:stretch/>
        </p:blipFill>
        <p:spPr>
          <a:xfrm>
            <a:off x="6605837" y="1086870"/>
            <a:ext cx="4830540" cy="2849739"/>
          </a:xfrm>
          <a:prstGeom prst="rect">
            <a:avLst/>
          </a:prstGeom>
        </p:spPr>
      </p:pic>
      <p:sp>
        <p:nvSpPr>
          <p:cNvPr id="21" name="正方形/長方形 20"/>
          <p:cNvSpPr/>
          <p:nvPr/>
        </p:nvSpPr>
        <p:spPr>
          <a:xfrm>
            <a:off x="8289038" y="2852812"/>
            <a:ext cx="1132933" cy="386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正方形/長方形 22"/>
          <p:cNvSpPr/>
          <p:nvPr/>
        </p:nvSpPr>
        <p:spPr>
          <a:xfrm>
            <a:off x="7486720" y="2093631"/>
            <a:ext cx="2106859" cy="3797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4" name="正方形/長方形 23"/>
          <p:cNvSpPr/>
          <p:nvPr/>
        </p:nvSpPr>
        <p:spPr>
          <a:xfrm>
            <a:off x="9056774" y="1311161"/>
            <a:ext cx="592361" cy="391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5" name="正方形/長方形 14"/>
          <p:cNvSpPr/>
          <p:nvPr/>
        </p:nvSpPr>
        <p:spPr>
          <a:xfrm>
            <a:off x="7799951" y="3873337"/>
            <a:ext cx="3848793" cy="217432"/>
          </a:xfrm>
          <a:prstGeom prst="rect">
            <a:avLst/>
          </a:prstGeom>
        </p:spPr>
        <p:txBody>
          <a:bodyPr wrap="square">
            <a:spAutoFit/>
          </a:bodyPr>
          <a:lstStyle/>
          <a:p>
            <a:pPr algn="r"/>
            <a:r>
              <a:rPr lang="ja-JP" altLang="en-US" sz="813" dirty="0"/>
              <a:t>出典：</a:t>
            </a:r>
            <a:r>
              <a:rPr lang="en-US" altLang="ja-JP" sz="813" dirty="0" smtClean="0"/>
              <a:t>2021</a:t>
            </a:r>
            <a:r>
              <a:rPr lang="ja-JP" altLang="en-US" sz="813" dirty="0" smtClean="0"/>
              <a:t>年</a:t>
            </a:r>
            <a:r>
              <a:rPr lang="en-US" altLang="ja-JP" sz="813" dirty="0"/>
              <a:t>8</a:t>
            </a:r>
            <a:r>
              <a:rPr lang="ja-JP" altLang="en-US" sz="813" dirty="0" smtClean="0"/>
              <a:t>月</a:t>
            </a:r>
            <a:r>
              <a:rPr lang="en-US" altLang="ja-JP" sz="813" dirty="0" smtClean="0"/>
              <a:t>20</a:t>
            </a:r>
            <a:r>
              <a:rPr lang="ja-JP" altLang="en-US" sz="813" dirty="0" smtClean="0"/>
              <a:t>日 </a:t>
            </a:r>
            <a:r>
              <a:rPr lang="ja-JP" altLang="en-US" sz="813" dirty="0"/>
              <a:t>日本銀行調査統計局「資金循環の日米欧比較」</a:t>
            </a:r>
          </a:p>
        </p:txBody>
      </p:sp>
      <p:sp>
        <p:nvSpPr>
          <p:cNvPr id="30" name="角丸四角形 29"/>
          <p:cNvSpPr/>
          <p:nvPr/>
        </p:nvSpPr>
        <p:spPr>
          <a:xfrm>
            <a:off x="10490220" y="6623327"/>
            <a:ext cx="1434132" cy="2473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800" dirty="0">
                <a:solidFill>
                  <a:schemeClr val="tx1"/>
                </a:solidFill>
                <a:latin typeface="メイリオ" panose="020B0604030504040204" pitchFamily="50" charset="-128"/>
                <a:ea typeface="メイリオ" panose="020B0604030504040204" pitchFamily="50" charset="-128"/>
              </a:rPr>
              <a:t>出典</a:t>
            </a:r>
            <a:r>
              <a:rPr lang="ja-JP" altLang="en-US" sz="800" dirty="0" smtClean="0">
                <a:solidFill>
                  <a:schemeClr val="tx1"/>
                </a:solidFill>
                <a:latin typeface="メイリオ" panose="020B0604030504040204" pitchFamily="50" charset="-128"/>
                <a:ea typeface="メイリオ" panose="020B0604030504040204" pitchFamily="50" charset="-128"/>
              </a:rPr>
              <a:t>：財務省</a:t>
            </a:r>
            <a:r>
              <a:rPr lang="zh-TW" altLang="en-US" sz="800" dirty="0" smtClean="0">
                <a:solidFill>
                  <a:schemeClr val="tx1"/>
                </a:solidFill>
                <a:latin typeface="メイリオ" panose="020B0604030504040204" pitchFamily="50" charset="-128"/>
                <a:ea typeface="メイリオ" panose="020B0604030504040204" pitchFamily="50" charset="-128"/>
              </a:rPr>
              <a:t>作成</a:t>
            </a:r>
            <a:r>
              <a:rPr lang="ja-JP" altLang="en-US" sz="800" dirty="0" smtClean="0">
                <a:solidFill>
                  <a:schemeClr val="tx1"/>
                </a:solidFill>
                <a:latin typeface="メイリオ" panose="020B0604030504040204" pitchFamily="50" charset="-128"/>
                <a:ea typeface="メイリオ" panose="020B0604030504040204" pitchFamily="50" charset="-128"/>
              </a:rPr>
              <a:t>資料</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0860133" y="1383947"/>
            <a:ext cx="853119" cy="215444"/>
          </a:xfrm>
          <a:prstGeom prst="rect">
            <a:avLst/>
          </a:prstGeom>
          <a:solidFill>
            <a:schemeClr val="bg1"/>
          </a:solidFill>
        </p:spPr>
        <p:txBody>
          <a:bodyPr wrap="none" rtlCol="0">
            <a:spAutoFit/>
          </a:bodyPr>
          <a:lstStyle/>
          <a:p>
            <a:r>
              <a:rPr kumimoji="1" lang="ja-JP" altLang="en-US" sz="800" dirty="0" smtClean="0"/>
              <a:t>（</a:t>
            </a:r>
            <a:r>
              <a:rPr kumimoji="1" lang="en-US" altLang="ja-JP" sz="800" dirty="0" smtClean="0"/>
              <a:t>1,946</a:t>
            </a:r>
            <a:r>
              <a:rPr kumimoji="1" lang="ja-JP" altLang="en-US" sz="800" dirty="0" smtClean="0"/>
              <a:t>兆円）</a:t>
            </a:r>
            <a:endParaRPr kumimoji="1" lang="ja-JP" altLang="en-US" sz="800" dirty="0"/>
          </a:p>
        </p:txBody>
      </p:sp>
      <p:sp>
        <p:nvSpPr>
          <p:cNvPr id="27" name="テキスト ボックス 26"/>
          <p:cNvSpPr txBox="1"/>
          <p:nvPr/>
        </p:nvSpPr>
        <p:spPr>
          <a:xfrm>
            <a:off x="10861299" y="2166193"/>
            <a:ext cx="955711" cy="215444"/>
          </a:xfrm>
          <a:prstGeom prst="rect">
            <a:avLst/>
          </a:prstGeom>
          <a:solidFill>
            <a:schemeClr val="bg1"/>
          </a:solidFill>
        </p:spPr>
        <p:txBody>
          <a:bodyPr wrap="none" rtlCol="0">
            <a:spAutoFit/>
          </a:bodyPr>
          <a:lstStyle/>
          <a:p>
            <a:r>
              <a:rPr kumimoji="1" lang="ja-JP" altLang="en-US" sz="800" dirty="0" smtClean="0"/>
              <a:t>（</a:t>
            </a:r>
            <a:r>
              <a:rPr lang="en-US" altLang="ja-JP" sz="800" dirty="0"/>
              <a:t>109.6</a:t>
            </a:r>
            <a:r>
              <a:rPr kumimoji="1" lang="ja-JP" altLang="en-US" sz="800" dirty="0" smtClean="0"/>
              <a:t>兆ドル）</a:t>
            </a:r>
            <a:endParaRPr kumimoji="1" lang="ja-JP" altLang="en-US" sz="800" dirty="0"/>
          </a:p>
        </p:txBody>
      </p:sp>
      <p:sp>
        <p:nvSpPr>
          <p:cNvPr id="32" name="テキスト ボックス 31"/>
          <p:cNvSpPr txBox="1"/>
          <p:nvPr/>
        </p:nvSpPr>
        <p:spPr>
          <a:xfrm>
            <a:off x="10857362" y="2938468"/>
            <a:ext cx="1000595" cy="215444"/>
          </a:xfrm>
          <a:prstGeom prst="rect">
            <a:avLst/>
          </a:prstGeom>
          <a:solidFill>
            <a:schemeClr val="bg1"/>
          </a:solidFill>
        </p:spPr>
        <p:txBody>
          <a:bodyPr wrap="none" rtlCol="0">
            <a:spAutoFit/>
          </a:bodyPr>
          <a:lstStyle/>
          <a:p>
            <a:r>
              <a:rPr kumimoji="1" lang="ja-JP" altLang="en-US" sz="800" dirty="0" smtClean="0"/>
              <a:t>（</a:t>
            </a:r>
            <a:r>
              <a:rPr lang="en-US" altLang="ja-JP" sz="800" dirty="0"/>
              <a:t>27.6</a:t>
            </a:r>
            <a:r>
              <a:rPr kumimoji="1" lang="ja-JP" altLang="en-US" sz="800" dirty="0" smtClean="0"/>
              <a:t>兆ユーロ）</a:t>
            </a:r>
            <a:endParaRPr kumimoji="1" lang="ja-JP" altLang="en-US" sz="800" dirty="0"/>
          </a:p>
        </p:txBody>
      </p:sp>
    </p:spTree>
    <p:extLst>
      <p:ext uri="{BB962C8B-B14F-4D97-AF65-F5344CB8AC3E}">
        <p14:creationId xmlns:p14="http://schemas.microsoft.com/office/powerpoint/2010/main" val="371415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47343" y="4796677"/>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a:t>
            </a:r>
            <a:r>
              <a:rPr kumimoji="1" lang="ja-JP" altLang="en-US" sz="1000" b="1" dirty="0" smtClean="0">
                <a:latin typeface="メイリオ" panose="020B0604030504040204" pitchFamily="50" charset="-128"/>
                <a:ea typeface="メイリオ" panose="020B0604030504040204" pitchFamily="50" charset="-128"/>
              </a:rPr>
              <a:t>される効果</a:t>
            </a:r>
            <a:endParaRPr kumimoji="1" lang="ja-JP" altLang="en-US" sz="1000" b="1" dirty="0">
              <a:latin typeface="メイリオ" panose="020B0604030504040204" pitchFamily="50" charset="-128"/>
              <a:ea typeface="メイリオ" panose="020B0604030504040204" pitchFamily="50"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r>
              <a:rPr lang="en-US" altLang="ja-JP" dirty="0" smtClean="0"/>
              <a:t>44</a:t>
            </a:r>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54864" y="-984361"/>
            <a:ext cx="1833455"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88303" y="1009578"/>
            <a:ext cx="156657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678990"/>
            <a:ext cx="5503678" cy="198630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19750" y="2988044"/>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smtClean="0">
                <a:latin typeface="メイリオ" panose="020B0604030504040204" pitchFamily="50" charset="-128"/>
                <a:ea typeface="メイリオ" panose="020B0604030504040204" pitchFamily="50" charset="-128"/>
              </a:rPr>
              <a:t>現状</a:t>
            </a:r>
            <a:endParaRPr kumimoji="1" lang="ja-JP" altLang="en-US" sz="10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519750" y="1053618"/>
            <a:ext cx="5503679" cy="1257647"/>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大阪は世界の住みやすさランキングで第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位（</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Global </a:t>
            </a:r>
            <a:r>
              <a:rPr lang="en-US" altLang="ja-JP" sz="1200" dirty="0" err="1">
                <a:solidFill>
                  <a:schemeClr val="tx1"/>
                </a:solidFill>
                <a:latin typeface="UD デジタル 教科書体 NK-R" panose="02020400000000000000" pitchFamily="18" charset="-128"/>
                <a:ea typeface="UD デジタル 教科書体 NK-R" panose="02020400000000000000" pitchFamily="18" charset="-128"/>
              </a:rPr>
              <a:t>Liveability</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Economist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）と</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なっており、特に安定性（</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Stability</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300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ヘルスケア</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Healthcare</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）の評価が高い。</a:t>
            </a:r>
          </a:p>
        </p:txBody>
      </p:sp>
      <p:sp>
        <p:nvSpPr>
          <p:cNvPr id="10" name="正方形/長方形 9"/>
          <p:cNvSpPr/>
          <p:nvPr/>
        </p:nvSpPr>
        <p:spPr>
          <a:xfrm>
            <a:off x="535366" y="5176244"/>
            <a:ext cx="5503679" cy="1200329"/>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インターナショナルスクールの整備や多言語化の促進等生活環境も整備され、府民や外国人に</a:t>
            </a:r>
            <a:r>
              <a:rPr lang="ja-JP" altLang="en-US" sz="1200" dirty="0" smtClean="0">
                <a:latin typeface="UD デジタル 教科書体 NK-R" panose="02020400000000000000" pitchFamily="18" charset="-128"/>
                <a:ea typeface="UD デジタル 教科書体 NK-R" panose="02020400000000000000" pitchFamily="18" charset="-128"/>
              </a:rPr>
              <a:t>とって</a:t>
            </a:r>
            <a:r>
              <a:rPr lang="ja-JP" altLang="en-US" sz="1200" dirty="0">
                <a:latin typeface="UD デジタル 教科書体 NK-R" panose="02020400000000000000" pitchFamily="18" charset="-128"/>
                <a:ea typeface="UD デジタル 教科書体 NK-R" panose="02020400000000000000" pitchFamily="18" charset="-128"/>
              </a:rPr>
              <a:t>、さらに住みやすい街となっている</a:t>
            </a:r>
          </a:p>
          <a:p>
            <a:pPr marL="171450" indent="-171450">
              <a:lnSpc>
                <a:spcPct val="150000"/>
              </a:lnSpc>
              <a:buFont typeface="Wingdings" panose="05000000000000000000" pitchFamily="2" charset="2"/>
              <a:buChar char="p"/>
            </a:pPr>
            <a:r>
              <a:rPr lang="ja-JP" altLang="en-US" sz="1200" dirty="0" smtClean="0">
                <a:latin typeface="UD デジタル 教科書体 NK-R" panose="02020400000000000000" pitchFamily="18" charset="-128"/>
                <a:ea typeface="UD デジタル 教科書体 NK-R" panose="02020400000000000000" pitchFamily="18" charset="-128"/>
              </a:rPr>
              <a:t>豊か</a:t>
            </a:r>
            <a:r>
              <a:rPr lang="ja-JP" altLang="en-US" sz="1200" dirty="0">
                <a:latin typeface="UD デジタル 教科書体 NK-R" panose="02020400000000000000" pitchFamily="18" charset="-128"/>
                <a:ea typeface="UD デジタル 教科書体 NK-R" panose="02020400000000000000" pitchFamily="18" charset="-128"/>
              </a:rPr>
              <a:t>な生活環境や投資魅力によりフィンテック企業を</a:t>
            </a:r>
            <a:r>
              <a:rPr lang="ja-JP" altLang="en-US" sz="1200" dirty="0" smtClean="0">
                <a:latin typeface="UD デジタル 教科書体 NK-R" panose="02020400000000000000" pitchFamily="18" charset="-128"/>
                <a:ea typeface="UD デジタル 教科書体 NK-R" panose="02020400000000000000" pitchFamily="18" charset="-128"/>
              </a:rPr>
              <a:t>含む金融系外国企業</a:t>
            </a:r>
            <a:r>
              <a:rPr lang="ja-JP" altLang="en-US" sz="1200" dirty="0">
                <a:latin typeface="UD デジタル 教科書体 NK-R" panose="02020400000000000000" pitchFamily="18" charset="-128"/>
                <a:ea typeface="UD デジタル 教科書体 NK-R" panose="02020400000000000000" pitchFamily="18" charset="-128"/>
              </a:rPr>
              <a:t>や投資家等が集積</a:t>
            </a:r>
            <a:r>
              <a:rPr lang="ja-JP" altLang="en-US" sz="1200" dirty="0" smtClean="0">
                <a:latin typeface="UD デジタル 教科書体 NK-R" panose="02020400000000000000" pitchFamily="18" charset="-128"/>
                <a:ea typeface="UD デジタル 教科書体 NK-R" panose="02020400000000000000" pitchFamily="18" charset="-128"/>
              </a:rPr>
              <a:t>している</a:t>
            </a:r>
            <a:r>
              <a:rPr lang="ja-JP" altLang="en-US" sz="1200" dirty="0">
                <a:latin typeface="UD デジタル 教科書体 NK-R" panose="02020400000000000000" pitchFamily="18" charset="-128"/>
                <a:ea typeface="UD デジタル 教科書体 NK-R" panose="02020400000000000000" pitchFamily="18" charset="-128"/>
              </a:rPr>
              <a:t>　　</a:t>
            </a:r>
          </a:p>
        </p:txBody>
      </p:sp>
      <p:sp>
        <p:nvSpPr>
          <p:cNvPr id="3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６</a:t>
            </a:r>
            <a:r>
              <a:rPr lang="ja-JP" altLang="en-US" sz="2800" b="1" dirty="0">
                <a:latin typeface="UD デジタル 教科書体 NK-R" panose="02020400000000000000" pitchFamily="18" charset="-128"/>
                <a:ea typeface="UD デジタル 教科書体 NK-R" panose="02020400000000000000" pitchFamily="18" charset="-128"/>
              </a:rPr>
              <a:t>　国際金融都市として大阪・関西のステータス向上</a:t>
            </a:r>
          </a:p>
        </p:txBody>
      </p:sp>
      <p:pic>
        <p:nvPicPr>
          <p:cNvPr id="35" name="図 34">
            <a:extLst>
              <a:ext uri="{FF2B5EF4-FFF2-40B4-BE49-F238E27FC236}">
                <a16:creationId xmlns:a16="http://schemas.microsoft.com/office/drawing/2014/main" id="{90FDE8B5-B0CC-4D9E-A6B3-CAA37D16425C}"/>
              </a:ext>
            </a:extLst>
          </p:cNvPr>
          <p:cNvPicPr>
            <a:picLocks noChangeAspect="1"/>
          </p:cNvPicPr>
          <p:nvPr/>
        </p:nvPicPr>
        <p:blipFill rotWithShape="1">
          <a:blip r:embed="rId2"/>
          <a:srcRect l="21906" t="23691" r="53809" b="29725"/>
          <a:stretch/>
        </p:blipFill>
        <p:spPr>
          <a:xfrm>
            <a:off x="6626073" y="1950474"/>
            <a:ext cx="1891656" cy="2728515"/>
          </a:xfrm>
          <a:prstGeom prst="rect">
            <a:avLst/>
          </a:prstGeom>
        </p:spPr>
      </p:pic>
      <p:sp>
        <p:nvSpPr>
          <p:cNvPr id="36" name="テキスト ボックス 35">
            <a:extLst>
              <a:ext uri="{FF2B5EF4-FFF2-40B4-BE49-F238E27FC236}">
                <a16:creationId xmlns:a16="http://schemas.microsoft.com/office/drawing/2014/main" id="{094F4281-E725-4BED-BB5E-3F19324238C9}"/>
              </a:ext>
            </a:extLst>
          </p:cNvPr>
          <p:cNvSpPr txBox="1"/>
          <p:nvPr/>
        </p:nvSpPr>
        <p:spPr>
          <a:xfrm>
            <a:off x="6343447" y="1284112"/>
            <a:ext cx="5530105" cy="461665"/>
          </a:xfrm>
          <a:prstGeom prst="rect">
            <a:avLst/>
          </a:prstGeom>
          <a:solidFill>
            <a:schemeClr val="bg1">
              <a:lumMod val="50000"/>
            </a:schemeClr>
          </a:solidFill>
        </p:spPr>
        <p:txBody>
          <a:bodyPr wrap="square" rtlCol="0">
            <a:spAutoFit/>
          </a:bodyPr>
          <a:lstStyle/>
          <a:p>
            <a:pPr>
              <a:defRPr/>
            </a:pPr>
            <a:r>
              <a:rPr kumimoji="1" lang="ja-JP" altLang="en-US" sz="1200" b="1" dirty="0">
                <a:solidFill>
                  <a:schemeClr val="bg1"/>
                </a:solidFill>
                <a:latin typeface="Meiryo UI" panose="020B0604030504040204" pitchFamily="50" charset="-128"/>
                <a:ea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rPr>
              <a:t>Ten of the Most </a:t>
            </a:r>
            <a:r>
              <a:rPr lang="en-US" altLang="ja-JP" sz="1200" b="1" dirty="0" err="1">
                <a:solidFill>
                  <a:schemeClr val="bg1"/>
                </a:solidFill>
                <a:latin typeface="Meiryo UI" panose="020B0604030504040204" pitchFamily="50" charset="-128"/>
                <a:ea typeface="Meiryo UI" panose="020B0604030504040204" pitchFamily="50" charset="-128"/>
              </a:rPr>
              <a:t>Liveable</a:t>
            </a:r>
            <a:r>
              <a:rPr lang="en-US" altLang="ja-JP" sz="1200" b="1" dirty="0">
                <a:solidFill>
                  <a:schemeClr val="bg1"/>
                </a:solidFill>
                <a:latin typeface="Meiryo UI" panose="020B0604030504040204" pitchFamily="50" charset="-128"/>
                <a:ea typeface="Meiryo UI" panose="020B0604030504040204" pitchFamily="50" charset="-128"/>
              </a:rPr>
              <a:t> Cities in the </a:t>
            </a:r>
            <a:r>
              <a:rPr lang="en-US" altLang="ja-JP" sz="1200" b="1" dirty="0" smtClean="0">
                <a:solidFill>
                  <a:schemeClr val="bg1"/>
                </a:solidFill>
                <a:latin typeface="Meiryo UI" panose="020B0604030504040204" pitchFamily="50" charset="-128"/>
                <a:ea typeface="Meiryo UI" panose="020B0604030504040204" pitchFamily="50" charset="-128"/>
              </a:rPr>
              <a:t>World</a:t>
            </a:r>
          </a:p>
          <a:p>
            <a:pPr>
              <a:defRPr/>
            </a:pPr>
            <a:r>
              <a:rPr lang="ja-JP" altLang="en-US" sz="1200" b="1" dirty="0">
                <a:solidFill>
                  <a:schemeClr val="bg1"/>
                </a:solidFill>
                <a:latin typeface="Meiryo UI" panose="020B0604030504040204" pitchFamily="50" charset="-128"/>
                <a:ea typeface="Meiryo UI" panose="020B0604030504040204" pitchFamily="50" charset="-128"/>
              </a:rPr>
              <a:t>　</a:t>
            </a:r>
            <a:r>
              <a:rPr lang="ja-JP" altLang="en-US" sz="1200" b="1" dirty="0" smtClean="0">
                <a:solidFill>
                  <a:schemeClr val="bg1"/>
                </a:solidFill>
                <a:latin typeface="Meiryo UI" panose="020B0604030504040204" pitchFamily="50" charset="-128"/>
                <a:ea typeface="Meiryo UI" panose="020B0604030504040204" pitchFamily="50" charset="-128"/>
              </a:rPr>
              <a:t>　（</a:t>
            </a:r>
            <a:r>
              <a:rPr lang="ja-JP" altLang="en-US" sz="1200" b="1" dirty="0">
                <a:solidFill>
                  <a:schemeClr val="bg1"/>
                </a:solidFill>
                <a:latin typeface="Meiryo UI" panose="020B0604030504040204" pitchFamily="50" charset="-128"/>
                <a:ea typeface="Meiryo UI" panose="020B0604030504040204" pitchFamily="50" charset="-128"/>
              </a:rPr>
              <a:t>世界で最も住みやすい</a:t>
            </a:r>
            <a:r>
              <a:rPr lang="en-US" altLang="ja-JP" sz="1200" b="1" dirty="0">
                <a:solidFill>
                  <a:schemeClr val="bg1"/>
                </a:solidFill>
                <a:latin typeface="Meiryo UI" panose="020B0604030504040204" pitchFamily="50" charset="-128"/>
                <a:ea typeface="Meiryo UI" panose="020B0604030504040204" pitchFamily="50" charset="-128"/>
              </a:rPr>
              <a:t>10</a:t>
            </a:r>
            <a:r>
              <a:rPr lang="ja-JP" altLang="en-US" sz="1200" b="1" dirty="0">
                <a:solidFill>
                  <a:schemeClr val="bg1"/>
                </a:solidFill>
                <a:latin typeface="Meiryo UI" panose="020B0604030504040204" pitchFamily="50" charset="-128"/>
                <a:ea typeface="Meiryo UI" panose="020B0604030504040204" pitchFamily="50" charset="-128"/>
              </a:rPr>
              <a:t>の都市）</a:t>
            </a:r>
            <a:endParaRPr lang="en-US" altLang="ja-JP" sz="1200" b="1" dirty="0">
              <a:solidFill>
                <a:schemeClr val="bg1"/>
              </a:solidFill>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04594773-8F00-42D0-AD5D-FCBE68625416}"/>
              </a:ext>
            </a:extLst>
          </p:cNvPr>
          <p:cNvPicPr>
            <a:picLocks noChangeAspect="1"/>
          </p:cNvPicPr>
          <p:nvPr/>
        </p:nvPicPr>
        <p:blipFill rotWithShape="1">
          <a:blip r:embed="rId3"/>
          <a:srcRect l="39405" t="29831" r="23095" b="15327"/>
          <a:stretch/>
        </p:blipFill>
        <p:spPr>
          <a:xfrm>
            <a:off x="8772498" y="2163339"/>
            <a:ext cx="2716278" cy="2504892"/>
          </a:xfrm>
          <a:prstGeom prst="rect">
            <a:avLst/>
          </a:prstGeom>
        </p:spPr>
      </p:pic>
      <p:sp>
        <p:nvSpPr>
          <p:cNvPr id="38" name="正方形/長方形 37">
            <a:extLst>
              <a:ext uri="{FF2B5EF4-FFF2-40B4-BE49-F238E27FC236}">
                <a16:creationId xmlns:a16="http://schemas.microsoft.com/office/drawing/2014/main" id="{F7E6FEA9-20AD-40E7-BCCF-8E55B0DB35D7}"/>
              </a:ext>
            </a:extLst>
          </p:cNvPr>
          <p:cNvSpPr/>
          <p:nvPr/>
        </p:nvSpPr>
        <p:spPr>
          <a:xfrm>
            <a:off x="6343448" y="1278136"/>
            <a:ext cx="5530104" cy="377821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0F760953-DA76-47F5-8C9E-D4536F373108}"/>
              </a:ext>
            </a:extLst>
          </p:cNvPr>
          <p:cNvSpPr txBox="1"/>
          <p:nvPr/>
        </p:nvSpPr>
        <p:spPr>
          <a:xfrm>
            <a:off x="10044753" y="5176244"/>
            <a:ext cx="1862504" cy="230832"/>
          </a:xfrm>
          <a:prstGeom prst="rect">
            <a:avLst/>
          </a:prstGeom>
          <a:noFill/>
        </p:spPr>
        <p:txBody>
          <a:bodyPr wrap="square" rtlCol="0">
            <a:spAutoFit/>
          </a:bodyPr>
          <a:lstStyle/>
          <a:p>
            <a:pPr algn="r"/>
            <a:r>
              <a:rPr lang="ja-JP" altLang="en-US" sz="900" dirty="0">
                <a:solidFill>
                  <a:prstClr val="black"/>
                </a:solidFill>
                <a:latin typeface="游ゴシック 本文"/>
                <a:cs typeface="Meiryo UI" panose="020B0604030504040204" pitchFamily="50" charset="-128"/>
              </a:rPr>
              <a:t>（出典）</a:t>
            </a:r>
            <a:r>
              <a:rPr lang="en-US" altLang="ja-JP" sz="900" dirty="0">
                <a:solidFill>
                  <a:prstClr val="black"/>
                </a:solidFill>
                <a:latin typeface="游ゴシック 本文"/>
                <a:cs typeface="Meiryo UI" panose="020B0604030504040204" pitchFamily="50" charset="-128"/>
              </a:rPr>
              <a:t>O-BIC</a:t>
            </a:r>
            <a:r>
              <a:rPr lang="ja-JP" altLang="en-US" sz="900" dirty="0">
                <a:solidFill>
                  <a:prstClr val="black"/>
                </a:solidFill>
                <a:latin typeface="游ゴシック 本文"/>
                <a:cs typeface="Meiryo UI" panose="020B0604030504040204" pitchFamily="50" charset="-128"/>
              </a:rPr>
              <a:t>作成資料</a:t>
            </a:r>
          </a:p>
        </p:txBody>
      </p:sp>
      <p:sp>
        <p:nvSpPr>
          <p:cNvPr id="2" name="正方形/長方形 1"/>
          <p:cNvSpPr/>
          <p:nvPr/>
        </p:nvSpPr>
        <p:spPr>
          <a:xfrm>
            <a:off x="589082" y="3554096"/>
            <a:ext cx="5396248"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教育・医療等の生活環境整備や在留資格の特例の活用</a:t>
            </a:r>
            <a:r>
              <a:rPr lang="ja-JP" altLang="en-US" sz="1200" dirty="0" smtClean="0">
                <a:latin typeface="UD デジタル 教科書体 NK-R" panose="02020400000000000000" pitchFamily="18" charset="-128"/>
                <a:ea typeface="UD デジタル 教科書体 NK-R" panose="02020400000000000000" pitchFamily="18" charset="-128"/>
                <a:cs typeface="Meiryo UI" pitchFamily="50" charset="-128"/>
              </a:rPr>
              <a:t>など高度</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外国人材などの受入れに向けた取組みを推進するとともに、大阪の投資魅力を発信する</a:t>
            </a:r>
          </a:p>
        </p:txBody>
      </p:sp>
      <p:sp>
        <p:nvSpPr>
          <p:cNvPr id="21" name="テキスト ボックス 20"/>
          <p:cNvSpPr txBox="1"/>
          <p:nvPr/>
        </p:nvSpPr>
        <p:spPr>
          <a:xfrm>
            <a:off x="519463" y="3223986"/>
            <a:ext cx="2815194"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3270250" y="3223986"/>
            <a:ext cx="2165978" cy="276999"/>
          </a:xfrm>
          <a:prstGeom prst="rect">
            <a:avLst/>
          </a:prstGeom>
          <a:noFill/>
        </p:spPr>
        <p:txBody>
          <a:bodyPr wrap="non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953508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2745</Words>
  <Application>Microsoft Office PowerPoint</Application>
  <PresentationFormat>ワイド画面</PresentationFormat>
  <Paragraphs>237</Paragraphs>
  <Slides>9</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9</vt:i4>
      </vt:variant>
    </vt:vector>
  </HeadingPairs>
  <TitlesOfParts>
    <vt:vector size="22" baseType="lpstr">
      <vt:lpstr>Meiryo UI</vt:lpstr>
      <vt:lpstr>ＭＳ Ｐゴシック</vt:lpstr>
      <vt:lpstr>SawarabiGothic-Regular</vt:lpstr>
      <vt:lpstr>UD デジタル 教科書体 NK-B</vt:lpstr>
      <vt:lpstr>UD デジタル 教科書体 NK-R</vt:lpstr>
      <vt:lpstr>メイリオ</vt:lpstr>
      <vt:lpstr>游ゴシック</vt:lpstr>
      <vt:lpstr>游ゴシック Light</vt:lpstr>
      <vt:lpstr>游ゴシック 本文</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2022-03-28T05:13:12Z</dcterms:modified>
</cp:coreProperties>
</file>