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46"/>
  </p:notesMasterIdLst>
  <p:sldIdLst>
    <p:sldId id="256" r:id="rId2"/>
    <p:sldId id="509" r:id="rId3"/>
    <p:sldId id="277" r:id="rId4"/>
    <p:sldId id="508" r:id="rId5"/>
    <p:sldId id="311" r:id="rId6"/>
    <p:sldId id="453" r:id="rId7"/>
    <p:sldId id="323" r:id="rId8"/>
    <p:sldId id="339" r:id="rId9"/>
    <p:sldId id="319" r:id="rId10"/>
    <p:sldId id="316" r:id="rId11"/>
    <p:sldId id="310" r:id="rId12"/>
    <p:sldId id="450" r:id="rId13"/>
    <p:sldId id="502" r:id="rId14"/>
    <p:sldId id="461" r:id="rId15"/>
    <p:sldId id="505" r:id="rId16"/>
    <p:sldId id="463" r:id="rId17"/>
    <p:sldId id="464" r:id="rId18"/>
    <p:sldId id="466" r:id="rId19"/>
    <p:sldId id="467" r:id="rId20"/>
    <p:sldId id="470" r:id="rId21"/>
    <p:sldId id="506" r:id="rId22"/>
    <p:sldId id="471" r:id="rId23"/>
    <p:sldId id="503" r:id="rId24"/>
    <p:sldId id="473" r:id="rId25"/>
    <p:sldId id="474" r:id="rId26"/>
    <p:sldId id="476" r:id="rId27"/>
    <p:sldId id="507" r:id="rId28"/>
    <p:sldId id="478" r:id="rId29"/>
    <p:sldId id="480" r:id="rId30"/>
    <p:sldId id="481" r:id="rId31"/>
    <p:sldId id="377" r:id="rId32"/>
    <p:sldId id="454" r:id="rId33"/>
    <p:sldId id="452" r:id="rId34"/>
    <p:sldId id="411" r:id="rId35"/>
    <p:sldId id="412" r:id="rId36"/>
    <p:sldId id="320" r:id="rId37"/>
    <p:sldId id="346" r:id="rId38"/>
    <p:sldId id="487" r:id="rId39"/>
    <p:sldId id="496" r:id="rId40"/>
    <p:sldId id="497" r:id="rId41"/>
    <p:sldId id="498" r:id="rId42"/>
    <p:sldId id="499" r:id="rId43"/>
    <p:sldId id="500" r:id="rId44"/>
    <p:sldId id="501" r:id="rId45"/>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7878"/>
    <a:srgbClr val="FDA3A3"/>
    <a:srgbClr val="CC0000"/>
    <a:srgbClr val="FF6600"/>
    <a:srgbClr val="FF3300"/>
    <a:srgbClr val="FFAEA0"/>
    <a:srgbClr val="FFAEBA"/>
    <a:srgbClr val="FFAE82"/>
    <a:srgbClr val="FAAE82"/>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94061" autoAdjust="0"/>
  </p:normalViewPr>
  <p:slideViewPr>
    <p:cSldViewPr snapToGrid="0">
      <p:cViewPr varScale="1">
        <p:scale>
          <a:sx n="77" d="100"/>
          <a:sy n="77" d="100"/>
        </p:scale>
        <p:origin x="835" y="72"/>
      </p:cViewPr>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jpx-fs2\o-koho\&#22823;&#38442;&#24195;&#22577;\01_&#31038;&#38263;&#38306;&#20418;&#65288;&#35611;&#28436;&#12539;&#25384;&#25334;&#31561;&#65289;\FIA\&#12459;&#12486;&#12468;&#12522;&#12540;&#21029;&#21462;&#24341;&#39640;&#12398;&#25512;&#31227;\&#9733;FIA%20global%20future%20&amp;%20Option%20volume%20by%20category.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50" b="0">
                <a:latin typeface="メイリオ" panose="020B0604030504040204" pitchFamily="50" charset="-128"/>
                <a:ea typeface="メイリオ" panose="020B0604030504040204" pitchFamily="50" charset="-128"/>
              </a:defRPr>
            </a:pPr>
            <a:r>
              <a:rPr kumimoji="1" lang="ja-JP" altLang="ja-JP" sz="1050" b="0" i="0" baseline="0">
                <a:effectLst/>
                <a:latin typeface="メイリオ" panose="020B0604030504040204" pitchFamily="50" charset="-128"/>
                <a:ea typeface="メイリオ" panose="020B0604030504040204" pitchFamily="50" charset="-128"/>
              </a:rPr>
              <a:t>資産別取引所デリバティブ取引高の推移</a:t>
            </a:r>
            <a:endParaRPr lang="ja-JP" altLang="ja-JP" sz="1050" b="0">
              <a:effectLst/>
              <a:latin typeface="メイリオ" panose="020B0604030504040204" pitchFamily="50" charset="-128"/>
              <a:ea typeface="メイリオ" panose="020B0604030504040204" pitchFamily="50" charset="-128"/>
            </a:endParaRPr>
          </a:p>
        </c:rich>
      </c:tx>
      <c:layout>
        <c:manualLayout>
          <c:xMode val="edge"/>
          <c:yMode val="edge"/>
          <c:x val="0.32888776630154315"/>
          <c:y val="0"/>
        </c:manualLayout>
      </c:layout>
      <c:overlay val="0"/>
    </c:title>
    <c:autoTitleDeleted val="0"/>
    <c:plotArea>
      <c:layout>
        <c:manualLayout>
          <c:layoutTarget val="inner"/>
          <c:xMode val="edge"/>
          <c:yMode val="edge"/>
          <c:x val="0.11248846117503399"/>
          <c:y val="9.4026310570876293E-2"/>
          <c:w val="0.89923967099249003"/>
          <c:h val="0.82123664583036482"/>
        </c:manualLayout>
      </c:layout>
      <c:barChart>
        <c:barDir val="col"/>
        <c:grouping val="stacked"/>
        <c:varyColors val="0"/>
        <c:ser>
          <c:idx val="5"/>
          <c:order val="0"/>
          <c:tx>
            <c:strRef>
              <c:f>データ!$B$1</c:f>
              <c:strCache>
                <c:ptCount val="1"/>
                <c:pt idx="0">
                  <c:v>株価指数</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データ!$B$2:$B$21</c:f>
              <c:numCache>
                <c:formatCode>#,##0_);[Red]\(#,##0\)</c:formatCode>
                <c:ptCount val="20"/>
                <c:pt idx="0">
                  <c:v>1498150000</c:v>
                </c:pt>
                <c:pt idx="1">
                  <c:v>2791180000</c:v>
                </c:pt>
                <c:pt idx="2">
                  <c:v>3960870000</c:v>
                </c:pt>
                <c:pt idx="3">
                  <c:v>3799400000</c:v>
                </c:pt>
                <c:pt idx="4">
                  <c:v>4080330000</c:v>
                </c:pt>
                <c:pt idx="5">
                  <c:v>4454222902</c:v>
                </c:pt>
                <c:pt idx="6">
                  <c:v>5499833555</c:v>
                </c:pt>
                <c:pt idx="7">
                  <c:v>6488621284</c:v>
                </c:pt>
                <c:pt idx="8">
                  <c:v>7449846538</c:v>
                </c:pt>
                <c:pt idx="9">
                  <c:v>8664986804</c:v>
                </c:pt>
                <c:pt idx="10">
                  <c:v>10228716966</c:v>
                </c:pt>
                <c:pt idx="11">
                  <c:v>7464351381</c:v>
                </c:pt>
                <c:pt idx="12">
                  <c:v>6830177458</c:v>
                </c:pt>
                <c:pt idx="13">
                  <c:v>7339406137</c:v>
                </c:pt>
                <c:pt idx="14">
                  <c:v>8339938815</c:v>
                </c:pt>
                <c:pt idx="15">
                  <c:v>7117924279</c:v>
                </c:pt>
                <c:pt idx="16">
                  <c:v>7515908716</c:v>
                </c:pt>
                <c:pt idx="17">
                  <c:v>9982559310</c:v>
                </c:pt>
                <c:pt idx="18">
                  <c:v>12460888338</c:v>
                </c:pt>
                <c:pt idx="19">
                  <c:v>18609021646</c:v>
                </c:pt>
              </c:numCache>
            </c:numRef>
          </c:val>
          <c:extLst>
            <c:ext xmlns:c16="http://schemas.microsoft.com/office/drawing/2014/chart" uri="{C3380CC4-5D6E-409C-BE32-E72D297353CC}">
              <c16:uniqueId val="{00000000-FE45-4A0C-BA93-FFC055536DAB}"/>
            </c:ext>
          </c:extLst>
        </c:ser>
        <c:ser>
          <c:idx val="4"/>
          <c:order val="1"/>
          <c:tx>
            <c:strRef>
              <c:f>データ!$C$1</c:f>
              <c:strCache>
                <c:ptCount val="1"/>
                <c:pt idx="0">
                  <c:v>個別証券</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データ!$C$2:$C$21</c:f>
              <c:numCache>
                <c:formatCode>#,##0_);[Red]\(#,##0\)</c:formatCode>
                <c:ptCount val="20"/>
                <c:pt idx="0">
                  <c:v>1179010000</c:v>
                </c:pt>
                <c:pt idx="1">
                  <c:v>1354700000</c:v>
                </c:pt>
                <c:pt idx="2">
                  <c:v>1558520000</c:v>
                </c:pt>
                <c:pt idx="3">
                  <c:v>1996660000</c:v>
                </c:pt>
                <c:pt idx="4">
                  <c:v>2356870000</c:v>
                </c:pt>
                <c:pt idx="5">
                  <c:v>2876486897</c:v>
                </c:pt>
                <c:pt idx="6">
                  <c:v>4400437854</c:v>
                </c:pt>
                <c:pt idx="7">
                  <c:v>5511194380</c:v>
                </c:pt>
                <c:pt idx="8">
                  <c:v>4520849065</c:v>
                </c:pt>
                <c:pt idx="9">
                  <c:v>5046629020</c:v>
                </c:pt>
                <c:pt idx="10">
                  <c:v>5296596675</c:v>
                </c:pt>
                <c:pt idx="11">
                  <c:v>5054049740</c:v>
                </c:pt>
                <c:pt idx="12">
                  <c:v>4946500754</c:v>
                </c:pt>
                <c:pt idx="13">
                  <c:v>4943659298</c:v>
                </c:pt>
                <c:pt idx="14">
                  <c:v>4944753556</c:v>
                </c:pt>
                <c:pt idx="15">
                  <c:v>4557835036</c:v>
                </c:pt>
                <c:pt idx="16">
                  <c:v>4754164789</c:v>
                </c:pt>
                <c:pt idx="17">
                  <c:v>5787981798</c:v>
                </c:pt>
                <c:pt idx="18">
                  <c:v>6099212729</c:v>
                </c:pt>
                <c:pt idx="19">
                  <c:v>9897318982</c:v>
                </c:pt>
              </c:numCache>
            </c:numRef>
          </c:val>
          <c:extLst>
            <c:ext xmlns:c16="http://schemas.microsoft.com/office/drawing/2014/chart" uri="{C3380CC4-5D6E-409C-BE32-E72D297353CC}">
              <c16:uniqueId val="{00000001-FE45-4A0C-BA93-FFC055536DAB}"/>
            </c:ext>
          </c:extLst>
        </c:ser>
        <c:ser>
          <c:idx val="3"/>
          <c:order val="2"/>
          <c:tx>
            <c:strRef>
              <c:f>データ!$D$1</c:f>
              <c:strCache>
                <c:ptCount val="1"/>
                <c:pt idx="0">
                  <c:v>金利</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データ!$D$2:$D$21</c:f>
              <c:numCache>
                <c:formatCode>#,##0_);[Red]\(#,##0\)</c:formatCode>
                <c:ptCount val="20"/>
                <c:pt idx="0">
                  <c:v>1233560000</c:v>
                </c:pt>
                <c:pt idx="1">
                  <c:v>1478440000</c:v>
                </c:pt>
                <c:pt idx="2">
                  <c:v>1881270000</c:v>
                </c:pt>
                <c:pt idx="3">
                  <c:v>2271250000</c:v>
                </c:pt>
                <c:pt idx="4">
                  <c:v>2536770000</c:v>
                </c:pt>
                <c:pt idx="5">
                  <c:v>3193410504</c:v>
                </c:pt>
                <c:pt idx="6">
                  <c:v>3745176350</c:v>
                </c:pt>
                <c:pt idx="7">
                  <c:v>3204838617</c:v>
                </c:pt>
                <c:pt idx="8">
                  <c:v>2464092298</c:v>
                </c:pt>
                <c:pt idx="9">
                  <c:v>3196005638</c:v>
                </c:pt>
                <c:pt idx="10">
                  <c:v>3455673679</c:v>
                </c:pt>
                <c:pt idx="11">
                  <c:v>2892935562</c:v>
                </c:pt>
                <c:pt idx="12">
                  <c:v>3344450251</c:v>
                </c:pt>
                <c:pt idx="13">
                  <c:v>3300300084</c:v>
                </c:pt>
                <c:pt idx="14">
                  <c:v>3263181266</c:v>
                </c:pt>
                <c:pt idx="15">
                  <c:v>3519100552</c:v>
                </c:pt>
                <c:pt idx="16">
                  <c:v>3967995313</c:v>
                </c:pt>
                <c:pt idx="17">
                  <c:v>4554195669</c:v>
                </c:pt>
                <c:pt idx="18">
                  <c:v>4771985821</c:v>
                </c:pt>
                <c:pt idx="19">
                  <c:v>4151838110</c:v>
                </c:pt>
              </c:numCache>
            </c:numRef>
          </c:val>
          <c:extLst>
            <c:ext xmlns:c16="http://schemas.microsoft.com/office/drawing/2014/chart" uri="{C3380CC4-5D6E-409C-BE32-E72D297353CC}">
              <c16:uniqueId val="{00000002-FE45-4A0C-BA93-FFC055536DAB}"/>
            </c:ext>
          </c:extLst>
        </c:ser>
        <c:ser>
          <c:idx val="2"/>
          <c:order val="3"/>
          <c:tx>
            <c:strRef>
              <c:f>データ!$E$1</c:f>
              <c:strCache>
                <c:ptCount val="1"/>
                <c:pt idx="0">
                  <c:v>通貨</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データ!$E$2:$E$21</c:f>
              <c:numCache>
                <c:formatCode>#,##0_);[Red]\(#,##0\)</c:formatCode>
                <c:ptCount val="20"/>
                <c:pt idx="0">
                  <c:v>55380000</c:v>
                </c:pt>
                <c:pt idx="1">
                  <c:v>60560000</c:v>
                </c:pt>
                <c:pt idx="2">
                  <c:v>77850000</c:v>
                </c:pt>
                <c:pt idx="3">
                  <c:v>105380000</c:v>
                </c:pt>
                <c:pt idx="4">
                  <c:v>167190000</c:v>
                </c:pt>
                <c:pt idx="5">
                  <c:v>240053180</c:v>
                </c:pt>
                <c:pt idx="6">
                  <c:v>459752816</c:v>
                </c:pt>
                <c:pt idx="7">
                  <c:v>597481714</c:v>
                </c:pt>
                <c:pt idx="8">
                  <c:v>990872926</c:v>
                </c:pt>
                <c:pt idx="9">
                  <c:v>2525981511</c:v>
                </c:pt>
                <c:pt idx="10">
                  <c:v>3147464132</c:v>
                </c:pt>
                <c:pt idx="11">
                  <c:v>2434557602</c:v>
                </c:pt>
                <c:pt idx="12">
                  <c:v>2497275021</c:v>
                </c:pt>
                <c:pt idx="13">
                  <c:v>2122783609</c:v>
                </c:pt>
                <c:pt idx="14">
                  <c:v>2785081607</c:v>
                </c:pt>
                <c:pt idx="15">
                  <c:v>3073420689</c:v>
                </c:pt>
                <c:pt idx="16">
                  <c:v>2984103494</c:v>
                </c:pt>
                <c:pt idx="17">
                  <c:v>3928907250</c:v>
                </c:pt>
                <c:pt idx="18">
                  <c:v>3938596707</c:v>
                </c:pt>
                <c:pt idx="19">
                  <c:v>4523688389</c:v>
                </c:pt>
              </c:numCache>
            </c:numRef>
          </c:val>
          <c:extLst>
            <c:ext xmlns:c16="http://schemas.microsoft.com/office/drawing/2014/chart" uri="{C3380CC4-5D6E-409C-BE32-E72D297353CC}">
              <c16:uniqueId val="{00000003-FE45-4A0C-BA93-FFC055536DAB}"/>
            </c:ext>
          </c:extLst>
        </c:ser>
        <c:ser>
          <c:idx val="0"/>
          <c:order val="4"/>
          <c:tx>
            <c:strRef>
              <c:f>データ!$F$1</c:f>
              <c:strCache>
                <c:ptCount val="1"/>
                <c:pt idx="0">
                  <c:v>エネルギー</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データ!$F$2:$F$21</c:f>
              <c:numCache>
                <c:formatCode>#,##0_);[Red]\(#,##0\)</c:formatCode>
                <c:ptCount val="20"/>
                <c:pt idx="0">
                  <c:v>166900000</c:v>
                </c:pt>
                <c:pt idx="1">
                  <c:v>209370000</c:v>
                </c:pt>
                <c:pt idx="2">
                  <c:v>217560000</c:v>
                </c:pt>
                <c:pt idx="3">
                  <c:v>243460000</c:v>
                </c:pt>
                <c:pt idx="4">
                  <c:v>280130000</c:v>
                </c:pt>
                <c:pt idx="5">
                  <c:v>385965150</c:v>
                </c:pt>
                <c:pt idx="6">
                  <c:v>496770566</c:v>
                </c:pt>
                <c:pt idx="7">
                  <c:v>580952996</c:v>
                </c:pt>
                <c:pt idx="8">
                  <c:v>657653860</c:v>
                </c:pt>
                <c:pt idx="9">
                  <c:v>723618042</c:v>
                </c:pt>
                <c:pt idx="10">
                  <c:v>813511365</c:v>
                </c:pt>
                <c:pt idx="11">
                  <c:v>900680624</c:v>
                </c:pt>
                <c:pt idx="12">
                  <c:v>1311008765</c:v>
                </c:pt>
                <c:pt idx="13">
                  <c:v>1160869956</c:v>
                </c:pt>
                <c:pt idx="14">
                  <c:v>1410908886</c:v>
                </c:pt>
                <c:pt idx="15">
                  <c:v>2214163491</c:v>
                </c:pt>
                <c:pt idx="16">
                  <c:v>2171206765</c:v>
                </c:pt>
                <c:pt idx="17">
                  <c:v>2237728622</c:v>
                </c:pt>
                <c:pt idx="18">
                  <c:v>2542348018</c:v>
                </c:pt>
                <c:pt idx="19">
                  <c:v>3152479136</c:v>
                </c:pt>
              </c:numCache>
            </c:numRef>
          </c:val>
          <c:extLst>
            <c:ext xmlns:c16="http://schemas.microsoft.com/office/drawing/2014/chart" uri="{C3380CC4-5D6E-409C-BE32-E72D297353CC}">
              <c16:uniqueId val="{00000004-FE45-4A0C-BA93-FFC055536DAB}"/>
            </c:ext>
          </c:extLst>
        </c:ser>
        <c:ser>
          <c:idx val="7"/>
          <c:order val="5"/>
          <c:tx>
            <c:strRef>
              <c:f>データ!$J$1</c:f>
              <c:strCache>
                <c:ptCount val="1"/>
                <c:pt idx="0">
                  <c:v>貴金属</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データ!$J$2:$J$21</c:f>
              <c:numCache>
                <c:formatCode>#,##0_);[Red]\(#,##0\)</c:formatCode>
                <c:ptCount val="20"/>
                <c:pt idx="0">
                  <c:v>39140000</c:v>
                </c:pt>
                <c:pt idx="1">
                  <c:v>51260000</c:v>
                </c:pt>
                <c:pt idx="2">
                  <c:v>64459999.999999993</c:v>
                </c:pt>
                <c:pt idx="3">
                  <c:v>60560000</c:v>
                </c:pt>
                <c:pt idx="4">
                  <c:v>55340000</c:v>
                </c:pt>
                <c:pt idx="5">
                  <c:v>102298908</c:v>
                </c:pt>
                <c:pt idx="6">
                  <c:v>150976113</c:v>
                </c:pt>
                <c:pt idx="7">
                  <c:v>157443026</c:v>
                </c:pt>
                <c:pt idx="8">
                  <c:v>151451722</c:v>
                </c:pt>
                <c:pt idx="9">
                  <c:v>174946553</c:v>
                </c:pt>
                <c:pt idx="10">
                  <c:v>342134687</c:v>
                </c:pt>
                <c:pt idx="11">
                  <c:v>319434323</c:v>
                </c:pt>
                <c:pt idx="12">
                  <c:v>433708193</c:v>
                </c:pt>
                <c:pt idx="13">
                  <c:v>371064966</c:v>
                </c:pt>
                <c:pt idx="14">
                  <c:v>316685335</c:v>
                </c:pt>
                <c:pt idx="15">
                  <c:v>312137035</c:v>
                </c:pt>
                <c:pt idx="16">
                  <c:v>281823613</c:v>
                </c:pt>
                <c:pt idx="17">
                  <c:v>317927192</c:v>
                </c:pt>
                <c:pt idx="18">
                  <c:v>582292397</c:v>
                </c:pt>
                <c:pt idx="19">
                  <c:v>983139556</c:v>
                </c:pt>
              </c:numCache>
            </c:numRef>
          </c:val>
          <c:extLst>
            <c:ext xmlns:c16="http://schemas.microsoft.com/office/drawing/2014/chart" uri="{C3380CC4-5D6E-409C-BE32-E72D297353CC}">
              <c16:uniqueId val="{00000005-FE45-4A0C-BA93-FFC055536DAB}"/>
            </c:ext>
          </c:extLst>
        </c:ser>
        <c:ser>
          <c:idx val="1"/>
          <c:order val="6"/>
          <c:tx>
            <c:strRef>
              <c:f>データ!$H$1</c:f>
              <c:strCache>
                <c:ptCount val="1"/>
                <c:pt idx="0">
                  <c:v>非貴金属</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データ!$H$2:$H$21</c:f>
              <c:numCache>
                <c:formatCode>#,##0_);[Red]\(#,##0\)</c:formatCode>
                <c:ptCount val="20"/>
                <c:pt idx="0">
                  <c:v>70150000</c:v>
                </c:pt>
                <c:pt idx="1">
                  <c:v>71570000</c:v>
                </c:pt>
                <c:pt idx="2">
                  <c:v>90390000</c:v>
                </c:pt>
                <c:pt idx="3">
                  <c:v>105230000</c:v>
                </c:pt>
                <c:pt idx="4">
                  <c:v>98000000</c:v>
                </c:pt>
                <c:pt idx="5">
                  <c:v>116383437</c:v>
                </c:pt>
                <c:pt idx="6">
                  <c:v>106859969</c:v>
                </c:pt>
                <c:pt idx="7">
                  <c:v>198715383</c:v>
                </c:pt>
                <c:pt idx="8">
                  <c:v>462823525</c:v>
                </c:pt>
                <c:pt idx="9">
                  <c:v>643646141</c:v>
                </c:pt>
                <c:pt idx="10">
                  <c:v>435115597</c:v>
                </c:pt>
                <c:pt idx="11">
                  <c:v>554253753</c:v>
                </c:pt>
                <c:pt idx="12">
                  <c:v>646353626</c:v>
                </c:pt>
                <c:pt idx="13">
                  <c:v>872626126</c:v>
                </c:pt>
                <c:pt idx="14">
                  <c:v>1280935517</c:v>
                </c:pt>
                <c:pt idx="15">
                  <c:v>1877347635</c:v>
                </c:pt>
                <c:pt idx="16">
                  <c:v>1740499534</c:v>
                </c:pt>
                <c:pt idx="17">
                  <c:v>1523423150</c:v>
                </c:pt>
                <c:pt idx="18">
                  <c:v>1439730644</c:v>
                </c:pt>
                <c:pt idx="19">
                  <c:v>1433275953</c:v>
                </c:pt>
              </c:numCache>
            </c:numRef>
          </c:val>
          <c:extLst>
            <c:ext xmlns:c16="http://schemas.microsoft.com/office/drawing/2014/chart" uri="{C3380CC4-5D6E-409C-BE32-E72D297353CC}">
              <c16:uniqueId val="{00000006-FE45-4A0C-BA93-FFC055536DAB}"/>
            </c:ext>
          </c:extLst>
        </c:ser>
        <c:ser>
          <c:idx val="8"/>
          <c:order val="7"/>
          <c:tx>
            <c:strRef>
              <c:f>データ!$G$1</c:f>
              <c:strCache>
                <c:ptCount val="1"/>
                <c:pt idx="0">
                  <c:v>農産物</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データ!$G$2:$G$21</c:f>
              <c:numCache>
                <c:formatCode>#,##0_);[Red]\(#,##0\)</c:formatCode>
                <c:ptCount val="20"/>
                <c:pt idx="0">
                  <c:v>139400000</c:v>
                </c:pt>
                <c:pt idx="1">
                  <c:v>199390000</c:v>
                </c:pt>
                <c:pt idx="2">
                  <c:v>261149999.99999997</c:v>
                </c:pt>
                <c:pt idx="3">
                  <c:v>301910000</c:v>
                </c:pt>
                <c:pt idx="4">
                  <c:v>378900000</c:v>
                </c:pt>
                <c:pt idx="5">
                  <c:v>489031853</c:v>
                </c:pt>
                <c:pt idx="6">
                  <c:v>640683907</c:v>
                </c:pt>
                <c:pt idx="7">
                  <c:v>897633132</c:v>
                </c:pt>
                <c:pt idx="8">
                  <c:v>927839377</c:v>
                </c:pt>
                <c:pt idx="9">
                  <c:v>1305504989</c:v>
                </c:pt>
                <c:pt idx="10">
                  <c:v>996805471</c:v>
                </c:pt>
                <c:pt idx="11">
                  <c:v>1254451535</c:v>
                </c:pt>
                <c:pt idx="12">
                  <c:v>1211465802</c:v>
                </c:pt>
                <c:pt idx="13">
                  <c:v>1388095447</c:v>
                </c:pt>
                <c:pt idx="14">
                  <c:v>1639886712</c:v>
                </c:pt>
                <c:pt idx="15">
                  <c:v>1932074899</c:v>
                </c:pt>
                <c:pt idx="16">
                  <c:v>1306068499</c:v>
                </c:pt>
                <c:pt idx="17">
                  <c:v>1487755387</c:v>
                </c:pt>
                <c:pt idx="18">
                  <c:v>1767719357</c:v>
                </c:pt>
                <c:pt idx="19">
                  <c:v>2569466044</c:v>
                </c:pt>
              </c:numCache>
            </c:numRef>
          </c:val>
          <c:extLst>
            <c:ext xmlns:c16="http://schemas.microsoft.com/office/drawing/2014/chart" uri="{C3380CC4-5D6E-409C-BE32-E72D297353CC}">
              <c16:uniqueId val="{00000007-FE45-4A0C-BA93-FFC055536DAB}"/>
            </c:ext>
          </c:extLst>
        </c:ser>
        <c:ser>
          <c:idx val="9"/>
          <c:order val="8"/>
          <c:tx>
            <c:strRef>
              <c:f>データ!$I$1</c:f>
              <c:strCache>
                <c:ptCount val="1"/>
                <c:pt idx="0">
                  <c:v>その他</c:v>
                </c:pt>
              </c:strCache>
            </c:strRef>
          </c:tx>
          <c:invertIfNegative val="0"/>
          <c:cat>
            <c:numRef>
              <c:f>データ!$A$2:$A$21</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データ!$I$2:$I$21</c:f>
              <c:numCache>
                <c:formatCode>#,##0_);[Red]\(#,##0\)</c:formatCode>
                <c:ptCount val="20"/>
                <c:pt idx="0">
                  <c:v>750000</c:v>
                </c:pt>
                <c:pt idx="1">
                  <c:v>800000</c:v>
                </c:pt>
                <c:pt idx="2">
                  <c:v>660000</c:v>
                </c:pt>
                <c:pt idx="3">
                  <c:v>860000</c:v>
                </c:pt>
                <c:pt idx="4">
                  <c:v>2590000</c:v>
                </c:pt>
                <c:pt idx="5">
                  <c:v>4360194</c:v>
                </c:pt>
                <c:pt idx="6">
                  <c:v>26140974</c:v>
                </c:pt>
                <c:pt idx="7">
                  <c:v>44896671</c:v>
                </c:pt>
                <c:pt idx="8">
                  <c:v>114469433</c:v>
                </c:pt>
                <c:pt idx="9">
                  <c:v>137657192</c:v>
                </c:pt>
                <c:pt idx="10">
                  <c:v>230305531</c:v>
                </c:pt>
                <c:pt idx="11">
                  <c:v>253203391</c:v>
                </c:pt>
                <c:pt idx="12">
                  <c:v>345924587</c:v>
                </c:pt>
                <c:pt idx="13">
                  <c:v>354372337</c:v>
                </c:pt>
                <c:pt idx="14">
                  <c:v>819711258</c:v>
                </c:pt>
                <c:pt idx="15">
                  <c:v>616015068</c:v>
                </c:pt>
                <c:pt idx="16">
                  <c:v>479809831</c:v>
                </c:pt>
                <c:pt idx="17">
                  <c:v>489018266</c:v>
                </c:pt>
                <c:pt idx="18">
                  <c:v>889168670</c:v>
                </c:pt>
                <c:pt idx="19">
                  <c:v>1447264077</c:v>
                </c:pt>
              </c:numCache>
            </c:numRef>
          </c:val>
          <c:extLst>
            <c:ext xmlns:c16="http://schemas.microsoft.com/office/drawing/2014/chart" uri="{C3380CC4-5D6E-409C-BE32-E72D297353CC}">
              <c16:uniqueId val="{00000008-FE45-4A0C-BA93-FFC055536DAB}"/>
            </c:ext>
          </c:extLst>
        </c:ser>
        <c:dLbls>
          <c:showLegendKey val="0"/>
          <c:showVal val="0"/>
          <c:showCatName val="0"/>
          <c:showSerName val="0"/>
          <c:showPercent val="0"/>
          <c:showBubbleSize val="0"/>
        </c:dLbls>
        <c:gapWidth val="150"/>
        <c:overlap val="100"/>
        <c:axId val="2112162688"/>
        <c:axId val="1"/>
      </c:barChart>
      <c:catAx>
        <c:axId val="2112162688"/>
        <c:scaling>
          <c:orientation val="minMax"/>
        </c:scaling>
        <c:delete val="0"/>
        <c:axPos val="b"/>
        <c:numFmt formatCode="General" sourceLinked="1"/>
        <c:majorTickMark val="out"/>
        <c:minorTickMark val="none"/>
        <c:tickLblPos val="nextTo"/>
        <c:txPr>
          <a:bodyPr/>
          <a:lstStyle/>
          <a:p>
            <a:pPr>
              <a:defRPr sz="1100"/>
            </a:pPr>
            <a:endParaRPr lang="ja-JP"/>
          </a:p>
        </c:txPr>
        <c:crossAx val="1"/>
        <c:crosses val="autoZero"/>
        <c:auto val="1"/>
        <c:lblAlgn val="ctr"/>
        <c:lblOffset val="100"/>
        <c:noMultiLvlLbl val="0"/>
      </c:catAx>
      <c:valAx>
        <c:axId val="1"/>
        <c:scaling>
          <c:orientation val="minMax"/>
          <c:min val="0"/>
        </c:scaling>
        <c:delete val="0"/>
        <c:axPos val="l"/>
        <c:majorGridlines/>
        <c:numFmt formatCode="#,##0_);[Red]\(#,##0\)" sourceLinked="0"/>
        <c:majorTickMark val="out"/>
        <c:minorTickMark val="none"/>
        <c:tickLblPos val="nextTo"/>
        <c:txPr>
          <a:bodyPr/>
          <a:lstStyle/>
          <a:p>
            <a:pPr>
              <a:defRPr sz="1200"/>
            </a:pPr>
            <a:endParaRPr lang="ja-JP"/>
          </a:p>
        </c:txPr>
        <c:crossAx val="2112162688"/>
        <c:crosses val="autoZero"/>
        <c:crossBetween val="between"/>
        <c:dispUnits>
          <c:builtInUnit val="millions"/>
        </c:dispUnits>
      </c:valAx>
    </c:plotArea>
    <c:legend>
      <c:legendPos val="r"/>
      <c:legendEntry>
        <c:idx val="2"/>
        <c:txPr>
          <a:bodyPr/>
          <a:lstStyle/>
          <a:p>
            <a:pPr>
              <a:defRPr sz="900"/>
            </a:pPr>
            <a:endParaRPr lang="ja-JP"/>
          </a:p>
        </c:txPr>
      </c:legendEntry>
      <c:layout>
        <c:manualLayout>
          <c:xMode val="edge"/>
          <c:yMode val="edge"/>
          <c:x val="0.1220484230878259"/>
          <c:y val="0.10144879956502076"/>
          <c:w val="0.16639494399581334"/>
          <c:h val="0.48078374464299023"/>
        </c:manualLayout>
      </c:layout>
      <c:overlay val="0"/>
      <c:spPr>
        <a:solidFill>
          <a:sysClr val="window" lastClr="FFFFFF"/>
        </a:solidFill>
        <a:ln>
          <a:solidFill>
            <a:schemeClr val="bg1">
              <a:lumMod val="50000"/>
            </a:schemeClr>
          </a:solidFill>
        </a:ln>
      </c:spPr>
      <c:txPr>
        <a:bodyPr/>
        <a:lstStyle/>
        <a:p>
          <a:pPr>
            <a:defRPr sz="900"/>
          </a:pPr>
          <a:endParaRPr lang="ja-JP"/>
        </a:p>
      </c:txPr>
    </c:legend>
    <c:plotVisOnly val="1"/>
    <c:dispBlanksAs val="gap"/>
    <c:showDLblsOverMax val="0"/>
  </c:chart>
  <c:spPr>
    <a:noFill/>
    <a:ln>
      <a:noFill/>
    </a:ln>
  </c:sp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cdr:x>
      <cdr:y>0</cdr:y>
    </cdr:from>
    <cdr:to>
      <cdr:x>0.16562</cdr:x>
      <cdr:y>0.0801</cdr:y>
    </cdr:to>
    <cdr:sp macro="" textlink="">
      <cdr:nvSpPr>
        <cdr:cNvPr id="2" name="テキスト ボックス 1"/>
        <cdr:cNvSpPr txBox="1"/>
      </cdr:nvSpPr>
      <cdr:spPr>
        <a:xfrm xmlns:a="http://schemas.openxmlformats.org/drawingml/2006/main">
          <a:off x="-6647542" y="-779159"/>
          <a:ext cx="858158" cy="2126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800" dirty="0"/>
            <a:t>(</a:t>
          </a:r>
          <a:r>
            <a:rPr lang="ja-JP" altLang="en-US" sz="800" dirty="0"/>
            <a:t>百万単位</a:t>
          </a:r>
          <a:r>
            <a:rPr lang="en-US" altLang="ja-JP" sz="800" dirty="0"/>
            <a:t>) </a:t>
          </a:r>
          <a:endParaRPr lang="ja-JP" altLang="en-US" sz="800" dirty="0"/>
        </a:p>
      </cdr:txBody>
    </cdr:sp>
  </cdr:relSizeAnchor>
  <cdr:relSizeAnchor xmlns:cdr="http://schemas.openxmlformats.org/drawingml/2006/chartDrawing">
    <cdr:from>
      <cdr:x>0.66096</cdr:x>
      <cdr:y>0.23937</cdr:y>
    </cdr:from>
    <cdr:to>
      <cdr:x>0.77691</cdr:x>
      <cdr:y>0.48315</cdr:y>
    </cdr:to>
    <cdr:sp macro="" textlink="">
      <cdr:nvSpPr>
        <cdr:cNvPr id="5" name="テキスト ボックス 4"/>
        <cdr:cNvSpPr txBox="1"/>
      </cdr:nvSpPr>
      <cdr:spPr>
        <a:xfrm xmlns:a="http://schemas.openxmlformats.org/drawingml/2006/main">
          <a:off x="5238750" y="914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6" cy="498693"/>
          </a:xfrm>
          <a:prstGeom prst="rect">
            <a:avLst/>
          </a:prstGeom>
        </p:spPr>
        <p:txBody>
          <a:bodyPr vert="horz" lIns="91424" tIns="45712" rIns="91424"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1"/>
            <a:ext cx="2949786" cy="498693"/>
          </a:xfrm>
          <a:prstGeom prst="rect">
            <a:avLst/>
          </a:prstGeom>
        </p:spPr>
        <p:txBody>
          <a:bodyPr vert="horz" lIns="91424" tIns="45712" rIns="91424" bIns="45712" rtlCol="0"/>
          <a:lstStyle>
            <a:lvl1pPr algn="r">
              <a:defRPr sz="1200"/>
            </a:lvl1pPr>
          </a:lstStyle>
          <a:p>
            <a:fld id="{B5BB58FE-C50D-4FCC-9864-742372085D7B}" type="datetimeFigureOut">
              <a:rPr kumimoji="1" lang="ja-JP" altLang="en-US" smtClean="0"/>
              <a:t>2026/4/13</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24" tIns="45712" rIns="91424" bIns="45712"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24" tIns="45712" rIns="91424"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6" cy="498692"/>
          </a:xfrm>
          <a:prstGeom prst="rect">
            <a:avLst/>
          </a:prstGeom>
        </p:spPr>
        <p:txBody>
          <a:bodyPr vert="horz" lIns="91424" tIns="45712" rIns="91424"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6" cy="498692"/>
          </a:xfrm>
          <a:prstGeom prst="rect">
            <a:avLst/>
          </a:prstGeom>
        </p:spPr>
        <p:txBody>
          <a:bodyPr vert="horz" lIns="91424" tIns="45712" rIns="91424" bIns="45712" rtlCol="0" anchor="b"/>
          <a:lstStyle>
            <a:lvl1pPr algn="r">
              <a:defRPr sz="1200"/>
            </a:lvl1pPr>
          </a:lstStyle>
          <a:p>
            <a:fld id="{1C31A743-B267-4F88-9F80-B852F463C00D}" type="slidenum">
              <a:rPr kumimoji="1" lang="ja-JP" altLang="en-US" smtClean="0"/>
              <a:t>‹#›</a:t>
            </a:fld>
            <a:endParaRPr kumimoji="1" lang="ja-JP" altLang="en-US"/>
          </a:p>
        </p:txBody>
      </p:sp>
    </p:spTree>
    <p:extLst>
      <p:ext uri="{BB962C8B-B14F-4D97-AF65-F5344CB8AC3E}">
        <p14:creationId xmlns:p14="http://schemas.microsoft.com/office/powerpoint/2010/main" val="27431748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10</a:t>
            </a:fld>
            <a:endParaRPr lang="ja-JP" altLang="en-US" dirty="0">
              <a:solidFill>
                <a:srgbClr val="2D2E2D"/>
              </a:solidFill>
            </a:endParaRPr>
          </a:p>
        </p:txBody>
      </p:sp>
    </p:spTree>
    <p:extLst>
      <p:ext uri="{BB962C8B-B14F-4D97-AF65-F5344CB8AC3E}">
        <p14:creationId xmlns:p14="http://schemas.microsoft.com/office/powerpoint/2010/main" val="4142686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11</a:t>
            </a:fld>
            <a:endParaRPr lang="ja-JP" altLang="en-US" dirty="0">
              <a:solidFill>
                <a:srgbClr val="2D2E2D"/>
              </a:solidFill>
            </a:endParaRPr>
          </a:p>
        </p:txBody>
      </p:sp>
    </p:spTree>
    <p:extLst>
      <p:ext uri="{BB962C8B-B14F-4D97-AF65-F5344CB8AC3E}">
        <p14:creationId xmlns:p14="http://schemas.microsoft.com/office/powerpoint/2010/main" val="1994902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31</a:t>
            </a:fld>
            <a:endParaRPr lang="ja-JP" altLang="en-US" dirty="0">
              <a:solidFill>
                <a:srgbClr val="2D2E2D"/>
              </a:solidFill>
            </a:endParaRPr>
          </a:p>
        </p:txBody>
      </p:sp>
    </p:spTree>
    <p:extLst>
      <p:ext uri="{BB962C8B-B14F-4D97-AF65-F5344CB8AC3E}">
        <p14:creationId xmlns:p14="http://schemas.microsoft.com/office/powerpoint/2010/main" val="550207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32</a:t>
            </a:fld>
            <a:endParaRPr lang="ja-JP" altLang="en-US" dirty="0">
              <a:solidFill>
                <a:srgbClr val="2D2E2D"/>
              </a:solidFill>
            </a:endParaRPr>
          </a:p>
        </p:txBody>
      </p:sp>
    </p:spTree>
    <p:extLst>
      <p:ext uri="{BB962C8B-B14F-4D97-AF65-F5344CB8AC3E}">
        <p14:creationId xmlns:p14="http://schemas.microsoft.com/office/powerpoint/2010/main" val="2636885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33</a:t>
            </a:fld>
            <a:endParaRPr lang="ja-JP" altLang="en-US" dirty="0">
              <a:solidFill>
                <a:srgbClr val="2D2E2D"/>
              </a:solidFill>
            </a:endParaRPr>
          </a:p>
        </p:txBody>
      </p:sp>
    </p:spTree>
    <p:extLst>
      <p:ext uri="{BB962C8B-B14F-4D97-AF65-F5344CB8AC3E}">
        <p14:creationId xmlns:p14="http://schemas.microsoft.com/office/powerpoint/2010/main" val="530035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34</a:t>
            </a:fld>
            <a:endParaRPr lang="ja-JP" altLang="en-US" dirty="0">
              <a:solidFill>
                <a:srgbClr val="2D2E2D"/>
              </a:solidFill>
            </a:endParaRPr>
          </a:p>
        </p:txBody>
      </p:sp>
    </p:spTree>
    <p:extLst>
      <p:ext uri="{BB962C8B-B14F-4D97-AF65-F5344CB8AC3E}">
        <p14:creationId xmlns:p14="http://schemas.microsoft.com/office/powerpoint/2010/main" val="768916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4115">
              <a:defRPr/>
            </a:pPr>
            <a:fld id="{82869989-EB00-4EE7-BCB5-25BDC5BB29F8}" type="slidenum">
              <a:rPr lang="en-US" altLang="ja-JP">
                <a:solidFill>
                  <a:srgbClr val="2D2E2D"/>
                </a:solidFill>
              </a:rPr>
              <a:pPr defTabSz="914115">
                <a:defRPr/>
              </a:pPr>
              <a:t>35</a:t>
            </a:fld>
            <a:endParaRPr lang="ja-JP" altLang="en-US" dirty="0">
              <a:solidFill>
                <a:srgbClr val="2D2E2D"/>
              </a:solidFill>
            </a:endParaRPr>
          </a:p>
        </p:txBody>
      </p:sp>
    </p:spTree>
    <p:extLst>
      <p:ext uri="{BB962C8B-B14F-4D97-AF65-F5344CB8AC3E}">
        <p14:creationId xmlns:p14="http://schemas.microsoft.com/office/powerpoint/2010/main" val="1661093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8DAA45D-EBB6-4D37-A147-3ED051E7DD71}" type="slidenum">
              <a:rPr kumimoji="1" lang="ja-JP" altLang="en-US" smtClean="0"/>
              <a:t>36</a:t>
            </a:fld>
            <a:endParaRPr kumimoji="1" lang="ja-JP" altLang="en-US"/>
          </a:p>
        </p:txBody>
      </p:sp>
    </p:spTree>
    <p:extLst>
      <p:ext uri="{BB962C8B-B14F-4D97-AF65-F5344CB8AC3E}">
        <p14:creationId xmlns:p14="http://schemas.microsoft.com/office/powerpoint/2010/main" val="1014661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32105">
              <a:defRPr/>
            </a:pPr>
            <a:fld id="{82869989-EB00-4EE7-BCB5-25BDC5BB29F8}" type="slidenum">
              <a:rPr lang="en-US" altLang="ja-JP">
                <a:solidFill>
                  <a:srgbClr val="2D2E2D"/>
                </a:solidFill>
                <a:latin typeface="游ゴシック" panose="020F0502020204030204"/>
                <a:ea typeface="游ゴシック" panose="020B0400000000000000" pitchFamily="50" charset="-128"/>
              </a:rPr>
              <a:pPr defTabSz="932105">
                <a:defRPr/>
              </a:pPr>
              <a:t>37</a:t>
            </a:fld>
            <a:endParaRPr lang="ja-JP" altLang="en-US" dirty="0">
              <a:solidFill>
                <a:srgbClr val="2D2E2D"/>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12231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44EFADB-3CEB-418C-A904-4A99933E2468}" type="datetime1">
              <a:rPr kumimoji="1" lang="ja-JP" altLang="en-US" smtClean="0"/>
              <a:t>2026/4/13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071536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F1275E3-4C93-4054-B235-E7EFB1502578}" type="datetime1">
              <a:rPr kumimoji="1" lang="ja-JP" altLang="en-US" smtClean="0"/>
              <a:t>2026/4/13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01514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7929DD6-8ACF-48AE-A059-2750C9928A29}" type="datetime1">
              <a:rPr kumimoji="1" lang="ja-JP" altLang="en-US" smtClean="0"/>
              <a:t>2026/4/13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195736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5CBEF7-A3ED-46A4-A4AB-49DBB277F7E0}" type="datetime1">
              <a:rPr kumimoji="1" lang="ja-JP" altLang="en-US" smtClean="0"/>
              <a:t>2026/4/13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851414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2A35C1E-6092-4629-94A6-93883CF7517C}" type="datetime1">
              <a:rPr kumimoji="1" lang="ja-JP" altLang="en-US" smtClean="0"/>
              <a:t>2026/4/13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68004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186E435-FE75-4DD1-9EBE-C4710D65A332}" type="datetime1">
              <a:rPr kumimoji="1" lang="ja-JP" altLang="en-US" smtClean="0"/>
              <a:t>2026/4/13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1012959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27701DA-4E38-444F-8C18-2C0BF33B847C}" type="datetime1">
              <a:rPr kumimoji="1" lang="ja-JP" altLang="en-US" smtClean="0"/>
              <a:t>2026/4/13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077485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F5D35EF-BDCE-4496-AFEB-FBA214353044}" type="datetime1">
              <a:rPr kumimoji="1" lang="ja-JP" altLang="en-US" smtClean="0"/>
              <a:t>2026/4/13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279954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22ADD59-753B-429D-A0C8-EE60B7E2D719}" type="datetime1">
              <a:rPr kumimoji="1" lang="ja-JP" altLang="en-US" smtClean="0"/>
              <a:t>2026/4/13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195385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92E2A93-2584-420C-9B89-1DFC6B068984}" type="datetime1">
              <a:rPr kumimoji="1" lang="ja-JP" altLang="en-US" smtClean="0"/>
              <a:t>2026/4/13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2543485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C0ED784-8E45-46CA-9E1D-ACD7B3EB707A}" type="datetime1">
              <a:rPr kumimoji="1" lang="ja-JP" altLang="en-US" smtClean="0"/>
              <a:t>2026/4/13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3979928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14FFE-CD32-4842-AD9B-7AECBCF9F002}" type="datetime1">
              <a:rPr kumimoji="1" lang="ja-JP" altLang="en-US" smtClean="0"/>
              <a:t>2026/4/13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CB8D1-E384-4ABF-9F79-4EB3205F8B48}" type="slidenum">
              <a:rPr kumimoji="1" lang="ja-JP" altLang="en-US" smtClean="0"/>
              <a:t>‹#›</a:t>
            </a:fld>
            <a:endParaRPr kumimoji="1" lang="ja-JP" altLang="en-US"/>
          </a:p>
        </p:txBody>
      </p:sp>
    </p:spTree>
    <p:extLst>
      <p:ext uri="{BB962C8B-B14F-4D97-AF65-F5344CB8AC3E}">
        <p14:creationId xmlns:p14="http://schemas.microsoft.com/office/powerpoint/2010/main" val="2194938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91832" y="1986436"/>
            <a:ext cx="10003809" cy="1635681"/>
          </a:xfrm>
        </p:spPr>
        <p:txBody>
          <a:bodyPr anchor="ctr">
            <a:normAutofit/>
          </a:bodyPr>
          <a:lstStyle/>
          <a:p>
            <a:r>
              <a:rPr lang="ja-JP" altLang="en-US" sz="5400" dirty="0">
                <a:latin typeface="UD デジタル 教科書体 NK-R" panose="02020400000000000000" pitchFamily="18" charset="-128"/>
                <a:ea typeface="UD デジタル 教科書体 NK-R" panose="02020400000000000000" pitchFamily="18" charset="-128"/>
              </a:rPr>
              <a:t>国際金融都市</a:t>
            </a:r>
            <a:r>
              <a:rPr lang="en-US" altLang="ja-JP" sz="5400" dirty="0">
                <a:latin typeface="UD デジタル 教科書体 NK-R" panose="02020400000000000000" pitchFamily="18" charset="-128"/>
                <a:ea typeface="UD デジタル 教科書体 NK-R" panose="02020400000000000000" pitchFamily="18" charset="-128"/>
              </a:rPr>
              <a:t>OSAKA</a:t>
            </a:r>
            <a:r>
              <a:rPr lang="ja-JP" altLang="ja-JP" sz="5400" dirty="0">
                <a:latin typeface="UD デジタル 教科書体 NK-R" panose="02020400000000000000" pitchFamily="18" charset="-128"/>
                <a:ea typeface="UD デジタル 教科書体 NK-R" panose="02020400000000000000" pitchFamily="18" charset="-128"/>
              </a:rPr>
              <a:t>戦略</a:t>
            </a:r>
            <a:endParaRPr kumimoji="1" lang="ja-JP" altLang="en-US" sz="5400"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p:cNvCxnSpPr>
            <a:cxnSpLocks/>
          </p:cNvCxnSpPr>
          <p:nvPr/>
        </p:nvCxnSpPr>
        <p:spPr>
          <a:xfrm>
            <a:off x="1238712" y="3622118"/>
            <a:ext cx="951005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5" name="サブタイトル 4"/>
          <p:cNvSpPr>
            <a:spLocks noGrp="1"/>
          </p:cNvSpPr>
          <p:nvPr>
            <p:ph type="subTitle" idx="1"/>
          </p:nvPr>
        </p:nvSpPr>
        <p:spPr/>
        <p:txBody>
          <a:bodyPr>
            <a:normAutofit/>
          </a:bodyPr>
          <a:lstStyle/>
          <a:p>
            <a:endParaRPr lang="en-US" altLang="ja-JP" dirty="0">
              <a:latin typeface="UD デジタル 教科書体 NK-R" panose="02020400000000000000" pitchFamily="18" charset="-128"/>
              <a:ea typeface="UD デジタル 教科書体 NK-R" panose="02020400000000000000" pitchFamily="18" charset="-128"/>
            </a:endParaRPr>
          </a:p>
          <a:p>
            <a:r>
              <a:rPr lang="en-US" altLang="ja-JP" dirty="0">
                <a:latin typeface="UD デジタル 教科書体 NK-R" panose="02020400000000000000" pitchFamily="18" charset="-128"/>
                <a:ea typeface="UD デジタル 教科書体 NK-R" panose="02020400000000000000" pitchFamily="18" charset="-128"/>
              </a:rPr>
              <a:t>2022</a:t>
            </a:r>
            <a:r>
              <a:rPr lang="ja-JP" altLang="en-US" dirty="0">
                <a:latin typeface="UD デジタル 教科書体 NK-R" panose="02020400000000000000" pitchFamily="18" charset="-128"/>
                <a:ea typeface="UD デジタル 教科書体 NK-R" panose="02020400000000000000" pitchFamily="18" charset="-128"/>
              </a:rPr>
              <a:t>年３月</a:t>
            </a:r>
            <a:r>
              <a:rPr lang="en-US" altLang="ja-JP" dirty="0">
                <a:latin typeface="UD デジタル 教科書体 NK-R" panose="02020400000000000000" pitchFamily="18" charset="-128"/>
                <a:ea typeface="UD デジタル 教科書体 NK-R" panose="02020400000000000000" pitchFamily="18" charset="-128"/>
              </a:rPr>
              <a:t>25</a:t>
            </a:r>
            <a:r>
              <a:rPr lang="ja-JP" altLang="en-US" dirty="0">
                <a:latin typeface="UD デジタル 教科書体 NK-R" panose="02020400000000000000" pitchFamily="18" charset="-128"/>
                <a:ea typeface="UD デジタル 教科書体 NK-R" panose="02020400000000000000" pitchFamily="18" charset="-128"/>
              </a:rPr>
              <a:t>日</a:t>
            </a:r>
            <a:endParaRPr lang="ja-JP" altLang="en-US" dirty="0"/>
          </a:p>
          <a:p>
            <a:r>
              <a:rPr lang="ja-JP" altLang="en-US" dirty="0">
                <a:latin typeface="UD デジタル 教科書体 NK-R" panose="02020400000000000000" pitchFamily="18" charset="-128"/>
                <a:ea typeface="UD デジタル 教科書体 NK-R" panose="02020400000000000000" pitchFamily="18" charset="-128"/>
              </a:rPr>
              <a:t>国際金融都市</a:t>
            </a:r>
            <a:r>
              <a:rPr lang="en-US" altLang="ja-JP" dirty="0">
                <a:latin typeface="UD デジタル 教科書体 NK-R" panose="02020400000000000000" pitchFamily="18" charset="-128"/>
                <a:ea typeface="UD デジタル 教科書体 NK-R" panose="02020400000000000000" pitchFamily="18" charset="-128"/>
              </a:rPr>
              <a:t>OSAKA </a:t>
            </a:r>
            <a:r>
              <a:rPr lang="ja-JP" altLang="en-US" dirty="0">
                <a:latin typeface="UD デジタル 教科書体 NK-R" panose="02020400000000000000" pitchFamily="18" charset="-128"/>
                <a:ea typeface="UD デジタル 教科書体 NK-R" panose="02020400000000000000" pitchFamily="18" charset="-128"/>
              </a:rPr>
              <a:t>推進委員会 総会</a:t>
            </a:r>
            <a:endParaRPr lang="en-US" altLang="ja-JP"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626203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1"/>
          <p:cNvSpPr txBox="1">
            <a:spLocks/>
          </p:cNvSpPr>
          <p:nvPr/>
        </p:nvSpPr>
        <p:spPr>
          <a:xfrm>
            <a:off x="838199" y="135523"/>
            <a:ext cx="11061879" cy="85343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latin typeface="UD デジタル 教科書体 NK-R" panose="02020400000000000000" pitchFamily="18" charset="-128"/>
                <a:ea typeface="UD デジタル 教科書体 NK-R" panose="02020400000000000000" pitchFamily="18" charset="-128"/>
              </a:rPr>
              <a:t>Ⅱ</a:t>
            </a:r>
            <a:r>
              <a:rPr lang="ja-JP" altLang="en-US" dirty="0">
                <a:latin typeface="UD デジタル 教科書体 NK-R" panose="02020400000000000000" pitchFamily="18" charset="-128"/>
                <a:ea typeface="UD デジタル 教科書体 NK-R" panose="02020400000000000000" pitchFamily="18" charset="-128"/>
              </a:rPr>
              <a:t>　めざす国際金融都市像</a:t>
            </a:r>
          </a:p>
        </p:txBody>
      </p:sp>
      <p:cxnSp>
        <p:nvCxnSpPr>
          <p:cNvPr id="33" name="直線コネクタ 32"/>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29" name="コンテンツ プレースホルダー 2"/>
          <p:cNvSpPr txBox="1">
            <a:spLocks/>
          </p:cNvSpPr>
          <p:nvPr/>
        </p:nvSpPr>
        <p:spPr>
          <a:xfrm>
            <a:off x="627182" y="1758639"/>
            <a:ext cx="10918824" cy="678528"/>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2000" b="1" dirty="0">
                <a:latin typeface="UD デジタル 教科書体 NK-R" panose="02020400000000000000" pitchFamily="18" charset="-128"/>
                <a:ea typeface="UD デジタル 教科書体 NK-R" panose="02020400000000000000" pitchFamily="18" charset="-128"/>
              </a:rPr>
              <a:t>　　　アジア・世界の活力を呼び込み「金融をテコに発展するグローバル都市」</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13" name="テキスト ボックス 7"/>
          <p:cNvSpPr txBox="1">
            <a:spLocks noChangeArrowheads="1"/>
          </p:cNvSpPr>
          <p:nvPr/>
        </p:nvSpPr>
        <p:spPr bwMode="auto">
          <a:xfrm>
            <a:off x="640061" y="2491683"/>
            <a:ext cx="10918824" cy="404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spcAft>
                <a:spcPts val="400"/>
              </a:spcAft>
              <a:buFontTx/>
              <a:buNone/>
            </a:pPr>
            <a:endParaRPr lang="en-US" altLang="ja-JP" sz="1000" b="1" dirty="0">
              <a:latin typeface="UD デジタル 教科書体 NK-R" panose="02020400000000000000" pitchFamily="18" charset="-128"/>
              <a:ea typeface="UD デジタル 教科書体 NK-R" panose="02020400000000000000" pitchFamily="18" charset="-128"/>
              <a:cs typeface="Meiryo UI" pitchFamily="50" charset="-128"/>
            </a:endParaRPr>
          </a:p>
          <a:p>
            <a:pPr eaLnBrk="1" hangingPunct="1">
              <a:spcBef>
                <a:spcPct val="0"/>
              </a:spcBef>
              <a:spcAft>
                <a:spcPts val="400"/>
              </a:spcAft>
              <a:buFontTx/>
              <a:buNone/>
            </a:pPr>
            <a:r>
              <a:rPr lang="ja-JP" altLang="en-US" sz="2000" b="1" dirty="0">
                <a:latin typeface="UD デジタル 教科書体 NK-R" panose="02020400000000000000" pitchFamily="18" charset="-128"/>
                <a:ea typeface="UD デジタル 教科書体 NK-R" panose="02020400000000000000" pitchFamily="18" charset="-128"/>
                <a:cs typeface="Meiryo UI" pitchFamily="50" charset="-128"/>
              </a:rPr>
              <a:t>  </a:t>
            </a:r>
            <a:r>
              <a:rPr lang="en-US" altLang="ja-JP" sz="2000" dirty="0">
                <a:latin typeface="UD デジタル 教科書体 NK-R" panose="02020400000000000000" pitchFamily="18" charset="-128"/>
                <a:ea typeface="UD デジタル 教科書体 NK-R" panose="02020400000000000000" pitchFamily="18" charset="-128"/>
                <a:cs typeface="Meiryo UI" pitchFamily="50" charset="-128"/>
              </a:rPr>
              <a:t>2025</a:t>
            </a: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年大阪・関西万博や、うめきた２期や中之島未来医療国際拠点、</a:t>
            </a:r>
            <a:r>
              <a:rPr lang="en-US" altLang="ja-JP" sz="2000" dirty="0">
                <a:latin typeface="UD デジタル 教科書体 NK-R" panose="02020400000000000000" pitchFamily="18" charset="-128"/>
                <a:ea typeface="UD デジタル 教科書体 NK-R" panose="02020400000000000000" pitchFamily="18" charset="-128"/>
                <a:cs typeface="Meiryo UI" pitchFamily="50" charset="-128"/>
              </a:rPr>
              <a:t>IR</a:t>
            </a: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等の世界的なビッグプロジェクトを活用し、大阪・関西の国際的知名度を高め、</a:t>
            </a:r>
            <a:r>
              <a:rPr lang="ja-JP" altLang="en-US" sz="2000" b="1" dirty="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2000" dirty="0">
                <a:latin typeface="UD デジタル 教科書体 NK-R" panose="02020400000000000000" pitchFamily="18" charset="-128"/>
                <a:ea typeface="UD デジタル 教科書体 NK-R" panose="02020400000000000000" pitchFamily="18" charset="-128"/>
              </a:rPr>
              <a:t>国内外から人材や投資を呼び込み、金融面からスタートアップの成長を支援するエコシステムの拠点形成、さらには金融系企業やフィンテック企業等</a:t>
            </a:r>
            <a:endParaRPr lang="en-US" altLang="ja-JP" sz="2000" dirty="0">
              <a:latin typeface="UD デジタル 教科書体 NK-R" panose="02020400000000000000" pitchFamily="18" charset="-128"/>
              <a:ea typeface="UD デジタル 教科書体 NK-R" panose="02020400000000000000" pitchFamily="18" charset="-128"/>
            </a:endParaRPr>
          </a:p>
          <a:p>
            <a:pPr eaLnBrk="1" hangingPunct="1">
              <a:spcBef>
                <a:spcPct val="0"/>
              </a:spcBef>
              <a:spcAft>
                <a:spcPts val="400"/>
              </a:spcAft>
              <a:buNone/>
            </a:pPr>
            <a:r>
              <a:rPr lang="ja-JP" altLang="en-US" sz="2000" dirty="0">
                <a:latin typeface="UD デジタル 教科書体 NK-R" panose="02020400000000000000" pitchFamily="18" charset="-128"/>
                <a:ea typeface="UD デジタル 教科書体 NK-R" panose="02020400000000000000" pitchFamily="18" charset="-128"/>
              </a:rPr>
              <a:t>を集積させる。</a:t>
            </a:r>
            <a:endParaRPr lang="en-US" altLang="ja-JP" sz="2000" dirty="0">
              <a:latin typeface="UD デジタル 教科書体 NK-R" panose="02020400000000000000" pitchFamily="18" charset="-128"/>
              <a:ea typeface="UD デジタル 教科書体 NK-R" panose="02020400000000000000" pitchFamily="18" charset="-128"/>
            </a:endParaRPr>
          </a:p>
          <a:p>
            <a:pPr eaLnBrk="1" hangingPunct="1">
              <a:spcBef>
                <a:spcPct val="0"/>
              </a:spcBef>
              <a:spcAft>
                <a:spcPts val="400"/>
              </a:spcAft>
              <a:buFontTx/>
              <a:buNone/>
            </a:pP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　また、 自然災害が多いという日本の投資リスクを軽減するため、金融のレジリエンス（強靭化）を向</a:t>
            </a:r>
            <a:endParaRPr lang="en-US" altLang="ja-JP" sz="2000" dirty="0">
              <a:latin typeface="UD デジタル 教科書体 NK-R" panose="02020400000000000000" pitchFamily="18" charset="-128"/>
              <a:ea typeface="UD デジタル 教科書体 NK-R" panose="02020400000000000000" pitchFamily="18" charset="-128"/>
              <a:cs typeface="Meiryo UI" pitchFamily="50" charset="-128"/>
            </a:endParaRPr>
          </a:p>
          <a:p>
            <a:pPr eaLnBrk="1" hangingPunct="1">
              <a:spcBef>
                <a:spcPct val="0"/>
              </a:spcBef>
              <a:spcAft>
                <a:spcPts val="400"/>
              </a:spcAft>
              <a:buNone/>
            </a:pP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上させ、大阪が補完的役割を担える体制づくりを進める。</a:t>
            </a:r>
            <a:endParaRPr lang="en-US" altLang="ja-JP" sz="2000" dirty="0">
              <a:latin typeface="UD デジタル 教科書体 NK-R" panose="02020400000000000000" pitchFamily="18" charset="-128"/>
              <a:ea typeface="UD デジタル 教科書体 NK-R" panose="02020400000000000000" pitchFamily="18" charset="-128"/>
              <a:cs typeface="Meiryo UI" pitchFamily="50" charset="-128"/>
            </a:endParaRPr>
          </a:p>
          <a:p>
            <a:pPr eaLnBrk="1" hangingPunct="1">
              <a:spcBef>
                <a:spcPct val="0"/>
              </a:spcBef>
              <a:spcAft>
                <a:spcPts val="400"/>
              </a:spcAft>
              <a:buNone/>
            </a:pP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　さらに、府民の金融リテラシーの向上に取り組み、投資を活性化する。</a:t>
            </a:r>
            <a:endParaRPr lang="en-US" altLang="ja-JP" sz="2000" dirty="0">
              <a:latin typeface="UD デジタル 教科書体 NK-R" panose="02020400000000000000" pitchFamily="18" charset="-128"/>
              <a:ea typeface="UD デジタル 教科書体 NK-R" panose="02020400000000000000" pitchFamily="18" charset="-128"/>
              <a:cs typeface="Meiryo UI" pitchFamily="50" charset="-128"/>
            </a:endParaRPr>
          </a:p>
          <a:p>
            <a:pPr eaLnBrk="1" hangingPunct="1">
              <a:spcBef>
                <a:spcPct val="0"/>
              </a:spcBef>
              <a:spcAft>
                <a:spcPts val="400"/>
              </a:spcAft>
              <a:buNone/>
            </a:pPr>
            <a:endParaRPr lang="en-US" altLang="ja-JP" sz="2000" dirty="0">
              <a:latin typeface="UD デジタル 教科書体 NK-R" panose="02020400000000000000" pitchFamily="18" charset="-128"/>
              <a:ea typeface="UD デジタル 教科書体 NK-R" panose="02020400000000000000" pitchFamily="18" charset="-128"/>
            </a:endParaRPr>
          </a:p>
          <a:p>
            <a:pPr eaLnBrk="1" hangingPunct="1">
              <a:spcBef>
                <a:spcPct val="0"/>
              </a:spcBef>
              <a:spcAft>
                <a:spcPts val="400"/>
              </a:spcAft>
              <a:buNone/>
            </a:pPr>
            <a:r>
              <a:rPr lang="ja-JP" altLang="en-US" sz="2000" dirty="0">
                <a:latin typeface="UD デジタル 教科書体 NK-R" panose="02020400000000000000" pitchFamily="18" charset="-128"/>
                <a:ea typeface="UD デジタル 教科書体 NK-R" panose="02020400000000000000" pitchFamily="18" charset="-128"/>
              </a:rPr>
              <a:t>　その結果、大阪・関西の</a:t>
            </a: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投資魅力に対する注目が高まり、企業に資金が循環して経済が活性化するとともに、災害等に強い経済が実現する。</a:t>
            </a:r>
            <a:endParaRPr lang="en-US" altLang="ja-JP" sz="1000" dirty="0">
              <a:latin typeface="UD デジタル 教科書体 NK-R" panose="02020400000000000000" pitchFamily="18" charset="-128"/>
              <a:ea typeface="UD デジタル 教科書体 NK-R" panose="02020400000000000000" pitchFamily="18" charset="-128"/>
              <a:cs typeface="Meiryo UI" pitchFamily="50" charset="-128"/>
            </a:endParaRPr>
          </a:p>
          <a:p>
            <a:pPr eaLnBrk="1" hangingPunct="1">
              <a:spcBef>
                <a:spcPct val="0"/>
              </a:spcBef>
              <a:spcAft>
                <a:spcPts val="400"/>
              </a:spcAft>
              <a:buFontTx/>
              <a:buNone/>
            </a:pP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　また、金融リテラシーの向上により、投資マインドが醸成され、府民資産の増加も期待できる。</a:t>
            </a:r>
            <a:endParaRPr lang="en-US" altLang="ja-JP" sz="2000" dirty="0">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10" name="正方形/長方形 9"/>
          <p:cNvSpPr/>
          <p:nvPr/>
        </p:nvSpPr>
        <p:spPr>
          <a:xfrm>
            <a:off x="627182" y="911818"/>
            <a:ext cx="10918824" cy="707886"/>
          </a:xfrm>
          <a:prstGeom prst="rect">
            <a:avLst/>
          </a:prstGeom>
        </p:spPr>
        <p:txBody>
          <a:bodyPr wrap="square">
            <a:spAutoFit/>
          </a:bodyPr>
          <a:lstStyle/>
          <a:p>
            <a:r>
              <a:rPr lang="ja-JP" altLang="en-US" sz="2000" dirty="0">
                <a:latin typeface="UD デジタル 教科書体 NK-R" panose="02020400000000000000" pitchFamily="18" charset="-128"/>
                <a:ea typeface="UD デジタル 教科書体 NK-R" panose="02020400000000000000" pitchFamily="18" charset="-128"/>
              </a:rPr>
              <a:t>　国際金融都市実現のために重視すべき視点（</a:t>
            </a:r>
            <a:r>
              <a:rPr lang="ja-JP" altLang="en-US" sz="2000" b="1" u="sng" dirty="0">
                <a:latin typeface="UD デジタル 教科書体 NK-R" panose="02020400000000000000" pitchFamily="18" charset="-128"/>
                <a:ea typeface="UD デジタル 教科書体 NK-R" panose="02020400000000000000" pitchFamily="18" charset="-128"/>
              </a:rPr>
              <a:t>アジア／グローバルの視点、差別化・補完性の視点）を踏まえ、２つのめざす国際金融都市像を掲げる。</a:t>
            </a:r>
            <a:endParaRPr lang="en-US" altLang="ja-JP" sz="2000" b="1" u="sng" dirty="0">
              <a:latin typeface="UD デジタル 教科書体 NK-R" panose="02020400000000000000" pitchFamily="18" charset="-128"/>
              <a:ea typeface="UD デジタル 教科書体 NK-R" panose="02020400000000000000" pitchFamily="18" charset="-128"/>
            </a:endParaRPr>
          </a:p>
        </p:txBody>
      </p:sp>
      <p:sp>
        <p:nvSpPr>
          <p:cNvPr id="8"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10</a:t>
            </a:fld>
            <a:endParaRPr kumimoji="1" lang="ja-JP" altLang="en-US" dirty="0"/>
          </a:p>
        </p:txBody>
      </p:sp>
    </p:spTree>
    <p:extLst>
      <p:ext uri="{BB962C8B-B14F-4D97-AF65-F5344CB8AC3E}">
        <p14:creationId xmlns:p14="http://schemas.microsoft.com/office/powerpoint/2010/main" val="227842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1"/>
          <p:cNvSpPr txBox="1">
            <a:spLocks/>
          </p:cNvSpPr>
          <p:nvPr/>
        </p:nvSpPr>
        <p:spPr>
          <a:xfrm>
            <a:off x="838199" y="135523"/>
            <a:ext cx="11061879" cy="85343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dirty="0">
              <a:latin typeface="UD デジタル 教科書体 NK-R" panose="02020400000000000000" pitchFamily="18" charset="-128"/>
              <a:ea typeface="UD デジタル 教科書体 NK-R" panose="02020400000000000000" pitchFamily="18" charset="-128"/>
            </a:endParaRPr>
          </a:p>
        </p:txBody>
      </p:sp>
      <p:sp>
        <p:nvSpPr>
          <p:cNvPr id="8" name="コンテンツ プレースホルダー 2"/>
          <p:cNvSpPr txBox="1">
            <a:spLocks/>
          </p:cNvSpPr>
          <p:nvPr/>
        </p:nvSpPr>
        <p:spPr>
          <a:xfrm>
            <a:off x="627181" y="938029"/>
            <a:ext cx="10877881" cy="678528"/>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2000" b="1" dirty="0">
                <a:latin typeface="UD デジタル 教科書体 NK-R" panose="02020400000000000000" pitchFamily="18" charset="-128"/>
                <a:ea typeface="UD デジタル 教科書体 NK-R" panose="02020400000000000000" pitchFamily="18" charset="-128"/>
              </a:rPr>
              <a:t>　　　先駆けた取組みで世界に挑戦する「金融のフロントランナー都市」</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9" name="テキスト ボックス 7"/>
          <p:cNvSpPr txBox="1">
            <a:spLocks noChangeArrowheads="1"/>
          </p:cNvSpPr>
          <p:nvPr/>
        </p:nvSpPr>
        <p:spPr bwMode="auto">
          <a:xfrm>
            <a:off x="627180" y="1791463"/>
            <a:ext cx="10877882" cy="352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spcAft>
                <a:spcPts val="400"/>
              </a:spcAft>
              <a:buFontTx/>
              <a:buNone/>
            </a:pPr>
            <a:r>
              <a:rPr lang="ja-JP" altLang="en-US" sz="2000" dirty="0">
                <a:solidFill>
                  <a:srgbClr val="FF0000"/>
                </a:solidFill>
                <a:latin typeface="UD デジタル 教科書体 NK-R" panose="02020400000000000000" pitchFamily="18" charset="-128"/>
                <a:ea typeface="UD デジタル 教科書体 NK-R" panose="02020400000000000000" pitchFamily="18" charset="-128"/>
              </a:rPr>
              <a:t>　</a:t>
            </a:r>
            <a:r>
              <a:rPr lang="ja-JP" altLang="en-US" sz="2000" dirty="0">
                <a:latin typeface="UD デジタル 教科書体 NK-R" panose="02020400000000000000" pitchFamily="18" charset="-128"/>
                <a:ea typeface="UD デジタル 教科書体 NK-R" panose="02020400000000000000" pitchFamily="18" charset="-128"/>
              </a:rPr>
              <a:t>日本におけるデリバティブ取引の拠点都市として、エッジの効いた金融商品の開発などを行う。</a:t>
            </a:r>
            <a:endParaRPr lang="en-US" altLang="ja-JP" sz="2000" dirty="0">
              <a:latin typeface="UD デジタル 教科書体 NK-R" panose="02020400000000000000" pitchFamily="18" charset="-128"/>
              <a:ea typeface="UD デジタル 教科書体 NK-R" panose="02020400000000000000" pitchFamily="18" charset="-128"/>
            </a:endParaRPr>
          </a:p>
          <a:p>
            <a:pPr eaLnBrk="1" hangingPunct="1">
              <a:spcBef>
                <a:spcPct val="0"/>
              </a:spcBef>
              <a:spcAft>
                <a:spcPts val="400"/>
              </a:spcAft>
              <a:buNone/>
            </a:pPr>
            <a:r>
              <a:rPr lang="ja-JP" altLang="en-US" sz="2000" dirty="0">
                <a:latin typeface="UD デジタル 教科書体 NK-R" panose="02020400000000000000" pitchFamily="18" charset="-128"/>
                <a:ea typeface="UD デジタル 教科書体 NK-R" panose="02020400000000000000" pitchFamily="18" charset="-128"/>
              </a:rPr>
              <a:t>　また、</a:t>
            </a:r>
            <a:r>
              <a:rPr lang="en-US" altLang="ja-JP" sz="2000" dirty="0">
                <a:latin typeface="UD デジタル 教科書体 NK-R" panose="02020400000000000000" pitchFamily="18" charset="-128"/>
                <a:ea typeface="UD デジタル 教科書体 NK-R" panose="02020400000000000000" pitchFamily="18" charset="-128"/>
              </a:rPr>
              <a:t>SDG</a:t>
            </a:r>
            <a:r>
              <a:rPr lang="ja-JP" altLang="en-US" sz="2000" dirty="0" err="1">
                <a:latin typeface="UD デジタル 教科書体 NK-R" panose="02020400000000000000" pitchFamily="18" charset="-128"/>
                <a:ea typeface="UD デジタル 教科書体 NK-R" panose="02020400000000000000" pitchFamily="18" charset="-128"/>
              </a:rPr>
              <a:t>ｓ</a:t>
            </a:r>
            <a:r>
              <a:rPr lang="ja-JP" altLang="en-US" sz="2000" dirty="0">
                <a:latin typeface="UD デジタル 教科書体 NK-R" panose="02020400000000000000" pitchFamily="18" charset="-128"/>
                <a:ea typeface="UD デジタル 教科書体 NK-R" panose="02020400000000000000" pitchFamily="18" charset="-128"/>
              </a:rPr>
              <a:t>先進都市として、サステナブルファイナンスの先進的な取組みを展開し、</a:t>
            </a: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金融面から</a:t>
            </a:r>
            <a:endParaRPr lang="en-US" altLang="ja-JP" sz="2000" dirty="0">
              <a:latin typeface="UD デジタル 教科書体 NK-R" panose="02020400000000000000" pitchFamily="18" charset="-128"/>
              <a:ea typeface="UD デジタル 教科書体 NK-R" panose="02020400000000000000" pitchFamily="18" charset="-128"/>
              <a:cs typeface="Meiryo UI" pitchFamily="50" charset="-128"/>
            </a:endParaRPr>
          </a:p>
          <a:p>
            <a:pPr eaLnBrk="1" hangingPunct="1">
              <a:spcBef>
                <a:spcPct val="0"/>
              </a:spcBef>
              <a:spcAft>
                <a:spcPts val="400"/>
              </a:spcAft>
              <a:buNone/>
            </a:pPr>
            <a:r>
              <a:rPr lang="en-US" altLang="ja-JP" sz="2000" dirty="0">
                <a:latin typeface="UD デジタル 教科書体 NK-R" panose="02020400000000000000" pitchFamily="18" charset="-128"/>
                <a:ea typeface="UD デジタル 教科書体 NK-R" panose="02020400000000000000" pitchFamily="18" charset="-128"/>
                <a:cs typeface="Meiryo UI" pitchFamily="50" charset="-128"/>
              </a:rPr>
              <a:t>SDGs</a:t>
            </a: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を推進する。</a:t>
            </a:r>
            <a:endParaRPr lang="en-US" altLang="ja-JP" sz="2000" dirty="0">
              <a:latin typeface="UD デジタル 教科書体 NK-R" panose="02020400000000000000" pitchFamily="18" charset="-128"/>
              <a:ea typeface="UD デジタル 教科書体 NK-R" panose="02020400000000000000" pitchFamily="18" charset="-128"/>
              <a:cs typeface="Meiryo UI" pitchFamily="50" charset="-128"/>
            </a:endParaRPr>
          </a:p>
          <a:p>
            <a:pPr eaLnBrk="1" hangingPunct="1">
              <a:spcBef>
                <a:spcPct val="0"/>
              </a:spcBef>
              <a:spcAft>
                <a:spcPts val="400"/>
              </a:spcAft>
              <a:buFontTx/>
              <a:buNone/>
            </a:pPr>
            <a:r>
              <a:rPr lang="ja-JP" altLang="en-US" sz="2000" dirty="0">
                <a:latin typeface="UD デジタル 教科書体 NK-R" panose="02020400000000000000" pitchFamily="18" charset="-128"/>
                <a:ea typeface="UD デジタル 教科書体 NK-R" panose="02020400000000000000" pitchFamily="18" charset="-128"/>
              </a:rPr>
              <a:t>　さらには、フィンテック技術の活用により、金融分野における革新的な社会実験・実装の展開を通じて新たな金融サービスを生み出す。</a:t>
            </a:r>
            <a:endParaRPr lang="en-US" altLang="ja-JP" sz="2000" dirty="0">
              <a:latin typeface="UD デジタル 教科書体 NK-R" panose="02020400000000000000" pitchFamily="18" charset="-128"/>
              <a:ea typeface="UD デジタル 教科書体 NK-R" panose="02020400000000000000" pitchFamily="18" charset="-128"/>
            </a:endParaRPr>
          </a:p>
          <a:p>
            <a:pPr eaLnBrk="1" hangingPunct="1">
              <a:spcBef>
                <a:spcPct val="0"/>
              </a:spcBef>
              <a:spcAft>
                <a:spcPts val="400"/>
              </a:spcAft>
              <a:buNone/>
            </a:pPr>
            <a:endParaRPr lang="en-US" altLang="ja-JP" sz="2000" dirty="0">
              <a:latin typeface="UD デジタル 教科書体 NK-R" panose="02020400000000000000" pitchFamily="18" charset="-128"/>
              <a:ea typeface="UD デジタル 教科書体 NK-R" panose="02020400000000000000" pitchFamily="18" charset="-128"/>
            </a:endParaRPr>
          </a:p>
          <a:p>
            <a:pPr eaLnBrk="1" hangingPunct="1">
              <a:spcBef>
                <a:spcPct val="0"/>
              </a:spcBef>
              <a:spcAft>
                <a:spcPts val="400"/>
              </a:spcAft>
              <a:buNone/>
            </a:pPr>
            <a:r>
              <a:rPr lang="ja-JP" altLang="en-US" sz="2000" dirty="0">
                <a:latin typeface="UD デジタル 教科書体 NK-R" panose="02020400000000000000" pitchFamily="18" charset="-128"/>
                <a:ea typeface="UD デジタル 教科書体 NK-R" panose="02020400000000000000" pitchFamily="18" charset="-128"/>
              </a:rPr>
              <a:t>　 その結果、アジアにおける先駆的なデリバティブの拠点としての魅力が向上するとともに、カーボンニュートラルをはじめ、社会的課題の解決という世界共通の目標に金融面から貢献する。</a:t>
            </a:r>
            <a:endParaRPr lang="en-US" altLang="ja-JP" sz="2000" dirty="0">
              <a:latin typeface="UD デジタル 教科書体 NK-R" panose="02020400000000000000" pitchFamily="18" charset="-128"/>
              <a:ea typeface="UD デジタル 教科書体 NK-R" panose="02020400000000000000" pitchFamily="18" charset="-128"/>
            </a:endParaRPr>
          </a:p>
          <a:p>
            <a:pPr eaLnBrk="1" hangingPunct="1">
              <a:spcBef>
                <a:spcPct val="0"/>
              </a:spcBef>
              <a:spcAft>
                <a:spcPts val="400"/>
              </a:spcAft>
              <a:buFontTx/>
              <a:buNone/>
            </a:pPr>
            <a:r>
              <a:rPr lang="ja-JP" altLang="en-US" sz="2000" dirty="0">
                <a:latin typeface="UD デジタル 教科書体 NK-R" panose="02020400000000000000" pitchFamily="18" charset="-128"/>
                <a:ea typeface="UD デジタル 教科書体 NK-R" panose="02020400000000000000" pitchFamily="18" charset="-128"/>
              </a:rPr>
              <a:t>　 また、新たな金融サービスの普及により</a:t>
            </a:r>
            <a:r>
              <a:rPr lang="ja-JP" altLang="en-US" sz="2000" dirty="0">
                <a:latin typeface="UD デジタル 教科書体 NK-R" panose="02020400000000000000" pitchFamily="18" charset="-128"/>
                <a:ea typeface="UD デジタル 教科書体 NK-R" panose="02020400000000000000" pitchFamily="18" charset="-128"/>
                <a:cs typeface="Meiryo UI" pitchFamily="50" charset="-128"/>
              </a:rPr>
              <a:t>府民の生活利便性の向上も期待できる。</a:t>
            </a:r>
            <a:endParaRPr lang="en-US" altLang="ja-JP" sz="2000" dirty="0">
              <a:latin typeface="UD デジタル 教科書体 NK-R" panose="02020400000000000000" pitchFamily="18" charset="-128"/>
              <a:ea typeface="UD デジタル 教科書体 NK-R" panose="02020400000000000000" pitchFamily="18" charset="-128"/>
              <a:cs typeface="Meiryo UI" pitchFamily="50" charset="-128"/>
            </a:endParaRPr>
          </a:p>
          <a:p>
            <a:pPr eaLnBrk="1" hangingPunct="1">
              <a:spcBef>
                <a:spcPct val="0"/>
              </a:spcBef>
              <a:spcAft>
                <a:spcPts val="400"/>
              </a:spcAft>
              <a:buNone/>
            </a:pPr>
            <a:endParaRPr lang="en-US" altLang="ja-JP" sz="2000" dirty="0">
              <a:solidFill>
                <a:srgbClr val="FF0000"/>
              </a:solidFill>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7"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11</a:t>
            </a:fld>
            <a:endParaRPr kumimoji="1" lang="ja-JP" altLang="en-US" dirty="0"/>
          </a:p>
        </p:txBody>
      </p:sp>
    </p:spTree>
    <p:extLst>
      <p:ext uri="{BB962C8B-B14F-4D97-AF65-F5344CB8AC3E}">
        <p14:creationId xmlns:p14="http://schemas.microsoft.com/office/powerpoint/2010/main" val="31421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a:spLocks noGrp="1"/>
          </p:cNvSpPr>
          <p:nvPr>
            <p:ph type="title"/>
          </p:nvPr>
        </p:nvSpPr>
        <p:spPr>
          <a:xfrm>
            <a:off x="627182" y="2203608"/>
            <a:ext cx="11150836" cy="3395146"/>
          </a:xfrm>
        </p:spPr>
        <p:txBody>
          <a:bodyPr>
            <a:noAutofit/>
          </a:bodyPr>
          <a:lstStyle/>
          <a:p>
            <a:r>
              <a:rPr lang="ja-JP" altLang="en-US" sz="2000" dirty="0">
                <a:latin typeface="UD デジタル 教科書体 NK-R" panose="02020400000000000000" pitchFamily="18" charset="-128"/>
                <a:ea typeface="UD デジタル 教科書体 NK-R" panose="02020400000000000000" pitchFamily="18" charset="-128"/>
              </a:rPr>
              <a:t>　国際金融都市の実現に向けた取組みについては、戦略策定にあたって重視すべき視点の目的・意義や、めざす都市像を共有したうえで、明快なコンセプト・ストーリーを示していくことが必要である。</a:t>
            </a:r>
            <a:br>
              <a:rPr lang="en-US" altLang="ja-JP" sz="2000" dirty="0">
                <a:latin typeface="UD デジタル 教科書体 NK-R" panose="02020400000000000000" pitchFamily="18" charset="-128"/>
                <a:ea typeface="UD デジタル 教科書体 NK-R" panose="02020400000000000000" pitchFamily="18" charset="-128"/>
              </a:rPr>
            </a:br>
            <a:br>
              <a:rPr lang="en-US" altLang="ja-JP" sz="2000" dirty="0">
                <a:latin typeface="UD デジタル 教科書体 NK-R" panose="02020400000000000000" pitchFamily="18" charset="-128"/>
                <a:ea typeface="UD デジタル 教科書体 NK-R" panose="02020400000000000000" pitchFamily="18" charset="-128"/>
              </a:rPr>
            </a:br>
            <a:r>
              <a:rPr lang="ja-JP" altLang="en-US" sz="2000" dirty="0">
                <a:latin typeface="UD デジタル 教科書体 NK-R" panose="02020400000000000000" pitchFamily="18" charset="-128"/>
                <a:ea typeface="UD デジタル 教科書体 NK-R" panose="02020400000000000000" pitchFamily="18" charset="-128"/>
              </a:rPr>
              <a:t>　そこで、まず、めざす都市像ごとに取組みの柱を立てた。</a:t>
            </a:r>
            <a:br>
              <a:rPr lang="ja-JP" altLang="en-US" sz="2000" dirty="0">
                <a:latin typeface="UD デジタル 教科書体 NK-R" panose="02020400000000000000" pitchFamily="18" charset="-128"/>
                <a:ea typeface="UD デジタル 教科書体 NK-R" panose="02020400000000000000" pitchFamily="18" charset="-128"/>
              </a:rPr>
            </a:br>
            <a:r>
              <a:rPr lang="ja-JP" altLang="en-US" sz="2000" dirty="0">
                <a:latin typeface="UD デジタル 教科書体 NK-R" panose="02020400000000000000" pitchFamily="18" charset="-128"/>
                <a:ea typeface="UD デジタル 教科書体 NK-R" panose="02020400000000000000" pitchFamily="18" charset="-128"/>
              </a:rPr>
              <a:t>　</a:t>
            </a:r>
            <a:br>
              <a:rPr lang="en-US" altLang="ja-JP" sz="2000" dirty="0">
                <a:latin typeface="UD デジタル 教科書体 NK-R" panose="02020400000000000000" pitchFamily="18" charset="-128"/>
                <a:ea typeface="UD デジタル 教科書体 NK-R" panose="02020400000000000000" pitchFamily="18" charset="-128"/>
              </a:rPr>
            </a:br>
            <a:r>
              <a:rPr lang="ja-JP" altLang="en-US" sz="2000" dirty="0">
                <a:latin typeface="UD デジタル 教科書体 NK-R" panose="02020400000000000000" pitchFamily="18" charset="-128"/>
                <a:ea typeface="UD デジタル 教科書体 NK-R" panose="02020400000000000000" pitchFamily="18" charset="-128"/>
              </a:rPr>
              <a:t>　　次に、これまで推進委員会及び部会において国際金融都市の実現に向けた取組みについて活発に議論を行ってきた内容を踏まえ、取組みの柱ごとの具体的取組みの整理を行った。</a:t>
            </a:r>
            <a:br>
              <a:rPr lang="en-US" altLang="ja-JP" sz="2000" dirty="0">
                <a:latin typeface="UD デジタル 教科書体 NK-R" panose="02020400000000000000" pitchFamily="18" charset="-128"/>
                <a:ea typeface="UD デジタル 教科書体 NK-R" panose="02020400000000000000" pitchFamily="18" charset="-128"/>
              </a:rPr>
            </a:br>
            <a:br>
              <a:rPr lang="en-US" altLang="ja-JP" sz="2000" dirty="0">
                <a:latin typeface="UD デジタル 教科書体 NK-R" panose="02020400000000000000" pitchFamily="18" charset="-128"/>
                <a:ea typeface="UD デジタル 教科書体 NK-R" panose="02020400000000000000" pitchFamily="18" charset="-128"/>
              </a:rPr>
            </a:br>
            <a:r>
              <a:rPr lang="ja-JP" altLang="en-US" sz="2000" dirty="0">
                <a:latin typeface="UD デジタル 教科書体 NK-R" panose="02020400000000000000" pitchFamily="18" charset="-128"/>
                <a:ea typeface="UD デジタル 教科書体 NK-R" panose="02020400000000000000" pitchFamily="18" charset="-128"/>
              </a:rPr>
              <a:t>　　具体的取組みについては、各プレイヤーが主体的に優先順位の高いものから実施することとし、これをアクションプランとして取りまとめた。</a:t>
            </a:r>
            <a:br>
              <a:rPr lang="en-US" altLang="ja-JP" sz="2000" dirty="0">
                <a:latin typeface="UD デジタル 教科書体 NK-R" panose="02020400000000000000" pitchFamily="18" charset="-128"/>
                <a:ea typeface="UD デジタル 教科書体 NK-R" panose="02020400000000000000" pitchFamily="18" charset="-128"/>
              </a:rPr>
            </a:br>
            <a:br>
              <a:rPr lang="en-US" altLang="ja-JP" sz="2000" dirty="0">
                <a:latin typeface="UD デジタル 教科書体 NK-R" panose="02020400000000000000" pitchFamily="18" charset="-128"/>
                <a:ea typeface="UD デジタル 教科書体 NK-R" panose="02020400000000000000" pitchFamily="18" charset="-128"/>
              </a:rPr>
            </a:br>
            <a:r>
              <a:rPr lang="ja-JP" altLang="en-US" sz="2000" dirty="0">
                <a:latin typeface="UD デジタル 教科書体 NK-R" panose="02020400000000000000" pitchFamily="18" charset="-128"/>
                <a:ea typeface="UD デジタル 教科書体 NK-R" panose="02020400000000000000" pitchFamily="18" charset="-128"/>
              </a:rPr>
              <a:t>　　なお、これらの取組みについては、</a:t>
            </a:r>
            <a:br>
              <a:rPr lang="en-US" altLang="ja-JP" sz="2000" dirty="0">
                <a:latin typeface="UD デジタル 教科書体 NK-R" panose="02020400000000000000" pitchFamily="18" charset="-128"/>
                <a:ea typeface="UD デジタル 教科書体 NK-R" panose="02020400000000000000" pitchFamily="18" charset="-128"/>
              </a:rPr>
            </a:br>
            <a:br>
              <a:rPr lang="en-US" altLang="ja-JP" sz="2000" dirty="0">
                <a:latin typeface="UD デジタル 教科書体 NK-R" panose="02020400000000000000" pitchFamily="18" charset="-128"/>
                <a:ea typeface="UD デジタル 教科書体 NK-R" panose="02020400000000000000" pitchFamily="18" charset="-128"/>
              </a:rPr>
            </a:br>
            <a:r>
              <a:rPr lang="ja-JP" altLang="en-US" sz="2000" dirty="0">
                <a:latin typeface="UD デジタル 教科書体 NK-R" panose="02020400000000000000" pitchFamily="18" charset="-128"/>
                <a:ea typeface="UD デジタル 教科書体 NK-R" panose="02020400000000000000" pitchFamily="18" charset="-128"/>
              </a:rPr>
              <a:t>　　・フィンテックなど金融との親和性が高く、新たな成長の原動力となる</a:t>
            </a:r>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デジタル化</a:t>
            </a:r>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の視点と、</a:t>
            </a:r>
            <a:br>
              <a:rPr lang="en-US" altLang="ja-JP" sz="2000" dirty="0">
                <a:latin typeface="UD デジタル 教科書体 NK-R" panose="02020400000000000000" pitchFamily="18" charset="-128"/>
                <a:ea typeface="UD デジタル 教科書体 NK-R" panose="02020400000000000000" pitchFamily="18" charset="-128"/>
              </a:rPr>
            </a:br>
            <a:r>
              <a:rPr lang="ja-JP" altLang="en-US" sz="2000" dirty="0">
                <a:latin typeface="UD デジタル 教科書体 NK-R" panose="02020400000000000000" pitchFamily="18" charset="-128"/>
                <a:ea typeface="UD デジタル 教科書体 NK-R" panose="02020400000000000000" pitchFamily="18" charset="-128"/>
              </a:rPr>
              <a:t>　　・関西各地域の強みや歴史・文化を活かす</a:t>
            </a:r>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関西広域</a:t>
            </a:r>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の視点</a:t>
            </a:r>
            <a:br>
              <a:rPr lang="en-US" altLang="ja-JP" sz="2000" dirty="0">
                <a:latin typeface="UD デジタル 教科書体 NK-R" panose="02020400000000000000" pitchFamily="18" charset="-128"/>
                <a:ea typeface="UD デジタル 教科書体 NK-R" panose="02020400000000000000" pitchFamily="18" charset="-128"/>
              </a:rPr>
            </a:br>
            <a:br>
              <a:rPr lang="en-US" altLang="ja-JP" sz="2000" dirty="0">
                <a:latin typeface="UD デジタル 教科書体 NK-R" panose="02020400000000000000" pitchFamily="18" charset="-128"/>
                <a:ea typeface="UD デジタル 教科書体 NK-R" panose="02020400000000000000" pitchFamily="18" charset="-128"/>
              </a:rPr>
            </a:br>
            <a:r>
              <a:rPr lang="ja-JP" altLang="en-US" sz="2000" dirty="0">
                <a:latin typeface="UD デジタル 教科書体 NK-R" panose="02020400000000000000" pitchFamily="18" charset="-128"/>
                <a:ea typeface="UD デジタル 教科書体 NK-R" panose="02020400000000000000" pitchFamily="18" charset="-128"/>
              </a:rPr>
              <a:t>を踏まえたものとする。</a:t>
            </a:r>
            <a:br>
              <a:rPr lang="en-US" altLang="ja-JP" sz="2000" dirty="0">
                <a:latin typeface="UD デジタル 教科書体 NK-R" panose="02020400000000000000" pitchFamily="18" charset="-128"/>
                <a:ea typeface="UD デジタル 教科書体 NK-R" panose="02020400000000000000" pitchFamily="18" charset="-128"/>
              </a:rPr>
            </a:br>
            <a:br>
              <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b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アクションプランについては、その取組みの進捗状況のレビューや上記以外で推進委員会・部会で議論されたアイデアの検討・実施可能な取組みの追加を行うなど、国際金融都市を実現するために何が必要かを企業ニーズなどを踏まえながら精査し、毎年度更新していく。</a:t>
            </a:r>
            <a:br>
              <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br>
            <a:endParaRPr kumimoji="1" lang="ja-JP" altLang="en-US" sz="2000" dirty="0">
              <a:latin typeface="UD デジタル 教科書体 NK-R" panose="02020400000000000000" pitchFamily="18" charset="-128"/>
              <a:ea typeface="UD デジタル 教科書体 NK-R" panose="02020400000000000000" pitchFamily="18" charset="-128"/>
            </a:endParaRP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12</a:t>
            </a:fld>
            <a:endParaRPr kumimoji="1" lang="ja-JP" altLang="en-US" dirty="0"/>
          </a:p>
        </p:txBody>
      </p:sp>
      <p:sp>
        <p:nvSpPr>
          <p:cNvPr id="21" name="タイトル 1"/>
          <p:cNvSpPr txBox="1">
            <a:spLocks/>
          </p:cNvSpPr>
          <p:nvPr/>
        </p:nvSpPr>
        <p:spPr>
          <a:xfrm>
            <a:off x="627182" y="135523"/>
            <a:ext cx="11537989" cy="85343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latin typeface="UD デジタル 教科書体 NK-R" panose="02020400000000000000" pitchFamily="18" charset="-128"/>
                <a:ea typeface="UD デジタル 教科書体 NK-R" panose="02020400000000000000" pitchFamily="18" charset="-128"/>
              </a:rPr>
              <a:t>Ⅲ</a:t>
            </a:r>
            <a:r>
              <a:rPr lang="ja-JP" altLang="en-US" dirty="0">
                <a:latin typeface="UD デジタル 教科書体 NK-R" panose="02020400000000000000" pitchFamily="18" charset="-128"/>
                <a:ea typeface="UD デジタル 教科書体 NK-R" panose="02020400000000000000" pitchFamily="18" charset="-128"/>
              </a:rPr>
              <a:t>　取組みの柱と具体的取組み</a:t>
            </a:r>
          </a:p>
        </p:txBody>
      </p:sp>
      <p:cxnSp>
        <p:nvCxnSpPr>
          <p:cNvPr id="24" name="直線コネクタ 23"/>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371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6172898" y="1175387"/>
            <a:ext cx="5709653" cy="3919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金融のフロントランナー都市</a:t>
            </a:r>
          </a:p>
        </p:txBody>
      </p:sp>
      <p:sp>
        <p:nvSpPr>
          <p:cNvPr id="39" name="正方形/長方形 38"/>
          <p:cNvSpPr/>
          <p:nvPr/>
        </p:nvSpPr>
        <p:spPr>
          <a:xfrm>
            <a:off x="6174441" y="1175387"/>
            <a:ext cx="193151" cy="286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2</a:t>
            </a:r>
            <a:endParaRPr kumimoji="1" lang="ja-JP" altLang="en-US" sz="12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正方形/長方形 13"/>
          <p:cNvSpPr/>
          <p:nvPr/>
        </p:nvSpPr>
        <p:spPr>
          <a:xfrm>
            <a:off x="299111" y="1175387"/>
            <a:ext cx="5800380" cy="39194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金融をテコに発展するグローバル都市</a:t>
            </a:r>
          </a:p>
        </p:txBody>
      </p:sp>
      <p:sp>
        <p:nvSpPr>
          <p:cNvPr id="19" name="正方形/長方形 18"/>
          <p:cNvSpPr/>
          <p:nvPr/>
        </p:nvSpPr>
        <p:spPr>
          <a:xfrm>
            <a:off x="299111" y="1175387"/>
            <a:ext cx="193151" cy="286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1</a:t>
            </a:r>
            <a:endParaRPr kumimoji="1" lang="ja-JP" altLang="en-US" sz="12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 name="テキスト ボックス 21"/>
          <p:cNvSpPr txBox="1"/>
          <p:nvPr/>
        </p:nvSpPr>
        <p:spPr>
          <a:xfrm>
            <a:off x="451849" y="1874486"/>
            <a:ext cx="5594490" cy="2739211"/>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ea typeface="游ゴシック" panose="020B0400000000000000" pitchFamily="50" charset="-128"/>
            </a:endParaRPr>
          </a:p>
          <a:p>
            <a:pPr marL="0" marR="0" lvl="0" indent="0" algn="l" defTabSz="914400" rtl="0" eaLnBrk="1" fontAlgn="auto" latinLnBrk="0" hangingPunct="1">
              <a:lnSpc>
                <a:spcPts val="1800"/>
              </a:lnSpc>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ea typeface="游ゴシック" panose="020B0400000000000000" pitchFamily="50" charset="-128"/>
              </a:rPr>
              <a:t>(1)</a:t>
            </a:r>
            <a:r>
              <a:rPr kumimoji="1" lang="ja-JP" altLang="en-US" sz="1400" b="0" i="0" u="none" strike="noStrike" kern="1200" cap="none" spc="0" normalizeH="0" baseline="0" noProof="0" dirty="0">
                <a:ln>
                  <a:noFill/>
                </a:ln>
                <a:solidFill>
                  <a:prstClr val="black"/>
                </a:solidFill>
                <a:effectLst/>
                <a:uLnTx/>
                <a:uFillTx/>
                <a:ea typeface="游ゴシック" panose="020B0400000000000000" pitchFamily="50" charset="-128"/>
              </a:rPr>
              <a:t>魅力的なまちづくりに向けた金融面からの推進</a:t>
            </a:r>
            <a:endParaRPr kumimoji="1" lang="en-US" altLang="ja-JP" sz="1400" b="0" i="0" u="none" strike="noStrike" kern="1200" cap="none" spc="0" normalizeH="0" baseline="0" noProof="0" dirty="0">
              <a:ln>
                <a:noFill/>
              </a:ln>
              <a:solidFill>
                <a:prstClr val="black"/>
              </a:solidFill>
              <a:effectLst/>
              <a:uLnTx/>
              <a:uFillTx/>
              <a:ea typeface="游ゴシック" panose="020B0400000000000000" pitchFamily="50" charset="-128"/>
            </a:endParaRPr>
          </a:p>
          <a:p>
            <a:pPr lvl="0">
              <a:lnSpc>
                <a:spcPts val="1800"/>
              </a:lnSpc>
              <a:defRPr/>
            </a:pPr>
            <a:endParaRPr lang="en-US" altLang="ja-JP" sz="1400" dirty="0">
              <a:solidFill>
                <a:prstClr val="black"/>
              </a:solidFill>
            </a:endParaRPr>
          </a:p>
          <a:p>
            <a:pPr lvl="0">
              <a:lnSpc>
                <a:spcPts val="1800"/>
              </a:lnSpc>
              <a:defRPr/>
            </a:pPr>
            <a:endParaRPr lang="en-US" altLang="ja-JP" sz="1400" dirty="0">
              <a:solidFill>
                <a:prstClr val="black"/>
              </a:solidFill>
            </a:endParaRPr>
          </a:p>
          <a:p>
            <a:pPr lvl="0">
              <a:lnSpc>
                <a:spcPts val="1800"/>
              </a:lnSpc>
              <a:defRPr/>
            </a:pPr>
            <a:r>
              <a:rPr kumimoji="1" lang="en-US" altLang="ja-JP" sz="1400" b="0" i="0" u="none" strike="noStrike" kern="1200" cap="none" spc="0" normalizeH="0" baseline="0" noProof="0" dirty="0">
                <a:ln>
                  <a:noFill/>
                </a:ln>
                <a:solidFill>
                  <a:prstClr val="black"/>
                </a:solidFill>
                <a:effectLst/>
                <a:uLnTx/>
                <a:uFillTx/>
                <a:ea typeface="游ゴシック" panose="020B0400000000000000" pitchFamily="50" charset="-128"/>
              </a:rPr>
              <a:t>(2)</a:t>
            </a:r>
            <a:r>
              <a:rPr kumimoji="1" lang="ja-JP" altLang="en-US" sz="1400" b="0" i="0" u="none" strike="noStrike" kern="1200" cap="none" spc="0" normalizeH="0" baseline="0" noProof="0" dirty="0">
                <a:ln>
                  <a:noFill/>
                </a:ln>
                <a:solidFill>
                  <a:prstClr val="black"/>
                </a:solidFill>
                <a:effectLst/>
                <a:uLnTx/>
                <a:uFillTx/>
                <a:ea typeface="游ゴシック" panose="020B0400000000000000" pitchFamily="50" charset="-128"/>
              </a:rPr>
              <a:t>スタートアップおよび地域活性化のための多様な資金調達の促進  </a:t>
            </a:r>
            <a:endParaRPr kumimoji="1" lang="en-US" altLang="ja-JP" sz="1400" b="0" i="0" u="none" strike="noStrike" kern="1200" cap="none" spc="0" normalizeH="0" baseline="0" noProof="0" dirty="0">
              <a:ln>
                <a:noFill/>
              </a:ln>
              <a:solidFill>
                <a:prstClr val="black"/>
              </a:solidFill>
              <a:effectLst/>
              <a:uLnTx/>
              <a:uFillTx/>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ea typeface="游ゴシック" panose="020B0400000000000000" pitchFamily="50" charset="-128"/>
            </a:endParaRPr>
          </a:p>
          <a:p>
            <a:pPr lvl="0">
              <a:defRPr/>
            </a:pPr>
            <a:r>
              <a:rPr kumimoji="1" lang="en-US" altLang="ja-JP" sz="1400" b="0" i="0" u="none" strike="noStrike" kern="1200" cap="none" spc="0" normalizeH="0" baseline="0" noProof="0" dirty="0">
                <a:ln>
                  <a:noFill/>
                </a:ln>
                <a:solidFill>
                  <a:prstClr val="black"/>
                </a:solidFill>
                <a:effectLst/>
                <a:uLnTx/>
                <a:uFillTx/>
                <a:ea typeface="游ゴシック" panose="020B0400000000000000" pitchFamily="50" charset="-128"/>
              </a:rPr>
              <a:t>(3)</a:t>
            </a:r>
            <a:r>
              <a:rPr kumimoji="1" lang="ja-JP" altLang="en-US" sz="1400" b="0" i="0" u="none" strike="noStrike" kern="1200" cap="none" spc="0" normalizeH="0" baseline="0" noProof="0" dirty="0">
                <a:ln>
                  <a:noFill/>
                </a:ln>
                <a:solidFill>
                  <a:prstClr val="black"/>
                </a:solidFill>
                <a:effectLst/>
                <a:uLnTx/>
                <a:uFillTx/>
                <a:ea typeface="游ゴシック" panose="020B0400000000000000" pitchFamily="50" charset="-128"/>
              </a:rPr>
              <a:t>レジリエンス向上の観点による拠点機能の強化</a:t>
            </a:r>
            <a:endParaRPr kumimoji="1" lang="en-US" altLang="ja-JP" sz="1400" b="0" i="0" u="none" strike="noStrike" kern="1200" cap="none" spc="0" normalizeH="0" baseline="0" noProof="0" dirty="0">
              <a:ln>
                <a:noFill/>
              </a:ln>
              <a:solidFill>
                <a:prstClr val="black"/>
              </a:solidFill>
              <a:effectLst/>
              <a:uLnTx/>
              <a:uFillTx/>
              <a:ea typeface="游ゴシック" panose="020B0400000000000000" pitchFamily="50" charset="-128"/>
            </a:endParaRPr>
          </a:p>
          <a:p>
            <a:pPr lvl="0">
              <a:defRPr/>
            </a:pPr>
            <a:endParaRPr kumimoji="1" lang="en-US" altLang="ja-JP" sz="1400" b="0" i="0" u="none" strike="noStrike" kern="1200" cap="none" spc="0" normalizeH="0" baseline="0" noProof="0" dirty="0">
              <a:ln>
                <a:noFill/>
              </a:ln>
              <a:solidFill>
                <a:prstClr val="black"/>
              </a:solidFill>
              <a:effectLst/>
              <a:uLnTx/>
              <a:uFillTx/>
              <a:ea typeface="游ゴシック" panose="020B0400000000000000" pitchFamily="50" charset="-128"/>
            </a:endParaRPr>
          </a:p>
          <a:p>
            <a:pPr lvl="0">
              <a:defRPr/>
            </a:pPr>
            <a:endParaRPr kumimoji="1" lang="en-US" altLang="ja-JP" sz="1400" b="0" i="0" u="none" strike="noStrike" kern="1200" cap="none" spc="0" normalizeH="0" baseline="0" noProof="0" dirty="0">
              <a:ln>
                <a:noFill/>
              </a:ln>
              <a:solidFill>
                <a:prstClr val="black"/>
              </a:solidFill>
              <a:effectLst/>
              <a:uLnTx/>
              <a:uFillTx/>
              <a:ea typeface="游ゴシック" panose="020B0400000000000000" pitchFamily="50" charset="-128"/>
            </a:endParaRPr>
          </a:p>
          <a:p>
            <a:pPr lvl="0">
              <a:defRPr/>
            </a:pPr>
            <a:r>
              <a:rPr kumimoji="1" lang="en-US" altLang="ja-JP" sz="1400" b="0" i="0" u="none" strike="noStrike" kern="1200" cap="none" spc="0" normalizeH="0" baseline="0" noProof="0" dirty="0">
                <a:ln>
                  <a:noFill/>
                </a:ln>
                <a:solidFill>
                  <a:prstClr val="black"/>
                </a:solidFill>
                <a:effectLst/>
                <a:uLnTx/>
                <a:uFillTx/>
                <a:ea typeface="游ゴシック" panose="020B0400000000000000" pitchFamily="50" charset="-128"/>
              </a:rPr>
              <a:t>(4)</a:t>
            </a:r>
            <a:r>
              <a:rPr kumimoji="1" lang="ja-JP" altLang="en-US" sz="1400" b="0" i="0" u="none" strike="noStrike" kern="1200" cap="none" spc="0" normalizeH="0" baseline="0" noProof="0" dirty="0">
                <a:ln>
                  <a:noFill/>
                </a:ln>
                <a:solidFill>
                  <a:prstClr val="black"/>
                </a:solidFill>
                <a:effectLst/>
                <a:uLnTx/>
                <a:uFillTx/>
                <a:ea typeface="游ゴシック" panose="020B0400000000000000" pitchFamily="50" charset="-128"/>
              </a:rPr>
              <a:t>国内の金融市場の活性化</a:t>
            </a:r>
            <a:endParaRPr kumimoji="1" lang="en-US" altLang="ja-JP" sz="1400" b="0" i="0" u="none" strike="noStrike" kern="1200" cap="none" spc="0" normalizeH="0" baseline="0" noProof="0" dirty="0">
              <a:ln>
                <a:noFill/>
              </a:ln>
              <a:solidFill>
                <a:prstClr val="black"/>
              </a:solidFill>
              <a:effectLst/>
              <a:uLnTx/>
              <a:uFillTx/>
              <a:ea typeface="游ゴシック" panose="020B0400000000000000" pitchFamily="50" charset="-128"/>
            </a:endParaRPr>
          </a:p>
          <a:p>
            <a:pPr lvl="0">
              <a:defRPr/>
            </a:pPr>
            <a:endParaRPr lang="ja-JP" altLang="en-US" sz="1400" dirty="0">
              <a:solidFill>
                <a:prstClr val="black"/>
              </a:solidFill>
            </a:endParaRPr>
          </a:p>
        </p:txBody>
      </p:sp>
      <p:sp>
        <p:nvSpPr>
          <p:cNvPr id="41" name="正方形/長方形 40"/>
          <p:cNvSpPr/>
          <p:nvPr/>
        </p:nvSpPr>
        <p:spPr>
          <a:xfrm>
            <a:off x="6426016" y="1888326"/>
            <a:ext cx="5415993" cy="2725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altLang="ja-JP" sz="1400" dirty="0">
                <a:solidFill>
                  <a:prstClr val="black"/>
                </a:solidFill>
              </a:rPr>
              <a:t>(1)</a:t>
            </a:r>
            <a:r>
              <a:rPr lang="ja-JP" altLang="en-US" sz="1400" dirty="0">
                <a:solidFill>
                  <a:prstClr val="black"/>
                </a:solidFill>
              </a:rPr>
              <a:t>エッジの効いた先駆的な金融商品・市場の形成</a:t>
            </a:r>
            <a:endParaRPr lang="en-US" altLang="ja-JP" sz="1400" dirty="0">
              <a:solidFill>
                <a:prstClr val="black"/>
              </a:solidFill>
            </a:endParaRPr>
          </a:p>
          <a:p>
            <a:pPr lvl="0">
              <a:defRPr/>
            </a:pPr>
            <a:endParaRPr lang="en-US" altLang="ja-JP" sz="1400" dirty="0">
              <a:solidFill>
                <a:prstClr val="black"/>
              </a:solidFill>
            </a:endParaRPr>
          </a:p>
          <a:p>
            <a:pPr lvl="0">
              <a:defRPr/>
            </a:pPr>
            <a:endParaRPr lang="en-US" altLang="ja-JP" sz="1400" dirty="0">
              <a:solidFill>
                <a:prstClr val="black"/>
              </a:solidFill>
            </a:endParaRPr>
          </a:p>
          <a:p>
            <a:pPr lvl="0">
              <a:defRPr/>
            </a:pPr>
            <a:r>
              <a:rPr lang="en-US" altLang="ja-JP" sz="1400" dirty="0">
                <a:solidFill>
                  <a:prstClr val="black"/>
                </a:solidFill>
              </a:rPr>
              <a:t>(2)</a:t>
            </a:r>
            <a:r>
              <a:rPr lang="ja-JP" altLang="en-US" sz="1400" dirty="0">
                <a:solidFill>
                  <a:prstClr val="black"/>
                </a:solidFill>
              </a:rPr>
              <a:t>サステナブルファイナンス先進都市に向けた取組み</a:t>
            </a:r>
            <a:endParaRPr lang="en-US" altLang="ja-JP" sz="1400" dirty="0">
              <a:solidFill>
                <a:prstClr val="black"/>
              </a:solidFill>
            </a:endParaRPr>
          </a:p>
          <a:p>
            <a:pPr lvl="0">
              <a:defRPr/>
            </a:pPr>
            <a:endParaRPr lang="en-US" altLang="ja-JP" sz="1400" dirty="0">
              <a:solidFill>
                <a:prstClr val="black"/>
              </a:solidFill>
            </a:endParaRPr>
          </a:p>
          <a:p>
            <a:pPr lvl="0">
              <a:defRPr/>
            </a:pPr>
            <a:endParaRPr lang="en-US" altLang="ja-JP" sz="1400" dirty="0">
              <a:solidFill>
                <a:prstClr val="black"/>
              </a:solidFill>
            </a:endParaRPr>
          </a:p>
          <a:p>
            <a:pPr lvl="0">
              <a:defRPr/>
            </a:pPr>
            <a:r>
              <a:rPr lang="en-US" altLang="ja-JP" sz="1400" dirty="0">
                <a:solidFill>
                  <a:prstClr val="black"/>
                </a:solidFill>
              </a:rPr>
              <a:t>(3)</a:t>
            </a:r>
            <a:r>
              <a:rPr lang="ja-JP" altLang="en-US" sz="1400" dirty="0">
                <a:solidFill>
                  <a:prstClr val="black"/>
                </a:solidFill>
              </a:rPr>
              <a:t>金融サービスに関する規制の見直しに向けた働きかけ</a:t>
            </a:r>
            <a:endParaRPr lang="en-US" altLang="ja-JP" sz="1400" dirty="0">
              <a:solidFill>
                <a:prstClr val="black"/>
              </a:solidFill>
            </a:endParaRPr>
          </a:p>
          <a:p>
            <a:pPr lvl="0">
              <a:defRPr/>
            </a:pPr>
            <a:endParaRPr lang="en-US" altLang="ja-JP" sz="1400" dirty="0">
              <a:solidFill>
                <a:prstClr val="black"/>
              </a:solidFill>
            </a:endParaRPr>
          </a:p>
          <a:p>
            <a:pPr lvl="0">
              <a:defRPr/>
            </a:pPr>
            <a:endParaRPr lang="en-US" altLang="ja-JP" sz="1400" dirty="0">
              <a:solidFill>
                <a:prstClr val="black"/>
              </a:solidFill>
            </a:endParaRPr>
          </a:p>
          <a:p>
            <a:pPr lvl="0">
              <a:defRPr/>
            </a:pPr>
            <a:r>
              <a:rPr lang="en-US" altLang="ja-JP" sz="1400" dirty="0">
                <a:solidFill>
                  <a:prstClr val="black"/>
                </a:solidFill>
              </a:rPr>
              <a:t>(4)</a:t>
            </a:r>
            <a:r>
              <a:rPr lang="ja-JP" altLang="en-US" sz="1400" dirty="0">
                <a:solidFill>
                  <a:prstClr val="black"/>
                </a:solidFill>
              </a:rPr>
              <a:t>金融分野における高度人材の育成</a:t>
            </a:r>
            <a:endParaRPr lang="en-US" altLang="ja-JP" sz="1400" dirty="0">
              <a:solidFill>
                <a:prstClr val="black"/>
              </a:solidFill>
            </a:endParaRPr>
          </a:p>
        </p:txBody>
      </p:sp>
      <p:sp>
        <p:nvSpPr>
          <p:cNvPr id="40" name="正方形/長方形 39"/>
          <p:cNvSpPr/>
          <p:nvPr/>
        </p:nvSpPr>
        <p:spPr>
          <a:xfrm>
            <a:off x="328402" y="5174296"/>
            <a:ext cx="11554149" cy="10355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3" name="テキスト ボックス 42"/>
          <p:cNvSpPr txBox="1"/>
          <p:nvPr/>
        </p:nvSpPr>
        <p:spPr>
          <a:xfrm>
            <a:off x="1516093" y="5176323"/>
            <a:ext cx="1032591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1" dirty="0">
                <a:solidFill>
                  <a:prstClr val="black"/>
                </a:solidFill>
                <a:latin typeface="游ゴシック" panose="020F0502020204030204"/>
                <a:ea typeface="游ゴシック" panose="020B0400000000000000" pitchFamily="50" charset="-128"/>
              </a:rPr>
              <a:t>【2</a:t>
            </a:r>
            <a:r>
              <a:rPr lang="ja-JP" altLang="en-US" sz="1400" b="1" dirty="0" err="1">
                <a:solidFill>
                  <a:prstClr val="black"/>
                </a:solidFill>
                <a:latin typeface="游ゴシック" panose="020F0502020204030204"/>
                <a:ea typeface="游ゴシック" panose="020B0400000000000000" pitchFamily="50" charset="-128"/>
              </a:rPr>
              <a:t>つの</a:t>
            </a:r>
            <a:r>
              <a:rPr lang="ja-JP" altLang="en-US" sz="1400" b="1" dirty="0">
                <a:solidFill>
                  <a:prstClr val="black"/>
                </a:solidFill>
                <a:latin typeface="游ゴシック" panose="020F0502020204030204"/>
                <a:ea typeface="游ゴシック" panose="020B0400000000000000" pitchFamily="50" charset="-128"/>
              </a:rPr>
              <a:t>めざす都市像を実現するための</a:t>
            </a: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共通する取組み</a:t>
            </a:r>
            <a:r>
              <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kumimoji="1" lang="en-US" altLang="ja-JP" sz="1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lvl="0">
              <a:defRPr/>
            </a:pPr>
            <a:r>
              <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外国人にとっても魅力的な生活環境の整備</a:t>
            </a:r>
            <a:r>
              <a:rPr lang="ja-JP" altLang="en-US" sz="1400" dirty="0">
                <a:solidFill>
                  <a:prstClr val="black"/>
                </a:solidFill>
              </a:rPr>
              <a:t>　　　　　　</a:t>
            </a:r>
            <a:r>
              <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a:t>
            </a: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国内外から企業・人を惹きつけるビジネス環境の整備</a:t>
            </a:r>
            <a:endPar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lvl="0">
              <a:defRPr/>
            </a:pPr>
            <a:r>
              <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a:t>
            </a: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情報発信・プロモーション</a:t>
            </a:r>
            <a:r>
              <a:rPr lang="ja-JP" altLang="en-US" sz="1400" dirty="0">
                <a:solidFill>
                  <a:prstClr val="black"/>
                </a:solidFill>
              </a:rPr>
              <a:t>　　　　　　　　　　　　   </a:t>
            </a:r>
            <a:r>
              <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(4)</a:t>
            </a: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海外との連携</a:t>
            </a:r>
            <a:endPar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lvl="0">
              <a:defRPr/>
            </a:pPr>
            <a:r>
              <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(5)</a:t>
            </a:r>
            <a:r>
              <a:rPr lang="ja-JP" altLang="en-US" sz="1400" dirty="0">
                <a:solidFill>
                  <a:prstClr val="black"/>
                </a:solidFill>
              </a:rPr>
              <a:t>大阪府市による先駆けたインパクトのある取組み</a:t>
            </a:r>
            <a:endParaRPr lang="en-US" altLang="ja-JP" sz="1400" dirty="0">
              <a:solidFill>
                <a:prstClr val="black"/>
              </a:solidFill>
            </a:endParaRPr>
          </a:p>
        </p:txBody>
      </p:sp>
      <p:sp>
        <p:nvSpPr>
          <p:cNvPr id="20" name="タイトル 1"/>
          <p:cNvSpPr txBox="1">
            <a:spLocks/>
          </p:cNvSpPr>
          <p:nvPr/>
        </p:nvSpPr>
        <p:spPr>
          <a:xfrm>
            <a:off x="299111" y="430797"/>
            <a:ext cx="4816951" cy="538479"/>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UD デジタル 教科書体 NK-R" panose="02020400000000000000" pitchFamily="18" charset="-128"/>
                <a:ea typeface="UD デジタル 教科書体 NK-R" panose="02020400000000000000" pitchFamily="18" charset="-128"/>
              </a:rPr>
              <a:t>取組みの柱</a:t>
            </a:r>
          </a:p>
        </p:txBody>
      </p:sp>
      <p:sp>
        <p:nvSpPr>
          <p:cNvPr id="16"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13</a:t>
            </a:fld>
            <a:endParaRPr kumimoji="1" lang="ja-JP" altLang="en-US" dirty="0"/>
          </a:p>
        </p:txBody>
      </p:sp>
      <p:cxnSp>
        <p:nvCxnSpPr>
          <p:cNvPr id="3" name="直線コネクタ 2"/>
          <p:cNvCxnSpPr/>
          <p:nvPr/>
        </p:nvCxnSpPr>
        <p:spPr>
          <a:xfrm>
            <a:off x="328402" y="866430"/>
            <a:ext cx="5212589" cy="0"/>
          </a:xfrm>
          <a:prstGeom prst="line">
            <a:avLst/>
          </a:prstGeom>
          <a:ln w="381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3666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633735" y="586466"/>
            <a:ext cx="10914693" cy="500170"/>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2000" b="1" dirty="0">
                <a:latin typeface="UD デジタル 教科書体 NK-R" panose="02020400000000000000" pitchFamily="18" charset="-128"/>
                <a:ea typeface="UD デジタル 教科書体 NK-R" panose="02020400000000000000" pitchFamily="18" charset="-128"/>
              </a:rPr>
              <a:t>アジア・世界の活力を呼び込み「金融をテコに発展するグローバル都市」</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11" name="正方形/長方形 10"/>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a:latin typeface="Meiryo UI" panose="020B0604030504040204" pitchFamily="50" charset="-128"/>
                <a:ea typeface="Meiryo UI" panose="020B0604030504040204" pitchFamily="50" charset="-128"/>
              </a:rPr>
              <a:t>金融をテコに発展する</a:t>
            </a: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グローバル都市</a:t>
            </a:r>
          </a:p>
        </p:txBody>
      </p:sp>
      <p:sp>
        <p:nvSpPr>
          <p:cNvPr id="21" name="スライド番号プレースホルダー 1"/>
          <p:cNvSpPr txBox="1">
            <a:spLocks/>
          </p:cNvSpPr>
          <p:nvPr/>
        </p:nvSpPr>
        <p:spPr>
          <a:xfrm>
            <a:off x="9434849" y="648878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4CFCB8D1-E384-4ABF-9F79-4EB3205F8B48}" type="slidenum">
              <a:rPr lang="ja-JP" altLang="en-US" smtClean="0">
                <a:solidFill>
                  <a:prstClr val="black">
                    <a:tint val="75000"/>
                  </a:prstClr>
                </a:solidFill>
                <a:latin typeface="游ゴシック" panose="020F0502020204030204"/>
                <a:ea typeface="游ゴシック" panose="020B0400000000000000" pitchFamily="50" charset="-128"/>
              </a:rPr>
              <a:pPr>
                <a:defRPr/>
              </a:pPr>
              <a:t>14</a:t>
            </a:fld>
            <a:endParaRPr lang="ja-JP" altLang="en-US" dirty="0">
              <a:solidFill>
                <a:prstClr val="black">
                  <a:tint val="75000"/>
                </a:prstClr>
              </a:solidFill>
              <a:latin typeface="游ゴシック" panose="020F0502020204030204"/>
              <a:ea typeface="游ゴシック" panose="020B0400000000000000" pitchFamily="50" charset="-128"/>
            </a:endParaRPr>
          </a:p>
        </p:txBody>
      </p:sp>
      <p:sp>
        <p:nvSpPr>
          <p:cNvPr id="22" name="角丸四角形 21"/>
          <p:cNvSpPr/>
          <p:nvPr/>
        </p:nvSpPr>
        <p:spPr>
          <a:xfrm>
            <a:off x="423754" y="1224103"/>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24" name="テキスト ボックス 23"/>
          <p:cNvSpPr txBox="1"/>
          <p:nvPr/>
        </p:nvSpPr>
        <p:spPr bwMode="white">
          <a:xfrm>
            <a:off x="417402" y="1271647"/>
            <a:ext cx="5500797"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（１）魅力的なまちづくりに向けた金融面からの推進 </a:t>
            </a:r>
          </a:p>
        </p:txBody>
      </p:sp>
      <p:sp>
        <p:nvSpPr>
          <p:cNvPr id="25" name="テキスト ボックス 24"/>
          <p:cNvSpPr txBox="1"/>
          <p:nvPr/>
        </p:nvSpPr>
        <p:spPr bwMode="white">
          <a:xfrm>
            <a:off x="705834" y="4095192"/>
            <a:ext cx="3759949" cy="290208"/>
          </a:xfrm>
          <a:prstGeom prst="rect">
            <a:avLst/>
          </a:prstGeom>
          <a:noFill/>
        </p:spPr>
        <p:txBody>
          <a:bodyPr wrap="square" rtlCol="0">
            <a:spAutoFit/>
          </a:bodyPr>
          <a:lstStyle/>
          <a:p>
            <a:pPr algn="ctr"/>
            <a:r>
              <a:rPr lang="ja-JP" altLang="en-US" sz="1286" b="1" dirty="0">
                <a:solidFill>
                  <a:schemeClr val="bg1"/>
                </a:solidFill>
                <a:latin typeface="+mn-ea"/>
              </a:rPr>
              <a:t>②国内外の観光需要の取り込みの強化</a:t>
            </a:r>
          </a:p>
        </p:txBody>
      </p:sp>
      <p:sp>
        <p:nvSpPr>
          <p:cNvPr id="26" name="テキスト ボックス 25"/>
          <p:cNvSpPr txBox="1">
            <a:spLocks noChangeArrowheads="1"/>
          </p:cNvSpPr>
          <p:nvPr/>
        </p:nvSpPr>
        <p:spPr bwMode="auto">
          <a:xfrm>
            <a:off x="423754" y="1685826"/>
            <a:ext cx="5667329"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defTabSz="914400" eaLnBrk="1" fontAlgn="auto" hangingPunct="1">
              <a:spcBef>
                <a:spcPts val="0"/>
              </a:spcBef>
              <a:spcAft>
                <a:spcPts val="0"/>
              </a:spcAft>
              <a:buFontTx/>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①万博を契機とした社会実験・実装プロジェクトへ国内外から資金が流入する仕組みづくり</a:t>
            </a: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27" name="フリーフォーム 26"/>
          <p:cNvSpPr/>
          <p:nvPr/>
        </p:nvSpPr>
        <p:spPr>
          <a:xfrm>
            <a:off x="423754" y="1926787"/>
            <a:ext cx="4959797" cy="518979"/>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「未来社会の実験場」としての実証実験支援</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万博のテーマに関連するファンドによる投資</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8" name="テキスト ボックス 27"/>
          <p:cNvSpPr txBox="1">
            <a:spLocks noChangeArrowheads="1"/>
          </p:cNvSpPr>
          <p:nvPr/>
        </p:nvSpPr>
        <p:spPr bwMode="auto">
          <a:xfrm>
            <a:off x="455182" y="2372752"/>
            <a:ext cx="5469370"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②万博後もみすえた地域の発展につながるデジタル地域通貨・デジタル</a:t>
            </a:r>
            <a:r>
              <a:rPr lang="en-US" altLang="ja-JP" sz="1200" kern="0" dirty="0">
                <a:solidFill>
                  <a:schemeClr val="accent5">
                    <a:lumMod val="50000"/>
                  </a:schemeClr>
                </a:solidFill>
                <a:latin typeface="Meiryo UI" pitchFamily="50" charset="-128"/>
                <a:ea typeface="Meiryo UI" pitchFamily="50" charset="-128"/>
                <a:cs typeface="Meiryo UI" pitchFamily="50" charset="-128"/>
              </a:rPr>
              <a:t>ID</a:t>
            </a:r>
            <a:r>
              <a:rPr lang="ja-JP" altLang="en-US" sz="1200" kern="0" dirty="0">
                <a:solidFill>
                  <a:schemeClr val="accent5">
                    <a:lumMod val="50000"/>
                  </a:schemeClr>
                </a:solidFill>
                <a:latin typeface="Meiryo UI" pitchFamily="50" charset="-128"/>
                <a:ea typeface="Meiryo UI" pitchFamily="50" charset="-128"/>
                <a:cs typeface="Meiryo UI" pitchFamily="50" charset="-128"/>
              </a:rPr>
              <a:t>の発行・浸透</a:t>
            </a: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32" name="フリーフォーム 31"/>
          <p:cNvSpPr/>
          <p:nvPr/>
        </p:nvSpPr>
        <p:spPr>
          <a:xfrm>
            <a:off x="423753" y="2649751"/>
            <a:ext cx="5376798" cy="380654"/>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万博のレガシーの一環としての大阪発デジタル地域通貨の発行や個人データ等の活用検討</a:t>
            </a:r>
          </a:p>
        </p:txBody>
      </p:sp>
      <p:sp>
        <p:nvSpPr>
          <p:cNvPr id="33" name="角丸四角形 32"/>
          <p:cNvSpPr/>
          <p:nvPr/>
        </p:nvSpPr>
        <p:spPr>
          <a:xfrm>
            <a:off x="417402" y="3085148"/>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34" name="テキスト ボックス 33"/>
          <p:cNvSpPr txBox="1"/>
          <p:nvPr/>
        </p:nvSpPr>
        <p:spPr bwMode="white">
          <a:xfrm>
            <a:off x="417402" y="3132692"/>
            <a:ext cx="5500797"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（２）スタートアップおよび地域活性化のための多様な資金調達の促進 </a:t>
            </a:r>
          </a:p>
        </p:txBody>
      </p:sp>
      <p:sp>
        <p:nvSpPr>
          <p:cNvPr id="35" name="テキスト ボックス 34"/>
          <p:cNvSpPr txBox="1">
            <a:spLocks noChangeArrowheads="1"/>
          </p:cNvSpPr>
          <p:nvPr/>
        </p:nvSpPr>
        <p:spPr bwMode="auto">
          <a:xfrm>
            <a:off x="460538" y="3498013"/>
            <a:ext cx="4631100"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①金融系企業・フィンテック企業誘致に向けた取組み</a:t>
            </a: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36" name="フリーフォーム 35"/>
          <p:cNvSpPr/>
          <p:nvPr/>
        </p:nvSpPr>
        <p:spPr>
          <a:xfrm>
            <a:off x="417402" y="3842182"/>
            <a:ext cx="5118689" cy="401721"/>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トッププロモーションをはじめとする戦略的な誘致活動の実施</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誘致インセンティブの創設</a:t>
            </a:r>
          </a:p>
          <a:p>
            <a:pPr marL="0" lvl="1" defTabSz="533400">
              <a:spcBef>
                <a:spcPct val="0"/>
              </a:spcBef>
              <a:spcAft>
                <a:spcPct val="20000"/>
              </a:spcAft>
            </a:pPr>
            <a:endParaRPr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7" name="テキスト ボックス 36"/>
          <p:cNvSpPr txBox="1">
            <a:spLocks noChangeArrowheads="1"/>
          </p:cNvSpPr>
          <p:nvPr/>
        </p:nvSpPr>
        <p:spPr bwMode="auto">
          <a:xfrm>
            <a:off x="455182" y="4304560"/>
            <a:ext cx="5557183"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②スタートアップに対するさらなる投資促進に向けた支援</a:t>
            </a: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38" name="フリーフォーム 37"/>
          <p:cNvSpPr/>
          <p:nvPr/>
        </p:nvSpPr>
        <p:spPr>
          <a:xfrm>
            <a:off x="417402" y="4579262"/>
            <a:ext cx="5383149" cy="1620542"/>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lnSpc>
                <a:spcPct val="150000"/>
              </a:lnSpc>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スタートアップと企業・ベンチャーキャピタル</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(VC)</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等との出会いの場の創出</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スタートアップや支援策等に関する情報プラットフォームの整備・拡充及び</a:t>
            </a:r>
            <a:b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イベント開催等による国内外へのプロモーション</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「規制のサンドボックス制度」の活用促進（金融サービス等実証実験の支援）</a:t>
            </a:r>
            <a:endParaRPr lang="ja-JP" altLang="en-US" sz="105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テーマを特化した官民連携によるベンチャーファンドの組成・運用</a:t>
            </a:r>
            <a:endParaRPr lang="ja-JP" altLang="en-US" sz="105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税制や規制緩和に関する国への働きかけ</a:t>
            </a:r>
          </a:p>
          <a:p>
            <a:pPr marL="0" lvl="1" defTabSz="533400">
              <a:spcBef>
                <a:spcPct val="0"/>
              </a:spcBef>
              <a:spcAft>
                <a:spcPct val="20000"/>
              </a:spcAft>
              <a:buClr>
                <a:schemeClr val="accent5">
                  <a:lumMod val="75000"/>
                </a:schemeClr>
              </a:buClr>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　　　　（オープンイノベーション促進税制やエンジェル税制における拡充等）</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IPO</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の支援</a:t>
            </a:r>
          </a:p>
        </p:txBody>
      </p:sp>
      <p:sp>
        <p:nvSpPr>
          <p:cNvPr id="39" name="テキスト ボックス 38"/>
          <p:cNvSpPr txBox="1">
            <a:spLocks noChangeArrowheads="1"/>
          </p:cNvSpPr>
          <p:nvPr/>
        </p:nvSpPr>
        <p:spPr bwMode="auto">
          <a:xfrm>
            <a:off x="6250344" y="1530212"/>
            <a:ext cx="5871508"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③</a:t>
            </a:r>
            <a:r>
              <a:rPr lang="en-US" altLang="ja-JP" sz="1200" kern="0" dirty="0">
                <a:solidFill>
                  <a:schemeClr val="accent5">
                    <a:lumMod val="50000"/>
                  </a:schemeClr>
                </a:solidFill>
                <a:latin typeface="Meiryo UI" pitchFamily="50" charset="-128"/>
                <a:ea typeface="Meiryo UI" pitchFamily="50" charset="-128"/>
                <a:cs typeface="Meiryo UI" pitchFamily="50" charset="-128"/>
              </a:rPr>
              <a:t>STO</a:t>
            </a:r>
            <a:r>
              <a:rPr lang="ja-JP" altLang="en-US" sz="1200" kern="0" dirty="0">
                <a:solidFill>
                  <a:schemeClr val="accent5">
                    <a:lumMod val="50000"/>
                  </a:schemeClr>
                </a:solidFill>
                <a:latin typeface="Meiryo UI" pitchFamily="50" charset="-128"/>
                <a:ea typeface="Meiryo UI" pitchFamily="50" charset="-128"/>
                <a:cs typeface="Meiryo UI" pitchFamily="50" charset="-128"/>
              </a:rPr>
              <a:t>など新たな手法を活用した資金調達の促進に向けた取組み</a:t>
            </a:r>
            <a:r>
              <a:rPr lang="ja-JP" altLang="en-US" sz="800" kern="0" dirty="0">
                <a:solidFill>
                  <a:schemeClr val="accent5">
                    <a:lumMod val="50000"/>
                  </a:schemeClr>
                </a:solidFill>
                <a:latin typeface="Meiryo UI" pitchFamily="50" charset="-128"/>
                <a:ea typeface="Meiryo UI" pitchFamily="50" charset="-128"/>
                <a:cs typeface="Meiryo UI" pitchFamily="50" charset="-128"/>
              </a:rPr>
              <a:t>　　　</a:t>
            </a:r>
            <a:r>
              <a:rPr lang="ja-JP" altLang="en-US" sz="1000" kern="0" dirty="0">
                <a:solidFill>
                  <a:schemeClr val="accent5">
                    <a:lumMod val="50000"/>
                  </a:schemeClr>
                </a:solidFill>
                <a:latin typeface="Meiryo UI" pitchFamily="50" charset="-128"/>
                <a:ea typeface="Meiryo UI" pitchFamily="50" charset="-128"/>
                <a:cs typeface="Meiryo UI" pitchFamily="50" charset="-128"/>
              </a:rPr>
              <a:t>　</a:t>
            </a: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40" name="フリーフォーム 39"/>
          <p:cNvSpPr/>
          <p:nvPr/>
        </p:nvSpPr>
        <p:spPr>
          <a:xfrm>
            <a:off x="6290377" y="1855290"/>
            <a:ext cx="5729483" cy="518706"/>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ST</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を活用した社債・商品の汎用化等</a:t>
            </a:r>
          </a:p>
        </p:txBody>
      </p:sp>
      <p:sp>
        <p:nvSpPr>
          <p:cNvPr id="41" name="角丸四角形 40"/>
          <p:cNvSpPr/>
          <p:nvPr/>
        </p:nvSpPr>
        <p:spPr>
          <a:xfrm>
            <a:off x="6215085" y="2246102"/>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42" name="テキスト ボックス 41"/>
          <p:cNvSpPr txBox="1"/>
          <p:nvPr/>
        </p:nvSpPr>
        <p:spPr bwMode="white">
          <a:xfrm>
            <a:off x="6291626" y="2269362"/>
            <a:ext cx="5469371"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（３）レジリエンス向上の観点による拠点機能の強化</a:t>
            </a:r>
          </a:p>
        </p:txBody>
      </p:sp>
      <p:sp>
        <p:nvSpPr>
          <p:cNvPr id="43" name="角丸四角形 42"/>
          <p:cNvSpPr/>
          <p:nvPr/>
        </p:nvSpPr>
        <p:spPr>
          <a:xfrm>
            <a:off x="6260200" y="4412489"/>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44" name="テキスト ボックス 43"/>
          <p:cNvSpPr txBox="1"/>
          <p:nvPr/>
        </p:nvSpPr>
        <p:spPr bwMode="white">
          <a:xfrm>
            <a:off x="6260200" y="4460033"/>
            <a:ext cx="5500797"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（４）国内の金融市場の活性化 </a:t>
            </a:r>
          </a:p>
        </p:txBody>
      </p:sp>
      <p:sp>
        <p:nvSpPr>
          <p:cNvPr id="45" name="テキスト ボックス 44"/>
          <p:cNvSpPr txBox="1">
            <a:spLocks noChangeArrowheads="1"/>
          </p:cNvSpPr>
          <p:nvPr/>
        </p:nvSpPr>
        <p:spPr bwMode="auto">
          <a:xfrm>
            <a:off x="6290377" y="2758371"/>
            <a:ext cx="5609072"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①金融機関による</a:t>
            </a:r>
            <a:r>
              <a:rPr lang="en-US" altLang="ja-JP" sz="1200" kern="0" dirty="0">
                <a:solidFill>
                  <a:schemeClr val="accent5">
                    <a:lumMod val="50000"/>
                  </a:schemeClr>
                </a:solidFill>
                <a:latin typeface="Meiryo UI" pitchFamily="50" charset="-128"/>
                <a:ea typeface="Meiryo UI" pitchFamily="50" charset="-128"/>
                <a:cs typeface="Meiryo UI" pitchFamily="50" charset="-128"/>
              </a:rPr>
              <a:t>BCP</a:t>
            </a:r>
            <a:r>
              <a:rPr lang="ja-JP" altLang="en-US" sz="1200" kern="0" dirty="0">
                <a:solidFill>
                  <a:schemeClr val="accent5">
                    <a:lumMod val="50000"/>
                  </a:schemeClr>
                </a:solidFill>
                <a:latin typeface="Meiryo UI" pitchFamily="50" charset="-128"/>
                <a:ea typeface="Meiryo UI" pitchFamily="50" charset="-128"/>
                <a:cs typeface="Meiryo UI" pitchFamily="50" charset="-128"/>
              </a:rPr>
              <a:t>・デュアルオペレーション拠点の設置・機能拡充及び支援</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46" name="フリーフォーム 45"/>
          <p:cNvSpPr/>
          <p:nvPr/>
        </p:nvSpPr>
        <p:spPr>
          <a:xfrm>
            <a:off x="6291626" y="3065793"/>
            <a:ext cx="5469371" cy="616030"/>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金融機関のレジリエンス機能に係る実態調査等</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デュアルオペレーション対応への融資・保険等における優遇内容の発信</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デュアルオペレーションの社会的評価の向上につながる取組み</a:t>
            </a:r>
          </a:p>
        </p:txBody>
      </p:sp>
      <p:sp>
        <p:nvSpPr>
          <p:cNvPr id="47" name="テキスト ボックス 46"/>
          <p:cNvSpPr txBox="1">
            <a:spLocks noChangeArrowheads="1"/>
          </p:cNvSpPr>
          <p:nvPr/>
        </p:nvSpPr>
        <p:spPr bwMode="auto">
          <a:xfrm>
            <a:off x="6297977" y="3703522"/>
            <a:ext cx="5164571"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②データセンターやミドル・バックオフィスの集積に向けた取組み</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48" name="フリーフォーム 47"/>
          <p:cNvSpPr/>
          <p:nvPr/>
        </p:nvSpPr>
        <p:spPr>
          <a:xfrm>
            <a:off x="6260201" y="3964398"/>
            <a:ext cx="4554648" cy="351933"/>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lnSpc>
                <a:spcPct val="150000"/>
              </a:lnSpc>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金融機関のレジリエンス機能に係る実態調査等（再掲）</a:t>
            </a:r>
          </a:p>
        </p:txBody>
      </p:sp>
      <p:sp>
        <p:nvSpPr>
          <p:cNvPr id="49" name="テキスト ボックス 48"/>
          <p:cNvSpPr txBox="1">
            <a:spLocks noChangeArrowheads="1"/>
          </p:cNvSpPr>
          <p:nvPr/>
        </p:nvSpPr>
        <p:spPr bwMode="auto">
          <a:xfrm>
            <a:off x="6328153" y="4840459"/>
            <a:ext cx="5803555" cy="4616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①金融商品に係る所得課税の損益通算範囲の拡大等</a:t>
            </a:r>
            <a:r>
              <a:rPr lang="ja-JP" altLang="en-US" sz="1100" kern="0" dirty="0">
                <a:solidFill>
                  <a:schemeClr val="accent5">
                    <a:lumMod val="50000"/>
                  </a:schemeClr>
                </a:solidFill>
                <a:latin typeface="Meiryo UI" pitchFamily="50" charset="-128"/>
                <a:ea typeface="Meiryo UI" pitchFamily="50" charset="-128"/>
                <a:cs typeface="Meiryo UI" pitchFamily="50" charset="-128"/>
              </a:rPr>
              <a:t>（デリバティブ取引追加）</a:t>
            </a:r>
            <a:r>
              <a:rPr lang="ja-JP" altLang="en-US" sz="1200" kern="0" dirty="0">
                <a:solidFill>
                  <a:schemeClr val="accent5">
                    <a:lumMod val="50000"/>
                  </a:schemeClr>
                </a:solidFill>
                <a:latin typeface="Meiryo UI" pitchFamily="50" charset="-128"/>
                <a:ea typeface="Meiryo UI" pitchFamily="50" charset="-128"/>
                <a:cs typeface="Meiryo UI" pitchFamily="50" charset="-128"/>
              </a:rPr>
              <a:t>に向けた</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働きかけ</a:t>
            </a:r>
          </a:p>
        </p:txBody>
      </p:sp>
      <p:sp>
        <p:nvSpPr>
          <p:cNvPr id="50" name="テキスト ボックス 49"/>
          <p:cNvSpPr txBox="1">
            <a:spLocks noChangeArrowheads="1"/>
          </p:cNvSpPr>
          <p:nvPr/>
        </p:nvSpPr>
        <p:spPr bwMode="auto">
          <a:xfrm>
            <a:off x="6328153" y="5324268"/>
            <a:ext cx="5819089"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②長期的視点で資産を育てる投資マインドの醸成・金融リテラシー向上につながる取組み</a:t>
            </a:r>
          </a:p>
        </p:txBody>
      </p:sp>
      <p:sp>
        <p:nvSpPr>
          <p:cNvPr id="51" name="フリーフォーム 50"/>
          <p:cNvSpPr/>
          <p:nvPr/>
        </p:nvSpPr>
        <p:spPr>
          <a:xfrm>
            <a:off x="6290377" y="5596511"/>
            <a:ext cx="5934170" cy="351933"/>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lnSpc>
                <a:spcPct val="150000"/>
              </a:lnSpc>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大学等と企業をつなぐコンソーシアムの設置・運営による金融リテラシー教育の実施</a:t>
            </a:r>
          </a:p>
        </p:txBody>
      </p:sp>
      <p:cxnSp>
        <p:nvCxnSpPr>
          <p:cNvPr id="52" name="直線コネクタ 51"/>
          <p:cNvCxnSpPr/>
          <p:nvPr/>
        </p:nvCxnSpPr>
        <p:spPr>
          <a:xfrm>
            <a:off x="6091084" y="1061882"/>
            <a:ext cx="14749" cy="5353665"/>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3" name="タイトル 1"/>
          <p:cNvSpPr txBox="1">
            <a:spLocks/>
          </p:cNvSpPr>
          <p:nvPr/>
        </p:nvSpPr>
        <p:spPr>
          <a:xfrm>
            <a:off x="207111" y="120466"/>
            <a:ext cx="8517343" cy="538479"/>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latin typeface="UD デジタル 教科書体 NK-R" panose="02020400000000000000" pitchFamily="18" charset="-128"/>
                <a:ea typeface="UD デジタル 教科書体 NK-R" panose="02020400000000000000" pitchFamily="18" charset="-128"/>
              </a:rPr>
              <a:t>現時点で実施・検討している具体的取組み（アクションプラン）</a:t>
            </a:r>
          </a:p>
        </p:txBody>
      </p:sp>
      <p:cxnSp>
        <p:nvCxnSpPr>
          <p:cNvPr id="54" name="直線コネクタ 53"/>
          <p:cNvCxnSpPr/>
          <p:nvPr/>
        </p:nvCxnSpPr>
        <p:spPr>
          <a:xfrm flipV="1">
            <a:off x="198851" y="477753"/>
            <a:ext cx="7129997" cy="11186"/>
          </a:xfrm>
          <a:prstGeom prst="line">
            <a:avLst/>
          </a:prstGeom>
          <a:ln w="381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7401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560773295"/>
              </p:ext>
            </p:extLst>
          </p:nvPr>
        </p:nvGraphicFramePr>
        <p:xfrm>
          <a:off x="755152" y="1208781"/>
          <a:ext cx="10994409" cy="2461540"/>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34547">
                  <a:extLst>
                    <a:ext uri="{9D8B030D-6E8A-4147-A177-3AD203B41FA5}">
                      <a16:colId xmlns:a16="http://schemas.microsoft.com/office/drawing/2014/main" val="3192314782"/>
                    </a:ext>
                  </a:extLst>
                </a:gridCol>
                <a:gridCol w="1208152">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3780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~2025</a:t>
                      </a:r>
                      <a:r>
                        <a:rPr kumimoji="1" lang="ja-JP" altLang="en-US" sz="105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2564328363"/>
                  </a:ext>
                </a:extLst>
              </a:tr>
              <a:tr h="8646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「未来社会の実験場」としての実証実験</a:t>
                      </a:r>
                      <a:endParaRPr lang="en-US" altLang="ja-JP" sz="14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支援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万博を「未来社会の実験場」として「規制のサンドボックス制度」を活用した実証実験を行う企業等について、助成金や</a:t>
                      </a:r>
                      <a:r>
                        <a:rPr kumimoji="1" lang="ja-JP" altLang="en-US" sz="1400" dirty="0">
                          <a:solidFill>
                            <a:schemeClr val="tx1"/>
                          </a:solidFill>
                          <a:latin typeface="Meiryo UI" panose="020B0604030504040204" pitchFamily="50" charset="-128"/>
                          <a:ea typeface="Meiryo UI" panose="020B0604030504040204" pitchFamily="50" charset="-128"/>
                        </a:rPr>
                        <a:t>ホームページ等</a:t>
                      </a:r>
                      <a:r>
                        <a:rPr kumimoji="1" lang="ja-JP" altLang="en-US" sz="1400">
                          <a:solidFill>
                            <a:schemeClr val="tx1"/>
                          </a:solidFill>
                          <a:latin typeface="Meiryo UI" panose="020B0604030504040204" pitchFamily="50" charset="-128"/>
                          <a:ea typeface="Meiryo UI" panose="020B0604030504040204" pitchFamily="50" charset="-128"/>
                        </a:rPr>
                        <a:t>での国内外への情報</a:t>
                      </a:r>
                      <a:r>
                        <a:rPr kumimoji="1" lang="ja-JP" altLang="en-US" sz="1400" dirty="0">
                          <a:solidFill>
                            <a:schemeClr val="tx1"/>
                          </a:solidFill>
                          <a:latin typeface="Meiryo UI" panose="020B0604030504040204" pitchFamily="50" charset="-128"/>
                          <a:ea typeface="Meiryo UI" panose="020B0604030504040204" pitchFamily="50" charset="-128"/>
                        </a:rPr>
                        <a:t>発信等により支援</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経済界</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r h="8273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万博のテーマに関連するファンドによる投資</a:t>
                      </a:r>
                      <a:endParaRPr lang="en-US" altLang="ja-JP" sz="14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dirty="0">
                          <a:latin typeface="Meiryo UI" panose="020B0604030504040204" pitchFamily="50" charset="-128"/>
                          <a:ea typeface="Meiryo UI" panose="020B0604030504040204" pitchFamily="50" charset="-128"/>
                        </a:rPr>
                        <a:t>新たな万博ファンドの組成や、民間ファンドの活用により、万博を契機としたイノベーションや新たなビジネスモデルを生み出す企業への資金調達を円滑化</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経済界</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bl>
          </a:graphicData>
        </a:graphic>
      </p:graphicFrame>
      <p:sp>
        <p:nvSpPr>
          <p:cNvPr id="8" name="テキスト ボックス 7"/>
          <p:cNvSpPr txBox="1">
            <a:spLocks noChangeArrowheads="1"/>
          </p:cNvSpPr>
          <p:nvPr/>
        </p:nvSpPr>
        <p:spPr bwMode="auto">
          <a:xfrm>
            <a:off x="757256" y="881330"/>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defTabSz="914400" eaLnBrk="1" fontAlgn="auto" hangingPunct="1">
              <a:spcBef>
                <a:spcPts val="0"/>
              </a:spcBef>
              <a:spcAft>
                <a:spcPts val="0"/>
              </a:spcAft>
              <a:buFontTx/>
              <a:buNone/>
              <a:defRPr/>
            </a:pPr>
            <a:r>
              <a:rPr lang="ja-JP" altLang="en-US" sz="1600" kern="0" dirty="0">
                <a:latin typeface="Meiryo UI" pitchFamily="50" charset="-128"/>
                <a:ea typeface="Meiryo UI" pitchFamily="50" charset="-128"/>
                <a:cs typeface="Meiryo UI" pitchFamily="50" charset="-128"/>
              </a:rPr>
              <a:t>①　万博を契機とした社会実験・実装プロジェクトへ国内外から資金が流入する仕組みづくり</a:t>
            </a:r>
            <a:r>
              <a:rPr lang="ja-JP" altLang="en-US" sz="1400" kern="0" dirty="0">
                <a:latin typeface="Meiryo UI" pitchFamily="50" charset="-128"/>
                <a:ea typeface="Meiryo UI" pitchFamily="50" charset="-128"/>
                <a:cs typeface="Meiryo UI" pitchFamily="50" charset="-128"/>
              </a:rPr>
              <a:t>　　　　　　 　</a:t>
            </a:r>
            <a:endParaRPr lang="en-US" altLang="ja-JP" sz="1400" kern="0" dirty="0">
              <a:latin typeface="Meiryo UI" pitchFamily="50" charset="-128"/>
              <a:ea typeface="Meiryo UI" pitchFamily="50" charset="-128"/>
              <a:cs typeface="Meiryo UI" pitchFamily="50" charset="-128"/>
            </a:endParaRPr>
          </a:p>
        </p:txBody>
      </p:sp>
      <p:sp>
        <p:nvSpPr>
          <p:cNvPr id="10" name="正方形/長方形 9"/>
          <p:cNvSpPr/>
          <p:nvPr/>
        </p:nvSpPr>
        <p:spPr>
          <a:xfrm>
            <a:off x="454751" y="185878"/>
            <a:ext cx="10124323" cy="451714"/>
          </a:xfrm>
          <a:prstGeom prst="rect">
            <a:avLst/>
          </a:prstGeom>
          <a:noFill/>
          <a:ln w="12700" cap="flat" cmpd="sng" algn="ctr">
            <a:noFill/>
            <a:prstDash val="solid"/>
          </a:ln>
          <a:effectLst/>
        </p:spPr>
        <p:txBody>
          <a:bodyPr rtlCol="0" anchor="ctr"/>
          <a:lstStyle/>
          <a:p>
            <a:pPr lvl="0"/>
            <a:r>
              <a:rPr kumimoji="0"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lang="ja-JP" altLang="en-US" sz="2000" b="1" kern="0" dirty="0">
                <a:solidFill>
                  <a:srgbClr val="000000"/>
                </a:solidFill>
                <a:latin typeface="Meiryo UI" pitchFamily="50" charset="-128"/>
                <a:ea typeface="Meiryo UI" pitchFamily="50" charset="-128"/>
                <a:cs typeface="Meiryo UI" pitchFamily="50" charset="-128"/>
              </a:rPr>
              <a:t>魅力的なまちづくりに向けた</a:t>
            </a:r>
            <a:r>
              <a:rPr lang="ja-JP" altLang="en-US" sz="2000" b="1" kern="0" dirty="0">
                <a:latin typeface="Meiryo UI" pitchFamily="50" charset="-128"/>
                <a:ea typeface="Meiryo UI" pitchFamily="50" charset="-128"/>
                <a:cs typeface="Meiryo UI" pitchFamily="50" charset="-128"/>
              </a:rPr>
              <a:t>金融面からの推進 </a:t>
            </a:r>
            <a:r>
              <a:rPr lang="ja-JP" altLang="en-US" sz="1400" b="1" kern="0" dirty="0">
                <a:latin typeface="Meiryo UI" pitchFamily="50" charset="-128"/>
                <a:ea typeface="Meiryo UI" pitchFamily="50" charset="-128"/>
                <a:cs typeface="Meiryo UI" pitchFamily="50" charset="-128"/>
              </a:rPr>
              <a:t> </a:t>
            </a:r>
            <a:endParaRPr kumimoji="0"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右矢印 1"/>
          <p:cNvSpPr/>
          <p:nvPr/>
        </p:nvSpPr>
        <p:spPr>
          <a:xfrm>
            <a:off x="9630987" y="2201766"/>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9617340" y="3042606"/>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1251266" y="2489635"/>
            <a:ext cx="1567217" cy="204718"/>
            <a:chOff x="1323836" y="3862315"/>
            <a:chExt cx="1567217" cy="204718"/>
          </a:xfrm>
        </p:grpSpPr>
        <p:sp>
          <p:nvSpPr>
            <p:cNvPr id="3" name="角丸四角形 2"/>
            <p:cNvSpPr/>
            <p:nvPr/>
          </p:nvSpPr>
          <p:spPr>
            <a:xfrm>
              <a:off x="1323836" y="38623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9" name="角丸四角形 8"/>
            <p:cNvSpPr/>
            <p:nvPr/>
          </p:nvSpPr>
          <p:spPr>
            <a:xfrm>
              <a:off x="2158623" y="386231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grpSp>
      <p:sp>
        <p:nvSpPr>
          <p:cNvPr id="14" name="角丸四角形 13"/>
          <p:cNvSpPr/>
          <p:nvPr/>
        </p:nvSpPr>
        <p:spPr>
          <a:xfrm>
            <a:off x="1251266" y="339919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11" name="正方形/長方形 10"/>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a:latin typeface="Meiryo UI" panose="020B0604030504040204" pitchFamily="50" charset="-128"/>
                <a:ea typeface="Meiryo UI" panose="020B0604030504040204" pitchFamily="50" charset="-128"/>
              </a:rPr>
              <a:t>金融をテコに発展する</a:t>
            </a: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グローバル都市</a:t>
            </a:r>
          </a:p>
        </p:txBody>
      </p:sp>
      <p:sp>
        <p:nvSpPr>
          <p:cNvPr id="21" name="スライド番号プレースホルダー 1"/>
          <p:cNvSpPr txBox="1">
            <a:spLocks/>
          </p:cNvSpPr>
          <p:nvPr/>
        </p:nvSpPr>
        <p:spPr>
          <a:xfrm>
            <a:off x="9434849" y="648878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4CFCB8D1-E384-4ABF-9F79-4EB3205F8B48}" type="slidenum">
              <a:rPr lang="ja-JP" altLang="en-US" smtClean="0">
                <a:solidFill>
                  <a:prstClr val="black">
                    <a:tint val="75000"/>
                  </a:prstClr>
                </a:solidFill>
                <a:latin typeface="游ゴシック" panose="020F0502020204030204"/>
                <a:ea typeface="游ゴシック" panose="020B0400000000000000" pitchFamily="50" charset="-128"/>
              </a:rPr>
              <a:pPr>
                <a:defRPr/>
              </a:pPr>
              <a:t>15</a:t>
            </a:fld>
            <a:endParaRPr lang="ja-JP" altLang="en-US" dirty="0">
              <a:solidFill>
                <a:prstClr val="black">
                  <a:tint val="75000"/>
                </a:prstClr>
              </a:solidFill>
              <a:latin typeface="游ゴシック" panose="020F0502020204030204"/>
              <a:ea typeface="游ゴシック" panose="020B0400000000000000" pitchFamily="50" charset="-128"/>
            </a:endParaRPr>
          </a:p>
        </p:txBody>
      </p:sp>
      <p:sp>
        <p:nvSpPr>
          <p:cNvPr id="13" name="テキスト ボックス 12"/>
          <p:cNvSpPr txBox="1"/>
          <p:nvPr/>
        </p:nvSpPr>
        <p:spPr>
          <a:xfrm>
            <a:off x="9855463" y="2033770"/>
            <a:ext cx="49244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実施</a:t>
            </a:r>
          </a:p>
        </p:txBody>
      </p:sp>
      <p:sp>
        <p:nvSpPr>
          <p:cNvPr id="23" name="テキスト ボックス 22"/>
          <p:cNvSpPr txBox="1"/>
          <p:nvPr/>
        </p:nvSpPr>
        <p:spPr>
          <a:xfrm>
            <a:off x="9850768" y="2889854"/>
            <a:ext cx="49244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実施</a:t>
            </a:r>
          </a:p>
        </p:txBody>
      </p:sp>
      <p:sp>
        <p:nvSpPr>
          <p:cNvPr id="16" name="スライド番号プレースホルダー 5"/>
          <p:cNvSpPr txBox="1">
            <a:spLocks/>
          </p:cNvSpPr>
          <p:nvPr/>
        </p:nvSpPr>
        <p:spPr>
          <a:xfrm>
            <a:off x="8538030" y="556321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033E0FB-58FA-46C2-AEF5-ADFD2CAB7292}" type="slidenum">
              <a:rPr lang="ja-JP" altLang="en-US" smtClean="0"/>
              <a:pPr/>
              <a:t>15</a:t>
            </a:fld>
            <a:endParaRPr lang="ja-JP" altLang="en-US"/>
          </a:p>
        </p:txBody>
      </p:sp>
      <p:graphicFrame>
        <p:nvGraphicFramePr>
          <p:cNvPr id="17" name="コンテンツ プレースホルダー 6"/>
          <p:cNvGraphicFramePr>
            <a:graphicFrameLocks/>
          </p:cNvGraphicFramePr>
          <p:nvPr>
            <p:extLst>
              <p:ext uri="{D42A27DB-BD31-4B8C-83A1-F6EECF244321}">
                <p14:modId xmlns:p14="http://schemas.microsoft.com/office/powerpoint/2010/main" val="715828101"/>
              </p:ext>
            </p:extLst>
          </p:nvPr>
        </p:nvGraphicFramePr>
        <p:xfrm>
          <a:off x="765630" y="4331191"/>
          <a:ext cx="10994409" cy="1769955"/>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34547">
                  <a:extLst>
                    <a:ext uri="{9D8B030D-6E8A-4147-A177-3AD203B41FA5}">
                      <a16:colId xmlns:a16="http://schemas.microsoft.com/office/drawing/2014/main" val="3192314782"/>
                    </a:ext>
                  </a:extLst>
                </a:gridCol>
                <a:gridCol w="1208152">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25019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~2025</a:t>
                      </a:r>
                      <a:r>
                        <a:rPr kumimoji="1" lang="ja-JP" altLang="en-US" sz="105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2564328363"/>
                  </a:ext>
                </a:extLst>
              </a:tr>
              <a:tr h="1000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万博のレガシーの一環としての大阪発</a:t>
                      </a:r>
                      <a:endParaRPr lang="en-US" altLang="ja-JP" sz="14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デジタル地域通貨の発行や個人データ等</a:t>
                      </a:r>
                      <a:endParaRPr lang="en-US" altLang="ja-JP" sz="14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の活用検討</a:t>
                      </a:r>
                    </a:p>
                  </a:txBody>
                  <a:tcPr/>
                </a:tc>
                <a:tc>
                  <a:txBody>
                    <a:bodyPr/>
                    <a:lstStyle/>
                    <a:p>
                      <a:r>
                        <a:rPr kumimoji="1" lang="ja-JP" altLang="en-US" sz="1400" dirty="0">
                          <a:latin typeface="Meiryo UI" panose="020B0604030504040204" pitchFamily="50" charset="-128"/>
                          <a:ea typeface="Meiryo UI" panose="020B0604030504040204" pitchFamily="50" charset="-128"/>
                        </a:rPr>
                        <a:t>万博後も活用できるデジタル地域通貨やデジタル</a:t>
                      </a:r>
                      <a:r>
                        <a:rPr kumimoji="1" lang="en-US" altLang="ja-JP" sz="1400" dirty="0">
                          <a:latin typeface="Meiryo UI" panose="020B0604030504040204" pitchFamily="50" charset="-128"/>
                          <a:ea typeface="Meiryo UI" panose="020B0604030504040204" pitchFamily="50" charset="-128"/>
                        </a:rPr>
                        <a:t>ID</a:t>
                      </a:r>
                      <a:r>
                        <a:rPr kumimoji="1" lang="ja-JP" altLang="en-US" sz="1400" dirty="0">
                          <a:latin typeface="Meiryo UI" panose="020B0604030504040204" pitchFamily="50" charset="-128"/>
                          <a:ea typeface="Meiryo UI" panose="020B0604030504040204" pitchFamily="50" charset="-128"/>
                        </a:rPr>
                        <a:t>によるデータ活用の仕組みを検討</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18" name="テキスト ボックス 17"/>
          <p:cNvSpPr txBox="1">
            <a:spLocks noChangeArrowheads="1"/>
          </p:cNvSpPr>
          <p:nvPr/>
        </p:nvSpPr>
        <p:spPr bwMode="auto">
          <a:xfrm>
            <a:off x="764460" y="3978385"/>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②　万博後もみすえた地域の発展につながるデジタル地域通貨・デジタル</a:t>
            </a:r>
            <a:r>
              <a:rPr lang="en-US" altLang="ja-JP" sz="1600" kern="0" dirty="0">
                <a:latin typeface="Meiryo UI" pitchFamily="50" charset="-128"/>
                <a:ea typeface="Meiryo UI" pitchFamily="50" charset="-128"/>
                <a:cs typeface="Meiryo UI" pitchFamily="50" charset="-128"/>
              </a:rPr>
              <a:t>ID</a:t>
            </a:r>
            <a:r>
              <a:rPr lang="ja-JP" altLang="en-US" sz="1600" kern="0" dirty="0">
                <a:latin typeface="Meiryo UI" pitchFamily="50" charset="-128"/>
                <a:ea typeface="Meiryo UI" pitchFamily="50" charset="-128"/>
                <a:cs typeface="Meiryo UI" pitchFamily="50" charset="-128"/>
              </a:rPr>
              <a:t>の発行・浸透</a:t>
            </a:r>
            <a:endParaRPr lang="en-US" altLang="ja-JP" sz="1400" kern="0" dirty="0">
              <a:latin typeface="Meiryo UI" pitchFamily="50" charset="-128"/>
              <a:ea typeface="Meiryo UI" pitchFamily="50" charset="-128"/>
              <a:cs typeface="Meiryo UI" pitchFamily="50" charset="-128"/>
            </a:endParaRPr>
          </a:p>
        </p:txBody>
      </p:sp>
      <p:sp>
        <p:nvSpPr>
          <p:cNvPr id="19" name="角丸四角形 18"/>
          <p:cNvSpPr/>
          <p:nvPr/>
        </p:nvSpPr>
        <p:spPr>
          <a:xfrm>
            <a:off x="1449832" y="5844066"/>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grpSp>
        <p:nvGrpSpPr>
          <p:cNvPr id="20" name="グループ化 19"/>
          <p:cNvGrpSpPr/>
          <p:nvPr/>
        </p:nvGrpSpPr>
        <p:grpSpPr>
          <a:xfrm>
            <a:off x="9630987" y="5370209"/>
            <a:ext cx="2129053" cy="600502"/>
            <a:chOff x="9703557" y="4053385"/>
            <a:chExt cx="2129053" cy="600502"/>
          </a:xfrm>
        </p:grpSpPr>
        <p:sp>
          <p:nvSpPr>
            <p:cNvPr id="22" name="正方形/長方形 21"/>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a:off x="10616746" y="4053385"/>
              <a:ext cx="121586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テキスト ボックス 24"/>
          <p:cNvSpPr txBox="1"/>
          <p:nvPr/>
        </p:nvSpPr>
        <p:spPr>
          <a:xfrm>
            <a:off x="10892031" y="5184734"/>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9850770" y="5184734"/>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sp>
        <p:nvSpPr>
          <p:cNvPr id="6" name="正方形/長方形 5"/>
          <p:cNvSpPr/>
          <p:nvPr/>
        </p:nvSpPr>
        <p:spPr>
          <a:xfrm>
            <a:off x="8120418" y="62629"/>
            <a:ext cx="3685848" cy="7848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900" dirty="0"/>
              <a:t>具体的取組みについては、</a:t>
            </a:r>
            <a:br>
              <a:rPr lang="ja-JP" altLang="en-US" sz="900" dirty="0"/>
            </a:br>
            <a:r>
              <a:rPr lang="ja-JP" altLang="en-US" sz="900" dirty="0"/>
              <a:t>・国内外から大阪に資金・人材・企業を「呼び込む」取組み</a:t>
            </a:r>
            <a:br>
              <a:rPr lang="ja-JP" altLang="en-US" sz="900" dirty="0"/>
            </a:br>
            <a:r>
              <a:rPr lang="ja-JP" altLang="en-US" sz="900" dirty="0"/>
              <a:t>・自らの魅力を高めていく「育む」取組み</a:t>
            </a:r>
            <a:br>
              <a:rPr lang="ja-JP" altLang="en-US" sz="900" dirty="0"/>
            </a:br>
            <a:r>
              <a:rPr lang="ja-JP" altLang="en-US" sz="900" dirty="0"/>
              <a:t>・「呼び込む」 「育む」ための基盤整備としての「支える」取組み</a:t>
            </a:r>
            <a:br>
              <a:rPr lang="ja-JP" altLang="en-US" sz="900" dirty="0"/>
            </a:br>
            <a:r>
              <a:rPr lang="ja-JP" altLang="en-US" sz="900" dirty="0"/>
              <a:t>の３つのアプローチ軸に整理</a:t>
            </a:r>
          </a:p>
        </p:txBody>
      </p:sp>
    </p:spTree>
    <p:extLst>
      <p:ext uri="{BB962C8B-B14F-4D97-AF65-F5344CB8AC3E}">
        <p14:creationId xmlns:p14="http://schemas.microsoft.com/office/powerpoint/2010/main" val="3921275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2683652526"/>
              </p:ext>
            </p:extLst>
          </p:nvPr>
        </p:nvGraphicFramePr>
        <p:xfrm>
          <a:off x="765630" y="1039886"/>
          <a:ext cx="10994409" cy="2527585"/>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34547">
                  <a:extLst>
                    <a:ext uri="{9D8B030D-6E8A-4147-A177-3AD203B41FA5}">
                      <a16:colId xmlns:a16="http://schemas.microsoft.com/office/drawing/2014/main" val="3192314782"/>
                    </a:ext>
                  </a:extLst>
                </a:gridCol>
                <a:gridCol w="1208152">
                  <a:extLst>
                    <a:ext uri="{9D8B030D-6E8A-4147-A177-3AD203B41FA5}">
                      <a16:colId xmlns:a16="http://schemas.microsoft.com/office/drawing/2014/main" val="3553168558"/>
                    </a:ext>
                  </a:extLst>
                </a:gridCol>
              </a:tblGrid>
              <a:tr h="295193">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~2025</a:t>
                      </a:r>
                      <a:r>
                        <a:rPr kumimoji="1" lang="ja-JP" altLang="en-US" sz="105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2564328363"/>
                  </a:ext>
                </a:extLst>
              </a:tr>
              <a:tr h="889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トッププロモーションをはじめとする戦略的な誘致活動の実施</a:t>
                      </a:r>
                    </a:p>
                  </a:txBody>
                  <a:tcPr/>
                </a:tc>
                <a:tc>
                  <a:txBody>
                    <a:bodyPr/>
                    <a:lstStyle/>
                    <a:p>
                      <a:r>
                        <a:rPr kumimoji="1" lang="ja-JP" altLang="en-US" sz="1400" dirty="0">
                          <a:latin typeface="Meiryo UI" panose="020B0604030504040204" pitchFamily="50" charset="-128"/>
                          <a:ea typeface="Meiryo UI" panose="020B0604030504040204" pitchFamily="50" charset="-128"/>
                        </a:rPr>
                        <a:t>海外投資家向けイベントでのトッププロモーションや、進出意向調査等による企業の発掘から個別コンタクト、伴走支援まで一貫した誘致活動の実施</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r h="868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誘致インセンティブの創設</a:t>
                      </a:r>
                      <a:endParaRPr lang="en-US" altLang="ja-JP" sz="1400"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金融系外国企業等の拠点設立に向けた事前調査のためのオフィス賃料や、事業開始直後の必要な初期費用等の補助制度を創設</a:t>
                      </a:r>
                      <a:endParaRPr kumimoji="1" lang="en-US" altLang="zh-TW"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bl>
          </a:graphicData>
        </a:graphic>
      </p:graphicFrame>
      <p:sp>
        <p:nvSpPr>
          <p:cNvPr id="8" name="テキスト ボックス 7"/>
          <p:cNvSpPr txBox="1">
            <a:spLocks noChangeArrowheads="1"/>
          </p:cNvSpPr>
          <p:nvPr/>
        </p:nvSpPr>
        <p:spPr bwMode="auto">
          <a:xfrm>
            <a:off x="764460" y="649230"/>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①　金融系企業・フィンテック企業誘致に向けた取組み　　　　　　 　</a:t>
            </a:r>
          </a:p>
        </p:txBody>
      </p:sp>
      <p:sp>
        <p:nvSpPr>
          <p:cNvPr id="10" name="正方形/長方形 9"/>
          <p:cNvSpPr/>
          <p:nvPr/>
        </p:nvSpPr>
        <p:spPr>
          <a:xfrm>
            <a:off x="492398" y="162602"/>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（２）スタートアップおよび地域活性化のための多様な資金調達の促進 </a:t>
            </a:r>
          </a:p>
        </p:txBody>
      </p:sp>
      <p:sp>
        <p:nvSpPr>
          <p:cNvPr id="2" name="右矢印 1"/>
          <p:cNvSpPr/>
          <p:nvPr/>
        </p:nvSpPr>
        <p:spPr>
          <a:xfrm>
            <a:off x="9617339" y="2049940"/>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9617340" y="2935759"/>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1272766" y="2392956"/>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16" name="角丸四角形 15"/>
          <p:cNvSpPr/>
          <p:nvPr/>
        </p:nvSpPr>
        <p:spPr>
          <a:xfrm>
            <a:off x="1272766" y="318040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13" name="正方形/長方形 12"/>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a:latin typeface="Meiryo UI" panose="020B0604030504040204" pitchFamily="50" charset="-128"/>
                <a:ea typeface="Meiryo UI" panose="020B0604030504040204" pitchFamily="50" charset="-128"/>
              </a:rPr>
              <a:t>金融をテコに発展する</a:t>
            </a: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グローバル都市</a:t>
            </a:r>
          </a:p>
        </p:txBody>
      </p:sp>
      <p:sp>
        <p:nvSpPr>
          <p:cNvPr id="14"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5" name="テキスト ボックス 14"/>
          <p:cNvSpPr txBox="1"/>
          <p:nvPr/>
        </p:nvSpPr>
        <p:spPr>
          <a:xfrm>
            <a:off x="9840928" y="2755525"/>
            <a:ext cx="49244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実施</a:t>
            </a:r>
          </a:p>
        </p:txBody>
      </p:sp>
      <p:sp>
        <p:nvSpPr>
          <p:cNvPr id="18" name="テキスト ボックス 17"/>
          <p:cNvSpPr txBox="1"/>
          <p:nvPr/>
        </p:nvSpPr>
        <p:spPr>
          <a:xfrm>
            <a:off x="9840929" y="1868303"/>
            <a:ext cx="49244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実施</a:t>
            </a:r>
          </a:p>
        </p:txBody>
      </p:sp>
      <p:graphicFrame>
        <p:nvGraphicFramePr>
          <p:cNvPr id="22" name="コンテンツ プレースホルダー 6"/>
          <p:cNvGraphicFramePr>
            <a:graphicFrameLocks/>
          </p:cNvGraphicFramePr>
          <p:nvPr>
            <p:extLst>
              <p:ext uri="{D42A27DB-BD31-4B8C-83A1-F6EECF244321}">
                <p14:modId xmlns:p14="http://schemas.microsoft.com/office/powerpoint/2010/main" val="3252505345"/>
              </p:ext>
            </p:extLst>
          </p:nvPr>
        </p:nvGraphicFramePr>
        <p:xfrm>
          <a:off x="765630" y="4069571"/>
          <a:ext cx="10994409" cy="2552453"/>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34547">
                  <a:extLst>
                    <a:ext uri="{9D8B030D-6E8A-4147-A177-3AD203B41FA5}">
                      <a16:colId xmlns:a16="http://schemas.microsoft.com/office/drawing/2014/main" val="3192314782"/>
                    </a:ext>
                  </a:extLst>
                </a:gridCol>
                <a:gridCol w="1208152">
                  <a:extLst>
                    <a:ext uri="{9D8B030D-6E8A-4147-A177-3AD203B41FA5}">
                      <a16:colId xmlns:a16="http://schemas.microsoft.com/office/drawing/2014/main" val="3553168558"/>
                    </a:ext>
                  </a:extLst>
                </a:gridCol>
              </a:tblGrid>
              <a:tr h="276667">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~2025</a:t>
                      </a:r>
                      <a:r>
                        <a:rPr kumimoji="1" lang="ja-JP" altLang="en-US" sz="105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2564328363"/>
                  </a:ext>
                </a:extLst>
              </a:tr>
              <a:tr h="7946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スタートアップと企業・ベンチャーキャピタル</a:t>
                      </a:r>
                      <a:r>
                        <a:rPr lang="en-US" altLang="ja-JP" sz="1400" dirty="0">
                          <a:solidFill>
                            <a:schemeClr val="tx1"/>
                          </a:solidFill>
                          <a:latin typeface="Meiryo UI" panose="020B0604030504040204" pitchFamily="50" charset="-128"/>
                          <a:ea typeface="Meiryo UI" panose="020B0604030504040204" pitchFamily="50" charset="-128"/>
                        </a:rPr>
                        <a:t>(VC)</a:t>
                      </a:r>
                      <a:r>
                        <a:rPr lang="ja-JP" altLang="en-US" sz="1400" dirty="0">
                          <a:solidFill>
                            <a:schemeClr val="tx1"/>
                          </a:solidFill>
                          <a:latin typeface="Meiryo UI" panose="020B0604030504040204" pitchFamily="50" charset="-128"/>
                          <a:ea typeface="Meiryo UI" panose="020B0604030504040204" pitchFamily="50" charset="-128"/>
                        </a:rPr>
                        <a:t>等との出会いの場の創出</a:t>
                      </a:r>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国内外の</a:t>
                      </a:r>
                      <a:r>
                        <a:rPr kumimoji="1" lang="en-US" altLang="ja-JP" sz="1400" dirty="0">
                          <a:solidFill>
                            <a:schemeClr val="tx1"/>
                          </a:solidFill>
                          <a:latin typeface="Meiryo UI" panose="020B0604030504040204" pitchFamily="50" charset="-128"/>
                          <a:ea typeface="Meiryo UI" panose="020B0604030504040204" pitchFamily="50" charset="-128"/>
                        </a:rPr>
                        <a:t>VC</a:t>
                      </a:r>
                      <a:r>
                        <a:rPr kumimoji="1" lang="ja-JP" altLang="en-US" sz="1400" dirty="0" err="1">
                          <a:solidFill>
                            <a:schemeClr val="tx1"/>
                          </a:solidFill>
                          <a:latin typeface="Meiryo UI" panose="020B0604030504040204" pitchFamily="50" charset="-128"/>
                          <a:ea typeface="Meiryo UI" panose="020B0604030504040204" pitchFamily="50" charset="-128"/>
                        </a:rPr>
                        <a:t>を招へい</a:t>
                      </a:r>
                      <a:r>
                        <a:rPr kumimoji="1" lang="ja-JP" altLang="en-US" sz="1400" dirty="0">
                          <a:solidFill>
                            <a:schemeClr val="tx1"/>
                          </a:solidFill>
                          <a:latin typeface="Meiryo UI" panose="020B0604030504040204" pitchFamily="50" charset="-128"/>
                          <a:ea typeface="Meiryo UI" panose="020B0604030504040204" pitchFamily="50" charset="-128"/>
                        </a:rPr>
                        <a:t>した</a:t>
                      </a:r>
                      <a:r>
                        <a:rPr kumimoji="1" lang="ja-JP" altLang="en-US" sz="1400" dirty="0">
                          <a:latin typeface="Meiryo UI" panose="020B0604030504040204" pitchFamily="50" charset="-128"/>
                          <a:ea typeface="Meiryo UI" panose="020B0604030504040204" pitchFamily="50" charset="-128"/>
                        </a:rPr>
                        <a:t>アクセラレーションプログラムやピッチイベントの開催等により、スタートアップ企業と</a:t>
                      </a:r>
                      <a:r>
                        <a:rPr kumimoji="1" lang="en-US" altLang="ja-JP" sz="1400" dirty="0">
                          <a:latin typeface="Meiryo UI" panose="020B0604030504040204" pitchFamily="50" charset="-128"/>
                          <a:ea typeface="Meiryo UI" panose="020B0604030504040204" pitchFamily="50" charset="-128"/>
                        </a:rPr>
                        <a:t>VC</a:t>
                      </a:r>
                      <a:r>
                        <a:rPr kumimoji="1" lang="ja-JP" altLang="en-US" sz="1400" dirty="0">
                          <a:latin typeface="Meiryo UI" panose="020B0604030504040204" pitchFamily="50" charset="-128"/>
                          <a:ea typeface="Meiryo UI" panose="020B0604030504040204" pitchFamily="50" charset="-128"/>
                        </a:rPr>
                        <a:t>の出会いの場を創出</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経済界</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32308226"/>
                  </a:ext>
                </a:extLst>
              </a:tr>
              <a:tr h="988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スタートアップや支援策等に関する情報プラットフォームの整備・拡充及びイベント開催等による国内外へのプロモーション</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在阪スタートアップや支援策を網羅した情報プラットフォームの整備・拡充を進めるとともに、イベントの開催等により投資魅力としての在阪スタートアップを国内外へプロモーション</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民間</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39258951"/>
                  </a:ext>
                </a:extLst>
              </a:tr>
            </a:tbl>
          </a:graphicData>
        </a:graphic>
      </p:graphicFrame>
      <p:sp>
        <p:nvSpPr>
          <p:cNvPr id="47" name="テキスト ボックス 46"/>
          <p:cNvSpPr txBox="1">
            <a:spLocks noChangeArrowheads="1"/>
          </p:cNvSpPr>
          <p:nvPr/>
        </p:nvSpPr>
        <p:spPr bwMode="auto">
          <a:xfrm>
            <a:off x="764460" y="3673938"/>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②　スタートアップに対するさらなる投資促進に向けた支援　　　　　　 　</a:t>
            </a:r>
          </a:p>
        </p:txBody>
      </p:sp>
      <p:sp>
        <p:nvSpPr>
          <p:cNvPr id="48" name="右矢印 47"/>
          <p:cNvSpPr/>
          <p:nvPr/>
        </p:nvSpPr>
        <p:spPr>
          <a:xfrm>
            <a:off x="9630987" y="5039696"/>
            <a:ext cx="2129052"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右矢印 48"/>
          <p:cNvSpPr/>
          <p:nvPr/>
        </p:nvSpPr>
        <p:spPr>
          <a:xfrm>
            <a:off x="9617340" y="6048637"/>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0" name="グループ化 49"/>
          <p:cNvGrpSpPr/>
          <p:nvPr/>
        </p:nvGrpSpPr>
        <p:grpSpPr>
          <a:xfrm>
            <a:off x="1251266" y="5347578"/>
            <a:ext cx="1567217" cy="204718"/>
            <a:chOff x="1323836" y="3862315"/>
            <a:chExt cx="1567217" cy="204718"/>
          </a:xfrm>
        </p:grpSpPr>
        <p:sp>
          <p:nvSpPr>
            <p:cNvPr id="51" name="角丸四角形 50"/>
            <p:cNvSpPr/>
            <p:nvPr/>
          </p:nvSpPr>
          <p:spPr>
            <a:xfrm>
              <a:off x="1323836" y="38623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52" name="角丸四角形 51"/>
            <p:cNvSpPr/>
            <p:nvPr/>
          </p:nvSpPr>
          <p:spPr>
            <a:xfrm>
              <a:off x="2158623" y="386231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grpSp>
      <p:grpSp>
        <p:nvGrpSpPr>
          <p:cNvPr id="53" name="グループ化 52"/>
          <p:cNvGrpSpPr/>
          <p:nvPr/>
        </p:nvGrpSpPr>
        <p:grpSpPr>
          <a:xfrm>
            <a:off x="1251266" y="6359887"/>
            <a:ext cx="1567217" cy="204718"/>
            <a:chOff x="1323836" y="3862315"/>
            <a:chExt cx="1567217" cy="204718"/>
          </a:xfrm>
        </p:grpSpPr>
        <p:sp>
          <p:nvSpPr>
            <p:cNvPr id="54" name="角丸四角形 53"/>
            <p:cNvSpPr/>
            <p:nvPr/>
          </p:nvSpPr>
          <p:spPr>
            <a:xfrm>
              <a:off x="1323836" y="38623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55" name="角丸四角形 54"/>
            <p:cNvSpPr/>
            <p:nvPr/>
          </p:nvSpPr>
          <p:spPr>
            <a:xfrm>
              <a:off x="2158623" y="386231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grpSp>
      <p:sp>
        <p:nvSpPr>
          <p:cNvPr id="56" name="テキスト ボックス 55"/>
          <p:cNvSpPr txBox="1"/>
          <p:nvPr/>
        </p:nvSpPr>
        <p:spPr>
          <a:xfrm>
            <a:off x="9840929" y="4849725"/>
            <a:ext cx="49244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実施</a:t>
            </a:r>
          </a:p>
        </p:txBody>
      </p:sp>
      <p:sp>
        <p:nvSpPr>
          <p:cNvPr id="57" name="テキスト ボックス 56"/>
          <p:cNvSpPr txBox="1"/>
          <p:nvPr/>
        </p:nvSpPr>
        <p:spPr>
          <a:xfrm>
            <a:off x="9840928" y="5815181"/>
            <a:ext cx="49244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実施</a:t>
            </a:r>
          </a:p>
        </p:txBody>
      </p:sp>
    </p:spTree>
    <p:extLst>
      <p:ext uri="{BB962C8B-B14F-4D97-AF65-F5344CB8AC3E}">
        <p14:creationId xmlns:p14="http://schemas.microsoft.com/office/powerpoint/2010/main" val="3594951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734283196"/>
              </p:ext>
            </p:extLst>
          </p:nvPr>
        </p:nvGraphicFramePr>
        <p:xfrm>
          <a:off x="765630" y="441478"/>
          <a:ext cx="10994409" cy="4151449"/>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34547">
                  <a:extLst>
                    <a:ext uri="{9D8B030D-6E8A-4147-A177-3AD203B41FA5}">
                      <a16:colId xmlns:a16="http://schemas.microsoft.com/office/drawing/2014/main" val="3192314782"/>
                    </a:ext>
                  </a:extLst>
                </a:gridCol>
                <a:gridCol w="1208152">
                  <a:extLst>
                    <a:ext uri="{9D8B030D-6E8A-4147-A177-3AD203B41FA5}">
                      <a16:colId xmlns:a16="http://schemas.microsoft.com/office/drawing/2014/main" val="3553168558"/>
                    </a:ext>
                  </a:extLst>
                </a:gridCol>
              </a:tblGrid>
              <a:tr h="276667">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~2025</a:t>
                      </a:r>
                      <a:r>
                        <a:rPr kumimoji="1" lang="ja-JP" altLang="en-US" sz="105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2564328363"/>
                  </a:ext>
                </a:extLst>
              </a:tr>
              <a:tr h="870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「規制のサンドボックス制度」の活用促進（金融サービス等実証実験の支援）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「規制のサンドボックス制度」活用企業を掘り起こし、実証実験に必要な予備調査やコンサルティング費用等を補助</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経済界</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77116511"/>
                  </a:ext>
                </a:extLst>
              </a:tr>
              <a:tr h="870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テーマを特化した官民連携によるベンチャーファンドの組成・運用</a:t>
                      </a:r>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大阪に強みのある産業分野に特化したベンチャーファンドの組成に向けた検討や官民による既存ファンドの運用による資金調達の円滑化</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15146533"/>
                  </a:ext>
                </a:extLst>
              </a:tr>
              <a:tr h="870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税制や規制緩和に関する国への働きかけ</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（オープンイノベーション促進税制やエンジェル税制における拡充等）</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オープンイノベーション促進税制やエンジェル税制の対象拡大など制度拡充について国に働きかけ</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経済界</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91876007"/>
                  </a:ext>
                </a:extLst>
              </a:tr>
              <a:tr h="769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solidFill>
                          <a:latin typeface="Meiryo UI" panose="020B0604030504040204" pitchFamily="50" charset="-128"/>
                          <a:ea typeface="Meiryo UI" panose="020B0604030504040204" pitchFamily="50" charset="-128"/>
                        </a:rPr>
                        <a:t>IPO</a:t>
                      </a:r>
                      <a:r>
                        <a:rPr lang="ja-JP" altLang="en-US" sz="1400" dirty="0">
                          <a:solidFill>
                            <a:schemeClr val="tx1"/>
                          </a:solidFill>
                          <a:latin typeface="Meiryo UI" panose="020B0604030504040204" pitchFamily="50" charset="-128"/>
                          <a:ea typeface="Meiryo UI" panose="020B0604030504040204" pitchFamily="50" charset="-128"/>
                        </a:rPr>
                        <a:t>の支援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相談窓口の設置や、官民連携したセミナーの開催、個別支援などによりスタートアップの</a:t>
                      </a:r>
                      <a:r>
                        <a:rPr kumimoji="1" lang="en-US" altLang="ja-JP" sz="1400" dirty="0">
                          <a:solidFill>
                            <a:schemeClr val="tx1"/>
                          </a:solidFill>
                          <a:latin typeface="Meiryo UI" panose="020B0604030504040204" pitchFamily="50" charset="-128"/>
                          <a:ea typeface="Meiryo UI" panose="020B0604030504040204" pitchFamily="50" charset="-128"/>
                        </a:rPr>
                        <a:t>IPO</a:t>
                      </a:r>
                      <a:r>
                        <a:rPr kumimoji="1" lang="ja-JP" altLang="en-US" sz="1400" dirty="0">
                          <a:solidFill>
                            <a:schemeClr val="tx1"/>
                          </a:solidFill>
                          <a:latin typeface="Meiryo UI" panose="020B0604030504040204" pitchFamily="50" charset="-128"/>
                          <a:ea typeface="Meiryo UI" panose="020B0604030504040204" pitchFamily="50" charset="-128"/>
                        </a:rPr>
                        <a:t>を促進</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取引所</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73221611"/>
                  </a:ext>
                </a:extLst>
              </a:tr>
            </a:tbl>
          </a:graphicData>
        </a:graphic>
      </p:graphicFrame>
      <p:sp>
        <p:nvSpPr>
          <p:cNvPr id="21" name="角丸四角形 20"/>
          <p:cNvSpPr/>
          <p:nvPr/>
        </p:nvSpPr>
        <p:spPr>
          <a:xfrm>
            <a:off x="1251266" y="180954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23" name="正方形/長方形 22"/>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a:latin typeface="Meiryo UI" panose="020B0604030504040204" pitchFamily="50" charset="-128"/>
                <a:ea typeface="Meiryo UI" panose="020B0604030504040204" pitchFamily="50" charset="-128"/>
              </a:rPr>
              <a:t>金融をテコに発展する</a:t>
            </a: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グローバル都市</a:t>
            </a:r>
          </a:p>
        </p:txBody>
      </p:sp>
      <p:sp>
        <p:nvSpPr>
          <p:cNvPr id="24"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28" name="テキスト ボックス 27"/>
          <p:cNvSpPr txBox="1"/>
          <p:nvPr/>
        </p:nvSpPr>
        <p:spPr>
          <a:xfrm>
            <a:off x="9567411" y="1310407"/>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sp>
        <p:nvSpPr>
          <p:cNvPr id="29" name="右矢印 28"/>
          <p:cNvSpPr/>
          <p:nvPr/>
        </p:nvSpPr>
        <p:spPr>
          <a:xfrm>
            <a:off x="9617340" y="4013482"/>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9840929" y="3863712"/>
            <a:ext cx="49244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実施</a:t>
            </a:r>
          </a:p>
        </p:txBody>
      </p:sp>
      <p:sp>
        <p:nvSpPr>
          <p:cNvPr id="31" name="角丸四角形 30"/>
          <p:cNvSpPr/>
          <p:nvPr/>
        </p:nvSpPr>
        <p:spPr>
          <a:xfrm>
            <a:off x="2124382" y="4285856"/>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sp>
        <p:nvSpPr>
          <p:cNvPr id="32" name="角丸四角形 31"/>
          <p:cNvSpPr/>
          <p:nvPr/>
        </p:nvSpPr>
        <p:spPr>
          <a:xfrm>
            <a:off x="2856812" y="3576869"/>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33" name="角丸四角形 32"/>
          <p:cNvSpPr/>
          <p:nvPr/>
        </p:nvSpPr>
        <p:spPr>
          <a:xfrm>
            <a:off x="2124382" y="2681809"/>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sp>
        <p:nvSpPr>
          <p:cNvPr id="34" name="右矢印 33"/>
          <p:cNvSpPr/>
          <p:nvPr/>
        </p:nvSpPr>
        <p:spPr>
          <a:xfrm>
            <a:off x="9630987" y="2319753"/>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9854576" y="2126441"/>
            <a:ext cx="49244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実施</a:t>
            </a:r>
          </a:p>
        </p:txBody>
      </p:sp>
      <p:sp>
        <p:nvSpPr>
          <p:cNvPr id="36" name="右矢印 35"/>
          <p:cNvSpPr/>
          <p:nvPr/>
        </p:nvSpPr>
        <p:spPr>
          <a:xfrm>
            <a:off x="9630987" y="3222954"/>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9854576" y="3029642"/>
            <a:ext cx="49244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実施</a:t>
            </a:r>
          </a:p>
        </p:txBody>
      </p:sp>
      <p:grpSp>
        <p:nvGrpSpPr>
          <p:cNvPr id="38" name="グループ化 37"/>
          <p:cNvGrpSpPr/>
          <p:nvPr/>
        </p:nvGrpSpPr>
        <p:grpSpPr>
          <a:xfrm>
            <a:off x="9630987" y="1481247"/>
            <a:ext cx="2129053" cy="600502"/>
            <a:chOff x="9703557" y="4053385"/>
            <a:chExt cx="2129053" cy="600502"/>
          </a:xfrm>
        </p:grpSpPr>
        <p:sp>
          <p:nvSpPr>
            <p:cNvPr id="39" name="正方形/長方形 38"/>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右矢印 39"/>
            <p:cNvSpPr/>
            <p:nvPr/>
          </p:nvSpPr>
          <p:spPr>
            <a:xfrm>
              <a:off x="10253800" y="4053385"/>
              <a:ext cx="1578810"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 name="テキスト ボックス 40"/>
          <p:cNvSpPr txBox="1"/>
          <p:nvPr/>
        </p:nvSpPr>
        <p:spPr>
          <a:xfrm>
            <a:off x="10116383" y="1311697"/>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49" name="コンテンツ プレースホルダー 6"/>
          <p:cNvGraphicFramePr>
            <a:graphicFrameLocks/>
          </p:cNvGraphicFramePr>
          <p:nvPr>
            <p:extLst>
              <p:ext uri="{D42A27DB-BD31-4B8C-83A1-F6EECF244321}">
                <p14:modId xmlns:p14="http://schemas.microsoft.com/office/powerpoint/2010/main" val="2340051036"/>
              </p:ext>
            </p:extLst>
          </p:nvPr>
        </p:nvGraphicFramePr>
        <p:xfrm>
          <a:off x="751116" y="5082819"/>
          <a:ext cx="10994409" cy="1732113"/>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49060">
                  <a:extLst>
                    <a:ext uri="{9D8B030D-6E8A-4147-A177-3AD203B41FA5}">
                      <a16:colId xmlns:a16="http://schemas.microsoft.com/office/drawing/2014/main" val="3192314782"/>
                    </a:ext>
                  </a:extLst>
                </a:gridCol>
                <a:gridCol w="1193639">
                  <a:extLst>
                    <a:ext uri="{9D8B030D-6E8A-4147-A177-3AD203B41FA5}">
                      <a16:colId xmlns:a16="http://schemas.microsoft.com/office/drawing/2014/main" val="3553168558"/>
                    </a:ext>
                  </a:extLst>
                </a:gridCol>
              </a:tblGrid>
              <a:tr h="280682">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43503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~2025</a:t>
                      </a:r>
                      <a:r>
                        <a:rPr kumimoji="1" lang="ja-JP" altLang="en-US" sz="105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2564328363"/>
                  </a:ext>
                </a:extLst>
              </a:tr>
              <a:tr h="961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solidFill>
                          <a:latin typeface="Meiryo UI" panose="020B0604030504040204" pitchFamily="50" charset="-128"/>
                          <a:ea typeface="Meiryo UI" panose="020B0604030504040204" pitchFamily="50" charset="-128"/>
                        </a:rPr>
                        <a:t>ST</a:t>
                      </a:r>
                      <a:r>
                        <a:rPr lang="ja-JP" altLang="en-US" sz="1400" dirty="0">
                          <a:solidFill>
                            <a:schemeClr val="tx1"/>
                          </a:solidFill>
                          <a:latin typeface="Meiryo UI" panose="020B0604030504040204" pitchFamily="50" charset="-128"/>
                          <a:ea typeface="Meiryo UI" panose="020B0604030504040204" pitchFamily="50" charset="-128"/>
                        </a:rPr>
                        <a:t>を活用した社債・商品の汎用化等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solidFill>
                          <a:latin typeface="Meiryo UI" panose="020B0604030504040204" pitchFamily="50" charset="-128"/>
                          <a:ea typeface="Meiryo UI" panose="020B0604030504040204" pitchFamily="50" charset="-128"/>
                        </a:rPr>
                        <a:t>ST</a:t>
                      </a:r>
                      <a:r>
                        <a:rPr lang="ja-JP" altLang="en-US" sz="1400" dirty="0">
                          <a:solidFill>
                            <a:schemeClr val="tx1"/>
                          </a:solidFill>
                          <a:latin typeface="Meiryo UI" panose="020B0604030504040204" pitchFamily="50" charset="-128"/>
                          <a:ea typeface="Meiryo UI" panose="020B0604030504040204" pitchFamily="50" charset="-128"/>
                        </a:rPr>
                        <a:t>を活用した公募社債・商品を多数発行・流通させることで、汎用化し、資金調達手法を多様化</a:t>
                      </a:r>
                      <a:endParaRPr lang="en-US" altLang="ja-JP" sz="14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大阪デジタルエクスチェンジ（</a:t>
                      </a:r>
                      <a:r>
                        <a:rPr lang="en-US" altLang="ja-JP" sz="1400" dirty="0">
                          <a:solidFill>
                            <a:schemeClr val="tx1"/>
                          </a:solidFill>
                          <a:latin typeface="Meiryo UI" panose="020B0604030504040204" pitchFamily="50" charset="-128"/>
                          <a:ea typeface="Meiryo UI" panose="020B0604030504040204" pitchFamily="50" charset="-128"/>
                        </a:rPr>
                        <a:t>ODX</a:t>
                      </a:r>
                      <a:r>
                        <a:rPr lang="ja-JP" altLang="en-US" sz="1400" dirty="0">
                          <a:solidFill>
                            <a:schemeClr val="tx1"/>
                          </a:solidFill>
                          <a:latin typeface="Meiryo UI" panose="020B0604030504040204" pitchFamily="50" charset="-128"/>
                          <a:ea typeface="Meiryo UI" panose="020B0604030504040204" pitchFamily="50" charset="-128"/>
                        </a:rPr>
                        <a:t>）における</a:t>
                      </a:r>
                      <a:r>
                        <a:rPr lang="en-US" altLang="ja-JP" sz="1400" dirty="0">
                          <a:solidFill>
                            <a:schemeClr val="tx1"/>
                          </a:solidFill>
                          <a:latin typeface="Meiryo UI" panose="020B0604030504040204" pitchFamily="50" charset="-128"/>
                          <a:ea typeface="Meiryo UI" panose="020B0604030504040204" pitchFamily="50" charset="-128"/>
                        </a:rPr>
                        <a:t>ST</a:t>
                      </a:r>
                      <a:r>
                        <a:rPr lang="ja-JP" altLang="en-US" sz="1400" dirty="0">
                          <a:solidFill>
                            <a:schemeClr val="tx1"/>
                          </a:solidFill>
                          <a:latin typeface="Meiryo UI" panose="020B0604030504040204" pitchFamily="50" charset="-128"/>
                          <a:ea typeface="Meiryo UI" panose="020B0604030504040204" pitchFamily="50" charset="-128"/>
                        </a:rPr>
                        <a:t>を活用した商品取扱いの検討</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取引所</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bl>
          </a:graphicData>
        </a:graphic>
      </p:graphicFrame>
      <p:sp>
        <p:nvSpPr>
          <p:cNvPr id="50" name="テキスト ボックス 49"/>
          <p:cNvSpPr txBox="1">
            <a:spLocks noChangeArrowheads="1"/>
          </p:cNvSpPr>
          <p:nvPr/>
        </p:nvSpPr>
        <p:spPr bwMode="auto">
          <a:xfrm>
            <a:off x="764460" y="4548893"/>
            <a:ext cx="11129139" cy="523220"/>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③　</a:t>
            </a:r>
            <a:r>
              <a:rPr lang="en-US" altLang="ja-JP" sz="1600" kern="0" dirty="0">
                <a:latin typeface="Meiryo UI" pitchFamily="50" charset="-128"/>
                <a:ea typeface="Meiryo UI" pitchFamily="50" charset="-128"/>
                <a:cs typeface="Meiryo UI" pitchFamily="50" charset="-128"/>
              </a:rPr>
              <a:t>STO</a:t>
            </a:r>
            <a:r>
              <a:rPr lang="ja-JP" altLang="en-US" sz="1600" kern="0" dirty="0">
                <a:latin typeface="Meiryo UI" pitchFamily="50" charset="-128"/>
                <a:ea typeface="Meiryo UI" pitchFamily="50" charset="-128"/>
                <a:cs typeface="Meiryo UI" pitchFamily="50" charset="-128"/>
              </a:rPr>
              <a:t>（</a:t>
            </a:r>
            <a:r>
              <a:rPr lang="en-US" altLang="ja-JP" sz="1600" kern="0" dirty="0">
                <a:latin typeface="Meiryo UI" pitchFamily="50" charset="-128"/>
                <a:ea typeface="Meiryo UI" pitchFamily="50" charset="-128"/>
                <a:cs typeface="Meiryo UI" pitchFamily="50" charset="-128"/>
              </a:rPr>
              <a:t>※</a:t>
            </a:r>
            <a:r>
              <a:rPr lang="ja-JP" altLang="en-US" sz="1600" kern="0" dirty="0">
                <a:latin typeface="Meiryo UI" pitchFamily="50" charset="-128"/>
                <a:ea typeface="Meiryo UI" pitchFamily="50" charset="-128"/>
                <a:cs typeface="Meiryo UI" pitchFamily="50" charset="-128"/>
              </a:rPr>
              <a:t>）など新たな手法を活用した資金調達の促進に向けた取組み</a:t>
            </a:r>
            <a:br>
              <a:rPr lang="ja-JP" altLang="en-US" sz="1600" kern="0" dirty="0">
                <a:latin typeface="Meiryo UI" pitchFamily="50" charset="-128"/>
                <a:ea typeface="Meiryo UI" pitchFamily="50" charset="-128"/>
                <a:cs typeface="Meiryo UI" pitchFamily="50" charset="-128"/>
              </a:rPr>
            </a:br>
            <a:r>
              <a:rPr lang="ja-JP" altLang="en-US" sz="1200" kern="0" dirty="0">
                <a:latin typeface="Meiryo UI" pitchFamily="50" charset="-128"/>
                <a:ea typeface="Meiryo UI" pitchFamily="50" charset="-128"/>
                <a:cs typeface="Meiryo UI" pitchFamily="50" charset="-128"/>
              </a:rPr>
              <a:t>　　　</a:t>
            </a:r>
            <a:r>
              <a:rPr lang="en-US" altLang="ja-JP" sz="1200" kern="0" dirty="0">
                <a:latin typeface="Meiryo UI" pitchFamily="50" charset="-128"/>
                <a:ea typeface="Meiryo UI" pitchFamily="50" charset="-128"/>
                <a:cs typeface="Meiryo UI" pitchFamily="50" charset="-128"/>
              </a:rPr>
              <a:t>※</a:t>
            </a:r>
            <a:r>
              <a:rPr lang="ja-JP" altLang="en-US" sz="1200" kern="0" dirty="0">
                <a:latin typeface="Meiryo UI" pitchFamily="50" charset="-128"/>
                <a:ea typeface="Meiryo UI" pitchFamily="50" charset="-128"/>
                <a:cs typeface="Meiryo UI" pitchFamily="50" charset="-128"/>
              </a:rPr>
              <a:t>　</a:t>
            </a:r>
            <a:r>
              <a:rPr lang="en-US" altLang="ja-JP" sz="1200" kern="0" dirty="0">
                <a:latin typeface="Meiryo UI" pitchFamily="50" charset="-128"/>
                <a:ea typeface="Meiryo UI" pitchFamily="50" charset="-128"/>
                <a:cs typeface="Meiryo UI" pitchFamily="50" charset="-128"/>
              </a:rPr>
              <a:t>STO</a:t>
            </a:r>
            <a:r>
              <a:rPr lang="ja-JP" altLang="en-US" sz="1200" kern="0" dirty="0">
                <a:latin typeface="Meiryo UI" pitchFamily="50" charset="-128"/>
                <a:ea typeface="Meiryo UI" pitchFamily="50" charset="-128"/>
                <a:cs typeface="Meiryo UI" pitchFamily="50" charset="-128"/>
              </a:rPr>
              <a:t>：ブロックチェーン等の電子的手段を用いて発行する有価証券等である「セキュリティトークン（</a:t>
            </a:r>
            <a:r>
              <a:rPr lang="en-US" altLang="ja-JP" sz="1200" kern="0" dirty="0">
                <a:latin typeface="Meiryo UI" pitchFamily="50" charset="-128"/>
                <a:ea typeface="Meiryo UI" pitchFamily="50" charset="-128"/>
                <a:cs typeface="Meiryo UI" pitchFamily="50" charset="-128"/>
              </a:rPr>
              <a:t>ST</a:t>
            </a:r>
            <a:r>
              <a:rPr lang="ja-JP" altLang="en-US" sz="1200" kern="0" dirty="0">
                <a:latin typeface="Meiryo UI" pitchFamily="50" charset="-128"/>
                <a:ea typeface="Meiryo UI" pitchFamily="50" charset="-128"/>
                <a:cs typeface="Meiryo UI" pitchFamily="50" charset="-128"/>
              </a:rPr>
              <a:t>）」により資金調達するスキーム</a:t>
            </a:r>
          </a:p>
        </p:txBody>
      </p:sp>
      <p:sp>
        <p:nvSpPr>
          <p:cNvPr id="51" name="右矢印 50"/>
          <p:cNvSpPr/>
          <p:nvPr/>
        </p:nvSpPr>
        <p:spPr>
          <a:xfrm>
            <a:off x="9602826" y="6235111"/>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a:off x="2033832" y="6515391"/>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sp>
        <p:nvSpPr>
          <p:cNvPr id="53" name="テキスト ボックス 52"/>
          <p:cNvSpPr txBox="1"/>
          <p:nvPr/>
        </p:nvSpPr>
        <p:spPr>
          <a:xfrm>
            <a:off x="9840929" y="5999260"/>
            <a:ext cx="49244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実施</a:t>
            </a:r>
          </a:p>
        </p:txBody>
      </p:sp>
    </p:spTree>
    <p:extLst>
      <p:ext uri="{BB962C8B-B14F-4D97-AF65-F5344CB8AC3E}">
        <p14:creationId xmlns:p14="http://schemas.microsoft.com/office/powerpoint/2010/main" val="634931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a:latin typeface="Meiryo UI" panose="020B0604030504040204" pitchFamily="50" charset="-128"/>
                <a:ea typeface="Meiryo UI" panose="020B0604030504040204" pitchFamily="50" charset="-128"/>
              </a:rPr>
              <a:t>金融をテコに発展する</a:t>
            </a: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グローバル都市</a:t>
            </a:r>
          </a:p>
        </p:txBody>
      </p:sp>
      <p:sp>
        <p:nvSpPr>
          <p:cNvPr id="11"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graphicFrame>
        <p:nvGraphicFramePr>
          <p:cNvPr id="10" name="コンテンツ プレースホルダー 6"/>
          <p:cNvGraphicFramePr>
            <a:graphicFrameLocks/>
          </p:cNvGraphicFramePr>
          <p:nvPr>
            <p:extLst>
              <p:ext uri="{D42A27DB-BD31-4B8C-83A1-F6EECF244321}">
                <p14:modId xmlns:p14="http://schemas.microsoft.com/office/powerpoint/2010/main" val="2047661519"/>
              </p:ext>
            </p:extLst>
          </p:nvPr>
        </p:nvGraphicFramePr>
        <p:xfrm>
          <a:off x="751116" y="907633"/>
          <a:ext cx="10994409" cy="3546393"/>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05517">
                  <a:extLst>
                    <a:ext uri="{9D8B030D-6E8A-4147-A177-3AD203B41FA5}">
                      <a16:colId xmlns:a16="http://schemas.microsoft.com/office/drawing/2014/main" val="3192314782"/>
                    </a:ext>
                  </a:extLst>
                </a:gridCol>
                <a:gridCol w="1237182">
                  <a:extLst>
                    <a:ext uri="{9D8B030D-6E8A-4147-A177-3AD203B41FA5}">
                      <a16:colId xmlns:a16="http://schemas.microsoft.com/office/drawing/2014/main" val="3553168558"/>
                    </a:ext>
                  </a:extLst>
                </a:gridCol>
              </a:tblGrid>
              <a:tr h="295193">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23398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~2025</a:t>
                      </a:r>
                      <a:r>
                        <a:rPr kumimoji="1" lang="ja-JP" altLang="en-US" sz="105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2564328363"/>
                  </a:ext>
                </a:extLst>
              </a:tr>
              <a:tr h="1006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金融機関のレジリエンス機能に係る実態調査等</a:t>
                      </a:r>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金融機関等のデュアルオペレーション実施やデータセンター、ミドル・バックオフィスの設置状況等の実態や容積率緩和など必要な支援策の調査を実施。また、デュアルオペレーション実施状況等の情報発信により金融機関等における取組みを促進</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r h="812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デュアルオペレーション対応への融資・保険等における優遇内容の発信</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rPr>
                        <a:t>デュアルオペレーションを含む企業の事業継続性を評価・認定して融資などにおいて優遇する取組みをホームページ等で発信</a:t>
                      </a:r>
                      <a:r>
                        <a:rPr kumimoji="1" lang="ja-JP" altLang="en-US" sz="1050" dirty="0">
                          <a:solidFill>
                            <a:schemeClr val="tx1"/>
                          </a:solidFill>
                          <a:latin typeface="Meiryo UI" panose="020B0604030504040204" pitchFamily="50" charset="-128"/>
                          <a:ea typeface="Meiryo UI" panose="020B0604030504040204" pitchFamily="50" charset="-128"/>
                        </a:rPr>
                        <a:t>　</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経済界</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r h="9579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デュアルオペレーションの社会的評価の向上につながる取組み</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latin typeface="Meiryo UI" panose="020B0604030504040204" pitchFamily="50" charset="-128"/>
                          <a:ea typeface="Meiryo UI" panose="020B0604030504040204" pitchFamily="50" charset="-128"/>
                        </a:rPr>
                        <a:t>ESG</a:t>
                      </a:r>
                      <a:r>
                        <a:rPr kumimoji="1" lang="ja-JP" altLang="en-US" sz="1400" dirty="0">
                          <a:solidFill>
                            <a:schemeClr val="tx1"/>
                          </a:solidFill>
                          <a:latin typeface="Meiryo UI" panose="020B0604030504040204" pitchFamily="50" charset="-128"/>
                          <a:ea typeface="Meiryo UI" panose="020B0604030504040204" pitchFamily="50" charset="-128"/>
                        </a:rPr>
                        <a:t>等の観点によるデュアルオペレーション導入メリットの検証など社会的評価の向上に有効なアプローチの検討や、金融当局や業界自主規制団体等によるデュアルオペレーション推奨に向けた働きかけを実施</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baseline="0" dirty="0">
                          <a:latin typeface="Meiryo UI" panose="020B0604030504040204" pitchFamily="50" charset="-128"/>
                          <a:ea typeface="Meiryo UI" panose="020B0604030504040204" pitchFamily="50" charset="-128"/>
                        </a:rPr>
                        <a:t>経済界</a:t>
                      </a:r>
                      <a:endParaRPr kumimoji="1" lang="en-US" altLang="ja-JP" sz="1400" baseline="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endParaRPr kumimoji="1" lang="en-US" altLang="ja-JP" sz="1400" baseline="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38624981"/>
                  </a:ext>
                </a:extLst>
              </a:tr>
            </a:tbl>
          </a:graphicData>
        </a:graphic>
      </p:graphicFrame>
      <p:sp>
        <p:nvSpPr>
          <p:cNvPr id="15" name="テキスト ボックス 14"/>
          <p:cNvSpPr txBox="1">
            <a:spLocks noChangeArrowheads="1"/>
          </p:cNvSpPr>
          <p:nvPr/>
        </p:nvSpPr>
        <p:spPr bwMode="auto">
          <a:xfrm>
            <a:off x="764460" y="546706"/>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①　金融機関による</a:t>
            </a:r>
            <a:r>
              <a:rPr lang="en-US" altLang="ja-JP" sz="1600" kern="0" dirty="0">
                <a:latin typeface="Meiryo UI" pitchFamily="50" charset="-128"/>
                <a:ea typeface="Meiryo UI" pitchFamily="50" charset="-128"/>
                <a:cs typeface="Meiryo UI" pitchFamily="50" charset="-128"/>
              </a:rPr>
              <a:t>BCP</a:t>
            </a:r>
            <a:r>
              <a:rPr lang="ja-JP" altLang="en-US" sz="1600" kern="0" dirty="0">
                <a:latin typeface="Meiryo UI" pitchFamily="50" charset="-128"/>
                <a:ea typeface="Meiryo UI" pitchFamily="50" charset="-128"/>
                <a:cs typeface="Meiryo UI" pitchFamily="50" charset="-128"/>
              </a:rPr>
              <a:t>・デュアルオペレーション拠点の設置・機能拡充及び支援</a:t>
            </a:r>
          </a:p>
        </p:txBody>
      </p:sp>
      <p:sp>
        <p:nvSpPr>
          <p:cNvPr id="16" name="正方形/長方形 15"/>
          <p:cNvSpPr/>
          <p:nvPr/>
        </p:nvSpPr>
        <p:spPr>
          <a:xfrm>
            <a:off x="492398" y="177595"/>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（３）レジリエンス向上の観点による拠点機能の強化</a:t>
            </a:r>
          </a:p>
        </p:txBody>
      </p:sp>
      <p:sp>
        <p:nvSpPr>
          <p:cNvPr id="17" name="角丸四角形 16"/>
          <p:cNvSpPr/>
          <p:nvPr/>
        </p:nvSpPr>
        <p:spPr>
          <a:xfrm>
            <a:off x="3058728" y="2335167"/>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18" name="角丸四角形 17"/>
          <p:cNvSpPr/>
          <p:nvPr/>
        </p:nvSpPr>
        <p:spPr>
          <a:xfrm>
            <a:off x="3058728" y="3200923"/>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19" name="角丸四角形 18"/>
          <p:cNvSpPr/>
          <p:nvPr/>
        </p:nvSpPr>
        <p:spPr>
          <a:xfrm>
            <a:off x="3058728" y="4132447"/>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20" name="テキスト ボックス 19"/>
          <p:cNvSpPr txBox="1"/>
          <p:nvPr/>
        </p:nvSpPr>
        <p:spPr>
          <a:xfrm>
            <a:off x="9593253" y="1753432"/>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10892031" y="2710770"/>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9840929" y="2710770"/>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10892031" y="3610655"/>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9840929" y="3610655"/>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pSp>
        <p:nvGrpSpPr>
          <p:cNvPr id="25" name="グループ化 24"/>
          <p:cNvGrpSpPr/>
          <p:nvPr/>
        </p:nvGrpSpPr>
        <p:grpSpPr>
          <a:xfrm>
            <a:off x="9619939" y="3817545"/>
            <a:ext cx="2129053" cy="600502"/>
            <a:chOff x="9703557" y="4053385"/>
            <a:chExt cx="2129053" cy="600502"/>
          </a:xfrm>
        </p:grpSpPr>
        <p:sp>
          <p:nvSpPr>
            <p:cNvPr id="26" name="正方形/長方形 25"/>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右矢印 26"/>
            <p:cNvSpPr/>
            <p:nvPr/>
          </p:nvSpPr>
          <p:spPr>
            <a:xfrm>
              <a:off x="10616746" y="4053385"/>
              <a:ext cx="121586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 name="グループ化 27"/>
          <p:cNvGrpSpPr/>
          <p:nvPr/>
        </p:nvGrpSpPr>
        <p:grpSpPr>
          <a:xfrm>
            <a:off x="9619939" y="2864632"/>
            <a:ext cx="2129053" cy="600502"/>
            <a:chOff x="9703557" y="4053385"/>
            <a:chExt cx="2129053" cy="600502"/>
          </a:xfrm>
        </p:grpSpPr>
        <p:sp>
          <p:nvSpPr>
            <p:cNvPr id="29" name="正方形/長方形 28"/>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右矢印 29"/>
            <p:cNvSpPr/>
            <p:nvPr/>
          </p:nvSpPr>
          <p:spPr>
            <a:xfrm>
              <a:off x="10616746" y="4053385"/>
              <a:ext cx="121586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p:cNvGrpSpPr/>
          <p:nvPr/>
        </p:nvGrpSpPr>
        <p:grpSpPr>
          <a:xfrm>
            <a:off x="9619939" y="2003791"/>
            <a:ext cx="2129053" cy="600502"/>
            <a:chOff x="9703557" y="4053385"/>
            <a:chExt cx="2129053" cy="600502"/>
          </a:xfrm>
        </p:grpSpPr>
        <p:sp>
          <p:nvSpPr>
            <p:cNvPr id="32" name="正方形/長方形 31"/>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右矢印 32"/>
            <p:cNvSpPr/>
            <p:nvPr/>
          </p:nvSpPr>
          <p:spPr>
            <a:xfrm>
              <a:off x="10169314" y="4053385"/>
              <a:ext cx="1663296"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テキスト ボックス 33"/>
          <p:cNvSpPr txBox="1"/>
          <p:nvPr/>
        </p:nvSpPr>
        <p:spPr>
          <a:xfrm>
            <a:off x="10076078" y="1753432"/>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35" name="コンテンツ プレースホルダー 6"/>
          <p:cNvGraphicFramePr>
            <a:graphicFrameLocks/>
          </p:cNvGraphicFramePr>
          <p:nvPr>
            <p:extLst>
              <p:ext uri="{D42A27DB-BD31-4B8C-83A1-F6EECF244321}">
                <p14:modId xmlns:p14="http://schemas.microsoft.com/office/powerpoint/2010/main" val="3402086113"/>
              </p:ext>
            </p:extLst>
          </p:nvPr>
        </p:nvGraphicFramePr>
        <p:xfrm>
          <a:off x="746150" y="5071526"/>
          <a:ext cx="10994409" cy="1714500"/>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891003">
                  <a:extLst>
                    <a:ext uri="{9D8B030D-6E8A-4147-A177-3AD203B41FA5}">
                      <a16:colId xmlns:a16="http://schemas.microsoft.com/office/drawing/2014/main" val="3192314782"/>
                    </a:ext>
                  </a:extLst>
                </a:gridCol>
                <a:gridCol w="1251696">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6311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~2025</a:t>
                      </a:r>
                      <a:r>
                        <a:rPr kumimoji="1" lang="ja-JP" altLang="en-US" sz="105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25643283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金融機関のレジリエンス機能に係る実態調査等（再掲）</a:t>
                      </a:r>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金融機関等のデュアルオペレーション実施やデータセンター、ミドル・バックオフィスの設置状況等の実態や容積率緩和など必要な支援策の調査を実施。また、デュアルオペレーション実施状況等の情報発信により金融機関等における取組みを促進</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36" name="テキスト ボックス 35"/>
          <p:cNvSpPr txBox="1">
            <a:spLocks noChangeArrowheads="1"/>
          </p:cNvSpPr>
          <p:nvPr/>
        </p:nvSpPr>
        <p:spPr bwMode="auto">
          <a:xfrm>
            <a:off x="744980" y="4449105"/>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②　データセンターやミドル・バックオフィス（</a:t>
            </a:r>
            <a:r>
              <a:rPr lang="en-US" altLang="ja-JP" sz="1600" kern="0" dirty="0">
                <a:latin typeface="Meiryo UI" pitchFamily="50" charset="-128"/>
                <a:ea typeface="Meiryo UI" pitchFamily="50" charset="-128"/>
                <a:cs typeface="Meiryo UI" pitchFamily="50" charset="-128"/>
              </a:rPr>
              <a:t>※</a:t>
            </a:r>
            <a:r>
              <a:rPr lang="ja-JP" altLang="en-US" sz="1600" kern="0" dirty="0">
                <a:latin typeface="Meiryo UI" pitchFamily="50" charset="-128"/>
                <a:ea typeface="Meiryo UI" pitchFamily="50" charset="-128"/>
                <a:cs typeface="Meiryo UI" pitchFamily="50" charset="-128"/>
              </a:rPr>
              <a:t>）の集積に向けた取組み</a:t>
            </a:r>
          </a:p>
        </p:txBody>
      </p:sp>
      <p:sp>
        <p:nvSpPr>
          <p:cNvPr id="37" name="角丸四角形 36"/>
          <p:cNvSpPr/>
          <p:nvPr/>
        </p:nvSpPr>
        <p:spPr>
          <a:xfrm>
            <a:off x="3015126" y="648653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38" name="テキスト ボックス 37"/>
          <p:cNvSpPr txBox="1"/>
          <p:nvPr/>
        </p:nvSpPr>
        <p:spPr>
          <a:xfrm>
            <a:off x="9562726" y="5952087"/>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pSp>
        <p:nvGrpSpPr>
          <p:cNvPr id="39" name="グループ化 38"/>
          <p:cNvGrpSpPr/>
          <p:nvPr/>
        </p:nvGrpSpPr>
        <p:grpSpPr>
          <a:xfrm>
            <a:off x="9600459" y="6159778"/>
            <a:ext cx="2129053" cy="600502"/>
            <a:chOff x="9703557" y="4053385"/>
            <a:chExt cx="2129053" cy="600502"/>
          </a:xfrm>
        </p:grpSpPr>
        <p:sp>
          <p:nvSpPr>
            <p:cNvPr id="40" name="正方形/長方形 39"/>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右矢印 40"/>
            <p:cNvSpPr/>
            <p:nvPr/>
          </p:nvSpPr>
          <p:spPr>
            <a:xfrm>
              <a:off x="10169314" y="4053385"/>
              <a:ext cx="1663296"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2" name="テキスト ボックス 41"/>
          <p:cNvSpPr txBox="1"/>
          <p:nvPr/>
        </p:nvSpPr>
        <p:spPr>
          <a:xfrm>
            <a:off x="10055169" y="5949379"/>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2" name="正方形/長方形 1"/>
          <p:cNvSpPr/>
          <p:nvPr/>
        </p:nvSpPr>
        <p:spPr>
          <a:xfrm>
            <a:off x="1127318" y="4724982"/>
            <a:ext cx="10178026" cy="369332"/>
          </a:xfrm>
          <a:prstGeom prst="rect">
            <a:avLst/>
          </a:prstGeom>
        </p:spPr>
        <p:txBody>
          <a:bodyPr wrap="square">
            <a:spAutoFit/>
          </a:bodyPr>
          <a:lstStyle/>
          <a:p>
            <a:pPr>
              <a:lnSpc>
                <a:spcPct val="150000"/>
              </a:lnSpc>
            </a:pPr>
            <a:r>
              <a:rPr lang="en-US" altLang="ja-JP" sz="1200"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　ミドルオフィスは営業部門などのフロントオフィスとバックオフィスの橋渡しを行う部門。バックオフィスは主には財務・法務・営業事務等の管理部門。</a:t>
            </a:r>
          </a:p>
        </p:txBody>
      </p:sp>
    </p:spTree>
    <p:extLst>
      <p:ext uri="{BB962C8B-B14F-4D97-AF65-F5344CB8AC3E}">
        <p14:creationId xmlns:p14="http://schemas.microsoft.com/office/powerpoint/2010/main" val="3661059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a:latin typeface="Meiryo UI" panose="020B0604030504040204" pitchFamily="50" charset="-128"/>
                <a:ea typeface="Meiryo UI" panose="020B0604030504040204" pitchFamily="50" charset="-128"/>
              </a:rPr>
              <a:t>金融をテコに発展する</a:t>
            </a: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グローバル都市</a:t>
            </a:r>
          </a:p>
        </p:txBody>
      </p:sp>
      <p:sp>
        <p:nvSpPr>
          <p:cNvPr id="19"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graphicFrame>
        <p:nvGraphicFramePr>
          <p:cNvPr id="35" name="コンテンツ プレースホルダー 6"/>
          <p:cNvGraphicFramePr>
            <a:graphicFrameLocks noGrp="1"/>
          </p:cNvGraphicFramePr>
          <p:nvPr>
            <p:ph idx="1"/>
            <p:extLst>
              <p:ext uri="{D42A27DB-BD31-4B8C-83A1-F6EECF244321}">
                <p14:modId xmlns:p14="http://schemas.microsoft.com/office/powerpoint/2010/main" val="3988183825"/>
              </p:ext>
            </p:extLst>
          </p:nvPr>
        </p:nvGraphicFramePr>
        <p:xfrm>
          <a:off x="765630" y="862919"/>
          <a:ext cx="10994409" cy="1600071"/>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34546">
                  <a:extLst>
                    <a:ext uri="{9D8B030D-6E8A-4147-A177-3AD203B41FA5}">
                      <a16:colId xmlns:a16="http://schemas.microsoft.com/office/drawing/2014/main" val="3192314782"/>
                    </a:ext>
                  </a:extLst>
                </a:gridCol>
                <a:gridCol w="1208153">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~2025</a:t>
                      </a:r>
                      <a:r>
                        <a:rPr kumimoji="1" lang="ja-JP" altLang="en-US" sz="105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2564328363"/>
                  </a:ext>
                </a:extLst>
              </a:tr>
              <a:tr h="8304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金融商品に係る所得課税の損益通算範囲の拡大等（デリバティブ取引追加）に向けた働きかけ</a:t>
                      </a:r>
                    </a:p>
                  </a:txBody>
                  <a:tcPr/>
                </a:tc>
                <a:tc>
                  <a:txBody>
                    <a:bodyPr/>
                    <a:lstStyle/>
                    <a:p>
                      <a:r>
                        <a:rPr kumimoji="1" lang="ja-JP" altLang="en-US" sz="1400" dirty="0">
                          <a:latin typeface="Meiryo UI" panose="020B0604030504040204" pitchFamily="50" charset="-128"/>
                          <a:ea typeface="Meiryo UI" panose="020B0604030504040204" pitchFamily="50" charset="-128"/>
                        </a:rPr>
                        <a:t>金融商品に係る所得課税の損益通算範囲にデリバティブ取引を追加することについて民間団体等と連携し、国に要望</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経済界</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49" name="テキスト ボックス 48"/>
          <p:cNvSpPr txBox="1">
            <a:spLocks noChangeArrowheads="1"/>
          </p:cNvSpPr>
          <p:nvPr/>
        </p:nvSpPr>
        <p:spPr bwMode="auto">
          <a:xfrm>
            <a:off x="764460" y="517204"/>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①　金融商品に係る所得課税の損益通算範囲の拡大等（デリバティブ取引追加）に向けた働きかけ</a:t>
            </a:r>
          </a:p>
        </p:txBody>
      </p:sp>
      <p:sp>
        <p:nvSpPr>
          <p:cNvPr id="50" name="正方形/長方形 49"/>
          <p:cNvSpPr/>
          <p:nvPr/>
        </p:nvSpPr>
        <p:spPr>
          <a:xfrm>
            <a:off x="492398" y="148326"/>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（４）国内の金融市場の活性化 </a:t>
            </a:r>
          </a:p>
        </p:txBody>
      </p:sp>
      <p:graphicFrame>
        <p:nvGraphicFramePr>
          <p:cNvPr id="51" name="コンテンツ プレースホルダー 6"/>
          <p:cNvGraphicFramePr>
            <a:graphicFrameLocks/>
          </p:cNvGraphicFramePr>
          <p:nvPr>
            <p:extLst>
              <p:ext uri="{D42A27DB-BD31-4B8C-83A1-F6EECF244321}">
                <p14:modId xmlns:p14="http://schemas.microsoft.com/office/powerpoint/2010/main" val="3163122724"/>
              </p:ext>
            </p:extLst>
          </p:nvPr>
        </p:nvGraphicFramePr>
        <p:xfrm>
          <a:off x="765630" y="3067393"/>
          <a:ext cx="10994409" cy="1714500"/>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454162">
                  <a:extLst>
                    <a:ext uri="{9D8B030D-6E8A-4147-A177-3AD203B41FA5}">
                      <a16:colId xmlns:a16="http://schemas.microsoft.com/office/drawing/2014/main" val="2051220517"/>
                    </a:ext>
                  </a:extLst>
                </a:gridCol>
                <a:gridCol w="1196011">
                  <a:extLst>
                    <a:ext uri="{9D8B030D-6E8A-4147-A177-3AD203B41FA5}">
                      <a16:colId xmlns:a16="http://schemas.microsoft.com/office/drawing/2014/main" val="3213052032"/>
                    </a:ext>
                  </a:extLst>
                </a:gridCol>
                <a:gridCol w="949060">
                  <a:extLst>
                    <a:ext uri="{9D8B030D-6E8A-4147-A177-3AD203B41FA5}">
                      <a16:colId xmlns:a16="http://schemas.microsoft.com/office/drawing/2014/main" val="3192314782"/>
                    </a:ext>
                  </a:extLst>
                </a:gridCol>
                <a:gridCol w="1193639">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~2025</a:t>
                      </a:r>
                      <a:r>
                        <a:rPr kumimoji="1" lang="ja-JP" altLang="en-US" sz="105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2564328363"/>
                  </a:ext>
                </a:extLst>
              </a:tr>
              <a:tr h="9443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大学等と企業をつなぐコンソーシアムの設置・運営による金融リテラシー教育の実施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大学等における金融リテラシー教育の実施状況について調査を実施し、コンソーシアムによる体系的・継続的な金融リテラシー教育実施の仕組みづくりを検討</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大学等</a:t>
                      </a:r>
                      <a:endParaRPr kumimoji="1" lang="en-US" altLang="ja-JP" sz="14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民間</a:t>
                      </a:r>
                      <a:r>
                        <a:rPr kumimoji="1" lang="ja-JP" altLang="en-US" sz="10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取引所</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経済界</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bl>
          </a:graphicData>
        </a:graphic>
      </p:graphicFrame>
      <p:sp>
        <p:nvSpPr>
          <p:cNvPr id="52" name="テキスト ボックス 51"/>
          <p:cNvSpPr txBox="1">
            <a:spLocks noChangeArrowheads="1"/>
          </p:cNvSpPr>
          <p:nvPr/>
        </p:nvSpPr>
        <p:spPr bwMode="auto">
          <a:xfrm>
            <a:off x="764459" y="2680104"/>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②　長期的視点で資産を育てる投資マインドの醸成・金融リテラシー向上につながる取組み</a:t>
            </a:r>
          </a:p>
        </p:txBody>
      </p:sp>
      <p:sp>
        <p:nvSpPr>
          <p:cNvPr id="53" name="角丸四角形 52"/>
          <p:cNvSpPr/>
          <p:nvPr/>
        </p:nvSpPr>
        <p:spPr>
          <a:xfrm>
            <a:off x="2304417" y="4588771"/>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sp>
        <p:nvSpPr>
          <p:cNvPr id="54" name="角丸四角形 53"/>
          <p:cNvSpPr/>
          <p:nvPr/>
        </p:nvSpPr>
        <p:spPr>
          <a:xfrm>
            <a:off x="3036847" y="221262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55" name="テキスト ボックス 54"/>
          <p:cNvSpPr txBox="1"/>
          <p:nvPr/>
        </p:nvSpPr>
        <p:spPr>
          <a:xfrm>
            <a:off x="9848409" y="1701619"/>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10899288" y="4074371"/>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9858027" y="4074371"/>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pSp>
        <p:nvGrpSpPr>
          <p:cNvPr id="58" name="グループ化 57"/>
          <p:cNvGrpSpPr/>
          <p:nvPr/>
        </p:nvGrpSpPr>
        <p:grpSpPr>
          <a:xfrm>
            <a:off x="9630987" y="4257297"/>
            <a:ext cx="2129053" cy="600502"/>
            <a:chOff x="9703557" y="4053385"/>
            <a:chExt cx="2129053" cy="600502"/>
          </a:xfrm>
        </p:grpSpPr>
        <p:sp>
          <p:nvSpPr>
            <p:cNvPr id="59" name="正方形/長方形 58"/>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右矢印 59"/>
            <p:cNvSpPr/>
            <p:nvPr/>
          </p:nvSpPr>
          <p:spPr>
            <a:xfrm>
              <a:off x="10616746" y="4053385"/>
              <a:ext cx="121586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1" name="右矢印 60"/>
          <p:cNvSpPr/>
          <p:nvPr/>
        </p:nvSpPr>
        <p:spPr>
          <a:xfrm>
            <a:off x="9612066" y="1847559"/>
            <a:ext cx="2129052"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92944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320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638653" y="195212"/>
            <a:ext cx="10914693" cy="500170"/>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2000" b="1" dirty="0">
                <a:latin typeface="UD デジタル 教科書体 NK-R" panose="02020400000000000000" pitchFamily="18" charset="-128"/>
                <a:ea typeface="UD デジタル 教科書体 NK-R" panose="02020400000000000000" pitchFamily="18" charset="-128"/>
              </a:rPr>
              <a:t>先駆けた取組みで世界に挑戦する「金融のフロントランナー都市」</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13" name="正方形/長方形 12"/>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a:latin typeface="Meiryo UI" panose="020B0604030504040204" pitchFamily="50" charset="-128"/>
                <a:ea typeface="Meiryo UI" panose="020B0604030504040204" pitchFamily="50" charset="-128"/>
              </a:rPr>
              <a:t>金融のフロント</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ランナー都市</a:t>
            </a:r>
          </a:p>
        </p:txBody>
      </p:sp>
      <p:sp>
        <p:nvSpPr>
          <p:cNvPr id="14"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24" name="角丸四角形 23"/>
          <p:cNvSpPr/>
          <p:nvPr/>
        </p:nvSpPr>
        <p:spPr>
          <a:xfrm>
            <a:off x="423754" y="1041518"/>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25" name="テキスト ボックス 24"/>
          <p:cNvSpPr txBox="1"/>
          <p:nvPr/>
        </p:nvSpPr>
        <p:spPr bwMode="white">
          <a:xfrm>
            <a:off x="417402" y="1089062"/>
            <a:ext cx="5500797"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（１）エッジの効いた先駆的な金融商品・市場の形成 </a:t>
            </a:r>
          </a:p>
        </p:txBody>
      </p:sp>
      <p:sp>
        <p:nvSpPr>
          <p:cNvPr id="26" name="テキスト ボックス 25"/>
          <p:cNvSpPr txBox="1"/>
          <p:nvPr/>
        </p:nvSpPr>
        <p:spPr bwMode="white">
          <a:xfrm>
            <a:off x="702850" y="4320100"/>
            <a:ext cx="3759949" cy="290208"/>
          </a:xfrm>
          <a:prstGeom prst="rect">
            <a:avLst/>
          </a:prstGeom>
          <a:noFill/>
        </p:spPr>
        <p:txBody>
          <a:bodyPr wrap="square" rtlCol="0">
            <a:spAutoFit/>
          </a:bodyPr>
          <a:lstStyle/>
          <a:p>
            <a:pPr algn="ctr"/>
            <a:r>
              <a:rPr lang="ja-JP" altLang="en-US" sz="1286" b="1" dirty="0">
                <a:solidFill>
                  <a:schemeClr val="bg1"/>
                </a:solidFill>
                <a:latin typeface="+mn-ea"/>
              </a:rPr>
              <a:t>②国内外の観光需要の取り込みの強化</a:t>
            </a:r>
          </a:p>
        </p:txBody>
      </p:sp>
      <p:sp>
        <p:nvSpPr>
          <p:cNvPr id="27" name="テキスト ボックス 26"/>
          <p:cNvSpPr txBox="1">
            <a:spLocks noChangeArrowheads="1"/>
          </p:cNvSpPr>
          <p:nvPr/>
        </p:nvSpPr>
        <p:spPr bwMode="auto">
          <a:xfrm>
            <a:off x="423755" y="1503241"/>
            <a:ext cx="5500796"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①アジア随一のデリバティブ市場に向けた先駆的な商品群の展開</a:t>
            </a: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28" name="フリーフォーム 27"/>
          <p:cNvSpPr/>
          <p:nvPr/>
        </p:nvSpPr>
        <p:spPr>
          <a:xfrm>
            <a:off x="423754" y="1845604"/>
            <a:ext cx="5672246" cy="417577"/>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新たな商品先物の検討</a:t>
            </a:r>
          </a:p>
        </p:txBody>
      </p:sp>
      <p:sp>
        <p:nvSpPr>
          <p:cNvPr id="29" name="テキスト ボックス 28"/>
          <p:cNvSpPr txBox="1">
            <a:spLocks noChangeArrowheads="1"/>
          </p:cNvSpPr>
          <p:nvPr/>
        </p:nvSpPr>
        <p:spPr bwMode="auto">
          <a:xfrm>
            <a:off x="423755" y="2669627"/>
            <a:ext cx="5469370"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③将来的に有望なグリーン関連のデリバティブ商品・市場の形成に向けた取組み</a:t>
            </a: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30" name="フリーフォーム 29"/>
          <p:cNvSpPr/>
          <p:nvPr/>
        </p:nvSpPr>
        <p:spPr>
          <a:xfrm>
            <a:off x="423753" y="2946626"/>
            <a:ext cx="4959797" cy="380654"/>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lnSpc>
                <a:spcPct val="150000"/>
              </a:lnSpc>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金融商品取引法の対象となるデリバティブ商品の拡大についての働きかけ</a:t>
            </a:r>
          </a:p>
        </p:txBody>
      </p:sp>
      <p:sp>
        <p:nvSpPr>
          <p:cNvPr id="31" name="角丸四角形 30"/>
          <p:cNvSpPr/>
          <p:nvPr/>
        </p:nvSpPr>
        <p:spPr>
          <a:xfrm>
            <a:off x="414418" y="3339084"/>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32" name="テキスト ボックス 31"/>
          <p:cNvSpPr txBox="1"/>
          <p:nvPr/>
        </p:nvSpPr>
        <p:spPr bwMode="white">
          <a:xfrm>
            <a:off x="414418" y="3386628"/>
            <a:ext cx="5500797"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（２）サステナブルファイナンス先進都市に向けた取組み </a:t>
            </a:r>
          </a:p>
        </p:txBody>
      </p:sp>
      <p:sp>
        <p:nvSpPr>
          <p:cNvPr id="33" name="テキスト ボックス 32"/>
          <p:cNvSpPr txBox="1">
            <a:spLocks noChangeArrowheads="1"/>
          </p:cNvSpPr>
          <p:nvPr/>
        </p:nvSpPr>
        <p:spPr bwMode="auto">
          <a:xfrm>
            <a:off x="414418" y="3772133"/>
            <a:ext cx="4631100"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①脱炭素に向けた金融の取組み</a:t>
            </a: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34" name="フリーフォーム 33"/>
          <p:cNvSpPr/>
          <p:nvPr/>
        </p:nvSpPr>
        <p:spPr>
          <a:xfrm>
            <a:off x="414418" y="4067090"/>
            <a:ext cx="5118689" cy="401721"/>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行政によるグリーンボンド等の発行</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脱炭素に取り組む企業への低利融資等</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ESG</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金融による支援</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ESG</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等に取り組む企業への金利優遇等にかかる普及・啓発</a:t>
            </a:r>
          </a:p>
          <a:p>
            <a:pPr marL="0" lvl="1" defTabSz="533400">
              <a:spcBef>
                <a:spcPct val="0"/>
              </a:spcBef>
              <a:spcAft>
                <a:spcPct val="20000"/>
              </a:spcAft>
            </a:pPr>
            <a:endParaRPr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5" name="テキスト ボックス 34"/>
          <p:cNvSpPr txBox="1">
            <a:spLocks noChangeArrowheads="1"/>
          </p:cNvSpPr>
          <p:nvPr/>
        </p:nvSpPr>
        <p:spPr bwMode="auto">
          <a:xfrm>
            <a:off x="414418" y="4711321"/>
            <a:ext cx="5557183"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②企業における</a:t>
            </a:r>
            <a:r>
              <a:rPr lang="en-US" altLang="ja-JP" sz="1200" kern="0" dirty="0">
                <a:solidFill>
                  <a:schemeClr val="accent5">
                    <a:lumMod val="50000"/>
                  </a:schemeClr>
                </a:solidFill>
                <a:latin typeface="Meiryo UI" pitchFamily="50" charset="-128"/>
                <a:ea typeface="Meiryo UI" pitchFamily="50" charset="-128"/>
                <a:cs typeface="Meiryo UI" pitchFamily="50" charset="-128"/>
              </a:rPr>
              <a:t>SDGs</a:t>
            </a:r>
            <a:r>
              <a:rPr lang="ja-JP" altLang="en-US" sz="1200" kern="0" dirty="0">
                <a:solidFill>
                  <a:schemeClr val="accent5">
                    <a:lumMod val="50000"/>
                  </a:schemeClr>
                </a:solidFill>
                <a:latin typeface="Meiryo UI" pitchFamily="50" charset="-128"/>
                <a:ea typeface="Meiryo UI" pitchFamily="50" charset="-128"/>
                <a:cs typeface="Meiryo UI" pitchFamily="50" charset="-128"/>
              </a:rPr>
              <a:t>債（ソーシャルボンド・グリーンボンド等）の発行促進</a:t>
            </a: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36" name="フリーフォーム 35"/>
          <p:cNvSpPr/>
          <p:nvPr/>
        </p:nvSpPr>
        <p:spPr>
          <a:xfrm>
            <a:off x="414418" y="5004195"/>
            <a:ext cx="5383149" cy="790347"/>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ワークショップの開催等を通じた</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SDG</a:t>
            </a:r>
            <a:r>
              <a:rPr lang="ja-JP" altLang="en-US" sz="1100" dirty="0" err="1">
                <a:solidFill>
                  <a:schemeClr val="tx1"/>
                </a:solidFill>
                <a:latin typeface="UD デジタル 教科書体 NK-R" panose="02020400000000000000" pitchFamily="18" charset="-128"/>
                <a:ea typeface="UD デジタル 教科書体 NK-R" panose="02020400000000000000" pitchFamily="18" charset="-128"/>
              </a:rPr>
              <a:t>ｓ</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債の発行支援</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ESG</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債の積極的引受や運用資産における</a:t>
            </a: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SDG</a:t>
            </a:r>
            <a:r>
              <a:rPr lang="ja-JP" altLang="en-US" sz="1100" dirty="0" err="1">
                <a:solidFill>
                  <a:schemeClr val="tx1"/>
                </a:solidFill>
                <a:latin typeface="UD デジタル 教科書体 NK-R" panose="02020400000000000000" pitchFamily="18" charset="-128"/>
                <a:ea typeface="UD デジタル 教科書体 NK-R" panose="02020400000000000000" pitchFamily="18" charset="-128"/>
              </a:rPr>
              <a:t>ｓ</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重視を通じた発行支援</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SDGs</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プロジェクトの海外への情報発信</a:t>
            </a:r>
          </a:p>
        </p:txBody>
      </p:sp>
      <p:sp>
        <p:nvSpPr>
          <p:cNvPr id="37" name="テキスト ボックス 36"/>
          <p:cNvSpPr txBox="1">
            <a:spLocks noChangeArrowheads="1"/>
          </p:cNvSpPr>
          <p:nvPr/>
        </p:nvSpPr>
        <p:spPr bwMode="auto">
          <a:xfrm>
            <a:off x="414418" y="5690375"/>
            <a:ext cx="5871508"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③国際基準に準拠した認証ラベリング制度等の検討</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38" name="フリーフォーム 37"/>
          <p:cNvSpPr/>
          <p:nvPr/>
        </p:nvSpPr>
        <p:spPr>
          <a:xfrm>
            <a:off x="414418" y="5969883"/>
            <a:ext cx="5729483" cy="234698"/>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lnSpc>
                <a:spcPct val="150000"/>
              </a:lnSpc>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発行後のモニタリング強化など付加価値を伴った認証ラベリング制度化に向けた検討</a:t>
            </a:r>
          </a:p>
        </p:txBody>
      </p:sp>
      <p:sp>
        <p:nvSpPr>
          <p:cNvPr id="39" name="角丸四角形 38"/>
          <p:cNvSpPr/>
          <p:nvPr/>
        </p:nvSpPr>
        <p:spPr>
          <a:xfrm>
            <a:off x="6248727" y="1037073"/>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40" name="テキスト ボックス 39"/>
          <p:cNvSpPr txBox="1"/>
          <p:nvPr/>
        </p:nvSpPr>
        <p:spPr bwMode="white">
          <a:xfrm>
            <a:off x="6273801" y="1084617"/>
            <a:ext cx="5469371"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（３）金融サービスに関する規制の見直しに向けた働きかけ</a:t>
            </a:r>
          </a:p>
        </p:txBody>
      </p:sp>
      <p:sp>
        <p:nvSpPr>
          <p:cNvPr id="41" name="角丸四角形 40"/>
          <p:cNvSpPr/>
          <p:nvPr/>
        </p:nvSpPr>
        <p:spPr>
          <a:xfrm>
            <a:off x="6304444" y="3608124"/>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42" name="テキスト ボックス 41"/>
          <p:cNvSpPr txBox="1"/>
          <p:nvPr/>
        </p:nvSpPr>
        <p:spPr bwMode="white">
          <a:xfrm>
            <a:off x="6304444" y="3655668"/>
            <a:ext cx="5500797"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（４）金融分野における高度人材の育成 </a:t>
            </a:r>
          </a:p>
        </p:txBody>
      </p:sp>
      <p:sp>
        <p:nvSpPr>
          <p:cNvPr id="43" name="テキスト ボックス 42"/>
          <p:cNvSpPr txBox="1">
            <a:spLocks noChangeArrowheads="1"/>
          </p:cNvSpPr>
          <p:nvPr/>
        </p:nvSpPr>
        <p:spPr bwMode="auto">
          <a:xfrm>
            <a:off x="6273802" y="1500506"/>
            <a:ext cx="5681582"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①国家戦略特区や「規制のサンドボックス制度」等の活用を通じた規制の見直し　　</a:t>
            </a:r>
            <a:r>
              <a:rPr lang="ja-JP" altLang="en-US" sz="800" kern="0" dirty="0">
                <a:solidFill>
                  <a:schemeClr val="accent5">
                    <a:lumMod val="50000"/>
                  </a:schemeClr>
                </a:solidFill>
                <a:latin typeface="Meiryo UI" pitchFamily="50" charset="-128"/>
                <a:ea typeface="Meiryo UI" pitchFamily="50" charset="-128"/>
                <a:cs typeface="Meiryo UI" pitchFamily="50" charset="-128"/>
              </a:rPr>
              <a:t>　　</a:t>
            </a:r>
          </a:p>
        </p:txBody>
      </p:sp>
      <p:sp>
        <p:nvSpPr>
          <p:cNvPr id="44" name="フリーフォーム 43"/>
          <p:cNvSpPr/>
          <p:nvPr/>
        </p:nvSpPr>
        <p:spPr>
          <a:xfrm>
            <a:off x="6292970" y="1902926"/>
            <a:ext cx="5681583" cy="616030"/>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在留資格等に関する国家戦略特区の活用</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「規制のサンドボックス制度」の活用促進（金融サービス等実証実験の支援）（再掲）</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地方税におけるインセンティブの検討</a:t>
            </a:r>
          </a:p>
        </p:txBody>
      </p:sp>
      <p:sp>
        <p:nvSpPr>
          <p:cNvPr id="45" name="フリーフォーム 44"/>
          <p:cNvSpPr/>
          <p:nvPr/>
        </p:nvSpPr>
        <p:spPr>
          <a:xfrm>
            <a:off x="6304445" y="4158925"/>
            <a:ext cx="4554648" cy="351933"/>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lnSpc>
                <a:spcPct val="150000"/>
              </a:lnSpc>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大学等高等教育における金融・起業・テクノロジー教育の実施</a:t>
            </a:r>
          </a:p>
        </p:txBody>
      </p:sp>
      <p:sp>
        <p:nvSpPr>
          <p:cNvPr id="46" name="テキスト ボックス 45"/>
          <p:cNvSpPr txBox="1">
            <a:spLocks noChangeArrowheads="1"/>
          </p:cNvSpPr>
          <p:nvPr/>
        </p:nvSpPr>
        <p:spPr bwMode="auto">
          <a:xfrm>
            <a:off x="421462" y="6275501"/>
            <a:ext cx="5871508"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④将来的に有望なグリーン関連のデリバティブ商品・市場の形成に向けた取組み（再掲）</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47" name="フリーフォーム 46"/>
          <p:cNvSpPr/>
          <p:nvPr/>
        </p:nvSpPr>
        <p:spPr>
          <a:xfrm>
            <a:off x="421462" y="6555009"/>
            <a:ext cx="5729483" cy="234698"/>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lnSpc>
                <a:spcPct val="150000"/>
              </a:lnSpc>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金融商品取引法の対象となるデリバティブ商品の拡大についての働きかけ（再掲）</a:t>
            </a:r>
          </a:p>
        </p:txBody>
      </p:sp>
      <p:sp>
        <p:nvSpPr>
          <p:cNvPr id="48" name="テキスト ボックス 47"/>
          <p:cNvSpPr txBox="1">
            <a:spLocks noChangeArrowheads="1"/>
          </p:cNvSpPr>
          <p:nvPr/>
        </p:nvSpPr>
        <p:spPr bwMode="auto">
          <a:xfrm>
            <a:off x="6239391" y="2716441"/>
            <a:ext cx="5681582" cy="4616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②金融商品に係る所得課税の損益通算範囲の拡大等（デリバティブ取引の追加）</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に向けた働きかけ（再掲）</a:t>
            </a:r>
          </a:p>
        </p:txBody>
      </p:sp>
      <p:cxnSp>
        <p:nvCxnSpPr>
          <p:cNvPr id="49" name="直線コネクタ 48"/>
          <p:cNvCxnSpPr/>
          <p:nvPr/>
        </p:nvCxnSpPr>
        <p:spPr>
          <a:xfrm>
            <a:off x="6096000" y="884905"/>
            <a:ext cx="9833" cy="5914103"/>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a:spLocks noChangeArrowheads="1"/>
          </p:cNvSpPr>
          <p:nvPr/>
        </p:nvSpPr>
        <p:spPr bwMode="auto">
          <a:xfrm>
            <a:off x="414418" y="2096325"/>
            <a:ext cx="5871508"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②</a:t>
            </a:r>
            <a:r>
              <a:rPr lang="en-US" altLang="ja-JP" sz="1200" kern="0" dirty="0">
                <a:solidFill>
                  <a:schemeClr val="accent5">
                    <a:lumMod val="50000"/>
                  </a:schemeClr>
                </a:solidFill>
                <a:latin typeface="Meiryo UI" pitchFamily="50" charset="-128"/>
                <a:ea typeface="Meiryo UI" pitchFamily="50" charset="-128"/>
                <a:cs typeface="Meiryo UI" pitchFamily="50" charset="-128"/>
              </a:rPr>
              <a:t>STO</a:t>
            </a:r>
            <a:r>
              <a:rPr lang="ja-JP" altLang="en-US" sz="1200" kern="0" dirty="0">
                <a:solidFill>
                  <a:schemeClr val="accent5">
                    <a:lumMod val="50000"/>
                  </a:schemeClr>
                </a:solidFill>
                <a:latin typeface="Meiryo UI" pitchFamily="50" charset="-128"/>
                <a:ea typeface="Meiryo UI" pitchFamily="50" charset="-128"/>
                <a:cs typeface="Meiryo UI" pitchFamily="50" charset="-128"/>
              </a:rPr>
              <a:t>など新たな手法を活用した資金調達の促進に向けた取組み（再掲）</a:t>
            </a:r>
            <a:r>
              <a:rPr lang="ja-JP" altLang="en-US" sz="800" kern="0" dirty="0">
                <a:solidFill>
                  <a:schemeClr val="accent5">
                    <a:lumMod val="50000"/>
                  </a:schemeClr>
                </a:solidFill>
                <a:latin typeface="Meiryo UI" pitchFamily="50" charset="-128"/>
                <a:ea typeface="Meiryo UI" pitchFamily="50" charset="-128"/>
                <a:cs typeface="Meiryo UI" pitchFamily="50" charset="-128"/>
              </a:rPr>
              <a:t>　　　</a:t>
            </a:r>
            <a:r>
              <a:rPr lang="ja-JP" altLang="en-US" sz="1000" kern="0" dirty="0">
                <a:solidFill>
                  <a:schemeClr val="accent5">
                    <a:lumMod val="50000"/>
                  </a:schemeClr>
                </a:solidFill>
                <a:latin typeface="Meiryo UI" pitchFamily="50" charset="-128"/>
                <a:ea typeface="Meiryo UI" pitchFamily="50" charset="-128"/>
                <a:cs typeface="Meiryo UI" pitchFamily="50" charset="-128"/>
              </a:rPr>
              <a:t>　</a:t>
            </a: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51" name="フリーフォーム 50"/>
          <p:cNvSpPr/>
          <p:nvPr/>
        </p:nvSpPr>
        <p:spPr>
          <a:xfrm>
            <a:off x="425423" y="2421403"/>
            <a:ext cx="5729483" cy="173554"/>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en-US" altLang="ja-JP" sz="1100" dirty="0">
                <a:solidFill>
                  <a:schemeClr val="tx1"/>
                </a:solidFill>
                <a:latin typeface="UD デジタル 教科書体 NK-R" panose="02020400000000000000" pitchFamily="18" charset="-128"/>
                <a:ea typeface="UD デジタル 教科書体 NK-R" panose="02020400000000000000" pitchFamily="18" charset="-128"/>
              </a:rPr>
              <a:t>ST</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を活用した社債・商品の汎用化等（再掲）</a:t>
            </a:r>
          </a:p>
        </p:txBody>
      </p:sp>
    </p:spTree>
    <p:extLst>
      <p:ext uri="{BB962C8B-B14F-4D97-AF65-F5344CB8AC3E}">
        <p14:creationId xmlns:p14="http://schemas.microsoft.com/office/powerpoint/2010/main" val="891377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a:spLocks noChangeArrowheads="1"/>
          </p:cNvSpPr>
          <p:nvPr/>
        </p:nvSpPr>
        <p:spPr bwMode="auto">
          <a:xfrm>
            <a:off x="744980" y="589797"/>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①　アジア随一のデリバティブ市場に向けた先駆的な商品群の展開　　　　 　</a:t>
            </a:r>
          </a:p>
        </p:txBody>
      </p:sp>
      <p:sp>
        <p:nvSpPr>
          <p:cNvPr id="10" name="正方形/長方形 9"/>
          <p:cNvSpPr/>
          <p:nvPr/>
        </p:nvSpPr>
        <p:spPr>
          <a:xfrm>
            <a:off x="492398" y="206613"/>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（１）エッジの効いた先駆的な金融商品・市場の形成 </a:t>
            </a:r>
          </a:p>
        </p:txBody>
      </p:sp>
      <p:graphicFrame>
        <p:nvGraphicFramePr>
          <p:cNvPr id="9" name="コンテンツ プレースホルダー 6"/>
          <p:cNvGraphicFramePr>
            <a:graphicFrameLocks/>
          </p:cNvGraphicFramePr>
          <p:nvPr>
            <p:extLst>
              <p:ext uri="{D42A27DB-BD31-4B8C-83A1-F6EECF244321}">
                <p14:modId xmlns:p14="http://schemas.microsoft.com/office/powerpoint/2010/main" val="3882806959"/>
              </p:ext>
            </p:extLst>
          </p:nvPr>
        </p:nvGraphicFramePr>
        <p:xfrm>
          <a:off x="759256" y="5129093"/>
          <a:ext cx="10927044" cy="1628986"/>
        </p:xfrm>
        <a:graphic>
          <a:graphicData uri="http://schemas.openxmlformats.org/drawingml/2006/table">
            <a:tbl>
              <a:tblPr firstRow="1" bandRow="1">
                <a:tableStyleId>{5C22544A-7EE6-4342-B048-85BDC9FD1C3A}</a:tableStyleId>
              </a:tblPr>
              <a:tblGrid>
                <a:gridCol w="3181921">
                  <a:extLst>
                    <a:ext uri="{9D8B030D-6E8A-4147-A177-3AD203B41FA5}">
                      <a16:colId xmlns:a16="http://schemas.microsoft.com/office/drawing/2014/main" val="1775291035"/>
                    </a:ext>
                  </a:extLst>
                </a:gridCol>
                <a:gridCol w="4503294">
                  <a:extLst>
                    <a:ext uri="{9D8B030D-6E8A-4147-A177-3AD203B41FA5}">
                      <a16:colId xmlns:a16="http://schemas.microsoft.com/office/drawing/2014/main" val="2051220517"/>
                    </a:ext>
                  </a:extLst>
                </a:gridCol>
                <a:gridCol w="1112259">
                  <a:extLst>
                    <a:ext uri="{9D8B030D-6E8A-4147-A177-3AD203B41FA5}">
                      <a16:colId xmlns:a16="http://schemas.microsoft.com/office/drawing/2014/main" val="3213052032"/>
                    </a:ext>
                  </a:extLst>
                </a:gridCol>
                <a:gridCol w="937100">
                  <a:extLst>
                    <a:ext uri="{9D8B030D-6E8A-4147-A177-3AD203B41FA5}">
                      <a16:colId xmlns:a16="http://schemas.microsoft.com/office/drawing/2014/main" val="3192314782"/>
                    </a:ext>
                  </a:extLst>
                </a:gridCol>
                <a:gridCol w="1192470">
                  <a:extLst>
                    <a:ext uri="{9D8B030D-6E8A-4147-A177-3AD203B41FA5}">
                      <a16:colId xmlns:a16="http://schemas.microsoft.com/office/drawing/2014/main" val="3553168558"/>
                    </a:ext>
                  </a:extLst>
                </a:gridCol>
              </a:tblGrid>
              <a:tr h="384254">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~2025</a:t>
                      </a:r>
                      <a:r>
                        <a:rPr kumimoji="1" lang="ja-JP" altLang="en-US" sz="105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2564328363"/>
                  </a:ext>
                </a:extLst>
              </a:tr>
              <a:tr h="8103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金融商品取引法の対象となるデリバティブ商品の拡大についての働きかけ</a:t>
                      </a:r>
                    </a:p>
                  </a:txBody>
                  <a:tcPr/>
                </a:tc>
                <a:tc>
                  <a:txBody>
                    <a:bodyPr/>
                    <a:lstStyle/>
                    <a:p>
                      <a:r>
                        <a:rPr lang="ja-JP" altLang="en-US" sz="1400" dirty="0">
                          <a:solidFill>
                            <a:schemeClr val="tx1"/>
                          </a:solidFill>
                          <a:latin typeface="Meiryo UI" panose="020B0604030504040204" pitchFamily="50" charset="-128"/>
                          <a:ea typeface="Meiryo UI" panose="020B0604030504040204" pitchFamily="50" charset="-128"/>
                        </a:rPr>
                        <a:t>金融商品取引法の対象となるデリバティブ商品について、エネルギー関連商品等への拡大を国に要望</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取引所</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11" name="テキスト ボックス 10"/>
          <p:cNvSpPr txBox="1">
            <a:spLocks noChangeArrowheads="1"/>
          </p:cNvSpPr>
          <p:nvPr/>
        </p:nvSpPr>
        <p:spPr bwMode="auto">
          <a:xfrm>
            <a:off x="744980" y="4742994"/>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③　将来的に有望なグリーン関連のデリバティブ商品・市場の形成に向けた取組み　 　</a:t>
            </a:r>
          </a:p>
        </p:txBody>
      </p:sp>
      <p:sp>
        <p:nvSpPr>
          <p:cNvPr id="13" name="正方形/長方形 12"/>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a:latin typeface="Meiryo UI" panose="020B0604030504040204" pitchFamily="50" charset="-128"/>
                <a:ea typeface="Meiryo UI" panose="020B0604030504040204" pitchFamily="50" charset="-128"/>
              </a:rPr>
              <a:t>金融のフロント</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ランナー都市</a:t>
            </a:r>
          </a:p>
        </p:txBody>
      </p:sp>
      <p:sp>
        <p:nvSpPr>
          <p:cNvPr id="14"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2" name="角丸四角形 11"/>
          <p:cNvSpPr/>
          <p:nvPr/>
        </p:nvSpPr>
        <p:spPr>
          <a:xfrm>
            <a:off x="2858260" y="647558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15" name="テキスト ボックス 14"/>
          <p:cNvSpPr txBox="1"/>
          <p:nvPr/>
        </p:nvSpPr>
        <p:spPr>
          <a:xfrm>
            <a:off x="10732709" y="5921612"/>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9767619" y="5898252"/>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pSp>
        <p:nvGrpSpPr>
          <p:cNvPr id="17" name="グループ化 16"/>
          <p:cNvGrpSpPr/>
          <p:nvPr/>
        </p:nvGrpSpPr>
        <p:grpSpPr>
          <a:xfrm>
            <a:off x="9569951" y="6036828"/>
            <a:ext cx="2129053" cy="600502"/>
            <a:chOff x="9703557" y="4053385"/>
            <a:chExt cx="2129053" cy="600502"/>
          </a:xfrm>
        </p:grpSpPr>
        <p:sp>
          <p:nvSpPr>
            <p:cNvPr id="18" name="正方形/長方形 17"/>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a:off x="10616746" y="4053385"/>
              <a:ext cx="121586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20" name="コンテンツ プレースホルダー 6"/>
          <p:cNvGraphicFramePr>
            <a:graphicFrameLocks/>
          </p:cNvGraphicFramePr>
          <p:nvPr>
            <p:extLst>
              <p:ext uri="{D42A27DB-BD31-4B8C-83A1-F6EECF244321}">
                <p14:modId xmlns:p14="http://schemas.microsoft.com/office/powerpoint/2010/main" val="2989441039"/>
              </p:ext>
            </p:extLst>
          </p:nvPr>
        </p:nvGraphicFramePr>
        <p:xfrm>
          <a:off x="759256" y="952808"/>
          <a:ext cx="10927044" cy="1534047"/>
        </p:xfrm>
        <a:graphic>
          <a:graphicData uri="http://schemas.openxmlformats.org/drawingml/2006/table">
            <a:tbl>
              <a:tblPr firstRow="1" bandRow="1">
                <a:tableStyleId>{5C22544A-7EE6-4342-B048-85BDC9FD1C3A}</a:tableStyleId>
              </a:tblPr>
              <a:tblGrid>
                <a:gridCol w="3181921">
                  <a:extLst>
                    <a:ext uri="{9D8B030D-6E8A-4147-A177-3AD203B41FA5}">
                      <a16:colId xmlns:a16="http://schemas.microsoft.com/office/drawing/2014/main" val="1775291035"/>
                    </a:ext>
                  </a:extLst>
                </a:gridCol>
                <a:gridCol w="4503294">
                  <a:extLst>
                    <a:ext uri="{9D8B030D-6E8A-4147-A177-3AD203B41FA5}">
                      <a16:colId xmlns:a16="http://schemas.microsoft.com/office/drawing/2014/main" val="2051220517"/>
                    </a:ext>
                  </a:extLst>
                </a:gridCol>
                <a:gridCol w="1112259">
                  <a:extLst>
                    <a:ext uri="{9D8B030D-6E8A-4147-A177-3AD203B41FA5}">
                      <a16:colId xmlns:a16="http://schemas.microsoft.com/office/drawing/2014/main" val="3213052032"/>
                    </a:ext>
                  </a:extLst>
                </a:gridCol>
                <a:gridCol w="937100">
                  <a:extLst>
                    <a:ext uri="{9D8B030D-6E8A-4147-A177-3AD203B41FA5}">
                      <a16:colId xmlns:a16="http://schemas.microsoft.com/office/drawing/2014/main" val="3192314782"/>
                    </a:ext>
                  </a:extLst>
                </a:gridCol>
                <a:gridCol w="1192470">
                  <a:extLst>
                    <a:ext uri="{9D8B030D-6E8A-4147-A177-3AD203B41FA5}">
                      <a16:colId xmlns:a16="http://schemas.microsoft.com/office/drawing/2014/main" val="3553168558"/>
                    </a:ext>
                  </a:extLst>
                </a:gridCol>
              </a:tblGrid>
              <a:tr h="384254">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~2025</a:t>
                      </a:r>
                      <a:r>
                        <a:rPr kumimoji="1" lang="ja-JP" altLang="en-US" sz="105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2564328363"/>
                  </a:ext>
                </a:extLst>
              </a:tr>
              <a:tr h="715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新たな商品先物の検討</a:t>
                      </a:r>
                    </a:p>
                  </a:txBody>
                  <a:tcPr/>
                </a:tc>
                <a:tc>
                  <a:txBody>
                    <a:bodyPr/>
                    <a:lstStyle/>
                    <a:p>
                      <a:r>
                        <a:rPr lang="ja-JP" altLang="en-US" sz="1400" dirty="0">
                          <a:solidFill>
                            <a:schemeClr val="tx1"/>
                          </a:solidFill>
                          <a:latin typeface="Meiryo UI" panose="020B0604030504040204" pitchFamily="50" charset="-128"/>
                          <a:ea typeface="Meiryo UI" panose="020B0604030504040204" pitchFamily="50" charset="-128"/>
                        </a:rPr>
                        <a:t>企業のニーズ把握等を行い、新たな商品先物取引の可能性を検討</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solidFill>
                            <a:schemeClr val="tx1"/>
                          </a:solidFill>
                          <a:latin typeface="Meiryo UI" panose="020B0604030504040204" pitchFamily="50" charset="-128"/>
                          <a:ea typeface="Meiryo UI" panose="020B0604030504040204" pitchFamily="50" charset="-128"/>
                        </a:rPr>
                        <a:t>取引所</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l"/>
                      <a:r>
                        <a:rPr kumimoji="1" lang="ja-JP" altLang="en-US" sz="1400" dirty="0">
                          <a:solidFill>
                            <a:schemeClr val="tx1"/>
                          </a:solidFill>
                          <a:latin typeface="Meiryo UI" panose="020B0604030504040204" pitchFamily="50" charset="-128"/>
                          <a:ea typeface="Meiryo UI" panose="020B0604030504040204" pitchFamily="50" charset="-128"/>
                        </a:rPr>
                        <a:t>民間</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21" name="右矢印 20"/>
          <p:cNvSpPr/>
          <p:nvPr/>
        </p:nvSpPr>
        <p:spPr>
          <a:xfrm>
            <a:off x="9569951" y="1911368"/>
            <a:ext cx="2116349" cy="600502"/>
          </a:xfrm>
          <a:prstGeom prst="rightArrow">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9767620" y="1802761"/>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sp>
        <p:nvSpPr>
          <p:cNvPr id="23" name="角丸四角形 22"/>
          <p:cNvSpPr/>
          <p:nvPr/>
        </p:nvSpPr>
        <p:spPr>
          <a:xfrm>
            <a:off x="1423186" y="2200241"/>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graphicFrame>
        <p:nvGraphicFramePr>
          <p:cNvPr id="35" name="コンテンツ プレースホルダー 6"/>
          <p:cNvGraphicFramePr>
            <a:graphicFrameLocks/>
          </p:cNvGraphicFramePr>
          <p:nvPr>
            <p:extLst>
              <p:ext uri="{D42A27DB-BD31-4B8C-83A1-F6EECF244321}">
                <p14:modId xmlns:p14="http://schemas.microsoft.com/office/powerpoint/2010/main" val="350283837"/>
              </p:ext>
            </p:extLst>
          </p:nvPr>
        </p:nvGraphicFramePr>
        <p:xfrm>
          <a:off x="751116" y="2949217"/>
          <a:ext cx="10994409" cy="1732113"/>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49060">
                  <a:extLst>
                    <a:ext uri="{9D8B030D-6E8A-4147-A177-3AD203B41FA5}">
                      <a16:colId xmlns:a16="http://schemas.microsoft.com/office/drawing/2014/main" val="3192314782"/>
                    </a:ext>
                  </a:extLst>
                </a:gridCol>
                <a:gridCol w="1193639">
                  <a:extLst>
                    <a:ext uri="{9D8B030D-6E8A-4147-A177-3AD203B41FA5}">
                      <a16:colId xmlns:a16="http://schemas.microsoft.com/office/drawing/2014/main" val="3553168558"/>
                    </a:ext>
                  </a:extLst>
                </a:gridCol>
              </a:tblGrid>
              <a:tr h="280682">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43503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~2025</a:t>
                      </a:r>
                      <a:r>
                        <a:rPr kumimoji="1" lang="ja-JP" altLang="en-US" sz="105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2564328363"/>
                  </a:ext>
                </a:extLst>
              </a:tr>
              <a:tr h="9617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solidFill>
                          <a:latin typeface="Meiryo UI" panose="020B0604030504040204" pitchFamily="50" charset="-128"/>
                          <a:ea typeface="Meiryo UI" panose="020B0604030504040204" pitchFamily="50" charset="-128"/>
                        </a:rPr>
                        <a:t>ST</a:t>
                      </a:r>
                      <a:r>
                        <a:rPr lang="ja-JP" altLang="en-US" sz="1400" dirty="0">
                          <a:solidFill>
                            <a:schemeClr val="tx1"/>
                          </a:solidFill>
                          <a:latin typeface="Meiryo UI" panose="020B0604030504040204" pitchFamily="50" charset="-128"/>
                          <a:ea typeface="Meiryo UI" panose="020B0604030504040204" pitchFamily="50" charset="-128"/>
                        </a:rPr>
                        <a:t>を活用した社債・商品の汎用化等</a:t>
                      </a:r>
                      <a:endParaRPr lang="en-US" altLang="ja-JP" sz="14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（再掲）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solidFill>
                          <a:latin typeface="Meiryo UI" panose="020B0604030504040204" pitchFamily="50" charset="-128"/>
                          <a:ea typeface="Meiryo UI" panose="020B0604030504040204" pitchFamily="50" charset="-128"/>
                        </a:rPr>
                        <a:t>ST</a:t>
                      </a:r>
                      <a:r>
                        <a:rPr lang="ja-JP" altLang="en-US" sz="1400" dirty="0">
                          <a:solidFill>
                            <a:schemeClr val="tx1"/>
                          </a:solidFill>
                          <a:latin typeface="Meiryo UI" panose="020B0604030504040204" pitchFamily="50" charset="-128"/>
                          <a:ea typeface="Meiryo UI" panose="020B0604030504040204" pitchFamily="50" charset="-128"/>
                        </a:rPr>
                        <a:t>を活用した公募社債・商品を多数発行・流通させることで、汎用化し、資金調達手法を多様化</a:t>
                      </a:r>
                      <a:endParaRPr lang="en-US" altLang="ja-JP" sz="14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大阪デジタルエクスチェンジ（</a:t>
                      </a:r>
                      <a:r>
                        <a:rPr lang="en-US" altLang="ja-JP" sz="1400" dirty="0">
                          <a:solidFill>
                            <a:schemeClr val="tx1"/>
                          </a:solidFill>
                          <a:latin typeface="Meiryo UI" panose="020B0604030504040204" pitchFamily="50" charset="-128"/>
                          <a:ea typeface="Meiryo UI" panose="020B0604030504040204" pitchFamily="50" charset="-128"/>
                        </a:rPr>
                        <a:t>ODX</a:t>
                      </a:r>
                      <a:r>
                        <a:rPr lang="ja-JP" altLang="en-US" sz="1400" dirty="0">
                          <a:solidFill>
                            <a:schemeClr val="tx1"/>
                          </a:solidFill>
                          <a:latin typeface="Meiryo UI" panose="020B0604030504040204" pitchFamily="50" charset="-128"/>
                          <a:ea typeface="Meiryo UI" panose="020B0604030504040204" pitchFamily="50" charset="-128"/>
                        </a:rPr>
                        <a:t>）における</a:t>
                      </a:r>
                      <a:r>
                        <a:rPr lang="en-US" altLang="ja-JP" sz="1400" dirty="0">
                          <a:solidFill>
                            <a:schemeClr val="tx1"/>
                          </a:solidFill>
                          <a:latin typeface="Meiryo UI" panose="020B0604030504040204" pitchFamily="50" charset="-128"/>
                          <a:ea typeface="Meiryo UI" panose="020B0604030504040204" pitchFamily="50" charset="-128"/>
                        </a:rPr>
                        <a:t>ST</a:t>
                      </a:r>
                      <a:r>
                        <a:rPr lang="ja-JP" altLang="en-US" sz="1400" dirty="0">
                          <a:solidFill>
                            <a:schemeClr val="tx1"/>
                          </a:solidFill>
                          <a:latin typeface="Meiryo UI" panose="020B0604030504040204" pitchFamily="50" charset="-128"/>
                          <a:ea typeface="Meiryo UI" panose="020B0604030504040204" pitchFamily="50" charset="-128"/>
                        </a:rPr>
                        <a:t>を活用した商品取扱いの検討</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取引所</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bl>
          </a:graphicData>
        </a:graphic>
      </p:graphicFrame>
      <p:sp>
        <p:nvSpPr>
          <p:cNvPr id="36" name="テキスト ボックス 35"/>
          <p:cNvSpPr txBox="1">
            <a:spLocks noChangeArrowheads="1"/>
          </p:cNvSpPr>
          <p:nvPr/>
        </p:nvSpPr>
        <p:spPr bwMode="auto">
          <a:xfrm>
            <a:off x="744980" y="2574945"/>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②　</a:t>
            </a:r>
            <a:r>
              <a:rPr lang="en-US" altLang="ja-JP" sz="1600" kern="0" dirty="0">
                <a:latin typeface="Meiryo UI" pitchFamily="50" charset="-128"/>
                <a:ea typeface="Meiryo UI" pitchFamily="50" charset="-128"/>
                <a:cs typeface="Meiryo UI" pitchFamily="50" charset="-128"/>
              </a:rPr>
              <a:t>STO</a:t>
            </a:r>
            <a:r>
              <a:rPr lang="ja-JP" altLang="en-US" sz="1600" kern="0" dirty="0">
                <a:latin typeface="Meiryo UI" pitchFamily="50" charset="-128"/>
                <a:ea typeface="Meiryo UI" pitchFamily="50" charset="-128"/>
                <a:cs typeface="Meiryo UI" pitchFamily="50" charset="-128"/>
              </a:rPr>
              <a:t>など新たな手法を活用した資金調達の促進に向けた取組み（再掲）</a:t>
            </a:r>
            <a:endParaRPr lang="ja-JP" altLang="en-US" sz="1200" kern="0" dirty="0">
              <a:latin typeface="Meiryo UI" pitchFamily="50" charset="-128"/>
              <a:ea typeface="Meiryo UI" pitchFamily="50" charset="-128"/>
              <a:cs typeface="Meiryo UI" pitchFamily="50" charset="-128"/>
            </a:endParaRPr>
          </a:p>
        </p:txBody>
      </p:sp>
      <p:sp>
        <p:nvSpPr>
          <p:cNvPr id="37" name="右矢印 36"/>
          <p:cNvSpPr/>
          <p:nvPr/>
        </p:nvSpPr>
        <p:spPr>
          <a:xfrm>
            <a:off x="9602826" y="4072481"/>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2033832" y="4381789"/>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sp>
        <p:nvSpPr>
          <p:cNvPr id="39" name="テキスト ボックス 38"/>
          <p:cNvSpPr txBox="1"/>
          <p:nvPr/>
        </p:nvSpPr>
        <p:spPr>
          <a:xfrm>
            <a:off x="9840929" y="3865658"/>
            <a:ext cx="49244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実施</a:t>
            </a:r>
          </a:p>
        </p:txBody>
      </p:sp>
    </p:spTree>
    <p:extLst>
      <p:ext uri="{BB962C8B-B14F-4D97-AF65-F5344CB8AC3E}">
        <p14:creationId xmlns:p14="http://schemas.microsoft.com/office/powerpoint/2010/main" val="2473576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コンテンツ プレースホルダー 6"/>
          <p:cNvGraphicFramePr>
            <a:graphicFrameLocks noGrp="1"/>
          </p:cNvGraphicFramePr>
          <p:nvPr>
            <p:ph idx="1"/>
            <p:extLst>
              <p:ext uri="{D42A27DB-BD31-4B8C-83A1-F6EECF244321}">
                <p14:modId xmlns:p14="http://schemas.microsoft.com/office/powerpoint/2010/main" val="3221268431"/>
              </p:ext>
            </p:extLst>
          </p:nvPr>
        </p:nvGraphicFramePr>
        <p:xfrm>
          <a:off x="751116" y="966615"/>
          <a:ext cx="10994409" cy="3315073"/>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05517">
                  <a:extLst>
                    <a:ext uri="{9D8B030D-6E8A-4147-A177-3AD203B41FA5}">
                      <a16:colId xmlns:a16="http://schemas.microsoft.com/office/drawing/2014/main" val="3192314782"/>
                    </a:ext>
                  </a:extLst>
                </a:gridCol>
                <a:gridCol w="1237182">
                  <a:extLst>
                    <a:ext uri="{9D8B030D-6E8A-4147-A177-3AD203B41FA5}">
                      <a16:colId xmlns:a16="http://schemas.microsoft.com/office/drawing/2014/main" val="3553168558"/>
                    </a:ext>
                  </a:extLst>
                </a:gridCol>
              </a:tblGrid>
              <a:tr h="121022">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2595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~2025</a:t>
                      </a:r>
                      <a:r>
                        <a:rPr kumimoji="1" lang="ja-JP" altLang="en-US" sz="105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2564328363"/>
                  </a:ext>
                </a:extLst>
              </a:tr>
              <a:tr h="8057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行政によるグリーンボンド等の発行</a:t>
                      </a:r>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大阪府・大阪市が</a:t>
                      </a:r>
                      <a:r>
                        <a:rPr kumimoji="1" lang="ja-JP" altLang="en-US" sz="1400" dirty="0">
                          <a:latin typeface="Meiryo UI" panose="020B0604030504040204" pitchFamily="50" charset="-128"/>
                          <a:ea typeface="Meiryo UI" panose="020B0604030504040204" pitchFamily="50" charset="-128"/>
                        </a:rPr>
                        <a:t>率先してグリーンボンドを発行することでノウハウを蓄積し、民間企業における発行を支援</a:t>
                      </a: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r h="9046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脱炭素に取り組む企業への低利融資等</a:t>
                      </a:r>
                      <a:r>
                        <a:rPr lang="en-US" altLang="ja-JP" sz="1400" dirty="0">
                          <a:solidFill>
                            <a:schemeClr val="tx1"/>
                          </a:solidFill>
                          <a:latin typeface="Meiryo UI" panose="020B0604030504040204" pitchFamily="50" charset="-128"/>
                          <a:ea typeface="Meiryo UI" panose="020B0604030504040204" pitchFamily="50" charset="-128"/>
                        </a:rPr>
                        <a:t>ESG</a:t>
                      </a:r>
                      <a:r>
                        <a:rPr lang="ja-JP" altLang="en-US" sz="1400" dirty="0">
                          <a:solidFill>
                            <a:schemeClr val="tx1"/>
                          </a:solidFill>
                          <a:latin typeface="Meiryo UI" panose="020B0604030504040204" pitchFamily="50" charset="-128"/>
                          <a:ea typeface="Meiryo UI" panose="020B0604030504040204" pitchFamily="50" charset="-128"/>
                        </a:rPr>
                        <a:t>金融による支援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府条例に基づき脱炭素経営実践を宣言した事業者に対し、地域金融機関との連携により設備導入や事業再構築等の資金需要に対し</a:t>
                      </a:r>
                      <a:r>
                        <a:rPr kumimoji="1" lang="en-US" altLang="ja-JP" sz="1400" dirty="0">
                          <a:latin typeface="Meiryo UI" panose="020B0604030504040204" pitchFamily="50" charset="-128"/>
                          <a:ea typeface="Meiryo UI" panose="020B0604030504040204" pitchFamily="50" charset="-128"/>
                        </a:rPr>
                        <a:t>ESG</a:t>
                      </a:r>
                      <a:r>
                        <a:rPr kumimoji="1" lang="ja-JP" altLang="en-US" sz="1400" dirty="0">
                          <a:latin typeface="Meiryo UI" panose="020B0604030504040204" pitchFamily="50" charset="-128"/>
                          <a:ea typeface="Meiryo UI" panose="020B0604030504040204" pitchFamily="50" charset="-128"/>
                        </a:rPr>
                        <a:t>金融商品・サービス情報を提供</a:t>
                      </a: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民間</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r h="835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solidFill>
                          <a:latin typeface="Meiryo UI" panose="020B0604030504040204" pitchFamily="50" charset="-128"/>
                          <a:ea typeface="Meiryo UI" panose="020B0604030504040204" pitchFamily="50" charset="-128"/>
                        </a:rPr>
                        <a:t>ESG</a:t>
                      </a:r>
                      <a:r>
                        <a:rPr lang="ja-JP" altLang="en-US" sz="1400" dirty="0">
                          <a:solidFill>
                            <a:schemeClr val="tx1"/>
                          </a:solidFill>
                          <a:latin typeface="Meiryo UI" panose="020B0604030504040204" pitchFamily="50" charset="-128"/>
                          <a:ea typeface="Meiryo UI" panose="020B0604030504040204" pitchFamily="50" charset="-128"/>
                        </a:rPr>
                        <a:t>等に取り組む企業への金利優遇等にかかる普及・啓発</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eiryo UI" panose="020B0604030504040204" pitchFamily="50" charset="-128"/>
                          <a:ea typeface="Meiryo UI" panose="020B0604030504040204" pitchFamily="50" charset="-128"/>
                        </a:rPr>
                        <a:t>ESG</a:t>
                      </a:r>
                      <a:r>
                        <a:rPr kumimoji="1" lang="ja-JP" altLang="en-US" sz="1400" dirty="0">
                          <a:latin typeface="Meiryo UI" panose="020B0604030504040204" pitchFamily="50" charset="-128"/>
                          <a:ea typeface="Meiryo UI" panose="020B0604030504040204" pitchFamily="50" charset="-128"/>
                        </a:rPr>
                        <a:t>等への取組を融資などにおいて優遇する取組みを、ホームページ等で発信</a:t>
                      </a:r>
                    </a:p>
                  </a:txBody>
                  <a:tcPr/>
                </a:tc>
                <a:tc>
                  <a:txBody>
                    <a:bodyPr/>
                    <a:lstStyle/>
                    <a:p>
                      <a:pPr algn="l"/>
                      <a:r>
                        <a:rPr kumimoji="1" lang="ja-JP" altLang="en-US" sz="1400" dirty="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baseline="0" dirty="0">
                          <a:latin typeface="Meiryo UI" panose="020B0604030504040204" pitchFamily="50" charset="-128"/>
                          <a:ea typeface="Meiryo UI" panose="020B0604030504040204" pitchFamily="50" charset="-128"/>
                        </a:rPr>
                        <a:t>経済界</a:t>
                      </a:r>
                      <a:endParaRPr kumimoji="1" lang="en-US" altLang="ja-JP" sz="1400" baseline="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38624981"/>
                  </a:ext>
                </a:extLst>
              </a:tr>
            </a:tbl>
          </a:graphicData>
        </a:graphic>
      </p:graphicFrame>
      <p:sp>
        <p:nvSpPr>
          <p:cNvPr id="8" name="テキスト ボックス 7"/>
          <p:cNvSpPr txBox="1">
            <a:spLocks noChangeArrowheads="1"/>
          </p:cNvSpPr>
          <p:nvPr/>
        </p:nvSpPr>
        <p:spPr bwMode="auto">
          <a:xfrm>
            <a:off x="764460" y="572909"/>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①　脱炭素に向けた金融の取組み</a:t>
            </a:r>
          </a:p>
        </p:txBody>
      </p:sp>
      <p:sp>
        <p:nvSpPr>
          <p:cNvPr id="10" name="正方形/長方形 9"/>
          <p:cNvSpPr/>
          <p:nvPr/>
        </p:nvSpPr>
        <p:spPr>
          <a:xfrm>
            <a:off x="492398" y="184784"/>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（２）サステナブルファイナンス先進都市に向けた取組み </a:t>
            </a:r>
            <a:endParaRPr kumimoji="0" lang="ja-JP" altLang="en-US"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a:latin typeface="Meiryo UI" panose="020B0604030504040204" pitchFamily="50" charset="-128"/>
                <a:ea typeface="Meiryo UI" panose="020B0604030504040204" pitchFamily="50" charset="-128"/>
              </a:rPr>
              <a:t>金融のフロント</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ランナー都市</a:t>
            </a:r>
          </a:p>
        </p:txBody>
      </p:sp>
      <p:sp>
        <p:nvSpPr>
          <p:cNvPr id="21"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5" name="角丸四角形 14"/>
          <p:cNvSpPr/>
          <p:nvPr/>
        </p:nvSpPr>
        <p:spPr>
          <a:xfrm>
            <a:off x="2988898" y="3146759"/>
            <a:ext cx="725167"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grpSp>
        <p:nvGrpSpPr>
          <p:cNvPr id="16" name="グループ化 15"/>
          <p:cNvGrpSpPr/>
          <p:nvPr/>
        </p:nvGrpSpPr>
        <p:grpSpPr>
          <a:xfrm>
            <a:off x="1292892" y="2226169"/>
            <a:ext cx="1551677" cy="204718"/>
            <a:chOff x="1323836" y="3862315"/>
            <a:chExt cx="1567217" cy="204718"/>
          </a:xfrm>
        </p:grpSpPr>
        <p:sp>
          <p:nvSpPr>
            <p:cNvPr id="17" name="角丸四角形 16"/>
            <p:cNvSpPr/>
            <p:nvPr/>
          </p:nvSpPr>
          <p:spPr>
            <a:xfrm>
              <a:off x="1323836" y="38623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18" name="角丸四角形 17"/>
            <p:cNvSpPr/>
            <p:nvPr/>
          </p:nvSpPr>
          <p:spPr>
            <a:xfrm>
              <a:off x="2158623" y="386231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grpSp>
      <p:sp>
        <p:nvSpPr>
          <p:cNvPr id="23" name="角丸四角形 22"/>
          <p:cNvSpPr/>
          <p:nvPr/>
        </p:nvSpPr>
        <p:spPr>
          <a:xfrm>
            <a:off x="2988898" y="3955229"/>
            <a:ext cx="725167"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2" name="右矢印 1"/>
          <p:cNvSpPr/>
          <p:nvPr/>
        </p:nvSpPr>
        <p:spPr>
          <a:xfrm>
            <a:off x="9621378" y="2815764"/>
            <a:ext cx="212145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9621378" y="3667638"/>
            <a:ext cx="2121455"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9840929" y="2621644"/>
            <a:ext cx="49244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実施</a:t>
            </a:r>
          </a:p>
        </p:txBody>
      </p:sp>
      <p:sp>
        <p:nvSpPr>
          <p:cNvPr id="27" name="テキスト ボックス 26"/>
          <p:cNvSpPr txBox="1"/>
          <p:nvPr/>
        </p:nvSpPr>
        <p:spPr>
          <a:xfrm>
            <a:off x="9840929" y="3544380"/>
            <a:ext cx="49244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実施</a:t>
            </a:r>
          </a:p>
        </p:txBody>
      </p:sp>
      <p:sp>
        <p:nvSpPr>
          <p:cNvPr id="19" name="テキスト ボックス 18"/>
          <p:cNvSpPr txBox="1"/>
          <p:nvPr/>
        </p:nvSpPr>
        <p:spPr>
          <a:xfrm>
            <a:off x="10075712" y="1757208"/>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grpSp>
        <p:nvGrpSpPr>
          <p:cNvPr id="22" name="グループ化 21"/>
          <p:cNvGrpSpPr/>
          <p:nvPr/>
        </p:nvGrpSpPr>
        <p:grpSpPr>
          <a:xfrm>
            <a:off x="9613779" y="1895456"/>
            <a:ext cx="2129053" cy="600502"/>
            <a:chOff x="9703557" y="4053385"/>
            <a:chExt cx="2129053" cy="600502"/>
          </a:xfrm>
        </p:grpSpPr>
        <p:sp>
          <p:nvSpPr>
            <p:cNvPr id="28" name="正方形/長方形 27"/>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p:cNvSpPr/>
            <p:nvPr/>
          </p:nvSpPr>
          <p:spPr>
            <a:xfrm>
              <a:off x="10253800" y="4053385"/>
              <a:ext cx="1578810"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テキスト ボックス 29"/>
          <p:cNvSpPr txBox="1"/>
          <p:nvPr/>
        </p:nvSpPr>
        <p:spPr>
          <a:xfrm>
            <a:off x="9583269" y="1757208"/>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42" name="コンテンツ プレースホルダー 6"/>
          <p:cNvGraphicFramePr>
            <a:graphicFrameLocks/>
          </p:cNvGraphicFramePr>
          <p:nvPr>
            <p:extLst>
              <p:ext uri="{D42A27DB-BD31-4B8C-83A1-F6EECF244321}">
                <p14:modId xmlns:p14="http://schemas.microsoft.com/office/powerpoint/2010/main" val="678539888"/>
              </p:ext>
            </p:extLst>
          </p:nvPr>
        </p:nvGraphicFramePr>
        <p:xfrm>
          <a:off x="765630" y="4762335"/>
          <a:ext cx="10994409" cy="1638465"/>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49060">
                  <a:extLst>
                    <a:ext uri="{9D8B030D-6E8A-4147-A177-3AD203B41FA5}">
                      <a16:colId xmlns:a16="http://schemas.microsoft.com/office/drawing/2014/main" val="3192314782"/>
                    </a:ext>
                  </a:extLst>
                </a:gridCol>
                <a:gridCol w="1193639">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~2025</a:t>
                      </a:r>
                      <a:r>
                        <a:rPr kumimoji="1" lang="ja-JP" altLang="en-US" sz="105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2564328363"/>
                  </a:ext>
                </a:extLst>
              </a:tr>
              <a:tr h="8688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ワークショップの開催等を通じた</a:t>
                      </a:r>
                      <a:r>
                        <a:rPr lang="en-US" altLang="ja-JP" sz="1400" dirty="0">
                          <a:solidFill>
                            <a:schemeClr val="tx1"/>
                          </a:solidFill>
                          <a:latin typeface="Meiryo UI" panose="020B0604030504040204" pitchFamily="50" charset="-128"/>
                          <a:ea typeface="Meiryo UI" panose="020B0604030504040204" pitchFamily="50" charset="-128"/>
                        </a:rPr>
                        <a:t>SDGs</a:t>
                      </a:r>
                      <a:r>
                        <a:rPr lang="ja-JP" altLang="en-US" sz="1400" dirty="0">
                          <a:solidFill>
                            <a:schemeClr val="tx1"/>
                          </a:solidFill>
                          <a:latin typeface="Meiryo UI" panose="020B0604030504040204" pitchFamily="50" charset="-128"/>
                          <a:ea typeface="Meiryo UI" panose="020B0604030504040204" pitchFamily="50" charset="-128"/>
                        </a:rPr>
                        <a:t>債の発行支援</a:t>
                      </a:r>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認証取得のノウハウなど具体的方法等を学ぶワークショップの開催等により、民間企業の</a:t>
                      </a:r>
                      <a:r>
                        <a:rPr lang="en-US" altLang="ja-JP" sz="1400" dirty="0">
                          <a:solidFill>
                            <a:schemeClr val="tx1"/>
                          </a:solidFill>
                          <a:latin typeface="Meiryo UI" panose="020B0604030504040204" pitchFamily="50" charset="-128"/>
                          <a:ea typeface="Meiryo UI" panose="020B0604030504040204" pitchFamily="50" charset="-128"/>
                        </a:rPr>
                        <a:t>SDGs</a:t>
                      </a:r>
                      <a:r>
                        <a:rPr lang="ja-JP" altLang="en-US" sz="1400" dirty="0">
                          <a:solidFill>
                            <a:schemeClr val="tx1"/>
                          </a:solidFill>
                          <a:latin typeface="Meiryo UI" panose="020B0604030504040204" pitchFamily="50" charset="-128"/>
                          <a:ea typeface="Meiryo UI" panose="020B0604030504040204" pitchFamily="50" charset="-128"/>
                        </a:rPr>
                        <a:t>債発行を支援</a:t>
                      </a:r>
                      <a:endParaRPr lang="en-US" altLang="ja-JP" sz="1400"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経済界</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43" name="テキスト ボックス 42"/>
          <p:cNvSpPr txBox="1">
            <a:spLocks noChangeArrowheads="1"/>
          </p:cNvSpPr>
          <p:nvPr/>
        </p:nvSpPr>
        <p:spPr bwMode="auto">
          <a:xfrm>
            <a:off x="764460" y="4328135"/>
            <a:ext cx="11129139" cy="58477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②　企業における</a:t>
            </a:r>
            <a:r>
              <a:rPr lang="en-US" altLang="ja-JP" sz="1600" kern="0" dirty="0">
                <a:latin typeface="Meiryo UI" pitchFamily="50" charset="-128"/>
                <a:ea typeface="Meiryo UI" pitchFamily="50" charset="-128"/>
                <a:cs typeface="Meiryo UI" pitchFamily="50" charset="-128"/>
              </a:rPr>
              <a:t>SDGs</a:t>
            </a:r>
            <a:r>
              <a:rPr lang="ja-JP" altLang="en-US" sz="1600" kern="0" dirty="0">
                <a:latin typeface="Meiryo UI" pitchFamily="50" charset="-128"/>
                <a:ea typeface="Meiryo UI" pitchFamily="50" charset="-128"/>
                <a:cs typeface="Meiryo UI" pitchFamily="50" charset="-128"/>
              </a:rPr>
              <a:t>債（ソーシャルボンド・グリーンボンド等）の発行促進　 　</a:t>
            </a:r>
          </a:p>
          <a:p>
            <a:pPr eaLnBrk="1" hangingPunct="1">
              <a:spcBef>
                <a:spcPts val="0"/>
              </a:spcBef>
              <a:buNone/>
              <a:defRPr/>
            </a:pPr>
            <a:endParaRPr lang="ja-JP" altLang="en-US" sz="1600" kern="0" dirty="0">
              <a:latin typeface="Meiryo UI" pitchFamily="50" charset="-128"/>
              <a:ea typeface="Meiryo UI" pitchFamily="50" charset="-128"/>
              <a:cs typeface="Meiryo UI" pitchFamily="50" charset="-128"/>
            </a:endParaRPr>
          </a:p>
        </p:txBody>
      </p:sp>
      <p:sp>
        <p:nvSpPr>
          <p:cNvPr id="48" name="角丸四角形 47"/>
          <p:cNvSpPr/>
          <p:nvPr/>
        </p:nvSpPr>
        <p:spPr>
          <a:xfrm>
            <a:off x="2282508" y="5961661"/>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grpSp>
        <p:nvGrpSpPr>
          <p:cNvPr id="51" name="グループ化 50"/>
          <p:cNvGrpSpPr/>
          <p:nvPr/>
        </p:nvGrpSpPr>
        <p:grpSpPr>
          <a:xfrm>
            <a:off x="9667270" y="5756690"/>
            <a:ext cx="2129053" cy="600502"/>
            <a:chOff x="9703557" y="4053385"/>
            <a:chExt cx="2129053" cy="600502"/>
          </a:xfrm>
        </p:grpSpPr>
        <p:sp>
          <p:nvSpPr>
            <p:cNvPr id="52" name="正方形/長方形 51"/>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右矢印 52"/>
            <p:cNvSpPr/>
            <p:nvPr/>
          </p:nvSpPr>
          <p:spPr>
            <a:xfrm>
              <a:off x="10253800" y="4053385"/>
              <a:ext cx="1578810"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 name="テキスト ボックス 53"/>
          <p:cNvSpPr txBox="1"/>
          <p:nvPr/>
        </p:nvSpPr>
        <p:spPr>
          <a:xfrm>
            <a:off x="10159001" y="5592537"/>
            <a:ext cx="49244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実施</a:t>
            </a:r>
          </a:p>
        </p:txBody>
      </p:sp>
      <p:sp>
        <p:nvSpPr>
          <p:cNvPr id="55" name="テキスト ボックス 54"/>
          <p:cNvSpPr txBox="1"/>
          <p:nvPr/>
        </p:nvSpPr>
        <p:spPr>
          <a:xfrm>
            <a:off x="9630273" y="5592537"/>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22332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407662923"/>
              </p:ext>
            </p:extLst>
          </p:nvPr>
        </p:nvGraphicFramePr>
        <p:xfrm>
          <a:off x="765630" y="638688"/>
          <a:ext cx="10994409" cy="2266746"/>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49060">
                  <a:extLst>
                    <a:ext uri="{9D8B030D-6E8A-4147-A177-3AD203B41FA5}">
                      <a16:colId xmlns:a16="http://schemas.microsoft.com/office/drawing/2014/main" val="3192314782"/>
                    </a:ext>
                  </a:extLst>
                </a:gridCol>
                <a:gridCol w="1193639">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~2025</a:t>
                      </a:r>
                      <a:r>
                        <a:rPr kumimoji="1" lang="ja-JP" altLang="en-US" sz="105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2564328363"/>
                  </a:ext>
                </a:extLst>
              </a:tr>
              <a:tr h="7656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solidFill>
                          <a:latin typeface="Meiryo UI" panose="020B0604030504040204" pitchFamily="50" charset="-128"/>
                          <a:ea typeface="Meiryo UI" panose="020B0604030504040204" pitchFamily="50" charset="-128"/>
                        </a:rPr>
                        <a:t>ESG</a:t>
                      </a:r>
                      <a:r>
                        <a:rPr lang="ja-JP" altLang="en-US" sz="1400" dirty="0">
                          <a:solidFill>
                            <a:schemeClr val="tx1"/>
                          </a:solidFill>
                          <a:latin typeface="Meiryo UI" panose="020B0604030504040204" pitchFamily="50" charset="-128"/>
                          <a:ea typeface="Meiryo UI" panose="020B0604030504040204" pitchFamily="50" charset="-128"/>
                        </a:rPr>
                        <a:t>債の積極的引受や運用資産における</a:t>
                      </a:r>
                      <a:r>
                        <a:rPr lang="en-US" altLang="ja-JP" sz="1400" dirty="0">
                          <a:solidFill>
                            <a:schemeClr val="tx1"/>
                          </a:solidFill>
                          <a:latin typeface="Meiryo UI" panose="020B0604030504040204" pitchFamily="50" charset="-128"/>
                          <a:ea typeface="Meiryo UI" panose="020B0604030504040204" pitchFamily="50" charset="-128"/>
                        </a:rPr>
                        <a:t>SDGs</a:t>
                      </a:r>
                      <a:r>
                        <a:rPr lang="ja-JP" altLang="en-US" sz="1400" dirty="0">
                          <a:solidFill>
                            <a:schemeClr val="tx1"/>
                          </a:solidFill>
                          <a:latin typeface="Meiryo UI" panose="020B0604030504040204" pitchFamily="50" charset="-128"/>
                          <a:ea typeface="Meiryo UI" panose="020B0604030504040204" pitchFamily="50" charset="-128"/>
                        </a:rPr>
                        <a:t>重視を通じた発行支援</a:t>
                      </a:r>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機関投資家・証券会社によるグリーンファイナンス・サステナビリティに資するファイナンス実行、</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ESG</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債の引受・販売等</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r h="7226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solidFill>
                          <a:latin typeface="Meiryo UI" panose="020B0604030504040204" pitchFamily="50" charset="-128"/>
                          <a:ea typeface="Meiryo UI" panose="020B0604030504040204" pitchFamily="50" charset="-128"/>
                        </a:rPr>
                        <a:t>SDGs</a:t>
                      </a:r>
                      <a:r>
                        <a:rPr lang="ja-JP" altLang="en-US" sz="1400" dirty="0">
                          <a:solidFill>
                            <a:schemeClr val="tx1"/>
                          </a:solidFill>
                          <a:latin typeface="Meiryo UI" panose="020B0604030504040204" pitchFamily="50" charset="-128"/>
                          <a:ea typeface="Meiryo UI" panose="020B0604030504040204" pitchFamily="50" charset="-128"/>
                        </a:rPr>
                        <a:t>プロジェクトの海外への情報発信</a:t>
                      </a:r>
                    </a:p>
                  </a:txBody>
                  <a:tcPr/>
                </a:tc>
                <a:tc>
                  <a:txBody>
                    <a:bodyPr/>
                    <a:lstStyle/>
                    <a:p>
                      <a:pPr algn="l" fontAlgn="ctr"/>
                      <a:r>
                        <a:rPr lang="en-US" altLang="zh-TW" sz="1400" b="0" i="0" u="none" strike="noStrike" dirty="0">
                          <a:solidFill>
                            <a:srgbClr val="000000"/>
                          </a:solidFill>
                          <a:effectLst/>
                          <a:latin typeface="Meiryo UI" panose="020B0604030504040204" pitchFamily="50" charset="-128"/>
                          <a:ea typeface="Meiryo UI" panose="020B0604030504040204" pitchFamily="50" charset="-128"/>
                        </a:rPr>
                        <a:t>SDGs</a:t>
                      </a: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行動憲章登録事業者</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等の取組みをホームページ等で海外に情報発信</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経済界</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58326997"/>
                  </a:ext>
                </a:extLst>
              </a:tr>
            </a:tbl>
          </a:graphicData>
        </a:graphic>
      </p:graphicFrame>
      <p:sp>
        <p:nvSpPr>
          <p:cNvPr id="2" name="右矢印 1"/>
          <p:cNvSpPr/>
          <p:nvPr/>
        </p:nvSpPr>
        <p:spPr>
          <a:xfrm>
            <a:off x="9613617" y="1607565"/>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9613617" y="2317059"/>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2282508" y="194815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sp>
        <p:nvSpPr>
          <p:cNvPr id="19" name="角丸四角形 18"/>
          <p:cNvSpPr/>
          <p:nvPr/>
        </p:nvSpPr>
        <p:spPr>
          <a:xfrm>
            <a:off x="3091357" y="2597716"/>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15" name="正方形/長方形 14"/>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a:latin typeface="Meiryo UI" panose="020B0604030504040204" pitchFamily="50" charset="-128"/>
                <a:ea typeface="Meiryo UI" panose="020B0604030504040204" pitchFamily="50" charset="-128"/>
              </a:rPr>
              <a:t>金融のフロント</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ランナー都市</a:t>
            </a:r>
          </a:p>
        </p:txBody>
      </p:sp>
      <p:sp>
        <p:nvSpPr>
          <p:cNvPr id="16"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8" name="テキスト ボックス 17"/>
          <p:cNvSpPr txBox="1"/>
          <p:nvPr/>
        </p:nvSpPr>
        <p:spPr>
          <a:xfrm>
            <a:off x="9840929" y="1462615"/>
            <a:ext cx="49244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実施</a:t>
            </a:r>
          </a:p>
        </p:txBody>
      </p:sp>
      <p:sp>
        <p:nvSpPr>
          <p:cNvPr id="20" name="テキスト ボックス 19"/>
          <p:cNvSpPr txBox="1"/>
          <p:nvPr/>
        </p:nvSpPr>
        <p:spPr>
          <a:xfrm>
            <a:off x="9840929" y="2223822"/>
            <a:ext cx="49244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実施</a:t>
            </a:r>
          </a:p>
        </p:txBody>
      </p:sp>
      <p:graphicFrame>
        <p:nvGraphicFramePr>
          <p:cNvPr id="27" name="コンテンツ プレースホルダー 6"/>
          <p:cNvGraphicFramePr>
            <a:graphicFrameLocks/>
          </p:cNvGraphicFramePr>
          <p:nvPr>
            <p:extLst>
              <p:ext uri="{D42A27DB-BD31-4B8C-83A1-F6EECF244321}">
                <p14:modId xmlns:p14="http://schemas.microsoft.com/office/powerpoint/2010/main" val="1840462090"/>
              </p:ext>
            </p:extLst>
          </p:nvPr>
        </p:nvGraphicFramePr>
        <p:xfrm>
          <a:off x="765630" y="3258708"/>
          <a:ext cx="10994409" cy="1659535"/>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05517">
                  <a:extLst>
                    <a:ext uri="{9D8B030D-6E8A-4147-A177-3AD203B41FA5}">
                      <a16:colId xmlns:a16="http://schemas.microsoft.com/office/drawing/2014/main" val="3192314782"/>
                    </a:ext>
                  </a:extLst>
                </a:gridCol>
                <a:gridCol w="1237182">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~2025</a:t>
                      </a:r>
                      <a:r>
                        <a:rPr kumimoji="1" lang="ja-JP" altLang="en-US" sz="105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2564328363"/>
                  </a:ext>
                </a:extLst>
              </a:tr>
              <a:tr h="8899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発行後のモニタリング強化など付加価値を伴った認証ラベリング制度化に向けた検討</a:t>
                      </a:r>
                    </a:p>
                  </a:txBody>
                  <a:tcPr/>
                </a:tc>
                <a:tc>
                  <a:txBody>
                    <a:bodyPr/>
                    <a:lstStyle/>
                    <a:p>
                      <a:r>
                        <a:rPr kumimoji="1" lang="ja-JP" altLang="en-US" sz="1400" dirty="0">
                          <a:latin typeface="Meiryo UI" panose="020B0604030504040204" pitchFamily="50" charset="-128"/>
                          <a:ea typeface="Meiryo UI" panose="020B0604030504040204" pitchFamily="50" charset="-128"/>
                        </a:rPr>
                        <a:t>国際基準に準拠しつつ、関西独自の付加価値を付けた認証ラベリング制度に向けた研究・検討を実施</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経済界</a:t>
                      </a:r>
                    </a:p>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28" name="テキスト ボックス 27"/>
          <p:cNvSpPr txBox="1">
            <a:spLocks noChangeArrowheads="1"/>
          </p:cNvSpPr>
          <p:nvPr/>
        </p:nvSpPr>
        <p:spPr bwMode="auto">
          <a:xfrm>
            <a:off x="764460" y="2912062"/>
            <a:ext cx="11129139" cy="58477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③　国際基準に準拠した認証ラベリング制度等の検討　 　</a:t>
            </a:r>
          </a:p>
          <a:p>
            <a:pPr eaLnBrk="1" hangingPunct="1">
              <a:spcBef>
                <a:spcPts val="0"/>
              </a:spcBef>
              <a:buNone/>
              <a:defRPr/>
            </a:pPr>
            <a:endParaRPr lang="ja-JP" altLang="en-US" sz="1600" kern="0" dirty="0">
              <a:latin typeface="Meiryo UI" pitchFamily="50" charset="-128"/>
              <a:ea typeface="Meiryo UI" pitchFamily="50" charset="-128"/>
              <a:cs typeface="Meiryo UI" pitchFamily="50" charset="-128"/>
            </a:endParaRPr>
          </a:p>
        </p:txBody>
      </p:sp>
      <p:sp>
        <p:nvSpPr>
          <p:cNvPr id="29" name="角丸四角形 28"/>
          <p:cNvSpPr/>
          <p:nvPr/>
        </p:nvSpPr>
        <p:spPr>
          <a:xfrm>
            <a:off x="1671078" y="4622343"/>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30" name="テキスト ボックス 29"/>
          <p:cNvSpPr txBox="1"/>
          <p:nvPr/>
        </p:nvSpPr>
        <p:spPr>
          <a:xfrm>
            <a:off x="10826718" y="4100358"/>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9858027" y="4100358"/>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pSp>
        <p:nvGrpSpPr>
          <p:cNvPr id="32" name="グループ化 31"/>
          <p:cNvGrpSpPr/>
          <p:nvPr/>
        </p:nvGrpSpPr>
        <p:grpSpPr>
          <a:xfrm>
            <a:off x="9630986" y="4304787"/>
            <a:ext cx="2129053" cy="600502"/>
            <a:chOff x="9703557" y="4053385"/>
            <a:chExt cx="2129053" cy="600502"/>
          </a:xfrm>
        </p:grpSpPr>
        <p:sp>
          <p:nvSpPr>
            <p:cNvPr id="33" name="正方形/長方形 32"/>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右矢印 33"/>
            <p:cNvSpPr/>
            <p:nvPr/>
          </p:nvSpPr>
          <p:spPr>
            <a:xfrm>
              <a:off x="10616746" y="4053385"/>
              <a:ext cx="121586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35" name="コンテンツ プレースホルダー 6"/>
          <p:cNvGraphicFramePr>
            <a:graphicFrameLocks/>
          </p:cNvGraphicFramePr>
          <p:nvPr>
            <p:extLst>
              <p:ext uri="{D42A27DB-BD31-4B8C-83A1-F6EECF244321}">
                <p14:modId xmlns:p14="http://schemas.microsoft.com/office/powerpoint/2010/main" val="343803790"/>
              </p:ext>
            </p:extLst>
          </p:nvPr>
        </p:nvGraphicFramePr>
        <p:xfrm>
          <a:off x="765630" y="5262155"/>
          <a:ext cx="10994409" cy="1536851"/>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05517">
                  <a:extLst>
                    <a:ext uri="{9D8B030D-6E8A-4147-A177-3AD203B41FA5}">
                      <a16:colId xmlns:a16="http://schemas.microsoft.com/office/drawing/2014/main" val="3192314782"/>
                    </a:ext>
                  </a:extLst>
                </a:gridCol>
                <a:gridCol w="1237182">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~2025</a:t>
                      </a:r>
                      <a:r>
                        <a:rPr kumimoji="1" lang="ja-JP" altLang="en-US" sz="105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2564328363"/>
                  </a:ext>
                </a:extLst>
              </a:tr>
              <a:tr h="7672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金融商品取引法の対象となるデリバティブ商品の拡大についての働きかけ（再掲）</a:t>
                      </a:r>
                    </a:p>
                  </a:txBody>
                  <a:tcPr/>
                </a:tc>
                <a:tc>
                  <a:txBody>
                    <a:bodyPr/>
                    <a:lstStyle/>
                    <a:p>
                      <a:r>
                        <a:rPr kumimoji="1" lang="ja-JP" altLang="en-US" sz="1400" dirty="0">
                          <a:latin typeface="Meiryo UI" panose="020B0604030504040204" pitchFamily="50" charset="-128"/>
                          <a:ea typeface="Meiryo UI" panose="020B0604030504040204" pitchFamily="50" charset="-128"/>
                        </a:rPr>
                        <a:t>金融商品取引法の対象となるデリバティブ商品について、エネルギー関連商品等への拡大を国に要望</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取引所・他</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36" name="テキスト ボックス 35"/>
          <p:cNvSpPr txBox="1">
            <a:spLocks noChangeArrowheads="1"/>
          </p:cNvSpPr>
          <p:nvPr/>
        </p:nvSpPr>
        <p:spPr bwMode="auto">
          <a:xfrm>
            <a:off x="764460" y="4916676"/>
            <a:ext cx="11129139" cy="58477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④　将来的に有望なグリーン関連のデリバティブ商品・市場の形成に向けた取組み（再掲）</a:t>
            </a:r>
          </a:p>
          <a:p>
            <a:pPr eaLnBrk="1" hangingPunct="1">
              <a:spcBef>
                <a:spcPts val="0"/>
              </a:spcBef>
              <a:buNone/>
              <a:defRPr/>
            </a:pPr>
            <a:endParaRPr lang="ja-JP" altLang="en-US" sz="1600" kern="0" dirty="0">
              <a:latin typeface="Meiryo UI" pitchFamily="50" charset="-128"/>
              <a:ea typeface="Meiryo UI" pitchFamily="50" charset="-128"/>
              <a:cs typeface="Meiryo UI" pitchFamily="50" charset="-128"/>
            </a:endParaRPr>
          </a:p>
        </p:txBody>
      </p:sp>
      <p:sp>
        <p:nvSpPr>
          <p:cNvPr id="37" name="角丸四角形 36"/>
          <p:cNvSpPr/>
          <p:nvPr/>
        </p:nvSpPr>
        <p:spPr>
          <a:xfrm>
            <a:off x="3044438" y="6557441"/>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38" name="テキスト ボックス 37"/>
          <p:cNvSpPr txBox="1"/>
          <p:nvPr/>
        </p:nvSpPr>
        <p:spPr>
          <a:xfrm>
            <a:off x="10826718" y="6029346"/>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9858027" y="6029346"/>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pSp>
        <p:nvGrpSpPr>
          <p:cNvPr id="40" name="グループ化 39"/>
          <p:cNvGrpSpPr/>
          <p:nvPr/>
        </p:nvGrpSpPr>
        <p:grpSpPr>
          <a:xfrm>
            <a:off x="9630986" y="6187546"/>
            <a:ext cx="2129053" cy="600502"/>
            <a:chOff x="9703557" y="4053385"/>
            <a:chExt cx="2129053" cy="600502"/>
          </a:xfrm>
        </p:grpSpPr>
        <p:sp>
          <p:nvSpPr>
            <p:cNvPr id="41" name="正方形/長方形 40"/>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右矢印 41"/>
            <p:cNvSpPr/>
            <p:nvPr/>
          </p:nvSpPr>
          <p:spPr>
            <a:xfrm>
              <a:off x="10616746" y="4053385"/>
              <a:ext cx="121586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773870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a:latin typeface="Meiryo UI" panose="020B0604030504040204" pitchFamily="50" charset="-128"/>
                <a:ea typeface="Meiryo UI" panose="020B0604030504040204" pitchFamily="50" charset="-128"/>
              </a:rPr>
              <a:t>金融のフロント</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ランナー都市</a:t>
            </a:r>
          </a:p>
        </p:txBody>
      </p:sp>
      <p:sp>
        <p:nvSpPr>
          <p:cNvPr id="21"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graphicFrame>
        <p:nvGraphicFramePr>
          <p:cNvPr id="32" name="コンテンツ プレースホルダー 6"/>
          <p:cNvGraphicFramePr>
            <a:graphicFrameLocks noGrp="1"/>
          </p:cNvGraphicFramePr>
          <p:nvPr>
            <p:ph idx="1"/>
            <p:extLst>
              <p:ext uri="{D42A27DB-BD31-4B8C-83A1-F6EECF244321}">
                <p14:modId xmlns:p14="http://schemas.microsoft.com/office/powerpoint/2010/main" val="4214877982"/>
              </p:ext>
            </p:extLst>
          </p:nvPr>
        </p:nvGraphicFramePr>
        <p:xfrm>
          <a:off x="765630" y="1112130"/>
          <a:ext cx="10994409" cy="3358040"/>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05517">
                  <a:extLst>
                    <a:ext uri="{9D8B030D-6E8A-4147-A177-3AD203B41FA5}">
                      <a16:colId xmlns:a16="http://schemas.microsoft.com/office/drawing/2014/main" val="3192314782"/>
                    </a:ext>
                  </a:extLst>
                </a:gridCol>
                <a:gridCol w="1237182">
                  <a:extLst>
                    <a:ext uri="{9D8B030D-6E8A-4147-A177-3AD203B41FA5}">
                      <a16:colId xmlns:a16="http://schemas.microsoft.com/office/drawing/2014/main" val="3553168558"/>
                    </a:ext>
                  </a:extLst>
                </a:gridCol>
              </a:tblGrid>
              <a:tr h="33929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27555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~2025</a:t>
                      </a:r>
                      <a:r>
                        <a:rPr kumimoji="1" lang="ja-JP" altLang="en-US" sz="105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2564328363"/>
                  </a:ext>
                </a:extLst>
              </a:tr>
              <a:tr h="7991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在留資格等に関する国家戦略特区の活用</a:t>
                      </a:r>
                      <a:endParaRPr lang="ja-JP" altLang="en-US" sz="1400"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高度人材のポイント制等在留資格等に関する国家戦略特区を活用し金融分野の高度人材を呼び込み</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r h="972457">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「規制のサンドボックス制度」の活用促進（金融サービス等実証実験の支援）</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（再掲）</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「規制のサンドボックス制度」活用企業を掘り起こし、実証実験に必要な予備調査やコンサルティング費用等を補助</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経済界</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r h="812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地方税におけるインセンティブの検討</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国への大胆な税制優遇等の提案と合わせて、地方税</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（法人府民税等）における金融系外国企業等へのインセンティブを検討</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83351278"/>
                  </a:ext>
                </a:extLst>
              </a:tr>
            </a:tbl>
          </a:graphicData>
        </a:graphic>
      </p:graphicFrame>
      <p:sp>
        <p:nvSpPr>
          <p:cNvPr id="33" name="テキスト ボックス 32"/>
          <p:cNvSpPr txBox="1">
            <a:spLocks noChangeArrowheads="1"/>
          </p:cNvSpPr>
          <p:nvPr/>
        </p:nvSpPr>
        <p:spPr bwMode="auto">
          <a:xfrm>
            <a:off x="770834" y="595259"/>
            <a:ext cx="11129139" cy="707886"/>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①　国家戦略特区や「規制のサンドボックス制度」（</a:t>
            </a:r>
            <a:r>
              <a:rPr lang="en-US" altLang="ja-JP" sz="1600" kern="0" dirty="0">
                <a:latin typeface="Meiryo UI" pitchFamily="50" charset="-128"/>
                <a:ea typeface="Meiryo UI" pitchFamily="50" charset="-128"/>
                <a:cs typeface="Meiryo UI" pitchFamily="50" charset="-128"/>
              </a:rPr>
              <a:t>※</a:t>
            </a:r>
            <a:r>
              <a:rPr lang="ja-JP" altLang="en-US" sz="1600" kern="0" dirty="0">
                <a:latin typeface="Meiryo UI" pitchFamily="50" charset="-128"/>
                <a:ea typeface="Meiryo UI" pitchFamily="50" charset="-128"/>
                <a:cs typeface="Meiryo UI" pitchFamily="50" charset="-128"/>
              </a:rPr>
              <a:t>）等の活用を通じた規制の見直し　　</a:t>
            </a:r>
          </a:p>
          <a:p>
            <a:pPr eaLnBrk="1" hangingPunct="1">
              <a:spcBef>
                <a:spcPts val="0"/>
              </a:spcBef>
              <a:buNone/>
              <a:defRPr/>
            </a:pPr>
            <a:r>
              <a:rPr lang="ja-JP" altLang="en-US" sz="1200" kern="0" dirty="0">
                <a:latin typeface="Meiryo UI" pitchFamily="50" charset="-128"/>
                <a:ea typeface="Meiryo UI" pitchFamily="50" charset="-128"/>
                <a:cs typeface="Meiryo UI" pitchFamily="50" charset="-128"/>
              </a:rPr>
              <a:t>　　　</a:t>
            </a:r>
            <a:r>
              <a:rPr lang="en-US" altLang="ja-JP" sz="1200" kern="0" dirty="0">
                <a:latin typeface="Meiryo UI" pitchFamily="50" charset="-128"/>
                <a:ea typeface="Meiryo UI" pitchFamily="50" charset="-128"/>
                <a:cs typeface="Meiryo UI" pitchFamily="50" charset="-128"/>
              </a:rPr>
              <a:t>※</a:t>
            </a:r>
            <a:r>
              <a:rPr lang="ja-JP" altLang="en-US" sz="1200" kern="0" dirty="0">
                <a:latin typeface="Meiryo UI" pitchFamily="50" charset="-128"/>
                <a:ea typeface="Meiryo UI" pitchFamily="50" charset="-128"/>
                <a:cs typeface="Meiryo UI" pitchFamily="50" charset="-128"/>
              </a:rPr>
              <a:t>　規制のサンドボックス制度：新しい技術やビジネスモデルの社会実装に向け実証を行い、得られた情報やデータを用いて規制の見直しに繋げていく制度</a:t>
            </a:r>
          </a:p>
          <a:p>
            <a:pPr eaLnBrk="1" hangingPunct="1">
              <a:spcBef>
                <a:spcPts val="0"/>
              </a:spcBef>
              <a:buNone/>
              <a:defRPr/>
            </a:pPr>
            <a:endParaRPr lang="ja-JP" altLang="en-US" sz="1200" kern="0" dirty="0">
              <a:latin typeface="Meiryo UI" pitchFamily="50" charset="-128"/>
              <a:ea typeface="Meiryo UI" pitchFamily="50" charset="-128"/>
              <a:cs typeface="Meiryo UI" pitchFamily="50" charset="-128"/>
            </a:endParaRPr>
          </a:p>
        </p:txBody>
      </p:sp>
      <p:sp>
        <p:nvSpPr>
          <p:cNvPr id="34" name="正方形/長方形 33"/>
          <p:cNvSpPr/>
          <p:nvPr/>
        </p:nvSpPr>
        <p:spPr>
          <a:xfrm>
            <a:off x="492398" y="192338"/>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（３）金融サービスに関する規制の見直しに向けた働きかけ</a:t>
            </a:r>
            <a:endParaRPr kumimoji="0" lang="ja-JP" altLang="en-US"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34"/>
          <p:cNvSpPr/>
          <p:nvPr/>
        </p:nvSpPr>
        <p:spPr>
          <a:xfrm>
            <a:off x="3091355" y="2388874"/>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36" name="角丸四角形 35"/>
          <p:cNvSpPr/>
          <p:nvPr/>
        </p:nvSpPr>
        <p:spPr>
          <a:xfrm>
            <a:off x="1403666" y="238993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37" name="角丸四角形 36"/>
          <p:cNvSpPr/>
          <p:nvPr/>
        </p:nvSpPr>
        <p:spPr>
          <a:xfrm>
            <a:off x="1403666" y="337638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38" name="角丸四角形 37"/>
          <p:cNvSpPr/>
          <p:nvPr/>
        </p:nvSpPr>
        <p:spPr>
          <a:xfrm>
            <a:off x="3091355" y="415015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39" name="テキスト ボックス 38"/>
          <p:cNvSpPr txBox="1"/>
          <p:nvPr/>
        </p:nvSpPr>
        <p:spPr>
          <a:xfrm>
            <a:off x="9840929" y="1934002"/>
            <a:ext cx="492443"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実施</a:t>
            </a:r>
          </a:p>
        </p:txBody>
      </p:sp>
      <p:sp>
        <p:nvSpPr>
          <p:cNvPr id="40" name="右矢印 39"/>
          <p:cNvSpPr/>
          <p:nvPr/>
        </p:nvSpPr>
        <p:spPr>
          <a:xfrm>
            <a:off x="9621378" y="2086292"/>
            <a:ext cx="2121455"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10826718" y="3695825"/>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9858027" y="3695825"/>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pSp>
        <p:nvGrpSpPr>
          <p:cNvPr id="43" name="グループ化 42"/>
          <p:cNvGrpSpPr/>
          <p:nvPr/>
        </p:nvGrpSpPr>
        <p:grpSpPr>
          <a:xfrm>
            <a:off x="9630986" y="3871227"/>
            <a:ext cx="2129053" cy="600502"/>
            <a:chOff x="9703557" y="4053385"/>
            <a:chExt cx="2129053" cy="600502"/>
          </a:xfrm>
        </p:grpSpPr>
        <p:sp>
          <p:nvSpPr>
            <p:cNvPr id="44" name="正方形/長方形 43"/>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右矢印 44"/>
            <p:cNvSpPr/>
            <p:nvPr/>
          </p:nvSpPr>
          <p:spPr>
            <a:xfrm>
              <a:off x="10616746" y="4053385"/>
              <a:ext cx="121586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7" name="テキスト ボックス 46"/>
          <p:cNvSpPr txBox="1"/>
          <p:nvPr/>
        </p:nvSpPr>
        <p:spPr>
          <a:xfrm>
            <a:off x="9611805" y="2795938"/>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pSp>
        <p:nvGrpSpPr>
          <p:cNvPr id="48" name="グループ化 47"/>
          <p:cNvGrpSpPr/>
          <p:nvPr/>
        </p:nvGrpSpPr>
        <p:grpSpPr>
          <a:xfrm>
            <a:off x="9630986" y="2956825"/>
            <a:ext cx="2129053" cy="600502"/>
            <a:chOff x="9703557" y="4053385"/>
            <a:chExt cx="2129053" cy="600502"/>
          </a:xfrm>
        </p:grpSpPr>
        <p:sp>
          <p:nvSpPr>
            <p:cNvPr id="49" name="正方形/長方形 48"/>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右矢印 49"/>
            <p:cNvSpPr/>
            <p:nvPr/>
          </p:nvSpPr>
          <p:spPr>
            <a:xfrm>
              <a:off x="10226505" y="4053385"/>
              <a:ext cx="1606105"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1" name="テキスト ボックス 50"/>
          <p:cNvSpPr txBox="1"/>
          <p:nvPr/>
        </p:nvSpPr>
        <p:spPr>
          <a:xfrm>
            <a:off x="10109690" y="2795938"/>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31" name="コンテンツ プレースホルダー 6"/>
          <p:cNvGraphicFramePr>
            <a:graphicFrameLocks/>
          </p:cNvGraphicFramePr>
          <p:nvPr>
            <p:extLst>
              <p:ext uri="{D42A27DB-BD31-4B8C-83A1-F6EECF244321}">
                <p14:modId xmlns:p14="http://schemas.microsoft.com/office/powerpoint/2010/main" val="383237013"/>
              </p:ext>
            </p:extLst>
          </p:nvPr>
        </p:nvGraphicFramePr>
        <p:xfrm>
          <a:off x="765628" y="4991140"/>
          <a:ext cx="10994409" cy="1661160"/>
        </p:xfrm>
        <a:graphic>
          <a:graphicData uri="http://schemas.openxmlformats.org/drawingml/2006/table">
            <a:tbl>
              <a:tblPr firstRow="1" bandRow="1">
                <a:tableStyleId>{5C22544A-7EE6-4342-B048-85BDC9FD1C3A}</a:tableStyleId>
              </a:tblPr>
              <a:tblGrid>
                <a:gridCol w="3192887">
                  <a:extLst>
                    <a:ext uri="{9D8B030D-6E8A-4147-A177-3AD203B41FA5}">
                      <a16:colId xmlns:a16="http://schemas.microsoft.com/office/drawing/2014/main" val="1775291035"/>
                    </a:ext>
                  </a:extLst>
                </a:gridCol>
                <a:gridCol w="453970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34548">
                  <a:extLst>
                    <a:ext uri="{9D8B030D-6E8A-4147-A177-3AD203B41FA5}">
                      <a16:colId xmlns:a16="http://schemas.microsoft.com/office/drawing/2014/main" val="3192314782"/>
                    </a:ext>
                  </a:extLst>
                </a:gridCol>
                <a:gridCol w="1208151">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~2025</a:t>
                      </a:r>
                      <a:r>
                        <a:rPr kumimoji="1" lang="ja-JP" altLang="en-US" sz="105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25643283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kern="0" dirty="0">
                          <a:latin typeface="Meiryo UI" pitchFamily="50" charset="-128"/>
                          <a:ea typeface="Meiryo UI" pitchFamily="50" charset="-128"/>
                          <a:cs typeface="Meiryo UI" pitchFamily="50" charset="-128"/>
                        </a:rPr>
                        <a:t>金融商品に係る所得課税の損益通算範囲の拡大等（デリバティブ取引の追加）に向けた働きかけ（再掲）</a:t>
                      </a:r>
                      <a:endParaRPr lang="en-US" altLang="ja-JP" sz="14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dirty="0">
                          <a:latin typeface="Meiryo UI" panose="020B0604030504040204" pitchFamily="50" charset="-128"/>
                          <a:ea typeface="Meiryo UI" panose="020B0604030504040204" pitchFamily="50" charset="-128"/>
                        </a:rPr>
                        <a:t>金融商品に係る所得課税の損益通算範囲にデリバティブ取引を追加することについて民間団体等と連携し、国に要望</a:t>
                      </a:r>
                    </a:p>
                    <a:p>
                      <a:endParaRPr kumimoji="1" lang="en-US" altLang="ja-JP" sz="1400" dirty="0">
                        <a:latin typeface="Meiryo UI" panose="020B0604030504040204" pitchFamily="50" charset="-128"/>
                        <a:ea typeface="Meiryo UI" panose="020B0604030504040204" pitchFamily="50" charset="-128"/>
                      </a:endParaRPr>
                    </a:p>
                    <a:p>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経済界</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46" name="テキスト ボックス 45"/>
          <p:cNvSpPr txBox="1">
            <a:spLocks noChangeArrowheads="1"/>
          </p:cNvSpPr>
          <p:nvPr/>
        </p:nvSpPr>
        <p:spPr bwMode="auto">
          <a:xfrm>
            <a:off x="751983" y="4550988"/>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②　金融商品に係る所得課税の損益通算範囲の拡大等（デリバティブ取引の追加）に向けた働きかけ（再掲）</a:t>
            </a:r>
          </a:p>
        </p:txBody>
      </p:sp>
      <p:sp>
        <p:nvSpPr>
          <p:cNvPr id="52" name="テキスト ボックス 51"/>
          <p:cNvSpPr txBox="1"/>
          <p:nvPr/>
        </p:nvSpPr>
        <p:spPr>
          <a:xfrm>
            <a:off x="9848409" y="5843015"/>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53" name="角丸四角形 52"/>
          <p:cNvSpPr/>
          <p:nvPr/>
        </p:nvSpPr>
        <p:spPr>
          <a:xfrm>
            <a:off x="3091355" y="6372744"/>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54" name="右矢印 53"/>
          <p:cNvSpPr/>
          <p:nvPr/>
        </p:nvSpPr>
        <p:spPr>
          <a:xfrm>
            <a:off x="9638582" y="6013801"/>
            <a:ext cx="2121455"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88155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a:latin typeface="Meiryo UI" panose="020B0604030504040204" pitchFamily="50" charset="-128"/>
                <a:ea typeface="Meiryo UI" panose="020B0604030504040204" pitchFamily="50" charset="-128"/>
              </a:rPr>
              <a:t>金融のフロント</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ランナー都市</a:t>
            </a:r>
          </a:p>
        </p:txBody>
      </p:sp>
      <p:sp>
        <p:nvSpPr>
          <p:cNvPr id="29"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graphicFrame>
        <p:nvGraphicFramePr>
          <p:cNvPr id="34" name="コンテンツ プレースホルダー 6"/>
          <p:cNvGraphicFramePr>
            <a:graphicFrameLocks noGrp="1"/>
          </p:cNvGraphicFramePr>
          <p:nvPr>
            <p:ph idx="1"/>
            <p:extLst>
              <p:ext uri="{D42A27DB-BD31-4B8C-83A1-F6EECF244321}">
                <p14:modId xmlns:p14="http://schemas.microsoft.com/office/powerpoint/2010/main" val="1808104451"/>
              </p:ext>
            </p:extLst>
          </p:nvPr>
        </p:nvGraphicFramePr>
        <p:xfrm>
          <a:off x="765630" y="743603"/>
          <a:ext cx="10994409" cy="1927860"/>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17310">
                  <a:extLst>
                    <a:ext uri="{9D8B030D-6E8A-4147-A177-3AD203B41FA5}">
                      <a16:colId xmlns:a16="http://schemas.microsoft.com/office/drawing/2014/main" val="3192314782"/>
                    </a:ext>
                  </a:extLst>
                </a:gridCol>
                <a:gridCol w="1225389">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~2025</a:t>
                      </a:r>
                      <a:r>
                        <a:rPr kumimoji="1" lang="ja-JP" altLang="en-US" sz="105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2564328363"/>
                  </a:ext>
                </a:extLst>
              </a:tr>
              <a:tr h="1027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大学等高等教育における金融・起業・テクノロジー教育の実施</a:t>
                      </a:r>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大学等において、経済・経営・金融をはじめとする業界関係者を招致した実践的な授業展開や関係業界へのインターンシップの実施など、幅広い分野で活躍できる金融・起業人材やデータ活用人材、プログラミング人材育成のための実践プログラムを検討</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大学等</a:t>
                      </a:r>
                      <a:endParaRPr kumimoji="1" lang="en-US" altLang="ja-JP" sz="14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経済界</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51" name="正方形/長方形 50"/>
          <p:cNvSpPr/>
          <p:nvPr/>
        </p:nvSpPr>
        <p:spPr>
          <a:xfrm>
            <a:off x="492398" y="207315"/>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（４）金融分野における高度人材の育成 </a:t>
            </a:r>
            <a:endParaRPr kumimoji="0" lang="ja-JP" altLang="en-US"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角丸四角形 51"/>
          <p:cNvSpPr/>
          <p:nvPr/>
        </p:nvSpPr>
        <p:spPr>
          <a:xfrm>
            <a:off x="2287694" y="2232522"/>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sp>
        <p:nvSpPr>
          <p:cNvPr id="53" name="テキスト ボックス 52"/>
          <p:cNvSpPr txBox="1"/>
          <p:nvPr/>
        </p:nvSpPr>
        <p:spPr>
          <a:xfrm>
            <a:off x="10899288" y="1693315"/>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9858027" y="1693315"/>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pSp>
        <p:nvGrpSpPr>
          <p:cNvPr id="55" name="グループ化 54"/>
          <p:cNvGrpSpPr/>
          <p:nvPr/>
        </p:nvGrpSpPr>
        <p:grpSpPr>
          <a:xfrm>
            <a:off x="9630986" y="1955800"/>
            <a:ext cx="2129053" cy="600502"/>
            <a:chOff x="9703557" y="4053385"/>
            <a:chExt cx="2129053" cy="600502"/>
          </a:xfrm>
        </p:grpSpPr>
        <p:sp>
          <p:nvSpPr>
            <p:cNvPr id="56" name="正方形/長方形 55"/>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右矢印 56"/>
            <p:cNvSpPr/>
            <p:nvPr/>
          </p:nvSpPr>
          <p:spPr>
            <a:xfrm>
              <a:off x="10616746" y="4053385"/>
              <a:ext cx="121586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206269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638653" y="195212"/>
            <a:ext cx="10914693" cy="500170"/>
          </a:xfrm>
          <a:prstGeom prst="rect">
            <a:avLst/>
          </a:prstGeom>
          <a:solidFill>
            <a:schemeClr val="accent2">
              <a:lumMod val="40000"/>
              <a:lumOff val="60000"/>
            </a:schemeClr>
          </a:solidFill>
          <a:ln>
            <a:solidFill>
              <a:schemeClr val="accent1">
                <a:lumMod val="5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36000" tIns="36000" rIns="3600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2000" b="1" dirty="0">
                <a:latin typeface="UD デジタル 教科書体 NK-R" panose="02020400000000000000" pitchFamily="18" charset="-128"/>
                <a:ea typeface="UD デジタル 教科書体 NK-R" panose="02020400000000000000" pitchFamily="18" charset="-128"/>
              </a:rPr>
              <a:t>２つのめざす都市像を実現するための共通する取組み</a:t>
            </a:r>
            <a:endParaRPr lang="en-US" altLang="ja-JP" sz="2000" b="1" dirty="0">
              <a:latin typeface="UD デジタル 教科書体 NK-R" panose="02020400000000000000" pitchFamily="18" charset="-128"/>
              <a:ea typeface="UD デジタル 教科書体 NK-R" panose="02020400000000000000" pitchFamily="18" charset="-128"/>
            </a:endParaRPr>
          </a:p>
        </p:txBody>
      </p:sp>
      <p:sp>
        <p:nvSpPr>
          <p:cNvPr id="11" name="正方形/長方形 10"/>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a:latin typeface="Meiryo UI" panose="020B0604030504040204" pitchFamily="50" charset="-128"/>
                <a:ea typeface="Meiryo UI" panose="020B0604030504040204" pitchFamily="50" charset="-128"/>
              </a:rPr>
              <a:t>金融のフロント</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ランナー都市</a:t>
            </a:r>
          </a:p>
        </p:txBody>
      </p:sp>
      <p:sp>
        <p:nvSpPr>
          <p:cNvPr id="12" name="正方形/長方形 11"/>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a:latin typeface="Meiryo UI" panose="020B0604030504040204" pitchFamily="50" charset="-128"/>
                <a:ea typeface="Meiryo UI" panose="020B0604030504040204" pitchFamily="50" charset="-128"/>
              </a:rPr>
              <a:t>金融をテコに発展する</a:t>
            </a: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グローバル都市</a:t>
            </a:r>
          </a:p>
        </p:txBody>
      </p:sp>
      <p:sp>
        <p:nvSpPr>
          <p:cNvPr id="13"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31" name="角丸四角形 30"/>
          <p:cNvSpPr/>
          <p:nvPr/>
        </p:nvSpPr>
        <p:spPr>
          <a:xfrm>
            <a:off x="423754" y="1100510"/>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32" name="テキスト ボックス 31"/>
          <p:cNvSpPr txBox="1"/>
          <p:nvPr/>
        </p:nvSpPr>
        <p:spPr bwMode="white">
          <a:xfrm>
            <a:off x="417402" y="1148054"/>
            <a:ext cx="5500797"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（１）外国人にとっても魅力的な生活環境の整備 </a:t>
            </a:r>
          </a:p>
        </p:txBody>
      </p:sp>
      <p:sp>
        <p:nvSpPr>
          <p:cNvPr id="33" name="テキスト ボックス 32"/>
          <p:cNvSpPr txBox="1"/>
          <p:nvPr/>
        </p:nvSpPr>
        <p:spPr bwMode="white">
          <a:xfrm>
            <a:off x="705834" y="4650717"/>
            <a:ext cx="3759949" cy="290208"/>
          </a:xfrm>
          <a:prstGeom prst="rect">
            <a:avLst/>
          </a:prstGeom>
          <a:noFill/>
        </p:spPr>
        <p:txBody>
          <a:bodyPr wrap="square" rtlCol="0">
            <a:spAutoFit/>
          </a:bodyPr>
          <a:lstStyle/>
          <a:p>
            <a:pPr algn="ctr"/>
            <a:r>
              <a:rPr lang="ja-JP" altLang="en-US" sz="1286" b="1" dirty="0">
                <a:solidFill>
                  <a:schemeClr val="bg1"/>
                </a:solidFill>
                <a:latin typeface="+mn-ea"/>
              </a:rPr>
              <a:t>②国内外の観光需要の取り込みの強化</a:t>
            </a:r>
          </a:p>
        </p:txBody>
      </p:sp>
      <p:sp>
        <p:nvSpPr>
          <p:cNvPr id="34" name="テキスト ボックス 33"/>
          <p:cNvSpPr txBox="1">
            <a:spLocks noChangeArrowheads="1"/>
          </p:cNvSpPr>
          <p:nvPr/>
        </p:nvSpPr>
        <p:spPr bwMode="auto">
          <a:xfrm>
            <a:off x="417402" y="1562233"/>
            <a:ext cx="5500796"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①教育・医療等における環境整備</a:t>
            </a: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35" name="フリーフォーム 34"/>
          <p:cNvSpPr/>
          <p:nvPr/>
        </p:nvSpPr>
        <p:spPr>
          <a:xfrm>
            <a:off x="423754" y="1846736"/>
            <a:ext cx="5672246" cy="518979"/>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インターナショナルスクールに係る実態調査、環境整備推進</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外国人患者受入体制の整備</a:t>
            </a:r>
          </a:p>
        </p:txBody>
      </p:sp>
      <p:sp>
        <p:nvSpPr>
          <p:cNvPr id="36" name="テキスト ボックス 35"/>
          <p:cNvSpPr txBox="1">
            <a:spLocks noChangeArrowheads="1"/>
          </p:cNvSpPr>
          <p:nvPr/>
        </p:nvSpPr>
        <p:spPr bwMode="auto">
          <a:xfrm>
            <a:off x="417402" y="2407910"/>
            <a:ext cx="5469370" cy="446276"/>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②多言語対応ホームページ等による情報発信や英語対応ワンストップ窓口の設置</a:t>
            </a:r>
            <a:endParaRPr lang="ja-JP" altLang="en-US" sz="1050"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37" name="フリーフォーム 36"/>
          <p:cNvSpPr/>
          <p:nvPr/>
        </p:nvSpPr>
        <p:spPr>
          <a:xfrm>
            <a:off x="423753" y="2801019"/>
            <a:ext cx="5532227" cy="380654"/>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多言語対応ホームページ等による情報発信・英語対応ワンストップ窓口の設置</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国と連携した金融ライセンス登録等行政手続の支援</a:t>
            </a:r>
          </a:p>
        </p:txBody>
      </p:sp>
      <p:sp>
        <p:nvSpPr>
          <p:cNvPr id="38" name="角丸四角形 37"/>
          <p:cNvSpPr/>
          <p:nvPr/>
        </p:nvSpPr>
        <p:spPr>
          <a:xfrm>
            <a:off x="417402" y="3640673"/>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39" name="テキスト ボックス 38"/>
          <p:cNvSpPr txBox="1"/>
          <p:nvPr/>
        </p:nvSpPr>
        <p:spPr bwMode="white">
          <a:xfrm>
            <a:off x="417402" y="3688217"/>
            <a:ext cx="5500797"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（２）国内外から企業・人を惹きつけるビジネス環境の整備</a:t>
            </a:r>
          </a:p>
        </p:txBody>
      </p:sp>
      <p:sp>
        <p:nvSpPr>
          <p:cNvPr id="40" name="テキスト ボックス 39"/>
          <p:cNvSpPr txBox="1">
            <a:spLocks noChangeArrowheads="1"/>
          </p:cNvSpPr>
          <p:nvPr/>
        </p:nvSpPr>
        <p:spPr bwMode="auto">
          <a:xfrm>
            <a:off x="417402" y="4102750"/>
            <a:ext cx="4631100"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①高度外国人材などの受入の推進に向けた取組み</a:t>
            </a:r>
            <a:r>
              <a:rPr lang="ja-JP" altLang="en-US" sz="1100" kern="0" dirty="0">
                <a:solidFill>
                  <a:schemeClr val="accent5">
                    <a:lumMod val="50000"/>
                  </a:schemeClr>
                </a:solidFill>
                <a:latin typeface="Meiryo UI" pitchFamily="50" charset="-128"/>
                <a:ea typeface="Meiryo UI" pitchFamily="50" charset="-128"/>
                <a:cs typeface="Meiryo UI" pitchFamily="50" charset="-128"/>
              </a:rPr>
              <a:t>　　　　　 　</a:t>
            </a:r>
            <a:endParaRPr lang="en-US" altLang="ja-JP" sz="11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41" name="フリーフォーム 40"/>
          <p:cNvSpPr/>
          <p:nvPr/>
        </p:nvSpPr>
        <p:spPr>
          <a:xfrm>
            <a:off x="417402" y="4397707"/>
            <a:ext cx="5118689" cy="401721"/>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国家戦略特区を活用した外国人留学生の創業活動の促進</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国と連携した金融ライセンス登録等行政手続の支援（再掲）</a:t>
            </a:r>
          </a:p>
          <a:p>
            <a:pPr marL="285750" lvl="1" indent="-285750" defTabSz="533400">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在留資格等に関する国家戦略特区の活用（再掲）</a:t>
            </a:r>
          </a:p>
        </p:txBody>
      </p:sp>
      <p:sp>
        <p:nvSpPr>
          <p:cNvPr id="42" name="テキスト ボックス 41"/>
          <p:cNvSpPr txBox="1">
            <a:spLocks noChangeArrowheads="1"/>
          </p:cNvSpPr>
          <p:nvPr/>
        </p:nvSpPr>
        <p:spPr bwMode="auto">
          <a:xfrm>
            <a:off x="417402" y="5259653"/>
            <a:ext cx="5557183" cy="46166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②日本国際紛争解決センター（大阪）と連携した国際紛争の仲裁地・審問地としての</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　 情報発信</a:t>
            </a:r>
          </a:p>
        </p:txBody>
      </p:sp>
      <p:sp>
        <p:nvSpPr>
          <p:cNvPr id="43" name="角丸四角形 42"/>
          <p:cNvSpPr/>
          <p:nvPr/>
        </p:nvSpPr>
        <p:spPr>
          <a:xfrm>
            <a:off x="6311578" y="1100510"/>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44" name="テキスト ボックス 43"/>
          <p:cNvSpPr txBox="1"/>
          <p:nvPr/>
        </p:nvSpPr>
        <p:spPr bwMode="white">
          <a:xfrm>
            <a:off x="6336652" y="1148054"/>
            <a:ext cx="5469371"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（３）情報発信・プロモーション </a:t>
            </a:r>
          </a:p>
        </p:txBody>
      </p:sp>
      <p:sp>
        <p:nvSpPr>
          <p:cNvPr id="45" name="角丸四角形 44"/>
          <p:cNvSpPr/>
          <p:nvPr/>
        </p:nvSpPr>
        <p:spPr>
          <a:xfrm>
            <a:off x="6304444" y="3031706"/>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46" name="テキスト ボックス 45"/>
          <p:cNvSpPr txBox="1"/>
          <p:nvPr/>
        </p:nvSpPr>
        <p:spPr bwMode="white">
          <a:xfrm>
            <a:off x="6304444" y="3079250"/>
            <a:ext cx="5500797"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（４）海外との連携 </a:t>
            </a:r>
          </a:p>
        </p:txBody>
      </p:sp>
      <p:sp>
        <p:nvSpPr>
          <p:cNvPr id="47" name="テキスト ボックス 46"/>
          <p:cNvSpPr txBox="1">
            <a:spLocks noChangeArrowheads="1"/>
          </p:cNvSpPr>
          <p:nvPr/>
        </p:nvSpPr>
        <p:spPr bwMode="auto">
          <a:xfrm>
            <a:off x="6336653" y="1563943"/>
            <a:ext cx="5681582"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①在外公館・政府系機関・自治体事務所や民間ネットワークなどを活用した</a:t>
            </a:r>
            <a:r>
              <a:rPr lang="en-US" altLang="ja-JP" sz="1200" kern="0" dirty="0">
                <a:solidFill>
                  <a:schemeClr val="accent5">
                    <a:lumMod val="50000"/>
                  </a:schemeClr>
                </a:solidFill>
                <a:latin typeface="Meiryo UI" pitchFamily="50" charset="-128"/>
                <a:ea typeface="Meiryo UI" pitchFamily="50" charset="-128"/>
                <a:cs typeface="Meiryo UI" pitchFamily="50" charset="-128"/>
              </a:rPr>
              <a:t>PR</a:t>
            </a:r>
            <a:r>
              <a:rPr lang="ja-JP" altLang="en-US" sz="1200" kern="0" dirty="0">
                <a:solidFill>
                  <a:schemeClr val="accent5">
                    <a:lumMod val="50000"/>
                  </a:schemeClr>
                </a:solidFill>
                <a:latin typeface="Meiryo UI" pitchFamily="50" charset="-128"/>
                <a:ea typeface="Meiryo UI" pitchFamily="50" charset="-128"/>
                <a:cs typeface="Meiryo UI" pitchFamily="50" charset="-128"/>
              </a:rPr>
              <a:t>活動 </a:t>
            </a:r>
          </a:p>
        </p:txBody>
      </p:sp>
      <p:sp>
        <p:nvSpPr>
          <p:cNvPr id="48" name="テキスト ボックス 47"/>
          <p:cNvSpPr txBox="1">
            <a:spLocks noChangeArrowheads="1"/>
          </p:cNvSpPr>
          <p:nvPr/>
        </p:nvSpPr>
        <p:spPr bwMode="auto">
          <a:xfrm>
            <a:off x="6343006" y="1953564"/>
            <a:ext cx="5681582"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②多言語対応ホームページ等による情報発信（再掲）</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49" name="テキスト ボックス 48"/>
          <p:cNvSpPr txBox="1">
            <a:spLocks noChangeArrowheads="1"/>
          </p:cNvSpPr>
          <p:nvPr/>
        </p:nvSpPr>
        <p:spPr bwMode="auto">
          <a:xfrm>
            <a:off x="6343006" y="2341685"/>
            <a:ext cx="5681582"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③企業の英語による情報発信の支援</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50" name="角丸四角形 49"/>
          <p:cNvSpPr/>
          <p:nvPr/>
        </p:nvSpPr>
        <p:spPr>
          <a:xfrm>
            <a:off x="6304444" y="4295347"/>
            <a:ext cx="5500797" cy="35087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64"/>
          </a:p>
        </p:txBody>
      </p:sp>
      <p:sp>
        <p:nvSpPr>
          <p:cNvPr id="51" name="テキスト ボックス 50"/>
          <p:cNvSpPr txBox="1"/>
          <p:nvPr/>
        </p:nvSpPr>
        <p:spPr bwMode="white">
          <a:xfrm>
            <a:off x="6304444" y="4342891"/>
            <a:ext cx="5500797" cy="307777"/>
          </a:xfrm>
          <a:prstGeom prst="rect">
            <a:avLst/>
          </a:prstGeom>
          <a:noFill/>
        </p:spPr>
        <p:txBody>
          <a:bodyPr wrap="square" rtlCol="0">
            <a:spAutoFit/>
          </a:bodyPr>
          <a:lstStyle/>
          <a:p>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rPr>
              <a:t>（５）大阪府市による先駆けたインパクトのある取組み </a:t>
            </a:r>
          </a:p>
        </p:txBody>
      </p:sp>
      <p:sp>
        <p:nvSpPr>
          <p:cNvPr id="52" name="フリーフォーム 51"/>
          <p:cNvSpPr/>
          <p:nvPr/>
        </p:nvSpPr>
        <p:spPr>
          <a:xfrm>
            <a:off x="6304444" y="3481313"/>
            <a:ext cx="5118689" cy="401721"/>
          </a:xfrm>
          <a:custGeom>
            <a:avLst/>
            <a:gdLst>
              <a:gd name="connsiteX0" fmla="*/ 0 w 11007343"/>
              <a:gd name="connsiteY0" fmla="*/ 0 h 1504423"/>
              <a:gd name="connsiteX1" fmla="*/ 11007343 w 11007343"/>
              <a:gd name="connsiteY1" fmla="*/ 0 h 1504423"/>
              <a:gd name="connsiteX2" fmla="*/ 11007343 w 11007343"/>
              <a:gd name="connsiteY2" fmla="*/ 1504423 h 1504423"/>
              <a:gd name="connsiteX3" fmla="*/ 0 w 11007343"/>
              <a:gd name="connsiteY3" fmla="*/ 1504423 h 1504423"/>
              <a:gd name="connsiteX4" fmla="*/ 0 w 11007343"/>
              <a:gd name="connsiteY4" fmla="*/ 0 h 150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7343" h="1504423">
                <a:moveTo>
                  <a:pt x="0" y="0"/>
                </a:moveTo>
                <a:lnTo>
                  <a:pt x="11007343" y="0"/>
                </a:lnTo>
                <a:lnTo>
                  <a:pt x="11007343" y="1504423"/>
                </a:lnTo>
                <a:lnTo>
                  <a:pt x="0" y="1504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2112" tIns="15240" rIns="85344" bIns="15240" numCol="1" spcCol="1270" anchor="t" anchorCtr="0">
            <a:noAutofit/>
          </a:bodyPr>
          <a:lstStyle/>
          <a:p>
            <a:pPr marL="285750" lvl="1" indent="-285750" defTabSz="533400">
              <a:lnSpc>
                <a:spcPct val="150000"/>
              </a:lnSpc>
              <a:spcBef>
                <a:spcPct val="0"/>
              </a:spcBef>
              <a:spcAft>
                <a:spcPct val="20000"/>
              </a:spcAft>
              <a:buClr>
                <a:schemeClr val="accent5">
                  <a:lumMod val="75000"/>
                </a:schemeClr>
              </a:buClr>
              <a:buFont typeface="Wingdings" panose="05000000000000000000" pitchFamily="2" charset="2"/>
              <a:buChar char="n"/>
            </a:pP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海外金融都市との</a:t>
            </a:r>
            <a:r>
              <a:rPr lang="en-US" altLang="ja-JP" sz="1100" dirty="0" err="1">
                <a:solidFill>
                  <a:schemeClr val="tx1"/>
                </a:solidFill>
                <a:latin typeface="UD デジタル 教科書体 NK-R" panose="02020400000000000000" pitchFamily="18" charset="-128"/>
                <a:ea typeface="UD デジタル 教科書体 NK-R" panose="02020400000000000000" pitchFamily="18" charset="-128"/>
              </a:rPr>
              <a:t>MoU</a:t>
            </a: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締結</a:t>
            </a:r>
          </a:p>
        </p:txBody>
      </p:sp>
      <p:sp>
        <p:nvSpPr>
          <p:cNvPr id="53" name="テキスト ボックス 52"/>
          <p:cNvSpPr txBox="1">
            <a:spLocks noChangeArrowheads="1"/>
          </p:cNvSpPr>
          <p:nvPr/>
        </p:nvSpPr>
        <p:spPr bwMode="auto">
          <a:xfrm>
            <a:off x="6304444" y="4846715"/>
            <a:ext cx="5681582"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①英語対応ワンストップ窓口の設置 （再掲）</a:t>
            </a:r>
            <a:endParaRPr lang="en-US" altLang="ja-JP" sz="1200" kern="0" dirty="0">
              <a:solidFill>
                <a:schemeClr val="accent5">
                  <a:lumMod val="50000"/>
                </a:schemeClr>
              </a:solidFill>
              <a:latin typeface="Meiryo UI" pitchFamily="50" charset="-128"/>
              <a:ea typeface="Meiryo UI" pitchFamily="50" charset="-128"/>
              <a:cs typeface="Meiryo UI" pitchFamily="50" charset="-128"/>
            </a:endParaRPr>
          </a:p>
        </p:txBody>
      </p:sp>
      <p:sp>
        <p:nvSpPr>
          <p:cNvPr id="54" name="テキスト ボックス 53"/>
          <p:cNvSpPr txBox="1">
            <a:spLocks noChangeArrowheads="1"/>
          </p:cNvSpPr>
          <p:nvPr/>
        </p:nvSpPr>
        <p:spPr bwMode="auto">
          <a:xfrm>
            <a:off x="6310797" y="5236336"/>
            <a:ext cx="5681582" cy="276999"/>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200" kern="0" dirty="0">
                <a:solidFill>
                  <a:schemeClr val="accent5">
                    <a:lumMod val="50000"/>
                  </a:schemeClr>
                </a:solidFill>
                <a:latin typeface="Meiryo UI" pitchFamily="50" charset="-128"/>
                <a:ea typeface="Meiryo UI" pitchFamily="50" charset="-128"/>
                <a:cs typeface="Meiryo UI" pitchFamily="50" charset="-128"/>
              </a:rPr>
              <a:t>②金融リテラシーや金融知識を有する職員の育成</a:t>
            </a:r>
          </a:p>
        </p:txBody>
      </p:sp>
    </p:spTree>
    <p:extLst>
      <p:ext uri="{BB962C8B-B14F-4D97-AF65-F5344CB8AC3E}">
        <p14:creationId xmlns:p14="http://schemas.microsoft.com/office/powerpoint/2010/main" val="4201089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17840096"/>
              </p:ext>
            </p:extLst>
          </p:nvPr>
        </p:nvGraphicFramePr>
        <p:xfrm>
          <a:off x="764460" y="995649"/>
          <a:ext cx="10994409" cy="2415211"/>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28927">
                  <a:extLst>
                    <a:ext uri="{9D8B030D-6E8A-4147-A177-3AD203B41FA5}">
                      <a16:colId xmlns:a16="http://schemas.microsoft.com/office/drawing/2014/main" val="3192314782"/>
                    </a:ext>
                  </a:extLst>
                </a:gridCol>
                <a:gridCol w="1213772">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~2025</a:t>
                      </a:r>
                      <a:r>
                        <a:rPr kumimoji="1" lang="ja-JP" altLang="en-US" sz="105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2564328363"/>
                  </a:ext>
                </a:extLst>
              </a:tr>
              <a:tr h="8618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インターナショナルスクールに係る実態調査、環境整備推進</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インターナショナルスクールに係る実態調査とそれを踏まえた情報開示の促進等海外金融系企業等で働く人材の子どもへの教育環境整備を促進</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r h="783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外国人患者受入体制の整備</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多言語遠隔医療通訳コールセンター設置・運営・ワンストップ相談窓口設置等外国人患者受け入れ体制の整備</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bl>
          </a:graphicData>
        </a:graphic>
      </p:graphicFrame>
      <p:sp>
        <p:nvSpPr>
          <p:cNvPr id="8" name="テキスト ボックス 7"/>
          <p:cNvSpPr txBox="1">
            <a:spLocks noChangeArrowheads="1"/>
          </p:cNvSpPr>
          <p:nvPr/>
        </p:nvSpPr>
        <p:spPr bwMode="auto">
          <a:xfrm>
            <a:off x="765630" y="620440"/>
            <a:ext cx="11129139" cy="58477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①　教育・医療等における環境整備　</a:t>
            </a:r>
          </a:p>
          <a:p>
            <a:pPr eaLnBrk="1" hangingPunct="1">
              <a:spcBef>
                <a:spcPts val="0"/>
              </a:spcBef>
              <a:buNone/>
              <a:defRPr/>
            </a:pPr>
            <a:endParaRPr lang="ja-JP" altLang="en-US" sz="1600" kern="0" dirty="0">
              <a:latin typeface="Meiryo UI" pitchFamily="50" charset="-128"/>
              <a:ea typeface="Meiryo UI" pitchFamily="50" charset="-128"/>
              <a:cs typeface="Meiryo UI" pitchFamily="50" charset="-128"/>
            </a:endParaRPr>
          </a:p>
        </p:txBody>
      </p:sp>
      <p:sp>
        <p:nvSpPr>
          <p:cNvPr id="10" name="正方形/長方形 9"/>
          <p:cNvSpPr/>
          <p:nvPr/>
        </p:nvSpPr>
        <p:spPr>
          <a:xfrm>
            <a:off x="492398" y="207082"/>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（１）外国人にとっても魅力的な</a:t>
            </a:r>
            <a:r>
              <a:rPr kumimoji="0" lang="ja-JP" altLang="en-US" b="1" kern="0" dirty="0">
                <a:latin typeface="Meiryo UI" panose="020B0604030504040204" pitchFamily="50" charset="-128"/>
                <a:ea typeface="Meiryo UI" panose="020B0604030504040204" pitchFamily="50" charset="-128"/>
                <a:cs typeface="Meiryo UI" panose="020B0604030504040204" pitchFamily="50" charset="-128"/>
              </a:rPr>
              <a:t>生活</a:t>
            </a:r>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環境の整備 </a:t>
            </a:r>
            <a:endParaRPr kumimoji="0" lang="ja-JP" altLang="en-US" sz="14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右矢印 1"/>
          <p:cNvSpPr/>
          <p:nvPr/>
        </p:nvSpPr>
        <p:spPr>
          <a:xfrm>
            <a:off x="9616170" y="2795351"/>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099365" y="2311653"/>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19" name="角丸四角形 18"/>
          <p:cNvSpPr/>
          <p:nvPr/>
        </p:nvSpPr>
        <p:spPr>
          <a:xfrm>
            <a:off x="3099365" y="307741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11" name="正方形/長方形 10"/>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a:latin typeface="Meiryo UI" panose="020B0604030504040204" pitchFamily="50" charset="-128"/>
                <a:ea typeface="Meiryo UI" panose="020B0604030504040204" pitchFamily="50" charset="-128"/>
              </a:rPr>
              <a:t>金融のフロント</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ランナー都市</a:t>
            </a:r>
          </a:p>
        </p:txBody>
      </p:sp>
      <p:sp>
        <p:nvSpPr>
          <p:cNvPr id="12" name="正方形/長方形 11"/>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a:latin typeface="Meiryo UI" panose="020B0604030504040204" pitchFamily="50" charset="-128"/>
                <a:ea typeface="Meiryo UI" panose="020B0604030504040204" pitchFamily="50" charset="-128"/>
              </a:rPr>
              <a:t>金融をテコに発展する</a:t>
            </a: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グローバル都市</a:t>
            </a:r>
          </a:p>
        </p:txBody>
      </p:sp>
      <p:sp>
        <p:nvSpPr>
          <p:cNvPr id="13"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6" name="テキスト ボックス 15"/>
          <p:cNvSpPr txBox="1"/>
          <p:nvPr/>
        </p:nvSpPr>
        <p:spPr>
          <a:xfrm>
            <a:off x="9610974" y="1858458"/>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pSp>
        <p:nvGrpSpPr>
          <p:cNvPr id="17" name="グループ化 16"/>
          <p:cNvGrpSpPr/>
          <p:nvPr/>
        </p:nvGrpSpPr>
        <p:grpSpPr>
          <a:xfrm>
            <a:off x="9630986" y="2019075"/>
            <a:ext cx="2129053" cy="600502"/>
            <a:chOff x="9703557" y="4053385"/>
            <a:chExt cx="2129053" cy="600502"/>
          </a:xfrm>
        </p:grpSpPr>
        <p:sp>
          <p:nvSpPr>
            <p:cNvPr id="18" name="正方形/長方形 17"/>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a:off x="10212858" y="4053385"/>
              <a:ext cx="1619752"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ボックス 20"/>
          <p:cNvSpPr txBox="1"/>
          <p:nvPr/>
        </p:nvSpPr>
        <p:spPr>
          <a:xfrm>
            <a:off x="9858027" y="2663566"/>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22" name="コンテンツ プレースホルダー 6"/>
          <p:cNvGraphicFramePr>
            <a:graphicFrameLocks/>
          </p:cNvGraphicFramePr>
          <p:nvPr>
            <p:extLst>
              <p:ext uri="{D42A27DB-BD31-4B8C-83A1-F6EECF244321}">
                <p14:modId xmlns:p14="http://schemas.microsoft.com/office/powerpoint/2010/main" val="2533976277"/>
              </p:ext>
            </p:extLst>
          </p:nvPr>
        </p:nvGraphicFramePr>
        <p:xfrm>
          <a:off x="765630" y="3972014"/>
          <a:ext cx="10994409" cy="2376179"/>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14590">
                  <a:extLst>
                    <a:ext uri="{9D8B030D-6E8A-4147-A177-3AD203B41FA5}">
                      <a16:colId xmlns:a16="http://schemas.microsoft.com/office/drawing/2014/main" val="3192314782"/>
                    </a:ext>
                  </a:extLst>
                </a:gridCol>
                <a:gridCol w="1228109">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~2025</a:t>
                      </a:r>
                      <a:r>
                        <a:rPr kumimoji="1" lang="ja-JP" altLang="en-US" sz="105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2564328363"/>
                  </a:ext>
                </a:extLst>
              </a:tr>
              <a:tr h="8318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a:solidFill>
                            <a:srgbClr val="000000"/>
                          </a:solidFill>
                          <a:effectLst/>
                          <a:latin typeface="Meiryo UI" panose="020B0604030504040204" pitchFamily="50" charset="-128"/>
                          <a:ea typeface="Meiryo UI" panose="020B0604030504040204" pitchFamily="50" charset="-128"/>
                        </a:rPr>
                        <a:t>多言語対応ホームページ等による情報発信・英語対応ワンストップ窓口の設置</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Global financial city </a:t>
                      </a:r>
                      <a:r>
                        <a:rPr lang="en-US" altLang="ja-JP" sz="1400" b="0" i="0" u="none" strike="noStrike" dirty="0" err="1">
                          <a:solidFill>
                            <a:srgbClr val="000000"/>
                          </a:solidFill>
                          <a:effectLst/>
                          <a:latin typeface="Meiryo UI" panose="020B0604030504040204" pitchFamily="50" charset="-128"/>
                          <a:ea typeface="Meiryo UI" panose="020B0604030504040204" pitchFamily="50" charset="-128"/>
                        </a:rPr>
                        <a:t>osaka</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」ホームページによる情報発信や「国際金融ワンストップサポートセンター大阪」の運営</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r h="774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国と連携した金融ライセンス登録等行政手続の支援</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a:solidFill>
                            <a:srgbClr val="000000"/>
                          </a:solidFill>
                          <a:effectLst/>
                          <a:latin typeface="Meiryo UI" panose="020B0604030504040204" pitchFamily="50" charset="-128"/>
                          <a:ea typeface="Meiryo UI" panose="020B0604030504040204" pitchFamily="50" charset="-128"/>
                        </a:rPr>
                        <a:t>大阪の投資魅力の紹介等も含めた独自の金融ライセンス登録手引書の作成による海外金融企業の進出支援</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bl>
          </a:graphicData>
        </a:graphic>
      </p:graphicFrame>
      <p:sp>
        <p:nvSpPr>
          <p:cNvPr id="23" name="テキスト ボックス 22"/>
          <p:cNvSpPr txBox="1">
            <a:spLocks noChangeArrowheads="1"/>
          </p:cNvSpPr>
          <p:nvPr/>
        </p:nvSpPr>
        <p:spPr bwMode="auto">
          <a:xfrm>
            <a:off x="765630" y="3581355"/>
            <a:ext cx="11129139" cy="58477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②　多言語対応ホームページ等による情報発信や英語対応ワンストップ窓口の設置</a:t>
            </a:r>
          </a:p>
          <a:p>
            <a:pPr eaLnBrk="1" hangingPunct="1">
              <a:spcBef>
                <a:spcPts val="0"/>
              </a:spcBef>
              <a:buNone/>
              <a:defRPr/>
            </a:pPr>
            <a:endParaRPr lang="ja-JP" altLang="en-US" sz="1600" kern="0" dirty="0">
              <a:latin typeface="Meiryo UI" pitchFamily="50" charset="-128"/>
              <a:ea typeface="Meiryo UI" pitchFamily="50" charset="-128"/>
              <a:cs typeface="Meiryo UI" pitchFamily="50" charset="-128"/>
            </a:endParaRPr>
          </a:p>
        </p:txBody>
      </p:sp>
      <p:sp>
        <p:nvSpPr>
          <p:cNvPr id="24" name="右矢印 23"/>
          <p:cNvSpPr/>
          <p:nvPr/>
        </p:nvSpPr>
        <p:spPr>
          <a:xfrm>
            <a:off x="9621512" y="4960118"/>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a:off x="9617339" y="5742846"/>
            <a:ext cx="2142700"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3100535" y="6066632"/>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27" name="角丸四角形 26"/>
          <p:cNvSpPr/>
          <p:nvPr/>
        </p:nvSpPr>
        <p:spPr>
          <a:xfrm>
            <a:off x="3100535" y="5279437"/>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28" name="テキスト ボックス 27"/>
          <p:cNvSpPr txBox="1"/>
          <p:nvPr/>
        </p:nvSpPr>
        <p:spPr>
          <a:xfrm>
            <a:off x="9785457" y="5638995"/>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9785457" y="4816974"/>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10154678" y="1858458"/>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92596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61589171"/>
              </p:ext>
            </p:extLst>
          </p:nvPr>
        </p:nvGraphicFramePr>
        <p:xfrm>
          <a:off x="765630" y="996584"/>
          <a:ext cx="10994409" cy="3425018"/>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07785">
                  <a:extLst>
                    <a:ext uri="{9D8B030D-6E8A-4147-A177-3AD203B41FA5}">
                      <a16:colId xmlns:a16="http://schemas.microsoft.com/office/drawing/2014/main" val="3192314782"/>
                    </a:ext>
                  </a:extLst>
                </a:gridCol>
                <a:gridCol w="1234914">
                  <a:extLst>
                    <a:ext uri="{9D8B030D-6E8A-4147-A177-3AD203B41FA5}">
                      <a16:colId xmlns:a16="http://schemas.microsoft.com/office/drawing/2014/main" val="3553168558"/>
                    </a:ext>
                  </a:extLst>
                </a:gridCol>
              </a:tblGrid>
              <a:tr h="179078">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27922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~2025</a:t>
                      </a:r>
                      <a:r>
                        <a:rPr kumimoji="1" lang="ja-JP" altLang="en-US" sz="105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2564328363"/>
                  </a:ext>
                </a:extLst>
              </a:tr>
              <a:tr h="8662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国家戦略特区を活用した外国人留学生の創業活動の促進</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在留資格の特例にかかる国家戦略特区を活用し、外国人留学生の関西での創業活動を促進</a:t>
                      </a: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r h="89457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国と連携した金融ライセンス登録等行政手続の支援（再掲）</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大阪の投資魅力の紹介等も含めた独自の金融ライセンス登録手引書の作成による海外金融企業の進出支援</a:t>
                      </a: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243163378"/>
                  </a:ext>
                </a:extLst>
              </a:tr>
              <a:tr h="894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在留資格等に関する国家戦略特区の活用（再掲）</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高度人材のポイント制等在留資格等に関する国家戦略特区を活用し金融分野の高度人材を呼び込み</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236834199"/>
                  </a:ext>
                </a:extLst>
              </a:tr>
            </a:tbl>
          </a:graphicData>
        </a:graphic>
      </p:graphicFrame>
      <p:sp>
        <p:nvSpPr>
          <p:cNvPr id="8" name="テキスト ボックス 7"/>
          <p:cNvSpPr txBox="1">
            <a:spLocks noChangeArrowheads="1"/>
          </p:cNvSpPr>
          <p:nvPr/>
        </p:nvSpPr>
        <p:spPr bwMode="auto">
          <a:xfrm>
            <a:off x="765630" y="620439"/>
            <a:ext cx="11129139" cy="58477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①　高度外国人材などの受入の推進に向けた取組み</a:t>
            </a:r>
          </a:p>
          <a:p>
            <a:pPr eaLnBrk="1" hangingPunct="1">
              <a:spcBef>
                <a:spcPts val="0"/>
              </a:spcBef>
              <a:buNone/>
              <a:defRPr/>
            </a:pPr>
            <a:endParaRPr lang="ja-JP" altLang="en-US" sz="1600" kern="0" dirty="0">
              <a:latin typeface="Meiryo UI" pitchFamily="50" charset="-128"/>
              <a:ea typeface="Meiryo UI" pitchFamily="50" charset="-128"/>
              <a:cs typeface="Meiryo UI" pitchFamily="50" charset="-128"/>
            </a:endParaRPr>
          </a:p>
        </p:txBody>
      </p:sp>
      <p:sp>
        <p:nvSpPr>
          <p:cNvPr id="10" name="正方形/長方形 9"/>
          <p:cNvSpPr/>
          <p:nvPr/>
        </p:nvSpPr>
        <p:spPr>
          <a:xfrm>
            <a:off x="492398" y="207081"/>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（２）国内外から企業・人を惹きつけるビジネス環境の整備</a:t>
            </a:r>
          </a:p>
        </p:txBody>
      </p:sp>
      <p:sp>
        <p:nvSpPr>
          <p:cNvPr id="2" name="右矢印 1"/>
          <p:cNvSpPr/>
          <p:nvPr/>
        </p:nvSpPr>
        <p:spPr>
          <a:xfrm>
            <a:off x="9617339" y="1996374"/>
            <a:ext cx="2142700"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9617339" y="3785550"/>
            <a:ext cx="2135878"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9617339" y="2901317"/>
            <a:ext cx="2135878"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3100497" y="320436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30" name="角丸四角形 29"/>
          <p:cNvSpPr/>
          <p:nvPr/>
        </p:nvSpPr>
        <p:spPr>
          <a:xfrm>
            <a:off x="3100497" y="2330026"/>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31" name="角丸四角形 30"/>
          <p:cNvSpPr/>
          <p:nvPr/>
        </p:nvSpPr>
        <p:spPr>
          <a:xfrm>
            <a:off x="3100497" y="4104277"/>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13" name="正方形/長方形 12"/>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a:latin typeface="Meiryo UI" panose="020B0604030504040204" pitchFamily="50" charset="-128"/>
                <a:ea typeface="Meiryo UI" panose="020B0604030504040204" pitchFamily="50" charset="-128"/>
              </a:rPr>
              <a:t>金融のフロント</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ランナー都市</a:t>
            </a:r>
          </a:p>
        </p:txBody>
      </p:sp>
      <p:sp>
        <p:nvSpPr>
          <p:cNvPr id="14" name="正方形/長方形 13"/>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a:latin typeface="Meiryo UI" panose="020B0604030504040204" pitchFamily="50" charset="-128"/>
                <a:ea typeface="Meiryo UI" panose="020B0604030504040204" pitchFamily="50" charset="-128"/>
              </a:rPr>
              <a:t>金融をテコに発展する</a:t>
            </a: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グローバル都市</a:t>
            </a:r>
          </a:p>
        </p:txBody>
      </p:sp>
      <p:sp>
        <p:nvSpPr>
          <p:cNvPr id="15"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6" name="テキスト ボックス 15"/>
          <p:cNvSpPr txBox="1"/>
          <p:nvPr/>
        </p:nvSpPr>
        <p:spPr>
          <a:xfrm>
            <a:off x="9858027" y="2750650"/>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9858027" y="1856059"/>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9858027" y="3642408"/>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19" name="コンテンツ プレースホルダー 6"/>
          <p:cNvGraphicFramePr>
            <a:graphicFrameLocks/>
          </p:cNvGraphicFramePr>
          <p:nvPr>
            <p:extLst>
              <p:ext uri="{D42A27DB-BD31-4B8C-83A1-F6EECF244321}">
                <p14:modId xmlns:p14="http://schemas.microsoft.com/office/powerpoint/2010/main" val="3422776446"/>
              </p:ext>
            </p:extLst>
          </p:nvPr>
        </p:nvGraphicFramePr>
        <p:xfrm>
          <a:off x="765630" y="4944464"/>
          <a:ext cx="10994409" cy="1732109"/>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05517">
                  <a:extLst>
                    <a:ext uri="{9D8B030D-6E8A-4147-A177-3AD203B41FA5}">
                      <a16:colId xmlns:a16="http://schemas.microsoft.com/office/drawing/2014/main" val="3192314782"/>
                    </a:ext>
                  </a:extLst>
                </a:gridCol>
                <a:gridCol w="1237182">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~2025</a:t>
                      </a:r>
                      <a:r>
                        <a:rPr kumimoji="1" lang="ja-JP" altLang="en-US" sz="105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2564328363"/>
                  </a:ext>
                </a:extLst>
              </a:tr>
              <a:tr h="9624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日本国際紛争解決センター（大阪）と連携した国際紛争の仲裁地・審問地としての情報発信</a:t>
                      </a:r>
                      <a:endParaRPr lang="en-US" altLang="ja-JP"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a:latin typeface="Meiryo UI" panose="020B0604030504040204" pitchFamily="50" charset="-128"/>
                          <a:ea typeface="Meiryo UI" panose="020B0604030504040204" pitchFamily="50" charset="-128"/>
                        </a:rPr>
                        <a:t>イベント等において</a:t>
                      </a:r>
                      <a:r>
                        <a:rPr lang="ja-JP" altLang="en-US" sz="1400" dirty="0">
                          <a:solidFill>
                            <a:schemeClr val="tx1"/>
                          </a:solidFill>
                          <a:latin typeface="Meiryo UI" panose="020B0604030504040204" pitchFamily="50" charset="-128"/>
                          <a:ea typeface="Meiryo UI" panose="020B0604030504040204" pitchFamily="50" charset="-128"/>
                        </a:rPr>
                        <a:t>日本国際紛争解決センター（大阪）を国際紛争の仲裁地・審問地として活用できるビジネス環境</a:t>
                      </a:r>
                      <a:r>
                        <a:rPr kumimoji="1" lang="ja-JP" altLang="en-US" sz="1400" dirty="0">
                          <a:solidFill>
                            <a:schemeClr val="dk1"/>
                          </a:solidFill>
                          <a:latin typeface="Meiryo UI" panose="020B0604030504040204" pitchFamily="50" charset="-128"/>
                          <a:ea typeface="Meiryo UI" panose="020B0604030504040204" pitchFamily="50" charset="-128"/>
                        </a:rPr>
                        <a:t>を</a:t>
                      </a:r>
                      <a:r>
                        <a:rPr kumimoji="1" lang="ja-JP" altLang="en-US" sz="1400" dirty="0">
                          <a:latin typeface="Meiryo UI" panose="020B0604030504040204" pitchFamily="50" charset="-128"/>
                          <a:ea typeface="Meiryo UI" panose="020B0604030504040204" pitchFamily="50" charset="-128"/>
                        </a:rPr>
                        <a:t>情報発信</a:t>
                      </a:r>
                      <a:endParaRPr kumimoji="1" lang="en-US" altLang="ja-JP" sz="1400" dirty="0">
                        <a:latin typeface="Meiryo UI" panose="020B0604030504040204" pitchFamily="50" charset="-128"/>
                        <a:ea typeface="Meiryo UI" panose="020B0604030504040204" pitchFamily="50" charset="-128"/>
                      </a:endParaRPr>
                    </a:p>
                    <a:p>
                      <a:endParaRPr kumimoji="1" lang="ja-JP" altLang="en-US" sz="1050"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20" name="テキスト ボックス 19"/>
          <p:cNvSpPr txBox="1">
            <a:spLocks noChangeArrowheads="1"/>
          </p:cNvSpPr>
          <p:nvPr/>
        </p:nvSpPr>
        <p:spPr bwMode="auto">
          <a:xfrm>
            <a:off x="765630" y="4510266"/>
            <a:ext cx="11129139" cy="58477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②　日本国際紛争解決センター（大阪）と連携した国際紛争の仲裁地・審問地としての情報発信</a:t>
            </a:r>
          </a:p>
          <a:p>
            <a:pPr eaLnBrk="1" hangingPunct="1">
              <a:spcBef>
                <a:spcPts val="0"/>
              </a:spcBef>
              <a:buNone/>
              <a:defRPr/>
            </a:pPr>
            <a:endParaRPr lang="ja-JP" altLang="en-US" sz="1600" kern="0" dirty="0">
              <a:latin typeface="Meiryo UI" pitchFamily="50" charset="-128"/>
              <a:ea typeface="Meiryo UI" pitchFamily="50" charset="-128"/>
              <a:cs typeface="Meiryo UI" pitchFamily="50" charset="-128"/>
            </a:endParaRPr>
          </a:p>
        </p:txBody>
      </p:sp>
      <p:sp>
        <p:nvSpPr>
          <p:cNvPr id="21" name="右矢印 20"/>
          <p:cNvSpPr/>
          <p:nvPr/>
        </p:nvSpPr>
        <p:spPr>
          <a:xfrm>
            <a:off x="9617340" y="5972214"/>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3082417" y="6398575"/>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23" name="テキスト ボックス 22"/>
          <p:cNvSpPr txBox="1"/>
          <p:nvPr/>
        </p:nvSpPr>
        <p:spPr>
          <a:xfrm>
            <a:off x="9858027" y="5774912"/>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27610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719813838"/>
              </p:ext>
            </p:extLst>
          </p:nvPr>
        </p:nvGraphicFramePr>
        <p:xfrm>
          <a:off x="765630" y="1042618"/>
          <a:ext cx="10994409" cy="1691873"/>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49060">
                  <a:extLst>
                    <a:ext uri="{9D8B030D-6E8A-4147-A177-3AD203B41FA5}">
                      <a16:colId xmlns:a16="http://schemas.microsoft.com/office/drawing/2014/main" val="3192314782"/>
                    </a:ext>
                  </a:extLst>
                </a:gridCol>
                <a:gridCol w="1193639">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~2025</a:t>
                      </a:r>
                      <a:r>
                        <a:rPr kumimoji="1" lang="ja-JP" altLang="en-US" sz="105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2564328363"/>
                  </a:ext>
                </a:extLst>
              </a:tr>
              <a:tr h="922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在外公館・政府系機関・自治体事務所や民間ネットワークなどを活用した</a:t>
                      </a:r>
                      <a:r>
                        <a:rPr lang="en-US" altLang="ja-JP" sz="1400" dirty="0">
                          <a:solidFill>
                            <a:schemeClr val="tx1"/>
                          </a:solidFill>
                          <a:latin typeface="Meiryo UI" panose="020B0604030504040204" pitchFamily="50" charset="-128"/>
                          <a:ea typeface="Meiryo UI" panose="020B0604030504040204" pitchFamily="50" charset="-128"/>
                        </a:rPr>
                        <a:t>PR</a:t>
                      </a:r>
                      <a:r>
                        <a:rPr lang="ja-JP" altLang="en-US" sz="1400" dirty="0">
                          <a:solidFill>
                            <a:schemeClr val="tx1"/>
                          </a:solidFill>
                          <a:latin typeface="Meiryo UI" panose="020B0604030504040204" pitchFamily="50" charset="-128"/>
                          <a:ea typeface="Meiryo UI" panose="020B0604030504040204" pitchFamily="50" charset="-128"/>
                        </a:rPr>
                        <a:t>活動 </a:t>
                      </a:r>
                      <a:endParaRPr lang="en-US" altLang="ja-JP" sz="14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a:latin typeface="Meiryo UI" panose="020B0604030504040204" pitchFamily="50" charset="-128"/>
                          <a:ea typeface="Meiryo UI" panose="020B0604030504040204" pitchFamily="50" charset="-128"/>
                        </a:rPr>
                        <a:t>在関西総領事館等の在外公館や</a:t>
                      </a:r>
                      <a:r>
                        <a:rPr kumimoji="1" lang="ja-JP" altLang="en-US" sz="1400" dirty="0">
                          <a:latin typeface="Meiryo UI" panose="020B0604030504040204" pitchFamily="50" charset="-128"/>
                          <a:ea typeface="Meiryo UI" panose="020B0604030504040204" pitchFamily="50" charset="-128"/>
                        </a:rPr>
                        <a:t>大阪市のビジネスパートナー都市のつながり、民間ネットワークなどを活用した</a:t>
                      </a:r>
                      <a:r>
                        <a:rPr kumimoji="1" lang="en-US" altLang="ja-JP" sz="1400" dirty="0">
                          <a:latin typeface="Meiryo UI" panose="020B0604030504040204" pitchFamily="50" charset="-128"/>
                          <a:ea typeface="Meiryo UI" panose="020B0604030504040204" pitchFamily="50" charset="-128"/>
                        </a:rPr>
                        <a:t>PR</a:t>
                      </a:r>
                      <a:r>
                        <a:rPr kumimoji="1" lang="ja-JP" altLang="en-US" sz="1400" dirty="0">
                          <a:latin typeface="Meiryo UI" panose="020B0604030504040204" pitchFamily="50" charset="-128"/>
                          <a:ea typeface="Meiryo UI" panose="020B0604030504040204" pitchFamily="50" charset="-128"/>
                        </a:rPr>
                        <a:t>活動 </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民間</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経済界</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8" name="テキスト ボックス 7"/>
          <p:cNvSpPr txBox="1">
            <a:spLocks noChangeArrowheads="1"/>
          </p:cNvSpPr>
          <p:nvPr/>
        </p:nvSpPr>
        <p:spPr bwMode="auto">
          <a:xfrm>
            <a:off x="756320" y="634913"/>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①　在外公館・政府系機関・自治体事務所や民間ネットワークなどを活用した</a:t>
            </a:r>
            <a:r>
              <a:rPr lang="en-US" altLang="ja-JP" sz="1600" kern="0" dirty="0">
                <a:latin typeface="Meiryo UI" pitchFamily="50" charset="-128"/>
                <a:ea typeface="Meiryo UI" pitchFamily="50" charset="-128"/>
                <a:cs typeface="Meiryo UI" pitchFamily="50" charset="-128"/>
              </a:rPr>
              <a:t>PR</a:t>
            </a:r>
            <a:r>
              <a:rPr lang="ja-JP" altLang="en-US" sz="1600" kern="0" dirty="0">
                <a:latin typeface="Meiryo UI" pitchFamily="50" charset="-128"/>
                <a:ea typeface="Meiryo UI" pitchFamily="50" charset="-128"/>
                <a:cs typeface="Meiryo UI" pitchFamily="50" charset="-128"/>
              </a:rPr>
              <a:t>活動 </a:t>
            </a:r>
          </a:p>
        </p:txBody>
      </p:sp>
      <p:sp>
        <p:nvSpPr>
          <p:cNvPr id="10" name="正方形/長方形 9"/>
          <p:cNvSpPr/>
          <p:nvPr/>
        </p:nvSpPr>
        <p:spPr>
          <a:xfrm>
            <a:off x="492398" y="207080"/>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b="1" kern="0" dirty="0">
                <a:latin typeface="Meiryo UI" pitchFamily="50" charset="-128"/>
                <a:ea typeface="Meiryo UI" pitchFamily="50" charset="-128"/>
                <a:cs typeface="Meiryo UI" pitchFamily="50" charset="-128"/>
              </a:rPr>
              <a:t>情報発信・プロモーション</a:t>
            </a:r>
            <a:r>
              <a:rPr lang="ja-JP" altLang="en-US" b="1" kern="0" spc="-40" dirty="0">
                <a:latin typeface="Meiryo UI" pitchFamily="50" charset="-128"/>
                <a:ea typeface="Meiryo UI" pitchFamily="50" charset="-128"/>
                <a:cs typeface="Meiryo UI" pitchFamily="50" charset="-128"/>
              </a:rPr>
              <a:t> </a:t>
            </a:r>
            <a:endPar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右矢印 1"/>
          <p:cNvSpPr/>
          <p:nvPr/>
        </p:nvSpPr>
        <p:spPr>
          <a:xfrm>
            <a:off x="9617340" y="2137984"/>
            <a:ext cx="2142699"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 name="コンテンツ プレースホルダー 6"/>
          <p:cNvGraphicFramePr>
            <a:graphicFrameLocks/>
          </p:cNvGraphicFramePr>
          <p:nvPr>
            <p:extLst>
              <p:ext uri="{D42A27DB-BD31-4B8C-83A1-F6EECF244321}">
                <p14:modId xmlns:p14="http://schemas.microsoft.com/office/powerpoint/2010/main" val="1500099064"/>
              </p:ext>
            </p:extLst>
          </p:nvPr>
        </p:nvGraphicFramePr>
        <p:xfrm>
          <a:off x="765630" y="3207845"/>
          <a:ext cx="10994409" cy="1566148"/>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16497">
                  <a:extLst>
                    <a:ext uri="{9D8B030D-6E8A-4147-A177-3AD203B41FA5}">
                      <a16:colId xmlns:a16="http://schemas.microsoft.com/office/drawing/2014/main" val="3192314782"/>
                    </a:ext>
                  </a:extLst>
                </a:gridCol>
                <a:gridCol w="1226202">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~2025</a:t>
                      </a:r>
                      <a:r>
                        <a:rPr kumimoji="1" lang="ja-JP" altLang="en-US" sz="105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2564328363"/>
                  </a:ext>
                </a:extLst>
              </a:tr>
              <a:tr h="7965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多言語対応ホームページ等による情報発信（再掲）</a:t>
                      </a:r>
                    </a:p>
                  </a:txBody>
                  <a:tcPr/>
                </a:tc>
                <a:tc>
                  <a:txBody>
                    <a:bodyPr/>
                    <a:lstStyle/>
                    <a:p>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Global financial city osaka</a:t>
                      </a:r>
                      <a:r>
                        <a:rPr kumimoji="1" lang="ja-JP" altLang="en-US" sz="1400" dirty="0">
                          <a:latin typeface="Meiryo UI" panose="020B0604030504040204" pitchFamily="50" charset="-128"/>
                          <a:ea typeface="Meiryo UI" panose="020B0604030504040204" pitchFamily="50" charset="-128"/>
                        </a:rPr>
                        <a:t>」ホームページや</a:t>
                      </a:r>
                      <a:r>
                        <a:rPr kumimoji="1" lang="en-US" altLang="ja-JP" sz="1400" dirty="0">
                          <a:solidFill>
                            <a:schemeClr val="tx1"/>
                          </a:solidFill>
                          <a:latin typeface="Meiryo UI" panose="020B0604030504040204" pitchFamily="50" charset="-128"/>
                          <a:ea typeface="Meiryo UI" panose="020B0604030504040204" pitchFamily="50" charset="-128"/>
                        </a:rPr>
                        <a:t>SNS</a:t>
                      </a:r>
                      <a:r>
                        <a:rPr kumimoji="1" lang="ja-JP" altLang="en-US" sz="1400" dirty="0">
                          <a:solidFill>
                            <a:schemeClr val="tx1"/>
                          </a:solidFill>
                          <a:latin typeface="Meiryo UI" panose="020B0604030504040204" pitchFamily="50" charset="-128"/>
                          <a:ea typeface="Meiryo UI" panose="020B0604030504040204" pitchFamily="50" charset="-128"/>
                        </a:rPr>
                        <a:t>を活用した情報発信</a:t>
                      </a:r>
                      <a:endParaRPr kumimoji="1" lang="en-US" altLang="ja-JP" sz="1400" dirty="0">
                        <a:solidFill>
                          <a:schemeClr val="tx1"/>
                        </a:solidFill>
                        <a:latin typeface="Meiryo UI" panose="020B0604030504040204" pitchFamily="50" charset="-128"/>
                        <a:ea typeface="Meiryo UI" panose="020B0604030504040204" pitchFamily="50" charset="-128"/>
                      </a:endParaRPr>
                    </a:p>
                    <a:p>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11" name="テキスト ボックス 10"/>
          <p:cNvSpPr txBox="1">
            <a:spLocks noChangeArrowheads="1"/>
          </p:cNvSpPr>
          <p:nvPr/>
        </p:nvSpPr>
        <p:spPr bwMode="auto">
          <a:xfrm>
            <a:off x="745343" y="2788620"/>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②　多言語対応ホームページ等による情報発信（再掲）</a:t>
            </a:r>
          </a:p>
        </p:txBody>
      </p:sp>
      <p:sp>
        <p:nvSpPr>
          <p:cNvPr id="12" name="右矢印 11"/>
          <p:cNvSpPr/>
          <p:nvPr/>
        </p:nvSpPr>
        <p:spPr>
          <a:xfrm>
            <a:off x="9630040" y="4140226"/>
            <a:ext cx="211540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3100535" y="2403966"/>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22" name="角丸四角形 21"/>
          <p:cNvSpPr/>
          <p:nvPr/>
        </p:nvSpPr>
        <p:spPr>
          <a:xfrm>
            <a:off x="3100535" y="4452553"/>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13" name="正方形/長方形 12"/>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a:latin typeface="Meiryo UI" panose="020B0604030504040204" pitchFamily="50" charset="-128"/>
                <a:ea typeface="Meiryo UI" panose="020B0604030504040204" pitchFamily="50" charset="-128"/>
              </a:rPr>
              <a:t>金融のフロント</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ランナー都市</a:t>
            </a:r>
          </a:p>
        </p:txBody>
      </p:sp>
      <p:sp>
        <p:nvSpPr>
          <p:cNvPr id="14" name="正方形/長方形 13"/>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a:latin typeface="Meiryo UI" panose="020B0604030504040204" pitchFamily="50" charset="-128"/>
                <a:ea typeface="Meiryo UI" panose="020B0604030504040204" pitchFamily="50" charset="-128"/>
              </a:rPr>
              <a:t>金融をテコに発展する</a:t>
            </a: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グローバル都市</a:t>
            </a:r>
          </a:p>
        </p:txBody>
      </p:sp>
      <p:sp>
        <p:nvSpPr>
          <p:cNvPr id="15"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6" name="テキスト ボックス 15"/>
          <p:cNvSpPr txBox="1"/>
          <p:nvPr/>
        </p:nvSpPr>
        <p:spPr>
          <a:xfrm>
            <a:off x="9861657" y="1928629"/>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9861657" y="3997557"/>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18" name="コンテンツ プレースホルダー 6"/>
          <p:cNvGraphicFramePr>
            <a:graphicFrameLocks/>
          </p:cNvGraphicFramePr>
          <p:nvPr>
            <p:extLst>
              <p:ext uri="{D42A27DB-BD31-4B8C-83A1-F6EECF244321}">
                <p14:modId xmlns:p14="http://schemas.microsoft.com/office/powerpoint/2010/main" val="3179229268"/>
              </p:ext>
            </p:extLst>
          </p:nvPr>
        </p:nvGraphicFramePr>
        <p:xfrm>
          <a:off x="765630" y="5204322"/>
          <a:ext cx="10994409" cy="1546143"/>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26835">
                  <a:extLst>
                    <a:ext uri="{9D8B030D-6E8A-4147-A177-3AD203B41FA5}">
                      <a16:colId xmlns:a16="http://schemas.microsoft.com/office/drawing/2014/main" val="3192314782"/>
                    </a:ext>
                  </a:extLst>
                </a:gridCol>
                <a:gridCol w="1215864">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~2025</a:t>
                      </a:r>
                      <a:r>
                        <a:rPr kumimoji="1" lang="ja-JP" altLang="en-US" sz="105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2564328363"/>
                  </a:ext>
                </a:extLst>
              </a:tr>
              <a:tr h="776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kern="0" dirty="0">
                          <a:latin typeface="Meiryo UI" pitchFamily="50" charset="-128"/>
                          <a:ea typeface="Meiryo UI" pitchFamily="50" charset="-128"/>
                          <a:cs typeface="Meiryo UI" pitchFamily="50" charset="-128"/>
                        </a:rPr>
                        <a:t>企業の英語による情報発信の支援</a:t>
                      </a:r>
                      <a:endParaRPr lang="en-US" altLang="ja-JP" sz="14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ja-JP" altLang="en-US" sz="1400" dirty="0">
                          <a:latin typeface="Meiryo UI" panose="020B0604030504040204" pitchFamily="50" charset="-128"/>
                          <a:ea typeface="Meiryo UI" panose="020B0604030504040204" pitchFamily="50" charset="-128"/>
                        </a:rPr>
                        <a:t>海外の投資等を呼び込むため、民間企業の英語による情報発信を支援</a:t>
                      </a:r>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19" name="テキスト ボックス 18"/>
          <p:cNvSpPr txBox="1">
            <a:spLocks noChangeArrowheads="1"/>
          </p:cNvSpPr>
          <p:nvPr/>
        </p:nvSpPr>
        <p:spPr bwMode="auto">
          <a:xfrm>
            <a:off x="764460" y="4813665"/>
            <a:ext cx="11129139" cy="58477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③　企業の英語による情報発信の支援</a:t>
            </a:r>
          </a:p>
          <a:p>
            <a:pPr eaLnBrk="1" hangingPunct="1">
              <a:spcBef>
                <a:spcPts val="0"/>
              </a:spcBef>
              <a:buNone/>
              <a:defRPr/>
            </a:pPr>
            <a:endParaRPr lang="ja-JP" altLang="en-US" sz="1600" kern="0" dirty="0">
              <a:latin typeface="Meiryo UI" pitchFamily="50" charset="-128"/>
              <a:ea typeface="Meiryo UI" pitchFamily="50" charset="-128"/>
              <a:cs typeface="Meiryo UI" pitchFamily="50" charset="-128"/>
            </a:endParaRPr>
          </a:p>
        </p:txBody>
      </p:sp>
      <p:sp>
        <p:nvSpPr>
          <p:cNvPr id="20" name="角丸四角形 19"/>
          <p:cNvSpPr/>
          <p:nvPr/>
        </p:nvSpPr>
        <p:spPr>
          <a:xfrm>
            <a:off x="3118653" y="6458437"/>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23" name="テキスト ボックス 22"/>
          <p:cNvSpPr txBox="1"/>
          <p:nvPr/>
        </p:nvSpPr>
        <p:spPr>
          <a:xfrm>
            <a:off x="10864818" y="5983829"/>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9861657" y="5983829"/>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pSp>
        <p:nvGrpSpPr>
          <p:cNvPr id="25" name="グループ化 24"/>
          <p:cNvGrpSpPr/>
          <p:nvPr/>
        </p:nvGrpSpPr>
        <p:grpSpPr>
          <a:xfrm>
            <a:off x="9630986" y="6125030"/>
            <a:ext cx="2129053" cy="600502"/>
            <a:chOff x="9703557" y="4053385"/>
            <a:chExt cx="2129053" cy="600502"/>
          </a:xfrm>
        </p:grpSpPr>
        <p:sp>
          <p:nvSpPr>
            <p:cNvPr id="26" name="正方形/長方形 25"/>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右矢印 26"/>
            <p:cNvSpPr/>
            <p:nvPr/>
          </p:nvSpPr>
          <p:spPr>
            <a:xfrm>
              <a:off x="10616746" y="4053385"/>
              <a:ext cx="121586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913076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20424"/>
            <a:ext cx="10515600" cy="834501"/>
          </a:xfrm>
        </p:spPr>
        <p:txBody>
          <a:bodyPr/>
          <a:lstStyle/>
          <a:p>
            <a:r>
              <a:rPr lang="ja-JP" altLang="en-US" dirty="0">
                <a:latin typeface="UD デジタル 教科書体 NK-R" panose="02020400000000000000" pitchFamily="18" charset="-128"/>
                <a:ea typeface="UD デジタル 教科書体 NK-R" panose="02020400000000000000" pitchFamily="18" charset="-128"/>
              </a:rPr>
              <a:t>目次</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p:cNvCxnSpPr>
            <a:cxnSpLocks/>
          </p:cNvCxnSpPr>
          <p:nvPr/>
        </p:nvCxnSpPr>
        <p:spPr>
          <a:xfrm>
            <a:off x="838200" y="779394"/>
            <a:ext cx="951005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38200" y="1262763"/>
            <a:ext cx="7140677" cy="4760278"/>
          </a:xfrm>
          <a:prstGeom prst="rect">
            <a:avLst/>
          </a:prstGeom>
          <a:noFill/>
        </p:spPr>
        <p:txBody>
          <a:bodyPr wrap="square" rtlCol="0">
            <a:spAutoFit/>
          </a:bodyPr>
          <a:lstStyle/>
          <a:p>
            <a:pPr>
              <a:lnSpc>
                <a:spcPts val="2000"/>
              </a:lnSpc>
            </a:pPr>
            <a:r>
              <a:rPr lang="en-US" altLang="ja-JP" sz="2800" b="1" dirty="0">
                <a:latin typeface="UD デジタル 教科書体 NK-R" panose="02020400000000000000" pitchFamily="18" charset="-128"/>
                <a:ea typeface="UD デジタル 教科書体 NK-R" panose="02020400000000000000" pitchFamily="18" charset="-128"/>
              </a:rPr>
              <a:t>Ⅰ</a:t>
            </a:r>
            <a:r>
              <a:rPr lang="ja-JP" altLang="en-US" sz="2800" b="1" dirty="0">
                <a:latin typeface="UD デジタル 教科書体 NK-R" panose="02020400000000000000" pitchFamily="18" charset="-128"/>
                <a:ea typeface="UD デジタル 教科書体 NK-R" panose="02020400000000000000" pitchFamily="18" charset="-128"/>
              </a:rPr>
              <a:t>　とりまとめにあたって</a:t>
            </a:r>
            <a:endParaRPr lang="en-US" altLang="ja-JP" sz="2800" b="1" dirty="0">
              <a:latin typeface="UD デジタル 教科書体 NK-R" panose="02020400000000000000" pitchFamily="18" charset="-128"/>
              <a:ea typeface="UD デジタル 教科書体 NK-R" panose="02020400000000000000" pitchFamily="18" charset="-128"/>
            </a:endParaRPr>
          </a:p>
          <a:p>
            <a:pPr>
              <a:lnSpc>
                <a:spcPts val="2000"/>
              </a:lnSpc>
            </a:pPr>
            <a:endParaRPr lang="en-US" altLang="ja-JP" sz="2800" b="1" dirty="0">
              <a:latin typeface="UD デジタル 教科書体 NK-R" panose="02020400000000000000" pitchFamily="18" charset="-128"/>
              <a:ea typeface="UD デジタル 教科書体 NK-R" panose="02020400000000000000" pitchFamily="18" charset="-128"/>
            </a:endParaRPr>
          </a:p>
          <a:p>
            <a:pPr>
              <a:lnSpc>
                <a:spcPts val="2000"/>
              </a:lnSpc>
            </a:pPr>
            <a:r>
              <a:rPr lang="ja-JP" altLang="en-US" sz="2800" b="1" dirty="0">
                <a:latin typeface="UD デジタル 教科書体 NK-R" panose="02020400000000000000" pitchFamily="18" charset="-128"/>
                <a:ea typeface="UD デジタル 教科書体 NK-R" panose="02020400000000000000" pitchFamily="18" charset="-128"/>
              </a:rPr>
              <a:t>　　</a:t>
            </a:r>
            <a:r>
              <a:rPr lang="ja-JP" altLang="ja-JP" sz="2800" b="1" dirty="0">
                <a:latin typeface="UD デジタル 教科書体 NK-R" panose="02020400000000000000" pitchFamily="18" charset="-128"/>
                <a:ea typeface="UD デジタル 教科書体 NK-R" panose="02020400000000000000" pitchFamily="18" charset="-128"/>
              </a:rPr>
              <a:t>１．</a:t>
            </a:r>
            <a:r>
              <a:rPr lang="ja-JP" altLang="en-US" sz="2800" b="1" dirty="0">
                <a:latin typeface="UD デジタル 教科書体 NK-R" panose="02020400000000000000" pitchFamily="18" charset="-128"/>
                <a:ea typeface="UD デジタル 教科書体 NK-R" panose="02020400000000000000" pitchFamily="18" charset="-128"/>
              </a:rPr>
              <a:t>戦略策定の趣旨</a:t>
            </a:r>
            <a:r>
              <a:rPr lang="ja-JP" altLang="en-US" sz="2800" dirty="0">
                <a:latin typeface="UD デジタル 教科書体 NK-R" panose="02020400000000000000" pitchFamily="18" charset="-128"/>
                <a:ea typeface="UD デジタル 教科書体 NK-R" panose="02020400000000000000" pitchFamily="18" charset="-128"/>
              </a:rPr>
              <a:t>　　　　　　　　　　　　　　　　　　　　</a:t>
            </a:r>
            <a:endParaRPr lang="en-US" altLang="ja-JP" sz="2800" b="1" dirty="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ja-JP" altLang="en-US" sz="2800" b="1" dirty="0">
                <a:latin typeface="UD デジタル 教科書体 NK-R" panose="02020400000000000000" pitchFamily="18" charset="-128"/>
                <a:ea typeface="UD デジタル 教科書体 NK-R" panose="02020400000000000000" pitchFamily="18" charset="-128"/>
              </a:rPr>
              <a:t>　　２．世界の潮流と日本の状況、大阪の現状　　</a:t>
            </a:r>
            <a:endParaRPr lang="en-US" altLang="ja-JP" sz="2800" b="1" dirty="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ja-JP" altLang="en-US" sz="2800" b="1" dirty="0">
                <a:latin typeface="UD デジタル 教科書体 NK-R" panose="02020400000000000000" pitchFamily="18" charset="-128"/>
                <a:ea typeface="UD デジタル 教科書体 NK-R" panose="02020400000000000000" pitchFamily="18" charset="-128"/>
              </a:rPr>
              <a:t>　　３．戦略策定にあたり重視すべき視点　　　　　　</a:t>
            </a:r>
            <a:endParaRPr lang="en-US" altLang="ja-JP" sz="2800" b="1" dirty="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en-US" altLang="ja-JP" sz="2800" b="1" dirty="0">
                <a:latin typeface="UD デジタル 教科書体 NK-R" panose="02020400000000000000" pitchFamily="18" charset="-128"/>
                <a:ea typeface="UD デジタル 教科書体 NK-R" panose="02020400000000000000" pitchFamily="18" charset="-128"/>
              </a:rPr>
              <a:t>Ⅱ</a:t>
            </a:r>
            <a:r>
              <a:rPr lang="ja-JP" altLang="en-US" sz="2800" b="1" dirty="0">
                <a:latin typeface="UD デジタル 教科書体 NK-R" panose="02020400000000000000" pitchFamily="18" charset="-128"/>
                <a:ea typeface="UD デジタル 教科書体 NK-R" panose="02020400000000000000" pitchFamily="18" charset="-128"/>
              </a:rPr>
              <a:t>　めざす国際金融都市像　　　　　　　　　　　　　　　　</a:t>
            </a:r>
            <a:endParaRPr lang="en-US" altLang="ja-JP" sz="2800" b="1" dirty="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en-US" altLang="ja-JP" sz="2800" b="1" dirty="0">
                <a:latin typeface="UD デジタル 教科書体 NK-R" panose="02020400000000000000" pitchFamily="18" charset="-128"/>
                <a:ea typeface="UD デジタル 教科書体 NK-R" panose="02020400000000000000" pitchFamily="18" charset="-128"/>
              </a:rPr>
              <a:t>Ⅲ</a:t>
            </a:r>
            <a:r>
              <a:rPr lang="ja-JP" altLang="en-US" sz="2800" b="1" dirty="0">
                <a:latin typeface="UD デジタル 教科書体 NK-R" panose="02020400000000000000" pitchFamily="18" charset="-128"/>
                <a:ea typeface="UD デジタル 教科書体 NK-R" panose="02020400000000000000" pitchFamily="18" charset="-128"/>
              </a:rPr>
              <a:t>　取組みの柱と具体的取組み　　　　　　　　　　　　</a:t>
            </a:r>
            <a:endParaRPr lang="en-US" altLang="ja-JP" sz="2800" b="1" dirty="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en-US" altLang="ja-JP" sz="2800" b="1" dirty="0">
                <a:latin typeface="UD デジタル 教科書体 NK-R" panose="02020400000000000000" pitchFamily="18" charset="-128"/>
                <a:ea typeface="UD デジタル 教科書体 NK-R" panose="02020400000000000000" pitchFamily="18" charset="-128"/>
              </a:rPr>
              <a:t>Ⅳ</a:t>
            </a:r>
            <a:r>
              <a:rPr lang="ja-JP" altLang="en-US" sz="2800" b="1" dirty="0">
                <a:latin typeface="UD デジタル 教科書体 NK-R" panose="02020400000000000000" pitchFamily="18" charset="-128"/>
                <a:ea typeface="UD デジタル 教科書体 NK-R" panose="02020400000000000000" pitchFamily="18" charset="-128"/>
              </a:rPr>
              <a:t>　戦略の取組期間と戦略目標　　　　　　　　　　　　</a:t>
            </a:r>
            <a:endParaRPr lang="en-US" altLang="ja-JP" sz="2800" b="1" dirty="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en-US" altLang="ja-JP" sz="2800" b="1" dirty="0">
                <a:latin typeface="UD デジタル 教科書体 NK-R" panose="02020400000000000000" pitchFamily="18" charset="-128"/>
                <a:ea typeface="UD デジタル 教科書体 NK-R" panose="02020400000000000000" pitchFamily="18" charset="-128"/>
              </a:rPr>
              <a:t>Ⅴ</a:t>
            </a:r>
            <a:r>
              <a:rPr lang="ja-JP" altLang="en-US" sz="2800" b="1" dirty="0">
                <a:latin typeface="UD デジタル 教科書体 NK-R" panose="02020400000000000000" pitchFamily="18" charset="-128"/>
                <a:ea typeface="UD デジタル 教科書体 NK-R" panose="02020400000000000000" pitchFamily="18" charset="-128"/>
              </a:rPr>
              <a:t>　推進体制　　　　　　　　　　　　　　　　　　　　　　　　　　　</a:t>
            </a:r>
            <a:endParaRPr lang="en-US" altLang="ja-JP" sz="2800" dirty="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en-US" altLang="ja-JP" sz="2800" b="1" dirty="0">
                <a:latin typeface="UD デジタル 教科書体 NK-R" panose="02020400000000000000" pitchFamily="18" charset="-128"/>
                <a:ea typeface="UD デジタル 教科書体 NK-R" panose="02020400000000000000" pitchFamily="18" charset="-128"/>
              </a:rPr>
              <a:t>Ⅵ</a:t>
            </a:r>
            <a:r>
              <a:rPr lang="ja-JP" altLang="en-US" sz="2800" b="1" dirty="0">
                <a:latin typeface="UD デジタル 教科書体 NK-R" panose="02020400000000000000" pitchFamily="18" charset="-128"/>
                <a:ea typeface="UD デジタル 教科書体 NK-R" panose="02020400000000000000" pitchFamily="18" charset="-128"/>
              </a:rPr>
              <a:t>　結び　　　　　</a:t>
            </a:r>
            <a:endParaRPr lang="en-US" altLang="ja-JP" sz="2800" b="1" dirty="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ja-JP" altLang="en-US" sz="2800" b="1" dirty="0">
                <a:latin typeface="UD デジタル 教科書体 NK-R" panose="02020400000000000000" pitchFamily="18" charset="-128"/>
                <a:ea typeface="UD デジタル 教科書体 NK-R" panose="02020400000000000000" pitchFamily="18" charset="-128"/>
              </a:rPr>
              <a:t>参考　　　　　　　　　　　　　　　　　　　　　　　　　　</a:t>
            </a:r>
            <a:endParaRPr lang="en-US" altLang="ja-JP" sz="2800" b="1"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3</a:t>
            </a:fld>
            <a:endParaRPr kumimoji="1" lang="ja-JP" altLang="en-US" dirty="0"/>
          </a:p>
        </p:txBody>
      </p:sp>
      <p:sp>
        <p:nvSpPr>
          <p:cNvPr id="6" name="テキスト ボックス 5"/>
          <p:cNvSpPr txBox="1"/>
          <p:nvPr/>
        </p:nvSpPr>
        <p:spPr>
          <a:xfrm>
            <a:off x="7615288" y="1775724"/>
            <a:ext cx="3473245" cy="4247317"/>
          </a:xfrm>
          <a:prstGeom prst="rect">
            <a:avLst/>
          </a:prstGeom>
          <a:noFill/>
        </p:spPr>
        <p:txBody>
          <a:bodyPr wrap="square" rtlCol="0">
            <a:spAutoFit/>
          </a:bodyPr>
          <a:lstStyle/>
          <a:p>
            <a:pPr>
              <a:lnSpc>
                <a:spcPts val="2000"/>
              </a:lnSpc>
            </a:pPr>
            <a:r>
              <a:rPr lang="ja-JP" altLang="en-US" sz="2800" b="1" dirty="0">
                <a:latin typeface="UD デジタル 教科書体 NK-R" panose="02020400000000000000" pitchFamily="18" charset="-128"/>
                <a:ea typeface="UD デジタル 教科書体 NK-R" panose="02020400000000000000" pitchFamily="18" charset="-128"/>
              </a:rPr>
              <a:t>・・・・・・・・・　　５</a:t>
            </a:r>
            <a:endParaRPr lang="en-US" altLang="ja-JP" sz="2800" b="1" dirty="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ja-JP" altLang="en-US" sz="2800" b="1" dirty="0">
                <a:latin typeface="UD デジタル 教科書体 NK-R" panose="02020400000000000000" pitchFamily="18" charset="-128"/>
                <a:ea typeface="UD デジタル 教科書体 NK-R" panose="02020400000000000000" pitchFamily="18" charset="-128"/>
              </a:rPr>
              <a:t>・・・・・・・・・　　６</a:t>
            </a:r>
            <a:endParaRPr lang="en-US" altLang="ja-JP" sz="2800" b="1" dirty="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ja-JP" altLang="en-US" sz="2800" b="1" dirty="0">
                <a:latin typeface="UD デジタル 教科書体 NK-R" panose="02020400000000000000" pitchFamily="18" charset="-128"/>
                <a:ea typeface="UD デジタル 教科書体 NK-R" panose="02020400000000000000" pitchFamily="18" charset="-128"/>
              </a:rPr>
              <a:t>・・・・・・・・・　　９</a:t>
            </a:r>
            <a:endParaRPr lang="en-US" altLang="ja-JP" sz="2800" b="1" dirty="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ja-JP" altLang="en-US" sz="2800" b="1" dirty="0">
                <a:latin typeface="UD デジタル 教科書体 NK-R" panose="02020400000000000000" pitchFamily="18" charset="-128"/>
                <a:ea typeface="UD デジタル 教科書体 NK-R" panose="02020400000000000000" pitchFamily="18" charset="-128"/>
              </a:rPr>
              <a:t>・・・・・・・・・　</a:t>
            </a:r>
            <a:r>
              <a:rPr lang="en-US" altLang="ja-JP" sz="2800" b="1" dirty="0">
                <a:latin typeface="UD デジタル 教科書体 NK-R" panose="02020400000000000000" pitchFamily="18" charset="-128"/>
                <a:ea typeface="UD デジタル 教科書体 NK-R" panose="02020400000000000000" pitchFamily="18" charset="-128"/>
              </a:rPr>
              <a:t>10</a:t>
            </a:r>
          </a:p>
          <a:p>
            <a:pPr>
              <a:lnSpc>
                <a:spcPts val="2000"/>
              </a:lnSpc>
              <a:spcBef>
                <a:spcPts val="1800"/>
              </a:spcBef>
            </a:pPr>
            <a:r>
              <a:rPr lang="ja-JP" altLang="en-US" sz="2800" b="1" dirty="0">
                <a:latin typeface="UD デジタル 教科書体 NK-R" panose="02020400000000000000" pitchFamily="18" charset="-128"/>
                <a:ea typeface="UD デジタル 教科書体 NK-R" panose="02020400000000000000" pitchFamily="18" charset="-128"/>
              </a:rPr>
              <a:t>・・・・・・・・・　</a:t>
            </a:r>
            <a:r>
              <a:rPr lang="en-US" altLang="ja-JP" sz="2800" b="1" dirty="0">
                <a:latin typeface="UD デジタル 教科書体 NK-R" panose="02020400000000000000" pitchFamily="18" charset="-128"/>
                <a:ea typeface="UD デジタル 教科書体 NK-R" panose="02020400000000000000" pitchFamily="18" charset="-128"/>
              </a:rPr>
              <a:t>12</a:t>
            </a:r>
          </a:p>
          <a:p>
            <a:pPr>
              <a:lnSpc>
                <a:spcPts val="2000"/>
              </a:lnSpc>
              <a:spcBef>
                <a:spcPts val="1800"/>
              </a:spcBef>
            </a:pPr>
            <a:r>
              <a:rPr lang="ja-JP" altLang="en-US" sz="2800" b="1" dirty="0">
                <a:latin typeface="UD デジタル 教科書体 NK-R" panose="02020400000000000000" pitchFamily="18" charset="-128"/>
                <a:ea typeface="UD デジタル 教科書体 NK-R" panose="02020400000000000000" pitchFamily="18" charset="-128"/>
              </a:rPr>
              <a:t>・・・・・・・・・　</a:t>
            </a:r>
            <a:r>
              <a:rPr lang="en-US" altLang="ja-JP" sz="2800" b="1" dirty="0">
                <a:latin typeface="UD デジタル 教科書体 NK-R" panose="02020400000000000000" pitchFamily="18" charset="-128"/>
                <a:ea typeface="UD デジタル 教科書体 NK-R" panose="02020400000000000000" pitchFamily="18" charset="-128"/>
              </a:rPr>
              <a:t>31</a:t>
            </a:r>
          </a:p>
          <a:p>
            <a:pPr>
              <a:lnSpc>
                <a:spcPts val="2000"/>
              </a:lnSpc>
              <a:spcBef>
                <a:spcPts val="1800"/>
              </a:spcBef>
            </a:pPr>
            <a:r>
              <a:rPr lang="ja-JP" altLang="en-US" sz="2800" b="1" dirty="0">
                <a:latin typeface="UD デジタル 教科書体 NK-R" panose="02020400000000000000" pitchFamily="18" charset="-128"/>
                <a:ea typeface="UD デジタル 教科書体 NK-R" panose="02020400000000000000" pitchFamily="18" charset="-128"/>
              </a:rPr>
              <a:t>・・・・・・・・・　３</a:t>
            </a:r>
            <a:r>
              <a:rPr lang="en-US" altLang="ja-JP" sz="2800" b="1" dirty="0">
                <a:latin typeface="UD デジタル 教科書体 NK-R" panose="02020400000000000000" pitchFamily="18" charset="-128"/>
                <a:ea typeface="UD デジタル 教科書体 NK-R" panose="02020400000000000000" pitchFamily="18" charset="-128"/>
              </a:rPr>
              <a:t>4</a:t>
            </a:r>
            <a:endParaRPr lang="en-US" altLang="ja-JP" sz="2800" dirty="0">
              <a:latin typeface="UD デジタル 教科書体 NK-R" panose="02020400000000000000" pitchFamily="18" charset="-128"/>
              <a:ea typeface="UD デジタル 教科書体 NK-R" panose="02020400000000000000" pitchFamily="18" charset="-128"/>
            </a:endParaRPr>
          </a:p>
          <a:p>
            <a:pPr>
              <a:lnSpc>
                <a:spcPts val="2000"/>
              </a:lnSpc>
              <a:spcBef>
                <a:spcPts val="1800"/>
              </a:spcBef>
            </a:pPr>
            <a:r>
              <a:rPr lang="ja-JP" altLang="en-US" sz="2800" b="1" dirty="0">
                <a:latin typeface="UD デジタル 教科書体 NK-R" panose="02020400000000000000" pitchFamily="18" charset="-128"/>
                <a:ea typeface="UD デジタル 教科書体 NK-R" panose="02020400000000000000" pitchFamily="18" charset="-128"/>
              </a:rPr>
              <a:t>・・・・・・・・・　３</a:t>
            </a:r>
            <a:r>
              <a:rPr lang="en-US" altLang="ja-JP" sz="2800" b="1" dirty="0">
                <a:latin typeface="UD デジタル 教科書体 NK-R" panose="02020400000000000000" pitchFamily="18" charset="-128"/>
                <a:ea typeface="UD デジタル 教科書体 NK-R" panose="02020400000000000000" pitchFamily="18" charset="-128"/>
              </a:rPr>
              <a:t>5</a:t>
            </a:r>
          </a:p>
          <a:p>
            <a:pPr>
              <a:lnSpc>
                <a:spcPts val="2000"/>
              </a:lnSpc>
              <a:spcBef>
                <a:spcPts val="1800"/>
              </a:spcBef>
            </a:pPr>
            <a:r>
              <a:rPr lang="ja-JP" altLang="en-US" sz="2800" b="1" dirty="0">
                <a:latin typeface="UD デジタル 教科書体 NK-R" panose="02020400000000000000" pitchFamily="18" charset="-128"/>
                <a:ea typeface="UD デジタル 教科書体 NK-R" panose="02020400000000000000" pitchFamily="18" charset="-128"/>
              </a:rPr>
              <a:t>・・・・・・・・・　３６</a:t>
            </a:r>
            <a:endParaRPr lang="en-US" altLang="ja-JP" sz="2800" b="1"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4248340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1832608" y="1852921"/>
            <a:ext cx="359391" cy="11575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a:latin typeface="Meiryo UI" panose="020B0604030504040204" pitchFamily="50" charset="-128"/>
                <a:ea typeface="Meiryo UI" panose="020B0604030504040204" pitchFamily="50" charset="-128"/>
              </a:rPr>
              <a:t>金融のフロント</a:t>
            </a:r>
            <a:endParaRPr kumimoji="1" lang="en-US" altLang="ja-JP" sz="900" dirty="0">
              <a:latin typeface="Meiryo UI" panose="020B0604030504040204" pitchFamily="50" charset="-128"/>
              <a:ea typeface="Meiryo UI" panose="020B0604030504040204" pitchFamily="50" charset="-128"/>
            </a:endParaRPr>
          </a:p>
          <a:p>
            <a:pPr algn="ctr"/>
            <a:r>
              <a:rPr kumimoji="1" lang="ja-JP" altLang="en-US" sz="900" dirty="0">
                <a:latin typeface="Meiryo UI" panose="020B0604030504040204" pitchFamily="50" charset="-128"/>
                <a:ea typeface="Meiryo UI" panose="020B0604030504040204" pitchFamily="50" charset="-128"/>
              </a:rPr>
              <a:t>ランナー都市</a:t>
            </a:r>
          </a:p>
        </p:txBody>
      </p:sp>
      <p:sp>
        <p:nvSpPr>
          <p:cNvPr id="11" name="正方形/長方形 10"/>
          <p:cNvSpPr/>
          <p:nvPr/>
        </p:nvSpPr>
        <p:spPr>
          <a:xfrm>
            <a:off x="11832609" y="695382"/>
            <a:ext cx="359391" cy="11575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800" dirty="0">
                <a:latin typeface="Meiryo UI" panose="020B0604030504040204" pitchFamily="50" charset="-128"/>
                <a:ea typeface="Meiryo UI" panose="020B0604030504040204" pitchFamily="50" charset="-128"/>
              </a:rPr>
              <a:t>金融をテコに発展する</a:t>
            </a: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グローバル都市</a:t>
            </a:r>
          </a:p>
        </p:txBody>
      </p:sp>
      <p:sp>
        <p:nvSpPr>
          <p:cNvPr id="12"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graphicFrame>
        <p:nvGraphicFramePr>
          <p:cNvPr id="19" name="コンテンツ プレースホルダー 6"/>
          <p:cNvGraphicFramePr>
            <a:graphicFrameLocks/>
          </p:cNvGraphicFramePr>
          <p:nvPr>
            <p:extLst>
              <p:ext uri="{D42A27DB-BD31-4B8C-83A1-F6EECF244321}">
                <p14:modId xmlns:p14="http://schemas.microsoft.com/office/powerpoint/2010/main" val="3060658480"/>
              </p:ext>
            </p:extLst>
          </p:nvPr>
        </p:nvGraphicFramePr>
        <p:xfrm>
          <a:off x="765630" y="647071"/>
          <a:ext cx="10994409" cy="1536616"/>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55410">
                  <a:extLst>
                    <a:ext uri="{9D8B030D-6E8A-4147-A177-3AD203B41FA5}">
                      <a16:colId xmlns:a16="http://schemas.microsoft.com/office/drawing/2014/main" val="3192314782"/>
                    </a:ext>
                  </a:extLst>
                </a:gridCol>
                <a:gridCol w="1187289">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~2025</a:t>
                      </a:r>
                      <a:r>
                        <a:rPr kumimoji="1" lang="ja-JP" altLang="en-US" sz="105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2564328363"/>
                  </a:ext>
                </a:extLst>
              </a:tr>
              <a:tr h="7669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kern="0" dirty="0">
                          <a:latin typeface="Meiryo UI" pitchFamily="50" charset="-128"/>
                          <a:ea typeface="Meiryo UI" pitchFamily="50" charset="-128"/>
                          <a:cs typeface="Meiryo UI" pitchFamily="50" charset="-128"/>
                        </a:rPr>
                        <a:t>海外金融都市との</a:t>
                      </a:r>
                      <a:r>
                        <a:rPr lang="en-US" altLang="ja-JP" sz="1400" kern="0" dirty="0" err="1">
                          <a:latin typeface="Meiryo UI" pitchFamily="50" charset="-128"/>
                          <a:ea typeface="Meiryo UI" pitchFamily="50" charset="-128"/>
                          <a:cs typeface="Meiryo UI" pitchFamily="50" charset="-128"/>
                        </a:rPr>
                        <a:t>MoU</a:t>
                      </a:r>
                      <a:r>
                        <a:rPr lang="ja-JP" altLang="en-US" sz="1400" kern="0" dirty="0">
                          <a:latin typeface="Meiryo UI" pitchFamily="50" charset="-128"/>
                          <a:ea typeface="Meiryo UI" pitchFamily="50" charset="-128"/>
                          <a:cs typeface="Meiryo UI" pitchFamily="50" charset="-128"/>
                        </a:rPr>
                        <a:t>締結</a:t>
                      </a:r>
                    </a:p>
                  </a:txBody>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効果的な連携が可能な都市との国際金融都市の取組みに係る連携協定（</a:t>
                      </a:r>
                      <a:r>
                        <a:rPr kumimoji="1" lang="en-US" altLang="ja-JP" sz="1400" dirty="0" err="1">
                          <a:solidFill>
                            <a:schemeClr val="tx1"/>
                          </a:solidFill>
                          <a:latin typeface="Meiryo UI" panose="020B0604030504040204" pitchFamily="50" charset="-128"/>
                          <a:ea typeface="Meiryo UI" panose="020B0604030504040204" pitchFamily="50" charset="-128"/>
                        </a:rPr>
                        <a:t>MoU</a:t>
                      </a:r>
                      <a:r>
                        <a:rPr kumimoji="1" lang="ja-JP" altLang="en-US" sz="1400" dirty="0">
                          <a:solidFill>
                            <a:schemeClr val="tx1"/>
                          </a:solidFill>
                          <a:latin typeface="Meiryo UI" panose="020B0604030504040204" pitchFamily="50" charset="-128"/>
                          <a:ea typeface="Meiryo UI" panose="020B0604030504040204" pitchFamily="50" charset="-128"/>
                        </a:rPr>
                        <a:t>）の検討</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endParaRPr kumimoji="1" lang="en-US" altLang="ja-JP" sz="1400"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経済界</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20" name="正方形/長方形 19"/>
          <p:cNvSpPr/>
          <p:nvPr/>
        </p:nvSpPr>
        <p:spPr>
          <a:xfrm>
            <a:off x="492398" y="206849"/>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b="1" kern="0" dirty="0">
                <a:latin typeface="Meiryo UI" pitchFamily="50" charset="-128"/>
                <a:ea typeface="Meiryo UI" pitchFamily="50" charset="-128"/>
                <a:cs typeface="Meiryo UI" pitchFamily="50" charset="-128"/>
              </a:rPr>
              <a:t>海外との連携 </a:t>
            </a:r>
            <a:endPar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1" name="グループ化 20"/>
          <p:cNvGrpSpPr/>
          <p:nvPr/>
        </p:nvGrpSpPr>
        <p:grpSpPr>
          <a:xfrm>
            <a:off x="1455982" y="1883131"/>
            <a:ext cx="2402004" cy="204717"/>
            <a:chOff x="1323836" y="3862316"/>
            <a:chExt cx="2402004" cy="204717"/>
          </a:xfrm>
        </p:grpSpPr>
        <p:sp>
          <p:nvSpPr>
            <p:cNvPr id="22" name="角丸四角形 21"/>
            <p:cNvSpPr/>
            <p:nvPr/>
          </p:nvSpPr>
          <p:spPr>
            <a:xfrm>
              <a:off x="1323836" y="38623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呼び込む</a:t>
              </a:r>
            </a:p>
          </p:txBody>
        </p:sp>
        <p:sp>
          <p:nvSpPr>
            <p:cNvPr id="23" name="角丸四角形 22"/>
            <p:cNvSpPr/>
            <p:nvPr/>
          </p:nvSpPr>
          <p:spPr>
            <a:xfrm>
              <a:off x="2993410" y="3862316"/>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grpSp>
      <p:sp>
        <p:nvSpPr>
          <p:cNvPr id="24" name="テキスト ボックス 23"/>
          <p:cNvSpPr txBox="1"/>
          <p:nvPr/>
        </p:nvSpPr>
        <p:spPr>
          <a:xfrm>
            <a:off x="10795453" y="1434671"/>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grpSp>
        <p:nvGrpSpPr>
          <p:cNvPr id="25" name="グループ化 24"/>
          <p:cNvGrpSpPr/>
          <p:nvPr/>
        </p:nvGrpSpPr>
        <p:grpSpPr>
          <a:xfrm>
            <a:off x="9630986" y="1583185"/>
            <a:ext cx="2129053" cy="600502"/>
            <a:chOff x="9703557" y="4053385"/>
            <a:chExt cx="2129053" cy="600502"/>
          </a:xfrm>
        </p:grpSpPr>
        <p:sp>
          <p:nvSpPr>
            <p:cNvPr id="26" name="正方形/長方形 25"/>
            <p:cNvSpPr/>
            <p:nvPr/>
          </p:nvSpPr>
          <p:spPr>
            <a:xfrm>
              <a:off x="9703557" y="4223035"/>
              <a:ext cx="1164467" cy="260066"/>
            </a:xfrm>
            <a:prstGeom prst="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右矢印 26"/>
            <p:cNvSpPr/>
            <p:nvPr/>
          </p:nvSpPr>
          <p:spPr>
            <a:xfrm>
              <a:off x="10616746" y="4053385"/>
              <a:ext cx="121586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テキスト ボックス 27"/>
          <p:cNvSpPr txBox="1"/>
          <p:nvPr/>
        </p:nvSpPr>
        <p:spPr>
          <a:xfrm>
            <a:off x="9841359" y="1434671"/>
            <a:ext cx="492443"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検討</a:t>
            </a:r>
            <a:endParaRPr kumimoji="1" lang="ja-JP" altLang="en-US" sz="1200" dirty="0">
              <a:latin typeface="Meiryo UI" panose="020B0604030504040204" pitchFamily="50" charset="-128"/>
              <a:ea typeface="Meiryo UI" panose="020B0604030504040204" pitchFamily="50" charset="-128"/>
            </a:endParaRPr>
          </a:p>
        </p:txBody>
      </p:sp>
      <p:graphicFrame>
        <p:nvGraphicFramePr>
          <p:cNvPr id="29" name="コンテンツ プレースホルダー 6"/>
          <p:cNvGraphicFramePr>
            <a:graphicFrameLocks noGrp="1"/>
          </p:cNvGraphicFramePr>
          <p:nvPr>
            <p:ph idx="1"/>
            <p:extLst>
              <p:ext uri="{D42A27DB-BD31-4B8C-83A1-F6EECF244321}">
                <p14:modId xmlns:p14="http://schemas.microsoft.com/office/powerpoint/2010/main" val="56693087"/>
              </p:ext>
            </p:extLst>
          </p:nvPr>
        </p:nvGraphicFramePr>
        <p:xfrm>
          <a:off x="765630" y="3057844"/>
          <a:ext cx="10994409" cy="1643207"/>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10960">
                  <a:extLst>
                    <a:ext uri="{9D8B030D-6E8A-4147-A177-3AD203B41FA5}">
                      <a16:colId xmlns:a16="http://schemas.microsoft.com/office/drawing/2014/main" val="3192314782"/>
                    </a:ext>
                  </a:extLst>
                </a:gridCol>
                <a:gridCol w="1231739">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~2025</a:t>
                      </a:r>
                      <a:r>
                        <a:rPr kumimoji="1" lang="ja-JP" altLang="en-US" sz="105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2564328363"/>
                  </a:ext>
                </a:extLst>
              </a:tr>
              <a:tr h="873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金融庁と連携した各種手続支援のための英語対応ワンストップ窓口の設置 </a:t>
                      </a:r>
                      <a:endParaRPr lang="en-US" altLang="ja-JP" sz="14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（再掲）</a:t>
                      </a:r>
                    </a:p>
                  </a:txBody>
                  <a:tcPr/>
                </a:tc>
                <a:tc>
                  <a:txBody>
                    <a:bodyPr/>
                    <a:lstStyle/>
                    <a:p>
                      <a:r>
                        <a:rPr kumimoji="1" lang="ja-JP" altLang="en-US" sz="1400" dirty="0">
                          <a:latin typeface="Meiryo UI" panose="020B0604030504040204" pitchFamily="50" charset="-128"/>
                          <a:ea typeface="Meiryo UI" panose="020B0604030504040204" pitchFamily="50" charset="-128"/>
                        </a:rPr>
                        <a:t>「国際金融ワンストップサポートセンター大阪」の運営</a:t>
                      </a:r>
                    </a:p>
                    <a:p>
                      <a:endParaRPr kumimoji="1" lang="en-US" altLang="ja-JP" sz="1400" dirty="0">
                        <a:latin typeface="Meiryo UI" panose="020B0604030504040204" pitchFamily="50" charset="-128"/>
                        <a:ea typeface="Meiryo UI" panose="020B0604030504040204" pitchFamily="50" charset="-128"/>
                      </a:endParaRPr>
                    </a:p>
                    <a:p>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30" name="テキスト ボックス 29"/>
          <p:cNvSpPr txBox="1">
            <a:spLocks noChangeArrowheads="1"/>
          </p:cNvSpPr>
          <p:nvPr/>
        </p:nvSpPr>
        <p:spPr bwMode="auto">
          <a:xfrm>
            <a:off x="764460" y="2698319"/>
            <a:ext cx="11129139" cy="338554"/>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①　英語対応ワンストップ窓口の設置 （再掲）</a:t>
            </a:r>
          </a:p>
        </p:txBody>
      </p:sp>
      <p:sp>
        <p:nvSpPr>
          <p:cNvPr id="31" name="正方形/長方形 30"/>
          <p:cNvSpPr/>
          <p:nvPr/>
        </p:nvSpPr>
        <p:spPr>
          <a:xfrm>
            <a:off x="492398" y="2256872"/>
            <a:ext cx="10124323" cy="451714"/>
          </a:xfrm>
          <a:prstGeom prst="rect">
            <a:avLst/>
          </a:prstGeom>
          <a:noFill/>
          <a:ln w="12700" cap="flat" cmpd="sng" algn="ctr">
            <a:noFill/>
            <a:prstDash val="solid"/>
          </a:ln>
          <a:effectLst/>
        </p:spPr>
        <p:txBody>
          <a:bodyPr rtlCol="0" anchor="ctr"/>
          <a:lstStyle/>
          <a:p>
            <a:pPr lvl="0"/>
            <a:r>
              <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b="1" kern="0" spc="-40" dirty="0">
                <a:latin typeface="Meiryo UI" pitchFamily="50" charset="-128"/>
                <a:ea typeface="Meiryo UI" pitchFamily="50" charset="-128"/>
                <a:cs typeface="Meiryo UI" pitchFamily="50" charset="-128"/>
              </a:rPr>
              <a:t>大阪府市による先駆けたインパクトのある取組み</a:t>
            </a:r>
            <a:r>
              <a:rPr lang="ja-JP" altLang="en-US" b="1" kern="0" dirty="0">
                <a:latin typeface="Meiryo UI" pitchFamily="50" charset="-128"/>
                <a:ea typeface="Meiryo UI" pitchFamily="50" charset="-128"/>
                <a:cs typeface="Meiryo UI" pitchFamily="50" charset="-128"/>
              </a:rPr>
              <a:t> </a:t>
            </a:r>
            <a:endParaRPr kumimoji="0"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右矢印 31"/>
          <p:cNvSpPr/>
          <p:nvPr/>
        </p:nvSpPr>
        <p:spPr>
          <a:xfrm>
            <a:off x="9644635" y="4102989"/>
            <a:ext cx="211540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3" name="コンテンツ プレースホルダー 6"/>
          <p:cNvGraphicFramePr>
            <a:graphicFrameLocks/>
          </p:cNvGraphicFramePr>
          <p:nvPr>
            <p:extLst>
              <p:ext uri="{D42A27DB-BD31-4B8C-83A1-F6EECF244321}">
                <p14:modId xmlns:p14="http://schemas.microsoft.com/office/powerpoint/2010/main" val="188742515"/>
              </p:ext>
            </p:extLst>
          </p:nvPr>
        </p:nvGraphicFramePr>
        <p:xfrm>
          <a:off x="765630" y="5206616"/>
          <a:ext cx="10994409" cy="1526029"/>
        </p:xfrm>
        <a:graphic>
          <a:graphicData uri="http://schemas.openxmlformats.org/drawingml/2006/table">
            <a:tbl>
              <a:tblPr firstRow="1" bandRow="1">
                <a:tableStyleId>{5C22544A-7EE6-4342-B048-85BDC9FD1C3A}</a:tableStyleId>
              </a:tblPr>
              <a:tblGrid>
                <a:gridCol w="3201537">
                  <a:extLst>
                    <a:ext uri="{9D8B030D-6E8A-4147-A177-3AD203B41FA5}">
                      <a16:colId xmlns:a16="http://schemas.microsoft.com/office/drawing/2014/main" val="1775291035"/>
                    </a:ext>
                  </a:extLst>
                </a:gridCol>
                <a:gridCol w="4531057">
                  <a:extLst>
                    <a:ext uri="{9D8B030D-6E8A-4147-A177-3AD203B41FA5}">
                      <a16:colId xmlns:a16="http://schemas.microsoft.com/office/drawing/2014/main" val="2051220517"/>
                    </a:ext>
                  </a:extLst>
                </a:gridCol>
                <a:gridCol w="1119116">
                  <a:extLst>
                    <a:ext uri="{9D8B030D-6E8A-4147-A177-3AD203B41FA5}">
                      <a16:colId xmlns:a16="http://schemas.microsoft.com/office/drawing/2014/main" val="3213052032"/>
                    </a:ext>
                  </a:extLst>
                </a:gridCol>
                <a:gridCol w="917310">
                  <a:extLst>
                    <a:ext uri="{9D8B030D-6E8A-4147-A177-3AD203B41FA5}">
                      <a16:colId xmlns:a16="http://schemas.microsoft.com/office/drawing/2014/main" val="3192314782"/>
                    </a:ext>
                  </a:extLst>
                </a:gridCol>
                <a:gridCol w="1225389">
                  <a:extLst>
                    <a:ext uri="{9D8B030D-6E8A-4147-A177-3AD203B41FA5}">
                      <a16:colId xmlns:a16="http://schemas.microsoft.com/office/drawing/2014/main" val="3553168558"/>
                    </a:ext>
                  </a:extLst>
                </a:gridCol>
              </a:tblGrid>
              <a:tr h="320040">
                <a:tc rowSpan="2">
                  <a:txBody>
                    <a:bodyPr/>
                    <a:lstStyle/>
                    <a:p>
                      <a:pPr algn="ctr"/>
                      <a:r>
                        <a:rPr kumimoji="1" lang="ja-JP" altLang="en-US" sz="1600" dirty="0">
                          <a:latin typeface="Meiryo UI" panose="020B0604030504040204" pitchFamily="50" charset="-128"/>
                          <a:ea typeface="Meiryo UI" panose="020B0604030504040204" pitchFamily="50" charset="-128"/>
                        </a:rPr>
                        <a:t>施策名</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概要</a:t>
                      </a:r>
                    </a:p>
                  </a:txBody>
                  <a:tcPr anchor="ctr"/>
                </a:tc>
                <a:tc rowSpan="2">
                  <a:txBody>
                    <a:bodyPr/>
                    <a:lstStyle/>
                    <a:p>
                      <a:pPr algn="ctr"/>
                      <a:r>
                        <a:rPr kumimoji="1" lang="ja-JP" altLang="en-US" sz="1600" dirty="0">
                          <a:latin typeface="Meiryo UI" panose="020B0604030504040204" pitchFamily="50" charset="-128"/>
                          <a:ea typeface="Meiryo UI" panose="020B0604030504040204" pitchFamily="50" charset="-128"/>
                        </a:rPr>
                        <a:t>主体</a:t>
                      </a:r>
                    </a:p>
                  </a:txBody>
                  <a:tcPr anchor="ctr"/>
                </a:tc>
                <a:tc gridSpan="2">
                  <a:txBody>
                    <a:bodyPr/>
                    <a:lstStyle/>
                    <a:p>
                      <a:pPr algn="ctr"/>
                      <a:r>
                        <a:rPr kumimoji="1" lang="ja-JP" altLang="en-US" sz="1600" dirty="0">
                          <a:latin typeface="Meiryo UI" panose="020B0604030504040204" pitchFamily="50" charset="-128"/>
                          <a:ea typeface="Meiryo UI" panose="020B0604030504040204" pitchFamily="50" charset="-128"/>
                        </a:rPr>
                        <a:t>フェーズごとの取組み</a:t>
                      </a:r>
                      <a:endParaRPr kumimoji="1" lang="en-US" altLang="ja-JP" sz="1600"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dirty="0"/>
                    </a:p>
                  </a:txBody>
                  <a:tcPr/>
                </a:tc>
                <a:extLst>
                  <a:ext uri="{0D108BD9-81ED-4DB2-BD59-A6C34878D82A}">
                    <a16:rowId xmlns:a16="http://schemas.microsoft.com/office/drawing/2014/main" val="3977045840"/>
                  </a:ext>
                </a:extLst>
              </a:tr>
              <a:tr h="1728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2022</a:t>
                      </a:r>
                      <a:r>
                        <a:rPr kumimoji="1" lang="ja-JP" altLang="en-US" sz="1200" dirty="0">
                          <a:latin typeface="Meiryo UI" panose="020B0604030504040204" pitchFamily="50" charset="-128"/>
                          <a:ea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第一期活動期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~2025</a:t>
                      </a:r>
                      <a:r>
                        <a:rPr kumimoji="1" lang="ja-JP" altLang="en-US" sz="105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2564328363"/>
                  </a:ext>
                </a:extLst>
              </a:tr>
              <a:tr h="7564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金融リテラシーや金融知識を有する職員の育成</a:t>
                      </a:r>
                    </a:p>
                  </a:txBody>
                  <a:tcPr/>
                </a:tc>
                <a:tc>
                  <a:txBody>
                    <a:bodyPr/>
                    <a:lstStyle/>
                    <a:p>
                      <a:r>
                        <a:rPr kumimoji="1" lang="ja-JP" altLang="en-US" sz="1400" dirty="0">
                          <a:latin typeface="Meiryo UI" panose="020B0604030504040204" pitchFamily="50" charset="-128"/>
                          <a:ea typeface="Meiryo UI" panose="020B0604030504040204" pitchFamily="50" charset="-128"/>
                        </a:rPr>
                        <a:t>研修の実施等による府市職員への金融リテラシーや金融知識の向上</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l"/>
                      <a:r>
                        <a:rPr kumimoji="1" lang="ja-JP" altLang="en-US" sz="1400" dirty="0">
                          <a:latin typeface="Meiryo UI" panose="020B0604030504040204" pitchFamily="50" charset="-128"/>
                          <a:ea typeface="Meiryo UI" panose="020B0604030504040204" pitchFamily="50" charset="-128"/>
                        </a:rPr>
                        <a:t>大阪府・市</a:t>
                      </a: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0034657"/>
                  </a:ext>
                </a:extLst>
              </a:tr>
            </a:tbl>
          </a:graphicData>
        </a:graphic>
      </p:graphicFrame>
      <p:sp>
        <p:nvSpPr>
          <p:cNvPr id="34" name="テキスト ボックス 33"/>
          <p:cNvSpPr txBox="1">
            <a:spLocks noChangeArrowheads="1"/>
          </p:cNvSpPr>
          <p:nvPr/>
        </p:nvSpPr>
        <p:spPr bwMode="auto">
          <a:xfrm>
            <a:off x="764460" y="4801443"/>
            <a:ext cx="11129139" cy="584775"/>
          </a:xfrm>
          <a:prstGeom prst="rect">
            <a:avLst/>
          </a:prstGeom>
          <a:noFill/>
          <a:ln>
            <a:noFill/>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ts val="0"/>
              </a:spcBef>
              <a:buNone/>
              <a:defRPr/>
            </a:pPr>
            <a:r>
              <a:rPr lang="ja-JP" altLang="en-US" sz="1600" kern="0" dirty="0">
                <a:latin typeface="Meiryo UI" pitchFamily="50" charset="-128"/>
                <a:ea typeface="Meiryo UI" pitchFamily="50" charset="-128"/>
                <a:cs typeface="Meiryo UI" pitchFamily="50" charset="-128"/>
              </a:rPr>
              <a:t>②　金融リテラシーや金融知識を有する職員の育成</a:t>
            </a:r>
          </a:p>
          <a:p>
            <a:pPr eaLnBrk="1" hangingPunct="1">
              <a:spcBef>
                <a:spcPts val="0"/>
              </a:spcBef>
              <a:buNone/>
              <a:defRPr/>
            </a:pPr>
            <a:endParaRPr lang="ja-JP" altLang="en-US" sz="1600" kern="0" dirty="0">
              <a:latin typeface="Meiryo UI" pitchFamily="50" charset="-128"/>
              <a:ea typeface="Meiryo UI" pitchFamily="50" charset="-128"/>
              <a:cs typeface="Meiryo UI" pitchFamily="50" charset="-128"/>
            </a:endParaRPr>
          </a:p>
        </p:txBody>
      </p:sp>
      <p:sp>
        <p:nvSpPr>
          <p:cNvPr id="35" name="角丸四角形 34"/>
          <p:cNvSpPr/>
          <p:nvPr/>
        </p:nvSpPr>
        <p:spPr>
          <a:xfrm>
            <a:off x="2189013" y="6438930"/>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育む</a:t>
            </a:r>
          </a:p>
        </p:txBody>
      </p:sp>
      <p:sp>
        <p:nvSpPr>
          <p:cNvPr id="36" name="角丸四角形 35"/>
          <p:cNvSpPr/>
          <p:nvPr/>
        </p:nvSpPr>
        <p:spPr>
          <a:xfrm>
            <a:off x="3114183" y="4417818"/>
            <a:ext cx="732430" cy="20471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支える</a:t>
            </a:r>
          </a:p>
        </p:txBody>
      </p:sp>
      <p:sp>
        <p:nvSpPr>
          <p:cNvPr id="38" name="テキスト ボックス 37"/>
          <p:cNvSpPr txBox="1"/>
          <p:nvPr/>
        </p:nvSpPr>
        <p:spPr>
          <a:xfrm>
            <a:off x="9838818" y="3901118"/>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
        <p:nvSpPr>
          <p:cNvPr id="39" name="右矢印 38"/>
          <p:cNvSpPr/>
          <p:nvPr/>
        </p:nvSpPr>
        <p:spPr>
          <a:xfrm>
            <a:off x="9644635" y="6113334"/>
            <a:ext cx="2115404" cy="60050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9838817" y="6007284"/>
            <a:ext cx="50206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rPr>
              <a:t>実施</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06848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31</a:t>
            </a:fld>
            <a:endParaRPr kumimoji="1" lang="ja-JP" altLang="en-US" dirty="0"/>
          </a:p>
        </p:txBody>
      </p:sp>
      <p:sp>
        <p:nvSpPr>
          <p:cNvPr id="37" name="タイトル 1"/>
          <p:cNvSpPr txBox="1">
            <a:spLocks/>
          </p:cNvSpPr>
          <p:nvPr/>
        </p:nvSpPr>
        <p:spPr>
          <a:xfrm>
            <a:off x="838199" y="135523"/>
            <a:ext cx="11061879" cy="85343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latin typeface="UD デジタル 教科書体 NK-R" panose="02020400000000000000" pitchFamily="18" charset="-128"/>
                <a:ea typeface="UD デジタル 教科書体 NK-R" panose="02020400000000000000" pitchFamily="18" charset="-128"/>
              </a:rPr>
              <a:t>Ⅳ</a:t>
            </a:r>
            <a:r>
              <a:rPr lang="ja-JP" altLang="en-US" dirty="0">
                <a:latin typeface="UD デジタル 教科書体 NK-R" panose="02020400000000000000" pitchFamily="18" charset="-128"/>
                <a:ea typeface="UD デジタル 教科書体 NK-R" panose="02020400000000000000" pitchFamily="18" charset="-128"/>
              </a:rPr>
              <a:t>　戦略の取組期間と戦略目標</a:t>
            </a:r>
          </a:p>
        </p:txBody>
      </p:sp>
      <p:cxnSp>
        <p:nvCxnSpPr>
          <p:cNvPr id="38" name="直線コネクタ 37"/>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627182" y="1596103"/>
            <a:ext cx="10850585" cy="5016758"/>
          </a:xfrm>
          <a:prstGeom prst="rect">
            <a:avLst/>
          </a:prstGeom>
        </p:spPr>
        <p:txBody>
          <a:bodyPr wrap="square">
            <a:spAutoFit/>
          </a:bodyPr>
          <a:lstStyle/>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世界の国際金融都市は、長い金融の歴史がバックグラウンドにあるため、国際金融都市の実現には</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長期間の取組みが必要である。</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そのため、まずは</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大阪・関西万博開催年である</a:t>
            </a:r>
            <a:r>
              <a:rPr lang="en-US" altLang="ja-JP"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2025</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年度までを国際金融都市実現の土台づくりの期間（第一期活動期）</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とし、アジア・世界に大阪・関西のビジネス魅力や生活環境等を発信し、大阪の</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プレゼンスを向上させ、「人材・企業・資金」を呼び込むとともに、投資対象となるスタートアップを集積させることに注力し、大阪・関西経済の発展につなげる。</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次に、</a:t>
            </a:r>
            <a:r>
              <a:rPr lang="en-US" altLang="zh-TW"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SDG</a:t>
            </a:r>
            <a:r>
              <a:rPr lang="zh-TW"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ｓ達成</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目標</a:t>
            </a:r>
            <a:r>
              <a:rPr lang="zh-TW"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である</a:t>
            </a:r>
            <a:r>
              <a:rPr lang="en-US" altLang="ja-JP"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2030</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年度までの期間（第二期活動期）</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で取組みの深化を図るとともに、</a:t>
            </a:r>
            <a:r>
              <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SDG</a:t>
            </a:r>
            <a:r>
              <a:rPr lang="ja-JP" altLang="en-US" sz="2000" kern="100" dirty="0" err="1">
                <a:latin typeface="UD デジタル 教科書体 NK-R" panose="02020400000000000000" pitchFamily="18" charset="-128"/>
                <a:ea typeface="UD デジタル 教科書体 NK-R" panose="02020400000000000000" pitchFamily="18" charset="-128"/>
                <a:cs typeface="Courier New" panose="02070309020205020404" pitchFamily="49" charset="0"/>
              </a:rPr>
              <a:t>ｓ</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先進都市として、その実践をファイナンス面から推進するなどにより、国際金融都市としての存在感を世界に示していく。</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そして、</a:t>
            </a:r>
            <a:r>
              <a:rPr lang="ja-JP" altLang="en-US" sz="2000" b="1" u="sng"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世界におけるカーボンニュートラル目標年度である２０５０年度をめざす都市像を実現する年度</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とし、大阪の都市格を向上させ、持続的に国内外から投資を呼び込むため、新たな金融商品・市場</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の形成や革新的な金融サービスの開発などにより、エッジの効いた国際金融都市としての地位を確</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立する。</a:t>
            </a:r>
          </a:p>
        </p:txBody>
      </p:sp>
      <p:sp>
        <p:nvSpPr>
          <p:cNvPr id="40" name="テキスト ボックス 39"/>
          <p:cNvSpPr txBox="1"/>
          <p:nvPr/>
        </p:nvSpPr>
        <p:spPr>
          <a:xfrm>
            <a:off x="627182" y="975046"/>
            <a:ext cx="4627398" cy="523220"/>
          </a:xfrm>
          <a:prstGeom prst="rect">
            <a:avLst/>
          </a:prstGeom>
          <a:noFill/>
        </p:spPr>
        <p:txBody>
          <a:bodyPr wrap="square" rtlCol="0">
            <a:spAutoFit/>
          </a:bodyPr>
          <a:lstStyle/>
          <a:p>
            <a:r>
              <a:rPr kumimoji="1" lang="ja-JP" altLang="en-US" sz="2800" b="1" dirty="0">
                <a:latin typeface="UD デジタル 教科書体 NK-R" panose="02020400000000000000" pitchFamily="18" charset="-128"/>
                <a:ea typeface="UD デジタル 教科書体 NK-R" panose="02020400000000000000" pitchFamily="18" charset="-128"/>
              </a:rPr>
              <a:t>１　戦略の取組期間</a:t>
            </a:r>
          </a:p>
        </p:txBody>
      </p:sp>
    </p:spTree>
    <p:extLst>
      <p:ext uri="{BB962C8B-B14F-4D97-AF65-F5344CB8AC3E}">
        <p14:creationId xmlns:p14="http://schemas.microsoft.com/office/powerpoint/2010/main" val="284513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32</a:t>
            </a:fld>
            <a:endParaRPr kumimoji="1" lang="ja-JP" altLang="en-US" dirty="0"/>
          </a:p>
        </p:txBody>
      </p:sp>
      <p:graphicFrame>
        <p:nvGraphicFramePr>
          <p:cNvPr id="34" name="表 33"/>
          <p:cNvGraphicFramePr>
            <a:graphicFrameLocks noGrp="1"/>
          </p:cNvGraphicFramePr>
          <p:nvPr>
            <p:extLst>
              <p:ext uri="{D42A27DB-BD31-4B8C-83A1-F6EECF244321}">
                <p14:modId xmlns:p14="http://schemas.microsoft.com/office/powerpoint/2010/main" val="409321319"/>
              </p:ext>
            </p:extLst>
          </p:nvPr>
        </p:nvGraphicFramePr>
        <p:xfrm>
          <a:off x="428612" y="1366739"/>
          <a:ext cx="11561619" cy="4903432"/>
        </p:xfrm>
        <a:graphic>
          <a:graphicData uri="http://schemas.openxmlformats.org/drawingml/2006/table">
            <a:tbl>
              <a:tblPr firstRow="1" bandRow="1">
                <a:tableStyleId>{5C22544A-7EE6-4342-B048-85BDC9FD1C3A}</a:tableStyleId>
              </a:tblPr>
              <a:tblGrid>
                <a:gridCol w="1115449">
                  <a:extLst>
                    <a:ext uri="{9D8B030D-6E8A-4147-A177-3AD203B41FA5}">
                      <a16:colId xmlns:a16="http://schemas.microsoft.com/office/drawing/2014/main" val="4204471341"/>
                    </a:ext>
                  </a:extLst>
                </a:gridCol>
                <a:gridCol w="2715874">
                  <a:extLst>
                    <a:ext uri="{9D8B030D-6E8A-4147-A177-3AD203B41FA5}">
                      <a16:colId xmlns:a16="http://schemas.microsoft.com/office/drawing/2014/main" val="3050813801"/>
                    </a:ext>
                  </a:extLst>
                </a:gridCol>
                <a:gridCol w="3261327">
                  <a:extLst>
                    <a:ext uri="{9D8B030D-6E8A-4147-A177-3AD203B41FA5}">
                      <a16:colId xmlns:a16="http://schemas.microsoft.com/office/drawing/2014/main" val="683535162"/>
                    </a:ext>
                  </a:extLst>
                </a:gridCol>
                <a:gridCol w="3078051">
                  <a:extLst>
                    <a:ext uri="{9D8B030D-6E8A-4147-A177-3AD203B41FA5}">
                      <a16:colId xmlns:a16="http://schemas.microsoft.com/office/drawing/2014/main" val="3473615193"/>
                    </a:ext>
                  </a:extLst>
                </a:gridCol>
                <a:gridCol w="540912">
                  <a:extLst>
                    <a:ext uri="{9D8B030D-6E8A-4147-A177-3AD203B41FA5}">
                      <a16:colId xmlns:a16="http://schemas.microsoft.com/office/drawing/2014/main" val="2675447705"/>
                    </a:ext>
                  </a:extLst>
                </a:gridCol>
                <a:gridCol w="850006">
                  <a:extLst>
                    <a:ext uri="{9D8B030D-6E8A-4147-A177-3AD203B41FA5}">
                      <a16:colId xmlns:a16="http://schemas.microsoft.com/office/drawing/2014/main" val="807926471"/>
                    </a:ext>
                  </a:extLst>
                </a:gridCol>
              </a:tblGrid>
              <a:tr h="539057">
                <a:tc>
                  <a:txBody>
                    <a:bodyPr/>
                    <a:lstStyle/>
                    <a:p>
                      <a:endParaRPr kumimoji="1" lang="ja-JP" altLang="en-US" sz="2600" dirty="0"/>
                    </a:p>
                  </a:txBody>
                  <a:tcPr marL="96012" marR="96012" marT="48006" marB="48006"/>
                </a:tc>
                <a:tc>
                  <a:txBody>
                    <a:bodyPr/>
                    <a:lstStyle/>
                    <a:p>
                      <a:endParaRPr kumimoji="1" lang="ja-JP" altLang="en-US" sz="2600" dirty="0"/>
                    </a:p>
                  </a:txBody>
                  <a:tcPr marL="96012" marR="96012" marT="48006" marB="48006"/>
                </a:tc>
                <a:tc>
                  <a:txBody>
                    <a:bodyPr/>
                    <a:lstStyle/>
                    <a:p>
                      <a:endParaRPr kumimoji="1" lang="ja-JP" altLang="en-US" sz="2600" dirty="0"/>
                    </a:p>
                  </a:txBody>
                  <a:tcPr marL="96012" marR="96012" marT="48006" marB="48006"/>
                </a:tc>
                <a:tc>
                  <a:txBody>
                    <a:bodyPr/>
                    <a:lstStyle/>
                    <a:p>
                      <a:endParaRPr kumimoji="1" lang="ja-JP" altLang="en-US"/>
                    </a:p>
                  </a:txBody>
                  <a:tcPr marL="96012" marR="96012" marT="48006" marB="48006"/>
                </a:tc>
                <a:tc gridSpan="2">
                  <a:txBody>
                    <a:bodyPr/>
                    <a:lstStyle/>
                    <a:p>
                      <a:endParaRPr kumimoji="1" lang="ja-JP" altLang="en-US"/>
                    </a:p>
                  </a:txBody>
                  <a:tcPr marL="96012" marR="96012" marT="48006" marB="48006"/>
                </a:tc>
                <a:tc hMerge="1">
                  <a:txBody>
                    <a:bodyPr/>
                    <a:lstStyle/>
                    <a:p>
                      <a:endParaRPr kumimoji="1" lang="ja-JP" altLang="en-US"/>
                    </a:p>
                  </a:txBody>
                  <a:tcPr marL="96012" marR="96012" marT="48006" marB="48006"/>
                </a:tc>
                <a:extLst>
                  <a:ext uri="{0D108BD9-81ED-4DB2-BD59-A6C34878D82A}">
                    <a16:rowId xmlns:a16="http://schemas.microsoft.com/office/drawing/2014/main" val="1296004957"/>
                  </a:ext>
                </a:extLst>
              </a:tr>
              <a:tr h="881649">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00" dirty="0"/>
                    </a:p>
                  </a:txBody>
                  <a:tcPr marL="96012" marR="96012" marT="48006" marB="48006"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dirty="0"/>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dirty="0"/>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61670536"/>
                  </a:ext>
                </a:extLst>
              </a:tr>
              <a:tr h="2124460">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00" dirty="0"/>
                    </a:p>
                  </a:txBody>
                  <a:tcPr marL="96012" marR="96012" marT="48006" marB="48006"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791391"/>
                  </a:ext>
                </a:extLst>
              </a:tr>
              <a:tr h="13582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00" dirty="0"/>
                    </a:p>
                  </a:txBody>
                  <a:tcPr marL="96012" marR="96012" marT="48006" marB="4800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00" dirty="0"/>
                    </a:p>
                  </a:txBody>
                  <a:tcPr marL="96012" marR="96012" marT="48006" marB="4800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00" dirty="0"/>
                    </a:p>
                  </a:txBody>
                  <a:tcPr marL="96012" marR="96012" marT="48006" marB="48006" anchor="ctr"/>
                </a:tc>
                <a:tc gridSpan="2">
                  <a:txBody>
                    <a:bodyPr/>
                    <a:lstStyle/>
                    <a:p>
                      <a:endParaRPr kumimoji="1" lang="ja-JP" altLang="en-US" dirty="0"/>
                    </a:p>
                  </a:txBody>
                  <a:tcPr marL="96012" marR="96012" marT="48006" marB="48006"/>
                </a:tc>
                <a:tc hMerge="1">
                  <a:txBody>
                    <a:bodyPr/>
                    <a:lstStyle/>
                    <a:p>
                      <a:endParaRPr kumimoji="1" lang="ja-JP" altLang="en-US"/>
                    </a:p>
                  </a:txBody>
                  <a:tcPr/>
                </a:tc>
                <a:tc>
                  <a:txBody>
                    <a:bodyPr/>
                    <a:lstStyle/>
                    <a:p>
                      <a:endParaRPr kumimoji="1" lang="ja-JP" altLang="en-US" dirty="0"/>
                    </a:p>
                  </a:txBody>
                  <a:tcPr marL="96012" marR="96012" marT="48006" marB="48006"/>
                </a:tc>
                <a:extLst>
                  <a:ext uri="{0D108BD9-81ED-4DB2-BD59-A6C34878D82A}">
                    <a16:rowId xmlns:a16="http://schemas.microsoft.com/office/drawing/2014/main" val="3359774189"/>
                  </a:ext>
                </a:extLst>
              </a:tr>
            </a:tbl>
          </a:graphicData>
        </a:graphic>
      </p:graphicFrame>
      <p:sp>
        <p:nvSpPr>
          <p:cNvPr id="35" name="テキスト ボックス 34"/>
          <p:cNvSpPr txBox="1"/>
          <p:nvPr/>
        </p:nvSpPr>
        <p:spPr>
          <a:xfrm>
            <a:off x="1211864" y="1443315"/>
            <a:ext cx="793448" cy="383182"/>
          </a:xfrm>
          <a:prstGeom prst="rect">
            <a:avLst/>
          </a:prstGeom>
          <a:noFill/>
        </p:spPr>
        <p:txBody>
          <a:bodyPr wrap="square" rtlCol="0">
            <a:spAutoFit/>
          </a:bodyPr>
          <a:lstStyle/>
          <a:p>
            <a:r>
              <a:rPr kumimoji="1" lang="en-US" altLang="ja-JP" sz="1890" dirty="0"/>
              <a:t>2022</a:t>
            </a:r>
            <a:endParaRPr kumimoji="1" lang="ja-JP" altLang="en-US" sz="1890" dirty="0"/>
          </a:p>
        </p:txBody>
      </p:sp>
      <p:sp>
        <p:nvSpPr>
          <p:cNvPr id="42" name="テキスト ボックス 41"/>
          <p:cNvSpPr txBox="1"/>
          <p:nvPr/>
        </p:nvSpPr>
        <p:spPr>
          <a:xfrm>
            <a:off x="3900711" y="1443315"/>
            <a:ext cx="796610" cy="383182"/>
          </a:xfrm>
          <a:prstGeom prst="rect">
            <a:avLst/>
          </a:prstGeom>
          <a:noFill/>
        </p:spPr>
        <p:txBody>
          <a:bodyPr wrap="square" rtlCol="0">
            <a:spAutoFit/>
          </a:bodyPr>
          <a:lstStyle/>
          <a:p>
            <a:r>
              <a:rPr kumimoji="1" lang="en-US" altLang="ja-JP" sz="1890" dirty="0"/>
              <a:t>2025</a:t>
            </a:r>
            <a:endParaRPr kumimoji="1" lang="ja-JP" altLang="en-US" sz="1890" dirty="0"/>
          </a:p>
        </p:txBody>
      </p:sp>
      <p:sp>
        <p:nvSpPr>
          <p:cNvPr id="43" name="正方形/長方形 42"/>
          <p:cNvSpPr/>
          <p:nvPr/>
        </p:nvSpPr>
        <p:spPr>
          <a:xfrm>
            <a:off x="701952" y="2114240"/>
            <a:ext cx="1663305" cy="486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b="1" dirty="0">
                <a:solidFill>
                  <a:schemeClr val="tx1"/>
                </a:solidFill>
                <a:latin typeface="+mn-ea"/>
              </a:rPr>
              <a:t>国際金融都市</a:t>
            </a:r>
            <a:endParaRPr lang="en-US" altLang="ja-JP" sz="1600" b="1" dirty="0">
              <a:solidFill>
                <a:schemeClr val="tx1"/>
              </a:solidFill>
              <a:latin typeface="+mn-ea"/>
            </a:endParaRPr>
          </a:p>
          <a:p>
            <a:pPr algn="ctr"/>
            <a:r>
              <a:rPr kumimoji="1" lang="en-US" altLang="ja-JP" sz="1600" b="1" dirty="0">
                <a:solidFill>
                  <a:schemeClr val="tx1"/>
                </a:solidFill>
                <a:latin typeface="+mn-ea"/>
              </a:rPr>
              <a:t>OSAKA</a:t>
            </a:r>
            <a:r>
              <a:rPr kumimoji="1" lang="ja-JP" altLang="en-US" sz="1600" b="1" dirty="0">
                <a:solidFill>
                  <a:schemeClr val="tx1"/>
                </a:solidFill>
                <a:latin typeface="+mn-ea"/>
              </a:rPr>
              <a:t>戦略策定</a:t>
            </a:r>
          </a:p>
        </p:txBody>
      </p:sp>
      <p:sp>
        <p:nvSpPr>
          <p:cNvPr id="44" name="正方形/長方形 43"/>
          <p:cNvSpPr/>
          <p:nvPr/>
        </p:nvSpPr>
        <p:spPr>
          <a:xfrm>
            <a:off x="3567658" y="2051217"/>
            <a:ext cx="1462716" cy="59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600" b="1" dirty="0">
                <a:solidFill>
                  <a:schemeClr val="tx1"/>
                </a:solidFill>
                <a:latin typeface="+mn-ea"/>
              </a:rPr>
              <a:t>短期目標</a:t>
            </a:r>
            <a:endParaRPr lang="en-US" altLang="ja-JP" sz="1600" b="1" dirty="0">
              <a:solidFill>
                <a:schemeClr val="tx1"/>
              </a:solidFill>
              <a:latin typeface="+mn-ea"/>
            </a:endParaRPr>
          </a:p>
          <a:p>
            <a:pPr algn="ctr"/>
            <a:r>
              <a:rPr lang="ja-JP" altLang="en-US" sz="1600" b="1" dirty="0">
                <a:solidFill>
                  <a:schemeClr val="tx1"/>
                </a:solidFill>
                <a:latin typeface="+mn-ea"/>
              </a:rPr>
              <a:t>大阪・関西</a:t>
            </a:r>
            <a:endParaRPr lang="en-US" altLang="ja-JP" sz="1600" b="1" dirty="0">
              <a:solidFill>
                <a:schemeClr val="tx1"/>
              </a:solidFill>
              <a:latin typeface="+mn-ea"/>
            </a:endParaRPr>
          </a:p>
          <a:p>
            <a:pPr algn="ctr"/>
            <a:r>
              <a:rPr lang="ja-JP" altLang="en-US" sz="1600" b="1" dirty="0">
                <a:solidFill>
                  <a:schemeClr val="tx1"/>
                </a:solidFill>
                <a:latin typeface="+mn-ea"/>
              </a:rPr>
              <a:t>万博開催</a:t>
            </a:r>
            <a:endParaRPr kumimoji="1" lang="ja-JP" altLang="en-US" sz="1600" b="1" dirty="0">
              <a:solidFill>
                <a:schemeClr val="tx1"/>
              </a:solidFill>
              <a:latin typeface="+mn-ea"/>
            </a:endParaRPr>
          </a:p>
        </p:txBody>
      </p:sp>
      <p:sp>
        <p:nvSpPr>
          <p:cNvPr id="46" name="テキスト ボックス 45"/>
          <p:cNvSpPr txBox="1"/>
          <p:nvPr/>
        </p:nvSpPr>
        <p:spPr>
          <a:xfrm>
            <a:off x="10186913" y="1443315"/>
            <a:ext cx="788941" cy="383182"/>
          </a:xfrm>
          <a:prstGeom prst="rect">
            <a:avLst/>
          </a:prstGeom>
          <a:noFill/>
        </p:spPr>
        <p:txBody>
          <a:bodyPr wrap="square" rtlCol="0">
            <a:spAutoFit/>
          </a:bodyPr>
          <a:lstStyle/>
          <a:p>
            <a:r>
              <a:rPr kumimoji="1" lang="en-US" altLang="ja-JP" sz="1890" dirty="0"/>
              <a:t>2050</a:t>
            </a:r>
            <a:endParaRPr kumimoji="1" lang="ja-JP" altLang="en-US" sz="1890" dirty="0"/>
          </a:p>
        </p:txBody>
      </p:sp>
      <p:sp>
        <p:nvSpPr>
          <p:cNvPr id="47" name="テキスト ボックス 46"/>
          <p:cNvSpPr txBox="1"/>
          <p:nvPr/>
        </p:nvSpPr>
        <p:spPr>
          <a:xfrm>
            <a:off x="7115777" y="1443315"/>
            <a:ext cx="750626" cy="383182"/>
          </a:xfrm>
          <a:prstGeom prst="rect">
            <a:avLst/>
          </a:prstGeom>
          <a:noFill/>
        </p:spPr>
        <p:txBody>
          <a:bodyPr wrap="square" rtlCol="0">
            <a:spAutoFit/>
          </a:bodyPr>
          <a:lstStyle/>
          <a:p>
            <a:r>
              <a:rPr kumimoji="1" lang="en-US" altLang="ja-JP" sz="1890" dirty="0"/>
              <a:t>2030</a:t>
            </a:r>
            <a:endParaRPr kumimoji="1" lang="ja-JP" altLang="en-US" sz="1890" dirty="0"/>
          </a:p>
        </p:txBody>
      </p:sp>
      <p:sp>
        <p:nvSpPr>
          <p:cNvPr id="49" name="正方形/長方形 48"/>
          <p:cNvSpPr/>
          <p:nvPr/>
        </p:nvSpPr>
        <p:spPr>
          <a:xfrm>
            <a:off x="6938708" y="2060149"/>
            <a:ext cx="1114019" cy="59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785"/>
              </a:lnSpc>
            </a:pPr>
            <a:r>
              <a:rPr lang="ja-JP" altLang="en-US" sz="1600" b="1" dirty="0">
                <a:solidFill>
                  <a:schemeClr val="tx1"/>
                </a:solidFill>
                <a:latin typeface="+mn-ea"/>
              </a:rPr>
              <a:t>中期目標</a:t>
            </a:r>
            <a:endParaRPr kumimoji="1" lang="ja-JP" altLang="en-US" sz="1600" b="1" dirty="0">
              <a:solidFill>
                <a:schemeClr val="tx1"/>
              </a:solidFill>
              <a:latin typeface="+mn-ea"/>
            </a:endParaRPr>
          </a:p>
        </p:txBody>
      </p:sp>
      <p:sp>
        <p:nvSpPr>
          <p:cNvPr id="51" name="ホームベース 50"/>
          <p:cNvSpPr/>
          <p:nvPr/>
        </p:nvSpPr>
        <p:spPr>
          <a:xfrm>
            <a:off x="428612" y="2966133"/>
            <a:ext cx="3974034" cy="1397433"/>
          </a:xfrm>
          <a:prstGeom prst="homePlate">
            <a:avLst>
              <a:gd name="adj" fmla="val 1386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a:solidFill>
                  <a:schemeClr val="tx1"/>
                </a:solidFill>
              </a:rPr>
              <a:t>始動期・</a:t>
            </a:r>
            <a:r>
              <a:rPr kumimoji="1" lang="ja-JP" altLang="en-US" sz="2400" b="1" dirty="0">
                <a:solidFill>
                  <a:schemeClr val="tx1"/>
                </a:solidFill>
              </a:rPr>
              <a:t>第一期活動期</a:t>
            </a:r>
            <a:endParaRPr kumimoji="1" lang="en-US" altLang="ja-JP" sz="1400" b="1" dirty="0">
              <a:solidFill>
                <a:schemeClr val="tx1"/>
              </a:solidFill>
            </a:endParaRPr>
          </a:p>
          <a:p>
            <a:pPr lvl="0"/>
            <a:endParaRPr lang="en-US" altLang="ja-JP" sz="1200" b="1" dirty="0">
              <a:solidFill>
                <a:schemeClr val="tx1"/>
              </a:solidFill>
            </a:endParaRPr>
          </a:p>
          <a:p>
            <a:pPr lvl="0"/>
            <a:r>
              <a:rPr lang="ja-JP" altLang="en-US" sz="1200" b="1" kern="100" dirty="0">
                <a:solidFill>
                  <a:schemeClr val="tx1"/>
                </a:solidFill>
                <a:latin typeface="+mn-ea"/>
                <a:cs typeface="Courier New" panose="02070309020205020404" pitchFamily="49" charset="0"/>
              </a:rPr>
              <a:t>・アジア・世界に大阪・関西のビジネス魅力や生活環境等を発信</a:t>
            </a:r>
            <a:endParaRPr lang="en-US" altLang="ja-JP" sz="1200" b="1" kern="100" dirty="0">
              <a:solidFill>
                <a:schemeClr val="tx1"/>
              </a:solidFill>
              <a:latin typeface="+mn-ea"/>
              <a:cs typeface="Courier New" panose="02070309020205020404" pitchFamily="49" charset="0"/>
            </a:endParaRPr>
          </a:p>
          <a:p>
            <a:pPr lvl="0"/>
            <a:r>
              <a:rPr lang="ja-JP" altLang="en-US" sz="1200" b="1" dirty="0">
                <a:solidFill>
                  <a:schemeClr val="tx1"/>
                </a:solidFill>
                <a:latin typeface="+mn-ea"/>
              </a:rPr>
              <a:t>・「人材・企業・資金」を呼び込むとともに、投資対象となるスタートアップを集積</a:t>
            </a:r>
            <a:endParaRPr kumimoji="1" lang="ja-JP" altLang="en-US" sz="1200" b="1" dirty="0">
              <a:solidFill>
                <a:schemeClr val="tx1"/>
              </a:solidFill>
              <a:latin typeface="+mn-ea"/>
            </a:endParaRPr>
          </a:p>
        </p:txBody>
      </p:sp>
      <p:sp>
        <p:nvSpPr>
          <p:cNvPr id="52" name="ホームベース 51"/>
          <p:cNvSpPr/>
          <p:nvPr/>
        </p:nvSpPr>
        <p:spPr>
          <a:xfrm>
            <a:off x="4614663" y="2988080"/>
            <a:ext cx="2893720" cy="1397433"/>
          </a:xfrm>
          <a:prstGeom prst="homePlate">
            <a:avLst>
              <a:gd name="adj" fmla="val 1615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2400" b="1" dirty="0">
                <a:solidFill>
                  <a:schemeClr val="tx1"/>
                </a:solidFill>
              </a:rPr>
              <a:t>第二期活動期</a:t>
            </a:r>
            <a:endParaRPr kumimoji="1" lang="en-US" altLang="ja-JP" sz="1200" b="1" dirty="0">
              <a:solidFill>
                <a:schemeClr val="tx1"/>
              </a:solidFill>
            </a:endParaRPr>
          </a:p>
          <a:p>
            <a:pPr lvl="0"/>
            <a:endParaRPr lang="en-US" altLang="ja-JP" sz="1200" b="1" dirty="0">
              <a:solidFill>
                <a:schemeClr val="tx1"/>
              </a:solidFill>
            </a:endParaRPr>
          </a:p>
          <a:p>
            <a:r>
              <a:rPr lang="ja-JP" altLang="en-US" sz="1200" b="1" dirty="0">
                <a:solidFill>
                  <a:schemeClr val="tx1"/>
                </a:solidFill>
              </a:rPr>
              <a:t>・</a:t>
            </a:r>
            <a:r>
              <a:rPr lang="ja-JP" altLang="en-US" sz="1200" b="1" kern="100" dirty="0">
                <a:solidFill>
                  <a:schemeClr val="tx1"/>
                </a:solidFill>
                <a:latin typeface="+mn-ea"/>
                <a:cs typeface="Courier New" panose="02070309020205020404" pitchFamily="49" charset="0"/>
              </a:rPr>
              <a:t>取組みの深化</a:t>
            </a:r>
            <a:endParaRPr lang="en-US" altLang="ja-JP" sz="1200" b="1" kern="100" dirty="0">
              <a:solidFill>
                <a:schemeClr val="tx1"/>
              </a:solidFill>
              <a:latin typeface="+mn-ea"/>
              <a:cs typeface="Courier New" panose="02070309020205020404" pitchFamily="49" charset="0"/>
            </a:endParaRPr>
          </a:p>
          <a:p>
            <a:r>
              <a:rPr lang="ja-JP" altLang="en-US" sz="1200" b="1" kern="100" dirty="0">
                <a:solidFill>
                  <a:schemeClr val="tx1"/>
                </a:solidFill>
                <a:latin typeface="+mn-ea"/>
                <a:cs typeface="Courier New" panose="02070309020205020404" pitchFamily="49" charset="0"/>
              </a:rPr>
              <a:t>・</a:t>
            </a:r>
            <a:r>
              <a:rPr lang="en-US" altLang="ja-JP" sz="1200" b="1" kern="100" dirty="0">
                <a:solidFill>
                  <a:schemeClr val="tx1"/>
                </a:solidFill>
                <a:latin typeface="+mn-ea"/>
                <a:cs typeface="Courier New" panose="02070309020205020404" pitchFamily="49" charset="0"/>
              </a:rPr>
              <a:t>SDG</a:t>
            </a:r>
            <a:r>
              <a:rPr lang="ja-JP" altLang="en-US" sz="1200" b="1" kern="100" dirty="0" err="1">
                <a:solidFill>
                  <a:schemeClr val="tx1"/>
                </a:solidFill>
                <a:latin typeface="+mn-ea"/>
                <a:cs typeface="Courier New" panose="02070309020205020404" pitchFamily="49" charset="0"/>
              </a:rPr>
              <a:t>ｓ</a:t>
            </a:r>
            <a:r>
              <a:rPr lang="ja-JP" altLang="en-US" sz="1200" b="1" kern="100" dirty="0">
                <a:solidFill>
                  <a:schemeClr val="tx1"/>
                </a:solidFill>
                <a:latin typeface="+mn-ea"/>
                <a:cs typeface="Courier New" panose="02070309020205020404" pitchFamily="49" charset="0"/>
              </a:rPr>
              <a:t>先進都市として、その実践をファイナンス面から推進</a:t>
            </a:r>
            <a:endParaRPr kumimoji="1" lang="ja-JP" altLang="en-US" sz="1400" b="1" dirty="0">
              <a:solidFill>
                <a:schemeClr val="tx1"/>
              </a:solidFill>
              <a:latin typeface="+mn-ea"/>
            </a:endParaRPr>
          </a:p>
        </p:txBody>
      </p:sp>
      <p:sp>
        <p:nvSpPr>
          <p:cNvPr id="54" name="角丸四角形 53"/>
          <p:cNvSpPr/>
          <p:nvPr/>
        </p:nvSpPr>
        <p:spPr>
          <a:xfrm>
            <a:off x="3320133" y="5003719"/>
            <a:ext cx="1957765" cy="831604"/>
          </a:xfrm>
          <a:prstGeom prst="round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ja-JP" altLang="en-US" sz="1400" b="1" kern="100" dirty="0">
                <a:solidFill>
                  <a:schemeClr val="tx1"/>
                </a:solidFill>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大阪のプレゼンス向上・大阪・関西経済の発展</a:t>
            </a:r>
            <a:endParaRPr lang="en-US" altLang="ja-JP" sz="1400" b="1" kern="100" dirty="0">
              <a:solidFill>
                <a:schemeClr val="tx1"/>
              </a:solidFill>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algn="ctr"/>
            <a:r>
              <a:rPr lang="ja-JP" altLang="en-US" sz="1400" b="1" kern="100" dirty="0">
                <a:solidFill>
                  <a:schemeClr val="tx1"/>
                </a:solidFill>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につなげる</a:t>
            </a:r>
          </a:p>
        </p:txBody>
      </p:sp>
      <p:sp>
        <p:nvSpPr>
          <p:cNvPr id="20" name="タイトル 1"/>
          <p:cNvSpPr txBox="1">
            <a:spLocks/>
          </p:cNvSpPr>
          <p:nvPr/>
        </p:nvSpPr>
        <p:spPr>
          <a:xfrm>
            <a:off x="411784" y="718187"/>
            <a:ext cx="11061879" cy="56434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戦略の取組期間（イメージ）</a:t>
            </a:r>
          </a:p>
        </p:txBody>
      </p:sp>
      <p:sp>
        <p:nvSpPr>
          <p:cNvPr id="21" name="角丸四角形 20"/>
          <p:cNvSpPr/>
          <p:nvPr/>
        </p:nvSpPr>
        <p:spPr>
          <a:xfrm>
            <a:off x="6985627" y="5003719"/>
            <a:ext cx="1325860" cy="894933"/>
          </a:xfrm>
          <a:prstGeom prst="round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ja-JP" altLang="en-US" sz="1400" b="1" kern="100" dirty="0">
                <a:solidFill>
                  <a:schemeClr val="tx1"/>
                </a:solidFill>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国際金融都市としての存在感を世界に示す</a:t>
            </a:r>
          </a:p>
        </p:txBody>
      </p:sp>
      <p:sp>
        <p:nvSpPr>
          <p:cNvPr id="2" name="正方形/長方形 1"/>
          <p:cNvSpPr/>
          <p:nvPr/>
        </p:nvSpPr>
        <p:spPr>
          <a:xfrm>
            <a:off x="321555" y="2865305"/>
            <a:ext cx="4186051" cy="1816653"/>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701952" y="4486905"/>
            <a:ext cx="2865706" cy="307777"/>
          </a:xfrm>
          <a:prstGeom prst="rect">
            <a:avLst/>
          </a:prstGeom>
          <a:solidFill>
            <a:schemeClr val="bg1"/>
          </a:solidFill>
          <a:ln w="28575">
            <a:solidFill>
              <a:srgbClr val="FF0000"/>
            </a:solidFill>
          </a:ln>
        </p:spPr>
        <p:txBody>
          <a:bodyPr wrap="square" rtlCol="0">
            <a:spAutoFit/>
          </a:bodyPr>
          <a:lstStyle/>
          <a:p>
            <a:pPr algn="ctr"/>
            <a:r>
              <a:rPr lang="ja-JP" altLang="en-US" sz="1400" b="1" dirty="0"/>
              <a:t>今回、戦略目標を設定</a:t>
            </a:r>
            <a:endParaRPr kumimoji="1" lang="ja-JP" altLang="en-US" sz="1400" b="1" dirty="0"/>
          </a:p>
        </p:txBody>
      </p:sp>
      <p:sp>
        <p:nvSpPr>
          <p:cNvPr id="24" name="ホームベース 23"/>
          <p:cNvSpPr/>
          <p:nvPr/>
        </p:nvSpPr>
        <p:spPr>
          <a:xfrm>
            <a:off x="7577880" y="2988655"/>
            <a:ext cx="2290223" cy="1383546"/>
          </a:xfrm>
          <a:prstGeom prst="homePlate">
            <a:avLst>
              <a:gd name="adj" fmla="val 23784"/>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sz="2400" b="1" dirty="0">
              <a:solidFill>
                <a:schemeClr val="tx1"/>
              </a:solidFill>
            </a:endParaRPr>
          </a:p>
          <a:p>
            <a:pPr lvl="0"/>
            <a:r>
              <a:rPr lang="ja-JP" altLang="en-US" sz="1200" b="1" dirty="0">
                <a:solidFill>
                  <a:schemeClr val="tx1"/>
                </a:solidFill>
              </a:rPr>
              <a:t>新たな金融商品・市場形成や革新的な金融サービスの開発</a:t>
            </a:r>
            <a:endParaRPr kumimoji="1" lang="ja-JP" altLang="en-US" sz="2000" b="1" dirty="0">
              <a:solidFill>
                <a:schemeClr val="tx1"/>
              </a:solidFill>
            </a:endParaRPr>
          </a:p>
        </p:txBody>
      </p:sp>
      <p:sp>
        <p:nvSpPr>
          <p:cNvPr id="25" name="正方形/長方形 24"/>
          <p:cNvSpPr/>
          <p:nvPr/>
        </p:nvSpPr>
        <p:spPr>
          <a:xfrm>
            <a:off x="10024375" y="2088910"/>
            <a:ext cx="1114019" cy="59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785"/>
              </a:lnSpc>
            </a:pPr>
            <a:r>
              <a:rPr lang="ja-JP" altLang="en-US" sz="1600" b="1" dirty="0">
                <a:solidFill>
                  <a:schemeClr val="tx1"/>
                </a:solidFill>
                <a:latin typeface="+mn-ea"/>
              </a:rPr>
              <a:t>戦略目標</a:t>
            </a:r>
            <a:endParaRPr lang="en-US" altLang="ja-JP" sz="1600" b="1" dirty="0">
              <a:solidFill>
                <a:schemeClr val="tx1"/>
              </a:solidFill>
              <a:latin typeface="+mn-ea"/>
            </a:endParaRPr>
          </a:p>
          <a:p>
            <a:pPr algn="ctr">
              <a:lnSpc>
                <a:spcPts val="1785"/>
              </a:lnSpc>
            </a:pPr>
            <a:r>
              <a:rPr lang="ja-JP" altLang="en-US" sz="1600" b="1" dirty="0">
                <a:solidFill>
                  <a:schemeClr val="tx1"/>
                </a:solidFill>
                <a:latin typeface="+mn-ea"/>
              </a:rPr>
              <a:t>年度</a:t>
            </a:r>
            <a:endParaRPr kumimoji="1" lang="ja-JP" altLang="en-US" sz="1600" b="1" dirty="0">
              <a:solidFill>
                <a:schemeClr val="tx1"/>
              </a:solidFill>
              <a:latin typeface="+mn-ea"/>
            </a:endParaRPr>
          </a:p>
        </p:txBody>
      </p:sp>
      <p:grpSp>
        <p:nvGrpSpPr>
          <p:cNvPr id="6" name="グループ化 5"/>
          <p:cNvGrpSpPr/>
          <p:nvPr/>
        </p:nvGrpSpPr>
        <p:grpSpPr>
          <a:xfrm>
            <a:off x="9930999" y="2928662"/>
            <a:ext cx="2059232" cy="3208613"/>
            <a:chOff x="10689464" y="2678372"/>
            <a:chExt cx="1300767" cy="2898779"/>
          </a:xfrm>
        </p:grpSpPr>
        <p:sp>
          <p:nvSpPr>
            <p:cNvPr id="57" name="角丸四角形 56"/>
            <p:cNvSpPr/>
            <p:nvPr/>
          </p:nvSpPr>
          <p:spPr>
            <a:xfrm>
              <a:off x="10715224" y="4560595"/>
              <a:ext cx="1212111" cy="800976"/>
            </a:xfrm>
            <a:prstGeom prst="round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500"/>
                </a:lnSpc>
                <a:spcBef>
                  <a:spcPts val="315"/>
                </a:spcBef>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エッジの効いた</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ts val="1500"/>
                </a:lnSpc>
                <a:spcBef>
                  <a:spcPts val="315"/>
                </a:spcBef>
              </a:pPr>
              <a:r>
                <a:rPr lang="ja-JP" altLang="ja-JP" sz="1400" b="1" dirty="0">
                  <a:solidFill>
                    <a:schemeClr val="tx1"/>
                  </a:solidFill>
                  <a:latin typeface="UD デジタル 教科書体 NK-R" panose="02020400000000000000" pitchFamily="18" charset="-128"/>
                  <a:ea typeface="UD デジタル 教科書体 NK-R" panose="02020400000000000000" pitchFamily="18" charset="-128"/>
                </a:rPr>
                <a:t>国際金融都市としての</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ts val="1500"/>
                </a:lnSpc>
                <a:spcBef>
                  <a:spcPts val="315"/>
                </a:spcBef>
              </a:pPr>
              <a:r>
                <a:rPr lang="ja-JP" altLang="ja-JP" sz="1400" b="1" dirty="0">
                  <a:solidFill>
                    <a:schemeClr val="tx1"/>
                  </a:solidFill>
                  <a:latin typeface="UD デジタル 教科書体 NK-R" panose="02020400000000000000" pitchFamily="18" charset="-128"/>
                  <a:ea typeface="UD デジタル 教科書体 NK-R" panose="02020400000000000000" pitchFamily="18" charset="-128"/>
                </a:rPr>
                <a:t>地位確立</a:t>
              </a:r>
              <a:endPar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6" name="角丸四角形 25"/>
            <p:cNvSpPr/>
            <p:nvPr/>
          </p:nvSpPr>
          <p:spPr>
            <a:xfrm>
              <a:off x="10715224" y="2867972"/>
              <a:ext cx="1212111" cy="454631"/>
            </a:xfrm>
            <a:prstGeom prst="round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500"/>
                </a:lnSpc>
                <a:spcBef>
                  <a:spcPts val="315"/>
                </a:spcBef>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金融をテコに</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ts val="1500"/>
                </a:lnSpc>
                <a:spcBef>
                  <a:spcPts val="315"/>
                </a:spcBef>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発展する都市</a:t>
              </a:r>
            </a:p>
          </p:txBody>
        </p:sp>
        <p:sp>
          <p:nvSpPr>
            <p:cNvPr id="27" name="角丸四角形 26"/>
            <p:cNvSpPr/>
            <p:nvPr/>
          </p:nvSpPr>
          <p:spPr>
            <a:xfrm>
              <a:off x="10726690" y="3408626"/>
              <a:ext cx="1200645" cy="454631"/>
            </a:xfrm>
            <a:prstGeom prst="round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ts val="1500"/>
                </a:lnSpc>
                <a:spcBef>
                  <a:spcPts val="315"/>
                </a:spcBef>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金融の</a:t>
              </a:r>
              <a:endParaRPr lang="en-US" altLang="ja-JP" sz="140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lnSpc>
                  <a:spcPts val="1500"/>
                </a:lnSpc>
                <a:spcBef>
                  <a:spcPts val="315"/>
                </a:spcBef>
              </a:pPr>
              <a:r>
                <a:rPr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フロントランナー都市</a:t>
              </a:r>
            </a:p>
          </p:txBody>
        </p:sp>
        <p:sp>
          <p:nvSpPr>
            <p:cNvPr id="4" name="下矢印 3"/>
            <p:cNvSpPr/>
            <p:nvPr/>
          </p:nvSpPr>
          <p:spPr>
            <a:xfrm>
              <a:off x="10958257" y="3939032"/>
              <a:ext cx="788941" cy="4615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0689464" y="2678372"/>
              <a:ext cx="1300767" cy="2898779"/>
            </a:xfrm>
            <a:prstGeom prst="roundRect">
              <a:avLst/>
            </a:prstGeom>
            <a:no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大かっこ 6"/>
          <p:cNvSpPr/>
          <p:nvPr/>
        </p:nvSpPr>
        <p:spPr>
          <a:xfrm>
            <a:off x="3687097" y="2227006"/>
            <a:ext cx="1238864" cy="45690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86928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735326" y="974877"/>
            <a:ext cx="11052727" cy="646331"/>
          </a:xfrm>
          <a:prstGeom prst="rect">
            <a:avLst/>
          </a:prstGeom>
        </p:spPr>
        <p:txBody>
          <a:bodyPr wrap="square">
            <a:spAutoFit/>
          </a:bodyPr>
          <a:lstStyle/>
          <a:p>
            <a:r>
              <a:rPr lang="ja-JP" altLang="en-US"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戦略の推進にあたっては、第一期活動期である</a:t>
            </a:r>
            <a:r>
              <a:rPr lang="en-US" altLang="ja-JP"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2025</a:t>
            </a:r>
            <a:r>
              <a:rPr lang="ja-JP" altLang="en-US"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年度までの目標として、</a:t>
            </a:r>
            <a:r>
              <a:rPr lang="en-US" altLang="ja-JP"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KPI</a:t>
            </a:r>
            <a:r>
              <a:rPr lang="ja-JP" altLang="en-US"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を活用した戦略目標を設定。</a:t>
            </a:r>
            <a:endParaRPr lang="en-US" altLang="ja-JP"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a:t>
            </a:r>
            <a:r>
              <a:rPr lang="en-US" altLang="ja-JP"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2026</a:t>
            </a:r>
            <a:r>
              <a:rPr lang="ja-JP" altLang="en-US"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年度以降の目標は改めて検討）</a:t>
            </a:r>
            <a:endParaRPr lang="en-US" altLang="ja-JP"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p:txBody>
      </p:sp>
      <p:sp>
        <p:nvSpPr>
          <p:cNvPr id="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33</a:t>
            </a:fld>
            <a:endParaRPr kumimoji="1" lang="ja-JP" altLang="en-US" dirty="0"/>
          </a:p>
        </p:txBody>
      </p:sp>
      <p:sp>
        <p:nvSpPr>
          <p:cNvPr id="4" name="正方形/長方形 3"/>
          <p:cNvSpPr/>
          <p:nvPr/>
        </p:nvSpPr>
        <p:spPr>
          <a:xfrm>
            <a:off x="975595" y="1829790"/>
            <a:ext cx="3241564" cy="1194619"/>
          </a:xfrm>
          <a:prstGeom prst="rect">
            <a:avLst/>
          </a:pr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ja-JP" altLang="en-US" sz="1600" dirty="0">
              <a:solidFill>
                <a:schemeClr val="tx1"/>
              </a:solidFill>
            </a:endParaRPr>
          </a:p>
        </p:txBody>
      </p:sp>
      <p:sp>
        <p:nvSpPr>
          <p:cNvPr id="11" name="正方形/長方形 10"/>
          <p:cNvSpPr/>
          <p:nvPr/>
        </p:nvSpPr>
        <p:spPr>
          <a:xfrm>
            <a:off x="4713045" y="1829790"/>
            <a:ext cx="3378413" cy="1194619"/>
          </a:xfrm>
          <a:prstGeom prst="rect">
            <a:avLst/>
          </a:pr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ja-JP" altLang="en-US" sz="1200" dirty="0">
              <a:solidFill>
                <a:schemeClr val="tx1"/>
              </a:solidFill>
            </a:endParaRPr>
          </a:p>
        </p:txBody>
      </p:sp>
      <p:sp>
        <p:nvSpPr>
          <p:cNvPr id="12" name="正方形/長方形 11"/>
          <p:cNvSpPr/>
          <p:nvPr/>
        </p:nvSpPr>
        <p:spPr>
          <a:xfrm>
            <a:off x="8175858" y="1826697"/>
            <a:ext cx="3404875" cy="1194433"/>
          </a:xfrm>
          <a:prstGeom prst="rect">
            <a:avLst/>
          </a:prstGeom>
          <a:solidFill>
            <a:schemeClr val="accent2">
              <a:lumMod val="60000"/>
              <a:lumOff val="4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00" dirty="0">
              <a:solidFill>
                <a:schemeClr val="tx1"/>
              </a:solidFill>
            </a:endParaRPr>
          </a:p>
        </p:txBody>
      </p:sp>
      <p:sp>
        <p:nvSpPr>
          <p:cNvPr id="10" name="テキスト ボックス 9"/>
          <p:cNvSpPr txBox="1"/>
          <p:nvPr/>
        </p:nvSpPr>
        <p:spPr>
          <a:xfrm>
            <a:off x="4710972" y="2067025"/>
            <a:ext cx="3491517" cy="584775"/>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b="1" dirty="0"/>
              <a:t>金融系外国企業</a:t>
            </a:r>
            <a:r>
              <a:rPr lang="ja-JP" altLang="en-US" sz="1200" dirty="0"/>
              <a:t>（フィンテック含む）</a:t>
            </a:r>
            <a:endParaRPr lang="en-US" altLang="ja-JP" sz="1200" dirty="0"/>
          </a:p>
          <a:p>
            <a:r>
              <a:rPr lang="en-US" altLang="ja-JP" sz="1200" b="1" dirty="0"/>
              <a:t>      </a:t>
            </a:r>
            <a:r>
              <a:rPr lang="ja-JP" altLang="en-US" sz="1600" b="1" dirty="0"/>
              <a:t>・投資家等の誘致数</a:t>
            </a:r>
          </a:p>
        </p:txBody>
      </p:sp>
      <p:sp>
        <p:nvSpPr>
          <p:cNvPr id="15" name="テキスト ボックス 14"/>
          <p:cNvSpPr txBox="1"/>
          <p:nvPr/>
        </p:nvSpPr>
        <p:spPr>
          <a:xfrm>
            <a:off x="945727" y="2067025"/>
            <a:ext cx="3435204" cy="584775"/>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b="1" dirty="0"/>
              <a:t>国際金融ワンストップサポート</a:t>
            </a:r>
            <a:endParaRPr lang="en-US" altLang="ja-JP" sz="1600" b="1" dirty="0"/>
          </a:p>
          <a:p>
            <a:r>
              <a:rPr lang="ja-JP" altLang="en-US" sz="1600" b="1" dirty="0"/>
              <a:t>　 センター大阪の相談件数</a:t>
            </a:r>
          </a:p>
        </p:txBody>
      </p:sp>
      <p:sp>
        <p:nvSpPr>
          <p:cNvPr id="16" name="テキスト ボックス 15"/>
          <p:cNvSpPr txBox="1"/>
          <p:nvPr/>
        </p:nvSpPr>
        <p:spPr>
          <a:xfrm>
            <a:off x="8188392" y="2067025"/>
            <a:ext cx="3491517" cy="954107"/>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600" b="1" dirty="0"/>
              <a:t>ユニコーン ・スタートアップ・大学発ベンチャー創出数</a:t>
            </a:r>
          </a:p>
          <a:p>
            <a:r>
              <a:rPr lang="ja-JP" altLang="en-US" sz="1200" dirty="0"/>
              <a:t>　　</a:t>
            </a:r>
            <a:r>
              <a:rPr lang="en-US" altLang="ja-JP" sz="1200" dirty="0"/>
              <a:t>※</a:t>
            </a:r>
            <a:r>
              <a:rPr lang="ja-JP" altLang="en-US" sz="1200" dirty="0"/>
              <a:t>スタートアップエコシステムグローバル　</a:t>
            </a:r>
          </a:p>
          <a:p>
            <a:r>
              <a:rPr lang="ja-JP" altLang="en-US" sz="1200" dirty="0"/>
              <a:t>　　　拠点都市の</a:t>
            </a:r>
            <a:r>
              <a:rPr lang="en-US" altLang="ja-JP" sz="1200" dirty="0"/>
              <a:t>KPI</a:t>
            </a:r>
            <a:r>
              <a:rPr lang="ja-JP" altLang="en-US" sz="1200" dirty="0"/>
              <a:t>（</a:t>
            </a:r>
            <a:r>
              <a:rPr lang="en-US" altLang="ja-JP" sz="1200" dirty="0"/>
              <a:t>2024</a:t>
            </a:r>
            <a:r>
              <a:rPr lang="ja-JP" altLang="en-US" sz="1200" dirty="0"/>
              <a:t>年度まで）</a:t>
            </a:r>
          </a:p>
        </p:txBody>
      </p:sp>
      <p:sp>
        <p:nvSpPr>
          <p:cNvPr id="13" name="テキスト ボックス 12"/>
          <p:cNvSpPr txBox="1"/>
          <p:nvPr/>
        </p:nvSpPr>
        <p:spPr>
          <a:xfrm>
            <a:off x="4689215" y="1813919"/>
            <a:ext cx="1281120" cy="253916"/>
          </a:xfrm>
          <a:prstGeom prst="rect">
            <a:avLst/>
          </a:prstGeom>
          <a:noFill/>
        </p:spPr>
        <p:txBody>
          <a:bodyPr wrap="none" rtlCol="0">
            <a:spAutoFit/>
          </a:bodyPr>
          <a:lstStyle/>
          <a:p>
            <a:r>
              <a:rPr kumimoji="1" lang="ja-JP" altLang="en-US" sz="1050" b="1" dirty="0"/>
              <a:t>アウトカム目標</a:t>
            </a:r>
            <a:r>
              <a:rPr lang="en-US" altLang="ja-JP" sz="1050" b="1" dirty="0"/>
              <a:t>01</a:t>
            </a:r>
            <a:endParaRPr kumimoji="1" lang="ja-JP" altLang="en-US" sz="1050" b="1" dirty="0"/>
          </a:p>
        </p:txBody>
      </p:sp>
      <p:sp>
        <p:nvSpPr>
          <p:cNvPr id="18" name="テキスト ボックス 17"/>
          <p:cNvSpPr txBox="1"/>
          <p:nvPr/>
        </p:nvSpPr>
        <p:spPr>
          <a:xfrm>
            <a:off x="8162495" y="1813919"/>
            <a:ext cx="1281120" cy="253916"/>
          </a:xfrm>
          <a:prstGeom prst="rect">
            <a:avLst/>
          </a:prstGeom>
          <a:noFill/>
        </p:spPr>
        <p:txBody>
          <a:bodyPr wrap="none" rtlCol="0">
            <a:spAutoFit/>
          </a:bodyPr>
          <a:lstStyle/>
          <a:p>
            <a:r>
              <a:rPr kumimoji="1" lang="ja-JP" altLang="en-US" sz="1050" b="1" dirty="0"/>
              <a:t>アウトカム目標</a:t>
            </a:r>
            <a:r>
              <a:rPr lang="en-US" altLang="ja-JP" sz="1050" b="1" dirty="0"/>
              <a:t>02</a:t>
            </a:r>
            <a:endParaRPr kumimoji="1" lang="ja-JP" altLang="en-US" sz="1050" b="1" dirty="0"/>
          </a:p>
        </p:txBody>
      </p:sp>
      <p:sp>
        <p:nvSpPr>
          <p:cNvPr id="19" name="テキスト ボックス 18"/>
          <p:cNvSpPr txBox="1"/>
          <p:nvPr/>
        </p:nvSpPr>
        <p:spPr>
          <a:xfrm>
            <a:off x="961080" y="1813919"/>
            <a:ext cx="1261884" cy="253916"/>
          </a:xfrm>
          <a:prstGeom prst="rect">
            <a:avLst/>
          </a:prstGeom>
          <a:noFill/>
        </p:spPr>
        <p:txBody>
          <a:bodyPr wrap="none" rtlCol="0">
            <a:spAutoFit/>
          </a:bodyPr>
          <a:lstStyle/>
          <a:p>
            <a:r>
              <a:rPr kumimoji="1" lang="ja-JP" altLang="en-US" sz="1050" b="1" dirty="0"/>
              <a:t>アウトプット目標</a:t>
            </a:r>
          </a:p>
        </p:txBody>
      </p:sp>
      <p:sp>
        <p:nvSpPr>
          <p:cNvPr id="20" name="正方形/長方形 19"/>
          <p:cNvSpPr/>
          <p:nvPr/>
        </p:nvSpPr>
        <p:spPr>
          <a:xfrm>
            <a:off x="961080" y="4002985"/>
            <a:ext cx="10601220" cy="2322484"/>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ja-JP" altLang="en-US" sz="1600" dirty="0">
              <a:solidFill>
                <a:schemeClr val="tx1"/>
              </a:solidFill>
            </a:endParaRPr>
          </a:p>
        </p:txBody>
      </p:sp>
      <p:sp>
        <p:nvSpPr>
          <p:cNvPr id="21" name="テキスト ボックス 20"/>
          <p:cNvSpPr txBox="1"/>
          <p:nvPr/>
        </p:nvSpPr>
        <p:spPr>
          <a:xfrm>
            <a:off x="975594" y="4053546"/>
            <a:ext cx="3550972" cy="253916"/>
          </a:xfrm>
          <a:prstGeom prst="rect">
            <a:avLst/>
          </a:prstGeom>
          <a:noFill/>
        </p:spPr>
        <p:txBody>
          <a:bodyPr wrap="none" rtlCol="0">
            <a:spAutoFit/>
          </a:bodyPr>
          <a:lstStyle/>
          <a:p>
            <a:r>
              <a:rPr kumimoji="1" lang="ja-JP" altLang="en-US" sz="1050" b="1" dirty="0"/>
              <a:t>参考指標</a:t>
            </a:r>
            <a:r>
              <a:rPr kumimoji="1" lang="ja-JP" altLang="en-US" sz="1050" dirty="0"/>
              <a:t>（国内外の傾向や動きを把握するために活用）</a:t>
            </a:r>
          </a:p>
        </p:txBody>
      </p:sp>
      <p:sp>
        <p:nvSpPr>
          <p:cNvPr id="22" name="テキスト ボックス 21"/>
          <p:cNvSpPr txBox="1"/>
          <p:nvPr/>
        </p:nvSpPr>
        <p:spPr>
          <a:xfrm>
            <a:off x="1004623" y="4362820"/>
            <a:ext cx="5289594" cy="1769715"/>
          </a:xfrm>
          <a:prstGeom prst="rect">
            <a:avLst/>
          </a:prstGeom>
          <a:noFill/>
        </p:spPr>
        <p:txBody>
          <a:bodyPr wrap="square" rtlCol="0">
            <a:spAutoFit/>
          </a:bodyPr>
          <a:lstStyle/>
          <a:p>
            <a:pPr marL="285750" indent="-285750">
              <a:buFont typeface="Wingdings" panose="05000000000000000000" pitchFamily="2" charset="2"/>
              <a:buChar char="Ø"/>
            </a:pPr>
            <a:r>
              <a:rPr lang="en-US" altLang="ja-JP" sz="16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GFCI</a:t>
            </a:r>
            <a:r>
              <a:rPr lang="ja-JP" altLang="en-US" sz="16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ランキング</a:t>
            </a:r>
            <a:r>
              <a:rPr lang="ja-JP" altLang="en-US"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a:t>
            </a:r>
            <a:r>
              <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a:t>
            </a:r>
            <a:r>
              <a:rPr lang="ja-JP" altLang="en-US"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１）</a:t>
            </a:r>
            <a:endPar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a:t>
            </a:r>
            <a:r>
              <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a:t>
            </a:r>
            <a:r>
              <a:rPr lang="ja-JP" altLang="en-US"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１　「</a:t>
            </a:r>
            <a:r>
              <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The Global Financial </a:t>
            </a:r>
            <a:r>
              <a:rPr lang="en-US" altLang="ja-JP" sz="1200" kern="100" dirty="0" err="1">
                <a:latin typeface="UD デジタル 教科書体 NK-R" panose="02020400000000000000" pitchFamily="18" charset="-128"/>
                <a:ea typeface="UD デジタル 教科書体 NK-R" panose="02020400000000000000" pitchFamily="18" charset="-128"/>
                <a:cs typeface="Courier New" panose="02070309020205020404" pitchFamily="49" charset="0"/>
              </a:rPr>
              <a:t>Centres</a:t>
            </a:r>
            <a:r>
              <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Index</a:t>
            </a:r>
            <a:r>
              <a:rPr lang="ja-JP" altLang="en-US"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a:t>
            </a:r>
            <a:r>
              <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Z/Yen</a:t>
            </a:r>
          </a:p>
          <a:p>
            <a:r>
              <a:rPr lang="ja-JP" altLang="en-US"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国際金融センター指数のランキング。</a:t>
            </a:r>
            <a:endPar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endPar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marL="285750" indent="-285750">
              <a:buFont typeface="Wingdings" panose="05000000000000000000" pitchFamily="2" charset="2"/>
              <a:buChar char="Ø"/>
            </a:pPr>
            <a:r>
              <a:rPr lang="ja-JP" altLang="en-US" sz="16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「世界の都市総合力ランキング」（ＧＰＣＩ）</a:t>
            </a:r>
            <a:r>
              <a:rPr lang="ja-JP" altLang="en-US"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a:t>
            </a:r>
            <a:r>
              <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a:t>
            </a:r>
            <a:r>
              <a:rPr lang="ja-JP" altLang="en-US"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２）</a:t>
            </a:r>
            <a:endPar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a:t>
            </a:r>
            <a:r>
              <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a:t>
            </a:r>
            <a:r>
              <a:rPr lang="ja-JP" altLang="en-US"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２　森記念財団が世界の主要都市の「総合力」を経済、研究・開発、</a:t>
            </a:r>
            <a:endPar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a:t>
            </a:r>
            <a:r>
              <a:rPr lang="ja-JP" altLang="en-US"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文化・交流、居住、環境、交通・アクセスの</a:t>
            </a:r>
            <a:r>
              <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6</a:t>
            </a:r>
            <a:r>
              <a:rPr lang="ja-JP" altLang="en-US"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分野で複眼的に評価し、</a:t>
            </a:r>
            <a:endPar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en-US" altLang="ja-JP"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a:t>
            </a:r>
            <a:r>
              <a:rPr lang="ja-JP" altLang="en-US" sz="12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順位付けしているもの。</a:t>
            </a:r>
            <a:endParaRPr lang="en-US" altLang="ja-JP" sz="5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lvl="0">
              <a:defRPr/>
            </a:pPr>
            <a:endParaRPr lang="en-US" altLang="ja-JP" sz="500" dirty="0">
              <a:latin typeface="UD デジタル 教科書体 NK-R" panose="02020400000000000000" pitchFamily="18" charset="-128"/>
              <a:ea typeface="UD デジタル 教科書体 NK-R" panose="02020400000000000000" pitchFamily="18" charset="-128"/>
            </a:endParaRPr>
          </a:p>
        </p:txBody>
      </p:sp>
      <p:sp>
        <p:nvSpPr>
          <p:cNvPr id="23" name="テキスト ボックス 22"/>
          <p:cNvSpPr txBox="1"/>
          <p:nvPr/>
        </p:nvSpPr>
        <p:spPr>
          <a:xfrm>
            <a:off x="6261952" y="4216298"/>
            <a:ext cx="5289593" cy="2339102"/>
          </a:xfrm>
          <a:prstGeom prst="rect">
            <a:avLst/>
          </a:prstGeom>
          <a:noFill/>
        </p:spPr>
        <p:txBody>
          <a:bodyPr wrap="square" rtlCol="0">
            <a:spAutoFit/>
          </a:bodyPr>
          <a:lstStyle/>
          <a:p>
            <a:pPr marL="285750" indent="-285750">
              <a:buFont typeface="Wingdings" panose="05000000000000000000" pitchFamily="2" charset="2"/>
              <a:buChar char="Ø"/>
            </a:pPr>
            <a:endParaRPr lang="en-US" altLang="ja-JP" sz="5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marL="285750" lvl="0" indent="-285750">
              <a:buFont typeface="Wingdings" panose="05000000000000000000" pitchFamily="2" charset="2"/>
              <a:buChar char="Ø"/>
              <a:defRPr/>
            </a:pPr>
            <a:r>
              <a:rPr lang="ja-JP" altLang="en-US" sz="1600" dirty="0">
                <a:latin typeface="UD デジタル 教科書体 NK-R" panose="02020400000000000000" pitchFamily="18" charset="-128"/>
                <a:ea typeface="UD デジタル 教科書体 NK-R" panose="02020400000000000000" pitchFamily="18" charset="-128"/>
              </a:rPr>
              <a:t>新規デリバティブ商品開発数</a:t>
            </a:r>
            <a:endParaRPr lang="en-US" altLang="ja-JP" sz="1600" dirty="0">
              <a:latin typeface="UD デジタル 教科書体 NK-R" panose="02020400000000000000" pitchFamily="18" charset="-128"/>
              <a:ea typeface="UD デジタル 教科書体 NK-R" panose="02020400000000000000" pitchFamily="18" charset="-128"/>
            </a:endParaRPr>
          </a:p>
          <a:p>
            <a:pPr lvl="0">
              <a:defRPr/>
            </a:pPr>
            <a:endParaRPr lang="en-US" altLang="ja-JP" sz="500" dirty="0">
              <a:latin typeface="UD デジタル 教科書体 NK-R" panose="02020400000000000000" pitchFamily="18" charset="-128"/>
              <a:ea typeface="UD デジタル 教科書体 NK-R" panose="02020400000000000000" pitchFamily="18" charset="-128"/>
            </a:endParaRPr>
          </a:p>
          <a:p>
            <a:pPr marL="285750" indent="-285750">
              <a:buFont typeface="Wingdings" panose="05000000000000000000" pitchFamily="2" charset="2"/>
              <a:buChar char="Ø"/>
              <a:defRPr/>
            </a:pPr>
            <a:r>
              <a:rPr lang="en-US" altLang="ja-JP" sz="1600" dirty="0">
                <a:latin typeface="UD デジタル 教科書体 NK-R" panose="02020400000000000000" pitchFamily="18" charset="-128"/>
                <a:ea typeface="UD デジタル 教科書体 NK-R" panose="02020400000000000000" pitchFamily="18" charset="-128"/>
              </a:rPr>
              <a:t>ST</a:t>
            </a:r>
            <a:r>
              <a:rPr lang="ja-JP" altLang="en-US" sz="1600" dirty="0">
                <a:latin typeface="UD デジタル 教科書体 NK-R" panose="02020400000000000000" pitchFamily="18" charset="-128"/>
                <a:ea typeface="UD デジタル 教科書体 NK-R" panose="02020400000000000000" pitchFamily="18" charset="-128"/>
              </a:rPr>
              <a:t>活用商品発行数</a:t>
            </a:r>
            <a:endParaRPr lang="en-US" altLang="ja-JP" sz="1600" dirty="0">
              <a:latin typeface="UD デジタル 教科書体 NK-R" panose="02020400000000000000" pitchFamily="18" charset="-128"/>
              <a:ea typeface="UD デジタル 教科書体 NK-R" panose="02020400000000000000" pitchFamily="18" charset="-128"/>
            </a:endParaRPr>
          </a:p>
          <a:p>
            <a:pPr>
              <a:defRPr/>
            </a:pPr>
            <a:endParaRPr lang="en-US" altLang="ja-JP" sz="5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marL="285750" indent="-285750">
              <a:buFont typeface="Wingdings" panose="05000000000000000000" pitchFamily="2" charset="2"/>
              <a:buChar char="Ø"/>
              <a:defRPr/>
            </a:pPr>
            <a:r>
              <a:rPr lang="ja-JP" altLang="en-US" sz="1600" dirty="0">
                <a:latin typeface="UD デジタル 教科書体 NK-R" panose="02020400000000000000" pitchFamily="18" charset="-128"/>
                <a:ea typeface="UD デジタル 教科書体 NK-R" panose="02020400000000000000" pitchFamily="18" charset="-128"/>
              </a:rPr>
              <a:t>国内で公募されたグリーンボンド発行金額</a:t>
            </a:r>
            <a:endParaRPr lang="en-US" altLang="ja-JP" sz="16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lvl="0">
              <a:defRPr/>
            </a:pPr>
            <a:endParaRPr lang="en-US" altLang="ja-JP" sz="1000" dirty="0">
              <a:latin typeface="UD デジタル 教科書体 NK-R" panose="02020400000000000000" pitchFamily="18" charset="-128"/>
              <a:ea typeface="UD デジタル 教科書体 NK-R" panose="02020400000000000000" pitchFamily="18" charset="-128"/>
            </a:endParaRPr>
          </a:p>
          <a:p>
            <a:pPr marL="285750" indent="-285750">
              <a:buFont typeface="Wingdings" panose="05000000000000000000" pitchFamily="2" charset="2"/>
              <a:buChar char="Ø"/>
              <a:defRPr/>
            </a:pPr>
            <a:r>
              <a:rPr lang="ja-JP" altLang="en-US" sz="16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府内キャッシュレス決済比率</a:t>
            </a:r>
            <a:endParaRPr lang="en-US" altLang="ja-JP" sz="16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a:defRPr/>
            </a:pPr>
            <a:endParaRPr lang="en-US" altLang="ja-JP" sz="5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marL="285750" indent="-285750">
              <a:buFont typeface="Wingdings" panose="05000000000000000000" pitchFamily="2" charset="2"/>
              <a:buChar char="Ø"/>
              <a:defRPr/>
            </a:pPr>
            <a:r>
              <a:rPr lang="ja-JP" altLang="en-US" sz="16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府民の金融リテラシー向上率</a:t>
            </a:r>
            <a:endParaRPr lang="en-US" altLang="ja-JP" sz="16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a:defRPr/>
            </a:pPr>
            <a:endParaRPr lang="en-US" altLang="ja-JP" sz="5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marL="285750" indent="-285750">
              <a:buFont typeface="Wingdings" panose="05000000000000000000" pitchFamily="2" charset="2"/>
              <a:buChar char="Ø"/>
              <a:defRPr/>
            </a:pPr>
            <a:r>
              <a:rPr lang="ja-JP" altLang="en-US" sz="1600" dirty="0">
                <a:latin typeface="UD デジタル 教科書体 NK-R" panose="02020400000000000000" pitchFamily="18" charset="-128"/>
                <a:ea typeface="UD デジタル 教科書体 NK-R" panose="02020400000000000000" pitchFamily="18" charset="-128"/>
              </a:rPr>
              <a:t>府民のグリーンファイナンスへの関心度</a:t>
            </a:r>
            <a:endParaRPr lang="en-US" altLang="ja-JP" sz="16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pPr>
              <a:defRPr/>
            </a:pPr>
            <a:endParaRPr lang="ja-JP" altLang="en-US" sz="1600" dirty="0">
              <a:latin typeface="UD デジタル 教科書体 NK-R" panose="02020400000000000000" pitchFamily="18" charset="-128"/>
              <a:ea typeface="UD デジタル 教科書体 NK-R" panose="02020400000000000000" pitchFamily="18" charset="-128"/>
            </a:endParaRPr>
          </a:p>
        </p:txBody>
      </p:sp>
      <p:cxnSp>
        <p:nvCxnSpPr>
          <p:cNvPr id="17" name="直線コネクタ 16"/>
          <p:cNvCxnSpPr/>
          <p:nvPr/>
        </p:nvCxnSpPr>
        <p:spPr>
          <a:xfrm>
            <a:off x="6126946" y="4003033"/>
            <a:ext cx="12722" cy="2294951"/>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二等辺三角形 4"/>
          <p:cNvSpPr/>
          <p:nvPr/>
        </p:nvSpPr>
        <p:spPr>
          <a:xfrm rot="10800000">
            <a:off x="2483269" y="3073661"/>
            <a:ext cx="226212" cy="59901"/>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975594" y="3054247"/>
            <a:ext cx="3241564" cy="726265"/>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ja-JP" altLang="en-US" sz="1600" dirty="0">
              <a:solidFill>
                <a:schemeClr val="tx1"/>
              </a:solidFill>
            </a:endParaRPr>
          </a:p>
        </p:txBody>
      </p:sp>
      <p:sp>
        <p:nvSpPr>
          <p:cNvPr id="29" name="正方形/長方形 28"/>
          <p:cNvSpPr/>
          <p:nvPr/>
        </p:nvSpPr>
        <p:spPr>
          <a:xfrm>
            <a:off x="4702446" y="3054247"/>
            <a:ext cx="3389012" cy="726183"/>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ja-JP" altLang="en-US" sz="1600" dirty="0">
              <a:solidFill>
                <a:schemeClr val="tx1"/>
              </a:solidFill>
            </a:endParaRPr>
          </a:p>
        </p:txBody>
      </p:sp>
      <p:sp>
        <p:nvSpPr>
          <p:cNvPr id="30" name="正方形/長方形 29"/>
          <p:cNvSpPr/>
          <p:nvPr/>
        </p:nvSpPr>
        <p:spPr>
          <a:xfrm>
            <a:off x="8175859" y="3054246"/>
            <a:ext cx="3404875" cy="726183"/>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ja-JP" altLang="en-US" sz="1600" dirty="0">
              <a:solidFill>
                <a:schemeClr val="tx1"/>
              </a:solidFill>
            </a:endParaRPr>
          </a:p>
        </p:txBody>
      </p:sp>
      <p:sp>
        <p:nvSpPr>
          <p:cNvPr id="31" name="二等辺三角形 30"/>
          <p:cNvSpPr/>
          <p:nvPr/>
        </p:nvSpPr>
        <p:spPr>
          <a:xfrm rot="10800000">
            <a:off x="6280124" y="3073307"/>
            <a:ext cx="226212" cy="59901"/>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二等辺三角形 33"/>
          <p:cNvSpPr/>
          <p:nvPr/>
        </p:nvSpPr>
        <p:spPr>
          <a:xfrm rot="10800000">
            <a:off x="9697658" y="3073661"/>
            <a:ext cx="226212" cy="59901"/>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990600" y="3267849"/>
            <a:ext cx="2829621" cy="369332"/>
          </a:xfrm>
          <a:prstGeom prst="rect">
            <a:avLst/>
          </a:prstGeom>
          <a:noFill/>
        </p:spPr>
        <p:txBody>
          <a:bodyPr wrap="none" rtlCol="0">
            <a:spAutoFit/>
          </a:bodyPr>
          <a:lstStyle/>
          <a:p>
            <a:r>
              <a:rPr kumimoji="1" lang="en-US" altLang="ja-JP" b="1" dirty="0"/>
              <a:t>20</a:t>
            </a:r>
            <a:r>
              <a:rPr lang="en-US" altLang="ja-JP" b="1" dirty="0"/>
              <a:t>25</a:t>
            </a:r>
            <a:r>
              <a:rPr lang="ja-JP" altLang="en-US" b="1" dirty="0"/>
              <a:t>年度</a:t>
            </a:r>
            <a:r>
              <a:rPr kumimoji="1" lang="ja-JP" altLang="en-US" b="1" dirty="0"/>
              <a:t>までに</a:t>
            </a:r>
            <a:r>
              <a:rPr kumimoji="1" lang="en-US" altLang="ja-JP" b="1" dirty="0"/>
              <a:t>30</a:t>
            </a:r>
            <a:r>
              <a:rPr kumimoji="1" lang="ja-JP" altLang="en-US" b="1" dirty="0"/>
              <a:t>社誘致</a:t>
            </a:r>
          </a:p>
        </p:txBody>
      </p:sp>
      <p:sp>
        <p:nvSpPr>
          <p:cNvPr id="35" name="テキスト ボックス 34"/>
          <p:cNvSpPr txBox="1"/>
          <p:nvPr/>
        </p:nvSpPr>
        <p:spPr>
          <a:xfrm>
            <a:off x="8188392" y="3186092"/>
            <a:ext cx="3363153" cy="523220"/>
          </a:xfrm>
          <a:prstGeom prst="rect">
            <a:avLst/>
          </a:prstGeom>
          <a:noFill/>
        </p:spPr>
        <p:txBody>
          <a:bodyPr wrap="square" rtlCol="0">
            <a:spAutoFit/>
          </a:bodyPr>
          <a:lstStyle/>
          <a:p>
            <a:r>
              <a:rPr kumimoji="1" lang="en-US" altLang="ja-JP" sz="1400" b="1" dirty="0"/>
              <a:t>20</a:t>
            </a:r>
            <a:r>
              <a:rPr lang="en-US" altLang="ja-JP" sz="1400" b="1" dirty="0"/>
              <a:t>24</a:t>
            </a:r>
            <a:r>
              <a:rPr lang="ja-JP" altLang="en-US" sz="1400" b="1" dirty="0"/>
              <a:t>年度</a:t>
            </a:r>
            <a:r>
              <a:rPr kumimoji="1" lang="ja-JP" altLang="en-US" sz="1400" b="1" dirty="0"/>
              <a:t>までにユニコーン３社、</a:t>
            </a:r>
            <a:endParaRPr kumimoji="1" lang="en-US" altLang="ja-JP" sz="1400" b="1" dirty="0"/>
          </a:p>
          <a:p>
            <a:r>
              <a:rPr kumimoji="1" lang="ja-JP" altLang="en-US" sz="1400" b="1" dirty="0"/>
              <a:t>スタートアップ</a:t>
            </a:r>
            <a:r>
              <a:rPr kumimoji="1" lang="en-US" altLang="ja-JP" sz="1400" b="1" dirty="0"/>
              <a:t>300</a:t>
            </a:r>
            <a:r>
              <a:rPr kumimoji="1" lang="ja-JP" altLang="en-US" sz="1400" b="1" dirty="0"/>
              <a:t>社</a:t>
            </a:r>
            <a:r>
              <a:rPr kumimoji="1" lang="ja-JP" altLang="en-US" sz="800" b="1" dirty="0"/>
              <a:t>（うち大学発</a:t>
            </a:r>
            <a:r>
              <a:rPr kumimoji="1" lang="en-US" altLang="ja-JP" sz="800" b="1" dirty="0"/>
              <a:t>100</a:t>
            </a:r>
            <a:r>
              <a:rPr kumimoji="1" lang="ja-JP" altLang="en-US" sz="800" b="1" dirty="0"/>
              <a:t>社）</a:t>
            </a:r>
            <a:r>
              <a:rPr kumimoji="1" lang="ja-JP" altLang="en-US" sz="1400" b="1" dirty="0"/>
              <a:t>創出</a:t>
            </a:r>
          </a:p>
        </p:txBody>
      </p:sp>
      <p:sp>
        <p:nvSpPr>
          <p:cNvPr id="36" name="テキスト ボックス 35"/>
          <p:cNvSpPr txBox="1"/>
          <p:nvPr/>
        </p:nvSpPr>
        <p:spPr>
          <a:xfrm>
            <a:off x="943515" y="3267849"/>
            <a:ext cx="3363421" cy="338554"/>
          </a:xfrm>
          <a:prstGeom prst="rect">
            <a:avLst/>
          </a:prstGeom>
          <a:noFill/>
        </p:spPr>
        <p:txBody>
          <a:bodyPr wrap="none" rtlCol="0">
            <a:spAutoFit/>
          </a:bodyPr>
          <a:lstStyle/>
          <a:p>
            <a:r>
              <a:rPr kumimoji="1" lang="en-US" altLang="ja-JP" sz="1600" b="1" dirty="0"/>
              <a:t>2025</a:t>
            </a:r>
            <a:r>
              <a:rPr lang="ja-JP" altLang="en-US" sz="1600" b="1" dirty="0"/>
              <a:t>年度</a:t>
            </a:r>
            <a:r>
              <a:rPr kumimoji="1" lang="ja-JP" altLang="en-US" sz="1600" b="1" dirty="0"/>
              <a:t>までに</a:t>
            </a:r>
            <a:r>
              <a:rPr kumimoji="1" lang="en-US" altLang="ja-JP" sz="1600" b="1" dirty="0"/>
              <a:t>100</a:t>
            </a:r>
            <a:r>
              <a:rPr kumimoji="1" lang="ja-JP" altLang="en-US" sz="1600" b="1" dirty="0"/>
              <a:t>社</a:t>
            </a:r>
            <a:r>
              <a:rPr kumimoji="1" lang="en-US" altLang="ja-JP" sz="1600" b="1" dirty="0"/>
              <a:t>/</a:t>
            </a:r>
            <a:r>
              <a:rPr kumimoji="1" lang="ja-JP" altLang="en-US" sz="1600" b="1" dirty="0"/>
              <a:t>年平均達成</a:t>
            </a:r>
            <a:endParaRPr lang="en-US" altLang="ja-JP" sz="1200" dirty="0"/>
          </a:p>
        </p:txBody>
      </p:sp>
      <p:sp>
        <p:nvSpPr>
          <p:cNvPr id="32" name="テキスト ボックス 31"/>
          <p:cNvSpPr txBox="1"/>
          <p:nvPr/>
        </p:nvSpPr>
        <p:spPr>
          <a:xfrm>
            <a:off x="702377" y="396299"/>
            <a:ext cx="4627398" cy="523220"/>
          </a:xfrm>
          <a:prstGeom prst="rect">
            <a:avLst/>
          </a:prstGeom>
          <a:noFill/>
        </p:spPr>
        <p:txBody>
          <a:bodyPr wrap="square" rtlCol="0">
            <a:spAutoFit/>
          </a:bodyPr>
          <a:lstStyle/>
          <a:p>
            <a:r>
              <a:rPr lang="ja-JP" altLang="en-US" sz="2800" b="1" dirty="0">
                <a:latin typeface="UD デジタル 教科書体 NK-R" panose="02020400000000000000" pitchFamily="18" charset="-128"/>
                <a:ea typeface="UD デジタル 教科書体 NK-R" panose="02020400000000000000" pitchFamily="18" charset="-128"/>
              </a:rPr>
              <a:t>２</a:t>
            </a:r>
            <a:r>
              <a:rPr kumimoji="1" lang="ja-JP" altLang="en-US" sz="2800" b="1" dirty="0">
                <a:latin typeface="UD デジタル 教科書体 NK-R" panose="02020400000000000000" pitchFamily="18" charset="-128"/>
                <a:ea typeface="UD デジタル 教科書体 NK-R" panose="02020400000000000000" pitchFamily="18" charset="-128"/>
              </a:rPr>
              <a:t>　戦略目標</a:t>
            </a:r>
          </a:p>
        </p:txBody>
      </p:sp>
      <p:cxnSp>
        <p:nvCxnSpPr>
          <p:cNvPr id="3" name="直線コネクタ 2"/>
          <p:cNvCxnSpPr/>
          <p:nvPr/>
        </p:nvCxnSpPr>
        <p:spPr>
          <a:xfrm>
            <a:off x="6139668" y="5286150"/>
            <a:ext cx="5422632" cy="12879"/>
          </a:xfrm>
          <a:prstGeom prst="line">
            <a:avLst/>
          </a:prstGeom>
        </p:spPr>
        <p:style>
          <a:lnRef idx="1">
            <a:schemeClr val="accent2"/>
          </a:lnRef>
          <a:fillRef idx="0">
            <a:schemeClr val="accent2"/>
          </a:fillRef>
          <a:effectRef idx="0">
            <a:schemeClr val="accent2"/>
          </a:effectRef>
          <a:fontRef idx="minor">
            <a:schemeClr val="tx1"/>
          </a:fontRef>
        </p:style>
      </p:cxnSp>
      <p:sp>
        <p:nvSpPr>
          <p:cNvPr id="8" name="右矢印 7"/>
          <p:cNvSpPr/>
          <p:nvPr/>
        </p:nvSpPr>
        <p:spPr>
          <a:xfrm>
            <a:off x="4240610" y="2606680"/>
            <a:ext cx="459017" cy="94169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55795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1"/>
          <p:cNvSpPr txBox="1">
            <a:spLocks/>
          </p:cNvSpPr>
          <p:nvPr/>
        </p:nvSpPr>
        <p:spPr>
          <a:xfrm>
            <a:off x="838200" y="197698"/>
            <a:ext cx="10515600" cy="132556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dirty="0">
              <a:latin typeface="UD デジタル 教科書体 NK-R" panose="02020400000000000000" pitchFamily="18" charset="-128"/>
              <a:ea typeface="UD デジタル 教科書体 NK-R" panose="02020400000000000000" pitchFamily="18" charset="-128"/>
            </a:endParaRPr>
          </a:p>
        </p:txBody>
      </p:sp>
      <p:sp>
        <p:nvSpPr>
          <p:cNvPr id="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34</a:t>
            </a:fld>
            <a:endParaRPr kumimoji="1" lang="ja-JP" altLang="en-US" dirty="0"/>
          </a:p>
        </p:txBody>
      </p:sp>
      <p:sp>
        <p:nvSpPr>
          <p:cNvPr id="2" name="テキスト ボックス 1"/>
          <p:cNvSpPr txBox="1"/>
          <p:nvPr/>
        </p:nvSpPr>
        <p:spPr>
          <a:xfrm>
            <a:off x="627182" y="1115228"/>
            <a:ext cx="10918824" cy="2246769"/>
          </a:xfrm>
          <a:prstGeom prst="rect">
            <a:avLst/>
          </a:prstGeom>
          <a:noFill/>
        </p:spPr>
        <p:txBody>
          <a:bodyPr wrap="square" rtlCol="0">
            <a:spAutoFit/>
          </a:bodyPr>
          <a:lstStyle/>
          <a:p>
            <a:r>
              <a:rPr lang="ja-JP" altLang="en-US" sz="2000" dirty="0">
                <a:latin typeface="UD デジタル 教科書体 NK-R" panose="02020400000000000000" pitchFamily="18" charset="-128"/>
                <a:ea typeface="UD デジタル 教科書体 NK-R" panose="02020400000000000000" pitchFamily="18" charset="-128"/>
              </a:rPr>
              <a:t>　　　　</a:t>
            </a:r>
            <a:r>
              <a:rPr kumimoji="1" lang="ja-JP" altLang="en-US" sz="2000" dirty="0">
                <a:latin typeface="UD デジタル 教科書体 NK-R" panose="02020400000000000000" pitchFamily="18" charset="-128"/>
                <a:ea typeface="UD デジタル 教科書体 NK-R" panose="02020400000000000000" pitchFamily="18" charset="-128"/>
              </a:rPr>
              <a:t>国際金融都市の実現に向けた長期にわたる取組みを持続的かつ強力に推進していくためには、</a:t>
            </a:r>
            <a:endParaRPr kumimoji="1"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行政が必要な役割を担うだけでなく、まずオール大阪での</a:t>
            </a:r>
            <a:r>
              <a:rPr kumimoji="1" lang="ja-JP" altLang="en-US" sz="2000" dirty="0">
                <a:latin typeface="UD デジタル 教科書体 NK-R" panose="02020400000000000000" pitchFamily="18" charset="-128"/>
                <a:ea typeface="UD デジタル 教科書体 NK-R" panose="02020400000000000000" pitchFamily="18" charset="-128"/>
              </a:rPr>
              <a:t>体制づくりが必要である。</a:t>
            </a:r>
            <a:endParaRPr kumimoji="1" lang="en-US" altLang="ja-JP" sz="2000" dirty="0">
              <a:latin typeface="UD デジタル 教科書体 NK-R" panose="02020400000000000000" pitchFamily="18" charset="-128"/>
              <a:ea typeface="UD デジタル 教科書体 NK-R" panose="02020400000000000000" pitchFamily="18" charset="-128"/>
            </a:endParaRPr>
          </a:p>
          <a:p>
            <a:endParaRPr kumimoji="1"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そのため、戦略の推進体制については、</a:t>
            </a:r>
            <a:r>
              <a:rPr lang="en-US" altLang="ja-JP" sz="2000" dirty="0">
                <a:latin typeface="UD デジタル 教科書体 NK-R" panose="02020400000000000000" pitchFamily="18" charset="-128"/>
                <a:ea typeface="UD デジタル 教科書体 NK-R" panose="02020400000000000000" pitchFamily="18" charset="-128"/>
              </a:rPr>
              <a:t>2023</a:t>
            </a:r>
            <a:r>
              <a:rPr lang="ja-JP" altLang="en-US" sz="2000" dirty="0">
                <a:latin typeface="UD デジタル 教科書体 NK-R" panose="02020400000000000000" pitchFamily="18" charset="-128"/>
                <a:ea typeface="UD デジタル 教科書体 NK-R" panose="02020400000000000000" pitchFamily="18" charset="-128"/>
              </a:rPr>
              <a:t>年度からの新たな体制づくりをめざし、来年度前半　</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には方向性を決定し、行政、経済界、民間企業等が連携しながら準備を整えていく。</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あわせて、関西諸都市との連携も検討する。</a:t>
            </a:r>
            <a:endParaRPr lang="en-US" altLang="ja-JP" sz="2000" dirty="0">
              <a:latin typeface="UD デジタル 教科書体 NK-R" panose="02020400000000000000" pitchFamily="18" charset="-128"/>
              <a:ea typeface="UD デジタル 教科書体 NK-R" panose="02020400000000000000" pitchFamily="18" charset="-128"/>
            </a:endParaRPr>
          </a:p>
        </p:txBody>
      </p:sp>
      <p:cxnSp>
        <p:nvCxnSpPr>
          <p:cNvPr id="7" name="直線コネクタ 6"/>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10" name="タイトル 1"/>
          <p:cNvSpPr txBox="1">
            <a:spLocks/>
          </p:cNvSpPr>
          <p:nvPr/>
        </p:nvSpPr>
        <p:spPr>
          <a:xfrm>
            <a:off x="627182" y="135523"/>
            <a:ext cx="11537989" cy="85343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latin typeface="UD デジタル 教科書体 NK-R" panose="02020400000000000000" pitchFamily="18" charset="-128"/>
                <a:ea typeface="UD デジタル 教科書体 NK-R" panose="02020400000000000000" pitchFamily="18" charset="-128"/>
              </a:rPr>
              <a:t>Ⅴ</a:t>
            </a:r>
            <a:r>
              <a:rPr lang="ja-JP" altLang="en-US" dirty="0">
                <a:latin typeface="UD デジタル 教科書体 NK-R" panose="02020400000000000000" pitchFamily="18" charset="-128"/>
                <a:ea typeface="UD デジタル 教科書体 NK-R" panose="02020400000000000000" pitchFamily="18" charset="-128"/>
              </a:rPr>
              <a:t>　推進体制</a:t>
            </a:r>
          </a:p>
        </p:txBody>
      </p:sp>
    </p:spTree>
    <p:extLst>
      <p:ext uri="{BB962C8B-B14F-4D97-AF65-F5344CB8AC3E}">
        <p14:creationId xmlns:p14="http://schemas.microsoft.com/office/powerpoint/2010/main" val="260570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35</a:t>
            </a:fld>
            <a:endParaRPr kumimoji="1" lang="ja-JP" altLang="en-US" dirty="0"/>
          </a:p>
        </p:txBody>
      </p:sp>
      <p:sp>
        <p:nvSpPr>
          <p:cNvPr id="6" name="テキスト ボックス 5"/>
          <p:cNvSpPr txBox="1"/>
          <p:nvPr/>
        </p:nvSpPr>
        <p:spPr>
          <a:xfrm>
            <a:off x="627183" y="1105259"/>
            <a:ext cx="11068948" cy="4401205"/>
          </a:xfrm>
          <a:prstGeom prst="rect">
            <a:avLst/>
          </a:prstGeom>
          <a:noFill/>
        </p:spPr>
        <p:txBody>
          <a:bodyPr wrap="square" rtlCol="0">
            <a:spAutoFit/>
          </a:bodyPr>
          <a:lstStyle/>
          <a:p>
            <a:r>
              <a:rPr lang="ja-JP" altLang="en-US" sz="2000" dirty="0">
                <a:latin typeface="UD デジタル 教科書体 NK-R" panose="02020400000000000000" pitchFamily="18" charset="-128"/>
                <a:ea typeface="UD デジタル 教科書体 NK-R" panose="02020400000000000000" pitchFamily="18" charset="-128"/>
              </a:rPr>
              <a:t>　　　　</a:t>
            </a:r>
            <a:r>
              <a:rPr kumimoji="1" lang="ja-JP" altLang="en-US" sz="2000" dirty="0">
                <a:latin typeface="UD デジタル 教科書体 NK-R" panose="02020400000000000000" pitchFamily="18" charset="-128"/>
                <a:ea typeface="UD デジタル 教科書体 NK-R" panose="02020400000000000000" pitchFamily="18" charset="-128"/>
              </a:rPr>
              <a:t>本戦略は、推進委員会委員、オブザーバー及びアドバイザーの方々の知見をもとに、国際金融都市</a:t>
            </a:r>
            <a:endParaRPr kumimoji="1"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a:t>
            </a:r>
            <a:r>
              <a:rPr kumimoji="1" lang="en-US" altLang="ja-JP" sz="2000" dirty="0">
                <a:latin typeface="UD デジタル 教科書体 NK-R" panose="02020400000000000000" pitchFamily="18" charset="-128"/>
                <a:ea typeface="UD デジタル 教科書体 NK-R" panose="02020400000000000000" pitchFamily="18" charset="-128"/>
              </a:rPr>
              <a:t>OSAKA</a:t>
            </a:r>
            <a:r>
              <a:rPr kumimoji="1" lang="ja-JP" altLang="en-US" sz="2000" dirty="0">
                <a:latin typeface="UD デジタル 教科書体 NK-R" panose="02020400000000000000" pitchFamily="18" charset="-128"/>
                <a:ea typeface="UD デジタル 教科書体 NK-R" panose="02020400000000000000" pitchFamily="18" charset="-128"/>
              </a:rPr>
              <a:t>を実現するための羅針盤として策定した。</a:t>
            </a:r>
            <a:endParaRPr kumimoji="1" lang="en-US" altLang="ja-JP" sz="2000" dirty="0">
              <a:latin typeface="UD デジタル 教科書体 NK-R" panose="02020400000000000000" pitchFamily="18" charset="-128"/>
              <a:ea typeface="UD デジタル 教科書体 NK-R" panose="02020400000000000000" pitchFamily="18" charset="-128"/>
            </a:endParaRPr>
          </a:p>
          <a:p>
            <a:endParaRPr kumimoji="1"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国際金融都市実現のためには、行政・経済界・民間企業等がこの戦略の理念を共有した上で密に連　</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a:t>
            </a:r>
            <a:r>
              <a:rPr lang="ja-JP" altLang="en-US" sz="2000" dirty="0" err="1">
                <a:latin typeface="UD デジタル 教科書体 NK-R" panose="02020400000000000000" pitchFamily="18" charset="-128"/>
                <a:ea typeface="UD デジタル 教科書体 NK-R" panose="02020400000000000000" pitchFamily="18" charset="-128"/>
              </a:rPr>
              <a:t>携し</a:t>
            </a:r>
            <a:r>
              <a:rPr lang="ja-JP" altLang="en-US" sz="2000" dirty="0">
                <a:latin typeface="UD デジタル 教科書体 NK-R" panose="02020400000000000000" pitchFamily="18" charset="-128"/>
                <a:ea typeface="UD デジタル 教科書体 NK-R" panose="02020400000000000000" pitchFamily="18" charset="-128"/>
              </a:rPr>
              <a:t>、それぞれの役割を果たしていく必要がある。</a:t>
            </a:r>
            <a:endParaRPr kumimoji="1"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また、取組みの実施にあたっては、国との連携を図るとともに、必要な規制緩和や税制措置等を要望</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していく。</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なお、アクションプランは、具体的取組みの進捗状況をレビューした上で毎年度更新するとともに、</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戦略は、第一期活動期である</a:t>
            </a:r>
            <a:r>
              <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2025</a:t>
            </a:r>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年度を目途に、戦略目標の達成状況やその時の社会経済情勢等</a:t>
            </a:r>
            <a:endParaRPr lang="en-US" altLang="ja-JP"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endParaRPr>
          </a:p>
          <a:p>
            <a:r>
              <a:rPr lang="ja-JP" altLang="en-US" sz="2000" kern="100" dirty="0">
                <a:latin typeface="UD デジタル 教科書体 NK-R" panose="02020400000000000000" pitchFamily="18" charset="-128"/>
                <a:ea typeface="UD デジタル 教科書体 NK-R" panose="02020400000000000000" pitchFamily="18" charset="-128"/>
                <a:cs typeface="Courier New" panose="02070309020205020404" pitchFamily="49" charset="0"/>
              </a:rPr>
              <a:t>　　に応じて</a:t>
            </a:r>
            <a:r>
              <a:rPr lang="ja-JP" altLang="en-US" sz="2000" dirty="0">
                <a:latin typeface="UD デジタル 教科書体 NK-R" panose="02020400000000000000" pitchFamily="18" charset="-128"/>
                <a:ea typeface="UD デジタル 教科書体 NK-R" panose="02020400000000000000" pitchFamily="18" charset="-128"/>
              </a:rPr>
              <a:t>改訂する。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a:t>
            </a:r>
            <a:endParaRPr lang="en-US" altLang="ja-JP" sz="2000" dirty="0">
              <a:latin typeface="UD デジタル 教科書体 NK-R" panose="02020400000000000000" pitchFamily="18" charset="-128"/>
              <a:ea typeface="UD デジタル 教科書体 NK-R" panose="02020400000000000000" pitchFamily="18" charset="-128"/>
            </a:endParaRPr>
          </a:p>
        </p:txBody>
      </p:sp>
      <p:cxnSp>
        <p:nvCxnSpPr>
          <p:cNvPr id="7" name="直線コネクタ 6"/>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タイトル 1"/>
          <p:cNvSpPr txBox="1">
            <a:spLocks/>
          </p:cNvSpPr>
          <p:nvPr/>
        </p:nvSpPr>
        <p:spPr>
          <a:xfrm>
            <a:off x="627182" y="135523"/>
            <a:ext cx="11537989" cy="85343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latin typeface="UD デジタル 教科書体 NK-R" panose="02020400000000000000" pitchFamily="18" charset="-128"/>
                <a:ea typeface="UD デジタル 教科書体 NK-R" panose="02020400000000000000" pitchFamily="18" charset="-128"/>
              </a:rPr>
              <a:t>Ⅵ</a:t>
            </a:r>
            <a:r>
              <a:rPr lang="ja-JP" altLang="en-US" dirty="0">
                <a:latin typeface="UD デジタル 教科書体 NK-R" panose="02020400000000000000" pitchFamily="18" charset="-128"/>
                <a:ea typeface="UD デジタル 教科書体 NK-R" panose="02020400000000000000" pitchFamily="18" charset="-128"/>
              </a:rPr>
              <a:t>　結び</a:t>
            </a:r>
          </a:p>
        </p:txBody>
      </p:sp>
    </p:spTree>
    <p:extLst>
      <p:ext uri="{BB962C8B-B14F-4D97-AF65-F5344CB8AC3E}">
        <p14:creationId xmlns:p14="http://schemas.microsoft.com/office/powerpoint/2010/main" val="41897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C0D96CC6-1174-4AF7-B08C-8EECE8039DEF}"/>
              </a:ext>
            </a:extLst>
          </p:cNvPr>
          <p:cNvGraphicFramePr>
            <a:graphicFrameLocks noGrp="1"/>
          </p:cNvGraphicFramePr>
          <p:nvPr>
            <p:extLst>
              <p:ext uri="{D42A27DB-BD31-4B8C-83A1-F6EECF244321}">
                <p14:modId xmlns:p14="http://schemas.microsoft.com/office/powerpoint/2010/main" val="3221743583"/>
              </p:ext>
            </p:extLst>
          </p:nvPr>
        </p:nvGraphicFramePr>
        <p:xfrm>
          <a:off x="927816" y="736735"/>
          <a:ext cx="10263389" cy="5482200"/>
        </p:xfrm>
        <a:graphic>
          <a:graphicData uri="http://schemas.openxmlformats.org/drawingml/2006/table">
            <a:tbl>
              <a:tblPr firstRow="1" bandRow="1">
                <a:tableStyleId>{5C22544A-7EE6-4342-B048-85BDC9FD1C3A}</a:tableStyleId>
              </a:tblPr>
              <a:tblGrid>
                <a:gridCol w="5719727">
                  <a:extLst>
                    <a:ext uri="{9D8B030D-6E8A-4147-A177-3AD203B41FA5}">
                      <a16:colId xmlns:a16="http://schemas.microsoft.com/office/drawing/2014/main" val="184446745"/>
                    </a:ext>
                  </a:extLst>
                </a:gridCol>
                <a:gridCol w="4543662">
                  <a:extLst>
                    <a:ext uri="{9D8B030D-6E8A-4147-A177-3AD203B41FA5}">
                      <a16:colId xmlns:a16="http://schemas.microsoft.com/office/drawing/2014/main" val="1778674380"/>
                    </a:ext>
                  </a:extLst>
                </a:gridCol>
              </a:tblGrid>
              <a:tr h="324581">
                <a:tc>
                  <a:txBody>
                    <a:bodyPr/>
                    <a:lstStyle/>
                    <a:p>
                      <a:pPr algn="ctr"/>
                      <a:r>
                        <a:rPr kumimoji="1" lang="ja-JP" altLang="en-US" sz="2000" b="1" dirty="0">
                          <a:solidFill>
                            <a:schemeClr val="tx1"/>
                          </a:solidFill>
                          <a:latin typeface="Meiryo UI" panose="020B0604030504040204" pitchFamily="50" charset="-128"/>
                          <a:ea typeface="Meiryo UI" panose="020B0604030504040204" pitchFamily="50" charset="-128"/>
                        </a:rPr>
                        <a:t>強み</a:t>
                      </a:r>
                      <a:endParaRPr kumimoji="1" lang="ja-JP" altLang="en-US" sz="1800" b="0" dirty="0">
                        <a:solidFill>
                          <a:srgbClr val="FF0000"/>
                        </a:solidFill>
                        <a:latin typeface="Meiryo UI" panose="020B0604030504040204" pitchFamily="50" charset="-128"/>
                        <a:ea typeface="Meiryo UI" panose="020B0604030504040204" pitchFamily="50" charset="-128"/>
                      </a:endParaRPr>
                    </a:p>
                  </a:txBody>
                  <a:tcPr marT="36000" marB="36000" anchor="ctr">
                    <a:solidFill>
                      <a:schemeClr val="accent5">
                        <a:lumMod val="60000"/>
                        <a:lumOff val="40000"/>
                      </a:schemeClr>
                    </a:solidFill>
                  </a:tcPr>
                </a:tc>
                <a:tc>
                  <a:txBody>
                    <a:bodyPr/>
                    <a:lstStyle/>
                    <a:p>
                      <a:pPr algn="ctr"/>
                      <a:r>
                        <a:rPr kumimoji="1" lang="ja-JP" altLang="en-US" sz="2000" b="1" dirty="0">
                          <a:solidFill>
                            <a:schemeClr val="tx1"/>
                          </a:solidFill>
                          <a:latin typeface="Meiryo UI" panose="020B0604030504040204" pitchFamily="50" charset="-128"/>
                          <a:ea typeface="Meiryo UI" panose="020B0604030504040204" pitchFamily="50" charset="-128"/>
                        </a:rPr>
                        <a:t>課題</a:t>
                      </a:r>
                    </a:p>
                  </a:txBody>
                  <a:tcPr marT="36000" marB="36000" anchor="ctr">
                    <a:solidFill>
                      <a:schemeClr val="accent5">
                        <a:lumMod val="40000"/>
                        <a:lumOff val="60000"/>
                      </a:schemeClr>
                    </a:solidFill>
                  </a:tcPr>
                </a:tc>
                <a:extLst>
                  <a:ext uri="{0D108BD9-81ED-4DB2-BD59-A6C34878D82A}">
                    <a16:rowId xmlns:a16="http://schemas.microsoft.com/office/drawing/2014/main" val="1720180134"/>
                  </a:ext>
                </a:extLst>
              </a:tr>
              <a:tr h="2913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事業環境</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eiryo UI" panose="020B0604030504040204" pitchFamily="50" charset="-128"/>
                          <a:ea typeface="Meiryo UI" panose="020B0604030504040204" pitchFamily="50" charset="-128"/>
                        </a:rPr>
                        <a:t>・政治的安定、治安のよさ</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・うめきた２期や中之島未来医療国際拠点等新たなイノベーション創出拠点</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・ライフサイエンス分野などグローバル企業の集積</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・大企業を支える強靭な中小サプライヤー等産業の集積</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eiryo UI" panose="020B0604030504040204" pitchFamily="50" charset="-128"/>
                          <a:ea typeface="Meiryo UI" panose="020B0604030504040204" pitchFamily="50" charset="-128"/>
                        </a:rPr>
                        <a:t>・インバウンドによる経済活性化</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人的資本</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・関西の高等教育機関・研究機関の集積</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「やってみなはれ」精神、</a:t>
                      </a:r>
                      <a:r>
                        <a:rPr kumimoji="1" lang="ja-JP" altLang="en-US" sz="1100" dirty="0">
                          <a:solidFill>
                            <a:schemeClr val="tx1"/>
                          </a:solidFill>
                          <a:latin typeface="Meiryo UI" panose="020B0604030504040204" pitchFamily="50" charset="-128"/>
                          <a:ea typeface="Meiryo UI" panose="020B0604030504040204" pitchFamily="50" charset="-128"/>
                        </a:rPr>
                        <a:t>大阪人気質　</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・食文化など住みやすく魅力のある町</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l"/>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インフラ</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・鉄道網、国際港湾、関西三空港等整備された交通インフラ</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eiryo UI" panose="020B0604030504040204" pitchFamily="50" charset="-128"/>
                          <a:ea typeface="Meiryo UI" panose="020B0604030504040204" pitchFamily="50" charset="-128"/>
                        </a:rPr>
                        <a:t>・割安な不動産</a:t>
                      </a:r>
                      <a:r>
                        <a:rPr kumimoji="1" lang="ja-JP" altLang="en-US" sz="1100" b="1" dirty="0">
                          <a:solidFill>
                            <a:schemeClr val="tx1"/>
                          </a:solidFill>
                          <a:latin typeface="Meiryo UI" panose="020B0604030504040204" pitchFamily="50" charset="-128"/>
                          <a:ea typeface="Meiryo UI" panose="020B0604030504040204" pitchFamily="50" charset="-128"/>
                        </a:rPr>
                        <a:t>　　　</a:t>
                      </a:r>
                      <a:r>
                        <a:rPr kumimoji="1" lang="ja-JP" altLang="en-US" sz="1100" dirty="0">
                          <a:solidFill>
                            <a:schemeClr val="tx1"/>
                          </a:solidFill>
                          <a:latin typeface="Meiryo UI" panose="020B0604030504040204" pitchFamily="50" charset="-128"/>
                          <a:ea typeface="Meiryo UI" panose="020B0604030504040204" pitchFamily="50" charset="-128"/>
                        </a:rPr>
                        <a:t>・人口規模</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l"/>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金融セクター</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・２つの取引所の存在、新たな</a:t>
                      </a:r>
                      <a:r>
                        <a:rPr kumimoji="1" lang="en-US" altLang="ja-JP" sz="1100" dirty="0">
                          <a:solidFill>
                            <a:schemeClr val="tx1"/>
                          </a:solidFill>
                          <a:latin typeface="Meiryo UI" panose="020B0604030504040204" pitchFamily="50" charset="-128"/>
                          <a:ea typeface="Meiryo UI" panose="020B0604030504040204" pitchFamily="50" charset="-128"/>
                        </a:rPr>
                        <a:t>PTS</a:t>
                      </a:r>
                      <a:r>
                        <a:rPr kumimoji="1" lang="ja-JP" altLang="en-US" sz="1100" dirty="0">
                          <a:solidFill>
                            <a:schemeClr val="tx1"/>
                          </a:solidFill>
                          <a:latin typeface="Meiryo UI" panose="020B0604030504040204" pitchFamily="50" charset="-128"/>
                          <a:ea typeface="Meiryo UI" panose="020B0604030504040204" pitchFamily="50" charset="-128"/>
                        </a:rPr>
                        <a:t>の設置　</a:t>
                      </a:r>
                      <a:r>
                        <a:rPr kumimoji="1" lang="ja-JP" altLang="en-US" sz="1100" b="0" dirty="0">
                          <a:solidFill>
                            <a:schemeClr val="tx1"/>
                          </a:solidFill>
                          <a:latin typeface="Meiryo UI" panose="020B0604030504040204" pitchFamily="50" charset="-128"/>
                          <a:ea typeface="Meiryo UI" panose="020B0604030504040204" pitchFamily="50" charset="-128"/>
                        </a:rPr>
                        <a:t>・豊富な個人金融資産</a:t>
                      </a:r>
                      <a:endParaRPr kumimoji="1" lang="en-US" altLang="ja-JP" sz="1100" b="0" dirty="0">
                        <a:solidFill>
                          <a:srgbClr val="FF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評判</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・デリバティブ発祥の地</a:t>
                      </a:r>
                      <a:endParaRPr kumimoji="1" lang="en-US" altLang="ja-JP" sz="1100" b="0" dirty="0">
                        <a:solidFill>
                          <a:srgbClr val="FF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eiryo UI" panose="020B0604030504040204" pitchFamily="50" charset="-128"/>
                          <a:ea typeface="Meiryo UI" panose="020B0604030504040204" pitchFamily="50" charset="-128"/>
                        </a:rPr>
                        <a:t>・関西一体での魅力的な観光地としての評価</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・アジアとの近接性</a:t>
                      </a:r>
                      <a:endParaRPr kumimoji="1" lang="en-US" altLang="ja-JP" sz="1100" b="0" dirty="0">
                        <a:solidFill>
                          <a:srgbClr val="FF0000"/>
                        </a:solidFill>
                        <a:latin typeface="Meiryo UI" panose="020B0604030504040204" pitchFamily="50" charset="-128"/>
                        <a:ea typeface="Meiryo UI" panose="020B0604030504040204" pitchFamily="50" charset="-128"/>
                      </a:endParaRPr>
                    </a:p>
                  </a:txBody>
                  <a:tcPr>
                    <a:solidFill>
                      <a:schemeClr val="accent5">
                        <a:lumMod val="60000"/>
                        <a:lumOff val="40000"/>
                      </a:schemeClr>
                    </a:solidFill>
                  </a:tcPr>
                </a:tc>
                <a:tc>
                  <a:txBody>
                    <a:bodyPr/>
                    <a:lstStyle/>
                    <a:p>
                      <a:pPr algn="l">
                        <a:lnSpc>
                          <a:spcPts val="1200"/>
                        </a:lnSpc>
                      </a:pP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事業環境</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a:t>
                      </a:r>
                      <a:r>
                        <a:rPr kumimoji="1" lang="zh-TW" altLang="en-US" sz="1100" dirty="0">
                          <a:solidFill>
                            <a:schemeClr val="tx1"/>
                          </a:solidFill>
                          <a:latin typeface="Meiryo UI" panose="020B0604030504040204" pitchFamily="50" charset="-128"/>
                          <a:ea typeface="Meiryo UI" panose="020B0604030504040204" pitchFamily="50" charset="-128"/>
                        </a:rPr>
                        <a:t>企業本社、資金、情報</a:t>
                      </a:r>
                      <a:r>
                        <a:rPr kumimoji="1" lang="ja-JP" altLang="en-US" sz="1100" dirty="0">
                          <a:solidFill>
                            <a:schemeClr val="tx1"/>
                          </a:solidFill>
                          <a:latin typeface="Meiryo UI" panose="020B0604030504040204" pitchFamily="50" charset="-128"/>
                          <a:ea typeface="Meiryo UI" panose="020B0604030504040204" pitchFamily="50" charset="-128"/>
                        </a:rPr>
                        <a:t>などの</a:t>
                      </a:r>
                      <a:r>
                        <a:rPr kumimoji="1" lang="zh-TW" altLang="en-US" sz="1100" dirty="0">
                          <a:solidFill>
                            <a:schemeClr val="tx1"/>
                          </a:solidFill>
                          <a:latin typeface="Meiryo UI" panose="020B0604030504040204" pitchFamily="50" charset="-128"/>
                          <a:ea typeface="Meiryo UI" panose="020B0604030504040204" pitchFamily="50" charset="-128"/>
                        </a:rPr>
                        <a:t>東京</a:t>
                      </a:r>
                      <a:r>
                        <a:rPr kumimoji="1" lang="ja-JP" altLang="en-US" sz="1100" dirty="0">
                          <a:solidFill>
                            <a:schemeClr val="tx1"/>
                          </a:solidFill>
                          <a:latin typeface="Meiryo UI" panose="020B0604030504040204" pitchFamily="50" charset="-128"/>
                          <a:ea typeface="Meiryo UI" panose="020B0604030504040204" pitchFamily="50" charset="-128"/>
                        </a:rPr>
                        <a:t>集中・</a:t>
                      </a:r>
                      <a:r>
                        <a:rPr kumimoji="1" lang="zh-TW" altLang="en-US" sz="1100" dirty="0">
                          <a:solidFill>
                            <a:schemeClr val="tx1"/>
                          </a:solidFill>
                          <a:latin typeface="Meiryo UI" panose="020B0604030504040204" pitchFamily="50" charset="-128"/>
                          <a:ea typeface="Meiryo UI" panose="020B0604030504040204" pitchFamily="50" charset="-128"/>
                        </a:rPr>
                        <a:t>流出</a:t>
                      </a:r>
                      <a:r>
                        <a:rPr kumimoji="1" lang="ja-JP" altLang="en-US" sz="1100" dirty="0">
                          <a:solidFill>
                            <a:schemeClr val="tx1"/>
                          </a:solidFill>
                          <a:latin typeface="Meiryo UI" panose="020B0604030504040204" pitchFamily="50" charset="-128"/>
                          <a:ea typeface="Meiryo UI" panose="020B0604030504040204" pitchFamily="50" charset="-128"/>
                        </a:rPr>
                        <a:t>　</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・投資対象となるスタートアップの不足</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・起業から成長過程のファイナンス支援体制の不足</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100" dirty="0">
                        <a:solidFill>
                          <a:schemeClr val="tx1"/>
                        </a:solidFill>
                        <a:latin typeface="Meiryo UI" panose="020B0604030504040204" pitchFamily="50" charset="-128"/>
                        <a:ea typeface="Meiryo UI" panose="020B0604030504040204" pitchFamily="50" charset="-128"/>
                      </a:endParaRPr>
                    </a:p>
                    <a:p>
                      <a:pPr algn="l">
                        <a:lnSpc>
                          <a:spcPts val="1200"/>
                        </a:lnSpc>
                      </a:pP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人的資本</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・高度金融人材・テクノロジー人材の不足</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l">
                        <a:lnSpc>
                          <a:spcPts val="1200"/>
                        </a:lnSpc>
                      </a:pPr>
                      <a:r>
                        <a:rPr kumimoji="1" lang="ja-JP" altLang="en-US" sz="1100" dirty="0">
                          <a:solidFill>
                            <a:schemeClr val="tx1"/>
                          </a:solidFill>
                          <a:latin typeface="Meiryo UI" panose="020B0604030504040204" pitchFamily="50" charset="-128"/>
                          <a:ea typeface="Meiryo UI" panose="020B0604030504040204" pitchFamily="50" charset="-128"/>
                        </a:rPr>
                        <a:t>・格付機関、弁護士等金融市場に関わる専門機関・人材の不足</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l">
                        <a:lnSpc>
                          <a:spcPts val="1200"/>
                        </a:lnSpc>
                      </a:pP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金融セクター</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・フィンテック企業の不足　　　　</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評判</a:t>
                      </a:r>
                      <a:r>
                        <a:rPr kumimoji="1" lang="en-US" altLang="ja-JP" sz="1100" b="1" dirty="0">
                          <a:solidFill>
                            <a:schemeClr val="tx1"/>
                          </a:solidFill>
                          <a:latin typeface="Meiryo UI" panose="020B0604030504040204" pitchFamily="50" charset="-128"/>
                          <a:ea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0" dirty="0">
                          <a:solidFill>
                            <a:schemeClr val="tx1"/>
                          </a:solidFill>
                          <a:latin typeface="Meiryo UI" panose="020B0604030504040204" pitchFamily="50" charset="-128"/>
                          <a:ea typeface="Meiryo UI" panose="020B0604030504040204" pitchFamily="50" charset="-128"/>
                        </a:rPr>
                        <a:t>・国際金融都市ランキングの低さ</a:t>
                      </a:r>
                      <a:r>
                        <a:rPr kumimoji="1" lang="ja-JP" altLang="en-US" sz="1100" dirty="0">
                          <a:solidFill>
                            <a:schemeClr val="tx1"/>
                          </a:solidFill>
                          <a:latin typeface="Meiryo UI" panose="020B0604030504040204" pitchFamily="50" charset="-128"/>
                          <a:ea typeface="Meiryo UI" panose="020B0604030504040204" pitchFamily="50" charset="-128"/>
                        </a:rPr>
                        <a:t>、対外的アピール不足</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a:solidFill>
                      <a:schemeClr val="accent5">
                        <a:lumMod val="40000"/>
                        <a:lumOff val="60000"/>
                      </a:schemeClr>
                    </a:solidFill>
                  </a:tcPr>
                </a:tc>
                <a:extLst>
                  <a:ext uri="{0D108BD9-81ED-4DB2-BD59-A6C34878D82A}">
                    <a16:rowId xmlns:a16="http://schemas.microsoft.com/office/drawing/2014/main" val="4275169856"/>
                  </a:ext>
                </a:extLst>
              </a:tr>
              <a:tr h="2960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eiryo UI" panose="020B0604030504040204" pitchFamily="50" charset="-128"/>
                          <a:ea typeface="Meiryo UI" panose="020B0604030504040204" pitchFamily="50" charset="-128"/>
                        </a:rPr>
                        <a:t>機会</a:t>
                      </a:r>
                      <a:endParaRPr kumimoji="1" lang="en-US" altLang="ja-JP" sz="2000" dirty="0">
                        <a:solidFill>
                          <a:srgbClr val="FF0000"/>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latin typeface="Meiryo UI" panose="020B0604030504040204" pitchFamily="50" charset="-128"/>
                          <a:ea typeface="Meiryo UI" panose="020B0604030504040204" pitchFamily="50" charset="-128"/>
                        </a:rPr>
                        <a:t>脅威</a:t>
                      </a:r>
                      <a:endParaRPr kumimoji="1" lang="en-US" altLang="ja-JP" sz="2000" dirty="0">
                        <a:solidFill>
                          <a:srgbClr val="FF0000"/>
                        </a:solidFill>
                        <a:latin typeface="Meiryo UI" panose="020B0604030504040204" pitchFamily="50" charset="-128"/>
                        <a:ea typeface="Meiryo UI" panose="020B0604030504040204" pitchFamily="50" charset="-128"/>
                      </a:endParaRPr>
                    </a:p>
                  </a:txBody>
                  <a:tcPr>
                    <a:solidFill>
                      <a:schemeClr val="bg1">
                        <a:lumMod val="85000"/>
                      </a:schemeClr>
                    </a:solidFill>
                  </a:tcPr>
                </a:tc>
                <a:extLst>
                  <a:ext uri="{0D108BD9-81ED-4DB2-BD59-A6C34878D82A}">
                    <a16:rowId xmlns:a16="http://schemas.microsoft.com/office/drawing/2014/main" val="1218139397"/>
                  </a:ext>
                </a:extLst>
              </a:tr>
              <a:tr h="1327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a:t>
                      </a:r>
                      <a:r>
                        <a:rPr kumimoji="1" lang="en-US" altLang="ja-JP" sz="1100" dirty="0">
                          <a:solidFill>
                            <a:schemeClr val="tx1"/>
                          </a:solidFill>
                          <a:latin typeface="Meiryo UI" panose="020B0604030504040204" pitchFamily="50" charset="-128"/>
                          <a:ea typeface="Meiryo UI" panose="020B0604030504040204" pitchFamily="50" charset="-128"/>
                        </a:rPr>
                        <a:t>2025</a:t>
                      </a:r>
                      <a:r>
                        <a:rPr kumimoji="1" lang="ja-JP" altLang="en-US" sz="1100" dirty="0">
                          <a:solidFill>
                            <a:schemeClr val="tx1"/>
                          </a:solidFill>
                          <a:latin typeface="Meiryo UI" panose="020B0604030504040204" pitchFamily="50" charset="-128"/>
                          <a:ea typeface="Meiryo UI" panose="020B0604030504040204" pitchFamily="50" charset="-128"/>
                        </a:rPr>
                        <a:t>年大阪・関西万博のインパクト</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・うめきた２期や</a:t>
                      </a:r>
                      <a:r>
                        <a:rPr kumimoji="1" lang="en-US" altLang="ja-JP" sz="1100" dirty="0">
                          <a:solidFill>
                            <a:schemeClr val="tx1"/>
                          </a:solidFill>
                          <a:latin typeface="Meiryo UI" panose="020B0604030504040204" pitchFamily="50" charset="-128"/>
                          <a:ea typeface="Meiryo UI" panose="020B0604030504040204" pitchFamily="50" charset="-128"/>
                        </a:rPr>
                        <a:t>IR</a:t>
                      </a:r>
                      <a:r>
                        <a:rPr kumimoji="1" lang="ja-JP" altLang="en-US" sz="1100" dirty="0">
                          <a:solidFill>
                            <a:schemeClr val="tx1"/>
                          </a:solidFill>
                          <a:latin typeface="Meiryo UI" panose="020B0604030504040204" pitchFamily="50" charset="-128"/>
                          <a:ea typeface="Meiryo UI" panose="020B0604030504040204" pitchFamily="50" charset="-128"/>
                        </a:rPr>
                        <a:t>などのビッグプロジェクト</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・スタートアップエコシステム「グローバル拠点都市」指定</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l"/>
                      <a:r>
                        <a:rPr kumimoji="1" lang="ja-JP" altLang="en-US" sz="1100" dirty="0">
                          <a:solidFill>
                            <a:schemeClr val="tx1"/>
                          </a:solidFill>
                          <a:latin typeface="Meiryo UI" panose="020B0604030504040204" pitchFamily="50" charset="-128"/>
                          <a:ea typeface="Meiryo UI" panose="020B0604030504040204" pitchFamily="50" charset="-128"/>
                        </a:rPr>
                        <a:t>・</a:t>
                      </a:r>
                      <a:r>
                        <a:rPr kumimoji="1" lang="en-US" altLang="ja-JP" sz="1100" dirty="0">
                          <a:solidFill>
                            <a:schemeClr val="tx1"/>
                          </a:solidFill>
                          <a:latin typeface="Meiryo UI" panose="020B0604030504040204" pitchFamily="50" charset="-128"/>
                          <a:ea typeface="Meiryo UI" panose="020B0604030504040204" pitchFamily="50" charset="-128"/>
                        </a:rPr>
                        <a:t>BCP</a:t>
                      </a:r>
                      <a:r>
                        <a:rPr kumimoji="1" lang="ja-JP" altLang="en-US" sz="1100" dirty="0">
                          <a:solidFill>
                            <a:schemeClr val="tx1"/>
                          </a:solidFill>
                          <a:latin typeface="Meiryo UI" panose="020B0604030504040204" pitchFamily="50" charset="-128"/>
                          <a:ea typeface="Meiryo UI" panose="020B0604030504040204" pitchFamily="50" charset="-128"/>
                        </a:rPr>
                        <a:t>の観点による東京一極集中解消に向けた機運の高まり</a:t>
                      </a:r>
                      <a:endParaRPr kumimoji="1" lang="ja-JP" altLang="en-US" sz="1100" dirty="0">
                        <a:solidFill>
                          <a:srgbClr val="FF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・デジタル化やリモート文化の進展</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l"/>
                      <a:r>
                        <a:rPr kumimoji="1" lang="ja-JP" altLang="en-US" sz="1100" dirty="0">
                          <a:solidFill>
                            <a:schemeClr val="tx1"/>
                          </a:solidFill>
                          <a:latin typeface="Meiryo UI" panose="020B0604030504040204" pitchFamily="50" charset="-128"/>
                          <a:ea typeface="Meiryo UI" panose="020B0604030504040204" pitchFamily="50" charset="-128"/>
                        </a:rPr>
                        <a:t>・レジリエンス向上に向けたデータセンター等の設備投資の機運</a:t>
                      </a:r>
                      <a:endParaRPr kumimoji="1" lang="ja-JP" altLang="en-US" sz="1100" dirty="0">
                        <a:solidFill>
                          <a:srgbClr val="FF0000"/>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・世界的な</a:t>
                      </a:r>
                      <a:r>
                        <a:rPr kumimoji="1" lang="en-US" altLang="ja-JP" sz="1100" dirty="0">
                          <a:solidFill>
                            <a:schemeClr val="tx1"/>
                          </a:solidFill>
                          <a:latin typeface="Meiryo UI" panose="020B0604030504040204" pitchFamily="50" charset="-128"/>
                          <a:ea typeface="Meiryo UI" panose="020B0604030504040204" pitchFamily="50" charset="-128"/>
                        </a:rPr>
                        <a:t>ESG</a:t>
                      </a:r>
                      <a:r>
                        <a:rPr kumimoji="1" lang="ja-JP" altLang="en-US" sz="1100" dirty="0">
                          <a:solidFill>
                            <a:schemeClr val="tx1"/>
                          </a:solidFill>
                          <a:latin typeface="Meiryo UI" panose="020B0604030504040204" pitchFamily="50" charset="-128"/>
                          <a:ea typeface="Meiryo UI" panose="020B0604030504040204" pitchFamily="50" charset="-128"/>
                        </a:rPr>
                        <a:t>投資の流れの加速</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・フィンテックを活用した金融サービスの広がり</a:t>
                      </a:r>
                      <a:endParaRPr kumimoji="1" lang="en-US" altLang="ja-JP" sz="1100" dirty="0">
                        <a:solidFill>
                          <a:srgbClr val="FF0000"/>
                        </a:solidFill>
                        <a:latin typeface="Meiryo UI" panose="020B0604030504040204" pitchFamily="50" charset="-128"/>
                        <a:ea typeface="Meiryo UI" panose="020B0604030504040204" pitchFamily="50" charset="-128"/>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・規制、税制</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・日本進出時の各種手続きの困難さ、煩雑さ</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自然災害、気候変動やテロのリスク</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・データセンター立地の偏在</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l"/>
                      <a:r>
                        <a:rPr kumimoji="1" lang="ja-JP" altLang="en-US" sz="1100" dirty="0">
                          <a:solidFill>
                            <a:schemeClr val="tx1"/>
                          </a:solidFill>
                          <a:latin typeface="Meiryo UI" panose="020B0604030504040204" pitchFamily="50" charset="-128"/>
                          <a:ea typeface="Meiryo UI" panose="020B0604030504040204" pitchFamily="50" charset="-128"/>
                        </a:rPr>
                        <a:t>・海外の金融先進都市での富裕層の取り込み</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l"/>
                      <a:r>
                        <a:rPr kumimoji="1" lang="ja-JP" altLang="en-US" sz="1100" b="0" dirty="0">
                          <a:solidFill>
                            <a:schemeClr val="tx1"/>
                          </a:solidFill>
                          <a:latin typeface="Meiryo UI" panose="020B0604030504040204" pitchFamily="50" charset="-128"/>
                          <a:ea typeface="Meiryo UI" panose="020B0604030504040204" pitchFamily="50" charset="-128"/>
                        </a:rPr>
                        <a:t>・非上場企業の資金調達の場が少ない</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l"/>
                      <a:r>
                        <a:rPr kumimoji="1" lang="ja-JP" altLang="en-US" sz="1100" b="0" dirty="0">
                          <a:solidFill>
                            <a:schemeClr val="tx1"/>
                          </a:solidFill>
                          <a:latin typeface="Meiryo UI" panose="020B0604030504040204" pitchFamily="50" charset="-128"/>
                          <a:ea typeface="Meiryo UI" panose="020B0604030504040204" pitchFamily="50" charset="-128"/>
                        </a:rPr>
                        <a:t>・株式の流動性の低さ</a:t>
                      </a:r>
                      <a:endParaRPr kumimoji="1" lang="en-US" altLang="ja-JP" sz="1100" b="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extLst>
                  <a:ext uri="{0D108BD9-81ED-4DB2-BD59-A6C34878D82A}">
                    <a16:rowId xmlns:a16="http://schemas.microsoft.com/office/drawing/2014/main" val="4204515967"/>
                  </a:ext>
                </a:extLst>
              </a:tr>
            </a:tbl>
          </a:graphicData>
        </a:graphic>
      </p:graphicFrame>
      <p:sp>
        <p:nvSpPr>
          <p:cNvPr id="7" name="正方形/長方形 6"/>
          <p:cNvSpPr/>
          <p:nvPr/>
        </p:nvSpPr>
        <p:spPr>
          <a:xfrm>
            <a:off x="927816" y="6344267"/>
            <a:ext cx="11250233" cy="261610"/>
          </a:xfrm>
          <a:prstGeom prst="rect">
            <a:avLst/>
          </a:prstGeom>
        </p:spPr>
        <p:txBody>
          <a:bodyPr wrap="square">
            <a:spAutoFit/>
          </a:bodyPr>
          <a:lstStyle/>
          <a:p>
            <a:r>
              <a:rPr lang="en-US" altLang="ja-JP" sz="1100" dirty="0">
                <a:latin typeface="UD デジタル 教科書体 NK-R" panose="02020400000000000000" pitchFamily="18" charset="-128"/>
                <a:ea typeface="UD デジタル 教科書体 NK-R" panose="02020400000000000000" pitchFamily="18" charset="-128"/>
              </a:rPr>
              <a:t>※</a:t>
            </a:r>
            <a:r>
              <a:rPr lang="ja-JP" altLang="en-US" sz="1100" dirty="0">
                <a:latin typeface="UD デジタル 教科書体 NK-R" panose="02020400000000000000" pitchFamily="18" charset="-128"/>
                <a:ea typeface="UD デジタル 教科書体 NK-R" panose="02020400000000000000" pitchFamily="18" charset="-128"/>
              </a:rPr>
              <a:t>　強み・課題は、</a:t>
            </a:r>
            <a:r>
              <a:rPr lang="en-US" altLang="ja-JP" sz="1100" dirty="0">
                <a:latin typeface="UD デジタル 教科書体 NK-R" panose="02020400000000000000" pitchFamily="18" charset="-128"/>
                <a:ea typeface="UD デジタル 教科書体 NK-R" panose="02020400000000000000" pitchFamily="18" charset="-128"/>
              </a:rPr>
              <a:t> </a:t>
            </a:r>
            <a:r>
              <a:rPr lang="ja-JP" altLang="en-US" sz="1100" dirty="0">
                <a:latin typeface="UD デジタル 教科書体 NK-R" panose="02020400000000000000" pitchFamily="18" charset="-128"/>
                <a:ea typeface="UD デジタル 教科書体 NK-R" panose="02020400000000000000" pitchFamily="18" charset="-128"/>
              </a:rPr>
              <a:t>民間シンクタンクが毎年発表する「国際金融センター指数（</a:t>
            </a:r>
            <a:r>
              <a:rPr lang="en-US" altLang="ja-JP" sz="1100" dirty="0">
                <a:latin typeface="UD デジタル 教科書体 NK-R" panose="02020400000000000000" pitchFamily="18" charset="-128"/>
                <a:ea typeface="UD デジタル 教科書体 NK-R" panose="02020400000000000000" pitchFamily="18" charset="-128"/>
              </a:rPr>
              <a:t>GFCI</a:t>
            </a:r>
            <a:r>
              <a:rPr lang="ja-JP" altLang="en-US" sz="1100" dirty="0">
                <a:latin typeface="UD デジタル 教科書体 NK-R" panose="02020400000000000000" pitchFamily="18" charset="-128"/>
                <a:ea typeface="UD デジタル 教科書体 NK-R" panose="02020400000000000000" pitchFamily="18" charset="-128"/>
              </a:rPr>
              <a:t>）」の評価基準となる５分野（事業環境、人的資本、インフラ、金融セクターの発展、評判）で分類</a:t>
            </a:r>
          </a:p>
        </p:txBody>
      </p:sp>
      <p:sp>
        <p:nvSpPr>
          <p:cNvPr id="8" name="タイトル 1"/>
          <p:cNvSpPr txBox="1">
            <a:spLocks/>
          </p:cNvSpPr>
          <p:nvPr/>
        </p:nvSpPr>
        <p:spPr>
          <a:xfrm>
            <a:off x="838200" y="133303"/>
            <a:ext cx="10515600" cy="132556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dirty="0">
              <a:latin typeface="UD デジタル 教科書体 NK-R" panose="02020400000000000000" pitchFamily="18" charset="-128"/>
              <a:ea typeface="UD デジタル 教科書体 NK-R" panose="02020400000000000000" pitchFamily="18" charset="-128"/>
            </a:endParaRPr>
          </a:p>
        </p:txBody>
      </p:sp>
      <p:sp>
        <p:nvSpPr>
          <p:cNvPr id="9" name="スライド番号プレースホルダー 1"/>
          <p:cNvSpPr>
            <a:spLocks noGrp="1"/>
          </p:cNvSpPr>
          <p:nvPr>
            <p:ph type="sldNum" sz="quarter" idx="12"/>
          </p:nvPr>
        </p:nvSpPr>
        <p:spPr>
          <a:xfrm>
            <a:off x="9434849" y="6488782"/>
            <a:ext cx="2743200" cy="365125"/>
          </a:xfrm>
        </p:spPr>
        <p:txBody>
          <a:bodyPr/>
          <a:lstStyle/>
          <a:p>
            <a:fld id="{4CFCB8D1-E384-4ABF-9F79-4EB3205F8B48}" type="slidenum">
              <a:rPr kumimoji="1" lang="ja-JP" altLang="en-US" smtClean="0"/>
              <a:t>36</a:t>
            </a:fld>
            <a:endParaRPr kumimoji="1" lang="ja-JP" altLang="en-US" dirty="0"/>
          </a:p>
        </p:txBody>
      </p:sp>
      <p:sp>
        <p:nvSpPr>
          <p:cNvPr id="10" name="タイトル 1"/>
          <p:cNvSpPr txBox="1">
            <a:spLocks/>
          </p:cNvSpPr>
          <p:nvPr/>
        </p:nvSpPr>
        <p:spPr>
          <a:xfrm>
            <a:off x="134302" y="106824"/>
            <a:ext cx="10515600" cy="35533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参考１</a:t>
            </a:r>
            <a:r>
              <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環境分析</a:t>
            </a:r>
          </a:p>
        </p:txBody>
      </p:sp>
    </p:spTree>
    <p:extLst>
      <p:ext uri="{BB962C8B-B14F-4D97-AF65-F5344CB8AC3E}">
        <p14:creationId xmlns:p14="http://schemas.microsoft.com/office/powerpoint/2010/main" val="2376697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タイトル 1"/>
          <p:cNvSpPr txBox="1">
            <a:spLocks/>
          </p:cNvSpPr>
          <p:nvPr/>
        </p:nvSpPr>
        <p:spPr>
          <a:xfrm>
            <a:off x="134302" y="106824"/>
            <a:ext cx="10515600" cy="35533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参考２</a:t>
            </a:r>
            <a:r>
              <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j-cs"/>
              </a:rPr>
              <a:t>重視すべき視点の整理</a:t>
            </a:r>
          </a:p>
        </p:txBody>
      </p:sp>
      <p:sp>
        <p:nvSpPr>
          <p:cNvPr id="2" name="スライド番号プレースホルダー 1"/>
          <p:cNvSpPr>
            <a:spLocks noGrp="1"/>
          </p:cNvSpPr>
          <p:nvPr>
            <p:ph type="sldNum" sz="quarter" idx="12"/>
          </p:nvPr>
        </p:nvSpPr>
        <p:spPr>
          <a:xfrm>
            <a:off x="9434849" y="648878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CB8D1-E384-4ABF-9F79-4EB3205F8B48}"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3" name="角丸四角形 2"/>
          <p:cNvSpPr/>
          <p:nvPr/>
        </p:nvSpPr>
        <p:spPr>
          <a:xfrm>
            <a:off x="342926" y="569728"/>
            <a:ext cx="11039901" cy="57031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89000">
              <a:lnSpc>
                <a:spcPct val="90000"/>
              </a:lnSpc>
              <a:spcBef>
                <a:spcPct val="0"/>
              </a:spcBef>
              <a:spcAft>
                <a:spcPct val="35000"/>
              </a:spcAft>
            </a:pPr>
            <a:r>
              <a:rPr lang="ja-JP" altLang="en-US" b="1" dirty="0">
                <a:solidFill>
                  <a:schemeClr val="tx1"/>
                </a:solidFill>
              </a:rPr>
              <a:t>戦略全体の視点（</a:t>
            </a:r>
            <a:r>
              <a:rPr lang="en-US" altLang="ja-JP" b="1" dirty="0">
                <a:solidFill>
                  <a:schemeClr val="tx1"/>
                </a:solidFill>
              </a:rPr>
              <a:t>Why</a:t>
            </a:r>
            <a:r>
              <a:rPr lang="ja-JP" altLang="en-US" b="1" dirty="0">
                <a:solidFill>
                  <a:schemeClr val="tx1"/>
                </a:solidFill>
              </a:rPr>
              <a:t>）</a:t>
            </a:r>
          </a:p>
        </p:txBody>
      </p:sp>
      <p:sp>
        <p:nvSpPr>
          <p:cNvPr id="22" name="角丸四角形 21"/>
          <p:cNvSpPr/>
          <p:nvPr/>
        </p:nvSpPr>
        <p:spPr>
          <a:xfrm>
            <a:off x="342926" y="2014112"/>
            <a:ext cx="11039901" cy="57031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89000">
              <a:lnSpc>
                <a:spcPct val="90000"/>
              </a:lnSpc>
              <a:spcBef>
                <a:spcPct val="0"/>
              </a:spcBef>
              <a:spcAft>
                <a:spcPct val="35000"/>
              </a:spcAft>
            </a:pPr>
            <a:r>
              <a:rPr lang="ja-JP" altLang="en-US" b="1">
                <a:solidFill>
                  <a:schemeClr val="tx1"/>
                </a:solidFill>
              </a:rPr>
              <a:t>具体的取組みにつながる視点（</a:t>
            </a:r>
            <a:r>
              <a:rPr lang="en-US" altLang="ja-JP" b="1">
                <a:solidFill>
                  <a:schemeClr val="tx1"/>
                </a:solidFill>
              </a:rPr>
              <a:t>How</a:t>
            </a:r>
            <a:r>
              <a:rPr lang="ja-JP" altLang="en-US" b="1">
                <a:solidFill>
                  <a:schemeClr val="tx1"/>
                </a:solidFill>
              </a:rPr>
              <a:t>）</a:t>
            </a:r>
            <a:endParaRPr lang="ja-JP" altLang="en-US" b="1" dirty="0">
              <a:solidFill>
                <a:schemeClr val="tx1"/>
              </a:solidFill>
            </a:endParaRPr>
          </a:p>
        </p:txBody>
      </p:sp>
      <p:sp>
        <p:nvSpPr>
          <p:cNvPr id="26" name="角丸四角形 25"/>
          <p:cNvSpPr/>
          <p:nvPr/>
        </p:nvSpPr>
        <p:spPr>
          <a:xfrm>
            <a:off x="342926" y="1263379"/>
            <a:ext cx="11039901" cy="57031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889000">
              <a:lnSpc>
                <a:spcPct val="90000"/>
              </a:lnSpc>
              <a:spcBef>
                <a:spcPct val="0"/>
              </a:spcBef>
              <a:spcAft>
                <a:spcPct val="35000"/>
              </a:spcAft>
            </a:pPr>
            <a:r>
              <a:rPr lang="ja-JP" altLang="en-US" b="1">
                <a:solidFill>
                  <a:schemeClr val="tx1"/>
                </a:solidFill>
              </a:rPr>
              <a:t>めざす都市像につながる視点（</a:t>
            </a:r>
            <a:r>
              <a:rPr lang="en-US" altLang="ja-JP" b="1">
                <a:solidFill>
                  <a:schemeClr val="tx1"/>
                </a:solidFill>
              </a:rPr>
              <a:t>What</a:t>
            </a:r>
            <a:r>
              <a:rPr lang="ja-JP" altLang="en-US" b="1">
                <a:solidFill>
                  <a:schemeClr val="tx1"/>
                </a:solidFill>
              </a:rPr>
              <a:t>）</a:t>
            </a:r>
            <a:endParaRPr lang="ja-JP" altLang="en-US" b="1" dirty="0">
              <a:solidFill>
                <a:schemeClr val="tx1"/>
              </a:solidFill>
            </a:endParaRPr>
          </a:p>
        </p:txBody>
      </p:sp>
      <p:cxnSp>
        <p:nvCxnSpPr>
          <p:cNvPr id="9" name="直線コネクタ 8"/>
          <p:cNvCxnSpPr/>
          <p:nvPr/>
        </p:nvCxnSpPr>
        <p:spPr>
          <a:xfrm flipV="1">
            <a:off x="6723443" y="1193045"/>
            <a:ext cx="2006221" cy="617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6728067" y="1187528"/>
            <a:ext cx="0" cy="21113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8738083" y="1176909"/>
            <a:ext cx="1558" cy="21857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6723443" y="1969733"/>
            <a:ext cx="2006221" cy="617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7839750" y="1866726"/>
            <a:ext cx="545" cy="10041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6728067" y="1964216"/>
            <a:ext cx="0" cy="21113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8738083" y="1953597"/>
            <a:ext cx="1558" cy="21857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6721429" y="1866726"/>
            <a:ext cx="2006221" cy="617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6728067" y="1673884"/>
            <a:ext cx="0" cy="21113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8736069" y="1663265"/>
            <a:ext cx="1558" cy="21857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5" name="正方形/長方形 54"/>
          <p:cNvSpPr/>
          <p:nvPr/>
        </p:nvSpPr>
        <p:spPr>
          <a:xfrm>
            <a:off x="313897" y="2606931"/>
            <a:ext cx="11573303" cy="42319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戦略全体の視点</a:t>
            </a:r>
            <a:endParaRPr kumimoji="1" lang="en-US" altLang="ja-JP" sz="14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◆地域の発展</a:t>
            </a:r>
            <a:endPar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経済活動の潤滑油</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であり、地域社会や経済活動と密接な関係にある金融の力を活用して、</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地域の成長発展</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、ひいては</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住民の利益・幸福にもつなげる</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という視点</a:t>
            </a:r>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a:t>
            </a:r>
            <a:r>
              <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SDGs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大阪を国際金融都市にしていくための個々の取組みが</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SDGs</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達成にもつながる</a:t>
            </a:r>
            <a:r>
              <a:rPr kumimoji="1" lang="ja-JP" altLang="en-US" sz="12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という視点</a:t>
            </a:r>
            <a:endParaRPr kumimoji="1" lang="en-US" altLang="ja-JP" sz="12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めざす都市像につながる視点</a:t>
            </a:r>
            <a:endParaRPr kumimoji="1" lang="en-US" altLang="ja-JP" sz="14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◆アジア／</a:t>
            </a:r>
            <a:r>
              <a:rPr kumimoji="1" lang="ja-JP" altLang="en-US" sz="1400" b="1" i="0" u="none" strike="noStrike" kern="1200" cap="none" spc="0" normalizeH="0" baseline="0" noProof="0" dirty="0">
                <a:ln>
                  <a:noFill/>
                </a:ln>
                <a:effectLst/>
                <a:uLnTx/>
                <a:uFillTx/>
                <a:latin typeface="游ゴシック" panose="020F0502020204030204"/>
                <a:ea typeface="游ゴシック" panose="020B0400000000000000" pitchFamily="50" charset="-128"/>
              </a:rPr>
              <a:t>グローバル</a:t>
            </a:r>
            <a:endParaRPr kumimoji="1" lang="en-US" altLang="ja-JP" sz="1400" b="1" i="0" u="none" strike="noStrike" kern="1200" cap="none" spc="0" normalizeH="0" baseline="0" noProof="0" dirty="0">
              <a:ln>
                <a:noFill/>
              </a:ln>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金融をはじめビジネスは国境を越えてグローバルに展開されており、常に世界を意識して国際競争力を持ちながら、</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他都市との連携によりアジア・世界のハブと</a:t>
            </a: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noProof="0" dirty="0">
                <a:solidFill>
                  <a:prstClr val="black"/>
                </a:solidFill>
                <a:latin typeface="游ゴシック" panose="020F0502020204030204"/>
                <a:ea typeface="游ゴシック" panose="020B0400000000000000" pitchFamily="50" charset="-128"/>
              </a:rPr>
              <a:t>　</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なって人材、資金、情報を集め、相乗効果を生み出す</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視点</a:t>
            </a:r>
            <a:endParaRPr kumimoji="1" lang="en-US" altLang="ja-JP" sz="12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◆差別化・補完性</a:t>
            </a:r>
            <a:endPar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大阪・関西が選ばれる地域になるため、大阪の強みや機会を活かし</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革新的でエッジの効いた取組みなどによる差別化</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を図るとともに、</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レジリエンス向上による</a:t>
            </a: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游ゴシック" panose="020F0502020204030204"/>
                <a:ea typeface="游ゴシック" panose="020B0400000000000000" pitchFamily="50" charset="-128"/>
              </a:rPr>
              <a:t>　</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日本の国際的地位を高めるため、補完性を備える</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視点</a:t>
            </a:r>
            <a:endParaRPr kumimoji="1" lang="en-US" altLang="ja-JP" sz="12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具体的取組みにつながる視点</a:t>
            </a:r>
            <a:endParaRPr kumimoji="1" lang="en-US" altLang="ja-JP" sz="14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◆明快なコンセプトづくり</a:t>
            </a:r>
            <a:endPar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めざす都市像を共有したうえで</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、その実現に向けた取組みについて</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明快なコンセプト・ストーリを示す視点</a:t>
            </a:r>
            <a:endParaRPr kumimoji="1" lang="en-US" altLang="ja-JP" sz="12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◆デジタル化</a:t>
            </a:r>
            <a:endPar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世界的なデジタル化の潮流を踏まえ、</a:t>
            </a:r>
            <a:r>
              <a:rPr kumimoji="1" lang="ja-JP" altLang="en-US" sz="12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特にデジタルと親和性の高い金融分野において</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フィンテックなどの新しい技術を取り入れていく</a:t>
            </a:r>
            <a:r>
              <a:rPr kumimoji="1" lang="ja-JP" altLang="en-US" sz="12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視点</a:t>
            </a:r>
            <a:endParaRPr kumimoji="1" lang="en-US" altLang="ja-JP" sz="12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◆関西広域</a:t>
            </a:r>
            <a:endPar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　異なる特色を持つ都市が集積し、多彩な魅力を有する関西の特徴を生かし、</a:t>
            </a:r>
            <a:r>
              <a:rPr kumimoji="1" lang="ja-JP" altLang="en-US"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その総合力を発揮して国際的に存在感を示す</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rPr>
              <a:t>視点</a:t>
            </a:r>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p:txBody>
      </p:sp>
      <p:cxnSp>
        <p:nvCxnSpPr>
          <p:cNvPr id="30" name="直線コネクタ 29"/>
          <p:cNvCxnSpPr/>
          <p:nvPr/>
        </p:nvCxnSpPr>
        <p:spPr>
          <a:xfrm>
            <a:off x="7840295" y="1100254"/>
            <a:ext cx="545" cy="10041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6722741" y="1100254"/>
            <a:ext cx="2006221" cy="617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6729379" y="907412"/>
            <a:ext cx="0" cy="21113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8737381" y="896793"/>
            <a:ext cx="1558" cy="21857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7968813" y="2062206"/>
            <a:ext cx="2006221" cy="47546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関西広域</a:t>
            </a:r>
          </a:p>
        </p:txBody>
      </p:sp>
      <p:sp>
        <p:nvSpPr>
          <p:cNvPr id="33" name="正方形/長方形 32"/>
          <p:cNvSpPr/>
          <p:nvPr/>
        </p:nvSpPr>
        <p:spPr>
          <a:xfrm>
            <a:off x="5550084" y="2061534"/>
            <a:ext cx="2177774" cy="47546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デジタル化</a:t>
            </a:r>
          </a:p>
        </p:txBody>
      </p:sp>
      <p:sp>
        <p:nvSpPr>
          <p:cNvPr id="27" name="正方形/長方形 26"/>
          <p:cNvSpPr/>
          <p:nvPr/>
        </p:nvSpPr>
        <p:spPr>
          <a:xfrm>
            <a:off x="7968813" y="1313666"/>
            <a:ext cx="2006221" cy="47546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差別化・補完性</a:t>
            </a:r>
          </a:p>
        </p:txBody>
      </p:sp>
      <p:sp>
        <p:nvSpPr>
          <p:cNvPr id="28" name="正方形/長方形 27"/>
          <p:cNvSpPr/>
          <p:nvPr/>
        </p:nvSpPr>
        <p:spPr>
          <a:xfrm>
            <a:off x="5550084" y="1313666"/>
            <a:ext cx="2177774" cy="47546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アジア／</a:t>
            </a:r>
            <a:r>
              <a:rPr kumimoji="1" lang="ja-JP" altLang="en-US" sz="1400" b="1" dirty="0">
                <a:solidFill>
                  <a:schemeClr val="bg1"/>
                </a:solidFill>
              </a:rPr>
              <a:t>グローバル</a:t>
            </a:r>
          </a:p>
        </p:txBody>
      </p:sp>
      <p:sp>
        <p:nvSpPr>
          <p:cNvPr id="25" name="正方形/長方形 24"/>
          <p:cNvSpPr/>
          <p:nvPr/>
        </p:nvSpPr>
        <p:spPr>
          <a:xfrm>
            <a:off x="7968813" y="593757"/>
            <a:ext cx="2006221" cy="47546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rPr>
              <a:t>SDG</a:t>
            </a:r>
            <a:r>
              <a:rPr kumimoji="1" lang="ja-JP" altLang="en-US" sz="1400" b="1" dirty="0">
                <a:solidFill>
                  <a:schemeClr val="bg1"/>
                </a:solidFill>
              </a:rPr>
              <a:t>ｓ</a:t>
            </a:r>
          </a:p>
        </p:txBody>
      </p:sp>
      <p:sp>
        <p:nvSpPr>
          <p:cNvPr id="29" name="正方形/長方形 28"/>
          <p:cNvSpPr/>
          <p:nvPr/>
        </p:nvSpPr>
        <p:spPr>
          <a:xfrm>
            <a:off x="5550084" y="593757"/>
            <a:ext cx="2177774" cy="47546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rPr>
              <a:t>地域の発展</a:t>
            </a:r>
          </a:p>
        </p:txBody>
      </p:sp>
    </p:spTree>
    <p:extLst>
      <p:ext uri="{BB962C8B-B14F-4D97-AF65-F5344CB8AC3E}">
        <p14:creationId xmlns:p14="http://schemas.microsoft.com/office/powerpoint/2010/main" val="229813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a:t>
            </a:r>
            <a:r>
              <a:rPr lang="en-US" altLang="ja-JP" sz="2000" b="1" dirty="0">
                <a:latin typeface="UD デジタル 教科書体 NK-R" panose="02020400000000000000" pitchFamily="18" charset="-128"/>
                <a:ea typeface="UD デジタル 教科書体 NK-R" panose="02020400000000000000" pitchFamily="18" charset="-128"/>
              </a:rPr>
              <a:t>【</a:t>
            </a:r>
            <a:r>
              <a:rPr lang="ja-JP" altLang="en-US" sz="2000" b="1" dirty="0">
                <a:latin typeface="UD デジタル 教科書体 NK-R" panose="02020400000000000000" pitchFamily="18" charset="-128"/>
                <a:ea typeface="UD デジタル 教科書体 NK-R" panose="02020400000000000000" pitchFamily="18" charset="-128"/>
              </a:rPr>
              <a:t>参考３</a:t>
            </a:r>
            <a:r>
              <a:rPr lang="en-US" altLang="ja-JP" sz="2000" b="1" dirty="0">
                <a:latin typeface="UD デジタル 教科書体 NK-R" panose="02020400000000000000" pitchFamily="18" charset="-128"/>
                <a:ea typeface="UD デジタル 教科書体 NK-R" panose="02020400000000000000" pitchFamily="18" charset="-128"/>
              </a:rPr>
              <a:t>】</a:t>
            </a:r>
            <a:r>
              <a:rPr lang="ja-JP" altLang="en-US" sz="2000" b="1" dirty="0">
                <a:latin typeface="UD デジタル 教科書体 NK-R" panose="02020400000000000000" pitchFamily="18" charset="-128"/>
                <a:ea typeface="UD デジタル 教科書体 NK-R" panose="02020400000000000000" pitchFamily="18" charset="-128"/>
              </a:rPr>
              <a:t>戦略の実現により期待される効果（イメージ）</a:t>
            </a:r>
            <a:endParaRPr lang="en-US" altLang="ja-JP" sz="2000" b="1" dirty="0">
              <a:latin typeface="UD デジタル 教科書体 NK-R" panose="02020400000000000000" pitchFamily="18" charset="-128"/>
              <a:ea typeface="UD デジタル 教科書体 NK-R" panose="02020400000000000000" pitchFamily="18" charset="-128"/>
            </a:endParaRPr>
          </a:p>
          <a:p>
            <a:r>
              <a:rPr lang="ja-JP" altLang="en-US" sz="2000" b="1" dirty="0">
                <a:latin typeface="UD デジタル 教科書体 NK-R" panose="02020400000000000000" pitchFamily="18" charset="-128"/>
                <a:ea typeface="UD デジタル 教科書体 NK-R" panose="02020400000000000000" pitchFamily="18" charset="-128"/>
              </a:rPr>
              <a:t>　　１ー１　投資魅力向上、大阪・関西経済の活性化</a:t>
            </a:r>
          </a:p>
        </p:txBody>
      </p:sp>
      <p:sp>
        <p:nvSpPr>
          <p:cNvPr id="22" name="テキスト ボックス 21"/>
          <p:cNvSpPr txBox="1"/>
          <p:nvPr/>
        </p:nvSpPr>
        <p:spPr>
          <a:xfrm>
            <a:off x="519749" y="4664418"/>
            <a:ext cx="1169350"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期待される効果</a:t>
            </a: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38</a:t>
            </a:fld>
            <a:endParaRPr kumimoji="1" lang="ja-JP" altLang="en-US" dirty="0"/>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393605" y="-1023102"/>
            <a:ext cx="1755974"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411413" y="822898"/>
            <a:ext cx="1720354"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558352"/>
            <a:ext cx="5503678" cy="210694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現状</a:t>
            </a:r>
          </a:p>
        </p:txBody>
      </p:sp>
      <p:sp>
        <p:nvSpPr>
          <p:cNvPr id="31" name="正方形/長方形 30"/>
          <p:cNvSpPr/>
          <p:nvPr/>
        </p:nvSpPr>
        <p:spPr>
          <a:xfrm>
            <a:off x="519750" y="996499"/>
            <a:ext cx="5503679" cy="1151616"/>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大阪に強みをもつバイオ・医療・ヘルスケア産業では、ファンド総額・本数ともに増加している。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285750" indent="-285750">
              <a:lnSpc>
                <a:spcPct val="130000"/>
              </a:lnSpc>
              <a:buFont typeface="Wingdings" panose="05000000000000000000" pitchFamily="2" charset="2"/>
              <a:buChar char="Ø"/>
            </a:pPr>
            <a:r>
              <a:rPr lang="ja-JP" altLang="en-US" sz="1200" dirty="0">
                <a:latin typeface="UD デジタル 教科書体 NK-R" panose="02020400000000000000" pitchFamily="18" charset="-128"/>
                <a:ea typeface="UD デジタル 教科書体 NK-R" panose="02020400000000000000" pitchFamily="18" charset="-128"/>
              </a:rPr>
              <a:t>一方で、大阪府に所在するスタートアップ企業への資金調達額は、過去</a:t>
            </a:r>
            <a:r>
              <a:rPr lang="en-US" altLang="ja-JP" sz="1200" dirty="0">
                <a:latin typeface="UD デジタル 教科書体 NK-R" panose="02020400000000000000" pitchFamily="18" charset="-128"/>
                <a:ea typeface="UD デジタル 教科書体 NK-R" panose="02020400000000000000" pitchFamily="18" charset="-128"/>
              </a:rPr>
              <a:t>10</a:t>
            </a:r>
            <a:r>
              <a:rPr lang="ja-JP" altLang="en-US" sz="1200" dirty="0">
                <a:latin typeface="UD デジタル 教科書体 NK-R" panose="02020400000000000000" pitchFamily="18" charset="-128"/>
                <a:ea typeface="UD デジタル 教科書体 NK-R" panose="02020400000000000000" pitchFamily="18" charset="-128"/>
              </a:rPr>
              <a:t>年で増加しているものの、東京都との差は拡大している。</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39" name="正方形/長方形 38"/>
          <p:cNvSpPr/>
          <p:nvPr/>
        </p:nvSpPr>
        <p:spPr>
          <a:xfrm>
            <a:off x="6139543" y="4434914"/>
            <a:ext cx="3976689" cy="23726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r>
              <a:rPr lang="ja-JP" altLang="en-US" sz="1200" b="1" dirty="0">
                <a:latin typeface="Meiryo UI" panose="020B0604030504040204" pitchFamily="50" charset="-128"/>
                <a:ea typeface="Meiryo UI" panose="020B0604030504040204" pitchFamily="50" charset="-128"/>
              </a:rPr>
              <a:t>　■　国内スタートアップ企業の</a:t>
            </a:r>
            <a:r>
              <a:rPr lang="ja-JP" altLang="en-US" sz="1200" b="1" dirty="0"/>
              <a:t>地域別調達額の推移　　　　　　　　　　　　</a:t>
            </a:r>
            <a:endParaRPr lang="ja-JP" altLang="en-US" sz="1100" b="1" dirty="0"/>
          </a:p>
        </p:txBody>
      </p:sp>
      <p:sp>
        <p:nvSpPr>
          <p:cNvPr id="40" name="正方形/長方形 39"/>
          <p:cNvSpPr/>
          <p:nvPr/>
        </p:nvSpPr>
        <p:spPr>
          <a:xfrm>
            <a:off x="6139543" y="850746"/>
            <a:ext cx="4626478" cy="247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r>
              <a:rPr lang="ja-JP" altLang="en-US" sz="1400" b="1" dirty="0">
                <a:latin typeface="Meiryo UI" panose="020B0604030504040204" pitchFamily="50" charset="-128"/>
                <a:ea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rPr>
              <a:t>■　</a:t>
            </a:r>
            <a:r>
              <a:rPr lang="ja-JP" altLang="en-US" sz="1300" b="1" dirty="0"/>
              <a:t>バイオ・医療・ヘルスケアの設立ファンド総額と本数</a:t>
            </a:r>
            <a:endParaRPr lang="ja-JP" altLang="en-US" sz="1200" b="1" dirty="0"/>
          </a:p>
        </p:txBody>
      </p:sp>
      <p:pic>
        <p:nvPicPr>
          <p:cNvPr id="41" name="図 40"/>
          <p:cNvPicPr>
            <a:picLocks noChangeAspect="1"/>
          </p:cNvPicPr>
          <p:nvPr/>
        </p:nvPicPr>
        <p:blipFill rotWithShape="1">
          <a:blip r:embed="rId2"/>
          <a:srcRect l="15404" t="36095" r="79570" b="35836"/>
          <a:stretch/>
        </p:blipFill>
        <p:spPr>
          <a:xfrm>
            <a:off x="6149069" y="4717600"/>
            <a:ext cx="468085" cy="1470001"/>
          </a:xfrm>
          <a:prstGeom prst="rect">
            <a:avLst/>
          </a:prstGeom>
          <a:ln>
            <a:solidFill>
              <a:schemeClr val="bg1">
                <a:lumMod val="65000"/>
              </a:schemeClr>
            </a:solidFill>
          </a:ln>
        </p:spPr>
      </p:pic>
      <p:sp>
        <p:nvSpPr>
          <p:cNvPr id="10" name="正方形/長方形 9"/>
          <p:cNvSpPr/>
          <p:nvPr/>
        </p:nvSpPr>
        <p:spPr>
          <a:xfrm>
            <a:off x="519750" y="4910967"/>
            <a:ext cx="5503679" cy="1754326"/>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万博を通じて、社会実装に向けて試行される「未来社会の実験場」が体現され、大阪に強みを持つ産業を中心にイノベーションが創出され、金融面からスタートアップの成長を支援するエコシステムが形成されている</a:t>
            </a:r>
            <a:endParaRPr lang="en-US" altLang="ja-JP" sz="1200" dirty="0">
              <a:latin typeface="UD デジタル 教科書体 NK-R" panose="02020400000000000000" pitchFamily="18" charset="-128"/>
              <a:ea typeface="UD デジタル 教科書体 NK-R" panose="02020400000000000000" pitchFamily="18" charset="-128"/>
            </a:endParaRPr>
          </a:p>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大阪・関西経済が成長・発展し、投資魅力が増大している</a:t>
            </a:r>
            <a:endParaRPr lang="en-US" altLang="ja-JP" sz="1200" dirty="0">
              <a:latin typeface="UD デジタル 教科書体 NK-R" panose="02020400000000000000" pitchFamily="18" charset="-128"/>
              <a:ea typeface="UD デジタル 教科書体 NK-R" panose="02020400000000000000" pitchFamily="18" charset="-128"/>
            </a:endParaRPr>
          </a:p>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行政による金融系外国企業への支援により、大阪でのビジネスが確実に軌道に乗っている</a:t>
            </a:r>
          </a:p>
        </p:txBody>
      </p:sp>
      <p:sp>
        <p:nvSpPr>
          <p:cNvPr id="2" name="正方形/長方形 1"/>
          <p:cNvSpPr/>
          <p:nvPr/>
        </p:nvSpPr>
        <p:spPr>
          <a:xfrm>
            <a:off x="569210" y="3256482"/>
            <a:ext cx="5402079" cy="830997"/>
          </a:xfrm>
          <a:prstGeom prst="rect">
            <a:avLst/>
          </a:prstGeom>
          <a:solidFill>
            <a:schemeClr val="bg1">
              <a:lumMod val="85000"/>
            </a:schemeClr>
          </a:solidFill>
        </p:spPr>
        <p:txBody>
          <a:bodyPr wrap="square">
            <a:spAutoFit/>
          </a:bodyPr>
          <a:lstStyle/>
          <a:p>
            <a:pPr>
              <a:spcBef>
                <a:spcPct val="0"/>
              </a:spcBef>
              <a:spcAft>
                <a:spcPts val="400"/>
              </a:spcAft>
            </a:pPr>
            <a:r>
              <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rPr>
              <a:t>2025</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年大阪・関西万博や、うめきた２期や中之島未来医療国際拠点等のビッグプロジェクトを進めるため、大阪・関西の国際的知名度を高め、</a:t>
            </a:r>
            <a:r>
              <a:rPr lang="ja-JP" altLang="en-US" sz="1200" b="1" dirty="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1200" dirty="0">
                <a:latin typeface="UD デジタル 教科書体 NK-R" panose="02020400000000000000" pitchFamily="18" charset="-128"/>
                <a:ea typeface="UD デジタル 教科書体 NK-R" panose="02020400000000000000" pitchFamily="18" charset="-128"/>
              </a:rPr>
              <a:t>国内外から人材や投資を呼び込み、金融面からスタートアップの成長を支援するエコシステムの拠点形成、さらには金融系企業やフィンテック企業等を集積させる</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21" name="テキスト ボックス 20"/>
          <p:cNvSpPr txBox="1"/>
          <p:nvPr/>
        </p:nvSpPr>
        <p:spPr>
          <a:xfrm>
            <a:off x="519750" y="2769695"/>
            <a:ext cx="2750500"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取組みの方向性</a:t>
            </a:r>
          </a:p>
        </p:txBody>
      </p:sp>
      <p:sp>
        <p:nvSpPr>
          <p:cNvPr id="3" name="テキスト ボックス 2"/>
          <p:cNvSpPr txBox="1"/>
          <p:nvPr/>
        </p:nvSpPr>
        <p:spPr>
          <a:xfrm>
            <a:off x="519463" y="2988015"/>
            <a:ext cx="2815194" cy="276999"/>
          </a:xfrm>
          <a:prstGeom prst="rect">
            <a:avLst/>
          </a:prstGeom>
          <a:noFill/>
        </p:spPr>
        <p:txBody>
          <a:bodyPr wrap="non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［金融をテコに発展するグローバル都市］</a:t>
            </a:r>
          </a:p>
        </p:txBody>
      </p:sp>
      <p:pic>
        <p:nvPicPr>
          <p:cNvPr id="4" name="図 3"/>
          <p:cNvPicPr>
            <a:picLocks noChangeAspect="1"/>
          </p:cNvPicPr>
          <p:nvPr/>
        </p:nvPicPr>
        <p:blipFill rotWithShape="1">
          <a:blip r:embed="rId3"/>
          <a:srcRect l="17145" t="33126" r="18316" b="33332"/>
          <a:stretch/>
        </p:blipFill>
        <p:spPr>
          <a:xfrm>
            <a:off x="6139543" y="4704754"/>
            <a:ext cx="5682562" cy="1660422"/>
          </a:xfrm>
          <a:prstGeom prst="rect">
            <a:avLst/>
          </a:prstGeom>
          <a:ln>
            <a:solidFill>
              <a:schemeClr val="tx1"/>
            </a:solidFill>
          </a:ln>
        </p:spPr>
      </p:pic>
      <p:sp>
        <p:nvSpPr>
          <p:cNvPr id="5" name="正方形/長方形 4"/>
          <p:cNvSpPr/>
          <p:nvPr/>
        </p:nvSpPr>
        <p:spPr>
          <a:xfrm>
            <a:off x="6090104" y="6374297"/>
            <a:ext cx="6096000" cy="461665"/>
          </a:xfrm>
          <a:prstGeom prst="rect">
            <a:avLst/>
          </a:prstGeom>
        </p:spPr>
        <p:txBody>
          <a:bodyPr>
            <a:spAutoFit/>
          </a:bodyPr>
          <a:lstStyle/>
          <a:p>
            <a:r>
              <a:rPr lang="ja-JP" altLang="en-US" sz="600" dirty="0"/>
              <a:t>注１）各年の値は基準日時点までに観測されたものが対象 </a:t>
            </a:r>
            <a:endParaRPr lang="en-US" altLang="ja-JP" sz="600" dirty="0"/>
          </a:p>
          <a:p>
            <a:r>
              <a:rPr lang="ja-JP" altLang="en-US" sz="600" dirty="0"/>
              <a:t>注２）データの特性上、調査進行により過去含めて数値が変動する。調査進行による影響は金額が小さい案件ほどうけやすく、特に直近年ほど影響を受けやすい </a:t>
            </a:r>
            <a:endParaRPr lang="en-US" altLang="ja-JP" sz="600" dirty="0"/>
          </a:p>
          <a:p>
            <a:r>
              <a:rPr lang="ja-JP" altLang="en-US" sz="600" dirty="0"/>
              <a:t>注３）その他は上記以外の都道府県の合計</a:t>
            </a:r>
            <a:endParaRPr lang="en-US" altLang="ja-JP" sz="600" dirty="0"/>
          </a:p>
          <a:p>
            <a:r>
              <a:rPr lang="ja-JP" altLang="en-US" sz="600" dirty="0"/>
              <a:t>出所）</a:t>
            </a:r>
            <a:r>
              <a:rPr lang="en-US" altLang="ja-JP" sz="600" dirty="0"/>
              <a:t>INITIAL</a:t>
            </a:r>
            <a:r>
              <a:rPr lang="ja-JP" altLang="en-US" sz="600" dirty="0"/>
              <a:t>（</a:t>
            </a:r>
            <a:r>
              <a:rPr lang="en-US" altLang="ja-JP" sz="600" dirty="0"/>
              <a:t>2022</a:t>
            </a:r>
            <a:r>
              <a:rPr lang="ja-JP" altLang="en-US" sz="600" dirty="0"/>
              <a:t>年</a:t>
            </a:r>
            <a:r>
              <a:rPr lang="en-US" altLang="ja-JP" sz="600" dirty="0"/>
              <a:t>1</a:t>
            </a:r>
            <a:r>
              <a:rPr lang="ja-JP" altLang="en-US" sz="600" dirty="0"/>
              <a:t>月</a:t>
            </a:r>
            <a:r>
              <a:rPr lang="en-US" altLang="ja-JP" sz="600" dirty="0"/>
              <a:t>25</a:t>
            </a:r>
            <a:r>
              <a:rPr lang="ja-JP" altLang="en-US" sz="600" dirty="0"/>
              <a:t>日時点）</a:t>
            </a:r>
          </a:p>
        </p:txBody>
      </p:sp>
      <p:pic>
        <p:nvPicPr>
          <p:cNvPr id="6" name="図 5"/>
          <p:cNvPicPr>
            <a:picLocks noChangeAspect="1"/>
          </p:cNvPicPr>
          <p:nvPr/>
        </p:nvPicPr>
        <p:blipFill rotWithShape="1">
          <a:blip r:embed="rId4"/>
          <a:srcRect l="12518" t="27952" r="36823" b="26389"/>
          <a:stretch/>
        </p:blipFill>
        <p:spPr>
          <a:xfrm>
            <a:off x="6139543" y="1155451"/>
            <a:ext cx="4885696" cy="2475796"/>
          </a:xfrm>
          <a:prstGeom prst="rect">
            <a:avLst/>
          </a:prstGeom>
          <a:ln>
            <a:solidFill>
              <a:schemeClr val="tx1"/>
            </a:solidFill>
          </a:ln>
        </p:spPr>
      </p:pic>
      <p:sp>
        <p:nvSpPr>
          <p:cNvPr id="7" name="正方形/長方形 6"/>
          <p:cNvSpPr/>
          <p:nvPr/>
        </p:nvSpPr>
        <p:spPr>
          <a:xfrm>
            <a:off x="6149069" y="3690901"/>
            <a:ext cx="6096000" cy="738664"/>
          </a:xfrm>
          <a:prstGeom prst="rect">
            <a:avLst/>
          </a:prstGeom>
        </p:spPr>
        <p:txBody>
          <a:bodyPr>
            <a:spAutoFit/>
          </a:bodyPr>
          <a:lstStyle/>
          <a:p>
            <a:r>
              <a:rPr lang="ja-JP" altLang="en-US" sz="600" dirty="0">
                <a:solidFill>
                  <a:srgbClr val="434343"/>
                </a:solidFill>
                <a:latin typeface="SawarabiGothic-Regular"/>
              </a:rPr>
              <a:t>注１）国内へのスタートアップ投資を中心に投資を行っているまたは行う予定のファンドのうち投資先企業の業種について言及しているファンドが集計対象、</a:t>
            </a:r>
            <a:endParaRPr lang="en-US" altLang="ja-JP" sz="600" dirty="0">
              <a:solidFill>
                <a:srgbClr val="434343"/>
              </a:solidFill>
              <a:latin typeface="SawarabiGothic-Regular"/>
            </a:endParaRPr>
          </a:p>
          <a:p>
            <a:r>
              <a:rPr lang="ja-JP" altLang="en-US" sz="600" dirty="0">
                <a:solidFill>
                  <a:srgbClr val="434343"/>
                </a:solidFill>
                <a:latin typeface="SawarabiGothic-Regular"/>
              </a:rPr>
              <a:t>　　　国内への投資を確認できない場合は集計に含まれない</a:t>
            </a:r>
          </a:p>
          <a:p>
            <a:r>
              <a:rPr lang="ja-JP" altLang="en-US" sz="600" dirty="0">
                <a:solidFill>
                  <a:srgbClr val="434343"/>
                </a:solidFill>
                <a:latin typeface="SawarabiGothic-Regular"/>
              </a:rPr>
              <a:t>注２）選好業種は</a:t>
            </a:r>
            <a:r>
              <a:rPr lang="ja-JP" altLang="en-US" sz="600" dirty="0">
                <a:solidFill>
                  <a:srgbClr val="434343"/>
                </a:solidFill>
                <a:latin typeface="游ゴシック 本文"/>
              </a:rPr>
              <a:t>複数を選好している場合があるため、ファンド総額と設立数は重複している場合がある</a:t>
            </a:r>
          </a:p>
          <a:p>
            <a:r>
              <a:rPr lang="ja-JP" altLang="en-US" sz="600" dirty="0">
                <a:solidFill>
                  <a:srgbClr val="434343"/>
                </a:solidFill>
                <a:latin typeface="游ゴシック 本文"/>
              </a:rPr>
              <a:t>注３）ファンド金額不明：</a:t>
            </a:r>
            <a:r>
              <a:rPr lang="en-US" altLang="ja-JP" sz="600" dirty="0">
                <a:solidFill>
                  <a:srgbClr val="434343"/>
                </a:solidFill>
                <a:latin typeface="游ゴシック 本文"/>
              </a:rPr>
              <a:t>2016</a:t>
            </a:r>
            <a:r>
              <a:rPr lang="ja-JP" altLang="en-US" sz="600" dirty="0">
                <a:solidFill>
                  <a:srgbClr val="434343"/>
                </a:solidFill>
                <a:latin typeface="游ゴシック 本文"/>
              </a:rPr>
              <a:t>年</a:t>
            </a:r>
            <a:r>
              <a:rPr lang="en-US" altLang="ja-JP" sz="600" dirty="0">
                <a:solidFill>
                  <a:srgbClr val="434343"/>
                </a:solidFill>
                <a:latin typeface="游ゴシック 本文"/>
              </a:rPr>
              <a:t>2</a:t>
            </a:r>
            <a:r>
              <a:rPr lang="ja-JP" altLang="en-US" sz="600" dirty="0">
                <a:solidFill>
                  <a:srgbClr val="434343"/>
                </a:solidFill>
                <a:latin typeface="游ゴシック 本文"/>
              </a:rPr>
              <a:t>本、 </a:t>
            </a:r>
            <a:r>
              <a:rPr lang="en-US" altLang="ja-JP" sz="600" dirty="0">
                <a:solidFill>
                  <a:srgbClr val="434343"/>
                </a:solidFill>
                <a:latin typeface="游ゴシック 本文"/>
              </a:rPr>
              <a:t>2017</a:t>
            </a:r>
            <a:r>
              <a:rPr lang="ja-JP" altLang="en-US" sz="600" dirty="0">
                <a:solidFill>
                  <a:srgbClr val="434343"/>
                </a:solidFill>
                <a:latin typeface="游ゴシック 本文"/>
              </a:rPr>
              <a:t>年</a:t>
            </a:r>
            <a:r>
              <a:rPr lang="en-US" altLang="ja-JP" sz="600" dirty="0">
                <a:solidFill>
                  <a:srgbClr val="434343"/>
                </a:solidFill>
                <a:latin typeface="游ゴシック 本文"/>
              </a:rPr>
              <a:t>0</a:t>
            </a:r>
            <a:r>
              <a:rPr lang="ja-JP" altLang="en-US" sz="600" dirty="0">
                <a:solidFill>
                  <a:srgbClr val="434343"/>
                </a:solidFill>
                <a:latin typeface="游ゴシック 本文"/>
              </a:rPr>
              <a:t>本、 </a:t>
            </a:r>
            <a:r>
              <a:rPr lang="en-US" altLang="ja-JP" sz="600" dirty="0">
                <a:solidFill>
                  <a:srgbClr val="434343"/>
                </a:solidFill>
                <a:latin typeface="游ゴシック 本文"/>
              </a:rPr>
              <a:t>2018</a:t>
            </a:r>
            <a:r>
              <a:rPr lang="ja-JP" altLang="en-US" sz="600" dirty="0">
                <a:solidFill>
                  <a:srgbClr val="434343"/>
                </a:solidFill>
                <a:latin typeface="游ゴシック 本文"/>
              </a:rPr>
              <a:t>年</a:t>
            </a:r>
            <a:r>
              <a:rPr lang="en-US" altLang="ja-JP" sz="600" dirty="0">
                <a:solidFill>
                  <a:srgbClr val="434343"/>
                </a:solidFill>
                <a:latin typeface="游ゴシック 本文"/>
              </a:rPr>
              <a:t>0</a:t>
            </a:r>
            <a:r>
              <a:rPr lang="ja-JP" altLang="en-US" sz="600" dirty="0">
                <a:solidFill>
                  <a:srgbClr val="434343"/>
                </a:solidFill>
                <a:latin typeface="游ゴシック 本文"/>
              </a:rPr>
              <a:t>本、 </a:t>
            </a:r>
            <a:r>
              <a:rPr lang="en-US" altLang="ja-JP" sz="600" dirty="0">
                <a:solidFill>
                  <a:srgbClr val="434343"/>
                </a:solidFill>
                <a:latin typeface="游ゴシック 本文"/>
              </a:rPr>
              <a:t>2019</a:t>
            </a:r>
            <a:r>
              <a:rPr lang="ja-JP" altLang="en-US" sz="600" dirty="0">
                <a:solidFill>
                  <a:srgbClr val="434343"/>
                </a:solidFill>
                <a:latin typeface="游ゴシック 本文"/>
              </a:rPr>
              <a:t>年</a:t>
            </a:r>
            <a:r>
              <a:rPr lang="en-US" altLang="ja-JP" sz="600" dirty="0">
                <a:solidFill>
                  <a:srgbClr val="434343"/>
                </a:solidFill>
                <a:latin typeface="游ゴシック 本文"/>
              </a:rPr>
              <a:t>1</a:t>
            </a:r>
            <a:r>
              <a:rPr lang="ja-JP" altLang="en-US" sz="600" dirty="0">
                <a:solidFill>
                  <a:srgbClr val="434343"/>
                </a:solidFill>
                <a:latin typeface="游ゴシック 本文"/>
              </a:rPr>
              <a:t>本、</a:t>
            </a:r>
            <a:r>
              <a:rPr lang="en-US" altLang="ja-JP" sz="600" dirty="0">
                <a:solidFill>
                  <a:srgbClr val="434343"/>
                </a:solidFill>
                <a:latin typeface="游ゴシック 本文"/>
              </a:rPr>
              <a:t>2020</a:t>
            </a:r>
            <a:r>
              <a:rPr lang="ja-JP" altLang="en-US" sz="600" dirty="0">
                <a:solidFill>
                  <a:srgbClr val="434343"/>
                </a:solidFill>
                <a:latin typeface="游ゴシック 本文"/>
              </a:rPr>
              <a:t>年</a:t>
            </a:r>
            <a:r>
              <a:rPr lang="en-US" altLang="ja-JP" sz="600" dirty="0">
                <a:solidFill>
                  <a:srgbClr val="434343"/>
                </a:solidFill>
                <a:latin typeface="游ゴシック 本文"/>
              </a:rPr>
              <a:t>0</a:t>
            </a:r>
            <a:r>
              <a:rPr lang="ja-JP" altLang="en-US" sz="600" dirty="0">
                <a:solidFill>
                  <a:srgbClr val="434343"/>
                </a:solidFill>
                <a:latin typeface="游ゴシック 本文"/>
              </a:rPr>
              <a:t>本、</a:t>
            </a:r>
            <a:r>
              <a:rPr lang="en-US" altLang="ja-JP" sz="600" dirty="0">
                <a:solidFill>
                  <a:srgbClr val="434343"/>
                </a:solidFill>
                <a:latin typeface="游ゴシック 本文"/>
              </a:rPr>
              <a:t>2021</a:t>
            </a:r>
            <a:r>
              <a:rPr lang="ja-JP" altLang="en-US" sz="600" dirty="0">
                <a:solidFill>
                  <a:srgbClr val="434343"/>
                </a:solidFill>
                <a:latin typeface="游ゴシック 本文"/>
              </a:rPr>
              <a:t>年</a:t>
            </a:r>
            <a:r>
              <a:rPr lang="en-US" altLang="ja-JP" sz="600" dirty="0">
                <a:solidFill>
                  <a:srgbClr val="434343"/>
                </a:solidFill>
                <a:latin typeface="游ゴシック 本文"/>
              </a:rPr>
              <a:t>5</a:t>
            </a:r>
            <a:r>
              <a:rPr lang="ja-JP" altLang="en-US" sz="600" dirty="0">
                <a:solidFill>
                  <a:srgbClr val="434343"/>
                </a:solidFill>
                <a:latin typeface="游ゴシック 本文"/>
              </a:rPr>
              <a:t>本</a:t>
            </a:r>
          </a:p>
          <a:p>
            <a:r>
              <a:rPr lang="ja-JP" altLang="en-US" sz="600" dirty="0">
                <a:solidFill>
                  <a:srgbClr val="434343"/>
                </a:solidFill>
                <a:latin typeface="游ゴシック 本文"/>
              </a:rPr>
              <a:t>注４）各年の値は基準日時点までに観測されたものが対象</a:t>
            </a:r>
          </a:p>
          <a:p>
            <a:r>
              <a:rPr lang="ja-JP" altLang="en-US" sz="600" dirty="0">
                <a:solidFill>
                  <a:srgbClr val="434343"/>
                </a:solidFill>
                <a:latin typeface="SawarabiGothic-Regular"/>
              </a:rPr>
              <a:t>注５）データの特性上、調査進行により過去含めて数値が変動する</a:t>
            </a:r>
          </a:p>
          <a:p>
            <a:r>
              <a:rPr lang="ja-JP" altLang="en-US" sz="600" dirty="0">
                <a:solidFill>
                  <a:srgbClr val="434343"/>
                </a:solidFill>
                <a:latin typeface="SawarabiGothic-Regular"/>
              </a:rPr>
              <a:t>出所）</a:t>
            </a:r>
            <a:r>
              <a:rPr lang="en-US" altLang="ja-JP" sz="600" dirty="0"/>
              <a:t>INITIAL</a:t>
            </a:r>
            <a:r>
              <a:rPr lang="ja-JP" altLang="en-US" sz="600" dirty="0"/>
              <a:t>（</a:t>
            </a:r>
            <a:r>
              <a:rPr lang="en-US" altLang="ja-JP" sz="600" dirty="0"/>
              <a:t>2022</a:t>
            </a:r>
            <a:r>
              <a:rPr lang="ja-JP" altLang="en-US" sz="600" dirty="0"/>
              <a:t>年</a:t>
            </a:r>
            <a:r>
              <a:rPr lang="en-US" altLang="ja-JP" sz="600" dirty="0"/>
              <a:t>1</a:t>
            </a:r>
            <a:r>
              <a:rPr lang="ja-JP" altLang="en-US" sz="600" dirty="0"/>
              <a:t>月</a:t>
            </a:r>
            <a:r>
              <a:rPr lang="en-US" altLang="ja-JP" sz="600" dirty="0"/>
              <a:t>30</a:t>
            </a:r>
            <a:r>
              <a:rPr lang="ja-JP" altLang="en-US" sz="600" dirty="0"/>
              <a:t>日時点）</a:t>
            </a:r>
          </a:p>
        </p:txBody>
      </p:sp>
    </p:spTree>
    <p:extLst>
      <p:ext uri="{BB962C8B-B14F-4D97-AF65-F5344CB8AC3E}">
        <p14:creationId xmlns:p14="http://schemas.microsoft.com/office/powerpoint/2010/main" val="2670152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08149" y="4679290"/>
            <a:ext cx="1169350"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期待される効果</a:t>
            </a: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39</a:t>
            </a:fld>
            <a:endParaRPr kumimoji="1" lang="ja-JP" altLang="en-US" dirty="0"/>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229831" y="-859328"/>
            <a:ext cx="2083521"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565242" y="1031926"/>
            <a:ext cx="1412696"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563012"/>
            <a:ext cx="5503678" cy="210228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現状</a:t>
            </a:r>
          </a:p>
        </p:txBody>
      </p:sp>
      <p:sp>
        <p:nvSpPr>
          <p:cNvPr id="31" name="正方形/長方形 30"/>
          <p:cNvSpPr/>
          <p:nvPr/>
        </p:nvSpPr>
        <p:spPr>
          <a:xfrm>
            <a:off x="519750" y="1239894"/>
            <a:ext cx="5503679" cy="1151616"/>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世界のデリバティブ取引高は</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10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年前と比べて、約</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倍と増加傾向にある。これまで中心であった株式・金利関連の先物・オプションに加え、コモディティ関連取引も増加している。</a:t>
            </a:r>
          </a:p>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一方、日本のデリバティブ取引高は、増加しているものの、欧米・中国と比べて小さく、シンガポールと同程度にとどまっている。　</a:t>
            </a:r>
          </a:p>
        </p:txBody>
      </p:sp>
      <p:sp>
        <p:nvSpPr>
          <p:cNvPr id="10" name="正方形/長方形 9"/>
          <p:cNvSpPr/>
          <p:nvPr/>
        </p:nvSpPr>
        <p:spPr>
          <a:xfrm>
            <a:off x="531352" y="5125835"/>
            <a:ext cx="5503679" cy="1175258"/>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先物発祥の地である歴史の上に、アジアにおける先駆的なデリバティブの拠点として投資魅力が向上している</a:t>
            </a:r>
          </a:p>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エッジの効いた現地性のある金融商品も多数開発され、世界の投資家や外国企業が集積している　　</a:t>
            </a:r>
          </a:p>
        </p:txBody>
      </p:sp>
      <p:sp>
        <p:nvSpPr>
          <p:cNvPr id="21"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a:t>
            </a:r>
            <a:r>
              <a:rPr lang="ja-JP" altLang="en-US" sz="2800" b="1" dirty="0">
                <a:latin typeface="UD デジタル 教科書体 NK-R" panose="02020400000000000000" pitchFamily="18" charset="-128"/>
                <a:ea typeface="UD デジタル 教科書体 NK-R" panose="02020400000000000000" pitchFamily="18" charset="-128"/>
              </a:rPr>
              <a:t>１－２　投資魅力向上、大阪・関西経済の活性化</a:t>
            </a:r>
          </a:p>
        </p:txBody>
      </p:sp>
      <p:grpSp>
        <p:nvGrpSpPr>
          <p:cNvPr id="23" name="グループ化 22"/>
          <p:cNvGrpSpPr/>
          <p:nvPr/>
        </p:nvGrpSpPr>
        <p:grpSpPr>
          <a:xfrm>
            <a:off x="6647542" y="779159"/>
            <a:ext cx="5181520" cy="2654882"/>
            <a:chOff x="898449" y="2323577"/>
            <a:chExt cx="5503160" cy="2833994"/>
          </a:xfrm>
        </p:grpSpPr>
        <p:graphicFrame>
          <p:nvGraphicFramePr>
            <p:cNvPr id="24" name="グラフ 23">
              <a:extLst>
                <a:ext uri="{FF2B5EF4-FFF2-40B4-BE49-F238E27FC236}">
                  <a16:creationId xmlns:a16="http://schemas.microsoft.com/office/drawing/2014/main" id="{A2D98174-1560-4848-9103-D5956A54C626}"/>
                </a:ext>
              </a:extLst>
            </p:cNvPr>
            <p:cNvGraphicFramePr>
              <a:graphicFrameLocks/>
            </p:cNvGraphicFramePr>
            <p:nvPr>
              <p:extLst>
                <p:ext uri="{D42A27DB-BD31-4B8C-83A1-F6EECF244321}">
                  <p14:modId xmlns:p14="http://schemas.microsoft.com/office/powerpoint/2010/main" val="1356323986"/>
                </p:ext>
              </p:extLst>
            </p:nvPr>
          </p:nvGraphicFramePr>
          <p:xfrm>
            <a:off x="898449" y="2323577"/>
            <a:ext cx="5503160" cy="2833994"/>
          </p:xfrm>
          <a:graphic>
            <a:graphicData uri="http://schemas.openxmlformats.org/drawingml/2006/chart">
              <c:chart xmlns:c="http://schemas.openxmlformats.org/drawingml/2006/chart" xmlns:r="http://schemas.openxmlformats.org/officeDocument/2006/relationships" r:id="rId2"/>
            </a:graphicData>
          </a:graphic>
        </p:graphicFrame>
        <p:cxnSp>
          <p:nvCxnSpPr>
            <p:cNvPr id="27" name="直線矢印コネクタ 26"/>
            <p:cNvCxnSpPr/>
            <p:nvPr/>
          </p:nvCxnSpPr>
          <p:spPr>
            <a:xfrm flipV="1">
              <a:off x="3780430" y="2634018"/>
              <a:ext cx="2320119" cy="10235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5158660" y="2636063"/>
              <a:ext cx="580608" cy="276999"/>
            </a:xfrm>
            <a:prstGeom prst="rect">
              <a:avLst/>
            </a:prstGeom>
            <a:noFill/>
          </p:spPr>
          <p:txBody>
            <a:bodyPr wrap="none" rtlCol="0">
              <a:spAutoFit/>
            </a:bodyPr>
            <a:lstStyle/>
            <a:p>
              <a:r>
                <a:rPr kumimoji="1" lang="ja-JP" altLang="en-US" sz="1200" b="1" dirty="0">
                  <a:latin typeface="+mn-ea"/>
                </a:rPr>
                <a:t>約</a:t>
              </a:r>
              <a:r>
                <a:rPr kumimoji="1" lang="en-US" altLang="ja-JP" sz="1200" b="1" dirty="0">
                  <a:latin typeface="+mn-ea"/>
                </a:rPr>
                <a:t>2</a:t>
              </a:r>
              <a:r>
                <a:rPr kumimoji="1" lang="ja-JP" altLang="en-US" sz="1200" b="1" dirty="0">
                  <a:latin typeface="+mn-ea"/>
                </a:rPr>
                <a:t>倍</a:t>
              </a:r>
            </a:p>
          </p:txBody>
        </p:sp>
      </p:grpSp>
      <p:sp>
        <p:nvSpPr>
          <p:cNvPr id="30" name="テキスト ボックス 29">
            <a:extLst>
              <a:ext uri="{FF2B5EF4-FFF2-40B4-BE49-F238E27FC236}">
                <a16:creationId xmlns:a16="http://schemas.microsoft.com/office/drawing/2014/main" id="{E9947750-E7DC-44B4-B02E-CF02961324B9}"/>
              </a:ext>
            </a:extLst>
          </p:cNvPr>
          <p:cNvSpPr txBox="1"/>
          <p:nvPr/>
        </p:nvSpPr>
        <p:spPr>
          <a:xfrm>
            <a:off x="9673818" y="3423947"/>
            <a:ext cx="2285872" cy="238848"/>
          </a:xfrm>
          <a:prstGeom prst="rect">
            <a:avLst/>
          </a:prstGeom>
          <a:noFill/>
        </p:spPr>
        <p:txBody>
          <a:bodyPr wrap="square" rtlCol="0">
            <a:spAutoFit/>
          </a:bodyPr>
          <a:lstStyle/>
          <a:p>
            <a:pPr algn="r"/>
            <a:r>
              <a:rPr lang="ja-JP" altLang="en-US" sz="952" dirty="0">
                <a:solidFill>
                  <a:prstClr val="black"/>
                </a:solidFill>
                <a:latin typeface="+mn-ea"/>
                <a:cs typeface="Meiryo UI" panose="020B0604030504040204" pitchFamily="50" charset="-128"/>
              </a:rPr>
              <a:t>（出典）日本取引所グループ提供資料</a:t>
            </a:r>
          </a:p>
        </p:txBody>
      </p:sp>
      <p:grpSp>
        <p:nvGrpSpPr>
          <p:cNvPr id="33" name="グループ化 32"/>
          <p:cNvGrpSpPr/>
          <p:nvPr/>
        </p:nvGrpSpPr>
        <p:grpSpPr>
          <a:xfrm>
            <a:off x="6720117" y="3616282"/>
            <a:ext cx="4968963" cy="2947413"/>
            <a:chOff x="6413730" y="2163017"/>
            <a:chExt cx="5819846" cy="3376143"/>
          </a:xfrm>
        </p:grpSpPr>
        <p:pic>
          <p:nvPicPr>
            <p:cNvPr id="34" name="図 33"/>
            <p:cNvPicPr>
              <a:picLocks noChangeAspect="1"/>
            </p:cNvPicPr>
            <p:nvPr/>
          </p:nvPicPr>
          <p:blipFill rotWithShape="1">
            <a:blip r:embed="rId3"/>
            <a:srcRect l="21948" t="29337" r="22928" b="8070"/>
            <a:stretch/>
          </p:blipFill>
          <p:spPr>
            <a:xfrm>
              <a:off x="6413730" y="2163017"/>
              <a:ext cx="5288459" cy="3376143"/>
            </a:xfrm>
            <a:prstGeom prst="rect">
              <a:avLst/>
            </a:prstGeom>
          </p:spPr>
        </p:pic>
        <p:sp>
          <p:nvSpPr>
            <p:cNvPr id="35" name="テキスト ボックス 34"/>
            <p:cNvSpPr txBox="1"/>
            <p:nvPr/>
          </p:nvSpPr>
          <p:spPr>
            <a:xfrm>
              <a:off x="11494037" y="2455238"/>
              <a:ext cx="739539" cy="264409"/>
            </a:xfrm>
            <a:prstGeom prst="rect">
              <a:avLst/>
            </a:prstGeom>
            <a:solidFill>
              <a:schemeClr val="bg1"/>
            </a:solidFill>
            <a:ln>
              <a:solidFill>
                <a:schemeClr val="tx1"/>
              </a:solidFill>
            </a:ln>
          </p:spPr>
          <p:txBody>
            <a:bodyPr wrap="square" rtlCol="0">
              <a:spAutoFit/>
            </a:bodyPr>
            <a:lstStyle/>
            <a:p>
              <a:pPr algn="ctr"/>
              <a:r>
                <a:rPr kumimoji="1" lang="en-US" altLang="ja-JP" sz="900" dirty="0"/>
                <a:t>CME</a:t>
              </a:r>
              <a:r>
                <a:rPr lang="en-US" altLang="ja-JP" sz="700" dirty="0"/>
                <a:t>(</a:t>
              </a:r>
              <a:r>
                <a:rPr kumimoji="1" lang="ja-JP" altLang="en-US" sz="700" dirty="0"/>
                <a:t>米</a:t>
              </a:r>
              <a:r>
                <a:rPr kumimoji="1" lang="en-US" altLang="ja-JP" sz="700" dirty="0"/>
                <a:t>)</a:t>
              </a:r>
              <a:endParaRPr kumimoji="1" lang="ja-JP" altLang="en-US" sz="700" dirty="0"/>
            </a:p>
          </p:txBody>
        </p:sp>
        <p:sp>
          <p:nvSpPr>
            <p:cNvPr id="37" name="テキスト ボックス 36"/>
            <p:cNvSpPr txBox="1"/>
            <p:nvPr/>
          </p:nvSpPr>
          <p:spPr>
            <a:xfrm>
              <a:off x="11468063" y="3613423"/>
              <a:ext cx="765513" cy="264409"/>
            </a:xfrm>
            <a:prstGeom prst="rect">
              <a:avLst/>
            </a:prstGeom>
            <a:solidFill>
              <a:schemeClr val="bg1"/>
            </a:solidFill>
            <a:ln>
              <a:solidFill>
                <a:schemeClr val="tx1"/>
              </a:solidFill>
            </a:ln>
          </p:spPr>
          <p:txBody>
            <a:bodyPr wrap="square" rtlCol="0">
              <a:spAutoFit/>
            </a:bodyPr>
            <a:lstStyle/>
            <a:p>
              <a:pPr algn="ctr"/>
              <a:r>
                <a:rPr kumimoji="1" lang="en-US" altLang="ja-JP" sz="900" dirty="0"/>
                <a:t>CBOE</a:t>
              </a:r>
              <a:r>
                <a:rPr lang="en-US" altLang="ja-JP" sz="700" dirty="0"/>
                <a:t>(</a:t>
              </a:r>
              <a:r>
                <a:rPr kumimoji="1" lang="ja-JP" altLang="en-US" sz="700" dirty="0"/>
                <a:t>米</a:t>
              </a:r>
              <a:r>
                <a:rPr kumimoji="1" lang="en-US" altLang="ja-JP" sz="700" dirty="0"/>
                <a:t>)</a:t>
              </a:r>
              <a:endParaRPr kumimoji="1" lang="ja-JP" altLang="en-US" sz="700" dirty="0"/>
            </a:p>
          </p:txBody>
        </p:sp>
        <p:sp>
          <p:nvSpPr>
            <p:cNvPr id="42" name="テキスト ボックス 41"/>
            <p:cNvSpPr txBox="1"/>
            <p:nvPr/>
          </p:nvSpPr>
          <p:spPr>
            <a:xfrm>
              <a:off x="11494037" y="4736135"/>
              <a:ext cx="613220" cy="230832"/>
            </a:xfrm>
            <a:prstGeom prst="rect">
              <a:avLst/>
            </a:prstGeom>
            <a:solidFill>
              <a:schemeClr val="bg1"/>
            </a:solidFill>
            <a:ln>
              <a:solidFill>
                <a:schemeClr val="tx1"/>
              </a:solidFill>
            </a:ln>
          </p:spPr>
          <p:txBody>
            <a:bodyPr wrap="square" rtlCol="0">
              <a:spAutoFit/>
            </a:bodyPr>
            <a:lstStyle/>
            <a:p>
              <a:pPr algn="ctr"/>
              <a:r>
                <a:rPr kumimoji="1" lang="en-US" altLang="ja-JP" sz="900" dirty="0"/>
                <a:t>JPX</a:t>
              </a:r>
              <a:endParaRPr kumimoji="1" lang="ja-JP" altLang="en-US" sz="700" dirty="0"/>
            </a:p>
          </p:txBody>
        </p:sp>
      </p:grpSp>
      <p:sp>
        <p:nvSpPr>
          <p:cNvPr id="43" name="テキスト ボックス 42">
            <a:extLst>
              <a:ext uri="{FF2B5EF4-FFF2-40B4-BE49-F238E27FC236}">
                <a16:creationId xmlns:a16="http://schemas.microsoft.com/office/drawing/2014/main" id="{E9947750-E7DC-44B4-B02E-CF02961324B9}"/>
              </a:ext>
            </a:extLst>
          </p:cNvPr>
          <p:cNvSpPr txBox="1"/>
          <p:nvPr/>
        </p:nvSpPr>
        <p:spPr>
          <a:xfrm>
            <a:off x="8909478" y="6545541"/>
            <a:ext cx="2285872" cy="230832"/>
          </a:xfrm>
          <a:prstGeom prst="rect">
            <a:avLst/>
          </a:prstGeom>
          <a:noFill/>
        </p:spPr>
        <p:txBody>
          <a:bodyPr wrap="square" rtlCol="0">
            <a:spAutoFit/>
          </a:bodyPr>
          <a:lstStyle/>
          <a:p>
            <a:pPr algn="r"/>
            <a:r>
              <a:rPr lang="ja-JP" altLang="en-US" sz="900" dirty="0">
                <a:solidFill>
                  <a:prstClr val="black"/>
                </a:solidFill>
                <a:latin typeface="游ゴシック 本文"/>
                <a:cs typeface="Meiryo UI" panose="020B0604030504040204" pitchFamily="50" charset="-128"/>
              </a:rPr>
              <a:t>（出典）</a:t>
            </a:r>
            <a:r>
              <a:rPr lang="en-US" altLang="ja-JP" sz="900" dirty="0" err="1">
                <a:latin typeface="游ゴシック 本文"/>
              </a:rPr>
              <a:t>FIA“AnnualVolumeSurvey</a:t>
            </a:r>
            <a:endParaRPr lang="ja-JP" altLang="en-US" sz="900" dirty="0">
              <a:solidFill>
                <a:prstClr val="black"/>
              </a:solidFill>
              <a:latin typeface="游ゴシック 本文"/>
              <a:cs typeface="Meiryo UI" panose="020B0604030504040204" pitchFamily="50" charset="-128"/>
            </a:endParaRPr>
          </a:p>
        </p:txBody>
      </p:sp>
      <p:sp>
        <p:nvSpPr>
          <p:cNvPr id="2" name="正方形/長方形 1"/>
          <p:cNvSpPr/>
          <p:nvPr/>
        </p:nvSpPr>
        <p:spPr>
          <a:xfrm>
            <a:off x="586553" y="3616092"/>
            <a:ext cx="5368629" cy="461665"/>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dirty="0">
                <a:latin typeface="UD デジタル 教科書体 NK-R" panose="02020400000000000000" pitchFamily="18" charset="-128"/>
                <a:ea typeface="UD デジタル 教科書体 NK-R" panose="02020400000000000000" pitchFamily="18" charset="-128"/>
              </a:rPr>
              <a:t>日本におけるデリバティブ取引の拠点都市として、将来的に有望でエッジの効いた先駆的な金融商品の開発などを行う</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36" name="テキスト ボックス 35"/>
          <p:cNvSpPr txBox="1"/>
          <p:nvPr/>
        </p:nvSpPr>
        <p:spPr>
          <a:xfrm>
            <a:off x="561305" y="3105246"/>
            <a:ext cx="2750500" cy="246221"/>
          </a:xfrm>
          <a:prstGeom prst="rect">
            <a:avLst/>
          </a:prstGeom>
          <a:noFill/>
        </p:spPr>
        <p:txBody>
          <a:bodyPr wrap="square" rtlCol="0">
            <a:spAutoFit/>
          </a:bodyPr>
          <a:lstStyle/>
          <a:p>
            <a:r>
              <a:rPr lang="ja-JP" altLang="en-US" sz="1000" b="1" dirty="0">
                <a:latin typeface="メイリオ" panose="020B0604030504040204" pitchFamily="50" charset="-128"/>
                <a:ea typeface="メイリオ" panose="020B0604030504040204" pitchFamily="50" charset="-128"/>
              </a:rPr>
              <a:t>取組みの方向性</a:t>
            </a:r>
          </a:p>
        </p:txBody>
      </p:sp>
      <p:sp>
        <p:nvSpPr>
          <p:cNvPr id="32" name="テキスト ボックス 31"/>
          <p:cNvSpPr txBox="1"/>
          <p:nvPr/>
        </p:nvSpPr>
        <p:spPr>
          <a:xfrm>
            <a:off x="519463" y="3327222"/>
            <a:ext cx="2165978" cy="276999"/>
          </a:xfrm>
          <a:prstGeom prst="rect">
            <a:avLst/>
          </a:prstGeom>
          <a:noFill/>
        </p:spPr>
        <p:txBody>
          <a:bodyPr wrap="non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［金融のフロントランナー都市］</a:t>
            </a:r>
          </a:p>
        </p:txBody>
      </p:sp>
    </p:spTree>
    <p:extLst>
      <p:ext uri="{BB962C8B-B14F-4D97-AF65-F5344CB8AC3E}">
        <p14:creationId xmlns:p14="http://schemas.microsoft.com/office/powerpoint/2010/main" val="2827448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a:cxnSpLocks/>
          </p:cNvCxnSpPr>
          <p:nvPr/>
        </p:nvCxnSpPr>
        <p:spPr>
          <a:xfrm>
            <a:off x="838200" y="779394"/>
            <a:ext cx="951005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7" name="タイトル 1"/>
          <p:cNvSpPr txBox="1">
            <a:spLocks/>
          </p:cNvSpPr>
          <p:nvPr/>
        </p:nvSpPr>
        <p:spPr>
          <a:xfrm>
            <a:off x="838200" y="120424"/>
            <a:ext cx="10515600" cy="834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UD デジタル 教科書体 NK-R" panose="02020400000000000000" pitchFamily="18" charset="-128"/>
                <a:ea typeface="UD デジタル 教科書体 NK-R" panose="02020400000000000000" pitchFamily="18" charset="-128"/>
              </a:rPr>
              <a:t>サマリー</a:t>
            </a:r>
            <a:endParaRPr lang="ja-JP" altLang="en-US" sz="2000" dirty="0">
              <a:latin typeface="UD デジタル 教科書体 NK-R" panose="02020400000000000000" pitchFamily="18" charset="-128"/>
              <a:ea typeface="UD デジタル 教科書体 NK-R" panose="02020400000000000000" pitchFamily="18" charset="-128"/>
            </a:endParaRPr>
          </a:p>
        </p:txBody>
      </p:sp>
      <p:sp>
        <p:nvSpPr>
          <p:cNvPr id="8"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4</a:t>
            </a:fld>
            <a:endParaRPr kumimoji="1" lang="ja-JP" altLang="en-US" dirty="0"/>
          </a:p>
        </p:txBody>
      </p:sp>
      <p:sp>
        <p:nvSpPr>
          <p:cNvPr id="9" name="コンテンツ プレースホルダー 2"/>
          <p:cNvSpPr>
            <a:spLocks noGrp="1"/>
          </p:cNvSpPr>
          <p:nvPr/>
        </p:nvSpPr>
        <p:spPr>
          <a:xfrm>
            <a:off x="792708" y="951695"/>
            <a:ext cx="10807890" cy="718780"/>
          </a:xfrm>
          <a:prstGeom prst="rect">
            <a:avLst/>
          </a:prstGeom>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700"/>
              </a:lnSpc>
              <a:spcBef>
                <a:spcPts val="0"/>
              </a:spcBef>
              <a:buNone/>
            </a:pPr>
            <a:r>
              <a:rPr lang="ja-JP" altLang="en-US" sz="1600" b="1" dirty="0">
                <a:latin typeface="UD デジタル 教科書体 NK-R" panose="02020400000000000000" pitchFamily="18" charset="-128"/>
                <a:ea typeface="UD デジタル 教科書体 NK-R" panose="02020400000000000000" pitchFamily="18" charset="-128"/>
              </a:rPr>
              <a:t>◆戦略策定の趣旨（</a:t>
            </a:r>
            <a:r>
              <a:rPr lang="en-US" altLang="ja-JP" sz="1600" b="1" dirty="0">
                <a:latin typeface="UD デジタル 教科書体 NK-R" panose="02020400000000000000" pitchFamily="18" charset="-128"/>
                <a:ea typeface="UD デジタル 教科書体 NK-R" panose="02020400000000000000" pitchFamily="18" charset="-128"/>
              </a:rPr>
              <a:t>P5</a:t>
            </a:r>
            <a:r>
              <a:rPr lang="ja-JP" altLang="en-US" sz="1600" b="1" dirty="0">
                <a:latin typeface="UD デジタル 教科書体 NK-R" panose="02020400000000000000" pitchFamily="18" charset="-128"/>
                <a:ea typeface="UD デジタル 教科書体 NK-R" panose="02020400000000000000" pitchFamily="18" charset="-128"/>
              </a:rPr>
              <a:t>）</a:t>
            </a:r>
            <a:endParaRPr lang="en-US" altLang="ja-JP" sz="1600" b="1"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600" dirty="0">
                <a:latin typeface="UD デジタル 教科書体 NK-R" panose="02020400000000000000" pitchFamily="18" charset="-128"/>
                <a:ea typeface="UD デジタル 教科書体 NK-R" panose="02020400000000000000" pitchFamily="18" charset="-128"/>
              </a:rPr>
              <a:t>　</a:t>
            </a:r>
            <a:r>
              <a:rPr lang="ja-JP" altLang="en-US" sz="1400" dirty="0">
                <a:latin typeface="UD デジタル 教科書体 NK-R" panose="02020400000000000000" pitchFamily="18" charset="-128"/>
                <a:ea typeface="UD デジタル 教科書体 NK-R" panose="02020400000000000000" pitchFamily="18" charset="-128"/>
              </a:rPr>
              <a:t>「経済の血液」とも言われる金融機能の強化を図り、ポストコロナに向けた大阪・関西経済の再生に向けた新たな成長の柱とするため、独自の</a:t>
            </a:r>
            <a:endParaRPr lang="en-US" altLang="ja-JP" sz="14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400" dirty="0">
                <a:latin typeface="UD デジタル 教科書体 NK-R" panose="02020400000000000000" pitchFamily="18" charset="-128"/>
                <a:ea typeface="UD デジタル 教科書体 NK-R" panose="02020400000000000000" pitchFamily="18" charset="-128"/>
              </a:rPr>
              <a:t>個性・機能を持つ国際金融都市の形成をめざす。</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0" name="コンテンツ プレースホルダー 2"/>
          <p:cNvSpPr>
            <a:spLocks noGrp="1"/>
          </p:cNvSpPr>
          <p:nvPr/>
        </p:nvSpPr>
        <p:spPr>
          <a:xfrm>
            <a:off x="6237028" y="2267609"/>
            <a:ext cx="5363570" cy="981598"/>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700"/>
              </a:lnSpc>
              <a:spcBef>
                <a:spcPts val="0"/>
              </a:spcBef>
              <a:buNone/>
            </a:pPr>
            <a:r>
              <a:rPr lang="ja-JP" altLang="en-US" sz="1600" b="1" dirty="0">
                <a:latin typeface="UD デジタル 教科書体 NK-R" panose="02020400000000000000" pitchFamily="18" charset="-128"/>
                <a:ea typeface="UD デジタル 教科書体 NK-R" panose="02020400000000000000" pitchFamily="18" charset="-128"/>
              </a:rPr>
              <a:t>◆取組期間（</a:t>
            </a:r>
            <a:r>
              <a:rPr lang="en-US" altLang="ja-JP" sz="1600" b="1" dirty="0">
                <a:latin typeface="UD デジタル 教科書体 NK-R" panose="02020400000000000000" pitchFamily="18" charset="-128"/>
                <a:ea typeface="UD デジタル 教科書体 NK-R" panose="02020400000000000000" pitchFamily="18" charset="-128"/>
              </a:rPr>
              <a:t>P</a:t>
            </a:r>
            <a:r>
              <a:rPr lang="ja-JP" altLang="en-US" sz="1600" b="1" dirty="0">
                <a:latin typeface="UD デジタル 教科書体 NK-R" panose="02020400000000000000" pitchFamily="18" charset="-128"/>
                <a:ea typeface="UD デジタル 教科書体 NK-R" panose="02020400000000000000" pitchFamily="18" charset="-128"/>
              </a:rPr>
              <a:t>３</a:t>
            </a:r>
            <a:r>
              <a:rPr lang="en-US" altLang="ja-JP" sz="1600" b="1" dirty="0">
                <a:latin typeface="UD デジタル 教科書体 NK-R" panose="02020400000000000000" pitchFamily="18" charset="-128"/>
                <a:ea typeface="UD デジタル 教科書体 NK-R" panose="02020400000000000000" pitchFamily="18" charset="-128"/>
              </a:rPr>
              <a:t>1</a:t>
            </a:r>
            <a:r>
              <a:rPr lang="ja-JP" altLang="en-US" sz="1600" b="1" dirty="0">
                <a:latin typeface="UD デジタル 教科書体 NK-R" panose="02020400000000000000" pitchFamily="18" charset="-128"/>
                <a:ea typeface="UD デジタル 教科書体 NK-R" panose="02020400000000000000" pitchFamily="18" charset="-128"/>
              </a:rPr>
              <a:t>）</a:t>
            </a:r>
            <a:endParaRPr lang="en-US" altLang="ja-JP" sz="1600" b="1"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600" dirty="0">
                <a:latin typeface="UD デジタル 教科書体 NK-R" panose="02020400000000000000" pitchFamily="18" charset="-128"/>
                <a:ea typeface="UD デジタル 教科書体 NK-R" panose="02020400000000000000" pitchFamily="18" charset="-128"/>
              </a:rPr>
              <a:t>　 </a:t>
            </a:r>
            <a:r>
              <a:rPr lang="ja-JP" altLang="en-US" sz="1200" dirty="0">
                <a:latin typeface="UD デジタル 教科書体 NK-R" panose="02020400000000000000" pitchFamily="18" charset="-128"/>
                <a:ea typeface="UD デジタル 教科書体 NK-R" panose="02020400000000000000" pitchFamily="18" charset="-128"/>
              </a:rPr>
              <a:t>①短期（第一期活動期）：</a:t>
            </a:r>
            <a:r>
              <a:rPr lang="en-US" altLang="ja-JP" sz="1200" dirty="0">
                <a:latin typeface="UD デジタル 教科書体 NK-R" panose="02020400000000000000" pitchFamily="18" charset="-128"/>
                <a:ea typeface="UD デジタル 教科書体 NK-R" panose="02020400000000000000" pitchFamily="18" charset="-128"/>
              </a:rPr>
              <a:t>2025</a:t>
            </a:r>
            <a:r>
              <a:rPr lang="ja-JP" altLang="en-US" sz="1200" dirty="0">
                <a:latin typeface="UD デジタル 教科書体 NK-R" panose="02020400000000000000" pitchFamily="18" charset="-128"/>
                <a:ea typeface="UD デジタル 教科書体 NK-R" panose="02020400000000000000" pitchFamily="18" charset="-128"/>
              </a:rPr>
              <a:t>年度（大阪・関西万博まで）</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②中期（第二期活動期）： </a:t>
            </a:r>
            <a:r>
              <a:rPr lang="en-US" altLang="ja-JP" sz="1200" dirty="0">
                <a:latin typeface="UD デジタル 教科書体 NK-R" panose="02020400000000000000" pitchFamily="18" charset="-128"/>
                <a:ea typeface="UD デジタル 教科書体 NK-R" panose="02020400000000000000" pitchFamily="18" charset="-128"/>
              </a:rPr>
              <a:t>2030</a:t>
            </a:r>
            <a:r>
              <a:rPr lang="ja-JP" altLang="en-US" sz="1200" dirty="0">
                <a:latin typeface="UD デジタル 教科書体 NK-R" panose="02020400000000000000" pitchFamily="18" charset="-128"/>
                <a:ea typeface="UD デジタル 教科書体 NK-R" panose="02020400000000000000" pitchFamily="18" charset="-128"/>
              </a:rPr>
              <a:t>年度（</a:t>
            </a:r>
            <a:r>
              <a:rPr lang="en-US" altLang="ja-JP" sz="1200" dirty="0">
                <a:latin typeface="UD デジタル 教科書体 NK-R" panose="02020400000000000000" pitchFamily="18" charset="-128"/>
                <a:ea typeface="UD デジタル 教科書体 NK-R" panose="02020400000000000000" pitchFamily="18" charset="-128"/>
              </a:rPr>
              <a:t>SDG</a:t>
            </a:r>
            <a:r>
              <a:rPr lang="ja-JP" altLang="en-US" sz="1200" dirty="0" err="1">
                <a:latin typeface="UD デジタル 教科書体 NK-R" panose="02020400000000000000" pitchFamily="18" charset="-128"/>
                <a:ea typeface="UD デジタル 教科書体 NK-R" panose="02020400000000000000" pitchFamily="18" charset="-128"/>
              </a:rPr>
              <a:t>ｓ</a:t>
            </a:r>
            <a:r>
              <a:rPr lang="ja-JP" altLang="en-US" sz="1200" dirty="0">
                <a:latin typeface="UD デジタル 教科書体 NK-R" panose="02020400000000000000" pitchFamily="18" charset="-128"/>
                <a:ea typeface="UD デジタル 教科書体 NK-R" panose="02020400000000000000" pitchFamily="18" charset="-128"/>
              </a:rPr>
              <a:t>達成目標年度）</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　　③長期：</a:t>
            </a:r>
            <a:r>
              <a:rPr lang="en-US" altLang="ja-JP" sz="1200" dirty="0">
                <a:latin typeface="UD デジタル 教科書体 NK-R" panose="02020400000000000000" pitchFamily="18" charset="-128"/>
                <a:ea typeface="UD デジタル 教科書体 NK-R" panose="02020400000000000000" pitchFamily="18" charset="-128"/>
              </a:rPr>
              <a:t>2050</a:t>
            </a:r>
            <a:r>
              <a:rPr lang="ja-JP" altLang="en-US" sz="1200" dirty="0">
                <a:latin typeface="UD デジタル 教科書体 NK-R" panose="02020400000000000000" pitchFamily="18" charset="-128"/>
                <a:ea typeface="UD デジタル 教科書体 NK-R" panose="02020400000000000000" pitchFamily="18" charset="-128"/>
              </a:rPr>
              <a:t>年度（カーボンニュートラル目標年度）</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11" name="コンテンツ プレースホルダー 2"/>
          <p:cNvSpPr>
            <a:spLocks noGrp="1"/>
          </p:cNvSpPr>
          <p:nvPr/>
        </p:nvSpPr>
        <p:spPr>
          <a:xfrm>
            <a:off x="792708" y="1726105"/>
            <a:ext cx="10807890" cy="471186"/>
          </a:xfrm>
          <a:prstGeom prst="rect">
            <a:avLst/>
          </a:prstGeom>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700"/>
              </a:lnSpc>
              <a:spcBef>
                <a:spcPts val="0"/>
              </a:spcBef>
              <a:buNone/>
            </a:pPr>
            <a:r>
              <a:rPr kumimoji="1" lang="ja-JP" altLang="en-US" sz="1600" b="1" dirty="0">
                <a:latin typeface="UD デジタル 教科書体 NK-R" panose="02020400000000000000" pitchFamily="18" charset="-128"/>
                <a:ea typeface="UD デジタル 教科書体 NK-R" panose="02020400000000000000" pitchFamily="18" charset="-128"/>
              </a:rPr>
              <a:t>◆</a:t>
            </a:r>
            <a:r>
              <a:rPr lang="ja-JP" altLang="en-US" sz="1600" b="1" dirty="0">
                <a:latin typeface="UD デジタル 教科書体 NK-R" panose="02020400000000000000" pitchFamily="18" charset="-128"/>
                <a:ea typeface="UD デジタル 教科書体 NK-R" panose="02020400000000000000" pitchFamily="18" charset="-128"/>
              </a:rPr>
              <a:t>めざす都市像（</a:t>
            </a:r>
            <a:r>
              <a:rPr lang="en-US" altLang="ja-JP" sz="1600" b="1" dirty="0">
                <a:latin typeface="UD デジタル 教科書体 NK-R" panose="02020400000000000000" pitchFamily="18" charset="-128"/>
                <a:ea typeface="UD デジタル 教科書体 NK-R" panose="02020400000000000000" pitchFamily="18" charset="-128"/>
              </a:rPr>
              <a:t>P10</a:t>
            </a:r>
            <a:r>
              <a:rPr lang="ja-JP" altLang="en-US" sz="1600" b="1" dirty="0" err="1">
                <a:latin typeface="UD デジタル 教科書体 NK-R" panose="02020400000000000000" pitchFamily="18" charset="-128"/>
                <a:ea typeface="UD デジタル 教科書体 NK-R" panose="02020400000000000000" pitchFamily="18" charset="-128"/>
              </a:rPr>
              <a:t>、</a:t>
            </a:r>
            <a:r>
              <a:rPr lang="en-US" altLang="ja-JP" sz="1600" b="1" dirty="0">
                <a:latin typeface="UD デジタル 教科書体 NK-R" panose="02020400000000000000" pitchFamily="18" charset="-128"/>
                <a:ea typeface="UD デジタル 教科書体 NK-R" panose="02020400000000000000" pitchFamily="18" charset="-128"/>
              </a:rPr>
              <a:t>P11</a:t>
            </a:r>
            <a:r>
              <a:rPr lang="ja-JP" altLang="en-US" sz="1600" b="1" dirty="0">
                <a:latin typeface="UD デジタル 教科書体 NK-R" panose="02020400000000000000" pitchFamily="18" charset="-128"/>
                <a:ea typeface="UD デジタル 教科書体 NK-R" panose="02020400000000000000" pitchFamily="18" charset="-128"/>
              </a:rPr>
              <a:t>）</a:t>
            </a:r>
            <a:endParaRPr lang="en-US" altLang="ja-JP" sz="1600" b="1"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400" dirty="0">
                <a:latin typeface="UD デジタル 教科書体 NK-R" panose="02020400000000000000" pitchFamily="18" charset="-128"/>
                <a:ea typeface="UD デジタル 教科書体 NK-R" panose="02020400000000000000" pitchFamily="18" charset="-128"/>
              </a:rPr>
              <a:t>・アジア・世界の活力を呼び込み「金融をテコに発展するグローバル都市」</a:t>
            </a:r>
            <a:r>
              <a:rPr lang="en-US" altLang="ja-JP" sz="1400" dirty="0">
                <a:latin typeface="UD デジタル 教科書体 NK-R" panose="02020400000000000000" pitchFamily="18" charset="-128"/>
                <a:ea typeface="UD デジタル 教科書体 NK-R" panose="02020400000000000000" pitchFamily="18" charset="-128"/>
              </a:rPr>
              <a:t>  </a:t>
            </a:r>
            <a:r>
              <a:rPr lang="ja-JP" altLang="en-US" sz="1400" dirty="0">
                <a:latin typeface="UD デジタル 教科書体 NK-R" panose="02020400000000000000" pitchFamily="18" charset="-128"/>
                <a:ea typeface="UD デジタル 教科書体 NK-R" panose="02020400000000000000" pitchFamily="18" charset="-128"/>
              </a:rPr>
              <a:t>・先駆けた取組みで世界に挑戦する「金融のフロントランナー都市」</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2" name="コンテンツ プレースホルダー 2"/>
          <p:cNvSpPr>
            <a:spLocks noGrp="1"/>
          </p:cNvSpPr>
          <p:nvPr/>
        </p:nvSpPr>
        <p:spPr>
          <a:xfrm>
            <a:off x="6237028" y="3281460"/>
            <a:ext cx="5363570" cy="2288207"/>
          </a:xfrm>
          <a:prstGeom prst="rect">
            <a:avLst/>
          </a:prstGeom>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2000"/>
              </a:lnSpc>
              <a:spcBef>
                <a:spcPts val="0"/>
              </a:spcBef>
              <a:buNone/>
            </a:pPr>
            <a:r>
              <a:rPr lang="ja-JP" altLang="en-US" sz="1600" b="1" dirty="0">
                <a:latin typeface="UD デジタル 教科書体 NK-R" panose="02020400000000000000" pitchFamily="18" charset="-128"/>
                <a:ea typeface="UD デジタル 教科書体 NK-R" panose="02020400000000000000" pitchFamily="18" charset="-128"/>
              </a:rPr>
              <a:t>◆戦略目標（</a:t>
            </a:r>
            <a:r>
              <a:rPr lang="en-US" altLang="ja-JP" sz="1600" b="1" dirty="0">
                <a:latin typeface="UD デジタル 教科書体 NK-R" panose="02020400000000000000" pitchFamily="18" charset="-128"/>
                <a:ea typeface="UD デジタル 教科書体 NK-R" panose="02020400000000000000" pitchFamily="18" charset="-128"/>
              </a:rPr>
              <a:t>P</a:t>
            </a:r>
            <a:r>
              <a:rPr lang="ja-JP" altLang="en-US" sz="1600" b="1" dirty="0">
                <a:latin typeface="UD デジタル 教科書体 NK-R" panose="02020400000000000000" pitchFamily="18" charset="-128"/>
                <a:ea typeface="UD デジタル 教科書体 NK-R" panose="02020400000000000000" pitchFamily="18" charset="-128"/>
              </a:rPr>
              <a:t>３</a:t>
            </a:r>
            <a:r>
              <a:rPr lang="en-US" altLang="ja-JP" sz="1600" b="1" dirty="0">
                <a:latin typeface="UD デジタル 教科書体 NK-R" panose="02020400000000000000" pitchFamily="18" charset="-128"/>
                <a:ea typeface="UD デジタル 教科書体 NK-R" panose="02020400000000000000" pitchFamily="18" charset="-128"/>
              </a:rPr>
              <a:t>3</a:t>
            </a:r>
            <a:r>
              <a:rPr lang="ja-JP" altLang="en-US" sz="1600" b="1" dirty="0">
                <a:latin typeface="UD デジタル 教科書体 NK-R" panose="02020400000000000000" pitchFamily="18" charset="-128"/>
                <a:ea typeface="UD デジタル 教科書体 NK-R" panose="02020400000000000000" pitchFamily="18" charset="-128"/>
              </a:rPr>
              <a:t>）</a:t>
            </a:r>
            <a:endParaRPr lang="en-US" altLang="ja-JP" sz="1600" b="1" dirty="0">
              <a:latin typeface="UD デジタル 教科書体 NK-R" panose="02020400000000000000" pitchFamily="18" charset="-128"/>
              <a:ea typeface="UD デジタル 教科書体 NK-R" panose="02020400000000000000" pitchFamily="18" charset="-128"/>
            </a:endParaRPr>
          </a:p>
          <a:p>
            <a:pPr marL="0" indent="0">
              <a:lnSpc>
                <a:spcPts val="1800"/>
              </a:lnSpc>
              <a:spcBef>
                <a:spcPts val="0"/>
              </a:spcBef>
              <a:buNone/>
            </a:pPr>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アウトプット目標</a:t>
            </a:r>
            <a:r>
              <a:rPr lang="en-US" altLang="ja-JP" sz="1400" dirty="0">
                <a:latin typeface="UD デジタル 教科書体 NK-R" panose="02020400000000000000" pitchFamily="18" charset="-128"/>
                <a:ea typeface="UD デジタル 教科書体 NK-R" panose="02020400000000000000" pitchFamily="18" charset="-128"/>
              </a:rPr>
              <a:t>】</a:t>
            </a:r>
          </a:p>
          <a:p>
            <a:pPr marL="0" indent="0">
              <a:lnSpc>
                <a:spcPts val="1800"/>
              </a:lnSpc>
              <a:spcBef>
                <a:spcPts val="0"/>
              </a:spcBef>
              <a:buNone/>
            </a:pPr>
            <a:r>
              <a:rPr lang="ja-JP" altLang="en-US" sz="1400" dirty="0">
                <a:latin typeface="UD デジタル 教科書体 NK-R" panose="02020400000000000000" pitchFamily="18" charset="-128"/>
                <a:ea typeface="UD デジタル 教科書体 NK-R" panose="02020400000000000000" pitchFamily="18" charset="-128"/>
              </a:rPr>
              <a:t>　・</a:t>
            </a:r>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国際金融ワンストップサポートセンター大阪</a:t>
            </a:r>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相談件数：</a:t>
            </a:r>
            <a:endParaRPr lang="en-US" altLang="ja-JP" sz="1400" dirty="0">
              <a:latin typeface="UD デジタル 教科書体 NK-R" panose="02020400000000000000" pitchFamily="18" charset="-128"/>
              <a:ea typeface="UD デジタル 教科書体 NK-R" panose="02020400000000000000" pitchFamily="18" charset="-128"/>
            </a:endParaRPr>
          </a:p>
          <a:p>
            <a:pPr marL="0" indent="0">
              <a:lnSpc>
                <a:spcPts val="1800"/>
              </a:lnSpc>
              <a:spcBef>
                <a:spcPts val="0"/>
              </a:spcBef>
              <a:buNone/>
            </a:pPr>
            <a:r>
              <a:rPr lang="en-US" altLang="ja-JP" sz="1400" dirty="0">
                <a:latin typeface="UD デジタル 教科書体 NK-R" panose="02020400000000000000" pitchFamily="18" charset="-128"/>
                <a:ea typeface="UD デジタル 教科書体 NK-R" panose="02020400000000000000" pitchFamily="18" charset="-128"/>
              </a:rPr>
              <a:t>   2025</a:t>
            </a:r>
            <a:r>
              <a:rPr lang="ja-JP" altLang="en-US" sz="1400" dirty="0">
                <a:latin typeface="UD デジタル 教科書体 NK-R" panose="02020400000000000000" pitchFamily="18" charset="-128"/>
                <a:ea typeface="UD デジタル 教科書体 NK-R" panose="02020400000000000000" pitchFamily="18" charset="-128"/>
              </a:rPr>
              <a:t>年度までに</a:t>
            </a:r>
            <a:r>
              <a:rPr lang="en-US" altLang="ja-JP" sz="1400" dirty="0">
                <a:latin typeface="UD デジタル 教科書体 NK-R" panose="02020400000000000000" pitchFamily="18" charset="-128"/>
                <a:ea typeface="UD デジタル 教科書体 NK-R" panose="02020400000000000000" pitchFamily="18" charset="-128"/>
              </a:rPr>
              <a:t>100</a:t>
            </a:r>
            <a:r>
              <a:rPr lang="ja-JP" altLang="en-US" sz="1400" dirty="0">
                <a:latin typeface="UD デジタル 教科書体 NK-R" panose="02020400000000000000" pitchFamily="18" charset="-128"/>
                <a:ea typeface="UD デジタル 教科書体 NK-R" panose="02020400000000000000" pitchFamily="18" charset="-128"/>
              </a:rPr>
              <a:t>社</a:t>
            </a:r>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年平均達成</a:t>
            </a:r>
            <a:endParaRPr lang="en-US" altLang="ja-JP" sz="1400" dirty="0">
              <a:latin typeface="UD デジタル 教科書体 NK-R" panose="02020400000000000000" pitchFamily="18" charset="-128"/>
              <a:ea typeface="UD デジタル 教科書体 NK-R" panose="02020400000000000000" pitchFamily="18" charset="-128"/>
            </a:endParaRPr>
          </a:p>
          <a:p>
            <a:pPr marL="0" indent="0">
              <a:lnSpc>
                <a:spcPts val="1800"/>
              </a:lnSpc>
              <a:spcBef>
                <a:spcPts val="0"/>
              </a:spcBef>
              <a:buNone/>
            </a:pPr>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アウトカム目標</a:t>
            </a:r>
            <a:r>
              <a:rPr lang="en-US" altLang="ja-JP" sz="1400" dirty="0">
                <a:latin typeface="UD デジタル 教科書体 NK-R" panose="02020400000000000000" pitchFamily="18" charset="-128"/>
                <a:ea typeface="UD デジタル 教科書体 NK-R" panose="02020400000000000000" pitchFamily="18" charset="-128"/>
              </a:rPr>
              <a:t>】</a:t>
            </a:r>
          </a:p>
          <a:p>
            <a:pPr marL="0" indent="0">
              <a:lnSpc>
                <a:spcPts val="1800"/>
              </a:lnSpc>
              <a:spcBef>
                <a:spcPts val="0"/>
              </a:spcBef>
              <a:buNone/>
            </a:pPr>
            <a:r>
              <a:rPr lang="ja-JP" altLang="en-US" sz="1400" dirty="0">
                <a:latin typeface="UD デジタル 教科書体 NK-R" panose="02020400000000000000" pitchFamily="18" charset="-128"/>
                <a:ea typeface="UD デジタル 教科書体 NK-R" panose="02020400000000000000" pitchFamily="18" charset="-128"/>
              </a:rPr>
              <a:t>　・金融系外国企業（フィンテック含む）・投資家等の誘致：</a:t>
            </a:r>
            <a:endParaRPr lang="en-US" altLang="ja-JP" sz="1400" dirty="0">
              <a:latin typeface="UD デジタル 教科書体 NK-R" panose="02020400000000000000" pitchFamily="18" charset="-128"/>
              <a:ea typeface="UD デジタル 教科書体 NK-R" panose="02020400000000000000" pitchFamily="18" charset="-128"/>
            </a:endParaRPr>
          </a:p>
          <a:p>
            <a:pPr marL="0" indent="0">
              <a:lnSpc>
                <a:spcPts val="1800"/>
              </a:lnSpc>
              <a:spcBef>
                <a:spcPts val="0"/>
              </a:spcBef>
              <a:buNone/>
            </a:pPr>
            <a:r>
              <a:rPr lang="ja-JP" altLang="en-US" sz="1400" dirty="0">
                <a:latin typeface="UD デジタル 教科書体 NK-R" panose="02020400000000000000" pitchFamily="18" charset="-128"/>
                <a:ea typeface="UD デジタル 教科書体 NK-R" panose="02020400000000000000" pitchFamily="18" charset="-128"/>
              </a:rPr>
              <a:t>　　</a:t>
            </a:r>
            <a:r>
              <a:rPr lang="en-US" altLang="ja-JP" sz="1400" dirty="0">
                <a:latin typeface="UD デジタル 教科書体 NK-R" panose="02020400000000000000" pitchFamily="18" charset="-128"/>
                <a:ea typeface="UD デジタル 教科書体 NK-R" panose="02020400000000000000" pitchFamily="18" charset="-128"/>
              </a:rPr>
              <a:t>2025</a:t>
            </a:r>
            <a:r>
              <a:rPr lang="ja-JP" altLang="en-US" sz="1400" dirty="0">
                <a:latin typeface="UD デジタル 教科書体 NK-R" panose="02020400000000000000" pitchFamily="18" charset="-128"/>
                <a:ea typeface="UD デジタル 教科書体 NK-R" panose="02020400000000000000" pitchFamily="18" charset="-128"/>
              </a:rPr>
              <a:t>年度までに</a:t>
            </a:r>
            <a:r>
              <a:rPr lang="en-US" altLang="ja-JP" sz="1400" dirty="0">
                <a:latin typeface="UD デジタル 教科書体 NK-R" panose="02020400000000000000" pitchFamily="18" charset="-128"/>
                <a:ea typeface="UD デジタル 教科書体 NK-R" panose="02020400000000000000" pitchFamily="18" charset="-128"/>
              </a:rPr>
              <a:t>30</a:t>
            </a:r>
            <a:r>
              <a:rPr lang="ja-JP" altLang="en-US" sz="1400" dirty="0">
                <a:latin typeface="UD デジタル 教科書体 NK-R" panose="02020400000000000000" pitchFamily="18" charset="-128"/>
                <a:ea typeface="UD デジタル 教科書体 NK-R" panose="02020400000000000000" pitchFamily="18" charset="-128"/>
              </a:rPr>
              <a:t>社誘致</a:t>
            </a:r>
            <a:endParaRPr lang="en-US" altLang="ja-JP" sz="1400" dirty="0">
              <a:latin typeface="UD デジタル 教科書体 NK-R" panose="02020400000000000000" pitchFamily="18" charset="-128"/>
              <a:ea typeface="UD デジタル 教科書体 NK-R" panose="02020400000000000000" pitchFamily="18" charset="-128"/>
            </a:endParaRPr>
          </a:p>
          <a:p>
            <a:pPr marL="0" indent="0">
              <a:lnSpc>
                <a:spcPts val="1800"/>
              </a:lnSpc>
              <a:spcBef>
                <a:spcPts val="0"/>
              </a:spcBef>
              <a:buNone/>
            </a:pPr>
            <a:r>
              <a:rPr lang="ja-JP" altLang="en-US" sz="1400" dirty="0">
                <a:latin typeface="UD デジタル 教科書体 NK-R" panose="02020400000000000000" pitchFamily="18" charset="-128"/>
                <a:ea typeface="UD デジタル 教科書体 NK-R" panose="02020400000000000000" pitchFamily="18" charset="-128"/>
              </a:rPr>
              <a:t>　・ユニコーン ・スタートアップ・大学発ベンチャーの創出：</a:t>
            </a:r>
            <a:endParaRPr lang="en-US" altLang="ja-JP" sz="1400" dirty="0">
              <a:latin typeface="UD デジタル 教科書体 NK-R" panose="02020400000000000000" pitchFamily="18" charset="-128"/>
              <a:ea typeface="UD デジタル 教科書体 NK-R" panose="02020400000000000000" pitchFamily="18" charset="-128"/>
            </a:endParaRPr>
          </a:p>
          <a:p>
            <a:pPr marL="0" indent="0">
              <a:lnSpc>
                <a:spcPts val="1800"/>
              </a:lnSpc>
              <a:spcBef>
                <a:spcPts val="0"/>
              </a:spcBef>
              <a:buNone/>
            </a:pPr>
            <a:r>
              <a:rPr lang="en-US" altLang="ja-JP" sz="1400" dirty="0">
                <a:latin typeface="UD デジタル 教科書体 NK-R" panose="02020400000000000000" pitchFamily="18" charset="-128"/>
                <a:ea typeface="UD デジタル 教科書体 NK-R" panose="02020400000000000000" pitchFamily="18" charset="-128"/>
              </a:rPr>
              <a:t>   2024</a:t>
            </a:r>
            <a:r>
              <a:rPr lang="ja-JP" altLang="en-US" sz="1400" dirty="0">
                <a:latin typeface="UD デジタル 教科書体 NK-R" panose="02020400000000000000" pitchFamily="18" charset="-128"/>
                <a:ea typeface="UD デジタル 教科書体 NK-R" panose="02020400000000000000" pitchFamily="18" charset="-128"/>
              </a:rPr>
              <a:t>年度までにユニコーン３社、スタートアップ</a:t>
            </a:r>
            <a:r>
              <a:rPr lang="en-US" altLang="ja-JP" sz="1400" dirty="0">
                <a:latin typeface="UD デジタル 教科書体 NK-R" panose="02020400000000000000" pitchFamily="18" charset="-128"/>
                <a:ea typeface="UD デジタル 教科書体 NK-R" panose="02020400000000000000" pitchFamily="18" charset="-128"/>
              </a:rPr>
              <a:t>300</a:t>
            </a:r>
            <a:r>
              <a:rPr lang="ja-JP" altLang="en-US" sz="1400" dirty="0">
                <a:latin typeface="UD デジタル 教科書体 NK-R" panose="02020400000000000000" pitchFamily="18" charset="-128"/>
                <a:ea typeface="UD デジタル 教科書体 NK-R" panose="02020400000000000000" pitchFamily="18" charset="-128"/>
              </a:rPr>
              <a:t>社創出</a:t>
            </a:r>
          </a:p>
        </p:txBody>
      </p:sp>
      <p:sp>
        <p:nvSpPr>
          <p:cNvPr id="13" name="コンテンツ プレースホルダー 2"/>
          <p:cNvSpPr>
            <a:spLocks noGrp="1"/>
          </p:cNvSpPr>
          <p:nvPr/>
        </p:nvSpPr>
        <p:spPr>
          <a:xfrm>
            <a:off x="792708" y="2252921"/>
            <a:ext cx="5363570" cy="4475425"/>
          </a:xfrm>
          <a:prstGeom prst="rect">
            <a:avLst/>
          </a:prstGeom>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600" b="1" dirty="0">
                <a:latin typeface="UD デジタル 教科書体 NK-R" panose="02020400000000000000" pitchFamily="18" charset="-128"/>
                <a:ea typeface="UD デジタル 教科書体 NK-R" panose="02020400000000000000" pitchFamily="18" charset="-128"/>
              </a:rPr>
              <a:t>◆取組みの柱と具体的取組み（</a:t>
            </a:r>
            <a:r>
              <a:rPr lang="en-US" altLang="ja-JP" sz="1600" b="1" dirty="0">
                <a:latin typeface="UD デジタル 教科書体 NK-R" panose="02020400000000000000" pitchFamily="18" charset="-128"/>
                <a:ea typeface="UD デジタル 教科書体 NK-R" panose="02020400000000000000" pitchFamily="18" charset="-128"/>
              </a:rPr>
              <a:t>P12</a:t>
            </a:r>
            <a:r>
              <a:rPr lang="ja-JP" altLang="en-US" sz="1600" b="1" dirty="0">
                <a:latin typeface="UD デジタル 教科書体 NK-R" panose="02020400000000000000" pitchFamily="18" charset="-128"/>
                <a:ea typeface="UD デジタル 教科書体 NK-R" panose="02020400000000000000" pitchFamily="18" charset="-128"/>
              </a:rPr>
              <a:t>～）</a:t>
            </a:r>
            <a:endParaRPr lang="en-US" altLang="ja-JP" sz="1600" b="1"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400" b="1" u="sng" dirty="0">
                <a:latin typeface="UD デジタル 教科書体 NK-R" panose="02020400000000000000" pitchFamily="18" charset="-128"/>
                <a:ea typeface="UD デジタル 教科書体 NK-R" panose="02020400000000000000" pitchFamily="18" charset="-128"/>
              </a:rPr>
              <a:t>「金融をテコに発展するグローバル都市」</a:t>
            </a:r>
            <a:endParaRPr lang="en-US" altLang="ja-JP" sz="1400" b="1" u="sng"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(1)</a:t>
            </a:r>
            <a:r>
              <a:rPr lang="ja-JP" altLang="en-US" sz="1200" dirty="0">
                <a:latin typeface="UD デジタル 教科書体 NK-R" panose="02020400000000000000" pitchFamily="18" charset="-128"/>
                <a:ea typeface="UD デジタル 教科書体 NK-R" panose="02020400000000000000" pitchFamily="18" charset="-128"/>
              </a:rPr>
              <a:t>魅力的なまちづくりに向けた金融面からの推進</a:t>
            </a: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(2)</a:t>
            </a:r>
            <a:r>
              <a:rPr lang="ja-JP" altLang="en-US" sz="1200" dirty="0">
                <a:latin typeface="UD デジタル 教科書体 NK-R" panose="02020400000000000000" pitchFamily="18" charset="-128"/>
                <a:ea typeface="UD デジタル 教科書体 NK-R" panose="02020400000000000000" pitchFamily="18" charset="-128"/>
              </a:rPr>
              <a:t>スタートアップおよび地域活性化のための多様な資金調達の促進  </a:t>
            </a: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(3)</a:t>
            </a:r>
            <a:r>
              <a:rPr lang="ja-JP" altLang="en-US" sz="1200" dirty="0">
                <a:latin typeface="UD デジタル 教科書体 NK-R" panose="02020400000000000000" pitchFamily="18" charset="-128"/>
                <a:ea typeface="UD デジタル 教科書体 NK-R" panose="02020400000000000000" pitchFamily="18" charset="-128"/>
              </a:rPr>
              <a:t>レジリエンス向上の観点による拠点機能の強化</a:t>
            </a: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(4)</a:t>
            </a:r>
            <a:r>
              <a:rPr lang="ja-JP" altLang="en-US" sz="1200" dirty="0">
                <a:latin typeface="UD デジタル 教科書体 NK-R" panose="02020400000000000000" pitchFamily="18" charset="-128"/>
                <a:ea typeface="UD デジタル 教科書体 NK-R" panose="02020400000000000000" pitchFamily="18" charset="-128"/>
              </a:rPr>
              <a:t>国内の金融市場の活性化</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400" b="1" u="sng" dirty="0">
                <a:latin typeface="UD デジタル 教科書体 NK-R" panose="02020400000000000000" pitchFamily="18" charset="-128"/>
                <a:ea typeface="UD デジタル 教科書体 NK-R" panose="02020400000000000000" pitchFamily="18" charset="-128"/>
              </a:rPr>
              <a:t>「金融のフロントランナー都市」</a:t>
            </a: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(1)</a:t>
            </a:r>
            <a:r>
              <a:rPr lang="ja-JP" altLang="en-US" sz="1200" dirty="0">
                <a:latin typeface="UD デジタル 教科書体 NK-R" panose="02020400000000000000" pitchFamily="18" charset="-128"/>
                <a:ea typeface="UD デジタル 教科書体 NK-R" panose="02020400000000000000" pitchFamily="18" charset="-128"/>
              </a:rPr>
              <a:t>エッジの効いた先駆的な金融商品・市場の形成</a:t>
            </a: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(2)</a:t>
            </a:r>
            <a:r>
              <a:rPr lang="ja-JP" altLang="en-US" sz="1200" dirty="0">
                <a:latin typeface="UD デジタル 教科書体 NK-R" panose="02020400000000000000" pitchFamily="18" charset="-128"/>
                <a:ea typeface="UD デジタル 教科書体 NK-R" panose="02020400000000000000" pitchFamily="18" charset="-128"/>
              </a:rPr>
              <a:t>サステナブルファイナンス先進都市に向けた取組み</a:t>
            </a: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(3)</a:t>
            </a:r>
            <a:r>
              <a:rPr lang="ja-JP" altLang="en-US" sz="1200" dirty="0">
                <a:latin typeface="UD デジタル 教科書体 NK-R" panose="02020400000000000000" pitchFamily="18" charset="-128"/>
                <a:ea typeface="UD デジタル 教科書体 NK-R" panose="02020400000000000000" pitchFamily="18" charset="-128"/>
              </a:rPr>
              <a:t>金融サービスに関する規制の見直しに向けた働きかけ</a:t>
            </a: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(4)</a:t>
            </a:r>
            <a:r>
              <a:rPr lang="ja-JP" altLang="en-US" sz="1200" dirty="0">
                <a:latin typeface="UD デジタル 教科書体 NK-R" panose="02020400000000000000" pitchFamily="18" charset="-128"/>
                <a:ea typeface="UD デジタル 教科書体 NK-R" panose="02020400000000000000" pitchFamily="18" charset="-128"/>
              </a:rPr>
              <a:t>金融分野における高度人材の育成</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400" b="1" u="sng" dirty="0">
                <a:latin typeface="UD デジタル 教科書体 NK-R" panose="02020400000000000000" pitchFamily="18" charset="-128"/>
                <a:ea typeface="UD デジタル 教科書体 NK-R" panose="02020400000000000000" pitchFamily="18" charset="-128"/>
              </a:rPr>
              <a:t>「</a:t>
            </a:r>
            <a:r>
              <a:rPr lang="en-US" altLang="ja-JP" sz="1400" b="1" u="sng" dirty="0">
                <a:latin typeface="UD デジタル 教科書体 NK-R" panose="02020400000000000000" pitchFamily="18" charset="-128"/>
                <a:ea typeface="UD デジタル 教科書体 NK-R" panose="02020400000000000000" pitchFamily="18" charset="-128"/>
              </a:rPr>
              <a:t>2</a:t>
            </a:r>
            <a:r>
              <a:rPr lang="ja-JP" altLang="en-US" sz="1400" b="1" u="sng" dirty="0" err="1">
                <a:latin typeface="UD デジタル 教科書体 NK-R" panose="02020400000000000000" pitchFamily="18" charset="-128"/>
                <a:ea typeface="UD デジタル 教科書体 NK-R" panose="02020400000000000000" pitchFamily="18" charset="-128"/>
              </a:rPr>
              <a:t>つの</a:t>
            </a:r>
            <a:r>
              <a:rPr lang="ja-JP" altLang="en-US" sz="1400" b="1" u="sng" dirty="0">
                <a:latin typeface="UD デジタル 教科書体 NK-R" panose="02020400000000000000" pitchFamily="18" charset="-128"/>
                <a:ea typeface="UD デジタル 教科書体 NK-R" panose="02020400000000000000" pitchFamily="18" charset="-128"/>
              </a:rPr>
              <a:t>めざす都市像を実現するための共通する取組み」</a:t>
            </a:r>
            <a:endParaRPr lang="en-US" altLang="ja-JP" sz="1400" b="1" u="sng"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(1)</a:t>
            </a:r>
            <a:r>
              <a:rPr lang="ja-JP" altLang="en-US" sz="1200" dirty="0">
                <a:latin typeface="UD デジタル 教科書体 NK-R" panose="02020400000000000000" pitchFamily="18" charset="-128"/>
                <a:ea typeface="UD デジタル 教科書体 NK-R" panose="02020400000000000000" pitchFamily="18" charset="-128"/>
              </a:rPr>
              <a:t>外国人にとっても魅力的な生活環境の整備　　　　</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(2)</a:t>
            </a:r>
            <a:r>
              <a:rPr lang="ja-JP" altLang="en-US" sz="1200" dirty="0">
                <a:latin typeface="UD デジタル 教科書体 NK-R" panose="02020400000000000000" pitchFamily="18" charset="-128"/>
                <a:ea typeface="UD デジタル 教科書体 NK-R" panose="02020400000000000000" pitchFamily="18" charset="-128"/>
              </a:rPr>
              <a:t>国内外から企業・人を惹きつけるビジネス環境の整備</a:t>
            </a: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(3)</a:t>
            </a:r>
            <a:r>
              <a:rPr lang="ja-JP" altLang="en-US" sz="1200" dirty="0">
                <a:latin typeface="UD デジタル 教科書体 NK-R" panose="02020400000000000000" pitchFamily="18" charset="-128"/>
                <a:ea typeface="UD デジタル 教科書体 NK-R" panose="02020400000000000000" pitchFamily="18" charset="-128"/>
              </a:rPr>
              <a:t>情報発信・プロモーション　　　　　　　　　　　　  </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(4)</a:t>
            </a:r>
            <a:r>
              <a:rPr lang="ja-JP" altLang="en-US" sz="1200" dirty="0">
                <a:latin typeface="UD デジタル 教科書体 NK-R" panose="02020400000000000000" pitchFamily="18" charset="-128"/>
                <a:ea typeface="UD デジタル 教科書体 NK-R" panose="02020400000000000000" pitchFamily="18" charset="-128"/>
              </a:rPr>
              <a:t>海外との連携</a:t>
            </a:r>
          </a:p>
          <a:p>
            <a:pPr marL="0" indent="0">
              <a:lnSpc>
                <a:spcPts val="1700"/>
              </a:lnSpc>
              <a:spcBef>
                <a:spcPts val="0"/>
              </a:spcBef>
              <a:buNone/>
            </a:pPr>
            <a:r>
              <a:rPr lang="en-US" altLang="ja-JP" sz="1200" dirty="0">
                <a:latin typeface="UD デジタル 教科書体 NK-R" panose="02020400000000000000" pitchFamily="18" charset="-128"/>
                <a:ea typeface="UD デジタル 教科書体 NK-R" panose="02020400000000000000" pitchFamily="18" charset="-128"/>
              </a:rPr>
              <a:t>(5)</a:t>
            </a:r>
            <a:r>
              <a:rPr lang="ja-JP" altLang="en-US" sz="1200" dirty="0">
                <a:latin typeface="UD デジタル 教科書体 NK-R" panose="02020400000000000000" pitchFamily="18" charset="-128"/>
                <a:ea typeface="UD デジタル 教科書体 NK-R" panose="02020400000000000000" pitchFamily="18" charset="-128"/>
              </a:rPr>
              <a:t>大阪府市による先駆けたインパクトのある取組み</a:t>
            </a:r>
          </a:p>
          <a:p>
            <a:pPr marL="0" indent="0">
              <a:buNone/>
            </a:pPr>
            <a:r>
              <a:rPr lang="ja-JP" altLang="en-US" sz="1200" dirty="0">
                <a:latin typeface="UD デジタル 教科書体 NK-R" panose="02020400000000000000" pitchFamily="18" charset="-128"/>
                <a:ea typeface="UD デジタル 教科書体 NK-R" panose="02020400000000000000" pitchFamily="18" charset="-128"/>
              </a:rPr>
              <a:t>・具体的取組みは、各プレイヤーが主体的に優先順位の高いものから実施することとし、これをアクションプランとして取りまとめた。取組みの進捗状況のレビュー等行い、企業ニーズなどを踏まえながら精査し、毎年度更新していく。</a:t>
            </a:r>
          </a:p>
          <a:p>
            <a:pPr marL="0" indent="0">
              <a:buNone/>
            </a:pPr>
            <a:endParaRPr lang="ja-JP" altLang="en-US" sz="1600" dirty="0">
              <a:latin typeface="UD デジタル 教科書体 NK-R" panose="02020400000000000000" pitchFamily="18" charset="-128"/>
              <a:ea typeface="UD デジタル 教科書体 NK-R" panose="02020400000000000000" pitchFamily="18" charset="-128"/>
            </a:endParaRPr>
          </a:p>
          <a:p>
            <a:pPr marL="0" indent="0">
              <a:buNone/>
            </a:pPr>
            <a:endParaRPr lang="ja-JP" altLang="en-US" sz="1600" dirty="0">
              <a:latin typeface="UD デジタル 教科書体 NK-R" panose="02020400000000000000" pitchFamily="18" charset="-128"/>
              <a:ea typeface="UD デジタル 教科書体 NK-R" panose="02020400000000000000" pitchFamily="18" charset="-128"/>
            </a:endParaRPr>
          </a:p>
        </p:txBody>
      </p:sp>
      <p:sp>
        <p:nvSpPr>
          <p:cNvPr id="14" name="コンテンツ プレースホルダー 2"/>
          <p:cNvSpPr>
            <a:spLocks noGrp="1"/>
          </p:cNvSpPr>
          <p:nvPr/>
        </p:nvSpPr>
        <p:spPr>
          <a:xfrm>
            <a:off x="6237028" y="5615233"/>
            <a:ext cx="5363570" cy="1113113"/>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700"/>
              </a:lnSpc>
              <a:spcBef>
                <a:spcPts val="0"/>
              </a:spcBef>
              <a:buNone/>
            </a:pPr>
            <a:r>
              <a:rPr lang="ja-JP" altLang="en-US" sz="1600" b="1" dirty="0">
                <a:latin typeface="UD デジタル 教科書体 NK-R" panose="02020400000000000000" pitchFamily="18" charset="-128"/>
                <a:ea typeface="UD デジタル 教科書体 NK-R" panose="02020400000000000000" pitchFamily="18" charset="-128"/>
              </a:rPr>
              <a:t>◆推進体制等（</a:t>
            </a:r>
            <a:r>
              <a:rPr lang="en-US" altLang="ja-JP" sz="1600" b="1" dirty="0">
                <a:latin typeface="UD デジタル 教科書体 NK-R" panose="02020400000000000000" pitchFamily="18" charset="-128"/>
                <a:ea typeface="UD デジタル 教科書体 NK-R" panose="02020400000000000000" pitchFamily="18" charset="-128"/>
              </a:rPr>
              <a:t>P</a:t>
            </a:r>
            <a:r>
              <a:rPr lang="ja-JP" altLang="en-US" sz="1600" b="1" dirty="0">
                <a:latin typeface="UD デジタル 教科書体 NK-R" panose="02020400000000000000" pitchFamily="18" charset="-128"/>
                <a:ea typeface="UD デジタル 教科書体 NK-R" panose="02020400000000000000" pitchFamily="18" charset="-128"/>
              </a:rPr>
              <a:t>３</a:t>
            </a:r>
            <a:r>
              <a:rPr lang="en-US" altLang="ja-JP" sz="1600" b="1" dirty="0">
                <a:latin typeface="UD デジタル 教科書体 NK-R" panose="02020400000000000000" pitchFamily="18" charset="-128"/>
                <a:ea typeface="UD デジタル 教科書体 NK-R" panose="02020400000000000000" pitchFamily="18" charset="-128"/>
              </a:rPr>
              <a:t>4</a:t>
            </a:r>
            <a:r>
              <a:rPr lang="ja-JP" altLang="en-US" sz="1600" b="1" dirty="0" err="1">
                <a:latin typeface="UD デジタル 教科書体 NK-R" panose="02020400000000000000" pitchFamily="18" charset="-128"/>
                <a:ea typeface="UD デジタル 教科書体 NK-R" panose="02020400000000000000" pitchFamily="18" charset="-128"/>
              </a:rPr>
              <a:t>、</a:t>
            </a:r>
            <a:r>
              <a:rPr lang="en-US" altLang="ja-JP" sz="1600" b="1" dirty="0">
                <a:latin typeface="UD デジタル 教科書体 NK-R" panose="02020400000000000000" pitchFamily="18" charset="-128"/>
                <a:ea typeface="UD デジタル 教科書体 NK-R" panose="02020400000000000000" pitchFamily="18" charset="-128"/>
              </a:rPr>
              <a:t>P</a:t>
            </a:r>
            <a:r>
              <a:rPr lang="ja-JP" altLang="en-US" sz="1600" b="1" dirty="0">
                <a:latin typeface="UD デジタル 教科書体 NK-R" panose="02020400000000000000" pitchFamily="18" charset="-128"/>
                <a:ea typeface="UD デジタル 教科書体 NK-R" panose="02020400000000000000" pitchFamily="18" charset="-128"/>
              </a:rPr>
              <a:t>３</a:t>
            </a:r>
            <a:r>
              <a:rPr lang="en-US" altLang="ja-JP" sz="1600" b="1" dirty="0">
                <a:latin typeface="UD デジタル 教科書体 NK-R" panose="02020400000000000000" pitchFamily="18" charset="-128"/>
                <a:ea typeface="UD デジタル 教科書体 NK-R" panose="02020400000000000000" pitchFamily="18" charset="-128"/>
              </a:rPr>
              <a:t>5</a:t>
            </a:r>
            <a:r>
              <a:rPr lang="ja-JP" altLang="en-US" sz="1600" b="1" dirty="0">
                <a:latin typeface="UD デジタル 教科書体 NK-R" panose="02020400000000000000" pitchFamily="18" charset="-128"/>
                <a:ea typeface="UD デジタル 教科書体 NK-R" panose="02020400000000000000" pitchFamily="18" charset="-128"/>
              </a:rPr>
              <a:t>）</a:t>
            </a:r>
            <a:endParaRPr lang="en-US" altLang="ja-JP" sz="1600" b="1"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a:t>
            </a:r>
            <a:r>
              <a:rPr lang="en-US" altLang="ja-JP" sz="1200" dirty="0">
                <a:latin typeface="UD デジタル 教科書体 NK-R" panose="02020400000000000000" pitchFamily="18" charset="-128"/>
                <a:ea typeface="UD デジタル 教科書体 NK-R" panose="02020400000000000000" pitchFamily="18" charset="-128"/>
              </a:rPr>
              <a:t>2023</a:t>
            </a:r>
            <a:r>
              <a:rPr lang="ja-JP" altLang="en-US" sz="1200" dirty="0">
                <a:latin typeface="UD デジタル 教科書体 NK-R" panose="02020400000000000000" pitchFamily="18" charset="-128"/>
                <a:ea typeface="UD デジタル 教科書体 NK-R" panose="02020400000000000000" pitchFamily="18" charset="-128"/>
              </a:rPr>
              <a:t>年度からの新たな戦略の推進体制づくりをめざし、来年度前半には方向性を決定し、行政、経済界、民間企業等が連携しながら準備を整えていく。</a:t>
            </a:r>
            <a:endParaRPr lang="en-US" altLang="ja-JP" sz="1200" dirty="0">
              <a:latin typeface="UD デジタル 教科書体 NK-R" panose="02020400000000000000" pitchFamily="18" charset="-128"/>
              <a:ea typeface="UD デジタル 教科書体 NK-R" panose="02020400000000000000" pitchFamily="18" charset="-128"/>
            </a:endParaRPr>
          </a:p>
          <a:p>
            <a:pPr marL="0" indent="0">
              <a:lnSpc>
                <a:spcPts val="1700"/>
              </a:lnSpc>
              <a:spcBef>
                <a:spcPts val="0"/>
              </a:spcBef>
              <a:buNone/>
            </a:pPr>
            <a:r>
              <a:rPr lang="ja-JP" altLang="en-US" sz="1200" dirty="0">
                <a:latin typeface="UD デジタル 教科書体 NK-R" panose="02020400000000000000" pitchFamily="18" charset="-128"/>
                <a:ea typeface="UD デジタル 教科書体 NK-R" panose="02020400000000000000" pitchFamily="18" charset="-128"/>
              </a:rPr>
              <a:t>・戦略は、第一期活動期である</a:t>
            </a:r>
            <a:r>
              <a:rPr lang="en-US" altLang="ja-JP" sz="1200" dirty="0">
                <a:latin typeface="UD デジタル 教科書体 NK-R" panose="02020400000000000000" pitchFamily="18" charset="-128"/>
                <a:ea typeface="UD デジタル 教科書体 NK-R" panose="02020400000000000000" pitchFamily="18" charset="-128"/>
              </a:rPr>
              <a:t>2025</a:t>
            </a:r>
            <a:r>
              <a:rPr lang="ja-JP" altLang="en-US" sz="1200">
                <a:latin typeface="UD デジタル 教科書体 NK-R" panose="02020400000000000000" pitchFamily="18" charset="-128"/>
                <a:ea typeface="UD デジタル 教科書体 NK-R" panose="02020400000000000000" pitchFamily="18" charset="-128"/>
              </a:rPr>
              <a:t>年度を</a:t>
            </a:r>
            <a:r>
              <a:rPr lang="ja-JP" altLang="en-US" sz="1200" dirty="0">
                <a:latin typeface="UD デジタル 教科書体 NK-R" panose="02020400000000000000" pitchFamily="18" charset="-128"/>
                <a:ea typeface="UD デジタル 教科書体 NK-R" panose="02020400000000000000" pitchFamily="18" charset="-128"/>
              </a:rPr>
              <a:t>目途に、戦略目標の達成状況やその時の社会経済情勢等に応じて改訂する。</a:t>
            </a:r>
          </a:p>
          <a:p>
            <a:pPr marL="0" indent="0">
              <a:lnSpc>
                <a:spcPts val="1700"/>
              </a:lnSpc>
              <a:spcBef>
                <a:spcPts val="0"/>
              </a:spcBef>
              <a:buNone/>
            </a:pPr>
            <a:endParaRPr lang="ja-JP" altLang="en-US" sz="1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705218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19750" y="4938366"/>
            <a:ext cx="1169350"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期待される効果</a:t>
            </a: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40</a:t>
            </a:fld>
            <a:endParaRPr kumimoji="1" lang="ja-JP" altLang="en-US" dirty="0"/>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223008" y="-852505"/>
            <a:ext cx="2097168"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525910" y="1129072"/>
            <a:ext cx="1491360"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762042"/>
            <a:ext cx="5503678" cy="190325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現状</a:t>
            </a:r>
          </a:p>
        </p:txBody>
      </p:sp>
      <p:sp>
        <p:nvSpPr>
          <p:cNvPr id="31" name="正方形/長方形 30"/>
          <p:cNvSpPr/>
          <p:nvPr/>
        </p:nvSpPr>
        <p:spPr>
          <a:xfrm>
            <a:off x="519750" y="1112611"/>
            <a:ext cx="5503679" cy="1151616"/>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世界の</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ESG</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市場は、</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2016</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年から</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2020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年にかけて、</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1.5</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倍に拡大しており、その内訳として、グリーンボンド以外のソーシャルボンド、サステナブルボンドの発行も大きく増加している。</a:t>
            </a:r>
          </a:p>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また、日本の</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ESG</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市場も拡大しているものの、マーケットシェアは</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8%</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にとどまっている。</a:t>
            </a:r>
          </a:p>
        </p:txBody>
      </p:sp>
      <p:sp>
        <p:nvSpPr>
          <p:cNvPr id="10" name="正方形/長方形 9"/>
          <p:cNvSpPr/>
          <p:nvPr/>
        </p:nvSpPr>
        <p:spPr>
          <a:xfrm>
            <a:off x="519750" y="5360910"/>
            <a:ext cx="5503679" cy="646331"/>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グリーンボンド等への投資が加速し、サステナブルファイナンスの先進的な取組みが行われる</a:t>
            </a:r>
            <a:r>
              <a:rPr lang="en-US" altLang="ja-JP" sz="1200" dirty="0">
                <a:latin typeface="UD デジタル 教科書体 NK-R" panose="02020400000000000000" pitchFamily="18" charset="-128"/>
                <a:ea typeface="UD デジタル 教科書体 NK-R" panose="02020400000000000000" pitchFamily="18" charset="-128"/>
              </a:rPr>
              <a:t>SDG</a:t>
            </a:r>
            <a:r>
              <a:rPr lang="ja-JP" altLang="en-US" sz="1200" dirty="0" err="1">
                <a:latin typeface="UD デジタル 教科書体 NK-R" panose="02020400000000000000" pitchFamily="18" charset="-128"/>
                <a:ea typeface="UD デジタル 教科書体 NK-R" panose="02020400000000000000" pitchFamily="18" charset="-128"/>
              </a:rPr>
              <a:t>ｓ</a:t>
            </a:r>
            <a:r>
              <a:rPr lang="ja-JP" altLang="en-US" sz="1200" dirty="0">
                <a:latin typeface="UD デジタル 教科書体 NK-R" panose="02020400000000000000" pitchFamily="18" charset="-128"/>
                <a:ea typeface="UD デジタル 教科書体 NK-R" panose="02020400000000000000" pitchFamily="18" charset="-128"/>
              </a:rPr>
              <a:t>先進都市としての地位が確立されている</a:t>
            </a:r>
          </a:p>
        </p:txBody>
      </p:sp>
      <p:sp>
        <p:nvSpPr>
          <p:cNvPr id="32"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a:t>
            </a:r>
            <a:r>
              <a:rPr lang="ja-JP" altLang="en-US" sz="2800" b="1" dirty="0">
                <a:latin typeface="UD デジタル 教科書体 NK-R" panose="02020400000000000000" pitchFamily="18" charset="-128"/>
                <a:ea typeface="UD デジタル 教科書体 NK-R" panose="02020400000000000000" pitchFamily="18" charset="-128"/>
              </a:rPr>
              <a:t>２　金融面からの</a:t>
            </a:r>
            <a:r>
              <a:rPr lang="en-US" altLang="ja-JP" sz="2800" b="1" dirty="0">
                <a:latin typeface="UD デジタル 教科書体 NK-R" panose="02020400000000000000" pitchFamily="18" charset="-128"/>
                <a:ea typeface="UD デジタル 教科書体 NK-R" panose="02020400000000000000" pitchFamily="18" charset="-128"/>
              </a:rPr>
              <a:t>SDG</a:t>
            </a:r>
            <a:r>
              <a:rPr lang="ja-JP" altLang="en-US" sz="2800" b="1" dirty="0" err="1">
                <a:latin typeface="UD デジタル 教科書体 NK-R" panose="02020400000000000000" pitchFamily="18" charset="-128"/>
                <a:ea typeface="UD デジタル 教科書体 NK-R" panose="02020400000000000000" pitchFamily="18" charset="-128"/>
              </a:rPr>
              <a:t>ｓ</a:t>
            </a:r>
            <a:r>
              <a:rPr lang="ja-JP" altLang="en-US" sz="2800" b="1" dirty="0">
                <a:latin typeface="UD デジタル 教科書体 NK-R" panose="02020400000000000000" pitchFamily="18" charset="-128"/>
                <a:ea typeface="UD デジタル 教科書体 NK-R" panose="02020400000000000000" pitchFamily="18" charset="-128"/>
              </a:rPr>
              <a:t>推進</a:t>
            </a:r>
          </a:p>
        </p:txBody>
      </p:sp>
      <p:sp>
        <p:nvSpPr>
          <p:cNvPr id="36" name="正方形/長方形 35"/>
          <p:cNvSpPr/>
          <p:nvPr/>
        </p:nvSpPr>
        <p:spPr>
          <a:xfrm>
            <a:off x="8288898" y="3601032"/>
            <a:ext cx="5009345" cy="246221"/>
          </a:xfrm>
          <a:prstGeom prst="rect">
            <a:avLst/>
          </a:prstGeom>
        </p:spPr>
        <p:txBody>
          <a:bodyPr wrap="square">
            <a:spAutoFit/>
          </a:bodyPr>
          <a:lstStyle/>
          <a:p>
            <a:pPr marL="177800" indent="-177800"/>
            <a:r>
              <a:rPr lang="ja-JP" altLang="en-US" sz="10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出典：</a:t>
            </a:r>
            <a:r>
              <a:rPr lang="en-US" altLang="ja-JP" sz="10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GLOBAL  SUSTAINABLE  INVESTMENT  REVIEW 2020</a:t>
            </a:r>
            <a:endParaRPr lang="ja-JP" altLang="en-US" sz="10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38" name="正方形/長方形 37"/>
          <p:cNvSpPr/>
          <p:nvPr/>
        </p:nvSpPr>
        <p:spPr>
          <a:xfrm>
            <a:off x="6723630" y="3822373"/>
            <a:ext cx="3727012" cy="388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＜サステナブル債券の発行額＞</a:t>
            </a:r>
            <a:endParaRPr lang="ja-JP" altLang="en-US" sz="1100" dirty="0">
              <a:solidFill>
                <a:schemeClr val="tx1"/>
              </a:solidFill>
              <a:latin typeface="UD デジタル 教科書体 NK-R" panose="02020400000000000000" pitchFamily="18" charset="-128"/>
              <a:ea typeface="UD デジタル 教科書体 NK-R" panose="02020400000000000000" pitchFamily="18" charset="-128"/>
            </a:endParaRPr>
          </a:p>
        </p:txBody>
      </p:sp>
      <p:pic>
        <p:nvPicPr>
          <p:cNvPr id="39" name="図 38"/>
          <p:cNvPicPr/>
          <p:nvPr/>
        </p:nvPicPr>
        <p:blipFill>
          <a:blip r:embed="rId2">
            <a:extLst>
              <a:ext uri="{28A0092B-C50C-407E-A947-70E740481C1C}">
                <a14:useLocalDpi xmlns:a14="http://schemas.microsoft.com/office/drawing/2010/main" val="0"/>
              </a:ext>
            </a:extLst>
          </a:blip>
          <a:srcRect/>
          <a:stretch>
            <a:fillRect/>
          </a:stretch>
        </p:blipFill>
        <p:spPr bwMode="auto">
          <a:xfrm>
            <a:off x="6744082" y="4135705"/>
            <a:ext cx="3473975" cy="2591046"/>
          </a:xfrm>
          <a:prstGeom prst="rect">
            <a:avLst/>
          </a:prstGeom>
          <a:noFill/>
          <a:ln>
            <a:noFill/>
          </a:ln>
        </p:spPr>
      </p:pic>
      <p:grpSp>
        <p:nvGrpSpPr>
          <p:cNvPr id="40" name="グループ化 39"/>
          <p:cNvGrpSpPr/>
          <p:nvPr/>
        </p:nvGrpSpPr>
        <p:grpSpPr>
          <a:xfrm>
            <a:off x="6574355" y="1037465"/>
            <a:ext cx="5373936" cy="2533489"/>
            <a:chOff x="1247612" y="2442328"/>
            <a:chExt cx="5373936" cy="2533489"/>
          </a:xfrm>
        </p:grpSpPr>
        <p:pic>
          <p:nvPicPr>
            <p:cNvPr id="41" name="図 40"/>
            <p:cNvPicPr>
              <a:picLocks noChangeAspect="1"/>
            </p:cNvPicPr>
            <p:nvPr/>
          </p:nvPicPr>
          <p:blipFill>
            <a:blip r:embed="rId3"/>
            <a:stretch>
              <a:fillRect/>
            </a:stretch>
          </p:blipFill>
          <p:spPr>
            <a:xfrm>
              <a:off x="1247612" y="2442328"/>
              <a:ext cx="5373936" cy="2278743"/>
            </a:xfrm>
            <a:prstGeom prst="rect">
              <a:avLst/>
            </a:prstGeom>
          </p:spPr>
        </p:pic>
        <p:sp>
          <p:nvSpPr>
            <p:cNvPr id="44" name="テキスト ボックス 43"/>
            <p:cNvSpPr txBox="1"/>
            <p:nvPr/>
          </p:nvSpPr>
          <p:spPr>
            <a:xfrm>
              <a:off x="4963385" y="4698818"/>
              <a:ext cx="712054" cy="276999"/>
            </a:xfrm>
            <a:prstGeom prst="rect">
              <a:avLst/>
            </a:prstGeom>
            <a:noFill/>
          </p:spPr>
          <p:txBody>
            <a:bodyPr wrap="none" rtlCol="0">
              <a:spAutoFit/>
            </a:bodyPr>
            <a:lstStyle/>
            <a:p>
              <a:r>
                <a:rPr kumimoji="1" lang="ja-JP" altLang="en-US" sz="1200" b="1" dirty="0">
                  <a:latin typeface="+mn-ea"/>
                </a:rPr>
                <a:t>約</a:t>
              </a:r>
              <a:r>
                <a:rPr lang="en-US" altLang="ja-JP" sz="1200" b="1" dirty="0">
                  <a:latin typeface="+mn-ea"/>
                </a:rPr>
                <a:t>1.5</a:t>
              </a:r>
              <a:r>
                <a:rPr kumimoji="1" lang="ja-JP" altLang="en-US" sz="1200" b="1" dirty="0">
                  <a:latin typeface="+mn-ea"/>
                </a:rPr>
                <a:t>倍</a:t>
              </a:r>
            </a:p>
          </p:txBody>
        </p:sp>
        <p:cxnSp>
          <p:nvCxnSpPr>
            <p:cNvPr id="45" name="直線コネクタ 44"/>
            <p:cNvCxnSpPr/>
            <p:nvPr/>
          </p:nvCxnSpPr>
          <p:spPr>
            <a:xfrm>
              <a:off x="4355228" y="4668338"/>
              <a:ext cx="0" cy="27699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355228" y="4937717"/>
              <a:ext cx="194506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V="1">
              <a:off x="6300289" y="4668338"/>
              <a:ext cx="0" cy="2769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8" name="正方形/長方形 47"/>
          <p:cNvSpPr/>
          <p:nvPr/>
        </p:nvSpPr>
        <p:spPr>
          <a:xfrm>
            <a:off x="9456582" y="6572995"/>
            <a:ext cx="2208692" cy="398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出典：</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rPr>
              <a:t>Climate Bonds Initiative</a:t>
            </a:r>
            <a:endParaRPr lang="ja-JP" altLang="en-US" sz="1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2" name="正方形/長方形 1"/>
          <p:cNvSpPr/>
          <p:nvPr/>
        </p:nvSpPr>
        <p:spPr>
          <a:xfrm>
            <a:off x="572126" y="3687461"/>
            <a:ext cx="5396248" cy="461665"/>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dirty="0">
                <a:latin typeface="UD デジタル 教科書体 NK-R" panose="02020400000000000000" pitchFamily="18" charset="-128"/>
                <a:ea typeface="UD デジタル 教科書体 NK-R" panose="02020400000000000000" pitchFamily="18" charset="-128"/>
              </a:rPr>
              <a:t>脱炭素に向けた金融の取組みや企業における</a:t>
            </a:r>
            <a:r>
              <a:rPr lang="en-US" altLang="ja-JP" sz="1200" dirty="0">
                <a:latin typeface="UD デジタル 教科書体 NK-R" panose="02020400000000000000" pitchFamily="18" charset="-128"/>
                <a:ea typeface="UD デジタル 教科書体 NK-R" panose="02020400000000000000" pitchFamily="18" charset="-128"/>
              </a:rPr>
              <a:t>SDG</a:t>
            </a:r>
            <a:r>
              <a:rPr lang="ja-JP" altLang="en-US" sz="1200" dirty="0" err="1">
                <a:latin typeface="UD デジタル 教科書体 NK-R" panose="02020400000000000000" pitchFamily="18" charset="-128"/>
                <a:ea typeface="UD デジタル 教科書体 NK-R" panose="02020400000000000000" pitchFamily="18" charset="-128"/>
              </a:rPr>
              <a:t>ｓ</a:t>
            </a:r>
            <a:r>
              <a:rPr lang="ja-JP" altLang="en-US" sz="1200" dirty="0">
                <a:latin typeface="UD デジタル 教科書体 NK-R" panose="02020400000000000000" pitchFamily="18" charset="-128"/>
                <a:ea typeface="UD デジタル 教科書体 NK-R" panose="02020400000000000000" pitchFamily="18" charset="-128"/>
              </a:rPr>
              <a:t>債の発行などサステナブルファイナンスの先進的な取組みを展開し、</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金融面から</a:t>
            </a:r>
            <a:r>
              <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rPr>
              <a:t>SDGs</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を推進する</a:t>
            </a:r>
            <a:endPar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29" name="テキスト ボックス 28"/>
          <p:cNvSpPr txBox="1"/>
          <p:nvPr/>
        </p:nvSpPr>
        <p:spPr>
          <a:xfrm>
            <a:off x="519750" y="3173057"/>
            <a:ext cx="2750500" cy="246221"/>
          </a:xfrm>
          <a:prstGeom prst="rect">
            <a:avLst/>
          </a:prstGeom>
          <a:noFill/>
        </p:spPr>
        <p:txBody>
          <a:bodyPr wrap="square" rtlCol="0">
            <a:spAutoFit/>
          </a:bodyPr>
          <a:lstStyle/>
          <a:p>
            <a:r>
              <a:rPr lang="ja-JP" altLang="en-US" sz="1000" b="1" dirty="0">
                <a:latin typeface="メイリオ" panose="020B0604030504040204" pitchFamily="50" charset="-128"/>
                <a:ea typeface="メイリオ" panose="020B0604030504040204" pitchFamily="50" charset="-128"/>
              </a:rPr>
              <a:t>取組みの方向性</a:t>
            </a:r>
          </a:p>
        </p:txBody>
      </p:sp>
      <p:sp>
        <p:nvSpPr>
          <p:cNvPr id="24" name="テキスト ボックス 23"/>
          <p:cNvSpPr txBox="1"/>
          <p:nvPr/>
        </p:nvSpPr>
        <p:spPr>
          <a:xfrm>
            <a:off x="519463" y="3386214"/>
            <a:ext cx="2165978" cy="276999"/>
          </a:xfrm>
          <a:prstGeom prst="rect">
            <a:avLst/>
          </a:prstGeom>
          <a:noFill/>
        </p:spPr>
        <p:txBody>
          <a:bodyPr wrap="non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［金融のフロントランナー都市］</a:t>
            </a:r>
          </a:p>
        </p:txBody>
      </p:sp>
    </p:spTree>
    <p:extLst>
      <p:ext uri="{BB962C8B-B14F-4D97-AF65-F5344CB8AC3E}">
        <p14:creationId xmlns:p14="http://schemas.microsoft.com/office/powerpoint/2010/main" val="1381067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33695" y="5007500"/>
            <a:ext cx="1169350"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期待される効果</a:t>
            </a: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41</a:t>
            </a:fld>
            <a:endParaRPr kumimoji="1" lang="ja-JP" altLang="en-US" dirty="0"/>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263951" y="-893448"/>
            <a:ext cx="2015282"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313907" y="1163007"/>
            <a:ext cx="1915366"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931522"/>
            <a:ext cx="5503678" cy="173377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現状</a:t>
            </a:r>
          </a:p>
        </p:txBody>
      </p:sp>
      <p:sp>
        <p:nvSpPr>
          <p:cNvPr id="31" name="正方形/長方形 30"/>
          <p:cNvSpPr/>
          <p:nvPr/>
        </p:nvSpPr>
        <p:spPr>
          <a:xfrm>
            <a:off x="519750" y="1112611"/>
            <a:ext cx="5503679" cy="1151616"/>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日本は、他の先進国に比べ、政治・経済・人口が過度に東京に一極集中している。</a:t>
            </a:r>
          </a:p>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新型コロナウイルス感染症拡大により、危機事象発生時における東京一極集中のリスクが顕在化した。</a:t>
            </a:r>
          </a:p>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また、</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2020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年</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10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月には、東証のシステム障害により、３兆円の取引機会を喪失する事象も発生している。</a:t>
            </a:r>
          </a:p>
        </p:txBody>
      </p:sp>
      <p:sp>
        <p:nvSpPr>
          <p:cNvPr id="10" name="正方形/長方形 9"/>
          <p:cNvSpPr/>
          <p:nvPr/>
        </p:nvSpPr>
        <p:spPr>
          <a:xfrm>
            <a:off x="519750" y="5360910"/>
            <a:ext cx="5503679" cy="1004121"/>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大阪にデータセンターやミドル・バックオフィスが集積され、日本の金融機能におけるレジリエント（強靭）な都市が実現している</a:t>
            </a:r>
            <a:endParaRPr lang="en-US" altLang="ja-JP" sz="1200" dirty="0">
              <a:latin typeface="UD デジタル 教科書体 NK-R" panose="02020400000000000000" pitchFamily="18" charset="-128"/>
              <a:ea typeface="UD デジタル 教科書体 NK-R" panose="02020400000000000000" pitchFamily="18" charset="-128"/>
            </a:endParaRPr>
          </a:p>
          <a:p>
            <a:pPr>
              <a:lnSpc>
                <a:spcPct val="150000"/>
              </a:lnSpc>
            </a:pPr>
            <a:endParaRPr lang="ja-JP" altLang="en-US" sz="500" dirty="0">
              <a:latin typeface="UD デジタル 教科書体 NK-R" panose="02020400000000000000" pitchFamily="18" charset="-128"/>
              <a:ea typeface="UD デジタル 教科書体 NK-R" panose="02020400000000000000" pitchFamily="18" charset="-128"/>
            </a:endParaRPr>
          </a:p>
          <a:p>
            <a:pPr>
              <a:lnSpc>
                <a:spcPct val="150000"/>
              </a:lnSpc>
            </a:pPr>
            <a:r>
              <a:rPr lang="ja-JP" altLang="en-US" sz="1050" dirty="0">
                <a:latin typeface="UD デジタル 教科書体 NK-R" panose="02020400000000000000" pitchFamily="18" charset="-128"/>
                <a:ea typeface="UD デジタル 教科書体 NK-R" panose="02020400000000000000" pitchFamily="18" charset="-128"/>
              </a:rPr>
              <a:t>　　　</a:t>
            </a:r>
          </a:p>
        </p:txBody>
      </p:sp>
      <p:sp>
        <p:nvSpPr>
          <p:cNvPr id="23"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a:t>
            </a:r>
            <a:r>
              <a:rPr lang="ja-JP" altLang="en-US" sz="2800" b="1" dirty="0">
                <a:latin typeface="UD デジタル 教科書体 NK-R" panose="02020400000000000000" pitchFamily="18" charset="-128"/>
                <a:ea typeface="UD デジタル 教科書体 NK-R" panose="02020400000000000000" pitchFamily="18" charset="-128"/>
              </a:rPr>
              <a:t>３　災害等に強い経済の実現</a:t>
            </a:r>
          </a:p>
        </p:txBody>
      </p:sp>
      <p:grpSp>
        <p:nvGrpSpPr>
          <p:cNvPr id="30" name="グループ化 29"/>
          <p:cNvGrpSpPr/>
          <p:nvPr/>
        </p:nvGrpSpPr>
        <p:grpSpPr>
          <a:xfrm>
            <a:off x="6245366" y="1279946"/>
            <a:ext cx="5323385" cy="2133554"/>
            <a:chOff x="888610" y="2403393"/>
            <a:chExt cx="5743608" cy="2366357"/>
          </a:xfrm>
        </p:grpSpPr>
        <p:pic>
          <p:nvPicPr>
            <p:cNvPr id="33" name="図 32"/>
            <p:cNvPicPr>
              <a:picLocks noChangeAspect="1"/>
            </p:cNvPicPr>
            <p:nvPr/>
          </p:nvPicPr>
          <p:blipFill rotWithShape="1">
            <a:blip r:embed="rId2"/>
            <a:srcRect l="6189"/>
            <a:stretch/>
          </p:blipFill>
          <p:spPr>
            <a:xfrm>
              <a:off x="888610" y="2493200"/>
              <a:ext cx="5506716" cy="2276550"/>
            </a:xfrm>
            <a:prstGeom prst="rect">
              <a:avLst/>
            </a:prstGeom>
          </p:spPr>
        </p:pic>
        <p:sp>
          <p:nvSpPr>
            <p:cNvPr id="34" name="角丸四角形 33"/>
            <p:cNvSpPr/>
            <p:nvPr/>
          </p:nvSpPr>
          <p:spPr>
            <a:xfrm>
              <a:off x="1180559" y="2409940"/>
              <a:ext cx="1224637"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rPr>
                <a:t>日本</a:t>
              </a:r>
            </a:p>
          </p:txBody>
        </p:sp>
        <p:sp>
          <p:nvSpPr>
            <p:cNvPr id="35" name="角丸四角形 34"/>
            <p:cNvSpPr/>
            <p:nvPr/>
          </p:nvSpPr>
          <p:spPr>
            <a:xfrm>
              <a:off x="2828728" y="2403393"/>
              <a:ext cx="1224637"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rPr>
                <a:t>アメリカ</a:t>
              </a:r>
            </a:p>
          </p:txBody>
        </p:sp>
        <p:sp>
          <p:nvSpPr>
            <p:cNvPr id="37" name="角丸四角形 36"/>
            <p:cNvSpPr/>
            <p:nvPr/>
          </p:nvSpPr>
          <p:spPr>
            <a:xfrm>
              <a:off x="4622202" y="2437376"/>
              <a:ext cx="1224637" cy="265762"/>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rPr>
                <a:t>ドイツ</a:t>
              </a:r>
            </a:p>
          </p:txBody>
        </p:sp>
        <p:sp>
          <p:nvSpPr>
            <p:cNvPr id="42" name="テキスト ボックス 41"/>
            <p:cNvSpPr txBox="1"/>
            <p:nvPr/>
          </p:nvSpPr>
          <p:spPr>
            <a:xfrm>
              <a:off x="1760315" y="2949973"/>
              <a:ext cx="869182" cy="307777"/>
            </a:xfrm>
            <a:prstGeom prst="rect">
              <a:avLst/>
            </a:prstGeom>
            <a:noFill/>
          </p:spPr>
          <p:txBody>
            <a:bodyPr wrap="square" rtlCol="0">
              <a:spAutoFit/>
            </a:bodyPr>
            <a:lstStyle/>
            <a:p>
              <a:r>
                <a:rPr kumimoji="1" lang="en-US" altLang="ja-JP" sz="1400" u="sng" dirty="0">
                  <a:solidFill>
                    <a:schemeClr val="bg1"/>
                  </a:solidFill>
                </a:rPr>
                <a:t>19.6%</a:t>
              </a:r>
            </a:p>
          </p:txBody>
        </p:sp>
        <p:sp>
          <p:nvSpPr>
            <p:cNvPr id="43" name="テキスト ボックス 42"/>
            <p:cNvSpPr txBox="1"/>
            <p:nvPr/>
          </p:nvSpPr>
          <p:spPr>
            <a:xfrm>
              <a:off x="3392938" y="2778919"/>
              <a:ext cx="582697" cy="253916"/>
            </a:xfrm>
            <a:prstGeom prst="rect">
              <a:avLst/>
            </a:prstGeom>
            <a:noFill/>
          </p:spPr>
          <p:txBody>
            <a:bodyPr wrap="square" rtlCol="0">
              <a:spAutoFit/>
            </a:bodyPr>
            <a:lstStyle/>
            <a:p>
              <a:r>
                <a:rPr kumimoji="1" lang="en-US" altLang="ja-JP" sz="1050" b="1" u="sng" dirty="0">
                  <a:solidFill>
                    <a:schemeClr val="bg1"/>
                  </a:solidFill>
                </a:rPr>
                <a:t>8.1%</a:t>
              </a:r>
            </a:p>
          </p:txBody>
        </p:sp>
        <p:sp>
          <p:nvSpPr>
            <p:cNvPr id="49" name="テキスト ボックス 48"/>
            <p:cNvSpPr txBox="1"/>
            <p:nvPr/>
          </p:nvSpPr>
          <p:spPr>
            <a:xfrm>
              <a:off x="5168945" y="2858881"/>
              <a:ext cx="679636" cy="253916"/>
            </a:xfrm>
            <a:prstGeom prst="rect">
              <a:avLst/>
            </a:prstGeom>
            <a:noFill/>
          </p:spPr>
          <p:txBody>
            <a:bodyPr wrap="square" rtlCol="0">
              <a:spAutoFit/>
            </a:bodyPr>
            <a:lstStyle/>
            <a:p>
              <a:r>
                <a:rPr kumimoji="1" lang="en-US" altLang="ja-JP" sz="1050" b="1" u="sng" dirty="0">
                  <a:solidFill>
                    <a:schemeClr val="bg1"/>
                  </a:solidFill>
                </a:rPr>
                <a:t>12.5%</a:t>
              </a:r>
            </a:p>
          </p:txBody>
        </p:sp>
        <p:sp>
          <p:nvSpPr>
            <p:cNvPr id="50" name="テキスト ボックス 49"/>
            <p:cNvSpPr txBox="1"/>
            <p:nvPr/>
          </p:nvSpPr>
          <p:spPr>
            <a:xfrm>
              <a:off x="2087260" y="3321642"/>
              <a:ext cx="869182" cy="261610"/>
            </a:xfrm>
            <a:prstGeom prst="rect">
              <a:avLst/>
            </a:prstGeom>
            <a:noFill/>
          </p:spPr>
          <p:txBody>
            <a:bodyPr wrap="square" rtlCol="0">
              <a:spAutoFit/>
            </a:bodyPr>
            <a:lstStyle/>
            <a:p>
              <a:r>
                <a:rPr kumimoji="1" lang="en-US" altLang="ja-JP" sz="1100" dirty="0"/>
                <a:t>7.2%</a:t>
              </a:r>
            </a:p>
          </p:txBody>
        </p:sp>
        <p:sp>
          <p:nvSpPr>
            <p:cNvPr id="51" name="テキスト ボックス 50"/>
            <p:cNvSpPr txBox="1"/>
            <p:nvPr/>
          </p:nvSpPr>
          <p:spPr>
            <a:xfrm>
              <a:off x="3834907" y="2774357"/>
              <a:ext cx="869182" cy="253916"/>
            </a:xfrm>
            <a:prstGeom prst="rect">
              <a:avLst/>
            </a:prstGeom>
            <a:noFill/>
          </p:spPr>
          <p:txBody>
            <a:bodyPr wrap="square" rtlCol="0">
              <a:spAutoFit/>
            </a:bodyPr>
            <a:lstStyle/>
            <a:p>
              <a:r>
                <a:rPr kumimoji="1" lang="en-US" altLang="ja-JP" sz="1050" dirty="0"/>
                <a:t>4.9%</a:t>
              </a:r>
            </a:p>
          </p:txBody>
        </p:sp>
        <p:sp>
          <p:nvSpPr>
            <p:cNvPr id="52" name="テキスト ボックス 51"/>
            <p:cNvSpPr txBox="1"/>
            <p:nvPr/>
          </p:nvSpPr>
          <p:spPr>
            <a:xfrm>
              <a:off x="5763036" y="2967880"/>
              <a:ext cx="869182" cy="253916"/>
            </a:xfrm>
            <a:prstGeom prst="rect">
              <a:avLst/>
            </a:prstGeom>
            <a:noFill/>
          </p:spPr>
          <p:txBody>
            <a:bodyPr wrap="square" rtlCol="0">
              <a:spAutoFit/>
            </a:bodyPr>
            <a:lstStyle/>
            <a:p>
              <a:r>
                <a:rPr kumimoji="1" lang="en-US" altLang="ja-JP" sz="1050" dirty="0"/>
                <a:t>5.9%</a:t>
              </a:r>
            </a:p>
          </p:txBody>
        </p:sp>
      </p:grpSp>
      <p:sp>
        <p:nvSpPr>
          <p:cNvPr id="53" name="テキスト ボックス 52"/>
          <p:cNvSpPr txBox="1"/>
          <p:nvPr/>
        </p:nvSpPr>
        <p:spPr>
          <a:xfrm>
            <a:off x="6356753" y="885784"/>
            <a:ext cx="3420000" cy="276999"/>
          </a:xfrm>
          <a:prstGeom prst="rect">
            <a:avLst/>
          </a:prstGeom>
          <a:solidFill>
            <a:schemeClr val="bg1">
              <a:lumMod val="50000"/>
            </a:schemeClr>
          </a:solidFill>
        </p:spPr>
        <p:txBody>
          <a:bodyPr wrap="square" rtlCol="0">
            <a:spAutoFit/>
          </a:bodyPr>
          <a:lstStyle/>
          <a:p>
            <a:pPr algn="ctr">
              <a:defRPr/>
            </a:pPr>
            <a:r>
              <a:rPr kumimoji="1" lang="ja-JP" altLang="en-US" sz="1200" b="1" dirty="0">
                <a:solidFill>
                  <a:schemeClr val="bg1"/>
                </a:solidFill>
                <a:latin typeface="Meiryo UI" panose="020B0604030504040204" pitchFamily="50" charset="-128"/>
                <a:ea typeface="Meiryo UI" panose="020B0604030504040204" pitchFamily="50" charset="-128"/>
              </a:rPr>
              <a:t>■　海外主要都市におけるＧＤＰ比較</a:t>
            </a:r>
          </a:p>
        </p:txBody>
      </p:sp>
      <p:graphicFrame>
        <p:nvGraphicFramePr>
          <p:cNvPr id="54" name="表 53"/>
          <p:cNvGraphicFramePr>
            <a:graphicFrameLocks noGrp="1"/>
          </p:cNvGraphicFramePr>
          <p:nvPr>
            <p:extLst>
              <p:ext uri="{D42A27DB-BD31-4B8C-83A1-F6EECF244321}">
                <p14:modId xmlns:p14="http://schemas.microsoft.com/office/powerpoint/2010/main" val="950641708"/>
              </p:ext>
            </p:extLst>
          </p:nvPr>
        </p:nvGraphicFramePr>
        <p:xfrm>
          <a:off x="6380930" y="3172150"/>
          <a:ext cx="5127466" cy="924360"/>
        </p:xfrm>
        <a:graphic>
          <a:graphicData uri="http://schemas.openxmlformats.org/drawingml/2006/table">
            <a:tbl>
              <a:tblPr firstRow="1" bandRow="1">
                <a:tableStyleId>{5940675A-B579-460E-94D1-54222C63F5DA}</a:tableStyleId>
              </a:tblPr>
              <a:tblGrid>
                <a:gridCol w="2326963">
                  <a:extLst>
                    <a:ext uri="{9D8B030D-6E8A-4147-A177-3AD203B41FA5}">
                      <a16:colId xmlns:a16="http://schemas.microsoft.com/office/drawing/2014/main" val="3505604759"/>
                    </a:ext>
                  </a:extLst>
                </a:gridCol>
                <a:gridCol w="933501">
                  <a:extLst>
                    <a:ext uri="{9D8B030D-6E8A-4147-A177-3AD203B41FA5}">
                      <a16:colId xmlns:a16="http://schemas.microsoft.com/office/drawing/2014/main" val="1560884482"/>
                    </a:ext>
                  </a:extLst>
                </a:gridCol>
                <a:gridCol w="933501">
                  <a:extLst>
                    <a:ext uri="{9D8B030D-6E8A-4147-A177-3AD203B41FA5}">
                      <a16:colId xmlns:a16="http://schemas.microsoft.com/office/drawing/2014/main" val="4207018923"/>
                    </a:ext>
                  </a:extLst>
                </a:gridCol>
                <a:gridCol w="933501">
                  <a:extLst>
                    <a:ext uri="{9D8B030D-6E8A-4147-A177-3AD203B41FA5}">
                      <a16:colId xmlns:a16="http://schemas.microsoft.com/office/drawing/2014/main" val="1998994896"/>
                    </a:ext>
                  </a:extLst>
                </a:gridCol>
              </a:tblGrid>
              <a:tr h="247518">
                <a:tc>
                  <a:txBody>
                    <a:bodyPr/>
                    <a:lstStyle/>
                    <a:p>
                      <a:endParaRPr kumimoji="1" lang="ja-JP" altLang="en-US" sz="1050" b="1" dirty="0"/>
                    </a:p>
                  </a:txBody>
                  <a:tcPr/>
                </a:tc>
                <a:tc>
                  <a:txBody>
                    <a:bodyPr/>
                    <a:lstStyle/>
                    <a:p>
                      <a:pPr algn="ctr"/>
                      <a:r>
                        <a:rPr kumimoji="1" lang="ja-JP" altLang="en-US" sz="1050" b="1" dirty="0">
                          <a:solidFill>
                            <a:schemeClr val="tx1"/>
                          </a:solidFill>
                        </a:rPr>
                        <a:t>日本</a:t>
                      </a:r>
                    </a:p>
                  </a:txBody>
                  <a:tcPr>
                    <a:solidFill>
                      <a:schemeClr val="accent1">
                        <a:lumMod val="60000"/>
                        <a:lumOff val="40000"/>
                      </a:schemeClr>
                    </a:solidFill>
                  </a:tcPr>
                </a:tc>
                <a:tc>
                  <a:txBody>
                    <a:bodyPr/>
                    <a:lstStyle/>
                    <a:p>
                      <a:pPr algn="ctr"/>
                      <a:r>
                        <a:rPr kumimoji="1" lang="ja-JP" altLang="en-US" sz="1050" b="1" dirty="0"/>
                        <a:t>アメリカ</a:t>
                      </a:r>
                    </a:p>
                  </a:txBody>
                  <a:tcPr>
                    <a:solidFill>
                      <a:schemeClr val="accent1">
                        <a:lumMod val="60000"/>
                        <a:lumOff val="40000"/>
                      </a:schemeClr>
                    </a:solidFill>
                  </a:tcPr>
                </a:tc>
                <a:tc>
                  <a:txBody>
                    <a:bodyPr/>
                    <a:lstStyle/>
                    <a:p>
                      <a:pPr algn="ctr"/>
                      <a:r>
                        <a:rPr kumimoji="1" lang="ja-JP" altLang="en-US" sz="1050" b="1" dirty="0"/>
                        <a:t>ドイツ</a:t>
                      </a:r>
                    </a:p>
                  </a:txBody>
                  <a:tcPr>
                    <a:solidFill>
                      <a:schemeClr val="accent1">
                        <a:lumMod val="60000"/>
                        <a:lumOff val="40000"/>
                      </a:schemeClr>
                    </a:solidFill>
                  </a:tcPr>
                </a:tc>
                <a:extLst>
                  <a:ext uri="{0D108BD9-81ED-4DB2-BD59-A6C34878D82A}">
                    <a16:rowId xmlns:a16="http://schemas.microsoft.com/office/drawing/2014/main" val="1291786104"/>
                  </a:ext>
                </a:extLst>
              </a:tr>
              <a:tr h="400630">
                <a:tc>
                  <a:txBody>
                    <a:bodyPr/>
                    <a:lstStyle/>
                    <a:p>
                      <a:r>
                        <a:rPr kumimoji="1" lang="ja-JP" altLang="en-US" sz="1050" b="1" dirty="0"/>
                        <a:t>経済の一極集中の割合</a:t>
                      </a:r>
                      <a:endParaRPr kumimoji="1" lang="en-US" altLang="ja-JP" sz="1050" b="1" dirty="0"/>
                    </a:p>
                    <a:p>
                      <a:r>
                        <a:rPr kumimoji="1" lang="ja-JP" altLang="en-US" sz="900" b="0" spc="-100" baseline="0" dirty="0"/>
                        <a:t>（国内総生産に占める第１都市のＧＤＰ比率）</a:t>
                      </a:r>
                    </a:p>
                  </a:txBody>
                  <a:tcPr anchor="ctr"/>
                </a:tc>
                <a:tc>
                  <a:txBody>
                    <a:bodyPr/>
                    <a:lstStyle/>
                    <a:p>
                      <a:pPr algn="ctr"/>
                      <a:r>
                        <a:rPr kumimoji="1" lang="ja-JP" altLang="en-US" sz="1050" b="1" dirty="0">
                          <a:solidFill>
                            <a:schemeClr val="tx1"/>
                          </a:solidFill>
                        </a:rPr>
                        <a:t>１９．６％</a:t>
                      </a:r>
                    </a:p>
                  </a:txBody>
                  <a:tcPr anchor="ctr">
                    <a:noFill/>
                  </a:tcPr>
                </a:tc>
                <a:tc>
                  <a:txBody>
                    <a:bodyPr/>
                    <a:lstStyle/>
                    <a:p>
                      <a:pPr algn="ctr"/>
                      <a:r>
                        <a:rPr kumimoji="1" lang="ja-JP" altLang="en-US" sz="1050" dirty="0"/>
                        <a:t>８．１％</a:t>
                      </a:r>
                    </a:p>
                  </a:txBody>
                  <a:tcPr anchor="ctr"/>
                </a:tc>
                <a:tc>
                  <a:txBody>
                    <a:bodyPr/>
                    <a:lstStyle/>
                    <a:p>
                      <a:pPr algn="ctr"/>
                      <a:r>
                        <a:rPr kumimoji="1" lang="ja-JP" altLang="en-US" sz="1050" dirty="0"/>
                        <a:t>１２．５％</a:t>
                      </a:r>
                    </a:p>
                  </a:txBody>
                  <a:tcPr anchor="ctr"/>
                </a:tc>
                <a:extLst>
                  <a:ext uri="{0D108BD9-81ED-4DB2-BD59-A6C34878D82A}">
                    <a16:rowId xmlns:a16="http://schemas.microsoft.com/office/drawing/2014/main" val="3883039706"/>
                  </a:ext>
                </a:extLst>
              </a:tr>
              <a:tr h="272270">
                <a:tc>
                  <a:txBody>
                    <a:bodyPr/>
                    <a:lstStyle/>
                    <a:p>
                      <a:r>
                        <a:rPr kumimoji="1" lang="ja-JP" altLang="en-US" sz="1050" b="1" dirty="0"/>
                        <a:t>第１・第２都市の比率</a:t>
                      </a:r>
                    </a:p>
                  </a:txBody>
                  <a:tcPr anchor="ctr"/>
                </a:tc>
                <a:tc>
                  <a:txBody>
                    <a:bodyPr/>
                    <a:lstStyle/>
                    <a:p>
                      <a:pPr algn="ctr"/>
                      <a:r>
                        <a:rPr kumimoji="1" lang="ja-JP" altLang="en-US" sz="1050" b="1" dirty="0">
                          <a:solidFill>
                            <a:schemeClr val="tx1"/>
                          </a:solidFill>
                        </a:rPr>
                        <a:t>３：１</a:t>
                      </a:r>
                    </a:p>
                  </a:txBody>
                  <a:tcPr anchor="ctr">
                    <a:noFill/>
                  </a:tcPr>
                </a:tc>
                <a:tc>
                  <a:txBody>
                    <a:bodyPr/>
                    <a:lstStyle/>
                    <a:p>
                      <a:pPr algn="ctr"/>
                      <a:r>
                        <a:rPr kumimoji="1" lang="ja-JP" altLang="en-US" sz="1050" dirty="0"/>
                        <a:t>２：１</a:t>
                      </a:r>
                    </a:p>
                  </a:txBody>
                  <a:tcPr anchor="ctr"/>
                </a:tc>
                <a:tc>
                  <a:txBody>
                    <a:bodyPr/>
                    <a:lstStyle/>
                    <a:p>
                      <a:pPr algn="ctr"/>
                      <a:r>
                        <a:rPr kumimoji="1" lang="ja-JP" altLang="en-US" sz="1050" dirty="0"/>
                        <a:t>２：１</a:t>
                      </a:r>
                    </a:p>
                  </a:txBody>
                  <a:tcPr anchor="ctr"/>
                </a:tc>
                <a:extLst>
                  <a:ext uri="{0D108BD9-81ED-4DB2-BD59-A6C34878D82A}">
                    <a16:rowId xmlns:a16="http://schemas.microsoft.com/office/drawing/2014/main" val="3627088023"/>
                  </a:ext>
                </a:extLst>
              </a:tr>
            </a:tbl>
          </a:graphicData>
        </a:graphic>
      </p:graphicFrame>
      <p:sp>
        <p:nvSpPr>
          <p:cNvPr id="55" name="角丸四角形 54"/>
          <p:cNvSpPr/>
          <p:nvPr/>
        </p:nvSpPr>
        <p:spPr>
          <a:xfrm>
            <a:off x="8715415" y="3156918"/>
            <a:ext cx="900233" cy="947858"/>
          </a:xfrm>
          <a:prstGeom prst="roundRect">
            <a:avLst>
              <a:gd name="adj" fmla="val 463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56" name="テキスト ボックス 55">
            <a:extLst>
              <a:ext uri="{FF2B5EF4-FFF2-40B4-BE49-F238E27FC236}">
                <a16:creationId xmlns:a16="http://schemas.microsoft.com/office/drawing/2014/main" id="{34CF59F8-A367-4EC1-83BF-5D400B8A4CCC}"/>
              </a:ext>
            </a:extLst>
          </p:cNvPr>
          <p:cNvSpPr txBox="1"/>
          <p:nvPr/>
        </p:nvSpPr>
        <p:spPr>
          <a:xfrm>
            <a:off x="6400189" y="4283786"/>
            <a:ext cx="6492214" cy="230832"/>
          </a:xfrm>
          <a:prstGeom prst="rect">
            <a:avLst/>
          </a:prstGeom>
          <a:noFill/>
          <a:ln>
            <a:noFill/>
          </a:ln>
        </p:spPr>
        <p:txBody>
          <a:bodyPr wrap="square" lIns="0" rIns="0" rtlCol="0">
            <a:spAutoFit/>
          </a:bodyPr>
          <a:lstStyle/>
          <a:p>
            <a:pPr marL="217984" indent="-217984"/>
            <a:r>
              <a:rPr lang="ja-JP" altLang="en-US" sz="900" dirty="0"/>
              <a:t>　</a:t>
            </a:r>
            <a:r>
              <a:rPr lang="en-US" altLang="ja-JP" sz="900" dirty="0"/>
              <a:t>※</a:t>
            </a:r>
            <a:r>
              <a:rPr lang="ja-JP" altLang="en-US" sz="900" dirty="0"/>
              <a:t>アメリカ・ドイツの国単位はＯＥＣＤ、都市別はブルッキングス研究所の公表値</a:t>
            </a:r>
            <a:endParaRPr lang="en-US" altLang="ja-JP" sz="900" dirty="0"/>
          </a:p>
        </p:txBody>
      </p:sp>
      <p:sp>
        <p:nvSpPr>
          <p:cNvPr id="57" name="テキスト ボックス 56">
            <a:extLst>
              <a:ext uri="{FF2B5EF4-FFF2-40B4-BE49-F238E27FC236}">
                <a16:creationId xmlns:a16="http://schemas.microsoft.com/office/drawing/2014/main" id="{34CF59F8-A367-4EC1-83BF-5D400B8A4CCC}"/>
              </a:ext>
            </a:extLst>
          </p:cNvPr>
          <p:cNvSpPr txBox="1"/>
          <p:nvPr/>
        </p:nvSpPr>
        <p:spPr>
          <a:xfrm>
            <a:off x="6400189" y="4098786"/>
            <a:ext cx="2797792" cy="230832"/>
          </a:xfrm>
          <a:prstGeom prst="rect">
            <a:avLst/>
          </a:prstGeom>
          <a:noFill/>
          <a:ln>
            <a:noFill/>
          </a:ln>
        </p:spPr>
        <p:txBody>
          <a:bodyPr wrap="square" lIns="0" rIns="0" rtlCol="0">
            <a:spAutoFit/>
          </a:bodyPr>
          <a:lstStyle/>
          <a:p>
            <a:pPr marL="217984" indent="-217984"/>
            <a:r>
              <a:rPr lang="ja-JP" altLang="en-US" sz="900" dirty="0"/>
              <a:t>　</a:t>
            </a:r>
            <a:r>
              <a:rPr lang="en-US" altLang="ja-JP" sz="900" dirty="0"/>
              <a:t>※</a:t>
            </a:r>
            <a:r>
              <a:rPr lang="ja-JP" altLang="en-US" sz="900" dirty="0"/>
              <a:t>国内</a:t>
            </a:r>
            <a:r>
              <a:rPr lang="en-US" altLang="ja-JP" sz="900" dirty="0"/>
              <a:t>GDP</a:t>
            </a:r>
            <a:r>
              <a:rPr lang="ja-JP" altLang="en-US" sz="900" dirty="0"/>
              <a:t>は、県民経済計算を参照</a:t>
            </a:r>
            <a:endParaRPr lang="en-US" altLang="ja-JP" sz="900" dirty="0"/>
          </a:p>
        </p:txBody>
      </p:sp>
      <p:sp>
        <p:nvSpPr>
          <p:cNvPr id="58" name="正方形/長方形 57"/>
          <p:cNvSpPr/>
          <p:nvPr/>
        </p:nvSpPr>
        <p:spPr>
          <a:xfrm>
            <a:off x="6400189" y="4558156"/>
            <a:ext cx="4082719" cy="412934"/>
          </a:xfrm>
          <a:prstGeom prst="rect">
            <a:avLst/>
          </a:prstGeom>
        </p:spPr>
        <p:txBody>
          <a:bodyPr wrap="square">
            <a:spAutoFit/>
          </a:bodyPr>
          <a:lstStyle/>
          <a:p>
            <a:pPr>
              <a:lnSpc>
                <a:spcPts val="2500"/>
              </a:lnSpc>
              <a:spcAft>
                <a:spcPts val="0"/>
              </a:spcAft>
            </a:pPr>
            <a:r>
              <a:rPr kumimoji="1" lang="ja-JP" altLang="en-US" spc="-150" dirty="0">
                <a:latin typeface="UD デジタル 教科書体 NK-B" panose="02020700000000000000" pitchFamily="18" charset="-128"/>
                <a:ea typeface="UD デジタル 教科書体 NK-B" panose="02020700000000000000" pitchFamily="18" charset="-128"/>
              </a:rPr>
              <a:t>▽　東京一極集中の弊害</a:t>
            </a:r>
            <a:endParaRPr kumimoji="1" lang="en-US" altLang="ja-JP" spc="-150" dirty="0">
              <a:latin typeface="UD デジタル 教科書体 NK-B" panose="02020700000000000000" pitchFamily="18" charset="-128"/>
              <a:ea typeface="UD デジタル 教科書体 NK-B" panose="02020700000000000000" pitchFamily="18" charset="-128"/>
            </a:endParaRPr>
          </a:p>
        </p:txBody>
      </p:sp>
      <p:sp>
        <p:nvSpPr>
          <p:cNvPr id="59" name="正方形/長方形 58"/>
          <p:cNvSpPr/>
          <p:nvPr/>
        </p:nvSpPr>
        <p:spPr>
          <a:xfrm>
            <a:off x="6731546" y="4931521"/>
            <a:ext cx="5039539" cy="1374735"/>
          </a:xfrm>
          <a:prstGeom prst="rect">
            <a:avLst/>
          </a:prstGeom>
        </p:spPr>
        <p:txBody>
          <a:bodyPr wrap="square">
            <a:spAutoFit/>
          </a:bodyPr>
          <a:lstStyle/>
          <a:p>
            <a:pPr>
              <a:lnSpc>
                <a:spcPts val="2500"/>
              </a:lnSpc>
              <a:spcAft>
                <a:spcPts val="0"/>
              </a:spcAft>
            </a:pPr>
            <a:r>
              <a:rPr kumimoji="1" lang="ja-JP" altLang="en-US" sz="1600" spc="-150" dirty="0">
                <a:latin typeface="UD デジタル 教科書体 NK-R" panose="02020400000000000000" pitchFamily="18" charset="-128"/>
                <a:ea typeface="UD デジタル 教科書体 NK-R" panose="02020400000000000000" pitchFamily="18" charset="-128"/>
              </a:rPr>
              <a:t>・首都直下地震発生時の最大被害推計額</a:t>
            </a:r>
            <a:r>
              <a:rPr lang="ja-JP" altLang="en-US" sz="1600" spc="-150" dirty="0">
                <a:latin typeface="UD デジタル 教科書体 NK-R" panose="02020400000000000000" pitchFamily="18" charset="-128"/>
                <a:ea typeface="UD デジタル 教科書体 NK-R" panose="02020400000000000000" pitchFamily="18" charset="-128"/>
              </a:rPr>
              <a:t>　</a:t>
            </a:r>
            <a:endParaRPr lang="en-US" altLang="ja-JP" sz="1600" spc="-150" dirty="0">
              <a:latin typeface="UD デジタル 教科書体 NK-R" panose="02020400000000000000" pitchFamily="18" charset="-128"/>
              <a:ea typeface="UD デジタル 教科書体 NK-R" panose="02020400000000000000" pitchFamily="18" charset="-128"/>
            </a:endParaRPr>
          </a:p>
          <a:p>
            <a:pPr>
              <a:lnSpc>
                <a:spcPts val="2500"/>
              </a:lnSpc>
              <a:spcAft>
                <a:spcPts val="0"/>
              </a:spcAft>
            </a:pPr>
            <a:r>
              <a:rPr kumimoji="1" lang="ja-JP" altLang="en-US" sz="1600" spc="-150" dirty="0">
                <a:latin typeface="UD デジタル 教科書体 NK-R" panose="02020400000000000000" pitchFamily="18" charset="-128"/>
                <a:ea typeface="UD デジタル 教科書体 NK-R" panose="02020400000000000000" pitchFamily="18" charset="-128"/>
              </a:rPr>
              <a:t>　　➡　</a:t>
            </a:r>
            <a:r>
              <a:rPr kumimoji="1" lang="ja-JP" altLang="en-US" sz="1600" u="sng" spc="-150" dirty="0">
                <a:latin typeface="UD デジタル 教科書体 NK-B" panose="02020700000000000000" pitchFamily="18" charset="-128"/>
                <a:ea typeface="UD デジタル 教科書体 NK-B" panose="02020700000000000000" pitchFamily="18" charset="-128"/>
              </a:rPr>
              <a:t>約</a:t>
            </a:r>
            <a:r>
              <a:rPr kumimoji="1" lang="en-US" altLang="ja-JP" sz="1600" u="sng" spc="-150" dirty="0">
                <a:latin typeface="UD デジタル 教科書体 NK-B" panose="02020700000000000000" pitchFamily="18" charset="-128"/>
                <a:ea typeface="UD デジタル 教科書体 NK-B" panose="02020700000000000000" pitchFamily="18" charset="-128"/>
              </a:rPr>
              <a:t>95</a:t>
            </a:r>
            <a:r>
              <a:rPr kumimoji="1" lang="ja-JP" altLang="en-US" sz="1600" u="sng" spc="-150" dirty="0">
                <a:latin typeface="UD デジタル 教科書体 NK-B" panose="02020700000000000000" pitchFamily="18" charset="-128"/>
                <a:ea typeface="UD デジタル 教科書体 NK-B" panose="02020700000000000000" pitchFamily="18" charset="-128"/>
              </a:rPr>
              <a:t>兆円</a:t>
            </a:r>
            <a:endParaRPr kumimoji="1" lang="en-US" altLang="ja-JP" sz="1600" u="sng" spc="-150" dirty="0">
              <a:latin typeface="UD デジタル 教科書体 NK-B" panose="02020700000000000000" pitchFamily="18" charset="-128"/>
              <a:ea typeface="UD デジタル 教科書体 NK-B" panose="02020700000000000000" pitchFamily="18" charset="-128"/>
            </a:endParaRPr>
          </a:p>
          <a:p>
            <a:pPr>
              <a:lnSpc>
                <a:spcPts val="2500"/>
              </a:lnSpc>
              <a:spcAft>
                <a:spcPts val="0"/>
              </a:spcAft>
            </a:pPr>
            <a:r>
              <a:rPr kumimoji="1" lang="ja-JP" altLang="en-US" sz="1600" spc="-150" dirty="0">
                <a:latin typeface="UD デジタル 教科書体 NK-R" panose="02020400000000000000" pitchFamily="18" charset="-128"/>
                <a:ea typeface="UD デジタル 教科書体 NK-R" panose="02020400000000000000" pitchFamily="18" charset="-128"/>
              </a:rPr>
              <a:t>・世界の大都市の自然災害リスク指数</a:t>
            </a:r>
            <a:endParaRPr kumimoji="1" lang="en-US" altLang="ja-JP" sz="1600" spc="-150" dirty="0">
              <a:latin typeface="UD デジタル 教科書体 NK-R" panose="02020400000000000000" pitchFamily="18" charset="-128"/>
              <a:ea typeface="UD デジタル 教科書体 NK-R" panose="02020400000000000000" pitchFamily="18" charset="-128"/>
            </a:endParaRPr>
          </a:p>
          <a:p>
            <a:pPr>
              <a:lnSpc>
                <a:spcPts val="2500"/>
              </a:lnSpc>
              <a:spcAft>
                <a:spcPts val="0"/>
              </a:spcAft>
            </a:pPr>
            <a:r>
              <a:rPr kumimoji="1" lang="ja-JP" altLang="en-US" sz="1600" spc="-150" dirty="0">
                <a:latin typeface="UD デジタル 教科書体 NK-R" panose="02020400000000000000" pitchFamily="18" charset="-128"/>
                <a:ea typeface="UD デジタル 教科書体 NK-R" panose="02020400000000000000" pitchFamily="18" charset="-128"/>
              </a:rPr>
              <a:t>　　➡　</a:t>
            </a:r>
            <a:r>
              <a:rPr kumimoji="1" lang="ja-JP" altLang="en-US" sz="1600" u="sng" spc="-150" dirty="0">
                <a:latin typeface="UD デジタル 教科書体 NK-B" panose="02020700000000000000" pitchFamily="18" charset="-128"/>
                <a:ea typeface="UD デジタル 教科書体 NK-B" panose="02020700000000000000" pitchFamily="18" charset="-128"/>
              </a:rPr>
              <a:t>東京・横浜が世界主要</a:t>
            </a:r>
            <a:r>
              <a:rPr kumimoji="1" lang="en-US" altLang="ja-JP" sz="1600" u="sng" spc="-150" dirty="0">
                <a:latin typeface="UD デジタル 教科書体 NK-B" panose="02020700000000000000" pitchFamily="18" charset="-128"/>
                <a:ea typeface="UD デジタル 教科書体 NK-B" panose="02020700000000000000" pitchFamily="18" charset="-128"/>
              </a:rPr>
              <a:t>50</a:t>
            </a:r>
            <a:r>
              <a:rPr kumimoji="1" lang="ja-JP" altLang="en-US" sz="1600" u="sng" spc="-150" dirty="0">
                <a:latin typeface="UD デジタル 教科書体 NK-B" panose="02020700000000000000" pitchFamily="18" charset="-128"/>
                <a:ea typeface="UD デジタル 教科書体 NK-B" panose="02020700000000000000" pitchFamily="18" charset="-128"/>
              </a:rPr>
              <a:t>都市でワースト１</a:t>
            </a:r>
            <a:r>
              <a:rPr kumimoji="1" lang="ja-JP" altLang="en-US" spc="-150" dirty="0">
                <a:latin typeface="UD デジタル 教科書体 NK-R" panose="02020400000000000000" pitchFamily="18" charset="-128"/>
                <a:ea typeface="UD デジタル 教科書体 NK-R" panose="02020400000000000000" pitchFamily="18" charset="-128"/>
              </a:rPr>
              <a:t>　</a:t>
            </a:r>
            <a:endParaRPr kumimoji="1" lang="ja-JP" altLang="en-US" sz="1200" spc="-150" dirty="0">
              <a:latin typeface="UD デジタル 教科書体 NK-R" panose="02020400000000000000" pitchFamily="18" charset="-128"/>
              <a:ea typeface="UD デジタル 教科書体 NK-R" panose="02020400000000000000" pitchFamily="18" charset="-128"/>
            </a:endParaRPr>
          </a:p>
        </p:txBody>
      </p:sp>
      <p:sp>
        <p:nvSpPr>
          <p:cNvPr id="60" name="正方形/長方形 59"/>
          <p:cNvSpPr/>
          <p:nvPr/>
        </p:nvSpPr>
        <p:spPr>
          <a:xfrm>
            <a:off x="6379799" y="4514613"/>
            <a:ext cx="5493753" cy="22659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1" name="テキスト ボックス 60"/>
          <p:cNvSpPr txBox="1"/>
          <p:nvPr/>
        </p:nvSpPr>
        <p:spPr>
          <a:xfrm>
            <a:off x="7283650" y="6254196"/>
            <a:ext cx="3236784" cy="477054"/>
          </a:xfrm>
          <a:prstGeom prst="rect">
            <a:avLst/>
          </a:prstGeom>
          <a:noFill/>
        </p:spPr>
        <p:txBody>
          <a:bodyPr wrap="none" rtlCol="0">
            <a:spAutoFit/>
          </a:bodyPr>
          <a:lstStyle/>
          <a:p>
            <a:pPr>
              <a:lnSpc>
                <a:spcPts val="1000"/>
              </a:lnSpc>
            </a:pPr>
            <a:r>
              <a:rPr kumimoji="1" lang="ja-JP" altLang="en-US" sz="900" dirty="0">
                <a:latin typeface="UD デジタル 教科書体 NK-R" panose="02020400000000000000" pitchFamily="18" charset="-128"/>
                <a:ea typeface="UD デジタル 教科書体 NK-R" panose="02020400000000000000" pitchFamily="18" charset="-128"/>
              </a:rPr>
              <a:t>出典：</a:t>
            </a:r>
            <a:r>
              <a:rPr kumimoji="1" lang="zh-TW" altLang="en-US" sz="900" dirty="0">
                <a:latin typeface="UD デジタル 教科書体 NK-R" panose="02020400000000000000" pitchFamily="18" charset="-128"/>
                <a:ea typeface="UD デジタル 教科書体 NK-R" panose="02020400000000000000" pitchFamily="18" charset="-128"/>
              </a:rPr>
              <a:t>中央防災会議防災対策推進検討会議</a:t>
            </a:r>
            <a:endParaRPr kumimoji="1" lang="en-US" altLang="zh-TW" sz="900" dirty="0">
              <a:latin typeface="UD デジタル 教科書体 NK-R" panose="02020400000000000000" pitchFamily="18" charset="-128"/>
              <a:ea typeface="UD デジタル 教科書体 NK-R" panose="02020400000000000000" pitchFamily="18" charset="-128"/>
            </a:endParaRPr>
          </a:p>
          <a:p>
            <a:pPr>
              <a:lnSpc>
                <a:spcPts val="1000"/>
              </a:lnSpc>
            </a:pPr>
            <a:r>
              <a:rPr kumimoji="1" lang="ja-JP" altLang="en-US" sz="900" dirty="0">
                <a:latin typeface="UD デジタル 教科書体 NK-R" panose="02020400000000000000" pitchFamily="18" charset="-128"/>
                <a:ea typeface="UD デジタル 教科書体 NK-R" panose="02020400000000000000" pitchFamily="18" charset="-128"/>
              </a:rPr>
              <a:t>　　　　　</a:t>
            </a:r>
            <a:r>
              <a:rPr kumimoji="1" lang="zh-TW" altLang="en-US" sz="900" dirty="0">
                <a:latin typeface="UD デジタル 教科書体 NK-R" panose="02020400000000000000" pitchFamily="18" charset="-128"/>
                <a:ea typeface="UD デジタル 教科書体 NK-R" panose="02020400000000000000" pitchFamily="18" charset="-128"/>
              </a:rPr>
              <a:t>首都直下地震対策検討ＷＧ「最終報告」</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2013</a:t>
            </a:r>
            <a:r>
              <a:rPr kumimoji="1" lang="ja-JP" altLang="en-US" sz="900" dirty="0">
                <a:latin typeface="UD デジタル 教科書体 NK-R" panose="02020400000000000000" pitchFamily="18" charset="-128"/>
                <a:ea typeface="UD デジタル 教科書体 NK-R" panose="02020400000000000000" pitchFamily="18" charset="-128"/>
              </a:rPr>
              <a:t>年）、</a:t>
            </a:r>
            <a:endParaRPr kumimoji="1" lang="en-US" altLang="zh-TW" sz="900" dirty="0">
              <a:latin typeface="UD デジタル 教科書体 NK-R" panose="02020400000000000000" pitchFamily="18" charset="-128"/>
              <a:ea typeface="UD デジタル 教科書体 NK-R" panose="02020400000000000000" pitchFamily="18" charset="-128"/>
            </a:endParaRPr>
          </a:p>
          <a:p>
            <a:pPr>
              <a:lnSpc>
                <a:spcPts val="1000"/>
              </a:lnSpc>
            </a:pPr>
            <a:r>
              <a:rPr kumimoji="1" lang="ja-JP" altLang="en-US" sz="900" dirty="0">
                <a:latin typeface="UD デジタル 教科書体 NK-R" panose="02020400000000000000" pitchFamily="18" charset="-128"/>
                <a:ea typeface="UD デジタル 教科書体 NK-R" panose="02020400000000000000" pitchFamily="18" charset="-128"/>
              </a:rPr>
              <a:t>　　　　　ミュンヘン再保険会社アニュアル・レポート（</a:t>
            </a:r>
            <a:r>
              <a:rPr kumimoji="1" lang="en-US" altLang="ja-JP" sz="900" dirty="0">
                <a:latin typeface="UD デジタル 教科書体 NK-R" panose="02020400000000000000" pitchFamily="18" charset="-128"/>
                <a:ea typeface="UD デジタル 教科書体 NK-R" panose="02020400000000000000" pitchFamily="18" charset="-128"/>
              </a:rPr>
              <a:t>2003</a:t>
            </a:r>
            <a:r>
              <a:rPr kumimoji="1" lang="ja-JP" altLang="en-US" sz="900" dirty="0">
                <a:latin typeface="UD デジタル 教科書体 NK-R" panose="02020400000000000000" pitchFamily="18" charset="-128"/>
                <a:ea typeface="UD デジタル 教科書体 NK-R" panose="02020400000000000000" pitchFamily="18" charset="-128"/>
              </a:rPr>
              <a:t>年３月）</a:t>
            </a:r>
          </a:p>
        </p:txBody>
      </p:sp>
      <p:sp>
        <p:nvSpPr>
          <p:cNvPr id="2" name="正方形/長方形 1"/>
          <p:cNvSpPr/>
          <p:nvPr/>
        </p:nvSpPr>
        <p:spPr>
          <a:xfrm>
            <a:off x="572126" y="3543090"/>
            <a:ext cx="5396247" cy="830997"/>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自然災害が多いという日本の特徴やシステム障害による投資リスクを軽減するため、金融機関による</a:t>
            </a:r>
            <a:r>
              <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rPr>
              <a:t>BCP</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・デュアルオペレーション拠点の設置・機能拡充やデータセンターやミドル・バックオフィスの集積に向けた取組みなど、大阪が補完的役割を担える体制づくりを進める</a:t>
            </a:r>
            <a:endPar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38" name="テキスト ボックス 37"/>
          <p:cNvSpPr txBox="1"/>
          <p:nvPr/>
        </p:nvSpPr>
        <p:spPr>
          <a:xfrm>
            <a:off x="519750" y="3058102"/>
            <a:ext cx="2750500" cy="246221"/>
          </a:xfrm>
          <a:prstGeom prst="rect">
            <a:avLst/>
          </a:prstGeom>
          <a:noFill/>
        </p:spPr>
        <p:txBody>
          <a:bodyPr wrap="square" rtlCol="0">
            <a:spAutoFit/>
          </a:bodyPr>
          <a:lstStyle/>
          <a:p>
            <a:r>
              <a:rPr lang="ja-JP" altLang="en-US" sz="1000" b="1" dirty="0">
                <a:latin typeface="メイリオ" panose="020B0604030504040204" pitchFamily="50" charset="-128"/>
                <a:ea typeface="メイリオ" panose="020B0604030504040204" pitchFamily="50" charset="-128"/>
              </a:rPr>
              <a:t>取組みの方向性</a:t>
            </a:r>
          </a:p>
        </p:txBody>
      </p:sp>
      <p:sp>
        <p:nvSpPr>
          <p:cNvPr id="36" name="テキスト ボックス 35"/>
          <p:cNvSpPr txBox="1"/>
          <p:nvPr/>
        </p:nvSpPr>
        <p:spPr>
          <a:xfrm>
            <a:off x="519463" y="3238736"/>
            <a:ext cx="2815194" cy="276999"/>
          </a:xfrm>
          <a:prstGeom prst="rect">
            <a:avLst/>
          </a:prstGeom>
          <a:noFill/>
        </p:spPr>
        <p:txBody>
          <a:bodyPr wrap="non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［金融をテコに発展するグローバル都市］</a:t>
            </a:r>
          </a:p>
        </p:txBody>
      </p:sp>
    </p:spTree>
    <p:extLst>
      <p:ext uri="{BB962C8B-B14F-4D97-AF65-F5344CB8AC3E}">
        <p14:creationId xmlns:p14="http://schemas.microsoft.com/office/powerpoint/2010/main" val="19164779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19750" y="4506834"/>
            <a:ext cx="1169350"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期待される効果</a:t>
            </a: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42</a:t>
            </a:fld>
            <a:endParaRPr kumimoji="1" lang="ja-JP" altLang="en-US" dirty="0"/>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455021" y="-1084518"/>
            <a:ext cx="1633142"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381036" y="731790"/>
            <a:ext cx="1781108"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503737"/>
            <a:ext cx="5503678" cy="219181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現状</a:t>
            </a:r>
          </a:p>
        </p:txBody>
      </p:sp>
      <p:sp>
        <p:nvSpPr>
          <p:cNvPr id="31" name="正方形/長方形 30"/>
          <p:cNvSpPr/>
          <p:nvPr/>
        </p:nvSpPr>
        <p:spPr>
          <a:xfrm>
            <a:off x="519750" y="1010076"/>
            <a:ext cx="5503679" cy="1138039"/>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フィンテックを活用した金融サービスの深化により、例えば、近年の潮流となっている</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Embedded finance</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金融サービスが金融機能から分解されることによる組込型金融サービス）によって「生活や企業活動を支える情報システム」と「金融サービスを支えるシステム」が連結し、新たなサービスが創造されようとしている。</a:t>
            </a:r>
          </a:p>
        </p:txBody>
      </p:sp>
      <p:sp>
        <p:nvSpPr>
          <p:cNvPr id="10" name="正方形/長方形 9"/>
          <p:cNvSpPr/>
          <p:nvPr/>
        </p:nvSpPr>
        <p:spPr>
          <a:xfrm>
            <a:off x="572126" y="4934959"/>
            <a:ext cx="5503679" cy="1477328"/>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万博を通じて、革新的な金融社会実験・社会実装が可能となり、デジタル化が一層進展している。</a:t>
            </a:r>
            <a:endParaRPr lang="en-US" altLang="ja-JP" sz="1200" dirty="0">
              <a:latin typeface="UD デジタル 教科書体 NK-R" panose="02020400000000000000" pitchFamily="18" charset="-128"/>
              <a:ea typeface="UD デジタル 教科書体 NK-R" panose="02020400000000000000" pitchFamily="18" charset="-128"/>
            </a:endParaRPr>
          </a:p>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金融サービスが一般事業会社に提供されることで、それらを活用するフィンテック企業が台頭し進歩した技術を活用した金融・非金融両面でのサービスにより、キャッシュレス化の推進等、府民の生活利便性が向上している。</a:t>
            </a:r>
          </a:p>
        </p:txBody>
      </p:sp>
      <p:sp>
        <p:nvSpPr>
          <p:cNvPr id="36"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a:t>
            </a:r>
            <a:r>
              <a:rPr lang="ja-JP" altLang="en-US" sz="2800" b="1" dirty="0">
                <a:latin typeface="UD デジタル 教科書体 NK-R" panose="02020400000000000000" pitchFamily="18" charset="-128"/>
                <a:ea typeface="UD デジタル 教科書体 NK-R" panose="02020400000000000000" pitchFamily="18" charset="-128"/>
              </a:rPr>
              <a:t>４　新たな金融技術の活用による生活利便性向上</a:t>
            </a:r>
          </a:p>
        </p:txBody>
      </p:sp>
      <p:pic>
        <p:nvPicPr>
          <p:cNvPr id="38" name="Picture 4" descr="https://media.ohmae.ac.jp/wbbtp/wp-content/uploads/2021/03/3feeed6375f5e2b064c6acd3374b479f.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196652" y="902027"/>
            <a:ext cx="5606659" cy="3604534"/>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572126" y="3245719"/>
            <a:ext cx="5396247" cy="646331"/>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dirty="0">
                <a:latin typeface="UD デジタル 教科書体 NK-R" panose="02020400000000000000" pitchFamily="18" charset="-128"/>
                <a:ea typeface="UD デジタル 教科書体 NK-R" panose="02020400000000000000" pitchFamily="18" charset="-128"/>
              </a:rPr>
              <a:t>万博後もみすえた地域の発展につながるデジタル地域通貨・デジタル</a:t>
            </a:r>
            <a:r>
              <a:rPr lang="en-US" altLang="ja-JP" sz="1200" dirty="0">
                <a:latin typeface="UD デジタル 教科書体 NK-R" panose="02020400000000000000" pitchFamily="18" charset="-128"/>
                <a:ea typeface="UD デジタル 教科書体 NK-R" panose="02020400000000000000" pitchFamily="18" charset="-128"/>
              </a:rPr>
              <a:t>ID</a:t>
            </a:r>
            <a:r>
              <a:rPr lang="ja-JP" altLang="en-US" sz="1200" dirty="0">
                <a:latin typeface="UD デジタル 教科書体 NK-R" panose="02020400000000000000" pitchFamily="18" charset="-128"/>
                <a:ea typeface="UD デジタル 教科書体 NK-R" panose="02020400000000000000" pitchFamily="18" charset="-128"/>
              </a:rPr>
              <a:t>の発行や「決済」「保険」分野等でのフィンテック技術の活用など金融分野における革新的な社会実験・実装の展開を通じて新たな金融サービスを生み出す</a:t>
            </a:r>
            <a:endParaRPr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17" name="テキスト ボックス 16"/>
          <p:cNvSpPr txBox="1"/>
          <p:nvPr/>
        </p:nvSpPr>
        <p:spPr>
          <a:xfrm>
            <a:off x="519749" y="2708891"/>
            <a:ext cx="2750500" cy="246221"/>
          </a:xfrm>
          <a:prstGeom prst="rect">
            <a:avLst/>
          </a:prstGeom>
          <a:noFill/>
        </p:spPr>
        <p:txBody>
          <a:bodyPr wrap="square" rtlCol="0">
            <a:spAutoFit/>
          </a:bodyPr>
          <a:lstStyle/>
          <a:p>
            <a:r>
              <a:rPr lang="ja-JP" altLang="en-US" sz="1000" b="1" dirty="0">
                <a:latin typeface="メイリオ" panose="020B0604030504040204" pitchFamily="50" charset="-128"/>
                <a:ea typeface="メイリオ" panose="020B0604030504040204" pitchFamily="50" charset="-128"/>
              </a:rPr>
              <a:t>取組みの方向性</a:t>
            </a:r>
          </a:p>
        </p:txBody>
      </p:sp>
      <p:sp>
        <p:nvSpPr>
          <p:cNvPr id="15" name="テキスト ボックス 14"/>
          <p:cNvSpPr txBox="1"/>
          <p:nvPr/>
        </p:nvSpPr>
        <p:spPr>
          <a:xfrm>
            <a:off x="519463" y="2914274"/>
            <a:ext cx="2815194" cy="276999"/>
          </a:xfrm>
          <a:prstGeom prst="rect">
            <a:avLst/>
          </a:prstGeom>
          <a:noFill/>
        </p:spPr>
        <p:txBody>
          <a:bodyPr wrap="non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［金融をテコに発展するグローバル都市］</a:t>
            </a:r>
          </a:p>
        </p:txBody>
      </p:sp>
      <p:sp>
        <p:nvSpPr>
          <p:cNvPr id="16" name="テキスト ボックス 15"/>
          <p:cNvSpPr txBox="1"/>
          <p:nvPr/>
        </p:nvSpPr>
        <p:spPr>
          <a:xfrm>
            <a:off x="3270250" y="2914270"/>
            <a:ext cx="2165978" cy="276999"/>
          </a:xfrm>
          <a:prstGeom prst="rect">
            <a:avLst/>
          </a:prstGeom>
          <a:noFill/>
        </p:spPr>
        <p:txBody>
          <a:bodyPr wrap="non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［金融のフロントランナー都市］</a:t>
            </a:r>
          </a:p>
        </p:txBody>
      </p:sp>
    </p:spTree>
    <p:extLst>
      <p:ext uri="{BB962C8B-B14F-4D97-AF65-F5344CB8AC3E}">
        <p14:creationId xmlns:p14="http://schemas.microsoft.com/office/powerpoint/2010/main" val="856634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l="16227" t="17882" r="17887" b="9722"/>
          <a:stretch/>
        </p:blipFill>
        <p:spPr>
          <a:xfrm>
            <a:off x="6862992" y="4366690"/>
            <a:ext cx="3969310" cy="2452152"/>
          </a:xfrm>
          <a:prstGeom prst="rect">
            <a:avLst/>
          </a:prstGeom>
        </p:spPr>
      </p:pic>
      <p:sp>
        <p:nvSpPr>
          <p:cNvPr id="22" name="テキスト ボックス 21"/>
          <p:cNvSpPr txBox="1"/>
          <p:nvPr/>
        </p:nvSpPr>
        <p:spPr>
          <a:xfrm>
            <a:off x="519749" y="4923195"/>
            <a:ext cx="1169350"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期待される効果</a:t>
            </a:r>
          </a:p>
        </p:txBody>
      </p:sp>
      <p:sp>
        <p:nvSpPr>
          <p:cNvPr id="19" name="スライド番号プレースホルダー 2"/>
          <p:cNvSpPr>
            <a:spLocks noGrp="1"/>
          </p:cNvSpPr>
          <p:nvPr>
            <p:ph type="sldNum" sz="quarter" idx="12"/>
          </p:nvPr>
        </p:nvSpPr>
        <p:spPr>
          <a:xfrm>
            <a:off x="9385262" y="6492875"/>
            <a:ext cx="2743200" cy="365125"/>
          </a:xfrm>
        </p:spPr>
        <p:txBody>
          <a:bodyPr/>
          <a:lstStyle/>
          <a:p>
            <a:fld id="{4CFCB8D1-E384-4ABF-9F79-4EB3205F8B48}" type="slidenum">
              <a:rPr kumimoji="1" lang="ja-JP" altLang="en-US" smtClean="0"/>
              <a:t>43</a:t>
            </a:fld>
            <a:endParaRPr kumimoji="1" lang="ja-JP" altLang="en-US" dirty="0"/>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052412" y="-681910"/>
            <a:ext cx="2438359"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635083" y="1286370"/>
            <a:ext cx="1273013"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866210"/>
            <a:ext cx="5503678" cy="179908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現状</a:t>
            </a:r>
          </a:p>
        </p:txBody>
      </p:sp>
      <p:sp>
        <p:nvSpPr>
          <p:cNvPr id="31" name="正方形/長方形 30"/>
          <p:cNvSpPr/>
          <p:nvPr/>
        </p:nvSpPr>
        <p:spPr>
          <a:xfrm>
            <a:off x="519750" y="1053618"/>
            <a:ext cx="5503679" cy="1630411"/>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日本の家計金融資産は、現金･預金が過半数を占め、欧米に比べて投資信託や株式等の比率が低い。</a:t>
            </a:r>
          </a:p>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米国・英国の金融資産の推移を見ると、それぞれマクロの家計金融</a:t>
            </a:r>
            <a:r>
              <a:rPr lang="ja-JP" altLang="en-US" sz="1200">
                <a:solidFill>
                  <a:schemeClr val="tx1"/>
                </a:solidFill>
                <a:latin typeface="UD デジタル 教科書体 NK-R" panose="02020400000000000000" pitchFamily="18" charset="-128"/>
                <a:ea typeface="UD デジタル 教科書体 NK-R" panose="02020400000000000000" pitchFamily="18" charset="-128"/>
              </a:rPr>
              <a:t>資産は３倍</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2.3</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倍へ進捗している</a:t>
            </a:r>
          </a:p>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一方で、日本の金融資産の進捗は、</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1.4</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倍に留まっており、運用リターンも低水準となっている。</a:t>
            </a:r>
          </a:p>
        </p:txBody>
      </p:sp>
      <p:sp>
        <p:nvSpPr>
          <p:cNvPr id="10" name="正方形/長方形 9"/>
          <p:cNvSpPr/>
          <p:nvPr/>
        </p:nvSpPr>
        <p:spPr>
          <a:xfrm>
            <a:off x="519750" y="5360910"/>
            <a:ext cx="5503679" cy="646331"/>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正しい知識に基づく投資マインドが向上し、投資が活発化し、個人の金融資産形成が進んでいる。</a:t>
            </a:r>
          </a:p>
        </p:txBody>
      </p:sp>
      <p:sp>
        <p:nvSpPr>
          <p:cNvPr id="14"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a:t>
            </a:r>
            <a:r>
              <a:rPr lang="ja-JP" altLang="en-US" sz="2800" b="1" dirty="0">
                <a:latin typeface="UD デジタル 教科書体 NK-R" panose="02020400000000000000" pitchFamily="18" charset="-128"/>
                <a:ea typeface="UD デジタル 教科書体 NK-R" panose="02020400000000000000" pitchFamily="18" charset="-128"/>
              </a:rPr>
              <a:t>５　投資マインドの醸成による資産増加</a:t>
            </a:r>
          </a:p>
        </p:txBody>
      </p:sp>
      <p:sp>
        <p:nvSpPr>
          <p:cNvPr id="16" name="正方形/長方形 15"/>
          <p:cNvSpPr/>
          <p:nvPr/>
        </p:nvSpPr>
        <p:spPr>
          <a:xfrm>
            <a:off x="6546029" y="809972"/>
            <a:ext cx="4855281" cy="2684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r>
              <a:rPr lang="ja-JP" altLang="en-US" sz="1400" b="1" dirty="0">
                <a:latin typeface="Meiryo UI" panose="020B0604030504040204" pitchFamily="50" charset="-128"/>
                <a:ea typeface="Meiryo UI" panose="020B0604030504040204" pitchFamily="50" charset="-128"/>
              </a:rPr>
              <a:t>　■　</a:t>
            </a:r>
            <a:r>
              <a:rPr lang="ja-JP" altLang="en-US" sz="1400" b="1" dirty="0"/>
              <a:t>家計の金融資産構成の日米欧比較</a:t>
            </a:r>
            <a:r>
              <a:rPr lang="ja-JP" altLang="en-US" sz="1200" b="1" dirty="0"/>
              <a:t>（</a:t>
            </a:r>
            <a:r>
              <a:rPr lang="en-US" altLang="ja-JP" sz="1200" b="1" dirty="0"/>
              <a:t>2021</a:t>
            </a:r>
            <a:r>
              <a:rPr lang="ja-JP" altLang="en-US" sz="1200" b="1" dirty="0"/>
              <a:t>年</a:t>
            </a:r>
            <a:r>
              <a:rPr lang="en-US" altLang="ja-JP" sz="1200" b="1" dirty="0"/>
              <a:t>3</a:t>
            </a:r>
            <a:r>
              <a:rPr lang="ja-JP" altLang="en-US" sz="1200" b="1" dirty="0"/>
              <a:t>月末）</a:t>
            </a:r>
          </a:p>
        </p:txBody>
      </p:sp>
      <p:sp>
        <p:nvSpPr>
          <p:cNvPr id="29" name="正方形/長方形 28"/>
          <p:cNvSpPr/>
          <p:nvPr/>
        </p:nvSpPr>
        <p:spPr>
          <a:xfrm>
            <a:off x="6546028" y="4071537"/>
            <a:ext cx="4855281" cy="26847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r>
              <a:rPr lang="ja-JP" altLang="en-US" sz="1600" b="1" dirty="0">
                <a:latin typeface="Meiryo UI" panose="020B0604030504040204" pitchFamily="50" charset="-128"/>
                <a:ea typeface="Meiryo UI" panose="020B0604030504040204" pitchFamily="50" charset="-128"/>
              </a:rPr>
              <a:t>　■　</a:t>
            </a:r>
            <a:r>
              <a:rPr lang="ja-JP" altLang="en-US" sz="1400" b="1" dirty="0"/>
              <a:t>家計の金融資産の推移</a:t>
            </a:r>
            <a:r>
              <a:rPr lang="ja-JP" altLang="en-US" sz="1200" b="1" dirty="0"/>
              <a:t>（日米欧比較）</a:t>
            </a:r>
          </a:p>
        </p:txBody>
      </p:sp>
      <p:sp>
        <p:nvSpPr>
          <p:cNvPr id="2" name="正方形/長方形 1"/>
          <p:cNvSpPr/>
          <p:nvPr/>
        </p:nvSpPr>
        <p:spPr>
          <a:xfrm>
            <a:off x="572126" y="4038516"/>
            <a:ext cx="5396247" cy="276999"/>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dirty="0">
                <a:latin typeface="UD デジタル 教科書体 NK-R" panose="02020400000000000000" pitchFamily="18" charset="-128"/>
                <a:ea typeface="UD デジタル 教科書体 NK-R" panose="02020400000000000000" pitchFamily="18" charset="-128"/>
              </a:rPr>
              <a:t>府民向けセミナーや学校での金融リテラシー教育の機会を増加させる</a:t>
            </a:r>
            <a:endPar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33" name="テキスト ボックス 32"/>
          <p:cNvSpPr txBox="1"/>
          <p:nvPr/>
        </p:nvSpPr>
        <p:spPr>
          <a:xfrm>
            <a:off x="519749" y="3515883"/>
            <a:ext cx="2750500" cy="246221"/>
          </a:xfrm>
          <a:prstGeom prst="rect">
            <a:avLst/>
          </a:prstGeom>
          <a:noFill/>
        </p:spPr>
        <p:txBody>
          <a:bodyPr wrap="square" rtlCol="0">
            <a:spAutoFit/>
          </a:bodyPr>
          <a:lstStyle/>
          <a:p>
            <a:r>
              <a:rPr lang="ja-JP" altLang="en-US" sz="1000" b="1" dirty="0">
                <a:latin typeface="メイリオ" panose="020B0604030504040204" pitchFamily="50" charset="-128"/>
                <a:ea typeface="メイリオ" panose="020B0604030504040204" pitchFamily="50" charset="-128"/>
              </a:rPr>
              <a:t>取組みの方向性</a:t>
            </a:r>
          </a:p>
        </p:txBody>
      </p:sp>
      <p:sp>
        <p:nvSpPr>
          <p:cNvPr id="26" name="テキスト ボックス 25"/>
          <p:cNvSpPr txBox="1"/>
          <p:nvPr/>
        </p:nvSpPr>
        <p:spPr>
          <a:xfrm>
            <a:off x="519463" y="3725431"/>
            <a:ext cx="2815194" cy="276999"/>
          </a:xfrm>
          <a:prstGeom prst="rect">
            <a:avLst/>
          </a:prstGeom>
          <a:noFill/>
        </p:spPr>
        <p:txBody>
          <a:bodyPr wrap="non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［金融をテコに発展するグローバル都市］</a:t>
            </a:r>
          </a:p>
        </p:txBody>
      </p:sp>
      <p:pic>
        <p:nvPicPr>
          <p:cNvPr id="3" name="図 2"/>
          <p:cNvPicPr>
            <a:picLocks noChangeAspect="1"/>
          </p:cNvPicPr>
          <p:nvPr/>
        </p:nvPicPr>
        <p:blipFill rotWithShape="1">
          <a:blip r:embed="rId3"/>
          <a:srcRect l="20662" t="29911" r="21665" b="9573"/>
          <a:stretch/>
        </p:blipFill>
        <p:spPr>
          <a:xfrm>
            <a:off x="6605837" y="1086870"/>
            <a:ext cx="4830540" cy="2849739"/>
          </a:xfrm>
          <a:prstGeom prst="rect">
            <a:avLst/>
          </a:prstGeom>
        </p:spPr>
      </p:pic>
      <p:sp>
        <p:nvSpPr>
          <p:cNvPr id="21" name="正方形/長方形 20"/>
          <p:cNvSpPr/>
          <p:nvPr/>
        </p:nvSpPr>
        <p:spPr>
          <a:xfrm>
            <a:off x="8289038" y="2852812"/>
            <a:ext cx="1132933" cy="3867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3" name="正方形/長方形 22"/>
          <p:cNvSpPr/>
          <p:nvPr/>
        </p:nvSpPr>
        <p:spPr>
          <a:xfrm>
            <a:off x="7486720" y="2093631"/>
            <a:ext cx="2106859" cy="3797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4" name="正方形/長方形 23"/>
          <p:cNvSpPr/>
          <p:nvPr/>
        </p:nvSpPr>
        <p:spPr>
          <a:xfrm>
            <a:off x="9056774" y="1311161"/>
            <a:ext cx="592361" cy="3917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15" name="正方形/長方形 14"/>
          <p:cNvSpPr/>
          <p:nvPr/>
        </p:nvSpPr>
        <p:spPr>
          <a:xfrm>
            <a:off x="7799951" y="3873337"/>
            <a:ext cx="3848793" cy="217432"/>
          </a:xfrm>
          <a:prstGeom prst="rect">
            <a:avLst/>
          </a:prstGeom>
        </p:spPr>
        <p:txBody>
          <a:bodyPr wrap="square">
            <a:spAutoFit/>
          </a:bodyPr>
          <a:lstStyle/>
          <a:p>
            <a:pPr algn="r"/>
            <a:r>
              <a:rPr lang="ja-JP" altLang="en-US" sz="813" dirty="0"/>
              <a:t>出典：</a:t>
            </a:r>
            <a:r>
              <a:rPr lang="en-US" altLang="ja-JP" sz="813" dirty="0"/>
              <a:t>2021</a:t>
            </a:r>
            <a:r>
              <a:rPr lang="ja-JP" altLang="en-US" sz="813" dirty="0"/>
              <a:t>年</a:t>
            </a:r>
            <a:r>
              <a:rPr lang="en-US" altLang="ja-JP" sz="813" dirty="0"/>
              <a:t>8</a:t>
            </a:r>
            <a:r>
              <a:rPr lang="ja-JP" altLang="en-US" sz="813" dirty="0"/>
              <a:t>月</a:t>
            </a:r>
            <a:r>
              <a:rPr lang="en-US" altLang="ja-JP" sz="813" dirty="0"/>
              <a:t>20</a:t>
            </a:r>
            <a:r>
              <a:rPr lang="ja-JP" altLang="en-US" sz="813" dirty="0"/>
              <a:t>日 日本銀行調査統計局「資金循環の日米欧比較」</a:t>
            </a:r>
          </a:p>
        </p:txBody>
      </p:sp>
      <p:sp>
        <p:nvSpPr>
          <p:cNvPr id="30" name="角丸四角形 29"/>
          <p:cNvSpPr/>
          <p:nvPr/>
        </p:nvSpPr>
        <p:spPr>
          <a:xfrm>
            <a:off x="10490220" y="6623327"/>
            <a:ext cx="1434132" cy="2473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800" dirty="0">
                <a:solidFill>
                  <a:schemeClr val="tx1"/>
                </a:solidFill>
                <a:latin typeface="メイリオ" panose="020B0604030504040204" pitchFamily="50" charset="-128"/>
                <a:ea typeface="メイリオ" panose="020B0604030504040204" pitchFamily="50" charset="-128"/>
              </a:rPr>
              <a:t>出典：財務省</a:t>
            </a:r>
            <a:r>
              <a:rPr lang="zh-TW" altLang="en-US" sz="800" dirty="0">
                <a:solidFill>
                  <a:schemeClr val="tx1"/>
                </a:solidFill>
                <a:latin typeface="メイリオ" panose="020B0604030504040204" pitchFamily="50" charset="-128"/>
                <a:ea typeface="メイリオ" panose="020B0604030504040204" pitchFamily="50" charset="-128"/>
              </a:rPr>
              <a:t>作成</a:t>
            </a:r>
            <a:r>
              <a:rPr lang="ja-JP" altLang="en-US" sz="800" dirty="0">
                <a:solidFill>
                  <a:schemeClr val="tx1"/>
                </a:solidFill>
                <a:latin typeface="メイリオ" panose="020B0604030504040204" pitchFamily="50" charset="-128"/>
                <a:ea typeface="メイリオ" panose="020B0604030504040204" pitchFamily="50" charset="-128"/>
              </a:rPr>
              <a:t>資料</a:t>
            </a:r>
            <a:endParaRPr lang="en-US" altLang="ja-JP" sz="800"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10860133" y="1383947"/>
            <a:ext cx="853119" cy="215444"/>
          </a:xfrm>
          <a:prstGeom prst="rect">
            <a:avLst/>
          </a:prstGeom>
          <a:solidFill>
            <a:schemeClr val="bg1"/>
          </a:solidFill>
        </p:spPr>
        <p:txBody>
          <a:bodyPr wrap="none" rtlCol="0">
            <a:spAutoFit/>
          </a:bodyPr>
          <a:lstStyle/>
          <a:p>
            <a:r>
              <a:rPr kumimoji="1" lang="ja-JP" altLang="en-US" sz="800" dirty="0"/>
              <a:t>（</a:t>
            </a:r>
            <a:r>
              <a:rPr kumimoji="1" lang="en-US" altLang="ja-JP" sz="800" dirty="0"/>
              <a:t>1,946</a:t>
            </a:r>
            <a:r>
              <a:rPr kumimoji="1" lang="ja-JP" altLang="en-US" sz="800" dirty="0"/>
              <a:t>兆円）</a:t>
            </a:r>
          </a:p>
        </p:txBody>
      </p:sp>
      <p:sp>
        <p:nvSpPr>
          <p:cNvPr id="27" name="テキスト ボックス 26"/>
          <p:cNvSpPr txBox="1"/>
          <p:nvPr/>
        </p:nvSpPr>
        <p:spPr>
          <a:xfrm>
            <a:off x="10861299" y="2166193"/>
            <a:ext cx="955711" cy="215444"/>
          </a:xfrm>
          <a:prstGeom prst="rect">
            <a:avLst/>
          </a:prstGeom>
          <a:solidFill>
            <a:schemeClr val="bg1"/>
          </a:solidFill>
        </p:spPr>
        <p:txBody>
          <a:bodyPr wrap="none" rtlCol="0">
            <a:spAutoFit/>
          </a:bodyPr>
          <a:lstStyle/>
          <a:p>
            <a:r>
              <a:rPr kumimoji="1" lang="ja-JP" altLang="en-US" sz="800" dirty="0"/>
              <a:t>（</a:t>
            </a:r>
            <a:r>
              <a:rPr lang="en-US" altLang="ja-JP" sz="800" dirty="0"/>
              <a:t>109.6</a:t>
            </a:r>
            <a:r>
              <a:rPr kumimoji="1" lang="ja-JP" altLang="en-US" sz="800" dirty="0"/>
              <a:t>兆ドル）</a:t>
            </a:r>
          </a:p>
        </p:txBody>
      </p:sp>
      <p:sp>
        <p:nvSpPr>
          <p:cNvPr id="32" name="テキスト ボックス 31"/>
          <p:cNvSpPr txBox="1"/>
          <p:nvPr/>
        </p:nvSpPr>
        <p:spPr>
          <a:xfrm>
            <a:off x="10857362" y="2938468"/>
            <a:ext cx="1000595" cy="215444"/>
          </a:xfrm>
          <a:prstGeom prst="rect">
            <a:avLst/>
          </a:prstGeom>
          <a:solidFill>
            <a:schemeClr val="bg1"/>
          </a:solidFill>
        </p:spPr>
        <p:txBody>
          <a:bodyPr wrap="none" rtlCol="0">
            <a:spAutoFit/>
          </a:bodyPr>
          <a:lstStyle/>
          <a:p>
            <a:r>
              <a:rPr kumimoji="1" lang="ja-JP" altLang="en-US" sz="800" dirty="0"/>
              <a:t>（</a:t>
            </a:r>
            <a:r>
              <a:rPr lang="en-US" altLang="ja-JP" sz="800" dirty="0"/>
              <a:t>27.6</a:t>
            </a:r>
            <a:r>
              <a:rPr kumimoji="1" lang="ja-JP" altLang="en-US" sz="800" dirty="0"/>
              <a:t>兆ユーロ）</a:t>
            </a:r>
          </a:p>
        </p:txBody>
      </p:sp>
    </p:spTree>
    <p:extLst>
      <p:ext uri="{BB962C8B-B14F-4D97-AF65-F5344CB8AC3E}">
        <p14:creationId xmlns:p14="http://schemas.microsoft.com/office/powerpoint/2010/main" val="37141575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47343" y="4796677"/>
            <a:ext cx="1169350"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期待される効果</a:t>
            </a:r>
          </a:p>
        </p:txBody>
      </p:sp>
      <p:sp>
        <p:nvSpPr>
          <p:cNvPr id="19"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44</a:t>
            </a:fld>
            <a:endParaRPr kumimoji="1" lang="ja-JP" altLang="en-US" dirty="0"/>
          </a:p>
        </p:txBody>
      </p:sp>
      <p:cxnSp>
        <p:nvCxnSpPr>
          <p:cNvPr id="20" name="直線コネクタ 19"/>
          <p:cNvCxnSpPr>
            <a:cxnSpLocks/>
          </p:cNvCxnSpPr>
          <p:nvPr/>
        </p:nvCxnSpPr>
        <p:spPr>
          <a:xfrm>
            <a:off x="627182" y="746340"/>
            <a:ext cx="1065600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8" name="ホームベース 7"/>
          <p:cNvSpPr/>
          <p:nvPr/>
        </p:nvSpPr>
        <p:spPr>
          <a:xfrm rot="5400000">
            <a:off x="2354864" y="-984361"/>
            <a:ext cx="1833455" cy="5503680"/>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ホームベース 24"/>
          <p:cNvSpPr/>
          <p:nvPr/>
        </p:nvSpPr>
        <p:spPr>
          <a:xfrm rot="5400000">
            <a:off x="2488303" y="1009578"/>
            <a:ext cx="1566574" cy="5503678"/>
          </a:xfrm>
          <a:prstGeom prst="homePlate">
            <a:avLst>
              <a:gd name="adj" fmla="val 1842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19751" y="4678990"/>
            <a:ext cx="5503678" cy="198630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19750" y="2988044"/>
            <a:ext cx="2750500" cy="246221"/>
          </a:xfrm>
          <a:prstGeom prst="rect">
            <a:avLst/>
          </a:prstGeom>
          <a:noFill/>
        </p:spPr>
        <p:txBody>
          <a:bodyPr wrap="square" rtlCol="0">
            <a:spAutoFit/>
          </a:bodyPr>
          <a:lstStyle/>
          <a:p>
            <a:r>
              <a:rPr lang="ja-JP" altLang="en-US" sz="1000" b="1" dirty="0">
                <a:latin typeface="メイリオ" panose="020B0604030504040204" pitchFamily="50" charset="-128"/>
                <a:ea typeface="メイリオ" panose="020B0604030504040204" pitchFamily="50" charset="-128"/>
              </a:rPr>
              <a:t>取組みの方向性</a:t>
            </a:r>
          </a:p>
        </p:txBody>
      </p:sp>
      <p:sp>
        <p:nvSpPr>
          <p:cNvPr id="28" name="テキスト ボックス 27"/>
          <p:cNvSpPr txBox="1"/>
          <p:nvPr/>
        </p:nvSpPr>
        <p:spPr>
          <a:xfrm>
            <a:off x="519750" y="860121"/>
            <a:ext cx="806130"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現状</a:t>
            </a:r>
          </a:p>
        </p:txBody>
      </p:sp>
      <p:sp>
        <p:nvSpPr>
          <p:cNvPr id="31" name="正方形/長方形 30"/>
          <p:cNvSpPr/>
          <p:nvPr/>
        </p:nvSpPr>
        <p:spPr>
          <a:xfrm>
            <a:off x="519750" y="1053618"/>
            <a:ext cx="5503679" cy="1257647"/>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30000"/>
              </a:lnSpc>
              <a:buFont typeface="Wingdings" panose="05000000000000000000" pitchFamily="2" charset="2"/>
              <a:buChar char="Ø"/>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大阪は世界の住みやすさランキングで第</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位（</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2021</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年 「</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The Global </a:t>
            </a:r>
            <a:r>
              <a:rPr lang="en-US" altLang="ja-JP" sz="1200" dirty="0" err="1">
                <a:solidFill>
                  <a:schemeClr val="tx1"/>
                </a:solidFill>
                <a:latin typeface="UD デジタル 教科書体 NK-R" panose="02020400000000000000" pitchFamily="18" charset="-128"/>
                <a:ea typeface="UD デジタル 教科書体 NK-R" panose="02020400000000000000" pitchFamily="18" charset="-128"/>
              </a:rPr>
              <a:t>Liveability</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The Economist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））となっており、特に安定性（</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Stability</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1300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ヘルスケア（</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Healthcare</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）の評価が高い。</a:t>
            </a:r>
          </a:p>
        </p:txBody>
      </p:sp>
      <p:sp>
        <p:nvSpPr>
          <p:cNvPr id="10" name="正方形/長方形 9"/>
          <p:cNvSpPr/>
          <p:nvPr/>
        </p:nvSpPr>
        <p:spPr>
          <a:xfrm>
            <a:off x="535366" y="5176244"/>
            <a:ext cx="5503679" cy="1200329"/>
          </a:xfrm>
          <a:prstGeom prst="rect">
            <a:avLst/>
          </a:prstGeom>
        </p:spPr>
        <p:txBody>
          <a:bodyPr wrap="square">
            <a:spAutoFit/>
          </a:bodyPr>
          <a:lstStyle/>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インターナショナルスクールの整備や多言語化の促進等生活環境も整備され、府民や外国人にとって、さらに住みやすい街となっている</a:t>
            </a:r>
          </a:p>
          <a:p>
            <a:pPr marL="171450" indent="-171450">
              <a:lnSpc>
                <a:spcPct val="150000"/>
              </a:lnSpc>
              <a:buFont typeface="Wingdings" panose="05000000000000000000" pitchFamily="2" charset="2"/>
              <a:buChar char="p"/>
            </a:pPr>
            <a:r>
              <a:rPr lang="ja-JP" altLang="en-US" sz="1200" dirty="0">
                <a:latin typeface="UD デジタル 教科書体 NK-R" panose="02020400000000000000" pitchFamily="18" charset="-128"/>
                <a:ea typeface="UD デジタル 教科書体 NK-R" panose="02020400000000000000" pitchFamily="18" charset="-128"/>
              </a:rPr>
              <a:t>豊かな生活環境や投資魅力によりフィンテック企業を含む金融系外国企業や投資家等が集積している　　</a:t>
            </a:r>
          </a:p>
        </p:txBody>
      </p:sp>
      <p:sp>
        <p:nvSpPr>
          <p:cNvPr id="33" name="タイトル 1"/>
          <p:cNvSpPr txBox="1">
            <a:spLocks/>
          </p:cNvSpPr>
          <p:nvPr/>
        </p:nvSpPr>
        <p:spPr>
          <a:xfrm>
            <a:off x="519752" y="74516"/>
            <a:ext cx="11353800" cy="662704"/>
          </a:xfrm>
          <a:prstGeom prst="rect">
            <a:avLst/>
          </a:prstGeom>
        </p:spPr>
        <p:txBody>
          <a:bodyPr anchor="b"/>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　６</a:t>
            </a:r>
            <a:r>
              <a:rPr lang="ja-JP" altLang="en-US" sz="2800" b="1" dirty="0">
                <a:latin typeface="UD デジタル 教科書体 NK-R" panose="02020400000000000000" pitchFamily="18" charset="-128"/>
                <a:ea typeface="UD デジタル 教科書体 NK-R" panose="02020400000000000000" pitchFamily="18" charset="-128"/>
              </a:rPr>
              <a:t>　国際金融都市として大阪・関西のステータス向上</a:t>
            </a:r>
          </a:p>
        </p:txBody>
      </p:sp>
      <p:pic>
        <p:nvPicPr>
          <p:cNvPr id="35" name="図 34">
            <a:extLst>
              <a:ext uri="{FF2B5EF4-FFF2-40B4-BE49-F238E27FC236}">
                <a16:creationId xmlns:a16="http://schemas.microsoft.com/office/drawing/2014/main" id="{90FDE8B5-B0CC-4D9E-A6B3-CAA37D16425C}"/>
              </a:ext>
            </a:extLst>
          </p:cNvPr>
          <p:cNvPicPr>
            <a:picLocks noChangeAspect="1"/>
          </p:cNvPicPr>
          <p:nvPr/>
        </p:nvPicPr>
        <p:blipFill rotWithShape="1">
          <a:blip r:embed="rId2"/>
          <a:srcRect l="21906" t="23691" r="53809" b="29725"/>
          <a:stretch/>
        </p:blipFill>
        <p:spPr>
          <a:xfrm>
            <a:off x="6626073" y="1950474"/>
            <a:ext cx="1891656" cy="2728515"/>
          </a:xfrm>
          <a:prstGeom prst="rect">
            <a:avLst/>
          </a:prstGeom>
        </p:spPr>
      </p:pic>
      <p:sp>
        <p:nvSpPr>
          <p:cNvPr id="36" name="テキスト ボックス 35">
            <a:extLst>
              <a:ext uri="{FF2B5EF4-FFF2-40B4-BE49-F238E27FC236}">
                <a16:creationId xmlns:a16="http://schemas.microsoft.com/office/drawing/2014/main" id="{094F4281-E725-4BED-BB5E-3F19324238C9}"/>
              </a:ext>
            </a:extLst>
          </p:cNvPr>
          <p:cNvSpPr txBox="1"/>
          <p:nvPr/>
        </p:nvSpPr>
        <p:spPr>
          <a:xfrm>
            <a:off x="6343447" y="1284112"/>
            <a:ext cx="5530105" cy="461665"/>
          </a:xfrm>
          <a:prstGeom prst="rect">
            <a:avLst/>
          </a:prstGeom>
          <a:solidFill>
            <a:schemeClr val="bg1">
              <a:lumMod val="50000"/>
            </a:schemeClr>
          </a:solidFill>
        </p:spPr>
        <p:txBody>
          <a:bodyPr wrap="square" rtlCol="0">
            <a:spAutoFit/>
          </a:bodyPr>
          <a:lstStyle/>
          <a:p>
            <a:pPr>
              <a:defRPr/>
            </a:pPr>
            <a:r>
              <a:rPr kumimoji="1" lang="ja-JP" altLang="en-US" sz="1200" b="1" dirty="0">
                <a:solidFill>
                  <a:schemeClr val="bg1"/>
                </a:solidFill>
                <a:latin typeface="Meiryo UI" panose="020B0604030504040204" pitchFamily="50" charset="-128"/>
                <a:ea typeface="Meiryo UI" panose="020B0604030504040204" pitchFamily="50" charset="-128"/>
              </a:rPr>
              <a:t>■　</a:t>
            </a:r>
            <a:r>
              <a:rPr lang="en-US" altLang="ja-JP" sz="1200" b="1" dirty="0">
                <a:solidFill>
                  <a:schemeClr val="bg1"/>
                </a:solidFill>
                <a:latin typeface="Meiryo UI" panose="020B0604030504040204" pitchFamily="50" charset="-128"/>
                <a:ea typeface="Meiryo UI" panose="020B0604030504040204" pitchFamily="50" charset="-128"/>
              </a:rPr>
              <a:t>Ten of the Most </a:t>
            </a:r>
            <a:r>
              <a:rPr lang="en-US" altLang="ja-JP" sz="1200" b="1" dirty="0" err="1">
                <a:solidFill>
                  <a:schemeClr val="bg1"/>
                </a:solidFill>
                <a:latin typeface="Meiryo UI" panose="020B0604030504040204" pitchFamily="50" charset="-128"/>
                <a:ea typeface="Meiryo UI" panose="020B0604030504040204" pitchFamily="50" charset="-128"/>
              </a:rPr>
              <a:t>Liveable</a:t>
            </a:r>
            <a:r>
              <a:rPr lang="en-US" altLang="ja-JP" sz="1200" b="1" dirty="0">
                <a:solidFill>
                  <a:schemeClr val="bg1"/>
                </a:solidFill>
                <a:latin typeface="Meiryo UI" panose="020B0604030504040204" pitchFamily="50" charset="-128"/>
                <a:ea typeface="Meiryo UI" panose="020B0604030504040204" pitchFamily="50" charset="-128"/>
              </a:rPr>
              <a:t> Cities in the World</a:t>
            </a:r>
          </a:p>
          <a:p>
            <a:pPr>
              <a:defRPr/>
            </a:pPr>
            <a:r>
              <a:rPr lang="ja-JP" altLang="en-US" sz="1200" b="1" dirty="0">
                <a:solidFill>
                  <a:schemeClr val="bg1"/>
                </a:solidFill>
                <a:latin typeface="Meiryo UI" panose="020B0604030504040204" pitchFamily="50" charset="-128"/>
                <a:ea typeface="Meiryo UI" panose="020B0604030504040204" pitchFamily="50" charset="-128"/>
              </a:rPr>
              <a:t>　　（世界で最も住みやすい</a:t>
            </a:r>
            <a:r>
              <a:rPr lang="en-US" altLang="ja-JP" sz="1200" b="1" dirty="0">
                <a:solidFill>
                  <a:schemeClr val="bg1"/>
                </a:solidFill>
                <a:latin typeface="Meiryo UI" panose="020B0604030504040204" pitchFamily="50" charset="-128"/>
                <a:ea typeface="Meiryo UI" panose="020B0604030504040204" pitchFamily="50" charset="-128"/>
              </a:rPr>
              <a:t>10</a:t>
            </a:r>
            <a:r>
              <a:rPr lang="ja-JP" altLang="en-US" sz="1200" b="1" dirty="0">
                <a:solidFill>
                  <a:schemeClr val="bg1"/>
                </a:solidFill>
                <a:latin typeface="Meiryo UI" panose="020B0604030504040204" pitchFamily="50" charset="-128"/>
                <a:ea typeface="Meiryo UI" panose="020B0604030504040204" pitchFamily="50" charset="-128"/>
              </a:rPr>
              <a:t>の都市）</a:t>
            </a:r>
            <a:endParaRPr lang="en-US" altLang="ja-JP" sz="1200" b="1" dirty="0">
              <a:solidFill>
                <a:schemeClr val="bg1"/>
              </a:solidFill>
              <a:latin typeface="Meiryo UI" panose="020B0604030504040204" pitchFamily="50" charset="-128"/>
              <a:ea typeface="Meiryo UI" panose="020B0604030504040204" pitchFamily="50" charset="-128"/>
            </a:endParaRPr>
          </a:p>
        </p:txBody>
      </p:sp>
      <p:pic>
        <p:nvPicPr>
          <p:cNvPr id="37" name="図 36">
            <a:extLst>
              <a:ext uri="{FF2B5EF4-FFF2-40B4-BE49-F238E27FC236}">
                <a16:creationId xmlns:a16="http://schemas.microsoft.com/office/drawing/2014/main" id="{04594773-8F00-42D0-AD5D-FCBE68625416}"/>
              </a:ext>
            </a:extLst>
          </p:cNvPr>
          <p:cNvPicPr>
            <a:picLocks noChangeAspect="1"/>
          </p:cNvPicPr>
          <p:nvPr/>
        </p:nvPicPr>
        <p:blipFill rotWithShape="1">
          <a:blip r:embed="rId3"/>
          <a:srcRect l="39405" t="29831" r="23095" b="15327"/>
          <a:stretch/>
        </p:blipFill>
        <p:spPr>
          <a:xfrm>
            <a:off x="8772498" y="2163339"/>
            <a:ext cx="2716278" cy="2504892"/>
          </a:xfrm>
          <a:prstGeom prst="rect">
            <a:avLst/>
          </a:prstGeom>
        </p:spPr>
      </p:pic>
      <p:sp>
        <p:nvSpPr>
          <p:cNvPr id="38" name="正方形/長方形 37">
            <a:extLst>
              <a:ext uri="{FF2B5EF4-FFF2-40B4-BE49-F238E27FC236}">
                <a16:creationId xmlns:a16="http://schemas.microsoft.com/office/drawing/2014/main" id="{F7E6FEA9-20AD-40E7-BCCF-8E55B0DB35D7}"/>
              </a:ext>
            </a:extLst>
          </p:cNvPr>
          <p:cNvSpPr/>
          <p:nvPr/>
        </p:nvSpPr>
        <p:spPr>
          <a:xfrm>
            <a:off x="6343448" y="1278136"/>
            <a:ext cx="5530104" cy="377821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0F760953-DA76-47F5-8C9E-D4536F373108}"/>
              </a:ext>
            </a:extLst>
          </p:cNvPr>
          <p:cNvSpPr txBox="1"/>
          <p:nvPr/>
        </p:nvSpPr>
        <p:spPr>
          <a:xfrm>
            <a:off x="10044753" y="5176244"/>
            <a:ext cx="1862504" cy="230832"/>
          </a:xfrm>
          <a:prstGeom prst="rect">
            <a:avLst/>
          </a:prstGeom>
          <a:noFill/>
        </p:spPr>
        <p:txBody>
          <a:bodyPr wrap="square" rtlCol="0">
            <a:spAutoFit/>
          </a:bodyPr>
          <a:lstStyle/>
          <a:p>
            <a:pPr algn="r"/>
            <a:r>
              <a:rPr lang="ja-JP" altLang="en-US" sz="900" dirty="0">
                <a:solidFill>
                  <a:prstClr val="black"/>
                </a:solidFill>
                <a:latin typeface="游ゴシック 本文"/>
                <a:cs typeface="Meiryo UI" panose="020B0604030504040204" pitchFamily="50" charset="-128"/>
              </a:rPr>
              <a:t>（出典）</a:t>
            </a:r>
            <a:r>
              <a:rPr lang="en-US" altLang="ja-JP" sz="900" dirty="0">
                <a:solidFill>
                  <a:prstClr val="black"/>
                </a:solidFill>
                <a:latin typeface="游ゴシック 本文"/>
                <a:cs typeface="Meiryo UI" panose="020B0604030504040204" pitchFamily="50" charset="-128"/>
              </a:rPr>
              <a:t>O-BIC</a:t>
            </a:r>
            <a:r>
              <a:rPr lang="ja-JP" altLang="en-US" sz="900" dirty="0">
                <a:solidFill>
                  <a:prstClr val="black"/>
                </a:solidFill>
                <a:latin typeface="游ゴシック 本文"/>
                <a:cs typeface="Meiryo UI" panose="020B0604030504040204" pitchFamily="50" charset="-128"/>
              </a:rPr>
              <a:t>作成資料</a:t>
            </a:r>
          </a:p>
        </p:txBody>
      </p:sp>
      <p:sp>
        <p:nvSpPr>
          <p:cNvPr id="2" name="正方形/長方形 1"/>
          <p:cNvSpPr/>
          <p:nvPr/>
        </p:nvSpPr>
        <p:spPr>
          <a:xfrm>
            <a:off x="589082" y="3554096"/>
            <a:ext cx="5396248" cy="461665"/>
          </a:xfrm>
          <a:prstGeom prst="rect">
            <a:avLst/>
          </a:prstGeom>
          <a:solidFill>
            <a:schemeClr val="bg1">
              <a:lumMod val="85000"/>
            </a:schemeClr>
          </a:solidFill>
        </p:spPr>
        <p:txBody>
          <a:bodyPr wrap="square">
            <a:spAutoFit/>
          </a:bodyPr>
          <a:lstStyle/>
          <a:p>
            <a:pPr>
              <a:spcBef>
                <a:spcPct val="0"/>
              </a:spcBef>
              <a:spcAft>
                <a:spcPts val="400"/>
              </a:spcAft>
            </a:pP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教育・医療等の生活環境整備や在留資格の特例の活用など高度外国人材などの受入れに向けた取組みを推進するとともに、大阪の投資魅力を発信する</a:t>
            </a:r>
          </a:p>
        </p:txBody>
      </p:sp>
      <p:sp>
        <p:nvSpPr>
          <p:cNvPr id="21" name="テキスト ボックス 20"/>
          <p:cNvSpPr txBox="1"/>
          <p:nvPr/>
        </p:nvSpPr>
        <p:spPr>
          <a:xfrm>
            <a:off x="519463" y="3223986"/>
            <a:ext cx="2815194" cy="276999"/>
          </a:xfrm>
          <a:prstGeom prst="rect">
            <a:avLst/>
          </a:prstGeom>
          <a:noFill/>
        </p:spPr>
        <p:txBody>
          <a:bodyPr wrap="non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［金融をテコに発展するグローバル都市］</a:t>
            </a:r>
          </a:p>
        </p:txBody>
      </p:sp>
      <p:sp>
        <p:nvSpPr>
          <p:cNvPr id="23" name="テキスト ボックス 22"/>
          <p:cNvSpPr txBox="1"/>
          <p:nvPr/>
        </p:nvSpPr>
        <p:spPr>
          <a:xfrm>
            <a:off x="3270250" y="3223986"/>
            <a:ext cx="2165978" cy="276999"/>
          </a:xfrm>
          <a:prstGeom prst="rect">
            <a:avLst/>
          </a:prstGeom>
          <a:noFill/>
        </p:spPr>
        <p:txBody>
          <a:bodyPr wrap="none" rtlCol="0">
            <a:spAutoFit/>
          </a:bodyPr>
          <a:lstStyle/>
          <a:p>
            <a:r>
              <a:rPr kumimoji="1" lang="ja-JP" altLang="en-US" sz="1200" dirty="0">
                <a:latin typeface="UD デジタル 教科書体 NK-R" panose="02020400000000000000" pitchFamily="18" charset="-128"/>
                <a:ea typeface="UD デジタル 教科書体 NK-R" panose="02020400000000000000" pitchFamily="18" charset="-128"/>
              </a:rPr>
              <a:t>［金融のフロントランナー都市］</a:t>
            </a:r>
          </a:p>
        </p:txBody>
      </p:sp>
    </p:spTree>
    <p:extLst>
      <p:ext uri="{BB962C8B-B14F-4D97-AF65-F5344CB8AC3E}">
        <p14:creationId xmlns:p14="http://schemas.microsoft.com/office/powerpoint/2010/main" val="953508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20424"/>
            <a:ext cx="10515600" cy="834501"/>
          </a:xfrm>
        </p:spPr>
        <p:txBody>
          <a:bodyPr>
            <a:normAutofit/>
          </a:bodyPr>
          <a:lstStyle/>
          <a:p>
            <a:r>
              <a:rPr lang="en-US" altLang="ja-JP" dirty="0">
                <a:latin typeface="UD デジタル 教科書体 NK-R" panose="02020400000000000000" pitchFamily="18" charset="-128"/>
                <a:ea typeface="UD デジタル 教科書体 NK-R" panose="02020400000000000000" pitchFamily="18" charset="-128"/>
              </a:rPr>
              <a:t>Ⅰ</a:t>
            </a:r>
            <a:r>
              <a:rPr lang="ja-JP" altLang="en-US" dirty="0">
                <a:latin typeface="UD デジタル 教科書体 NK-R" panose="02020400000000000000" pitchFamily="18" charset="-128"/>
                <a:ea typeface="UD デジタル 教科書体 NK-R" panose="02020400000000000000" pitchFamily="18" charset="-128"/>
              </a:rPr>
              <a:t>　</a:t>
            </a:r>
            <a:r>
              <a:rPr lang="en-US" altLang="ja-JP" dirty="0">
                <a:latin typeface="UD デジタル 教科書体 NK-R" panose="02020400000000000000" pitchFamily="18" charset="-128"/>
                <a:ea typeface="UD デジタル 教科書体 NK-R" panose="02020400000000000000" pitchFamily="18" charset="-128"/>
              </a:rPr>
              <a:t>1.</a:t>
            </a:r>
            <a:r>
              <a:rPr lang="ja-JP" altLang="en-US" dirty="0">
                <a:latin typeface="UD デジタル 教科書体 NK-R" panose="02020400000000000000" pitchFamily="18" charset="-128"/>
                <a:ea typeface="UD デジタル 教科書体 NK-R" panose="02020400000000000000" pitchFamily="18" charset="-128"/>
              </a:rPr>
              <a:t>　戦略策定の趣旨</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p:cNvCxnSpPr>
            <a:cxnSpLocks/>
          </p:cNvCxnSpPr>
          <p:nvPr/>
        </p:nvCxnSpPr>
        <p:spPr>
          <a:xfrm>
            <a:off x="838200" y="779394"/>
            <a:ext cx="9510050" cy="0"/>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5</a:t>
            </a:fld>
            <a:endParaRPr kumimoji="1" lang="ja-JP" altLang="en-US" dirty="0"/>
          </a:p>
        </p:txBody>
      </p:sp>
      <p:sp>
        <p:nvSpPr>
          <p:cNvPr id="6" name="正方形/長方形 5"/>
          <p:cNvSpPr/>
          <p:nvPr/>
        </p:nvSpPr>
        <p:spPr>
          <a:xfrm>
            <a:off x="838199" y="1158703"/>
            <a:ext cx="10284725" cy="4708981"/>
          </a:xfrm>
          <a:prstGeom prst="rect">
            <a:avLst/>
          </a:prstGeom>
        </p:spPr>
        <p:txBody>
          <a:bodyPr wrap="square">
            <a:spAutoFit/>
          </a:bodyPr>
          <a:lstStyle/>
          <a:p>
            <a:r>
              <a:rPr lang="ja-JP" altLang="en-US" sz="2000" dirty="0">
                <a:latin typeface="UD デジタル 教科書体 NK-R" panose="02020400000000000000" pitchFamily="18" charset="-128"/>
                <a:ea typeface="UD デジタル 教科書体 NK-R" panose="02020400000000000000" pitchFamily="18" charset="-128"/>
              </a:rPr>
              <a:t>　世界の金融情勢が大きく変化し、税制改正や規制対応など、国際金融都市の実現に向けた国の動きが本格化する中で、我が国の成長力を高めていくためには、アメリカ、イギリスなどにおいても複数の国際金融都市が形成されている状況も踏まえつつ、国際競争力を有する複数の金融都市が必要であ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ja-JP" altLang="en-US"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大阪を国際金融都市とすることは、危機事象発生時における金融面での日本のレジリエンスを強化する重要な取組みでもある。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ja-JP" altLang="en-US"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さらに、「経済の血液」とも言われる金融機能の強化を図ることは、ポストコロナに向けた大阪・関西経済の成長・発展をめざす地域のビジョンの具現化に寄与し、府民の利益・幸福につながる。</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これにより、大阪・関西の新たな成長の柱となるだけでなく、日本全体の経済発展にも資するものとなる。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ja-JP" altLang="en-US"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こうしたことから、独自の個性・機能を持つ国際金融都市を形成し、日本の成長をけん引する東西二極の一極としての大阪のさらなる飛躍につなげていくため、戦略を策定する。</a:t>
            </a:r>
          </a:p>
        </p:txBody>
      </p:sp>
    </p:spTree>
    <p:extLst>
      <p:ext uri="{BB962C8B-B14F-4D97-AF65-F5344CB8AC3E}">
        <p14:creationId xmlns:p14="http://schemas.microsoft.com/office/powerpoint/2010/main" val="2891355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20424"/>
            <a:ext cx="10515600" cy="834501"/>
          </a:xfrm>
        </p:spPr>
        <p:txBody>
          <a:bodyPr>
            <a:normAutofit/>
          </a:bodyPr>
          <a:lstStyle/>
          <a:p>
            <a:r>
              <a:rPr lang="en-US" altLang="ja-JP" dirty="0">
                <a:latin typeface="UD デジタル 教科書体 NK-R" panose="02020400000000000000" pitchFamily="18" charset="-128"/>
                <a:ea typeface="UD デジタル 教科書体 NK-R" panose="02020400000000000000" pitchFamily="18" charset="-128"/>
              </a:rPr>
              <a:t>Ⅰ</a:t>
            </a:r>
            <a:r>
              <a:rPr lang="ja-JP" altLang="en-US" dirty="0">
                <a:latin typeface="UD デジタル 教科書体 NK-R" panose="02020400000000000000" pitchFamily="18" charset="-128"/>
                <a:ea typeface="UD デジタル 教科書体 NK-R" panose="02020400000000000000" pitchFamily="18" charset="-128"/>
              </a:rPr>
              <a:t>　２</a:t>
            </a:r>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　世界の潮流と日本の状況</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p:cNvCxnSpPr>
            <a:cxnSpLocks/>
          </p:cNvCxnSpPr>
          <p:nvPr/>
        </p:nvCxnSpPr>
        <p:spPr>
          <a:xfrm>
            <a:off x="838200" y="779394"/>
            <a:ext cx="10018690" cy="6217"/>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6</a:t>
            </a:fld>
            <a:endParaRPr kumimoji="1" lang="ja-JP" altLang="en-US" dirty="0"/>
          </a:p>
        </p:txBody>
      </p:sp>
      <p:sp>
        <p:nvSpPr>
          <p:cNvPr id="6" name="正方形/長方形 5"/>
          <p:cNvSpPr/>
          <p:nvPr/>
        </p:nvSpPr>
        <p:spPr>
          <a:xfrm>
            <a:off x="838200" y="1157974"/>
            <a:ext cx="6426395" cy="1938992"/>
          </a:xfrm>
          <a:prstGeom prst="rect">
            <a:avLst/>
          </a:prstGeom>
        </p:spPr>
        <p:txBody>
          <a:bodyPr wrap="square">
            <a:spAutoFit/>
          </a:bodyPr>
          <a:lstStyle/>
          <a:p>
            <a:r>
              <a:rPr lang="ja-JP" altLang="en-US" sz="2000" dirty="0">
                <a:latin typeface="UD デジタル 教科書体 NK-R" panose="02020400000000000000" pitchFamily="18" charset="-128"/>
                <a:ea typeface="UD デジタル 教科書体 NK-R" panose="02020400000000000000" pitchFamily="18" charset="-128"/>
              </a:rPr>
              <a:t>　国際金融拠点は主要金融機関が拠点を構えることはもちろんのこと、近年では、新たにフィンテック</a:t>
            </a:r>
            <a:r>
              <a:rPr lang="ja-JP" altLang="en-US" sz="1200" dirty="0">
                <a:latin typeface="UD デジタル 教科書体 NK-R" panose="02020400000000000000" pitchFamily="18" charset="-128"/>
                <a:ea typeface="UD デジタル 教科書体 NK-R" panose="02020400000000000000" pitchFamily="18" charset="-128"/>
              </a:rPr>
              <a:t>（</a:t>
            </a:r>
            <a:r>
              <a:rPr lang="en-US" altLang="ja-JP" sz="1200"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企業の集積等も構成要素になるなど、多様な金融主体が活動する拠点に変化している。</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また、ビジネス機会</a:t>
            </a:r>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投資先</a:t>
            </a:r>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と顧客</a:t>
            </a:r>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資産の保有者</a:t>
            </a:r>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が存在する都市に、金融機関や投資家等が集積する傾向にある。</a:t>
            </a:r>
            <a:endParaRPr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10" name="正方形/長方形 9">
            <a:extLst>
              <a:ext uri="{FF2B5EF4-FFF2-40B4-BE49-F238E27FC236}">
                <a16:creationId xmlns:a16="http://schemas.microsoft.com/office/drawing/2014/main" id="{C6069A4C-E1CE-42A3-B605-497ADBE84ED4}"/>
              </a:ext>
            </a:extLst>
          </p:cNvPr>
          <p:cNvSpPr/>
          <p:nvPr/>
        </p:nvSpPr>
        <p:spPr>
          <a:xfrm>
            <a:off x="6977259" y="1039933"/>
            <a:ext cx="5053200" cy="319639"/>
          </a:xfrm>
          <a:prstGeom prst="rect">
            <a:avLst/>
          </a:prstGeom>
        </p:spPr>
        <p:txBody>
          <a:bodyPr wrap="square">
            <a:spAutoFit/>
          </a:bodyPr>
          <a:lstStyle/>
          <a:p>
            <a:pPr algn="ctr"/>
            <a:r>
              <a:rPr lang="ja-JP" altLang="en-US" sz="1477" dirty="0">
                <a:solidFill>
                  <a:srgbClr val="000000"/>
                </a:solidFill>
                <a:latin typeface="UD デジタル 教科書体 NK-R" panose="02020400000000000000" pitchFamily="18" charset="-128"/>
                <a:ea typeface="UD デジタル 教科書体 NK-R" panose="02020400000000000000" pitchFamily="18" charset="-128"/>
              </a:rPr>
              <a:t>［世界のフィンテック・ランキング（</a:t>
            </a:r>
            <a:r>
              <a:rPr lang="en-US" altLang="ja-JP" sz="1477" dirty="0">
                <a:solidFill>
                  <a:srgbClr val="000000"/>
                </a:solidFill>
                <a:latin typeface="UD デジタル 教科書体 NK-R" panose="02020400000000000000" pitchFamily="18" charset="-128"/>
                <a:ea typeface="UD デジタル 教科書体 NK-R" panose="02020400000000000000" pitchFamily="18" charset="-128"/>
              </a:rPr>
              <a:t>2021</a:t>
            </a:r>
            <a:r>
              <a:rPr lang="ja-JP" altLang="en-US" sz="1477" dirty="0">
                <a:solidFill>
                  <a:srgbClr val="000000"/>
                </a:solidFill>
                <a:latin typeface="UD デジタル 教科書体 NK-R" panose="02020400000000000000" pitchFamily="18" charset="-128"/>
                <a:ea typeface="UD デジタル 教科書体 NK-R" panose="02020400000000000000" pitchFamily="18" charset="-128"/>
              </a:rPr>
              <a:t>年）］</a:t>
            </a:r>
          </a:p>
        </p:txBody>
      </p:sp>
      <p:sp>
        <p:nvSpPr>
          <p:cNvPr id="13" name="正方形/長方形 12">
            <a:extLst>
              <a:ext uri="{FF2B5EF4-FFF2-40B4-BE49-F238E27FC236}">
                <a16:creationId xmlns:a16="http://schemas.microsoft.com/office/drawing/2014/main" id="{C6069A4C-E1CE-42A3-B605-497ADBE84ED4}"/>
              </a:ext>
            </a:extLst>
          </p:cNvPr>
          <p:cNvSpPr/>
          <p:nvPr/>
        </p:nvSpPr>
        <p:spPr>
          <a:xfrm>
            <a:off x="838199" y="3456831"/>
            <a:ext cx="6426395" cy="461665"/>
          </a:xfrm>
          <a:prstGeom prst="rect">
            <a:avLst/>
          </a:prstGeom>
        </p:spPr>
        <p:txBody>
          <a:bodyPr wrap="square">
            <a:spAutoFit/>
          </a:bodyPr>
          <a:lstStyle/>
          <a:p>
            <a:r>
              <a:rPr lang="en-US" altLang="ja-JP" sz="1200" dirty="0">
                <a:latin typeface="UD デジタル 教科書体 NK-R" panose="02020400000000000000" pitchFamily="18" charset="-128"/>
                <a:ea typeface="UD デジタル 教科書体 NK-R" panose="02020400000000000000" pitchFamily="18" charset="-128"/>
              </a:rPr>
              <a:t>※</a:t>
            </a:r>
            <a:r>
              <a:rPr lang="ja-JP" altLang="en-US" sz="1200" dirty="0">
                <a:latin typeface="UD デジタル 教科書体 NK-R" panose="02020400000000000000" pitchFamily="18" charset="-128"/>
                <a:ea typeface="UD デジタル 教科書体 NK-R" panose="02020400000000000000" pitchFamily="18" charset="-128"/>
              </a:rPr>
              <a:t>　フィンテックとは、</a:t>
            </a:r>
            <a:r>
              <a:rPr lang="en-US" altLang="ja-JP" sz="1200" dirty="0">
                <a:latin typeface="UD デジタル 教科書体 NK-R" panose="02020400000000000000" pitchFamily="18" charset="-128"/>
                <a:ea typeface="UD デジタル 教科書体 NK-R" panose="02020400000000000000" pitchFamily="18" charset="-128"/>
              </a:rPr>
              <a:t>Finance</a:t>
            </a:r>
            <a:r>
              <a:rPr lang="ja-JP" altLang="en-US" sz="1200" dirty="0">
                <a:latin typeface="UD デジタル 教科書体 NK-R" panose="02020400000000000000" pitchFamily="18" charset="-128"/>
                <a:ea typeface="UD デジタル 教科書体 NK-R" panose="02020400000000000000" pitchFamily="18" charset="-128"/>
              </a:rPr>
              <a:t>と</a:t>
            </a:r>
            <a:r>
              <a:rPr lang="en-US" altLang="ja-JP" sz="1200" dirty="0">
                <a:latin typeface="UD デジタル 教科書体 NK-R" panose="02020400000000000000" pitchFamily="18" charset="-128"/>
                <a:ea typeface="UD デジタル 教科書体 NK-R" panose="02020400000000000000" pitchFamily="18" charset="-128"/>
              </a:rPr>
              <a:t>Technology</a:t>
            </a:r>
            <a:r>
              <a:rPr lang="ja-JP" altLang="en-US" sz="1200" dirty="0">
                <a:latin typeface="UD デジタル 教科書体 NK-R" panose="02020400000000000000" pitchFamily="18" charset="-128"/>
                <a:ea typeface="UD デジタル 教科書体 NK-R" panose="02020400000000000000" pitchFamily="18" charset="-128"/>
              </a:rPr>
              <a:t>を掛け合わせた造語で、金融サービスとテクノロジーを</a:t>
            </a:r>
            <a:endParaRPr lang="en-US" altLang="ja-JP" sz="1200" dirty="0">
              <a:latin typeface="UD デジタル 教科書体 NK-R" panose="02020400000000000000" pitchFamily="18" charset="-128"/>
              <a:ea typeface="UD デジタル 教科書体 NK-R" panose="02020400000000000000" pitchFamily="18" charset="-128"/>
            </a:endParaRPr>
          </a:p>
          <a:p>
            <a:r>
              <a:rPr lang="ja-JP" altLang="en-US" sz="1200" dirty="0">
                <a:latin typeface="UD デジタル 教科書体 NK-R" panose="02020400000000000000" pitchFamily="18" charset="-128"/>
                <a:ea typeface="UD デジタル 教科書体 NK-R" panose="02020400000000000000" pitchFamily="18" charset="-128"/>
              </a:rPr>
              <a:t>　　　結びつけることによって生まれた新たな金融商品やサービス等のこと</a:t>
            </a:r>
            <a:endParaRPr lang="ja-JP" altLang="en-US" sz="1200" dirty="0">
              <a:solidFill>
                <a:srgbClr val="000000"/>
              </a:solidFill>
              <a:latin typeface="UD デジタル 教科書体 NK-R" panose="02020400000000000000" pitchFamily="18" charset="-128"/>
              <a:ea typeface="UD デジタル 教科書体 NK-R" panose="02020400000000000000" pitchFamily="18" charset="-128"/>
            </a:endParaRPr>
          </a:p>
        </p:txBody>
      </p:sp>
      <p:pic>
        <p:nvPicPr>
          <p:cNvPr id="14" name="図 13"/>
          <p:cNvPicPr>
            <a:picLocks noChangeAspect="1"/>
          </p:cNvPicPr>
          <p:nvPr/>
        </p:nvPicPr>
        <p:blipFill rotWithShape="1">
          <a:blip r:embed="rId2"/>
          <a:srcRect t="3969"/>
          <a:stretch/>
        </p:blipFill>
        <p:spPr>
          <a:xfrm>
            <a:off x="7264596" y="1346453"/>
            <a:ext cx="4492257" cy="5313531"/>
          </a:xfrm>
          <a:prstGeom prst="rect">
            <a:avLst/>
          </a:prstGeom>
        </p:spPr>
      </p:pic>
    </p:spTree>
    <p:extLst>
      <p:ext uri="{BB962C8B-B14F-4D97-AF65-F5344CB8AC3E}">
        <p14:creationId xmlns:p14="http://schemas.microsoft.com/office/powerpoint/2010/main" val="1541190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7</a:t>
            </a:fld>
            <a:endParaRPr kumimoji="1" lang="ja-JP" altLang="en-US" dirty="0"/>
          </a:p>
        </p:txBody>
      </p:sp>
      <p:sp>
        <p:nvSpPr>
          <p:cNvPr id="6" name="正方形/長方形 5"/>
          <p:cNvSpPr/>
          <p:nvPr/>
        </p:nvSpPr>
        <p:spPr>
          <a:xfrm>
            <a:off x="838200" y="334710"/>
            <a:ext cx="10718800" cy="6401753"/>
          </a:xfrm>
          <a:prstGeom prst="rect">
            <a:avLst/>
          </a:prstGeom>
        </p:spPr>
        <p:txBody>
          <a:bodyPr wrap="square">
            <a:spAutoFit/>
          </a:bodyPr>
          <a:lstStyle/>
          <a:p>
            <a:r>
              <a:rPr lang="ja-JP" altLang="en-US" sz="2000" dirty="0">
                <a:latin typeface="UD デジタル 教科書体 NK-R" panose="02020400000000000000" pitchFamily="18" charset="-128"/>
                <a:ea typeface="UD デジタル 教科書体 NK-R" panose="02020400000000000000" pitchFamily="18" charset="-128"/>
              </a:rPr>
              <a:t>　そして、グローバルな金融業の環境にも変化が生じており、資産運用会社の規模が巨大化し、投資ファンド等の数も増加している。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1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1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近年、香港国家安全維持法の成立や大湾区構想による中国との関係強化、英国の</a:t>
            </a:r>
            <a:r>
              <a:rPr lang="en-US" altLang="ja-JP" sz="2000" dirty="0">
                <a:latin typeface="UD デジタル 教科書体 NK-R" panose="02020400000000000000" pitchFamily="18" charset="-128"/>
                <a:ea typeface="UD デジタル 教科書体 NK-R" panose="02020400000000000000" pitchFamily="18" charset="-128"/>
              </a:rPr>
              <a:t>EU</a:t>
            </a:r>
            <a:r>
              <a:rPr lang="ja-JP" altLang="en-US" sz="2000" dirty="0">
                <a:latin typeface="UD デジタル 教科書体 NK-R" panose="02020400000000000000" pitchFamily="18" charset="-128"/>
                <a:ea typeface="UD デジタル 教科書体 NK-R" panose="02020400000000000000" pitchFamily="18" charset="-128"/>
              </a:rPr>
              <a:t>離脱といった政治情勢の変化等、世界の国際金融都市にビジネス環境に影響を与える動きがある。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1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さらに、企業が従業員や取引先、顧客、地域社会、株主といった多様なステークホルダーの利益に配慮すべきという考え方へのシフトがみられ、</a:t>
            </a:r>
            <a:r>
              <a:rPr lang="en-US" altLang="ja-JP" sz="2000" dirty="0">
                <a:latin typeface="UD デジタル 教科書体 NK-R" panose="02020400000000000000" pitchFamily="18" charset="-128"/>
                <a:ea typeface="UD デジタル 教科書体 NK-R" panose="02020400000000000000" pitchFamily="18" charset="-128"/>
              </a:rPr>
              <a:t>SDG</a:t>
            </a:r>
            <a:r>
              <a:rPr lang="ja-JP" altLang="en-US" sz="2000" dirty="0" err="1">
                <a:latin typeface="UD デジタル 教科書体 NK-R" panose="02020400000000000000" pitchFamily="18" charset="-128"/>
                <a:ea typeface="UD デジタル 教科書体 NK-R" panose="02020400000000000000" pitchFamily="18" charset="-128"/>
              </a:rPr>
              <a:t>ｓ</a:t>
            </a:r>
            <a:r>
              <a:rPr lang="ja-JP" altLang="en-US" sz="2000" dirty="0">
                <a:latin typeface="UD デジタル 教科書体 NK-R" panose="02020400000000000000" pitchFamily="18" charset="-128"/>
                <a:ea typeface="UD デジタル 教科書体 NK-R" panose="02020400000000000000" pitchFamily="18" charset="-128"/>
              </a:rPr>
              <a:t>の達成につながるサステナブルファイナンスの拡大も進んでいる。</a:t>
            </a:r>
            <a:endParaRPr lang="en-US" altLang="ja-JP" sz="2000" dirty="0">
              <a:latin typeface="UD デジタル 教科書体 NK-R" panose="02020400000000000000" pitchFamily="18" charset="-128"/>
              <a:ea typeface="UD デジタル 教科書体 NK-R" panose="02020400000000000000" pitchFamily="18" charset="-128"/>
            </a:endParaRPr>
          </a:p>
        </p:txBody>
      </p:sp>
      <p:pic>
        <p:nvPicPr>
          <p:cNvPr id="5" name="図 4"/>
          <p:cNvPicPr>
            <a:picLocks noChangeAspect="1"/>
          </p:cNvPicPr>
          <p:nvPr/>
        </p:nvPicPr>
        <p:blipFill rotWithShape="1">
          <a:blip r:embed="rId2"/>
          <a:srcRect l="3358" t="19611" r="10629" b="11614"/>
          <a:stretch/>
        </p:blipFill>
        <p:spPr>
          <a:xfrm>
            <a:off x="5107176" y="1350196"/>
            <a:ext cx="6472685" cy="2909817"/>
          </a:xfrm>
          <a:prstGeom prst="rect">
            <a:avLst/>
          </a:prstGeom>
        </p:spPr>
      </p:pic>
      <p:sp>
        <p:nvSpPr>
          <p:cNvPr id="7" name="正方形/長方形 6"/>
          <p:cNvSpPr/>
          <p:nvPr/>
        </p:nvSpPr>
        <p:spPr>
          <a:xfrm>
            <a:off x="5307226" y="1000371"/>
            <a:ext cx="4957235" cy="398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［各国の主要プライベート・エクイティファンド</a:t>
            </a: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の状況］</a:t>
            </a:r>
          </a:p>
        </p:txBody>
      </p:sp>
      <p:pic>
        <p:nvPicPr>
          <p:cNvPr id="8" name="図 7"/>
          <p:cNvPicPr>
            <a:picLocks noChangeAspect="1"/>
          </p:cNvPicPr>
          <p:nvPr/>
        </p:nvPicPr>
        <p:blipFill rotWithShape="1">
          <a:blip r:embed="rId3"/>
          <a:srcRect l="50880" t="23834" r="18811" b="31354"/>
          <a:stretch/>
        </p:blipFill>
        <p:spPr>
          <a:xfrm>
            <a:off x="838200" y="1078711"/>
            <a:ext cx="3971789" cy="3301587"/>
          </a:xfrm>
          <a:prstGeom prst="rect">
            <a:avLst/>
          </a:prstGeom>
        </p:spPr>
      </p:pic>
      <p:sp>
        <p:nvSpPr>
          <p:cNvPr id="10" name="正方形/長方形 9"/>
          <p:cNvSpPr/>
          <p:nvPr/>
        </p:nvSpPr>
        <p:spPr>
          <a:xfrm>
            <a:off x="838200" y="4367567"/>
            <a:ext cx="11108612" cy="461665"/>
          </a:xfrm>
          <a:prstGeom prst="rect">
            <a:avLst/>
          </a:prstGeom>
        </p:spPr>
        <p:txBody>
          <a:bodyPr wrap="square">
            <a:spAutoFit/>
          </a:bodyPr>
          <a:lstStyle/>
          <a:p>
            <a:r>
              <a:rPr lang="ja-JP" altLang="en-US" sz="800" dirty="0">
                <a:latin typeface="UD デジタル 教科書体 NK-R" panose="02020400000000000000" pitchFamily="18" charset="-128"/>
                <a:ea typeface="UD デジタル 教科書体 NK-R" panose="02020400000000000000" pitchFamily="18" charset="-128"/>
              </a:rPr>
              <a:t>（出典）日本・金融庁「金融庁の１年（</a:t>
            </a:r>
            <a:r>
              <a:rPr lang="en-US" altLang="ja-JP" sz="800" dirty="0">
                <a:latin typeface="UD デジタル 教科書体 NK-R" panose="02020400000000000000" pitchFamily="18" charset="-128"/>
                <a:ea typeface="UD デジタル 教科書体 NK-R" panose="02020400000000000000" pitchFamily="18" charset="-128"/>
              </a:rPr>
              <a:t>2019</a:t>
            </a:r>
            <a:r>
              <a:rPr lang="ja-JP" altLang="en-US" sz="800" dirty="0">
                <a:latin typeface="UD デジタル 教科書体 NK-R" panose="02020400000000000000" pitchFamily="18" charset="-128"/>
                <a:ea typeface="UD デジタル 教科書体 NK-R" panose="02020400000000000000" pitchFamily="18" charset="-128"/>
              </a:rPr>
              <a:t>事務年度）」、米国・</a:t>
            </a:r>
            <a:r>
              <a:rPr lang="en-US" altLang="ja-JP" sz="800" dirty="0">
                <a:latin typeface="UD デジタル 教科書体 NK-R" panose="02020400000000000000" pitchFamily="18" charset="-128"/>
                <a:ea typeface="UD デジタル 教科書体 NK-R" panose="02020400000000000000" pitchFamily="18" charset="-128"/>
              </a:rPr>
              <a:t>IAA</a:t>
            </a:r>
            <a:r>
              <a:rPr lang="ja-JP" altLang="en-US" sz="800" dirty="0">
                <a:latin typeface="UD デジタル 教科書体 NK-R" panose="02020400000000000000" pitchFamily="18" charset="-128"/>
                <a:ea typeface="UD デジタル 教科書体 NK-R" panose="02020400000000000000" pitchFamily="18" charset="-128"/>
              </a:rPr>
              <a:t>「</a:t>
            </a:r>
            <a:r>
              <a:rPr lang="en-US" altLang="ja-JP" sz="800" dirty="0">
                <a:latin typeface="UD デジタル 教科書体 NK-R" panose="02020400000000000000" pitchFamily="18" charset="-128"/>
                <a:ea typeface="UD デジタル 教科書体 NK-R" panose="02020400000000000000" pitchFamily="18" charset="-128"/>
              </a:rPr>
              <a:t>Evolution Revolution Reports</a:t>
            </a:r>
            <a:r>
              <a:rPr lang="ja-JP" altLang="en-US" sz="800" dirty="0">
                <a:latin typeface="UD デジタル 教科書体 NK-R" panose="02020400000000000000" pitchFamily="18" charset="-128"/>
                <a:ea typeface="UD デジタル 教科書体 NK-R" panose="02020400000000000000" pitchFamily="18" charset="-128"/>
              </a:rPr>
              <a:t>」、</a:t>
            </a:r>
            <a:endParaRPr lang="en-US" altLang="ja-JP" sz="800" dirty="0">
              <a:latin typeface="UD デジタル 教科書体 NK-R" panose="02020400000000000000" pitchFamily="18" charset="-128"/>
              <a:ea typeface="UD デジタル 教科書体 NK-R" panose="02020400000000000000" pitchFamily="18" charset="-128"/>
            </a:endParaRPr>
          </a:p>
          <a:p>
            <a:r>
              <a:rPr lang="ja-JP" altLang="en-US" sz="800" dirty="0">
                <a:latin typeface="UD デジタル 教科書体 NK-R" panose="02020400000000000000" pitchFamily="18" charset="-128"/>
                <a:ea typeface="UD デジタル 教科書体 NK-R" panose="02020400000000000000" pitchFamily="18" charset="-128"/>
              </a:rPr>
              <a:t>シンガポール・</a:t>
            </a:r>
            <a:r>
              <a:rPr lang="en-US" altLang="ja-JP" sz="800" dirty="0">
                <a:latin typeface="UD デジタル 教科書体 NK-R" panose="02020400000000000000" pitchFamily="18" charset="-128"/>
                <a:ea typeface="UD デジタル 教科書体 NK-R" panose="02020400000000000000" pitchFamily="18" charset="-128"/>
              </a:rPr>
              <a:t>MAS</a:t>
            </a:r>
            <a:r>
              <a:rPr lang="ja-JP" altLang="en-US" sz="800" dirty="0">
                <a:latin typeface="UD デジタル 教科書体 NK-R" panose="02020400000000000000" pitchFamily="18" charset="-128"/>
                <a:ea typeface="UD デジタル 教科書体 NK-R" panose="02020400000000000000" pitchFamily="18" charset="-128"/>
              </a:rPr>
              <a:t>「</a:t>
            </a:r>
            <a:r>
              <a:rPr lang="en-US" altLang="ja-JP" sz="800" dirty="0">
                <a:latin typeface="UD デジタル 教科書体 NK-R" panose="02020400000000000000" pitchFamily="18" charset="-128"/>
                <a:ea typeface="UD デジタル 教科書体 NK-R" panose="02020400000000000000" pitchFamily="18" charset="-128"/>
              </a:rPr>
              <a:t>Singapore Asset Management Survey</a:t>
            </a:r>
            <a:r>
              <a:rPr lang="ja-JP" altLang="en-US" sz="800" dirty="0">
                <a:latin typeface="UD デジタル 教科書体 NK-R" panose="02020400000000000000" pitchFamily="18" charset="-128"/>
                <a:ea typeface="UD デジタル 教科書体 NK-R" panose="02020400000000000000" pitchFamily="18" charset="-128"/>
              </a:rPr>
              <a:t>」、</a:t>
            </a:r>
            <a:endParaRPr lang="en-US" altLang="ja-JP" sz="800" dirty="0">
              <a:latin typeface="UD デジタル 教科書体 NK-R" panose="02020400000000000000" pitchFamily="18" charset="-128"/>
              <a:ea typeface="UD デジタル 教科書体 NK-R" panose="02020400000000000000" pitchFamily="18" charset="-128"/>
            </a:endParaRPr>
          </a:p>
          <a:p>
            <a:r>
              <a:rPr lang="ja-JP" altLang="en-US" sz="800" dirty="0">
                <a:latin typeface="UD デジタル 教科書体 NK-R" panose="02020400000000000000" pitchFamily="18" charset="-128"/>
                <a:ea typeface="UD デジタル 教科書体 NK-R" panose="02020400000000000000" pitchFamily="18" charset="-128"/>
              </a:rPr>
              <a:t>香港・</a:t>
            </a:r>
            <a:r>
              <a:rPr lang="en-US" altLang="ja-JP" sz="800" dirty="0">
                <a:latin typeface="UD デジタル 教科書体 NK-R" panose="02020400000000000000" pitchFamily="18" charset="-128"/>
                <a:ea typeface="UD デジタル 教科書体 NK-R" panose="02020400000000000000" pitchFamily="18" charset="-128"/>
              </a:rPr>
              <a:t>SEC</a:t>
            </a:r>
            <a:r>
              <a:rPr lang="ja-JP" altLang="en-US" sz="800" dirty="0">
                <a:latin typeface="UD デジタル 教科書体 NK-R" panose="02020400000000000000" pitchFamily="18" charset="-128"/>
                <a:ea typeface="UD デジタル 教科書体 NK-R" panose="02020400000000000000" pitchFamily="18" charset="-128"/>
              </a:rPr>
              <a:t>「</a:t>
            </a:r>
            <a:r>
              <a:rPr lang="en-US" altLang="ja-JP" sz="800" dirty="0">
                <a:latin typeface="UD デジタル 教科書体 NK-R" panose="02020400000000000000" pitchFamily="18" charset="-128"/>
                <a:ea typeface="UD デジタル 教科書体 NK-R" panose="02020400000000000000" pitchFamily="18" charset="-128"/>
              </a:rPr>
              <a:t>Asset and Wealth Management Activities Survey</a:t>
            </a:r>
            <a:r>
              <a:rPr lang="ja-JP" altLang="en-US" sz="800" dirty="0">
                <a:latin typeface="UD デジタル 教科書体 NK-R" panose="02020400000000000000" pitchFamily="18" charset="-128"/>
                <a:ea typeface="UD デジタル 教科書体 NK-R" panose="02020400000000000000" pitchFamily="18" charset="-128"/>
              </a:rPr>
              <a:t>」「</a:t>
            </a:r>
            <a:r>
              <a:rPr lang="en-US" altLang="ja-JP" sz="800" dirty="0">
                <a:latin typeface="UD デジタル 教科書体 NK-R" panose="02020400000000000000" pitchFamily="18" charset="-128"/>
                <a:ea typeface="UD デジタル 教科書体 NK-R" panose="02020400000000000000" pitchFamily="18" charset="-128"/>
              </a:rPr>
              <a:t>Fund Management Activities Survey</a:t>
            </a:r>
            <a:r>
              <a:rPr lang="ja-JP" altLang="en-US" sz="800" dirty="0">
                <a:latin typeface="UD デジタル 教科書体 NK-R" panose="02020400000000000000" pitchFamily="18" charset="-128"/>
                <a:ea typeface="UD デジタル 教科書体 NK-R" panose="02020400000000000000" pitchFamily="18" charset="-128"/>
              </a:rPr>
              <a:t>」 </a:t>
            </a:r>
          </a:p>
        </p:txBody>
      </p:sp>
      <p:sp>
        <p:nvSpPr>
          <p:cNvPr id="2" name="正方形/長方形 1"/>
          <p:cNvSpPr/>
          <p:nvPr/>
        </p:nvSpPr>
        <p:spPr>
          <a:xfrm>
            <a:off x="9010650" y="3244850"/>
            <a:ext cx="349250" cy="114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9451976" y="3244850"/>
            <a:ext cx="485774" cy="114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8305799" y="3594100"/>
            <a:ext cx="1181101" cy="114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987660" y="4284053"/>
            <a:ext cx="5423022" cy="398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）未公開株式を取得し、株式公開や第三者に売却をすることで、キャピタルゲインを獲得する</a:t>
            </a:r>
            <a:endParaRPr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ことを目的としたファンド</a:t>
            </a: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20419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20424"/>
            <a:ext cx="10515600" cy="834501"/>
          </a:xfrm>
        </p:spPr>
        <p:txBody>
          <a:bodyPr>
            <a:normAutofit/>
          </a:bodyPr>
          <a:lstStyle/>
          <a:p>
            <a:r>
              <a:rPr lang="en-US" altLang="ja-JP" dirty="0">
                <a:latin typeface="UD デジタル 教科書体 NK-R" panose="02020400000000000000" pitchFamily="18" charset="-128"/>
                <a:ea typeface="UD デジタル 教科書体 NK-R" panose="02020400000000000000" pitchFamily="18" charset="-128"/>
              </a:rPr>
              <a:t>Ⅰ</a:t>
            </a:r>
            <a:r>
              <a:rPr lang="ja-JP" altLang="en-US" dirty="0">
                <a:latin typeface="UD デジタル 教科書体 NK-R" panose="02020400000000000000" pitchFamily="18" charset="-128"/>
                <a:ea typeface="UD デジタル 教科書体 NK-R" panose="02020400000000000000" pitchFamily="18" charset="-128"/>
              </a:rPr>
              <a:t>　２</a:t>
            </a:r>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　大阪の現状</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p:cNvCxnSpPr>
            <a:cxnSpLocks/>
          </p:cNvCxnSpPr>
          <p:nvPr/>
        </p:nvCxnSpPr>
        <p:spPr>
          <a:xfrm>
            <a:off x="838200" y="779394"/>
            <a:ext cx="10018690" cy="6217"/>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8</a:t>
            </a:fld>
            <a:endParaRPr kumimoji="1" lang="ja-JP" altLang="en-US" dirty="0"/>
          </a:p>
        </p:txBody>
      </p:sp>
      <p:sp>
        <p:nvSpPr>
          <p:cNvPr id="8" name="正方形/長方形 7"/>
          <p:cNvSpPr/>
          <p:nvPr/>
        </p:nvSpPr>
        <p:spPr>
          <a:xfrm>
            <a:off x="838200" y="1122183"/>
            <a:ext cx="10855466" cy="1015663"/>
          </a:xfrm>
          <a:prstGeom prst="rect">
            <a:avLst/>
          </a:prstGeom>
        </p:spPr>
        <p:txBody>
          <a:bodyPr wrap="square">
            <a:spAutoFit/>
          </a:bodyPr>
          <a:lstStyle/>
          <a:p>
            <a:r>
              <a:rPr lang="ja-JP" altLang="en-US" sz="2000" dirty="0">
                <a:latin typeface="UD デジタル 教科書体 NK-R" panose="02020400000000000000" pitchFamily="18" charset="-128"/>
                <a:ea typeface="UD デジタル 教科書体 NK-R" panose="02020400000000000000" pitchFamily="18" charset="-128"/>
              </a:rPr>
              <a:t>　</a:t>
            </a:r>
            <a:r>
              <a:rPr lang="en-US" altLang="ja-JP" sz="2000" dirty="0">
                <a:latin typeface="UD デジタル 教科書体 NK-R" panose="02020400000000000000" pitchFamily="18" charset="-128"/>
                <a:ea typeface="UD デジタル 教科書体 NK-R" panose="02020400000000000000" pitchFamily="18" charset="-128"/>
              </a:rPr>
              <a:t>202</a:t>
            </a:r>
            <a:r>
              <a:rPr lang="ja-JP" altLang="en-US" sz="2000" dirty="0">
                <a:latin typeface="UD デジタル 教科書体 NK-R" panose="02020400000000000000" pitchFamily="18" charset="-128"/>
                <a:ea typeface="UD デジタル 教科書体 NK-R" panose="02020400000000000000" pitchFamily="18" charset="-128"/>
              </a:rPr>
              <a:t>２年３月の国際金融センター都市ランキングでは、東京は９位、大阪は３４位。大阪は、「ローカル」な国際金融都市との評価で、現時点では、投資対象となるスタートアップやそれに対するファイナンス面での支援体制が不足しており、外資系金融事業者やフィンテック企業の集積が進んでいない。　</a:t>
            </a:r>
          </a:p>
        </p:txBody>
      </p:sp>
      <p:sp>
        <p:nvSpPr>
          <p:cNvPr id="10" name="正方形/長方形 9"/>
          <p:cNvSpPr/>
          <p:nvPr/>
        </p:nvSpPr>
        <p:spPr>
          <a:xfrm>
            <a:off x="8977678" y="5796153"/>
            <a:ext cx="2606804" cy="246221"/>
          </a:xfrm>
          <a:prstGeom prst="rect">
            <a:avLst/>
          </a:prstGeom>
        </p:spPr>
        <p:txBody>
          <a:bodyPr wrap="none">
            <a:spAutoFit/>
          </a:bodyPr>
          <a:lstStyle/>
          <a:p>
            <a:r>
              <a:rPr lang="ja-JP" altLang="en-US" sz="1000" dirty="0">
                <a:latin typeface="+mn-ea"/>
              </a:rPr>
              <a:t>出典：英シンクタンク</a:t>
            </a:r>
            <a:r>
              <a:rPr lang="en-US" altLang="ja-JP" sz="1000" dirty="0">
                <a:latin typeface="+mn-ea"/>
              </a:rPr>
              <a:t>Z/Yen</a:t>
            </a:r>
            <a:r>
              <a:rPr lang="ja-JP" altLang="en-US" sz="1000" dirty="0">
                <a:latin typeface="+mn-ea"/>
              </a:rPr>
              <a:t>調査より作成</a:t>
            </a:r>
          </a:p>
        </p:txBody>
      </p:sp>
      <p:sp>
        <p:nvSpPr>
          <p:cNvPr id="6" name="テキスト ボックス 5"/>
          <p:cNvSpPr txBox="1"/>
          <p:nvPr/>
        </p:nvSpPr>
        <p:spPr>
          <a:xfrm>
            <a:off x="8649864" y="2128659"/>
            <a:ext cx="3262432" cy="276999"/>
          </a:xfrm>
          <a:prstGeom prst="rect">
            <a:avLst/>
          </a:prstGeom>
          <a:noFill/>
        </p:spPr>
        <p:txBody>
          <a:bodyPr wrap="none" rtlCol="0">
            <a:spAutoFit/>
          </a:bodyPr>
          <a:lstStyle/>
          <a:p>
            <a:r>
              <a:rPr lang="en-US" altLang="ja-JP" sz="1200" b="1" dirty="0"/>
              <a:t>【</a:t>
            </a:r>
            <a:r>
              <a:rPr lang="ja-JP" altLang="en-US" sz="1200" b="1" dirty="0"/>
              <a:t>アジア・パシフィック地域</a:t>
            </a:r>
            <a:r>
              <a:rPr kumimoji="1" lang="ja-JP" altLang="en-US" sz="1200" b="1" dirty="0"/>
              <a:t>のランキング</a:t>
            </a:r>
            <a:r>
              <a:rPr kumimoji="1" lang="en-US" altLang="ja-JP" sz="1200" b="1" dirty="0"/>
              <a:t>】</a:t>
            </a:r>
            <a:endParaRPr kumimoji="1" lang="ja-JP" altLang="en-US" sz="1200" b="1" dirty="0"/>
          </a:p>
        </p:txBody>
      </p:sp>
      <p:sp>
        <p:nvSpPr>
          <p:cNvPr id="9" name="テキスト ボックス 8"/>
          <p:cNvSpPr txBox="1"/>
          <p:nvPr/>
        </p:nvSpPr>
        <p:spPr>
          <a:xfrm>
            <a:off x="5421484" y="2128659"/>
            <a:ext cx="3692674" cy="307777"/>
          </a:xfrm>
          <a:prstGeom prst="rect">
            <a:avLst/>
          </a:prstGeom>
          <a:noFill/>
        </p:spPr>
        <p:txBody>
          <a:bodyPr wrap="square" rtlCol="0">
            <a:spAutoFit/>
          </a:bodyPr>
          <a:lstStyle/>
          <a:p>
            <a:r>
              <a:rPr lang="en-US" altLang="ja-JP" sz="1400" b="1" dirty="0">
                <a:latin typeface="UD デジタル 教科書体 NK-R" panose="02020400000000000000" pitchFamily="18" charset="-128"/>
                <a:ea typeface="UD デジタル 教科書体 NK-R" panose="02020400000000000000" pitchFamily="18" charset="-128"/>
              </a:rPr>
              <a:t>【</a:t>
            </a:r>
            <a:r>
              <a:rPr lang="ja-JP" altLang="en-US" sz="1400" b="1" dirty="0">
                <a:latin typeface="UD デジタル 教科書体 NK-R" panose="02020400000000000000" pitchFamily="18" charset="-128"/>
                <a:ea typeface="UD デジタル 教科書体 NK-R" panose="02020400000000000000" pitchFamily="18" charset="-128"/>
              </a:rPr>
              <a:t>国際金融センター都市ランキング</a:t>
            </a:r>
            <a:r>
              <a:rPr lang="en-US" altLang="ja-JP" sz="1400" b="1" dirty="0">
                <a:latin typeface="UD デジタル 教科書体 NK-R" panose="02020400000000000000" pitchFamily="18" charset="-128"/>
                <a:ea typeface="UD デジタル 教科書体 NK-R" panose="02020400000000000000" pitchFamily="18" charset="-128"/>
              </a:rPr>
              <a:t>】</a:t>
            </a:r>
          </a:p>
        </p:txBody>
      </p:sp>
      <p:sp>
        <p:nvSpPr>
          <p:cNvPr id="11" name="テキスト ボックス 10"/>
          <p:cNvSpPr txBox="1"/>
          <p:nvPr/>
        </p:nvSpPr>
        <p:spPr>
          <a:xfrm>
            <a:off x="838200" y="2237610"/>
            <a:ext cx="3957126" cy="4401205"/>
          </a:xfrm>
          <a:prstGeom prst="rect">
            <a:avLst/>
          </a:prstGeom>
          <a:noFill/>
        </p:spPr>
        <p:txBody>
          <a:bodyPr wrap="square" rtlCol="0">
            <a:spAutoFit/>
          </a:bodyPr>
          <a:lstStyle/>
          <a:p>
            <a:r>
              <a:rPr lang="ja-JP" altLang="en-US" sz="2000" dirty="0">
                <a:solidFill>
                  <a:srgbClr val="FF0000"/>
                </a:solidFill>
                <a:latin typeface="UD デジタル 教科書体 NK-R" panose="02020400000000000000" pitchFamily="18" charset="-128"/>
                <a:ea typeface="UD デジタル 教科書体 NK-R" panose="02020400000000000000" pitchFamily="18" charset="-128"/>
              </a:rPr>
              <a:t>　</a:t>
            </a:r>
            <a:r>
              <a:rPr lang="ja-JP" altLang="en-US" sz="2000" dirty="0">
                <a:latin typeface="UD デジタル 教科書体 NK-R" panose="02020400000000000000" pitchFamily="18" charset="-128"/>
                <a:ea typeface="UD デジタル 教科書体 NK-R" panose="02020400000000000000" pitchFamily="18" charset="-128"/>
              </a:rPr>
              <a:t>一方、ビジネス面では、ライフサイエンス産業の集積があり、うめきた２期や中之島未来医療国際拠点等新たなイノベーション拠点の創出とともに、</a:t>
            </a:r>
            <a:r>
              <a:rPr lang="en-US" altLang="ja-JP" sz="2000" dirty="0">
                <a:latin typeface="UD デジタル 教科書体 NK-R" panose="02020400000000000000" pitchFamily="18" charset="-128"/>
                <a:ea typeface="UD デジタル 教科書体 NK-R" panose="02020400000000000000" pitchFamily="18" charset="-128"/>
              </a:rPr>
              <a:t>2025</a:t>
            </a:r>
            <a:r>
              <a:rPr lang="ja-JP" altLang="en-US" sz="2000" dirty="0">
                <a:latin typeface="UD デジタル 教科書体 NK-R" panose="02020400000000000000" pitchFamily="18" charset="-128"/>
                <a:ea typeface="UD デジタル 教科書体 NK-R" panose="02020400000000000000" pitchFamily="18" charset="-128"/>
              </a:rPr>
              <a:t>年大阪・関西万博も控え、様々な分野でビジネス機会が増えてきている。</a:t>
            </a:r>
          </a:p>
          <a:p>
            <a:r>
              <a:rPr lang="ja-JP" altLang="en-US" sz="2000" dirty="0">
                <a:latin typeface="UD デジタル 教科書体 NK-R" panose="02020400000000000000" pitchFamily="18" charset="-128"/>
                <a:ea typeface="UD デジタル 教科書体 NK-R" panose="02020400000000000000" pitchFamily="18" charset="-128"/>
              </a:rPr>
              <a:t>　また、大阪・関西には、国際空港や国際港湾、豊富な鉄道網などのインフラが整備されており、高等教育・研究機関が集積している。</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金融面では、デリバティブ発祥の地であり、２つの取引所を有している。</a:t>
            </a:r>
            <a:endParaRPr lang="en-US" altLang="ja-JP" sz="2000" dirty="0">
              <a:latin typeface="UD デジタル 教科書体 NK-R" panose="02020400000000000000" pitchFamily="18" charset="-128"/>
              <a:ea typeface="UD デジタル 教科書体 NK-R" panose="02020400000000000000" pitchFamily="18"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2231904463"/>
              </p:ext>
            </p:extLst>
          </p:nvPr>
        </p:nvGraphicFramePr>
        <p:xfrm>
          <a:off x="5078323" y="2495428"/>
          <a:ext cx="3616358" cy="4228347"/>
        </p:xfrm>
        <a:graphic>
          <a:graphicData uri="http://schemas.openxmlformats.org/drawingml/2006/table">
            <a:tbl>
              <a:tblPr firstRow="1" bandRow="1">
                <a:tableStyleId>{5940675A-B579-460E-94D1-54222C63F5DA}</a:tableStyleId>
              </a:tblPr>
              <a:tblGrid>
                <a:gridCol w="510054">
                  <a:extLst>
                    <a:ext uri="{9D8B030D-6E8A-4147-A177-3AD203B41FA5}">
                      <a16:colId xmlns:a16="http://schemas.microsoft.com/office/drawing/2014/main" val="3328768580"/>
                    </a:ext>
                  </a:extLst>
                </a:gridCol>
                <a:gridCol w="1553152">
                  <a:extLst>
                    <a:ext uri="{9D8B030D-6E8A-4147-A177-3AD203B41FA5}">
                      <a16:colId xmlns:a16="http://schemas.microsoft.com/office/drawing/2014/main" val="1683974059"/>
                    </a:ext>
                  </a:extLst>
                </a:gridCol>
                <a:gridCol w="1553152">
                  <a:extLst>
                    <a:ext uri="{9D8B030D-6E8A-4147-A177-3AD203B41FA5}">
                      <a16:colId xmlns:a16="http://schemas.microsoft.com/office/drawing/2014/main" val="1669422548"/>
                    </a:ext>
                  </a:extLst>
                </a:gridCol>
              </a:tblGrid>
              <a:tr h="206349">
                <a:tc>
                  <a:txBody>
                    <a:bodyPr/>
                    <a:lstStyle/>
                    <a:p>
                      <a:pPr algn="ctr"/>
                      <a:endParaRPr lang="ja-JP" sz="1300" b="1" kern="100" dirty="0">
                        <a:effectLst/>
                        <a:latin typeface="Meiryo UI" panose="020B0604030504040204" pitchFamily="50" charset="-128"/>
                        <a:ea typeface="Meiryo UI" panose="020B0604030504040204" pitchFamily="50" charset="-128"/>
                      </a:endParaRPr>
                    </a:p>
                  </a:txBody>
                  <a:tcPr marL="33411" marR="33411" marT="8792" marB="0" anchor="ctr">
                    <a:noFill/>
                  </a:tcP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2021</a:t>
                      </a: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年９月</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lumMod val="85000"/>
                      </a:schemeClr>
                    </a:solidFill>
                  </a:tcP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2022</a:t>
                      </a: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月</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2619274455"/>
                  </a:ext>
                </a:extLst>
              </a:tr>
              <a:tr h="236555">
                <a:tc>
                  <a:txBody>
                    <a:bodyPr/>
                    <a:lstStyle/>
                    <a:p>
                      <a:pPr algn="ctr">
                        <a:lnSpc>
                          <a:spcPts val="1500"/>
                        </a:lnSpc>
                        <a:spcAft>
                          <a:spcPts val="0"/>
                        </a:spcAft>
                      </a:pPr>
                      <a:r>
                        <a:rPr lang="ja-JP" sz="1300" kern="1200" dirty="0">
                          <a:effectLst/>
                          <a:latin typeface="Meiryo UI" panose="020B0604030504040204" pitchFamily="50" charset="-128"/>
                          <a:ea typeface="Meiryo UI" panose="020B0604030504040204" pitchFamily="50" charset="-128"/>
                        </a:rPr>
                        <a:t>１位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ニューヨーク</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ニューヨーク</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144483914"/>
                  </a:ext>
                </a:extLst>
              </a:tr>
              <a:tr h="236555">
                <a:tc>
                  <a:txBody>
                    <a:bodyPr/>
                    <a:lstStyle/>
                    <a:p>
                      <a:pPr algn="ctr">
                        <a:lnSpc>
                          <a:spcPts val="1500"/>
                        </a:lnSpc>
                        <a:spcAft>
                          <a:spcPts val="0"/>
                        </a:spcAft>
                      </a:pPr>
                      <a:r>
                        <a:rPr lang="ja-JP" sz="1300" kern="1200" dirty="0">
                          <a:effectLst/>
                          <a:latin typeface="Meiryo UI" panose="020B0604030504040204" pitchFamily="50" charset="-128"/>
                          <a:ea typeface="Meiryo UI" panose="020B0604030504040204" pitchFamily="50" charset="-128"/>
                        </a:rPr>
                        <a:t>２位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ロンドン</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ロンドン</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4062349156"/>
                  </a:ext>
                </a:extLst>
              </a:tr>
              <a:tr h="236555">
                <a:tc>
                  <a:txBody>
                    <a:bodyPr/>
                    <a:lstStyle/>
                    <a:p>
                      <a:pPr algn="ctr">
                        <a:lnSpc>
                          <a:spcPts val="1500"/>
                        </a:lnSpc>
                        <a:spcAft>
                          <a:spcPts val="0"/>
                        </a:spcAft>
                      </a:pPr>
                      <a:r>
                        <a:rPr lang="ja-JP" sz="1300" kern="1200" dirty="0">
                          <a:effectLst/>
                          <a:latin typeface="Meiryo UI" panose="020B0604030504040204" pitchFamily="50" charset="-128"/>
                          <a:ea typeface="Meiryo UI" panose="020B0604030504040204" pitchFamily="50" charset="-128"/>
                        </a:rPr>
                        <a:t>３位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662262433"/>
                  </a:ext>
                </a:extLst>
              </a:tr>
              <a:tr h="236555">
                <a:tc>
                  <a:txBody>
                    <a:bodyPr/>
                    <a:lstStyle/>
                    <a:p>
                      <a:pPr algn="ctr">
                        <a:lnSpc>
                          <a:spcPts val="1500"/>
                        </a:lnSpc>
                        <a:spcAft>
                          <a:spcPts val="0"/>
                        </a:spcAft>
                      </a:pPr>
                      <a:r>
                        <a:rPr lang="ja-JP" sz="1300" kern="1200" dirty="0">
                          <a:effectLst/>
                          <a:latin typeface="Meiryo UI" panose="020B0604030504040204" pitchFamily="50" charset="-128"/>
                          <a:ea typeface="Meiryo UI" panose="020B0604030504040204" pitchFamily="50" charset="-128"/>
                        </a:rPr>
                        <a:t>４位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上海</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805550542"/>
                  </a:ext>
                </a:extLst>
              </a:tr>
              <a:tr h="236555">
                <a:tc>
                  <a:txBody>
                    <a:bodyPr/>
                    <a:lstStyle/>
                    <a:p>
                      <a:pPr algn="ctr">
                        <a:lnSpc>
                          <a:spcPts val="1500"/>
                        </a:lnSpc>
                        <a:spcAft>
                          <a:spcPts val="0"/>
                        </a:spcAft>
                      </a:pPr>
                      <a:r>
                        <a:rPr lang="ja-JP" sz="1300" kern="1200" dirty="0">
                          <a:effectLst/>
                          <a:latin typeface="Meiryo UI" panose="020B0604030504040204" pitchFamily="50" charset="-128"/>
                          <a:ea typeface="Meiryo UI" panose="020B0604030504040204" pitchFamily="50" charset="-128"/>
                        </a:rPr>
                        <a:t>５位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サンフランシスコ</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ja-JP" altLang="en-US" sz="13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ロサンゼルス</a:t>
                      </a:r>
                      <a:endParaRPr lang="ja-JP" altLang="ja-JP" sz="13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981283209"/>
                  </a:ext>
                </a:extLst>
              </a:tr>
              <a:tr h="236555">
                <a:tc>
                  <a:txBody>
                    <a:bodyPr/>
                    <a:lstStyle/>
                    <a:p>
                      <a:pPr algn="ctr">
                        <a:lnSpc>
                          <a:spcPts val="1500"/>
                        </a:lnSpc>
                        <a:spcAft>
                          <a:spcPts val="0"/>
                        </a:spcAft>
                      </a:pPr>
                      <a:r>
                        <a:rPr lang="ja-JP" sz="1300" kern="1200" dirty="0">
                          <a:effectLst/>
                          <a:latin typeface="Meiryo UI" panose="020B0604030504040204" pitchFamily="50" charset="-128"/>
                          <a:ea typeface="Meiryo UI" panose="020B0604030504040204" pitchFamily="50" charset="-128"/>
                        </a:rPr>
                        <a:t>６位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上海</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751463587"/>
                  </a:ext>
                </a:extLst>
              </a:tr>
              <a:tr h="236555">
                <a:tc>
                  <a:txBody>
                    <a:bodyPr/>
                    <a:lstStyle/>
                    <a:p>
                      <a:pPr algn="ctr">
                        <a:lnSpc>
                          <a:spcPts val="1500"/>
                        </a:lnSpc>
                        <a:spcAft>
                          <a:spcPts val="0"/>
                        </a:spcAft>
                      </a:pPr>
                      <a:r>
                        <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7</a:t>
                      </a:r>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ロサンゼルス</a:t>
                      </a:r>
                      <a:endParaRPr lang="ja-JP" sz="13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3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サンフランシスコ</a:t>
                      </a:r>
                      <a:endParaRPr lang="ja-JP" sz="13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3535750441"/>
                  </a:ext>
                </a:extLst>
              </a:tr>
              <a:tr h="236555">
                <a:tc>
                  <a:txBody>
                    <a:bodyPr/>
                    <a:lstStyle/>
                    <a:p>
                      <a:pPr algn="ctr">
                        <a:lnSpc>
                          <a:spcPts val="1500"/>
                        </a:lnSpc>
                        <a:spcAft>
                          <a:spcPts val="0"/>
                        </a:spcAft>
                      </a:pPr>
                      <a:r>
                        <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8</a:t>
                      </a:r>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北京</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北京</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343373762"/>
                  </a:ext>
                </a:extLst>
              </a:tr>
              <a:tr h="236555">
                <a:tc>
                  <a:txBody>
                    <a:bodyPr/>
                    <a:lstStyle/>
                    <a:p>
                      <a:pPr algn="ctr">
                        <a:lnSpc>
                          <a:spcPts val="1500"/>
                        </a:lnSpc>
                        <a:spcAft>
                          <a:spcPts val="0"/>
                        </a:spcAft>
                      </a:pPr>
                      <a:r>
                        <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9</a:t>
                      </a:r>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東京</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rgbClr val="92D050"/>
                    </a:solidFill>
                  </a:tcP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東京</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3919482248"/>
                  </a:ext>
                </a:extLst>
              </a:tr>
              <a:tr h="236555">
                <a:tc>
                  <a:txBody>
                    <a:bodyPr/>
                    <a:lstStyle/>
                    <a:p>
                      <a:pPr algn="ctr">
                        <a:lnSpc>
                          <a:spcPts val="1500"/>
                        </a:lnSpc>
                        <a:spcAft>
                          <a:spcPts val="0"/>
                        </a:spcAft>
                      </a:pPr>
                      <a:r>
                        <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パリ</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深圳</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549256531"/>
                  </a:ext>
                </a:extLst>
              </a:tr>
              <a:tr h="236555">
                <a:tc>
                  <a:txBody>
                    <a:bodyPr/>
                    <a:lstStyle/>
                    <a:p>
                      <a:pPr algn="ctr">
                        <a:lnSpc>
                          <a:spcPts val="1500"/>
                        </a:lnSpc>
                        <a:spcAft>
                          <a:spcPts val="0"/>
                        </a:spcAft>
                      </a:pPr>
                      <a:r>
                        <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11</a:t>
                      </a:r>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シカゴ</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パリ</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527373426"/>
                  </a:ext>
                </a:extLst>
              </a:tr>
              <a:tr h="236555">
                <a:tc>
                  <a:txBody>
                    <a:bodyPr/>
                    <a:lstStyle/>
                    <a:p>
                      <a:pPr algn="ctr">
                        <a:lnSpc>
                          <a:spcPts val="1500"/>
                        </a:lnSpc>
                        <a:spcAft>
                          <a:spcPts val="0"/>
                        </a:spcAft>
                      </a:pPr>
                      <a:r>
                        <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12</a:t>
                      </a:r>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ボストン</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ソウル</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16282001"/>
                  </a:ext>
                </a:extLst>
              </a:tr>
              <a:tr h="236555">
                <a:tc>
                  <a:txBody>
                    <a:bodyPr/>
                    <a:lstStyle/>
                    <a:p>
                      <a:pPr algn="ctr">
                        <a:lnSpc>
                          <a:spcPts val="1500"/>
                        </a:lnSpc>
                        <a:spcAft>
                          <a:spcPts val="0"/>
                        </a:spcAft>
                      </a:pPr>
                      <a:r>
                        <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13</a:t>
                      </a:r>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ソウル</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シカゴ</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3833277352"/>
                  </a:ext>
                </a:extLst>
              </a:tr>
              <a:tr h="236555">
                <a:tc>
                  <a:txBody>
                    <a:bodyPr/>
                    <a:lstStyle/>
                    <a:p>
                      <a:pPr algn="ctr">
                        <a:lnSpc>
                          <a:spcPts val="1500"/>
                        </a:lnSpc>
                        <a:spcAft>
                          <a:spcPts val="0"/>
                        </a:spcAft>
                      </a:pPr>
                      <a:r>
                        <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14</a:t>
                      </a:r>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フランクフルト</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ボストン</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165514578"/>
                  </a:ext>
                </a:extLst>
              </a:tr>
              <a:tr h="236555">
                <a:tc>
                  <a:txBody>
                    <a:bodyPr/>
                    <a:lstStyle/>
                    <a:p>
                      <a:pPr algn="ctr">
                        <a:lnSpc>
                          <a:spcPts val="1500"/>
                        </a:lnSpc>
                        <a:spcAft>
                          <a:spcPts val="0"/>
                        </a:spcAft>
                      </a:pPr>
                      <a:r>
                        <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15</a:t>
                      </a:r>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ワシントン</a:t>
                      </a: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DC</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ワシントン</a:t>
                      </a: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DC</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2095183079"/>
                  </a:ext>
                </a:extLst>
              </a:tr>
              <a:tr h="236555">
                <a:tc>
                  <a:txBody>
                    <a:bodyPr/>
                    <a:lstStyle/>
                    <a:p>
                      <a:pPr algn="ctr">
                        <a:lnSpc>
                          <a:spcPts val="1500"/>
                        </a:lnSpc>
                        <a:spcAft>
                          <a:spcPts val="0"/>
                        </a:spcAft>
                      </a:pPr>
                      <a:r>
                        <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16</a:t>
                      </a:r>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深圳</a:t>
                      </a:r>
                      <a:endParaRPr lang="ja-JP" alt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フランクフルト</a:t>
                      </a:r>
                      <a:endParaRPr lang="ja-JP" alt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798203750"/>
                  </a:ext>
                </a:extLst>
              </a:tr>
              <a:tr h="236555">
                <a:tc>
                  <a:txBody>
                    <a:bodyPr/>
                    <a:lstStyle/>
                    <a:p>
                      <a:pPr algn="ctr">
                        <a:lnSpc>
                          <a:spcPts val="1500"/>
                        </a:lnSpc>
                        <a:spcAft>
                          <a:spcPts val="0"/>
                        </a:spcAft>
                      </a:pPr>
                      <a:r>
                        <a:rPr lang="ja-JP" sz="1300" kern="1200" dirty="0">
                          <a:effectLst/>
                          <a:latin typeface="Meiryo UI" panose="020B0604030504040204" pitchFamily="50" charset="-128"/>
                          <a:ea typeface="Meiryo UI" panose="020B0604030504040204" pitchFamily="50" charset="-128"/>
                        </a:rPr>
                        <a:t>～</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大阪（</a:t>
                      </a:r>
                      <a:r>
                        <a:rPr lang="en-US" alt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46</a:t>
                      </a:r>
                      <a:r>
                        <a:rPr lang="ja-JP" altLang="en-US"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altLang="en-US"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大阪（</a:t>
                      </a:r>
                      <a:r>
                        <a:rPr lang="en-US" alt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34</a:t>
                      </a:r>
                      <a:r>
                        <a:rPr lang="ja-JP" altLang="en-US"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extLst>
                  <a:ext uri="{0D108BD9-81ED-4DB2-BD59-A6C34878D82A}">
                    <a16:rowId xmlns:a16="http://schemas.microsoft.com/office/drawing/2014/main" val="4156494486"/>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3754900434"/>
              </p:ext>
            </p:extLst>
          </p:nvPr>
        </p:nvGraphicFramePr>
        <p:xfrm>
          <a:off x="9100757" y="2495428"/>
          <a:ext cx="2358098" cy="3111899"/>
        </p:xfrm>
        <a:graphic>
          <a:graphicData uri="http://schemas.openxmlformats.org/drawingml/2006/table">
            <a:tbl>
              <a:tblPr firstRow="1" bandRow="1">
                <a:tableStyleId>{5940675A-B579-460E-94D1-54222C63F5DA}</a:tableStyleId>
              </a:tblPr>
              <a:tblGrid>
                <a:gridCol w="582956">
                  <a:extLst>
                    <a:ext uri="{9D8B030D-6E8A-4147-A177-3AD203B41FA5}">
                      <a16:colId xmlns:a16="http://schemas.microsoft.com/office/drawing/2014/main" val="7365441"/>
                    </a:ext>
                  </a:extLst>
                </a:gridCol>
                <a:gridCol w="1775142">
                  <a:extLst>
                    <a:ext uri="{9D8B030D-6E8A-4147-A177-3AD203B41FA5}">
                      <a16:colId xmlns:a16="http://schemas.microsoft.com/office/drawing/2014/main" val="1456638940"/>
                    </a:ext>
                  </a:extLst>
                </a:gridCol>
              </a:tblGrid>
              <a:tr h="228645">
                <a:tc>
                  <a:txBody>
                    <a:bodyPr/>
                    <a:lstStyle/>
                    <a:p>
                      <a:pPr algn="ctr"/>
                      <a:endParaRPr lang="ja-JP" sz="1300" b="1" kern="100" dirty="0">
                        <a:effectLst/>
                        <a:latin typeface="Meiryo UI" panose="020B0604030504040204" pitchFamily="50" charset="-128"/>
                        <a:ea typeface="Meiryo UI" panose="020B0604030504040204" pitchFamily="50" charset="-128"/>
                      </a:endParaRPr>
                    </a:p>
                  </a:txBody>
                  <a:tcPr marL="33411" marR="33411" marT="8792" marB="0" anchor="ctr">
                    <a:noFill/>
                  </a:tcPr>
                </a:tc>
                <a:tc>
                  <a:txBody>
                    <a:bodyPr/>
                    <a:lstStyle/>
                    <a:p>
                      <a:pPr algn="ctr">
                        <a:lnSpc>
                          <a:spcPts val="1500"/>
                        </a:lnSpc>
                        <a:spcAft>
                          <a:spcPts val="0"/>
                        </a:spcAft>
                      </a:pPr>
                      <a:r>
                        <a:rPr lang="en-US" altLang="ja-JP" sz="1300" b="1" kern="100" dirty="0">
                          <a:effectLst/>
                          <a:latin typeface="Meiryo UI" panose="020B0604030504040204" pitchFamily="50" charset="-128"/>
                          <a:ea typeface="Meiryo UI" panose="020B0604030504040204" pitchFamily="50" charset="-128"/>
                          <a:cs typeface="Times New Roman" panose="02020603050405020304" pitchFamily="18" charset="0"/>
                        </a:rPr>
                        <a:t>2022</a:t>
                      </a: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年３月</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4122465086"/>
                  </a:ext>
                </a:extLst>
              </a:tr>
              <a:tr h="262114">
                <a:tc>
                  <a:txBody>
                    <a:bodyPr/>
                    <a:lstStyle/>
                    <a:p>
                      <a:pPr algn="ctr">
                        <a:lnSpc>
                          <a:spcPts val="1500"/>
                        </a:lnSpc>
                        <a:spcAft>
                          <a:spcPts val="0"/>
                        </a:spcAft>
                      </a:pPr>
                      <a:r>
                        <a:rPr lang="ja-JP" sz="1300" kern="1200" dirty="0">
                          <a:effectLst/>
                          <a:latin typeface="Meiryo UI" panose="020B0604030504040204" pitchFamily="50" charset="-128"/>
                          <a:ea typeface="Meiryo UI" panose="020B0604030504040204" pitchFamily="50" charset="-128"/>
                        </a:rPr>
                        <a:t>１位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香港</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541739801"/>
                  </a:ext>
                </a:extLst>
              </a:tr>
              <a:tr h="262114">
                <a:tc>
                  <a:txBody>
                    <a:bodyPr/>
                    <a:lstStyle/>
                    <a:p>
                      <a:pPr algn="ctr">
                        <a:lnSpc>
                          <a:spcPts val="1500"/>
                        </a:lnSpc>
                        <a:spcAft>
                          <a:spcPts val="0"/>
                        </a:spcAft>
                      </a:pPr>
                      <a:r>
                        <a:rPr lang="ja-JP" sz="1300" kern="1200" dirty="0">
                          <a:effectLst/>
                          <a:latin typeface="Meiryo UI" panose="020B0604030504040204" pitchFamily="50" charset="-128"/>
                          <a:ea typeface="Meiryo UI" panose="020B0604030504040204" pitchFamily="50" charset="-128"/>
                        </a:rPr>
                        <a:t>２位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上海</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836043791"/>
                  </a:ext>
                </a:extLst>
              </a:tr>
              <a:tr h="262114">
                <a:tc>
                  <a:txBody>
                    <a:bodyPr/>
                    <a:lstStyle/>
                    <a:p>
                      <a:pPr algn="ctr">
                        <a:lnSpc>
                          <a:spcPts val="1500"/>
                        </a:lnSpc>
                        <a:spcAft>
                          <a:spcPts val="0"/>
                        </a:spcAft>
                      </a:pPr>
                      <a:r>
                        <a:rPr lang="ja-JP" sz="1300" kern="1200" dirty="0">
                          <a:effectLst/>
                          <a:latin typeface="Meiryo UI" panose="020B0604030504040204" pitchFamily="50" charset="-128"/>
                          <a:ea typeface="Meiryo UI" panose="020B0604030504040204" pitchFamily="50" charset="-128"/>
                        </a:rPr>
                        <a:t>３位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シンガポール</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303963855"/>
                  </a:ext>
                </a:extLst>
              </a:tr>
              <a:tr h="262114">
                <a:tc>
                  <a:txBody>
                    <a:bodyPr/>
                    <a:lstStyle/>
                    <a:p>
                      <a:pPr algn="ctr">
                        <a:lnSpc>
                          <a:spcPts val="1500"/>
                        </a:lnSpc>
                        <a:spcAft>
                          <a:spcPts val="0"/>
                        </a:spcAft>
                      </a:pPr>
                      <a:r>
                        <a:rPr lang="ja-JP" sz="1300" kern="1200" dirty="0">
                          <a:effectLst/>
                          <a:latin typeface="Meiryo UI" panose="020B0604030504040204" pitchFamily="50" charset="-128"/>
                          <a:ea typeface="Meiryo UI" panose="020B0604030504040204" pitchFamily="50" charset="-128"/>
                        </a:rPr>
                        <a:t>４位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北京</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2309810069"/>
                  </a:ext>
                </a:extLst>
              </a:tr>
              <a:tr h="262114">
                <a:tc>
                  <a:txBody>
                    <a:bodyPr/>
                    <a:lstStyle/>
                    <a:p>
                      <a:pPr algn="ctr">
                        <a:lnSpc>
                          <a:spcPts val="1500"/>
                        </a:lnSpc>
                        <a:spcAft>
                          <a:spcPts val="0"/>
                        </a:spcAft>
                      </a:pPr>
                      <a:r>
                        <a:rPr lang="ja-JP" sz="1300" kern="1200" dirty="0">
                          <a:effectLst/>
                          <a:latin typeface="Meiryo UI" panose="020B0604030504040204" pitchFamily="50" charset="-128"/>
                          <a:ea typeface="Meiryo UI" panose="020B0604030504040204" pitchFamily="50" charset="-128"/>
                        </a:rPr>
                        <a:t>５位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東京</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2749808410"/>
                  </a:ext>
                </a:extLst>
              </a:tr>
              <a:tr h="262114">
                <a:tc>
                  <a:txBody>
                    <a:bodyPr/>
                    <a:lstStyle/>
                    <a:p>
                      <a:pPr algn="ctr">
                        <a:lnSpc>
                          <a:spcPts val="1500"/>
                        </a:lnSpc>
                        <a:spcAft>
                          <a:spcPts val="0"/>
                        </a:spcAft>
                      </a:pPr>
                      <a:r>
                        <a:rPr lang="ja-JP" sz="1300" kern="1200" dirty="0">
                          <a:effectLst/>
                          <a:latin typeface="Meiryo UI" panose="020B0604030504040204" pitchFamily="50" charset="-128"/>
                          <a:ea typeface="Meiryo UI" panose="020B0604030504040204" pitchFamily="50" charset="-128"/>
                        </a:rPr>
                        <a:t>６位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深圳</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597604852"/>
                  </a:ext>
                </a:extLst>
              </a:tr>
              <a:tr h="262114">
                <a:tc>
                  <a:txBody>
                    <a:bodyPr/>
                    <a:lstStyle/>
                    <a:p>
                      <a:pPr algn="ctr">
                        <a:lnSpc>
                          <a:spcPts val="1500"/>
                        </a:lnSpc>
                        <a:spcAft>
                          <a:spcPts val="0"/>
                        </a:spcAft>
                      </a:pPr>
                      <a:r>
                        <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7</a:t>
                      </a:r>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ソウル</a:t>
                      </a:r>
                      <a:endParaRPr lang="ja-JP" sz="13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3622333489"/>
                  </a:ext>
                </a:extLst>
              </a:tr>
              <a:tr h="262114">
                <a:tc>
                  <a:txBody>
                    <a:bodyPr/>
                    <a:lstStyle/>
                    <a:p>
                      <a:pPr algn="ctr">
                        <a:lnSpc>
                          <a:spcPts val="1500"/>
                        </a:lnSpc>
                        <a:spcAft>
                          <a:spcPts val="0"/>
                        </a:spcAft>
                      </a:pPr>
                      <a:r>
                        <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8</a:t>
                      </a:r>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シドニー</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700060053"/>
                  </a:ext>
                </a:extLst>
              </a:tr>
              <a:tr h="262114">
                <a:tc>
                  <a:txBody>
                    <a:bodyPr/>
                    <a:lstStyle/>
                    <a:p>
                      <a:pPr algn="ctr">
                        <a:lnSpc>
                          <a:spcPts val="1500"/>
                        </a:lnSpc>
                        <a:spcAft>
                          <a:spcPts val="0"/>
                        </a:spcAft>
                      </a:pPr>
                      <a:r>
                        <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9</a:t>
                      </a:r>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広州</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610322565"/>
                  </a:ext>
                </a:extLst>
              </a:tr>
              <a:tr h="262114">
                <a:tc>
                  <a:txBody>
                    <a:bodyPr/>
                    <a:lstStyle/>
                    <a:p>
                      <a:pPr algn="ctr">
                        <a:lnSpc>
                          <a:spcPts val="1500"/>
                        </a:lnSpc>
                        <a:spcAft>
                          <a:spcPts val="0"/>
                        </a:spcAft>
                      </a:pPr>
                      <a:r>
                        <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effectLst/>
                          <a:latin typeface="Meiryo UI" panose="020B0604030504040204" pitchFamily="50" charset="-128"/>
                          <a:ea typeface="Meiryo UI" panose="020B0604030504040204" pitchFamily="50" charset="-128"/>
                          <a:cs typeface="Times New Roman" panose="02020603050405020304" pitchFamily="18" charset="0"/>
                        </a:rPr>
                        <a:t>釜山</a:t>
                      </a:r>
                      <a:endParaRPr lang="ja-JP" sz="13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634513300"/>
                  </a:ext>
                </a:extLst>
              </a:tr>
              <a:tr h="262114">
                <a:tc>
                  <a:txBody>
                    <a:bodyPr/>
                    <a:lstStyle/>
                    <a:p>
                      <a:pPr algn="ctr">
                        <a:lnSpc>
                          <a:spcPts val="1500"/>
                        </a:lnSpc>
                        <a:spcAft>
                          <a:spcPts val="0"/>
                        </a:spcAft>
                      </a:pPr>
                      <a:r>
                        <a:rPr lang="ja-JP" sz="1300" kern="1200" dirty="0">
                          <a:effectLst/>
                          <a:latin typeface="Meiryo UI" panose="020B0604030504040204" pitchFamily="50" charset="-128"/>
                          <a:ea typeface="Meiryo UI" panose="020B0604030504040204" pitchFamily="50" charset="-128"/>
                        </a:rPr>
                        <a:t>～</a:t>
                      </a:r>
                      <a:endParaRPr 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3411" marR="33411" marT="8792" marB="0" anchor="ctr"/>
                </a:tc>
                <a:tc>
                  <a:txBody>
                    <a:bodyPr/>
                    <a:lstStyle/>
                    <a:p>
                      <a:pPr algn="ctr">
                        <a:lnSpc>
                          <a:spcPts val="1500"/>
                        </a:lnSpc>
                        <a:spcAft>
                          <a:spcPts val="0"/>
                        </a:spcAft>
                      </a:pPr>
                      <a:r>
                        <a:rPr lang="ja-JP" altLang="en-US"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大阪（</a:t>
                      </a:r>
                      <a:r>
                        <a:rPr lang="en-US" alt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12</a:t>
                      </a:r>
                      <a:r>
                        <a:rPr lang="ja-JP" altLang="en-US"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位）</a:t>
                      </a:r>
                      <a:endParaRPr lang="ja-JP" sz="13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tx2"/>
                    </a:solidFill>
                  </a:tcPr>
                </a:tc>
                <a:extLst>
                  <a:ext uri="{0D108BD9-81ED-4DB2-BD59-A6C34878D82A}">
                    <a16:rowId xmlns:a16="http://schemas.microsoft.com/office/drawing/2014/main" val="2766297841"/>
                  </a:ext>
                </a:extLst>
              </a:tr>
            </a:tbl>
          </a:graphicData>
        </a:graphic>
      </p:graphicFrame>
    </p:spTree>
    <p:extLst>
      <p:ext uri="{BB962C8B-B14F-4D97-AF65-F5344CB8AC3E}">
        <p14:creationId xmlns:p14="http://schemas.microsoft.com/office/powerpoint/2010/main" val="104495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a:cxnSpLocks/>
          </p:cNvCxnSpPr>
          <p:nvPr/>
        </p:nvCxnSpPr>
        <p:spPr>
          <a:xfrm>
            <a:off x="838200" y="779394"/>
            <a:ext cx="10018690" cy="6217"/>
          </a:xfrm>
          <a:prstGeom prst="line">
            <a:avLst/>
          </a:prstGeom>
          <a:ln w="76200">
            <a:solidFill>
              <a:srgbClr val="C00000">
                <a:alpha val="49000"/>
              </a:srgbClr>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9421971" y="6477422"/>
            <a:ext cx="2743200" cy="365125"/>
          </a:xfrm>
        </p:spPr>
        <p:txBody>
          <a:bodyPr/>
          <a:lstStyle/>
          <a:p>
            <a:fld id="{4CFCB8D1-E384-4ABF-9F79-4EB3205F8B48}" type="slidenum">
              <a:rPr kumimoji="1" lang="ja-JP" altLang="en-US" smtClean="0"/>
              <a:t>9</a:t>
            </a:fld>
            <a:endParaRPr kumimoji="1" lang="ja-JP" altLang="en-US" dirty="0"/>
          </a:p>
        </p:txBody>
      </p:sp>
      <p:sp>
        <p:nvSpPr>
          <p:cNvPr id="5" name="正方形/長方形 4"/>
          <p:cNvSpPr/>
          <p:nvPr/>
        </p:nvSpPr>
        <p:spPr>
          <a:xfrm>
            <a:off x="838199" y="1141497"/>
            <a:ext cx="9915659" cy="461665"/>
          </a:xfrm>
          <a:prstGeom prst="rect">
            <a:avLst/>
          </a:prstGeom>
        </p:spPr>
        <p:txBody>
          <a:bodyPr wrap="square">
            <a:spAutoFit/>
          </a:bodyPr>
          <a:lstStyle/>
          <a:p>
            <a:endParaRPr lang="ja-JP" altLang="en-US" sz="2400" dirty="0">
              <a:latin typeface="UD デジタル 教科書体 NK-R" panose="02020400000000000000" pitchFamily="18" charset="-128"/>
              <a:ea typeface="UD デジタル 教科書体 NK-R" panose="02020400000000000000" pitchFamily="18" charset="-128"/>
            </a:endParaRPr>
          </a:p>
        </p:txBody>
      </p:sp>
      <p:sp>
        <p:nvSpPr>
          <p:cNvPr id="6" name="正方形/長方形 5"/>
          <p:cNvSpPr/>
          <p:nvPr/>
        </p:nvSpPr>
        <p:spPr>
          <a:xfrm>
            <a:off x="496152" y="954925"/>
            <a:ext cx="11199695" cy="5786199"/>
          </a:xfrm>
          <a:prstGeom prst="rect">
            <a:avLst/>
          </a:prstGeom>
        </p:spPr>
        <p:txBody>
          <a:bodyPr wrap="square">
            <a:spAutoFit/>
          </a:bodyPr>
          <a:lstStyle/>
          <a:p>
            <a:r>
              <a:rPr lang="ja-JP" altLang="en-US" sz="2000" b="1" dirty="0">
                <a:latin typeface="UD デジタル 教科書体 NK-R" panose="02020400000000000000" pitchFamily="18" charset="-128"/>
                <a:ea typeface="UD デジタル 教科書体 NK-R" panose="02020400000000000000" pitchFamily="18" charset="-128"/>
              </a:rPr>
              <a:t>＜戦略全体の視点＞</a:t>
            </a:r>
            <a:r>
              <a:rPr lang="ja-JP" altLang="en-US" sz="2000" dirty="0">
                <a:latin typeface="UD デジタル 教科書体 NK-R" panose="02020400000000000000" pitchFamily="18" charset="-128"/>
                <a:ea typeface="UD デジタル 教科書体 NK-R" panose="02020400000000000000" pitchFamily="18" charset="-128"/>
              </a:rPr>
              <a:t>　</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戦略策定にあたり、まず、世界の潮流や日本の状況、そして大阪の現状を踏まえ、戦略全体の視点を示す。</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国際金融都市では、「経済の血液」とも言われる金融機能の強化を図ることで、経済の発展をめざす地域のビジョン・戦略の具現化に寄与し、もって、府民の利益・幸福につながるものとすべきであることから、</a:t>
            </a:r>
            <a:r>
              <a:rPr lang="en-US" altLang="ja-JP" sz="2000" b="1" u="sng" dirty="0">
                <a:latin typeface="UD デジタル 教科書体 NK-R" panose="02020400000000000000" pitchFamily="18" charset="-128"/>
                <a:ea typeface="UD デジタル 教科書体 NK-R" panose="02020400000000000000" pitchFamily="18" charset="-128"/>
              </a:rPr>
              <a:t>【</a:t>
            </a:r>
            <a:r>
              <a:rPr lang="ja-JP" altLang="en-US" sz="2000" b="1" u="sng" dirty="0">
                <a:latin typeface="UD デジタル 教科書体 NK-R" panose="02020400000000000000" pitchFamily="18" charset="-128"/>
                <a:ea typeface="UD デジタル 教科書体 NK-R" panose="02020400000000000000" pitchFamily="18" charset="-128"/>
              </a:rPr>
              <a:t>地域の発展</a:t>
            </a:r>
            <a:r>
              <a:rPr lang="en-US" altLang="ja-JP" sz="2000" b="1" u="sng"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を一つ目の視点とする。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1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また、個々の取組みも含め、持続可能でよりよい社会の実現をめざす全世界共通の目標である</a:t>
            </a:r>
            <a:r>
              <a:rPr lang="en-US" altLang="ja-JP" sz="2000" dirty="0">
                <a:latin typeface="UD デジタル 教科書体 NK-R" panose="02020400000000000000" pitchFamily="18" charset="-128"/>
                <a:ea typeface="UD デジタル 教科書体 NK-R" panose="02020400000000000000" pitchFamily="18" charset="-128"/>
              </a:rPr>
              <a:t>SDGs</a:t>
            </a:r>
            <a:r>
              <a:rPr lang="ja-JP" altLang="en-US" sz="2000" dirty="0">
                <a:latin typeface="UD デジタル 教科書体 NK-R" panose="02020400000000000000" pitchFamily="18" charset="-128"/>
                <a:ea typeface="UD デジタル 教科書体 NK-R" panose="02020400000000000000" pitchFamily="18" charset="-128"/>
              </a:rPr>
              <a:t>（</a:t>
            </a:r>
            <a:r>
              <a:rPr lang="en-US" altLang="ja-JP" sz="2000" dirty="0">
                <a:latin typeface="UD デジタル 教科書体 NK-R" panose="02020400000000000000" pitchFamily="18" charset="-128"/>
                <a:ea typeface="UD デジタル 教科書体 NK-R" panose="02020400000000000000" pitchFamily="18" charset="-128"/>
              </a:rPr>
              <a:t>Sustainable Development Goals</a:t>
            </a:r>
            <a:r>
              <a:rPr lang="ja-JP" altLang="en-US" sz="2000" dirty="0">
                <a:latin typeface="UD デジタル 教科書体 NK-R" panose="02020400000000000000" pitchFamily="18" charset="-128"/>
                <a:ea typeface="UD デジタル 教科書体 NK-R" panose="02020400000000000000" pitchFamily="18" charset="-128"/>
              </a:rPr>
              <a:t>）の達成に資するものとすべきであることから、</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en-US" altLang="ja-JP" sz="2000" b="1" u="sng" dirty="0">
                <a:latin typeface="UD デジタル 教科書体 NK-R" panose="02020400000000000000" pitchFamily="18" charset="-128"/>
                <a:ea typeface="UD デジタル 教科書体 NK-R" panose="02020400000000000000" pitchFamily="18" charset="-128"/>
              </a:rPr>
              <a:t>【SDG</a:t>
            </a:r>
            <a:r>
              <a:rPr lang="ja-JP" altLang="en-US" sz="2000" b="1" u="sng" dirty="0" err="1">
                <a:latin typeface="UD デジタル 教科書体 NK-R" panose="02020400000000000000" pitchFamily="18" charset="-128"/>
                <a:ea typeface="UD デジタル 教科書体 NK-R" panose="02020400000000000000" pitchFamily="18" charset="-128"/>
              </a:rPr>
              <a:t>ｓ</a:t>
            </a:r>
            <a:r>
              <a:rPr lang="en-US" altLang="ja-JP" sz="2000" b="1" u="sng"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を二つ目の視点とする。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1000" dirty="0">
              <a:latin typeface="UD デジタル 教科書体 NK-R" panose="02020400000000000000" pitchFamily="18" charset="-128"/>
              <a:ea typeface="UD デジタル 教科書体 NK-R" panose="02020400000000000000" pitchFamily="18" charset="-128"/>
            </a:endParaRPr>
          </a:p>
          <a:p>
            <a:r>
              <a:rPr lang="ja-JP" altLang="en-US" sz="2000" b="1" dirty="0">
                <a:latin typeface="UD デジタル 教科書体 NK-R" panose="02020400000000000000" pitchFamily="18" charset="-128"/>
                <a:ea typeface="UD デジタル 教科書体 NK-R" panose="02020400000000000000" pitchFamily="18" charset="-128"/>
              </a:rPr>
              <a:t>＜めざす都市像につながる視点＞</a:t>
            </a:r>
            <a:endParaRPr lang="en-US" altLang="ja-JP" sz="2000" b="1"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この二つの戦略全体の視点を念頭に、大阪のめざす国際金融都市像につながる視点としては、</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まず、常に世界を意識して大阪の強みや機会等を活かし、特に地理的近接性のある成長著しいアジアとの連携により相乗効果を生み出し、アジア・世界のハブとなって人材・資金・情報を集めることが必要であり、</a:t>
            </a:r>
            <a:r>
              <a:rPr lang="en-US" altLang="ja-JP" sz="2000" b="1" u="sng" dirty="0">
                <a:latin typeface="UD デジタル 教科書体 NK-R" panose="02020400000000000000" pitchFamily="18" charset="-128"/>
                <a:ea typeface="UD デジタル 教科書体 NK-R" panose="02020400000000000000" pitchFamily="18" charset="-128"/>
              </a:rPr>
              <a:t>【</a:t>
            </a:r>
            <a:r>
              <a:rPr lang="ja-JP" altLang="en-US" sz="2000" b="1" u="sng" dirty="0">
                <a:latin typeface="UD デジタル 教科書体 NK-R" panose="02020400000000000000" pitchFamily="18" charset="-128"/>
                <a:ea typeface="UD デジタル 教科書体 NK-R" panose="02020400000000000000" pitchFamily="18" charset="-128"/>
              </a:rPr>
              <a:t>アジア／グローバル</a:t>
            </a:r>
            <a:r>
              <a:rPr lang="en-US" altLang="ja-JP" sz="2000" b="1" u="sng"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を、一つ目の視点とする。</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1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また、世界的な都市間競争の中、大阪・関西が世界から選ばれる地域になるためには、大阪の特性を生かしたエッジの効いた取組みにより独自の個性・機能を備えるとともに、国内一極集中のリスクを回避し、日本のレジリエンスを向上する役割を果たすことが必要であり、</a:t>
            </a:r>
            <a:r>
              <a:rPr lang="en-US" altLang="ja-JP" sz="2000" u="sng" dirty="0">
                <a:latin typeface="UD デジタル 教科書体 NK-R" panose="02020400000000000000" pitchFamily="18" charset="-128"/>
                <a:ea typeface="UD デジタル 教科書体 NK-R" panose="02020400000000000000" pitchFamily="18" charset="-128"/>
              </a:rPr>
              <a:t>【</a:t>
            </a:r>
            <a:r>
              <a:rPr lang="ja-JP" altLang="en-US" sz="2000" b="1" u="sng" dirty="0">
                <a:latin typeface="UD デジタル 教科書体 NK-R" panose="02020400000000000000" pitchFamily="18" charset="-128"/>
                <a:ea typeface="UD デジタル 教科書体 NK-R" panose="02020400000000000000" pitchFamily="18" charset="-128"/>
              </a:rPr>
              <a:t>差別化・補完性</a:t>
            </a:r>
            <a:r>
              <a:rPr lang="en-US" altLang="ja-JP" sz="2000" b="1" u="sng"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を、二つ目の視点とする。</a:t>
            </a:r>
            <a:endParaRPr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7" name="タイトル 1"/>
          <p:cNvSpPr>
            <a:spLocks noGrp="1"/>
          </p:cNvSpPr>
          <p:nvPr>
            <p:ph type="title"/>
          </p:nvPr>
        </p:nvSpPr>
        <p:spPr>
          <a:xfrm>
            <a:off x="838200" y="120424"/>
            <a:ext cx="10515600" cy="834501"/>
          </a:xfrm>
        </p:spPr>
        <p:txBody>
          <a:bodyPr>
            <a:normAutofit/>
          </a:bodyPr>
          <a:lstStyle/>
          <a:p>
            <a:r>
              <a:rPr lang="en-US" altLang="ja-JP" dirty="0">
                <a:latin typeface="UD デジタル 教科書体 NK-R" panose="02020400000000000000" pitchFamily="18" charset="-128"/>
                <a:ea typeface="UD デジタル 教科書体 NK-R" panose="02020400000000000000" pitchFamily="18" charset="-128"/>
              </a:rPr>
              <a:t>Ⅰ</a:t>
            </a:r>
            <a:r>
              <a:rPr lang="ja-JP" altLang="en-US" dirty="0">
                <a:latin typeface="UD デジタル 教科書体 NK-R" panose="02020400000000000000" pitchFamily="18" charset="-128"/>
                <a:ea typeface="UD デジタル 教科書体 NK-R" panose="02020400000000000000" pitchFamily="18" charset="-128"/>
              </a:rPr>
              <a:t>　３</a:t>
            </a:r>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　戦略策定にあたり重視すべき視点</a:t>
            </a:r>
          </a:p>
        </p:txBody>
      </p:sp>
    </p:spTree>
    <p:extLst>
      <p:ext uri="{BB962C8B-B14F-4D97-AF65-F5344CB8AC3E}">
        <p14:creationId xmlns:p14="http://schemas.microsoft.com/office/powerpoint/2010/main" val="288163297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11381</Words>
  <Application>Microsoft Office PowerPoint</Application>
  <PresentationFormat>ワイド画面</PresentationFormat>
  <Paragraphs>1349</Paragraphs>
  <Slides>44</Slides>
  <Notes>9</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44</vt:i4>
      </vt:variant>
    </vt:vector>
  </HeadingPairs>
  <TitlesOfParts>
    <vt:vector size="55" baseType="lpstr">
      <vt:lpstr>Meiryo UI</vt:lpstr>
      <vt:lpstr>SawarabiGothic-Regular</vt:lpstr>
      <vt:lpstr>UD デジタル 教科書体 NK-B</vt:lpstr>
      <vt:lpstr>UD デジタル 教科書体 NK-R</vt:lpstr>
      <vt:lpstr>メイリオ</vt:lpstr>
      <vt:lpstr>游ゴシック</vt:lpstr>
      <vt:lpstr>游ゴシック Light</vt:lpstr>
      <vt:lpstr>游ゴシック 本文</vt:lpstr>
      <vt:lpstr>Arial</vt:lpstr>
      <vt:lpstr>Wingdings</vt:lpstr>
      <vt:lpstr>Office テーマ</vt:lpstr>
      <vt:lpstr>国際金融都市OSAKA戦略</vt:lpstr>
      <vt:lpstr>PowerPoint プレゼンテーション</vt:lpstr>
      <vt:lpstr>目次</vt:lpstr>
      <vt:lpstr>PowerPoint プレゼンテーション</vt:lpstr>
      <vt:lpstr>Ⅰ　1.　戦略策定の趣旨</vt:lpstr>
      <vt:lpstr>Ⅰ　２.　世界の潮流と日本の状況</vt:lpstr>
      <vt:lpstr>PowerPoint プレゼンテーション</vt:lpstr>
      <vt:lpstr>Ⅰ　２.　大阪の現状</vt:lpstr>
      <vt:lpstr>Ⅰ　３.　戦略策定にあたり重視すべき視点</vt:lpstr>
      <vt:lpstr>PowerPoint プレゼンテーション</vt:lpstr>
      <vt:lpstr>PowerPoint プレゼンテーション</vt:lpstr>
      <vt:lpstr>　国際金融都市の実現に向けた取組みについては、戦略策定にあたって重視すべき視点の目的・意義や、めざす都市像を共有したうえで、明快なコンセプト・ストーリーを示していくことが必要である。  　そこで、まず、めざす都市像ごとに取組みの柱を立てた。 　 　　次に、これまで推進委員会及び部会において国際金融都市の実現に向けた取組みについて活発に議論を行ってきた内容を踏まえ、取組みの柱ごとの具体的取組みの整理を行った。  　　具体的取組みについては、各プレイヤーが主体的に優先順位の高いものから実施することとし、これをアクションプランとして取りまとめた。  　　なお、これらの取組みについては、  　　・フィンテックなど金融との親和性が高く、新たな成長の原動力となる【デジタル化】の視点と、 　　・関西各地域の強みや歴史・文化を活かす【関西広域】の視点  を踏まえたものとする。  　アクションプランについては、その取組みの進捗状況のレビューや上記以外で推進委員会・部会で議論されたアイデアの検討・実施可能な取組みの追加を行うなど、国際金融都市を実現するために何が必要かを企業ニーズなどを踏まえながら精査し、毎年度更新していく。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2026-04-13T08:26:48Z</dcterms:modified>
</cp:coreProperties>
</file>