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9" r:id="rId5"/>
  </p:sldIdLst>
  <p:sldSz cx="13960475" cy="10148888"/>
  <p:notesSz cx="9939338" cy="14368463"/>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691" autoAdjust="0"/>
    <p:restoredTop sz="94061" autoAdjust="0"/>
  </p:normalViewPr>
  <p:slideViewPr>
    <p:cSldViewPr>
      <p:cViewPr varScale="1">
        <p:scale>
          <a:sx n="47" d="100"/>
          <a:sy n="47" d="100"/>
        </p:scale>
        <p:origin x="1854" y="72"/>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3" Type="http://schemas.openxmlformats.org/officeDocument/2006/relationships/customXml" Target="../customXml/item3.xml" />
  <Relationship Id="rId7" Type="http://schemas.openxmlformats.org/officeDocument/2006/relationships/presProps" Target="pres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notesMaster" Target="notesMasters/notesMaster1.xml" />
  <Relationship Id="rId5" Type="http://schemas.openxmlformats.org/officeDocument/2006/relationships/slide" Target="slides/slide1.xml" />
  <Relationship Id="rId10" Type="http://schemas.openxmlformats.org/officeDocument/2006/relationships/tableStyles" Target="tableStyles.xml" />
  <Relationship Id="rId4" Type="http://schemas.openxmlformats.org/officeDocument/2006/relationships/slideMaster" Target="slideMasters/slideMaster1.xml" />
  <Relationship Id="rId9"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4307045" cy="718423"/>
          </a:xfrm>
          <a:prstGeom prst="rect">
            <a:avLst/>
          </a:prstGeom>
        </p:spPr>
        <p:txBody>
          <a:bodyPr vert="horz" lIns="138862" tIns="69431" rIns="138862" bIns="69431" rtlCol="0"/>
          <a:lstStyle>
            <a:lvl1pPr algn="l">
              <a:defRPr sz="1700"/>
            </a:lvl1pPr>
          </a:lstStyle>
          <a:p>
            <a:endParaRPr kumimoji="1" lang="ja-JP" altLang="en-US" dirty="0"/>
          </a:p>
        </p:txBody>
      </p:sp>
      <p:sp>
        <p:nvSpPr>
          <p:cNvPr id="3" name="日付プレースホルダー 2"/>
          <p:cNvSpPr>
            <a:spLocks noGrp="1"/>
          </p:cNvSpPr>
          <p:nvPr>
            <p:ph type="dt" idx="1"/>
          </p:nvPr>
        </p:nvSpPr>
        <p:spPr>
          <a:xfrm>
            <a:off x="5629993" y="5"/>
            <a:ext cx="4307045" cy="718423"/>
          </a:xfrm>
          <a:prstGeom prst="rect">
            <a:avLst/>
          </a:prstGeom>
        </p:spPr>
        <p:txBody>
          <a:bodyPr vert="horz" lIns="138862" tIns="69431" rIns="138862" bIns="69431" rtlCol="0"/>
          <a:lstStyle>
            <a:lvl1pPr algn="r">
              <a:defRPr sz="1700"/>
            </a:lvl1pPr>
          </a:lstStyle>
          <a:p>
            <a:fld id="{DA5716A0-B5DA-418B-B81B-AF92FDF8047B}" type="datetimeFigureOut">
              <a:rPr kumimoji="1" lang="ja-JP" altLang="en-US" smtClean="0"/>
              <a:t>2022/3/25</a:t>
            </a:fld>
            <a:endParaRPr kumimoji="1" lang="ja-JP" altLang="en-US" dirty="0"/>
          </a:p>
        </p:txBody>
      </p:sp>
      <p:sp>
        <p:nvSpPr>
          <p:cNvPr id="4" name="スライド イメージ プレースホルダー 3"/>
          <p:cNvSpPr>
            <a:spLocks noGrp="1" noRot="1" noChangeAspect="1"/>
          </p:cNvSpPr>
          <p:nvPr>
            <p:ph type="sldImg" idx="2"/>
          </p:nvPr>
        </p:nvSpPr>
        <p:spPr>
          <a:xfrm>
            <a:off x="1265238" y="1077913"/>
            <a:ext cx="7410450" cy="5386387"/>
          </a:xfrm>
          <a:prstGeom prst="rect">
            <a:avLst/>
          </a:prstGeom>
          <a:noFill/>
          <a:ln w="12700">
            <a:solidFill>
              <a:prstClr val="black"/>
            </a:solidFill>
          </a:ln>
        </p:spPr>
        <p:txBody>
          <a:bodyPr vert="horz" lIns="138862" tIns="69431" rIns="138862" bIns="69431" rtlCol="0" anchor="ctr"/>
          <a:lstStyle/>
          <a:p>
            <a:endParaRPr lang="ja-JP" altLang="en-US" dirty="0"/>
          </a:p>
        </p:txBody>
      </p:sp>
      <p:sp>
        <p:nvSpPr>
          <p:cNvPr id="5" name="ノート プレースホルダー 4"/>
          <p:cNvSpPr>
            <a:spLocks noGrp="1"/>
          </p:cNvSpPr>
          <p:nvPr>
            <p:ph type="body" sz="quarter" idx="3"/>
          </p:nvPr>
        </p:nvSpPr>
        <p:spPr>
          <a:xfrm>
            <a:off x="993934" y="6825022"/>
            <a:ext cx="7951470" cy="6465808"/>
          </a:xfrm>
          <a:prstGeom prst="rect">
            <a:avLst/>
          </a:prstGeom>
        </p:spPr>
        <p:txBody>
          <a:bodyPr vert="horz" lIns="138862" tIns="69431" rIns="138862" bIns="6943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550"/>
            <a:ext cx="4307045" cy="718423"/>
          </a:xfrm>
          <a:prstGeom prst="rect">
            <a:avLst/>
          </a:prstGeom>
        </p:spPr>
        <p:txBody>
          <a:bodyPr vert="horz" lIns="138862" tIns="69431" rIns="138862" bIns="69431" rtlCol="0" anchor="b"/>
          <a:lstStyle>
            <a:lvl1pPr algn="l">
              <a:defRPr sz="1700"/>
            </a:lvl1pPr>
          </a:lstStyle>
          <a:p>
            <a:endParaRPr kumimoji="1" lang="ja-JP" altLang="en-US" dirty="0"/>
          </a:p>
        </p:txBody>
      </p:sp>
      <p:sp>
        <p:nvSpPr>
          <p:cNvPr id="7" name="スライド番号プレースホルダー 6"/>
          <p:cNvSpPr>
            <a:spLocks noGrp="1"/>
          </p:cNvSpPr>
          <p:nvPr>
            <p:ph type="sldNum" sz="quarter" idx="5"/>
          </p:nvPr>
        </p:nvSpPr>
        <p:spPr>
          <a:xfrm>
            <a:off x="5629993" y="13647550"/>
            <a:ext cx="4307045" cy="718423"/>
          </a:xfrm>
          <a:prstGeom prst="rect">
            <a:avLst/>
          </a:prstGeom>
        </p:spPr>
        <p:txBody>
          <a:bodyPr vert="horz" lIns="138862" tIns="69431" rIns="138862" bIns="69431" rtlCol="0" anchor="b"/>
          <a:lstStyle>
            <a:lvl1pPr algn="r">
              <a:defRPr sz="17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65238" y="1077913"/>
            <a:ext cx="7410450"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461487"/>
          </a:xfrm>
          <a:prstGeom prst="rect">
            <a:avLst/>
          </a:prstGeom>
          <a:solidFill>
            <a:srgbClr val="000066"/>
          </a:solidFill>
        </p:spPr>
        <p:txBody>
          <a:bodyPr wrap="square" tIns="0" bIns="0" rtlCol="0" anchor="ctr">
            <a:noAutofit/>
          </a:bodyPr>
          <a:lstStyle/>
          <a:p>
            <a:pPr algn="ctr"/>
            <a:r>
              <a:rPr lang="ja-JP" altLang="en-US" sz="2400" b="1" dirty="0">
                <a:solidFill>
                  <a:prstClr val="white"/>
                </a:solidFill>
                <a:latin typeface="UD デジタル 教科書体 NK-B" panose="02020700000000000000" pitchFamily="18" charset="-128"/>
                <a:ea typeface="UD デジタル 教科書体 NK-B" panose="02020700000000000000" pitchFamily="18" charset="-128"/>
              </a:rPr>
              <a:t>国際金融</a:t>
            </a:r>
            <a:r>
              <a:rPr lang="ja-JP" altLang="en-US" sz="24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都市ＯＳＡＫＡ戦略の概要</a:t>
            </a:r>
            <a:endParaRPr lang="en-US" altLang="ja-JP" sz="24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61" name="タイトル 1"/>
          <p:cNvSpPr txBox="1">
            <a:spLocks/>
          </p:cNvSpPr>
          <p:nvPr/>
        </p:nvSpPr>
        <p:spPr>
          <a:xfrm>
            <a:off x="139477" y="1084976"/>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めざす国際金融都市像</a:t>
            </a:r>
            <a:endParaRPr kumimoji="1" lang="ja-JP" altLang="en-US" sz="20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162" name="正方形/長方形 161"/>
          <p:cNvSpPr/>
          <p:nvPr/>
        </p:nvSpPr>
        <p:spPr>
          <a:xfrm>
            <a:off x="392237" y="1445016"/>
            <a:ext cx="6588000" cy="648000"/>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アジア</a:t>
            </a:r>
            <a:r>
              <a:rPr lang="ja-JP" altLang="en-US" sz="2000" b="1" dirty="0">
                <a:latin typeface="UD デジタル 教科書体 NK-R" panose="02020400000000000000" pitchFamily="18" charset="-128"/>
                <a:ea typeface="UD デジタル 教科書体 NK-R" panose="02020400000000000000" pitchFamily="18" charset="-128"/>
              </a:rPr>
              <a:t>・世界の活力を</a:t>
            </a:r>
            <a:r>
              <a:rPr lang="ja-JP" altLang="en-US" sz="2000" b="1" dirty="0" smtClean="0">
                <a:latin typeface="UD デジタル 教科書体 NK-R" panose="02020400000000000000" pitchFamily="18" charset="-128"/>
                <a:ea typeface="UD デジタル 教科書体 NK-R" panose="02020400000000000000" pitchFamily="18" charset="-128"/>
              </a:rPr>
              <a:t>呼び込み</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4" name="正方形/長方形 163"/>
          <p:cNvSpPr/>
          <p:nvPr/>
        </p:nvSpPr>
        <p:spPr>
          <a:xfrm>
            <a:off x="7124253" y="1445016"/>
            <a:ext cx="6588000" cy="648000"/>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a:t>
            </a:r>
            <a:r>
              <a:rPr lang="ja-JP" altLang="en-US" sz="2000" b="1" dirty="0" smtClean="0">
                <a:latin typeface="UD デジタル 教科書体 NK-R" panose="02020400000000000000" pitchFamily="18" charset="-128"/>
                <a:ea typeface="UD デジタル 教科書体 NK-R" panose="02020400000000000000" pitchFamily="18" charset="-128"/>
              </a:rPr>
              <a:t>する</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5" name="正方形/長方形 164"/>
          <p:cNvSpPr/>
          <p:nvPr/>
        </p:nvSpPr>
        <p:spPr>
          <a:xfrm>
            <a:off x="4832697" y="2609150"/>
            <a:ext cx="4606798" cy="4888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２．金融のフロントランナー都市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7" y="2241220"/>
            <a:ext cx="5794964" cy="400110"/>
          </a:xfrm>
          <a:prstGeom prst="rect">
            <a:avLst/>
          </a:prstGeom>
          <a:noFill/>
          <a:ln>
            <a:noFill/>
          </a:ln>
        </p:spPr>
        <p:txBody>
          <a:bodyPr wrap="square" rtlCol="0">
            <a:spAutoFit/>
          </a:bodyPr>
          <a:lstStyle/>
          <a:p>
            <a:r>
              <a:rPr lang="ja-JP" altLang="en-US" sz="2000" b="1" u="sng" dirty="0">
                <a:latin typeface="UD デジタル 教科書体 NK-R" panose="02020400000000000000" pitchFamily="18" charset="-128"/>
                <a:ea typeface="UD デジタル 教科書体 NK-R" panose="02020400000000000000" pitchFamily="18" charset="-128"/>
              </a:rPr>
              <a:t>取組み</a:t>
            </a:r>
            <a:r>
              <a:rPr lang="ja-JP" altLang="en-US" sz="2000" b="1" u="sng" dirty="0" smtClean="0">
                <a:latin typeface="UD デジタル 教科書体 NK-R" panose="02020400000000000000" pitchFamily="18" charset="-128"/>
                <a:ea typeface="UD デジタル 教科書体 NK-R" panose="02020400000000000000" pitchFamily="18" charset="-128"/>
              </a:rPr>
              <a:t>の柱</a:t>
            </a:r>
            <a:r>
              <a:rPr kumimoji="1" lang="ja-JP" altLang="en-US" sz="2000" b="1" u="sng" dirty="0" smtClean="0">
                <a:latin typeface="UD デジタル 教科書体 NK-R" panose="02020400000000000000" pitchFamily="18" charset="-128"/>
                <a:ea typeface="UD デジタル 教科書体 NK-R" panose="02020400000000000000" pitchFamily="18" charset="-128"/>
              </a:rPr>
              <a:t>と具体的取組み（アクションプラン）</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8" name="正方形/長方形 167"/>
          <p:cNvSpPr/>
          <p:nvPr/>
        </p:nvSpPr>
        <p:spPr>
          <a:xfrm>
            <a:off x="125062" y="2601164"/>
            <a:ext cx="4655035" cy="48966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１．金融をテコに発展するグローバル都市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71" name="テキスト ボックス 170"/>
          <p:cNvSpPr txBox="1"/>
          <p:nvPr/>
        </p:nvSpPr>
        <p:spPr>
          <a:xfrm>
            <a:off x="189613" y="2952014"/>
            <a:ext cx="4518462" cy="4482290"/>
          </a:xfrm>
          <a:prstGeom prst="rect">
            <a:avLst/>
          </a:prstGeom>
          <a:solidFill>
            <a:schemeClr val="bg1"/>
          </a:solidFill>
          <a:ln w="3175">
            <a:noFill/>
          </a:ln>
        </p:spPr>
        <p:txBody>
          <a:bodyPr wrap="square" lIns="72000" tIns="108000" rIns="72000" rtlCol="0">
            <a:noAutofit/>
          </a:bodyPr>
          <a:lstStyle/>
          <a:p>
            <a:r>
              <a:rPr lang="en-US" altLang="ja-JP" sz="1200" b="1" dirty="0">
                <a:latin typeface="UD デジタル 教科書体 NK-R" panose="02020400000000000000" pitchFamily="18" charset="-128"/>
                <a:ea typeface="UD デジタル 教科書体 NK-R" panose="02020400000000000000" pitchFamily="18" charset="-128"/>
              </a:rPr>
              <a:t>(1)</a:t>
            </a:r>
            <a:r>
              <a:rPr kumimoji="1" lang="ja-JP" altLang="en-US" sz="1200" b="1" dirty="0" smtClean="0">
                <a:latin typeface="UD デジタル 教科書体 NK-R" panose="02020400000000000000" pitchFamily="18" charset="-128"/>
                <a:ea typeface="UD デジタル 教科書体 NK-R" panose="02020400000000000000" pitchFamily="18" charset="-128"/>
              </a:rPr>
              <a:t>魅力的なまちづくりに向けた金融面からの推進</a:t>
            </a:r>
            <a:endParaRPr lang="en-US" altLang="ja-JP" sz="1200" b="1"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・「未来社会の実験場」としての実証実験支援</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・万博</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のテーマに関連するファンドによる投資</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・万博</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のレガシーの一環としての大阪発デジタル地域通貨の発行や個人データ等の活用</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検討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スタートアップおよび</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地域活性化のため</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の多様な資金調達の支援</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a:t>
            </a:r>
            <a:r>
              <a:rPr lang="ja-JP" altLang="en-US" sz="1200" dirty="0" smtClean="0">
                <a:latin typeface="UD デジタル 教科書体 NK-R" panose="02020400000000000000" pitchFamily="18" charset="-128"/>
                <a:ea typeface="UD デジタル 教科書体 NK-R" panose="02020400000000000000" pitchFamily="18" charset="-128"/>
              </a:rPr>
              <a:t>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・誘致インセンティブの創設</a:t>
            </a:r>
            <a:endParaRPr lang="ja-JP" altLang="en-US" sz="1200"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・スタートアップと企業・ベンチャーキャピタル</a:t>
            </a:r>
            <a:r>
              <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rPr>
              <a:t>(VC)</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等との出会いの場の創出</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セキュリティトークン</a:t>
            </a:r>
            <a:r>
              <a:rPr lang="en-US" altLang="ja-JP" sz="1200" dirty="0" smtClean="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を活用し</a:t>
            </a:r>
            <a:r>
              <a:rPr lang="ja-JP" altLang="en-US" sz="1200" dirty="0">
                <a:latin typeface="UD デジタル 教科書体 NK-R" panose="02020400000000000000" pitchFamily="18" charset="-128"/>
                <a:ea typeface="UD デジタル 教科書体 NK-R" panose="02020400000000000000" pitchFamily="18" charset="-128"/>
              </a:rPr>
              <a:t>た</a:t>
            </a:r>
            <a:r>
              <a:rPr lang="ja-JP" altLang="en-US" sz="1200" dirty="0" smtClean="0">
                <a:latin typeface="UD デジタル 教科書体 NK-R" panose="02020400000000000000" pitchFamily="18" charset="-128"/>
                <a:ea typeface="UD デジタル 教科書体 NK-R" panose="02020400000000000000" pitchFamily="18" charset="-128"/>
              </a:rPr>
              <a:t>社債・商品の汎用化等　　など</a:t>
            </a:r>
            <a:endParaRPr lang="en-US" altLang="ja-JP" sz="1200" kern="0" dirty="0" smtClean="0">
              <a:latin typeface="UD デジタル 教科書体 NK-R" panose="02020400000000000000" pitchFamily="18" charset="-128"/>
              <a:ea typeface="UD デジタル 教科書体 NK-R" panose="02020400000000000000" pitchFamily="18" charset="-128"/>
            </a:endParaRPr>
          </a:p>
          <a:p>
            <a:pPr marL="252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レジリエンス向上の観点による拠点機能の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強化</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・金融機関のレジリエンス機能に係る実態</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調査等</a:t>
            </a:r>
            <a:endPar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・デュアルオペレーション</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対応への融資・保険等における優遇内容の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発信　　など</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国内の金融市場の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活性化</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金融商品に</a:t>
            </a:r>
            <a:r>
              <a:rPr lang="ja-JP" altLang="en-US" sz="1200" dirty="0" smtClean="0">
                <a:latin typeface="UD デジタル 教科書体 NK-R" panose="02020400000000000000" pitchFamily="18" charset="-128"/>
                <a:ea typeface="UD デジタル 教科書体 NK-R" panose="02020400000000000000" pitchFamily="18" charset="-128"/>
              </a:rPr>
              <a:t>係る所得課税の損益</a:t>
            </a:r>
            <a:r>
              <a:rPr lang="ja-JP" altLang="en-US" sz="1200" dirty="0">
                <a:latin typeface="UD デジタル 教科書体 NK-R" panose="02020400000000000000" pitchFamily="18" charset="-128"/>
                <a:ea typeface="UD デジタル 教科書体 NK-R" panose="02020400000000000000" pitchFamily="18" charset="-128"/>
              </a:rPr>
              <a:t>通算範囲の拡大等（デリバティブ取引の追加）に向けた</a:t>
            </a:r>
            <a:r>
              <a:rPr lang="ja-JP" altLang="en-US" sz="1200" dirty="0" smtClean="0">
                <a:latin typeface="UD デジタル 教科書体 NK-R" panose="02020400000000000000" pitchFamily="18" charset="-128"/>
                <a:ea typeface="UD デジタル 教科書体 NK-R" panose="02020400000000000000" pitchFamily="18" charset="-128"/>
              </a:rPr>
              <a:t>働きかけ</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a:t>
            </a:r>
            <a:r>
              <a:rPr lang="ja-JP" altLang="en-US" sz="1200" dirty="0" smtClean="0">
                <a:latin typeface="UD デジタル 教科書体 NK-R" panose="02020400000000000000" pitchFamily="18" charset="-128"/>
                <a:ea typeface="UD デジタル 教科書体 NK-R" panose="02020400000000000000" pitchFamily="18" charset="-128"/>
              </a:rPr>
              <a:t>実施</a:t>
            </a: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ブロックチェーン等の電子的手段を用いて発行する有価証券等　</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73" name="テキスト ボックス 172"/>
          <p:cNvSpPr txBox="1"/>
          <p:nvPr/>
        </p:nvSpPr>
        <p:spPr>
          <a:xfrm>
            <a:off x="4898262" y="2969246"/>
            <a:ext cx="4458239" cy="4465058"/>
          </a:xfrm>
          <a:prstGeom prst="rect">
            <a:avLst/>
          </a:prstGeom>
          <a:solidFill>
            <a:schemeClr val="bg1"/>
          </a:solidFill>
          <a:ln w="3175">
            <a:noFill/>
          </a:ln>
        </p:spPr>
        <p:txBody>
          <a:bodyPr wrap="square" lIns="72000" tIns="108000" rIns="72000" rtlCol="0">
            <a:noAutofit/>
          </a:bodyPr>
          <a:lstStyle/>
          <a:p>
            <a:pPr>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エッジの効いた先駆的な金融商品・市場の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形成</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・新たな商品先物の検討</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セキュリティトークンを</a:t>
            </a:r>
            <a:r>
              <a:rPr lang="ja-JP" altLang="en-US" sz="1200" dirty="0">
                <a:latin typeface="UD デジタル 教科書体 NK-R" panose="02020400000000000000" pitchFamily="18" charset="-128"/>
                <a:ea typeface="UD デジタル 教科書体 NK-R" panose="02020400000000000000" pitchFamily="18" charset="-128"/>
              </a:rPr>
              <a:t>活用した社債・商品の汎用化</a:t>
            </a:r>
            <a:r>
              <a:rPr lang="ja-JP" altLang="en-US" sz="1200" dirty="0" smtClean="0">
                <a:latin typeface="UD デジタル 教科書体 NK-R" panose="02020400000000000000" pitchFamily="18" charset="-128"/>
                <a:ea typeface="UD デジタル 教科書体 NK-R" panose="02020400000000000000" pitchFamily="18" charset="-128"/>
              </a:rPr>
              <a:t>等（再掲）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・金融商品取引法の対象となるデリバティブ商品の拡大についての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サステナブル</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ファイナンス先進都市に</a:t>
            </a: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向けた</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 </a:t>
            </a:r>
            <a:endParaRPr lang="en-US" altLang="ja-JP" sz="1200"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行政によるグリーンボンド等の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発行</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・ワークショップの開催等を通じた</a:t>
            </a:r>
            <a:r>
              <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rPr>
              <a:t>SDG</a:t>
            </a:r>
            <a:r>
              <a:rPr lang="ja-JP" altLang="en-US" sz="1200" kern="0" dirty="0" err="1">
                <a:latin typeface="UD デジタル 教科書体 NK-R" panose="02020400000000000000" pitchFamily="18" charset="-128"/>
                <a:ea typeface="UD デジタル 教科書体 NK-R" panose="02020400000000000000" pitchFamily="18" charset="-128"/>
                <a:cs typeface="Meiryo UI" pitchFamily="50" charset="-128"/>
              </a:rPr>
              <a:t>ｓ</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債の発行</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支援</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・発行後のモニタリング強化など付加価値を伴った認証ラベリング制度化に向けた</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検討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金融サービスに</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関する規制の見直し</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に向けた</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在留資格等に関する国家戦略特区の活用</a:t>
            </a: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規制のサンドボックス制度」の活用促進（金融サービス等実証実験の支援</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・地方税におけるインセンティブの検討　など</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金融分野における高度人材の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大学等高等教育における金融・起業・テクノロジー教育の</a:t>
            </a: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実施</a:t>
            </a:r>
            <a:endParaRPr lang="en-US" altLang="ja-JP" sz="120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39477" y="7594724"/>
            <a:ext cx="220892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戦略の取組期間</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2011685" y="7623487"/>
            <a:ext cx="12055608" cy="513987"/>
          </a:xfrm>
          <a:prstGeom prst="rect">
            <a:avLst/>
          </a:prstGeom>
          <a:noFill/>
          <a:ln>
            <a:noFill/>
          </a:ln>
        </p:spPr>
        <p:txBody>
          <a:bodyPr wrap="square" lIns="108000" tIns="64008" rIns="108000" bIns="64008" rtlCol="0">
            <a:spAutoFit/>
          </a:bodyPr>
          <a:lstStyle/>
          <a:p>
            <a:pPr marL="72000" indent="-457200">
              <a:lnSpc>
                <a:spcPts val="1500"/>
              </a:lnSpc>
            </a:pP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大阪・関西万博開催年である</a:t>
            </a:r>
            <a:r>
              <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年度までを国際金融都市実現の土台づくりの期間（第一期活動期）</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とし、</a:t>
            </a:r>
            <a:r>
              <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SDG</a:t>
            </a:r>
            <a:r>
              <a:rPr lang="ja-JP" altLang="en-US" sz="1400" kern="11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ｓ</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達成目標年度である</a:t>
            </a:r>
            <a:r>
              <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2030</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年度までの期間</a:t>
            </a:r>
            <a:endPar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72000" indent="-457200">
              <a:lnSpc>
                <a:spcPts val="1500"/>
              </a:lnSpc>
            </a:pP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（第二期活動期）</a:t>
            </a:r>
            <a:r>
              <a:rPr lang="ja-JP" altLang="en-US" sz="14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で取組みの深化を図り</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、世界におけるカーボンニュートラル目標年度である</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２０５０年度を</a:t>
            </a:r>
            <a:r>
              <a:rPr lang="ja-JP" altLang="en-US" sz="1400" b="1"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めざす都市像を実現する</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とする。</a:t>
            </a:r>
            <a:endPar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2" name="正方形/長方形 41"/>
          <p:cNvSpPr/>
          <p:nvPr/>
        </p:nvSpPr>
        <p:spPr>
          <a:xfrm>
            <a:off x="63277" y="2242789"/>
            <a:ext cx="13860000" cy="52636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63277" y="7556624"/>
            <a:ext cx="13860000" cy="259226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タイトル 1"/>
          <p:cNvSpPr txBox="1">
            <a:spLocks/>
          </p:cNvSpPr>
          <p:nvPr/>
        </p:nvSpPr>
        <p:spPr>
          <a:xfrm>
            <a:off x="139477" y="569759"/>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戦略策定の趣旨</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3" name="テキスト ボックス 22"/>
          <p:cNvSpPr txBox="1"/>
          <p:nvPr/>
        </p:nvSpPr>
        <p:spPr>
          <a:xfrm>
            <a:off x="2011685" y="537940"/>
            <a:ext cx="11736600" cy="621709"/>
          </a:xfrm>
          <a:prstGeom prst="rect">
            <a:avLst/>
          </a:prstGeom>
          <a:noFill/>
          <a:ln>
            <a:noFill/>
          </a:ln>
        </p:spPr>
        <p:txBody>
          <a:bodyPr wrap="square" lIns="108000" tIns="64008" rIns="108000" bIns="64008" rtlCol="0">
            <a:spAutoFit/>
          </a:bodyPr>
          <a:lstStyle/>
          <a:p>
            <a:pPr marL="216000" indent="-457200"/>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経済の血液」とも言われる金融機能の強化を図り、ポストコロナに向けた大阪・関西経済の再生に向けた新たな成長の柱とするため、独自</a:t>
            </a:r>
            <a:r>
              <a:rPr lang="ja-JP" altLang="en-US" sz="1600" dirty="0" smtClean="0">
                <a:latin typeface="UD デジタル 教科書体 NK-R" panose="02020400000000000000" pitchFamily="18" charset="-128"/>
                <a:ea typeface="UD デジタル 教科書体 NK-R" panose="02020400000000000000" pitchFamily="18" charset="-128"/>
              </a:rPr>
              <a:t>の個性</a:t>
            </a:r>
            <a:r>
              <a:rPr lang="ja-JP" altLang="en-US" sz="1600" dirty="0">
                <a:latin typeface="UD デジタル 教科書体 NK-R" panose="02020400000000000000" pitchFamily="18" charset="-128"/>
                <a:ea typeface="UD デジタル 教科書体 NK-R" panose="02020400000000000000" pitchFamily="18" charset="-128"/>
              </a:rPr>
              <a:t>・機能を持つ国際金融都市の形成をめざす。</a:t>
            </a:r>
          </a:p>
        </p:txBody>
      </p:sp>
      <p:sp>
        <p:nvSpPr>
          <p:cNvPr id="24" name="正方形/長方形 23"/>
          <p:cNvSpPr/>
          <p:nvPr/>
        </p:nvSpPr>
        <p:spPr>
          <a:xfrm>
            <a:off x="63277" y="499840"/>
            <a:ext cx="13860000" cy="167356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正方形/長方形 49"/>
          <p:cNvSpPr/>
          <p:nvPr/>
        </p:nvSpPr>
        <p:spPr>
          <a:xfrm>
            <a:off x="9500517" y="2609207"/>
            <a:ext cx="4320480" cy="48885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１、２に共通する取組み</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p:cNvSpPr txBox="1"/>
          <p:nvPr/>
        </p:nvSpPr>
        <p:spPr>
          <a:xfrm>
            <a:off x="9562389" y="2969246"/>
            <a:ext cx="4173196" cy="4465058"/>
          </a:xfrm>
          <a:prstGeom prst="rect">
            <a:avLst/>
          </a:prstGeom>
          <a:solidFill>
            <a:schemeClr val="bg1"/>
          </a:solidFill>
          <a:ln>
            <a:noFill/>
          </a:ln>
        </p:spPr>
        <p:txBody>
          <a:bodyPr wrap="square" tIns="108000" rtlCol="0">
            <a:noAutofit/>
          </a:bodyPr>
          <a:lstStyle/>
          <a:p>
            <a:pPr lvl="0"/>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１</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外国人にとっても魅力的な生活環境の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・インターナショナルスクールに係る実態調査、環境整備推進</a:t>
            </a:r>
          </a:p>
          <a:p>
            <a:pPr lvl="0"/>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・外国人</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患者受入体制の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・多言語対応ホームページ等による情報発信・英語対応</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ワン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ストップ</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窓口の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設置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国内外から</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企業・人</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を</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惹きつけるビジネス</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環境の整備</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・国家戦略特区を活用した外国人留学生の創業活動の促進</a:t>
            </a:r>
          </a:p>
          <a:p>
            <a:pPr lvl="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・国</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と連携した金融ライセンス登録等行政手続の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支援</a:t>
            </a:r>
            <a:endPar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・在留</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資格等に関する国家戦略特区の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活用（再掲）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・日本国際紛争解決センター（大阪）と連携した国際紛争</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の</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仲裁地</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・審問地として</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の情報発信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情報発信・プロモーション</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spc="-46"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在外公館・政府系機関・自治体</a:t>
            </a: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事務所や民間</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ネットワークなどを活用した戦略的な</a:t>
            </a:r>
            <a:r>
              <a:rPr lang="en-US" altLang="ja-JP" sz="1200" spc="-46" dirty="0">
                <a:latin typeface="UD デジタル 教科書体 NK-R" panose="02020400000000000000" pitchFamily="18" charset="-128"/>
                <a:ea typeface="UD デジタル 教科書体 NK-R" panose="02020400000000000000" pitchFamily="18" charset="-128"/>
                <a:cs typeface="Meiryo UI" pitchFamily="50" charset="-128"/>
              </a:rPr>
              <a:t>PR</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活動</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・企業の英語による情報発信の支援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海外との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連携</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・海外金融都市との</a:t>
            </a:r>
            <a:r>
              <a:rPr lang="en-US" altLang="ja-JP" sz="1200" kern="0" dirty="0" err="1" smtClean="0">
                <a:latin typeface="UD デジタル 教科書体 NK-R" panose="02020400000000000000" pitchFamily="18" charset="-128"/>
                <a:ea typeface="UD デジタル 教科書体 NK-R" panose="02020400000000000000" pitchFamily="18" charset="-128"/>
                <a:cs typeface="Meiryo UI" pitchFamily="50" charset="-128"/>
              </a:rPr>
              <a:t>MoU</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締結</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５</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大阪府市による先駆けたインパクトのある</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endParaRPr lang="en-US" altLang="ja-JP"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・英語</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対応ワンストップ窓口の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設置（再掲）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金融リテラシーや金融知識を有する職員の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　　</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51" name="テキスト ボックス 50"/>
          <p:cNvSpPr txBox="1"/>
          <p:nvPr/>
        </p:nvSpPr>
        <p:spPr>
          <a:xfrm>
            <a:off x="1591945" y="9145071"/>
            <a:ext cx="12229052" cy="1021818"/>
          </a:xfrm>
          <a:prstGeom prst="rect">
            <a:avLst/>
          </a:prstGeom>
          <a:noFill/>
          <a:ln>
            <a:noFill/>
          </a:ln>
        </p:spPr>
        <p:txBody>
          <a:bodyPr wrap="square" lIns="108000" tIns="64008" rIns="108000" bIns="64008" rtlCol="0">
            <a:spAutoFit/>
          </a:bodyPr>
          <a:lstStyle/>
          <a:p>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rPr>
              <a:t>長期にわたる取組みを持続的かつ強力に推進していくため</a:t>
            </a:r>
            <a:r>
              <a:rPr lang="ja-JP" altLang="en-US" sz="1400" dirty="0" smtClean="0">
                <a:latin typeface="UD デジタル 教科書体 NK-R" panose="02020400000000000000" pitchFamily="18" charset="-128"/>
                <a:ea typeface="UD デジタル 教科書体 NK-R" panose="02020400000000000000" pitchFamily="18" charset="-128"/>
              </a:rPr>
              <a:t>に、</a:t>
            </a:r>
            <a:r>
              <a:rPr lang="ja-JP" altLang="en-US" sz="1400" dirty="0">
                <a:latin typeface="UD デジタル 教科書体 NK-R" panose="02020400000000000000" pitchFamily="18" charset="-128"/>
                <a:ea typeface="UD デジタル 教科書体 NK-R" panose="02020400000000000000" pitchFamily="18" charset="-128"/>
              </a:rPr>
              <a:t>まずオール大阪での体制づくりが</a:t>
            </a:r>
            <a:r>
              <a:rPr lang="ja-JP" altLang="en-US" sz="1400" dirty="0" smtClean="0">
                <a:latin typeface="UD デジタル 教科書体 NK-R" panose="02020400000000000000" pitchFamily="18" charset="-128"/>
                <a:ea typeface="UD デジタル 教科書体 NK-R" panose="02020400000000000000" pitchFamily="18" charset="-128"/>
              </a:rPr>
              <a:t>必要。その</a:t>
            </a:r>
            <a:r>
              <a:rPr lang="ja-JP" altLang="en-US" sz="1400" dirty="0">
                <a:latin typeface="UD デジタル 教科書体 NK-R" panose="02020400000000000000" pitchFamily="18" charset="-128"/>
                <a:ea typeface="UD デジタル 教科書体 NK-R" panose="02020400000000000000" pitchFamily="18" charset="-128"/>
              </a:rPr>
              <a:t>ため</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en-US" altLang="ja-JP" sz="1400" dirty="0" smtClean="0">
                <a:latin typeface="UD デジタル 教科書体 NK-R" panose="02020400000000000000" pitchFamily="18" charset="-128"/>
                <a:ea typeface="UD デジタル 教科書体 NK-R" panose="02020400000000000000" pitchFamily="18" charset="-128"/>
              </a:rPr>
              <a:t>2023</a:t>
            </a:r>
            <a:r>
              <a:rPr lang="ja-JP" altLang="en-US" sz="1400" dirty="0">
                <a:latin typeface="UD デジタル 教科書体 NK-R" panose="02020400000000000000" pitchFamily="18" charset="-128"/>
                <a:ea typeface="UD デジタル 教科書体 NK-R" panose="02020400000000000000" pitchFamily="18" charset="-128"/>
              </a:rPr>
              <a:t>年度からの新たな体制づくりをめざし</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来年度前半には</a:t>
            </a:r>
            <a:r>
              <a:rPr lang="ja-JP" altLang="en-US" sz="1400" dirty="0">
                <a:latin typeface="UD デジタル 教科書体 NK-R" panose="02020400000000000000" pitchFamily="18" charset="-128"/>
                <a:ea typeface="UD デジタル 教科書体 NK-R" panose="02020400000000000000" pitchFamily="18" charset="-128"/>
              </a:rPr>
              <a:t>方向性を決定し、行政、経済界、民間企業等が連携しながら準備を整えていく。</a:t>
            </a:r>
            <a:endParaRPr lang="en-US" altLang="ja-JP" sz="1400" dirty="0">
              <a:latin typeface="UD デジタル 教科書体 NK-R" panose="02020400000000000000" pitchFamily="18" charset="-128"/>
              <a:ea typeface="UD デジタル 教科書体 NK-R" panose="02020400000000000000" pitchFamily="18" charset="-128"/>
            </a:endParaRPr>
          </a:p>
          <a:p>
            <a:pPr marL="72000" indent="-457200">
              <a:lnSpc>
                <a:spcPts val="1500"/>
              </a:lnSpc>
              <a:spcBef>
                <a:spcPts val="600"/>
              </a:spcBef>
            </a:pP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・アクションプラン</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は、具体的取組みの進捗状況をレビューした上</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a:t>
            </a:r>
            <a:r>
              <a:rPr lang="ja-JP" altLang="en-US" sz="1400" kern="110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企業ニーズなどを踏まえながら精査し、毎年度</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更新するとともに</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、戦略は第一期</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活動期である</a:t>
            </a:r>
            <a:r>
              <a:rPr lang="en-US" altLang="ja-JP"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年度を</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目途に、戦略目標の達成状況やその時の社会経済情勢等</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に応じて</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改訂する。</a:t>
            </a:r>
          </a:p>
        </p:txBody>
      </p:sp>
      <p:sp>
        <p:nvSpPr>
          <p:cNvPr id="61" name="テキスト ボックス 60">
            <a:extLst>
              <a:ext uri="{FF2B5EF4-FFF2-40B4-BE49-F238E27FC236}">
                <a16:creationId xmlns:a16="http://schemas.microsoft.com/office/drawing/2014/main" id="{CF33E91A-D645-4F28-ACDE-0A3E99091C7E}"/>
              </a:ext>
            </a:extLst>
          </p:cNvPr>
          <p:cNvSpPr txBox="1"/>
          <p:nvPr/>
        </p:nvSpPr>
        <p:spPr>
          <a:xfrm>
            <a:off x="139477" y="8105318"/>
            <a:ext cx="220892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戦略目標</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62" name="正方形/長方形 61"/>
          <p:cNvSpPr/>
          <p:nvPr/>
        </p:nvSpPr>
        <p:spPr>
          <a:xfrm>
            <a:off x="1558428" y="8101952"/>
            <a:ext cx="4288914" cy="103032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63" name="正方形/長方形 62"/>
          <p:cNvSpPr/>
          <p:nvPr/>
        </p:nvSpPr>
        <p:spPr>
          <a:xfrm>
            <a:off x="5934441" y="8099374"/>
            <a:ext cx="7886556" cy="101994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200" dirty="0">
              <a:solidFill>
                <a:schemeClr val="tx1"/>
              </a:solidFill>
            </a:endParaRPr>
          </a:p>
        </p:txBody>
      </p:sp>
      <p:sp>
        <p:nvSpPr>
          <p:cNvPr id="65" name="テキスト ボックス 64"/>
          <p:cNvSpPr txBox="1"/>
          <p:nvPr/>
        </p:nvSpPr>
        <p:spPr>
          <a:xfrm>
            <a:off x="6918543" y="8138422"/>
            <a:ext cx="4086368" cy="307777"/>
          </a:xfrm>
          <a:prstGeom prst="rect">
            <a:avLst/>
          </a:prstGeom>
          <a:noFill/>
        </p:spPr>
        <p:txBody>
          <a:bodyPr wrap="square" rtlCol="0">
            <a:spAutoFit/>
          </a:bodyPr>
          <a:lstStyle/>
          <a:p>
            <a:r>
              <a:rPr lang="ja-JP" altLang="en-US" sz="1400" b="1" dirty="0" smtClean="0">
                <a:latin typeface="UD デジタル 教科書体 NK-R" panose="02020400000000000000" pitchFamily="18" charset="-128"/>
                <a:ea typeface="UD デジタル 教科書体 NK-R" panose="02020400000000000000" pitchFamily="18" charset="-128"/>
              </a:rPr>
              <a:t>金融系外国企業</a:t>
            </a:r>
            <a:r>
              <a:rPr lang="ja-JP" altLang="en-US" sz="1000" dirty="0">
                <a:latin typeface="UD デジタル 教科書体 NK-R" panose="02020400000000000000" pitchFamily="18" charset="-128"/>
                <a:ea typeface="UD デジタル 教科書体 NK-R" panose="02020400000000000000" pitchFamily="18" charset="-128"/>
              </a:rPr>
              <a:t>（フィンテック含む</a:t>
            </a:r>
            <a:r>
              <a:rPr lang="ja-JP" altLang="en-US" sz="1000" dirty="0" smtClean="0">
                <a:latin typeface="UD デジタル 教科書体 NK-R" panose="02020400000000000000" pitchFamily="18" charset="-128"/>
                <a:ea typeface="UD デジタル 教科書体 NK-R" panose="02020400000000000000" pitchFamily="18" charset="-128"/>
              </a:rPr>
              <a:t>）</a:t>
            </a:r>
            <a:r>
              <a:rPr lang="en-US" altLang="ja-JP" sz="1100" b="1" dirty="0" smtClean="0">
                <a:latin typeface="UD デジタル 教科書体 NK-R" panose="02020400000000000000" pitchFamily="18" charset="-128"/>
                <a:ea typeface="UD デジタル 教科書体 NK-R" panose="02020400000000000000" pitchFamily="18" charset="-128"/>
              </a:rPr>
              <a:t> </a:t>
            </a:r>
            <a:r>
              <a:rPr lang="ja-JP" altLang="en-US" sz="1400" b="1" dirty="0">
                <a:latin typeface="UD デジタル 教科書体 NK-R" panose="02020400000000000000" pitchFamily="18" charset="-128"/>
                <a:ea typeface="UD デジタル 教科書体 NK-R" panose="02020400000000000000" pitchFamily="18" charset="-128"/>
              </a:rPr>
              <a:t>・投資家等の誘致数</a:t>
            </a:r>
          </a:p>
        </p:txBody>
      </p:sp>
      <p:sp>
        <p:nvSpPr>
          <p:cNvPr id="66" name="テキスト ボックス 65"/>
          <p:cNvSpPr txBox="1"/>
          <p:nvPr/>
        </p:nvSpPr>
        <p:spPr>
          <a:xfrm>
            <a:off x="1579637" y="8283019"/>
            <a:ext cx="4296707" cy="307777"/>
          </a:xfrm>
          <a:prstGeom prst="rect">
            <a:avLst/>
          </a:prstGeom>
          <a:noFill/>
        </p:spPr>
        <p:txBody>
          <a:bodyPr wrap="square" rtlCol="0">
            <a:spAutoFit/>
          </a:bodyPr>
          <a:lstStyle/>
          <a:p>
            <a:r>
              <a:rPr lang="ja-JP" altLang="en-US" sz="1400" b="1" dirty="0" smtClean="0">
                <a:latin typeface="UD デジタル 教科書体 NK-R" panose="02020400000000000000" pitchFamily="18" charset="-128"/>
                <a:ea typeface="UD デジタル 教科書体 NK-R" panose="02020400000000000000" pitchFamily="18" charset="-128"/>
              </a:rPr>
              <a:t>国際金融ワンストップサポートセンター大阪の相談件数</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67" name="テキスト ボックス 66"/>
          <p:cNvSpPr txBox="1"/>
          <p:nvPr/>
        </p:nvSpPr>
        <p:spPr>
          <a:xfrm>
            <a:off x="6964829" y="8521534"/>
            <a:ext cx="4129699" cy="307777"/>
          </a:xfrm>
          <a:prstGeom prst="rect">
            <a:avLst/>
          </a:prstGeom>
          <a:noFill/>
        </p:spPr>
        <p:txBody>
          <a:bodyPr wrap="square" rtlCol="0">
            <a:spAutoFit/>
          </a:bodyPr>
          <a:lstStyle/>
          <a:p>
            <a:r>
              <a:rPr lang="ja-JP" altLang="en-US" sz="1400" b="1" dirty="0">
                <a:latin typeface="UD デジタル 教科書体 NK-R" panose="02020400000000000000" pitchFamily="18" charset="-128"/>
                <a:ea typeface="UD デジタル 教科書体 NK-R" panose="02020400000000000000" pitchFamily="18" charset="-128"/>
              </a:rPr>
              <a:t>ユニコーン ・スタートアップ・大学発ベンチャー</a:t>
            </a:r>
            <a:r>
              <a:rPr lang="ja-JP" altLang="en-US" sz="1400" b="1" dirty="0" smtClean="0">
                <a:latin typeface="UD デジタル 教科書体 NK-R" panose="02020400000000000000" pitchFamily="18" charset="-128"/>
                <a:ea typeface="UD デジタル 教科書体 NK-R" panose="02020400000000000000" pitchFamily="18" charset="-128"/>
              </a:rPr>
              <a:t>創出数</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69" name="テキスト ボックス 68"/>
          <p:cNvSpPr txBox="1"/>
          <p:nvPr/>
        </p:nvSpPr>
        <p:spPr>
          <a:xfrm>
            <a:off x="5900117" y="8083972"/>
            <a:ext cx="1045479"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アウトカム目標</a:t>
            </a:r>
            <a:r>
              <a:rPr lang="en-US" altLang="ja-JP" sz="900" b="1" dirty="0" smtClean="0">
                <a:latin typeface="UD デジタル 教科書体 NK-R" panose="02020400000000000000" pitchFamily="18" charset="-128"/>
                <a:ea typeface="UD デジタル 教科書体 NK-R" panose="02020400000000000000" pitchFamily="18" charset="-128"/>
              </a:rPr>
              <a:t>01</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0" name="テキスト ボックス 69"/>
          <p:cNvSpPr txBox="1"/>
          <p:nvPr/>
        </p:nvSpPr>
        <p:spPr>
          <a:xfrm>
            <a:off x="5900117" y="8530828"/>
            <a:ext cx="1045479"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アウトカム目標</a:t>
            </a:r>
            <a:r>
              <a:rPr lang="en-US" altLang="ja-JP" sz="900" b="1" dirty="0" smtClean="0">
                <a:latin typeface="UD デジタル 教科書体 NK-R" panose="02020400000000000000" pitchFamily="18" charset="-128"/>
                <a:ea typeface="UD デジタル 教科書体 NK-R" panose="02020400000000000000" pitchFamily="18" charset="-128"/>
              </a:rPr>
              <a:t>02</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1" name="テキスト ボックス 70"/>
          <p:cNvSpPr txBox="1"/>
          <p:nvPr/>
        </p:nvSpPr>
        <p:spPr>
          <a:xfrm>
            <a:off x="1558428" y="8084051"/>
            <a:ext cx="957313"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アウトプット目標</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2" name="テキスト ボックス 71"/>
          <p:cNvSpPr txBox="1"/>
          <p:nvPr/>
        </p:nvSpPr>
        <p:spPr>
          <a:xfrm>
            <a:off x="10940677" y="8132569"/>
            <a:ext cx="2693298"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a:t>
            </a:r>
            <a:r>
              <a:rPr lang="en-US" altLang="ja-JP" sz="1400" b="1" dirty="0" smtClean="0">
                <a:latin typeface="UD デジタル 教科書体 NK-R" panose="02020400000000000000" pitchFamily="18" charset="-128"/>
                <a:ea typeface="UD デジタル 教科書体 NK-R" panose="02020400000000000000" pitchFamily="18" charset="-128"/>
              </a:rPr>
              <a:t>25</a:t>
            </a:r>
            <a:r>
              <a:rPr lang="ja-JP" altLang="en-US" sz="1400" b="1" dirty="0" smtClean="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a:t>
            </a:r>
            <a:r>
              <a:rPr kumimoji="1" lang="ja-JP" altLang="en-US" sz="1400" b="1" dirty="0">
                <a:latin typeface="UD デジタル 教科書体 NK-R" panose="02020400000000000000" pitchFamily="18" charset="-128"/>
                <a:ea typeface="UD デジタル 教科書体 NK-R" panose="02020400000000000000" pitchFamily="18" charset="-128"/>
              </a:rPr>
              <a:t>に</a:t>
            </a:r>
            <a:r>
              <a:rPr kumimoji="1" lang="en-US" altLang="ja-JP" sz="1400" b="1" dirty="0">
                <a:latin typeface="UD デジタル 教科書体 NK-R" panose="02020400000000000000" pitchFamily="18" charset="-128"/>
                <a:ea typeface="UD デジタル 教科書体 NK-R" panose="02020400000000000000" pitchFamily="18" charset="-128"/>
              </a:rPr>
              <a:t>30</a:t>
            </a:r>
            <a:r>
              <a:rPr kumimoji="1" lang="ja-JP" altLang="en-US" sz="1400" b="1" dirty="0">
                <a:latin typeface="UD デジタル 教科書体 NK-R" panose="02020400000000000000" pitchFamily="18" charset="-128"/>
                <a:ea typeface="UD デジタル 教科書体 NK-R" panose="02020400000000000000" pitchFamily="18" charset="-128"/>
              </a:rPr>
              <a:t>社誘致</a:t>
            </a:r>
          </a:p>
        </p:txBody>
      </p:sp>
      <p:sp>
        <p:nvSpPr>
          <p:cNvPr id="73" name="テキスト ボックス 72"/>
          <p:cNvSpPr txBox="1"/>
          <p:nvPr/>
        </p:nvSpPr>
        <p:spPr>
          <a:xfrm>
            <a:off x="7392151" y="8785031"/>
            <a:ext cx="6241824"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a:t>
            </a:r>
            <a:r>
              <a:rPr lang="en-US" altLang="ja-JP" sz="1400" b="1" dirty="0" smtClean="0">
                <a:latin typeface="UD デジタル 教科書体 NK-R" panose="02020400000000000000" pitchFamily="18" charset="-128"/>
                <a:ea typeface="UD デジタル 教科書体 NK-R" panose="02020400000000000000" pitchFamily="18" charset="-128"/>
              </a:rPr>
              <a:t>24</a:t>
            </a:r>
            <a:r>
              <a:rPr lang="ja-JP" altLang="en-US" sz="1400" b="1" dirty="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までに</a:t>
            </a:r>
            <a:r>
              <a:rPr kumimoji="1" lang="ja-JP" altLang="en-US" sz="1400" b="1" dirty="0">
                <a:latin typeface="UD デジタル 教科書体 NK-R" panose="02020400000000000000" pitchFamily="18" charset="-128"/>
                <a:ea typeface="UD デジタル 教科書体 NK-R" panose="02020400000000000000" pitchFamily="18" charset="-128"/>
              </a:rPr>
              <a:t>ユニコーン３社</a:t>
            </a:r>
            <a:r>
              <a:rPr kumimoji="1" lang="ja-JP" altLang="en-US" sz="1400" b="1" dirty="0" smtClean="0">
                <a:latin typeface="UD デジタル 教科書体 NK-R" panose="02020400000000000000" pitchFamily="18" charset="-128"/>
                <a:ea typeface="UD デジタル 教科書体 NK-R" panose="02020400000000000000" pitchFamily="18" charset="-128"/>
              </a:rPr>
              <a:t>、スタートアップ</a:t>
            </a:r>
            <a:r>
              <a:rPr kumimoji="1" lang="en-US" altLang="ja-JP" sz="1400" b="1" dirty="0">
                <a:latin typeface="UD デジタル 教科書体 NK-R" panose="02020400000000000000" pitchFamily="18" charset="-128"/>
                <a:ea typeface="UD デジタル 教科書体 NK-R" panose="02020400000000000000" pitchFamily="18" charset="-128"/>
              </a:rPr>
              <a:t>300</a:t>
            </a:r>
            <a:r>
              <a:rPr kumimoji="1" lang="ja-JP" altLang="en-US" sz="1400" b="1" dirty="0" smtClean="0">
                <a:latin typeface="UD デジタル 教科書体 NK-R" panose="02020400000000000000" pitchFamily="18" charset="-128"/>
                <a:ea typeface="UD デジタル 教科書体 NK-R" panose="02020400000000000000" pitchFamily="18" charset="-128"/>
              </a:rPr>
              <a:t>社</a:t>
            </a:r>
            <a:r>
              <a:rPr kumimoji="1" lang="ja-JP" altLang="en-US" sz="1000" b="1" dirty="0" smtClean="0">
                <a:latin typeface="UD デジタル 教科書体 NK-R" panose="02020400000000000000" pitchFamily="18" charset="-128"/>
                <a:ea typeface="UD デジタル 教科書体 NK-R" panose="02020400000000000000" pitchFamily="18" charset="-128"/>
              </a:rPr>
              <a:t>（うち大学発</a:t>
            </a:r>
            <a:r>
              <a:rPr kumimoji="1" lang="en-US" altLang="ja-JP" sz="1000" b="1" dirty="0" smtClean="0">
                <a:latin typeface="UD デジタル 教科書体 NK-R" panose="02020400000000000000" pitchFamily="18" charset="-128"/>
                <a:ea typeface="UD デジタル 教科書体 NK-R" panose="02020400000000000000" pitchFamily="18" charset="-128"/>
              </a:rPr>
              <a:t>100</a:t>
            </a:r>
            <a:r>
              <a:rPr kumimoji="1" lang="ja-JP" altLang="en-US" sz="1000" b="1" dirty="0" smtClean="0">
                <a:latin typeface="UD デジタル 教科書体 NK-R" panose="02020400000000000000" pitchFamily="18" charset="-128"/>
                <a:ea typeface="UD デジタル 教科書体 NK-R" panose="02020400000000000000" pitchFamily="18" charset="-128"/>
              </a:rPr>
              <a:t>社）</a:t>
            </a:r>
            <a:r>
              <a:rPr kumimoji="1" lang="ja-JP" altLang="en-US" sz="1400" b="1" dirty="0" smtClean="0">
                <a:latin typeface="UD デジタル 教科書体 NK-R" panose="02020400000000000000" pitchFamily="18" charset="-128"/>
                <a:ea typeface="UD デジタル 教科書体 NK-R" panose="02020400000000000000" pitchFamily="18" charset="-128"/>
              </a:rPr>
              <a:t>創出</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74" name="テキスト ボックス 73"/>
          <p:cNvSpPr txBox="1"/>
          <p:nvPr/>
        </p:nvSpPr>
        <p:spPr>
          <a:xfrm>
            <a:off x="1861985" y="8655178"/>
            <a:ext cx="3822108"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2025</a:t>
            </a:r>
            <a:r>
              <a:rPr lang="ja-JP" altLang="en-US" sz="1400" b="1" dirty="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までに</a:t>
            </a:r>
            <a:r>
              <a:rPr kumimoji="1" lang="en-US" altLang="ja-JP" sz="1400" b="1" dirty="0" smtClean="0">
                <a:latin typeface="UD デジタル 教科書体 NK-R" panose="02020400000000000000" pitchFamily="18" charset="-128"/>
                <a:ea typeface="UD デジタル 教科書体 NK-R" panose="02020400000000000000" pitchFamily="18" charset="-128"/>
              </a:rPr>
              <a:t>100</a:t>
            </a:r>
            <a:r>
              <a:rPr kumimoji="1" lang="ja-JP" altLang="en-US" sz="1400" b="1" dirty="0" smtClean="0">
                <a:latin typeface="UD デジタル 教科書体 NK-R" panose="02020400000000000000" pitchFamily="18" charset="-128"/>
                <a:ea typeface="UD デジタル 教科書体 NK-R" panose="02020400000000000000" pitchFamily="18" charset="-128"/>
              </a:rPr>
              <a:t>社／年平均達成</a:t>
            </a:r>
            <a:endParaRPr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77" name="テキスト ボックス 76">
            <a:extLst>
              <a:ext uri="{FF2B5EF4-FFF2-40B4-BE49-F238E27FC236}">
                <a16:creationId xmlns:a16="http://schemas.microsoft.com/office/drawing/2014/main" id="{CF33E91A-D645-4F28-ACDE-0A3E99091C7E}"/>
              </a:ext>
            </a:extLst>
          </p:cNvPr>
          <p:cNvSpPr txBox="1"/>
          <p:nvPr/>
        </p:nvSpPr>
        <p:spPr>
          <a:xfrm>
            <a:off x="125062" y="9178900"/>
            <a:ext cx="1526583" cy="400110"/>
          </a:xfrm>
          <a:prstGeom prst="rect">
            <a:avLst/>
          </a:prstGeom>
          <a:noFill/>
          <a:ln>
            <a:noFill/>
          </a:ln>
        </p:spPr>
        <p:txBody>
          <a:bodyPr wrap="square" rtlCol="0">
            <a:spAutoFit/>
          </a:bodyPr>
          <a:lstStyle/>
          <a:p>
            <a:r>
              <a:rPr lang="ja-JP" altLang="en-US" sz="2000" b="1" u="sng" dirty="0">
                <a:latin typeface="UD デジタル 教科書体 NK-R" panose="02020400000000000000" pitchFamily="18" charset="-128"/>
                <a:ea typeface="UD デジタル 教科書体 NK-R" panose="02020400000000000000" pitchFamily="18" charset="-128"/>
              </a:rPr>
              <a:t>推進体制</a:t>
            </a:r>
            <a:r>
              <a:rPr lang="ja-JP" altLang="en-US" sz="2000" b="1" u="sng" dirty="0" smtClean="0">
                <a:latin typeface="UD デジタル 教科書体 NK-R" panose="02020400000000000000" pitchFamily="18" charset="-128"/>
                <a:ea typeface="UD デジタル 教科書体 NK-R" panose="02020400000000000000" pitchFamily="18" charset="-128"/>
              </a:rPr>
              <a:t>等</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cxnSp>
        <p:nvCxnSpPr>
          <p:cNvPr id="6" name="直線コネクタ 5"/>
          <p:cNvCxnSpPr/>
          <p:nvPr/>
        </p:nvCxnSpPr>
        <p:spPr>
          <a:xfrm>
            <a:off x="5934441" y="8511674"/>
            <a:ext cx="7886556" cy="165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4602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6F51D1-09C7-435E-A78C-8B2978BD6385}">
  <ds:schemaRefs>
    <ds:schemaRef ds:uri="http://schemas.microsoft.com/sharepoint/v3/contenttype/forms"/>
  </ds:schemaRefs>
</ds:datastoreItem>
</file>

<file path=customXml/itemProps2.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92B1EB-10FD-464C-ACC0-6A01221E1CF3}">
  <ds:schemaRefs>
    <ds:schemaRef ds:uri="http://purl.org/dc/elements/1.1/"/>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http://purl.org/dc/terms/"/>
    <ds:schemaRef ds:uri="95b611f9-4c1d-46a1-999d-3a494f2e8c1e"/>
    <ds:schemaRef ds:uri="http://schemas.microsoft.com/office/infopath/2007/PartnerControls"/>
    <ds:schemaRef ds:uri="http://purl.org/dc/dcmitype/"/>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