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sldIdLst>
    <p:sldId id="256" r:id="rId2"/>
    <p:sldId id="257" r:id="rId3"/>
    <p:sldId id="258" r:id="rId4"/>
    <p:sldId id="259" r:id="rId5"/>
    <p:sldId id="260" r:id="rId6"/>
    <p:sldId id="262" r:id="rId7"/>
    <p:sldId id="261" r:id="rId8"/>
    <p:sldId id="268" r:id="rId9"/>
    <p:sldId id="265" r:id="rId10"/>
    <p:sldId id="263" r:id="rId11"/>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73" d="100"/>
          <a:sy n="73" d="100"/>
        </p:scale>
        <p:origin x="54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923594B7-E964-453A-9460-4E022ED24887}" type="datetimeFigureOut">
              <a:rPr kumimoji="1" lang="ja-JP" altLang="en-US" smtClean="0"/>
              <a:t>2023/7/3</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98F6F0F-6483-4F01-BA4A-73D8ECDE6D4E}" type="slidenum">
              <a:rPr kumimoji="1" lang="ja-JP" altLang="en-US" smtClean="0"/>
              <a:t>‹#›</a:t>
            </a:fld>
            <a:endParaRPr kumimoji="1" lang="ja-JP" altLang="en-US"/>
          </a:p>
        </p:txBody>
      </p:sp>
    </p:spTree>
    <p:extLst>
      <p:ext uri="{BB962C8B-B14F-4D97-AF65-F5344CB8AC3E}">
        <p14:creationId xmlns:p14="http://schemas.microsoft.com/office/powerpoint/2010/main" val="18506643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199313" cy="40497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403082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199313" cy="40497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923890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199313" cy="40497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912337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199313" cy="40497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58155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199313" cy="40497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032795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199313" cy="40497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9188071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811213"/>
            <a:ext cx="7199313" cy="40497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56" rtl="0" eaLnBrk="1" fontAlgn="auto" latinLnBrk="0" hangingPunct="1">
              <a:lnSpc>
                <a:spcPct val="100000"/>
              </a:lnSpc>
              <a:spcBef>
                <a:spcPts val="0"/>
              </a:spcBef>
              <a:spcAft>
                <a:spcPts val="0"/>
              </a:spcAft>
              <a:buClrTx/>
              <a:buSzTx/>
              <a:buFontTx/>
              <a:buNone/>
              <a:tabLst/>
              <a:defRPr/>
            </a:pPr>
            <a:fld id="{42787226-618E-490E-9C26-24E6078C4AF0}"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914256"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189232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C8F5529-2DC3-4E7E-9E7D-C470650CC3EC}" type="datetimeFigureOut">
              <a:rPr kumimoji="1" lang="ja-JP" altLang="en-US" smtClean="0"/>
              <a:t>2023/7/3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2551662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8F5529-2DC3-4E7E-9E7D-C470650CC3EC}" type="datetimeFigureOut">
              <a:rPr kumimoji="1" lang="ja-JP" altLang="en-US" smtClean="0"/>
              <a:t>2023/7/3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2472759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8F5529-2DC3-4E7E-9E7D-C470650CC3EC}" type="datetimeFigureOut">
              <a:rPr kumimoji="1" lang="ja-JP" altLang="en-US" smtClean="0"/>
              <a:t>2023/7/3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3965412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8F5529-2DC3-4E7E-9E7D-C470650CC3EC}" type="datetimeFigureOut">
              <a:rPr kumimoji="1" lang="ja-JP" altLang="en-US" smtClean="0"/>
              <a:t>2023/7/3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3776044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C8F5529-2DC3-4E7E-9E7D-C470650CC3EC}" type="datetimeFigureOut">
              <a:rPr kumimoji="1" lang="ja-JP" altLang="en-US" smtClean="0"/>
              <a:t>2023/7/3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2585562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C8F5529-2DC3-4E7E-9E7D-C470650CC3EC}" type="datetimeFigureOut">
              <a:rPr kumimoji="1" lang="ja-JP" altLang="en-US" smtClean="0"/>
              <a:t>2023/7/3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2785152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C8F5529-2DC3-4E7E-9E7D-C470650CC3EC}" type="datetimeFigureOut">
              <a:rPr kumimoji="1" lang="ja-JP" altLang="en-US" smtClean="0"/>
              <a:t>2023/7/3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4126931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C8F5529-2DC3-4E7E-9E7D-C470650CC3EC}" type="datetimeFigureOut">
              <a:rPr kumimoji="1" lang="ja-JP" altLang="en-US" smtClean="0"/>
              <a:t>2023/7/3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489288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C8F5529-2DC3-4E7E-9E7D-C470650CC3EC}" type="datetimeFigureOut">
              <a:rPr kumimoji="1" lang="ja-JP" altLang="en-US" smtClean="0"/>
              <a:t>2023/7/3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1720256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C8F5529-2DC3-4E7E-9E7D-C470650CC3EC}" type="datetimeFigureOut">
              <a:rPr kumimoji="1" lang="ja-JP" altLang="en-US" smtClean="0"/>
              <a:t>2023/7/3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903060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C8F5529-2DC3-4E7E-9E7D-C470650CC3EC}" type="datetimeFigureOut">
              <a:rPr kumimoji="1" lang="ja-JP" altLang="en-US" smtClean="0"/>
              <a:t>2023/7/3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1734371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8F5529-2DC3-4E7E-9E7D-C470650CC3EC}" type="datetimeFigureOut">
              <a:rPr kumimoji="1" lang="ja-JP" altLang="en-US" smtClean="0"/>
              <a:t>2023/7/3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D63417-BC29-4B21-B4E2-12ED313D9578}" type="slidenum">
              <a:rPr kumimoji="1" lang="ja-JP" altLang="en-US" smtClean="0"/>
              <a:t>‹#›</a:t>
            </a:fld>
            <a:endParaRPr kumimoji="1" lang="ja-JP" altLang="en-US"/>
          </a:p>
        </p:txBody>
      </p:sp>
    </p:spTree>
    <p:extLst>
      <p:ext uri="{BB962C8B-B14F-4D97-AF65-F5344CB8AC3E}">
        <p14:creationId xmlns:p14="http://schemas.microsoft.com/office/powerpoint/2010/main" val="137883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ity.osaka.lg.jp/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3600" dirty="0" smtClean="0">
                <a:latin typeface="UD デジタル 教科書体 N-B" panose="02020700000000000000" pitchFamily="17" charset="-128"/>
                <a:ea typeface="UD デジタル 教科書体 N-B" panose="02020700000000000000" pitchFamily="17" charset="-128"/>
              </a:rPr>
              <a:t>「</a:t>
            </a:r>
            <a:r>
              <a:rPr kumimoji="1" lang="ja-JP" altLang="en-US" sz="3600" dirty="0">
                <a:latin typeface="UD デジタル 教科書体 N-B" panose="02020700000000000000" pitchFamily="17" charset="-128"/>
                <a:ea typeface="UD デジタル 教科書体 N-B" panose="02020700000000000000" pitchFamily="17" charset="-128"/>
              </a:rPr>
              <a:t>空飛ぶクルマ都市型ビジネス創造</a:t>
            </a:r>
            <a:r>
              <a:rPr kumimoji="1" lang="ja-JP" altLang="en-US" sz="3600" dirty="0" smtClean="0">
                <a:latin typeface="UD デジタル 教科書体 N-B" panose="02020700000000000000" pitchFamily="17" charset="-128"/>
                <a:ea typeface="UD デジタル 教科書体 N-B" panose="02020700000000000000" pitchFamily="17" charset="-128"/>
              </a:rPr>
              <a:t>都市</a:t>
            </a:r>
            <a:r>
              <a:rPr kumimoji="1" lang="en-US" altLang="ja-JP" sz="3600" dirty="0" smtClean="0">
                <a:latin typeface="UD デジタル 教科書体 N-B" panose="02020700000000000000" pitchFamily="17" charset="-128"/>
                <a:ea typeface="UD デジタル 教科書体 N-B" panose="02020700000000000000" pitchFamily="17" charset="-128"/>
              </a:rPr>
              <a:t/>
            </a:r>
            <a:br>
              <a:rPr kumimoji="1" lang="en-US" altLang="ja-JP" sz="3600" dirty="0" smtClean="0">
                <a:latin typeface="UD デジタル 教科書体 N-B" panose="02020700000000000000" pitchFamily="17" charset="-128"/>
                <a:ea typeface="UD デジタル 教科書体 N-B" panose="02020700000000000000" pitchFamily="17" charset="-128"/>
              </a:rPr>
            </a:br>
            <a:r>
              <a:rPr kumimoji="1" lang="ja-JP" altLang="en-US" sz="3600" dirty="0" smtClean="0">
                <a:latin typeface="UD デジタル 教科書体 N-B" panose="02020700000000000000" pitchFamily="17" charset="-128"/>
                <a:ea typeface="UD デジタル 教科書体 N-B" panose="02020700000000000000" pitchFamily="17" charset="-128"/>
              </a:rPr>
              <a:t>推進</a:t>
            </a:r>
            <a:r>
              <a:rPr kumimoji="1" lang="ja-JP" altLang="en-US" sz="3600" dirty="0">
                <a:latin typeface="UD デジタル 教科書体 N-B" panose="02020700000000000000" pitchFamily="17" charset="-128"/>
                <a:ea typeface="UD デジタル 教科書体 N-B" panose="02020700000000000000" pitchFamily="17" charset="-128"/>
              </a:rPr>
              <a:t>事業補助金」　合同説明会</a:t>
            </a:r>
          </a:p>
        </p:txBody>
      </p:sp>
      <p:sp>
        <p:nvSpPr>
          <p:cNvPr id="3" name="サブタイトル 2"/>
          <p:cNvSpPr>
            <a:spLocks noGrp="1"/>
          </p:cNvSpPr>
          <p:nvPr>
            <p:ph type="subTitle" idx="1"/>
          </p:nvPr>
        </p:nvSpPr>
        <p:spPr>
          <a:xfrm>
            <a:off x="1772355" y="3872971"/>
            <a:ext cx="9144000" cy="2392361"/>
          </a:xfrm>
        </p:spPr>
        <p:txBody>
          <a:bodyPr>
            <a:normAutofit fontScale="92500" lnSpcReduction="10000"/>
          </a:bodyPr>
          <a:lstStyle/>
          <a:p>
            <a:endParaRPr kumimoji="1" lang="en-US" altLang="ja-JP" dirty="0"/>
          </a:p>
          <a:p>
            <a:endParaRPr lang="en-US" altLang="ja-JP" dirty="0"/>
          </a:p>
          <a:p>
            <a:r>
              <a:rPr kumimoji="1" lang="ja-JP" altLang="en-US" dirty="0">
                <a:latin typeface="UD デジタル 教科書体 N-B" panose="02020700000000000000" pitchFamily="17" charset="-128"/>
                <a:ea typeface="UD デジタル 教科書体 N-B" panose="02020700000000000000" pitchFamily="17" charset="-128"/>
              </a:rPr>
              <a:t>　　　　　　令和５年６月</a:t>
            </a:r>
            <a:r>
              <a:rPr kumimoji="1" lang="en-US" altLang="ja-JP" dirty="0">
                <a:latin typeface="UD デジタル 教科書体 N-B" panose="02020700000000000000" pitchFamily="17" charset="-128"/>
                <a:ea typeface="UD デジタル 教科書体 N-B" panose="02020700000000000000" pitchFamily="17" charset="-128"/>
              </a:rPr>
              <a:t>30</a:t>
            </a:r>
            <a:r>
              <a:rPr kumimoji="1" lang="ja-JP" altLang="en-US" dirty="0">
                <a:latin typeface="UD デジタル 教科書体 N-B" panose="02020700000000000000" pitchFamily="17" charset="-128"/>
                <a:ea typeface="UD デジタル 教科書体 N-B" panose="02020700000000000000" pitchFamily="17" charset="-128"/>
              </a:rPr>
              <a:t>日（金）午後２時～２時</a:t>
            </a:r>
            <a:r>
              <a:rPr kumimoji="1" lang="en-US" altLang="ja-JP" dirty="0">
                <a:latin typeface="UD デジタル 教科書体 N-B" panose="02020700000000000000" pitchFamily="17" charset="-128"/>
                <a:ea typeface="UD デジタル 教科書体 N-B" panose="02020700000000000000" pitchFamily="17" charset="-128"/>
              </a:rPr>
              <a:t>50</a:t>
            </a:r>
            <a:r>
              <a:rPr kumimoji="1" lang="ja-JP" altLang="en-US" dirty="0">
                <a:latin typeface="UD デジタル 教科書体 N-B" panose="02020700000000000000" pitchFamily="17" charset="-128"/>
                <a:ea typeface="UD デジタル 教科書体 N-B" panose="02020700000000000000" pitchFamily="17" charset="-128"/>
              </a:rPr>
              <a:t>分</a:t>
            </a:r>
            <a:endParaRPr kumimoji="1" lang="en-US" altLang="ja-JP" dirty="0">
              <a:latin typeface="UD デジタル 教科書体 N-B" panose="02020700000000000000" pitchFamily="17" charset="-128"/>
              <a:ea typeface="UD デジタル 教科書体 N-B" panose="02020700000000000000" pitchFamily="17" charset="-128"/>
            </a:endParaRPr>
          </a:p>
          <a:p>
            <a:r>
              <a:rPr lang="ja-JP" altLang="en-US" dirty="0" smtClean="0">
                <a:latin typeface="UD デジタル 教科書体 N-B" panose="02020700000000000000" pitchFamily="17" charset="-128"/>
                <a:ea typeface="UD デジタル 教科書体 N-B" panose="02020700000000000000" pitchFamily="17" charset="-128"/>
              </a:rPr>
              <a:t>　　　　　</a:t>
            </a:r>
            <a:r>
              <a:rPr lang="en-US" altLang="ja-JP" dirty="0" smtClean="0">
                <a:latin typeface="UD デジタル 教科書体 N-B" panose="02020700000000000000" pitchFamily="17" charset="-128"/>
                <a:ea typeface="UD デジタル 教科書体 N-B" panose="02020700000000000000" pitchFamily="17" charset="-128"/>
              </a:rPr>
              <a:t>【</a:t>
            </a:r>
            <a:r>
              <a:rPr lang="ja-JP" altLang="en-US" dirty="0">
                <a:latin typeface="UD デジタル 教科書体 N-B" panose="02020700000000000000" pitchFamily="17" charset="-128"/>
                <a:ea typeface="UD デジタル 教科書体 N-B" panose="02020700000000000000" pitchFamily="17" charset="-128"/>
              </a:rPr>
              <a:t>主催</a:t>
            </a:r>
            <a:r>
              <a:rPr lang="en-US" altLang="ja-JP" dirty="0" smtClean="0">
                <a:latin typeface="UD デジタル 教科書体 N-B" panose="02020700000000000000" pitchFamily="17" charset="-128"/>
                <a:ea typeface="UD デジタル 教科書体 N-B" panose="02020700000000000000" pitchFamily="17" charset="-128"/>
              </a:rPr>
              <a:t>】</a:t>
            </a:r>
            <a:r>
              <a:rPr lang="ja-JP" altLang="en-US" dirty="0" smtClean="0">
                <a:latin typeface="UD デジタル 教科書体 N-B" panose="02020700000000000000" pitchFamily="17" charset="-128"/>
                <a:ea typeface="UD デジタル 教科書体 N-B" panose="02020700000000000000" pitchFamily="17" charset="-128"/>
              </a:rPr>
              <a:t>大阪府商工労働部成長</a:t>
            </a:r>
            <a:r>
              <a:rPr lang="ja-JP" altLang="en-US" dirty="0">
                <a:latin typeface="UD デジタル 教科書体 N-B" panose="02020700000000000000" pitchFamily="17" charset="-128"/>
                <a:ea typeface="UD デジタル 教科書体 N-B" panose="02020700000000000000" pitchFamily="17" charset="-128"/>
              </a:rPr>
              <a:t>産業振興室産業創造課</a:t>
            </a:r>
            <a:endParaRPr lang="en-US" altLang="ja-JP" dirty="0">
              <a:latin typeface="UD デジタル 教科書体 N-B" panose="02020700000000000000" pitchFamily="17" charset="-128"/>
              <a:ea typeface="UD デジタル 教科書体 N-B" panose="02020700000000000000" pitchFamily="17" charset="-128"/>
            </a:endParaRPr>
          </a:p>
          <a:p>
            <a:r>
              <a:rPr lang="ja-JP" altLang="en-US" dirty="0" smtClean="0">
                <a:latin typeface="UD デジタル 教科書体 N-B" panose="02020700000000000000" pitchFamily="17" charset="-128"/>
                <a:ea typeface="UD デジタル 教科書体 N-B" panose="02020700000000000000" pitchFamily="17" charset="-128"/>
              </a:rPr>
              <a:t>  兵庫県</a:t>
            </a:r>
            <a:r>
              <a:rPr lang="zh-TW" altLang="en-US" dirty="0">
                <a:latin typeface="UD デジタル 教科書体 N-B" panose="02020700000000000000" pitchFamily="17" charset="-128"/>
                <a:ea typeface="UD デジタル 教科書体 N-B" panose="02020700000000000000" pitchFamily="17" charset="-128"/>
              </a:rPr>
              <a:t>産業労働部新産業課</a:t>
            </a:r>
          </a:p>
          <a:p>
            <a:r>
              <a:rPr lang="ja-JP" altLang="en-US" dirty="0" smtClean="0">
                <a:latin typeface="UD デジタル 教科書体 N-B" panose="02020700000000000000" pitchFamily="17" charset="-128"/>
                <a:ea typeface="UD デジタル 教科書体 N-B" panose="02020700000000000000" pitchFamily="17" charset="-128"/>
              </a:rPr>
              <a:t>　　　　　　　　   </a:t>
            </a:r>
            <a:r>
              <a:rPr lang="ja-JP" altLang="en-US" dirty="0">
                <a:latin typeface="UD デジタル 教科書体 N-B" panose="02020700000000000000" pitchFamily="17" charset="-128"/>
                <a:ea typeface="UD デジタル 教科書体 N-B" panose="02020700000000000000" pitchFamily="17" charset="-128"/>
              </a:rPr>
              <a:t> </a:t>
            </a:r>
            <a:r>
              <a:rPr lang="ja-JP" altLang="en-US" dirty="0" smtClean="0">
                <a:latin typeface="UD デジタル 教科書体 N-B" panose="02020700000000000000" pitchFamily="17" charset="-128"/>
                <a:ea typeface="UD デジタル 教科書体 N-B" panose="02020700000000000000" pitchFamily="17" charset="-128"/>
              </a:rPr>
              <a:t>大阪市</a:t>
            </a:r>
            <a:r>
              <a:rPr lang="ja-JP" altLang="en-US" dirty="0">
                <a:latin typeface="UD デジタル 教科書体 N-B" panose="02020700000000000000" pitchFamily="17" charset="-128"/>
                <a:ea typeface="UD デジタル 教科書体 N-B" panose="02020700000000000000" pitchFamily="17" charset="-128"/>
              </a:rPr>
              <a:t>経済戦略局産業振興部イノベーション課</a:t>
            </a:r>
            <a:endParaRPr lang="en-US" altLang="ja-JP" dirty="0">
              <a:latin typeface="UD デジタル 教科書体 N-B" panose="02020700000000000000" pitchFamily="17" charset="-128"/>
              <a:ea typeface="UD デジタル 教科書体 N-B" panose="02020700000000000000" pitchFamily="17" charset="-128"/>
            </a:endParaRPr>
          </a:p>
          <a:p>
            <a:endParaRPr kumimoji="1" lang="ja-JP" altLang="en-US"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18476596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正方形/長方形 43">
            <a:extLst>
              <a:ext uri="{FF2B5EF4-FFF2-40B4-BE49-F238E27FC236}">
                <a16:creationId xmlns:a16="http://schemas.microsoft.com/office/drawing/2014/main" id="{825CD048-1CB4-5248-8C4F-366F80C7A711}"/>
              </a:ext>
            </a:extLst>
          </p:cNvPr>
          <p:cNvSpPr/>
          <p:nvPr/>
        </p:nvSpPr>
        <p:spPr>
          <a:xfrm>
            <a:off x="192655" y="6125607"/>
            <a:ext cx="12402558" cy="907286"/>
          </a:xfrm>
          <a:prstGeom prst="rect">
            <a:avLst/>
          </a:prstGeom>
          <a:noFill/>
        </p:spPr>
        <p:txBody>
          <a:bodyPr wrap="square" anchor="ctr" anchorCtr="0">
            <a:noAutofit/>
          </a:bodyPr>
          <a:lstStyle/>
          <a:p>
            <a:pPr fontAlgn="ctr">
              <a:defRPr/>
            </a:pPr>
            <a:endParaRPr lang="en-US" altLang="ja-JP" sz="2000" b="1" u="sng" dirty="0">
              <a:solidFill>
                <a:srgbClr val="FF0000"/>
              </a:solidFill>
              <a:latin typeface="UD デジタル 教科書体 N-B" panose="02020700000000000000" pitchFamily="17" charset="-128"/>
              <a:ea typeface="UD デジタル 教科書体 N-B" panose="02020700000000000000" pitchFamily="17" charset="-128"/>
            </a:endParaRPr>
          </a:p>
        </p:txBody>
      </p:sp>
      <p:sp>
        <p:nvSpPr>
          <p:cNvPr id="45" name="タイトル 4"/>
          <p:cNvSpPr txBox="1">
            <a:spLocks/>
          </p:cNvSpPr>
          <p:nvPr/>
        </p:nvSpPr>
        <p:spPr bwMode="gray">
          <a:xfrm>
            <a:off x="0" y="-1537"/>
            <a:ext cx="12191999" cy="569733"/>
          </a:xfrm>
          <a:prstGeom prst="rect">
            <a:avLst/>
          </a:prstGeom>
          <a:solidFill>
            <a:srgbClr val="007CB0">
              <a:lumMod val="75000"/>
            </a:srgbClr>
          </a:solidFill>
        </p:spPr>
        <p:txBody>
          <a:bodyPr vert="horz" lIns="0" tIns="0" rIns="0" bIns="0" rtlCol="0" anchor="ctr" anchorCtr="0">
            <a:noAutofit/>
          </a:bodyPr>
          <a:lstStyle>
            <a:lvl1pPr algn="ctr" defTabSz="990564" rtl="0" eaLnBrk="1" latinLnBrk="0" hangingPunct="1">
              <a:spcBef>
                <a:spcPct val="0"/>
              </a:spcBef>
              <a:buNone/>
              <a:defRPr kumimoji="1" sz="2400" b="1" kern="1200">
                <a:solidFill>
                  <a:schemeClr val="bg1"/>
                </a:solidFill>
                <a:latin typeface="+mj-lt"/>
                <a:ea typeface="+mj-ea"/>
                <a:cs typeface="+mj-cs"/>
                <a:sym typeface="+mj-lt"/>
              </a:defRPr>
            </a:lvl1pPr>
          </a:lstStyle>
          <a:p>
            <a:pPr lvl="0" defTabSz="457200">
              <a:spcBef>
                <a:spcPts val="0"/>
              </a:spcBef>
              <a:defRPr/>
            </a:pPr>
            <a:r>
              <a:rPr kumimoji="0" lang="ja-JP" altLang="en-US" dirty="0">
                <a:solidFill>
                  <a:prstClr val="white"/>
                </a:solidFill>
                <a:latin typeface="UD デジタル 教科書体 N-B" panose="02020700000000000000" pitchFamily="17" charset="-128"/>
                <a:ea typeface="UD デジタル 教科書体 N-B" panose="02020700000000000000" pitchFamily="17" charset="-128"/>
              </a:rPr>
              <a:t>神戸市</a:t>
            </a:r>
            <a:r>
              <a:rPr kumimoji="0" lang="ja-JP" altLang="en-US" dirty="0">
                <a:latin typeface="UD デジタル 教科書体 N-B" panose="02020700000000000000" pitchFamily="17" charset="-128"/>
                <a:ea typeface="UD デジタル 教科書体 N-B" panose="02020700000000000000" pitchFamily="17" charset="-128"/>
              </a:rPr>
              <a:t>との連携（兵庫県枠）　</a:t>
            </a:r>
            <a:endParaRPr kumimoji="0" lang="en-US" altLang="ja-JP" dirty="0">
              <a:latin typeface="UD デジタル 教科書体 N-B" panose="02020700000000000000" pitchFamily="17" charset="-128"/>
              <a:ea typeface="UD デジタル 教科書体 N-B" panose="02020700000000000000" pitchFamily="17" charset="-128"/>
            </a:endParaRPr>
          </a:p>
        </p:txBody>
      </p:sp>
      <p:sp>
        <p:nvSpPr>
          <p:cNvPr id="58" name="正方形/長方形 57">
            <a:extLst>
              <a:ext uri="{FF2B5EF4-FFF2-40B4-BE49-F238E27FC236}">
                <a16:creationId xmlns:a16="http://schemas.microsoft.com/office/drawing/2014/main" id="{825CD048-1CB4-5248-8C4F-366F80C7A711}"/>
              </a:ext>
            </a:extLst>
          </p:cNvPr>
          <p:cNvSpPr/>
          <p:nvPr/>
        </p:nvSpPr>
        <p:spPr>
          <a:xfrm>
            <a:off x="-24253" y="6358597"/>
            <a:ext cx="12191999" cy="503027"/>
          </a:xfrm>
          <a:prstGeom prst="rect">
            <a:avLst/>
          </a:prstGeom>
          <a:solidFill>
            <a:srgbClr val="BCEBFF"/>
          </a:solidFill>
        </p:spPr>
        <p:txBody>
          <a:bodyPr wrap="square" anchor="ctr" anchorCtr="0">
            <a:noAutofit/>
          </a:bodyPr>
          <a:lstStyle/>
          <a:p>
            <a:pPr algn="ctr" fontAlgn="ctr">
              <a:defRPr/>
            </a:pPr>
            <a:r>
              <a:rPr lang="ja-JP" altLang="en-US" sz="2200" b="1" u="sng" dirty="0">
                <a:solidFill>
                  <a:srgbClr val="FF0000"/>
                </a:solidFill>
                <a:latin typeface="UD デジタル 教科書体 N-B" panose="02020700000000000000" pitchFamily="17" charset="-128"/>
                <a:ea typeface="UD デジタル 教科書体 N-B" panose="02020700000000000000" pitchFamily="17" charset="-128"/>
              </a:rPr>
              <a:t>兵庫県域で且つ神戸市域を活用する取組みは神戸市からも追加支援！</a:t>
            </a:r>
            <a:endParaRPr lang="en-US" altLang="ja-JP" sz="2200" b="1" u="sng" dirty="0">
              <a:solidFill>
                <a:srgbClr val="FF0000"/>
              </a:solidFill>
              <a:latin typeface="UD デジタル 教科書体 N-B" panose="02020700000000000000" pitchFamily="17" charset="-128"/>
              <a:ea typeface="UD デジタル 教科書体 N-B" panose="02020700000000000000" pitchFamily="17" charset="-128"/>
            </a:endParaRPr>
          </a:p>
        </p:txBody>
      </p:sp>
      <p:sp>
        <p:nvSpPr>
          <p:cNvPr id="114" name="正方形/長方形 113"/>
          <p:cNvSpPr/>
          <p:nvPr/>
        </p:nvSpPr>
        <p:spPr>
          <a:xfrm>
            <a:off x="-40600" y="3737335"/>
            <a:ext cx="12074543" cy="36088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a:spcBef>
                <a:spcPts val="300"/>
              </a:spcBef>
            </a:pPr>
            <a:r>
              <a:rPr lang="en-US" altLang="ja-JP" b="1" dirty="0">
                <a:solidFill>
                  <a:schemeClr val="tx1"/>
                </a:solidFill>
                <a:latin typeface="UD デジタル 教科書体 N-B" panose="02020700000000000000" pitchFamily="17" charset="-128"/>
                <a:ea typeface="UD デジタル 教科書体 N-B" panose="02020700000000000000" pitchFamily="17" charset="-128"/>
              </a:rPr>
              <a:t>【</a:t>
            </a:r>
            <a:r>
              <a:rPr lang="ja-JP" altLang="en-US" b="1" dirty="0">
                <a:solidFill>
                  <a:schemeClr val="tx1"/>
                </a:solidFill>
                <a:latin typeface="UD デジタル 教科書体 N-B" panose="02020700000000000000" pitchFamily="17" charset="-128"/>
                <a:ea typeface="UD デジタル 教科書体 N-B" panose="02020700000000000000" pitchFamily="17" charset="-128"/>
              </a:rPr>
              <a:t>補助額シミュレーション：神戸市域を活用する</a:t>
            </a:r>
            <a:r>
              <a:rPr lang="zh-TW" altLang="en-US" b="1" dirty="0">
                <a:solidFill>
                  <a:schemeClr val="tx1"/>
                </a:solidFill>
                <a:latin typeface="UD デジタル 教科書体 N-B" panose="02020700000000000000" pitchFamily="17" charset="-128"/>
                <a:ea typeface="UD デジタル 教科書体 N-B" panose="02020700000000000000" pitchFamily="17" charset="-128"/>
              </a:rPr>
              <a:t>事業費総額：</a:t>
            </a:r>
            <a:r>
              <a:rPr lang="en-US" altLang="ja-JP" b="1" dirty="0">
                <a:solidFill>
                  <a:schemeClr val="tx1"/>
                </a:solidFill>
                <a:latin typeface="UD デジタル 教科書体 N-B" panose="02020700000000000000" pitchFamily="17" charset="-128"/>
                <a:ea typeface="UD デジタル 教科書体 N-B" panose="02020700000000000000" pitchFamily="17" charset="-128"/>
              </a:rPr>
              <a:t>2</a:t>
            </a:r>
            <a:r>
              <a:rPr lang="en-US" altLang="zh-TW" b="1" dirty="0">
                <a:solidFill>
                  <a:schemeClr val="tx1"/>
                </a:solidFill>
                <a:latin typeface="UD デジタル 教科書体 N-B" panose="02020700000000000000" pitchFamily="17" charset="-128"/>
                <a:ea typeface="UD デジタル 教科書体 N-B" panose="02020700000000000000" pitchFamily="17" charset="-128"/>
              </a:rPr>
              <a:t>,000</a:t>
            </a:r>
            <a:r>
              <a:rPr lang="zh-TW" altLang="en-US" b="1" dirty="0">
                <a:solidFill>
                  <a:schemeClr val="tx1"/>
                </a:solidFill>
                <a:latin typeface="UD デジタル 教科書体 N-B" panose="02020700000000000000" pitchFamily="17" charset="-128"/>
                <a:ea typeface="UD デジタル 教科書体 N-B" panose="02020700000000000000" pitchFamily="17" charset="-128"/>
              </a:rPr>
              <a:t>万円</a:t>
            </a:r>
            <a:r>
              <a:rPr lang="ja-JP" altLang="en-US" b="1" dirty="0">
                <a:solidFill>
                  <a:schemeClr val="tx1"/>
                </a:solidFill>
                <a:latin typeface="UD デジタル 教科書体 N-B" panose="02020700000000000000" pitchFamily="17" charset="-128"/>
                <a:ea typeface="UD デジタル 教科書体 N-B" panose="02020700000000000000" pitchFamily="17" charset="-128"/>
              </a:rPr>
              <a:t>）の場合</a:t>
            </a:r>
            <a:r>
              <a:rPr lang="en-US" altLang="ja-JP" b="1" dirty="0">
                <a:solidFill>
                  <a:schemeClr val="tx1"/>
                </a:solidFill>
                <a:latin typeface="UD デジタル 教科書体 N-B" panose="02020700000000000000" pitchFamily="17" charset="-128"/>
                <a:ea typeface="UD デジタル 教科書体 N-B" panose="02020700000000000000" pitchFamily="17" charset="-128"/>
              </a:rPr>
              <a:t>】</a:t>
            </a:r>
            <a:endParaRPr lang="zh-TW" altLang="en-US" b="1" dirty="0">
              <a:solidFill>
                <a:schemeClr val="tx1"/>
              </a:solidFill>
              <a:latin typeface="UD デジタル 教科書体 N-B" panose="02020700000000000000" pitchFamily="17" charset="-128"/>
              <a:ea typeface="UD デジタル 教科書体 N-B" panose="02020700000000000000" pitchFamily="17" charset="-128"/>
            </a:endParaRPr>
          </a:p>
          <a:p>
            <a:pPr>
              <a:spcBef>
                <a:spcPts val="300"/>
              </a:spcBef>
            </a:pPr>
            <a:endParaRPr lang="en-US" altLang="ja-JP" b="1" dirty="0">
              <a:solidFill>
                <a:schemeClr val="tx1"/>
              </a:solidFill>
              <a:latin typeface="UD デジタル 教科書体 N-B" panose="02020700000000000000" pitchFamily="17" charset="-128"/>
              <a:ea typeface="UD デジタル 教科書体 N-B" panose="02020700000000000000" pitchFamily="17" charset="-128"/>
            </a:endParaRPr>
          </a:p>
        </p:txBody>
      </p:sp>
      <p:grpSp>
        <p:nvGrpSpPr>
          <p:cNvPr id="2" name="グループ化 1">
            <a:extLst>
              <a:ext uri="{FF2B5EF4-FFF2-40B4-BE49-F238E27FC236}">
                <a16:creationId xmlns:a16="http://schemas.microsoft.com/office/drawing/2014/main" id="{BB3E2E37-2697-4312-ADF1-4D845A9E3391}"/>
              </a:ext>
            </a:extLst>
          </p:cNvPr>
          <p:cNvGrpSpPr/>
          <p:nvPr/>
        </p:nvGrpSpPr>
        <p:grpSpPr>
          <a:xfrm>
            <a:off x="839790" y="4194703"/>
            <a:ext cx="10512415" cy="2640660"/>
            <a:chOff x="1110795" y="941964"/>
            <a:chExt cx="10512415" cy="2640660"/>
          </a:xfrm>
        </p:grpSpPr>
        <p:grpSp>
          <p:nvGrpSpPr>
            <p:cNvPr id="115" name="グループ化 114"/>
            <p:cNvGrpSpPr/>
            <p:nvPr/>
          </p:nvGrpSpPr>
          <p:grpSpPr>
            <a:xfrm>
              <a:off x="1110795" y="941964"/>
              <a:ext cx="10505928" cy="2209553"/>
              <a:chOff x="911925" y="4025170"/>
              <a:chExt cx="8601806" cy="2209553"/>
            </a:xfrm>
          </p:grpSpPr>
          <p:grpSp>
            <p:nvGrpSpPr>
              <p:cNvPr id="116" name="グループ化 115"/>
              <p:cNvGrpSpPr/>
              <p:nvPr/>
            </p:nvGrpSpPr>
            <p:grpSpPr>
              <a:xfrm>
                <a:off x="911925" y="4082904"/>
                <a:ext cx="8601806" cy="2151819"/>
                <a:chOff x="911925" y="4082904"/>
                <a:chExt cx="8601806" cy="2151819"/>
              </a:xfrm>
            </p:grpSpPr>
            <p:grpSp>
              <p:nvGrpSpPr>
                <p:cNvPr id="120" name="グループ化 119"/>
                <p:cNvGrpSpPr/>
                <p:nvPr/>
              </p:nvGrpSpPr>
              <p:grpSpPr>
                <a:xfrm>
                  <a:off x="965860" y="4108662"/>
                  <a:ext cx="8547871" cy="2126061"/>
                  <a:chOff x="557771" y="4069535"/>
                  <a:chExt cx="8547871" cy="2126061"/>
                </a:xfrm>
              </p:grpSpPr>
              <p:sp>
                <p:nvSpPr>
                  <p:cNvPr id="123" name="テキスト ボックス 122"/>
                  <p:cNvSpPr txBox="1"/>
                  <p:nvPr/>
                </p:nvSpPr>
                <p:spPr>
                  <a:xfrm>
                    <a:off x="1940365" y="5949375"/>
                    <a:ext cx="2451530" cy="246221"/>
                  </a:xfrm>
                  <a:prstGeom prst="rect">
                    <a:avLst/>
                  </a:prstGeom>
                  <a:noFill/>
                </p:spPr>
                <p:txBody>
                  <a:bodyPr wrap="square" lIns="0" tIns="0" rIns="0" bIns="0" rtlCol="0">
                    <a:spAutoFit/>
                  </a:bodyPr>
                  <a:lstStyle/>
                  <a:p>
                    <a:r>
                      <a:rPr kumimoji="1" lang="ja-JP" altLang="en-US" sz="1600" b="1" dirty="0">
                        <a:latin typeface="UD デジタル 教科書体 N-B" panose="02020700000000000000" pitchFamily="17" charset="-128"/>
                        <a:ea typeface="UD デジタル 教科書体 N-B" panose="02020700000000000000" pitchFamily="17" charset="-128"/>
                      </a:rPr>
                      <a:t>事業費総額の</a:t>
                    </a:r>
                    <a:r>
                      <a:rPr lang="ja-JP" altLang="en-US" sz="1600" b="1" dirty="0">
                        <a:solidFill>
                          <a:srgbClr val="FF0000"/>
                        </a:solidFill>
                        <a:latin typeface="UD デジタル 教科書体 N-B" panose="02020700000000000000" pitchFamily="17" charset="-128"/>
                        <a:ea typeface="UD デジタル 教科書体 N-B" panose="02020700000000000000" pitchFamily="17" charset="-128"/>
                      </a:rPr>
                      <a:t>３</a:t>
                    </a:r>
                    <a:r>
                      <a:rPr lang="en-US" altLang="ja-JP" sz="1600" b="1" dirty="0">
                        <a:solidFill>
                          <a:srgbClr val="FF0000"/>
                        </a:solidFill>
                        <a:latin typeface="UD デジタル 教科書体 N-B" panose="02020700000000000000" pitchFamily="17" charset="-128"/>
                        <a:ea typeface="UD デジタル 教科書体 N-B" panose="02020700000000000000" pitchFamily="17" charset="-128"/>
                      </a:rPr>
                      <a:t>/</a:t>
                    </a:r>
                    <a:r>
                      <a:rPr lang="ja-JP" altLang="en-US" sz="1600" b="1" dirty="0">
                        <a:solidFill>
                          <a:srgbClr val="FF0000"/>
                        </a:solidFill>
                        <a:latin typeface="UD デジタル 教科書体 N-B" panose="02020700000000000000" pitchFamily="17" charset="-128"/>
                        <a:ea typeface="UD デジタル 教科書体 N-B" panose="02020700000000000000" pitchFamily="17" charset="-128"/>
                      </a:rPr>
                      <a:t>４</a:t>
                    </a:r>
                    <a:r>
                      <a:rPr kumimoji="1" lang="ja-JP" altLang="en-US" sz="1600" b="1" dirty="0">
                        <a:latin typeface="UD デジタル 教科書体 N-B" panose="02020700000000000000" pitchFamily="17" charset="-128"/>
                        <a:ea typeface="UD デジタル 教科書体 N-B" panose="02020700000000000000" pitchFamily="17" charset="-128"/>
                      </a:rPr>
                      <a:t>を補助</a:t>
                    </a:r>
                    <a:endParaRPr kumimoji="1" lang="en-US" altLang="ja-JP" sz="1600" b="1" dirty="0">
                      <a:latin typeface="UD デジタル 教科書体 N-B" panose="02020700000000000000" pitchFamily="17" charset="-128"/>
                      <a:ea typeface="UD デジタル 教科書体 N-B" panose="02020700000000000000" pitchFamily="17" charset="-128"/>
                    </a:endParaRPr>
                  </a:p>
                </p:txBody>
              </p:sp>
              <p:grpSp>
                <p:nvGrpSpPr>
                  <p:cNvPr id="124" name="グループ化 123"/>
                  <p:cNvGrpSpPr/>
                  <p:nvPr/>
                </p:nvGrpSpPr>
                <p:grpSpPr>
                  <a:xfrm>
                    <a:off x="557771" y="4069535"/>
                    <a:ext cx="8547871" cy="1709338"/>
                    <a:chOff x="6231943" y="4297628"/>
                    <a:chExt cx="8547871" cy="1709338"/>
                  </a:xfrm>
                </p:grpSpPr>
                <p:sp>
                  <p:nvSpPr>
                    <p:cNvPr id="125" name="右中かっこ 124"/>
                    <p:cNvSpPr/>
                    <p:nvPr/>
                  </p:nvSpPr>
                  <p:spPr>
                    <a:xfrm rot="5400000">
                      <a:off x="9355742" y="2835324"/>
                      <a:ext cx="100961" cy="6242323"/>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solidFill>
                          <a:srgbClr val="FF0000"/>
                        </a:solidFill>
                        <a:latin typeface="UD デジタル 教科書体 N-B" panose="02020700000000000000" pitchFamily="17" charset="-128"/>
                        <a:ea typeface="UD デジタル 教科書体 N-B" panose="02020700000000000000" pitchFamily="17" charset="-128"/>
                      </a:endParaRPr>
                    </a:p>
                  </p:txBody>
                </p:sp>
                <p:grpSp>
                  <p:nvGrpSpPr>
                    <p:cNvPr id="126" name="グループ化 125"/>
                    <p:cNvGrpSpPr/>
                    <p:nvPr/>
                  </p:nvGrpSpPr>
                  <p:grpSpPr>
                    <a:xfrm>
                      <a:off x="6231943" y="4297628"/>
                      <a:ext cx="8547871" cy="1545881"/>
                      <a:chOff x="6231943" y="4297628"/>
                      <a:chExt cx="8547871" cy="1545881"/>
                    </a:xfrm>
                  </p:grpSpPr>
                  <p:grpSp>
                    <p:nvGrpSpPr>
                      <p:cNvPr id="127" name="グループ化 126"/>
                      <p:cNvGrpSpPr/>
                      <p:nvPr/>
                    </p:nvGrpSpPr>
                    <p:grpSpPr>
                      <a:xfrm>
                        <a:off x="6231943" y="4297628"/>
                        <a:ext cx="8547871" cy="1489674"/>
                        <a:chOff x="6231943" y="4297628"/>
                        <a:chExt cx="8547871" cy="1489674"/>
                      </a:xfrm>
                    </p:grpSpPr>
                    <p:sp>
                      <p:nvSpPr>
                        <p:cNvPr id="131" name="テキスト ボックス 130"/>
                        <p:cNvSpPr txBox="1"/>
                        <p:nvPr/>
                      </p:nvSpPr>
                      <p:spPr>
                        <a:xfrm>
                          <a:off x="13502236" y="5541081"/>
                          <a:ext cx="597690" cy="246221"/>
                        </a:xfrm>
                        <a:prstGeom prst="rect">
                          <a:avLst/>
                        </a:prstGeom>
                        <a:noFill/>
                      </p:spPr>
                      <p:txBody>
                        <a:bodyPr wrap="square" lIns="0" tIns="0" rIns="0" bIns="0" rtlCol="0">
                          <a:spAutoFit/>
                        </a:bodyPr>
                        <a:lstStyle/>
                        <a:p>
                          <a:r>
                            <a:rPr lang="ja-JP" altLang="en-US" sz="1600" dirty="0">
                              <a:latin typeface="UD デジタル 教科書体 N-B" panose="02020700000000000000" pitchFamily="17" charset="-128"/>
                              <a:ea typeface="UD デジタル 教科書体 N-B" panose="02020700000000000000" pitchFamily="17" charset="-128"/>
                            </a:rPr>
                            <a:t>１</a:t>
                          </a:r>
                          <a:r>
                            <a:rPr kumimoji="1" lang="en-US" altLang="ja-JP" sz="1600" dirty="0">
                              <a:latin typeface="UD デジタル 教科書体 N-B" panose="02020700000000000000" pitchFamily="17" charset="-128"/>
                              <a:ea typeface="UD デジタル 教科書体 N-B" panose="02020700000000000000" pitchFamily="17" charset="-128"/>
                            </a:rPr>
                            <a:t>/</a:t>
                          </a:r>
                          <a:r>
                            <a:rPr lang="ja-JP" altLang="en-US" sz="1600" dirty="0">
                              <a:latin typeface="UD デジタル 教科書体 N-B" panose="02020700000000000000" pitchFamily="17" charset="-128"/>
                              <a:ea typeface="UD デジタル 教科書体 N-B" panose="02020700000000000000" pitchFamily="17" charset="-128"/>
                            </a:rPr>
                            <a:t>４</a:t>
                          </a:r>
                          <a:endParaRPr kumimoji="1" lang="en-US" altLang="ja-JP" sz="1600" dirty="0">
                            <a:latin typeface="UD デジタル 教科書体 N-B" panose="02020700000000000000" pitchFamily="17" charset="-128"/>
                            <a:ea typeface="UD デジタル 教科書体 N-B" panose="02020700000000000000" pitchFamily="17" charset="-128"/>
                          </a:endParaRPr>
                        </a:p>
                      </p:txBody>
                    </p:sp>
                    <p:grpSp>
                      <p:nvGrpSpPr>
                        <p:cNvPr id="132" name="グループ化 131"/>
                        <p:cNvGrpSpPr/>
                        <p:nvPr/>
                      </p:nvGrpSpPr>
                      <p:grpSpPr>
                        <a:xfrm>
                          <a:off x="6231943" y="4297628"/>
                          <a:ext cx="8523674" cy="1164624"/>
                          <a:chOff x="7062580" y="4812472"/>
                          <a:chExt cx="5683019" cy="1164624"/>
                        </a:xfrm>
                      </p:grpSpPr>
                      <p:cxnSp>
                        <p:nvCxnSpPr>
                          <p:cNvPr id="134" name="直線矢印コネクタ 133"/>
                          <p:cNvCxnSpPr>
                            <a:cxnSpLocks/>
                          </p:cNvCxnSpPr>
                          <p:nvPr/>
                        </p:nvCxnSpPr>
                        <p:spPr>
                          <a:xfrm flipH="1">
                            <a:off x="7062581" y="5975039"/>
                            <a:ext cx="2824212" cy="2057"/>
                          </a:xfrm>
                          <a:prstGeom prst="straightConnector1">
                            <a:avLst/>
                          </a:prstGeom>
                          <a:ln w="28575">
                            <a:headEnd type="arrow" w="med" len="sm"/>
                            <a:tailEnd type="arrow" w="med" len="sm"/>
                          </a:ln>
                        </p:spPr>
                        <p:style>
                          <a:lnRef idx="1">
                            <a:schemeClr val="dk1"/>
                          </a:lnRef>
                          <a:fillRef idx="0">
                            <a:schemeClr val="dk1"/>
                          </a:fillRef>
                          <a:effectRef idx="0">
                            <a:schemeClr val="dk1"/>
                          </a:effectRef>
                          <a:fontRef idx="minor">
                            <a:schemeClr val="tx1"/>
                          </a:fontRef>
                        </p:style>
                      </p:cxnSp>
                      <p:grpSp>
                        <p:nvGrpSpPr>
                          <p:cNvPr id="137" name="グループ化 136"/>
                          <p:cNvGrpSpPr/>
                          <p:nvPr/>
                        </p:nvGrpSpPr>
                        <p:grpSpPr>
                          <a:xfrm>
                            <a:off x="7062580" y="4812472"/>
                            <a:ext cx="5683019" cy="1017786"/>
                            <a:chOff x="7062580" y="4812472"/>
                            <a:chExt cx="5683019" cy="1017786"/>
                          </a:xfrm>
                        </p:grpSpPr>
                        <p:sp>
                          <p:nvSpPr>
                            <p:cNvPr id="138" name="正方形/長方形 137"/>
                            <p:cNvSpPr/>
                            <p:nvPr/>
                          </p:nvSpPr>
                          <p:spPr>
                            <a:xfrm>
                              <a:off x="10196306" y="4817280"/>
                              <a:ext cx="795840" cy="36088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a:spcBef>
                                  <a:spcPts val="300"/>
                                </a:spcBef>
                              </a:pPr>
                              <a:r>
                                <a:rPr lang="ja-JP" altLang="en-US" sz="1600" b="1" dirty="0">
                                  <a:solidFill>
                                    <a:schemeClr val="tx1"/>
                                  </a:solidFill>
                                  <a:latin typeface="UD デジタル 教科書体 N-B" panose="02020700000000000000" pitchFamily="17" charset="-128"/>
                                  <a:ea typeface="UD デジタル 教科書体 N-B" panose="02020700000000000000" pitchFamily="17" charset="-128"/>
                                </a:rPr>
                                <a:t>神戸市補助</a:t>
                              </a:r>
                              <a:endParaRPr lang="en-US" altLang="ja-JP" sz="1600" b="1" dirty="0">
                                <a:solidFill>
                                  <a:schemeClr val="tx1"/>
                                </a:solidFill>
                                <a:latin typeface="UD デジタル 教科書体 N-B" panose="02020700000000000000" pitchFamily="17" charset="-128"/>
                                <a:ea typeface="UD デジタル 教科書体 N-B" panose="02020700000000000000" pitchFamily="17" charset="-128"/>
                              </a:endParaRPr>
                            </a:p>
                          </p:txBody>
                        </p:sp>
                        <p:grpSp>
                          <p:nvGrpSpPr>
                            <p:cNvPr id="140" name="グループ化 139"/>
                            <p:cNvGrpSpPr/>
                            <p:nvPr/>
                          </p:nvGrpSpPr>
                          <p:grpSpPr>
                            <a:xfrm>
                              <a:off x="7062580" y="4812472"/>
                              <a:ext cx="5683019" cy="1017786"/>
                              <a:chOff x="7062580" y="4812472"/>
                              <a:chExt cx="5683019" cy="1017786"/>
                            </a:xfrm>
                          </p:grpSpPr>
                          <p:grpSp>
                            <p:nvGrpSpPr>
                              <p:cNvPr id="141" name="グループ化 140"/>
                              <p:cNvGrpSpPr/>
                              <p:nvPr/>
                            </p:nvGrpSpPr>
                            <p:grpSpPr>
                              <a:xfrm>
                                <a:off x="7062580" y="4812472"/>
                                <a:ext cx="5683019" cy="1017786"/>
                                <a:chOff x="7062580" y="4812472"/>
                                <a:chExt cx="5683019" cy="1017786"/>
                              </a:xfrm>
                            </p:grpSpPr>
                            <p:sp>
                              <p:nvSpPr>
                                <p:cNvPr id="143" name="正方形/長方形 142"/>
                                <p:cNvSpPr/>
                                <p:nvPr/>
                              </p:nvSpPr>
                              <p:spPr>
                                <a:xfrm>
                                  <a:off x="11310992" y="5232658"/>
                                  <a:ext cx="1434607" cy="597600"/>
                                </a:xfrm>
                                <a:prstGeom prst="rect">
                                  <a:avLst/>
                                </a:prstGeom>
                                <a:solidFill>
                                  <a:schemeClr val="bg1"/>
                                </a:solidFill>
                                <a:ln w="4445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ysClr val="windowText" lastClr="000000"/>
                                      </a:solidFill>
                                    </a:ln>
                                    <a:solidFill>
                                      <a:sysClr val="windowText" lastClr="000000"/>
                                    </a:solidFill>
                                    <a:latin typeface="UD デジタル 教科書体 N-B" panose="02020700000000000000" pitchFamily="17" charset="-128"/>
                                    <a:ea typeface="UD デジタル 教科書体 N-B" panose="02020700000000000000" pitchFamily="17" charset="-128"/>
                                  </a:endParaRPr>
                                </a:p>
                              </p:txBody>
                            </p:sp>
                            <p:grpSp>
                              <p:nvGrpSpPr>
                                <p:cNvPr id="144" name="グループ化 143"/>
                                <p:cNvGrpSpPr/>
                                <p:nvPr/>
                              </p:nvGrpSpPr>
                              <p:grpSpPr>
                                <a:xfrm>
                                  <a:off x="7062580" y="4828600"/>
                                  <a:ext cx="4230054" cy="1001658"/>
                                  <a:chOff x="5215653" y="4774742"/>
                                  <a:chExt cx="4230054" cy="1001658"/>
                                </a:xfrm>
                              </p:grpSpPr>
                              <p:sp>
                                <p:nvSpPr>
                                  <p:cNvPr id="146" name="正方形/長方形 145"/>
                                  <p:cNvSpPr/>
                                  <p:nvPr/>
                                </p:nvSpPr>
                                <p:spPr>
                                  <a:xfrm>
                                    <a:off x="5215653" y="5178800"/>
                                    <a:ext cx="2831510" cy="597600"/>
                                  </a:xfrm>
                                  <a:prstGeom prst="rect">
                                    <a:avLst/>
                                  </a:prstGeom>
                                  <a:solidFill>
                                    <a:srgbClr val="00FFCC"/>
                                  </a:solidFill>
                                  <a:ln w="44450">
                                    <a:solidFill>
                                      <a:srgbClr val="00FFC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bg1"/>
                                        </a:solidFill>
                                        <a:latin typeface="UD デジタル 教科書体 N-B" panose="02020700000000000000" pitchFamily="17" charset="-128"/>
                                        <a:ea typeface="UD デジタル 教科書体 N-B" panose="02020700000000000000" pitchFamily="17" charset="-128"/>
                                      </a:rPr>
                                      <a:t>1,000</a:t>
                                    </a:r>
                                    <a:r>
                                      <a:rPr kumimoji="1" lang="ja-JP" altLang="en-US" b="1" dirty="0">
                                        <a:solidFill>
                                          <a:schemeClr val="bg1"/>
                                        </a:solidFill>
                                        <a:latin typeface="UD デジタル 教科書体 N-B" panose="02020700000000000000" pitchFamily="17" charset="-128"/>
                                        <a:ea typeface="UD デジタル 教科書体 N-B" panose="02020700000000000000" pitchFamily="17" charset="-128"/>
                                      </a:rPr>
                                      <a:t>万円</a:t>
                                    </a:r>
                                  </a:p>
                                </p:txBody>
                              </p:sp>
                              <p:sp>
                                <p:nvSpPr>
                                  <p:cNvPr id="147" name="正方形/長方形 146"/>
                                  <p:cNvSpPr/>
                                  <p:nvPr/>
                                </p:nvSpPr>
                                <p:spPr>
                                  <a:xfrm>
                                    <a:off x="8052396" y="5178800"/>
                                    <a:ext cx="1393311" cy="597600"/>
                                  </a:xfrm>
                                  <a:prstGeom prst="rect">
                                    <a:avLst/>
                                  </a:prstGeom>
                                  <a:solidFill>
                                    <a:schemeClr val="accent2">
                                      <a:lumMod val="60000"/>
                                      <a:lumOff val="40000"/>
                                    </a:schemeClr>
                                  </a:solidFill>
                                  <a:ln w="44450">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bg1"/>
                                        </a:solidFill>
                                        <a:latin typeface="UD デジタル 教科書体 N-B" panose="02020700000000000000" pitchFamily="17" charset="-128"/>
                                        <a:ea typeface="UD デジタル 教科書体 N-B" panose="02020700000000000000" pitchFamily="17" charset="-128"/>
                                      </a:rPr>
                                      <a:t>500</a:t>
                                    </a:r>
                                    <a:r>
                                      <a:rPr kumimoji="1" lang="ja-JP" altLang="en-US" b="1" dirty="0">
                                        <a:solidFill>
                                          <a:schemeClr val="bg1"/>
                                        </a:solidFill>
                                        <a:latin typeface="UD デジタル 教科書体 N-B" panose="02020700000000000000" pitchFamily="17" charset="-128"/>
                                        <a:ea typeface="UD デジタル 教科書体 N-B" panose="02020700000000000000" pitchFamily="17" charset="-128"/>
                                      </a:rPr>
                                      <a:t>万円</a:t>
                                    </a:r>
                                  </a:p>
                                </p:txBody>
                              </p:sp>
                              <p:sp>
                                <p:nvSpPr>
                                  <p:cNvPr id="149" name="正方形/長方形 148"/>
                                  <p:cNvSpPr/>
                                  <p:nvPr/>
                                </p:nvSpPr>
                                <p:spPr>
                                  <a:xfrm>
                                    <a:off x="6287131" y="4774742"/>
                                    <a:ext cx="770841" cy="36088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a:spcBef>
                                        <a:spcPts val="300"/>
                                      </a:spcBef>
                                    </a:pPr>
                                    <a:r>
                                      <a:rPr lang="ja-JP" altLang="en-US" sz="1600" b="1" dirty="0">
                                        <a:solidFill>
                                          <a:schemeClr val="tx1"/>
                                        </a:solidFill>
                                        <a:latin typeface="UD デジタル 教科書体 N-B" panose="02020700000000000000" pitchFamily="17" charset="-128"/>
                                        <a:ea typeface="UD デジタル 教科書体 N-B" panose="02020700000000000000" pitchFamily="17" charset="-128"/>
                                      </a:rPr>
                                      <a:t>兵庫県補助</a:t>
                                    </a:r>
                                    <a:endParaRPr lang="en-US" altLang="ja-JP" sz="1600" b="1" dirty="0">
                                      <a:solidFill>
                                        <a:schemeClr val="tx1"/>
                                      </a:solidFill>
                                      <a:latin typeface="UD デジタル 教科書体 N-B" panose="02020700000000000000" pitchFamily="17" charset="-128"/>
                                      <a:ea typeface="UD デジタル 教科書体 N-B" panose="02020700000000000000" pitchFamily="17" charset="-128"/>
                                    </a:endParaRPr>
                                  </a:p>
                                </p:txBody>
                              </p:sp>
                            </p:grpSp>
                            <p:sp>
                              <p:nvSpPr>
                                <p:cNvPr id="145" name="正方形/長方形 144"/>
                                <p:cNvSpPr/>
                                <p:nvPr/>
                              </p:nvSpPr>
                              <p:spPr>
                                <a:xfrm>
                                  <a:off x="11599760" y="4812472"/>
                                  <a:ext cx="935322" cy="36088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a:spcBef>
                                      <a:spcPts val="300"/>
                                    </a:spcBef>
                                  </a:pPr>
                                  <a:r>
                                    <a:rPr lang="ja-JP" altLang="en-US" sz="1600" b="1" dirty="0">
                                      <a:solidFill>
                                        <a:schemeClr val="tx1"/>
                                      </a:solidFill>
                                      <a:latin typeface="UD デジタル 教科書体 N-B" panose="02020700000000000000" pitchFamily="17" charset="-128"/>
                                      <a:ea typeface="UD デジタル 教科書体 N-B" panose="02020700000000000000" pitchFamily="17" charset="-128"/>
                                    </a:rPr>
                                    <a:t>事業者負担分</a:t>
                                  </a:r>
                                  <a:endParaRPr lang="en-US" altLang="ja-JP" sz="1600" b="1" dirty="0">
                                    <a:solidFill>
                                      <a:schemeClr val="tx1"/>
                                    </a:solidFill>
                                    <a:latin typeface="UD デジタル 教科書体 N-B" panose="02020700000000000000" pitchFamily="17" charset="-128"/>
                                    <a:ea typeface="UD デジタル 教科書体 N-B" panose="02020700000000000000" pitchFamily="17" charset="-128"/>
                                  </a:endParaRPr>
                                </a:p>
                              </p:txBody>
                            </p:sp>
                          </p:grpSp>
                          <p:sp>
                            <p:nvSpPr>
                              <p:cNvPr id="142" name="テキスト ボックス 141"/>
                              <p:cNvSpPr txBox="1"/>
                              <p:nvPr/>
                            </p:nvSpPr>
                            <p:spPr>
                              <a:xfrm>
                                <a:off x="11373896" y="5410876"/>
                                <a:ext cx="1330409" cy="276999"/>
                              </a:xfrm>
                              <a:prstGeom prst="rect">
                                <a:avLst/>
                              </a:prstGeom>
                              <a:solidFill>
                                <a:schemeClr val="bg1"/>
                              </a:solidFill>
                            </p:spPr>
                            <p:txBody>
                              <a:bodyPr wrap="square" lIns="0" tIns="0" rIns="0" bIns="0" rtlCol="0">
                                <a:spAutoFit/>
                              </a:bodyPr>
                              <a:lstStyle/>
                              <a:p>
                                <a:pPr algn="ctr"/>
                                <a:r>
                                  <a:rPr kumimoji="1" lang="en-US" altLang="ja-JP" dirty="0">
                                    <a:solidFill>
                                      <a:schemeClr val="accent5">
                                        <a:lumMod val="50000"/>
                                      </a:schemeClr>
                                    </a:solidFill>
                                    <a:latin typeface="UD デジタル 教科書体 N-B" panose="02020700000000000000" pitchFamily="17" charset="-128"/>
                                    <a:ea typeface="UD デジタル 教科書体 N-B" panose="02020700000000000000" pitchFamily="17" charset="-128"/>
                                  </a:rPr>
                                  <a:t>500</a:t>
                                </a:r>
                                <a:r>
                                  <a:rPr kumimoji="1" lang="ja-JP" altLang="en-US" dirty="0">
                                    <a:solidFill>
                                      <a:schemeClr val="accent5">
                                        <a:lumMod val="50000"/>
                                      </a:schemeClr>
                                    </a:solidFill>
                                    <a:latin typeface="UD デジタル 教科書体 N-B" panose="02020700000000000000" pitchFamily="17" charset="-128"/>
                                    <a:ea typeface="UD デジタル 教科書体 N-B" panose="02020700000000000000" pitchFamily="17" charset="-128"/>
                                  </a:rPr>
                                  <a:t>万円</a:t>
                                </a:r>
                                <a:endParaRPr kumimoji="1" lang="en-US" altLang="ja-JP" dirty="0">
                                  <a:solidFill>
                                    <a:schemeClr val="accent5">
                                      <a:lumMod val="50000"/>
                                    </a:schemeClr>
                                  </a:solidFill>
                                  <a:latin typeface="UD デジタル 教科書体 N-B" panose="02020700000000000000" pitchFamily="17" charset="-128"/>
                                  <a:ea typeface="UD デジタル 教科書体 N-B" panose="02020700000000000000" pitchFamily="17" charset="-128"/>
                                </a:endParaRPr>
                              </a:p>
                            </p:txBody>
                          </p:sp>
                        </p:grpSp>
                      </p:grpSp>
                    </p:grpSp>
                    <p:cxnSp>
                      <p:nvCxnSpPr>
                        <p:cNvPr id="133" name="直線矢印コネクタ 132"/>
                        <p:cNvCxnSpPr>
                          <a:cxnSpLocks/>
                        </p:cNvCxnSpPr>
                        <p:nvPr/>
                      </p:nvCxnSpPr>
                      <p:spPr>
                        <a:xfrm flipH="1">
                          <a:off x="12576386" y="5462696"/>
                          <a:ext cx="2203428" cy="0"/>
                        </a:xfrm>
                        <a:prstGeom prst="straightConnector1">
                          <a:avLst/>
                        </a:prstGeom>
                        <a:ln w="28575">
                          <a:headEnd type="arrow" w="med" len="sm"/>
                          <a:tailEnd type="arrow" w="med" len="sm"/>
                        </a:ln>
                      </p:spPr>
                      <p:style>
                        <a:lnRef idx="1">
                          <a:schemeClr val="dk1"/>
                        </a:lnRef>
                        <a:fillRef idx="0">
                          <a:schemeClr val="dk1"/>
                        </a:fillRef>
                        <a:effectRef idx="0">
                          <a:schemeClr val="dk1"/>
                        </a:effectRef>
                        <a:fontRef idx="minor">
                          <a:schemeClr val="tx1"/>
                        </a:fontRef>
                      </p:style>
                    </p:cxnSp>
                  </p:grpSp>
                  <p:sp>
                    <p:nvSpPr>
                      <p:cNvPr id="130" name="テキスト ボックス 129"/>
                      <p:cNvSpPr txBox="1"/>
                      <p:nvPr/>
                    </p:nvSpPr>
                    <p:spPr>
                      <a:xfrm>
                        <a:off x="8062119" y="5597288"/>
                        <a:ext cx="597690" cy="246221"/>
                      </a:xfrm>
                      <a:prstGeom prst="rect">
                        <a:avLst/>
                      </a:prstGeom>
                      <a:noFill/>
                    </p:spPr>
                    <p:txBody>
                      <a:bodyPr wrap="square" lIns="0" tIns="0" rIns="0" bIns="0" rtlCol="0">
                        <a:spAutoFit/>
                      </a:bodyPr>
                      <a:lstStyle/>
                      <a:p>
                        <a:r>
                          <a:rPr kumimoji="1" lang="ja-JP" altLang="en-US" sz="1600" dirty="0">
                            <a:latin typeface="UD デジタル 教科書体 N-B" panose="02020700000000000000" pitchFamily="17" charset="-128"/>
                            <a:ea typeface="UD デジタル 教科書体 N-B" panose="02020700000000000000" pitchFamily="17" charset="-128"/>
                          </a:rPr>
                          <a:t>２</a:t>
                        </a:r>
                        <a:r>
                          <a:rPr kumimoji="1" lang="en-US" altLang="ja-JP" sz="1600" dirty="0">
                            <a:latin typeface="UD デジタル 教科書体 N-B" panose="02020700000000000000" pitchFamily="17" charset="-128"/>
                            <a:ea typeface="UD デジタル 教科書体 N-B" panose="02020700000000000000" pitchFamily="17" charset="-128"/>
                          </a:rPr>
                          <a:t>/</a:t>
                        </a:r>
                        <a:r>
                          <a:rPr kumimoji="1" lang="ja-JP" altLang="en-US" sz="1600" dirty="0">
                            <a:latin typeface="UD デジタル 教科書体 N-B" panose="02020700000000000000" pitchFamily="17" charset="-128"/>
                            <a:ea typeface="UD デジタル 教科書体 N-B" panose="02020700000000000000" pitchFamily="17" charset="-128"/>
                          </a:rPr>
                          <a:t>４</a:t>
                        </a:r>
                        <a:endParaRPr kumimoji="1" lang="en-US" altLang="ja-JP" sz="1600" dirty="0">
                          <a:latin typeface="UD デジタル 教科書体 N-B" panose="02020700000000000000" pitchFamily="17" charset="-128"/>
                          <a:ea typeface="UD デジタル 教科書体 N-B" panose="02020700000000000000" pitchFamily="17" charset="-128"/>
                        </a:endParaRPr>
                      </a:p>
                    </p:txBody>
                  </p:sp>
                </p:grpSp>
              </p:grpSp>
            </p:grpSp>
            <p:cxnSp>
              <p:nvCxnSpPr>
                <p:cNvPr id="121" name="直線コネクタ 120"/>
                <p:cNvCxnSpPr/>
                <p:nvPr/>
              </p:nvCxnSpPr>
              <p:spPr>
                <a:xfrm rot="5400000">
                  <a:off x="101925" y="4907035"/>
                  <a:ext cx="162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rot="5400000">
                  <a:off x="8703731" y="4892904"/>
                  <a:ext cx="162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17" name="直線コネクタ 116"/>
              <p:cNvCxnSpPr/>
              <p:nvPr/>
            </p:nvCxnSpPr>
            <p:spPr>
              <a:xfrm rot="5400000">
                <a:off x="4410545" y="4907035"/>
                <a:ext cx="1620000"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96959FAA-3DEC-4BB6-8D9B-CAD929060C54}"/>
                  </a:ext>
                </a:extLst>
              </p:cNvPr>
              <p:cNvCxnSpPr/>
              <p:nvPr/>
            </p:nvCxnSpPr>
            <p:spPr>
              <a:xfrm rot="5400000">
                <a:off x="6500303" y="4835170"/>
                <a:ext cx="1620000"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sp>
          <p:nvSpPr>
            <p:cNvPr id="150" name="円形吹き出し 149"/>
            <p:cNvSpPr/>
            <p:nvPr/>
          </p:nvSpPr>
          <p:spPr>
            <a:xfrm>
              <a:off x="5557797" y="2438266"/>
              <a:ext cx="6065413" cy="1144358"/>
            </a:xfrm>
            <a:prstGeom prst="wedgeEllipseCallout">
              <a:avLst>
                <a:gd name="adj1" fmla="val -49314"/>
                <a:gd name="adj2" fmla="val 5280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fontAlgn="ctr">
                <a:defRPr/>
              </a:pPr>
              <a:r>
                <a:rPr lang="ja-JP" altLang="en-US" b="1" dirty="0">
                  <a:solidFill>
                    <a:schemeClr val="tx1"/>
                  </a:solidFill>
                  <a:latin typeface="UD デジタル 教科書体 N-B" panose="02020700000000000000" pitchFamily="17" charset="-128"/>
                  <a:ea typeface="UD デジタル 教科書体 N-B" panose="02020700000000000000" pitchFamily="17" charset="-128"/>
                </a:rPr>
                <a:t>◆</a:t>
              </a:r>
              <a:r>
                <a:rPr lang="ja-JP" altLang="en-US" b="1" u="sng" dirty="0">
                  <a:solidFill>
                    <a:srgbClr val="FF0000"/>
                  </a:solidFill>
                  <a:latin typeface="UD デジタル 教科書体 N-B" panose="02020700000000000000" pitchFamily="17" charset="-128"/>
                  <a:ea typeface="UD デジタル 教科書体 N-B" panose="02020700000000000000" pitchFamily="17" charset="-128"/>
                </a:rPr>
                <a:t>最大１</a:t>
              </a:r>
              <a:r>
                <a:rPr lang="en-US" altLang="ja-JP" b="1" u="sng" dirty="0">
                  <a:solidFill>
                    <a:srgbClr val="FF0000"/>
                  </a:solidFill>
                  <a:latin typeface="UD デジタル 教科書体 N-B" panose="02020700000000000000" pitchFamily="17" charset="-128"/>
                  <a:ea typeface="UD デジタル 教科書体 N-B" panose="02020700000000000000" pitchFamily="17" charset="-128"/>
                </a:rPr>
                <a:t>,500</a:t>
              </a:r>
              <a:r>
                <a:rPr lang="ja-JP" altLang="en-US" b="1" u="sng" dirty="0">
                  <a:solidFill>
                    <a:srgbClr val="FF0000"/>
                  </a:solidFill>
                  <a:latin typeface="UD デジタル 教科書体 N-B" panose="02020700000000000000" pitchFamily="17" charset="-128"/>
                  <a:ea typeface="UD デジタル 教科書体 N-B" panose="02020700000000000000" pitchFamily="17" charset="-128"/>
                </a:rPr>
                <a:t>万円まで支援可能！</a:t>
              </a:r>
              <a:endParaRPr lang="en-US" altLang="ja-JP" b="1" u="sng" dirty="0">
                <a:solidFill>
                  <a:srgbClr val="FF0000"/>
                </a:solidFill>
                <a:latin typeface="UD デジタル 教科書体 N-B" panose="02020700000000000000" pitchFamily="17" charset="-128"/>
                <a:ea typeface="UD デジタル 教科書体 N-B" panose="02020700000000000000" pitchFamily="17" charset="-128"/>
              </a:endParaRPr>
            </a:p>
          </p:txBody>
        </p:sp>
        <p:cxnSp>
          <p:nvCxnSpPr>
            <p:cNvPr id="81" name="直線矢印コネクタ 80">
              <a:extLst>
                <a:ext uri="{FF2B5EF4-FFF2-40B4-BE49-F238E27FC236}">
                  <a16:creationId xmlns:a16="http://schemas.microsoft.com/office/drawing/2014/main" id="{3443E06B-FCF8-488A-AA0F-BDA01892F584}"/>
                </a:ext>
              </a:extLst>
            </p:cNvPr>
            <p:cNvCxnSpPr>
              <a:cxnSpLocks/>
            </p:cNvCxnSpPr>
            <p:nvPr/>
          </p:nvCxnSpPr>
          <p:spPr>
            <a:xfrm flipH="1">
              <a:off x="6378490" y="2189949"/>
              <a:ext cx="2547047" cy="0"/>
            </a:xfrm>
            <a:prstGeom prst="straightConnector1">
              <a:avLst/>
            </a:prstGeom>
            <a:ln w="28575">
              <a:headEnd type="arrow" w="med" len="sm"/>
              <a:tailEnd type="arrow" w="med" len="sm"/>
            </a:ln>
          </p:spPr>
          <p:style>
            <a:lnRef idx="1">
              <a:schemeClr val="dk1"/>
            </a:lnRef>
            <a:fillRef idx="0">
              <a:schemeClr val="dk1"/>
            </a:fillRef>
            <a:effectRef idx="0">
              <a:schemeClr val="dk1"/>
            </a:effectRef>
            <a:fontRef idx="minor">
              <a:schemeClr val="tx1"/>
            </a:fontRef>
          </p:style>
        </p:cxnSp>
        <p:sp>
          <p:nvSpPr>
            <p:cNvPr id="82" name="テキスト ボックス 81">
              <a:extLst>
                <a:ext uri="{FF2B5EF4-FFF2-40B4-BE49-F238E27FC236}">
                  <a16:creationId xmlns:a16="http://schemas.microsoft.com/office/drawing/2014/main" id="{6F735C34-3BF2-4ABD-A859-6F46E529318C}"/>
                </a:ext>
              </a:extLst>
            </p:cNvPr>
            <p:cNvSpPr txBox="1"/>
            <p:nvPr/>
          </p:nvSpPr>
          <p:spPr>
            <a:xfrm>
              <a:off x="7255527" y="2301851"/>
              <a:ext cx="729996" cy="246221"/>
            </a:xfrm>
            <a:prstGeom prst="rect">
              <a:avLst/>
            </a:prstGeom>
            <a:noFill/>
          </p:spPr>
          <p:txBody>
            <a:bodyPr wrap="square" lIns="0" tIns="0" rIns="0" bIns="0" rtlCol="0">
              <a:spAutoFit/>
            </a:bodyPr>
            <a:lstStyle/>
            <a:p>
              <a:r>
                <a:rPr lang="ja-JP" altLang="en-US" sz="1600" dirty="0">
                  <a:latin typeface="UD デジタル 教科書体 N-B" panose="02020700000000000000" pitchFamily="17" charset="-128"/>
                  <a:ea typeface="UD デジタル 教科書体 N-B" panose="02020700000000000000" pitchFamily="17" charset="-128"/>
                </a:rPr>
                <a:t>１</a:t>
              </a:r>
              <a:r>
                <a:rPr kumimoji="1" lang="en-US" altLang="ja-JP" sz="1600" dirty="0">
                  <a:latin typeface="UD デジタル 教科書体 N-B" panose="02020700000000000000" pitchFamily="17" charset="-128"/>
                  <a:ea typeface="UD デジタル 教科書体 N-B" panose="02020700000000000000" pitchFamily="17" charset="-128"/>
                </a:rPr>
                <a:t>/</a:t>
              </a:r>
              <a:r>
                <a:rPr lang="ja-JP" altLang="en-US" sz="1600" dirty="0">
                  <a:latin typeface="UD デジタル 教科書体 N-B" panose="02020700000000000000" pitchFamily="17" charset="-128"/>
                  <a:ea typeface="UD デジタル 教科書体 N-B" panose="02020700000000000000" pitchFamily="17" charset="-128"/>
                </a:rPr>
                <a:t>４</a:t>
              </a:r>
              <a:endParaRPr kumimoji="1" lang="en-US" altLang="ja-JP" sz="1600" dirty="0">
                <a:latin typeface="UD デジタル 教科書体 N-B" panose="02020700000000000000" pitchFamily="17" charset="-128"/>
                <a:ea typeface="UD デジタル 教科書体 N-B" panose="02020700000000000000" pitchFamily="17" charset="-128"/>
              </a:endParaRPr>
            </a:p>
          </p:txBody>
        </p:sp>
      </p:grpSp>
      <p:sp>
        <p:nvSpPr>
          <p:cNvPr id="40" name="テキスト ボックス 39">
            <a:extLst>
              <a:ext uri="{FF2B5EF4-FFF2-40B4-BE49-F238E27FC236}">
                <a16:creationId xmlns:a16="http://schemas.microsoft.com/office/drawing/2014/main" id="{4F50D974-9F49-4A05-BAFE-E3269469586B}"/>
              </a:ext>
            </a:extLst>
          </p:cNvPr>
          <p:cNvSpPr txBox="1"/>
          <p:nvPr/>
        </p:nvSpPr>
        <p:spPr>
          <a:xfrm>
            <a:off x="1720830" y="5588113"/>
            <a:ext cx="671979" cy="415498"/>
          </a:xfrm>
          <a:prstGeom prst="rect">
            <a:avLst/>
          </a:prstGeom>
          <a:noFill/>
        </p:spPr>
        <p:txBody>
          <a:bodyPr wrap="none" rtlCol="0" anchor="ctr">
            <a:spAutoFit/>
          </a:bodyPr>
          <a:lstStyle/>
          <a:p>
            <a:pPr>
              <a:lnSpc>
                <a:spcPct val="150000"/>
              </a:lnSpc>
            </a:pPr>
            <a:r>
              <a:rPr kumimoji="1" lang="ja-JP" altLang="en-US" sz="1400" dirty="0">
                <a:latin typeface="UD デジタル 教科書体 N-B" panose="02020700000000000000" pitchFamily="17" charset="-128"/>
                <a:ea typeface="UD デジタル 教科書体 N-B" panose="02020700000000000000" pitchFamily="17" charset="-128"/>
              </a:rPr>
              <a:t>　</a:t>
            </a:r>
            <a:r>
              <a:rPr kumimoji="1" lang="ja-JP" altLang="en-US" sz="1200" dirty="0">
                <a:latin typeface="UD デジタル 教科書体 N-B" panose="02020700000000000000" pitchFamily="17" charset="-128"/>
                <a:ea typeface="UD デジタル 教科書体 N-B" panose="02020700000000000000" pitchFamily="17" charset="-128"/>
              </a:rPr>
              <a:t>　　</a:t>
            </a:r>
          </a:p>
        </p:txBody>
      </p:sp>
      <p:sp>
        <p:nvSpPr>
          <p:cNvPr id="41" name="角丸四角形 2">
            <a:extLst>
              <a:ext uri="{FF2B5EF4-FFF2-40B4-BE49-F238E27FC236}">
                <a16:creationId xmlns:a16="http://schemas.microsoft.com/office/drawing/2014/main" id="{55C9DA0A-B9A5-40FB-A939-28DE38F3D2AC}"/>
              </a:ext>
            </a:extLst>
          </p:cNvPr>
          <p:cNvSpPr/>
          <p:nvPr/>
        </p:nvSpPr>
        <p:spPr>
          <a:xfrm>
            <a:off x="-1" y="1194643"/>
            <a:ext cx="12191999" cy="2274198"/>
          </a:xfrm>
          <a:prstGeom prst="roundRect">
            <a:avLst>
              <a:gd name="adj" fmla="val 6447"/>
            </a:avLst>
          </a:prstGeom>
          <a:solidFill>
            <a:schemeClr val="bg1"/>
          </a:solid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1600" b="1" dirty="0">
              <a:solidFill>
                <a:schemeClr val="tx1"/>
              </a:solidFill>
              <a:latin typeface="UD デジタル 教科書体 N-B" panose="02020700000000000000" pitchFamily="17" charset="-128"/>
              <a:ea typeface="UD デジタル 教科書体 N-B" panose="02020700000000000000" pitchFamily="17" charset="-128"/>
            </a:endParaRPr>
          </a:p>
          <a:p>
            <a:pPr algn="ctr"/>
            <a:endParaRPr lang="en-US" altLang="ja-JP" sz="1600" b="1" dirty="0">
              <a:solidFill>
                <a:schemeClr val="tx1"/>
              </a:solidFill>
              <a:latin typeface="UD デジタル 教科書体 N-B" panose="02020700000000000000" pitchFamily="17" charset="-128"/>
              <a:ea typeface="UD デジタル 教科書体 N-B" panose="02020700000000000000" pitchFamily="17" charset="-128"/>
            </a:endParaRPr>
          </a:p>
          <a:p>
            <a:pPr algn="ctr"/>
            <a:endParaRPr kumimoji="1" lang="ja-JP" altLang="en-US" sz="1600" b="1"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43" name="角丸四角形 29">
            <a:extLst>
              <a:ext uri="{FF2B5EF4-FFF2-40B4-BE49-F238E27FC236}">
                <a16:creationId xmlns:a16="http://schemas.microsoft.com/office/drawing/2014/main" id="{FF1C8E50-C58D-460F-9A00-D6FDDE570499}"/>
              </a:ext>
            </a:extLst>
          </p:cNvPr>
          <p:cNvSpPr/>
          <p:nvPr/>
        </p:nvSpPr>
        <p:spPr>
          <a:xfrm>
            <a:off x="0" y="1042751"/>
            <a:ext cx="2240524" cy="620132"/>
          </a:xfrm>
          <a:prstGeom prst="roundRect">
            <a:avLst/>
          </a:prstGeom>
          <a:solidFill>
            <a:srgbClr val="005D84"/>
          </a:solidFill>
          <a:ln w="31750">
            <a:noFill/>
          </a:ln>
        </p:spPr>
        <p:style>
          <a:lnRef idx="2">
            <a:schemeClr val="accent1">
              <a:shade val="50000"/>
            </a:schemeClr>
          </a:lnRef>
          <a:fillRef idx="1">
            <a:schemeClr val="accent1"/>
          </a:fillRef>
          <a:effectRef idx="0">
            <a:schemeClr val="accent1"/>
          </a:effectRef>
          <a:fontRef idx="minor">
            <a:schemeClr val="lt1"/>
          </a:fontRef>
        </p:style>
        <p:txBody>
          <a:bodyPr vert="horz"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補助概要</a:t>
            </a:r>
            <a:endParaRPr kumimoji="0" lang="en-US" altLang="ja-JP" sz="2400" b="1"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endParaRPr>
          </a:p>
        </p:txBody>
      </p:sp>
      <p:sp>
        <p:nvSpPr>
          <p:cNvPr id="48" name="正方形/長方形 47">
            <a:extLst>
              <a:ext uri="{FF2B5EF4-FFF2-40B4-BE49-F238E27FC236}">
                <a16:creationId xmlns:a16="http://schemas.microsoft.com/office/drawing/2014/main" id="{E8DBD3AB-D278-439C-8E10-B22B5B7D480E}"/>
              </a:ext>
            </a:extLst>
          </p:cNvPr>
          <p:cNvSpPr/>
          <p:nvPr/>
        </p:nvSpPr>
        <p:spPr>
          <a:xfrm>
            <a:off x="1" y="560091"/>
            <a:ext cx="12191999" cy="403130"/>
          </a:xfrm>
          <a:prstGeom prst="rect">
            <a:avLst/>
          </a:prstGeom>
          <a:solidFill>
            <a:srgbClr val="BCEBFF"/>
          </a:solidFill>
        </p:spPr>
        <p:txBody>
          <a:bodyPr wrap="square" anchor="t" anchorCtr="0">
            <a:noAutofit/>
          </a:bodyPr>
          <a:lstStyle/>
          <a:p>
            <a:pPr fontAlgn="ctr">
              <a:defRPr/>
            </a:pPr>
            <a:r>
              <a:rPr lang="ja-JP" altLang="en-US" sz="2000" b="1" dirty="0">
                <a:latin typeface="UD デジタル 教科書体 N-B" panose="02020700000000000000" pitchFamily="17" charset="-128"/>
                <a:ea typeface="UD デジタル 教科書体 N-B" panose="02020700000000000000" pitchFamily="17" charset="-128"/>
              </a:rPr>
              <a:t>◆兵庫県枠の内、神戸市域を活用する取組みについては神戸市からの上乗せ支援。</a:t>
            </a:r>
            <a:endParaRPr lang="en-US" altLang="ja-JP" sz="2000" b="1" dirty="0">
              <a:latin typeface="UD デジタル 教科書体 N-B" panose="02020700000000000000" pitchFamily="17" charset="-128"/>
              <a:ea typeface="UD デジタル 教科書体 N-B" panose="02020700000000000000" pitchFamily="17" charset="-128"/>
            </a:endParaRPr>
          </a:p>
        </p:txBody>
      </p:sp>
      <p:graphicFrame>
        <p:nvGraphicFramePr>
          <p:cNvPr id="4" name="表 3">
            <a:extLst>
              <a:ext uri="{FF2B5EF4-FFF2-40B4-BE49-F238E27FC236}">
                <a16:creationId xmlns:a16="http://schemas.microsoft.com/office/drawing/2014/main" id="{923EB7A3-7548-4314-A36B-0FC60CEFE6BA}"/>
              </a:ext>
            </a:extLst>
          </p:cNvPr>
          <p:cNvGraphicFramePr>
            <a:graphicFrameLocks noGrp="1"/>
          </p:cNvGraphicFramePr>
          <p:nvPr>
            <p:extLst>
              <p:ext uri="{D42A27DB-BD31-4B8C-83A1-F6EECF244321}">
                <p14:modId xmlns:p14="http://schemas.microsoft.com/office/powerpoint/2010/main" val="4141586181"/>
              </p:ext>
            </p:extLst>
          </p:nvPr>
        </p:nvGraphicFramePr>
        <p:xfrm>
          <a:off x="158199" y="1205805"/>
          <a:ext cx="8684009" cy="2160000"/>
        </p:xfrm>
        <a:graphic>
          <a:graphicData uri="http://schemas.openxmlformats.org/drawingml/2006/table">
            <a:tbl>
              <a:tblPr firstRow="1" bandRow="1"/>
              <a:tblGrid>
                <a:gridCol w="2016000">
                  <a:extLst>
                    <a:ext uri="{9D8B030D-6E8A-4147-A177-3AD203B41FA5}">
                      <a16:colId xmlns:a16="http://schemas.microsoft.com/office/drawing/2014/main" val="1793415576"/>
                    </a:ext>
                  </a:extLst>
                </a:gridCol>
                <a:gridCol w="216000">
                  <a:extLst>
                    <a:ext uri="{9D8B030D-6E8A-4147-A177-3AD203B41FA5}">
                      <a16:colId xmlns:a16="http://schemas.microsoft.com/office/drawing/2014/main" val="2963208355"/>
                    </a:ext>
                  </a:extLst>
                </a:gridCol>
                <a:gridCol w="6452009">
                  <a:extLst>
                    <a:ext uri="{9D8B030D-6E8A-4147-A177-3AD203B41FA5}">
                      <a16:colId xmlns:a16="http://schemas.microsoft.com/office/drawing/2014/main" val="1633818011"/>
                    </a:ext>
                  </a:extLst>
                </a:gridCol>
              </a:tblGrid>
              <a:tr h="540000">
                <a:tc>
                  <a:txBody>
                    <a:bodyPr/>
                    <a:lstStyle>
                      <a:lvl1pPr marL="0" algn="l" defTabSz="914400" rtl="0" eaLnBrk="1" latinLnBrk="0" hangingPunct="1">
                        <a:defRPr kumimoji="1" sz="1800" b="1" kern="1200">
                          <a:solidFill>
                            <a:schemeClr val="lt1"/>
                          </a:solidFill>
                          <a:latin typeface="Arial" panose="020B0604020202020204"/>
                        </a:defRPr>
                      </a:lvl1pPr>
                      <a:lvl2pPr marL="457200" algn="l" defTabSz="914400" rtl="0" eaLnBrk="1" latinLnBrk="0" hangingPunct="1">
                        <a:defRPr kumimoji="1" sz="1800" b="1" kern="1200">
                          <a:solidFill>
                            <a:schemeClr val="lt1"/>
                          </a:solidFill>
                          <a:latin typeface="Arial" panose="020B0604020202020204"/>
                        </a:defRPr>
                      </a:lvl2pPr>
                      <a:lvl3pPr marL="914400" algn="l" defTabSz="914400" rtl="0" eaLnBrk="1" latinLnBrk="0" hangingPunct="1">
                        <a:defRPr kumimoji="1" sz="1800" b="1" kern="1200">
                          <a:solidFill>
                            <a:schemeClr val="lt1"/>
                          </a:solidFill>
                          <a:latin typeface="Arial" panose="020B0604020202020204"/>
                        </a:defRPr>
                      </a:lvl3pPr>
                      <a:lvl4pPr marL="1371600" algn="l" defTabSz="914400" rtl="0" eaLnBrk="1" latinLnBrk="0" hangingPunct="1">
                        <a:defRPr kumimoji="1" sz="1800" b="1" kern="1200">
                          <a:solidFill>
                            <a:schemeClr val="lt1"/>
                          </a:solidFill>
                          <a:latin typeface="Arial" panose="020B0604020202020204"/>
                        </a:defRPr>
                      </a:lvl4pPr>
                      <a:lvl5pPr marL="1828800" algn="l" defTabSz="914400" rtl="0" eaLnBrk="1" latinLnBrk="0" hangingPunct="1">
                        <a:defRPr kumimoji="1" sz="1800" b="1" kern="1200">
                          <a:solidFill>
                            <a:schemeClr val="lt1"/>
                          </a:solidFill>
                          <a:latin typeface="Arial" panose="020B0604020202020204"/>
                        </a:defRPr>
                      </a:lvl5pPr>
                      <a:lvl6pPr marL="2286000" algn="l" defTabSz="914400" rtl="0" eaLnBrk="1" latinLnBrk="0" hangingPunct="1">
                        <a:defRPr kumimoji="1" sz="1800" b="1" kern="1200">
                          <a:solidFill>
                            <a:schemeClr val="lt1"/>
                          </a:solidFill>
                          <a:latin typeface="Arial" panose="020B0604020202020204"/>
                        </a:defRPr>
                      </a:lvl6pPr>
                      <a:lvl7pPr marL="2743200" algn="l" defTabSz="914400" rtl="0" eaLnBrk="1" latinLnBrk="0" hangingPunct="1">
                        <a:defRPr kumimoji="1" sz="1800" b="1" kern="1200">
                          <a:solidFill>
                            <a:schemeClr val="lt1"/>
                          </a:solidFill>
                          <a:latin typeface="Arial" panose="020B0604020202020204"/>
                        </a:defRPr>
                      </a:lvl7pPr>
                      <a:lvl8pPr marL="3200400" algn="l" defTabSz="914400" rtl="0" eaLnBrk="1" latinLnBrk="0" hangingPunct="1">
                        <a:defRPr kumimoji="1" sz="1800" b="1" kern="1200">
                          <a:solidFill>
                            <a:schemeClr val="lt1"/>
                          </a:solidFill>
                          <a:latin typeface="Arial" panose="020B0604020202020204"/>
                        </a:defRPr>
                      </a:lvl8pPr>
                      <a:lvl9pPr marL="3657600" algn="l" defTabSz="914400" rtl="0" eaLnBrk="1" latinLnBrk="0" hangingPunct="1">
                        <a:defRPr kumimoji="1" sz="1800" b="1" kern="1200">
                          <a:solidFill>
                            <a:schemeClr val="lt1"/>
                          </a:solidFill>
                          <a:latin typeface="Arial" panose="020B0604020202020204"/>
                        </a:defRPr>
                      </a:lvl9pPr>
                    </a:lstStyle>
                    <a:p>
                      <a:endPar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panose="020B0604020202020204"/>
                        </a:defRPr>
                      </a:lvl1pPr>
                      <a:lvl2pPr marL="457200" algn="l" defTabSz="914400" rtl="0" eaLnBrk="1" latinLnBrk="0" hangingPunct="1">
                        <a:defRPr kumimoji="1" sz="1800" b="1" kern="1200">
                          <a:solidFill>
                            <a:schemeClr val="lt1"/>
                          </a:solidFill>
                          <a:latin typeface="Arial" panose="020B0604020202020204"/>
                        </a:defRPr>
                      </a:lvl2pPr>
                      <a:lvl3pPr marL="914400" algn="l" defTabSz="914400" rtl="0" eaLnBrk="1" latinLnBrk="0" hangingPunct="1">
                        <a:defRPr kumimoji="1" sz="1800" b="1" kern="1200">
                          <a:solidFill>
                            <a:schemeClr val="lt1"/>
                          </a:solidFill>
                          <a:latin typeface="Arial" panose="020B0604020202020204"/>
                        </a:defRPr>
                      </a:lvl3pPr>
                      <a:lvl4pPr marL="1371600" algn="l" defTabSz="914400" rtl="0" eaLnBrk="1" latinLnBrk="0" hangingPunct="1">
                        <a:defRPr kumimoji="1" sz="1800" b="1" kern="1200">
                          <a:solidFill>
                            <a:schemeClr val="lt1"/>
                          </a:solidFill>
                          <a:latin typeface="Arial" panose="020B0604020202020204"/>
                        </a:defRPr>
                      </a:lvl4pPr>
                      <a:lvl5pPr marL="1828800" algn="l" defTabSz="914400" rtl="0" eaLnBrk="1" latinLnBrk="0" hangingPunct="1">
                        <a:defRPr kumimoji="1" sz="1800" b="1" kern="1200">
                          <a:solidFill>
                            <a:schemeClr val="lt1"/>
                          </a:solidFill>
                          <a:latin typeface="Arial" panose="020B0604020202020204"/>
                        </a:defRPr>
                      </a:lvl5pPr>
                      <a:lvl6pPr marL="2286000" algn="l" defTabSz="914400" rtl="0" eaLnBrk="1" latinLnBrk="0" hangingPunct="1">
                        <a:defRPr kumimoji="1" sz="1800" b="1" kern="1200">
                          <a:solidFill>
                            <a:schemeClr val="lt1"/>
                          </a:solidFill>
                          <a:latin typeface="Arial" panose="020B0604020202020204"/>
                        </a:defRPr>
                      </a:lvl6pPr>
                      <a:lvl7pPr marL="2743200" algn="l" defTabSz="914400" rtl="0" eaLnBrk="1" latinLnBrk="0" hangingPunct="1">
                        <a:defRPr kumimoji="1" sz="1800" b="1" kern="1200">
                          <a:solidFill>
                            <a:schemeClr val="lt1"/>
                          </a:solidFill>
                          <a:latin typeface="Arial" panose="020B0604020202020204"/>
                        </a:defRPr>
                      </a:lvl7pPr>
                      <a:lvl8pPr marL="3200400" algn="l" defTabSz="914400" rtl="0" eaLnBrk="1" latinLnBrk="0" hangingPunct="1">
                        <a:defRPr kumimoji="1" sz="1800" b="1" kern="1200">
                          <a:solidFill>
                            <a:schemeClr val="lt1"/>
                          </a:solidFill>
                          <a:latin typeface="Arial" panose="020B0604020202020204"/>
                        </a:defRPr>
                      </a:lvl8pPr>
                      <a:lvl9pPr marL="3657600" algn="l" defTabSz="914400" rtl="0" eaLnBrk="1" latinLnBrk="0" hangingPunct="1">
                        <a:defRPr kumimoji="1" sz="1800" b="1" kern="1200">
                          <a:solidFill>
                            <a:schemeClr val="lt1"/>
                          </a:solidFill>
                          <a:latin typeface="Arial" panose="020B0604020202020204"/>
                        </a:defRPr>
                      </a:lvl9pPr>
                    </a:lstStyle>
                    <a:p>
                      <a:endPar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panose="020B0604020202020204"/>
                        </a:defRPr>
                      </a:lvl1pPr>
                      <a:lvl2pPr marL="457200" algn="l" defTabSz="914400" rtl="0" eaLnBrk="1" latinLnBrk="0" hangingPunct="1">
                        <a:defRPr kumimoji="1" sz="1800" b="1" kern="1200">
                          <a:solidFill>
                            <a:schemeClr val="lt1"/>
                          </a:solidFill>
                          <a:latin typeface="Arial" panose="020B0604020202020204"/>
                        </a:defRPr>
                      </a:lvl2pPr>
                      <a:lvl3pPr marL="914400" algn="l" defTabSz="914400" rtl="0" eaLnBrk="1" latinLnBrk="0" hangingPunct="1">
                        <a:defRPr kumimoji="1" sz="1800" b="1" kern="1200">
                          <a:solidFill>
                            <a:schemeClr val="lt1"/>
                          </a:solidFill>
                          <a:latin typeface="Arial" panose="020B0604020202020204"/>
                        </a:defRPr>
                      </a:lvl3pPr>
                      <a:lvl4pPr marL="1371600" algn="l" defTabSz="914400" rtl="0" eaLnBrk="1" latinLnBrk="0" hangingPunct="1">
                        <a:defRPr kumimoji="1" sz="1800" b="1" kern="1200">
                          <a:solidFill>
                            <a:schemeClr val="lt1"/>
                          </a:solidFill>
                          <a:latin typeface="Arial" panose="020B0604020202020204"/>
                        </a:defRPr>
                      </a:lvl4pPr>
                      <a:lvl5pPr marL="1828800" algn="l" defTabSz="914400" rtl="0" eaLnBrk="1" latinLnBrk="0" hangingPunct="1">
                        <a:defRPr kumimoji="1" sz="1800" b="1" kern="1200">
                          <a:solidFill>
                            <a:schemeClr val="lt1"/>
                          </a:solidFill>
                          <a:latin typeface="Arial" panose="020B0604020202020204"/>
                        </a:defRPr>
                      </a:lvl5pPr>
                      <a:lvl6pPr marL="2286000" algn="l" defTabSz="914400" rtl="0" eaLnBrk="1" latinLnBrk="0" hangingPunct="1">
                        <a:defRPr kumimoji="1" sz="1800" b="1" kern="1200">
                          <a:solidFill>
                            <a:schemeClr val="lt1"/>
                          </a:solidFill>
                          <a:latin typeface="Arial" panose="020B0604020202020204"/>
                        </a:defRPr>
                      </a:lvl6pPr>
                      <a:lvl7pPr marL="2743200" algn="l" defTabSz="914400" rtl="0" eaLnBrk="1" latinLnBrk="0" hangingPunct="1">
                        <a:defRPr kumimoji="1" sz="1800" b="1" kern="1200">
                          <a:solidFill>
                            <a:schemeClr val="lt1"/>
                          </a:solidFill>
                          <a:latin typeface="Arial" panose="020B0604020202020204"/>
                        </a:defRPr>
                      </a:lvl7pPr>
                      <a:lvl8pPr marL="3200400" algn="l" defTabSz="914400" rtl="0" eaLnBrk="1" latinLnBrk="0" hangingPunct="1">
                        <a:defRPr kumimoji="1" sz="1800" b="1" kern="1200">
                          <a:solidFill>
                            <a:schemeClr val="lt1"/>
                          </a:solidFill>
                          <a:latin typeface="Arial" panose="020B0604020202020204"/>
                        </a:defRPr>
                      </a:lvl8pPr>
                      <a:lvl9pPr marL="3657600" algn="l" defTabSz="914400" rtl="0" eaLnBrk="1" latinLnBrk="0" hangingPunct="1">
                        <a:defRPr kumimoji="1" sz="1800" b="1" kern="1200">
                          <a:solidFill>
                            <a:schemeClr val="lt1"/>
                          </a:solidFill>
                          <a:latin typeface="Arial" panose="020B0604020202020204"/>
                        </a:defRPr>
                      </a:lvl9pPr>
                    </a:lstStyle>
                    <a:p>
                      <a:pPr algn="ct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　　神戸市連携</a:t>
                      </a:r>
                      <a:r>
                        <a:rPr kumimoji="1" lang="en-US" altLang="ja-JP" sz="1800" dirty="0">
                          <a:solidFill>
                            <a:schemeClr val="tx1"/>
                          </a:solidFill>
                          <a:latin typeface="UD デジタル 教科書体 N-B" panose="02020700000000000000" pitchFamily="17" charset="-128"/>
                          <a:ea typeface="UD デジタル 教科書体 N-B" panose="02020700000000000000" pitchFamily="17" charset="-128"/>
                        </a:rPr>
                        <a:t>(</a:t>
                      </a: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空飛ぶクルマ社会実装促進事業</a:t>
                      </a:r>
                      <a:r>
                        <a:rPr kumimoji="1" lang="en-US" altLang="ja-JP" sz="1800" dirty="0">
                          <a:solidFill>
                            <a:schemeClr val="tx1"/>
                          </a:solidFill>
                          <a:latin typeface="UD デジタル 教科書体 N-B" panose="02020700000000000000" pitchFamily="17" charset="-128"/>
                          <a:ea typeface="UD デジタル 教科書体 N-B" panose="02020700000000000000" pitchFamily="17" charset="-128"/>
                        </a:rPr>
                        <a:t>)</a:t>
                      </a:r>
                      <a:endPar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70817117"/>
                  </a:ext>
                </a:extLst>
              </a:tr>
              <a:tr h="540000">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algn="ct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補助対象者</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endPar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r>
                        <a:rPr kumimoji="1" lang="ja-JP" altLang="en-US" sz="1800" u="sng" dirty="0">
                          <a:solidFill>
                            <a:schemeClr val="tx1"/>
                          </a:solidFill>
                          <a:latin typeface="UD デジタル 教科書体 N-B" panose="02020700000000000000" pitchFamily="17" charset="-128"/>
                          <a:ea typeface="UD デジタル 教科書体 N-B" panose="02020700000000000000" pitchFamily="17" charset="-128"/>
                        </a:rPr>
                        <a:t>兵庫県枠採択事業のうち神戸市域で</a:t>
                      </a: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事業を行う事業者</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31412855"/>
                  </a:ext>
                </a:extLst>
              </a:tr>
              <a:tr h="540000">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algn="ct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補助割合</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endPar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対象経費の４分の１以内</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1677236"/>
                  </a:ext>
                </a:extLst>
              </a:tr>
              <a:tr h="540000">
                <a:tc>
                  <a:txBody>
                    <a:bodyPr/>
                    <a:lstStyle/>
                    <a:p>
                      <a:pPr algn="ct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補助額</a:t>
                      </a:r>
                      <a:r>
                        <a:rPr kumimoji="1" lang="en-US" altLang="ja-JP" sz="1800" dirty="0">
                          <a:solidFill>
                            <a:schemeClr val="tx1"/>
                          </a:solidFill>
                          <a:latin typeface="UD デジタル 教科書体 N-B" panose="02020700000000000000" pitchFamily="17" charset="-128"/>
                          <a:ea typeface="UD デジタル 教科書体 N-B" panose="02020700000000000000" pitchFamily="17" charset="-128"/>
                        </a:rPr>
                        <a:t>(</a:t>
                      </a: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上限</a:t>
                      </a:r>
                      <a:r>
                        <a:rPr kumimoji="1" lang="en-US" altLang="ja-JP" sz="1800" dirty="0">
                          <a:solidFill>
                            <a:schemeClr val="tx1"/>
                          </a:solidFill>
                          <a:latin typeface="UD デジタル 教科書体 N-B" panose="02020700000000000000" pitchFamily="17" charset="-128"/>
                          <a:ea typeface="UD デジタル 教科書体 N-B" panose="02020700000000000000" pitchFamily="17" charset="-128"/>
                        </a:rPr>
                        <a:t>)</a:t>
                      </a:r>
                      <a:endPar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800" dirty="0">
                          <a:solidFill>
                            <a:schemeClr val="tx1"/>
                          </a:solidFill>
                          <a:latin typeface="UD デジタル 教科書体 N-B" panose="02020700000000000000" pitchFamily="17" charset="-128"/>
                          <a:ea typeface="UD デジタル 教科書体 N-B" panose="02020700000000000000" pitchFamily="17" charset="-128"/>
                        </a:rPr>
                        <a:t>500</a:t>
                      </a:r>
                      <a:r>
                        <a:rPr kumimoji="1" lang="ja-JP" altLang="en-US" sz="1800" dirty="0">
                          <a:solidFill>
                            <a:schemeClr val="tx1"/>
                          </a:solidFill>
                          <a:latin typeface="UD デジタル 教科書体 N-B" panose="02020700000000000000" pitchFamily="17" charset="-128"/>
                          <a:ea typeface="UD デジタル 教科書体 N-B" panose="02020700000000000000" pitchFamily="17" charset="-128"/>
                        </a:rPr>
                        <a:t>万円</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10513376"/>
                  </a:ext>
                </a:extLst>
              </a:tr>
            </a:tbl>
          </a:graphicData>
        </a:graphic>
      </p:graphicFrame>
      <p:sp>
        <p:nvSpPr>
          <p:cNvPr id="5" name="テキスト ボックス 4">
            <a:extLst>
              <a:ext uri="{FF2B5EF4-FFF2-40B4-BE49-F238E27FC236}">
                <a16:creationId xmlns:a16="http://schemas.microsoft.com/office/drawing/2014/main" id="{947B1A0D-A773-4F53-A45F-4CEB63AAF366}"/>
              </a:ext>
            </a:extLst>
          </p:cNvPr>
          <p:cNvSpPr txBox="1"/>
          <p:nvPr/>
        </p:nvSpPr>
        <p:spPr>
          <a:xfrm>
            <a:off x="9000407" y="2560892"/>
            <a:ext cx="2846567" cy="830997"/>
          </a:xfrm>
          <a:prstGeom prst="rect">
            <a:avLst/>
          </a:prstGeom>
          <a:noFill/>
        </p:spPr>
        <p:txBody>
          <a:bodyPr wrap="square" rtlCol="0">
            <a:spAutoFit/>
          </a:bodyPr>
          <a:lstStyle/>
          <a:p>
            <a:r>
              <a:rPr kumimoji="1" lang="en-US" altLang="ja-JP" sz="1600" dirty="0">
                <a:latin typeface="UD デジタル 教科書体 N-B" panose="02020700000000000000" pitchFamily="17" charset="-128"/>
                <a:ea typeface="UD デジタル 教科書体 N-B" panose="02020700000000000000" pitchFamily="17" charset="-128"/>
              </a:rPr>
              <a:t>※</a:t>
            </a:r>
            <a:r>
              <a:rPr kumimoji="1" lang="ja-JP" altLang="en-US" sz="1600" dirty="0">
                <a:latin typeface="UD デジタル 教科書体 N-B" panose="02020700000000000000" pitchFamily="17" charset="-128"/>
                <a:ea typeface="UD デジタル 教科書体 N-B" panose="02020700000000000000" pitchFamily="17" charset="-128"/>
              </a:rPr>
              <a:t>神戸市への申請書も兵庫県へご提出ください。</a:t>
            </a:r>
            <a:endParaRPr kumimoji="1" lang="en-US" altLang="ja-JP" sz="1600" dirty="0">
              <a:latin typeface="UD デジタル 教科書体 N-B" panose="02020700000000000000" pitchFamily="17" charset="-128"/>
              <a:ea typeface="UD デジタル 教科書体 N-B" panose="02020700000000000000" pitchFamily="17" charset="-128"/>
            </a:endParaRPr>
          </a:p>
          <a:p>
            <a:r>
              <a:rPr kumimoji="1" lang="ja-JP" altLang="en-US" sz="1600" dirty="0">
                <a:latin typeface="UD デジタル 教科書体 N-B" panose="02020700000000000000" pitchFamily="17" charset="-128"/>
                <a:ea typeface="UD デジタル 教科書体 N-B" panose="02020700000000000000" pitchFamily="17" charset="-128"/>
              </a:rPr>
              <a:t>（兵庫県枠は窓口</a:t>
            </a:r>
            <a:r>
              <a:rPr lang="ja-JP" altLang="en-US" sz="1600" dirty="0">
                <a:latin typeface="UD デジタル 教科書体 N-B" panose="02020700000000000000" pitchFamily="17" charset="-128"/>
                <a:ea typeface="UD デジタル 教科書体 N-B" panose="02020700000000000000" pitchFamily="17" charset="-128"/>
              </a:rPr>
              <a:t>を一元化</a:t>
            </a:r>
            <a:r>
              <a:rPr kumimoji="1" lang="ja-JP" altLang="en-US" sz="1600" dirty="0">
                <a:latin typeface="UD デジタル 教科書体 N-B" panose="02020700000000000000" pitchFamily="17" charset="-128"/>
                <a:ea typeface="UD デジタル 教科書体 N-B" panose="02020700000000000000" pitchFamily="17" charset="-128"/>
              </a:rPr>
              <a:t>）</a:t>
            </a:r>
          </a:p>
        </p:txBody>
      </p:sp>
      <p:pic>
        <p:nvPicPr>
          <p:cNvPr id="47" name="図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5327" y="0"/>
            <a:ext cx="1518616" cy="554212"/>
          </a:xfrm>
          <a:prstGeom prst="rect">
            <a:avLst/>
          </a:prstGeom>
          <a:solidFill>
            <a:schemeClr val="bg1"/>
          </a:solidFill>
          <a:extLst/>
        </p:spPr>
      </p:pic>
    </p:spTree>
    <p:extLst>
      <p:ext uri="{BB962C8B-B14F-4D97-AF65-F5344CB8AC3E}">
        <p14:creationId xmlns:p14="http://schemas.microsoft.com/office/powerpoint/2010/main" val="4269351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7934" y="252236"/>
            <a:ext cx="10515600" cy="650875"/>
          </a:xfrm>
        </p:spPr>
        <p:txBody>
          <a:bodyPr>
            <a:normAutofit fontScale="90000"/>
          </a:bodyPr>
          <a:lstStyle/>
          <a:p>
            <a:r>
              <a:rPr kumimoji="1" lang="ja-JP" altLang="en-US" dirty="0">
                <a:latin typeface="UD デジタル 教科書体 N-B" panose="02020700000000000000" pitchFamily="17" charset="-128"/>
                <a:ea typeface="UD デジタル 教科書体 N-B" panose="02020700000000000000" pitchFamily="17" charset="-128"/>
              </a:rPr>
              <a:t>本日のアジェンダ</a:t>
            </a:r>
          </a:p>
        </p:txBody>
      </p:sp>
      <p:sp>
        <p:nvSpPr>
          <p:cNvPr id="3" name="コンテンツ プレースホルダー 2"/>
          <p:cNvSpPr>
            <a:spLocks noGrp="1"/>
          </p:cNvSpPr>
          <p:nvPr>
            <p:ph idx="1"/>
          </p:nvPr>
        </p:nvSpPr>
        <p:spPr>
          <a:xfrm>
            <a:off x="135467" y="1106311"/>
            <a:ext cx="12056533" cy="5954889"/>
          </a:xfrm>
        </p:spPr>
        <p:txBody>
          <a:bodyPr>
            <a:noAutofit/>
          </a:bodyPr>
          <a:lstStyle/>
          <a:p>
            <a:pPr marL="0" indent="0">
              <a:buNone/>
            </a:pPr>
            <a:r>
              <a:rPr lang="ja-JP" altLang="en-US" sz="2400" dirty="0" smtClean="0">
                <a:latin typeface="UD デジタル 教科書体 N-B" panose="02020700000000000000" pitchFamily="17" charset="-128"/>
                <a:ea typeface="UD デジタル 教科書体 N-B" panose="02020700000000000000" pitchFamily="17" charset="-128"/>
              </a:rPr>
              <a:t>・</a:t>
            </a:r>
            <a:r>
              <a:rPr lang="ja-JP" altLang="en-US" sz="2400" dirty="0">
                <a:latin typeface="UD デジタル 教科書体 N-B" panose="02020700000000000000" pitchFamily="17" charset="-128"/>
                <a:ea typeface="UD デジタル 教科書体 N-B" panose="02020700000000000000" pitchFamily="17" charset="-128"/>
              </a:rPr>
              <a:t>はじめに</a:t>
            </a:r>
            <a:endParaRPr lang="en-US" altLang="ja-JP" sz="2400" dirty="0" smtClean="0">
              <a:latin typeface="UD デジタル 教科書体 N-B" panose="02020700000000000000" pitchFamily="17" charset="-128"/>
              <a:ea typeface="UD デジタル 教科書体 N-B" panose="02020700000000000000" pitchFamily="17" charset="-128"/>
            </a:endParaRPr>
          </a:p>
          <a:p>
            <a:pPr marL="0" indent="0">
              <a:buNone/>
            </a:pPr>
            <a:endParaRPr kumimoji="1" lang="en-US" altLang="ja-JP" sz="2400" dirty="0" smtClean="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sz="2400" dirty="0" smtClean="0">
                <a:latin typeface="UD デジタル 教科書体 N-B" panose="02020700000000000000" pitchFamily="17" charset="-128"/>
                <a:ea typeface="UD デジタル 教科書体 N-B" panose="02020700000000000000" pitchFamily="17" charset="-128"/>
              </a:rPr>
              <a:t>・</a:t>
            </a:r>
            <a:r>
              <a:rPr kumimoji="1" lang="ja-JP" altLang="en-US" sz="2400" dirty="0">
                <a:latin typeface="UD デジタル 教科書体 N-B" panose="02020700000000000000" pitchFamily="17" charset="-128"/>
                <a:ea typeface="UD デジタル 教科書体 N-B" panose="02020700000000000000" pitchFamily="17" charset="-128"/>
              </a:rPr>
              <a:t>大阪府「</a:t>
            </a:r>
            <a:r>
              <a:rPr lang="ja-JP" altLang="ja-JP" sz="2400" dirty="0">
                <a:latin typeface="UD デジタル 教科書体 N-B" panose="02020700000000000000" pitchFamily="17" charset="-128"/>
                <a:ea typeface="UD デジタル 教科書体 N-B" panose="02020700000000000000" pitchFamily="17" charset="-128"/>
              </a:rPr>
              <a:t>空飛ぶクルマ都市型ビジネス創造都市推進事業補助金</a:t>
            </a:r>
            <a:r>
              <a:rPr kumimoji="1" lang="ja-JP" altLang="en-US" sz="2400" dirty="0">
                <a:latin typeface="UD デジタル 教科書体 N-B" panose="02020700000000000000" pitchFamily="17" charset="-128"/>
                <a:ea typeface="UD デジタル 教科書体 N-B" panose="02020700000000000000" pitchFamily="17" charset="-128"/>
              </a:rPr>
              <a:t>」について　</a:t>
            </a:r>
            <a:endParaRPr lang="en-US" altLang="ja-JP" sz="2400"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sz="2400" dirty="0">
                <a:latin typeface="UD デジタル 教科書体 N-B" panose="02020700000000000000" pitchFamily="17" charset="-128"/>
                <a:ea typeface="UD デジタル 教科書体 N-B" panose="02020700000000000000" pitchFamily="17" charset="-128"/>
              </a:rPr>
              <a:t>　</a:t>
            </a:r>
            <a:r>
              <a:rPr kumimoji="1" lang="ja-JP" altLang="en-US" sz="2400" dirty="0" smtClean="0">
                <a:latin typeface="UD デジタル 教科書体 N-B" panose="02020700000000000000" pitchFamily="17" charset="-128"/>
                <a:ea typeface="UD デジタル 教科書体 N-B" panose="02020700000000000000" pitchFamily="17" charset="-128"/>
              </a:rPr>
              <a:t>　　　　　　　　　　　　　　　　　　　　　　　　　　　　　</a:t>
            </a:r>
            <a:r>
              <a:rPr kumimoji="1" lang="ja-JP" altLang="en-US" sz="2400" dirty="0">
                <a:latin typeface="UD デジタル 教科書体 N-B" panose="02020700000000000000" pitchFamily="17" charset="-128"/>
                <a:ea typeface="UD デジタル 教科書体 N-B" panose="02020700000000000000" pitchFamily="17" charset="-128"/>
              </a:rPr>
              <a:t>　</a:t>
            </a:r>
            <a:endParaRPr lang="en-US" altLang="ja-JP" sz="2400" dirty="0" smtClean="0">
              <a:latin typeface="UD デジタル 教科書体 N-B" panose="02020700000000000000" pitchFamily="17" charset="-128"/>
              <a:ea typeface="UD デジタル 教科書体 N-B" panose="02020700000000000000" pitchFamily="17" charset="-128"/>
            </a:endParaRPr>
          </a:p>
          <a:p>
            <a:pPr marL="0" indent="0">
              <a:buNone/>
            </a:pPr>
            <a:endParaRPr kumimoji="1" lang="en-US" altLang="ja-JP" sz="2400" dirty="0" smtClean="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sz="2400" dirty="0" smtClean="0">
                <a:latin typeface="UD デジタル 教科書体 N-B" panose="02020700000000000000" pitchFamily="17" charset="-128"/>
                <a:ea typeface="UD デジタル 教科書体 N-B" panose="02020700000000000000" pitchFamily="17" charset="-128"/>
              </a:rPr>
              <a:t>・</a:t>
            </a:r>
            <a:r>
              <a:rPr kumimoji="1" lang="ja-JP" altLang="en-US" sz="2400" dirty="0">
                <a:latin typeface="UD デジタル 教科書体 N-B" panose="02020700000000000000" pitchFamily="17" charset="-128"/>
                <a:ea typeface="UD デジタル 教科書体 N-B" panose="02020700000000000000" pitchFamily="17" charset="-128"/>
              </a:rPr>
              <a:t>大阪市「</a:t>
            </a:r>
            <a:r>
              <a:rPr lang="ja-JP" altLang="ja-JP" sz="2400" dirty="0">
                <a:latin typeface="UD デジタル 教科書体 N-B" panose="02020700000000000000" pitchFamily="17" charset="-128"/>
                <a:ea typeface="UD デジタル 教科書体 N-B" panose="02020700000000000000" pitchFamily="17" charset="-128"/>
              </a:rPr>
              <a:t>空飛ぶクルマ社会実装促進事業補助金</a:t>
            </a:r>
            <a:r>
              <a:rPr kumimoji="1" lang="ja-JP" altLang="en-US" sz="2400" dirty="0">
                <a:latin typeface="UD デジタル 教科書体 N-B" panose="02020700000000000000" pitchFamily="17" charset="-128"/>
                <a:ea typeface="UD デジタル 教科書体 N-B" panose="02020700000000000000" pitchFamily="17" charset="-128"/>
              </a:rPr>
              <a:t>」に</a:t>
            </a:r>
            <a:r>
              <a:rPr kumimoji="1" lang="ja-JP" altLang="en-US" sz="2400" dirty="0" smtClean="0">
                <a:latin typeface="UD デジタル 教科書体 N-B" panose="02020700000000000000" pitchFamily="17" charset="-128"/>
                <a:ea typeface="UD デジタル 教科書体 N-B" panose="02020700000000000000" pitchFamily="17" charset="-128"/>
              </a:rPr>
              <a:t>ついて</a:t>
            </a:r>
            <a:endParaRPr kumimoji="1" lang="en-US" altLang="ja-JP" sz="2400" dirty="0" smtClean="0">
              <a:latin typeface="UD デジタル 教科書体 N-B" panose="02020700000000000000" pitchFamily="17" charset="-128"/>
              <a:ea typeface="UD デジタル 教科書体 N-B" panose="02020700000000000000" pitchFamily="17" charset="-128"/>
            </a:endParaRPr>
          </a:p>
          <a:p>
            <a:pPr marL="0" indent="0" algn="r">
              <a:buNone/>
            </a:pPr>
            <a:r>
              <a:rPr kumimoji="1" lang="ja-JP" altLang="en-US" sz="2400" dirty="0">
                <a:latin typeface="UD デジタル 教科書体 N-B" panose="02020700000000000000" pitchFamily="17" charset="-128"/>
                <a:ea typeface="UD デジタル 教科書体 N-B" panose="02020700000000000000" pitchFamily="17" charset="-128"/>
              </a:rPr>
              <a:t>　</a:t>
            </a:r>
            <a:endParaRPr lang="en-US" altLang="ja-JP" sz="2400" dirty="0" smtClean="0">
              <a:latin typeface="UD デジタル 教科書体 N-B" panose="02020700000000000000" pitchFamily="17" charset="-128"/>
              <a:ea typeface="UD デジタル 教科書体 N-B" panose="02020700000000000000" pitchFamily="17" charset="-128"/>
            </a:endParaRPr>
          </a:p>
          <a:p>
            <a:pPr marL="0" indent="0">
              <a:buNone/>
            </a:pPr>
            <a:endParaRPr lang="en-US" altLang="ja-JP" sz="2400" dirty="0" smtClean="0">
              <a:latin typeface="UD デジタル 教科書体 N-B" panose="02020700000000000000" pitchFamily="17" charset="-128"/>
              <a:ea typeface="UD デジタル 教科書体 N-B" panose="02020700000000000000" pitchFamily="17" charset="-128"/>
            </a:endParaRPr>
          </a:p>
          <a:p>
            <a:pPr marL="0" indent="0">
              <a:buNone/>
            </a:pPr>
            <a:r>
              <a:rPr lang="ja-JP" altLang="en-US" sz="2400" dirty="0" smtClean="0">
                <a:latin typeface="UD デジタル 教科書体 N-B" panose="02020700000000000000" pitchFamily="17" charset="-128"/>
                <a:ea typeface="UD デジタル 教科書体 N-B" panose="02020700000000000000" pitchFamily="17" charset="-128"/>
              </a:rPr>
              <a:t>・</a:t>
            </a:r>
            <a:r>
              <a:rPr lang="ja-JP" altLang="en-US" sz="2400" dirty="0">
                <a:latin typeface="UD デジタル 教科書体 N-B" panose="02020700000000000000" pitchFamily="17" charset="-128"/>
                <a:ea typeface="UD デジタル 教科書体 N-B" panose="02020700000000000000" pitchFamily="17" charset="-128"/>
              </a:rPr>
              <a:t>兵庫県「</a:t>
            </a:r>
            <a:r>
              <a:rPr lang="ja-JP" altLang="ja-JP" sz="2400" dirty="0">
                <a:latin typeface="UD デジタル 教科書体 N-B" panose="02020700000000000000" pitchFamily="17" charset="-128"/>
                <a:ea typeface="UD デジタル 教科書体 N-B" panose="02020700000000000000" pitchFamily="17" charset="-128"/>
              </a:rPr>
              <a:t>空飛ぶクルマ実装促進事業</a:t>
            </a:r>
            <a:r>
              <a:rPr lang="ja-JP" altLang="en-US" sz="2400" dirty="0">
                <a:latin typeface="UD デジタル 教科書体 N-B" panose="02020700000000000000" pitchFamily="17" charset="-128"/>
                <a:ea typeface="UD デジタル 教科書体 N-B" panose="02020700000000000000" pitchFamily="17" charset="-128"/>
              </a:rPr>
              <a:t>」について（</a:t>
            </a:r>
            <a:r>
              <a:rPr lang="ja-JP" altLang="en-US" sz="2400" dirty="0" smtClean="0">
                <a:latin typeface="UD デジタル 教科書体 N-B" panose="02020700000000000000" pitchFamily="17" charset="-128"/>
                <a:ea typeface="UD デジタル 教科書体 N-B" panose="02020700000000000000" pitchFamily="17" charset="-128"/>
              </a:rPr>
              <a:t>神戸市と</a:t>
            </a:r>
            <a:r>
              <a:rPr lang="ja-JP" altLang="en-US" sz="2400" dirty="0">
                <a:latin typeface="UD デジタル 教科書体 N-B" panose="02020700000000000000" pitchFamily="17" charset="-128"/>
                <a:ea typeface="UD デジタル 教科書体 N-B" panose="02020700000000000000" pitchFamily="17" charset="-128"/>
              </a:rPr>
              <a:t>の連携について</a:t>
            </a:r>
            <a:r>
              <a:rPr lang="ja-JP" altLang="en-US" sz="2400" dirty="0" smtClean="0">
                <a:latin typeface="UD デジタル 教科書体 N-B" panose="02020700000000000000" pitchFamily="17" charset="-128"/>
                <a:ea typeface="UD デジタル 教科書体 N-B" panose="02020700000000000000" pitchFamily="17" charset="-128"/>
              </a:rPr>
              <a:t>）</a:t>
            </a:r>
            <a:r>
              <a:rPr lang="ja-JP" altLang="en-US" sz="2400" dirty="0">
                <a:latin typeface="UD デジタル 教科書体 N-B" panose="02020700000000000000" pitchFamily="17" charset="-128"/>
                <a:ea typeface="UD デジタル 教科書体 N-B" panose="02020700000000000000" pitchFamily="17" charset="-128"/>
              </a:rPr>
              <a:t>　　　　　　　　　　　　　　　　　　　　　　　　　</a:t>
            </a:r>
            <a:endParaRPr lang="en-US" altLang="ja-JP" sz="2400" dirty="0">
              <a:latin typeface="UD デジタル 教科書体 N-B" panose="02020700000000000000" pitchFamily="17" charset="-128"/>
              <a:ea typeface="UD デジタル 教科書体 N-B" panose="02020700000000000000" pitchFamily="17" charset="-128"/>
            </a:endParaRPr>
          </a:p>
          <a:p>
            <a:pPr marL="0" indent="0" algn="r">
              <a:buNone/>
            </a:pPr>
            <a:r>
              <a:rPr lang="ja-JP" altLang="en-US" sz="2400" dirty="0">
                <a:latin typeface="UD デジタル 教科書体 N-B" panose="02020700000000000000" pitchFamily="17" charset="-128"/>
                <a:ea typeface="UD デジタル 教科書体 N-B" panose="02020700000000000000" pitchFamily="17" charset="-128"/>
              </a:rPr>
              <a:t>　　　　　　　　　　　　　　　　</a:t>
            </a:r>
            <a:endParaRPr kumimoji="1" lang="en-US" altLang="ja-JP" sz="2400"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sz="2400" dirty="0" smtClean="0">
                <a:latin typeface="UD デジタル 教科書体 N-B" panose="02020700000000000000" pitchFamily="17" charset="-128"/>
                <a:ea typeface="UD デジタル 教科書体 N-B" panose="02020700000000000000" pitchFamily="17" charset="-128"/>
              </a:rPr>
              <a:t>・</a:t>
            </a:r>
            <a:r>
              <a:rPr lang="ja-JP" altLang="en-US" sz="2400" dirty="0">
                <a:latin typeface="UD デジタル 教科書体 N-B" panose="02020700000000000000" pitchFamily="17" charset="-128"/>
                <a:ea typeface="UD デジタル 教科書体 N-B" panose="02020700000000000000" pitchFamily="17" charset="-128"/>
              </a:rPr>
              <a:t>おわりに　　</a:t>
            </a:r>
            <a:endParaRPr lang="en-US" altLang="ja-JP" sz="2400" dirty="0"/>
          </a:p>
          <a:p>
            <a:pPr marL="0" indent="0">
              <a:buNone/>
            </a:pPr>
            <a:endParaRPr kumimoji="1" lang="ja-JP" altLang="en-US" sz="2400" dirty="0"/>
          </a:p>
        </p:txBody>
      </p:sp>
    </p:spTree>
    <p:extLst>
      <p:ext uri="{BB962C8B-B14F-4D97-AF65-F5344CB8AC3E}">
        <p14:creationId xmlns:p14="http://schemas.microsoft.com/office/powerpoint/2010/main" val="918551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229658"/>
            <a:ext cx="10515600" cy="1325563"/>
          </a:xfrm>
        </p:spPr>
        <p:txBody>
          <a:bodyPr/>
          <a:lstStyle/>
          <a:p>
            <a:r>
              <a:rPr kumimoji="1" lang="ja-JP" altLang="en-US" dirty="0">
                <a:latin typeface="UD デジタル 教科書体 N-B" panose="02020700000000000000" pitchFamily="17" charset="-128"/>
                <a:ea typeface="UD デジタル 教科書体 N-B" panose="02020700000000000000" pitchFamily="17" charset="-128"/>
              </a:rPr>
              <a:t>留意点</a:t>
            </a:r>
          </a:p>
        </p:txBody>
      </p:sp>
      <p:sp>
        <p:nvSpPr>
          <p:cNvPr id="3" name="コンテンツ プレースホルダー 2"/>
          <p:cNvSpPr>
            <a:spLocks noGrp="1"/>
          </p:cNvSpPr>
          <p:nvPr>
            <p:ph idx="1"/>
          </p:nvPr>
        </p:nvSpPr>
        <p:spPr>
          <a:xfrm>
            <a:off x="838200" y="1456266"/>
            <a:ext cx="10515600" cy="5305777"/>
          </a:xfrm>
        </p:spPr>
        <p:txBody>
          <a:bodyPr>
            <a:normAutofit fontScale="92500" lnSpcReduction="10000"/>
          </a:bodyPr>
          <a:lstStyle/>
          <a:p>
            <a:pPr marL="0" indent="0">
              <a:buNone/>
            </a:pPr>
            <a:r>
              <a:rPr lang="ja-JP" altLang="en-US" dirty="0">
                <a:latin typeface="UD デジタル 教科書体 N-B" panose="02020700000000000000" pitchFamily="17" charset="-128"/>
                <a:ea typeface="UD デジタル 教科書体 N-B" panose="02020700000000000000" pitchFamily="17" charset="-128"/>
              </a:rPr>
              <a:t>・</a:t>
            </a:r>
            <a:r>
              <a:rPr lang="ja-JP" altLang="ja-JP" dirty="0">
                <a:latin typeface="UD デジタル 教科書体 N-B" panose="02020700000000000000" pitchFamily="17" charset="-128"/>
                <a:ea typeface="UD デジタル 教科書体 N-B" panose="02020700000000000000" pitchFamily="17" charset="-128"/>
              </a:rPr>
              <a:t>本日はオンライン開催のため、途中退出も</a:t>
            </a:r>
            <a:r>
              <a:rPr lang="ja-JP" altLang="ja-JP" dirty="0" smtClean="0">
                <a:latin typeface="UD デジタル 教科書体 N-B" panose="02020700000000000000" pitchFamily="17" charset="-128"/>
                <a:ea typeface="UD デジタル 教科書体 N-B" panose="02020700000000000000" pitchFamily="17" charset="-128"/>
              </a:rPr>
              <a:t>可能</a:t>
            </a:r>
            <a:r>
              <a:rPr lang="ja-JP" altLang="en-US" dirty="0" smtClean="0">
                <a:latin typeface="UD デジタル 教科書体 N-B" panose="02020700000000000000" pitchFamily="17" charset="-128"/>
                <a:ea typeface="UD デジタル 教科書体 N-B" panose="02020700000000000000" pitchFamily="17" charset="-128"/>
              </a:rPr>
              <a:t>です</a:t>
            </a:r>
            <a:r>
              <a:rPr lang="ja-JP" altLang="ja-JP" dirty="0" smtClean="0">
                <a:latin typeface="UD デジタル 教科書体 N-B" panose="02020700000000000000" pitchFamily="17" charset="-128"/>
                <a:ea typeface="UD デジタル 教科書体 N-B" panose="02020700000000000000" pitchFamily="17" charset="-128"/>
              </a:rPr>
              <a:t>。</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a:t>
            </a:r>
            <a:r>
              <a:rPr lang="ja-JP" altLang="en-US" dirty="0" smtClean="0">
                <a:latin typeface="UD デジタル 教科書体 N-B" panose="02020700000000000000" pitchFamily="17" charset="-128"/>
                <a:ea typeface="UD デジタル 教科書体 N-B" panose="02020700000000000000" pitchFamily="17" charset="-128"/>
              </a:rPr>
              <a:t>説明会の内容に</a:t>
            </a:r>
            <a:r>
              <a:rPr lang="ja-JP" altLang="en-US" dirty="0">
                <a:latin typeface="UD デジタル 教科書体 N-B" panose="02020700000000000000" pitchFamily="17" charset="-128"/>
                <a:ea typeface="UD デジタル 教科書体 N-B" panose="02020700000000000000" pitchFamily="17" charset="-128"/>
              </a:rPr>
              <a:t>ついては、</a:t>
            </a:r>
            <a:r>
              <a:rPr lang="ja-JP" altLang="en-US" dirty="0" smtClean="0">
                <a:latin typeface="UD デジタル 教科書体 N-B" panose="02020700000000000000" pitchFamily="17" charset="-128"/>
                <a:ea typeface="UD デジタル 教科書体 N-B" panose="02020700000000000000" pitchFamily="17" charset="-128"/>
              </a:rPr>
              <a:t>後日大阪府</a:t>
            </a:r>
            <a:r>
              <a:rPr lang="en-US" altLang="ja-JP" dirty="0" smtClean="0">
                <a:latin typeface="UD デジタル 教科書体 N-B" panose="02020700000000000000" pitchFamily="17" charset="-128"/>
                <a:ea typeface="UD デジタル 教科書体 N-B" panose="02020700000000000000" pitchFamily="17" charset="-128"/>
              </a:rPr>
              <a:t>HP</a:t>
            </a:r>
            <a:r>
              <a:rPr lang="ja-JP" altLang="en-US" dirty="0" smtClean="0">
                <a:latin typeface="UD デジタル 教科書体 N-B" panose="02020700000000000000" pitchFamily="17" charset="-128"/>
                <a:ea typeface="UD デジタル 教科書体 N-B" panose="02020700000000000000" pitchFamily="17" charset="-128"/>
              </a:rPr>
              <a:t>上で、動画として公開する　</a:t>
            </a:r>
            <a:endParaRPr lang="en-US" altLang="ja-JP" dirty="0" smtClean="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a:t>
            </a:r>
            <a:r>
              <a:rPr lang="ja-JP" altLang="en-US" dirty="0" smtClean="0">
                <a:latin typeface="UD デジタル 教科書体 N-B" panose="02020700000000000000" pitchFamily="17" charset="-128"/>
                <a:ea typeface="UD デジタル 教科書体 N-B" panose="02020700000000000000" pitchFamily="17" charset="-128"/>
              </a:rPr>
              <a:t>予定です。（公募申請〆切日の７月</a:t>
            </a:r>
            <a:r>
              <a:rPr lang="en-US" altLang="ja-JP" dirty="0" smtClean="0">
                <a:latin typeface="UD デジタル 教科書体 N-B" panose="02020700000000000000" pitchFamily="17" charset="-128"/>
                <a:ea typeface="UD デジタル 教科書体 N-B" panose="02020700000000000000" pitchFamily="17" charset="-128"/>
              </a:rPr>
              <a:t>20</a:t>
            </a:r>
            <a:r>
              <a:rPr lang="ja-JP" altLang="en-US" dirty="0" smtClean="0">
                <a:latin typeface="UD デジタル 教科書体 N-B" panose="02020700000000000000" pitchFamily="17" charset="-128"/>
                <a:ea typeface="UD デジタル 教科書体 N-B" panose="02020700000000000000" pitchFamily="17" charset="-128"/>
              </a:rPr>
              <a:t>日まで）</a:t>
            </a:r>
            <a:endParaRPr lang="ja-JP" altLang="ja-JP" dirty="0">
              <a:latin typeface="UD デジタル 教科書体 N-B" panose="02020700000000000000" pitchFamily="17" charset="-128"/>
              <a:ea typeface="UD デジタル 教科書体 N-B" panose="02020700000000000000" pitchFamily="17" charset="-128"/>
            </a:endParaRPr>
          </a:p>
          <a:p>
            <a:pPr marL="0" indent="0">
              <a:buNone/>
            </a:pPr>
            <a:endParaRPr lang="en-US" altLang="ja-JP" dirty="0" smtClean="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smtClean="0">
                <a:latin typeface="UD デジタル 教科書体 N-B" panose="02020700000000000000" pitchFamily="17" charset="-128"/>
                <a:ea typeface="UD デジタル 教科書体 N-B" panose="02020700000000000000" pitchFamily="17" charset="-128"/>
              </a:rPr>
              <a:t>・質疑</a:t>
            </a:r>
            <a:r>
              <a:rPr lang="ja-JP" altLang="en-US" dirty="0">
                <a:latin typeface="UD デジタル 教科書体 N-B" panose="02020700000000000000" pitchFamily="17" charset="-128"/>
                <a:ea typeface="UD デジタル 教科書体 N-B" panose="02020700000000000000" pitchFamily="17" charset="-128"/>
              </a:rPr>
              <a:t>応答の時間を設けておりませんので、ご了承ください。</a:t>
            </a:r>
            <a:endParaRPr lang="en-US" altLang="ja-JP" dirty="0">
              <a:latin typeface="UD デジタル 教科書体 N-B" panose="02020700000000000000" pitchFamily="17" charset="-128"/>
              <a:ea typeface="UD デジタル 教科書体 N-B" panose="02020700000000000000" pitchFamily="17" charset="-128"/>
            </a:endParaRPr>
          </a:p>
          <a:p>
            <a:endParaRPr lang="en-US" altLang="ja-JP" dirty="0">
              <a:latin typeface="UD デジタル 教科書体 N-B" panose="02020700000000000000" pitchFamily="17" charset="-128"/>
              <a:ea typeface="UD デジタル 教科書体 N-B" panose="02020700000000000000" pitchFamily="17" charset="-128"/>
            </a:endParaRPr>
          </a:p>
          <a:p>
            <a:r>
              <a:rPr lang="ja-JP" altLang="en-US" dirty="0">
                <a:latin typeface="UD デジタル 教科書体 N-B" panose="02020700000000000000" pitchFamily="17" charset="-128"/>
                <a:ea typeface="UD デジタル 教科書体 N-B" panose="02020700000000000000" pitchFamily="17" charset="-128"/>
              </a:rPr>
              <a:t>質問については、説明会</a:t>
            </a:r>
            <a:r>
              <a:rPr lang="ja-JP" altLang="en-US" dirty="0" smtClean="0">
                <a:latin typeface="UD デジタル 教科書体 N-B" panose="02020700000000000000" pitchFamily="17" charset="-128"/>
                <a:ea typeface="UD デジタル 教科書体 N-B" panose="02020700000000000000" pitchFamily="17" charset="-128"/>
              </a:rPr>
              <a:t>終了後、公募要領に記載</a:t>
            </a:r>
            <a:r>
              <a:rPr lang="ja-JP" altLang="en-US" dirty="0">
                <a:latin typeface="UD デジタル 教科書体 N-B" panose="02020700000000000000" pitchFamily="17" charset="-128"/>
                <a:ea typeface="UD デジタル 教科書体 N-B" panose="02020700000000000000" pitchFamily="17" charset="-128"/>
              </a:rPr>
              <a:t>の各自治体のメールアドレスあて送付ください。</a:t>
            </a:r>
            <a:endParaRPr lang="en-US" altLang="ja-JP" dirty="0">
              <a:latin typeface="UD デジタル 教科書体 N-B" panose="02020700000000000000" pitchFamily="17" charset="-128"/>
              <a:ea typeface="UD デジタル 教科書体 N-B" panose="02020700000000000000" pitchFamily="17" charset="-128"/>
            </a:endParaRPr>
          </a:p>
          <a:p>
            <a:endParaRPr lang="en-US" altLang="ja-JP" dirty="0">
              <a:latin typeface="UD デジタル 教科書体 N-B" panose="02020700000000000000" pitchFamily="17" charset="-128"/>
              <a:ea typeface="UD デジタル 教科書体 N-B" panose="02020700000000000000" pitchFamily="17" charset="-128"/>
            </a:endParaRPr>
          </a:p>
          <a:p>
            <a:r>
              <a:rPr lang="ja-JP" altLang="en-US" dirty="0">
                <a:latin typeface="UD デジタル 教科書体 N-B" panose="02020700000000000000" pitchFamily="17" charset="-128"/>
                <a:ea typeface="UD デジタル 教科書体 N-B" panose="02020700000000000000" pitchFamily="17" charset="-128"/>
              </a:rPr>
              <a:t>質問内容については、各自治体で共有させていただくことが</a:t>
            </a:r>
            <a:r>
              <a:rPr lang="ja-JP" altLang="en-US" dirty="0" smtClean="0">
                <a:latin typeface="UD デジタル 教科書体 N-B" panose="02020700000000000000" pitchFamily="17" charset="-128"/>
                <a:ea typeface="UD デジタル 教科書体 N-B" panose="02020700000000000000" pitchFamily="17" charset="-128"/>
              </a:rPr>
              <a:t>ございます。</a:t>
            </a: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endParaRPr kumimoji="1" lang="ja-JP" altLang="en-US"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3774274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a:extLst>
              <a:ext uri="{FF2B5EF4-FFF2-40B4-BE49-F238E27FC236}">
                <a16:creationId xmlns:a16="http://schemas.microsoft.com/office/drawing/2014/main" id="{825CD048-1CB4-5248-8C4F-366F80C7A711}"/>
              </a:ext>
            </a:extLst>
          </p:cNvPr>
          <p:cNvSpPr/>
          <p:nvPr/>
        </p:nvSpPr>
        <p:spPr>
          <a:xfrm>
            <a:off x="1" y="568196"/>
            <a:ext cx="12191999" cy="1696312"/>
          </a:xfrm>
          <a:prstGeom prst="rect">
            <a:avLst/>
          </a:prstGeom>
          <a:solidFill>
            <a:srgbClr val="BCEBFF"/>
          </a:solidFill>
        </p:spPr>
        <p:txBody>
          <a:bodyPr wrap="square" tIns="108000" anchor="t" anchorCtr="0">
            <a:noAutofit/>
          </a:bodyPr>
          <a:lstStyle/>
          <a:p>
            <a:pPr fontAlgn="ctr">
              <a:spcBef>
                <a:spcPts val="300"/>
              </a:spcBef>
              <a:spcAft>
                <a:spcPts val="300"/>
              </a:spcAft>
              <a:defRPr/>
            </a:pPr>
            <a:r>
              <a:rPr lang="ja-JP" altLang="en-US" sz="2000" b="1" dirty="0">
                <a:solidFill>
                  <a:prstClr val="black"/>
                </a:solidFill>
                <a:latin typeface="UD デジタル 教科書体 N-B" panose="02020700000000000000" pitchFamily="17" charset="-128"/>
                <a:ea typeface="UD デジタル 教科書体 N-B" panose="02020700000000000000" pitchFamily="17" charset="-128"/>
              </a:rPr>
              <a:t> ◆　</a:t>
            </a:r>
            <a:r>
              <a:rPr lang="ja-JP" altLang="en-US" sz="2000" b="1" spc="200" dirty="0">
                <a:latin typeface="UD デジタル 教科書体 N-B" panose="02020700000000000000" pitchFamily="17" charset="-128"/>
                <a:ea typeface="UD デジタル 教科書体 N-B" panose="02020700000000000000" pitchFamily="17" charset="-128"/>
              </a:rPr>
              <a:t>２０２５年大阪・関西万博を契機とした空飛ぶクルマの商用運航実現をめざし、</a:t>
            </a:r>
            <a:endParaRPr lang="en-US" altLang="ja-JP" sz="2000" b="1" spc="200" dirty="0">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r>
              <a:rPr lang="ja-JP" altLang="en-US" sz="2000" b="1" spc="200" dirty="0">
                <a:latin typeface="UD デジタル 教科書体 N-B" panose="02020700000000000000" pitchFamily="17" charset="-128"/>
                <a:ea typeface="UD デジタル 教科書体 N-B" panose="02020700000000000000" pitchFamily="17" charset="-128"/>
              </a:rPr>
              <a:t>　「空の移動革命社会実装に向けた大阪版ロードマップ」に基づいた取組みを実施。</a:t>
            </a:r>
            <a:endParaRPr lang="en-US" altLang="ja-JP" sz="2000" b="1" spc="200" dirty="0">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r>
              <a:rPr lang="ja-JP" altLang="en-US" sz="2000" b="1" dirty="0">
                <a:latin typeface="UD デジタル 教科書体 N-B" panose="02020700000000000000" pitchFamily="17" charset="-128"/>
                <a:ea typeface="UD デジタル 教科書体 N-B" panose="02020700000000000000" pitchFamily="17" charset="-128"/>
              </a:rPr>
              <a:t> ◆　本補助金は、空飛ぶクルマを活用したビジネス展開をめざす民間事業者の取組みを支援。</a:t>
            </a:r>
            <a:endParaRPr lang="ja-JP" altLang="ja-JP" sz="2000" b="1" strike="sngStrike" dirty="0">
              <a:latin typeface="UD デジタル 教科書体 N-B" panose="02020700000000000000" pitchFamily="17" charset="-128"/>
              <a:ea typeface="UD デジタル 教科書体 N-B" panose="02020700000000000000" pitchFamily="17" charset="-128"/>
            </a:endParaRPr>
          </a:p>
          <a:p>
            <a:pPr fontAlgn="ctr">
              <a:defRPr/>
            </a:pPr>
            <a:endParaRPr lang="en-US" altLang="ja-JP" sz="2000" dirty="0">
              <a:latin typeface="UD デジタル 教科書体 N-B" panose="02020700000000000000" pitchFamily="17" charset="-128"/>
              <a:ea typeface="UD デジタル 教科書体 N-B" panose="02020700000000000000" pitchFamily="17" charset="-128"/>
            </a:endParaRPr>
          </a:p>
        </p:txBody>
      </p:sp>
      <p:sp>
        <p:nvSpPr>
          <p:cNvPr id="23" name="タイトル 4"/>
          <p:cNvSpPr txBox="1">
            <a:spLocks/>
          </p:cNvSpPr>
          <p:nvPr/>
        </p:nvSpPr>
        <p:spPr bwMode="gray">
          <a:xfrm>
            <a:off x="0" y="-1537"/>
            <a:ext cx="12191999" cy="569733"/>
          </a:xfrm>
          <a:prstGeom prst="rect">
            <a:avLst/>
          </a:prstGeom>
          <a:solidFill>
            <a:srgbClr val="007CB0">
              <a:lumMod val="75000"/>
            </a:srgbClr>
          </a:solidFill>
        </p:spPr>
        <p:txBody>
          <a:bodyPr vert="horz" lIns="0" tIns="0" rIns="0" bIns="0" rtlCol="0" anchor="ctr" anchorCtr="0">
            <a:noAutofit/>
          </a:bodyPr>
          <a:lstStyle>
            <a:lvl1pPr algn="ctr" defTabSz="990564" rtl="0" eaLnBrk="1" latinLnBrk="0" hangingPunct="1">
              <a:spcBef>
                <a:spcPct val="0"/>
              </a:spcBef>
              <a:buNone/>
              <a:defRPr kumimoji="1" sz="2400" b="1" kern="1200">
                <a:solidFill>
                  <a:schemeClr val="bg1"/>
                </a:solidFill>
                <a:latin typeface="+mj-lt"/>
                <a:ea typeface="+mj-ea"/>
                <a:cs typeface="+mj-cs"/>
                <a:sym typeface="+mj-lt"/>
              </a:defRPr>
            </a:lvl1pPr>
          </a:lstStyle>
          <a:p>
            <a:pPr algn="l">
              <a:defRPr/>
            </a:pPr>
            <a:r>
              <a:rPr lang="ja-JP" altLang="en-US" dirty="0" smtClean="0">
                <a:solidFill>
                  <a:prstClr val="white"/>
                </a:solidFill>
                <a:latin typeface="UD デジタル 教科書体 N-B" panose="02020700000000000000" pitchFamily="17" charset="-128"/>
                <a:ea typeface="UD デジタル 教科書体 N-B" panose="02020700000000000000" pitchFamily="17" charset="-128"/>
              </a:rPr>
              <a:t>      令和</a:t>
            </a:r>
            <a:r>
              <a:rPr lang="ja-JP" altLang="en-US" dirty="0">
                <a:solidFill>
                  <a:prstClr val="white"/>
                </a:solidFill>
                <a:latin typeface="UD デジタル 教科書体 N-B" panose="02020700000000000000" pitchFamily="17" charset="-128"/>
                <a:ea typeface="UD デジタル 教科書体 N-B" panose="02020700000000000000" pitchFamily="17" charset="-128"/>
              </a:rPr>
              <a:t>５年度 空飛ぶクルマ都市型ビジネス創造都市推進事業補助金</a:t>
            </a:r>
          </a:p>
        </p:txBody>
      </p:sp>
      <p:sp>
        <p:nvSpPr>
          <p:cNvPr id="44" name="テキスト ボックス 43"/>
          <p:cNvSpPr txBox="1"/>
          <p:nvPr/>
        </p:nvSpPr>
        <p:spPr>
          <a:xfrm>
            <a:off x="1720830" y="5588113"/>
            <a:ext cx="671979" cy="415498"/>
          </a:xfrm>
          <a:prstGeom prst="rect">
            <a:avLst/>
          </a:prstGeom>
          <a:noFill/>
        </p:spPr>
        <p:txBody>
          <a:bodyPr wrap="none" rtlCol="0" anchor="ctr">
            <a:spAutoFit/>
          </a:bodyPr>
          <a:lstStyle/>
          <a:p>
            <a:pPr>
              <a:lnSpc>
                <a:spcPct val="150000"/>
              </a:lnSpc>
            </a:pPr>
            <a:r>
              <a:rPr kumimoji="1" lang="ja-JP" altLang="en-US" sz="1400" dirty="0">
                <a:latin typeface="UD デジタル 教科書体 N-B" panose="02020700000000000000" pitchFamily="17" charset="-128"/>
                <a:ea typeface="UD デジタル 教科書体 N-B" panose="02020700000000000000" pitchFamily="17" charset="-128"/>
              </a:rPr>
              <a:t>　</a:t>
            </a:r>
            <a:r>
              <a:rPr kumimoji="1" lang="ja-JP" altLang="en-US" sz="1200" dirty="0">
                <a:latin typeface="UD デジタル 教科書体 N-B" panose="02020700000000000000" pitchFamily="17" charset="-128"/>
                <a:ea typeface="UD デジタル 教科書体 N-B" panose="02020700000000000000" pitchFamily="17" charset="-128"/>
              </a:rPr>
              <a:t>　　</a:t>
            </a:r>
          </a:p>
        </p:txBody>
      </p:sp>
      <p:sp>
        <p:nvSpPr>
          <p:cNvPr id="3" name="角丸四角形 2"/>
          <p:cNvSpPr/>
          <p:nvPr/>
        </p:nvSpPr>
        <p:spPr>
          <a:xfrm>
            <a:off x="-1" y="2103120"/>
            <a:ext cx="12191999" cy="4754880"/>
          </a:xfrm>
          <a:prstGeom prst="roundRect">
            <a:avLst>
              <a:gd name="adj" fmla="val 6447"/>
            </a:avLst>
          </a:prstGeom>
          <a:solidFill>
            <a:schemeClr val="bg1"/>
          </a:solid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600" b="1"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26" name="テキスト ボックス 25"/>
          <p:cNvSpPr txBox="1"/>
          <p:nvPr/>
        </p:nvSpPr>
        <p:spPr>
          <a:xfrm>
            <a:off x="4985669" y="5581743"/>
            <a:ext cx="4711724" cy="1569660"/>
          </a:xfrm>
          <a:prstGeom prst="rect">
            <a:avLst/>
          </a:prstGeom>
          <a:noFill/>
        </p:spPr>
        <p:txBody>
          <a:bodyPr wrap="square" rtlCol="0" anchor="ctr">
            <a:noAutofit/>
          </a:bodyPr>
          <a:lstStyle/>
          <a:p>
            <a:pPr>
              <a:lnSpc>
                <a:spcPct val="150000"/>
              </a:lnSpc>
            </a:pPr>
            <a:r>
              <a:rPr kumimoji="1" lang="ja-JP" altLang="en-US" sz="1600" dirty="0">
                <a:latin typeface="UD デジタル 教科書体 N-B" panose="02020700000000000000" pitchFamily="17" charset="-128"/>
                <a:ea typeface="UD デジタル 教科書体 N-B" panose="02020700000000000000" pitchFamily="17" charset="-128"/>
              </a:rPr>
              <a:t>　　　　　　　　　　　　　　　　　　　　　　 　　　　　</a:t>
            </a:r>
            <a:endParaRPr kumimoji="1" lang="en-US" altLang="ja-JP" sz="1600" dirty="0">
              <a:latin typeface="UD デジタル 教科書体 N-B" panose="02020700000000000000" pitchFamily="17" charset="-128"/>
              <a:ea typeface="UD デジタル 教科書体 N-B" panose="02020700000000000000" pitchFamily="17" charset="-128"/>
            </a:endParaRPr>
          </a:p>
        </p:txBody>
      </p:sp>
      <p:sp>
        <p:nvSpPr>
          <p:cNvPr id="29" name="正方形/長方形 28"/>
          <p:cNvSpPr/>
          <p:nvPr/>
        </p:nvSpPr>
        <p:spPr>
          <a:xfrm>
            <a:off x="-112724" y="2723252"/>
            <a:ext cx="12078100" cy="2677656"/>
          </a:xfrm>
          <a:prstGeom prst="rect">
            <a:avLst/>
          </a:prstGeom>
        </p:spPr>
        <p:txBody>
          <a:bodyPr wrap="square">
            <a:spAutoFit/>
          </a:bodyPr>
          <a:lstStyle/>
          <a:p>
            <a:pPr>
              <a:defRPr/>
            </a:pPr>
            <a:r>
              <a:rPr lang="en-US" altLang="ja-JP" sz="2400" b="1" spc="100" dirty="0">
                <a:latin typeface="UD デジタル 教科書体 N-B" panose="02020700000000000000" pitchFamily="17" charset="-128"/>
                <a:ea typeface="UD デジタル 教科書体 N-B" panose="02020700000000000000" pitchFamily="17" charset="-128"/>
              </a:rPr>
              <a:t>【</a:t>
            </a:r>
            <a:r>
              <a:rPr lang="ja-JP" altLang="en-US" sz="2400" b="1" spc="100" dirty="0">
                <a:latin typeface="UD デジタル 教科書体 N-B" panose="02020700000000000000" pitchFamily="17" charset="-128"/>
                <a:ea typeface="UD デジタル 教科書体 N-B" panose="02020700000000000000" pitchFamily="17" charset="-128"/>
              </a:rPr>
              <a:t>公　募　期　間</a:t>
            </a:r>
            <a:r>
              <a:rPr lang="en-US" altLang="ja-JP" sz="2400" b="1" spc="100" dirty="0">
                <a:latin typeface="UD デジタル 教科書体 N-B" panose="02020700000000000000" pitchFamily="17" charset="-128"/>
                <a:ea typeface="UD デジタル 教科書体 N-B" panose="02020700000000000000" pitchFamily="17" charset="-128"/>
              </a:rPr>
              <a:t>】</a:t>
            </a:r>
            <a:r>
              <a:rPr lang="ja-JP" altLang="en-US" sz="2400" b="1" spc="100" dirty="0">
                <a:latin typeface="UD デジタル 教科書体 N-B" panose="02020700000000000000" pitchFamily="17" charset="-128"/>
                <a:ea typeface="UD デジタル 教科書体 N-B" panose="02020700000000000000" pitchFamily="17" charset="-128"/>
              </a:rPr>
              <a:t>　令和５年６月</a:t>
            </a:r>
            <a:r>
              <a:rPr lang="en-US" altLang="ja-JP" sz="2400" b="1" spc="100" dirty="0">
                <a:latin typeface="UD デジタル 教科書体 N-B" panose="02020700000000000000" pitchFamily="17" charset="-128"/>
                <a:ea typeface="UD デジタル 教科書体 N-B" panose="02020700000000000000" pitchFamily="17" charset="-128"/>
              </a:rPr>
              <a:t>21</a:t>
            </a:r>
            <a:r>
              <a:rPr lang="ja-JP" altLang="en-US" sz="2400" b="1" spc="100" dirty="0">
                <a:latin typeface="UD デジタル 教科書体 N-B" panose="02020700000000000000" pitchFamily="17" charset="-128"/>
                <a:ea typeface="UD デジタル 教科書体 N-B" panose="02020700000000000000" pitchFamily="17" charset="-128"/>
              </a:rPr>
              <a:t>日</a:t>
            </a:r>
            <a:r>
              <a:rPr lang="en-US" altLang="ja-JP" sz="2400" b="1" spc="100" dirty="0">
                <a:latin typeface="UD デジタル 教科書体 N-B" panose="02020700000000000000" pitchFamily="17" charset="-128"/>
                <a:ea typeface="UD デジタル 教科書体 N-B" panose="02020700000000000000" pitchFamily="17" charset="-128"/>
              </a:rPr>
              <a:t>(</a:t>
            </a:r>
            <a:r>
              <a:rPr lang="ja-JP" altLang="en-US" sz="2400" b="1" spc="100" dirty="0">
                <a:latin typeface="UD デジタル 教科書体 N-B" panose="02020700000000000000" pitchFamily="17" charset="-128"/>
                <a:ea typeface="UD デジタル 教科書体 N-B" panose="02020700000000000000" pitchFamily="17" charset="-128"/>
              </a:rPr>
              <a:t>水</a:t>
            </a:r>
            <a:r>
              <a:rPr lang="en-US" altLang="ja-JP" sz="2400" b="1" spc="100" dirty="0">
                <a:latin typeface="UD デジタル 教科書体 N-B" panose="02020700000000000000" pitchFamily="17" charset="-128"/>
                <a:ea typeface="UD デジタル 教科書体 N-B" panose="02020700000000000000" pitchFamily="17" charset="-128"/>
              </a:rPr>
              <a:t>)</a:t>
            </a:r>
            <a:r>
              <a:rPr lang="ja-JP" altLang="en-US" sz="2400" b="1" spc="100" dirty="0">
                <a:latin typeface="UD デジタル 教科書体 N-B" panose="02020700000000000000" pitchFamily="17" charset="-128"/>
                <a:ea typeface="UD デジタル 教科書体 N-B" panose="02020700000000000000" pitchFamily="17" charset="-128"/>
              </a:rPr>
              <a:t>～７月</a:t>
            </a:r>
            <a:r>
              <a:rPr lang="en-US" altLang="ja-JP" sz="2400" b="1" spc="100" dirty="0">
                <a:latin typeface="UD デジタル 教科書体 N-B" panose="02020700000000000000" pitchFamily="17" charset="-128"/>
                <a:ea typeface="UD デジタル 教科書体 N-B" panose="02020700000000000000" pitchFamily="17" charset="-128"/>
              </a:rPr>
              <a:t>20</a:t>
            </a:r>
            <a:r>
              <a:rPr lang="ja-JP" altLang="en-US" sz="2400" b="1" spc="100" dirty="0">
                <a:latin typeface="UD デジタル 教科書体 N-B" panose="02020700000000000000" pitchFamily="17" charset="-128"/>
                <a:ea typeface="UD デジタル 教科書体 N-B" panose="02020700000000000000" pitchFamily="17" charset="-128"/>
              </a:rPr>
              <a:t>日（木）    　</a:t>
            </a:r>
            <a:endParaRPr lang="en-US" altLang="ja-JP" sz="2400" b="1" spc="100" dirty="0">
              <a:latin typeface="UD デジタル 教科書体 N-B" panose="02020700000000000000" pitchFamily="17" charset="-128"/>
              <a:ea typeface="UD デジタル 教科書体 N-B" panose="02020700000000000000" pitchFamily="17" charset="-128"/>
            </a:endParaRPr>
          </a:p>
          <a:p>
            <a:pPr>
              <a:defRPr/>
            </a:pPr>
            <a:r>
              <a:rPr lang="en-US" altLang="ja-JP" sz="2400" b="1" spc="600" dirty="0">
                <a:latin typeface="UD デジタル 教科書体 N-B" panose="02020700000000000000" pitchFamily="17" charset="-128"/>
                <a:ea typeface="UD デジタル 教科書体 N-B" panose="02020700000000000000" pitchFamily="17" charset="-128"/>
              </a:rPr>
              <a:t>【</a:t>
            </a:r>
            <a:r>
              <a:rPr lang="ja-JP" altLang="en-US" sz="2400" b="1" spc="600" dirty="0">
                <a:latin typeface="UD デジタル 教科書体 N-B" panose="02020700000000000000" pitchFamily="17" charset="-128"/>
                <a:ea typeface="UD デジタル 教科書体 N-B" panose="02020700000000000000" pitchFamily="17" charset="-128"/>
              </a:rPr>
              <a:t>事業実施期間</a:t>
            </a:r>
            <a:r>
              <a:rPr lang="en-US" altLang="ja-JP" sz="2400" b="1" spc="600" dirty="0">
                <a:latin typeface="UD デジタル 教科書体 N-B" panose="02020700000000000000" pitchFamily="17" charset="-128"/>
                <a:ea typeface="UD デジタル 教科書体 N-B" panose="02020700000000000000" pitchFamily="17" charset="-128"/>
              </a:rPr>
              <a:t>】</a:t>
            </a:r>
            <a:r>
              <a:rPr lang="ja-JP" altLang="en-US" sz="2400" b="1" spc="100" dirty="0">
                <a:latin typeface="UD デジタル 教科書体 N-B" panose="02020700000000000000" pitchFamily="17" charset="-128"/>
                <a:ea typeface="UD デジタル 教科書体 N-B" panose="02020700000000000000" pitchFamily="17" charset="-128"/>
              </a:rPr>
              <a:t> 令和５年度</a:t>
            </a:r>
            <a:r>
              <a:rPr lang="ja-JP" altLang="en-US" sz="2400" b="1" spc="100" dirty="0" smtClean="0">
                <a:latin typeface="UD デジタル 教科書体 N-B" panose="02020700000000000000" pitchFamily="17" charset="-128"/>
                <a:ea typeface="UD デジタル 教科書体 N-B" panose="02020700000000000000" pitchFamily="17" charset="-128"/>
              </a:rPr>
              <a:t>末</a:t>
            </a:r>
            <a:r>
              <a:rPr lang="ja-JP" altLang="en-US" sz="2400" b="1" spc="100" dirty="0">
                <a:latin typeface="UD デジタル 教科書体 N-B" panose="02020700000000000000" pitchFamily="17" charset="-128"/>
                <a:ea typeface="UD デジタル 教科書体 N-B" panose="02020700000000000000" pitchFamily="17" charset="-128"/>
              </a:rPr>
              <a:t>（令和６年３月</a:t>
            </a:r>
            <a:r>
              <a:rPr lang="en-US" altLang="ja-JP" sz="2400" b="1" spc="100" dirty="0">
                <a:latin typeface="UD デジタル 教科書体 N-B" panose="02020700000000000000" pitchFamily="17" charset="-128"/>
                <a:ea typeface="UD デジタル 教科書体 N-B" panose="02020700000000000000" pitchFamily="17" charset="-128"/>
              </a:rPr>
              <a:t>31</a:t>
            </a:r>
            <a:r>
              <a:rPr lang="ja-JP" altLang="en-US" sz="2400" b="1" spc="100" dirty="0">
                <a:latin typeface="UD デジタル 教科書体 N-B" panose="02020700000000000000" pitchFamily="17" charset="-128"/>
                <a:ea typeface="UD デジタル 教科書体 N-B" panose="02020700000000000000" pitchFamily="17" charset="-128"/>
              </a:rPr>
              <a:t>日）</a:t>
            </a:r>
            <a:r>
              <a:rPr lang="ja-JP" altLang="en-US" sz="2400" b="1" spc="100" dirty="0" smtClean="0">
                <a:latin typeface="UD デジタル 教科書体 N-B" panose="02020700000000000000" pitchFamily="17" charset="-128"/>
                <a:ea typeface="UD デジタル 教科書体 N-B" panose="02020700000000000000" pitchFamily="17" charset="-128"/>
              </a:rPr>
              <a:t>まで</a:t>
            </a:r>
            <a:endParaRPr lang="en-US" altLang="ja-JP" sz="2400" b="1" spc="100" dirty="0">
              <a:latin typeface="UD デジタル 教科書体 N-B" panose="02020700000000000000" pitchFamily="17" charset="-128"/>
              <a:ea typeface="UD デジタル 教科書体 N-B" panose="02020700000000000000" pitchFamily="17" charset="-128"/>
            </a:endParaRPr>
          </a:p>
          <a:p>
            <a:pPr>
              <a:defRPr/>
            </a:pPr>
            <a:r>
              <a:rPr lang="en-US" altLang="ja-JP" sz="2400" b="1" spc="100" dirty="0">
                <a:latin typeface="UD デジタル 教科書体 N-B" panose="02020700000000000000" pitchFamily="17" charset="-128"/>
                <a:ea typeface="UD デジタル 教科書体 N-B" panose="02020700000000000000" pitchFamily="17" charset="-128"/>
              </a:rPr>
              <a:t>【</a:t>
            </a:r>
            <a:r>
              <a:rPr lang="ja-JP" altLang="en-US" sz="2400" b="1" spc="100" dirty="0">
                <a:latin typeface="UD デジタル 教科書体 N-B" panose="02020700000000000000" pitchFamily="17" charset="-128"/>
                <a:ea typeface="UD デジタル 教科書体 N-B" panose="02020700000000000000" pitchFamily="17" charset="-128"/>
              </a:rPr>
              <a:t>補    助    額</a:t>
            </a:r>
            <a:r>
              <a:rPr lang="en-US" altLang="ja-JP" sz="2400" b="1" spc="100" dirty="0">
                <a:latin typeface="UD デジタル 教科書体 N-B" panose="02020700000000000000" pitchFamily="17" charset="-128"/>
                <a:ea typeface="UD デジタル 教科書体 N-B" panose="02020700000000000000" pitchFamily="17" charset="-128"/>
              </a:rPr>
              <a:t>】</a:t>
            </a:r>
            <a:r>
              <a:rPr lang="ja-JP" altLang="en-US" sz="2400" b="1" spc="100" dirty="0">
                <a:latin typeface="UD デジタル 教科書体 N-B" panose="02020700000000000000" pitchFamily="17" charset="-128"/>
                <a:ea typeface="UD デジタル 教科書体 N-B" panose="02020700000000000000" pitchFamily="17" charset="-128"/>
              </a:rPr>
              <a:t>　１件あたり上限</a:t>
            </a:r>
            <a:r>
              <a:rPr lang="en-US" altLang="ja-JP" sz="2400" b="1" spc="100" dirty="0">
                <a:latin typeface="UD デジタル 教科書体 N-B" panose="02020700000000000000" pitchFamily="17" charset="-128"/>
                <a:ea typeface="UD デジタル 教科書体 N-B" panose="02020700000000000000" pitchFamily="17" charset="-128"/>
              </a:rPr>
              <a:t>1,000</a:t>
            </a:r>
            <a:r>
              <a:rPr lang="ja-JP" altLang="en-US" sz="2400" b="1" spc="100" dirty="0">
                <a:latin typeface="UD デジタル 教科書体 N-B" panose="02020700000000000000" pitchFamily="17" charset="-128"/>
                <a:ea typeface="UD デジタル 教科書体 N-B" panose="02020700000000000000" pitchFamily="17" charset="-128"/>
              </a:rPr>
              <a:t>万円　　</a:t>
            </a:r>
            <a:endParaRPr lang="en-US" altLang="ja-JP" sz="2400" b="1" spc="100" dirty="0">
              <a:latin typeface="UD デジタル 教科書体 N-B" panose="02020700000000000000" pitchFamily="17" charset="-128"/>
              <a:ea typeface="UD デジタル 教科書体 N-B" panose="02020700000000000000" pitchFamily="17" charset="-128"/>
            </a:endParaRPr>
          </a:p>
          <a:p>
            <a:pPr>
              <a:defRPr/>
            </a:pPr>
            <a:r>
              <a:rPr lang="en-US" altLang="ja-JP" sz="2400" b="1" spc="100" dirty="0">
                <a:latin typeface="UD デジタル 教科書体 N-B" panose="02020700000000000000" pitchFamily="17" charset="-128"/>
                <a:ea typeface="UD デジタル 教科書体 N-B" panose="02020700000000000000" pitchFamily="17" charset="-128"/>
              </a:rPr>
              <a:t>【</a:t>
            </a:r>
            <a:r>
              <a:rPr lang="ja-JP" altLang="en-US" sz="2400" b="1" spc="100" dirty="0">
                <a:latin typeface="UD デジタル 教科書体 N-B" panose="02020700000000000000" pitchFamily="17" charset="-128"/>
                <a:ea typeface="UD デジタル 教科書体 N-B" panose="02020700000000000000" pitchFamily="17" charset="-128"/>
              </a:rPr>
              <a:t>補    助    率</a:t>
            </a:r>
            <a:r>
              <a:rPr lang="en-US" altLang="ja-JP" sz="2400" b="1" spc="100" dirty="0">
                <a:latin typeface="UD デジタル 教科書体 N-B" panose="02020700000000000000" pitchFamily="17" charset="-128"/>
                <a:ea typeface="UD デジタル 教科書体 N-B" panose="02020700000000000000" pitchFamily="17" charset="-128"/>
              </a:rPr>
              <a:t>】</a:t>
            </a:r>
            <a:r>
              <a:rPr lang="ja-JP" altLang="en-US" sz="2400" b="1" spc="100" dirty="0">
                <a:latin typeface="UD デジタル 教科書体 N-B" panose="02020700000000000000" pitchFamily="17" charset="-128"/>
                <a:ea typeface="UD デジタル 教科書体 N-B" panose="02020700000000000000" pitchFamily="17" charset="-128"/>
              </a:rPr>
              <a:t>　補助対象経費の１</a:t>
            </a:r>
            <a:r>
              <a:rPr lang="en-US" altLang="ja-JP" sz="2400" b="1" spc="100" dirty="0">
                <a:latin typeface="UD デジタル 教科書体 N-B" panose="02020700000000000000" pitchFamily="17" charset="-128"/>
                <a:ea typeface="UD デジタル 教科書体 N-B" panose="02020700000000000000" pitchFamily="17" charset="-128"/>
              </a:rPr>
              <a:t>/</a:t>
            </a:r>
            <a:r>
              <a:rPr lang="ja-JP" altLang="en-US" sz="2400" b="1" spc="100" dirty="0">
                <a:latin typeface="UD デジタル 教科書体 N-B" panose="02020700000000000000" pitchFamily="17" charset="-128"/>
                <a:ea typeface="UD デジタル 教科書体 N-B" panose="02020700000000000000" pitchFamily="17" charset="-128"/>
              </a:rPr>
              <a:t>２以内</a:t>
            </a:r>
            <a:endParaRPr lang="en-US" altLang="ja-JP" sz="2400" b="1" spc="100" dirty="0">
              <a:latin typeface="UD デジタル 教科書体 N-B" panose="02020700000000000000" pitchFamily="17" charset="-128"/>
              <a:ea typeface="UD デジタル 教科書体 N-B" panose="02020700000000000000" pitchFamily="17" charset="-128"/>
            </a:endParaRPr>
          </a:p>
          <a:p>
            <a:pPr>
              <a:defRPr/>
            </a:pPr>
            <a:r>
              <a:rPr lang="en-US" altLang="ja-JP" sz="2400" b="1" spc="100" dirty="0">
                <a:latin typeface="UD デジタル 教科書体 N-B" panose="02020700000000000000" pitchFamily="17" charset="-128"/>
                <a:ea typeface="UD デジタル 教科書体 N-B" panose="02020700000000000000" pitchFamily="17" charset="-128"/>
              </a:rPr>
              <a:t>【</a:t>
            </a:r>
            <a:r>
              <a:rPr lang="ja-JP" altLang="en-US" sz="2400" b="1" spc="100" dirty="0">
                <a:latin typeface="UD デジタル 教科書体 N-B" panose="02020700000000000000" pitchFamily="17" charset="-128"/>
                <a:ea typeface="UD デジタル 教科書体 N-B" panose="02020700000000000000" pitchFamily="17" charset="-128"/>
              </a:rPr>
              <a:t>対　象　事　業</a:t>
            </a:r>
            <a:r>
              <a:rPr lang="en-US" altLang="ja-JP" sz="2400" b="1" spc="100" dirty="0">
                <a:latin typeface="UD デジタル 教科書体 N-B" panose="02020700000000000000" pitchFamily="17" charset="-128"/>
                <a:ea typeface="UD デジタル 教科書体 N-B" panose="02020700000000000000" pitchFamily="17" charset="-128"/>
              </a:rPr>
              <a:t>】</a:t>
            </a:r>
            <a:r>
              <a:rPr lang="ja-JP" altLang="en-US" sz="2400" b="1" spc="100" dirty="0">
                <a:latin typeface="UD デジタル 教科書体 N-B" panose="02020700000000000000" pitchFamily="17" charset="-128"/>
                <a:ea typeface="UD デジタル 教科書体 N-B" panose="02020700000000000000" pitchFamily="17" charset="-128"/>
              </a:rPr>
              <a:t>  大阪府域及び大阪府・兵庫県域で行う実証実験、調査・検討、</a:t>
            </a:r>
            <a:endParaRPr lang="en-US" altLang="ja-JP" sz="2400" b="1" spc="100" dirty="0">
              <a:latin typeface="UD デジタル 教科書体 N-B" panose="02020700000000000000" pitchFamily="17" charset="-128"/>
              <a:ea typeface="UD デジタル 教科書体 N-B" panose="02020700000000000000" pitchFamily="17" charset="-128"/>
            </a:endParaRPr>
          </a:p>
          <a:p>
            <a:pPr marL="1800225">
              <a:defRPr/>
            </a:pPr>
            <a:r>
              <a:rPr lang="ja-JP" altLang="en-US" sz="2400" b="1" spc="100" dirty="0">
                <a:latin typeface="UD デジタル 教科書体 N-B" panose="02020700000000000000" pitchFamily="17" charset="-128"/>
                <a:ea typeface="UD デジタル 教科書体 N-B" panose="02020700000000000000" pitchFamily="17" charset="-128"/>
              </a:rPr>
              <a:t> 　　　社会受容性向上に向けた取組み</a:t>
            </a:r>
            <a:endParaRPr lang="en-US" altLang="ja-JP" sz="2400" b="1" strike="sngStrike" spc="100" dirty="0">
              <a:solidFill>
                <a:srgbClr val="FF0000"/>
              </a:solidFill>
              <a:latin typeface="UD デジタル 教科書体 N-B" panose="02020700000000000000" pitchFamily="17" charset="-128"/>
              <a:ea typeface="UD デジタル 教科書体 N-B" panose="02020700000000000000" pitchFamily="17" charset="-128"/>
            </a:endParaRPr>
          </a:p>
          <a:p>
            <a:pPr>
              <a:defRPr/>
            </a:pPr>
            <a:r>
              <a:rPr lang="en-US" altLang="ja-JP" sz="2400" b="1" spc="100" dirty="0">
                <a:latin typeface="UD デジタル 教科書体 N-B" panose="02020700000000000000" pitchFamily="17" charset="-128"/>
                <a:ea typeface="UD デジタル 教科書体 N-B" panose="02020700000000000000" pitchFamily="17" charset="-128"/>
              </a:rPr>
              <a:t>【</a:t>
            </a:r>
            <a:r>
              <a:rPr lang="ja-JP" altLang="en-US" sz="2400" b="1" spc="500" dirty="0">
                <a:latin typeface="UD デジタル 教科書体 N-B" panose="02020700000000000000" pitchFamily="17" charset="-128"/>
                <a:ea typeface="UD デジタル 教科書体 N-B" panose="02020700000000000000" pitchFamily="17" charset="-128"/>
              </a:rPr>
              <a:t>対象事業例</a:t>
            </a:r>
            <a:r>
              <a:rPr lang="en-US" altLang="ja-JP" sz="2400" b="1" spc="100" dirty="0">
                <a:latin typeface="UD デジタル 教科書体 N-B" panose="02020700000000000000" pitchFamily="17" charset="-128"/>
                <a:ea typeface="UD デジタル 教科書体 N-B" panose="02020700000000000000" pitchFamily="17" charset="-128"/>
              </a:rPr>
              <a:t>】</a:t>
            </a:r>
          </a:p>
        </p:txBody>
      </p:sp>
      <p:sp>
        <p:nvSpPr>
          <p:cNvPr id="30" name="角丸四角形 29">
            <a:extLst>
              <a:ext uri="{FF2B5EF4-FFF2-40B4-BE49-F238E27FC236}">
                <a16:creationId xmlns:a16="http://schemas.microsoft.com/office/drawing/2014/main" id="{FD4370F6-7DB1-2F45-9DEC-120E25826D1C}"/>
              </a:ext>
            </a:extLst>
          </p:cNvPr>
          <p:cNvSpPr/>
          <p:nvPr/>
        </p:nvSpPr>
        <p:spPr>
          <a:xfrm>
            <a:off x="0" y="1973018"/>
            <a:ext cx="2240524" cy="620132"/>
          </a:xfrm>
          <a:prstGeom prst="roundRect">
            <a:avLst/>
          </a:prstGeom>
          <a:solidFill>
            <a:srgbClr val="005D84"/>
          </a:solidFill>
          <a:ln w="31750">
            <a:noFill/>
          </a:ln>
        </p:spPr>
        <p:style>
          <a:lnRef idx="2">
            <a:schemeClr val="accent1">
              <a:shade val="50000"/>
            </a:schemeClr>
          </a:lnRef>
          <a:fillRef idx="1">
            <a:schemeClr val="accent1"/>
          </a:fillRef>
          <a:effectRef idx="0">
            <a:schemeClr val="accent1"/>
          </a:effectRef>
          <a:fontRef idx="minor">
            <a:schemeClr val="lt1"/>
          </a:fontRef>
        </p:style>
        <p:txBody>
          <a:bodyPr vert="horz"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補助概要</a:t>
            </a:r>
            <a:endParaRPr kumimoji="0" lang="en-US" altLang="ja-JP" sz="2400" b="1"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endParaRPr>
          </a:p>
        </p:txBody>
      </p:sp>
      <p:sp>
        <p:nvSpPr>
          <p:cNvPr id="31" name="テキスト ボックス 30"/>
          <p:cNvSpPr txBox="1"/>
          <p:nvPr/>
        </p:nvSpPr>
        <p:spPr>
          <a:xfrm>
            <a:off x="-26641" y="5400908"/>
            <a:ext cx="5519460" cy="1615827"/>
          </a:xfrm>
          <a:prstGeom prst="rect">
            <a:avLst/>
          </a:prstGeom>
          <a:noFill/>
        </p:spPr>
        <p:txBody>
          <a:bodyPr wrap="none" rtlCol="0" anchor="ctr">
            <a:spAutoFit/>
          </a:bodyPr>
          <a:lstStyle/>
          <a:p>
            <a:pPr>
              <a:lnSpc>
                <a:spcPct val="150000"/>
              </a:lnSpc>
            </a:pPr>
            <a:r>
              <a:rPr lang="ja-JP" altLang="en-US" b="1" u="sng" dirty="0">
                <a:latin typeface="UD デジタル 教科書体 N-B" panose="02020700000000000000" pitchFamily="17" charset="-128"/>
                <a:ea typeface="UD デジタル 教科書体 N-B" panose="02020700000000000000" pitchFamily="17" charset="-128"/>
              </a:rPr>
              <a:t>◆</a:t>
            </a:r>
            <a:r>
              <a:rPr lang="ja-JP" altLang="ja-JP" b="1" u="sng" dirty="0">
                <a:latin typeface="UD デジタル 教科書体 N-B" panose="02020700000000000000" pitchFamily="17" charset="-128"/>
                <a:ea typeface="UD デジタル 教科書体 N-B" panose="02020700000000000000" pitchFamily="17" charset="-128"/>
              </a:rPr>
              <a:t>環境整備に資する実証実験</a:t>
            </a:r>
            <a:endParaRPr kumimoji="1" lang="en-US" altLang="ja-JP" dirty="0">
              <a:latin typeface="UD デジタル 教科書体 N-B" panose="02020700000000000000" pitchFamily="17" charset="-128"/>
              <a:ea typeface="UD デジタル 教科書体 N-B" panose="02020700000000000000" pitchFamily="17" charset="-128"/>
            </a:endParaRPr>
          </a:p>
          <a:p>
            <a:pPr>
              <a:lnSpc>
                <a:spcPct val="150000"/>
              </a:lnSpc>
            </a:pPr>
            <a:r>
              <a:rPr kumimoji="1" lang="ja-JP" altLang="en-US" sz="1600" dirty="0">
                <a:latin typeface="UD デジタル 教科書体 N-B" panose="02020700000000000000" pitchFamily="17" charset="-128"/>
                <a:ea typeface="UD デジタル 教科書体 N-B" panose="02020700000000000000" pitchFamily="17" charset="-128"/>
              </a:rPr>
              <a:t>・離着陸場ポイント周辺の飛行環境などの検証</a:t>
            </a:r>
            <a:endParaRPr kumimoji="1" lang="en-US" altLang="ja-JP" sz="1600" dirty="0">
              <a:latin typeface="UD デジタル 教科書体 N-B" panose="02020700000000000000" pitchFamily="17" charset="-128"/>
              <a:ea typeface="UD デジタル 教科書体 N-B" panose="02020700000000000000" pitchFamily="17" charset="-128"/>
            </a:endParaRPr>
          </a:p>
          <a:p>
            <a:pPr>
              <a:lnSpc>
                <a:spcPct val="150000"/>
              </a:lnSpc>
            </a:pPr>
            <a:r>
              <a:rPr kumimoji="1" lang="ja-JP" altLang="en-US" sz="1600" dirty="0">
                <a:latin typeface="UD デジタル 教科書体 N-B" panose="02020700000000000000" pitchFamily="17" charset="-128"/>
                <a:ea typeface="UD デジタル 教科書体 N-B" panose="02020700000000000000" pitchFamily="17" charset="-128"/>
              </a:rPr>
              <a:t>・安全運航に向けた管制・通信システム開発</a:t>
            </a:r>
            <a:endParaRPr kumimoji="1" lang="en-US" altLang="ja-JP" sz="1600" dirty="0">
              <a:latin typeface="UD デジタル 教科書体 N-B" panose="02020700000000000000" pitchFamily="17" charset="-128"/>
              <a:ea typeface="UD デジタル 教科書体 N-B" panose="02020700000000000000" pitchFamily="17" charset="-128"/>
            </a:endParaRPr>
          </a:p>
          <a:p>
            <a:pPr>
              <a:lnSpc>
                <a:spcPct val="150000"/>
              </a:lnSpc>
            </a:pPr>
            <a:r>
              <a:rPr kumimoji="1" lang="en-US" altLang="ja-JP" sz="1600" dirty="0">
                <a:latin typeface="UD デジタル 教科書体 N-B" panose="02020700000000000000" pitchFamily="17" charset="-128"/>
                <a:ea typeface="UD デジタル 教科書体 N-B" panose="02020700000000000000" pitchFamily="17" charset="-128"/>
              </a:rPr>
              <a:t>                                                  </a:t>
            </a:r>
            <a:r>
              <a:rPr kumimoji="1" lang="ja-JP" altLang="en-US" sz="1600" dirty="0">
                <a:latin typeface="UD デジタル 教科書体 N-B" panose="02020700000000000000" pitchFamily="17" charset="-128"/>
                <a:ea typeface="UD デジタル 教科書体 N-B" panose="02020700000000000000" pitchFamily="17" charset="-128"/>
              </a:rPr>
              <a:t>　</a:t>
            </a:r>
            <a:endParaRPr kumimoji="1" lang="en-US" altLang="ja-JP" sz="1600" dirty="0">
              <a:latin typeface="UD デジタル 教科書体 N-B" panose="02020700000000000000" pitchFamily="17" charset="-128"/>
              <a:ea typeface="UD デジタル 教科書体 N-B" panose="02020700000000000000" pitchFamily="17" charset="-128"/>
            </a:endParaRPr>
          </a:p>
        </p:txBody>
      </p:sp>
      <p:sp>
        <p:nvSpPr>
          <p:cNvPr id="32" name="テキスト ボックス 31"/>
          <p:cNvSpPr txBox="1"/>
          <p:nvPr/>
        </p:nvSpPr>
        <p:spPr>
          <a:xfrm>
            <a:off x="4334454" y="5377824"/>
            <a:ext cx="4801314" cy="1661993"/>
          </a:xfrm>
          <a:prstGeom prst="rect">
            <a:avLst/>
          </a:prstGeom>
          <a:noFill/>
        </p:spPr>
        <p:txBody>
          <a:bodyPr wrap="none" rtlCol="0" anchor="ctr">
            <a:spAutoFit/>
          </a:bodyPr>
          <a:lstStyle/>
          <a:p>
            <a:pPr>
              <a:lnSpc>
                <a:spcPct val="150000"/>
              </a:lnSpc>
            </a:pPr>
            <a:r>
              <a:rPr lang="ja-JP" altLang="en-US" b="1" u="sng" dirty="0">
                <a:latin typeface="UD デジタル 教科書体 N-B" panose="02020700000000000000" pitchFamily="17" charset="-128"/>
                <a:ea typeface="UD デジタル 教科書体 N-B" panose="02020700000000000000" pitchFamily="17" charset="-128"/>
              </a:rPr>
              <a:t>◆</a:t>
            </a:r>
            <a:r>
              <a:rPr lang="ja-JP" altLang="ja-JP" b="1" u="sng" dirty="0">
                <a:latin typeface="UD デジタル 教科書体 N-B" panose="02020700000000000000" pitchFamily="17" charset="-128"/>
                <a:ea typeface="UD デジタル 教科書体 N-B" panose="02020700000000000000" pitchFamily="17" charset="-128"/>
              </a:rPr>
              <a:t>環境整備に資する</a:t>
            </a:r>
            <a:r>
              <a:rPr lang="ja-JP" altLang="en-US" b="1" u="sng" dirty="0">
                <a:latin typeface="UD デジタル 教科書体 N-B" panose="02020700000000000000" pitchFamily="17" charset="-128"/>
                <a:ea typeface="UD デジタル 教科書体 N-B" panose="02020700000000000000" pitchFamily="17" charset="-128"/>
              </a:rPr>
              <a:t>調査・検討</a:t>
            </a:r>
            <a:endParaRPr kumimoji="1" lang="en-US" altLang="ja-JP" dirty="0">
              <a:latin typeface="UD デジタル 教科書体 N-B" panose="02020700000000000000" pitchFamily="17" charset="-128"/>
              <a:ea typeface="UD デジタル 教科書体 N-B" panose="02020700000000000000" pitchFamily="17" charset="-128"/>
            </a:endParaRPr>
          </a:p>
          <a:p>
            <a:pPr>
              <a:lnSpc>
                <a:spcPct val="150000"/>
              </a:lnSpc>
            </a:pPr>
            <a:r>
              <a:rPr kumimoji="1" lang="ja-JP" altLang="en-US" sz="1600" dirty="0">
                <a:latin typeface="UD デジタル 教科書体 N-B" panose="02020700000000000000" pitchFamily="17" charset="-128"/>
                <a:ea typeface="UD デジタル 教科書体 N-B" panose="02020700000000000000" pitchFamily="17" charset="-128"/>
              </a:rPr>
              <a:t>・想定する運航ルートの環境などの調査</a:t>
            </a:r>
            <a:endParaRPr kumimoji="1" lang="en-US" altLang="ja-JP" sz="1600" dirty="0">
              <a:latin typeface="UD デジタル 教科書体 N-B" panose="02020700000000000000" pitchFamily="17" charset="-128"/>
              <a:ea typeface="UD デジタル 教科書体 N-B" panose="02020700000000000000" pitchFamily="17" charset="-128"/>
            </a:endParaRPr>
          </a:p>
          <a:p>
            <a:pPr>
              <a:lnSpc>
                <a:spcPct val="150000"/>
              </a:lnSpc>
            </a:pPr>
            <a:r>
              <a:rPr kumimoji="1" lang="ja-JP" altLang="en-US" sz="1600" dirty="0">
                <a:latin typeface="UD デジタル 教科書体 N-B" panose="02020700000000000000" pitchFamily="17" charset="-128"/>
                <a:ea typeface="UD デジタル 教科書体 N-B" panose="02020700000000000000" pitchFamily="17" charset="-128"/>
              </a:rPr>
              <a:t>・周辺への影響（騒音、振動等）の調査</a:t>
            </a:r>
            <a:endParaRPr kumimoji="1" lang="en-US" altLang="ja-JP" sz="1600" dirty="0">
              <a:latin typeface="UD デジタル 教科書体 N-B" panose="02020700000000000000" pitchFamily="17" charset="-128"/>
              <a:ea typeface="UD デジタル 教科書体 N-B" panose="02020700000000000000" pitchFamily="17" charset="-128"/>
            </a:endParaRPr>
          </a:p>
          <a:p>
            <a:pPr>
              <a:lnSpc>
                <a:spcPct val="150000"/>
              </a:lnSpc>
            </a:pPr>
            <a:r>
              <a:rPr kumimoji="1" lang="ja-JP" altLang="en-US" dirty="0">
                <a:latin typeface="UD デジタル 教科書体 N-B" panose="02020700000000000000" pitchFamily="17" charset="-128"/>
                <a:ea typeface="UD デジタル 教科書体 N-B" panose="02020700000000000000" pitchFamily="17" charset="-128"/>
              </a:rPr>
              <a:t>　　　　　　　　　　　　　　　　　　　　</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
        <p:nvSpPr>
          <p:cNvPr id="33" name="テキスト ボックス 32"/>
          <p:cNvSpPr txBox="1"/>
          <p:nvPr/>
        </p:nvSpPr>
        <p:spPr>
          <a:xfrm>
            <a:off x="8168677" y="5354741"/>
            <a:ext cx="4396394" cy="1661993"/>
          </a:xfrm>
          <a:prstGeom prst="rect">
            <a:avLst/>
          </a:prstGeom>
          <a:noFill/>
        </p:spPr>
        <p:txBody>
          <a:bodyPr wrap="square" rtlCol="0" anchor="ctr">
            <a:spAutoFit/>
          </a:bodyPr>
          <a:lstStyle/>
          <a:p>
            <a:pPr>
              <a:lnSpc>
                <a:spcPct val="150000"/>
              </a:lnSpc>
            </a:pPr>
            <a:r>
              <a:rPr lang="ja-JP" altLang="en-US" b="1" u="sng" dirty="0">
                <a:latin typeface="UD デジタル 教科書体 N-B" panose="02020700000000000000" pitchFamily="17" charset="-128"/>
                <a:ea typeface="UD デジタル 教科書体 N-B" panose="02020700000000000000" pitchFamily="17" charset="-128"/>
              </a:rPr>
              <a:t>◆</a:t>
            </a:r>
            <a:r>
              <a:rPr lang="ja-JP" altLang="ja-JP" b="1" u="sng" dirty="0">
                <a:latin typeface="UD デジタル 教科書体 N-B" panose="02020700000000000000" pitchFamily="17" charset="-128"/>
                <a:ea typeface="UD デジタル 教科書体 N-B" panose="02020700000000000000" pitchFamily="17" charset="-128"/>
              </a:rPr>
              <a:t>社会受容性向上に向けた取組み</a:t>
            </a:r>
            <a:endParaRPr lang="en-US" altLang="ja-JP" b="1" u="sng" dirty="0">
              <a:latin typeface="UD デジタル 教科書体 N-B" panose="02020700000000000000" pitchFamily="17" charset="-128"/>
              <a:ea typeface="UD デジタル 教科書体 N-B" panose="02020700000000000000" pitchFamily="17" charset="-128"/>
            </a:endParaRPr>
          </a:p>
          <a:p>
            <a:pPr>
              <a:lnSpc>
                <a:spcPct val="150000"/>
              </a:lnSpc>
            </a:pPr>
            <a:r>
              <a:rPr lang="ja-JP" altLang="en-US" sz="1600" dirty="0">
                <a:latin typeface="UD デジタル 教科書体 N-B" panose="02020700000000000000" pitchFamily="17" charset="-128"/>
                <a:ea typeface="UD デジタル 教科書体 N-B" panose="02020700000000000000" pitchFamily="17" charset="-128"/>
              </a:rPr>
              <a:t>・空飛ぶクルマ実機を用いたデモフライト</a:t>
            </a:r>
            <a:endParaRPr lang="en-US" altLang="ja-JP" sz="1600" dirty="0">
              <a:latin typeface="UD デジタル 教科書体 N-B" panose="02020700000000000000" pitchFamily="17" charset="-128"/>
              <a:ea typeface="UD デジタル 教科書体 N-B" panose="02020700000000000000" pitchFamily="17" charset="-128"/>
            </a:endParaRPr>
          </a:p>
          <a:p>
            <a:pPr>
              <a:lnSpc>
                <a:spcPct val="150000"/>
              </a:lnSpc>
            </a:pPr>
            <a:r>
              <a:rPr kumimoji="1" lang="ja-JP" altLang="en-US" sz="1400" dirty="0">
                <a:latin typeface="UD デジタル 教科書体 N-B" panose="02020700000000000000" pitchFamily="17" charset="-128"/>
                <a:ea typeface="UD デジタル 教科書体 N-B" panose="02020700000000000000" pitchFamily="17" charset="-128"/>
              </a:rPr>
              <a:t>・</a:t>
            </a:r>
            <a:r>
              <a:rPr kumimoji="1" lang="ja-JP" altLang="en-US" sz="1600" dirty="0">
                <a:latin typeface="UD デジタル 教科書体 N-B" panose="02020700000000000000" pitchFamily="17" charset="-128"/>
                <a:ea typeface="UD デジタル 教科書体 N-B" panose="02020700000000000000" pitchFamily="17" charset="-128"/>
              </a:rPr>
              <a:t>実機展示など社会受容性向上への取組み</a:t>
            </a:r>
            <a:endParaRPr kumimoji="1" lang="en-US" altLang="ja-JP" sz="1600" dirty="0">
              <a:latin typeface="UD デジタル 教科書体 N-B" panose="02020700000000000000" pitchFamily="17" charset="-128"/>
              <a:ea typeface="UD デジタル 教科書体 N-B" panose="02020700000000000000" pitchFamily="17" charset="-128"/>
            </a:endParaRPr>
          </a:p>
          <a:p>
            <a:pPr>
              <a:lnSpc>
                <a:spcPct val="150000"/>
              </a:lnSpc>
            </a:pPr>
            <a:r>
              <a:rPr kumimoji="1" lang="ja-JP" altLang="en-US" sz="1600" dirty="0">
                <a:latin typeface="UD デジタル 教科書体 N-B" panose="02020700000000000000" pitchFamily="17" charset="-128"/>
                <a:ea typeface="UD デジタル 教科書体 N-B" panose="02020700000000000000" pitchFamily="17" charset="-128"/>
              </a:rPr>
              <a:t>　　　　　　　　　　　　　　　　　　　　　　　　　　 　</a:t>
            </a:r>
            <a:r>
              <a:rPr kumimoji="1" lang="ja-JP" altLang="en-US" dirty="0">
                <a:latin typeface="UD デジタル 教科書体 N-B" panose="02020700000000000000" pitchFamily="17" charset="-128"/>
                <a:ea typeface="UD デジタル 教科書体 N-B" panose="02020700000000000000" pitchFamily="17" charset="-128"/>
              </a:rPr>
              <a:t>　　　　</a:t>
            </a:r>
            <a:endParaRPr kumimoji="1" lang="en-US" altLang="ja-JP" dirty="0">
              <a:latin typeface="UD デジタル 教科書体 N-B" panose="02020700000000000000" pitchFamily="17" charset="-128"/>
              <a:ea typeface="UD デジタル 教科書体 N-B" panose="02020700000000000000" pitchFamily="17" charset="-128"/>
            </a:endParaRPr>
          </a:p>
        </p:txBody>
      </p:sp>
      <p:pic>
        <p:nvPicPr>
          <p:cNvPr id="4" name="図 3"/>
          <p:cNvPicPr>
            <a:picLocks noChangeAspect="1"/>
          </p:cNvPicPr>
          <p:nvPr/>
        </p:nvPicPr>
        <p:blipFill>
          <a:blip r:embed="rId3"/>
          <a:stretch>
            <a:fillRect/>
          </a:stretch>
        </p:blipFill>
        <p:spPr>
          <a:xfrm>
            <a:off x="10188673" y="18962"/>
            <a:ext cx="1776703" cy="512276"/>
          </a:xfrm>
          <a:prstGeom prst="rect">
            <a:avLst/>
          </a:prstGeom>
        </p:spPr>
      </p:pic>
    </p:spTree>
    <p:extLst>
      <p:ext uri="{BB962C8B-B14F-4D97-AF65-F5344CB8AC3E}">
        <p14:creationId xmlns:p14="http://schemas.microsoft.com/office/powerpoint/2010/main" val="2249149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正方形/長方形 43">
            <a:extLst>
              <a:ext uri="{FF2B5EF4-FFF2-40B4-BE49-F238E27FC236}">
                <a16:creationId xmlns:a16="http://schemas.microsoft.com/office/drawing/2014/main" id="{825CD048-1CB4-5248-8C4F-366F80C7A711}"/>
              </a:ext>
            </a:extLst>
          </p:cNvPr>
          <p:cNvSpPr/>
          <p:nvPr/>
        </p:nvSpPr>
        <p:spPr>
          <a:xfrm>
            <a:off x="192655" y="6125607"/>
            <a:ext cx="12402558" cy="907286"/>
          </a:xfrm>
          <a:prstGeom prst="rect">
            <a:avLst/>
          </a:prstGeom>
          <a:noFill/>
        </p:spPr>
        <p:txBody>
          <a:bodyPr wrap="square" anchor="ctr" anchorCtr="0">
            <a:noAutofit/>
          </a:bodyPr>
          <a:lstStyle/>
          <a:p>
            <a:pPr fontAlgn="ctr">
              <a:defRPr/>
            </a:pPr>
            <a:endParaRPr lang="en-US" altLang="ja-JP" sz="2000" b="1" u="sng" dirty="0">
              <a:solidFill>
                <a:srgbClr val="FF0000"/>
              </a:solidFill>
              <a:latin typeface="UD デジタル 教科書体 N-B" panose="02020700000000000000" pitchFamily="17" charset="-128"/>
              <a:ea typeface="UD デジタル 教科書体 N-B" panose="02020700000000000000" pitchFamily="17" charset="-128"/>
            </a:endParaRPr>
          </a:p>
        </p:txBody>
      </p:sp>
      <p:sp>
        <p:nvSpPr>
          <p:cNvPr id="11" name="正方形/長方形 10"/>
          <p:cNvSpPr/>
          <p:nvPr/>
        </p:nvSpPr>
        <p:spPr>
          <a:xfrm>
            <a:off x="3798477" y="3707614"/>
            <a:ext cx="2167101" cy="108000"/>
          </a:xfrm>
          <a:prstGeom prst="rect">
            <a:avLst/>
          </a:prstGeom>
          <a:solidFill>
            <a:schemeClr val="bg1"/>
          </a:solidFill>
          <a:ln w="4445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25" name="正方形/長方形 24"/>
          <p:cNvSpPr/>
          <p:nvPr/>
        </p:nvSpPr>
        <p:spPr>
          <a:xfrm>
            <a:off x="3770133" y="3808578"/>
            <a:ext cx="2167101" cy="108000"/>
          </a:xfrm>
          <a:prstGeom prst="rect">
            <a:avLst/>
          </a:prstGeom>
          <a:solidFill>
            <a:schemeClr val="bg1"/>
          </a:solidFill>
          <a:ln w="4445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45" name="タイトル 4"/>
          <p:cNvSpPr txBox="1">
            <a:spLocks/>
          </p:cNvSpPr>
          <p:nvPr/>
        </p:nvSpPr>
        <p:spPr bwMode="gray">
          <a:xfrm>
            <a:off x="0" y="-1537"/>
            <a:ext cx="12191999" cy="569733"/>
          </a:xfrm>
          <a:prstGeom prst="rect">
            <a:avLst/>
          </a:prstGeom>
          <a:solidFill>
            <a:srgbClr val="007CB0">
              <a:lumMod val="75000"/>
            </a:srgbClr>
          </a:solidFill>
        </p:spPr>
        <p:txBody>
          <a:bodyPr vert="horz" lIns="0" tIns="0" rIns="0" bIns="0" rtlCol="0" anchor="ctr" anchorCtr="0">
            <a:noAutofit/>
          </a:bodyPr>
          <a:lstStyle>
            <a:lvl1pPr algn="ctr" defTabSz="990564" rtl="0" eaLnBrk="1" latinLnBrk="0" hangingPunct="1">
              <a:spcBef>
                <a:spcPct val="0"/>
              </a:spcBef>
              <a:buNone/>
              <a:defRPr kumimoji="1" sz="2400" b="1" kern="1200">
                <a:solidFill>
                  <a:schemeClr val="bg1"/>
                </a:solidFill>
                <a:latin typeface="+mj-lt"/>
                <a:ea typeface="+mj-ea"/>
                <a:cs typeface="+mj-cs"/>
                <a:sym typeface="+mj-lt"/>
              </a:defRPr>
            </a:lvl1pPr>
          </a:lstStyle>
          <a:p>
            <a:pPr lvl="0" defTabSz="457200">
              <a:spcBef>
                <a:spcPts val="0"/>
              </a:spcBef>
              <a:defRPr/>
            </a:pPr>
            <a:r>
              <a:rPr kumimoji="0" lang="ja-JP" altLang="en-US" dirty="0" smtClean="0">
                <a:solidFill>
                  <a:prstClr val="white"/>
                </a:solidFill>
                <a:latin typeface="UD デジタル 教科書体 N-B" panose="02020700000000000000" pitchFamily="17" charset="-128"/>
                <a:ea typeface="UD デジタル 教科書体 N-B" panose="02020700000000000000" pitchFamily="17" charset="-128"/>
              </a:rPr>
              <a:t> 兵庫県</a:t>
            </a:r>
            <a:r>
              <a:rPr kumimoji="0" lang="ja-JP" altLang="en-US" dirty="0">
                <a:solidFill>
                  <a:prstClr val="white"/>
                </a:solidFill>
                <a:latin typeface="UD デジタル 教科書体 N-B" panose="02020700000000000000" pitchFamily="17" charset="-128"/>
                <a:ea typeface="UD デジタル 教科書体 N-B" panose="02020700000000000000" pitchFamily="17" charset="-128"/>
              </a:rPr>
              <a:t>・大阪市</a:t>
            </a:r>
            <a:r>
              <a:rPr kumimoji="0" lang="ja-JP" altLang="en-US" dirty="0">
                <a:latin typeface="UD デジタル 教科書体 N-B" panose="02020700000000000000" pitchFamily="17" charset="-128"/>
                <a:ea typeface="UD デジタル 教科書体 N-B" panose="02020700000000000000" pitchFamily="17" charset="-128"/>
              </a:rPr>
              <a:t>との連携　①</a:t>
            </a:r>
            <a:endParaRPr kumimoji="0" lang="en-US" altLang="ja-JP" dirty="0">
              <a:latin typeface="UD デジタル 教科書体 N-B" panose="02020700000000000000" pitchFamily="17" charset="-128"/>
              <a:ea typeface="UD デジタル 教科書体 N-B" panose="02020700000000000000" pitchFamily="17" charset="-128"/>
            </a:endParaRPr>
          </a:p>
        </p:txBody>
      </p:sp>
      <p:sp>
        <p:nvSpPr>
          <p:cNvPr id="52" name="正方形/長方形 51">
            <a:extLst>
              <a:ext uri="{FF2B5EF4-FFF2-40B4-BE49-F238E27FC236}">
                <a16:creationId xmlns:a16="http://schemas.microsoft.com/office/drawing/2014/main" id="{825CD048-1CB4-5248-8C4F-366F80C7A711}"/>
              </a:ext>
            </a:extLst>
          </p:cNvPr>
          <p:cNvSpPr/>
          <p:nvPr/>
        </p:nvSpPr>
        <p:spPr>
          <a:xfrm>
            <a:off x="1" y="560090"/>
            <a:ext cx="12191999" cy="762019"/>
          </a:xfrm>
          <a:prstGeom prst="rect">
            <a:avLst/>
          </a:prstGeom>
          <a:solidFill>
            <a:srgbClr val="BCEBFF"/>
          </a:solidFill>
        </p:spPr>
        <p:txBody>
          <a:bodyPr wrap="square" anchor="t" anchorCtr="0">
            <a:noAutofit/>
          </a:bodyPr>
          <a:lstStyle/>
          <a:p>
            <a:pPr fontAlgn="ctr">
              <a:defRPr/>
            </a:pPr>
            <a:r>
              <a:rPr lang="ja-JP" altLang="en-US" sz="2000" b="1" dirty="0">
                <a:latin typeface="UD デジタル 教科書体 N-B" panose="02020700000000000000" pitchFamily="17" charset="-128"/>
                <a:ea typeface="UD デジタル 教科書体 N-B" panose="02020700000000000000" pitchFamily="17" charset="-128"/>
              </a:rPr>
              <a:t>◆ 空飛ぶクルマのネットワークを関西一円に拡げていくため、兵庫県・大阪市との連携を強化。</a:t>
            </a:r>
            <a:endParaRPr lang="en-US" altLang="ja-JP" sz="2000" b="1" dirty="0">
              <a:latin typeface="UD デジタル 教科書体 N-B" panose="02020700000000000000" pitchFamily="17" charset="-128"/>
              <a:ea typeface="UD デジタル 教科書体 N-B" panose="02020700000000000000" pitchFamily="17" charset="-128"/>
            </a:endParaRPr>
          </a:p>
          <a:p>
            <a:pPr fontAlgn="ctr">
              <a:defRPr/>
            </a:pPr>
            <a:r>
              <a:rPr lang="ja-JP" altLang="en-US" sz="2000" b="1" dirty="0">
                <a:latin typeface="UD デジタル 教科書体 N-B" panose="02020700000000000000" pitchFamily="17" charset="-128"/>
                <a:ea typeface="UD デジタル 教科書体 N-B" panose="02020700000000000000" pitchFamily="17" charset="-128"/>
              </a:rPr>
              <a:t>◆ </a:t>
            </a:r>
            <a:r>
              <a:rPr lang="ja-JP" altLang="en-US" sz="2000" b="1" dirty="0">
                <a:solidFill>
                  <a:prstClr val="black"/>
                </a:solidFill>
                <a:latin typeface="UD デジタル 教科書体 N-B" panose="02020700000000000000" pitchFamily="17" charset="-128"/>
                <a:ea typeface="UD デジタル 教科書体 N-B" panose="02020700000000000000" pitchFamily="17" charset="-128"/>
              </a:rPr>
              <a:t>兵庫県域</a:t>
            </a:r>
            <a:r>
              <a:rPr lang="ja-JP" altLang="en-US" sz="2000" b="1">
                <a:solidFill>
                  <a:prstClr val="black"/>
                </a:solidFill>
                <a:latin typeface="UD デジタル 教科書体 N-B" panose="02020700000000000000" pitchFamily="17" charset="-128"/>
                <a:ea typeface="UD デジタル 教科書体 N-B" panose="02020700000000000000" pitchFamily="17" charset="-128"/>
              </a:rPr>
              <a:t>に</a:t>
            </a:r>
            <a:r>
              <a:rPr lang="ja-JP" altLang="en-US" sz="2000" b="1" smtClean="0">
                <a:solidFill>
                  <a:prstClr val="black"/>
                </a:solidFill>
                <a:latin typeface="UD デジタル 教科書体 N-B" panose="02020700000000000000" pitchFamily="17" charset="-128"/>
                <a:ea typeface="UD デジタル 教科書体 N-B" panose="02020700000000000000" pitchFamily="17" charset="-128"/>
              </a:rPr>
              <a:t>またがる事業、</a:t>
            </a:r>
            <a:r>
              <a:rPr lang="ja-JP" altLang="en-US" sz="2000" b="1" dirty="0">
                <a:solidFill>
                  <a:prstClr val="black"/>
                </a:solidFill>
                <a:latin typeface="UD デジタル 教科書体 N-B" panose="02020700000000000000" pitchFamily="17" charset="-128"/>
                <a:ea typeface="UD デジタル 教科書体 N-B" panose="02020700000000000000" pitchFamily="17" charset="-128"/>
              </a:rPr>
              <a:t>大阪市域を含む事業については、</a:t>
            </a:r>
            <a:r>
              <a:rPr lang="ja-JP" altLang="ja-JP" sz="2000" b="1" dirty="0">
                <a:latin typeface="UD デジタル 教科書体 N-B" panose="02020700000000000000" pitchFamily="17" charset="-128"/>
                <a:ea typeface="UD デジタル 教科書体 N-B" panose="02020700000000000000" pitchFamily="17" charset="-128"/>
              </a:rPr>
              <a:t>兵庫</a:t>
            </a:r>
            <a:r>
              <a:rPr lang="ja-JP" altLang="en-US" sz="2000" b="1" dirty="0">
                <a:latin typeface="UD デジタル 教科書体 N-B" panose="02020700000000000000" pitchFamily="17" charset="-128"/>
                <a:ea typeface="UD デジタル 教科書体 N-B" panose="02020700000000000000" pitchFamily="17" charset="-128"/>
              </a:rPr>
              <a:t>県・大阪市と連携し</a:t>
            </a:r>
            <a:r>
              <a:rPr lang="ja-JP" altLang="en-US" sz="2000" b="1" dirty="0">
                <a:solidFill>
                  <a:prstClr val="black"/>
                </a:solidFill>
                <a:latin typeface="UD デジタル 教科書体 N-B" panose="02020700000000000000" pitchFamily="17" charset="-128"/>
                <a:ea typeface="UD デジタル 教科書体 N-B" panose="02020700000000000000" pitchFamily="17" charset="-128"/>
              </a:rPr>
              <a:t>補助</a:t>
            </a:r>
            <a:r>
              <a:rPr lang="ja-JP" altLang="en-US" sz="2000" b="1" dirty="0">
                <a:latin typeface="UD デジタル 教科書体 N-B" panose="02020700000000000000" pitchFamily="17" charset="-128"/>
                <a:ea typeface="UD デジタル 教科書体 N-B" panose="02020700000000000000" pitchFamily="17" charset="-128"/>
              </a:rPr>
              <a:t>。</a:t>
            </a:r>
            <a:endParaRPr lang="en-US" altLang="ja-JP" sz="2000" b="1" dirty="0">
              <a:latin typeface="UD デジタル 教科書体 N-B" panose="02020700000000000000" pitchFamily="17" charset="-128"/>
              <a:ea typeface="UD デジタル 教科書体 N-B" panose="02020700000000000000" pitchFamily="17" charset="-128"/>
            </a:endParaRPr>
          </a:p>
        </p:txBody>
      </p:sp>
      <p:graphicFrame>
        <p:nvGraphicFramePr>
          <p:cNvPr id="53" name="表 52"/>
          <p:cNvGraphicFramePr>
            <a:graphicFrameLocks noGrp="1"/>
          </p:cNvGraphicFramePr>
          <p:nvPr>
            <p:extLst>
              <p:ext uri="{D42A27DB-BD31-4B8C-83A1-F6EECF244321}">
                <p14:modId xmlns:p14="http://schemas.microsoft.com/office/powerpoint/2010/main" val="999372829"/>
              </p:ext>
            </p:extLst>
          </p:nvPr>
        </p:nvGraphicFramePr>
        <p:xfrm>
          <a:off x="139298" y="4220007"/>
          <a:ext cx="11913401" cy="1977557"/>
        </p:xfrm>
        <a:graphic>
          <a:graphicData uri="http://schemas.openxmlformats.org/drawingml/2006/table">
            <a:tbl>
              <a:tblPr firstRow="1" bandRow="1">
                <a:tableStyleId>{5940675A-B579-460E-94D1-54222C63F5DA}</a:tableStyleId>
              </a:tblPr>
              <a:tblGrid>
                <a:gridCol w="1573956">
                  <a:extLst>
                    <a:ext uri="{9D8B030D-6E8A-4147-A177-3AD203B41FA5}">
                      <a16:colId xmlns:a16="http://schemas.microsoft.com/office/drawing/2014/main" val="2045673120"/>
                    </a:ext>
                  </a:extLst>
                </a:gridCol>
                <a:gridCol w="3298790">
                  <a:extLst>
                    <a:ext uri="{9D8B030D-6E8A-4147-A177-3AD203B41FA5}">
                      <a16:colId xmlns:a16="http://schemas.microsoft.com/office/drawing/2014/main" val="3511934670"/>
                    </a:ext>
                  </a:extLst>
                </a:gridCol>
                <a:gridCol w="3366052">
                  <a:extLst>
                    <a:ext uri="{9D8B030D-6E8A-4147-A177-3AD203B41FA5}">
                      <a16:colId xmlns:a16="http://schemas.microsoft.com/office/drawing/2014/main" val="1002979089"/>
                    </a:ext>
                  </a:extLst>
                </a:gridCol>
                <a:gridCol w="3674603">
                  <a:extLst>
                    <a:ext uri="{9D8B030D-6E8A-4147-A177-3AD203B41FA5}">
                      <a16:colId xmlns:a16="http://schemas.microsoft.com/office/drawing/2014/main" val="4218697185"/>
                    </a:ext>
                  </a:extLst>
                </a:gridCol>
              </a:tblGrid>
              <a:tr h="301164">
                <a:tc>
                  <a:txBody>
                    <a:bodyPr/>
                    <a:lstStyle/>
                    <a:p>
                      <a:endParaRPr kumimoji="1" lang="ja-JP" altLang="en-US" sz="1600" b="1"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600" b="1" dirty="0">
                          <a:latin typeface="UD デジタル 教科書体 N-B" panose="02020700000000000000" pitchFamily="17" charset="-128"/>
                          <a:ea typeface="UD デジタル 教科書体 N-B" panose="02020700000000000000" pitchFamily="17" charset="-128"/>
                        </a:rPr>
                        <a:t>大阪府</a:t>
                      </a:r>
                    </a:p>
                  </a:txBody>
                  <a:tcPr anchor="ctr">
                    <a:solidFill>
                      <a:schemeClr val="accent1">
                        <a:lumMod val="20000"/>
                        <a:lumOff val="80000"/>
                      </a:schemeClr>
                    </a:solidFill>
                  </a:tcPr>
                </a:tc>
                <a:tc>
                  <a:txBody>
                    <a:bodyPr/>
                    <a:lstStyle/>
                    <a:p>
                      <a:pPr algn="ctr"/>
                      <a:r>
                        <a:rPr kumimoji="1" lang="ja-JP" altLang="en-US" sz="1600" b="1" dirty="0">
                          <a:latin typeface="UD デジタル 教科書体 N-B" panose="02020700000000000000" pitchFamily="17" charset="-128"/>
                          <a:ea typeface="UD デジタル 教科書体 N-B" panose="02020700000000000000" pitchFamily="17" charset="-128"/>
                        </a:rPr>
                        <a:t>大阪市</a:t>
                      </a:r>
                    </a:p>
                  </a:txBody>
                  <a:tcPr anchor="ctr">
                    <a:solidFill>
                      <a:schemeClr val="accent1">
                        <a:lumMod val="20000"/>
                        <a:lumOff val="80000"/>
                      </a:schemeClr>
                    </a:solidFill>
                  </a:tcPr>
                </a:tc>
                <a:tc>
                  <a:txBody>
                    <a:bodyPr/>
                    <a:lstStyle/>
                    <a:p>
                      <a:pPr algn="ctr"/>
                      <a:r>
                        <a:rPr kumimoji="1" lang="ja-JP" altLang="en-US" sz="1600" b="1" dirty="0">
                          <a:latin typeface="UD デジタル 教科書体 N-B" panose="02020700000000000000" pitchFamily="17" charset="-128"/>
                          <a:ea typeface="UD デジタル 教科書体 N-B" panose="02020700000000000000" pitchFamily="17" charset="-128"/>
                        </a:rPr>
                        <a:t>兵庫県</a:t>
                      </a:r>
                      <a:endParaRPr kumimoji="1" lang="ja-JP" altLang="en-US" sz="1600" b="1" strike="sngStrike" baseline="30000" dirty="0">
                        <a:solidFill>
                          <a:srgbClr val="FF0000"/>
                        </a:solidFill>
                        <a:latin typeface="UD デジタル 教科書体 N-B" panose="02020700000000000000" pitchFamily="17" charset="-128"/>
                        <a:ea typeface="UD デジタル 教科書体 N-B" panose="02020700000000000000" pitchFamily="17" charset="-128"/>
                      </a:endParaRPr>
                    </a:p>
                  </a:txBody>
                  <a:tcPr anchor="ctr">
                    <a:solidFill>
                      <a:schemeClr val="accent1">
                        <a:lumMod val="20000"/>
                        <a:lumOff val="80000"/>
                      </a:schemeClr>
                    </a:solidFill>
                  </a:tcPr>
                </a:tc>
                <a:extLst>
                  <a:ext uri="{0D108BD9-81ED-4DB2-BD59-A6C34878D82A}">
                    <a16:rowId xmlns:a16="http://schemas.microsoft.com/office/drawing/2014/main" val="1808449886"/>
                  </a:ext>
                </a:extLst>
              </a:tr>
              <a:tr h="548223">
                <a:tc>
                  <a:txBody>
                    <a:bodyPr/>
                    <a:lstStyle/>
                    <a:p>
                      <a:r>
                        <a:rPr kumimoji="1" lang="ja-JP" altLang="en-US" sz="1600" b="1" dirty="0">
                          <a:latin typeface="UD デジタル 教科書体 N-B" panose="02020700000000000000" pitchFamily="17" charset="-128"/>
                          <a:ea typeface="UD デジタル 教科書体 N-B" panose="02020700000000000000" pitchFamily="17" charset="-128"/>
                        </a:rPr>
                        <a:t>補助対象事業</a:t>
                      </a:r>
                    </a:p>
                  </a:txBody>
                  <a:tcPr anchor="ctr" anchorCtr="1">
                    <a:solidFill>
                      <a:schemeClr val="accent1">
                        <a:lumMod val="20000"/>
                        <a:lumOff val="80000"/>
                      </a:schemeClr>
                    </a:solidFill>
                  </a:tcPr>
                </a:tc>
                <a:tc>
                  <a:txBody>
                    <a:bodyPr/>
                    <a:lstStyle/>
                    <a:p>
                      <a:pPr algn="ctr"/>
                      <a:r>
                        <a:rPr kumimoji="1" lang="ja-JP" altLang="en-US" sz="1600" b="1" dirty="0">
                          <a:latin typeface="UD デジタル 教科書体 N-B" panose="02020700000000000000" pitchFamily="17" charset="-128"/>
                          <a:ea typeface="UD デジタル 教科書体 N-B" panose="02020700000000000000" pitchFamily="17" charset="-128"/>
                        </a:rPr>
                        <a:t>府域で実施する事業</a:t>
                      </a:r>
                    </a:p>
                  </a:txBody>
                  <a:tcPr anchor="ctr">
                    <a:solidFill>
                      <a:schemeClr val="bg1"/>
                    </a:solidFill>
                  </a:tcPr>
                </a:tc>
                <a:tc>
                  <a:txBody>
                    <a:bodyPr/>
                    <a:lstStyle/>
                    <a:p>
                      <a:pPr algn="ctr"/>
                      <a:r>
                        <a:rPr kumimoji="1" lang="ja-JP" altLang="en-US" sz="1600" b="1" dirty="0">
                          <a:latin typeface="UD デジタル 教科書体 N-B" panose="02020700000000000000" pitchFamily="17" charset="-128"/>
                          <a:ea typeface="UD デジタル 教科書体 N-B" panose="02020700000000000000" pitchFamily="17" charset="-128"/>
                        </a:rPr>
                        <a:t>市域で実施する事業</a:t>
                      </a:r>
                    </a:p>
                  </a:txBody>
                  <a:tcPr anchor="ctr">
                    <a:solidFill>
                      <a:schemeClr val="bg1"/>
                    </a:solidFill>
                  </a:tcPr>
                </a:tc>
                <a:tc>
                  <a:txBody>
                    <a:bodyPr/>
                    <a:lstStyle/>
                    <a:p>
                      <a:pPr algn="ctr"/>
                      <a:r>
                        <a:rPr kumimoji="1" lang="ja-JP" altLang="en-US" sz="1600" b="1" dirty="0">
                          <a:latin typeface="UD デジタル 教科書体 N-B" panose="02020700000000000000" pitchFamily="17" charset="-128"/>
                          <a:ea typeface="UD デジタル 教科書体 N-B" panose="02020700000000000000" pitchFamily="17" charset="-128"/>
                        </a:rPr>
                        <a:t>府域と県域の両方で実施する事業</a:t>
                      </a:r>
                      <a:endParaRPr kumimoji="1" lang="en-US" altLang="ja-JP" sz="1600" b="1" dirty="0">
                        <a:latin typeface="UD デジタル 教科書体 N-B" panose="02020700000000000000" pitchFamily="17" charset="-128"/>
                        <a:ea typeface="UD デジタル 教科書体 N-B" panose="02020700000000000000" pitchFamily="17" charset="-128"/>
                      </a:endParaRPr>
                    </a:p>
                    <a:p>
                      <a:pPr algn="ctr"/>
                      <a:r>
                        <a:rPr kumimoji="1" lang="ja-JP" altLang="en-US" sz="1600" b="1" dirty="0">
                          <a:latin typeface="UD デジタル 教科書体 N-B" panose="02020700000000000000" pitchFamily="17" charset="-128"/>
                          <a:ea typeface="UD デジタル 教科書体 N-B" panose="02020700000000000000" pitchFamily="17" charset="-128"/>
                        </a:rPr>
                        <a:t>（府と県を結ぶ実証実験など）</a:t>
                      </a:r>
                    </a:p>
                  </a:txBody>
                  <a:tcPr anchor="ctr">
                    <a:solidFill>
                      <a:schemeClr val="bg1"/>
                    </a:solidFill>
                  </a:tcPr>
                </a:tc>
                <a:extLst>
                  <a:ext uri="{0D108BD9-81ED-4DB2-BD59-A6C34878D82A}">
                    <a16:rowId xmlns:a16="http://schemas.microsoft.com/office/drawing/2014/main" val="2665916325"/>
                  </a:ext>
                </a:extLst>
              </a:tr>
              <a:tr h="513037">
                <a:tc>
                  <a:txBody>
                    <a:bodyPr/>
                    <a:lstStyle/>
                    <a:p>
                      <a:r>
                        <a:rPr kumimoji="1" lang="ja-JP" altLang="en-US" sz="1600" b="1" spc="300" baseline="0" dirty="0">
                          <a:latin typeface="UD デジタル 教科書体 N-B" panose="02020700000000000000" pitchFamily="17" charset="-128"/>
                          <a:ea typeface="UD デジタル 教科書体 N-B" panose="02020700000000000000" pitchFamily="17" charset="-128"/>
                        </a:rPr>
                        <a:t>補助上限額</a:t>
                      </a:r>
                    </a:p>
                  </a:txBody>
                  <a:tcPr anchor="ctr" anchorCtr="1">
                    <a:solidFill>
                      <a:schemeClr val="accent1">
                        <a:lumMod val="20000"/>
                        <a:lumOff val="80000"/>
                      </a:schemeClr>
                    </a:solidFill>
                  </a:tcPr>
                </a:tc>
                <a:tc>
                  <a:txBody>
                    <a:bodyPr/>
                    <a:lstStyle/>
                    <a:p>
                      <a:pPr algn="ctr"/>
                      <a:r>
                        <a:rPr kumimoji="1" lang="en-US" altLang="ja-JP" sz="1600" b="1" dirty="0">
                          <a:latin typeface="UD デジタル 教科書体 N-B" panose="02020700000000000000" pitchFamily="17" charset="-128"/>
                          <a:ea typeface="UD デジタル 教科書体 N-B" panose="02020700000000000000" pitchFamily="17" charset="-128"/>
                        </a:rPr>
                        <a:t>1,000</a:t>
                      </a:r>
                      <a:r>
                        <a:rPr kumimoji="1" lang="ja-JP" altLang="en-US" sz="1600" b="1" dirty="0">
                          <a:latin typeface="UD デジタル 教科書体 N-B" panose="02020700000000000000" pitchFamily="17" charset="-128"/>
                          <a:ea typeface="UD デジタル 教科書体 N-B" panose="02020700000000000000" pitchFamily="17" charset="-128"/>
                        </a:rPr>
                        <a:t>万円</a:t>
                      </a:r>
                    </a:p>
                  </a:txBody>
                  <a:tcPr anchor="ctr">
                    <a:solidFill>
                      <a:schemeClr val="bg1"/>
                    </a:solidFill>
                  </a:tcPr>
                </a:tc>
                <a:tc>
                  <a:txBody>
                    <a:bodyPr/>
                    <a:lstStyle/>
                    <a:p>
                      <a:pPr algn="ctr"/>
                      <a:r>
                        <a:rPr kumimoji="1" lang="en-US" altLang="ja-JP" sz="1600" b="1" dirty="0">
                          <a:latin typeface="UD デジタル 教科書体 N-B" panose="02020700000000000000" pitchFamily="17" charset="-128"/>
                          <a:ea typeface="UD デジタル 教科書体 N-B" panose="02020700000000000000" pitchFamily="17" charset="-128"/>
                        </a:rPr>
                        <a:t>500</a:t>
                      </a:r>
                      <a:r>
                        <a:rPr kumimoji="1" lang="ja-JP" altLang="en-US" sz="1600" b="1" dirty="0">
                          <a:latin typeface="UD デジタル 教科書体 N-B" panose="02020700000000000000" pitchFamily="17" charset="-128"/>
                          <a:ea typeface="UD デジタル 教科書体 N-B" panose="02020700000000000000" pitchFamily="17" charset="-128"/>
                        </a:rPr>
                        <a:t>万円</a:t>
                      </a:r>
                    </a:p>
                  </a:txBody>
                  <a:tcPr anchor="ctr">
                    <a:solidFill>
                      <a:schemeClr val="bg1"/>
                    </a:solidFill>
                  </a:tcPr>
                </a:tc>
                <a:tc>
                  <a:txBody>
                    <a:bodyPr/>
                    <a:lstStyle/>
                    <a:p>
                      <a:pPr algn="ctr"/>
                      <a:r>
                        <a:rPr kumimoji="1" lang="en-US" altLang="ja-JP" sz="1600" b="1" dirty="0">
                          <a:latin typeface="UD デジタル 教科書体 N-B" panose="02020700000000000000" pitchFamily="17" charset="-128"/>
                          <a:ea typeface="UD デジタル 教科書体 N-B" panose="02020700000000000000" pitchFamily="17" charset="-128"/>
                        </a:rPr>
                        <a:t>1,000</a:t>
                      </a:r>
                      <a:r>
                        <a:rPr kumimoji="1" lang="ja-JP" altLang="en-US" sz="1600" b="1" dirty="0">
                          <a:latin typeface="UD デジタル 教科書体 N-B" panose="02020700000000000000" pitchFamily="17" charset="-128"/>
                          <a:ea typeface="UD デジタル 教科書体 N-B" panose="02020700000000000000" pitchFamily="17" charset="-128"/>
                        </a:rPr>
                        <a:t>万円</a:t>
                      </a:r>
                      <a:endParaRPr kumimoji="1" lang="en-US" altLang="ja-JP" sz="1600" b="1" dirty="0">
                        <a:latin typeface="UD デジタル 教科書体 N-B" panose="02020700000000000000" pitchFamily="17" charset="-128"/>
                        <a:ea typeface="UD デジタル 教科書体 N-B" panose="02020700000000000000" pitchFamily="17" charset="-128"/>
                      </a:endParaRPr>
                    </a:p>
                    <a:p>
                      <a:pPr algn="ctr"/>
                      <a:r>
                        <a:rPr kumimoji="1" lang="ja-JP" altLang="en-US" sz="1600" b="1" dirty="0">
                          <a:latin typeface="UD デジタル 教科書体 N-B" panose="02020700000000000000" pitchFamily="17" charset="-128"/>
                          <a:ea typeface="UD デジタル 教科書体 N-B" panose="02020700000000000000" pitchFamily="17" charset="-128"/>
                        </a:rPr>
                        <a:t>（</a:t>
                      </a:r>
                      <a:r>
                        <a:rPr kumimoji="1" lang="en-US" altLang="ja-JP" sz="1600" b="1" dirty="0">
                          <a:latin typeface="UD デジタル 教科書体 N-B" panose="02020700000000000000" pitchFamily="17" charset="-128"/>
                          <a:ea typeface="UD デジタル 教科書体 N-B" panose="02020700000000000000" pitchFamily="17" charset="-128"/>
                        </a:rPr>
                        <a:t>※</a:t>
                      </a:r>
                      <a:r>
                        <a:rPr kumimoji="1" lang="ja-JP" altLang="en-US" sz="1600" b="1" dirty="0">
                          <a:latin typeface="UD デジタル 教科書体 N-B" panose="02020700000000000000" pitchFamily="17" charset="-128"/>
                          <a:ea typeface="UD デジタル 教科書体 N-B" panose="02020700000000000000" pitchFamily="17" charset="-128"/>
                        </a:rPr>
                        <a:t>補助上限額を引き上げて補助）</a:t>
                      </a:r>
                    </a:p>
                  </a:txBody>
                  <a:tcPr anchor="ctr">
                    <a:solidFill>
                      <a:schemeClr val="bg1"/>
                    </a:solidFill>
                  </a:tcPr>
                </a:tc>
                <a:extLst>
                  <a:ext uri="{0D108BD9-81ED-4DB2-BD59-A6C34878D82A}">
                    <a16:rowId xmlns:a16="http://schemas.microsoft.com/office/drawing/2014/main" val="3775475232"/>
                  </a:ext>
                </a:extLst>
              </a:tr>
              <a:tr h="484037">
                <a:tc>
                  <a:txBody>
                    <a:bodyPr/>
                    <a:lstStyle/>
                    <a:p>
                      <a:r>
                        <a:rPr kumimoji="1" lang="ja-JP" altLang="en-US" sz="1600" b="1" spc="1500" baseline="0" dirty="0">
                          <a:latin typeface="UD デジタル 教科書体 N-B" panose="02020700000000000000" pitchFamily="17" charset="-128"/>
                          <a:ea typeface="UD デジタル 教科書体 N-B" panose="02020700000000000000" pitchFamily="17" charset="-128"/>
                        </a:rPr>
                        <a:t>補助</a:t>
                      </a:r>
                      <a:r>
                        <a:rPr kumimoji="1" lang="ja-JP" altLang="en-US" sz="1600" b="1" dirty="0">
                          <a:latin typeface="UD デジタル 教科書体 N-B" panose="02020700000000000000" pitchFamily="17" charset="-128"/>
                          <a:ea typeface="UD デジタル 教科書体 N-B" panose="02020700000000000000" pitchFamily="17" charset="-128"/>
                        </a:rPr>
                        <a:t>率</a:t>
                      </a:r>
                    </a:p>
                  </a:txBody>
                  <a:tcPr anchor="ctr" anchorCtr="1">
                    <a:solidFill>
                      <a:schemeClr val="accent1">
                        <a:lumMod val="20000"/>
                        <a:lumOff val="80000"/>
                      </a:schemeClr>
                    </a:solidFill>
                  </a:tcPr>
                </a:tc>
                <a:tc>
                  <a:txBody>
                    <a:bodyPr/>
                    <a:lstStyle/>
                    <a:p>
                      <a:pPr algn="ctr"/>
                      <a:r>
                        <a:rPr kumimoji="1" lang="ja-JP" altLang="en-US" sz="1600" b="1" dirty="0">
                          <a:latin typeface="UD デジタル 教科書体 N-B" panose="02020700000000000000" pitchFamily="17" charset="-128"/>
                          <a:ea typeface="UD デジタル 教科書体 N-B" panose="02020700000000000000" pitchFamily="17" charset="-128"/>
                        </a:rPr>
                        <a:t>対象経費の</a:t>
                      </a:r>
                      <a:r>
                        <a:rPr kumimoji="1" lang="en-US" altLang="ja-JP" sz="1600" b="1" dirty="0">
                          <a:latin typeface="UD デジタル 教科書体 N-B" panose="02020700000000000000" pitchFamily="17" charset="-128"/>
                          <a:ea typeface="UD デジタル 教科書体 N-B" panose="02020700000000000000" pitchFamily="17" charset="-128"/>
                        </a:rPr>
                        <a:t>1/2</a:t>
                      </a:r>
                      <a:r>
                        <a:rPr kumimoji="1" lang="ja-JP" altLang="en-US" sz="1600" b="1" dirty="0">
                          <a:latin typeface="UD デジタル 教科書体 N-B" panose="02020700000000000000" pitchFamily="17" charset="-128"/>
                          <a:ea typeface="UD デジタル 教科書体 N-B" panose="02020700000000000000" pitchFamily="17" charset="-128"/>
                        </a:rPr>
                        <a:t>以内</a:t>
                      </a:r>
                    </a:p>
                  </a:txBody>
                  <a:tcPr anchor="ctr">
                    <a:solidFill>
                      <a:schemeClr val="bg1"/>
                    </a:solidFill>
                  </a:tcPr>
                </a:tc>
                <a:tc>
                  <a:txBody>
                    <a:bodyPr/>
                    <a:lstStyle/>
                    <a:p>
                      <a:pPr algn="ctr"/>
                      <a:r>
                        <a:rPr kumimoji="1" lang="ja-JP" altLang="en-US" sz="1600" b="1" dirty="0">
                          <a:latin typeface="UD デジタル 教科書体 N-B" panose="02020700000000000000" pitchFamily="17" charset="-128"/>
                          <a:ea typeface="UD デジタル 教科書体 N-B" panose="02020700000000000000" pitchFamily="17" charset="-128"/>
                        </a:rPr>
                        <a:t>対象経費の</a:t>
                      </a:r>
                      <a:r>
                        <a:rPr kumimoji="1" lang="en-US" altLang="ja-JP" sz="1600" b="1" dirty="0">
                          <a:latin typeface="UD デジタル 教科書体 N-B" panose="02020700000000000000" pitchFamily="17" charset="-128"/>
                          <a:ea typeface="UD デジタル 教科書体 N-B" panose="02020700000000000000" pitchFamily="17" charset="-128"/>
                        </a:rPr>
                        <a:t>1/4</a:t>
                      </a:r>
                      <a:r>
                        <a:rPr kumimoji="1" lang="ja-JP" altLang="en-US" sz="1600" b="1" dirty="0">
                          <a:latin typeface="UD デジタル 教科書体 N-B" panose="02020700000000000000" pitchFamily="17" charset="-128"/>
                          <a:ea typeface="UD デジタル 教科書体 N-B" panose="02020700000000000000" pitchFamily="17" charset="-128"/>
                        </a:rPr>
                        <a:t>以内</a:t>
                      </a:r>
                      <a:endParaRPr kumimoji="1" lang="en-US" altLang="ja-JP" sz="1600" b="1" dirty="0">
                        <a:latin typeface="UD デジタル 教科書体 N-B" panose="02020700000000000000" pitchFamily="17" charset="-128"/>
                        <a:ea typeface="UD デジタル 教科書体 N-B" panose="02020700000000000000" pitchFamily="17" charset="-128"/>
                      </a:endParaRPr>
                    </a:p>
                  </a:txBody>
                  <a:tcPr anchor="ctr">
                    <a:solidFill>
                      <a:schemeClr val="bg1"/>
                    </a:solidFill>
                  </a:tcPr>
                </a:tc>
                <a:tc>
                  <a:txBody>
                    <a:bodyPr/>
                    <a:lstStyle/>
                    <a:p>
                      <a:pPr algn="ctr"/>
                      <a:r>
                        <a:rPr kumimoji="1" lang="ja-JP" altLang="en-US" sz="1600" b="1" dirty="0">
                          <a:latin typeface="UD デジタル 教科書体 N-B" panose="02020700000000000000" pitchFamily="17" charset="-128"/>
                          <a:ea typeface="UD デジタル 教科書体 N-B" panose="02020700000000000000" pitchFamily="17" charset="-128"/>
                        </a:rPr>
                        <a:t>府・県合計で対象経費の</a:t>
                      </a:r>
                      <a:r>
                        <a:rPr kumimoji="1" lang="en-US" altLang="ja-JP" sz="1600" b="1" dirty="0">
                          <a:latin typeface="UD デジタル 教科書体 N-B" panose="02020700000000000000" pitchFamily="17" charset="-128"/>
                          <a:ea typeface="UD デジタル 教科書体 N-B" panose="02020700000000000000" pitchFamily="17" charset="-128"/>
                        </a:rPr>
                        <a:t>1/2</a:t>
                      </a:r>
                      <a:r>
                        <a:rPr kumimoji="1" lang="ja-JP" altLang="en-US" sz="1600" b="1" dirty="0">
                          <a:latin typeface="UD デジタル 教科書体 N-B" panose="02020700000000000000" pitchFamily="17" charset="-128"/>
                          <a:ea typeface="UD デジタル 教科書体 N-B" panose="02020700000000000000" pitchFamily="17" charset="-128"/>
                        </a:rPr>
                        <a:t>以内</a:t>
                      </a:r>
                      <a:endParaRPr kumimoji="1" lang="en-US" altLang="ja-JP" sz="1600" b="1" dirty="0">
                        <a:latin typeface="UD デジタル 教科書体 N-B" panose="02020700000000000000" pitchFamily="17" charset="-128"/>
                        <a:ea typeface="UD デジタル 教科書体 N-B" panose="02020700000000000000" pitchFamily="17" charset="-128"/>
                      </a:endParaRPr>
                    </a:p>
                  </a:txBody>
                  <a:tcPr anchor="ctr">
                    <a:solidFill>
                      <a:schemeClr val="bg1"/>
                    </a:solidFill>
                  </a:tcPr>
                </a:tc>
                <a:extLst>
                  <a:ext uri="{0D108BD9-81ED-4DB2-BD59-A6C34878D82A}">
                    <a16:rowId xmlns:a16="http://schemas.microsoft.com/office/drawing/2014/main" val="3535315010"/>
                  </a:ext>
                </a:extLst>
              </a:tr>
            </a:tbl>
          </a:graphicData>
        </a:graphic>
      </p:graphicFrame>
      <p:sp>
        <p:nvSpPr>
          <p:cNvPr id="47" name="正方形/長方形 46"/>
          <p:cNvSpPr/>
          <p:nvPr/>
        </p:nvSpPr>
        <p:spPr>
          <a:xfrm>
            <a:off x="89729" y="1368023"/>
            <a:ext cx="11751697" cy="2585323"/>
          </a:xfrm>
          <a:prstGeom prst="rect">
            <a:avLst/>
          </a:prstGeom>
        </p:spPr>
        <p:txBody>
          <a:bodyPr wrap="square">
            <a:spAutoFit/>
          </a:bodyPr>
          <a:lstStyle/>
          <a:p>
            <a:pPr marL="533400" indent="-533400"/>
            <a:r>
              <a:rPr lang="en-US" altLang="ja-JP" kern="100" dirty="0" smtClean="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a:t>
            </a:r>
            <a:r>
              <a:rPr lang="ja-JP" altLang="en-US" kern="100" dirty="0" smtClean="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公募要領</a:t>
            </a:r>
            <a:r>
              <a:rPr lang="en-US" altLang="ja-JP" kern="100" dirty="0" smtClean="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P9</a:t>
            </a:r>
            <a:r>
              <a:rPr lang="ja-JP" altLang="en-US" kern="100" dirty="0" smtClean="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抜粋</a:t>
            </a:r>
            <a:endParaRPr lang="en-US" altLang="ja-JP" kern="100" dirty="0" smtClean="0">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marL="533400" indent="-533400"/>
            <a:endParaRPr lang="en-US" altLang="ja-JP" kern="100" dirty="0" smtClean="0">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marL="533400" indent="-533400"/>
            <a:r>
              <a:rPr lang="ja-JP" altLang="ja-JP" kern="100" dirty="0" smtClean="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a:t>
            </a:r>
            <a:r>
              <a:rPr lang="ja-JP" altLang="ja-JP"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大阪市連携】</a:t>
            </a:r>
          </a:p>
          <a:p>
            <a:pPr marL="533400" indent="-533400"/>
            <a:r>
              <a:rPr lang="ja-JP" altLang="ja-JP"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　実証フィールドや調査エリアが大阪市内である場合や、社会受容性向上に向けた取組みを大阪市内で実施する</a:t>
            </a:r>
            <a:endParaRPr lang="en-US" altLang="ja-JP"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marL="533400" indent="-533400"/>
            <a:r>
              <a:rPr lang="ja-JP" altLang="en-US"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　</a:t>
            </a:r>
            <a:r>
              <a:rPr lang="ja-JP" altLang="ja-JP"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場合は、大阪市からも補助を受けることが可能です。</a:t>
            </a:r>
            <a:endParaRPr lang="en-US" altLang="ja-JP"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marL="533400" indent="-533400"/>
            <a:endParaRPr lang="en-US" altLang="ja-JP"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marL="533400" indent="-533400"/>
            <a:r>
              <a:rPr lang="ja-JP" altLang="ja-JP"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【大阪府・兵庫県域】</a:t>
            </a:r>
          </a:p>
          <a:p>
            <a:pPr marL="533400" indent="-533400"/>
            <a:r>
              <a:rPr lang="ja-JP" altLang="ja-JP"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　実証フィールドや調査エリアが大阪府と兵庫県にまたがる場合や、社会受容性向上に向けた取組みを両府県</a:t>
            </a:r>
            <a:endParaRPr lang="en-US" altLang="ja-JP"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marL="533400" indent="-533400"/>
            <a:r>
              <a:rPr lang="ja-JP" altLang="en-US"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　</a:t>
            </a:r>
            <a:r>
              <a:rPr lang="ja-JP" altLang="ja-JP"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で実施する場合に、両府県の補助を受けることが可能です。</a:t>
            </a:r>
          </a:p>
        </p:txBody>
      </p:sp>
      <p:pic>
        <p:nvPicPr>
          <p:cNvPr id="9" name="図 8"/>
          <p:cNvPicPr>
            <a:picLocks noChangeAspect="1"/>
          </p:cNvPicPr>
          <p:nvPr/>
        </p:nvPicPr>
        <p:blipFill>
          <a:blip r:embed="rId3"/>
          <a:stretch>
            <a:fillRect/>
          </a:stretch>
        </p:blipFill>
        <p:spPr>
          <a:xfrm>
            <a:off x="10188673" y="18962"/>
            <a:ext cx="1776703" cy="512276"/>
          </a:xfrm>
          <a:prstGeom prst="rect">
            <a:avLst/>
          </a:prstGeom>
        </p:spPr>
      </p:pic>
    </p:spTree>
    <p:extLst>
      <p:ext uri="{BB962C8B-B14F-4D97-AF65-F5344CB8AC3E}">
        <p14:creationId xmlns:p14="http://schemas.microsoft.com/office/powerpoint/2010/main" val="2163643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正方形/長方形 43">
            <a:extLst>
              <a:ext uri="{FF2B5EF4-FFF2-40B4-BE49-F238E27FC236}">
                <a16:creationId xmlns:a16="http://schemas.microsoft.com/office/drawing/2014/main" id="{825CD048-1CB4-5248-8C4F-366F80C7A711}"/>
              </a:ext>
            </a:extLst>
          </p:cNvPr>
          <p:cNvSpPr/>
          <p:nvPr/>
        </p:nvSpPr>
        <p:spPr>
          <a:xfrm>
            <a:off x="192655" y="6125607"/>
            <a:ext cx="12402558" cy="907286"/>
          </a:xfrm>
          <a:prstGeom prst="rect">
            <a:avLst/>
          </a:prstGeom>
          <a:noFill/>
        </p:spPr>
        <p:txBody>
          <a:bodyPr wrap="square" anchor="ctr" anchorCtr="0">
            <a:noAutofit/>
          </a:bodyPr>
          <a:lstStyle/>
          <a:p>
            <a:pPr fontAlgn="ctr">
              <a:defRPr/>
            </a:pPr>
            <a:endParaRPr lang="en-US" altLang="ja-JP" sz="2000" b="1" u="sng" dirty="0">
              <a:solidFill>
                <a:srgbClr val="FF0000"/>
              </a:solidFill>
              <a:latin typeface="UD デジタル 教科書体 N-B" panose="02020700000000000000" pitchFamily="17" charset="-128"/>
              <a:ea typeface="UD デジタル 教科書体 N-B" panose="02020700000000000000" pitchFamily="17" charset="-128"/>
            </a:endParaRPr>
          </a:p>
        </p:txBody>
      </p:sp>
      <p:sp>
        <p:nvSpPr>
          <p:cNvPr id="11" name="正方形/長方形 10"/>
          <p:cNvSpPr/>
          <p:nvPr/>
        </p:nvSpPr>
        <p:spPr>
          <a:xfrm>
            <a:off x="3798477" y="3707614"/>
            <a:ext cx="2167101" cy="108000"/>
          </a:xfrm>
          <a:prstGeom prst="rect">
            <a:avLst/>
          </a:prstGeom>
          <a:solidFill>
            <a:schemeClr val="bg1"/>
          </a:solidFill>
          <a:ln w="4445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25" name="正方形/長方形 24"/>
          <p:cNvSpPr/>
          <p:nvPr/>
        </p:nvSpPr>
        <p:spPr>
          <a:xfrm>
            <a:off x="3770133" y="3808578"/>
            <a:ext cx="2167101" cy="108000"/>
          </a:xfrm>
          <a:prstGeom prst="rect">
            <a:avLst/>
          </a:prstGeom>
          <a:solidFill>
            <a:schemeClr val="bg1"/>
          </a:solidFill>
          <a:ln w="4445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45" name="タイトル 4"/>
          <p:cNvSpPr txBox="1">
            <a:spLocks/>
          </p:cNvSpPr>
          <p:nvPr/>
        </p:nvSpPr>
        <p:spPr bwMode="gray">
          <a:xfrm>
            <a:off x="0" y="-1537"/>
            <a:ext cx="12191999" cy="569733"/>
          </a:xfrm>
          <a:prstGeom prst="rect">
            <a:avLst/>
          </a:prstGeom>
          <a:solidFill>
            <a:srgbClr val="007CB0">
              <a:lumMod val="75000"/>
            </a:srgbClr>
          </a:solidFill>
        </p:spPr>
        <p:txBody>
          <a:bodyPr vert="horz" lIns="0" tIns="0" rIns="0" bIns="0" rtlCol="0" anchor="ctr" anchorCtr="0">
            <a:noAutofit/>
          </a:bodyPr>
          <a:lstStyle>
            <a:lvl1pPr algn="ctr" defTabSz="990564" rtl="0" eaLnBrk="1" latinLnBrk="0" hangingPunct="1">
              <a:spcBef>
                <a:spcPct val="0"/>
              </a:spcBef>
              <a:buNone/>
              <a:defRPr kumimoji="1" sz="2400" b="1" kern="1200">
                <a:solidFill>
                  <a:schemeClr val="bg1"/>
                </a:solidFill>
                <a:latin typeface="+mj-lt"/>
                <a:ea typeface="+mj-ea"/>
                <a:cs typeface="+mj-cs"/>
                <a:sym typeface="+mj-lt"/>
              </a:defRPr>
            </a:lvl1pPr>
          </a:lstStyle>
          <a:p>
            <a:pPr lvl="0" defTabSz="457200">
              <a:spcBef>
                <a:spcPts val="0"/>
              </a:spcBef>
              <a:defRPr/>
            </a:pPr>
            <a:r>
              <a:rPr kumimoji="0" lang="ja-JP" altLang="en-US" dirty="0">
                <a:solidFill>
                  <a:prstClr val="white"/>
                </a:solidFill>
                <a:latin typeface="UD デジタル 教科書体 N-B" panose="02020700000000000000" pitchFamily="17" charset="-128"/>
                <a:ea typeface="UD デジタル 教科書体 N-B" panose="02020700000000000000" pitchFamily="17" charset="-128"/>
              </a:rPr>
              <a:t>兵庫県・大阪市</a:t>
            </a:r>
            <a:r>
              <a:rPr kumimoji="0" lang="ja-JP" altLang="en-US" dirty="0">
                <a:latin typeface="UD デジタル 教科書体 N-B" panose="02020700000000000000" pitchFamily="17" charset="-128"/>
                <a:ea typeface="UD デジタル 教科書体 N-B" panose="02020700000000000000" pitchFamily="17" charset="-128"/>
              </a:rPr>
              <a:t>との連携　②</a:t>
            </a:r>
            <a:endParaRPr kumimoji="0" lang="en-US" altLang="ja-JP" dirty="0">
              <a:latin typeface="UD デジタル 教科書体 N-B" panose="02020700000000000000" pitchFamily="17" charset="-128"/>
              <a:ea typeface="UD デジタル 教科書体 N-B" panose="02020700000000000000" pitchFamily="17" charset="-128"/>
            </a:endParaRPr>
          </a:p>
        </p:txBody>
      </p:sp>
      <p:sp>
        <p:nvSpPr>
          <p:cNvPr id="58" name="正方形/長方形 57">
            <a:extLst>
              <a:ext uri="{FF2B5EF4-FFF2-40B4-BE49-F238E27FC236}">
                <a16:creationId xmlns:a16="http://schemas.microsoft.com/office/drawing/2014/main" id="{825CD048-1CB4-5248-8C4F-366F80C7A711}"/>
              </a:ext>
            </a:extLst>
          </p:cNvPr>
          <p:cNvSpPr/>
          <p:nvPr/>
        </p:nvSpPr>
        <p:spPr>
          <a:xfrm>
            <a:off x="-1" y="6366217"/>
            <a:ext cx="12191999" cy="503027"/>
          </a:xfrm>
          <a:prstGeom prst="rect">
            <a:avLst/>
          </a:prstGeom>
          <a:solidFill>
            <a:srgbClr val="BCEBFF"/>
          </a:solidFill>
        </p:spPr>
        <p:txBody>
          <a:bodyPr wrap="square" anchor="ctr" anchorCtr="0">
            <a:noAutofit/>
          </a:bodyPr>
          <a:lstStyle/>
          <a:p>
            <a:pPr algn="ctr" fontAlgn="ctr">
              <a:defRPr/>
            </a:pPr>
            <a:r>
              <a:rPr lang="ja-JP" altLang="en-US" sz="2200" b="1" dirty="0">
                <a:solidFill>
                  <a:srgbClr val="FF0000"/>
                </a:solidFill>
                <a:latin typeface="UD デジタル 教科書体 N-B" panose="02020700000000000000" pitchFamily="17" charset="-128"/>
                <a:ea typeface="UD デジタル 教科書体 N-B" panose="02020700000000000000" pitchFamily="17" charset="-128"/>
              </a:rPr>
              <a:t>大阪市・兵庫県の制度を活用した、府・県域にまたがる大きなプロジェクトの申請を期待</a:t>
            </a:r>
            <a:endParaRPr lang="en-US" altLang="ja-JP" sz="2200" b="1" u="sng" dirty="0">
              <a:solidFill>
                <a:srgbClr val="FF0000"/>
              </a:solidFill>
              <a:latin typeface="UD デジタル 教科書体 N-B" panose="02020700000000000000" pitchFamily="17" charset="-128"/>
              <a:ea typeface="UD デジタル 教科書体 N-B" panose="02020700000000000000" pitchFamily="17" charset="-128"/>
            </a:endParaRPr>
          </a:p>
        </p:txBody>
      </p:sp>
      <p:sp>
        <p:nvSpPr>
          <p:cNvPr id="114" name="正方形/長方形 113"/>
          <p:cNvSpPr/>
          <p:nvPr/>
        </p:nvSpPr>
        <p:spPr>
          <a:xfrm>
            <a:off x="-24253" y="581084"/>
            <a:ext cx="12074543" cy="36088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a:spcBef>
                <a:spcPts val="300"/>
              </a:spcBef>
            </a:pPr>
            <a:r>
              <a:rPr lang="en-US" altLang="ja-JP" b="1" dirty="0">
                <a:solidFill>
                  <a:schemeClr val="tx1"/>
                </a:solidFill>
                <a:latin typeface="UD デジタル 教科書体 N-B" panose="02020700000000000000" pitchFamily="17" charset="-128"/>
                <a:ea typeface="UD デジタル 教科書体 N-B" panose="02020700000000000000" pitchFamily="17" charset="-128"/>
              </a:rPr>
              <a:t>【</a:t>
            </a:r>
            <a:r>
              <a:rPr lang="ja-JP" altLang="en-US" b="1" dirty="0">
                <a:solidFill>
                  <a:schemeClr val="tx1"/>
                </a:solidFill>
                <a:latin typeface="UD デジタル 教科書体 N-B" panose="02020700000000000000" pitchFamily="17" charset="-128"/>
                <a:ea typeface="UD デジタル 教科書体 N-B" panose="02020700000000000000" pitchFamily="17" charset="-128"/>
              </a:rPr>
              <a:t>補助額シミュレーション：大阪府</a:t>
            </a:r>
            <a:r>
              <a:rPr lang="en-US" altLang="ja-JP" b="1" dirty="0">
                <a:solidFill>
                  <a:schemeClr val="tx1"/>
                </a:solidFill>
                <a:latin typeface="UD デジタル 教科書体 N-B" panose="02020700000000000000" pitchFamily="17" charset="-128"/>
                <a:ea typeface="UD デジタル 教科書体 N-B" panose="02020700000000000000" pitchFamily="17" charset="-128"/>
              </a:rPr>
              <a:t>(</a:t>
            </a:r>
            <a:r>
              <a:rPr lang="ja-JP" altLang="en-US" b="1" dirty="0">
                <a:solidFill>
                  <a:schemeClr val="tx1"/>
                </a:solidFill>
                <a:latin typeface="UD デジタル 教科書体 N-B" panose="02020700000000000000" pitchFamily="17" charset="-128"/>
                <a:ea typeface="UD デジタル 教科書体 N-B" panose="02020700000000000000" pitchFamily="17" charset="-128"/>
              </a:rPr>
              <a:t>大阪市含む</a:t>
            </a:r>
            <a:r>
              <a:rPr lang="en-US" altLang="ja-JP" b="1" dirty="0">
                <a:solidFill>
                  <a:schemeClr val="tx1"/>
                </a:solidFill>
                <a:latin typeface="UD デジタル 教科書体 N-B" panose="02020700000000000000" pitchFamily="17" charset="-128"/>
                <a:ea typeface="UD デジタル 教科書体 N-B" panose="02020700000000000000" pitchFamily="17" charset="-128"/>
              </a:rPr>
              <a:t>)</a:t>
            </a:r>
            <a:r>
              <a:rPr lang="ja-JP" altLang="en-US" b="1" dirty="0">
                <a:solidFill>
                  <a:schemeClr val="tx1"/>
                </a:solidFill>
                <a:latin typeface="UD デジタル 教科書体 N-B" panose="02020700000000000000" pitchFamily="17" charset="-128"/>
                <a:ea typeface="UD デジタル 教科書体 N-B" panose="02020700000000000000" pitchFamily="17" charset="-128"/>
              </a:rPr>
              <a:t>・兵庫県にまたがる</a:t>
            </a:r>
            <a:r>
              <a:rPr lang="zh-TW" altLang="en-US" b="1" dirty="0">
                <a:solidFill>
                  <a:schemeClr val="tx1"/>
                </a:solidFill>
                <a:latin typeface="UD デジタル 教科書体 N-B" panose="02020700000000000000" pitchFamily="17" charset="-128"/>
                <a:ea typeface="UD デジタル 教科書体 N-B" panose="02020700000000000000" pitchFamily="17" charset="-128"/>
              </a:rPr>
              <a:t>事業費総額：</a:t>
            </a:r>
            <a:r>
              <a:rPr lang="en-US" altLang="zh-TW" b="1" dirty="0">
                <a:solidFill>
                  <a:schemeClr val="tx1"/>
                </a:solidFill>
                <a:latin typeface="UD デジタル 教科書体 N-B" panose="02020700000000000000" pitchFamily="17" charset="-128"/>
                <a:ea typeface="UD デジタル 教科書体 N-B" panose="02020700000000000000" pitchFamily="17" charset="-128"/>
              </a:rPr>
              <a:t>4,000</a:t>
            </a:r>
            <a:r>
              <a:rPr lang="zh-TW" altLang="en-US" b="1" dirty="0">
                <a:solidFill>
                  <a:schemeClr val="tx1"/>
                </a:solidFill>
                <a:latin typeface="UD デジタル 教科書体 N-B" panose="02020700000000000000" pitchFamily="17" charset="-128"/>
                <a:ea typeface="UD デジタル 教科書体 N-B" panose="02020700000000000000" pitchFamily="17" charset="-128"/>
              </a:rPr>
              <a:t>万円</a:t>
            </a:r>
            <a:r>
              <a:rPr lang="ja-JP" altLang="en-US" b="1" dirty="0">
                <a:solidFill>
                  <a:schemeClr val="tx1"/>
                </a:solidFill>
                <a:latin typeface="UD デジタル 教科書体 N-B" panose="02020700000000000000" pitchFamily="17" charset="-128"/>
                <a:ea typeface="UD デジタル 教科書体 N-B" panose="02020700000000000000" pitchFamily="17" charset="-128"/>
              </a:rPr>
              <a:t>）の場合</a:t>
            </a:r>
            <a:r>
              <a:rPr lang="en-US" altLang="ja-JP" b="1" dirty="0">
                <a:solidFill>
                  <a:schemeClr val="tx1"/>
                </a:solidFill>
                <a:latin typeface="UD デジタル 教科書体 N-B" panose="02020700000000000000" pitchFamily="17" charset="-128"/>
                <a:ea typeface="UD デジタル 教科書体 N-B" panose="02020700000000000000" pitchFamily="17" charset="-128"/>
              </a:rPr>
              <a:t>】</a:t>
            </a:r>
            <a:endParaRPr lang="zh-TW" altLang="en-US" b="1" dirty="0">
              <a:solidFill>
                <a:schemeClr val="tx1"/>
              </a:solidFill>
              <a:latin typeface="UD デジタル 教科書体 N-B" panose="02020700000000000000" pitchFamily="17" charset="-128"/>
              <a:ea typeface="UD デジタル 教科書体 N-B" panose="02020700000000000000" pitchFamily="17" charset="-128"/>
            </a:endParaRPr>
          </a:p>
          <a:p>
            <a:pPr>
              <a:spcBef>
                <a:spcPts val="300"/>
              </a:spcBef>
            </a:pPr>
            <a:endParaRPr lang="en-US" altLang="ja-JP" b="1" dirty="0">
              <a:solidFill>
                <a:schemeClr val="tx1"/>
              </a:solidFill>
              <a:latin typeface="UD デジタル 教科書体 N-B" panose="02020700000000000000" pitchFamily="17" charset="-128"/>
              <a:ea typeface="UD デジタル 教科書体 N-B" panose="02020700000000000000" pitchFamily="17" charset="-128"/>
            </a:endParaRPr>
          </a:p>
        </p:txBody>
      </p:sp>
      <p:grpSp>
        <p:nvGrpSpPr>
          <p:cNvPr id="115" name="グループ化 114"/>
          <p:cNvGrpSpPr/>
          <p:nvPr/>
        </p:nvGrpSpPr>
        <p:grpSpPr>
          <a:xfrm>
            <a:off x="761064" y="950416"/>
            <a:ext cx="10800000" cy="2234289"/>
            <a:chOff x="671151" y="4033622"/>
            <a:chExt cx="8842580" cy="2234289"/>
          </a:xfrm>
        </p:grpSpPr>
        <p:grpSp>
          <p:nvGrpSpPr>
            <p:cNvPr id="116" name="グループ化 115"/>
            <p:cNvGrpSpPr/>
            <p:nvPr/>
          </p:nvGrpSpPr>
          <p:grpSpPr>
            <a:xfrm>
              <a:off x="671151" y="4082904"/>
              <a:ext cx="8842580" cy="2185007"/>
              <a:chOff x="671151" y="4082904"/>
              <a:chExt cx="8842580" cy="2185007"/>
            </a:xfrm>
          </p:grpSpPr>
          <p:grpSp>
            <p:nvGrpSpPr>
              <p:cNvPr id="120" name="グループ化 119"/>
              <p:cNvGrpSpPr/>
              <p:nvPr/>
            </p:nvGrpSpPr>
            <p:grpSpPr>
              <a:xfrm>
                <a:off x="673781" y="4097100"/>
                <a:ext cx="8800987" cy="2170811"/>
                <a:chOff x="265692" y="4057973"/>
                <a:chExt cx="8800987" cy="2170811"/>
              </a:xfrm>
            </p:grpSpPr>
            <p:sp>
              <p:nvSpPr>
                <p:cNvPr id="123" name="テキスト ボックス 122"/>
                <p:cNvSpPr txBox="1"/>
                <p:nvPr/>
              </p:nvSpPr>
              <p:spPr>
                <a:xfrm>
                  <a:off x="1940365" y="5949375"/>
                  <a:ext cx="2451530" cy="279409"/>
                </a:xfrm>
                <a:prstGeom prst="rect">
                  <a:avLst/>
                </a:prstGeom>
                <a:noFill/>
              </p:spPr>
              <p:txBody>
                <a:bodyPr wrap="square" lIns="0" tIns="0" rIns="0" bIns="0" rtlCol="0">
                  <a:spAutoFit/>
                </a:bodyPr>
                <a:lstStyle/>
                <a:p>
                  <a:r>
                    <a:rPr kumimoji="1" lang="ja-JP" altLang="en-US" sz="1600" b="1" dirty="0">
                      <a:latin typeface="UD デジタル 教科書体 N-B" panose="02020700000000000000" pitchFamily="17" charset="-128"/>
                      <a:ea typeface="UD デジタル 教科書体 N-B" panose="02020700000000000000" pitchFamily="17" charset="-128"/>
                    </a:rPr>
                    <a:t>事業費総額の</a:t>
                  </a:r>
                  <a:r>
                    <a:rPr kumimoji="1" lang="ja-JP" altLang="en-US" b="1" dirty="0">
                      <a:solidFill>
                        <a:srgbClr val="FF0000"/>
                      </a:solidFill>
                      <a:latin typeface="UD デジタル 教科書体 N-B" panose="02020700000000000000" pitchFamily="17" charset="-128"/>
                      <a:ea typeface="UD デジタル 教科書体 N-B" panose="02020700000000000000" pitchFamily="17" charset="-128"/>
                    </a:rPr>
                    <a:t>５</a:t>
                  </a:r>
                  <a:r>
                    <a:rPr kumimoji="1" lang="en-US" altLang="ja-JP" b="1" dirty="0">
                      <a:solidFill>
                        <a:srgbClr val="FF0000"/>
                      </a:solidFill>
                      <a:latin typeface="UD デジタル 教科書体 N-B" panose="02020700000000000000" pitchFamily="17" charset="-128"/>
                      <a:ea typeface="UD デジタル 教科書体 N-B" panose="02020700000000000000" pitchFamily="17" charset="-128"/>
                    </a:rPr>
                    <a:t>/</a:t>
                  </a:r>
                  <a:r>
                    <a:rPr kumimoji="1" lang="ja-JP" altLang="en-US" b="1" dirty="0">
                      <a:solidFill>
                        <a:srgbClr val="FF0000"/>
                      </a:solidFill>
                      <a:latin typeface="UD デジタル 教科書体 N-B" panose="02020700000000000000" pitchFamily="17" charset="-128"/>
                      <a:ea typeface="UD デジタル 教科書体 N-B" panose="02020700000000000000" pitchFamily="17" charset="-128"/>
                    </a:rPr>
                    <a:t>８</a:t>
                  </a:r>
                  <a:r>
                    <a:rPr kumimoji="1" lang="ja-JP" altLang="en-US" sz="1600" b="1" dirty="0">
                      <a:latin typeface="UD デジタル 教科書体 N-B" panose="02020700000000000000" pitchFamily="17" charset="-128"/>
                      <a:ea typeface="UD デジタル 教科書体 N-B" panose="02020700000000000000" pitchFamily="17" charset="-128"/>
                    </a:rPr>
                    <a:t>を補助</a:t>
                  </a:r>
                  <a:endParaRPr kumimoji="1" lang="en-US" altLang="ja-JP" sz="1600" b="1" dirty="0">
                    <a:latin typeface="UD デジタル 教科書体 N-B" panose="02020700000000000000" pitchFamily="17" charset="-128"/>
                    <a:ea typeface="UD デジタル 教科書体 N-B" panose="02020700000000000000" pitchFamily="17" charset="-128"/>
                  </a:endParaRPr>
                </a:p>
              </p:txBody>
            </p:sp>
            <p:grpSp>
              <p:nvGrpSpPr>
                <p:cNvPr id="124" name="グループ化 123"/>
                <p:cNvGrpSpPr/>
                <p:nvPr/>
              </p:nvGrpSpPr>
              <p:grpSpPr>
                <a:xfrm>
                  <a:off x="265692" y="4057973"/>
                  <a:ext cx="8800987" cy="1739275"/>
                  <a:chOff x="5939864" y="4286066"/>
                  <a:chExt cx="8800987" cy="1739275"/>
                </a:xfrm>
              </p:grpSpPr>
              <p:sp>
                <p:nvSpPr>
                  <p:cNvPr id="125" name="右中かっこ 124"/>
                  <p:cNvSpPr/>
                  <p:nvPr/>
                </p:nvSpPr>
                <p:spPr>
                  <a:xfrm rot="5400000">
                    <a:off x="8739303" y="3277860"/>
                    <a:ext cx="94963" cy="5400000"/>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latin typeface="UD デジタル 教科書体 N-B" panose="02020700000000000000" pitchFamily="17" charset="-128"/>
                      <a:ea typeface="UD デジタル 教科書体 N-B" panose="02020700000000000000" pitchFamily="17" charset="-128"/>
                    </a:endParaRPr>
                  </a:p>
                </p:txBody>
              </p:sp>
              <p:grpSp>
                <p:nvGrpSpPr>
                  <p:cNvPr id="126" name="グループ化 125"/>
                  <p:cNvGrpSpPr/>
                  <p:nvPr/>
                </p:nvGrpSpPr>
                <p:grpSpPr>
                  <a:xfrm>
                    <a:off x="5939864" y="4286066"/>
                    <a:ext cx="8800987" cy="1581354"/>
                    <a:chOff x="5939864" y="4286066"/>
                    <a:chExt cx="8800987" cy="1581354"/>
                  </a:xfrm>
                </p:grpSpPr>
                <p:grpSp>
                  <p:nvGrpSpPr>
                    <p:cNvPr id="127" name="グループ化 126"/>
                    <p:cNvGrpSpPr/>
                    <p:nvPr/>
                  </p:nvGrpSpPr>
                  <p:grpSpPr>
                    <a:xfrm>
                      <a:off x="5939864" y="4286066"/>
                      <a:ext cx="8800987" cy="1575211"/>
                      <a:chOff x="5939864" y="4286066"/>
                      <a:chExt cx="8800987" cy="1575211"/>
                    </a:xfrm>
                  </p:grpSpPr>
                  <p:sp>
                    <p:nvSpPr>
                      <p:cNvPr id="131" name="テキスト ボックス 130"/>
                      <p:cNvSpPr txBox="1"/>
                      <p:nvPr/>
                    </p:nvSpPr>
                    <p:spPr>
                      <a:xfrm>
                        <a:off x="12796574" y="5615056"/>
                        <a:ext cx="597690" cy="246221"/>
                      </a:xfrm>
                      <a:prstGeom prst="rect">
                        <a:avLst/>
                      </a:prstGeom>
                      <a:noFill/>
                    </p:spPr>
                    <p:txBody>
                      <a:bodyPr wrap="square" lIns="0" tIns="0" rIns="0" bIns="0" rtlCol="0">
                        <a:spAutoFit/>
                      </a:bodyPr>
                      <a:lstStyle/>
                      <a:p>
                        <a:r>
                          <a:rPr kumimoji="1" lang="ja-JP" altLang="en-US" sz="1600" dirty="0">
                            <a:latin typeface="UD デジタル 教科書体 N-B" panose="02020700000000000000" pitchFamily="17" charset="-128"/>
                            <a:ea typeface="UD デジタル 教科書体 N-B" panose="02020700000000000000" pitchFamily="17" charset="-128"/>
                          </a:rPr>
                          <a:t>３</a:t>
                        </a:r>
                        <a:r>
                          <a:rPr kumimoji="1" lang="en-US" altLang="ja-JP" sz="1600" dirty="0">
                            <a:latin typeface="UD デジタル 教科書体 N-B" panose="02020700000000000000" pitchFamily="17" charset="-128"/>
                            <a:ea typeface="UD デジタル 教科書体 N-B" panose="02020700000000000000" pitchFamily="17" charset="-128"/>
                          </a:rPr>
                          <a:t>/</a:t>
                        </a:r>
                        <a:r>
                          <a:rPr kumimoji="1" lang="ja-JP" altLang="en-US" sz="1600" dirty="0">
                            <a:latin typeface="UD デジタル 教科書体 N-B" panose="02020700000000000000" pitchFamily="17" charset="-128"/>
                            <a:ea typeface="UD デジタル 教科書体 N-B" panose="02020700000000000000" pitchFamily="17" charset="-128"/>
                          </a:rPr>
                          <a:t>８</a:t>
                        </a:r>
                        <a:endParaRPr kumimoji="1" lang="en-US" altLang="ja-JP" sz="1600" dirty="0">
                          <a:latin typeface="UD デジタル 教科書体 N-B" panose="02020700000000000000" pitchFamily="17" charset="-128"/>
                          <a:ea typeface="UD デジタル 教科書体 N-B" panose="02020700000000000000" pitchFamily="17" charset="-128"/>
                        </a:endParaRPr>
                      </a:p>
                    </p:txBody>
                  </p:sp>
                  <p:grpSp>
                    <p:nvGrpSpPr>
                      <p:cNvPr id="132" name="グループ化 131"/>
                      <p:cNvGrpSpPr/>
                      <p:nvPr/>
                    </p:nvGrpSpPr>
                    <p:grpSpPr>
                      <a:xfrm>
                        <a:off x="5939864" y="4286066"/>
                        <a:ext cx="8800987" cy="1181677"/>
                        <a:chOff x="6867843" y="4800910"/>
                        <a:chExt cx="5867914" cy="1181677"/>
                      </a:xfrm>
                    </p:grpSpPr>
                    <p:cxnSp>
                      <p:nvCxnSpPr>
                        <p:cNvPr id="134" name="直線矢印コネクタ 133"/>
                        <p:cNvCxnSpPr>
                          <a:cxnSpLocks/>
                        </p:cNvCxnSpPr>
                        <p:nvPr/>
                      </p:nvCxnSpPr>
                      <p:spPr>
                        <a:xfrm rot="5400000" flipH="1">
                          <a:off x="7591246" y="5260713"/>
                          <a:ext cx="3748" cy="1440000"/>
                        </a:xfrm>
                        <a:prstGeom prst="straightConnector1">
                          <a:avLst/>
                        </a:prstGeom>
                        <a:ln w="28575">
                          <a:headEnd type="arrow" w="med" len="sm"/>
                          <a:tailEnd type="arrow" w="med" len="sm"/>
                        </a:ln>
                      </p:spPr>
                      <p:style>
                        <a:lnRef idx="1">
                          <a:schemeClr val="dk1"/>
                        </a:lnRef>
                        <a:fillRef idx="0">
                          <a:schemeClr val="dk1"/>
                        </a:fillRef>
                        <a:effectRef idx="0">
                          <a:schemeClr val="dk1"/>
                        </a:effectRef>
                        <a:fontRef idx="minor">
                          <a:schemeClr val="tx1"/>
                        </a:fontRef>
                      </p:style>
                    </p:cxnSp>
                    <p:cxnSp>
                      <p:nvCxnSpPr>
                        <p:cNvPr id="135" name="直線矢印コネクタ 134"/>
                        <p:cNvCxnSpPr>
                          <a:cxnSpLocks/>
                        </p:cNvCxnSpPr>
                        <p:nvPr/>
                      </p:nvCxnSpPr>
                      <p:spPr>
                        <a:xfrm rot="5400000" flipH="1">
                          <a:off x="8707362" y="5618839"/>
                          <a:ext cx="3748" cy="720000"/>
                        </a:xfrm>
                        <a:prstGeom prst="straightConnector1">
                          <a:avLst/>
                        </a:prstGeom>
                        <a:ln w="28575">
                          <a:headEnd type="arrow" w="med" len="sm"/>
                          <a:tailEnd type="arrow" w="med" len="sm"/>
                        </a:ln>
                      </p:spPr>
                      <p:style>
                        <a:lnRef idx="1">
                          <a:schemeClr val="dk1"/>
                        </a:lnRef>
                        <a:fillRef idx="0">
                          <a:schemeClr val="dk1"/>
                        </a:fillRef>
                        <a:effectRef idx="0">
                          <a:schemeClr val="dk1"/>
                        </a:effectRef>
                        <a:fontRef idx="minor">
                          <a:schemeClr val="tx1"/>
                        </a:fontRef>
                      </p:style>
                    </p:cxnSp>
                    <p:cxnSp>
                      <p:nvCxnSpPr>
                        <p:cNvPr id="136" name="直線矢印コネクタ 135"/>
                        <p:cNvCxnSpPr>
                          <a:cxnSpLocks/>
                        </p:cNvCxnSpPr>
                        <p:nvPr/>
                      </p:nvCxnSpPr>
                      <p:spPr>
                        <a:xfrm rot="5400000" flipH="1">
                          <a:off x="9812504" y="5257943"/>
                          <a:ext cx="3748" cy="1440000"/>
                        </a:xfrm>
                        <a:prstGeom prst="straightConnector1">
                          <a:avLst/>
                        </a:prstGeom>
                        <a:ln w="28575">
                          <a:headEnd type="arrow" w="med" len="sm"/>
                          <a:tailEnd type="arrow" w="med" len="sm"/>
                        </a:ln>
                      </p:spPr>
                      <p:style>
                        <a:lnRef idx="1">
                          <a:schemeClr val="dk1"/>
                        </a:lnRef>
                        <a:fillRef idx="0">
                          <a:schemeClr val="dk1"/>
                        </a:fillRef>
                        <a:effectRef idx="0">
                          <a:schemeClr val="dk1"/>
                        </a:effectRef>
                        <a:fontRef idx="minor">
                          <a:schemeClr val="tx1"/>
                        </a:fontRef>
                      </p:style>
                    </p:cxnSp>
                    <p:grpSp>
                      <p:nvGrpSpPr>
                        <p:cNvPr id="137" name="グループ化 136"/>
                        <p:cNvGrpSpPr/>
                        <p:nvPr/>
                      </p:nvGrpSpPr>
                      <p:grpSpPr>
                        <a:xfrm>
                          <a:off x="6867843" y="4800910"/>
                          <a:ext cx="5867914" cy="1032470"/>
                          <a:chOff x="6867843" y="4800910"/>
                          <a:chExt cx="5867914" cy="1032470"/>
                        </a:xfrm>
                      </p:grpSpPr>
                      <p:sp>
                        <p:nvSpPr>
                          <p:cNvPr id="138" name="正方形/長方形 137"/>
                          <p:cNvSpPr/>
                          <p:nvPr/>
                        </p:nvSpPr>
                        <p:spPr>
                          <a:xfrm>
                            <a:off x="8403743" y="4800910"/>
                            <a:ext cx="795840" cy="36088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a:spcBef>
                                <a:spcPts val="300"/>
                              </a:spcBef>
                            </a:pPr>
                            <a:r>
                              <a:rPr lang="ja-JP" altLang="en-US" sz="1600" b="1" dirty="0">
                                <a:solidFill>
                                  <a:schemeClr val="tx1"/>
                                </a:solidFill>
                                <a:latin typeface="UD デジタル 教科書体 N-B" panose="02020700000000000000" pitchFamily="17" charset="-128"/>
                                <a:ea typeface="UD デジタル 教科書体 N-B" panose="02020700000000000000" pitchFamily="17" charset="-128"/>
                              </a:rPr>
                              <a:t>大阪市補助</a:t>
                            </a:r>
                            <a:endParaRPr lang="en-US" altLang="ja-JP" sz="1600" b="1"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139" name="正方形/長方形 138"/>
                          <p:cNvSpPr/>
                          <p:nvPr/>
                        </p:nvSpPr>
                        <p:spPr>
                          <a:xfrm>
                            <a:off x="9527683" y="4819196"/>
                            <a:ext cx="798683" cy="36088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a:spcBef>
                                <a:spcPts val="300"/>
                              </a:spcBef>
                            </a:pPr>
                            <a:r>
                              <a:rPr lang="ja-JP" altLang="en-US" sz="1600" b="1" dirty="0">
                                <a:solidFill>
                                  <a:schemeClr val="tx1"/>
                                </a:solidFill>
                                <a:latin typeface="UD デジタル 教科書体 N-B" panose="02020700000000000000" pitchFamily="17" charset="-128"/>
                                <a:ea typeface="UD デジタル 教科書体 N-B" panose="02020700000000000000" pitchFamily="17" charset="-128"/>
                              </a:rPr>
                              <a:t>兵庫県補助</a:t>
                            </a:r>
                            <a:endParaRPr lang="en-US" altLang="ja-JP" sz="1600" b="1" dirty="0">
                              <a:solidFill>
                                <a:schemeClr val="tx1"/>
                              </a:solidFill>
                              <a:latin typeface="UD デジタル 教科書体 N-B" panose="02020700000000000000" pitchFamily="17" charset="-128"/>
                              <a:ea typeface="UD デジタル 教科書体 N-B" panose="02020700000000000000" pitchFamily="17" charset="-128"/>
                            </a:endParaRPr>
                          </a:p>
                        </p:txBody>
                      </p:sp>
                      <p:grpSp>
                        <p:nvGrpSpPr>
                          <p:cNvPr id="140" name="グループ化 139"/>
                          <p:cNvGrpSpPr/>
                          <p:nvPr/>
                        </p:nvGrpSpPr>
                        <p:grpSpPr>
                          <a:xfrm>
                            <a:off x="6867843" y="4812472"/>
                            <a:ext cx="5867914" cy="1020908"/>
                            <a:chOff x="6867843" y="4812472"/>
                            <a:chExt cx="5867914" cy="1020908"/>
                          </a:xfrm>
                        </p:grpSpPr>
                        <p:grpSp>
                          <p:nvGrpSpPr>
                            <p:cNvPr id="141" name="グループ化 140"/>
                            <p:cNvGrpSpPr/>
                            <p:nvPr/>
                          </p:nvGrpSpPr>
                          <p:grpSpPr>
                            <a:xfrm>
                              <a:off x="6867843" y="4812472"/>
                              <a:ext cx="5867914" cy="1020908"/>
                              <a:chOff x="6867843" y="4812472"/>
                              <a:chExt cx="5867914" cy="1020908"/>
                            </a:xfrm>
                          </p:grpSpPr>
                          <p:sp>
                            <p:nvSpPr>
                              <p:cNvPr id="143" name="正方形/長方形 142"/>
                              <p:cNvSpPr/>
                              <p:nvPr/>
                            </p:nvSpPr>
                            <p:spPr>
                              <a:xfrm>
                                <a:off x="10575757" y="5235780"/>
                                <a:ext cx="2160000" cy="597600"/>
                              </a:xfrm>
                              <a:prstGeom prst="rect">
                                <a:avLst/>
                              </a:prstGeom>
                              <a:solidFill>
                                <a:schemeClr val="bg1"/>
                              </a:solidFill>
                              <a:ln w="4445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ysClr val="windowText" lastClr="000000"/>
                                    </a:solidFill>
                                  </a:ln>
                                  <a:solidFill>
                                    <a:sysClr val="windowText" lastClr="000000"/>
                                  </a:solidFill>
                                  <a:latin typeface="UD デジタル 教科書体 N-B" panose="02020700000000000000" pitchFamily="17" charset="-128"/>
                                  <a:ea typeface="UD デジタル 教科書体 N-B" panose="02020700000000000000" pitchFamily="17" charset="-128"/>
                                </a:endParaRPr>
                              </a:p>
                            </p:txBody>
                          </p:sp>
                          <p:grpSp>
                            <p:nvGrpSpPr>
                              <p:cNvPr id="144" name="グループ化 143"/>
                              <p:cNvGrpSpPr/>
                              <p:nvPr/>
                            </p:nvGrpSpPr>
                            <p:grpSpPr>
                              <a:xfrm>
                                <a:off x="6867843" y="4812472"/>
                                <a:ext cx="3672670" cy="1020881"/>
                                <a:chOff x="5020916" y="4758614"/>
                                <a:chExt cx="3672670" cy="1020881"/>
                              </a:xfrm>
                            </p:grpSpPr>
                            <p:sp>
                              <p:nvSpPr>
                                <p:cNvPr id="146" name="正方形/長方形 145"/>
                                <p:cNvSpPr/>
                                <p:nvPr/>
                              </p:nvSpPr>
                              <p:spPr>
                                <a:xfrm>
                                  <a:off x="7253586" y="5180158"/>
                                  <a:ext cx="1440000" cy="597600"/>
                                </a:xfrm>
                                <a:prstGeom prst="rect">
                                  <a:avLst/>
                                </a:prstGeom>
                                <a:solidFill>
                                  <a:srgbClr val="00FFCC"/>
                                </a:solidFill>
                                <a:ln w="44450">
                                  <a:solidFill>
                                    <a:srgbClr val="00FFC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bg1"/>
                                      </a:solidFill>
                                      <a:latin typeface="UD デジタル 教科書体 N-B" panose="02020700000000000000" pitchFamily="17" charset="-128"/>
                                      <a:ea typeface="UD デジタル 教科書体 N-B" panose="02020700000000000000" pitchFamily="17" charset="-128"/>
                                    </a:rPr>
                                    <a:t>1,000</a:t>
                                  </a:r>
                                  <a:r>
                                    <a:rPr kumimoji="1" lang="ja-JP" altLang="en-US" b="1" dirty="0">
                                      <a:solidFill>
                                        <a:schemeClr val="bg1"/>
                                      </a:solidFill>
                                      <a:latin typeface="UD デジタル 教科書体 N-B" panose="02020700000000000000" pitchFamily="17" charset="-128"/>
                                      <a:ea typeface="UD デジタル 教科書体 N-B" panose="02020700000000000000" pitchFamily="17" charset="-128"/>
                                    </a:rPr>
                                    <a:t>万円</a:t>
                                  </a:r>
                                </a:p>
                              </p:txBody>
                            </p:sp>
                            <p:sp>
                              <p:nvSpPr>
                                <p:cNvPr id="147" name="正方形/長方形 146"/>
                                <p:cNvSpPr/>
                                <p:nvPr/>
                              </p:nvSpPr>
                              <p:spPr>
                                <a:xfrm>
                                  <a:off x="6495893" y="5181895"/>
                                  <a:ext cx="720000" cy="597600"/>
                                </a:xfrm>
                                <a:prstGeom prst="rect">
                                  <a:avLst/>
                                </a:prstGeom>
                                <a:solidFill>
                                  <a:srgbClr val="00B0F0"/>
                                </a:solidFill>
                                <a:ln w="44450">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bg1"/>
                                      </a:solidFill>
                                      <a:latin typeface="UD デジタル 教科書体 N-B" panose="02020700000000000000" pitchFamily="17" charset="-128"/>
                                      <a:ea typeface="UD デジタル 教科書体 N-B" panose="02020700000000000000" pitchFamily="17" charset="-128"/>
                                    </a:rPr>
                                    <a:t>500</a:t>
                                  </a:r>
                                  <a:r>
                                    <a:rPr kumimoji="1" lang="ja-JP" altLang="en-US" b="1" dirty="0">
                                      <a:solidFill>
                                        <a:schemeClr val="bg1"/>
                                      </a:solidFill>
                                      <a:latin typeface="UD デジタル 教科書体 N-B" panose="02020700000000000000" pitchFamily="17" charset="-128"/>
                                      <a:ea typeface="UD デジタル 教科書体 N-B" panose="02020700000000000000" pitchFamily="17" charset="-128"/>
                                    </a:rPr>
                                    <a:t>万円</a:t>
                                  </a:r>
                                </a:p>
                              </p:txBody>
                            </p:sp>
                            <p:sp>
                              <p:nvSpPr>
                                <p:cNvPr id="148" name="正方形/長方形 147"/>
                                <p:cNvSpPr/>
                                <p:nvPr/>
                              </p:nvSpPr>
                              <p:spPr>
                                <a:xfrm>
                                  <a:off x="5020916" y="5173924"/>
                                  <a:ext cx="1440000" cy="597600"/>
                                </a:xfrm>
                                <a:prstGeom prst="rect">
                                  <a:avLst/>
                                </a:prstGeom>
                                <a:solidFill>
                                  <a:srgbClr val="0000FF"/>
                                </a:solidFill>
                                <a:ln w="44450">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bg1"/>
                                      </a:solidFill>
                                      <a:latin typeface="UD デジタル 教科書体 N-B" panose="02020700000000000000" pitchFamily="17" charset="-128"/>
                                      <a:ea typeface="UD デジタル 教科書体 N-B" panose="02020700000000000000" pitchFamily="17" charset="-128"/>
                                    </a:rPr>
                                    <a:t>1,000</a:t>
                                  </a:r>
                                  <a:r>
                                    <a:rPr kumimoji="1" lang="ja-JP" altLang="en-US" b="1" dirty="0">
                                      <a:solidFill>
                                        <a:schemeClr val="bg1"/>
                                      </a:solidFill>
                                      <a:latin typeface="UD デジタル 教科書体 N-B" panose="02020700000000000000" pitchFamily="17" charset="-128"/>
                                      <a:ea typeface="UD デジタル 教科書体 N-B" panose="02020700000000000000" pitchFamily="17" charset="-128"/>
                                    </a:rPr>
                                    <a:t>万円</a:t>
                                  </a:r>
                                </a:p>
                              </p:txBody>
                            </p:sp>
                            <p:sp>
                              <p:nvSpPr>
                                <p:cNvPr id="149" name="正方形/長方形 148"/>
                                <p:cNvSpPr/>
                                <p:nvPr/>
                              </p:nvSpPr>
                              <p:spPr>
                                <a:xfrm>
                                  <a:off x="5452978" y="4758614"/>
                                  <a:ext cx="770841" cy="36088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a:spcBef>
                                      <a:spcPts val="300"/>
                                    </a:spcBef>
                                  </a:pPr>
                                  <a:r>
                                    <a:rPr lang="ja-JP" altLang="en-US" sz="1600" b="1" dirty="0">
                                      <a:solidFill>
                                        <a:schemeClr val="tx1"/>
                                      </a:solidFill>
                                      <a:latin typeface="UD デジタル 教科書体 N-B" panose="02020700000000000000" pitchFamily="17" charset="-128"/>
                                      <a:ea typeface="UD デジタル 教科書体 N-B" panose="02020700000000000000" pitchFamily="17" charset="-128"/>
                                    </a:rPr>
                                    <a:t>大阪府補助</a:t>
                                  </a:r>
                                  <a:endParaRPr lang="en-US" altLang="ja-JP" sz="1600" b="1" dirty="0">
                                    <a:solidFill>
                                      <a:schemeClr val="tx1"/>
                                    </a:solidFill>
                                    <a:latin typeface="UD デジタル 教科書体 N-B" panose="02020700000000000000" pitchFamily="17" charset="-128"/>
                                    <a:ea typeface="UD デジタル 教科書体 N-B" panose="02020700000000000000" pitchFamily="17" charset="-128"/>
                                  </a:endParaRPr>
                                </a:p>
                              </p:txBody>
                            </p:sp>
                          </p:grpSp>
                          <p:sp>
                            <p:nvSpPr>
                              <p:cNvPr id="145" name="正方形/長方形 144"/>
                              <p:cNvSpPr/>
                              <p:nvPr/>
                            </p:nvSpPr>
                            <p:spPr>
                              <a:xfrm>
                                <a:off x="11250159" y="4812472"/>
                                <a:ext cx="935322" cy="36088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a:spcBef>
                                    <a:spcPts val="300"/>
                                  </a:spcBef>
                                </a:pPr>
                                <a:r>
                                  <a:rPr lang="ja-JP" altLang="en-US" sz="1600" b="1" dirty="0">
                                    <a:solidFill>
                                      <a:schemeClr val="tx1"/>
                                    </a:solidFill>
                                    <a:latin typeface="UD デジタル 教科書体 N-B" panose="02020700000000000000" pitchFamily="17" charset="-128"/>
                                    <a:ea typeface="UD デジタル 教科書体 N-B" panose="02020700000000000000" pitchFamily="17" charset="-128"/>
                                  </a:rPr>
                                  <a:t>事業者負担分</a:t>
                                </a:r>
                                <a:endParaRPr lang="en-US" altLang="ja-JP" sz="1600" b="1" dirty="0">
                                  <a:solidFill>
                                    <a:schemeClr val="tx1"/>
                                  </a:solidFill>
                                  <a:latin typeface="UD デジタル 教科書体 N-B" panose="02020700000000000000" pitchFamily="17" charset="-128"/>
                                  <a:ea typeface="UD デジタル 教科書体 N-B" panose="02020700000000000000" pitchFamily="17" charset="-128"/>
                                </a:endParaRPr>
                              </a:p>
                            </p:txBody>
                          </p:sp>
                        </p:grpSp>
                        <p:sp>
                          <p:nvSpPr>
                            <p:cNvPr id="142" name="テキスト ボックス 141"/>
                            <p:cNvSpPr txBox="1"/>
                            <p:nvPr/>
                          </p:nvSpPr>
                          <p:spPr>
                            <a:xfrm>
                              <a:off x="10998744" y="5404750"/>
                              <a:ext cx="1330409" cy="276999"/>
                            </a:xfrm>
                            <a:prstGeom prst="rect">
                              <a:avLst/>
                            </a:prstGeom>
                            <a:solidFill>
                              <a:schemeClr val="bg1"/>
                            </a:solidFill>
                          </p:spPr>
                          <p:txBody>
                            <a:bodyPr wrap="square" lIns="0" tIns="0" rIns="0" bIns="0" rtlCol="0">
                              <a:spAutoFit/>
                            </a:bodyPr>
                            <a:lstStyle/>
                            <a:p>
                              <a:pPr algn="ctr"/>
                              <a:r>
                                <a:rPr kumimoji="1" lang="en-US" altLang="ja-JP" dirty="0">
                                  <a:solidFill>
                                    <a:schemeClr val="accent5">
                                      <a:lumMod val="50000"/>
                                    </a:schemeClr>
                                  </a:solidFill>
                                  <a:latin typeface="UD デジタル 教科書体 N-B" panose="02020700000000000000" pitchFamily="17" charset="-128"/>
                                  <a:ea typeface="UD デジタル 教科書体 N-B" panose="02020700000000000000" pitchFamily="17" charset="-128"/>
                                </a:rPr>
                                <a:t>1,500</a:t>
                              </a:r>
                              <a:r>
                                <a:rPr kumimoji="1" lang="ja-JP" altLang="en-US" dirty="0">
                                  <a:solidFill>
                                    <a:schemeClr val="accent5">
                                      <a:lumMod val="50000"/>
                                    </a:schemeClr>
                                  </a:solidFill>
                                  <a:latin typeface="UD デジタル 教科書体 N-B" panose="02020700000000000000" pitchFamily="17" charset="-128"/>
                                  <a:ea typeface="UD デジタル 教科書体 N-B" panose="02020700000000000000" pitchFamily="17" charset="-128"/>
                                </a:rPr>
                                <a:t>万円</a:t>
                              </a:r>
                              <a:endParaRPr kumimoji="1" lang="en-US" altLang="ja-JP" dirty="0">
                                <a:solidFill>
                                  <a:schemeClr val="accent5">
                                    <a:lumMod val="50000"/>
                                  </a:schemeClr>
                                </a:solidFill>
                                <a:latin typeface="UD デジタル 教科書体 N-B" panose="02020700000000000000" pitchFamily="17" charset="-128"/>
                                <a:ea typeface="UD デジタル 教科書体 N-B" panose="02020700000000000000" pitchFamily="17" charset="-128"/>
                              </a:endParaRPr>
                            </a:p>
                          </p:txBody>
                        </p:sp>
                      </p:grpSp>
                    </p:grpSp>
                  </p:grpSp>
                  <p:cxnSp>
                    <p:nvCxnSpPr>
                      <p:cNvPr id="133" name="直線矢印コネクタ 132"/>
                      <p:cNvCxnSpPr>
                        <a:cxnSpLocks/>
                      </p:cNvCxnSpPr>
                      <p:nvPr/>
                    </p:nvCxnSpPr>
                    <p:spPr>
                      <a:xfrm rot="5400000" flipH="1">
                        <a:off x="13114634" y="3840822"/>
                        <a:ext cx="3748" cy="3240000"/>
                      </a:xfrm>
                      <a:prstGeom prst="straightConnector1">
                        <a:avLst/>
                      </a:prstGeom>
                      <a:ln w="28575">
                        <a:headEnd type="arrow" w="med" len="sm"/>
                        <a:tailEnd type="arrow" w="med" len="sm"/>
                      </a:ln>
                    </p:spPr>
                    <p:style>
                      <a:lnRef idx="1">
                        <a:schemeClr val="dk1"/>
                      </a:lnRef>
                      <a:fillRef idx="0">
                        <a:schemeClr val="dk1"/>
                      </a:fillRef>
                      <a:effectRef idx="0">
                        <a:schemeClr val="dk1"/>
                      </a:effectRef>
                      <a:fontRef idx="minor">
                        <a:schemeClr val="tx1"/>
                      </a:fontRef>
                    </p:style>
                  </p:cxnSp>
                </p:grpSp>
                <p:sp>
                  <p:nvSpPr>
                    <p:cNvPr id="128" name="テキスト ボックス 127"/>
                    <p:cNvSpPr txBox="1"/>
                    <p:nvPr/>
                  </p:nvSpPr>
                  <p:spPr>
                    <a:xfrm>
                      <a:off x="8432978" y="5617272"/>
                      <a:ext cx="597690" cy="246221"/>
                    </a:xfrm>
                    <a:prstGeom prst="rect">
                      <a:avLst/>
                    </a:prstGeom>
                    <a:noFill/>
                  </p:spPr>
                  <p:txBody>
                    <a:bodyPr wrap="square" lIns="0" tIns="0" rIns="0" bIns="0" rtlCol="0">
                      <a:spAutoFit/>
                    </a:bodyPr>
                    <a:lstStyle/>
                    <a:p>
                      <a:r>
                        <a:rPr kumimoji="1" lang="ja-JP" altLang="en-US" sz="1600" dirty="0">
                          <a:latin typeface="UD デジタル 教科書体 N-B" panose="02020700000000000000" pitchFamily="17" charset="-128"/>
                          <a:ea typeface="UD デジタル 教科書体 N-B" panose="02020700000000000000" pitchFamily="17" charset="-128"/>
                        </a:rPr>
                        <a:t>１</a:t>
                      </a:r>
                      <a:r>
                        <a:rPr kumimoji="1" lang="en-US" altLang="ja-JP" sz="1600" dirty="0">
                          <a:latin typeface="UD デジタル 教科書体 N-B" panose="02020700000000000000" pitchFamily="17" charset="-128"/>
                          <a:ea typeface="UD デジタル 教科書体 N-B" panose="02020700000000000000" pitchFamily="17" charset="-128"/>
                        </a:rPr>
                        <a:t>/</a:t>
                      </a:r>
                      <a:r>
                        <a:rPr kumimoji="1" lang="ja-JP" altLang="en-US" sz="1600" dirty="0">
                          <a:latin typeface="UD デジタル 教科書体 N-B" panose="02020700000000000000" pitchFamily="17" charset="-128"/>
                          <a:ea typeface="UD デジタル 教科書体 N-B" panose="02020700000000000000" pitchFamily="17" charset="-128"/>
                        </a:rPr>
                        <a:t>８</a:t>
                      </a:r>
                      <a:endParaRPr kumimoji="1" lang="en-US" altLang="ja-JP" sz="1600" dirty="0">
                        <a:latin typeface="UD デジタル 教科書体 N-B" panose="02020700000000000000" pitchFamily="17" charset="-128"/>
                        <a:ea typeface="UD デジタル 教科書体 N-B" panose="02020700000000000000" pitchFamily="17" charset="-128"/>
                      </a:endParaRPr>
                    </a:p>
                  </p:txBody>
                </p:sp>
                <p:sp>
                  <p:nvSpPr>
                    <p:cNvPr id="129" name="テキスト ボックス 128"/>
                    <p:cNvSpPr txBox="1"/>
                    <p:nvPr/>
                  </p:nvSpPr>
                  <p:spPr>
                    <a:xfrm>
                      <a:off x="10128198" y="5614424"/>
                      <a:ext cx="597690" cy="246221"/>
                    </a:xfrm>
                    <a:prstGeom prst="rect">
                      <a:avLst/>
                    </a:prstGeom>
                    <a:noFill/>
                  </p:spPr>
                  <p:txBody>
                    <a:bodyPr wrap="square" lIns="0" tIns="0" rIns="0" bIns="0" rtlCol="0">
                      <a:spAutoFit/>
                    </a:bodyPr>
                    <a:lstStyle/>
                    <a:p>
                      <a:r>
                        <a:rPr kumimoji="1" lang="ja-JP" altLang="en-US" sz="1600" dirty="0">
                          <a:latin typeface="UD デジタル 教科書体 N-B" panose="02020700000000000000" pitchFamily="17" charset="-128"/>
                          <a:ea typeface="UD デジタル 教科書体 N-B" panose="02020700000000000000" pitchFamily="17" charset="-128"/>
                        </a:rPr>
                        <a:t>１</a:t>
                      </a:r>
                      <a:r>
                        <a:rPr kumimoji="1" lang="en-US" altLang="ja-JP" sz="1600" dirty="0">
                          <a:latin typeface="UD デジタル 教科書体 N-B" panose="02020700000000000000" pitchFamily="17" charset="-128"/>
                          <a:ea typeface="UD デジタル 教科書体 N-B" panose="02020700000000000000" pitchFamily="17" charset="-128"/>
                        </a:rPr>
                        <a:t>/</a:t>
                      </a:r>
                      <a:r>
                        <a:rPr kumimoji="1" lang="ja-JP" altLang="en-US" sz="1600" dirty="0">
                          <a:latin typeface="UD デジタル 教科書体 N-B" panose="02020700000000000000" pitchFamily="17" charset="-128"/>
                          <a:ea typeface="UD デジタル 教科書体 N-B" panose="02020700000000000000" pitchFamily="17" charset="-128"/>
                        </a:rPr>
                        <a:t>４</a:t>
                      </a:r>
                      <a:endParaRPr kumimoji="1" lang="en-US" altLang="ja-JP" sz="1600" dirty="0">
                        <a:latin typeface="UD デジタル 教科書体 N-B" panose="02020700000000000000" pitchFamily="17" charset="-128"/>
                        <a:ea typeface="UD デジタル 教科書体 N-B" panose="02020700000000000000" pitchFamily="17" charset="-128"/>
                      </a:endParaRPr>
                    </a:p>
                  </p:txBody>
                </p:sp>
                <p:sp>
                  <p:nvSpPr>
                    <p:cNvPr id="130" name="テキスト ボックス 129"/>
                    <p:cNvSpPr txBox="1"/>
                    <p:nvPr/>
                  </p:nvSpPr>
                  <p:spPr>
                    <a:xfrm>
                      <a:off x="6718281" y="5621199"/>
                      <a:ext cx="597690" cy="246221"/>
                    </a:xfrm>
                    <a:prstGeom prst="rect">
                      <a:avLst/>
                    </a:prstGeom>
                    <a:noFill/>
                  </p:spPr>
                  <p:txBody>
                    <a:bodyPr wrap="square" lIns="0" tIns="0" rIns="0" bIns="0" rtlCol="0">
                      <a:spAutoFit/>
                    </a:bodyPr>
                    <a:lstStyle/>
                    <a:p>
                      <a:r>
                        <a:rPr kumimoji="1" lang="ja-JP" altLang="en-US" sz="1600" dirty="0">
                          <a:latin typeface="UD デジタル 教科書体 N-B" panose="02020700000000000000" pitchFamily="17" charset="-128"/>
                          <a:ea typeface="UD デジタル 教科書体 N-B" panose="02020700000000000000" pitchFamily="17" charset="-128"/>
                        </a:rPr>
                        <a:t>１</a:t>
                      </a:r>
                      <a:r>
                        <a:rPr kumimoji="1" lang="en-US" altLang="ja-JP" sz="1600" dirty="0">
                          <a:latin typeface="UD デジタル 教科書体 N-B" panose="02020700000000000000" pitchFamily="17" charset="-128"/>
                          <a:ea typeface="UD デジタル 教科書体 N-B" panose="02020700000000000000" pitchFamily="17" charset="-128"/>
                        </a:rPr>
                        <a:t>/</a:t>
                      </a:r>
                      <a:r>
                        <a:rPr kumimoji="1" lang="ja-JP" altLang="en-US" sz="1600" dirty="0">
                          <a:latin typeface="UD デジタル 教科書体 N-B" panose="02020700000000000000" pitchFamily="17" charset="-128"/>
                          <a:ea typeface="UD デジタル 教科書体 N-B" panose="02020700000000000000" pitchFamily="17" charset="-128"/>
                        </a:rPr>
                        <a:t>４</a:t>
                      </a:r>
                      <a:endParaRPr kumimoji="1" lang="en-US" altLang="ja-JP" sz="1600" dirty="0">
                        <a:latin typeface="UD デジタル 教科書体 N-B" panose="02020700000000000000" pitchFamily="17" charset="-128"/>
                        <a:ea typeface="UD デジタル 教科書体 N-B" panose="02020700000000000000" pitchFamily="17" charset="-128"/>
                      </a:endParaRPr>
                    </a:p>
                  </p:txBody>
                </p:sp>
              </p:grpSp>
            </p:grpSp>
          </p:grpSp>
          <p:cxnSp>
            <p:nvCxnSpPr>
              <p:cNvPr id="121" name="直線コネクタ 120"/>
              <p:cNvCxnSpPr/>
              <p:nvPr/>
            </p:nvCxnSpPr>
            <p:spPr>
              <a:xfrm rot="5400000">
                <a:off x="-138849" y="4907035"/>
                <a:ext cx="162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rot="5400000">
                <a:off x="8703731" y="4892904"/>
                <a:ext cx="162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17" name="直線コネクタ 116"/>
            <p:cNvCxnSpPr/>
            <p:nvPr/>
          </p:nvCxnSpPr>
          <p:spPr>
            <a:xfrm rot="5400000">
              <a:off x="2058920" y="4907035"/>
              <a:ext cx="1620000"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rot="5400000">
              <a:off x="3195829" y="4894212"/>
              <a:ext cx="1620000"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a:xfrm rot="5400000">
              <a:off x="5410702" y="4843622"/>
              <a:ext cx="1620000"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sp>
        <p:nvSpPr>
          <p:cNvPr id="150" name="円形吹き出し 149"/>
          <p:cNvSpPr/>
          <p:nvPr/>
        </p:nvSpPr>
        <p:spPr>
          <a:xfrm>
            <a:off x="4783048" y="2509732"/>
            <a:ext cx="6065413" cy="1144358"/>
          </a:xfrm>
          <a:prstGeom prst="wedgeEllipseCallout">
            <a:avLst>
              <a:gd name="adj1" fmla="val -49314"/>
              <a:gd name="adj2" fmla="val 5280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fontAlgn="ctr">
              <a:defRPr/>
            </a:pPr>
            <a:r>
              <a:rPr lang="ja-JP" altLang="en-US" b="1" dirty="0">
                <a:solidFill>
                  <a:schemeClr val="tx1"/>
                </a:solidFill>
                <a:latin typeface="UD デジタル 教科書体 N-B" panose="02020700000000000000" pitchFamily="17" charset="-128"/>
                <a:ea typeface="UD デジタル 教科書体 N-B" panose="02020700000000000000" pitchFamily="17" charset="-128"/>
              </a:rPr>
              <a:t>◆事業費総額が大きくなるほど、</a:t>
            </a:r>
            <a:r>
              <a:rPr lang="ja-JP" altLang="en-US" b="1" u="sng" dirty="0">
                <a:solidFill>
                  <a:srgbClr val="FF0000"/>
                </a:solidFill>
                <a:latin typeface="UD デジタル 教科書体 N-B" panose="02020700000000000000" pitchFamily="17" charset="-128"/>
                <a:ea typeface="UD デジタル 教科書体 N-B" panose="02020700000000000000" pitchFamily="17" charset="-128"/>
              </a:rPr>
              <a:t>最大</a:t>
            </a:r>
            <a:r>
              <a:rPr lang="en-US" altLang="ja-JP" b="1" u="sng" dirty="0">
                <a:solidFill>
                  <a:srgbClr val="FF0000"/>
                </a:solidFill>
                <a:latin typeface="UD デジタル 教科書体 N-B" panose="02020700000000000000" pitchFamily="17" charset="-128"/>
                <a:ea typeface="UD デジタル 教科書体 N-B" panose="02020700000000000000" pitchFamily="17" charset="-128"/>
              </a:rPr>
              <a:t>2,500</a:t>
            </a:r>
            <a:r>
              <a:rPr lang="ja-JP" altLang="en-US" b="1" u="sng" dirty="0">
                <a:solidFill>
                  <a:srgbClr val="FF0000"/>
                </a:solidFill>
                <a:latin typeface="UD デジタル 教科書体 N-B" panose="02020700000000000000" pitchFamily="17" charset="-128"/>
                <a:ea typeface="UD デジタル 教科書体 N-B" panose="02020700000000000000" pitchFamily="17" charset="-128"/>
              </a:rPr>
              <a:t>万円まで支援可能！</a:t>
            </a:r>
            <a:endParaRPr lang="en-US" altLang="ja-JP" b="1" u="sng" dirty="0">
              <a:solidFill>
                <a:srgbClr val="FF0000"/>
              </a:solidFill>
              <a:latin typeface="UD デジタル 教科書体 N-B" panose="02020700000000000000" pitchFamily="17" charset="-128"/>
              <a:ea typeface="UD デジタル 教科書体 N-B" panose="02020700000000000000" pitchFamily="17" charset="-128"/>
            </a:endParaRPr>
          </a:p>
        </p:txBody>
      </p:sp>
      <p:graphicFrame>
        <p:nvGraphicFramePr>
          <p:cNvPr id="151" name="表 150"/>
          <p:cNvGraphicFramePr>
            <a:graphicFrameLocks noGrp="1"/>
          </p:cNvGraphicFramePr>
          <p:nvPr>
            <p:extLst>
              <p:ext uri="{D42A27DB-BD31-4B8C-83A1-F6EECF244321}">
                <p14:modId xmlns:p14="http://schemas.microsoft.com/office/powerpoint/2010/main" val="2577352799"/>
              </p:ext>
            </p:extLst>
          </p:nvPr>
        </p:nvGraphicFramePr>
        <p:xfrm>
          <a:off x="133891" y="3583803"/>
          <a:ext cx="11758253" cy="2642016"/>
        </p:xfrm>
        <a:graphic>
          <a:graphicData uri="http://schemas.openxmlformats.org/drawingml/2006/table">
            <a:tbl>
              <a:tblPr firstRow="1" bandRow="1">
                <a:tableStyleId>{5940675A-B579-460E-94D1-54222C63F5DA}</a:tableStyleId>
              </a:tblPr>
              <a:tblGrid>
                <a:gridCol w="1802958">
                  <a:extLst>
                    <a:ext uri="{9D8B030D-6E8A-4147-A177-3AD203B41FA5}">
                      <a16:colId xmlns:a16="http://schemas.microsoft.com/office/drawing/2014/main" val="2045673120"/>
                    </a:ext>
                  </a:extLst>
                </a:gridCol>
                <a:gridCol w="1422185">
                  <a:extLst>
                    <a:ext uri="{9D8B030D-6E8A-4147-A177-3AD203B41FA5}">
                      <a16:colId xmlns:a16="http://schemas.microsoft.com/office/drawing/2014/main" val="511870460"/>
                    </a:ext>
                  </a:extLst>
                </a:gridCol>
                <a:gridCol w="1422185">
                  <a:extLst>
                    <a:ext uri="{9D8B030D-6E8A-4147-A177-3AD203B41FA5}">
                      <a16:colId xmlns:a16="http://schemas.microsoft.com/office/drawing/2014/main" val="3581146959"/>
                    </a:ext>
                  </a:extLst>
                </a:gridCol>
                <a:gridCol w="1422185">
                  <a:extLst>
                    <a:ext uri="{9D8B030D-6E8A-4147-A177-3AD203B41FA5}">
                      <a16:colId xmlns:a16="http://schemas.microsoft.com/office/drawing/2014/main" val="3511934670"/>
                    </a:ext>
                  </a:extLst>
                </a:gridCol>
                <a:gridCol w="1422185">
                  <a:extLst>
                    <a:ext uri="{9D8B030D-6E8A-4147-A177-3AD203B41FA5}">
                      <a16:colId xmlns:a16="http://schemas.microsoft.com/office/drawing/2014/main" val="1002979089"/>
                    </a:ext>
                  </a:extLst>
                </a:gridCol>
                <a:gridCol w="1422185">
                  <a:extLst>
                    <a:ext uri="{9D8B030D-6E8A-4147-A177-3AD203B41FA5}">
                      <a16:colId xmlns:a16="http://schemas.microsoft.com/office/drawing/2014/main" val="4218697185"/>
                    </a:ext>
                  </a:extLst>
                </a:gridCol>
                <a:gridCol w="1422185">
                  <a:extLst>
                    <a:ext uri="{9D8B030D-6E8A-4147-A177-3AD203B41FA5}">
                      <a16:colId xmlns:a16="http://schemas.microsoft.com/office/drawing/2014/main" val="1314938220"/>
                    </a:ext>
                  </a:extLst>
                </a:gridCol>
                <a:gridCol w="1422185">
                  <a:extLst>
                    <a:ext uri="{9D8B030D-6E8A-4147-A177-3AD203B41FA5}">
                      <a16:colId xmlns:a16="http://schemas.microsoft.com/office/drawing/2014/main" val="1994092070"/>
                    </a:ext>
                  </a:extLst>
                </a:gridCol>
              </a:tblGrid>
              <a:tr h="355808">
                <a:tc rowSpan="2">
                  <a:txBody>
                    <a:bodyPr/>
                    <a:lstStyle/>
                    <a:p>
                      <a:pPr algn="ctr"/>
                      <a:r>
                        <a:rPr kumimoji="1" lang="ja-JP" altLang="en-US" sz="1800" dirty="0">
                          <a:latin typeface="UD デジタル 教科書体 N-B" panose="02020700000000000000" pitchFamily="17" charset="-128"/>
                          <a:ea typeface="UD デジタル 教科書体 N-B" panose="02020700000000000000" pitchFamily="17" charset="-128"/>
                        </a:rPr>
                        <a:t>対象経費</a:t>
                      </a:r>
                      <a:endParaRPr kumimoji="1" lang="en-US" altLang="ja-JP" sz="1800" dirty="0">
                        <a:latin typeface="UD デジタル 教科書体 N-B" panose="02020700000000000000" pitchFamily="17" charset="-128"/>
                        <a:ea typeface="UD デジタル 教科書体 N-B" panose="02020700000000000000" pitchFamily="17" charset="-128"/>
                      </a:endParaRPr>
                    </a:p>
                    <a:p>
                      <a:pPr algn="ctr"/>
                      <a:r>
                        <a:rPr kumimoji="1" lang="ja-JP" altLang="en-US" sz="1800" dirty="0">
                          <a:latin typeface="UD デジタル 教科書体 N-B" panose="02020700000000000000" pitchFamily="17" charset="-128"/>
                          <a:ea typeface="UD デジタル 教科書体 N-B" panose="02020700000000000000" pitchFamily="17" charset="-128"/>
                        </a:rPr>
                        <a:t>（トータル）</a:t>
                      </a:r>
                    </a:p>
                  </a:txBody>
                  <a:tcPr anchor="ctr">
                    <a:solidFill>
                      <a:schemeClr val="accent1">
                        <a:lumMod val="20000"/>
                        <a:lumOff val="80000"/>
                      </a:schemeClr>
                    </a:solidFill>
                  </a:tcPr>
                </a:tc>
                <a:tc gridSpan="2">
                  <a:txBody>
                    <a:bodyPr/>
                    <a:lstStyle/>
                    <a:p>
                      <a:pPr algn="ctr"/>
                      <a:r>
                        <a:rPr kumimoji="1" lang="ja-JP" altLang="en-US" sz="1800" dirty="0">
                          <a:latin typeface="UD デジタル 教科書体 N-B" panose="02020700000000000000" pitchFamily="17" charset="-128"/>
                          <a:ea typeface="UD デジタル 教科書体 N-B" panose="02020700000000000000" pitchFamily="17" charset="-128"/>
                        </a:rPr>
                        <a:t>補助対象</a:t>
                      </a:r>
                    </a:p>
                  </a:txBody>
                  <a:tcPr anchor="ctr">
                    <a:solidFill>
                      <a:schemeClr val="accent1">
                        <a:lumMod val="20000"/>
                        <a:lumOff val="80000"/>
                      </a:schemeClr>
                    </a:solidFill>
                  </a:tcPr>
                </a:tc>
                <a:tc h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tc gridSpan="4">
                  <a:txBody>
                    <a:bodyPr/>
                    <a:lstStyle/>
                    <a:p>
                      <a:pPr algn="ctr"/>
                      <a:r>
                        <a:rPr kumimoji="1" lang="ja-JP" altLang="en-US" sz="1800" dirty="0">
                          <a:latin typeface="UD デジタル 教科書体 N-B" panose="02020700000000000000" pitchFamily="17" charset="-128"/>
                          <a:ea typeface="UD デジタル 教科書体 N-B" panose="02020700000000000000" pitchFamily="17" charset="-128"/>
                        </a:rPr>
                        <a:t>補助上限金額（万円）</a:t>
                      </a:r>
                    </a:p>
                  </a:txBody>
                  <a:tcPr anchor="ctr">
                    <a:solidFill>
                      <a:schemeClr val="accent1">
                        <a:lumMod val="20000"/>
                        <a:lumOff val="80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tc rowSpan="2">
                  <a:txBody>
                    <a:bodyPr/>
                    <a:lstStyle/>
                    <a:p>
                      <a:pPr algn="ctr"/>
                      <a:r>
                        <a:rPr kumimoji="1" lang="ja-JP" altLang="en-US" sz="1800" dirty="0">
                          <a:latin typeface="UD デジタル 教科書体 N-B" panose="02020700000000000000" pitchFamily="17" charset="-128"/>
                          <a:ea typeface="UD デジタル 教科書体 N-B" panose="02020700000000000000" pitchFamily="17" charset="-128"/>
                        </a:rPr>
                        <a:t>トータル</a:t>
                      </a:r>
                      <a:endParaRPr kumimoji="1" lang="en-US" altLang="ja-JP" sz="1800" dirty="0">
                        <a:latin typeface="UD デジタル 教科書体 N-B" panose="02020700000000000000" pitchFamily="17" charset="-128"/>
                        <a:ea typeface="UD デジタル 教科書体 N-B" panose="02020700000000000000" pitchFamily="17" charset="-128"/>
                      </a:endParaRPr>
                    </a:p>
                    <a:p>
                      <a:pPr algn="ctr"/>
                      <a:r>
                        <a:rPr kumimoji="1" lang="ja-JP" altLang="en-US" sz="1800" dirty="0">
                          <a:latin typeface="UD デジタル 教科書体 N-B" panose="02020700000000000000" pitchFamily="17" charset="-128"/>
                          <a:ea typeface="UD デジタル 教科書体 N-B" panose="02020700000000000000" pitchFamily="17" charset="-128"/>
                        </a:rPr>
                        <a:t>上限補助率</a:t>
                      </a:r>
                    </a:p>
                  </a:txBody>
                  <a:tcPr anchor="ctr">
                    <a:solidFill>
                      <a:schemeClr val="accent1">
                        <a:lumMod val="20000"/>
                        <a:lumOff val="80000"/>
                      </a:schemeClr>
                    </a:solidFill>
                  </a:tcPr>
                </a:tc>
                <a:extLst>
                  <a:ext uri="{0D108BD9-81ED-4DB2-BD59-A6C34878D82A}">
                    <a16:rowId xmlns:a16="http://schemas.microsoft.com/office/drawing/2014/main" val="1808449886"/>
                  </a:ext>
                </a:extLst>
              </a:tr>
              <a:tr h="447456">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tc>
                  <a:txBody>
                    <a:bodyPr/>
                    <a:lstStyle/>
                    <a:p>
                      <a:pPr algn="ctr"/>
                      <a:r>
                        <a:rPr kumimoji="1" lang="ja-JP" altLang="en-US" sz="1800" dirty="0">
                          <a:latin typeface="UD デジタル 教科書体 N-B" panose="02020700000000000000" pitchFamily="17" charset="-128"/>
                          <a:ea typeface="UD デジタル 教科書体 N-B" panose="02020700000000000000" pitchFamily="17" charset="-128"/>
                        </a:rPr>
                        <a:t>大阪市</a:t>
                      </a:r>
                    </a:p>
                  </a:txBody>
                  <a:tcPr anchor="ctr">
                    <a:solidFill>
                      <a:schemeClr val="accent1">
                        <a:lumMod val="20000"/>
                        <a:lumOff val="80000"/>
                      </a:schemeClr>
                    </a:solidFill>
                  </a:tcPr>
                </a:tc>
                <a:tc>
                  <a:txBody>
                    <a:bodyPr/>
                    <a:lstStyle/>
                    <a:p>
                      <a:pPr algn="ctr"/>
                      <a:r>
                        <a:rPr kumimoji="1" lang="ja-JP" altLang="en-US" sz="1800" dirty="0">
                          <a:latin typeface="UD デジタル 教科書体 N-B" panose="02020700000000000000" pitchFamily="17" charset="-128"/>
                          <a:ea typeface="UD デジタル 教科書体 N-B" panose="02020700000000000000" pitchFamily="17" charset="-128"/>
                        </a:rPr>
                        <a:t>兵庫県</a:t>
                      </a:r>
                    </a:p>
                  </a:txBody>
                  <a:tcPr anchor="ctr">
                    <a:solidFill>
                      <a:schemeClr val="accent1">
                        <a:lumMod val="20000"/>
                        <a:lumOff val="80000"/>
                      </a:schemeClr>
                    </a:solidFill>
                  </a:tcPr>
                </a:tc>
                <a:tc>
                  <a:txBody>
                    <a:bodyPr/>
                    <a:lstStyle/>
                    <a:p>
                      <a:pPr algn="ctr"/>
                      <a:r>
                        <a:rPr kumimoji="1" lang="ja-JP" altLang="en-US" sz="1800" dirty="0">
                          <a:latin typeface="UD デジタル 教科書体 N-B" panose="02020700000000000000" pitchFamily="17" charset="-128"/>
                          <a:ea typeface="UD デジタル 教科書体 N-B" panose="02020700000000000000" pitchFamily="17" charset="-128"/>
                        </a:rPr>
                        <a:t>大阪府</a:t>
                      </a:r>
                    </a:p>
                  </a:txBody>
                  <a:tcPr anchor="ctr">
                    <a:solidFill>
                      <a:schemeClr val="accent1">
                        <a:lumMod val="20000"/>
                        <a:lumOff val="80000"/>
                      </a:schemeClr>
                    </a:solidFill>
                  </a:tcPr>
                </a:tc>
                <a:tc>
                  <a:txBody>
                    <a:bodyPr/>
                    <a:lstStyle/>
                    <a:p>
                      <a:pPr algn="ctr"/>
                      <a:r>
                        <a:rPr kumimoji="1" lang="ja-JP" altLang="en-US" sz="1800" dirty="0">
                          <a:latin typeface="UD デジタル 教科書体 N-B" panose="02020700000000000000" pitchFamily="17" charset="-128"/>
                          <a:ea typeface="UD デジタル 教科書体 N-B" panose="02020700000000000000" pitchFamily="17" charset="-128"/>
                        </a:rPr>
                        <a:t>大阪市</a:t>
                      </a:r>
                    </a:p>
                  </a:txBody>
                  <a:tcPr anchor="ctr">
                    <a:solidFill>
                      <a:schemeClr val="accent1">
                        <a:lumMod val="20000"/>
                        <a:lumOff val="80000"/>
                      </a:schemeClr>
                    </a:solidFill>
                  </a:tcPr>
                </a:tc>
                <a:tc>
                  <a:txBody>
                    <a:bodyPr/>
                    <a:lstStyle/>
                    <a:p>
                      <a:pPr algn="ctr"/>
                      <a:r>
                        <a:rPr kumimoji="1" lang="ja-JP" altLang="en-US" sz="1800" dirty="0">
                          <a:latin typeface="UD デジタル 教科書体 N-B" panose="02020700000000000000" pitchFamily="17" charset="-128"/>
                          <a:ea typeface="UD デジタル 教科書体 N-B" panose="02020700000000000000" pitchFamily="17" charset="-128"/>
                        </a:rPr>
                        <a:t>兵庫県</a:t>
                      </a:r>
                    </a:p>
                  </a:txBody>
                  <a:tcPr anchor="ctr">
                    <a:solidFill>
                      <a:schemeClr val="accent1">
                        <a:lumMod val="20000"/>
                        <a:lumOff val="80000"/>
                      </a:schemeClr>
                    </a:solidFill>
                  </a:tcPr>
                </a:tc>
                <a:tc>
                  <a:txBody>
                    <a:bodyPr/>
                    <a:lstStyle/>
                    <a:p>
                      <a:pPr algn="ctr"/>
                      <a:r>
                        <a:rPr kumimoji="1" lang="ja-JP" altLang="en-US" sz="1800" b="1" dirty="0">
                          <a:latin typeface="UD デジタル 教科書体 N-B" panose="02020700000000000000" pitchFamily="17" charset="-128"/>
                          <a:ea typeface="UD デジタル 教科書体 N-B" panose="02020700000000000000" pitchFamily="17" charset="-128"/>
                        </a:rPr>
                        <a:t>合計</a:t>
                      </a:r>
                      <a:endParaRPr kumimoji="1" lang="en-US" altLang="ja-JP" sz="1800" b="1" dirty="0">
                        <a:latin typeface="UD デジタル 教科書体 N-B" panose="02020700000000000000" pitchFamily="17" charset="-128"/>
                        <a:ea typeface="UD デジタル 教科書体 N-B" panose="02020700000000000000" pitchFamily="17" charset="-128"/>
                      </a:endParaRPr>
                    </a:p>
                  </a:txBody>
                  <a:tcPr anchor="ctr">
                    <a:solidFill>
                      <a:schemeClr val="accent1">
                        <a:lumMod val="20000"/>
                        <a:lumOff val="80000"/>
                      </a:schemeClr>
                    </a:solidFill>
                  </a:tcPr>
                </a:tc>
                <a:tc vMerge="1">
                  <a:txBody>
                    <a:bodyPr/>
                    <a:lstStyle/>
                    <a:p>
                      <a:pPr algn="ctr"/>
                      <a:endParaRPr kumimoji="1" lang="en-US" altLang="ja-JP" sz="1200" dirty="0">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extLst>
                  <a:ext uri="{0D108BD9-81ED-4DB2-BD59-A6C34878D82A}">
                    <a16:rowId xmlns:a16="http://schemas.microsoft.com/office/drawing/2014/main" val="1723367600"/>
                  </a:ext>
                </a:extLst>
              </a:tr>
              <a:tr h="355808">
                <a:tc rowSpan="3">
                  <a:txBody>
                    <a:bodyPr/>
                    <a:lstStyle/>
                    <a:p>
                      <a:pPr algn="ctr"/>
                      <a:r>
                        <a:rPr kumimoji="1" lang="en-US" altLang="ja-JP" sz="1800" dirty="0">
                          <a:latin typeface="UD デジタル 教科書体 N-B" panose="02020700000000000000" pitchFamily="17" charset="-128"/>
                          <a:ea typeface="UD デジタル 教科書体 N-B" panose="02020700000000000000" pitchFamily="17" charset="-128"/>
                        </a:rPr>
                        <a:t>2,000</a:t>
                      </a:r>
                      <a:r>
                        <a:rPr kumimoji="1" lang="ja-JP" altLang="en-US" sz="1800" dirty="0">
                          <a:latin typeface="UD デジタル 教科書体 N-B" panose="02020700000000000000" pitchFamily="17" charset="-128"/>
                          <a:ea typeface="UD デジタル 教科書体 N-B" panose="02020700000000000000" pitchFamily="17" charset="-128"/>
                        </a:rPr>
                        <a:t>万円</a:t>
                      </a:r>
                    </a:p>
                  </a:txBody>
                  <a:tcPr anchor="ctr">
                    <a:solidFill>
                      <a:srgbClr val="FFFFCC"/>
                    </a:solidFill>
                  </a:tcPr>
                </a:tc>
                <a:tc>
                  <a:txBody>
                    <a:bodyPr/>
                    <a:lstStyle/>
                    <a:p>
                      <a:pPr algn="ctr"/>
                      <a:r>
                        <a:rPr kumimoji="1" lang="ja-JP" altLang="en-US" sz="1800" dirty="0">
                          <a:latin typeface="UD デジタル 教科書体 N-B" panose="02020700000000000000" pitchFamily="17" charset="-128"/>
                          <a:ea typeface="UD デジタル 教科書体 N-B" panose="02020700000000000000" pitchFamily="17" charset="-128"/>
                        </a:rPr>
                        <a:t>〇</a:t>
                      </a:r>
                    </a:p>
                  </a:txBody>
                  <a:tcPr anchor="ctr">
                    <a:solidFill>
                      <a:srgbClr val="FFFFCC"/>
                    </a:solidFill>
                  </a:tcPr>
                </a:tc>
                <a:tc>
                  <a:txBody>
                    <a:bodyPr/>
                    <a:lstStyle/>
                    <a:p>
                      <a:pPr algn="ctr"/>
                      <a:r>
                        <a:rPr kumimoji="1" lang="ja-JP" altLang="en-US" sz="1800" dirty="0">
                          <a:latin typeface="UD デジタル 教科書体 N-B" panose="02020700000000000000" pitchFamily="17" charset="-128"/>
                          <a:ea typeface="UD デジタル 教科書体 N-B" panose="02020700000000000000" pitchFamily="17" charset="-128"/>
                        </a:rPr>
                        <a:t>〇</a:t>
                      </a:r>
                    </a:p>
                  </a:txBody>
                  <a:tcPr anchor="ctr">
                    <a:solidFill>
                      <a:srgbClr val="FFFFCC"/>
                    </a:solidFill>
                  </a:tcPr>
                </a:tc>
                <a:tc>
                  <a:txBody>
                    <a:bodyPr/>
                    <a:lstStyle/>
                    <a:p>
                      <a:pPr algn="r" fontAlgn="ctr"/>
                      <a:r>
                        <a:rPr lang="en-US" altLang="ja-JP"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500</a:t>
                      </a:r>
                    </a:p>
                  </a:txBody>
                  <a:tcPr marL="9525" marR="9525" marT="9525" marB="0" anchor="ctr">
                    <a:solidFill>
                      <a:srgbClr val="FFFFCC"/>
                    </a:solidFill>
                  </a:tcPr>
                </a:tc>
                <a:tc>
                  <a:txBody>
                    <a:bodyPr/>
                    <a:lstStyle/>
                    <a:p>
                      <a:pPr algn="r" fontAlgn="ctr"/>
                      <a:r>
                        <a:rPr lang="en-US" altLang="ja-JP"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500</a:t>
                      </a:r>
                    </a:p>
                  </a:txBody>
                  <a:tcPr marL="9525" marR="9525" marT="9525" marB="0" anchor="ctr">
                    <a:solidFill>
                      <a:srgbClr val="FFFFCC"/>
                    </a:solidFill>
                  </a:tcPr>
                </a:tc>
                <a:tc>
                  <a:txBody>
                    <a:bodyPr/>
                    <a:lstStyle/>
                    <a:p>
                      <a:pPr algn="r" fontAlgn="ctr"/>
                      <a:r>
                        <a:rPr lang="en-US" altLang="ja-JP" sz="1800" b="0" i="0" u="none" strike="noStrike">
                          <a:solidFill>
                            <a:srgbClr val="000000"/>
                          </a:solidFill>
                          <a:effectLst/>
                          <a:latin typeface="UD デジタル 教科書体 N-B" panose="02020700000000000000" pitchFamily="17" charset="-128"/>
                          <a:ea typeface="UD デジタル 教科書体 N-B" panose="02020700000000000000" pitchFamily="17" charset="-128"/>
                        </a:rPr>
                        <a:t>500</a:t>
                      </a:r>
                    </a:p>
                  </a:txBody>
                  <a:tcPr marL="9525" marR="9525" marT="9525" marB="0" anchor="ctr">
                    <a:solidFill>
                      <a:srgbClr val="FFFFCC"/>
                    </a:solidFill>
                  </a:tcPr>
                </a:tc>
                <a:tc>
                  <a:txBody>
                    <a:bodyPr/>
                    <a:lstStyle/>
                    <a:p>
                      <a:pPr algn="r" fontAlgn="ctr"/>
                      <a:r>
                        <a:rPr lang="en-US" altLang="ja-JP" sz="1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1,500</a:t>
                      </a:r>
                    </a:p>
                  </a:txBody>
                  <a:tcPr marL="9525" marR="9525" marT="9525" marB="0" anchor="ctr">
                    <a:solidFill>
                      <a:srgbClr val="FFFFCC"/>
                    </a:solidFill>
                  </a:tcPr>
                </a:tc>
                <a:tc>
                  <a:txBody>
                    <a:bodyPr/>
                    <a:lstStyle/>
                    <a:p>
                      <a:pPr algn="r" fontAlgn="ctr"/>
                      <a:r>
                        <a:rPr lang="ja-JP" altLang="en-US"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  </a:t>
                      </a:r>
                      <a:r>
                        <a:rPr lang="en-US" altLang="ja-JP"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3/4 </a:t>
                      </a:r>
                    </a:p>
                  </a:txBody>
                  <a:tcPr marL="9525" marR="9525" marT="9525" marB="0" anchor="ctr">
                    <a:solidFill>
                      <a:srgbClr val="FFFFCC"/>
                    </a:solidFill>
                  </a:tcPr>
                </a:tc>
                <a:extLst>
                  <a:ext uri="{0D108BD9-81ED-4DB2-BD59-A6C34878D82A}">
                    <a16:rowId xmlns:a16="http://schemas.microsoft.com/office/drawing/2014/main" val="2665916325"/>
                  </a:ext>
                </a:extLst>
              </a:tr>
              <a:tr h="355808">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tc>
                  <a:txBody>
                    <a:bodyPr/>
                    <a:lstStyle/>
                    <a:p>
                      <a:pPr algn="ctr"/>
                      <a:r>
                        <a:rPr kumimoji="1" lang="ja-JP" altLang="en-US" sz="1800" dirty="0">
                          <a:latin typeface="UD デジタル 教科書体 N-B" panose="02020700000000000000" pitchFamily="17" charset="-128"/>
                          <a:ea typeface="UD デジタル 教科書体 N-B" panose="02020700000000000000" pitchFamily="17" charset="-128"/>
                        </a:rPr>
                        <a:t>〇</a:t>
                      </a:r>
                    </a:p>
                  </a:txBody>
                  <a:tcPr anchor="ctr">
                    <a:solidFill>
                      <a:srgbClr val="FFFFCC"/>
                    </a:solidFill>
                  </a:tcPr>
                </a:tc>
                <a:tc>
                  <a:txBody>
                    <a:bodyPr/>
                    <a:lstStyle/>
                    <a:p>
                      <a:pPr algn="ctr"/>
                      <a:r>
                        <a:rPr kumimoji="1" lang="ja-JP" altLang="en-US" sz="1800" dirty="0">
                          <a:latin typeface="UD デジタル 教科書体 N-B" panose="02020700000000000000" pitchFamily="17" charset="-128"/>
                          <a:ea typeface="UD デジタル 教科書体 N-B" panose="02020700000000000000" pitchFamily="17" charset="-128"/>
                        </a:rPr>
                        <a:t>－</a:t>
                      </a:r>
                    </a:p>
                  </a:txBody>
                  <a:tcPr anchor="ctr">
                    <a:solidFill>
                      <a:srgbClr val="FFFFCC"/>
                    </a:solidFill>
                  </a:tcPr>
                </a:tc>
                <a:tc>
                  <a:txBody>
                    <a:bodyPr/>
                    <a:lstStyle/>
                    <a:p>
                      <a:pPr algn="r" fontAlgn="ctr"/>
                      <a:r>
                        <a:rPr lang="en-US" altLang="ja-JP"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1,000</a:t>
                      </a:r>
                    </a:p>
                  </a:txBody>
                  <a:tcPr marL="9525" marR="9525" marT="9525" marB="0" anchor="ctr">
                    <a:solidFill>
                      <a:srgbClr val="FFFFCC"/>
                    </a:solidFill>
                  </a:tcPr>
                </a:tc>
                <a:tc>
                  <a:txBody>
                    <a:bodyPr/>
                    <a:lstStyle/>
                    <a:p>
                      <a:pPr algn="r" fontAlgn="ctr"/>
                      <a:r>
                        <a:rPr lang="en-US" altLang="ja-JP"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500</a:t>
                      </a:r>
                    </a:p>
                  </a:txBody>
                  <a:tcPr marL="9525" marR="9525" marT="9525" marB="0" anchor="ctr">
                    <a:solidFill>
                      <a:srgbClr val="FFFFCC"/>
                    </a:solidFill>
                  </a:tcPr>
                </a:tc>
                <a:tc>
                  <a:txBody>
                    <a:bodyPr/>
                    <a:lstStyle/>
                    <a:p>
                      <a:pPr algn="r" fontAlgn="ctr"/>
                      <a:r>
                        <a:rPr lang="ja-JP" altLang="en-US"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　</a:t>
                      </a:r>
                    </a:p>
                  </a:txBody>
                  <a:tcPr marL="9525" marR="9525" marT="9525" marB="0" anchor="ctr">
                    <a:solidFill>
                      <a:srgbClr val="FFFFCC"/>
                    </a:solidFill>
                  </a:tcPr>
                </a:tc>
                <a:tc>
                  <a:txBody>
                    <a:bodyPr/>
                    <a:lstStyle/>
                    <a:p>
                      <a:pPr algn="r" fontAlgn="ctr"/>
                      <a:r>
                        <a:rPr lang="en-US" altLang="ja-JP" sz="1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1,500</a:t>
                      </a:r>
                    </a:p>
                  </a:txBody>
                  <a:tcPr marL="9525" marR="9525" marT="9525" marB="0" anchor="ctr">
                    <a:solidFill>
                      <a:srgbClr val="FFFFCC"/>
                    </a:solidFill>
                  </a:tcPr>
                </a:tc>
                <a:tc>
                  <a:txBody>
                    <a:bodyPr/>
                    <a:lstStyle/>
                    <a:p>
                      <a:pPr algn="r" fontAlgn="ctr"/>
                      <a:r>
                        <a:rPr lang="ja-JP" altLang="en-US"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  </a:t>
                      </a:r>
                      <a:r>
                        <a:rPr lang="en-US" altLang="ja-JP"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3/4 </a:t>
                      </a:r>
                    </a:p>
                  </a:txBody>
                  <a:tcPr marL="9525" marR="9525" marT="9525" marB="0" anchor="ctr">
                    <a:solidFill>
                      <a:srgbClr val="FFFFCC"/>
                    </a:solidFill>
                  </a:tcPr>
                </a:tc>
                <a:extLst>
                  <a:ext uri="{0D108BD9-81ED-4DB2-BD59-A6C34878D82A}">
                    <a16:rowId xmlns:a16="http://schemas.microsoft.com/office/drawing/2014/main" val="3775475232"/>
                  </a:ext>
                </a:extLst>
              </a:tr>
              <a:tr h="355808">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tc>
                  <a:txBody>
                    <a:bodyPr/>
                    <a:lstStyle/>
                    <a:p>
                      <a:pPr algn="ctr"/>
                      <a:r>
                        <a:rPr kumimoji="1" lang="ja-JP" altLang="en-US" sz="1800" dirty="0">
                          <a:latin typeface="UD デジタル 教科書体 N-B" panose="02020700000000000000" pitchFamily="17" charset="-128"/>
                          <a:ea typeface="UD デジタル 教科書体 N-B" panose="02020700000000000000" pitchFamily="17" charset="-128"/>
                        </a:rPr>
                        <a:t>－</a:t>
                      </a:r>
                    </a:p>
                  </a:txBody>
                  <a:tcPr anchor="ctr">
                    <a:solidFill>
                      <a:srgbClr val="FFFFCC"/>
                    </a:solidFill>
                  </a:tcPr>
                </a:tc>
                <a:tc>
                  <a:txBody>
                    <a:bodyPr/>
                    <a:lstStyle/>
                    <a:p>
                      <a:pPr algn="ctr"/>
                      <a:r>
                        <a:rPr kumimoji="1" lang="ja-JP" altLang="en-US" sz="1800" dirty="0">
                          <a:latin typeface="UD デジタル 教科書体 N-B" panose="02020700000000000000" pitchFamily="17" charset="-128"/>
                          <a:ea typeface="UD デジタル 教科書体 N-B" panose="02020700000000000000" pitchFamily="17" charset="-128"/>
                        </a:rPr>
                        <a:t>〇</a:t>
                      </a:r>
                    </a:p>
                  </a:txBody>
                  <a:tcPr anchor="ctr">
                    <a:solidFill>
                      <a:srgbClr val="FFFFCC"/>
                    </a:solidFill>
                  </a:tcPr>
                </a:tc>
                <a:tc>
                  <a:txBody>
                    <a:bodyPr/>
                    <a:lstStyle/>
                    <a:p>
                      <a:pPr algn="r" fontAlgn="ctr"/>
                      <a:r>
                        <a:rPr lang="en-US" altLang="ja-JP"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500</a:t>
                      </a:r>
                    </a:p>
                  </a:txBody>
                  <a:tcPr marL="9525" marR="9525" marT="9525" marB="0" anchor="ctr">
                    <a:solidFill>
                      <a:srgbClr val="FFFFCC"/>
                    </a:solidFill>
                  </a:tcPr>
                </a:tc>
                <a:tc>
                  <a:txBody>
                    <a:bodyPr/>
                    <a:lstStyle/>
                    <a:p>
                      <a:pPr algn="r" fontAlgn="ctr"/>
                      <a:r>
                        <a:rPr lang="ja-JP" altLang="en-US"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　</a:t>
                      </a:r>
                    </a:p>
                  </a:txBody>
                  <a:tcPr marL="9525" marR="9525" marT="9525" marB="0" anchor="ctr">
                    <a:solidFill>
                      <a:srgbClr val="FFFFCC"/>
                    </a:solidFill>
                  </a:tcPr>
                </a:tc>
                <a:tc>
                  <a:txBody>
                    <a:bodyPr/>
                    <a:lstStyle/>
                    <a:p>
                      <a:pPr algn="r" fontAlgn="ctr"/>
                      <a:r>
                        <a:rPr lang="en-US" altLang="ja-JP"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500</a:t>
                      </a:r>
                    </a:p>
                  </a:txBody>
                  <a:tcPr marL="9525" marR="9525" marT="9525" marB="0" anchor="ctr">
                    <a:solidFill>
                      <a:srgbClr val="FFFFCC"/>
                    </a:solidFill>
                  </a:tcPr>
                </a:tc>
                <a:tc>
                  <a:txBody>
                    <a:bodyPr/>
                    <a:lstStyle/>
                    <a:p>
                      <a:pPr algn="r" fontAlgn="ctr"/>
                      <a:r>
                        <a:rPr lang="en-US" altLang="ja-JP" sz="1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1,000</a:t>
                      </a:r>
                    </a:p>
                  </a:txBody>
                  <a:tcPr marL="9525" marR="9525" marT="9525" marB="0" anchor="ctr">
                    <a:solidFill>
                      <a:srgbClr val="FFFFCC"/>
                    </a:solidFill>
                  </a:tcPr>
                </a:tc>
                <a:tc>
                  <a:txBody>
                    <a:bodyPr/>
                    <a:lstStyle/>
                    <a:p>
                      <a:pPr algn="r" fontAlgn="ctr"/>
                      <a:r>
                        <a:rPr lang="ja-JP" altLang="en-US"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  </a:t>
                      </a:r>
                      <a:r>
                        <a:rPr lang="en-US" altLang="ja-JP"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1/2 </a:t>
                      </a:r>
                    </a:p>
                  </a:txBody>
                  <a:tcPr marL="9525" marR="9525" marT="9525" marB="0" anchor="ctr">
                    <a:solidFill>
                      <a:srgbClr val="FFFFCC"/>
                    </a:solidFill>
                  </a:tcPr>
                </a:tc>
                <a:extLst>
                  <a:ext uri="{0D108BD9-81ED-4DB2-BD59-A6C34878D82A}">
                    <a16:rowId xmlns:a16="http://schemas.microsoft.com/office/drawing/2014/main" val="3535315010"/>
                  </a:ext>
                </a:extLst>
              </a:tr>
              <a:tr h="355808">
                <a:tc>
                  <a:txBody>
                    <a:bodyPr/>
                    <a:lstStyle/>
                    <a:p>
                      <a:pPr algn="ctr"/>
                      <a:r>
                        <a:rPr kumimoji="1" lang="en-US" altLang="ja-JP" sz="1800" dirty="0">
                          <a:latin typeface="UD デジタル 教科書体 N-B" panose="02020700000000000000" pitchFamily="17" charset="-128"/>
                          <a:ea typeface="UD デジタル 教科書体 N-B" panose="02020700000000000000" pitchFamily="17" charset="-128"/>
                        </a:rPr>
                        <a:t>3,000</a:t>
                      </a:r>
                      <a:r>
                        <a:rPr kumimoji="1" lang="ja-JP" altLang="en-US" sz="1800" dirty="0">
                          <a:latin typeface="UD デジタル 教科書体 N-B" panose="02020700000000000000" pitchFamily="17" charset="-128"/>
                          <a:ea typeface="UD デジタル 教科書体 N-B" panose="02020700000000000000" pitchFamily="17" charset="-128"/>
                        </a:rPr>
                        <a:t>万円</a:t>
                      </a:r>
                    </a:p>
                  </a:txBody>
                  <a:tcPr anchor="ctr">
                    <a:solidFill>
                      <a:srgbClr val="CCFFCC"/>
                    </a:solidFill>
                  </a:tcPr>
                </a:tc>
                <a:tc>
                  <a:txBody>
                    <a:bodyPr/>
                    <a:lstStyle/>
                    <a:p>
                      <a:pPr algn="ctr"/>
                      <a:r>
                        <a:rPr kumimoji="1" lang="ja-JP" altLang="en-US" sz="1800" dirty="0">
                          <a:latin typeface="UD デジタル 教科書体 N-B" panose="02020700000000000000" pitchFamily="17" charset="-128"/>
                          <a:ea typeface="UD デジタル 教科書体 N-B" panose="02020700000000000000" pitchFamily="17" charset="-128"/>
                        </a:rPr>
                        <a:t>〇</a:t>
                      </a:r>
                    </a:p>
                  </a:txBody>
                  <a:tcPr anchor="ctr">
                    <a:solidFill>
                      <a:srgbClr val="CCFFCC"/>
                    </a:solidFill>
                  </a:tcPr>
                </a:tc>
                <a:tc>
                  <a:txBody>
                    <a:bodyPr/>
                    <a:lstStyle/>
                    <a:p>
                      <a:pPr algn="ctr"/>
                      <a:r>
                        <a:rPr kumimoji="1" lang="ja-JP" altLang="en-US" sz="1800" dirty="0">
                          <a:latin typeface="UD デジタル 教科書体 N-B" panose="02020700000000000000" pitchFamily="17" charset="-128"/>
                          <a:ea typeface="UD デジタル 教科書体 N-B" panose="02020700000000000000" pitchFamily="17" charset="-128"/>
                        </a:rPr>
                        <a:t>〇</a:t>
                      </a:r>
                    </a:p>
                  </a:txBody>
                  <a:tcPr anchor="ctr">
                    <a:solidFill>
                      <a:srgbClr val="CCFFCC"/>
                    </a:solidFill>
                  </a:tcPr>
                </a:tc>
                <a:tc>
                  <a:txBody>
                    <a:bodyPr/>
                    <a:lstStyle/>
                    <a:p>
                      <a:pPr algn="r" fontAlgn="ctr"/>
                      <a:r>
                        <a:rPr lang="en-US" altLang="ja-JP"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750</a:t>
                      </a:r>
                    </a:p>
                  </a:txBody>
                  <a:tcPr marL="9525" marR="9525" marT="9525" marB="0" anchor="ctr">
                    <a:solidFill>
                      <a:srgbClr val="CCFFCC"/>
                    </a:solidFill>
                  </a:tcPr>
                </a:tc>
                <a:tc>
                  <a:txBody>
                    <a:bodyPr/>
                    <a:lstStyle/>
                    <a:p>
                      <a:pPr algn="r" fontAlgn="ctr"/>
                      <a:r>
                        <a:rPr lang="en-US" altLang="ja-JP"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500</a:t>
                      </a:r>
                    </a:p>
                  </a:txBody>
                  <a:tcPr marL="9525" marR="9525" marT="9525" marB="0" anchor="ctr">
                    <a:solidFill>
                      <a:srgbClr val="CCFFCC"/>
                    </a:solidFill>
                  </a:tcPr>
                </a:tc>
                <a:tc>
                  <a:txBody>
                    <a:bodyPr/>
                    <a:lstStyle/>
                    <a:p>
                      <a:pPr algn="r" fontAlgn="ctr"/>
                      <a:r>
                        <a:rPr lang="en-US" altLang="ja-JP"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750</a:t>
                      </a:r>
                    </a:p>
                  </a:txBody>
                  <a:tcPr marL="9525" marR="9525" marT="9525" marB="0" anchor="ctr">
                    <a:solidFill>
                      <a:srgbClr val="CCFFCC"/>
                    </a:solidFill>
                  </a:tcPr>
                </a:tc>
                <a:tc>
                  <a:txBody>
                    <a:bodyPr/>
                    <a:lstStyle/>
                    <a:p>
                      <a:pPr algn="r" fontAlgn="ctr"/>
                      <a:r>
                        <a:rPr lang="en-US" altLang="ja-JP" sz="1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2,000</a:t>
                      </a:r>
                    </a:p>
                  </a:txBody>
                  <a:tcPr marL="9525" marR="9525" marT="9525" marB="0" anchor="ctr">
                    <a:solidFill>
                      <a:srgbClr val="CCFFCC"/>
                    </a:solidFill>
                  </a:tcPr>
                </a:tc>
                <a:tc>
                  <a:txBody>
                    <a:bodyPr/>
                    <a:lstStyle/>
                    <a:p>
                      <a:pPr algn="r" fontAlgn="ctr"/>
                      <a:r>
                        <a:rPr lang="ja-JP" altLang="en-US"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  </a:t>
                      </a:r>
                      <a:r>
                        <a:rPr lang="en-US" altLang="ja-JP"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2/3 </a:t>
                      </a:r>
                    </a:p>
                  </a:txBody>
                  <a:tcPr marL="9525" marR="9525" marT="9525" marB="0" anchor="ctr">
                    <a:solidFill>
                      <a:srgbClr val="CCFFCC"/>
                    </a:solidFill>
                  </a:tcPr>
                </a:tc>
                <a:extLst>
                  <a:ext uri="{0D108BD9-81ED-4DB2-BD59-A6C34878D82A}">
                    <a16:rowId xmlns:a16="http://schemas.microsoft.com/office/drawing/2014/main" val="3565388955"/>
                  </a:ext>
                </a:extLst>
              </a:tr>
              <a:tr h="355808">
                <a:tc>
                  <a:txBody>
                    <a:bodyPr/>
                    <a:lstStyle/>
                    <a:p>
                      <a:pPr algn="ctr"/>
                      <a:r>
                        <a:rPr kumimoji="1" lang="en-US" altLang="ja-JP" sz="1800" dirty="0">
                          <a:latin typeface="UD デジタル 教科書体 N-B" panose="02020700000000000000" pitchFamily="17" charset="-128"/>
                          <a:ea typeface="UD デジタル 教科書体 N-B" panose="02020700000000000000" pitchFamily="17" charset="-128"/>
                        </a:rPr>
                        <a:t>4,000</a:t>
                      </a:r>
                      <a:r>
                        <a:rPr kumimoji="1" lang="ja-JP" altLang="en-US" sz="1800" dirty="0">
                          <a:latin typeface="UD デジタル 教科書体 N-B" panose="02020700000000000000" pitchFamily="17" charset="-128"/>
                          <a:ea typeface="UD デジタル 教科書体 N-B" panose="02020700000000000000" pitchFamily="17" charset="-128"/>
                        </a:rPr>
                        <a:t>万円</a:t>
                      </a:r>
                    </a:p>
                  </a:txBody>
                  <a:tcPr anchor="ctr">
                    <a:solidFill>
                      <a:srgbClr val="FFFFCC"/>
                    </a:solidFill>
                  </a:tcPr>
                </a:tc>
                <a:tc>
                  <a:txBody>
                    <a:bodyPr/>
                    <a:lstStyle/>
                    <a:p>
                      <a:pPr algn="ctr"/>
                      <a:r>
                        <a:rPr kumimoji="1" lang="ja-JP" altLang="en-US" sz="1800" dirty="0">
                          <a:latin typeface="UD デジタル 教科書体 N-B" panose="02020700000000000000" pitchFamily="17" charset="-128"/>
                          <a:ea typeface="UD デジタル 教科書体 N-B" panose="02020700000000000000" pitchFamily="17" charset="-128"/>
                        </a:rPr>
                        <a:t>〇</a:t>
                      </a:r>
                    </a:p>
                  </a:txBody>
                  <a:tcPr anchor="ctr">
                    <a:solidFill>
                      <a:srgbClr val="FFFFCC"/>
                    </a:solidFill>
                  </a:tcPr>
                </a:tc>
                <a:tc>
                  <a:txBody>
                    <a:bodyPr/>
                    <a:lstStyle/>
                    <a:p>
                      <a:pPr algn="ctr"/>
                      <a:r>
                        <a:rPr kumimoji="1" lang="ja-JP" altLang="en-US" sz="1800" dirty="0">
                          <a:latin typeface="UD デジタル 教科書体 N-B" panose="02020700000000000000" pitchFamily="17" charset="-128"/>
                          <a:ea typeface="UD デジタル 教科書体 N-B" panose="02020700000000000000" pitchFamily="17" charset="-128"/>
                        </a:rPr>
                        <a:t>〇</a:t>
                      </a:r>
                    </a:p>
                  </a:txBody>
                  <a:tcPr anchor="ctr">
                    <a:solidFill>
                      <a:srgbClr val="FFFFCC"/>
                    </a:solidFill>
                  </a:tcPr>
                </a:tc>
                <a:tc>
                  <a:txBody>
                    <a:bodyPr/>
                    <a:lstStyle/>
                    <a:p>
                      <a:pPr algn="r" fontAlgn="ctr"/>
                      <a:r>
                        <a:rPr lang="en-US" altLang="ja-JP"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1,000</a:t>
                      </a:r>
                    </a:p>
                  </a:txBody>
                  <a:tcPr marL="9525" marR="9525" marT="9525" marB="0" anchor="ctr">
                    <a:solidFill>
                      <a:srgbClr val="FFFFCC"/>
                    </a:solidFill>
                  </a:tcPr>
                </a:tc>
                <a:tc>
                  <a:txBody>
                    <a:bodyPr/>
                    <a:lstStyle/>
                    <a:p>
                      <a:pPr algn="r" fontAlgn="ctr"/>
                      <a:r>
                        <a:rPr lang="en-US" altLang="ja-JP" sz="1800" b="0" i="0" u="none" strike="noStrike">
                          <a:solidFill>
                            <a:srgbClr val="000000"/>
                          </a:solidFill>
                          <a:effectLst/>
                          <a:latin typeface="UD デジタル 教科書体 N-B" panose="02020700000000000000" pitchFamily="17" charset="-128"/>
                          <a:ea typeface="UD デジタル 教科書体 N-B" panose="02020700000000000000" pitchFamily="17" charset="-128"/>
                        </a:rPr>
                        <a:t>500</a:t>
                      </a:r>
                    </a:p>
                  </a:txBody>
                  <a:tcPr marL="9525" marR="9525" marT="9525" marB="0" anchor="ctr">
                    <a:solidFill>
                      <a:srgbClr val="FFFFCC"/>
                    </a:solidFill>
                  </a:tcPr>
                </a:tc>
                <a:tc>
                  <a:txBody>
                    <a:bodyPr/>
                    <a:lstStyle/>
                    <a:p>
                      <a:pPr algn="r" fontAlgn="ctr"/>
                      <a:r>
                        <a:rPr lang="en-US" altLang="ja-JP"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1,000</a:t>
                      </a:r>
                    </a:p>
                  </a:txBody>
                  <a:tcPr marL="9525" marR="9525" marT="9525" marB="0" anchor="ctr">
                    <a:solidFill>
                      <a:srgbClr val="FFFFCC"/>
                    </a:solidFill>
                  </a:tcPr>
                </a:tc>
                <a:tc>
                  <a:txBody>
                    <a:bodyPr/>
                    <a:lstStyle/>
                    <a:p>
                      <a:pPr algn="r" fontAlgn="ctr"/>
                      <a:r>
                        <a:rPr lang="en-US" altLang="ja-JP" sz="1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2,500</a:t>
                      </a:r>
                    </a:p>
                  </a:txBody>
                  <a:tcPr marL="9525" marR="9525" marT="9525" marB="0" anchor="ctr">
                    <a:solidFill>
                      <a:srgbClr val="FFFFCC"/>
                    </a:solidFill>
                  </a:tcPr>
                </a:tc>
                <a:tc>
                  <a:txBody>
                    <a:bodyPr/>
                    <a:lstStyle/>
                    <a:p>
                      <a:pPr algn="r" fontAlgn="ctr"/>
                      <a:r>
                        <a:rPr lang="ja-JP" altLang="en-US"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  </a:t>
                      </a:r>
                      <a:r>
                        <a:rPr lang="en-US" altLang="ja-JP" sz="1800" b="0"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rPr>
                        <a:t>5/8 </a:t>
                      </a:r>
                    </a:p>
                  </a:txBody>
                  <a:tcPr marL="9525" marR="9525" marT="9525" marB="0" anchor="ctr">
                    <a:solidFill>
                      <a:srgbClr val="FFFFCC"/>
                    </a:solidFill>
                  </a:tcPr>
                </a:tc>
                <a:extLst>
                  <a:ext uri="{0D108BD9-81ED-4DB2-BD59-A6C34878D82A}">
                    <a16:rowId xmlns:a16="http://schemas.microsoft.com/office/drawing/2014/main" val="3697011672"/>
                  </a:ext>
                </a:extLst>
              </a:tr>
            </a:tbl>
          </a:graphicData>
        </a:graphic>
      </p:graphicFrame>
      <p:pic>
        <p:nvPicPr>
          <p:cNvPr id="46" name="図 45"/>
          <p:cNvPicPr>
            <a:picLocks noChangeAspect="1"/>
          </p:cNvPicPr>
          <p:nvPr/>
        </p:nvPicPr>
        <p:blipFill>
          <a:blip r:embed="rId3"/>
          <a:stretch>
            <a:fillRect/>
          </a:stretch>
        </p:blipFill>
        <p:spPr>
          <a:xfrm>
            <a:off x="10188673" y="18962"/>
            <a:ext cx="1776703" cy="512276"/>
          </a:xfrm>
          <a:prstGeom prst="rect">
            <a:avLst/>
          </a:prstGeom>
        </p:spPr>
      </p:pic>
    </p:spTree>
    <p:extLst>
      <p:ext uri="{BB962C8B-B14F-4D97-AF65-F5344CB8AC3E}">
        <p14:creationId xmlns:p14="http://schemas.microsoft.com/office/powerpoint/2010/main" val="768484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a:extLst>
              <a:ext uri="{FF2B5EF4-FFF2-40B4-BE49-F238E27FC236}">
                <a16:creationId xmlns:a16="http://schemas.microsoft.com/office/drawing/2014/main" id="{825CD048-1CB4-5248-8C4F-366F80C7A711}"/>
              </a:ext>
            </a:extLst>
          </p:cNvPr>
          <p:cNvSpPr/>
          <p:nvPr/>
        </p:nvSpPr>
        <p:spPr>
          <a:xfrm>
            <a:off x="1" y="568197"/>
            <a:ext cx="12191999" cy="556732"/>
          </a:xfrm>
          <a:prstGeom prst="rect">
            <a:avLst/>
          </a:prstGeom>
          <a:solidFill>
            <a:srgbClr val="BCEBFF"/>
          </a:solidFill>
        </p:spPr>
        <p:txBody>
          <a:bodyPr wrap="square" tIns="108000" anchor="t" anchorCtr="0">
            <a:noAutofit/>
          </a:bodyPr>
          <a:lstStyle/>
          <a:p>
            <a:pPr fontAlgn="ctr">
              <a:spcBef>
                <a:spcPts val="300"/>
              </a:spcBef>
              <a:spcAft>
                <a:spcPts val="300"/>
              </a:spcAft>
              <a:defRPr/>
            </a:pPr>
            <a:r>
              <a:rPr lang="ja-JP" altLang="en-US" sz="2400" b="1" dirty="0">
                <a:solidFill>
                  <a:prstClr val="black"/>
                </a:solidFill>
                <a:latin typeface="UD デジタル 教科書体 N-B" panose="02020700000000000000" pitchFamily="17" charset="-128"/>
                <a:ea typeface="UD デジタル 教科書体 N-B" panose="02020700000000000000" pitchFamily="17" charset="-128"/>
              </a:rPr>
              <a:t> </a:t>
            </a:r>
            <a:r>
              <a:rPr lang="ja-JP" altLang="en-US" sz="2000" b="1" dirty="0">
                <a:solidFill>
                  <a:prstClr val="black"/>
                </a:solidFill>
                <a:latin typeface="UD デジタル 教科書体 N-B" panose="02020700000000000000" pitchFamily="17" charset="-128"/>
                <a:ea typeface="UD デジタル 教科書体 N-B" panose="02020700000000000000" pitchFamily="17" charset="-128"/>
              </a:rPr>
              <a:t>◆ </a:t>
            </a:r>
            <a:r>
              <a:rPr lang="ja-JP" altLang="en-US" sz="2000" b="1" dirty="0">
                <a:latin typeface="UD デジタル 教科書体 N-B" panose="02020700000000000000" pitchFamily="17" charset="-128"/>
                <a:ea typeface="UD デジタル 教科書体 N-B" panose="02020700000000000000" pitchFamily="17" charset="-128"/>
              </a:rPr>
              <a:t>申請手続・審査、報告会等についても、３府県市で連携をして実施</a:t>
            </a:r>
            <a:r>
              <a:rPr lang="ja-JP" altLang="en-US" sz="2400" b="1" dirty="0">
                <a:latin typeface="UD デジタル 教科書体 N-B" panose="02020700000000000000" pitchFamily="17" charset="-128"/>
                <a:ea typeface="UD デジタル 教科書体 N-B" panose="02020700000000000000" pitchFamily="17" charset="-128"/>
              </a:rPr>
              <a:t>。</a:t>
            </a:r>
            <a:endParaRPr lang="en-US" altLang="ja-JP" sz="2400" dirty="0">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endParaRPr lang="en-US" altLang="ja-JP" sz="2000" dirty="0">
              <a:latin typeface="UD デジタル 教科書体 N-B" panose="02020700000000000000" pitchFamily="17" charset="-128"/>
              <a:ea typeface="UD デジタル 教科書体 N-B" panose="02020700000000000000" pitchFamily="17" charset="-128"/>
            </a:endParaRPr>
          </a:p>
        </p:txBody>
      </p:sp>
      <p:sp>
        <p:nvSpPr>
          <p:cNvPr id="23" name="タイトル 4"/>
          <p:cNvSpPr txBox="1">
            <a:spLocks/>
          </p:cNvSpPr>
          <p:nvPr/>
        </p:nvSpPr>
        <p:spPr bwMode="gray">
          <a:xfrm>
            <a:off x="0" y="-1537"/>
            <a:ext cx="12191999" cy="569733"/>
          </a:xfrm>
          <a:prstGeom prst="rect">
            <a:avLst/>
          </a:prstGeom>
          <a:solidFill>
            <a:srgbClr val="007CB0">
              <a:lumMod val="75000"/>
            </a:srgbClr>
          </a:solidFill>
        </p:spPr>
        <p:txBody>
          <a:bodyPr vert="horz" lIns="0" tIns="0" rIns="0" bIns="0" rtlCol="0" anchor="ctr" anchorCtr="0">
            <a:noAutofit/>
          </a:bodyPr>
          <a:lstStyle>
            <a:lvl1pPr algn="ctr" defTabSz="990564" rtl="0" eaLnBrk="1" latinLnBrk="0" hangingPunct="1">
              <a:spcBef>
                <a:spcPct val="0"/>
              </a:spcBef>
              <a:buNone/>
              <a:defRPr kumimoji="1" sz="2400" b="1" kern="1200">
                <a:solidFill>
                  <a:schemeClr val="bg1"/>
                </a:solidFill>
                <a:latin typeface="+mj-lt"/>
                <a:ea typeface="+mj-ea"/>
                <a:cs typeface="+mj-cs"/>
                <a:sym typeface="+mj-lt"/>
              </a:defRPr>
            </a:lvl1pPr>
          </a:lstStyle>
          <a:p>
            <a:pPr>
              <a:defRPr/>
            </a:pPr>
            <a:endParaRPr lang="ja-JP" altLang="en-US" dirty="0">
              <a:solidFill>
                <a:prstClr val="white"/>
              </a:solidFill>
              <a:latin typeface="UD デジタル 教科書体 N-B" panose="02020700000000000000" pitchFamily="17" charset="-128"/>
              <a:ea typeface="UD デジタル 教科書体 N-B" panose="02020700000000000000" pitchFamily="17" charset="-128"/>
            </a:endParaRPr>
          </a:p>
        </p:txBody>
      </p:sp>
      <p:sp>
        <p:nvSpPr>
          <p:cNvPr id="44" name="テキスト ボックス 43"/>
          <p:cNvSpPr txBox="1"/>
          <p:nvPr/>
        </p:nvSpPr>
        <p:spPr>
          <a:xfrm>
            <a:off x="1720830" y="5588113"/>
            <a:ext cx="671979" cy="415498"/>
          </a:xfrm>
          <a:prstGeom prst="rect">
            <a:avLst/>
          </a:prstGeom>
          <a:noFill/>
        </p:spPr>
        <p:txBody>
          <a:bodyPr wrap="none" rtlCol="0" anchor="ctr">
            <a:spAutoFit/>
          </a:bodyPr>
          <a:lstStyle/>
          <a:p>
            <a:pPr>
              <a:lnSpc>
                <a:spcPct val="150000"/>
              </a:lnSpc>
            </a:pPr>
            <a:r>
              <a:rPr kumimoji="1" lang="ja-JP" altLang="en-US" sz="1400" dirty="0">
                <a:latin typeface="UD デジタル 教科書体 N-B" panose="02020700000000000000" pitchFamily="17" charset="-128"/>
                <a:ea typeface="UD デジタル 教科書体 N-B" panose="02020700000000000000" pitchFamily="17" charset="-128"/>
              </a:rPr>
              <a:t>　</a:t>
            </a:r>
            <a:r>
              <a:rPr kumimoji="1" lang="ja-JP" altLang="en-US" sz="1200" dirty="0">
                <a:latin typeface="UD デジタル 教科書体 N-B" panose="02020700000000000000" pitchFamily="17" charset="-128"/>
                <a:ea typeface="UD デジタル 教科書体 N-B" panose="02020700000000000000" pitchFamily="17" charset="-128"/>
              </a:rPr>
              <a:t>　　</a:t>
            </a:r>
          </a:p>
        </p:txBody>
      </p:sp>
      <p:sp>
        <p:nvSpPr>
          <p:cNvPr id="26" name="テキスト ボックス 25"/>
          <p:cNvSpPr txBox="1"/>
          <p:nvPr/>
        </p:nvSpPr>
        <p:spPr>
          <a:xfrm>
            <a:off x="4985669" y="5581743"/>
            <a:ext cx="4711724" cy="1569660"/>
          </a:xfrm>
          <a:prstGeom prst="rect">
            <a:avLst/>
          </a:prstGeom>
          <a:noFill/>
        </p:spPr>
        <p:txBody>
          <a:bodyPr wrap="square" rtlCol="0" anchor="ctr">
            <a:noAutofit/>
          </a:bodyPr>
          <a:lstStyle/>
          <a:p>
            <a:pPr>
              <a:lnSpc>
                <a:spcPct val="150000"/>
              </a:lnSpc>
            </a:pPr>
            <a:r>
              <a:rPr kumimoji="1" lang="ja-JP" altLang="en-US" sz="1600" dirty="0">
                <a:latin typeface="UD デジタル 教科書体 N-B" panose="02020700000000000000" pitchFamily="17" charset="-128"/>
                <a:ea typeface="UD デジタル 教科書体 N-B" panose="02020700000000000000" pitchFamily="17" charset="-128"/>
              </a:rPr>
              <a:t>　　　　　　　　　　　　　　　　　　　　　　 　　　　　</a:t>
            </a:r>
            <a:endParaRPr kumimoji="1" lang="en-US" altLang="ja-JP" sz="1600" dirty="0">
              <a:latin typeface="UD デジタル 教科書体 N-B" panose="02020700000000000000" pitchFamily="17" charset="-128"/>
              <a:ea typeface="UD デジタル 教科書体 N-B" panose="02020700000000000000" pitchFamily="17" charset="-128"/>
            </a:endParaRPr>
          </a:p>
        </p:txBody>
      </p:sp>
      <p:sp>
        <p:nvSpPr>
          <p:cNvPr id="35" name="正方形/長方形 34">
            <a:extLst>
              <a:ext uri="{FF2B5EF4-FFF2-40B4-BE49-F238E27FC236}">
                <a16:creationId xmlns:a16="http://schemas.microsoft.com/office/drawing/2014/main" id="{A7B7DEBB-B302-47CA-8D18-EB4BAFE2A670}"/>
              </a:ext>
            </a:extLst>
          </p:cNvPr>
          <p:cNvSpPr/>
          <p:nvPr/>
        </p:nvSpPr>
        <p:spPr>
          <a:xfrm>
            <a:off x="450112" y="1200191"/>
            <a:ext cx="2160000" cy="432000"/>
          </a:xfrm>
          <a:prstGeom prst="rect">
            <a:avLst/>
          </a:prstGeom>
          <a:solidFill>
            <a:schemeClr val="bg1">
              <a:lumMod val="85000"/>
              <a:alpha val="56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kern="100"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①事業者</a:t>
            </a:r>
            <a:r>
              <a:rPr lang="ja-JP" kern="100" dirty="0">
                <a:solidFill>
                  <a:schemeClr val="tx1">
                    <a:lumMod val="85000"/>
                    <a:lumOff val="15000"/>
                  </a:schemeClr>
                </a:solidFill>
                <a:effectLst/>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の</a:t>
            </a:r>
            <a:r>
              <a:rPr lang="ja-JP" altLang="en-US" kern="100"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公募</a:t>
            </a:r>
            <a:endParaRPr lang="ja-JP" kern="100" dirty="0">
              <a:solidFill>
                <a:schemeClr val="tx1">
                  <a:lumMod val="85000"/>
                  <a:lumOff val="15000"/>
                </a:schemeClr>
              </a:solidFill>
              <a:effectLst/>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p:txBody>
      </p:sp>
      <p:sp>
        <p:nvSpPr>
          <p:cNvPr id="36" name="正方形/長方形 35">
            <a:extLst>
              <a:ext uri="{FF2B5EF4-FFF2-40B4-BE49-F238E27FC236}">
                <a16:creationId xmlns:a16="http://schemas.microsoft.com/office/drawing/2014/main" id="{E8623E95-8B1A-4AC4-A918-2F100C0175A1}"/>
              </a:ext>
            </a:extLst>
          </p:cNvPr>
          <p:cNvSpPr/>
          <p:nvPr/>
        </p:nvSpPr>
        <p:spPr>
          <a:xfrm>
            <a:off x="75340" y="2439644"/>
            <a:ext cx="2909545" cy="432000"/>
          </a:xfrm>
          <a:prstGeom prst="rect">
            <a:avLst/>
          </a:prstGeom>
          <a:solidFill>
            <a:schemeClr val="bg1">
              <a:lumMod val="85000"/>
              <a:alpha val="56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kern="0" dirty="0">
                <a:solidFill>
                  <a:schemeClr val="tx1">
                    <a:lumMod val="85000"/>
                    <a:lumOff val="15000"/>
                  </a:schemeClr>
                </a:solidFill>
                <a:effectLst/>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②</a:t>
            </a:r>
            <a:r>
              <a:rPr lang="ja-JP" altLang="en-US" kern="0" dirty="0">
                <a:solidFill>
                  <a:schemeClr val="tx1">
                    <a:lumMod val="85000"/>
                    <a:lumOff val="15000"/>
                  </a:schemeClr>
                </a:solidFill>
                <a:effectLst/>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審査会</a:t>
            </a:r>
            <a:endParaRPr lang="ja-JP" kern="100" dirty="0">
              <a:solidFill>
                <a:schemeClr val="tx1">
                  <a:lumMod val="85000"/>
                  <a:lumOff val="15000"/>
                </a:schemeClr>
              </a:solidFill>
              <a:effectLst/>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p:txBody>
      </p:sp>
      <p:sp>
        <p:nvSpPr>
          <p:cNvPr id="37" name="正方形/長方形 36">
            <a:extLst>
              <a:ext uri="{FF2B5EF4-FFF2-40B4-BE49-F238E27FC236}">
                <a16:creationId xmlns:a16="http://schemas.microsoft.com/office/drawing/2014/main" id="{BDED1C16-57E7-4F48-9C54-46D7845B16CB}"/>
              </a:ext>
            </a:extLst>
          </p:cNvPr>
          <p:cNvSpPr/>
          <p:nvPr/>
        </p:nvSpPr>
        <p:spPr>
          <a:xfrm>
            <a:off x="320474" y="4905395"/>
            <a:ext cx="2419275" cy="432000"/>
          </a:xfrm>
          <a:prstGeom prst="rect">
            <a:avLst/>
          </a:prstGeom>
          <a:solidFill>
            <a:schemeClr val="bg1">
              <a:lumMod val="85000"/>
              <a:alpha val="56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kern="100"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④</a:t>
            </a:r>
            <a:r>
              <a:rPr lang="ja-JP" altLang="en-US" kern="100" dirty="0" smtClean="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実証</a:t>
            </a:r>
            <a:r>
              <a:rPr lang="ja-JP" altLang="en-US" kern="100"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事業の開始</a:t>
            </a:r>
            <a:endParaRPr lang="ja-JP" kern="100" dirty="0">
              <a:solidFill>
                <a:schemeClr val="tx1">
                  <a:lumMod val="85000"/>
                  <a:lumOff val="15000"/>
                </a:schemeClr>
              </a:solidFill>
              <a:effectLst/>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p:txBody>
      </p:sp>
      <p:sp>
        <p:nvSpPr>
          <p:cNvPr id="38" name="正方形/長方形 37">
            <a:extLst>
              <a:ext uri="{FF2B5EF4-FFF2-40B4-BE49-F238E27FC236}">
                <a16:creationId xmlns:a16="http://schemas.microsoft.com/office/drawing/2014/main" id="{7F732C76-00FB-4070-A012-B33666FC4DAD}"/>
              </a:ext>
            </a:extLst>
          </p:cNvPr>
          <p:cNvSpPr/>
          <p:nvPr/>
        </p:nvSpPr>
        <p:spPr>
          <a:xfrm>
            <a:off x="450112" y="6043406"/>
            <a:ext cx="2160000" cy="432000"/>
          </a:xfrm>
          <a:prstGeom prst="rect">
            <a:avLst/>
          </a:prstGeom>
          <a:solidFill>
            <a:schemeClr val="bg1">
              <a:lumMod val="85000"/>
              <a:alpha val="56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kern="0"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⑤</a:t>
            </a:r>
            <a:r>
              <a:rPr lang="ja-JP" altLang="en-US" kern="0" dirty="0" smtClean="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成果</a:t>
            </a:r>
            <a:r>
              <a:rPr lang="ja-JP" altLang="en-US" kern="0"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報告</a:t>
            </a:r>
            <a:endParaRPr lang="ja-JP" kern="100" dirty="0">
              <a:solidFill>
                <a:schemeClr val="tx1">
                  <a:lumMod val="85000"/>
                  <a:lumOff val="15000"/>
                </a:schemeClr>
              </a:solidFill>
              <a:effectLst/>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p:txBody>
      </p:sp>
      <p:sp>
        <p:nvSpPr>
          <p:cNvPr id="39" name="テキスト ボックス 38"/>
          <p:cNvSpPr txBox="1"/>
          <p:nvPr/>
        </p:nvSpPr>
        <p:spPr>
          <a:xfrm>
            <a:off x="192206" y="1707453"/>
            <a:ext cx="3057247" cy="338554"/>
          </a:xfrm>
          <a:prstGeom prst="rect">
            <a:avLst/>
          </a:prstGeom>
          <a:noFill/>
        </p:spPr>
        <p:txBody>
          <a:bodyPr wrap="none" rtlCol="0">
            <a:spAutoFit/>
          </a:bodyPr>
          <a:lstStyle/>
          <a:p>
            <a:r>
              <a:rPr kumimoji="1" lang="en-US" altLang="ja-JP" sz="1600" dirty="0">
                <a:latin typeface="UD デジタル 教科書体 N-B" panose="02020700000000000000" pitchFamily="17" charset="-128"/>
                <a:ea typeface="UD デジタル 教科書体 N-B" panose="02020700000000000000" pitchFamily="17" charset="-128"/>
              </a:rPr>
              <a:t>[</a:t>
            </a:r>
            <a:r>
              <a:rPr kumimoji="1" lang="ja-JP" altLang="en-US" sz="1600" dirty="0">
                <a:latin typeface="UD デジタル 教科書体 N-B" panose="02020700000000000000" pitchFamily="17" charset="-128"/>
                <a:ea typeface="UD デジタル 教科書体 N-B" panose="02020700000000000000" pitchFamily="17" charset="-128"/>
              </a:rPr>
              <a:t>令和５年６月</a:t>
            </a:r>
            <a:r>
              <a:rPr kumimoji="1" lang="en-US" altLang="ja-JP" sz="1600" dirty="0">
                <a:latin typeface="UD デジタル 教科書体 N-B" panose="02020700000000000000" pitchFamily="17" charset="-128"/>
                <a:ea typeface="UD デジタル 教科書体 N-B" panose="02020700000000000000" pitchFamily="17" charset="-128"/>
              </a:rPr>
              <a:t>21</a:t>
            </a:r>
            <a:r>
              <a:rPr kumimoji="1" lang="ja-JP" altLang="en-US" sz="1600" dirty="0">
                <a:latin typeface="UD デジタル 教科書体 N-B" panose="02020700000000000000" pitchFamily="17" charset="-128"/>
                <a:ea typeface="UD デジタル 教科書体 N-B" panose="02020700000000000000" pitchFamily="17" charset="-128"/>
              </a:rPr>
              <a:t>日～７月</a:t>
            </a:r>
            <a:r>
              <a:rPr kumimoji="1" lang="en-US" altLang="ja-JP" sz="1600" dirty="0">
                <a:latin typeface="UD デジタル 教科書体 N-B" panose="02020700000000000000" pitchFamily="17" charset="-128"/>
                <a:ea typeface="UD デジタル 教科書体 N-B" panose="02020700000000000000" pitchFamily="17" charset="-128"/>
              </a:rPr>
              <a:t>20</a:t>
            </a:r>
            <a:r>
              <a:rPr kumimoji="1" lang="ja-JP" altLang="en-US" sz="1600" dirty="0">
                <a:latin typeface="UD デジタル 教科書体 N-B" panose="02020700000000000000" pitchFamily="17" charset="-128"/>
                <a:ea typeface="UD デジタル 教科書体 N-B" panose="02020700000000000000" pitchFamily="17" charset="-128"/>
              </a:rPr>
              <a:t>日</a:t>
            </a:r>
            <a:r>
              <a:rPr kumimoji="1" lang="en-US" altLang="ja-JP" sz="1600" dirty="0">
                <a:latin typeface="UD デジタル 教科書体 N-B" panose="02020700000000000000" pitchFamily="17" charset="-128"/>
                <a:ea typeface="UD デジタル 教科書体 N-B" panose="02020700000000000000" pitchFamily="17" charset="-128"/>
              </a:rPr>
              <a:t>]</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
        <p:nvSpPr>
          <p:cNvPr id="41" name="テキスト ボックス 40"/>
          <p:cNvSpPr txBox="1"/>
          <p:nvPr/>
        </p:nvSpPr>
        <p:spPr>
          <a:xfrm>
            <a:off x="211785" y="2930616"/>
            <a:ext cx="3761904" cy="338554"/>
          </a:xfrm>
          <a:prstGeom prst="rect">
            <a:avLst/>
          </a:prstGeom>
          <a:noFill/>
        </p:spPr>
        <p:txBody>
          <a:bodyPr wrap="square" rtlCol="0">
            <a:spAutoFit/>
          </a:bodyPr>
          <a:lstStyle/>
          <a:p>
            <a:r>
              <a:rPr kumimoji="1" lang="en-US" altLang="ja-JP" sz="1600" dirty="0">
                <a:latin typeface="UD デジタル 教科書体 N-B" panose="02020700000000000000" pitchFamily="17" charset="-128"/>
                <a:ea typeface="UD デジタル 教科書体 N-B" panose="02020700000000000000" pitchFamily="17" charset="-128"/>
              </a:rPr>
              <a:t>[</a:t>
            </a:r>
            <a:r>
              <a:rPr kumimoji="1" lang="ja-JP" altLang="en-US" sz="1600" dirty="0">
                <a:latin typeface="UD デジタル 教科書体 N-B" panose="02020700000000000000" pitchFamily="17" charset="-128"/>
                <a:ea typeface="UD デジタル 教科書体 N-B" panose="02020700000000000000" pitchFamily="17" charset="-128"/>
              </a:rPr>
              <a:t>令和５年８月８日、</a:t>
            </a:r>
            <a:r>
              <a:rPr lang="ja-JP" altLang="en-US" sz="1600" dirty="0">
                <a:latin typeface="UD デジタル 教科書体 N-B" panose="02020700000000000000" pitchFamily="17" charset="-128"/>
                <a:ea typeface="UD デジタル 教科書体 N-B" panose="02020700000000000000" pitchFamily="17" charset="-128"/>
              </a:rPr>
              <a:t>９日（予備日）］</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
        <p:nvSpPr>
          <p:cNvPr id="42" name="テキスト ボックス 41"/>
          <p:cNvSpPr txBox="1"/>
          <p:nvPr/>
        </p:nvSpPr>
        <p:spPr>
          <a:xfrm>
            <a:off x="192206" y="5390227"/>
            <a:ext cx="3467616" cy="338554"/>
          </a:xfrm>
          <a:prstGeom prst="rect">
            <a:avLst/>
          </a:prstGeom>
          <a:noFill/>
        </p:spPr>
        <p:txBody>
          <a:bodyPr wrap="none" rtlCol="0">
            <a:spAutoFit/>
          </a:bodyPr>
          <a:lstStyle/>
          <a:p>
            <a:r>
              <a:rPr kumimoji="1" lang="en-US" altLang="ja-JP" sz="1600" dirty="0">
                <a:latin typeface="UD デジタル 教科書体 N-B" panose="02020700000000000000" pitchFamily="17" charset="-128"/>
                <a:ea typeface="UD デジタル 教科書体 N-B" panose="02020700000000000000" pitchFamily="17" charset="-128"/>
              </a:rPr>
              <a:t>[</a:t>
            </a:r>
            <a:r>
              <a:rPr kumimoji="1" lang="ja-JP" altLang="en-US" sz="1600" dirty="0">
                <a:latin typeface="UD デジタル 教科書体 N-B" panose="02020700000000000000" pitchFamily="17" charset="-128"/>
                <a:ea typeface="UD デジタル 教科書体 N-B" panose="02020700000000000000" pitchFamily="17" charset="-128"/>
              </a:rPr>
              <a:t>令和５年９月上旬～令和６年３月</a:t>
            </a:r>
            <a:r>
              <a:rPr kumimoji="1" lang="en-US" altLang="ja-JP" sz="1600" dirty="0">
                <a:latin typeface="UD デジタル 教科書体 N-B" panose="02020700000000000000" pitchFamily="17" charset="-128"/>
                <a:ea typeface="UD デジタル 教科書体 N-B" panose="02020700000000000000" pitchFamily="17" charset="-128"/>
              </a:rPr>
              <a:t>]</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
        <p:nvSpPr>
          <p:cNvPr id="43" name="テキスト ボックス 42"/>
          <p:cNvSpPr txBox="1"/>
          <p:nvPr/>
        </p:nvSpPr>
        <p:spPr>
          <a:xfrm>
            <a:off x="211785" y="6487845"/>
            <a:ext cx="2470701" cy="338554"/>
          </a:xfrm>
          <a:prstGeom prst="rect">
            <a:avLst/>
          </a:prstGeom>
          <a:noFill/>
        </p:spPr>
        <p:txBody>
          <a:bodyPr wrap="square" rtlCol="0">
            <a:spAutoFit/>
          </a:bodyPr>
          <a:lstStyle/>
          <a:p>
            <a:r>
              <a:rPr kumimoji="1" lang="en-US" altLang="ja-JP" sz="1600" dirty="0">
                <a:latin typeface="UD デジタル 教科書体 N-B" panose="02020700000000000000" pitchFamily="17" charset="-128"/>
                <a:ea typeface="UD デジタル 教科書体 N-B" panose="02020700000000000000" pitchFamily="17" charset="-128"/>
              </a:rPr>
              <a:t>[</a:t>
            </a:r>
            <a:r>
              <a:rPr kumimoji="1" lang="ja-JP" altLang="en-US" sz="1600" dirty="0">
                <a:latin typeface="UD デジタル 教科書体 N-B" panose="02020700000000000000" pitchFamily="17" charset="-128"/>
                <a:ea typeface="UD デジタル 教科書体 N-B" panose="02020700000000000000" pitchFamily="17" charset="-128"/>
              </a:rPr>
              <a:t>令和６年３月（予定）</a:t>
            </a:r>
            <a:r>
              <a:rPr kumimoji="1" lang="en-US" altLang="ja-JP" sz="1600" dirty="0">
                <a:latin typeface="UD デジタル 教科書体 N-B" panose="02020700000000000000" pitchFamily="17" charset="-128"/>
                <a:ea typeface="UD デジタル 教科書体 N-B" panose="02020700000000000000" pitchFamily="17" charset="-128"/>
              </a:rPr>
              <a:t>]</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
        <p:nvSpPr>
          <p:cNvPr id="25" name="直角三角形 24">
            <a:extLst>
              <a:ext uri="{FF2B5EF4-FFF2-40B4-BE49-F238E27FC236}">
                <a16:creationId xmlns:a16="http://schemas.microsoft.com/office/drawing/2014/main" id="{6B9D73C0-A6D9-451E-9E80-11436AFBACB7}"/>
              </a:ext>
            </a:extLst>
          </p:cNvPr>
          <p:cNvSpPr/>
          <p:nvPr/>
        </p:nvSpPr>
        <p:spPr>
          <a:xfrm rot="18894575">
            <a:off x="1350113" y="1915930"/>
            <a:ext cx="360000" cy="360000"/>
          </a:xfrm>
          <a:prstGeom prst="r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UD デジタル 教科書体 N-B" panose="02020700000000000000" pitchFamily="17" charset="-128"/>
              <a:ea typeface="UD デジタル 教科書体 N-B" panose="02020700000000000000" pitchFamily="17" charset="-128"/>
            </a:endParaRPr>
          </a:p>
        </p:txBody>
      </p:sp>
      <p:sp>
        <p:nvSpPr>
          <p:cNvPr id="2" name="正方形/長方形 1"/>
          <p:cNvSpPr/>
          <p:nvPr/>
        </p:nvSpPr>
        <p:spPr>
          <a:xfrm>
            <a:off x="3751369" y="82598"/>
            <a:ext cx="4220312" cy="461665"/>
          </a:xfrm>
          <a:prstGeom prst="rect">
            <a:avLst/>
          </a:prstGeom>
        </p:spPr>
        <p:txBody>
          <a:bodyPr wrap="square">
            <a:spAutoFit/>
          </a:bodyPr>
          <a:lstStyle/>
          <a:p>
            <a:pPr lvl="0" defTabSz="457200">
              <a:spcBef>
                <a:spcPts val="0"/>
              </a:spcBef>
              <a:defRPr/>
            </a:pPr>
            <a:r>
              <a:rPr kumimoji="0" lang="ja-JP" altLang="en-US" sz="2400" dirty="0">
                <a:solidFill>
                  <a:schemeClr val="bg1"/>
                </a:solidFill>
                <a:latin typeface="UD デジタル 教科書体 N-B" panose="02020700000000000000" pitchFamily="17" charset="-128"/>
                <a:ea typeface="UD デジタル 教科書体 N-B" panose="02020700000000000000" pitchFamily="17" charset="-128"/>
              </a:rPr>
              <a:t>兵庫県・大阪市との連携　③</a:t>
            </a:r>
            <a:endParaRPr kumimoji="0"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29" name="正方形/長方形 28">
            <a:extLst>
              <a:ext uri="{FF2B5EF4-FFF2-40B4-BE49-F238E27FC236}">
                <a16:creationId xmlns:a16="http://schemas.microsoft.com/office/drawing/2014/main" id="{E8623E95-8B1A-4AC4-A918-2F100C0175A1}"/>
              </a:ext>
            </a:extLst>
          </p:cNvPr>
          <p:cNvSpPr/>
          <p:nvPr/>
        </p:nvSpPr>
        <p:spPr>
          <a:xfrm>
            <a:off x="100296" y="3667810"/>
            <a:ext cx="2909545" cy="432000"/>
          </a:xfrm>
          <a:prstGeom prst="rect">
            <a:avLst/>
          </a:prstGeom>
          <a:solidFill>
            <a:schemeClr val="bg1">
              <a:lumMod val="85000"/>
              <a:alpha val="56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kern="0"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③事業者採択</a:t>
            </a:r>
            <a:endParaRPr lang="ja-JP" kern="100" dirty="0">
              <a:solidFill>
                <a:schemeClr val="tx1">
                  <a:lumMod val="85000"/>
                  <a:lumOff val="15000"/>
                </a:schemeClr>
              </a:solidFill>
              <a:effectLst/>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p:txBody>
      </p:sp>
      <p:sp>
        <p:nvSpPr>
          <p:cNvPr id="30" name="テキスト ボックス 29"/>
          <p:cNvSpPr txBox="1"/>
          <p:nvPr/>
        </p:nvSpPr>
        <p:spPr>
          <a:xfrm>
            <a:off x="211785" y="4158782"/>
            <a:ext cx="3761904" cy="338554"/>
          </a:xfrm>
          <a:prstGeom prst="rect">
            <a:avLst/>
          </a:prstGeom>
          <a:noFill/>
        </p:spPr>
        <p:txBody>
          <a:bodyPr wrap="square" rtlCol="0">
            <a:spAutoFit/>
          </a:bodyPr>
          <a:lstStyle/>
          <a:p>
            <a:r>
              <a:rPr kumimoji="1" lang="en-US" altLang="ja-JP" sz="1600" dirty="0">
                <a:latin typeface="UD デジタル 教科書体 N-B" panose="02020700000000000000" pitchFamily="17" charset="-128"/>
                <a:ea typeface="UD デジタル 教科書体 N-B" panose="02020700000000000000" pitchFamily="17" charset="-128"/>
              </a:rPr>
              <a:t>[</a:t>
            </a:r>
            <a:r>
              <a:rPr kumimoji="1" lang="ja-JP" altLang="en-US" sz="1600" dirty="0">
                <a:latin typeface="UD デジタル 教科書体 N-B" panose="02020700000000000000" pitchFamily="17" charset="-128"/>
                <a:ea typeface="UD デジタル 教科書体 N-B" panose="02020700000000000000" pitchFamily="17" charset="-128"/>
              </a:rPr>
              <a:t>令和５年</a:t>
            </a:r>
            <a:r>
              <a:rPr kumimoji="1" lang="ja-JP" altLang="en-US" sz="1600" dirty="0" smtClean="0">
                <a:latin typeface="UD デジタル 教科書体 N-B" panose="02020700000000000000" pitchFamily="17" charset="-128"/>
                <a:ea typeface="UD デジタル 教科書体 N-B" panose="02020700000000000000" pitchFamily="17" charset="-128"/>
              </a:rPr>
              <a:t>８月</a:t>
            </a:r>
            <a:r>
              <a:rPr lang="ja-JP" altLang="en-US" sz="1600" dirty="0" smtClean="0">
                <a:latin typeface="UD デジタル 教科書体 N-B" panose="02020700000000000000" pitchFamily="17" charset="-128"/>
                <a:ea typeface="UD デジタル 教科書体 N-B" panose="02020700000000000000" pitchFamily="17" charset="-128"/>
              </a:rPr>
              <a:t>下旬（予定）］</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
        <p:nvSpPr>
          <p:cNvPr id="31" name="直角三角形 30">
            <a:extLst>
              <a:ext uri="{FF2B5EF4-FFF2-40B4-BE49-F238E27FC236}">
                <a16:creationId xmlns:a16="http://schemas.microsoft.com/office/drawing/2014/main" id="{6B9D73C0-A6D9-451E-9E80-11436AFBACB7}"/>
              </a:ext>
            </a:extLst>
          </p:cNvPr>
          <p:cNvSpPr/>
          <p:nvPr/>
        </p:nvSpPr>
        <p:spPr>
          <a:xfrm rot="18894575">
            <a:off x="1366876" y="3138636"/>
            <a:ext cx="360000" cy="360000"/>
          </a:xfrm>
          <a:prstGeom prst="r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UD デジタル 教科書体 N-B" panose="02020700000000000000" pitchFamily="17" charset="-128"/>
              <a:ea typeface="UD デジタル 教科書体 N-B" panose="02020700000000000000" pitchFamily="17" charset="-128"/>
            </a:endParaRPr>
          </a:p>
        </p:txBody>
      </p:sp>
      <p:sp>
        <p:nvSpPr>
          <p:cNvPr id="32" name="直角三角形 31">
            <a:extLst>
              <a:ext uri="{FF2B5EF4-FFF2-40B4-BE49-F238E27FC236}">
                <a16:creationId xmlns:a16="http://schemas.microsoft.com/office/drawing/2014/main" id="{6B9D73C0-A6D9-451E-9E80-11436AFBACB7}"/>
              </a:ext>
            </a:extLst>
          </p:cNvPr>
          <p:cNvSpPr/>
          <p:nvPr/>
        </p:nvSpPr>
        <p:spPr>
          <a:xfrm rot="18894575">
            <a:off x="1366875" y="4369569"/>
            <a:ext cx="360000" cy="360000"/>
          </a:xfrm>
          <a:prstGeom prst="r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UD デジタル 教科書体 N-B" panose="02020700000000000000" pitchFamily="17" charset="-128"/>
              <a:ea typeface="UD デジタル 教科書体 N-B" panose="02020700000000000000" pitchFamily="17" charset="-128"/>
            </a:endParaRPr>
          </a:p>
        </p:txBody>
      </p:sp>
      <p:sp>
        <p:nvSpPr>
          <p:cNvPr id="33" name="直角三角形 32">
            <a:extLst>
              <a:ext uri="{FF2B5EF4-FFF2-40B4-BE49-F238E27FC236}">
                <a16:creationId xmlns:a16="http://schemas.microsoft.com/office/drawing/2014/main" id="{6B9D73C0-A6D9-451E-9E80-11436AFBACB7}"/>
              </a:ext>
            </a:extLst>
          </p:cNvPr>
          <p:cNvSpPr/>
          <p:nvPr/>
        </p:nvSpPr>
        <p:spPr>
          <a:xfrm rot="18894575">
            <a:off x="1366874" y="5582730"/>
            <a:ext cx="360000" cy="360000"/>
          </a:xfrm>
          <a:prstGeom prst="r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UD デジタル 教科書体 N-B" panose="02020700000000000000" pitchFamily="17" charset="-128"/>
              <a:ea typeface="UD デジタル 教科書体 N-B" panose="02020700000000000000" pitchFamily="17" charset="-128"/>
            </a:endParaRPr>
          </a:p>
        </p:txBody>
      </p:sp>
      <p:sp>
        <p:nvSpPr>
          <p:cNvPr id="45" name="テキスト ボックス 44"/>
          <p:cNvSpPr txBox="1"/>
          <p:nvPr/>
        </p:nvSpPr>
        <p:spPr>
          <a:xfrm>
            <a:off x="4479209" y="1256596"/>
            <a:ext cx="7109639" cy="707886"/>
          </a:xfrm>
          <a:prstGeom prst="rect">
            <a:avLst/>
          </a:prstGeom>
          <a:noFill/>
        </p:spPr>
        <p:txBody>
          <a:bodyPr wrap="none" rtlCol="0">
            <a:spAutoFit/>
          </a:bodyPr>
          <a:lstStyle/>
          <a:p>
            <a:r>
              <a:rPr kumimoji="1" lang="ja-JP" altLang="en-US" sz="2000" dirty="0">
                <a:latin typeface="UD デジタル 教科書体 N-B" panose="02020700000000000000" pitchFamily="17" charset="-128"/>
                <a:ea typeface="UD デジタル 教科書体 N-B" panose="02020700000000000000" pitchFamily="17" charset="-128"/>
              </a:rPr>
              <a:t>〇　各種申請様式については、各自治体で概ね</a:t>
            </a:r>
            <a:r>
              <a:rPr lang="ja-JP" altLang="en-US" sz="2000" dirty="0">
                <a:latin typeface="UD デジタル 教科書体 N-B" panose="02020700000000000000" pitchFamily="17" charset="-128"/>
                <a:ea typeface="UD デジタル 教科書体 N-B" panose="02020700000000000000" pitchFamily="17" charset="-128"/>
              </a:rPr>
              <a:t>同じ内容。</a:t>
            </a:r>
            <a:endParaRPr lang="en-US" altLang="ja-JP" sz="2000" dirty="0">
              <a:latin typeface="UD デジタル 教科書体 N-B" panose="02020700000000000000" pitchFamily="17" charset="-128"/>
              <a:ea typeface="UD デジタル 教科書体 N-B" panose="02020700000000000000" pitchFamily="17" charset="-128"/>
            </a:endParaRPr>
          </a:p>
          <a:p>
            <a:r>
              <a:rPr lang="ja-JP" altLang="en-US" sz="2000" dirty="0">
                <a:latin typeface="UD デジタル 教科書体 N-B" panose="02020700000000000000" pitchFamily="17" charset="-128"/>
                <a:ea typeface="UD デジタル 教科書体 N-B" panose="02020700000000000000" pitchFamily="17" charset="-128"/>
              </a:rPr>
              <a:t>〇　質問・回答について、各自治体で共有。</a:t>
            </a:r>
            <a:endParaRPr kumimoji="1" lang="ja-JP" altLang="en-US" sz="2000" dirty="0">
              <a:latin typeface="UD デジタル 教科書体 N-B" panose="02020700000000000000" pitchFamily="17" charset="-128"/>
              <a:ea typeface="UD デジタル 教科書体 N-B" panose="02020700000000000000" pitchFamily="17" charset="-128"/>
            </a:endParaRPr>
          </a:p>
        </p:txBody>
      </p:sp>
      <p:sp>
        <p:nvSpPr>
          <p:cNvPr id="46" name="テキスト ボックス 45"/>
          <p:cNvSpPr txBox="1"/>
          <p:nvPr/>
        </p:nvSpPr>
        <p:spPr>
          <a:xfrm>
            <a:off x="4479208" y="2351891"/>
            <a:ext cx="7464435" cy="1323439"/>
          </a:xfrm>
          <a:prstGeom prst="rect">
            <a:avLst/>
          </a:prstGeom>
          <a:noFill/>
        </p:spPr>
        <p:txBody>
          <a:bodyPr wrap="square" rtlCol="0">
            <a:spAutoFit/>
          </a:bodyPr>
          <a:lstStyle/>
          <a:p>
            <a:r>
              <a:rPr kumimoji="1" lang="ja-JP" altLang="en-US" sz="2000" dirty="0">
                <a:latin typeface="UD デジタル 教科書体 N-B" panose="02020700000000000000" pitchFamily="17" charset="-128"/>
                <a:ea typeface="UD デジタル 教科書体 N-B" panose="02020700000000000000" pitchFamily="17" charset="-128"/>
              </a:rPr>
              <a:t>〇　同日、同会場（大阪府咲洲庁舎）にて実施</a:t>
            </a:r>
            <a:r>
              <a:rPr kumimoji="1" lang="ja-JP" altLang="en-US" sz="2000" dirty="0" smtClean="0">
                <a:latin typeface="UD デジタル 教科書体 N-B" panose="02020700000000000000" pitchFamily="17" charset="-128"/>
                <a:ea typeface="UD デジタル 教科書体 N-B" panose="02020700000000000000" pitchFamily="17" charset="-128"/>
              </a:rPr>
              <a:t>。</a:t>
            </a:r>
            <a:endParaRPr kumimoji="1" lang="en-US" altLang="ja-JP" sz="2000" dirty="0" smtClean="0">
              <a:latin typeface="UD デジタル 教科書体 N-B" panose="02020700000000000000" pitchFamily="17" charset="-128"/>
              <a:ea typeface="UD デジタル 教科書体 N-B" panose="02020700000000000000" pitchFamily="17" charset="-128"/>
            </a:endParaRPr>
          </a:p>
          <a:p>
            <a:r>
              <a:rPr lang="ja-JP" altLang="en-US" sz="2000" dirty="0" smtClean="0">
                <a:latin typeface="UD デジタル 教科書体 N-B" panose="02020700000000000000" pitchFamily="17" charset="-128"/>
                <a:ea typeface="UD デジタル 教科書体 N-B" panose="02020700000000000000" pitchFamily="17" charset="-128"/>
              </a:rPr>
              <a:t>〇　審査基準についても、自治体間で事前に調整。</a:t>
            </a:r>
            <a:endParaRPr kumimoji="1" lang="en-US" altLang="ja-JP" sz="2000" dirty="0">
              <a:latin typeface="UD デジタル 教科書体 N-B" panose="02020700000000000000" pitchFamily="17" charset="-128"/>
              <a:ea typeface="UD デジタル 教科書体 N-B" panose="02020700000000000000" pitchFamily="17" charset="-128"/>
            </a:endParaRPr>
          </a:p>
          <a:p>
            <a:r>
              <a:rPr lang="ja-JP" altLang="en-US" sz="2000" dirty="0">
                <a:latin typeface="UD デジタル 教科書体 N-B" panose="02020700000000000000" pitchFamily="17" charset="-128"/>
                <a:ea typeface="UD デジタル 教科書体 N-B" panose="02020700000000000000" pitchFamily="17" charset="-128"/>
              </a:rPr>
              <a:t>〇　プレゼンテーション等の負担が少なくなるよう調整。</a:t>
            </a:r>
            <a:endParaRPr lang="en-US" altLang="ja-JP" sz="2000" dirty="0">
              <a:latin typeface="UD デジタル 教科書体 N-B" panose="02020700000000000000" pitchFamily="17" charset="-128"/>
              <a:ea typeface="UD デジタル 教科書体 N-B" panose="02020700000000000000" pitchFamily="17" charset="-128"/>
            </a:endParaRPr>
          </a:p>
          <a:p>
            <a:r>
              <a:rPr kumimoji="1" lang="ja-JP" altLang="en-US" sz="2000" dirty="0">
                <a:latin typeface="UD デジタル 教科書体 N-B" panose="02020700000000000000" pitchFamily="17" charset="-128"/>
                <a:ea typeface="UD デジタル 教科書体 N-B" panose="02020700000000000000" pitchFamily="17" charset="-128"/>
              </a:rPr>
              <a:t>　</a:t>
            </a:r>
            <a:r>
              <a:rPr kumimoji="1" lang="en-US" altLang="ja-JP" dirty="0">
                <a:solidFill>
                  <a:srgbClr val="FF0000"/>
                </a:solidFill>
                <a:latin typeface="UD デジタル 教科書体 N-B" panose="02020700000000000000" pitchFamily="17" charset="-128"/>
                <a:ea typeface="UD デジタル 教科書体 N-B" panose="02020700000000000000" pitchFamily="17" charset="-128"/>
              </a:rPr>
              <a:t>※</a:t>
            </a: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申請件数により要調整。詳細は申請者あて、改めて通知。</a:t>
            </a:r>
            <a:endParaRPr kumimoji="1" lang="ja-JP" altLang="en-US" dirty="0">
              <a:solidFill>
                <a:srgbClr val="FF0000"/>
              </a:solidFill>
              <a:latin typeface="UD デジタル 教科書体 N-B" panose="02020700000000000000" pitchFamily="17" charset="-128"/>
              <a:ea typeface="UD デジタル 教科書体 N-B" panose="02020700000000000000" pitchFamily="17" charset="-128"/>
            </a:endParaRPr>
          </a:p>
        </p:txBody>
      </p:sp>
      <p:sp>
        <p:nvSpPr>
          <p:cNvPr id="47" name="テキスト ボックス 46"/>
          <p:cNvSpPr txBox="1"/>
          <p:nvPr/>
        </p:nvSpPr>
        <p:spPr>
          <a:xfrm>
            <a:off x="4479208" y="3958727"/>
            <a:ext cx="5570756" cy="400110"/>
          </a:xfrm>
          <a:prstGeom prst="rect">
            <a:avLst/>
          </a:prstGeom>
          <a:noFill/>
        </p:spPr>
        <p:txBody>
          <a:bodyPr wrap="none" rtlCol="0">
            <a:spAutoFit/>
          </a:bodyPr>
          <a:lstStyle/>
          <a:p>
            <a:r>
              <a:rPr kumimoji="1" lang="ja-JP" altLang="en-US" sz="2000" dirty="0">
                <a:latin typeface="UD デジタル 教科書体 N-B" panose="02020700000000000000" pitchFamily="17" charset="-128"/>
                <a:ea typeface="UD デジタル 教科書体 N-B" panose="02020700000000000000" pitchFamily="17" charset="-128"/>
              </a:rPr>
              <a:t>〇　採択結果について、各自治体、同日公表。</a:t>
            </a:r>
          </a:p>
        </p:txBody>
      </p:sp>
      <p:sp>
        <p:nvSpPr>
          <p:cNvPr id="50" name="テキスト ボックス 49"/>
          <p:cNvSpPr txBox="1"/>
          <p:nvPr/>
        </p:nvSpPr>
        <p:spPr>
          <a:xfrm>
            <a:off x="4479208" y="6017289"/>
            <a:ext cx="6853158" cy="707886"/>
          </a:xfrm>
          <a:prstGeom prst="rect">
            <a:avLst/>
          </a:prstGeom>
          <a:noFill/>
        </p:spPr>
        <p:txBody>
          <a:bodyPr wrap="none" rtlCol="0">
            <a:spAutoFit/>
          </a:bodyPr>
          <a:lstStyle/>
          <a:p>
            <a:r>
              <a:rPr kumimoji="1" lang="ja-JP" altLang="en-US" sz="2000" dirty="0">
                <a:latin typeface="UD デジタル 教科書体 N-B" panose="02020700000000000000" pitchFamily="17" charset="-128"/>
                <a:ea typeface="UD デジタル 教科書体 N-B" panose="02020700000000000000" pitchFamily="17" charset="-128"/>
              </a:rPr>
              <a:t>〇　大阪ラウンドテーブル等の場を活用し、成果報告会を</a:t>
            </a:r>
            <a:endParaRPr kumimoji="1" lang="en-US" altLang="ja-JP" sz="2000" dirty="0">
              <a:latin typeface="UD デジタル 教科書体 N-B" panose="02020700000000000000" pitchFamily="17" charset="-128"/>
              <a:ea typeface="UD デジタル 教科書体 N-B" panose="02020700000000000000" pitchFamily="17" charset="-128"/>
            </a:endParaRPr>
          </a:p>
          <a:p>
            <a:r>
              <a:rPr lang="ja-JP" altLang="en-US" sz="2000" dirty="0">
                <a:latin typeface="UD デジタル 教科書体 N-B" panose="02020700000000000000" pitchFamily="17" charset="-128"/>
                <a:ea typeface="UD デジタル 教科書体 N-B" panose="02020700000000000000" pitchFamily="17" charset="-128"/>
              </a:rPr>
              <a:t>　　</a:t>
            </a:r>
            <a:r>
              <a:rPr kumimoji="1" lang="ja-JP" altLang="en-US" sz="2000" dirty="0">
                <a:latin typeface="UD デジタル 教科書体 N-B" panose="02020700000000000000" pitchFamily="17" charset="-128"/>
                <a:ea typeface="UD デジタル 教科書体 N-B" panose="02020700000000000000" pitchFamily="17" charset="-128"/>
              </a:rPr>
              <a:t>合同開催。</a:t>
            </a:r>
          </a:p>
        </p:txBody>
      </p:sp>
      <p:sp>
        <p:nvSpPr>
          <p:cNvPr id="51" name="テキスト ボックス 50"/>
          <p:cNvSpPr txBox="1"/>
          <p:nvPr/>
        </p:nvSpPr>
        <p:spPr>
          <a:xfrm>
            <a:off x="4479208" y="4990117"/>
            <a:ext cx="7622600" cy="400110"/>
          </a:xfrm>
          <a:prstGeom prst="rect">
            <a:avLst/>
          </a:prstGeom>
          <a:noFill/>
        </p:spPr>
        <p:txBody>
          <a:bodyPr wrap="none" rtlCol="0">
            <a:spAutoFit/>
          </a:bodyPr>
          <a:lstStyle/>
          <a:p>
            <a:r>
              <a:rPr kumimoji="1" lang="ja-JP" altLang="en-US" sz="2000" dirty="0">
                <a:latin typeface="UD デジタル 教科書体 N-B" panose="02020700000000000000" pitchFamily="17" charset="-128"/>
                <a:ea typeface="UD デジタル 教科書体 N-B" panose="02020700000000000000" pitchFamily="17" charset="-128"/>
              </a:rPr>
              <a:t>〇　補助事業におけるバックアップについて、自治体間で連携。</a:t>
            </a:r>
          </a:p>
        </p:txBody>
      </p:sp>
      <p:pic>
        <p:nvPicPr>
          <p:cNvPr id="27" name="図 26"/>
          <p:cNvPicPr>
            <a:picLocks noChangeAspect="1"/>
          </p:cNvPicPr>
          <p:nvPr/>
        </p:nvPicPr>
        <p:blipFill>
          <a:blip r:embed="rId3"/>
          <a:stretch>
            <a:fillRect/>
          </a:stretch>
        </p:blipFill>
        <p:spPr>
          <a:xfrm>
            <a:off x="10188673" y="18962"/>
            <a:ext cx="1776703" cy="512276"/>
          </a:xfrm>
          <a:prstGeom prst="rect">
            <a:avLst/>
          </a:prstGeom>
        </p:spPr>
      </p:pic>
    </p:spTree>
    <p:extLst>
      <p:ext uri="{BB962C8B-B14F-4D97-AF65-F5344CB8AC3E}">
        <p14:creationId xmlns:p14="http://schemas.microsoft.com/office/powerpoint/2010/main" val="2712260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0" name="正方形/長方形 39">
            <a:extLst>
              <a:ext uri="{FF2B5EF4-FFF2-40B4-BE49-F238E27FC236}">
                <a16:creationId xmlns:a16="http://schemas.microsoft.com/office/drawing/2014/main" id="{825CD048-1CB4-5248-8C4F-366F80C7A711}"/>
              </a:ext>
            </a:extLst>
          </p:cNvPr>
          <p:cNvSpPr/>
          <p:nvPr/>
        </p:nvSpPr>
        <p:spPr>
          <a:xfrm>
            <a:off x="1" y="568196"/>
            <a:ext cx="12191999" cy="1809244"/>
          </a:xfrm>
          <a:prstGeom prst="rect">
            <a:avLst/>
          </a:prstGeom>
          <a:solidFill>
            <a:srgbClr val="BCEBFF"/>
          </a:solidFill>
        </p:spPr>
        <p:txBody>
          <a:bodyPr wrap="square" tIns="108000" anchor="t" anchorCtr="0">
            <a:noAutofit/>
          </a:bodyPr>
          <a:lstStyle/>
          <a:p>
            <a:pPr fontAlgn="ctr">
              <a:spcBef>
                <a:spcPts val="300"/>
              </a:spcBef>
              <a:spcAft>
                <a:spcPts val="300"/>
              </a:spcAft>
              <a:defRPr/>
            </a:pPr>
            <a:r>
              <a:rPr lang="ja-JP" altLang="en-US" sz="2000" b="1" dirty="0">
                <a:solidFill>
                  <a:prstClr val="black"/>
                </a:solidFill>
                <a:latin typeface="UD デジタル 教科書体 N-B" panose="02020700000000000000" pitchFamily="17" charset="-128"/>
                <a:ea typeface="UD デジタル 教科書体 N-B" panose="02020700000000000000" pitchFamily="17" charset="-128"/>
              </a:rPr>
              <a:t> ◆　</a:t>
            </a:r>
            <a:r>
              <a:rPr lang="en-US" altLang="ja-JP" sz="2000" b="1" dirty="0">
                <a:solidFill>
                  <a:prstClr val="black"/>
                </a:solidFill>
                <a:latin typeface="UD デジタル 教科書体 N-B" panose="02020700000000000000" pitchFamily="17" charset="-128"/>
                <a:ea typeface="UD デジタル 教科書体 N-B" panose="02020700000000000000" pitchFamily="17" charset="-128"/>
              </a:rPr>
              <a:t>2025</a:t>
            </a:r>
            <a:r>
              <a:rPr lang="ja-JP" altLang="en-US" sz="2000" b="1" dirty="0">
                <a:solidFill>
                  <a:prstClr val="black"/>
                </a:solidFill>
                <a:latin typeface="UD デジタル 教科書体 N-B" panose="02020700000000000000" pitchFamily="17" charset="-128"/>
                <a:ea typeface="UD デジタル 教科書体 N-B" panose="02020700000000000000" pitchFamily="17" charset="-128"/>
              </a:rPr>
              <a:t>年の大阪・関西万博を機に「空飛ぶクルマ」の社会実装を実現し、万博後の事業拡大・普及に向け着実</a:t>
            </a:r>
            <a:r>
              <a:rPr lang="ja-JP" altLang="en-US" sz="2000" b="1" dirty="0" smtClean="0">
                <a:solidFill>
                  <a:prstClr val="black"/>
                </a:solidFill>
                <a:latin typeface="UD デジタル 教科書体 N-B" panose="02020700000000000000" pitchFamily="17" charset="-128"/>
                <a:ea typeface="UD デジタル 教科書体 N-B" panose="02020700000000000000" pitchFamily="17" charset="-128"/>
              </a:rPr>
              <a:t>に取組み</a:t>
            </a:r>
            <a:r>
              <a:rPr lang="ja-JP" altLang="en-US" sz="2000" b="1" dirty="0">
                <a:solidFill>
                  <a:prstClr val="black"/>
                </a:solidFill>
                <a:latin typeface="UD デジタル 教科書体 N-B" panose="02020700000000000000" pitchFamily="17" charset="-128"/>
                <a:ea typeface="UD デジタル 教科書体 N-B" panose="02020700000000000000" pitchFamily="17" charset="-128"/>
              </a:rPr>
              <a:t>を進めて</a:t>
            </a:r>
            <a:r>
              <a:rPr lang="ja-JP" altLang="en-US" sz="2000" b="1" dirty="0" smtClean="0">
                <a:solidFill>
                  <a:prstClr val="black"/>
                </a:solidFill>
                <a:latin typeface="UD デジタル 教科書体 N-B" panose="02020700000000000000" pitchFamily="17" charset="-128"/>
                <a:ea typeface="UD デジタル 教科書体 N-B" panose="02020700000000000000" pitchFamily="17" charset="-128"/>
              </a:rPr>
              <a:t>いきます。</a:t>
            </a:r>
            <a:endParaRPr lang="en-US" altLang="ja-JP" sz="2000" b="1" spc="200" dirty="0">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r>
              <a:rPr lang="ja-JP" altLang="en-US" sz="2000" b="1" dirty="0">
                <a:latin typeface="UD デジタル 教科書体 N-B" panose="02020700000000000000" pitchFamily="17" charset="-128"/>
                <a:ea typeface="UD デジタル 教科書体 N-B" panose="02020700000000000000" pitchFamily="17" charset="-128"/>
              </a:rPr>
              <a:t> ◆　</a:t>
            </a:r>
            <a:r>
              <a:rPr lang="ja-JP" altLang="en-US" sz="2000" b="1" dirty="0">
                <a:solidFill>
                  <a:prstClr val="black"/>
                </a:solidFill>
                <a:latin typeface="UD デジタル 教科書体 N-B" panose="02020700000000000000" pitchFamily="17" charset="-128"/>
                <a:ea typeface="UD デジタル 教科書体 N-B" panose="02020700000000000000" pitchFamily="17" charset="-128"/>
              </a:rPr>
              <a:t>本補助金は、</a:t>
            </a:r>
            <a:r>
              <a:rPr lang="ja-JP" altLang="en-US" sz="2000" b="1" spc="200" dirty="0">
                <a:solidFill>
                  <a:prstClr val="black"/>
                </a:solidFill>
                <a:latin typeface="UD デジタル 教科書体 N-B" panose="02020700000000000000" pitchFamily="17" charset="-128"/>
                <a:ea typeface="UD デジタル 教科書体 N-B" panose="02020700000000000000" pitchFamily="17" charset="-128"/>
              </a:rPr>
              <a:t>将来、大阪市において「空飛ぶクルマ」を活用したビジネス展開をめざしている</a:t>
            </a:r>
            <a:r>
              <a:rPr lang="ja-JP" altLang="en-US" sz="2000" b="1" spc="200" dirty="0" smtClean="0">
                <a:solidFill>
                  <a:prstClr val="black"/>
                </a:solidFill>
                <a:latin typeface="UD デジタル 教科書体 N-B" panose="02020700000000000000" pitchFamily="17" charset="-128"/>
                <a:ea typeface="UD デジタル 教科書体 N-B" panose="02020700000000000000" pitchFamily="17" charset="-128"/>
              </a:rPr>
              <a:t>事業者が</a:t>
            </a:r>
            <a:r>
              <a:rPr lang="ja-JP" altLang="en-US" sz="2000" b="1" spc="200" dirty="0">
                <a:solidFill>
                  <a:prstClr val="black"/>
                </a:solidFill>
                <a:latin typeface="UD デジタル 教科書体 N-B" panose="02020700000000000000" pitchFamily="17" charset="-128"/>
                <a:ea typeface="UD デジタル 教科書体 N-B" panose="02020700000000000000" pitchFamily="17" charset="-128"/>
              </a:rPr>
              <a:t>アクションプランに基づき行う各種取組みを</a:t>
            </a:r>
            <a:r>
              <a:rPr lang="ja-JP" altLang="en-US" sz="2000" b="1" spc="200" dirty="0" smtClean="0">
                <a:solidFill>
                  <a:prstClr val="black"/>
                </a:solidFill>
                <a:latin typeface="UD デジタル 教科書体 N-B" panose="02020700000000000000" pitchFamily="17" charset="-128"/>
                <a:ea typeface="UD デジタル 教科書体 N-B" panose="02020700000000000000" pitchFamily="17" charset="-128"/>
              </a:rPr>
              <a:t>支援します。</a:t>
            </a:r>
            <a:endParaRPr lang="en-US" altLang="ja-JP" sz="2000" b="1" spc="200" dirty="0">
              <a:solidFill>
                <a:prstClr val="black"/>
              </a:solidFill>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endParaRPr lang="ja-JP" altLang="ja-JP" sz="2000" b="1" strike="sngStrike" dirty="0">
              <a:latin typeface="UD デジタル 教科書体 N-B" panose="02020700000000000000" pitchFamily="17" charset="-128"/>
              <a:ea typeface="UD デジタル 教科書体 N-B" panose="02020700000000000000" pitchFamily="17" charset="-128"/>
            </a:endParaRPr>
          </a:p>
          <a:p>
            <a:pPr fontAlgn="ctr">
              <a:defRPr/>
            </a:pPr>
            <a:endParaRPr lang="en-US" altLang="ja-JP" sz="2000" dirty="0">
              <a:latin typeface="UD デジタル 教科書体 N-B" panose="02020700000000000000" pitchFamily="17" charset="-128"/>
              <a:ea typeface="UD デジタル 教科書体 N-B" panose="02020700000000000000" pitchFamily="17" charset="-128"/>
            </a:endParaRPr>
          </a:p>
        </p:txBody>
      </p:sp>
      <p:sp>
        <p:nvSpPr>
          <p:cNvPr id="23" name="タイトル 4"/>
          <p:cNvSpPr txBox="1">
            <a:spLocks/>
          </p:cNvSpPr>
          <p:nvPr/>
        </p:nvSpPr>
        <p:spPr bwMode="gray">
          <a:xfrm>
            <a:off x="0" y="-1537"/>
            <a:ext cx="12191999" cy="569733"/>
          </a:xfrm>
          <a:prstGeom prst="rect">
            <a:avLst/>
          </a:prstGeom>
          <a:solidFill>
            <a:srgbClr val="007CB0">
              <a:lumMod val="75000"/>
            </a:srgbClr>
          </a:solidFill>
        </p:spPr>
        <p:txBody>
          <a:bodyPr vert="horz" lIns="0" tIns="0" rIns="0" bIns="0" rtlCol="0" anchor="ctr" anchorCtr="0">
            <a:noAutofit/>
          </a:bodyPr>
          <a:lstStyle>
            <a:lvl1pPr algn="ctr" defTabSz="990564" rtl="0" eaLnBrk="1" latinLnBrk="0" hangingPunct="1">
              <a:spcBef>
                <a:spcPct val="0"/>
              </a:spcBef>
              <a:buNone/>
              <a:defRPr kumimoji="1" sz="2400" b="1" kern="1200">
                <a:solidFill>
                  <a:schemeClr val="bg1"/>
                </a:solidFill>
                <a:latin typeface="+mj-lt"/>
                <a:ea typeface="+mj-ea"/>
                <a:cs typeface="+mj-cs"/>
                <a:sym typeface="+mj-lt"/>
              </a:defRPr>
            </a:lvl1pPr>
          </a:lstStyle>
          <a:p>
            <a:pPr>
              <a:defRPr/>
            </a:pPr>
            <a:r>
              <a:rPr lang="ja-JP" altLang="en-US" dirty="0" smtClean="0">
                <a:solidFill>
                  <a:prstClr val="white"/>
                </a:solidFill>
                <a:latin typeface="UD デジタル 教科書体 N-B" panose="02020700000000000000" pitchFamily="17" charset="-128"/>
                <a:ea typeface="UD デジタル 教科書体 N-B" panose="02020700000000000000" pitchFamily="17" charset="-128"/>
              </a:rPr>
              <a:t>令和</a:t>
            </a:r>
            <a:r>
              <a:rPr lang="ja-JP" altLang="en-US" dirty="0">
                <a:solidFill>
                  <a:prstClr val="white"/>
                </a:solidFill>
                <a:latin typeface="UD デジタル 教科書体 N-B" panose="02020700000000000000" pitchFamily="17" charset="-128"/>
                <a:ea typeface="UD デジタル 教科書体 N-B" panose="02020700000000000000" pitchFamily="17" charset="-128"/>
              </a:rPr>
              <a:t>５年度　空飛ぶクルマ社会実装促進事業補助金に</a:t>
            </a:r>
            <a:r>
              <a:rPr lang="ja-JP" altLang="en-US" dirty="0" smtClean="0">
                <a:solidFill>
                  <a:prstClr val="white"/>
                </a:solidFill>
                <a:latin typeface="UD デジタル 教科書体 N-B" panose="02020700000000000000" pitchFamily="17" charset="-128"/>
                <a:ea typeface="UD デジタル 教科書体 N-B" panose="02020700000000000000" pitchFamily="17" charset="-128"/>
              </a:rPr>
              <a:t>ついて</a:t>
            </a:r>
            <a:endParaRPr lang="en-US" altLang="ja-JP" dirty="0">
              <a:solidFill>
                <a:prstClr val="white"/>
              </a:solidFill>
              <a:latin typeface="UD デジタル 教科書体 N-B" panose="02020700000000000000" pitchFamily="17" charset="-128"/>
              <a:ea typeface="UD デジタル 教科書体 N-B" panose="02020700000000000000" pitchFamily="17" charset="-128"/>
            </a:endParaRPr>
          </a:p>
        </p:txBody>
      </p:sp>
      <p:sp>
        <p:nvSpPr>
          <p:cNvPr id="44" name="テキスト ボックス 43"/>
          <p:cNvSpPr txBox="1"/>
          <p:nvPr/>
        </p:nvSpPr>
        <p:spPr>
          <a:xfrm>
            <a:off x="1720830" y="5588113"/>
            <a:ext cx="671979" cy="415498"/>
          </a:xfrm>
          <a:prstGeom prst="rect">
            <a:avLst/>
          </a:prstGeom>
          <a:noFill/>
        </p:spPr>
        <p:txBody>
          <a:bodyPr wrap="none" rtlCol="0" anchor="ctr">
            <a:spAutoFit/>
          </a:bodyPr>
          <a:lstStyle/>
          <a:p>
            <a:pPr>
              <a:lnSpc>
                <a:spcPct val="150000"/>
              </a:lnSpc>
            </a:pPr>
            <a:r>
              <a:rPr kumimoji="1" lang="ja-JP" altLang="en-US" sz="1400" dirty="0">
                <a:latin typeface="UD デジタル 教科書体 N-B" panose="02020700000000000000" pitchFamily="17" charset="-128"/>
                <a:ea typeface="UD デジタル 教科書体 N-B" panose="02020700000000000000" pitchFamily="17" charset="-128"/>
              </a:rPr>
              <a:t>　</a:t>
            </a:r>
            <a:r>
              <a:rPr kumimoji="1" lang="ja-JP" altLang="en-US" sz="1200" dirty="0">
                <a:latin typeface="UD デジタル 教科書体 N-B" panose="02020700000000000000" pitchFamily="17" charset="-128"/>
                <a:ea typeface="UD デジタル 教科書体 N-B" panose="02020700000000000000" pitchFamily="17" charset="-128"/>
              </a:rPr>
              <a:t>　　</a:t>
            </a:r>
          </a:p>
        </p:txBody>
      </p:sp>
      <p:sp>
        <p:nvSpPr>
          <p:cNvPr id="3" name="角丸四角形 2"/>
          <p:cNvSpPr/>
          <p:nvPr/>
        </p:nvSpPr>
        <p:spPr>
          <a:xfrm>
            <a:off x="80011" y="2398240"/>
            <a:ext cx="12081510" cy="4356890"/>
          </a:xfrm>
          <a:prstGeom prst="roundRect">
            <a:avLst>
              <a:gd name="adj" fmla="val 6447"/>
            </a:avLst>
          </a:prstGeom>
          <a:solidFill>
            <a:schemeClr val="bg1"/>
          </a:solid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600" b="1"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30" name="角丸四角形 29">
            <a:extLst>
              <a:ext uri="{FF2B5EF4-FFF2-40B4-BE49-F238E27FC236}">
                <a16:creationId xmlns:a16="http://schemas.microsoft.com/office/drawing/2014/main" id="{FD4370F6-7DB1-2F45-9DEC-120E25826D1C}"/>
              </a:ext>
            </a:extLst>
          </p:cNvPr>
          <p:cNvSpPr/>
          <p:nvPr/>
        </p:nvSpPr>
        <p:spPr>
          <a:xfrm>
            <a:off x="0" y="2115647"/>
            <a:ext cx="2240524" cy="620132"/>
          </a:xfrm>
          <a:prstGeom prst="roundRect">
            <a:avLst/>
          </a:prstGeom>
          <a:solidFill>
            <a:srgbClr val="005D84"/>
          </a:solidFill>
          <a:ln w="31750">
            <a:noFill/>
          </a:ln>
        </p:spPr>
        <p:style>
          <a:lnRef idx="2">
            <a:schemeClr val="accent1">
              <a:shade val="50000"/>
            </a:schemeClr>
          </a:lnRef>
          <a:fillRef idx="1">
            <a:schemeClr val="accent1"/>
          </a:fillRef>
          <a:effectRef idx="0">
            <a:schemeClr val="accent1"/>
          </a:effectRef>
          <a:fontRef idx="minor">
            <a:schemeClr val="lt1"/>
          </a:fontRef>
        </p:style>
        <p:txBody>
          <a:bodyPr vert="horz"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1" dirty="0" smtClean="0">
                <a:solidFill>
                  <a:prstClr val="white"/>
                </a:solidFill>
                <a:latin typeface="UD デジタル 教科書体 N-B" panose="02020700000000000000" pitchFamily="17" charset="-128"/>
                <a:ea typeface="UD デジタル 教科書体 N-B" panose="02020700000000000000" pitchFamily="17" charset="-128"/>
              </a:rPr>
              <a:t>制度</a:t>
            </a:r>
            <a:r>
              <a:rPr kumimoji="0" lang="ja-JP" altLang="en-US" sz="2400" b="1" i="0" u="none" strike="noStrike" kern="1200" cap="none" spc="0" normalizeH="0" baseline="0" noProof="0" dirty="0" smtClean="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概要</a:t>
            </a:r>
            <a:endParaRPr kumimoji="0" lang="en-US" altLang="ja-JP" sz="2400" b="1"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endParaRPr>
          </a:p>
        </p:txBody>
      </p:sp>
      <p:sp>
        <p:nvSpPr>
          <p:cNvPr id="12" name="正方形/長方形 11">
            <a:extLst>
              <a:ext uri="{FF2B5EF4-FFF2-40B4-BE49-F238E27FC236}">
                <a16:creationId xmlns:a16="http://schemas.microsoft.com/office/drawing/2014/main" id="{03957245-5758-6441-3D09-95E1EE315BE4}"/>
              </a:ext>
            </a:extLst>
          </p:cNvPr>
          <p:cNvSpPr/>
          <p:nvPr/>
        </p:nvSpPr>
        <p:spPr>
          <a:xfrm>
            <a:off x="185355" y="5202877"/>
            <a:ext cx="3569673" cy="766093"/>
          </a:xfrm>
          <a:prstGeom prst="rect">
            <a:avLst/>
          </a:prstGeom>
          <a:noFill/>
        </p:spPr>
        <p:txBody>
          <a:bodyPr wrap="square" tIns="108000" anchor="t" anchorCtr="0">
            <a:noAutofit/>
          </a:bodyPr>
          <a:lstStyle/>
          <a:p>
            <a:pPr fontAlgn="ctr">
              <a:spcBef>
                <a:spcPts val="300"/>
              </a:spcBef>
              <a:spcAft>
                <a:spcPts val="300"/>
              </a:spcAft>
              <a:defRPr/>
            </a:pPr>
            <a:r>
              <a:rPr lang="ja-JP" altLang="en-US" b="1" spc="200" dirty="0">
                <a:latin typeface="UD デジタル 教科書体 N-B" panose="02020700000000000000" pitchFamily="17" charset="-128"/>
                <a:ea typeface="UD デジタル 教科書体 N-B" panose="02020700000000000000" pitchFamily="17" charset="-128"/>
              </a:rPr>
              <a:t>＜補助額＞</a:t>
            </a:r>
            <a:endParaRPr lang="en-US" altLang="ja-JP" b="1" spc="200" dirty="0">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r>
              <a:rPr lang="ja-JP" altLang="en-US" b="1" spc="200" dirty="0">
                <a:latin typeface="UD デジタル 教科書体 N-B" panose="02020700000000000000" pitchFamily="17" charset="-128"/>
                <a:ea typeface="UD デジタル 教科書体 N-B" panose="02020700000000000000" pitchFamily="17" charset="-128"/>
              </a:rPr>
              <a:t>１件あたり</a:t>
            </a:r>
            <a:r>
              <a:rPr lang="ja-JP" altLang="en-US" b="1" u="sng" spc="200" dirty="0">
                <a:solidFill>
                  <a:srgbClr val="FF0000"/>
                </a:solidFill>
                <a:latin typeface="UD デジタル 教科書体 N-B" panose="02020700000000000000" pitchFamily="17" charset="-128"/>
                <a:ea typeface="UD デジタル 教科書体 N-B" panose="02020700000000000000" pitchFamily="17" charset="-128"/>
              </a:rPr>
              <a:t>上限５００万円</a:t>
            </a:r>
          </a:p>
        </p:txBody>
      </p:sp>
      <p:sp>
        <p:nvSpPr>
          <p:cNvPr id="13" name="正方形/長方形 12">
            <a:extLst>
              <a:ext uri="{FF2B5EF4-FFF2-40B4-BE49-F238E27FC236}">
                <a16:creationId xmlns:a16="http://schemas.microsoft.com/office/drawing/2014/main" id="{5D998BC2-D61F-A44B-7FAE-BDC575D771CD}"/>
              </a:ext>
            </a:extLst>
          </p:cNvPr>
          <p:cNvSpPr/>
          <p:nvPr/>
        </p:nvSpPr>
        <p:spPr>
          <a:xfrm>
            <a:off x="3878580" y="5201148"/>
            <a:ext cx="4563144" cy="1455633"/>
          </a:xfrm>
          <a:prstGeom prst="rect">
            <a:avLst/>
          </a:prstGeom>
          <a:noFill/>
        </p:spPr>
        <p:txBody>
          <a:bodyPr wrap="square" tIns="108000" anchor="t" anchorCtr="0">
            <a:noAutofit/>
          </a:bodyPr>
          <a:lstStyle/>
          <a:p>
            <a:pPr fontAlgn="ctr">
              <a:spcBef>
                <a:spcPts val="300"/>
              </a:spcBef>
              <a:spcAft>
                <a:spcPts val="300"/>
              </a:spcAft>
              <a:defRPr/>
            </a:pPr>
            <a:r>
              <a:rPr lang="ja-JP" altLang="en-US" b="1" spc="200" dirty="0">
                <a:latin typeface="UD デジタル 教科書体 N-B" panose="02020700000000000000" pitchFamily="17" charset="-128"/>
                <a:ea typeface="UD デジタル 教科書体 N-B" panose="02020700000000000000" pitchFamily="17" charset="-128"/>
              </a:rPr>
              <a:t>＜補助率＞</a:t>
            </a:r>
            <a:endParaRPr lang="en-US" altLang="ja-JP" b="1" spc="200" dirty="0">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r>
              <a:rPr lang="ja-JP" altLang="en-US" b="1" spc="200" dirty="0">
                <a:latin typeface="UD デジタル 教科書体 N-B" panose="02020700000000000000" pitchFamily="17" charset="-128"/>
                <a:ea typeface="UD デジタル 教科書体 N-B" panose="02020700000000000000" pitchFamily="17" charset="-128"/>
              </a:rPr>
              <a:t>補助対象経費の</a:t>
            </a:r>
            <a:r>
              <a:rPr lang="ja-JP" altLang="en-US" b="1" u="sng" spc="200" dirty="0">
                <a:solidFill>
                  <a:srgbClr val="FF0000"/>
                </a:solidFill>
                <a:latin typeface="UD デジタル 教科書体 N-B" panose="02020700000000000000" pitchFamily="17" charset="-128"/>
                <a:ea typeface="UD デジタル 教科書体 N-B" panose="02020700000000000000" pitchFamily="17" charset="-128"/>
              </a:rPr>
              <a:t>１／４以内</a:t>
            </a:r>
            <a:endParaRPr lang="en-US" altLang="ja-JP" b="1" u="sng" spc="200" dirty="0">
              <a:solidFill>
                <a:srgbClr val="FF0000"/>
              </a:solidFill>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r>
              <a:rPr lang="en-US" altLang="ja-JP" sz="1600" spc="200" dirty="0">
                <a:latin typeface="UD デジタル 教科書体 N-B" panose="02020700000000000000" pitchFamily="17" charset="-128"/>
                <a:ea typeface="UD デジタル 教科書体 N-B" panose="02020700000000000000" pitchFamily="17" charset="-128"/>
              </a:rPr>
              <a:t>※</a:t>
            </a:r>
            <a:r>
              <a:rPr lang="ja-JP" altLang="en-US" sz="1600" spc="200" dirty="0">
                <a:latin typeface="UD デジタル 教科書体 N-B" panose="02020700000000000000" pitchFamily="17" charset="-128"/>
                <a:ea typeface="UD デジタル 教科書体 N-B" panose="02020700000000000000" pitchFamily="17" charset="-128"/>
              </a:rPr>
              <a:t>大阪府・兵庫県の補助金を併用した場合、最大３／４を補助。</a:t>
            </a:r>
            <a:endParaRPr lang="en-US" altLang="ja-JP" sz="1600" spc="200" dirty="0">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endParaRPr lang="ja-JP" altLang="en-US" spc="200" dirty="0">
              <a:latin typeface="UD デジタル 教科書体 N-B" panose="02020700000000000000" pitchFamily="17" charset="-128"/>
              <a:ea typeface="UD デジタル 教科書体 N-B" panose="02020700000000000000" pitchFamily="17" charset="-128"/>
            </a:endParaRPr>
          </a:p>
        </p:txBody>
      </p:sp>
      <p:sp>
        <p:nvSpPr>
          <p:cNvPr id="14" name="正方形/長方形 13">
            <a:extLst>
              <a:ext uri="{FF2B5EF4-FFF2-40B4-BE49-F238E27FC236}">
                <a16:creationId xmlns:a16="http://schemas.microsoft.com/office/drawing/2014/main" id="{5A985DA2-B78C-CE2C-0DA9-CC2E1721D26B}"/>
              </a:ext>
            </a:extLst>
          </p:cNvPr>
          <p:cNvSpPr/>
          <p:nvPr/>
        </p:nvSpPr>
        <p:spPr>
          <a:xfrm>
            <a:off x="8441724" y="5201148"/>
            <a:ext cx="3569673" cy="827760"/>
          </a:xfrm>
          <a:prstGeom prst="rect">
            <a:avLst/>
          </a:prstGeom>
          <a:noFill/>
        </p:spPr>
        <p:txBody>
          <a:bodyPr wrap="square" tIns="108000" anchor="t" anchorCtr="0">
            <a:noAutofit/>
          </a:bodyPr>
          <a:lstStyle/>
          <a:p>
            <a:pPr fontAlgn="ctr">
              <a:spcBef>
                <a:spcPts val="300"/>
              </a:spcBef>
              <a:spcAft>
                <a:spcPts val="300"/>
              </a:spcAft>
              <a:defRPr/>
            </a:pPr>
            <a:r>
              <a:rPr lang="ja-JP" altLang="en-US" b="1" spc="200" dirty="0">
                <a:latin typeface="UD デジタル 教科書体 N-B" panose="02020700000000000000" pitchFamily="17" charset="-128"/>
                <a:ea typeface="UD デジタル 教科書体 N-B" panose="02020700000000000000" pitchFamily="17" charset="-128"/>
              </a:rPr>
              <a:t>＜事業実施期間＞</a:t>
            </a:r>
            <a:endParaRPr lang="en-US" altLang="ja-JP" b="1" spc="200" dirty="0">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r>
              <a:rPr lang="ja-JP" altLang="en-US" b="1" spc="200" dirty="0">
                <a:latin typeface="UD デジタル 教科書体 N-B" panose="02020700000000000000" pitchFamily="17" charset="-128"/>
                <a:ea typeface="UD デジタル 教科書体 N-B" panose="02020700000000000000" pitchFamily="17" charset="-128"/>
              </a:rPr>
              <a:t>令和６年３月</a:t>
            </a:r>
            <a:r>
              <a:rPr lang="en-US" altLang="ja-JP" b="1" spc="200" dirty="0">
                <a:latin typeface="UD デジタル 教科書体 N-B" panose="02020700000000000000" pitchFamily="17" charset="-128"/>
                <a:ea typeface="UD デジタル 教科書体 N-B" panose="02020700000000000000" pitchFamily="17" charset="-128"/>
              </a:rPr>
              <a:t>31</a:t>
            </a:r>
            <a:r>
              <a:rPr lang="ja-JP" altLang="en-US" b="1" spc="200" dirty="0">
                <a:latin typeface="UD デジタル 教科書体 N-B" panose="02020700000000000000" pitchFamily="17" charset="-128"/>
                <a:ea typeface="UD デジタル 教科書体 N-B" panose="02020700000000000000" pitchFamily="17" charset="-128"/>
              </a:rPr>
              <a:t>日（日）まで</a:t>
            </a:r>
          </a:p>
        </p:txBody>
      </p:sp>
      <p:sp>
        <p:nvSpPr>
          <p:cNvPr id="15" name="正方形/長方形 14">
            <a:extLst>
              <a:ext uri="{FF2B5EF4-FFF2-40B4-BE49-F238E27FC236}">
                <a16:creationId xmlns:a16="http://schemas.microsoft.com/office/drawing/2014/main" id="{5C294150-380F-0A86-922A-D5B46F632887}"/>
              </a:ext>
            </a:extLst>
          </p:cNvPr>
          <p:cNvSpPr/>
          <p:nvPr/>
        </p:nvSpPr>
        <p:spPr>
          <a:xfrm>
            <a:off x="185352" y="3908754"/>
            <a:ext cx="12191999" cy="1315172"/>
          </a:xfrm>
          <a:prstGeom prst="rect">
            <a:avLst/>
          </a:prstGeom>
          <a:noFill/>
        </p:spPr>
        <p:txBody>
          <a:bodyPr wrap="square" tIns="108000" anchor="t" anchorCtr="0">
            <a:noAutofit/>
          </a:bodyPr>
          <a:lstStyle/>
          <a:p>
            <a:pPr fontAlgn="ctr">
              <a:spcBef>
                <a:spcPts val="300"/>
              </a:spcBef>
              <a:spcAft>
                <a:spcPts val="300"/>
              </a:spcAft>
              <a:defRPr/>
            </a:pPr>
            <a:r>
              <a:rPr lang="ja-JP" altLang="en-US" spc="200" dirty="0" smtClean="0">
                <a:latin typeface="UD デジタル 教科書体 N-B" panose="02020700000000000000" pitchFamily="17" charset="-128"/>
                <a:ea typeface="UD デジタル 教科書体 N-B" panose="02020700000000000000" pitchFamily="17" charset="-128"/>
              </a:rPr>
              <a:t>＜補助対象事業＞</a:t>
            </a:r>
            <a:endParaRPr lang="en-US" altLang="ja-JP" spc="200" dirty="0" smtClean="0">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r>
              <a:rPr lang="ja-JP" altLang="en-US" spc="200" dirty="0" smtClean="0">
                <a:latin typeface="UD デジタル 教科書体 N-B" panose="02020700000000000000" pitchFamily="17" charset="-128"/>
                <a:ea typeface="UD デジタル 教科書体 N-B" panose="02020700000000000000" pitchFamily="17" charset="-128"/>
              </a:rPr>
              <a:t>・</a:t>
            </a:r>
            <a:r>
              <a:rPr lang="ja-JP" altLang="en-US" b="1" u="sng" spc="200" dirty="0">
                <a:solidFill>
                  <a:srgbClr val="FF0000"/>
                </a:solidFill>
                <a:latin typeface="UD デジタル 教科書体 N-B" panose="02020700000000000000" pitchFamily="17" charset="-128"/>
                <a:ea typeface="UD デジタル 教科書体 N-B" panose="02020700000000000000" pitchFamily="17" charset="-128"/>
              </a:rPr>
              <a:t>大阪市域</a:t>
            </a:r>
            <a:r>
              <a:rPr lang="ja-JP" altLang="en-US" spc="200" dirty="0">
                <a:latin typeface="UD デジタル 教科書体 N-B" panose="02020700000000000000" pitchFamily="17" charset="-128"/>
                <a:ea typeface="UD デジタル 教科書体 N-B" panose="02020700000000000000" pitchFamily="17" charset="-128"/>
              </a:rPr>
              <a:t>で行う実証実験、調査・検討、社会受容性向上に向けた</a:t>
            </a:r>
            <a:r>
              <a:rPr lang="ja-JP" altLang="en-US" spc="200" dirty="0" smtClean="0">
                <a:latin typeface="UD デジタル 教科書体 N-B" panose="02020700000000000000" pitchFamily="17" charset="-128"/>
                <a:ea typeface="UD デジタル 教科書体 N-B" panose="02020700000000000000" pitchFamily="17" charset="-128"/>
              </a:rPr>
              <a:t>取組み</a:t>
            </a:r>
            <a:endParaRPr lang="en-US" altLang="ja-JP" spc="200" dirty="0" smtClean="0">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r>
              <a:rPr lang="ja-JP" altLang="en-US" spc="200" dirty="0" smtClean="0">
                <a:latin typeface="UD デジタル 教科書体 N-B" panose="02020700000000000000" pitchFamily="17" charset="-128"/>
                <a:ea typeface="UD デジタル 教科書体 N-B" panose="02020700000000000000" pitchFamily="17" charset="-128"/>
              </a:rPr>
              <a:t>（事業内容については、大阪府・兵庫県と同様。）</a:t>
            </a:r>
            <a:endParaRPr lang="en-US" altLang="ja-JP" spc="200" dirty="0">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endParaRPr lang="en-US" altLang="ja-JP" sz="1600" spc="200" dirty="0">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endParaRPr lang="en-US" altLang="ja-JP" sz="2000" b="1" spc="200" dirty="0">
              <a:latin typeface="UD デジタル 教科書体 N-B" panose="02020700000000000000" pitchFamily="17" charset="-128"/>
              <a:ea typeface="UD デジタル 教科書体 N-B" panose="02020700000000000000" pitchFamily="17" charset="-128"/>
            </a:endParaRPr>
          </a:p>
        </p:txBody>
      </p:sp>
      <p:sp>
        <p:nvSpPr>
          <p:cNvPr id="18" name="正方形/長方形 17">
            <a:extLst>
              <a:ext uri="{FF2B5EF4-FFF2-40B4-BE49-F238E27FC236}">
                <a16:creationId xmlns:a16="http://schemas.microsoft.com/office/drawing/2014/main" id="{5C294150-380F-0A86-922A-D5B46F632887}"/>
              </a:ext>
            </a:extLst>
          </p:cNvPr>
          <p:cNvSpPr/>
          <p:nvPr/>
        </p:nvSpPr>
        <p:spPr>
          <a:xfrm>
            <a:off x="185353" y="2912359"/>
            <a:ext cx="12191999" cy="819815"/>
          </a:xfrm>
          <a:prstGeom prst="rect">
            <a:avLst/>
          </a:prstGeom>
          <a:noFill/>
        </p:spPr>
        <p:txBody>
          <a:bodyPr wrap="square" tIns="108000" anchor="t" anchorCtr="0">
            <a:noAutofit/>
          </a:bodyPr>
          <a:lstStyle/>
          <a:p>
            <a:pPr fontAlgn="ctr">
              <a:spcBef>
                <a:spcPts val="300"/>
              </a:spcBef>
              <a:spcAft>
                <a:spcPts val="300"/>
              </a:spcAft>
              <a:defRPr/>
            </a:pPr>
            <a:r>
              <a:rPr lang="ja-JP" altLang="en-US" spc="200" dirty="0" smtClean="0">
                <a:latin typeface="UD デジタル 教科書体 N-B" panose="02020700000000000000" pitchFamily="17" charset="-128"/>
                <a:ea typeface="UD デジタル 教科書体 N-B" panose="02020700000000000000" pitchFamily="17" charset="-128"/>
              </a:rPr>
              <a:t>＜補助対象</a:t>
            </a:r>
            <a:r>
              <a:rPr lang="ja-JP" altLang="en-US" spc="200" dirty="0">
                <a:latin typeface="UD デジタル 教科書体 N-B" panose="02020700000000000000" pitchFamily="17" charset="-128"/>
                <a:ea typeface="UD デジタル 教科書体 N-B" panose="02020700000000000000" pitchFamily="17" charset="-128"/>
              </a:rPr>
              <a:t>者</a:t>
            </a:r>
            <a:r>
              <a:rPr lang="ja-JP" altLang="en-US" spc="200" dirty="0" smtClean="0">
                <a:latin typeface="UD デジタル 教科書体 N-B" panose="02020700000000000000" pitchFamily="17" charset="-128"/>
                <a:ea typeface="UD デジタル 教科書体 N-B" panose="02020700000000000000" pitchFamily="17" charset="-128"/>
              </a:rPr>
              <a:t>＞</a:t>
            </a:r>
            <a:endParaRPr lang="en-US" altLang="ja-JP" spc="200" dirty="0" smtClean="0">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r>
              <a:rPr lang="ja-JP" altLang="en-US" spc="200" dirty="0" smtClean="0">
                <a:latin typeface="UD デジタル 教科書体 N-B" panose="02020700000000000000" pitchFamily="17" charset="-128"/>
                <a:ea typeface="UD デジタル 教科書体 N-B" panose="02020700000000000000" pitchFamily="17" charset="-128"/>
              </a:rPr>
              <a:t>・将来、</a:t>
            </a:r>
            <a:r>
              <a:rPr lang="ja-JP" altLang="en-US" b="1" u="sng" spc="200" dirty="0" smtClean="0">
                <a:solidFill>
                  <a:srgbClr val="FF0000"/>
                </a:solidFill>
                <a:latin typeface="UD デジタル 教科書体 N-B" panose="02020700000000000000" pitchFamily="17" charset="-128"/>
                <a:ea typeface="UD デジタル 教科書体 N-B" panose="02020700000000000000" pitchFamily="17" charset="-128"/>
              </a:rPr>
              <a:t>大阪市</a:t>
            </a:r>
            <a:r>
              <a:rPr lang="ja-JP" altLang="en-US" spc="200" dirty="0" smtClean="0">
                <a:latin typeface="UD デジタル 教科書体 N-B" panose="02020700000000000000" pitchFamily="17" charset="-128"/>
                <a:ea typeface="UD デジタル 教科書体 N-B" panose="02020700000000000000" pitchFamily="17" charset="-128"/>
              </a:rPr>
              <a:t>において空飛ぶクルマを活用した事業展開をめざしている法人</a:t>
            </a:r>
            <a:endParaRPr lang="en-US" altLang="ja-JP" spc="200" dirty="0">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endParaRPr lang="en-US" altLang="ja-JP" sz="1600" spc="200" dirty="0">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endParaRPr lang="en-US" altLang="ja-JP" sz="2000" b="1" spc="200" dirty="0">
              <a:latin typeface="UD デジタル 教科書体 N-B" panose="02020700000000000000" pitchFamily="17" charset="-128"/>
              <a:ea typeface="UD デジタル 教科書体 N-B" panose="02020700000000000000" pitchFamily="17" charset="-128"/>
            </a:endParaRPr>
          </a:p>
        </p:txBody>
      </p:sp>
      <p:pic>
        <p:nvPicPr>
          <p:cNvPr id="1027" name="Picture 3" descr="大阪市">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74188" y="19264"/>
            <a:ext cx="1637209" cy="528132"/>
          </a:xfrm>
          <a:prstGeom prst="rect">
            <a:avLst/>
          </a:prstGeom>
          <a:solidFill>
            <a:schemeClr val="bg1"/>
          </a:solidFill>
        </p:spPr>
      </p:pic>
    </p:spTree>
    <p:extLst>
      <p:ext uri="{BB962C8B-B14F-4D97-AF65-F5344CB8AC3E}">
        <p14:creationId xmlns:p14="http://schemas.microsoft.com/office/powerpoint/2010/main" val="1996105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a:extLst>
              <a:ext uri="{FF2B5EF4-FFF2-40B4-BE49-F238E27FC236}">
                <a16:creationId xmlns:a16="http://schemas.microsoft.com/office/drawing/2014/main" id="{825CD048-1CB4-5248-8C4F-366F80C7A711}"/>
              </a:ext>
            </a:extLst>
          </p:cNvPr>
          <p:cNvSpPr/>
          <p:nvPr/>
        </p:nvSpPr>
        <p:spPr>
          <a:xfrm>
            <a:off x="1" y="568196"/>
            <a:ext cx="12191999" cy="1696312"/>
          </a:xfrm>
          <a:prstGeom prst="rect">
            <a:avLst/>
          </a:prstGeom>
          <a:solidFill>
            <a:srgbClr val="BCEBFF"/>
          </a:solidFill>
        </p:spPr>
        <p:txBody>
          <a:bodyPr wrap="square" tIns="108000" anchor="t" anchorCtr="0">
            <a:noAutofit/>
          </a:bodyPr>
          <a:lstStyle/>
          <a:p>
            <a:pPr fontAlgn="ctr">
              <a:spcBef>
                <a:spcPts val="300"/>
              </a:spcBef>
              <a:spcAft>
                <a:spcPts val="300"/>
              </a:spcAft>
              <a:defRPr/>
            </a:pPr>
            <a:r>
              <a:rPr lang="ja-JP" altLang="en-US" sz="2000" b="1" dirty="0">
                <a:solidFill>
                  <a:prstClr val="black"/>
                </a:solidFill>
                <a:latin typeface="UD デジタル 教科書体 N-B" panose="02020700000000000000" pitchFamily="17" charset="-128"/>
                <a:ea typeface="UD デジタル 教科書体 N-B" panose="02020700000000000000" pitchFamily="17" charset="-128"/>
              </a:rPr>
              <a:t> ◆　本県では</a:t>
            </a:r>
            <a:r>
              <a:rPr lang="en-US" altLang="ja-JP" sz="2000" b="1" dirty="0">
                <a:solidFill>
                  <a:prstClr val="black"/>
                </a:solidFill>
                <a:latin typeface="UD デジタル 教科書体 N-B" panose="02020700000000000000" pitchFamily="17" charset="-128"/>
                <a:ea typeface="UD デジタル 教科書体 N-B" panose="02020700000000000000" pitchFamily="17" charset="-128"/>
              </a:rPr>
              <a:t>2025</a:t>
            </a:r>
            <a:r>
              <a:rPr lang="ja-JP" altLang="en-US" sz="2000" b="1" dirty="0">
                <a:solidFill>
                  <a:prstClr val="black"/>
                </a:solidFill>
                <a:latin typeface="UD デジタル 教科書体 N-B" panose="02020700000000000000" pitchFamily="17" charset="-128"/>
                <a:ea typeface="UD デジタル 教科書体 N-B" panose="02020700000000000000" pitchFamily="17" charset="-128"/>
              </a:rPr>
              <a:t>年大阪・関西万博を契機に空飛ぶクルマの社会実装の実現、その後の県内</a:t>
            </a:r>
            <a:endParaRPr lang="en-US" altLang="ja-JP" sz="2000" b="1" dirty="0">
              <a:solidFill>
                <a:prstClr val="black"/>
              </a:solidFill>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r>
              <a:rPr lang="ja-JP" altLang="en-US" sz="2000" b="1" dirty="0">
                <a:solidFill>
                  <a:prstClr val="black"/>
                </a:solidFill>
                <a:latin typeface="UD デジタル 教科書体 N-B" panose="02020700000000000000" pitchFamily="17" charset="-128"/>
                <a:ea typeface="UD デジタル 教科書体 N-B" panose="02020700000000000000" pitchFamily="17" charset="-128"/>
              </a:rPr>
              <a:t>　　空飛ぶクルマ産業のエコシステムの形成を目指し取組を推進</a:t>
            </a:r>
            <a:r>
              <a:rPr lang="ja-JP" altLang="en-US" sz="2000" b="1" spc="200" dirty="0">
                <a:latin typeface="UD デジタル 教科書体 N-B" panose="02020700000000000000" pitchFamily="17" charset="-128"/>
                <a:ea typeface="UD デジタル 教科書体 N-B" panose="02020700000000000000" pitchFamily="17" charset="-128"/>
              </a:rPr>
              <a:t>。</a:t>
            </a:r>
            <a:endParaRPr lang="en-US" altLang="ja-JP" sz="2000" b="1" spc="200" dirty="0">
              <a:latin typeface="UD デジタル 教科書体 N-B" panose="02020700000000000000" pitchFamily="17" charset="-128"/>
              <a:ea typeface="UD デジタル 教科書体 N-B" panose="02020700000000000000" pitchFamily="17" charset="-128"/>
            </a:endParaRPr>
          </a:p>
          <a:p>
            <a:pPr fontAlgn="ctr">
              <a:spcBef>
                <a:spcPts val="300"/>
              </a:spcBef>
              <a:spcAft>
                <a:spcPts val="300"/>
              </a:spcAft>
              <a:defRPr/>
            </a:pPr>
            <a:r>
              <a:rPr lang="ja-JP" altLang="en-US" sz="2000" b="1" dirty="0">
                <a:latin typeface="UD デジタル 教科書体 N-B" panose="02020700000000000000" pitchFamily="17" charset="-128"/>
                <a:ea typeface="UD デジタル 教科書体 N-B" panose="02020700000000000000" pitchFamily="17" charset="-128"/>
              </a:rPr>
              <a:t> ◆　本補助金は、県内で空飛ぶクルマのビジネス化を目指す民間事業者の取組みを支援。</a:t>
            </a:r>
            <a:endParaRPr lang="ja-JP" altLang="ja-JP" sz="2000" b="1" strike="sngStrike" dirty="0">
              <a:latin typeface="UD デジタル 教科書体 N-B" panose="02020700000000000000" pitchFamily="17" charset="-128"/>
              <a:ea typeface="UD デジタル 教科書体 N-B" panose="02020700000000000000" pitchFamily="17" charset="-128"/>
            </a:endParaRPr>
          </a:p>
          <a:p>
            <a:pPr fontAlgn="ctr">
              <a:defRPr/>
            </a:pPr>
            <a:endParaRPr lang="en-US" altLang="ja-JP" sz="2000" dirty="0">
              <a:latin typeface="UD デジタル 教科書体 N-B" panose="02020700000000000000" pitchFamily="17" charset="-128"/>
              <a:ea typeface="UD デジタル 教科書体 N-B" panose="02020700000000000000" pitchFamily="17" charset="-128"/>
            </a:endParaRPr>
          </a:p>
        </p:txBody>
      </p:sp>
      <p:sp>
        <p:nvSpPr>
          <p:cNvPr id="23" name="タイトル 4"/>
          <p:cNvSpPr txBox="1">
            <a:spLocks/>
          </p:cNvSpPr>
          <p:nvPr/>
        </p:nvSpPr>
        <p:spPr bwMode="gray">
          <a:xfrm>
            <a:off x="0" y="-1537"/>
            <a:ext cx="12191999" cy="569733"/>
          </a:xfrm>
          <a:prstGeom prst="rect">
            <a:avLst/>
          </a:prstGeom>
          <a:solidFill>
            <a:srgbClr val="007CB0">
              <a:lumMod val="75000"/>
            </a:srgbClr>
          </a:solidFill>
        </p:spPr>
        <p:txBody>
          <a:bodyPr vert="horz" lIns="0" tIns="0" rIns="0" bIns="0" rtlCol="0" anchor="ctr" anchorCtr="0">
            <a:noAutofit/>
          </a:bodyPr>
          <a:lstStyle>
            <a:lvl1pPr algn="ctr" defTabSz="990564" rtl="0" eaLnBrk="1" latinLnBrk="0" hangingPunct="1">
              <a:spcBef>
                <a:spcPct val="0"/>
              </a:spcBef>
              <a:buNone/>
              <a:defRPr kumimoji="1" sz="2400" b="1" kern="1200">
                <a:solidFill>
                  <a:schemeClr val="bg1"/>
                </a:solidFill>
                <a:latin typeface="+mj-lt"/>
                <a:ea typeface="+mj-ea"/>
                <a:cs typeface="+mj-cs"/>
                <a:sym typeface="+mj-lt"/>
              </a:defRPr>
            </a:lvl1pPr>
          </a:lstStyle>
          <a:p>
            <a:pPr>
              <a:defRPr/>
            </a:pPr>
            <a:r>
              <a:rPr lang="ja-JP" altLang="en-US" dirty="0">
                <a:solidFill>
                  <a:prstClr val="white"/>
                </a:solidFill>
                <a:latin typeface="UD デジタル 教科書体 N-B" panose="02020700000000000000" pitchFamily="17" charset="-128"/>
                <a:ea typeface="UD デジタル 教科書体 N-B" panose="02020700000000000000" pitchFamily="17" charset="-128"/>
              </a:rPr>
              <a:t>令和５年度 空飛ぶクルマ実装促進事業補助金</a:t>
            </a:r>
          </a:p>
        </p:txBody>
      </p:sp>
      <p:sp>
        <p:nvSpPr>
          <p:cNvPr id="44" name="テキスト ボックス 43"/>
          <p:cNvSpPr txBox="1"/>
          <p:nvPr/>
        </p:nvSpPr>
        <p:spPr>
          <a:xfrm>
            <a:off x="1720830" y="5588113"/>
            <a:ext cx="671979" cy="415498"/>
          </a:xfrm>
          <a:prstGeom prst="rect">
            <a:avLst/>
          </a:prstGeom>
          <a:noFill/>
        </p:spPr>
        <p:txBody>
          <a:bodyPr wrap="none" rtlCol="0" anchor="ctr">
            <a:spAutoFit/>
          </a:bodyPr>
          <a:lstStyle/>
          <a:p>
            <a:pPr>
              <a:lnSpc>
                <a:spcPct val="150000"/>
              </a:lnSpc>
            </a:pPr>
            <a:r>
              <a:rPr kumimoji="1" lang="ja-JP" altLang="en-US" sz="1400" dirty="0">
                <a:latin typeface="UD デジタル 教科書体 N-B" panose="02020700000000000000" pitchFamily="17" charset="-128"/>
                <a:ea typeface="UD デジタル 教科書体 N-B" panose="02020700000000000000" pitchFamily="17" charset="-128"/>
              </a:rPr>
              <a:t>　</a:t>
            </a:r>
            <a:r>
              <a:rPr kumimoji="1" lang="ja-JP" altLang="en-US" sz="1200" dirty="0">
                <a:latin typeface="UD デジタル 教科書体 N-B" panose="02020700000000000000" pitchFamily="17" charset="-128"/>
                <a:ea typeface="UD デジタル 教科書体 N-B" panose="02020700000000000000" pitchFamily="17" charset="-128"/>
              </a:rPr>
              <a:t>　　</a:t>
            </a:r>
          </a:p>
        </p:txBody>
      </p:sp>
      <p:sp>
        <p:nvSpPr>
          <p:cNvPr id="3" name="角丸四角形 2"/>
          <p:cNvSpPr/>
          <p:nvPr/>
        </p:nvSpPr>
        <p:spPr>
          <a:xfrm>
            <a:off x="-1" y="2103120"/>
            <a:ext cx="12191999" cy="4754880"/>
          </a:xfrm>
          <a:prstGeom prst="roundRect">
            <a:avLst>
              <a:gd name="adj" fmla="val 6447"/>
            </a:avLst>
          </a:prstGeom>
          <a:solidFill>
            <a:schemeClr val="bg1"/>
          </a:solid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1600" b="1" dirty="0">
              <a:solidFill>
                <a:schemeClr val="tx1"/>
              </a:solidFill>
              <a:latin typeface="UD デジタル 教科書体 N-B" panose="02020700000000000000" pitchFamily="17" charset="-128"/>
              <a:ea typeface="UD デジタル 教科書体 N-B" panose="02020700000000000000" pitchFamily="17" charset="-128"/>
            </a:endParaRPr>
          </a:p>
          <a:p>
            <a:pPr algn="ctr"/>
            <a:endParaRPr lang="en-US" altLang="ja-JP" sz="1600" b="1" dirty="0">
              <a:solidFill>
                <a:schemeClr val="tx1"/>
              </a:solidFill>
              <a:latin typeface="UD デジタル 教科書体 N-B" panose="02020700000000000000" pitchFamily="17" charset="-128"/>
              <a:ea typeface="UD デジタル 教科書体 N-B" panose="02020700000000000000" pitchFamily="17" charset="-128"/>
            </a:endParaRPr>
          </a:p>
          <a:p>
            <a:pPr algn="ctr"/>
            <a:endParaRPr kumimoji="1" lang="ja-JP" altLang="en-US" sz="1600" b="1" dirty="0">
              <a:solidFill>
                <a:schemeClr val="tx1"/>
              </a:solidFill>
              <a:latin typeface="UD デジタル 教科書体 N-B" panose="02020700000000000000" pitchFamily="17" charset="-128"/>
              <a:ea typeface="UD デジタル 教科書体 N-B" panose="02020700000000000000" pitchFamily="17" charset="-128"/>
            </a:endParaRPr>
          </a:p>
        </p:txBody>
      </p:sp>
      <p:graphicFrame>
        <p:nvGraphicFramePr>
          <p:cNvPr id="19" name="表 18">
            <a:extLst>
              <a:ext uri="{FF2B5EF4-FFF2-40B4-BE49-F238E27FC236}">
                <a16:creationId xmlns:a16="http://schemas.microsoft.com/office/drawing/2014/main" id="{68B56043-3F38-461A-8AE6-4315D1A79CF0}"/>
              </a:ext>
            </a:extLst>
          </p:cNvPr>
          <p:cNvGraphicFramePr>
            <a:graphicFrameLocks noGrp="1"/>
          </p:cNvGraphicFramePr>
          <p:nvPr>
            <p:extLst>
              <p:ext uri="{D42A27DB-BD31-4B8C-83A1-F6EECF244321}">
                <p14:modId xmlns:p14="http://schemas.microsoft.com/office/powerpoint/2010/main" val="3617141224"/>
              </p:ext>
            </p:extLst>
          </p:nvPr>
        </p:nvGraphicFramePr>
        <p:xfrm>
          <a:off x="92762" y="2259103"/>
          <a:ext cx="12006471" cy="4275661"/>
        </p:xfrm>
        <a:graphic>
          <a:graphicData uri="http://schemas.openxmlformats.org/drawingml/2006/table">
            <a:tbl>
              <a:tblPr firstRow="1" bandRow="1">
                <a:tableStyleId>{5C22544A-7EE6-4342-B048-85BDC9FD1C3A}</a:tableStyleId>
              </a:tblPr>
              <a:tblGrid>
                <a:gridCol w="1820595">
                  <a:extLst>
                    <a:ext uri="{9D8B030D-6E8A-4147-A177-3AD203B41FA5}">
                      <a16:colId xmlns:a16="http://schemas.microsoft.com/office/drawing/2014/main" val="3720802323"/>
                    </a:ext>
                  </a:extLst>
                </a:gridCol>
                <a:gridCol w="208280">
                  <a:extLst>
                    <a:ext uri="{9D8B030D-6E8A-4147-A177-3AD203B41FA5}">
                      <a16:colId xmlns:a16="http://schemas.microsoft.com/office/drawing/2014/main" val="131912944"/>
                    </a:ext>
                  </a:extLst>
                </a:gridCol>
                <a:gridCol w="4941449">
                  <a:extLst>
                    <a:ext uri="{9D8B030D-6E8A-4147-A177-3AD203B41FA5}">
                      <a16:colId xmlns:a16="http://schemas.microsoft.com/office/drawing/2014/main" val="2455506596"/>
                    </a:ext>
                  </a:extLst>
                </a:gridCol>
                <a:gridCol w="368640">
                  <a:extLst>
                    <a:ext uri="{9D8B030D-6E8A-4147-A177-3AD203B41FA5}">
                      <a16:colId xmlns:a16="http://schemas.microsoft.com/office/drawing/2014/main" val="492343441"/>
                    </a:ext>
                  </a:extLst>
                </a:gridCol>
                <a:gridCol w="4667507">
                  <a:extLst>
                    <a:ext uri="{9D8B030D-6E8A-4147-A177-3AD203B41FA5}">
                      <a16:colId xmlns:a16="http://schemas.microsoft.com/office/drawing/2014/main" val="3602024958"/>
                    </a:ext>
                  </a:extLst>
                </a:gridCol>
              </a:tblGrid>
              <a:tr h="551221">
                <a:tc>
                  <a:txBody>
                    <a:bodyPr/>
                    <a:lstStyle/>
                    <a:p>
                      <a:endPar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兵庫県・大阪府枠</a:t>
                      </a:r>
                      <a:r>
                        <a:rPr kumimoji="1" lang="ja-JP" altLang="en-US" sz="1800" baseline="0" dirty="0">
                          <a:solidFill>
                            <a:schemeClr val="tx1"/>
                          </a:solidFill>
                          <a:latin typeface="UD デジタル 教科書体 NK-B" panose="02020700000000000000" pitchFamily="18" charset="-128"/>
                          <a:ea typeface="UD デジタル 教科書体 NK-B" panose="02020700000000000000" pitchFamily="18" charset="-128"/>
                        </a:rPr>
                        <a:t> </a:t>
                      </a:r>
                      <a:endPar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sz="1800">
                          <a:solidFill>
                            <a:schemeClr val="tx1"/>
                          </a:solidFill>
                          <a:latin typeface="UD デジタル 教科書体 NK-B" panose="02020700000000000000" pitchFamily="18" charset="-128"/>
                          <a:ea typeface="UD デジタル 教科書体 NK-B" panose="02020700000000000000" pitchFamily="18" charset="-128"/>
                        </a:rPr>
                        <a:t>兵庫県枠</a:t>
                      </a:r>
                      <a:r>
                        <a:rPr kumimoji="1" lang="ja-JP" altLang="en-US" sz="2000" baseline="0">
                          <a:solidFill>
                            <a:schemeClr val="tx1"/>
                          </a:solidFill>
                          <a:latin typeface="UD デジタル 教科書体 NK-B" panose="02020700000000000000" pitchFamily="18" charset="-128"/>
                          <a:ea typeface="UD デジタル 教科書体 NK-B" panose="02020700000000000000" pitchFamily="18" charset="-128"/>
                        </a:rPr>
                        <a:t> </a:t>
                      </a:r>
                      <a:endPar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6981961"/>
                  </a:ext>
                </a:extLst>
              </a:tr>
              <a:tr h="576000">
                <a:tc>
                  <a:txBody>
                    <a:bodyPr/>
                    <a:lstStyle/>
                    <a:p>
                      <a:pPr algn="ct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補助対象者</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兵庫県域及び大阪府域で</a:t>
                      </a: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事業を行う事業者</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兵庫域のみで</a:t>
                      </a: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事業を行う事業者</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08852036"/>
                  </a:ext>
                </a:extLst>
              </a:tr>
              <a:tr h="576000">
                <a:tc>
                  <a:txBody>
                    <a:bodyPr/>
                    <a:lstStyle/>
                    <a:p>
                      <a:pPr algn="ct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対象事業</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50000"/>
                        </a:lnSpc>
                      </a:pP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・実証実験・</a:t>
                      </a:r>
                      <a:r>
                        <a:rPr kumimoji="1" lang="ja-JP" altLang="en-US" sz="1800" baseline="0" dirty="0">
                          <a:solidFill>
                            <a:schemeClr val="tx1"/>
                          </a:solidFill>
                          <a:latin typeface="UD デジタル 教科書体 NK-B" panose="02020700000000000000" pitchFamily="18" charset="-128"/>
                          <a:ea typeface="UD デジタル 教科書体 NK-B" panose="02020700000000000000" pitchFamily="18" charset="-128"/>
                        </a:rPr>
                        <a:t>調査・検討</a:t>
                      </a: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・社会受容性の向上へ向けた取組</a:t>
                      </a:r>
                      <a:r>
                        <a:rPr kumimoji="1" lang="en-US" altLang="ja-JP" sz="180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府と同様</a:t>
                      </a:r>
                      <a:r>
                        <a:rPr kumimoji="1" lang="en-US" altLang="ja-JP" sz="1800" dirty="0">
                          <a:solidFill>
                            <a:schemeClr val="tx1"/>
                          </a:solidFill>
                          <a:latin typeface="UD デジタル 教科書体 NK-B" panose="02020700000000000000" pitchFamily="18" charset="-128"/>
                          <a:ea typeface="UD デジタル 教科書体 NK-B" panose="02020700000000000000" pitchFamily="18" charset="-128"/>
                        </a:rPr>
                        <a:t>)</a:t>
                      </a:r>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2400"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nSpc>
                          <a:spcPct val="150000"/>
                        </a:lnSpc>
                      </a:pPr>
                      <a:endParaRPr kumimoji="1" lang="ja-JP" altLang="en-US" sz="2000"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350268"/>
                  </a:ext>
                </a:extLst>
              </a:tr>
              <a:tr h="360000">
                <a:tc>
                  <a:txBody>
                    <a:bodyPr/>
                    <a:lstStyle/>
                    <a:p>
                      <a:pPr algn="ct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補助割合</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対象経費の２分の１以内</a:t>
                      </a:r>
                    </a:p>
                    <a:p>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（兵庫県４分の１</a:t>
                      </a:r>
                      <a:r>
                        <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大阪府４分の１）</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対象経費の２分の１以内</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7993796"/>
                  </a:ext>
                </a:extLst>
              </a:tr>
              <a:tr h="576000">
                <a:tc>
                  <a:txBody>
                    <a:bodyPr/>
                    <a:lstStyle/>
                    <a:p>
                      <a:pPr algn="ct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補助額（上限）</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①</a:t>
                      </a:r>
                      <a:r>
                        <a:rPr kumimoji="1" lang="en-US" altLang="ja-JP" sz="1800" u="sng" dirty="0">
                          <a:solidFill>
                            <a:schemeClr val="tx1"/>
                          </a:solidFill>
                          <a:latin typeface="UD デジタル 教科書体 NK-B" panose="02020700000000000000" pitchFamily="18" charset="-128"/>
                          <a:ea typeface="UD デジタル 教科書体 NK-B" panose="02020700000000000000" pitchFamily="18" charset="-128"/>
                        </a:rPr>
                        <a:t>2,000</a:t>
                      </a:r>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万円</a:t>
                      </a:r>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（県</a:t>
                      </a:r>
                      <a:r>
                        <a:rPr kumimoji="1" lang="en-US" altLang="ja-JP" sz="1100" dirty="0">
                          <a:solidFill>
                            <a:schemeClr val="tx1"/>
                          </a:solidFill>
                          <a:latin typeface="UD デジタル 教科書体 NK-B" panose="02020700000000000000" pitchFamily="18" charset="-128"/>
                          <a:ea typeface="UD デジタル 教科書体 NK-B" panose="02020700000000000000" pitchFamily="18" charset="-128"/>
                        </a:rPr>
                        <a:t>1,000</a:t>
                      </a:r>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万円＋府</a:t>
                      </a:r>
                      <a:r>
                        <a:rPr kumimoji="1" lang="en-US" altLang="ja-JP" sz="1100" dirty="0">
                          <a:solidFill>
                            <a:schemeClr val="tx1"/>
                          </a:solidFill>
                          <a:latin typeface="UD デジタル 教科書体 NK-B" panose="02020700000000000000" pitchFamily="18" charset="-128"/>
                          <a:ea typeface="UD デジタル 教科書体 NK-B" panose="02020700000000000000" pitchFamily="18" charset="-128"/>
                        </a:rPr>
                        <a:t>1,000</a:t>
                      </a:r>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万円）</a:t>
                      </a:r>
                      <a:endParaRPr kumimoji="1" lang="en-US" altLang="ja-JP" sz="1100"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又は</a:t>
                      </a:r>
                      <a:endParaRPr kumimoji="1" lang="en-US" altLang="ja-JP" sz="1100" dirty="0">
                        <a:solidFill>
                          <a:schemeClr val="tx1"/>
                        </a:solidFill>
                        <a:latin typeface="UD デジタル 教科書体 NK-B" panose="02020700000000000000" pitchFamily="18" charset="-128"/>
                        <a:ea typeface="UD デジタル 教科書体 NK-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②</a:t>
                      </a:r>
                      <a:r>
                        <a:rPr kumimoji="1" lang="en-US" altLang="ja-JP" sz="1800" u="sng" dirty="0">
                          <a:solidFill>
                            <a:schemeClr val="tx1"/>
                          </a:solidFill>
                          <a:latin typeface="UD デジタル 教科書体 NK-B" panose="02020700000000000000" pitchFamily="18" charset="-128"/>
                          <a:ea typeface="UD デジタル 教科書体 NK-B" panose="02020700000000000000" pitchFamily="18" charset="-128"/>
                        </a:rPr>
                        <a:t>2,500</a:t>
                      </a:r>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万円</a:t>
                      </a:r>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（県</a:t>
                      </a:r>
                      <a:r>
                        <a:rPr kumimoji="1" lang="en-US" altLang="ja-JP" sz="1100" dirty="0">
                          <a:solidFill>
                            <a:schemeClr val="tx1"/>
                          </a:solidFill>
                          <a:latin typeface="UD デジタル 教科書体 NK-B" panose="02020700000000000000" pitchFamily="18" charset="-128"/>
                          <a:ea typeface="UD デジタル 教科書体 NK-B" panose="02020700000000000000" pitchFamily="18" charset="-128"/>
                        </a:rPr>
                        <a:t>1,000</a:t>
                      </a:r>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万円＋府</a:t>
                      </a:r>
                      <a:r>
                        <a:rPr kumimoji="1" lang="en-US" altLang="ja-JP" sz="1100" dirty="0">
                          <a:solidFill>
                            <a:schemeClr val="tx1"/>
                          </a:solidFill>
                          <a:latin typeface="UD デジタル 教科書体 NK-B" panose="02020700000000000000" pitchFamily="18" charset="-128"/>
                          <a:ea typeface="UD デジタル 教科書体 NK-B" panose="02020700000000000000" pitchFamily="18" charset="-128"/>
                        </a:rPr>
                        <a:t>1,000</a:t>
                      </a:r>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万円</a:t>
                      </a:r>
                      <a:r>
                        <a:rPr kumimoji="1" lang="en-US" altLang="ja-JP" sz="110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大阪市</a:t>
                      </a:r>
                      <a:r>
                        <a:rPr kumimoji="1" lang="en-US" altLang="ja-JP" sz="1100" dirty="0">
                          <a:solidFill>
                            <a:schemeClr val="tx1"/>
                          </a:solidFill>
                          <a:latin typeface="UD デジタル 教科書体 NK-B" panose="02020700000000000000" pitchFamily="18" charset="-128"/>
                          <a:ea typeface="UD デジタル 教科書体 NK-B" panose="02020700000000000000" pitchFamily="18" charset="-128"/>
                        </a:rPr>
                        <a:t>500</a:t>
                      </a:r>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万円）</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①</a:t>
                      </a:r>
                      <a:r>
                        <a:rPr kumimoji="1" lang="en-US" altLang="ja-JP" sz="1800" u="sng" dirty="0">
                          <a:solidFill>
                            <a:schemeClr val="tx1"/>
                          </a:solidFill>
                          <a:latin typeface="UD デジタル 教科書体 NK-B" panose="02020700000000000000" pitchFamily="18" charset="-128"/>
                          <a:ea typeface="UD デジタル 教科書体 NK-B" panose="02020700000000000000" pitchFamily="18" charset="-128"/>
                        </a:rPr>
                        <a:t>1,000</a:t>
                      </a:r>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万円</a:t>
                      </a:r>
                      <a:endParaRPr kumimoji="1" lang="en-US" altLang="ja-JP" sz="1800" u="sng"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又は</a:t>
                      </a:r>
                      <a:endParaRPr kumimoji="1" lang="en-US" altLang="ja-JP" sz="1100" dirty="0">
                        <a:solidFill>
                          <a:schemeClr val="tx1"/>
                        </a:solidFill>
                        <a:latin typeface="UD デジタル 教科書体 NK-B" panose="02020700000000000000" pitchFamily="18" charset="-128"/>
                        <a:ea typeface="UD デジタル 教科書体 NK-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②１</a:t>
                      </a:r>
                      <a:r>
                        <a:rPr kumimoji="1" lang="en-US" altLang="ja-JP" sz="1800" u="sng" dirty="0">
                          <a:solidFill>
                            <a:schemeClr val="tx1"/>
                          </a:solidFill>
                          <a:latin typeface="UD デジタル 教科書体 NK-B" panose="02020700000000000000" pitchFamily="18" charset="-128"/>
                          <a:ea typeface="UD デジタル 教科書体 NK-B" panose="02020700000000000000" pitchFamily="18" charset="-128"/>
                        </a:rPr>
                        <a:t>,500</a:t>
                      </a:r>
                      <a:r>
                        <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rPr>
                        <a:t>万円</a:t>
                      </a:r>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（県</a:t>
                      </a:r>
                      <a:r>
                        <a:rPr kumimoji="1" lang="en-US" altLang="ja-JP" sz="1100" dirty="0">
                          <a:solidFill>
                            <a:schemeClr val="tx1"/>
                          </a:solidFill>
                          <a:latin typeface="UD デジタル 教科書体 NK-B" panose="02020700000000000000" pitchFamily="18" charset="-128"/>
                          <a:ea typeface="UD デジタル 教科書体 NK-B" panose="02020700000000000000" pitchFamily="18" charset="-128"/>
                        </a:rPr>
                        <a:t>1,000</a:t>
                      </a:r>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万円＋神戸市</a:t>
                      </a:r>
                      <a:r>
                        <a:rPr kumimoji="1" lang="en-US" altLang="ja-JP" sz="1100" dirty="0">
                          <a:solidFill>
                            <a:schemeClr val="tx1"/>
                          </a:solidFill>
                          <a:latin typeface="UD デジタル 教科書体 NK-B" panose="02020700000000000000" pitchFamily="18" charset="-128"/>
                          <a:ea typeface="UD デジタル 教科書体 NK-B" panose="02020700000000000000" pitchFamily="18" charset="-128"/>
                        </a:rPr>
                        <a:t>500</a:t>
                      </a:r>
                      <a:r>
                        <a:rPr kumimoji="1" lang="ja-JP" altLang="en-US" sz="1100" dirty="0">
                          <a:solidFill>
                            <a:schemeClr val="tx1"/>
                          </a:solidFill>
                          <a:latin typeface="UD デジタル 教科書体 NK-B" panose="02020700000000000000" pitchFamily="18" charset="-128"/>
                          <a:ea typeface="UD デジタル 教科書体 NK-B" panose="02020700000000000000" pitchFamily="18" charset="-128"/>
                        </a:rPr>
                        <a:t>万円）</a:t>
                      </a:r>
                      <a:endParaRPr kumimoji="1" lang="ja-JP" altLang="en-US" sz="1800" u="sng"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0634958"/>
                  </a:ext>
                </a:extLst>
              </a:tr>
              <a:tr h="576000">
                <a:tc>
                  <a:txBody>
                    <a:bodyPr/>
                    <a:lstStyle/>
                    <a:p>
                      <a:pPr algn="ct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連携自治体</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rPr>
                        <a:t>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①　大阪府</a:t>
                      </a:r>
                      <a:endPar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②　大阪府、大阪市</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①　連携なし</a:t>
                      </a:r>
                      <a:endPar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②　神戸市</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3422218"/>
                  </a:ext>
                </a:extLst>
              </a:tr>
              <a:tr h="576000">
                <a:tc>
                  <a:txBody>
                    <a:bodyPr/>
                    <a:lstStyle/>
                    <a:p>
                      <a:pPr algn="ctr"/>
                      <a:r>
                        <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rPr>
                        <a:t>申請自治体</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補助金を活用するそれぞれの自治体</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兵庫県（神戸市補助金活用の場合も含む）</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3837"/>
                  </a:ext>
                </a:extLst>
              </a:tr>
            </a:tbl>
          </a:graphicData>
        </a:graphic>
      </p:graphicFrame>
      <p:sp>
        <p:nvSpPr>
          <p:cNvPr id="30" name="角丸四角形 29">
            <a:extLst>
              <a:ext uri="{FF2B5EF4-FFF2-40B4-BE49-F238E27FC236}">
                <a16:creationId xmlns:a16="http://schemas.microsoft.com/office/drawing/2014/main" id="{FD4370F6-7DB1-2F45-9DEC-120E25826D1C}"/>
              </a:ext>
            </a:extLst>
          </p:cNvPr>
          <p:cNvSpPr/>
          <p:nvPr/>
        </p:nvSpPr>
        <p:spPr>
          <a:xfrm>
            <a:off x="0" y="1973018"/>
            <a:ext cx="2240524" cy="620132"/>
          </a:xfrm>
          <a:prstGeom prst="roundRect">
            <a:avLst/>
          </a:prstGeom>
          <a:solidFill>
            <a:srgbClr val="005D84"/>
          </a:solidFill>
          <a:ln w="31750">
            <a:noFill/>
          </a:ln>
        </p:spPr>
        <p:style>
          <a:lnRef idx="2">
            <a:schemeClr val="accent1">
              <a:shade val="50000"/>
            </a:schemeClr>
          </a:lnRef>
          <a:fillRef idx="1">
            <a:schemeClr val="accent1"/>
          </a:fillRef>
          <a:effectRef idx="0">
            <a:schemeClr val="accent1"/>
          </a:effectRef>
          <a:fontRef idx="minor">
            <a:schemeClr val="lt1"/>
          </a:fontRef>
        </p:style>
        <p:txBody>
          <a:bodyPr vert="horz"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補助概要</a:t>
            </a:r>
            <a:endParaRPr kumimoji="0" lang="en-US" altLang="ja-JP" sz="2400" b="1"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endParaRPr>
          </a:p>
        </p:txBody>
      </p:sp>
      <p:pic>
        <p:nvPicPr>
          <p:cNvPr id="1026" name="図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77010" y="0"/>
            <a:ext cx="1556933" cy="568196"/>
          </a:xfrm>
          <a:prstGeom prst="rect">
            <a:avLst/>
          </a:prstGeom>
          <a:solidFill>
            <a:schemeClr val="bg1"/>
          </a:solidFill>
          <a:extLst/>
        </p:spPr>
      </p:pic>
    </p:spTree>
    <p:extLst>
      <p:ext uri="{BB962C8B-B14F-4D97-AF65-F5344CB8AC3E}">
        <p14:creationId xmlns:p14="http://schemas.microsoft.com/office/powerpoint/2010/main" val="3209917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1967</Words>
  <Application>Microsoft Office PowerPoint</Application>
  <PresentationFormat>ワイド画面</PresentationFormat>
  <Paragraphs>261</Paragraphs>
  <Slides>10</Slides>
  <Notes>7</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10</vt:i4>
      </vt:variant>
    </vt:vector>
  </HeadingPairs>
  <TitlesOfParts>
    <vt:vector size="20" baseType="lpstr">
      <vt:lpstr>Meiryo UI</vt:lpstr>
      <vt:lpstr>ＭＳ Ｐゴシック</vt:lpstr>
      <vt:lpstr>UD デジタル 教科書体 N-B</vt:lpstr>
      <vt:lpstr>UD デジタル 教科書体 NK-B</vt:lpstr>
      <vt:lpstr>游ゴシック</vt:lpstr>
      <vt:lpstr>游ゴシック Light</vt:lpstr>
      <vt:lpstr>Arial</vt:lpstr>
      <vt:lpstr>Calibri</vt:lpstr>
      <vt:lpstr>Times New Roman</vt:lpstr>
      <vt:lpstr>Office テーマ</vt:lpstr>
      <vt:lpstr>「空飛ぶクルマ都市型ビジネス創造都市 推進事業補助金」　合同説明会</vt:lpstr>
      <vt:lpstr>本日のアジェンダ</vt:lpstr>
      <vt:lpstr>留意点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2023-07-03T07:57:15Z</dcterms:modified>
</cp:coreProperties>
</file>