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72" r:id="rId6"/>
    <p:sldId id="262" r:id="rId7"/>
    <p:sldId id="265" r:id="rId8"/>
    <p:sldId id="263" r:id="rId9"/>
    <p:sldId id="271" r:id="rId10"/>
    <p:sldId id="261"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4660"/>
  </p:normalViewPr>
  <p:slideViewPr>
    <p:cSldViewPr snapToGrid="0">
      <p:cViewPr varScale="1">
        <p:scale>
          <a:sx n="128" d="100"/>
          <a:sy n="128" d="100"/>
        </p:scale>
        <p:origin x="144" y="126"/>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presProps" Target="presProps.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notesMaster" Target="notesMasters/notesMaster1.xml" />
  <Relationship Id="rId2" Type="http://schemas.openxmlformats.org/officeDocument/2006/relationships/slide" Target="slides/slide1.xml" />
  <Relationship Id="rId16"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theme" Target="theme/theme1.xml" />
  <Relationship Id="rId10" Type="http://schemas.openxmlformats.org/officeDocument/2006/relationships/slide" Target="slides/slide9.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viewProps" Target="view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23594B7-E964-453A-9460-4E022ED24887}" type="datetimeFigureOut">
              <a:rPr kumimoji="1" lang="ja-JP" altLang="en-US" smtClean="0"/>
              <a:t>2024/3/27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98F6F0F-6483-4F01-BA4A-73D8ECDE6D4E}" type="slidenum">
              <a:rPr kumimoji="1" lang="ja-JP" altLang="en-US" smtClean="0"/>
              <a:t>‹#›</a:t>
            </a:fld>
            <a:endParaRPr kumimoji="1" lang="ja-JP" altLang="en-US"/>
          </a:p>
        </p:txBody>
      </p:sp>
    </p:spTree>
    <p:extLst>
      <p:ext uri="{BB962C8B-B14F-4D97-AF65-F5344CB8AC3E}">
        <p14:creationId xmlns:p14="http://schemas.microsoft.com/office/powerpoint/2010/main" val="18506643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03082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222559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912337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18807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189232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63">
              <a:defRPr/>
            </a:pPr>
            <a:fld id="{42787226-618E-490E-9C26-24E6078C4AF0}" type="slidenum">
              <a:rPr lang="ja-JP" altLang="en-US">
                <a:solidFill>
                  <a:prstClr val="black"/>
                </a:solidFill>
                <a:latin typeface="Calibri"/>
                <a:ea typeface="ＭＳ Ｐゴシック" panose="020B0600070205080204" pitchFamily="50" charset="-128"/>
              </a:rPr>
              <a:pPr defTabSz="914163">
                <a:defRPr/>
              </a:pPr>
              <a:t>9</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032795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815559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2551662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247275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3965412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3776044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2585562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2785152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4126931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489288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172025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90306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8F5529-2DC3-4E7E-9E7D-C470650CC3EC}" type="datetimeFigureOut">
              <a:rPr kumimoji="1" lang="ja-JP" altLang="en-US" smtClean="0"/>
              <a:t>2024/3/27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173437167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F5529-2DC3-4E7E-9E7D-C470650CC3EC}" type="datetimeFigureOut">
              <a:rPr kumimoji="1" lang="ja-JP" altLang="en-US" smtClean="0"/>
              <a:t>2024/3/27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137883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2.xml" />
  <Relationship Id="rId1" Type="http://schemas.openxmlformats.org/officeDocument/2006/relationships/slideLayout" Target="../slideLayouts/slideLayout2.xml" />
  <Relationship Id="rId4" Type="http://schemas.openxmlformats.org/officeDocument/2006/relationships/image" Target="../media/image2.tmp" />
</Relationships>
</file>

<file path=ppt/slides/_rels/slide6.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3.xml" />
  <Relationship Id="rId1" Type="http://schemas.openxmlformats.org/officeDocument/2006/relationships/slideLayout" Target="../slideLayouts/slideLayout2.xml" />
  <Relationship Id="rId4" Type="http://schemas.openxmlformats.org/officeDocument/2006/relationships/image" Target="../media/image3.tmp" />
</Relationships>
</file>

<file path=ppt/slides/_rels/slide7.xml.rels>&#65279;<?xml version="1.0" encoding="utf-8" standalone="yes"?>
<Relationships xmlns="http://schemas.openxmlformats.org/package/2006/relationships">
  <Relationship Id="rId3" Type="http://schemas.openxmlformats.org/officeDocument/2006/relationships/image" Target="../media/image4.png" />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3" Type="http://schemas.openxmlformats.org/officeDocument/2006/relationships/image" Target="../media/image4.png" />
  <Relationship Id="rId2" Type="http://schemas.openxmlformats.org/officeDocument/2006/relationships/notesSlide" Target="../notesSlides/notesSlide5.xml" />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3" Type="http://schemas.openxmlformats.org/officeDocument/2006/relationships/hyperlink" Target="https://www.city.osaka.lg.jp/index.html" TargetMode="External" />
  <Relationship Id="rId2" Type="http://schemas.openxmlformats.org/officeDocument/2006/relationships/notesSlide" Target="../notesSlides/notesSlide6.xml" />
  <Relationship Id="rId1" Type="http://schemas.openxmlformats.org/officeDocument/2006/relationships/slideLayout" Target="../slideLayouts/slideLayout2.xml" />
  <Relationship Id="rId4" Type="http://schemas.openxmlformats.org/officeDocument/2006/relationships/image" Target="../media/image5.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122362"/>
            <a:ext cx="12191999" cy="2813533"/>
          </a:xfrm>
        </p:spPr>
        <p:txBody>
          <a:bodyPr>
            <a:normAutofit fontScale="90000"/>
          </a:bodyPr>
          <a:lstStyle/>
          <a:p>
            <a:r>
              <a:rPr kumimoji="1" lang="ja-JP" altLang="en-US" sz="3600" dirty="0">
                <a:latin typeface="UD デジタル 教科書体 N-B" panose="02020700000000000000" pitchFamily="17" charset="-128"/>
                <a:ea typeface="UD デジタル 教科書体 N-B" panose="02020700000000000000" pitchFamily="17" charset="-128"/>
              </a:rPr>
              <a:t>大阪府「</a:t>
            </a:r>
            <a:r>
              <a:rPr lang="ja-JP" altLang="ja-JP" sz="3600" dirty="0">
                <a:latin typeface="UD デジタル 教科書体 N-B" panose="02020700000000000000" pitchFamily="17" charset="-128"/>
                <a:ea typeface="UD デジタル 教科書体 N-B" panose="02020700000000000000" pitchFamily="17" charset="-128"/>
              </a:rPr>
              <a:t>空飛ぶクルマ都市型ビジネス創造都市推進事業補助金</a:t>
            </a:r>
            <a:r>
              <a:rPr kumimoji="1" lang="ja-JP" altLang="en-US" sz="3600" dirty="0">
                <a:latin typeface="UD デジタル 教科書体 N-B" panose="02020700000000000000" pitchFamily="17" charset="-128"/>
                <a:ea typeface="UD デジタル 教科書体 N-B" panose="02020700000000000000" pitchFamily="17" charset="-128"/>
              </a:rPr>
              <a:t>」　　　　　　　　　　　　　　　　　　　　　　　　　　　　　　　　</a:t>
            </a:r>
            <a:br>
              <a:rPr lang="en-US" altLang="ja-JP" sz="3600" dirty="0">
                <a:latin typeface="UD デジタル 教科書体 N-B" panose="02020700000000000000" pitchFamily="17" charset="-128"/>
                <a:ea typeface="UD デジタル 教科書体 N-B" panose="02020700000000000000" pitchFamily="17" charset="-128"/>
              </a:rPr>
            </a:br>
            <a:r>
              <a:rPr lang="ja-JP" altLang="en-US" sz="3600" dirty="0">
                <a:latin typeface="UD デジタル 教科書体 N-B" panose="02020700000000000000" pitchFamily="17" charset="-128"/>
                <a:ea typeface="UD デジタル 教科書体 N-B" panose="02020700000000000000" pitchFamily="17" charset="-128"/>
              </a:rPr>
              <a:t>兵庫県「</a:t>
            </a:r>
            <a:r>
              <a:rPr lang="ja-JP" altLang="ja-JP" sz="3600" dirty="0">
                <a:latin typeface="UD デジタル 教科書体 N-B" panose="02020700000000000000" pitchFamily="17" charset="-128"/>
                <a:ea typeface="UD デジタル 教科書体 N-B" panose="02020700000000000000" pitchFamily="17" charset="-128"/>
              </a:rPr>
              <a:t>空飛ぶクルマ実装促進事業</a:t>
            </a:r>
            <a:r>
              <a:rPr lang="ja-JP" altLang="en-US" sz="3600" dirty="0">
                <a:latin typeface="UD デジタル 教科書体 N-B" panose="02020700000000000000" pitchFamily="17" charset="-128"/>
                <a:ea typeface="UD デジタル 教科書体 N-B" panose="02020700000000000000" pitchFamily="17" charset="-128"/>
              </a:rPr>
              <a:t>」</a:t>
            </a:r>
            <a:br>
              <a:rPr lang="en-US" altLang="ja-JP" sz="3600" dirty="0">
                <a:latin typeface="UD デジタル 教科書体 N-B" panose="02020700000000000000" pitchFamily="17" charset="-128"/>
                <a:ea typeface="UD デジタル 教科書体 N-B" panose="02020700000000000000" pitchFamily="17" charset="-128"/>
              </a:rPr>
            </a:br>
            <a:r>
              <a:rPr kumimoji="1" lang="ja-JP" altLang="en-US" sz="3600" dirty="0">
                <a:latin typeface="UD デジタル 教科書体 N-B" panose="02020700000000000000" pitchFamily="17" charset="-128"/>
                <a:ea typeface="UD デジタル 教科書体 N-B" panose="02020700000000000000" pitchFamily="17" charset="-128"/>
              </a:rPr>
              <a:t>大阪市「</a:t>
            </a:r>
            <a:r>
              <a:rPr lang="ja-JP" altLang="ja-JP" sz="3600" dirty="0">
                <a:latin typeface="UD デジタル 教科書体 N-B" panose="02020700000000000000" pitchFamily="17" charset="-128"/>
                <a:ea typeface="UD デジタル 教科書体 N-B" panose="02020700000000000000" pitchFamily="17" charset="-128"/>
              </a:rPr>
              <a:t>空飛ぶクルマ社会実装促進事業補助金</a:t>
            </a:r>
            <a:r>
              <a:rPr kumimoji="1" lang="ja-JP" altLang="en-US" sz="3600" dirty="0">
                <a:latin typeface="UD デジタル 教科書体 N-B" panose="02020700000000000000" pitchFamily="17" charset="-128"/>
                <a:ea typeface="UD デジタル 教科書体 N-B" panose="02020700000000000000" pitchFamily="17" charset="-128"/>
              </a:rPr>
              <a:t>」</a:t>
            </a:r>
            <a:br>
              <a:rPr kumimoji="1" lang="en-US" altLang="ja-JP" sz="3600" dirty="0">
                <a:latin typeface="UD デジタル 教科書体 N-B" panose="02020700000000000000" pitchFamily="17" charset="-128"/>
                <a:ea typeface="UD デジタル 教科書体 N-B" panose="02020700000000000000" pitchFamily="17" charset="-128"/>
              </a:rPr>
            </a:br>
            <a:br>
              <a:rPr kumimoji="1" lang="en-US" altLang="ja-JP" sz="3600" dirty="0">
                <a:latin typeface="UD デジタル 教科書体 N-B" panose="02020700000000000000" pitchFamily="17" charset="-128"/>
                <a:ea typeface="UD デジタル 教科書体 N-B" panose="02020700000000000000" pitchFamily="17" charset="-128"/>
              </a:rPr>
            </a:br>
            <a:r>
              <a:rPr kumimoji="1" lang="ja-JP" altLang="en-US" sz="3600" dirty="0">
                <a:latin typeface="UD デジタル 教科書体 N-B" panose="02020700000000000000" pitchFamily="17" charset="-128"/>
                <a:ea typeface="UD デジタル 教科書体 N-B" panose="02020700000000000000" pitchFamily="17" charset="-128"/>
              </a:rPr>
              <a:t>合同説明会</a:t>
            </a:r>
          </a:p>
        </p:txBody>
      </p:sp>
      <p:sp>
        <p:nvSpPr>
          <p:cNvPr id="3" name="サブタイトル 2"/>
          <p:cNvSpPr>
            <a:spLocks noGrp="1"/>
          </p:cNvSpPr>
          <p:nvPr>
            <p:ph type="subTitle" idx="1"/>
          </p:nvPr>
        </p:nvSpPr>
        <p:spPr>
          <a:xfrm>
            <a:off x="1772355" y="3872971"/>
            <a:ext cx="9144000" cy="2392361"/>
          </a:xfrm>
        </p:spPr>
        <p:txBody>
          <a:bodyPr>
            <a:normAutofit fontScale="92500" lnSpcReduction="10000"/>
          </a:bodyPr>
          <a:lstStyle/>
          <a:p>
            <a:endParaRPr kumimoji="1" lang="en-US" altLang="ja-JP" dirty="0"/>
          </a:p>
          <a:p>
            <a:endParaRPr lang="en-US" altLang="ja-JP" dirty="0"/>
          </a:p>
          <a:p>
            <a:r>
              <a:rPr kumimoji="1" lang="ja-JP" altLang="en-US" dirty="0">
                <a:latin typeface="UD デジタル 教科書体 N-B" panose="02020700000000000000" pitchFamily="17" charset="-128"/>
                <a:ea typeface="UD デジタル 教科書体 N-B" panose="02020700000000000000" pitchFamily="17" charset="-128"/>
              </a:rPr>
              <a:t>　　　　　　令和６年３月</a:t>
            </a:r>
            <a:r>
              <a:rPr kumimoji="1" lang="en-US" altLang="ja-JP" dirty="0">
                <a:latin typeface="UD デジタル 教科書体 N-B" panose="02020700000000000000" pitchFamily="17" charset="-128"/>
                <a:ea typeface="UD デジタル 教科書体 N-B" panose="02020700000000000000" pitchFamily="17" charset="-128"/>
              </a:rPr>
              <a:t>27</a:t>
            </a:r>
            <a:r>
              <a:rPr kumimoji="1" lang="ja-JP" altLang="en-US" dirty="0">
                <a:latin typeface="UD デジタル 教科書体 N-B" panose="02020700000000000000" pitchFamily="17" charset="-128"/>
                <a:ea typeface="UD デジタル 教科書体 N-B" panose="02020700000000000000" pitchFamily="17" charset="-128"/>
              </a:rPr>
              <a:t>日（火）午後２時～３時</a:t>
            </a:r>
            <a:endParaRPr kumimoji="1" lang="en-US" altLang="ja-JP" dirty="0">
              <a:latin typeface="UD デジタル 教科書体 N-B" panose="02020700000000000000" pitchFamily="17" charset="-128"/>
              <a:ea typeface="UD デジタル 教科書体 N-B" panose="02020700000000000000" pitchFamily="17" charset="-128"/>
            </a:endParaRPr>
          </a:p>
          <a:p>
            <a:r>
              <a:rPr lang="en-US" altLang="ja-JP"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主催</a:t>
            </a:r>
            <a:r>
              <a:rPr lang="en-US" altLang="ja-JP"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大阪府成長産業振興室産業創造課</a:t>
            </a:r>
            <a:endParaRPr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 兵庫県</a:t>
            </a:r>
            <a:r>
              <a:rPr lang="zh-TW" altLang="en-US" dirty="0">
                <a:latin typeface="UD デジタル 教科書体 N-B" panose="02020700000000000000" pitchFamily="17" charset="-128"/>
                <a:ea typeface="UD デジタル 教科書体 N-B" panose="02020700000000000000" pitchFamily="17" charset="-128"/>
              </a:rPr>
              <a:t>産業労働部新産業課</a:t>
            </a:r>
          </a:p>
          <a:p>
            <a:r>
              <a:rPr lang="ja-JP" altLang="en-US" dirty="0">
                <a:latin typeface="UD デジタル 教科書体 N-B" panose="02020700000000000000" pitchFamily="17" charset="-128"/>
                <a:ea typeface="UD デジタル 教科書体 N-B" panose="02020700000000000000" pitchFamily="17" charset="-128"/>
              </a:rPr>
              <a:t>　　　　　　　　   大阪市経済戦略局産業振興部イノベーション課</a:t>
            </a:r>
            <a:endParaRPr lang="en-US" altLang="ja-JP" dirty="0">
              <a:latin typeface="UD デジタル 教科書体 N-B" panose="02020700000000000000" pitchFamily="17" charset="-128"/>
              <a:ea typeface="UD デジタル 教科書体 N-B" panose="02020700000000000000" pitchFamily="17" charset="-128"/>
            </a:endParaRPr>
          </a:p>
          <a:p>
            <a:endParaRPr kumimoji="1" lang="ja-JP" altLang="en-US"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847659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825CD048-1CB4-5248-8C4F-366F80C7A711}"/>
              </a:ext>
            </a:extLst>
          </p:cNvPr>
          <p:cNvSpPr/>
          <p:nvPr/>
        </p:nvSpPr>
        <p:spPr>
          <a:xfrm>
            <a:off x="1" y="568197"/>
            <a:ext cx="12191999" cy="556732"/>
          </a:xfrm>
          <a:prstGeom prst="rect">
            <a:avLst/>
          </a:prstGeom>
          <a:solidFill>
            <a:srgbClr val="BCEBFF"/>
          </a:solidFill>
        </p:spPr>
        <p:txBody>
          <a:bodyPr wrap="square" tIns="108000" anchor="t" anchorCtr="0">
            <a:noAutofit/>
          </a:bodyPr>
          <a:lstStyle/>
          <a:p>
            <a:pPr fontAlgn="ctr">
              <a:spcBef>
                <a:spcPts val="300"/>
              </a:spcBef>
              <a:spcAft>
                <a:spcPts val="300"/>
              </a:spcAft>
              <a:defRPr/>
            </a:pPr>
            <a:r>
              <a:rPr lang="ja-JP" altLang="en-US" sz="2400" b="1" dirty="0">
                <a:solidFill>
                  <a:prstClr val="black"/>
                </a:solidFill>
                <a:latin typeface="UD デジタル 教科書体 N-B" panose="02020700000000000000" pitchFamily="17" charset="-128"/>
                <a:ea typeface="UD デジタル 教科書体 N-B" panose="02020700000000000000" pitchFamily="17" charset="-128"/>
              </a:rPr>
              <a:t> </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 </a:t>
            </a:r>
            <a:r>
              <a:rPr lang="ja-JP" altLang="en-US" sz="2000" b="1" dirty="0">
                <a:latin typeface="UD デジタル 教科書体 N-B" panose="02020700000000000000" pitchFamily="17" charset="-128"/>
                <a:ea typeface="UD デジタル 教科書体 N-B" panose="02020700000000000000" pitchFamily="17" charset="-128"/>
              </a:rPr>
              <a:t>申請手続・審査、報告会等についても、３府県市で連携をして実施</a:t>
            </a:r>
            <a:r>
              <a:rPr lang="ja-JP" altLang="en-US" sz="2400" b="1" dirty="0">
                <a:latin typeface="UD デジタル 教科書体 N-B" panose="02020700000000000000" pitchFamily="17" charset="-128"/>
                <a:ea typeface="UD デジタル 教科書体 N-B" panose="02020700000000000000" pitchFamily="17" charset="-128"/>
              </a:rPr>
              <a:t>。</a:t>
            </a:r>
            <a:endParaRPr lang="en-US" altLang="ja-JP" sz="24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endParaRPr lang="en-US" altLang="ja-JP" sz="2000" dirty="0">
              <a:latin typeface="UD デジタル 教科書体 N-B" panose="02020700000000000000" pitchFamily="17" charset="-128"/>
              <a:ea typeface="UD デジタル 教科書体 N-B" panose="02020700000000000000" pitchFamily="17" charset="-128"/>
            </a:endParaRPr>
          </a:p>
        </p:txBody>
      </p:sp>
      <p:sp>
        <p:nvSpPr>
          <p:cNvPr id="23"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a:defRPr/>
            </a:pPr>
            <a:endParaRPr lang="ja-JP" altLang="en-US" dirty="0">
              <a:solidFill>
                <a:prstClr val="white"/>
              </a:solidFill>
              <a:latin typeface="UD デジタル 教科書体 N-B" panose="02020700000000000000" pitchFamily="17" charset="-128"/>
              <a:ea typeface="UD デジタル 教科書体 N-B" panose="02020700000000000000" pitchFamily="17" charset="-128"/>
            </a:endParaRPr>
          </a:p>
        </p:txBody>
      </p:sp>
      <p:sp>
        <p:nvSpPr>
          <p:cNvPr id="44" name="テキスト ボックス 43"/>
          <p:cNvSpPr txBox="1"/>
          <p:nvPr/>
        </p:nvSpPr>
        <p:spPr>
          <a:xfrm>
            <a:off x="1720830" y="5588113"/>
            <a:ext cx="671979" cy="415498"/>
          </a:xfrm>
          <a:prstGeom prst="rect">
            <a:avLst/>
          </a:prstGeom>
          <a:noFill/>
        </p:spPr>
        <p:txBody>
          <a:bodyPr wrap="none" rtlCol="0" anchor="ctr">
            <a:spAutoFit/>
          </a:bodyPr>
          <a:lstStyle/>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　</a:t>
            </a:r>
            <a:r>
              <a:rPr kumimoji="1" lang="ja-JP" altLang="en-US" sz="1200" dirty="0">
                <a:latin typeface="UD デジタル 教科書体 N-B" panose="02020700000000000000" pitchFamily="17" charset="-128"/>
                <a:ea typeface="UD デジタル 教科書体 N-B" panose="02020700000000000000" pitchFamily="17" charset="-128"/>
              </a:rPr>
              <a:t>　　</a:t>
            </a:r>
          </a:p>
        </p:txBody>
      </p:sp>
      <p:sp>
        <p:nvSpPr>
          <p:cNvPr id="26" name="テキスト ボックス 25"/>
          <p:cNvSpPr txBox="1"/>
          <p:nvPr/>
        </p:nvSpPr>
        <p:spPr>
          <a:xfrm>
            <a:off x="4985669" y="5581743"/>
            <a:ext cx="4711724" cy="1569660"/>
          </a:xfrm>
          <a:prstGeom prst="rect">
            <a:avLst/>
          </a:prstGeom>
          <a:noFill/>
        </p:spPr>
        <p:txBody>
          <a:bodyPr wrap="square" rtlCol="0" anchor="ctr">
            <a:noAutofit/>
          </a:bodyPr>
          <a:lstStyle/>
          <a:p>
            <a:pPr>
              <a:lnSpc>
                <a:spcPct val="150000"/>
              </a:lnSpc>
            </a:pPr>
            <a:r>
              <a:rPr kumimoji="1" lang="ja-JP" altLang="en-US" sz="1600" dirty="0">
                <a:latin typeface="UD デジタル 教科書体 N-B" panose="02020700000000000000" pitchFamily="17" charset="-128"/>
                <a:ea typeface="UD デジタル 教科書体 N-B" panose="02020700000000000000" pitchFamily="17" charset="-128"/>
              </a:rPr>
              <a:t>　　　　　　　　　　　　　　　　　　　　　　 　　　　　</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sp>
        <p:nvSpPr>
          <p:cNvPr id="35" name="正方形/長方形 34">
            <a:extLst>
              <a:ext uri="{FF2B5EF4-FFF2-40B4-BE49-F238E27FC236}">
                <a16:creationId xmlns:a16="http://schemas.microsoft.com/office/drawing/2014/main" id="{A7B7DEBB-B302-47CA-8D18-EB4BAFE2A670}"/>
              </a:ext>
            </a:extLst>
          </p:cNvPr>
          <p:cNvSpPr/>
          <p:nvPr/>
        </p:nvSpPr>
        <p:spPr>
          <a:xfrm>
            <a:off x="450112" y="1200191"/>
            <a:ext cx="2160000" cy="432000"/>
          </a:xfrm>
          <a:prstGeom prst="rect">
            <a:avLst/>
          </a:prstGeom>
          <a:solidFill>
            <a:schemeClr val="bg1">
              <a:lumMod val="85000"/>
              <a:alpha val="56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kern="10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①事業者</a:t>
            </a:r>
            <a:r>
              <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の</a:t>
            </a:r>
            <a:r>
              <a:rPr lang="ja-JP" altLang="en-US" kern="10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公募</a:t>
            </a:r>
            <a:endPar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6" name="正方形/長方形 35">
            <a:extLst>
              <a:ext uri="{FF2B5EF4-FFF2-40B4-BE49-F238E27FC236}">
                <a16:creationId xmlns:a16="http://schemas.microsoft.com/office/drawing/2014/main" id="{E8623E95-8B1A-4AC4-A918-2F100C0175A1}"/>
              </a:ext>
            </a:extLst>
          </p:cNvPr>
          <p:cNvSpPr/>
          <p:nvPr/>
        </p:nvSpPr>
        <p:spPr>
          <a:xfrm>
            <a:off x="75340" y="2439644"/>
            <a:ext cx="2909545" cy="432000"/>
          </a:xfrm>
          <a:prstGeom prst="rect">
            <a:avLst/>
          </a:prstGeom>
          <a:solidFill>
            <a:schemeClr val="bg1">
              <a:lumMod val="85000"/>
              <a:alpha val="56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kern="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②</a:t>
            </a:r>
            <a:r>
              <a:rPr lang="ja-JP" altLang="en-US" kern="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審査会</a:t>
            </a:r>
            <a:endPar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7" name="正方形/長方形 36">
            <a:extLst>
              <a:ext uri="{FF2B5EF4-FFF2-40B4-BE49-F238E27FC236}">
                <a16:creationId xmlns:a16="http://schemas.microsoft.com/office/drawing/2014/main" id="{BDED1C16-57E7-4F48-9C54-46D7845B16CB}"/>
              </a:ext>
            </a:extLst>
          </p:cNvPr>
          <p:cNvSpPr/>
          <p:nvPr/>
        </p:nvSpPr>
        <p:spPr>
          <a:xfrm>
            <a:off x="320474" y="4905395"/>
            <a:ext cx="2419275" cy="432000"/>
          </a:xfrm>
          <a:prstGeom prst="rect">
            <a:avLst/>
          </a:prstGeom>
          <a:solidFill>
            <a:schemeClr val="bg1">
              <a:lumMod val="85000"/>
              <a:alpha val="56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kern="10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④事業の開始</a:t>
            </a:r>
            <a:endPar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8" name="正方形/長方形 37">
            <a:extLst>
              <a:ext uri="{FF2B5EF4-FFF2-40B4-BE49-F238E27FC236}">
                <a16:creationId xmlns:a16="http://schemas.microsoft.com/office/drawing/2014/main" id="{7F732C76-00FB-4070-A012-B33666FC4DAD}"/>
              </a:ext>
            </a:extLst>
          </p:cNvPr>
          <p:cNvSpPr/>
          <p:nvPr/>
        </p:nvSpPr>
        <p:spPr>
          <a:xfrm>
            <a:off x="450112" y="6043406"/>
            <a:ext cx="2160000" cy="432000"/>
          </a:xfrm>
          <a:prstGeom prst="rect">
            <a:avLst/>
          </a:prstGeom>
          <a:solidFill>
            <a:schemeClr val="bg1">
              <a:lumMod val="85000"/>
              <a:alpha val="56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kern="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⑤成果報告</a:t>
            </a:r>
            <a:endPar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9" name="テキスト ボックス 38"/>
          <p:cNvSpPr txBox="1"/>
          <p:nvPr/>
        </p:nvSpPr>
        <p:spPr>
          <a:xfrm>
            <a:off x="192206" y="1707453"/>
            <a:ext cx="3057247" cy="338554"/>
          </a:xfrm>
          <a:prstGeom prst="rect">
            <a:avLst/>
          </a:prstGeom>
          <a:noFill/>
        </p:spPr>
        <p:txBody>
          <a:bodyPr wrap="non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令和６年</a:t>
            </a:r>
            <a:r>
              <a:rPr lang="ja-JP" altLang="en-US" sz="1600" dirty="0">
                <a:latin typeface="UD デジタル 教科書体 N-B" panose="02020700000000000000" pitchFamily="17" charset="-128"/>
                <a:ea typeface="UD デジタル 教科書体 N-B" panose="02020700000000000000" pitchFamily="17" charset="-128"/>
              </a:rPr>
              <a:t>３</a:t>
            </a:r>
            <a:r>
              <a:rPr kumimoji="1" lang="ja-JP" altLang="en-US" sz="1600" dirty="0">
                <a:latin typeface="UD デジタル 教科書体 N-B" panose="02020700000000000000" pitchFamily="17" charset="-128"/>
                <a:ea typeface="UD デジタル 教科書体 N-B" panose="02020700000000000000" pitchFamily="17" charset="-128"/>
              </a:rPr>
              <a:t>月</a:t>
            </a:r>
            <a:r>
              <a:rPr lang="en-US" altLang="ja-JP" sz="1600" dirty="0">
                <a:latin typeface="UD デジタル 教科書体 N-B" panose="02020700000000000000" pitchFamily="17" charset="-128"/>
                <a:ea typeface="UD デジタル 教科書体 N-B" panose="02020700000000000000" pitchFamily="17" charset="-128"/>
              </a:rPr>
              <a:t>25</a:t>
            </a:r>
            <a:r>
              <a:rPr kumimoji="1" lang="ja-JP" altLang="en-US" sz="1600" dirty="0">
                <a:latin typeface="UD デジタル 教科書体 N-B" panose="02020700000000000000" pitchFamily="17" charset="-128"/>
                <a:ea typeface="UD デジタル 教科書体 N-B" panose="02020700000000000000" pitchFamily="17" charset="-128"/>
              </a:rPr>
              <a:t>日～５月</a:t>
            </a:r>
            <a:r>
              <a:rPr lang="en-US" altLang="ja-JP" sz="1600" dirty="0">
                <a:latin typeface="UD デジタル 教科書体 N-B" panose="02020700000000000000" pitchFamily="17" charset="-128"/>
                <a:ea typeface="UD デジタル 教科書体 N-B" panose="02020700000000000000" pitchFamily="17" charset="-128"/>
              </a:rPr>
              <a:t>17</a:t>
            </a:r>
            <a:r>
              <a:rPr kumimoji="1" lang="ja-JP" altLang="en-US" sz="1600" dirty="0">
                <a:latin typeface="UD デジタル 教科書体 N-B" panose="02020700000000000000" pitchFamily="17" charset="-128"/>
                <a:ea typeface="UD デジタル 教科書体 N-B" panose="02020700000000000000" pitchFamily="17" charset="-128"/>
              </a:rPr>
              <a:t>日</a:t>
            </a:r>
            <a:r>
              <a:rPr kumimoji="1" lang="en-US" altLang="ja-JP" sz="1600" dirty="0">
                <a:latin typeface="UD デジタル 教科書体 N-B" panose="02020700000000000000" pitchFamily="17" charset="-128"/>
                <a:ea typeface="UD デジタル 教科書体 N-B" panose="02020700000000000000" pitchFamily="17" charset="-128"/>
              </a:rPr>
              <a:t>]</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1" name="テキスト ボックス 40"/>
          <p:cNvSpPr txBox="1"/>
          <p:nvPr/>
        </p:nvSpPr>
        <p:spPr>
          <a:xfrm>
            <a:off x="211785" y="2930616"/>
            <a:ext cx="2674538" cy="338554"/>
          </a:xfrm>
          <a:prstGeom prst="rect">
            <a:avLst/>
          </a:prstGeom>
          <a:noFill/>
        </p:spPr>
        <p:txBody>
          <a:bodyPr wrap="squar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令和６年６月上旬</a:t>
            </a:r>
            <a:r>
              <a:rPr lang="ja-JP" altLang="en-US" sz="1600" dirty="0">
                <a:latin typeface="UD デジタル 教科書体 N-B" panose="02020700000000000000" pitchFamily="17" charset="-128"/>
                <a:ea typeface="UD デジタル 教科書体 N-B" panose="02020700000000000000" pitchFamily="17" charset="-128"/>
              </a:rPr>
              <a:t>］</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2" name="テキスト ボックス 41"/>
          <p:cNvSpPr txBox="1"/>
          <p:nvPr/>
        </p:nvSpPr>
        <p:spPr>
          <a:xfrm>
            <a:off x="192206" y="5390227"/>
            <a:ext cx="3467616" cy="338554"/>
          </a:xfrm>
          <a:prstGeom prst="rect">
            <a:avLst/>
          </a:prstGeom>
          <a:noFill/>
        </p:spPr>
        <p:txBody>
          <a:bodyPr wrap="non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令和６年</a:t>
            </a:r>
            <a:r>
              <a:rPr lang="ja-JP" altLang="en-US" sz="1600" dirty="0">
                <a:latin typeface="UD デジタル 教科書体 N-B" panose="02020700000000000000" pitchFamily="17" charset="-128"/>
                <a:ea typeface="UD デジタル 教科書体 N-B" panose="02020700000000000000" pitchFamily="17" charset="-128"/>
              </a:rPr>
              <a:t>７</a:t>
            </a:r>
            <a:r>
              <a:rPr kumimoji="1" lang="ja-JP" altLang="en-US" sz="1600" dirty="0">
                <a:latin typeface="UD デジタル 教科書体 N-B" panose="02020700000000000000" pitchFamily="17" charset="-128"/>
                <a:ea typeface="UD デジタル 教科書体 N-B" panose="02020700000000000000" pitchFamily="17" charset="-128"/>
              </a:rPr>
              <a:t>月上旬～令和６年３月</a:t>
            </a:r>
            <a:r>
              <a:rPr kumimoji="1" lang="en-US" altLang="ja-JP" sz="1600" dirty="0">
                <a:latin typeface="UD デジタル 教科書体 N-B" panose="02020700000000000000" pitchFamily="17" charset="-128"/>
                <a:ea typeface="UD デジタル 教科書体 N-B" panose="02020700000000000000" pitchFamily="17" charset="-128"/>
              </a:rPr>
              <a:t>]</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3" name="テキスト ボックス 42"/>
          <p:cNvSpPr txBox="1"/>
          <p:nvPr/>
        </p:nvSpPr>
        <p:spPr>
          <a:xfrm>
            <a:off x="211785" y="6487845"/>
            <a:ext cx="2470701" cy="338554"/>
          </a:xfrm>
          <a:prstGeom prst="rect">
            <a:avLst/>
          </a:prstGeom>
          <a:noFill/>
        </p:spPr>
        <p:txBody>
          <a:bodyPr wrap="squar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令和７年３月（予定）</a:t>
            </a:r>
            <a:r>
              <a:rPr kumimoji="1" lang="en-US" altLang="ja-JP" sz="1600" dirty="0">
                <a:latin typeface="UD デジタル 教科書体 N-B" panose="02020700000000000000" pitchFamily="17" charset="-128"/>
                <a:ea typeface="UD デジタル 教科書体 N-B" panose="02020700000000000000" pitchFamily="17" charset="-128"/>
              </a:rPr>
              <a:t>]</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25" name="直角三角形 24">
            <a:extLst>
              <a:ext uri="{FF2B5EF4-FFF2-40B4-BE49-F238E27FC236}">
                <a16:creationId xmlns:a16="http://schemas.microsoft.com/office/drawing/2014/main" id="{6B9D73C0-A6D9-451E-9E80-11436AFBACB7}"/>
              </a:ext>
            </a:extLst>
          </p:cNvPr>
          <p:cNvSpPr/>
          <p:nvPr/>
        </p:nvSpPr>
        <p:spPr>
          <a:xfrm rot="18894575">
            <a:off x="1350113" y="1915930"/>
            <a:ext cx="360000" cy="360000"/>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B" panose="02020700000000000000" pitchFamily="17" charset="-128"/>
              <a:ea typeface="UD デジタル 教科書体 N-B" panose="02020700000000000000" pitchFamily="17" charset="-128"/>
            </a:endParaRPr>
          </a:p>
        </p:txBody>
      </p:sp>
      <p:sp>
        <p:nvSpPr>
          <p:cNvPr id="2" name="正方形/長方形 1"/>
          <p:cNvSpPr/>
          <p:nvPr/>
        </p:nvSpPr>
        <p:spPr>
          <a:xfrm>
            <a:off x="4323863" y="67086"/>
            <a:ext cx="4220312" cy="461665"/>
          </a:xfrm>
          <a:prstGeom prst="rect">
            <a:avLst/>
          </a:prstGeom>
        </p:spPr>
        <p:txBody>
          <a:bodyPr wrap="square">
            <a:spAutoFit/>
          </a:bodyPr>
          <a:lstStyle/>
          <a:p>
            <a:pPr lvl="0" defTabSz="457200">
              <a:spcBef>
                <a:spcPts val="0"/>
              </a:spcBef>
              <a:defRPr/>
            </a:pPr>
            <a:r>
              <a:rPr kumimoji="0" lang="ja-JP" altLang="en-US" sz="2400" dirty="0">
                <a:solidFill>
                  <a:schemeClr val="bg1"/>
                </a:solidFill>
                <a:latin typeface="UD デジタル 教科書体 N-B" panose="02020700000000000000" pitchFamily="17" charset="-128"/>
                <a:ea typeface="UD デジタル 教科書体 N-B" panose="02020700000000000000" pitchFamily="17" charset="-128"/>
              </a:rPr>
              <a:t>補助事業の流れ</a:t>
            </a:r>
            <a:endParaRPr kumimoji="0"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29" name="正方形/長方形 28">
            <a:extLst>
              <a:ext uri="{FF2B5EF4-FFF2-40B4-BE49-F238E27FC236}">
                <a16:creationId xmlns:a16="http://schemas.microsoft.com/office/drawing/2014/main" id="{E8623E95-8B1A-4AC4-A918-2F100C0175A1}"/>
              </a:ext>
            </a:extLst>
          </p:cNvPr>
          <p:cNvSpPr/>
          <p:nvPr/>
        </p:nvSpPr>
        <p:spPr>
          <a:xfrm>
            <a:off x="100296" y="3667810"/>
            <a:ext cx="2909545" cy="432000"/>
          </a:xfrm>
          <a:prstGeom prst="rect">
            <a:avLst/>
          </a:prstGeom>
          <a:solidFill>
            <a:schemeClr val="bg1">
              <a:lumMod val="85000"/>
              <a:alpha val="56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kern="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③事業者採択</a:t>
            </a:r>
            <a:endPar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0" name="テキスト ボックス 29"/>
          <p:cNvSpPr txBox="1"/>
          <p:nvPr/>
        </p:nvSpPr>
        <p:spPr>
          <a:xfrm>
            <a:off x="211785" y="4158782"/>
            <a:ext cx="3761904" cy="338554"/>
          </a:xfrm>
          <a:prstGeom prst="rect">
            <a:avLst/>
          </a:prstGeom>
          <a:noFill/>
        </p:spPr>
        <p:txBody>
          <a:bodyPr wrap="squar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令和</a:t>
            </a:r>
            <a:r>
              <a:rPr lang="ja-JP" altLang="en-US" sz="1600" dirty="0">
                <a:latin typeface="UD デジタル 教科書体 N-B" panose="02020700000000000000" pitchFamily="17" charset="-128"/>
                <a:ea typeface="UD デジタル 教科書体 N-B" panose="02020700000000000000" pitchFamily="17" charset="-128"/>
              </a:rPr>
              <a:t>６</a:t>
            </a:r>
            <a:r>
              <a:rPr kumimoji="1" lang="ja-JP" altLang="en-US" sz="1600" dirty="0">
                <a:latin typeface="UD デジタル 教科書体 N-B" panose="02020700000000000000" pitchFamily="17" charset="-128"/>
                <a:ea typeface="UD デジタル 教科書体 N-B" panose="02020700000000000000" pitchFamily="17" charset="-128"/>
              </a:rPr>
              <a:t>年</a:t>
            </a:r>
            <a:r>
              <a:rPr lang="ja-JP" altLang="en-US" sz="1600" dirty="0">
                <a:latin typeface="UD デジタル 教科書体 N-B" panose="02020700000000000000" pitchFamily="17" charset="-128"/>
                <a:ea typeface="UD デジタル 教科書体 N-B" panose="02020700000000000000" pitchFamily="17" charset="-128"/>
              </a:rPr>
              <a:t>６</a:t>
            </a:r>
            <a:r>
              <a:rPr kumimoji="1" lang="ja-JP" altLang="en-US" sz="1600" dirty="0">
                <a:latin typeface="UD デジタル 教科書体 N-B" panose="02020700000000000000" pitchFamily="17" charset="-128"/>
                <a:ea typeface="UD デジタル 教科書体 N-B" panose="02020700000000000000" pitchFamily="17" charset="-128"/>
              </a:rPr>
              <a:t>月</a:t>
            </a:r>
            <a:r>
              <a:rPr lang="ja-JP" altLang="en-US" sz="1600" dirty="0">
                <a:latin typeface="UD デジタル 教科書体 N-B" panose="02020700000000000000" pitchFamily="17" charset="-128"/>
                <a:ea typeface="UD デジタル 教科書体 N-B" panose="02020700000000000000" pitchFamily="17" charset="-128"/>
              </a:rPr>
              <a:t>下旬（予定）］</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31" name="直角三角形 30">
            <a:extLst>
              <a:ext uri="{FF2B5EF4-FFF2-40B4-BE49-F238E27FC236}">
                <a16:creationId xmlns:a16="http://schemas.microsoft.com/office/drawing/2014/main" id="{6B9D73C0-A6D9-451E-9E80-11436AFBACB7}"/>
              </a:ext>
            </a:extLst>
          </p:cNvPr>
          <p:cNvSpPr/>
          <p:nvPr/>
        </p:nvSpPr>
        <p:spPr>
          <a:xfrm rot="18894575">
            <a:off x="1366876" y="3138636"/>
            <a:ext cx="360000" cy="360000"/>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B" panose="02020700000000000000" pitchFamily="17" charset="-128"/>
              <a:ea typeface="UD デジタル 教科書体 N-B" panose="02020700000000000000" pitchFamily="17" charset="-128"/>
            </a:endParaRPr>
          </a:p>
        </p:txBody>
      </p:sp>
      <p:sp>
        <p:nvSpPr>
          <p:cNvPr id="32" name="直角三角形 31">
            <a:extLst>
              <a:ext uri="{FF2B5EF4-FFF2-40B4-BE49-F238E27FC236}">
                <a16:creationId xmlns:a16="http://schemas.microsoft.com/office/drawing/2014/main" id="{6B9D73C0-A6D9-451E-9E80-11436AFBACB7}"/>
              </a:ext>
            </a:extLst>
          </p:cNvPr>
          <p:cNvSpPr/>
          <p:nvPr/>
        </p:nvSpPr>
        <p:spPr>
          <a:xfrm rot="18894575">
            <a:off x="1366875" y="4369569"/>
            <a:ext cx="360000" cy="360000"/>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B" panose="02020700000000000000" pitchFamily="17" charset="-128"/>
              <a:ea typeface="UD デジタル 教科書体 N-B" panose="02020700000000000000" pitchFamily="17" charset="-128"/>
            </a:endParaRPr>
          </a:p>
        </p:txBody>
      </p:sp>
      <p:sp>
        <p:nvSpPr>
          <p:cNvPr id="33" name="直角三角形 32">
            <a:extLst>
              <a:ext uri="{FF2B5EF4-FFF2-40B4-BE49-F238E27FC236}">
                <a16:creationId xmlns:a16="http://schemas.microsoft.com/office/drawing/2014/main" id="{6B9D73C0-A6D9-451E-9E80-11436AFBACB7}"/>
              </a:ext>
            </a:extLst>
          </p:cNvPr>
          <p:cNvSpPr/>
          <p:nvPr/>
        </p:nvSpPr>
        <p:spPr>
          <a:xfrm rot="18894575">
            <a:off x="1366874" y="5582730"/>
            <a:ext cx="360000" cy="360000"/>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B" panose="02020700000000000000" pitchFamily="17" charset="-128"/>
              <a:ea typeface="UD デジタル 教科書体 N-B" panose="02020700000000000000" pitchFamily="17" charset="-128"/>
            </a:endParaRPr>
          </a:p>
        </p:txBody>
      </p:sp>
      <p:sp>
        <p:nvSpPr>
          <p:cNvPr id="45" name="テキスト ボックス 44"/>
          <p:cNvSpPr txBox="1"/>
          <p:nvPr/>
        </p:nvSpPr>
        <p:spPr>
          <a:xfrm>
            <a:off x="4479208" y="1206532"/>
            <a:ext cx="7520586" cy="707886"/>
          </a:xfrm>
          <a:prstGeom prst="rect">
            <a:avLst/>
          </a:prstGeom>
          <a:noFill/>
        </p:spPr>
        <p:txBody>
          <a:bodyPr wrap="squar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〇　各種申請様式については、各自治体で概ね</a:t>
            </a:r>
            <a:r>
              <a:rPr lang="ja-JP" altLang="en-US" sz="2000" dirty="0">
                <a:latin typeface="UD デジタル 教科書体 N-B" panose="02020700000000000000" pitchFamily="17" charset="-128"/>
                <a:ea typeface="UD デジタル 教科書体 N-B" panose="02020700000000000000" pitchFamily="17" charset="-128"/>
              </a:rPr>
              <a:t>同じ内容。</a:t>
            </a:r>
            <a:endParaRPr lang="en-US" altLang="ja-JP" sz="2000" dirty="0">
              <a:latin typeface="UD デジタル 教科書体 N-B" panose="02020700000000000000" pitchFamily="17" charset="-128"/>
              <a:ea typeface="UD デジタル 教科書体 N-B" panose="02020700000000000000" pitchFamily="17" charset="-128"/>
            </a:endParaRPr>
          </a:p>
          <a:p>
            <a:r>
              <a:rPr lang="ja-JP" altLang="en-US" sz="2000" dirty="0">
                <a:latin typeface="UD デジタル 教科書体 N-B" panose="02020700000000000000" pitchFamily="17" charset="-128"/>
                <a:ea typeface="UD デジタル 教科書体 N-B" panose="02020700000000000000" pitchFamily="17" charset="-128"/>
              </a:rPr>
              <a:t>〇　質問・回答について、各自治体で共有。</a:t>
            </a:r>
            <a:endParaRPr kumimoji="1" lang="ja-JP" altLang="en-US" sz="2000" dirty="0">
              <a:latin typeface="UD デジタル 教科書体 N-B" panose="02020700000000000000" pitchFamily="17" charset="-128"/>
              <a:ea typeface="UD デジタル 教科書体 N-B" panose="02020700000000000000" pitchFamily="17" charset="-128"/>
            </a:endParaRPr>
          </a:p>
        </p:txBody>
      </p:sp>
      <p:sp>
        <p:nvSpPr>
          <p:cNvPr id="46" name="テキスト ボックス 45"/>
          <p:cNvSpPr txBox="1"/>
          <p:nvPr/>
        </p:nvSpPr>
        <p:spPr>
          <a:xfrm>
            <a:off x="4479208" y="2351891"/>
            <a:ext cx="7464435" cy="1323439"/>
          </a:xfrm>
          <a:prstGeom prst="rect">
            <a:avLst/>
          </a:prstGeom>
          <a:noFill/>
        </p:spPr>
        <p:txBody>
          <a:bodyPr wrap="squar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〇　同日、同会場（大阪府咲洲庁舎）にて実施。</a:t>
            </a:r>
            <a:endParaRPr kumimoji="1" lang="en-US" altLang="ja-JP" sz="2000" dirty="0">
              <a:latin typeface="UD デジタル 教科書体 N-B" panose="02020700000000000000" pitchFamily="17" charset="-128"/>
              <a:ea typeface="UD デジタル 教科書体 N-B" panose="02020700000000000000" pitchFamily="17" charset="-128"/>
            </a:endParaRPr>
          </a:p>
          <a:p>
            <a:r>
              <a:rPr lang="ja-JP" altLang="en-US" sz="2000" dirty="0">
                <a:latin typeface="UD デジタル 教科書体 N-B" panose="02020700000000000000" pitchFamily="17" charset="-128"/>
                <a:ea typeface="UD デジタル 教科書体 N-B" panose="02020700000000000000" pitchFamily="17" charset="-128"/>
              </a:rPr>
              <a:t>〇　審査基準についても、自治体間で事前に調整。</a:t>
            </a:r>
            <a:endParaRPr kumimoji="1" lang="en-US" altLang="ja-JP" sz="2000" dirty="0">
              <a:latin typeface="UD デジタル 教科書体 N-B" panose="02020700000000000000" pitchFamily="17" charset="-128"/>
              <a:ea typeface="UD デジタル 教科書体 N-B" panose="02020700000000000000" pitchFamily="17" charset="-128"/>
            </a:endParaRPr>
          </a:p>
          <a:p>
            <a:r>
              <a:rPr lang="ja-JP" altLang="en-US" sz="2000" dirty="0">
                <a:latin typeface="UD デジタル 教科書体 N-B" panose="02020700000000000000" pitchFamily="17" charset="-128"/>
                <a:ea typeface="UD デジタル 教科書体 N-B" panose="02020700000000000000" pitchFamily="17" charset="-128"/>
              </a:rPr>
              <a:t>〇　プレゼンテーション等の負担が少なくなるよう調整。</a:t>
            </a:r>
            <a:endParaRPr lang="en-US" altLang="ja-JP" sz="2000" dirty="0">
              <a:latin typeface="UD デジタル 教科書体 N-B" panose="02020700000000000000" pitchFamily="17" charset="-128"/>
              <a:ea typeface="UD デジタル 教科書体 N-B" panose="02020700000000000000" pitchFamily="17" charset="-128"/>
            </a:endParaRPr>
          </a:p>
          <a:p>
            <a:r>
              <a:rPr kumimoji="1" lang="ja-JP" altLang="en-US" sz="2000" dirty="0">
                <a:latin typeface="UD デジタル 教科書体 N-B" panose="02020700000000000000" pitchFamily="17" charset="-128"/>
                <a:ea typeface="UD デジタル 教科書体 N-B" panose="02020700000000000000" pitchFamily="17" charset="-128"/>
              </a:rPr>
              <a:t>　</a:t>
            </a:r>
            <a:r>
              <a:rPr kumimoji="1" lang="en-US" altLang="ja-JP" dirty="0">
                <a:solidFill>
                  <a:srgbClr val="FF0000"/>
                </a:solidFill>
                <a:latin typeface="UD デジタル 教科書体 N-B" panose="02020700000000000000" pitchFamily="17" charset="-128"/>
                <a:ea typeface="UD デジタル 教科書体 N-B" panose="02020700000000000000" pitchFamily="17" charset="-128"/>
              </a:rPr>
              <a:t>※</a:t>
            </a: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詳細は代表申請者あて、改めて通知。</a:t>
            </a:r>
            <a:endParaRPr kumimoji="1" lang="ja-JP" altLang="en-US"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47" name="テキスト ボックス 46"/>
          <p:cNvSpPr txBox="1"/>
          <p:nvPr/>
        </p:nvSpPr>
        <p:spPr>
          <a:xfrm>
            <a:off x="4479208" y="3958727"/>
            <a:ext cx="5570756" cy="400110"/>
          </a:xfrm>
          <a:prstGeom prst="rect">
            <a:avLst/>
          </a:prstGeom>
          <a:noFill/>
        </p:spPr>
        <p:txBody>
          <a:bodyPr wrap="non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〇　採択結果について、各自治体、同日公表。</a:t>
            </a:r>
          </a:p>
        </p:txBody>
      </p:sp>
      <p:sp>
        <p:nvSpPr>
          <p:cNvPr id="50" name="テキスト ボックス 49"/>
          <p:cNvSpPr txBox="1"/>
          <p:nvPr/>
        </p:nvSpPr>
        <p:spPr>
          <a:xfrm>
            <a:off x="4479208" y="6017289"/>
            <a:ext cx="6853158" cy="707886"/>
          </a:xfrm>
          <a:prstGeom prst="rect">
            <a:avLst/>
          </a:prstGeom>
          <a:noFill/>
        </p:spPr>
        <p:txBody>
          <a:bodyPr wrap="non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〇　大阪ラウンドテーブル等の場を活用し、成果報告会を</a:t>
            </a:r>
            <a:endParaRPr kumimoji="1" lang="en-US" altLang="ja-JP" sz="2000" dirty="0">
              <a:latin typeface="UD デジタル 教科書体 N-B" panose="02020700000000000000" pitchFamily="17" charset="-128"/>
              <a:ea typeface="UD デジタル 教科書体 N-B" panose="02020700000000000000" pitchFamily="17" charset="-128"/>
            </a:endParaRPr>
          </a:p>
          <a:p>
            <a:r>
              <a:rPr lang="ja-JP" altLang="en-US" sz="2000" dirty="0">
                <a:latin typeface="UD デジタル 教科書体 N-B" panose="02020700000000000000" pitchFamily="17" charset="-128"/>
                <a:ea typeface="UD デジタル 教科書体 N-B" panose="02020700000000000000" pitchFamily="17" charset="-128"/>
              </a:rPr>
              <a:t>　　</a:t>
            </a:r>
            <a:r>
              <a:rPr kumimoji="1" lang="ja-JP" altLang="en-US" sz="2000" dirty="0">
                <a:latin typeface="UD デジタル 教科書体 N-B" panose="02020700000000000000" pitchFamily="17" charset="-128"/>
                <a:ea typeface="UD デジタル 教科書体 N-B" panose="02020700000000000000" pitchFamily="17" charset="-128"/>
              </a:rPr>
              <a:t>合同開催。</a:t>
            </a:r>
          </a:p>
        </p:txBody>
      </p:sp>
      <p:sp>
        <p:nvSpPr>
          <p:cNvPr id="51" name="テキスト ボックス 50"/>
          <p:cNvSpPr txBox="1"/>
          <p:nvPr/>
        </p:nvSpPr>
        <p:spPr>
          <a:xfrm>
            <a:off x="4479208" y="4990117"/>
            <a:ext cx="7622600" cy="400110"/>
          </a:xfrm>
          <a:prstGeom prst="rect">
            <a:avLst/>
          </a:prstGeom>
          <a:noFill/>
        </p:spPr>
        <p:txBody>
          <a:bodyPr wrap="non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〇　補助事業におけるバックアップについて、自治体間で連携。</a:t>
            </a:r>
          </a:p>
        </p:txBody>
      </p:sp>
    </p:spTree>
    <p:extLst>
      <p:ext uri="{BB962C8B-B14F-4D97-AF65-F5344CB8AC3E}">
        <p14:creationId xmlns:p14="http://schemas.microsoft.com/office/powerpoint/2010/main" val="2712260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7934" y="252236"/>
            <a:ext cx="10515600" cy="650875"/>
          </a:xfrm>
        </p:spPr>
        <p:txBody>
          <a:bodyPr>
            <a:normAutofit fontScale="90000"/>
          </a:bodyPr>
          <a:lstStyle/>
          <a:p>
            <a:r>
              <a:rPr kumimoji="1" lang="ja-JP" altLang="en-US" dirty="0">
                <a:latin typeface="UD デジタル 教科書体 N-B" panose="02020700000000000000" pitchFamily="17" charset="-128"/>
                <a:ea typeface="UD デジタル 教科書体 N-B" panose="02020700000000000000" pitchFamily="17" charset="-128"/>
              </a:rPr>
              <a:t>本日のアジェンダ</a:t>
            </a:r>
          </a:p>
        </p:txBody>
      </p:sp>
      <p:sp>
        <p:nvSpPr>
          <p:cNvPr id="3" name="コンテンツ プレースホルダー 2"/>
          <p:cNvSpPr>
            <a:spLocks noGrp="1"/>
          </p:cNvSpPr>
          <p:nvPr>
            <p:ph idx="1"/>
          </p:nvPr>
        </p:nvSpPr>
        <p:spPr>
          <a:xfrm>
            <a:off x="135467" y="1647000"/>
            <a:ext cx="12056533" cy="3052221"/>
          </a:xfrm>
        </p:spPr>
        <p:txBody>
          <a:bodyPr>
            <a:noAutofit/>
          </a:bodyPr>
          <a:lstStyle/>
          <a:p>
            <a:pPr marL="0" indent="0">
              <a:buNone/>
            </a:pPr>
            <a:endParaRPr kumimoji="1" lang="en-US" altLang="ja-JP" sz="2400"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sz="2400" dirty="0">
                <a:latin typeface="UD デジタル 教科書体 N-B" panose="02020700000000000000" pitchFamily="17" charset="-128"/>
                <a:ea typeface="UD デジタル 教科書体 N-B" panose="02020700000000000000" pitchFamily="17" charset="-128"/>
              </a:rPr>
              <a:t>・大阪府「</a:t>
            </a:r>
            <a:r>
              <a:rPr lang="ja-JP" altLang="ja-JP" sz="2400" dirty="0">
                <a:latin typeface="UD デジタル 教科書体 N-B" panose="02020700000000000000" pitchFamily="17" charset="-128"/>
                <a:ea typeface="UD デジタル 教科書体 N-B" panose="02020700000000000000" pitchFamily="17" charset="-128"/>
              </a:rPr>
              <a:t>空飛ぶクルマ都市型ビジネス創造都市推進事業補助金</a:t>
            </a:r>
            <a:r>
              <a:rPr kumimoji="1" lang="ja-JP" altLang="en-US" sz="2400" dirty="0">
                <a:latin typeface="UD デジタル 教科書体 N-B" panose="02020700000000000000" pitchFamily="17" charset="-128"/>
                <a:ea typeface="UD デジタル 教科書体 N-B" panose="02020700000000000000" pitchFamily="17" charset="-128"/>
              </a:rPr>
              <a:t>」について　</a:t>
            </a:r>
            <a:endParaRPr lang="en-US" altLang="ja-JP" sz="2400"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sz="2400" dirty="0">
                <a:latin typeface="UD デジタル 教科書体 N-B" panose="02020700000000000000" pitchFamily="17" charset="-128"/>
                <a:ea typeface="UD デジタル 教科書体 N-B" panose="02020700000000000000" pitchFamily="17" charset="-128"/>
              </a:rPr>
              <a:t>　　　　　　　　　　　　　　　　　　　　　　　　　　　　　　　　</a:t>
            </a:r>
            <a:endParaRPr lang="en-US" altLang="ja-JP" sz="2400"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sz="2400" dirty="0">
                <a:latin typeface="UD デジタル 教科書体 N-B" panose="02020700000000000000" pitchFamily="17" charset="-128"/>
                <a:ea typeface="UD デジタル 教科書体 N-B" panose="02020700000000000000" pitchFamily="17" charset="-128"/>
              </a:rPr>
              <a:t>・兵庫県「</a:t>
            </a:r>
            <a:r>
              <a:rPr lang="ja-JP" altLang="ja-JP" sz="2400" dirty="0">
                <a:latin typeface="UD デジタル 教科書体 N-B" panose="02020700000000000000" pitchFamily="17" charset="-128"/>
                <a:ea typeface="UD デジタル 教科書体 N-B" panose="02020700000000000000" pitchFamily="17" charset="-128"/>
              </a:rPr>
              <a:t>空飛ぶクルマ実装促進事業</a:t>
            </a:r>
            <a:r>
              <a:rPr lang="ja-JP" altLang="en-US" sz="2400" dirty="0">
                <a:latin typeface="UD デジタル 教科書体 N-B" panose="02020700000000000000" pitchFamily="17" charset="-128"/>
                <a:ea typeface="UD デジタル 教科書体 N-B" panose="02020700000000000000" pitchFamily="17" charset="-128"/>
              </a:rPr>
              <a:t>」について（神戸市との連携について）</a:t>
            </a:r>
            <a:endParaRPr lang="en-US" altLang="ja-JP" sz="2400" dirty="0">
              <a:latin typeface="UD デジタル 教科書体 N-B" panose="02020700000000000000" pitchFamily="17" charset="-128"/>
              <a:ea typeface="UD デジタル 教科書体 N-B" panose="02020700000000000000" pitchFamily="17" charset="-128"/>
            </a:endParaRPr>
          </a:p>
          <a:p>
            <a:pPr marL="0" indent="0">
              <a:buNone/>
            </a:pPr>
            <a:endParaRPr lang="en-US" altLang="ja-JP" sz="2400"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sz="2400" dirty="0">
                <a:latin typeface="UD デジタル 教科書体 N-B" panose="02020700000000000000" pitchFamily="17" charset="-128"/>
                <a:ea typeface="UD デジタル 教科書体 N-B" panose="02020700000000000000" pitchFamily="17" charset="-128"/>
              </a:rPr>
              <a:t>・大阪市「</a:t>
            </a:r>
            <a:r>
              <a:rPr lang="ja-JP" altLang="ja-JP" sz="2400" dirty="0">
                <a:latin typeface="UD デジタル 教科書体 N-B" panose="02020700000000000000" pitchFamily="17" charset="-128"/>
                <a:ea typeface="UD デジタル 教科書体 N-B" panose="02020700000000000000" pitchFamily="17" charset="-128"/>
              </a:rPr>
              <a:t>空飛ぶクルマ社会実装促進事業補助金</a:t>
            </a:r>
            <a:r>
              <a:rPr kumimoji="1" lang="ja-JP" altLang="en-US" sz="2400" dirty="0">
                <a:latin typeface="UD デジタル 教科書体 N-B" panose="02020700000000000000" pitchFamily="17" charset="-128"/>
                <a:ea typeface="UD デジタル 教科書体 N-B" panose="02020700000000000000" pitchFamily="17" charset="-128"/>
              </a:rPr>
              <a:t>」について</a:t>
            </a:r>
            <a:r>
              <a:rPr lang="ja-JP" altLang="en-US" sz="2400" dirty="0">
                <a:latin typeface="UD デジタル 教科書体 N-B" panose="02020700000000000000" pitchFamily="17" charset="-128"/>
                <a:ea typeface="UD デジタル 教科書体 N-B" panose="02020700000000000000" pitchFamily="17" charset="-128"/>
              </a:rPr>
              <a:t>　　　　　　　　　　　　　　　　　　　　　</a:t>
            </a:r>
            <a:endParaRPr lang="en-US" altLang="ja-JP" sz="2400" dirty="0">
              <a:latin typeface="UD デジタル 教科書体 N-B" panose="02020700000000000000" pitchFamily="17" charset="-128"/>
              <a:ea typeface="UD デジタル 教科書体 N-B" panose="02020700000000000000" pitchFamily="17" charset="-128"/>
            </a:endParaRPr>
          </a:p>
          <a:p>
            <a:pPr marL="0" indent="0" algn="r">
              <a:buNone/>
            </a:pPr>
            <a:r>
              <a:rPr lang="ja-JP" altLang="en-US" sz="2400" dirty="0">
                <a:latin typeface="UD デジタル 教科書体 N-B" panose="02020700000000000000" pitchFamily="17" charset="-128"/>
                <a:ea typeface="UD デジタル 教科書体 N-B" panose="02020700000000000000" pitchFamily="17" charset="-128"/>
              </a:rPr>
              <a:t>　　　　　　　　　　　　　　　　</a:t>
            </a:r>
            <a:endParaRPr kumimoji="1" lang="en-US" altLang="ja-JP" sz="2400"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sz="2400" dirty="0">
                <a:latin typeface="UD デジタル 教科書体 N-B" panose="02020700000000000000" pitchFamily="17" charset="-128"/>
                <a:ea typeface="UD デジタル 教科書体 N-B" panose="02020700000000000000" pitchFamily="17" charset="-128"/>
              </a:rPr>
              <a:t>　</a:t>
            </a:r>
            <a:endParaRPr lang="en-US" altLang="ja-JP" sz="2400" dirty="0"/>
          </a:p>
          <a:p>
            <a:pPr marL="0" indent="0">
              <a:buNone/>
            </a:pPr>
            <a:endParaRPr kumimoji="1" lang="ja-JP" altLang="en-US" sz="2400" dirty="0"/>
          </a:p>
        </p:txBody>
      </p:sp>
    </p:spTree>
    <p:extLst>
      <p:ext uri="{BB962C8B-B14F-4D97-AF65-F5344CB8AC3E}">
        <p14:creationId xmlns:p14="http://schemas.microsoft.com/office/powerpoint/2010/main" val="918551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094045"/>
          </a:xfrm>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はじめに</a:t>
            </a:r>
          </a:p>
        </p:txBody>
      </p:sp>
      <p:sp>
        <p:nvSpPr>
          <p:cNvPr id="3" name="コンテンツ プレースホルダー 2"/>
          <p:cNvSpPr>
            <a:spLocks noGrp="1"/>
          </p:cNvSpPr>
          <p:nvPr>
            <p:ph idx="1"/>
          </p:nvPr>
        </p:nvSpPr>
        <p:spPr>
          <a:xfrm>
            <a:off x="838200" y="861934"/>
            <a:ext cx="10515600" cy="5848967"/>
          </a:xfrm>
        </p:spPr>
        <p:txBody>
          <a:bodyPr>
            <a:normAutofit fontScale="77500" lnSpcReduction="20000"/>
          </a:bodyPr>
          <a:lstStyle/>
          <a:p>
            <a:pPr marL="0" indent="0">
              <a:buNone/>
            </a:pPr>
            <a:r>
              <a:rPr lang="ja-JP" altLang="en-US" dirty="0">
                <a:latin typeface="UD デジタル 教科書体 N-B" panose="02020700000000000000" pitchFamily="17" charset="-128"/>
                <a:ea typeface="UD デジタル 教科書体 N-B" panose="02020700000000000000" pitchFamily="17" charset="-128"/>
              </a:rPr>
              <a:t>・</a:t>
            </a:r>
            <a:r>
              <a:rPr lang="ja-JP" altLang="ja-JP" dirty="0">
                <a:latin typeface="UD デジタル 教科書体 N-B" panose="02020700000000000000" pitchFamily="17" charset="-128"/>
                <a:ea typeface="UD デジタル 教科書体 N-B" panose="02020700000000000000" pitchFamily="17" charset="-128"/>
              </a:rPr>
              <a:t>本日はオンライン開催のため、途中退出も可能。</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・説明会動画については、後日</a:t>
            </a:r>
            <a:r>
              <a:rPr lang="en-US" altLang="ja-JP" dirty="0">
                <a:latin typeface="UD デジタル 教科書体 N-B" panose="02020700000000000000" pitchFamily="17" charset="-128"/>
                <a:ea typeface="UD デジタル 教科書体 N-B" panose="02020700000000000000" pitchFamily="17" charset="-128"/>
              </a:rPr>
              <a:t>HP</a:t>
            </a:r>
            <a:r>
              <a:rPr lang="ja-JP" altLang="en-US" dirty="0">
                <a:latin typeface="UD デジタル 教科書体 N-B" panose="02020700000000000000" pitchFamily="17" charset="-128"/>
                <a:ea typeface="UD デジタル 教科書体 N-B" panose="02020700000000000000" pitchFamily="17" charset="-128"/>
              </a:rPr>
              <a:t>へ期間限定で公開予定。</a:t>
            </a:r>
            <a:endParaRPr lang="ja-JP"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（公募申請〆切日の５月</a:t>
            </a:r>
            <a:r>
              <a:rPr lang="en-US" altLang="ja-JP" dirty="0">
                <a:latin typeface="UD デジタル 教科書体 N-B" panose="02020700000000000000" pitchFamily="17" charset="-128"/>
                <a:ea typeface="UD デジタル 教科書体 N-B" panose="02020700000000000000" pitchFamily="17" charset="-128"/>
              </a:rPr>
              <a:t>17</a:t>
            </a:r>
            <a:r>
              <a:rPr lang="ja-JP" altLang="en-US" dirty="0">
                <a:latin typeface="UD デジタル 教科書体 N-B" panose="02020700000000000000" pitchFamily="17" charset="-128"/>
                <a:ea typeface="UD デジタル 教科書体 N-B" panose="02020700000000000000" pitchFamily="17" charset="-128"/>
              </a:rPr>
              <a:t>日まで）</a:t>
            </a:r>
            <a:endParaRPr lang="ja-JP" altLang="ja-JP" dirty="0">
              <a:latin typeface="UD デジタル 教科書体 N-B" panose="02020700000000000000" pitchFamily="17" charset="-128"/>
              <a:ea typeface="UD デジタル 教科書体 N-B" panose="02020700000000000000" pitchFamily="17" charset="-128"/>
            </a:endParaRPr>
          </a:p>
          <a:p>
            <a:pPr marL="0" indent="0">
              <a:buNone/>
            </a:pPr>
            <a:endParaRPr lang="en-US" altLang="ja-JP" dirty="0">
              <a:highlight>
                <a:srgbClr val="FFFF00"/>
              </a:highlight>
              <a:latin typeface="UD デジタル 教科書体 N-B" panose="02020700000000000000" pitchFamily="17" charset="-128"/>
              <a:ea typeface="UD デジタル 教科書体 N-B" panose="02020700000000000000" pitchFamily="17" charset="-128"/>
            </a:endParaRPr>
          </a:p>
          <a:p>
            <a:pPr marL="0" indent="0">
              <a:lnSpc>
                <a:spcPct val="120000"/>
              </a:lnSpc>
              <a:buNone/>
            </a:pPr>
            <a:r>
              <a:rPr lang="ja-JP" altLang="en-US" dirty="0">
                <a:latin typeface="UD デジタル 教科書体 N-B" panose="02020700000000000000" pitchFamily="17" charset="-128"/>
                <a:ea typeface="UD デジタル 教科書体 N-B" panose="02020700000000000000" pitchFamily="17" charset="-128"/>
              </a:rPr>
              <a:t>・説明会の最後に、申請手続きや必要書類など、手続き面に関する内容を中心に</a:t>
            </a:r>
            <a:endParaRPr lang="en-US" altLang="ja-JP" dirty="0">
              <a:latin typeface="UD デジタル 教科書体 N-B" panose="02020700000000000000" pitchFamily="17" charset="-128"/>
              <a:ea typeface="UD デジタル 教科書体 N-B" panose="02020700000000000000" pitchFamily="17" charset="-128"/>
            </a:endParaRPr>
          </a:p>
          <a:p>
            <a:pPr marL="0" indent="0">
              <a:lnSpc>
                <a:spcPct val="120000"/>
              </a:lnSpc>
              <a:buNone/>
            </a:pPr>
            <a:r>
              <a:rPr lang="ja-JP" altLang="en-US" dirty="0">
                <a:latin typeface="UD デジタル 教科書体 N-B" panose="02020700000000000000" pitchFamily="17" charset="-128"/>
                <a:ea typeface="UD デジタル 教科書体 N-B" panose="02020700000000000000" pitchFamily="17" charset="-128"/>
              </a:rPr>
              <a:t>質疑応答の時間を設けております。</a:t>
            </a:r>
            <a:endParaRPr lang="en-US" altLang="ja-JP" dirty="0">
              <a:latin typeface="UD デジタル 教科書体 N-B" panose="02020700000000000000" pitchFamily="17" charset="-128"/>
              <a:ea typeface="UD デジタル 教科書体 N-B" panose="02020700000000000000" pitchFamily="17" charset="-128"/>
            </a:endParaRPr>
          </a:p>
          <a:p>
            <a:pPr marL="0" indent="0">
              <a:lnSpc>
                <a:spcPct val="120000"/>
              </a:lnSpc>
              <a:buNone/>
            </a:pPr>
            <a:r>
              <a:rPr lang="ja-JP" altLang="en-US" dirty="0">
                <a:latin typeface="UD デジタル 教科書体 N-B" panose="02020700000000000000" pitchFamily="17" charset="-128"/>
                <a:ea typeface="UD デジタル 教科書体 N-B" panose="02020700000000000000" pitchFamily="17" charset="-128"/>
              </a:rPr>
              <a:t>・なお、制度内容（どういった内容が補助対象事業に該当するのか等）に関するご質問については、質問期間中にメールにてご質問いただきますようお願いいたします。</a:t>
            </a:r>
            <a:endParaRPr lang="en-US" altLang="ja-JP" dirty="0">
              <a:latin typeface="UD デジタル 教科書体 N-B" panose="02020700000000000000" pitchFamily="17" charset="-128"/>
              <a:ea typeface="UD デジタル 教科書体 N-B" panose="02020700000000000000" pitchFamily="17" charset="-128"/>
            </a:endParaRPr>
          </a:p>
          <a:p>
            <a:endParaRPr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質問については、説明会終了後公募要領記載の各自治体</a:t>
            </a:r>
            <a:r>
              <a:rPr lang="ja-JP" altLang="en-US">
                <a:latin typeface="UD デジタル 教科書体 N-B" panose="02020700000000000000" pitchFamily="17" charset="-128"/>
                <a:ea typeface="UD デジタル 教科書体 N-B" panose="02020700000000000000" pitchFamily="17" charset="-128"/>
              </a:rPr>
              <a:t>のメールアドレスあて　送付</a:t>
            </a:r>
            <a:r>
              <a:rPr lang="ja-JP" altLang="en-US" dirty="0">
                <a:latin typeface="UD デジタル 教科書体 N-B" panose="02020700000000000000" pitchFamily="17" charset="-128"/>
                <a:ea typeface="UD デジタル 教科書体 N-B" panose="02020700000000000000" pitchFamily="17" charset="-128"/>
              </a:rPr>
              <a:t>ください。</a:t>
            </a:r>
            <a:endParaRPr lang="en-US" altLang="ja-JP" dirty="0">
              <a:latin typeface="UD デジタル 教科書体 N-B" panose="02020700000000000000" pitchFamily="17" charset="-128"/>
              <a:ea typeface="UD デジタル 教科書体 N-B" panose="02020700000000000000" pitchFamily="17" charset="-128"/>
            </a:endParaRPr>
          </a:p>
          <a:p>
            <a:endParaRPr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質問内容については、各自治体で共有させていただくことがございます。</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kumimoji="1" lang="ja-JP" altLang="en-US"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77427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825CD048-1CB4-5248-8C4F-366F80C7A711}"/>
              </a:ext>
            </a:extLst>
          </p:cNvPr>
          <p:cNvSpPr/>
          <p:nvPr/>
        </p:nvSpPr>
        <p:spPr>
          <a:xfrm>
            <a:off x="1" y="568197"/>
            <a:ext cx="12191999" cy="1213316"/>
          </a:xfrm>
          <a:prstGeom prst="rect">
            <a:avLst/>
          </a:prstGeom>
          <a:solidFill>
            <a:srgbClr val="BCEBFF"/>
          </a:solidFill>
        </p:spPr>
        <p:txBody>
          <a:bodyPr wrap="square" tIns="108000" anchor="t" anchorCtr="0">
            <a:noAutofit/>
          </a:bodyPr>
          <a:lstStyle/>
          <a:p>
            <a:pPr fontAlgn="ctr">
              <a:spcBef>
                <a:spcPts val="300"/>
              </a:spcBef>
              <a:spcAft>
                <a:spcPts val="300"/>
              </a:spcAft>
              <a:defRPr/>
            </a:pP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 ◆　</a:t>
            </a:r>
            <a:r>
              <a:rPr lang="ja-JP" altLang="en-US" sz="2000" b="1" spc="200" dirty="0">
                <a:latin typeface="UD デジタル 教科書体 N-B" panose="02020700000000000000" pitchFamily="17" charset="-128"/>
                <a:ea typeface="UD デジタル 教科書体 N-B" panose="02020700000000000000" pitchFamily="17" charset="-128"/>
              </a:rPr>
              <a:t>２０２５年大阪・関西万博を契機とした空飛ぶクルマの商用運航実現をめざし、</a:t>
            </a:r>
            <a:endParaRPr lang="en-US" altLang="ja-JP" sz="2000" b="1"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z="2000" b="1" spc="200" dirty="0">
                <a:latin typeface="UD デジタル 教科書体 N-B" panose="02020700000000000000" pitchFamily="17" charset="-128"/>
                <a:ea typeface="UD デジタル 教科書体 N-B" panose="02020700000000000000" pitchFamily="17" charset="-128"/>
              </a:rPr>
              <a:t>　「空の移動革命社会実装に向けた大阪版ロードマップ」に基づいた取組みを実施。</a:t>
            </a:r>
            <a:endParaRPr lang="en-US" altLang="ja-JP" sz="2000" b="1"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z="2000" b="1" dirty="0">
                <a:latin typeface="UD デジタル 教科書体 N-B" panose="02020700000000000000" pitchFamily="17" charset="-128"/>
                <a:ea typeface="UD デジタル 教科書体 N-B" panose="02020700000000000000" pitchFamily="17" charset="-128"/>
              </a:rPr>
              <a:t> ◆　本補助金は、空飛ぶクルマを活用したビジネス展開をめざす民間事業者の取組みを支援。</a:t>
            </a:r>
            <a:endParaRPr lang="ja-JP" altLang="ja-JP" sz="2000" b="1" strike="sngStrike" dirty="0">
              <a:latin typeface="UD デジタル 教科書体 N-B" panose="02020700000000000000" pitchFamily="17" charset="-128"/>
              <a:ea typeface="UD デジタル 教科書体 N-B" panose="02020700000000000000" pitchFamily="17" charset="-128"/>
            </a:endParaRPr>
          </a:p>
          <a:p>
            <a:pPr fontAlgn="ctr">
              <a:defRPr/>
            </a:pPr>
            <a:endParaRPr lang="en-US" altLang="ja-JP" sz="2000" dirty="0">
              <a:latin typeface="UD デジタル 教科書体 N-B" panose="02020700000000000000" pitchFamily="17" charset="-128"/>
              <a:ea typeface="UD デジタル 教科書体 N-B" panose="02020700000000000000" pitchFamily="17" charset="-128"/>
            </a:endParaRPr>
          </a:p>
        </p:txBody>
      </p:sp>
      <p:sp>
        <p:nvSpPr>
          <p:cNvPr id="23"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algn="l">
              <a:defRPr/>
            </a:pPr>
            <a:r>
              <a:rPr lang="ja-JP" altLang="en-US" dirty="0">
                <a:solidFill>
                  <a:prstClr val="white"/>
                </a:solidFill>
                <a:latin typeface="UD デジタル 教科書体 N-B" panose="02020700000000000000" pitchFamily="17" charset="-128"/>
                <a:ea typeface="UD デジタル 教科書体 N-B" panose="02020700000000000000" pitchFamily="17" charset="-128"/>
              </a:rPr>
              <a:t>      令和６年度 空飛ぶクルマ都市型ビジネス創造都市推進事業補助金</a:t>
            </a:r>
          </a:p>
        </p:txBody>
      </p:sp>
      <p:sp>
        <p:nvSpPr>
          <p:cNvPr id="44" name="テキスト ボックス 43"/>
          <p:cNvSpPr txBox="1"/>
          <p:nvPr/>
        </p:nvSpPr>
        <p:spPr>
          <a:xfrm>
            <a:off x="1720830" y="5588113"/>
            <a:ext cx="671979" cy="415498"/>
          </a:xfrm>
          <a:prstGeom prst="rect">
            <a:avLst/>
          </a:prstGeom>
          <a:noFill/>
        </p:spPr>
        <p:txBody>
          <a:bodyPr wrap="none" rtlCol="0" anchor="ctr">
            <a:spAutoFit/>
          </a:bodyPr>
          <a:lstStyle/>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　</a:t>
            </a:r>
            <a:r>
              <a:rPr kumimoji="1" lang="ja-JP" altLang="en-US" sz="1200" dirty="0">
                <a:latin typeface="UD デジタル 教科書体 N-B" panose="02020700000000000000" pitchFamily="17" charset="-128"/>
                <a:ea typeface="UD デジタル 教科書体 N-B" panose="02020700000000000000" pitchFamily="17" charset="-128"/>
              </a:rPr>
              <a:t>　　</a:t>
            </a:r>
          </a:p>
        </p:txBody>
      </p:sp>
      <p:sp>
        <p:nvSpPr>
          <p:cNvPr id="3" name="角丸四角形 2"/>
          <p:cNvSpPr/>
          <p:nvPr/>
        </p:nvSpPr>
        <p:spPr>
          <a:xfrm>
            <a:off x="43409" y="1948070"/>
            <a:ext cx="12078100" cy="4890967"/>
          </a:xfrm>
          <a:prstGeom prst="roundRect">
            <a:avLst>
              <a:gd name="adj" fmla="val 6447"/>
            </a:avLst>
          </a:prstGeom>
          <a:solidFill>
            <a:schemeClr val="bg1"/>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26" name="テキスト ボックス 25"/>
          <p:cNvSpPr txBox="1"/>
          <p:nvPr/>
        </p:nvSpPr>
        <p:spPr>
          <a:xfrm>
            <a:off x="4985669" y="5581743"/>
            <a:ext cx="4711724" cy="1569660"/>
          </a:xfrm>
          <a:prstGeom prst="rect">
            <a:avLst/>
          </a:prstGeom>
          <a:noFill/>
        </p:spPr>
        <p:txBody>
          <a:bodyPr wrap="square" rtlCol="0" anchor="ctr">
            <a:noAutofit/>
          </a:bodyPr>
          <a:lstStyle/>
          <a:p>
            <a:pPr>
              <a:lnSpc>
                <a:spcPct val="150000"/>
              </a:lnSpc>
            </a:pPr>
            <a:r>
              <a:rPr kumimoji="1" lang="ja-JP" altLang="en-US" sz="1600" dirty="0">
                <a:latin typeface="UD デジタル 教科書体 N-B" panose="02020700000000000000" pitchFamily="17" charset="-128"/>
                <a:ea typeface="UD デジタル 教科書体 N-B" panose="02020700000000000000" pitchFamily="17" charset="-128"/>
              </a:rPr>
              <a:t>　　　　　　　　　　　　　　　　　　　　　　 　　　　　</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sp>
        <p:nvSpPr>
          <p:cNvPr id="29" name="正方形/長方形 28"/>
          <p:cNvSpPr/>
          <p:nvPr/>
        </p:nvSpPr>
        <p:spPr>
          <a:xfrm>
            <a:off x="296191" y="2383056"/>
            <a:ext cx="11599616" cy="4401205"/>
          </a:xfrm>
          <a:prstGeom prst="rect">
            <a:avLst/>
          </a:prstGeom>
        </p:spPr>
        <p:txBody>
          <a:bodyPr wrap="square">
            <a:spAutoFit/>
          </a:bodyPr>
          <a:lstStyle/>
          <a:p>
            <a:pPr>
              <a:defRPr/>
            </a:pP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公　募　期　間</a:t>
            </a: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　令和６年３月</a:t>
            </a:r>
            <a:r>
              <a:rPr lang="en-US" altLang="ja-JP" sz="2000" b="1" spc="100" dirty="0">
                <a:latin typeface="UD デジタル 教科書体 N-B" panose="02020700000000000000" pitchFamily="17" charset="-128"/>
                <a:ea typeface="UD デジタル 教科書体 N-B" panose="02020700000000000000" pitchFamily="17" charset="-128"/>
              </a:rPr>
              <a:t>25</a:t>
            </a:r>
            <a:r>
              <a:rPr lang="ja-JP" altLang="en-US" sz="2000" b="1" spc="100" dirty="0">
                <a:latin typeface="UD デジタル 教科書体 N-B" panose="02020700000000000000" pitchFamily="17" charset="-128"/>
                <a:ea typeface="UD デジタル 教科書体 N-B" panose="02020700000000000000" pitchFamily="17" charset="-128"/>
              </a:rPr>
              <a:t>日</a:t>
            </a: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月</a:t>
            </a: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～５月</a:t>
            </a:r>
            <a:r>
              <a:rPr lang="en-US" altLang="ja-JP" sz="2000" b="1" spc="100" dirty="0">
                <a:latin typeface="UD デジタル 教科書体 N-B" panose="02020700000000000000" pitchFamily="17" charset="-128"/>
                <a:ea typeface="UD デジタル 教科書体 N-B" panose="02020700000000000000" pitchFamily="17" charset="-128"/>
              </a:rPr>
              <a:t>17</a:t>
            </a:r>
            <a:r>
              <a:rPr lang="ja-JP" altLang="en-US" sz="2000" b="1" spc="100" dirty="0">
                <a:latin typeface="UD デジタル 教科書体 N-B" panose="02020700000000000000" pitchFamily="17" charset="-128"/>
                <a:ea typeface="UD デジタル 教科書体 N-B" panose="02020700000000000000" pitchFamily="17" charset="-128"/>
              </a:rPr>
              <a:t>日（金）    　</a:t>
            </a:r>
            <a:endParaRPr lang="en-US" altLang="ja-JP" sz="2000" b="1" spc="100" dirty="0">
              <a:latin typeface="UD デジタル 教科書体 N-B" panose="02020700000000000000" pitchFamily="17" charset="-128"/>
              <a:ea typeface="UD デジタル 教科書体 N-B" panose="02020700000000000000" pitchFamily="17" charset="-128"/>
            </a:endParaRPr>
          </a:p>
          <a:p>
            <a:pPr>
              <a:defRPr/>
            </a:pPr>
            <a:r>
              <a:rPr lang="en-US" altLang="ja-JP" sz="2000" b="1" spc="600" dirty="0">
                <a:latin typeface="UD デジタル 教科書体 N-B" panose="02020700000000000000" pitchFamily="17" charset="-128"/>
                <a:ea typeface="UD デジタル 教科書体 N-B" panose="02020700000000000000" pitchFamily="17" charset="-128"/>
              </a:rPr>
              <a:t>【</a:t>
            </a:r>
            <a:r>
              <a:rPr lang="ja-JP" altLang="en-US" sz="2000" b="1" spc="600" dirty="0">
                <a:latin typeface="UD デジタル 教科書体 N-B" panose="02020700000000000000" pitchFamily="17" charset="-128"/>
                <a:ea typeface="UD デジタル 教科書体 N-B" panose="02020700000000000000" pitchFamily="17" charset="-128"/>
              </a:rPr>
              <a:t>事業実施期間</a:t>
            </a:r>
            <a:r>
              <a:rPr lang="en-US" altLang="ja-JP" sz="2000" b="1" spc="6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 交付決定日～令和６年度末（令和７年３月</a:t>
            </a:r>
            <a:r>
              <a:rPr lang="en-US" altLang="ja-JP" sz="2000" b="1" spc="100" dirty="0">
                <a:latin typeface="UD デジタル 教科書体 N-B" panose="02020700000000000000" pitchFamily="17" charset="-128"/>
                <a:ea typeface="UD デジタル 教科書体 N-B" panose="02020700000000000000" pitchFamily="17" charset="-128"/>
              </a:rPr>
              <a:t>31</a:t>
            </a:r>
            <a:r>
              <a:rPr lang="ja-JP" altLang="en-US" sz="2000" b="1" spc="100" dirty="0">
                <a:latin typeface="UD デジタル 教科書体 N-B" panose="02020700000000000000" pitchFamily="17" charset="-128"/>
                <a:ea typeface="UD デジタル 教科書体 N-B" panose="02020700000000000000" pitchFamily="17" charset="-128"/>
              </a:rPr>
              <a:t>日）まで</a:t>
            </a:r>
            <a:endParaRPr lang="en-US" altLang="ja-JP" sz="2000" b="1" spc="100" dirty="0">
              <a:latin typeface="UD デジタル 教科書体 N-B" panose="02020700000000000000" pitchFamily="17" charset="-128"/>
              <a:ea typeface="UD デジタル 教科書体 N-B" panose="02020700000000000000" pitchFamily="17" charset="-128"/>
            </a:endParaRPr>
          </a:p>
          <a:p>
            <a:pPr>
              <a:defRPr/>
            </a:pPr>
            <a:endParaRPr lang="en-US" altLang="ja-JP" sz="2000" b="1" spc="100" dirty="0">
              <a:latin typeface="UD デジタル 教科書体 N-B" panose="02020700000000000000" pitchFamily="17" charset="-128"/>
              <a:ea typeface="UD デジタル 教科書体 N-B" panose="02020700000000000000" pitchFamily="17" charset="-128"/>
            </a:endParaRPr>
          </a:p>
          <a:p>
            <a:pPr>
              <a:defRPr/>
            </a:pP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対　象　事　業</a:t>
            </a: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　大阪府域又は大阪府・兵庫県で行う以下取組み。</a:t>
            </a:r>
          </a:p>
          <a:p>
            <a:pPr>
              <a:defRPr/>
            </a:pPr>
            <a:r>
              <a:rPr lang="ja-JP" altLang="en-US" sz="2000" b="1" spc="100" dirty="0">
                <a:latin typeface="UD デジタル 教科書体 N-B" panose="02020700000000000000" pitchFamily="17" charset="-128"/>
                <a:ea typeface="UD デジタル 教科書体 N-B" panose="02020700000000000000" pitchFamily="17" charset="-128"/>
              </a:rPr>
              <a:t>　①　飛行実証等ビジネス化に資する取組み　 　　　　　　　　　　　　　　</a:t>
            </a:r>
          </a:p>
          <a:p>
            <a:pPr>
              <a:defRPr/>
            </a:pPr>
            <a:r>
              <a:rPr lang="ja-JP" altLang="en-US" sz="2000" b="1" spc="100" dirty="0">
                <a:latin typeface="UD デジタル 教科書体 N-B" panose="02020700000000000000" pitchFamily="17" charset="-128"/>
                <a:ea typeface="UD デジタル 教科書体 N-B" panose="02020700000000000000" pitchFamily="17" charset="-128"/>
              </a:rPr>
              <a:t>　②  ビジネスモデルの検証に資する実証実験、調査検討、社会受容性向上に</a:t>
            </a:r>
            <a:endParaRPr lang="en-US" altLang="ja-JP" sz="2000" b="1" spc="100" dirty="0">
              <a:latin typeface="UD デジタル 教科書体 N-B" panose="02020700000000000000" pitchFamily="17" charset="-128"/>
              <a:ea typeface="UD デジタル 教科書体 N-B" panose="02020700000000000000" pitchFamily="17" charset="-128"/>
            </a:endParaRPr>
          </a:p>
          <a:p>
            <a:pPr>
              <a:defRPr/>
            </a:pPr>
            <a:r>
              <a:rPr lang="ja-JP" altLang="en-US" sz="2000" b="1" spc="100" dirty="0">
                <a:latin typeface="UD デジタル 教科書体 N-B" panose="02020700000000000000" pitchFamily="17" charset="-128"/>
                <a:ea typeface="UD デジタル 教科書体 N-B" panose="02020700000000000000" pitchFamily="17" charset="-128"/>
              </a:rPr>
              <a:t>　　向けた取組み</a:t>
            </a:r>
            <a:endParaRPr lang="en-US" altLang="ja-JP" sz="2000" b="1" spc="100" dirty="0">
              <a:latin typeface="UD デジタル 教科書体 N-B" panose="02020700000000000000" pitchFamily="17" charset="-128"/>
              <a:ea typeface="UD デジタル 教科書体 N-B" panose="02020700000000000000" pitchFamily="17" charset="-128"/>
            </a:endParaRPr>
          </a:p>
          <a:p>
            <a:pPr>
              <a:defRPr/>
            </a:pPr>
            <a:r>
              <a:rPr lang="ja-JP" altLang="en-US" sz="2400" b="1" spc="100" dirty="0">
                <a:latin typeface="UD デジタル 教科書体 N-B" panose="02020700000000000000" pitchFamily="17" charset="-128"/>
                <a:ea typeface="UD デジタル 教科書体 N-B" panose="02020700000000000000" pitchFamily="17" charset="-128"/>
              </a:rPr>
              <a:t>　</a:t>
            </a:r>
            <a:r>
              <a:rPr lang="en-US" altLang="ja-JP" sz="1600" b="1" spc="100" dirty="0">
                <a:solidFill>
                  <a:srgbClr val="FF0000"/>
                </a:solidFill>
                <a:latin typeface="UD デジタル 教科書体 N-B" panose="02020700000000000000" pitchFamily="17" charset="-128"/>
                <a:ea typeface="UD デジタル 教科書体 N-B" panose="02020700000000000000" pitchFamily="17" charset="-128"/>
              </a:rPr>
              <a:t>※</a:t>
            </a:r>
            <a:r>
              <a:rPr lang="ja-JP" altLang="en-US" sz="1600" b="1" spc="100" dirty="0">
                <a:solidFill>
                  <a:srgbClr val="FF0000"/>
                </a:solidFill>
                <a:latin typeface="UD デジタル 教科書体 N-B" panose="02020700000000000000" pitchFamily="17" charset="-128"/>
                <a:ea typeface="UD デジタル 教科書体 N-B" panose="02020700000000000000" pitchFamily="17" charset="-128"/>
              </a:rPr>
              <a:t>　ただし、①のビジネス化に必要不可欠な事業で、上記域内で実施することが物理的に困難と認められる事業に</a:t>
            </a:r>
            <a:endParaRPr lang="en-US" altLang="ja-JP" sz="1600" b="1" spc="100" dirty="0">
              <a:solidFill>
                <a:srgbClr val="FF0000"/>
              </a:solidFill>
              <a:latin typeface="UD デジタル 教科書体 N-B" panose="02020700000000000000" pitchFamily="17" charset="-128"/>
              <a:ea typeface="UD デジタル 教科書体 N-B" panose="02020700000000000000" pitchFamily="17" charset="-128"/>
            </a:endParaRPr>
          </a:p>
          <a:p>
            <a:pPr>
              <a:defRPr/>
            </a:pPr>
            <a:r>
              <a:rPr lang="ja-JP" altLang="en-US" sz="1600" b="1" spc="100" dirty="0">
                <a:solidFill>
                  <a:srgbClr val="FF0000"/>
                </a:solidFill>
                <a:latin typeface="UD デジタル 教科書体 N-B" panose="02020700000000000000" pitchFamily="17" charset="-128"/>
                <a:ea typeface="UD デジタル 教科書体 N-B" panose="02020700000000000000" pitchFamily="17" charset="-128"/>
              </a:rPr>
              <a:t>　　　限り、他の地域で実施する事業であっても対象とします。</a:t>
            </a:r>
            <a:endParaRPr lang="en-US" altLang="ja-JP" sz="1600" b="1" spc="100" dirty="0">
              <a:solidFill>
                <a:srgbClr val="FF0000"/>
              </a:solidFill>
              <a:latin typeface="UD デジタル 教科書体 N-B" panose="02020700000000000000" pitchFamily="17" charset="-128"/>
              <a:ea typeface="UD デジタル 教科書体 N-B" panose="02020700000000000000" pitchFamily="17" charset="-128"/>
            </a:endParaRPr>
          </a:p>
          <a:p>
            <a:pPr>
              <a:defRPr/>
            </a:pP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補    助    額</a:t>
            </a: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　</a:t>
            </a:r>
          </a:p>
          <a:p>
            <a:pPr>
              <a:defRPr/>
            </a:pPr>
            <a:r>
              <a:rPr lang="ja-JP" altLang="en-US" sz="2000" b="1" spc="100" dirty="0">
                <a:latin typeface="UD デジタル 教科書体 N-B" panose="02020700000000000000" pitchFamily="17" charset="-128"/>
                <a:ea typeface="UD デジタル 教科書体 N-B" panose="02020700000000000000" pitchFamily="17" charset="-128"/>
              </a:rPr>
              <a:t>　①　飛行実証等ビジネス化に資する取組み　 　　　　　   上限　</a:t>
            </a:r>
            <a:r>
              <a:rPr lang="en-US" altLang="ja-JP" sz="2000" b="1" spc="100" dirty="0">
                <a:latin typeface="UD デジタル 教科書体 N-B" panose="02020700000000000000" pitchFamily="17" charset="-128"/>
                <a:ea typeface="UD デジタル 教科書体 N-B" panose="02020700000000000000" pitchFamily="17" charset="-128"/>
              </a:rPr>
              <a:t>30,000</a:t>
            </a:r>
            <a:r>
              <a:rPr lang="ja-JP" altLang="en-US" sz="2000" b="1" spc="100" dirty="0">
                <a:latin typeface="UD デジタル 教科書体 N-B" panose="02020700000000000000" pitchFamily="17" charset="-128"/>
                <a:ea typeface="UD デジタル 教科書体 N-B" panose="02020700000000000000" pitchFamily="17" charset="-128"/>
              </a:rPr>
              <a:t>千円 　　　</a:t>
            </a:r>
            <a:endParaRPr lang="en-US" altLang="ja-JP" sz="2000" b="1" spc="100" dirty="0">
              <a:latin typeface="UD デジタル 教科書体 N-B" panose="02020700000000000000" pitchFamily="17" charset="-128"/>
              <a:ea typeface="UD デジタル 教科書体 N-B" panose="02020700000000000000" pitchFamily="17" charset="-128"/>
            </a:endParaRPr>
          </a:p>
          <a:p>
            <a:pPr>
              <a:defRPr/>
            </a:pPr>
            <a:r>
              <a:rPr lang="ja-JP" altLang="en-US" sz="2000" b="1" spc="100" dirty="0">
                <a:latin typeface="UD デジタル 教科書体 N-B" panose="02020700000000000000" pitchFamily="17" charset="-128"/>
                <a:ea typeface="UD デジタル 教科書体 N-B" panose="02020700000000000000" pitchFamily="17" charset="-128"/>
              </a:rPr>
              <a:t>　②　ビジネスモデルの検証に資する実証実験、調査検討、社会受容性向上に向けた取組み　　　　　　　　　　　　　　　　　　                   </a:t>
            </a:r>
            <a:endParaRPr lang="en-US" altLang="ja-JP" sz="2000" b="1" spc="100" dirty="0">
              <a:latin typeface="UD デジタル 教科書体 N-B" panose="02020700000000000000" pitchFamily="17" charset="-128"/>
              <a:ea typeface="UD デジタル 教科書体 N-B" panose="02020700000000000000" pitchFamily="17" charset="-128"/>
            </a:endParaRPr>
          </a:p>
          <a:p>
            <a:pPr>
              <a:defRPr/>
            </a:pPr>
            <a:r>
              <a:rPr lang="en-US" altLang="ja-JP" sz="2000" b="1" spc="100" dirty="0">
                <a:latin typeface="UD デジタル 教科書体 N-B" panose="02020700000000000000" pitchFamily="17" charset="-128"/>
                <a:ea typeface="UD デジタル 教科書体 N-B" panose="02020700000000000000" pitchFamily="17" charset="-128"/>
              </a:rPr>
              <a:t>                                                  </a:t>
            </a:r>
            <a:r>
              <a:rPr lang="ja-JP" altLang="en-US" sz="2000" b="1" spc="100" dirty="0">
                <a:latin typeface="UD デジタル 教科書体 N-B" panose="02020700000000000000" pitchFamily="17" charset="-128"/>
                <a:ea typeface="UD デジタル 教科書体 N-B" panose="02020700000000000000" pitchFamily="17" charset="-128"/>
              </a:rPr>
              <a:t>　  上限　 ５</a:t>
            </a:r>
            <a:r>
              <a:rPr lang="en-US" altLang="ja-JP" sz="2000" b="1" spc="100" dirty="0">
                <a:latin typeface="UD デジタル 教科書体 N-B" panose="02020700000000000000" pitchFamily="17" charset="-128"/>
                <a:ea typeface="UD デジタル 教科書体 N-B" panose="02020700000000000000" pitchFamily="17" charset="-128"/>
              </a:rPr>
              <a:t>,000</a:t>
            </a:r>
            <a:r>
              <a:rPr lang="ja-JP" altLang="en-US" sz="2000" b="1" spc="100" dirty="0">
                <a:latin typeface="UD デジタル 教科書体 N-B" panose="02020700000000000000" pitchFamily="17" charset="-128"/>
                <a:ea typeface="UD デジタル 教科書体 N-B" panose="02020700000000000000" pitchFamily="17" charset="-128"/>
              </a:rPr>
              <a:t>千円　　　</a:t>
            </a:r>
          </a:p>
          <a:p>
            <a:pPr>
              <a:defRPr/>
            </a:pP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補    助    率</a:t>
            </a: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　補助対象経費の１</a:t>
            </a:r>
            <a:r>
              <a:rPr lang="en-US" altLang="ja-JP" sz="2000" b="1" spc="100" dirty="0">
                <a:latin typeface="UD デジタル 教科書体 N-B" panose="02020700000000000000" pitchFamily="17" charset="-128"/>
                <a:ea typeface="UD デジタル 教科書体 N-B" panose="02020700000000000000" pitchFamily="17" charset="-128"/>
              </a:rPr>
              <a:t>/</a:t>
            </a:r>
            <a:r>
              <a:rPr lang="ja-JP" altLang="en-US" sz="2000" b="1" spc="100" dirty="0">
                <a:latin typeface="UD デジタル 教科書体 N-B" panose="02020700000000000000" pitchFamily="17" charset="-128"/>
                <a:ea typeface="UD デジタル 教科書体 N-B" panose="02020700000000000000" pitchFamily="17" charset="-128"/>
              </a:rPr>
              <a:t>２以内</a:t>
            </a:r>
          </a:p>
        </p:txBody>
      </p:sp>
      <p:sp>
        <p:nvSpPr>
          <p:cNvPr id="30" name="角丸四角形 29">
            <a:extLst>
              <a:ext uri="{FF2B5EF4-FFF2-40B4-BE49-F238E27FC236}">
                <a16:creationId xmlns:a16="http://schemas.microsoft.com/office/drawing/2014/main" id="{FD4370F6-7DB1-2F45-9DEC-120E25826D1C}"/>
              </a:ext>
            </a:extLst>
          </p:cNvPr>
          <p:cNvSpPr/>
          <p:nvPr/>
        </p:nvSpPr>
        <p:spPr>
          <a:xfrm>
            <a:off x="0" y="1762924"/>
            <a:ext cx="2240524" cy="620132"/>
          </a:xfrm>
          <a:prstGeom prst="roundRect">
            <a:avLst/>
          </a:prstGeom>
          <a:solidFill>
            <a:srgbClr val="005D84"/>
          </a:solidFill>
          <a:ln w="31750">
            <a:noFill/>
          </a:ln>
        </p:spPr>
        <p:style>
          <a:lnRef idx="2">
            <a:schemeClr val="accent1">
              <a:shade val="50000"/>
            </a:schemeClr>
          </a:lnRef>
          <a:fillRef idx="1">
            <a:schemeClr val="accent1"/>
          </a:fillRef>
          <a:effectRef idx="0">
            <a:schemeClr val="accent1"/>
          </a:effectRef>
          <a:fontRef idx="minor">
            <a:schemeClr val="lt1"/>
          </a:fontRef>
        </p:style>
        <p:txBody>
          <a:bodyPr vert="horz"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補助概要</a:t>
            </a:r>
            <a:endParaRPr kumimoji="0" lang="en-US" altLang="ja-JP"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endParaRPr>
          </a:p>
        </p:txBody>
      </p:sp>
      <p:pic>
        <p:nvPicPr>
          <p:cNvPr id="4" name="図 3"/>
          <p:cNvPicPr>
            <a:picLocks noChangeAspect="1"/>
          </p:cNvPicPr>
          <p:nvPr/>
        </p:nvPicPr>
        <p:blipFill>
          <a:blip r:embed="rId3"/>
          <a:stretch>
            <a:fillRect/>
          </a:stretch>
        </p:blipFill>
        <p:spPr>
          <a:xfrm>
            <a:off x="10188673" y="18962"/>
            <a:ext cx="1776703" cy="512276"/>
          </a:xfrm>
          <a:prstGeom prst="rect">
            <a:avLst/>
          </a:prstGeom>
        </p:spPr>
      </p:pic>
    </p:spTree>
    <p:extLst>
      <p:ext uri="{BB962C8B-B14F-4D97-AF65-F5344CB8AC3E}">
        <p14:creationId xmlns:p14="http://schemas.microsoft.com/office/powerpoint/2010/main" val="2249149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algn="l">
              <a:defRPr/>
            </a:pPr>
            <a:r>
              <a:rPr lang="ja-JP" altLang="en-US" dirty="0">
                <a:solidFill>
                  <a:prstClr val="white"/>
                </a:solidFill>
                <a:latin typeface="UD デジタル 教科書体 N-B" panose="02020700000000000000" pitchFamily="17" charset="-128"/>
                <a:ea typeface="UD デジタル 教科書体 N-B" panose="02020700000000000000" pitchFamily="17" charset="-128"/>
              </a:rPr>
              <a:t>      令和６年度 空飛ぶクルマ都市型ビジネス創造都市推進事業補助金</a:t>
            </a:r>
          </a:p>
        </p:txBody>
      </p:sp>
      <p:sp>
        <p:nvSpPr>
          <p:cNvPr id="44" name="テキスト ボックス 43"/>
          <p:cNvSpPr txBox="1"/>
          <p:nvPr/>
        </p:nvSpPr>
        <p:spPr>
          <a:xfrm>
            <a:off x="1720830" y="5588113"/>
            <a:ext cx="671979" cy="415498"/>
          </a:xfrm>
          <a:prstGeom prst="rect">
            <a:avLst/>
          </a:prstGeom>
          <a:noFill/>
        </p:spPr>
        <p:txBody>
          <a:bodyPr wrap="none" rtlCol="0" anchor="ctr">
            <a:spAutoFit/>
          </a:bodyPr>
          <a:lstStyle/>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　</a:t>
            </a:r>
            <a:r>
              <a:rPr kumimoji="1" lang="ja-JP" altLang="en-US" sz="1200" dirty="0">
                <a:latin typeface="UD デジタル 教科書体 N-B" panose="02020700000000000000" pitchFamily="17" charset="-128"/>
                <a:ea typeface="UD デジタル 教科書体 N-B" panose="02020700000000000000" pitchFamily="17" charset="-128"/>
              </a:rPr>
              <a:t>　　</a:t>
            </a:r>
          </a:p>
        </p:txBody>
      </p:sp>
      <p:sp>
        <p:nvSpPr>
          <p:cNvPr id="26" name="テキスト ボックス 25"/>
          <p:cNvSpPr txBox="1"/>
          <p:nvPr/>
        </p:nvSpPr>
        <p:spPr>
          <a:xfrm>
            <a:off x="4985669" y="5581743"/>
            <a:ext cx="4711724" cy="1569660"/>
          </a:xfrm>
          <a:prstGeom prst="rect">
            <a:avLst/>
          </a:prstGeom>
          <a:noFill/>
        </p:spPr>
        <p:txBody>
          <a:bodyPr wrap="square" rtlCol="0" anchor="ctr">
            <a:noAutofit/>
          </a:bodyPr>
          <a:lstStyle/>
          <a:p>
            <a:pPr>
              <a:lnSpc>
                <a:spcPct val="150000"/>
              </a:lnSpc>
            </a:pPr>
            <a:r>
              <a:rPr kumimoji="1" lang="ja-JP" altLang="en-US" sz="1600" dirty="0">
                <a:latin typeface="UD デジタル 教科書体 N-B" panose="02020700000000000000" pitchFamily="17" charset="-128"/>
                <a:ea typeface="UD デジタル 教科書体 N-B" panose="02020700000000000000" pitchFamily="17" charset="-128"/>
              </a:rPr>
              <a:t>　　　　　　　　　　　　　　　　　　　　　　 　　　　　</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sp>
        <p:nvSpPr>
          <p:cNvPr id="30" name="角丸四角形 29">
            <a:extLst>
              <a:ext uri="{FF2B5EF4-FFF2-40B4-BE49-F238E27FC236}">
                <a16:creationId xmlns:a16="http://schemas.microsoft.com/office/drawing/2014/main" id="{FD4370F6-7DB1-2F45-9DEC-120E25826D1C}"/>
              </a:ext>
            </a:extLst>
          </p:cNvPr>
          <p:cNvSpPr/>
          <p:nvPr/>
        </p:nvSpPr>
        <p:spPr>
          <a:xfrm>
            <a:off x="226857" y="864883"/>
            <a:ext cx="2240524" cy="620132"/>
          </a:xfrm>
          <a:prstGeom prst="roundRect">
            <a:avLst/>
          </a:prstGeom>
          <a:solidFill>
            <a:srgbClr val="005D84"/>
          </a:solidFill>
          <a:ln w="31750">
            <a:noFill/>
          </a:ln>
        </p:spPr>
        <p:style>
          <a:lnRef idx="2">
            <a:schemeClr val="accent1">
              <a:shade val="50000"/>
            </a:schemeClr>
          </a:lnRef>
          <a:fillRef idx="1">
            <a:schemeClr val="accent1"/>
          </a:fillRef>
          <a:effectRef idx="0">
            <a:schemeClr val="accent1"/>
          </a:effectRef>
          <a:fontRef idx="minor">
            <a:schemeClr val="lt1"/>
          </a:fontRef>
        </p:style>
        <p:txBody>
          <a:bodyPr vert="horz"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補助事業例</a:t>
            </a:r>
            <a:endParaRPr kumimoji="0" lang="en-US" altLang="ja-JP"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endParaRPr>
          </a:p>
        </p:txBody>
      </p:sp>
      <p:pic>
        <p:nvPicPr>
          <p:cNvPr id="4" name="図 3"/>
          <p:cNvPicPr>
            <a:picLocks noChangeAspect="1"/>
          </p:cNvPicPr>
          <p:nvPr/>
        </p:nvPicPr>
        <p:blipFill>
          <a:blip r:embed="rId3"/>
          <a:stretch>
            <a:fillRect/>
          </a:stretch>
        </p:blipFill>
        <p:spPr>
          <a:xfrm>
            <a:off x="10188673" y="18962"/>
            <a:ext cx="1776703" cy="512276"/>
          </a:xfrm>
          <a:prstGeom prst="rect">
            <a:avLst/>
          </a:prstGeom>
        </p:spPr>
      </p:pic>
      <p:sp>
        <p:nvSpPr>
          <p:cNvPr id="12" name="テキスト ボックス 11">
            <a:extLst>
              <a:ext uri="{FF2B5EF4-FFF2-40B4-BE49-F238E27FC236}">
                <a16:creationId xmlns:a16="http://schemas.microsoft.com/office/drawing/2014/main" id="{7F622E24-61D9-4583-91B7-62144C8CC5AD}"/>
              </a:ext>
            </a:extLst>
          </p:cNvPr>
          <p:cNvSpPr txBox="1"/>
          <p:nvPr/>
        </p:nvSpPr>
        <p:spPr>
          <a:xfrm>
            <a:off x="2639298" y="854389"/>
            <a:ext cx="9263803" cy="1015663"/>
          </a:xfrm>
          <a:prstGeom prst="rect">
            <a:avLst/>
          </a:prstGeom>
          <a:noFill/>
        </p:spPr>
        <p:txBody>
          <a:bodyPr wrap="square">
            <a:spAutoFit/>
          </a:bodyPr>
          <a:lstStyle/>
          <a:p>
            <a:pPr>
              <a:defRPr/>
            </a:pPr>
            <a:r>
              <a:rPr lang="ja-JP" altLang="en-US" sz="2000" b="1" spc="100" dirty="0">
                <a:latin typeface="UD デジタル 教科書体 N-B" panose="02020700000000000000" pitchFamily="17" charset="-128"/>
                <a:ea typeface="UD デジタル 教科書体 N-B" panose="02020700000000000000" pitchFamily="17" charset="-128"/>
              </a:rPr>
              <a:t>①　飛行実証等ビジネス化に資する事業　 　　　　　　　　　　　　　　</a:t>
            </a:r>
          </a:p>
          <a:p>
            <a:pPr>
              <a:defRPr/>
            </a:pPr>
            <a:r>
              <a:rPr lang="ja-JP" altLang="en-US" sz="2000" b="1" spc="100" dirty="0">
                <a:latin typeface="UD デジタル 教科書体 N-B" panose="02020700000000000000" pitchFamily="17" charset="-128"/>
                <a:ea typeface="UD デジタル 教科書体 N-B" panose="02020700000000000000" pitchFamily="17" charset="-128"/>
              </a:rPr>
              <a:t>②  ビジネスモデルの検証に資する実証実験、調査検討、社会受容性向上に</a:t>
            </a:r>
            <a:endParaRPr lang="en-US" altLang="ja-JP" sz="2000" b="1" spc="100" dirty="0">
              <a:latin typeface="UD デジタル 教科書体 N-B" panose="02020700000000000000" pitchFamily="17" charset="-128"/>
              <a:ea typeface="UD デジタル 教科書体 N-B" panose="02020700000000000000" pitchFamily="17" charset="-128"/>
            </a:endParaRPr>
          </a:p>
          <a:p>
            <a:pPr>
              <a:defRPr/>
            </a:pPr>
            <a:r>
              <a:rPr lang="ja-JP" altLang="en-US" sz="2000" b="1" spc="100" dirty="0">
                <a:latin typeface="UD デジタル 教科書体 N-B" panose="02020700000000000000" pitchFamily="17" charset="-128"/>
                <a:ea typeface="UD デジタル 教科書体 N-B" panose="02020700000000000000" pitchFamily="17" charset="-128"/>
              </a:rPr>
              <a:t>　　向けた取組み</a:t>
            </a:r>
            <a:endParaRPr lang="en-US" altLang="ja-JP" sz="2000" b="1" spc="100" dirty="0">
              <a:latin typeface="UD デジタル 教科書体 N-B" panose="02020700000000000000" pitchFamily="17" charset="-128"/>
              <a:ea typeface="UD デジタル 教科書体 N-B" panose="02020700000000000000" pitchFamily="17" charset="-128"/>
            </a:endParaRPr>
          </a:p>
        </p:txBody>
      </p:sp>
      <p:pic>
        <p:nvPicPr>
          <p:cNvPr id="11" name="図 10">
            <a:extLst>
              <a:ext uri="{FF2B5EF4-FFF2-40B4-BE49-F238E27FC236}">
                <a16:creationId xmlns:a16="http://schemas.microsoft.com/office/drawing/2014/main" id="{2A8FC845-630A-4671-8E7C-3E81F17279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9654" y="1989454"/>
            <a:ext cx="9996784" cy="4681689"/>
          </a:xfrm>
          <a:prstGeom prst="rect">
            <a:avLst/>
          </a:prstGeom>
        </p:spPr>
      </p:pic>
    </p:spTree>
    <p:extLst>
      <p:ext uri="{BB962C8B-B14F-4D97-AF65-F5344CB8AC3E}">
        <p14:creationId xmlns:p14="http://schemas.microsoft.com/office/powerpoint/2010/main" val="278364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a:extLst>
              <a:ext uri="{FF2B5EF4-FFF2-40B4-BE49-F238E27FC236}">
                <a16:creationId xmlns:a16="http://schemas.microsoft.com/office/drawing/2014/main" id="{825CD048-1CB4-5248-8C4F-366F80C7A711}"/>
              </a:ext>
            </a:extLst>
          </p:cNvPr>
          <p:cNvSpPr/>
          <p:nvPr/>
        </p:nvSpPr>
        <p:spPr>
          <a:xfrm>
            <a:off x="192655" y="6125607"/>
            <a:ext cx="12402558" cy="907286"/>
          </a:xfrm>
          <a:prstGeom prst="rect">
            <a:avLst/>
          </a:prstGeom>
          <a:noFill/>
        </p:spPr>
        <p:txBody>
          <a:bodyPr wrap="square" anchor="ctr" anchorCtr="0">
            <a:noAutofit/>
          </a:bodyPr>
          <a:lstStyle/>
          <a:p>
            <a:pPr fontAlgn="ctr">
              <a:defRPr/>
            </a:pPr>
            <a:endParaRPr lang="en-US" altLang="ja-JP" sz="2000" b="1" u="sng"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25" name="正方形/長方形 24"/>
          <p:cNvSpPr/>
          <p:nvPr/>
        </p:nvSpPr>
        <p:spPr>
          <a:xfrm>
            <a:off x="3770133" y="3808578"/>
            <a:ext cx="2167101" cy="108000"/>
          </a:xfrm>
          <a:prstGeom prst="rect">
            <a:avLst/>
          </a:prstGeom>
          <a:solidFill>
            <a:schemeClr val="bg1"/>
          </a:solidFill>
          <a:ln w="444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5"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lvl="0" defTabSz="457200">
              <a:spcBef>
                <a:spcPts val="0"/>
              </a:spcBef>
              <a:defRPr/>
            </a:pPr>
            <a:r>
              <a:rPr kumimoji="0" lang="ja-JP" altLang="en-US" dirty="0">
                <a:solidFill>
                  <a:prstClr val="white"/>
                </a:solidFill>
                <a:latin typeface="UD デジタル 教科書体 N-B" panose="02020700000000000000" pitchFamily="17" charset="-128"/>
                <a:ea typeface="UD デジタル 教科書体 N-B" panose="02020700000000000000" pitchFamily="17" charset="-128"/>
              </a:rPr>
              <a:t>兵庫県・大阪市</a:t>
            </a:r>
            <a:r>
              <a:rPr kumimoji="0" lang="ja-JP" altLang="en-US" dirty="0">
                <a:latin typeface="UD デジタル 教科書体 N-B" panose="02020700000000000000" pitchFamily="17" charset="-128"/>
                <a:ea typeface="UD デジタル 教科書体 N-B" panose="02020700000000000000" pitchFamily="17" charset="-128"/>
              </a:rPr>
              <a:t>との連携　</a:t>
            </a:r>
            <a:endParaRPr kumimoji="0" lang="en-US" altLang="ja-JP" dirty="0">
              <a:latin typeface="UD デジタル 教科書体 N-B" panose="02020700000000000000" pitchFamily="17" charset="-128"/>
              <a:ea typeface="UD デジタル 教科書体 N-B" panose="02020700000000000000" pitchFamily="17" charset="-128"/>
            </a:endParaRPr>
          </a:p>
        </p:txBody>
      </p:sp>
      <p:sp>
        <p:nvSpPr>
          <p:cNvPr id="114" name="正方形/長方形 113"/>
          <p:cNvSpPr/>
          <p:nvPr/>
        </p:nvSpPr>
        <p:spPr>
          <a:xfrm>
            <a:off x="1715006" y="1374945"/>
            <a:ext cx="12074543" cy="3608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spcBef>
                <a:spcPts val="300"/>
              </a:spcBef>
            </a:pPr>
            <a:endParaRPr lang="en-US" altLang="ja-JP" b="1" dirty="0">
              <a:solidFill>
                <a:schemeClr val="tx1"/>
              </a:solidFill>
              <a:latin typeface="UD デジタル 教科書体 N-B" panose="02020700000000000000" pitchFamily="17" charset="-128"/>
              <a:ea typeface="UD デジタル 教科書体 N-B" panose="02020700000000000000" pitchFamily="17" charset="-128"/>
            </a:endParaRPr>
          </a:p>
        </p:txBody>
      </p:sp>
      <p:pic>
        <p:nvPicPr>
          <p:cNvPr id="46" name="図 45"/>
          <p:cNvPicPr>
            <a:picLocks noChangeAspect="1"/>
          </p:cNvPicPr>
          <p:nvPr/>
        </p:nvPicPr>
        <p:blipFill>
          <a:blip r:embed="rId3"/>
          <a:stretch>
            <a:fillRect/>
          </a:stretch>
        </p:blipFill>
        <p:spPr>
          <a:xfrm>
            <a:off x="10188673" y="18962"/>
            <a:ext cx="1776703" cy="512276"/>
          </a:xfrm>
          <a:prstGeom prst="rect">
            <a:avLst/>
          </a:prstGeom>
        </p:spPr>
      </p:pic>
      <p:pic>
        <p:nvPicPr>
          <p:cNvPr id="3" name="図 2">
            <a:extLst>
              <a:ext uri="{FF2B5EF4-FFF2-40B4-BE49-F238E27FC236}">
                <a16:creationId xmlns:a16="http://schemas.microsoft.com/office/drawing/2014/main" id="{41298B08-CEAB-4936-8072-3B9F2F3DCC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272" y="3642181"/>
            <a:ext cx="10673924" cy="3108021"/>
          </a:xfrm>
          <a:prstGeom prst="rect">
            <a:avLst/>
          </a:prstGeom>
        </p:spPr>
      </p:pic>
      <p:sp>
        <p:nvSpPr>
          <p:cNvPr id="58" name="正方形/長方形 57">
            <a:extLst>
              <a:ext uri="{FF2B5EF4-FFF2-40B4-BE49-F238E27FC236}">
                <a16:creationId xmlns:a16="http://schemas.microsoft.com/office/drawing/2014/main" id="{825CD048-1CB4-5248-8C4F-366F80C7A711}"/>
              </a:ext>
            </a:extLst>
          </p:cNvPr>
          <p:cNvSpPr/>
          <p:nvPr/>
        </p:nvSpPr>
        <p:spPr>
          <a:xfrm>
            <a:off x="1" y="6371792"/>
            <a:ext cx="12191999" cy="503027"/>
          </a:xfrm>
          <a:prstGeom prst="rect">
            <a:avLst/>
          </a:prstGeom>
          <a:solidFill>
            <a:srgbClr val="BCEBFF"/>
          </a:solidFill>
        </p:spPr>
        <p:txBody>
          <a:bodyPr wrap="square" anchor="ctr" anchorCtr="0">
            <a:noAutofit/>
          </a:bodyPr>
          <a:lstStyle/>
          <a:p>
            <a:pPr algn="ctr" fontAlgn="ctr">
              <a:defRPr/>
            </a:pPr>
            <a:r>
              <a:rPr lang="ja-JP" altLang="en-US" sz="2200" b="1" dirty="0">
                <a:solidFill>
                  <a:srgbClr val="FF0000"/>
                </a:solidFill>
                <a:latin typeface="UD デジタル 教科書体 N-B" panose="02020700000000000000" pitchFamily="17" charset="-128"/>
                <a:ea typeface="UD デジタル 教科書体 N-B" panose="02020700000000000000" pitchFamily="17" charset="-128"/>
              </a:rPr>
              <a:t>大阪市・兵庫県の制度を活用した、府・県域にまたがる大きなプロジェクトの申請を期待</a:t>
            </a:r>
            <a:endParaRPr lang="en-US" altLang="ja-JP" sz="2200" b="1" u="sng" dirty="0">
              <a:solidFill>
                <a:srgbClr val="FF0000"/>
              </a:solidFill>
              <a:latin typeface="UD デジタル 教科書体 N-B" panose="02020700000000000000" pitchFamily="17" charset="-128"/>
              <a:ea typeface="UD デジタル 教科書体 N-B" panose="02020700000000000000" pitchFamily="17" charset="-128"/>
            </a:endParaRPr>
          </a:p>
        </p:txBody>
      </p:sp>
      <p:graphicFrame>
        <p:nvGraphicFramePr>
          <p:cNvPr id="98" name="表 97">
            <a:extLst>
              <a:ext uri="{FF2B5EF4-FFF2-40B4-BE49-F238E27FC236}">
                <a16:creationId xmlns:a16="http://schemas.microsoft.com/office/drawing/2014/main" id="{1ADDE8A9-9739-4742-8F04-F5078A03404B}"/>
              </a:ext>
            </a:extLst>
          </p:cNvPr>
          <p:cNvGraphicFramePr>
            <a:graphicFrameLocks noGrp="1"/>
          </p:cNvGraphicFramePr>
          <p:nvPr>
            <p:extLst>
              <p:ext uri="{D42A27DB-BD31-4B8C-83A1-F6EECF244321}">
                <p14:modId xmlns:p14="http://schemas.microsoft.com/office/powerpoint/2010/main" val="3880213556"/>
              </p:ext>
            </p:extLst>
          </p:nvPr>
        </p:nvGraphicFramePr>
        <p:xfrm>
          <a:off x="192655" y="1046574"/>
          <a:ext cx="11885376" cy="2506349"/>
        </p:xfrm>
        <a:graphic>
          <a:graphicData uri="http://schemas.openxmlformats.org/drawingml/2006/table">
            <a:tbl>
              <a:tblPr firstRow="1" bandRow="1">
                <a:tableStyleId>{5940675A-B579-460E-94D1-54222C63F5DA}</a:tableStyleId>
              </a:tblPr>
              <a:tblGrid>
                <a:gridCol w="1548681">
                  <a:extLst>
                    <a:ext uri="{9D8B030D-6E8A-4147-A177-3AD203B41FA5}">
                      <a16:colId xmlns:a16="http://schemas.microsoft.com/office/drawing/2014/main" val="2045673120"/>
                    </a:ext>
                  </a:extLst>
                </a:gridCol>
                <a:gridCol w="3395207">
                  <a:extLst>
                    <a:ext uri="{9D8B030D-6E8A-4147-A177-3AD203B41FA5}">
                      <a16:colId xmlns:a16="http://schemas.microsoft.com/office/drawing/2014/main" val="3511934670"/>
                    </a:ext>
                  </a:extLst>
                </a:gridCol>
                <a:gridCol w="3574933">
                  <a:extLst>
                    <a:ext uri="{9D8B030D-6E8A-4147-A177-3AD203B41FA5}">
                      <a16:colId xmlns:a16="http://schemas.microsoft.com/office/drawing/2014/main" val="4218697185"/>
                    </a:ext>
                  </a:extLst>
                </a:gridCol>
                <a:gridCol w="3366555">
                  <a:extLst>
                    <a:ext uri="{9D8B030D-6E8A-4147-A177-3AD203B41FA5}">
                      <a16:colId xmlns:a16="http://schemas.microsoft.com/office/drawing/2014/main" val="2043577833"/>
                    </a:ext>
                  </a:extLst>
                </a:gridCol>
              </a:tblGrid>
              <a:tr h="240156">
                <a:tc>
                  <a:txBody>
                    <a:bodyPr/>
                    <a:lstStyle/>
                    <a:p>
                      <a:endParaRPr kumimoji="1" lang="ja-JP" altLang="en-US" sz="1050" dirty="0">
                        <a:latin typeface="UD デジタル 教科書体 N-B" panose="02020700000000000000" pitchFamily="17" charset="-128"/>
                        <a:ea typeface="UD デジタル 教科書体 N-B" panose="02020700000000000000" pitchFamily="17" charset="-128"/>
                      </a:endParaRPr>
                    </a:p>
                  </a:txBody>
                  <a:tcPr anchor="ctr">
                    <a:solidFill>
                      <a:schemeClr val="accent5">
                        <a:lumMod val="20000"/>
                        <a:lumOff val="80000"/>
                      </a:schemeClr>
                    </a:solidFill>
                  </a:tcPr>
                </a:tc>
                <a:tc>
                  <a:txBody>
                    <a:bodyPr/>
                    <a:lstStyle/>
                    <a:p>
                      <a:pPr algn="ctr"/>
                      <a:r>
                        <a:rPr kumimoji="1" lang="ja-JP" altLang="en-US" sz="1050" dirty="0">
                          <a:latin typeface="UD デジタル 教科書体 N-B" panose="02020700000000000000" pitchFamily="17" charset="-128"/>
                          <a:ea typeface="UD デジタル 教科書体 N-B" panose="02020700000000000000" pitchFamily="17" charset="-128"/>
                        </a:rPr>
                        <a:t>大阪府</a:t>
                      </a:r>
                    </a:p>
                  </a:txBody>
                  <a:tcPr anchor="ctr">
                    <a:solidFill>
                      <a:schemeClr val="accent5">
                        <a:lumMod val="20000"/>
                        <a:lumOff val="80000"/>
                      </a:schemeClr>
                    </a:solidFill>
                  </a:tcPr>
                </a:tc>
                <a:tc>
                  <a:txBody>
                    <a:bodyPr/>
                    <a:lstStyle/>
                    <a:p>
                      <a:pPr algn="ctr"/>
                      <a:r>
                        <a:rPr kumimoji="1" lang="ja-JP" altLang="en-US" sz="1050" dirty="0">
                          <a:latin typeface="UD デジタル 教科書体 N-B" panose="02020700000000000000" pitchFamily="17" charset="-128"/>
                          <a:ea typeface="UD デジタル 教科書体 N-B" panose="02020700000000000000" pitchFamily="17" charset="-128"/>
                        </a:rPr>
                        <a:t>兵庫県</a:t>
                      </a:r>
                    </a:p>
                  </a:txBody>
                  <a:tcPr anchor="ctr">
                    <a:solidFill>
                      <a:schemeClr val="accent5">
                        <a:lumMod val="20000"/>
                        <a:lumOff val="80000"/>
                      </a:schemeClr>
                    </a:solidFill>
                  </a:tcPr>
                </a:tc>
                <a:tc>
                  <a:txBody>
                    <a:bodyPr/>
                    <a:lstStyle/>
                    <a:p>
                      <a:pPr algn="ctr"/>
                      <a:r>
                        <a:rPr kumimoji="1" lang="ja-JP" altLang="en-US" sz="1050" dirty="0">
                          <a:latin typeface="UD デジタル 教科書体 N-B" panose="02020700000000000000" pitchFamily="17" charset="-128"/>
                          <a:ea typeface="UD デジタル 教科書体 N-B" panose="02020700000000000000" pitchFamily="17" charset="-128"/>
                        </a:rPr>
                        <a:t>大阪市</a:t>
                      </a:r>
                    </a:p>
                  </a:txBody>
                  <a:tcPr anchor="ctr">
                    <a:solidFill>
                      <a:schemeClr val="accent5">
                        <a:lumMod val="20000"/>
                        <a:lumOff val="80000"/>
                      </a:schemeClr>
                    </a:solidFill>
                  </a:tcPr>
                </a:tc>
                <a:extLst>
                  <a:ext uri="{0D108BD9-81ED-4DB2-BD59-A6C34878D82A}">
                    <a16:rowId xmlns:a16="http://schemas.microsoft.com/office/drawing/2014/main" val="1808449886"/>
                  </a:ext>
                </a:extLst>
              </a:tr>
              <a:tr h="392983">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補助対象事業</a:t>
                      </a:r>
                    </a:p>
                  </a:txBody>
                  <a:tcPr anchor="ctr">
                    <a:solidFill>
                      <a:schemeClr val="accent5">
                        <a:lumMod val="20000"/>
                        <a:lumOff val="80000"/>
                      </a:schemeClr>
                    </a:solidFill>
                  </a:tcPr>
                </a:tc>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府域で実施する実証実験など</a:t>
                      </a:r>
                    </a:p>
                  </a:txBody>
                  <a:tcPr anchor="ctr"/>
                </a:tc>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府域と県域の両方で実施するもの</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（府と県を結ぶ実証実験など）</a:t>
                      </a:r>
                    </a:p>
                  </a:txBody>
                  <a:tcPr anchor="ctr"/>
                </a:tc>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左記のうち、大阪市域で実施するもの</a:t>
                      </a:r>
                    </a:p>
                  </a:txBody>
                  <a:tcPr anchor="ctr"/>
                </a:tc>
                <a:extLst>
                  <a:ext uri="{0D108BD9-81ED-4DB2-BD59-A6C34878D82A}">
                    <a16:rowId xmlns:a16="http://schemas.microsoft.com/office/drawing/2014/main" val="2665916325"/>
                  </a:ext>
                </a:extLst>
              </a:tr>
              <a:tr h="1340489">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補助上限</a:t>
                      </a:r>
                    </a:p>
                  </a:txBody>
                  <a:tcPr anchor="ctr">
                    <a:solidFill>
                      <a:schemeClr val="accent5">
                        <a:lumMod val="20000"/>
                        <a:lumOff val="80000"/>
                      </a:schemeClr>
                    </a:solidFill>
                  </a:tcPr>
                </a:tc>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①　飛行実証等</a:t>
                      </a:r>
                      <a:r>
                        <a:rPr kumimoji="1" lang="ja-JP" altLang="en-US" sz="1050" b="1" u="sng" dirty="0">
                          <a:latin typeface="UD デジタル 教科書体 N-B" panose="02020700000000000000" pitchFamily="17" charset="-128"/>
                          <a:ea typeface="UD デジタル 教科書体 N-B" panose="02020700000000000000" pitchFamily="17" charset="-128"/>
                        </a:rPr>
                        <a:t>ビジネス化に資する取組み　</a:t>
                      </a:r>
                      <a:endParaRPr kumimoji="1" lang="en-US" altLang="ja-JP" sz="1050" b="1" u="sng"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上限　</a:t>
                      </a:r>
                      <a:r>
                        <a:rPr kumimoji="1" lang="en-US" altLang="ja-JP" sz="1050" dirty="0">
                          <a:latin typeface="UD デジタル 教科書体 N-B" panose="02020700000000000000" pitchFamily="17" charset="-128"/>
                          <a:ea typeface="UD デジタル 教科書体 N-B" panose="02020700000000000000" pitchFamily="17" charset="-128"/>
                        </a:rPr>
                        <a:t>30,000</a:t>
                      </a:r>
                      <a:r>
                        <a:rPr kumimoji="1" lang="ja-JP" altLang="en-US" sz="1050" dirty="0">
                          <a:latin typeface="UD デジタル 教科書体 N-B" panose="02020700000000000000" pitchFamily="17" charset="-128"/>
                          <a:ea typeface="UD デジタル 教科書体 N-B" panose="02020700000000000000" pitchFamily="17" charset="-128"/>
                        </a:rPr>
                        <a:t>千円</a:t>
                      </a:r>
                      <a:endParaRPr kumimoji="1" lang="en-US" altLang="ja-JP" sz="1050" dirty="0">
                        <a:latin typeface="UD デジタル 教科書体 N-B" panose="02020700000000000000" pitchFamily="17" charset="-128"/>
                        <a:ea typeface="UD デジタル 教科書体 N-B" panose="02020700000000000000" pitchFamily="17" charset="-128"/>
                      </a:endParaRPr>
                    </a:p>
                    <a:p>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②　</a:t>
                      </a:r>
                      <a:r>
                        <a:rPr lang="ja-JP" altLang="en-US" sz="1050" dirty="0">
                          <a:latin typeface="UD デジタル 教科書体 N-B" panose="02020700000000000000" pitchFamily="17" charset="-128"/>
                          <a:ea typeface="UD デジタル 教科書体 N-B" panose="02020700000000000000" pitchFamily="17" charset="-128"/>
                        </a:rPr>
                        <a:t>ビジネスモデルの検証に資する</a:t>
                      </a:r>
                      <a:r>
                        <a:rPr lang="ja-JP" altLang="en-US" sz="1050" dirty="0">
                          <a:solidFill>
                            <a:schemeClr val="tx1"/>
                          </a:solidFill>
                          <a:latin typeface="UD デジタル 教科書体 N-B" panose="02020700000000000000" pitchFamily="17" charset="-128"/>
                          <a:ea typeface="UD デジタル 教科書体 N-B" panose="02020700000000000000" pitchFamily="17" charset="-128"/>
                        </a:rPr>
                        <a:t>実証実験、調査</a:t>
                      </a:r>
                      <a:endParaRPr lang="en-US" altLang="ja-JP" sz="1050"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050" dirty="0">
                          <a:solidFill>
                            <a:schemeClr val="tx1"/>
                          </a:solidFill>
                          <a:latin typeface="UD デジタル 教科書体 N-B" panose="02020700000000000000" pitchFamily="17" charset="-128"/>
                          <a:ea typeface="UD デジタル 教科書体 N-B" panose="02020700000000000000" pitchFamily="17" charset="-128"/>
                        </a:rPr>
                        <a:t>　　検討、社会受容性向上に向けた取組み</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上限　</a:t>
                      </a:r>
                      <a:r>
                        <a:rPr kumimoji="1" lang="en-US" altLang="ja-JP" sz="1050" dirty="0">
                          <a:latin typeface="UD デジタル 教科書体 N-B" panose="02020700000000000000" pitchFamily="17" charset="-128"/>
                          <a:ea typeface="UD デジタル 教科書体 N-B" panose="02020700000000000000" pitchFamily="17" charset="-128"/>
                        </a:rPr>
                        <a:t>5,000</a:t>
                      </a:r>
                      <a:r>
                        <a:rPr kumimoji="1" lang="ja-JP" altLang="en-US" sz="1050" dirty="0">
                          <a:latin typeface="UD デジタル 教科書体 N-B" panose="02020700000000000000" pitchFamily="17" charset="-128"/>
                          <a:ea typeface="UD デジタル 教科書体 N-B" panose="02020700000000000000" pitchFamily="17" charset="-128"/>
                        </a:rPr>
                        <a:t>千円</a:t>
                      </a:r>
                    </a:p>
                  </a:txBody>
                  <a:tcPr anchor="ctr"/>
                </a:tc>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①　飛行実証等</a:t>
                      </a:r>
                      <a:r>
                        <a:rPr kumimoji="1" lang="ja-JP" altLang="en-US" sz="1050" b="1" u="sng" dirty="0">
                          <a:latin typeface="UD デジタル 教科書体 N-B" panose="02020700000000000000" pitchFamily="17" charset="-128"/>
                          <a:ea typeface="UD デジタル 教科書体 N-B" panose="02020700000000000000" pitchFamily="17" charset="-128"/>
                        </a:rPr>
                        <a:t>ビジネス化に資する取組み　</a:t>
                      </a:r>
                      <a:endParaRPr kumimoji="1" lang="en-US" altLang="ja-JP" sz="1050" b="1" u="sng"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上限　</a:t>
                      </a:r>
                      <a:r>
                        <a:rPr kumimoji="1" lang="en-US" altLang="ja-JP" sz="1050" dirty="0">
                          <a:latin typeface="UD デジタル 教科書体 N-B" panose="02020700000000000000" pitchFamily="17" charset="-128"/>
                          <a:ea typeface="UD デジタル 教科書体 N-B" panose="02020700000000000000" pitchFamily="17" charset="-128"/>
                        </a:rPr>
                        <a:t>30,000</a:t>
                      </a:r>
                      <a:r>
                        <a:rPr kumimoji="1" lang="ja-JP" altLang="en-US" sz="1050" dirty="0">
                          <a:latin typeface="UD デジタル 教科書体 N-B" panose="02020700000000000000" pitchFamily="17" charset="-128"/>
                          <a:ea typeface="UD デジタル 教科書体 N-B" panose="02020700000000000000" pitchFamily="17" charset="-128"/>
                        </a:rPr>
                        <a:t>千円</a:t>
                      </a:r>
                      <a:endParaRPr kumimoji="1" lang="en-US" altLang="ja-JP" sz="1050" dirty="0">
                        <a:latin typeface="UD デジタル 教科書体 N-B" panose="02020700000000000000" pitchFamily="17" charset="-128"/>
                        <a:ea typeface="UD デジタル 教科書体 N-B" panose="02020700000000000000" pitchFamily="17" charset="-128"/>
                      </a:endParaRPr>
                    </a:p>
                    <a:p>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②　</a:t>
                      </a:r>
                      <a:r>
                        <a:rPr lang="ja-JP" altLang="en-US" sz="1050" dirty="0">
                          <a:latin typeface="UD デジタル 教科書体 N-B" panose="02020700000000000000" pitchFamily="17" charset="-128"/>
                          <a:ea typeface="UD デジタル 教科書体 N-B" panose="02020700000000000000" pitchFamily="17" charset="-128"/>
                        </a:rPr>
                        <a:t>ビジネスモデルの検証に資する</a:t>
                      </a:r>
                      <a:r>
                        <a:rPr lang="ja-JP" altLang="en-US" sz="1050" dirty="0">
                          <a:solidFill>
                            <a:schemeClr val="tx1"/>
                          </a:solidFill>
                          <a:latin typeface="UD デジタル 教科書体 N-B" panose="02020700000000000000" pitchFamily="17" charset="-128"/>
                          <a:ea typeface="UD デジタル 教科書体 N-B" panose="02020700000000000000" pitchFamily="17" charset="-128"/>
                        </a:rPr>
                        <a:t>実証実験、調査</a:t>
                      </a:r>
                      <a:endParaRPr lang="en-US" altLang="ja-JP" sz="1050"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050" dirty="0">
                          <a:solidFill>
                            <a:schemeClr val="tx1"/>
                          </a:solidFill>
                          <a:latin typeface="UD デジタル 教科書体 N-B" panose="02020700000000000000" pitchFamily="17" charset="-128"/>
                          <a:ea typeface="UD デジタル 教科書体 N-B" panose="02020700000000000000" pitchFamily="17" charset="-128"/>
                        </a:rPr>
                        <a:t>　検討、社会受容性向上に向けた取組み</a:t>
                      </a:r>
                      <a:endParaRPr kumimoji="1" lang="en-US" altLang="ja-JP" sz="1050" dirty="0">
                        <a:latin typeface="UD デジタル 教科書体 N-B" panose="02020700000000000000" pitchFamily="17" charset="-128"/>
                        <a:ea typeface="UD デジタル 教科書体 N-B" panose="02020700000000000000" pitchFamily="17" charset="-128"/>
                      </a:endParaRPr>
                    </a:p>
                    <a:p>
                      <a:r>
                        <a:rPr kumimoji="1" lang="ja-JP" altLang="en-US" sz="1050" dirty="0">
                          <a:latin typeface="UD デジタル 教科書体 N-B" panose="02020700000000000000" pitchFamily="17" charset="-128"/>
                          <a:ea typeface="UD デジタル 教科書体 N-B" panose="02020700000000000000" pitchFamily="17" charset="-128"/>
                        </a:rPr>
                        <a:t>　　　　　　　　　　　　　　　　　上限　</a:t>
                      </a:r>
                      <a:r>
                        <a:rPr kumimoji="1" lang="en-US" altLang="ja-JP" sz="1050" dirty="0">
                          <a:latin typeface="UD デジタル 教科書体 N-B" panose="02020700000000000000" pitchFamily="17" charset="-128"/>
                          <a:ea typeface="UD デジタル 教科書体 N-B" panose="02020700000000000000" pitchFamily="17" charset="-128"/>
                        </a:rPr>
                        <a:t>5,000</a:t>
                      </a:r>
                      <a:r>
                        <a:rPr kumimoji="1" lang="ja-JP" altLang="en-US" sz="1050" dirty="0">
                          <a:latin typeface="UD デジタル 教科書体 N-B" panose="02020700000000000000" pitchFamily="17" charset="-128"/>
                          <a:ea typeface="UD デジタル 教科書体 N-B" panose="02020700000000000000" pitchFamily="17" charset="-128"/>
                        </a:rPr>
                        <a:t>千円</a:t>
                      </a:r>
                    </a:p>
                  </a:txBody>
                  <a:tcPr anchor="ctr"/>
                </a:tc>
                <a:tc>
                  <a:txBody>
                    <a:bodyPr/>
                    <a:lstStyle/>
                    <a:p>
                      <a:r>
                        <a:rPr lang="ja-JP" altLang="en-US" sz="1050" dirty="0">
                          <a:solidFill>
                            <a:schemeClr val="tx1"/>
                          </a:solidFill>
                          <a:latin typeface="UD デジタル 教科書体 N-B" panose="02020700000000000000" pitchFamily="17" charset="-128"/>
                          <a:ea typeface="UD デジタル 教科書体 N-B" panose="02020700000000000000" pitchFamily="17" charset="-128"/>
                        </a:rPr>
                        <a:t>①　</a:t>
                      </a:r>
                      <a:r>
                        <a:rPr lang="ja-JP" altLang="en-US" sz="1050" dirty="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rPr>
                        <a:t>ビジネス化に資する実機等を使用した</a:t>
                      </a:r>
                      <a:endParaRPr lang="en-US" altLang="ja-JP" sz="1050" dirty="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endParaRPr>
                    </a:p>
                    <a:p>
                      <a:r>
                        <a:rPr lang="ja-JP" altLang="en-US" sz="1050" b="1" u="none" dirty="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rPr>
                        <a:t>　</a:t>
                      </a:r>
                      <a:r>
                        <a:rPr lang="ja-JP" altLang="en-US" sz="1050" b="1" u="sng" dirty="0">
                          <a:solidFill>
                            <a:schemeClr val="tx1"/>
                          </a:solidFill>
                          <a:latin typeface="UD デジタル 教科書体 N-B" panose="02020700000000000000" pitchFamily="17" charset="-128"/>
                          <a:ea typeface="UD デジタル 教科書体 N-B" panose="02020700000000000000" pitchFamily="17" charset="-128"/>
                        </a:rPr>
                        <a:t>社会受容性向上の取組み等</a:t>
                      </a:r>
                      <a:r>
                        <a:rPr lang="ja-JP" altLang="en-US" sz="1050" b="1" u="none" dirty="0">
                          <a:solidFill>
                            <a:schemeClr val="tx1"/>
                          </a:solidFill>
                          <a:latin typeface="UD デジタル 教科書体 N-B" panose="02020700000000000000" pitchFamily="17" charset="-128"/>
                          <a:ea typeface="UD デジタル 教科書体 N-B" panose="02020700000000000000" pitchFamily="17" charset="-128"/>
                        </a:rPr>
                        <a:t>　　　</a:t>
                      </a:r>
                      <a:endParaRPr lang="en-US" altLang="ja-JP" sz="1050" b="1" u="none"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050" b="1" u="none" dirty="0">
                          <a:solidFill>
                            <a:schemeClr val="tx1"/>
                          </a:solidFill>
                          <a:latin typeface="UD デジタル 教科書体 N-B" panose="02020700000000000000" pitchFamily="17" charset="-128"/>
                          <a:ea typeface="UD デジタル 教科書体 N-B" panose="02020700000000000000" pitchFamily="17" charset="-128"/>
                        </a:rPr>
                        <a:t>　　　　　　　　　　　　　　</a:t>
                      </a:r>
                      <a:r>
                        <a:rPr lang="ja-JP" altLang="en-US" sz="1050" dirty="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rPr>
                        <a:t>上限　　</a:t>
                      </a:r>
                      <a:r>
                        <a:rPr lang="en-US" altLang="ja-JP" sz="1050" dirty="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rPr>
                        <a:t>10,000</a:t>
                      </a:r>
                      <a:r>
                        <a:rPr lang="ja-JP" altLang="en-US" sz="1050" dirty="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rPr>
                        <a:t>千円</a:t>
                      </a:r>
                    </a:p>
                    <a:p>
                      <a:endParaRPr lang="en-US" altLang="ja-JP" sz="1050"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050" dirty="0">
                          <a:solidFill>
                            <a:schemeClr val="tx1"/>
                          </a:solidFill>
                          <a:latin typeface="UD デジタル 教科書体 N-B" panose="02020700000000000000" pitchFamily="17" charset="-128"/>
                          <a:ea typeface="UD デジタル 教科書体 N-B" panose="02020700000000000000" pitchFamily="17" charset="-128"/>
                        </a:rPr>
                        <a:t>②　</a:t>
                      </a:r>
                      <a:r>
                        <a:rPr lang="ja-JP" altLang="en-US" sz="1050" dirty="0">
                          <a:latin typeface="UD デジタル 教科書体 N-B" panose="02020700000000000000" pitchFamily="17" charset="-128"/>
                          <a:ea typeface="UD デジタル 教科書体 N-B" panose="02020700000000000000" pitchFamily="17" charset="-128"/>
                        </a:rPr>
                        <a:t>ビジネスモデルの検証に資する</a:t>
                      </a:r>
                      <a:r>
                        <a:rPr lang="ja-JP" altLang="en-US" sz="1050" dirty="0">
                          <a:solidFill>
                            <a:schemeClr val="tx1"/>
                          </a:solidFill>
                          <a:latin typeface="UD デジタル 教科書体 N-B" panose="02020700000000000000" pitchFamily="17" charset="-128"/>
                          <a:ea typeface="UD デジタル 教科書体 N-B" panose="02020700000000000000" pitchFamily="17" charset="-128"/>
                        </a:rPr>
                        <a:t>実証実験、調査</a:t>
                      </a:r>
                      <a:endParaRPr lang="en-US" altLang="ja-JP" sz="1050"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050" dirty="0">
                          <a:solidFill>
                            <a:schemeClr val="tx1"/>
                          </a:solidFill>
                          <a:latin typeface="UD デジタル 教科書体 N-B" panose="02020700000000000000" pitchFamily="17" charset="-128"/>
                          <a:ea typeface="UD デジタル 教科書体 N-B" panose="02020700000000000000" pitchFamily="17" charset="-128"/>
                        </a:rPr>
                        <a:t>　　検討、社会受容性向上に向けた取組み</a:t>
                      </a:r>
                      <a:endParaRPr lang="en-US" altLang="ja-JP" sz="1050"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050" spc="200" dirty="0">
                          <a:solidFill>
                            <a:schemeClr val="tx1"/>
                          </a:solidFill>
                          <a:latin typeface="UD デジタル 教科書体 N-B" panose="02020700000000000000" pitchFamily="17" charset="-128"/>
                          <a:ea typeface="UD デジタル 教科書体 N-B" panose="02020700000000000000" pitchFamily="17" charset="-128"/>
                        </a:rPr>
                        <a:t>　　　　　　　　　　　上限　</a:t>
                      </a:r>
                      <a:r>
                        <a:rPr lang="en-US" altLang="ja-JP" sz="1050" spc="200" dirty="0">
                          <a:solidFill>
                            <a:schemeClr val="tx1"/>
                          </a:solidFill>
                          <a:latin typeface="UD デジタル 教科書体 N-B" panose="02020700000000000000" pitchFamily="17" charset="-128"/>
                          <a:ea typeface="UD デジタル 教科書体 N-B" panose="02020700000000000000" pitchFamily="17" charset="-128"/>
                        </a:rPr>
                        <a:t>2,500</a:t>
                      </a:r>
                      <a:r>
                        <a:rPr lang="ja-JP" altLang="en-US" sz="1050" spc="200" dirty="0">
                          <a:solidFill>
                            <a:schemeClr val="tx1"/>
                          </a:solidFill>
                          <a:latin typeface="UD デジタル 教科書体 N-B" panose="02020700000000000000" pitchFamily="17" charset="-128"/>
                          <a:ea typeface="UD デジタル 教科書体 N-B" panose="02020700000000000000" pitchFamily="17" charset="-128"/>
                        </a:rPr>
                        <a:t>千円</a:t>
                      </a:r>
                      <a:endParaRPr lang="en-US" altLang="ja-JP" sz="1050" spc="2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tc>
                <a:extLst>
                  <a:ext uri="{0D108BD9-81ED-4DB2-BD59-A6C34878D82A}">
                    <a16:rowId xmlns:a16="http://schemas.microsoft.com/office/drawing/2014/main" val="3775475232"/>
                  </a:ext>
                </a:extLst>
              </a:tr>
              <a:tr h="240156">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補助率</a:t>
                      </a:r>
                    </a:p>
                  </a:txBody>
                  <a:tcPr anchor="ctr">
                    <a:solidFill>
                      <a:schemeClr val="accent5">
                        <a:lumMod val="20000"/>
                        <a:lumOff val="80000"/>
                      </a:schemeClr>
                    </a:solidFill>
                  </a:tcPr>
                </a:tc>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対象経費の</a:t>
                      </a:r>
                      <a:r>
                        <a:rPr kumimoji="1" lang="en-US" altLang="ja-JP" sz="1050" dirty="0">
                          <a:latin typeface="UD デジタル 教科書体 N-B" panose="02020700000000000000" pitchFamily="17" charset="-128"/>
                          <a:ea typeface="UD デジタル 教科書体 N-B" panose="02020700000000000000" pitchFamily="17" charset="-128"/>
                        </a:rPr>
                        <a:t>1/2</a:t>
                      </a:r>
                      <a:r>
                        <a:rPr kumimoji="1" lang="ja-JP" altLang="en-US" sz="1050" dirty="0">
                          <a:latin typeface="UD デジタル 教科書体 N-B" panose="02020700000000000000" pitchFamily="17" charset="-128"/>
                          <a:ea typeface="UD デジタル 教科書体 N-B" panose="02020700000000000000" pitchFamily="17" charset="-128"/>
                        </a:rPr>
                        <a:t>以内</a:t>
                      </a:r>
                      <a:endParaRPr kumimoji="1" lang="en-US" altLang="ja-JP" sz="1050" dirty="0">
                        <a:latin typeface="UD デジタル 教科書体 N-B" panose="02020700000000000000" pitchFamily="17" charset="-128"/>
                        <a:ea typeface="UD デジタル 教科書体 N-B" panose="02020700000000000000" pitchFamily="17" charset="-128"/>
                      </a:endParaRPr>
                    </a:p>
                  </a:txBody>
                  <a:tcPr anchor="ctr"/>
                </a:tc>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府補助と合わせてトータルで対象経費の</a:t>
                      </a:r>
                      <a:r>
                        <a:rPr kumimoji="1" lang="en-US" altLang="ja-JP" sz="1050" dirty="0">
                          <a:latin typeface="UD デジタル 教科書体 N-B" panose="02020700000000000000" pitchFamily="17" charset="-128"/>
                          <a:ea typeface="UD デジタル 教科書体 N-B" panose="02020700000000000000" pitchFamily="17" charset="-128"/>
                        </a:rPr>
                        <a:t>1/2</a:t>
                      </a:r>
                      <a:r>
                        <a:rPr kumimoji="1" lang="ja-JP" altLang="en-US" sz="1050" dirty="0">
                          <a:latin typeface="UD デジタル 教科書体 N-B" panose="02020700000000000000" pitchFamily="17" charset="-128"/>
                          <a:ea typeface="UD デジタル 教科書体 N-B" panose="02020700000000000000" pitchFamily="17" charset="-128"/>
                        </a:rPr>
                        <a:t>以内</a:t>
                      </a:r>
                      <a:endParaRPr kumimoji="1" lang="en-US" altLang="ja-JP" sz="1050" dirty="0">
                        <a:latin typeface="UD デジタル 教科書体 N-B" panose="02020700000000000000" pitchFamily="17" charset="-128"/>
                        <a:ea typeface="UD デジタル 教科書体 N-B" panose="02020700000000000000" pitchFamily="17" charset="-128"/>
                      </a:endParaRPr>
                    </a:p>
                  </a:txBody>
                  <a:tcPr anchor="ctr"/>
                </a:tc>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対象経費の</a:t>
                      </a:r>
                      <a:r>
                        <a:rPr kumimoji="1" lang="en-US" altLang="ja-JP" sz="1050" dirty="0">
                          <a:latin typeface="UD デジタル 教科書体 N-B" panose="02020700000000000000" pitchFamily="17" charset="-128"/>
                          <a:ea typeface="UD デジタル 教科書体 N-B" panose="02020700000000000000" pitchFamily="17" charset="-128"/>
                        </a:rPr>
                        <a:t>1/4</a:t>
                      </a:r>
                      <a:r>
                        <a:rPr kumimoji="1" lang="ja-JP" altLang="en-US" sz="1050" dirty="0">
                          <a:latin typeface="UD デジタル 教科書体 N-B" panose="02020700000000000000" pitchFamily="17" charset="-128"/>
                          <a:ea typeface="UD デジタル 教科書体 N-B" panose="02020700000000000000" pitchFamily="17" charset="-128"/>
                        </a:rPr>
                        <a:t>以内</a:t>
                      </a:r>
                      <a:endParaRPr kumimoji="1" lang="en-US" altLang="ja-JP" sz="1050" dirty="0">
                        <a:latin typeface="UD デジタル 教科書体 N-B" panose="02020700000000000000" pitchFamily="17" charset="-128"/>
                        <a:ea typeface="UD デジタル 教科書体 N-B" panose="02020700000000000000" pitchFamily="17" charset="-128"/>
                      </a:endParaRPr>
                    </a:p>
                  </a:txBody>
                  <a:tcPr anchor="ctr"/>
                </a:tc>
                <a:extLst>
                  <a:ext uri="{0D108BD9-81ED-4DB2-BD59-A6C34878D82A}">
                    <a16:rowId xmlns:a16="http://schemas.microsoft.com/office/drawing/2014/main" val="3535315010"/>
                  </a:ext>
                </a:extLst>
              </a:tr>
              <a:tr h="240156">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備考（補助の考え方）</a:t>
                      </a:r>
                    </a:p>
                  </a:txBody>
                  <a:tcPr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rgbClr val="FF0000"/>
                        </a:solidFill>
                        <a:latin typeface="UD デジタル 教科書体 N-B" panose="02020700000000000000" pitchFamily="17" charset="-128"/>
                        <a:ea typeface="UD デジタル 教科書体 N-B" panose="02020700000000000000" pitchFamily="17"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UD デジタル 教科書体 N-B" panose="02020700000000000000" pitchFamily="17" charset="-128"/>
                        <a:ea typeface="UD デジタル 教科書体 N-B" panose="02020700000000000000" pitchFamily="17" charset="-128"/>
                      </a:endParaRPr>
                    </a:p>
                  </a:txBody>
                  <a:tcPr anchor="ctr"/>
                </a:tc>
                <a:tc>
                  <a:txBody>
                    <a:bodyPr/>
                    <a:lstStyle/>
                    <a:p>
                      <a:r>
                        <a:rPr kumimoji="1" lang="ja-JP" altLang="en-US" sz="1050" dirty="0">
                          <a:latin typeface="UD デジタル 教科書体 N-B" panose="02020700000000000000" pitchFamily="17" charset="-128"/>
                          <a:ea typeface="UD デジタル 教科書体 N-B" panose="02020700000000000000" pitchFamily="17" charset="-128"/>
                        </a:rPr>
                        <a:t>大阪市域での社会受容性向上事業を重点的に補助。</a:t>
                      </a:r>
                      <a:endParaRPr kumimoji="1" lang="en-US" altLang="ja-JP" sz="1050" dirty="0">
                        <a:latin typeface="UD デジタル 教科書体 N-B" panose="02020700000000000000" pitchFamily="17" charset="-128"/>
                        <a:ea typeface="UD デジタル 教科書体 N-B" panose="02020700000000000000" pitchFamily="17" charset="-128"/>
                      </a:endParaRPr>
                    </a:p>
                  </a:txBody>
                  <a:tcPr anchor="ctr"/>
                </a:tc>
                <a:extLst>
                  <a:ext uri="{0D108BD9-81ED-4DB2-BD59-A6C34878D82A}">
                    <a16:rowId xmlns:a16="http://schemas.microsoft.com/office/drawing/2014/main" val="2635679055"/>
                  </a:ext>
                </a:extLst>
              </a:tr>
            </a:tbl>
          </a:graphicData>
        </a:graphic>
      </p:graphicFrame>
      <p:sp>
        <p:nvSpPr>
          <p:cNvPr id="99" name="正方形/長方形 98">
            <a:extLst>
              <a:ext uri="{FF2B5EF4-FFF2-40B4-BE49-F238E27FC236}">
                <a16:creationId xmlns:a16="http://schemas.microsoft.com/office/drawing/2014/main" id="{66BD1D4D-12FF-4800-AF9A-CD572DB9AD02}"/>
              </a:ext>
            </a:extLst>
          </p:cNvPr>
          <p:cNvSpPr/>
          <p:nvPr/>
        </p:nvSpPr>
        <p:spPr>
          <a:xfrm>
            <a:off x="1" y="560090"/>
            <a:ext cx="12191999" cy="428337"/>
          </a:xfrm>
          <a:prstGeom prst="rect">
            <a:avLst/>
          </a:prstGeom>
          <a:solidFill>
            <a:srgbClr val="BCEBFF"/>
          </a:solidFill>
        </p:spPr>
        <p:txBody>
          <a:bodyPr wrap="square" anchor="t" anchorCtr="0">
            <a:noAutofit/>
          </a:bodyPr>
          <a:lstStyle/>
          <a:p>
            <a:pPr fontAlgn="ctr">
              <a:defRPr/>
            </a:pPr>
            <a:r>
              <a:rPr lang="ja-JP" altLang="en-US" sz="2000" b="1" dirty="0">
                <a:latin typeface="UD デジタル 教科書体 N-B" panose="02020700000000000000" pitchFamily="17" charset="-128"/>
                <a:ea typeface="UD デジタル 教科書体 N-B" panose="02020700000000000000" pitchFamily="17" charset="-128"/>
              </a:rPr>
              <a:t>◆ 空飛ぶクルマのネットワークを関西一円に拡げていくため、兵庫県・大阪市と連携して実施。</a:t>
            </a:r>
            <a:endParaRPr lang="en-US" altLang="ja-JP" sz="2000" b="1"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768484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825CD048-1CB4-5248-8C4F-366F80C7A711}"/>
              </a:ext>
            </a:extLst>
          </p:cNvPr>
          <p:cNvSpPr/>
          <p:nvPr/>
        </p:nvSpPr>
        <p:spPr>
          <a:xfrm>
            <a:off x="1" y="568196"/>
            <a:ext cx="12191999" cy="786779"/>
          </a:xfrm>
          <a:prstGeom prst="rect">
            <a:avLst/>
          </a:prstGeom>
          <a:solidFill>
            <a:srgbClr val="BCEBFF"/>
          </a:solidFill>
        </p:spPr>
        <p:txBody>
          <a:bodyPr wrap="square" tIns="108000" anchor="t" anchorCtr="0">
            <a:noAutofit/>
          </a:bodyPr>
          <a:lstStyle/>
          <a:p>
            <a:pPr fontAlgn="ctr">
              <a:spcBef>
                <a:spcPts val="300"/>
              </a:spcBef>
              <a:spcAft>
                <a:spcPts val="300"/>
              </a:spcAft>
              <a:defRPr/>
            </a:pP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 ◆　本県では</a:t>
            </a:r>
            <a:r>
              <a:rPr lang="en-US" altLang="ja-JP" sz="2000" b="1" dirty="0">
                <a:solidFill>
                  <a:prstClr val="black"/>
                </a:solidFill>
                <a:latin typeface="UD デジタル 教科書体 N-B" panose="02020700000000000000" pitchFamily="17" charset="-128"/>
                <a:ea typeface="UD デジタル 教科書体 N-B" panose="02020700000000000000" pitchFamily="17" charset="-128"/>
              </a:rPr>
              <a:t>2025</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年大阪・関西万博を契機に空飛ぶクルマの社会実装の実現、その後の県内</a:t>
            </a:r>
            <a:endParaRPr lang="en-US" altLang="ja-JP" sz="2000" b="1" dirty="0">
              <a:solidFill>
                <a:prstClr val="black"/>
              </a:solidFill>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　　空飛ぶクルマ産業のエコシステムの形成を目指し取組を推進</a:t>
            </a:r>
            <a:r>
              <a:rPr lang="ja-JP" altLang="en-US" sz="2000" b="1" spc="200" dirty="0">
                <a:latin typeface="UD デジタル 教科書体 N-B" panose="02020700000000000000" pitchFamily="17" charset="-128"/>
                <a:ea typeface="UD デジタル 教科書体 N-B" panose="02020700000000000000" pitchFamily="17" charset="-128"/>
              </a:rPr>
              <a:t>。</a:t>
            </a:r>
            <a:endParaRPr lang="en-US" altLang="ja-JP" sz="2000" b="1" spc="200" dirty="0">
              <a:latin typeface="UD デジタル 教科書体 N-B" panose="02020700000000000000" pitchFamily="17" charset="-128"/>
              <a:ea typeface="UD デジタル 教科書体 N-B" panose="02020700000000000000" pitchFamily="17" charset="-128"/>
            </a:endParaRPr>
          </a:p>
        </p:txBody>
      </p:sp>
      <p:sp>
        <p:nvSpPr>
          <p:cNvPr id="23"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a:defRPr/>
            </a:pPr>
            <a:r>
              <a:rPr lang="ja-JP" altLang="en-US" dirty="0">
                <a:solidFill>
                  <a:prstClr val="white"/>
                </a:solidFill>
                <a:latin typeface="UD デジタル 教科書体 N-B" panose="02020700000000000000" pitchFamily="17" charset="-128"/>
                <a:ea typeface="UD デジタル 教科書体 N-B" panose="02020700000000000000" pitchFamily="17" charset="-128"/>
              </a:rPr>
              <a:t>令和５年度 空飛ぶクルマ実装促進事業補助金</a:t>
            </a:r>
          </a:p>
        </p:txBody>
      </p:sp>
      <p:sp>
        <p:nvSpPr>
          <p:cNvPr id="44" name="テキスト ボックス 43"/>
          <p:cNvSpPr txBox="1"/>
          <p:nvPr/>
        </p:nvSpPr>
        <p:spPr>
          <a:xfrm>
            <a:off x="1720830" y="5588113"/>
            <a:ext cx="671979" cy="415498"/>
          </a:xfrm>
          <a:prstGeom prst="rect">
            <a:avLst/>
          </a:prstGeom>
          <a:noFill/>
        </p:spPr>
        <p:txBody>
          <a:bodyPr wrap="none" rtlCol="0" anchor="ctr">
            <a:spAutoFit/>
          </a:bodyPr>
          <a:lstStyle/>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　</a:t>
            </a:r>
            <a:r>
              <a:rPr kumimoji="1" lang="ja-JP" altLang="en-US" sz="1200" dirty="0">
                <a:latin typeface="UD デジタル 教科書体 N-B" panose="02020700000000000000" pitchFamily="17" charset="-128"/>
                <a:ea typeface="UD デジタル 教科書体 N-B" panose="02020700000000000000" pitchFamily="17" charset="-128"/>
              </a:rPr>
              <a:t>　　</a:t>
            </a:r>
          </a:p>
        </p:txBody>
      </p:sp>
      <p:sp>
        <p:nvSpPr>
          <p:cNvPr id="3" name="角丸四角形 2"/>
          <p:cNvSpPr/>
          <p:nvPr/>
        </p:nvSpPr>
        <p:spPr>
          <a:xfrm>
            <a:off x="-1" y="1471353"/>
            <a:ext cx="12191999" cy="5320145"/>
          </a:xfrm>
          <a:prstGeom prst="roundRect">
            <a:avLst>
              <a:gd name="adj" fmla="val 6447"/>
            </a:avLst>
          </a:prstGeom>
          <a:solidFill>
            <a:schemeClr val="bg1"/>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a:p>
            <a:pPr algn="ct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a:p>
            <a:pPr algn="ctr"/>
            <a:endParaRPr kumimoji="1" lang="ja-JP" altLang="en-US"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graphicFrame>
        <p:nvGraphicFramePr>
          <p:cNvPr id="19" name="表 18">
            <a:extLst>
              <a:ext uri="{FF2B5EF4-FFF2-40B4-BE49-F238E27FC236}">
                <a16:creationId xmlns:a16="http://schemas.microsoft.com/office/drawing/2014/main" id="{68B56043-3F38-461A-8AE6-4315D1A79CF0}"/>
              </a:ext>
            </a:extLst>
          </p:cNvPr>
          <p:cNvGraphicFramePr>
            <a:graphicFrameLocks noGrp="1"/>
          </p:cNvGraphicFramePr>
          <p:nvPr>
            <p:extLst>
              <p:ext uri="{D42A27DB-BD31-4B8C-83A1-F6EECF244321}">
                <p14:modId xmlns:p14="http://schemas.microsoft.com/office/powerpoint/2010/main" val="2656075727"/>
              </p:ext>
            </p:extLst>
          </p:nvPr>
        </p:nvGraphicFramePr>
        <p:xfrm>
          <a:off x="92762" y="1471353"/>
          <a:ext cx="12006471" cy="5254904"/>
        </p:xfrm>
        <a:graphic>
          <a:graphicData uri="http://schemas.openxmlformats.org/drawingml/2006/table">
            <a:tbl>
              <a:tblPr firstRow="1" bandRow="1">
                <a:tableStyleId>{5C22544A-7EE6-4342-B048-85BDC9FD1C3A}</a:tableStyleId>
              </a:tblPr>
              <a:tblGrid>
                <a:gridCol w="1820595">
                  <a:extLst>
                    <a:ext uri="{9D8B030D-6E8A-4147-A177-3AD203B41FA5}">
                      <a16:colId xmlns:a16="http://schemas.microsoft.com/office/drawing/2014/main" val="3720802323"/>
                    </a:ext>
                  </a:extLst>
                </a:gridCol>
                <a:gridCol w="208280">
                  <a:extLst>
                    <a:ext uri="{9D8B030D-6E8A-4147-A177-3AD203B41FA5}">
                      <a16:colId xmlns:a16="http://schemas.microsoft.com/office/drawing/2014/main" val="131912944"/>
                    </a:ext>
                  </a:extLst>
                </a:gridCol>
                <a:gridCol w="4941449">
                  <a:extLst>
                    <a:ext uri="{9D8B030D-6E8A-4147-A177-3AD203B41FA5}">
                      <a16:colId xmlns:a16="http://schemas.microsoft.com/office/drawing/2014/main" val="2455506596"/>
                    </a:ext>
                  </a:extLst>
                </a:gridCol>
                <a:gridCol w="368640">
                  <a:extLst>
                    <a:ext uri="{9D8B030D-6E8A-4147-A177-3AD203B41FA5}">
                      <a16:colId xmlns:a16="http://schemas.microsoft.com/office/drawing/2014/main" val="492343441"/>
                    </a:ext>
                  </a:extLst>
                </a:gridCol>
                <a:gridCol w="4667507">
                  <a:extLst>
                    <a:ext uri="{9D8B030D-6E8A-4147-A177-3AD203B41FA5}">
                      <a16:colId xmlns:a16="http://schemas.microsoft.com/office/drawing/2014/main" val="3602024958"/>
                    </a:ext>
                  </a:extLst>
                </a:gridCol>
              </a:tblGrid>
              <a:tr h="551221">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兵庫県・大阪府枠</a:t>
                      </a:r>
                      <a:r>
                        <a:rPr kumimoji="1" lang="ja-JP" altLang="en-US" sz="1800" baseline="0" dirty="0">
                          <a:solidFill>
                            <a:schemeClr val="tx1"/>
                          </a:solidFill>
                          <a:latin typeface="UD デジタル 教科書体 NK-B" panose="02020700000000000000" pitchFamily="18" charset="-128"/>
                          <a:ea typeface="UD デジタル 教科書体 NK-B" panose="02020700000000000000" pitchFamily="18" charset="-128"/>
                        </a:rPr>
                        <a:t> </a:t>
                      </a:r>
                      <a:endPar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800">
                          <a:solidFill>
                            <a:schemeClr val="tx1"/>
                          </a:solidFill>
                          <a:latin typeface="UD デジタル 教科書体 NK-B" panose="02020700000000000000" pitchFamily="18" charset="-128"/>
                          <a:ea typeface="UD デジタル 教科書体 NK-B" panose="02020700000000000000" pitchFamily="18" charset="-128"/>
                        </a:rPr>
                        <a:t>兵庫県枠</a:t>
                      </a:r>
                      <a:r>
                        <a:rPr kumimoji="1" lang="ja-JP" altLang="en-US" sz="2000" baseline="0">
                          <a:solidFill>
                            <a:schemeClr val="tx1"/>
                          </a:solidFill>
                          <a:latin typeface="UD デジタル 教科書体 NK-B" panose="02020700000000000000" pitchFamily="18" charset="-128"/>
                          <a:ea typeface="UD デジタル 教科書体 NK-B" panose="02020700000000000000" pitchFamily="18" charset="-128"/>
                        </a:rPr>
                        <a:t> </a:t>
                      </a: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6981961"/>
                  </a:ext>
                </a:extLst>
              </a:tr>
              <a:tr h="576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補助対象者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兵庫県域及び大阪府域で</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事業を行う事業者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兵庫県域のみで</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事業を行う事業者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8852036"/>
                  </a:ext>
                </a:extLst>
              </a:tr>
              <a:tr h="5760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対象事業</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50000"/>
                        </a:lnSpc>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（１）飛行実証等ビジネス化に資する事業</a:t>
                      </a:r>
                      <a:endPar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endParaRPr>
                    </a:p>
                    <a:p>
                      <a:pPr algn="ctr">
                        <a:lnSpc>
                          <a:spcPct val="150000"/>
                        </a:lnSpc>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（２）ビジネスモデルの検証に資する事業</a:t>
                      </a:r>
                      <a:endPar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5254681"/>
                  </a:ext>
                </a:extLst>
              </a:tr>
              <a:tr h="574494">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err="1">
                          <a:solidFill>
                            <a:schemeClr val="tx1"/>
                          </a:solidFill>
                          <a:latin typeface="UD デジタル 教科書体 NK-B" panose="02020700000000000000" pitchFamily="18" charset="-128"/>
                          <a:ea typeface="UD デジタル 教科書体 NK-B" panose="02020700000000000000" pitchFamily="18" charset="-128"/>
                        </a:rPr>
                        <a:t>ー</a:t>
                      </a:r>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（３）離着陸場設置の準備事業</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2393873"/>
                  </a:ext>
                </a:extLst>
              </a:tr>
              <a:tr h="360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補助割合</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対象経費の２分の１以内</a:t>
                      </a:r>
                    </a:p>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（兵庫県４分の１</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大阪府４分の１）</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対象経費の２分の１以内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7993796"/>
                  </a:ext>
                </a:extLst>
              </a:tr>
              <a:tr h="576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補助額（上限）</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（１）</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6,000</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万円</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（県</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3,000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万円＋府</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3,000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a:t>
                      </a:r>
                      <a:endPar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（２）</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万円</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（県</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500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万円＋府</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500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a:t>
                      </a:r>
                      <a:endPar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（１）</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3,000</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万円</a:t>
                      </a:r>
                      <a:endPar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2</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500</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万円</a:t>
                      </a:r>
                      <a:endPar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3</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万円</a:t>
                      </a:r>
                      <a:endPar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634958"/>
                  </a:ext>
                </a:extLst>
              </a:tr>
              <a:tr h="576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連携自治体</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rPr>
                        <a: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（１）（</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2</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）共に、大阪府、大阪市</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1</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2</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3</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）共に、神戸市</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3422218"/>
                  </a:ext>
                </a:extLst>
              </a:tr>
              <a:tr h="576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申請自治体</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補助金を活用するそれぞれの自治体</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兵庫県（神戸市補助金活用の場合も含む）</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3837"/>
                  </a:ext>
                </a:extLst>
              </a:tr>
            </a:tbl>
          </a:graphicData>
        </a:graphic>
      </p:graphicFrame>
      <p:sp>
        <p:nvSpPr>
          <p:cNvPr id="30" name="角丸四角形 29">
            <a:extLst>
              <a:ext uri="{FF2B5EF4-FFF2-40B4-BE49-F238E27FC236}">
                <a16:creationId xmlns:a16="http://schemas.microsoft.com/office/drawing/2014/main" id="{FD4370F6-7DB1-2F45-9DEC-120E25826D1C}"/>
              </a:ext>
            </a:extLst>
          </p:cNvPr>
          <p:cNvSpPr/>
          <p:nvPr/>
        </p:nvSpPr>
        <p:spPr>
          <a:xfrm>
            <a:off x="-3" y="1354975"/>
            <a:ext cx="2240524" cy="620132"/>
          </a:xfrm>
          <a:prstGeom prst="roundRect">
            <a:avLst/>
          </a:prstGeom>
          <a:solidFill>
            <a:srgbClr val="005D84"/>
          </a:solidFill>
          <a:ln w="31750">
            <a:noFill/>
          </a:ln>
        </p:spPr>
        <p:style>
          <a:lnRef idx="2">
            <a:schemeClr val="accent1">
              <a:shade val="50000"/>
            </a:schemeClr>
          </a:lnRef>
          <a:fillRef idx="1">
            <a:schemeClr val="accent1"/>
          </a:fillRef>
          <a:effectRef idx="0">
            <a:schemeClr val="accent1"/>
          </a:effectRef>
          <a:fontRef idx="minor">
            <a:schemeClr val="lt1"/>
          </a:fontRef>
        </p:style>
        <p:txBody>
          <a:bodyPr vert="horz"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補助概要</a:t>
            </a:r>
            <a:endParaRPr kumimoji="0" lang="en-US" altLang="ja-JP"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endParaRPr>
          </a:p>
        </p:txBody>
      </p:sp>
      <p:pic>
        <p:nvPicPr>
          <p:cNvPr id="1026" name="図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32720" y="0"/>
            <a:ext cx="1701223" cy="620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917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lvl="0" defTabSz="457200">
              <a:spcBef>
                <a:spcPts val="0"/>
              </a:spcBef>
              <a:defRPr/>
            </a:pPr>
            <a:r>
              <a:rPr kumimoji="0" lang="ja-JP" altLang="en-US" dirty="0">
                <a:solidFill>
                  <a:prstClr val="white"/>
                </a:solidFill>
                <a:latin typeface="UD デジタル 教科書体 N-B" panose="02020700000000000000" pitchFamily="17" charset="-128"/>
                <a:ea typeface="UD デジタル 教科書体 N-B" panose="02020700000000000000" pitchFamily="17" charset="-128"/>
              </a:rPr>
              <a:t>神戸市</a:t>
            </a:r>
            <a:r>
              <a:rPr kumimoji="0" lang="ja-JP" altLang="en-US" dirty="0">
                <a:latin typeface="UD デジタル 教科書体 N-B" panose="02020700000000000000" pitchFamily="17" charset="-128"/>
                <a:ea typeface="UD デジタル 教科書体 N-B" panose="02020700000000000000" pitchFamily="17" charset="-128"/>
              </a:rPr>
              <a:t>との連携（兵庫県枠）　</a:t>
            </a:r>
            <a:endParaRPr kumimoji="0" lang="en-US" altLang="ja-JP" dirty="0">
              <a:latin typeface="UD デジタル 教科書体 N-B" panose="02020700000000000000" pitchFamily="17" charset="-128"/>
              <a:ea typeface="UD デジタル 教科書体 N-B" panose="02020700000000000000" pitchFamily="17" charset="-128"/>
            </a:endParaRPr>
          </a:p>
        </p:txBody>
      </p:sp>
      <p:sp>
        <p:nvSpPr>
          <p:cNvPr id="58" name="正方形/長方形 57">
            <a:extLst>
              <a:ext uri="{FF2B5EF4-FFF2-40B4-BE49-F238E27FC236}">
                <a16:creationId xmlns:a16="http://schemas.microsoft.com/office/drawing/2014/main" id="{825CD048-1CB4-5248-8C4F-366F80C7A711}"/>
              </a:ext>
            </a:extLst>
          </p:cNvPr>
          <p:cNvSpPr/>
          <p:nvPr/>
        </p:nvSpPr>
        <p:spPr>
          <a:xfrm>
            <a:off x="1" y="4827126"/>
            <a:ext cx="12191999" cy="503027"/>
          </a:xfrm>
          <a:prstGeom prst="rect">
            <a:avLst/>
          </a:prstGeom>
          <a:solidFill>
            <a:srgbClr val="BCEBFF"/>
          </a:solidFill>
        </p:spPr>
        <p:txBody>
          <a:bodyPr wrap="square" anchor="ctr" anchorCtr="0">
            <a:noAutofit/>
          </a:bodyPr>
          <a:lstStyle/>
          <a:p>
            <a:pPr algn="ctr" fontAlgn="ctr">
              <a:defRPr/>
            </a:pPr>
            <a:r>
              <a:rPr lang="ja-JP" altLang="en-US" sz="2200" b="1" u="sng" dirty="0">
                <a:solidFill>
                  <a:srgbClr val="FF0000"/>
                </a:solidFill>
                <a:latin typeface="UD デジタル 教科書体 N-B" panose="02020700000000000000" pitchFamily="17" charset="-128"/>
                <a:ea typeface="UD デジタル 教科書体 N-B" panose="02020700000000000000" pitchFamily="17" charset="-128"/>
              </a:rPr>
              <a:t>兵庫県域のみで且つ神戸市域を対象とする事業へは神戸市からも上乗せ支援！</a:t>
            </a:r>
            <a:endParaRPr lang="en-US" altLang="ja-JP" sz="2200" b="1" u="sng"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41" name="角丸四角形 2">
            <a:extLst>
              <a:ext uri="{FF2B5EF4-FFF2-40B4-BE49-F238E27FC236}">
                <a16:creationId xmlns:a16="http://schemas.microsoft.com/office/drawing/2014/main" id="{55C9DA0A-B9A5-40FB-A939-28DE38F3D2AC}"/>
              </a:ext>
            </a:extLst>
          </p:cNvPr>
          <p:cNvSpPr/>
          <p:nvPr/>
        </p:nvSpPr>
        <p:spPr>
          <a:xfrm>
            <a:off x="-1" y="1405146"/>
            <a:ext cx="12191999" cy="2837030"/>
          </a:xfrm>
          <a:prstGeom prst="roundRect">
            <a:avLst>
              <a:gd name="adj" fmla="val 6447"/>
            </a:avLst>
          </a:prstGeom>
          <a:solidFill>
            <a:schemeClr val="bg1"/>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a:p>
            <a:pPr algn="ct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a:p>
            <a:pPr algn="ctr"/>
            <a:endParaRPr kumimoji="1" lang="ja-JP" altLang="en-US"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43" name="角丸四角形 29">
            <a:extLst>
              <a:ext uri="{FF2B5EF4-FFF2-40B4-BE49-F238E27FC236}">
                <a16:creationId xmlns:a16="http://schemas.microsoft.com/office/drawing/2014/main" id="{FF1C8E50-C58D-460F-9A00-D6FDDE570499}"/>
              </a:ext>
            </a:extLst>
          </p:cNvPr>
          <p:cNvSpPr/>
          <p:nvPr/>
        </p:nvSpPr>
        <p:spPr>
          <a:xfrm>
            <a:off x="0" y="1253254"/>
            <a:ext cx="2240524" cy="620132"/>
          </a:xfrm>
          <a:prstGeom prst="roundRect">
            <a:avLst/>
          </a:prstGeom>
          <a:solidFill>
            <a:srgbClr val="005D84"/>
          </a:solidFill>
          <a:ln w="31750">
            <a:noFill/>
          </a:ln>
        </p:spPr>
        <p:style>
          <a:lnRef idx="2">
            <a:schemeClr val="accent1">
              <a:shade val="50000"/>
            </a:schemeClr>
          </a:lnRef>
          <a:fillRef idx="1">
            <a:schemeClr val="accent1"/>
          </a:fillRef>
          <a:effectRef idx="0">
            <a:schemeClr val="accent1"/>
          </a:effectRef>
          <a:fontRef idx="minor">
            <a:schemeClr val="lt1"/>
          </a:fontRef>
        </p:style>
        <p:txBody>
          <a:bodyPr vert="horz"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補助概要</a:t>
            </a:r>
            <a:endParaRPr kumimoji="0" lang="en-US" altLang="ja-JP"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endParaRPr>
          </a:p>
        </p:txBody>
      </p:sp>
      <p:sp>
        <p:nvSpPr>
          <p:cNvPr id="48" name="正方形/長方形 47">
            <a:extLst>
              <a:ext uri="{FF2B5EF4-FFF2-40B4-BE49-F238E27FC236}">
                <a16:creationId xmlns:a16="http://schemas.microsoft.com/office/drawing/2014/main" id="{E8DBD3AB-D278-439C-8E10-B22B5B7D480E}"/>
              </a:ext>
            </a:extLst>
          </p:cNvPr>
          <p:cNvSpPr/>
          <p:nvPr/>
        </p:nvSpPr>
        <p:spPr>
          <a:xfrm>
            <a:off x="1" y="560091"/>
            <a:ext cx="12191999" cy="403130"/>
          </a:xfrm>
          <a:prstGeom prst="rect">
            <a:avLst/>
          </a:prstGeom>
          <a:solidFill>
            <a:srgbClr val="BCEBFF"/>
          </a:solidFill>
        </p:spPr>
        <p:txBody>
          <a:bodyPr wrap="square" anchor="t" anchorCtr="0">
            <a:noAutofit/>
          </a:bodyPr>
          <a:lstStyle/>
          <a:p>
            <a:pPr fontAlgn="ctr">
              <a:defRPr/>
            </a:pPr>
            <a:r>
              <a:rPr lang="ja-JP" altLang="en-US" sz="2000" b="1" dirty="0">
                <a:latin typeface="UD デジタル 教科書体 N-B" panose="02020700000000000000" pitchFamily="17" charset="-128"/>
                <a:ea typeface="UD デジタル 教科書体 N-B" panose="02020700000000000000" pitchFamily="17" charset="-128"/>
              </a:rPr>
              <a:t>◆神戸市は兵庫県と連携して神戸市内における空飛ぶクルマの社会実装に向けた事業を支援・促進。</a:t>
            </a:r>
            <a:endParaRPr lang="en-US" altLang="ja-JP" sz="2000" b="1" dirty="0">
              <a:latin typeface="UD デジタル 教科書体 N-B" panose="02020700000000000000" pitchFamily="17" charset="-128"/>
              <a:ea typeface="UD デジタル 教科書体 N-B" panose="02020700000000000000" pitchFamily="17" charset="-128"/>
            </a:endParaRPr>
          </a:p>
        </p:txBody>
      </p:sp>
      <p:graphicFrame>
        <p:nvGraphicFramePr>
          <p:cNvPr id="4" name="表 3">
            <a:extLst>
              <a:ext uri="{FF2B5EF4-FFF2-40B4-BE49-F238E27FC236}">
                <a16:creationId xmlns:a16="http://schemas.microsoft.com/office/drawing/2014/main" id="{923EB7A3-7548-4314-A36B-0FC60CEFE6BA}"/>
              </a:ext>
            </a:extLst>
          </p:cNvPr>
          <p:cNvGraphicFramePr>
            <a:graphicFrameLocks noGrp="1"/>
          </p:cNvGraphicFramePr>
          <p:nvPr>
            <p:extLst>
              <p:ext uri="{D42A27DB-BD31-4B8C-83A1-F6EECF244321}">
                <p14:modId xmlns:p14="http://schemas.microsoft.com/office/powerpoint/2010/main" val="3929699767"/>
              </p:ext>
            </p:extLst>
          </p:nvPr>
        </p:nvGraphicFramePr>
        <p:xfrm>
          <a:off x="158199" y="1416308"/>
          <a:ext cx="11816086" cy="2700000"/>
        </p:xfrm>
        <a:graphic>
          <a:graphicData uri="http://schemas.openxmlformats.org/drawingml/2006/table">
            <a:tbl>
              <a:tblPr firstRow="1" bandRow="1"/>
              <a:tblGrid>
                <a:gridCol w="2636612">
                  <a:extLst>
                    <a:ext uri="{9D8B030D-6E8A-4147-A177-3AD203B41FA5}">
                      <a16:colId xmlns:a16="http://schemas.microsoft.com/office/drawing/2014/main" val="1793415576"/>
                    </a:ext>
                  </a:extLst>
                </a:gridCol>
                <a:gridCol w="282494">
                  <a:extLst>
                    <a:ext uri="{9D8B030D-6E8A-4147-A177-3AD203B41FA5}">
                      <a16:colId xmlns:a16="http://schemas.microsoft.com/office/drawing/2014/main" val="2963208355"/>
                    </a:ext>
                  </a:extLst>
                </a:gridCol>
                <a:gridCol w="8896980">
                  <a:extLst>
                    <a:ext uri="{9D8B030D-6E8A-4147-A177-3AD203B41FA5}">
                      <a16:colId xmlns:a16="http://schemas.microsoft.com/office/drawing/2014/main" val="1633818011"/>
                    </a:ext>
                  </a:extLst>
                </a:gridCol>
              </a:tblGrid>
              <a:tr h="540000">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pPr algn="ct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神戸市連携</a:t>
                      </a: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a:t>
                      </a: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令和</a:t>
                      </a: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6</a:t>
                      </a: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年度神戸市空飛ぶクルマ社会実装促進事業</a:t>
                      </a: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a:t>
                      </a:r>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0817117"/>
                  </a:ext>
                </a:extLst>
              </a:tr>
              <a:tr h="540000">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algn="ct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補助対象者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r>
                        <a:rPr kumimoji="1" lang="ja-JP" altLang="en-US" sz="1800" u="none" dirty="0">
                          <a:solidFill>
                            <a:schemeClr val="tx1"/>
                          </a:solidFill>
                          <a:latin typeface="UD デジタル 教科書体 N-B" panose="02020700000000000000" pitchFamily="17" charset="-128"/>
                          <a:ea typeface="UD デジタル 教科書体 N-B" panose="02020700000000000000" pitchFamily="17" charset="-128"/>
                        </a:rPr>
                        <a:t>　　</a:t>
                      </a:r>
                      <a:r>
                        <a:rPr kumimoji="1" lang="ja-JP" altLang="en-US" sz="1800" u="sng" dirty="0">
                          <a:solidFill>
                            <a:schemeClr val="tx1"/>
                          </a:solidFill>
                          <a:latin typeface="UD デジタル 教科書体 N-B" panose="02020700000000000000" pitchFamily="17" charset="-128"/>
                          <a:ea typeface="UD デジタル 教科書体 N-B" panose="02020700000000000000" pitchFamily="17" charset="-128"/>
                        </a:rPr>
                        <a:t>兵庫県枠採択事業のうち神戸市域で</a:t>
                      </a: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事業を行う事業者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1412855"/>
                  </a:ext>
                </a:extLst>
              </a:tr>
              <a:tr h="540000">
                <a:tc>
                  <a:txBody>
                    <a:bodyPr/>
                    <a:lstStyle/>
                    <a:p>
                      <a:pPr algn="ct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対象事業</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　　兵庫県が実施する</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rPr>
                        <a:t>1</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rPr>
                        <a:t>2</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rPr>
                        <a:t>3</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の事業</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5575824"/>
                  </a:ext>
                </a:extLst>
              </a:tr>
              <a:tr h="540000">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algn="ct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補助割合</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　　対象経費の４分の１以内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1677236"/>
                  </a:ext>
                </a:extLst>
              </a:tr>
              <a:tr h="540000">
                <a:tc>
                  <a:txBody>
                    <a:bodyPr/>
                    <a:lstStyle/>
                    <a:p>
                      <a:pPr algn="ct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補助額</a:t>
                      </a: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a:t>
                      </a: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上限</a:t>
                      </a: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a:t>
                      </a:r>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　　一律</a:t>
                      </a: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500</a:t>
                      </a: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万円</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0513376"/>
                  </a:ext>
                </a:extLst>
              </a:tr>
            </a:tbl>
          </a:graphicData>
        </a:graphic>
      </p:graphicFrame>
      <p:sp>
        <p:nvSpPr>
          <p:cNvPr id="5" name="テキスト ボックス 4">
            <a:extLst>
              <a:ext uri="{FF2B5EF4-FFF2-40B4-BE49-F238E27FC236}">
                <a16:creationId xmlns:a16="http://schemas.microsoft.com/office/drawing/2014/main" id="{947B1A0D-A773-4F53-A45F-4CEB63AAF366}"/>
              </a:ext>
            </a:extLst>
          </p:cNvPr>
          <p:cNvSpPr txBox="1"/>
          <p:nvPr/>
        </p:nvSpPr>
        <p:spPr>
          <a:xfrm>
            <a:off x="3162309" y="5697924"/>
            <a:ext cx="5867377" cy="769441"/>
          </a:xfrm>
          <a:prstGeom prst="rect">
            <a:avLst/>
          </a:prstGeom>
          <a:noFill/>
        </p:spPr>
        <p:txBody>
          <a:bodyPr wrap="square" rtlCol="0">
            <a:spAutoFit/>
          </a:bodyPr>
          <a:lstStyle/>
          <a:p>
            <a:pPr algn="ctr"/>
            <a:r>
              <a:rPr kumimoji="1" lang="en-US" altLang="ja-JP" sz="2000" dirty="0">
                <a:latin typeface="UD デジタル 教科書体 N-B" panose="02020700000000000000" pitchFamily="17" charset="-128"/>
                <a:ea typeface="UD デジタル 教科書体 N-B" panose="02020700000000000000" pitchFamily="17" charset="-128"/>
              </a:rPr>
              <a:t>※</a:t>
            </a:r>
            <a:r>
              <a:rPr kumimoji="1" lang="ja-JP" altLang="en-US" sz="2000" dirty="0">
                <a:latin typeface="UD デジタル 教科書体 N-B" panose="02020700000000000000" pitchFamily="17" charset="-128"/>
                <a:ea typeface="UD デジタル 教科書体 N-B" panose="02020700000000000000" pitchFamily="17" charset="-128"/>
              </a:rPr>
              <a:t>神戸市への申請書も</a:t>
            </a:r>
            <a:r>
              <a:rPr kumimoji="1" lang="ja-JP" altLang="en-US" sz="2400" u="sng" dirty="0">
                <a:latin typeface="UD デジタル 教科書体 N-B" panose="02020700000000000000" pitchFamily="17" charset="-128"/>
                <a:ea typeface="UD デジタル 教科書体 N-B" panose="02020700000000000000" pitchFamily="17" charset="-128"/>
              </a:rPr>
              <a:t>兵庫県</a:t>
            </a:r>
            <a:r>
              <a:rPr kumimoji="1" lang="ja-JP" altLang="en-US" sz="2000" u="sng" dirty="0">
                <a:latin typeface="UD デジタル 教科書体 N-B" panose="02020700000000000000" pitchFamily="17" charset="-128"/>
                <a:ea typeface="UD デジタル 教科書体 N-B" panose="02020700000000000000" pitchFamily="17" charset="-128"/>
              </a:rPr>
              <a:t>へ</a:t>
            </a:r>
            <a:r>
              <a:rPr kumimoji="1" lang="ja-JP" altLang="en-US" sz="2000" dirty="0">
                <a:latin typeface="UD デジタル 教科書体 N-B" panose="02020700000000000000" pitchFamily="17" charset="-128"/>
                <a:ea typeface="UD デジタル 教科書体 N-B" panose="02020700000000000000" pitchFamily="17" charset="-128"/>
              </a:rPr>
              <a:t>ご提出ください。</a:t>
            </a:r>
            <a:endParaRPr kumimoji="1" lang="en-US" altLang="ja-JP" sz="2000" dirty="0">
              <a:latin typeface="UD デジタル 教科書体 N-B" panose="02020700000000000000" pitchFamily="17" charset="-128"/>
              <a:ea typeface="UD デジタル 教科書体 N-B" panose="02020700000000000000" pitchFamily="17" charset="-128"/>
            </a:endParaRPr>
          </a:p>
          <a:p>
            <a:pPr algn="ctr"/>
            <a:r>
              <a:rPr kumimoji="1" lang="ja-JP" altLang="en-US" sz="2000" dirty="0">
                <a:latin typeface="UD デジタル 教科書体 N-B" panose="02020700000000000000" pitchFamily="17" charset="-128"/>
                <a:ea typeface="UD デジタル 教科書体 N-B" panose="02020700000000000000" pitchFamily="17" charset="-128"/>
              </a:rPr>
              <a:t>（兵庫県枠は窓口</a:t>
            </a:r>
            <a:r>
              <a:rPr lang="ja-JP" altLang="en-US" sz="2000" dirty="0">
                <a:latin typeface="UD デジタル 教科書体 N-B" panose="02020700000000000000" pitchFamily="17" charset="-128"/>
                <a:ea typeface="UD デジタル 教科書体 N-B" panose="02020700000000000000" pitchFamily="17" charset="-128"/>
              </a:rPr>
              <a:t>を一元化</a:t>
            </a:r>
            <a:r>
              <a:rPr kumimoji="1" lang="ja-JP" altLang="en-US" sz="2000" dirty="0">
                <a:latin typeface="UD デジタル 教科書体 N-B" panose="02020700000000000000" pitchFamily="17" charset="-128"/>
                <a:ea typeface="UD デジタル 教科書体 N-B" panose="02020700000000000000" pitchFamily="17" charset="-128"/>
              </a:rPr>
              <a:t>）</a:t>
            </a:r>
          </a:p>
        </p:txBody>
      </p:sp>
      <p:pic>
        <p:nvPicPr>
          <p:cNvPr id="47" name="図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32720" y="0"/>
            <a:ext cx="1701223" cy="620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9351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825CD048-1CB4-5248-8C4F-366F80C7A711}"/>
              </a:ext>
            </a:extLst>
          </p:cNvPr>
          <p:cNvSpPr/>
          <p:nvPr/>
        </p:nvSpPr>
        <p:spPr>
          <a:xfrm>
            <a:off x="1" y="568196"/>
            <a:ext cx="12191999" cy="2368228"/>
          </a:xfrm>
          <a:prstGeom prst="rect">
            <a:avLst/>
          </a:prstGeom>
          <a:solidFill>
            <a:srgbClr val="BCEBFF"/>
          </a:solidFill>
        </p:spPr>
        <p:txBody>
          <a:bodyPr wrap="square" tIns="108000" anchor="t" anchorCtr="0">
            <a:noAutofit/>
          </a:bodyPr>
          <a:lstStyle/>
          <a:p>
            <a:pPr fontAlgn="ctr">
              <a:spcBef>
                <a:spcPts val="300"/>
              </a:spcBef>
              <a:spcAft>
                <a:spcPts val="300"/>
              </a:spcAft>
              <a:defRPr/>
            </a:pP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 ◆　</a:t>
            </a:r>
            <a:r>
              <a:rPr lang="en-US" altLang="ja-JP" sz="2000" b="1" dirty="0">
                <a:solidFill>
                  <a:prstClr val="black"/>
                </a:solidFill>
                <a:latin typeface="UD デジタル 教科書体 N-B" panose="02020700000000000000" pitchFamily="17" charset="-128"/>
                <a:ea typeface="UD デジタル 教科書体 N-B" panose="02020700000000000000" pitchFamily="17" charset="-128"/>
              </a:rPr>
              <a:t>2025</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年の大阪・関西万博を機に「空飛ぶクルマ」の社会実装を実現し、万博後の事業拡大・普及に向け着実に取組みを進めていきます。</a:t>
            </a:r>
            <a:endParaRPr lang="en-US" altLang="ja-JP" sz="2000" b="1"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z="2000" b="1" dirty="0">
                <a:latin typeface="UD デジタル 教科書体 N-B" panose="02020700000000000000" pitchFamily="17" charset="-128"/>
                <a:ea typeface="UD デジタル 教科書体 N-B" panose="02020700000000000000" pitchFamily="17" charset="-128"/>
              </a:rPr>
              <a:t> ◆　</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本補助金は、</a:t>
            </a:r>
            <a:r>
              <a:rPr lang="ja-JP" altLang="en-US" sz="2000" b="1" spc="200" dirty="0">
                <a:solidFill>
                  <a:prstClr val="black"/>
                </a:solidFill>
                <a:latin typeface="UD デジタル 教科書体 N-B" panose="02020700000000000000" pitchFamily="17" charset="-128"/>
                <a:ea typeface="UD デジタル 教科書体 N-B" panose="02020700000000000000" pitchFamily="17" charset="-128"/>
              </a:rPr>
              <a:t>将来、大阪市において「空飛ぶクルマ」を活用したビジネス展開をめざしている事業者がアクションプランに基づき行う各種取組みを支援します。</a:t>
            </a:r>
            <a:endParaRPr lang="en-US" altLang="ja-JP" sz="2000" b="1" spc="200" dirty="0">
              <a:solidFill>
                <a:prstClr val="black"/>
              </a:solidFill>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z="2000" b="1" dirty="0">
                <a:latin typeface="UD デジタル 教科書体 N-B" panose="02020700000000000000" pitchFamily="17" charset="-128"/>
                <a:ea typeface="UD デジタル 教科書体 N-B" panose="02020700000000000000" pitchFamily="17" charset="-128"/>
              </a:rPr>
              <a:t> ◆　令和６年度は、大阪市域で行う実機等（モックアップ含む）を使用した社会受容性向上の取組みについて重点的な補助を行います。</a:t>
            </a:r>
            <a:endParaRPr lang="ja-JP" altLang="ja-JP" sz="2000" b="1" strike="sngStrike" dirty="0">
              <a:latin typeface="UD デジタル 教科書体 N-B" panose="02020700000000000000" pitchFamily="17" charset="-128"/>
              <a:ea typeface="UD デジタル 教科書体 N-B" panose="02020700000000000000" pitchFamily="17" charset="-128"/>
            </a:endParaRPr>
          </a:p>
          <a:p>
            <a:pPr fontAlgn="ctr">
              <a:defRPr/>
            </a:pPr>
            <a:endParaRPr lang="en-US" altLang="ja-JP" sz="2000" dirty="0">
              <a:latin typeface="UD デジタル 教科書体 N-B" panose="02020700000000000000" pitchFamily="17" charset="-128"/>
              <a:ea typeface="UD デジタル 教科書体 N-B" panose="02020700000000000000" pitchFamily="17" charset="-128"/>
            </a:endParaRPr>
          </a:p>
        </p:txBody>
      </p:sp>
      <p:sp>
        <p:nvSpPr>
          <p:cNvPr id="23"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a:defRPr/>
            </a:pPr>
            <a:r>
              <a:rPr lang="ja-JP" altLang="en-US" dirty="0">
                <a:solidFill>
                  <a:prstClr val="white"/>
                </a:solidFill>
                <a:latin typeface="UD デジタル 教科書体 N-B" panose="02020700000000000000" pitchFamily="17" charset="-128"/>
                <a:ea typeface="UD デジタル 教科書体 N-B" panose="02020700000000000000" pitchFamily="17" charset="-128"/>
              </a:rPr>
              <a:t>令和６年度　空飛ぶクルマ社会実装促進事業補助金について</a:t>
            </a:r>
            <a:endParaRPr lang="en-US" altLang="ja-JP" dirty="0">
              <a:solidFill>
                <a:prstClr val="white"/>
              </a:solidFill>
              <a:latin typeface="UD デジタル 教科書体 N-B" panose="02020700000000000000" pitchFamily="17" charset="-128"/>
              <a:ea typeface="UD デジタル 教科書体 N-B" panose="02020700000000000000" pitchFamily="17" charset="-128"/>
            </a:endParaRPr>
          </a:p>
        </p:txBody>
      </p:sp>
      <p:sp>
        <p:nvSpPr>
          <p:cNvPr id="44" name="テキスト ボックス 43"/>
          <p:cNvSpPr txBox="1"/>
          <p:nvPr/>
        </p:nvSpPr>
        <p:spPr>
          <a:xfrm>
            <a:off x="1720830" y="5588113"/>
            <a:ext cx="671979" cy="415498"/>
          </a:xfrm>
          <a:prstGeom prst="rect">
            <a:avLst/>
          </a:prstGeom>
          <a:noFill/>
        </p:spPr>
        <p:txBody>
          <a:bodyPr wrap="none" rtlCol="0" anchor="ctr">
            <a:spAutoFit/>
          </a:bodyPr>
          <a:lstStyle/>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　</a:t>
            </a:r>
            <a:r>
              <a:rPr kumimoji="1" lang="ja-JP" altLang="en-US" sz="1200" dirty="0">
                <a:latin typeface="UD デジタル 教科書体 N-B" panose="02020700000000000000" pitchFamily="17" charset="-128"/>
                <a:ea typeface="UD デジタル 教科書体 N-B" panose="02020700000000000000" pitchFamily="17" charset="-128"/>
              </a:rPr>
              <a:t>　　</a:t>
            </a:r>
          </a:p>
        </p:txBody>
      </p:sp>
      <p:sp>
        <p:nvSpPr>
          <p:cNvPr id="3" name="角丸四角形 2"/>
          <p:cNvSpPr/>
          <p:nvPr/>
        </p:nvSpPr>
        <p:spPr>
          <a:xfrm>
            <a:off x="1" y="2936424"/>
            <a:ext cx="12191999" cy="3969848"/>
          </a:xfrm>
          <a:prstGeom prst="roundRect">
            <a:avLst>
              <a:gd name="adj" fmla="val 6447"/>
            </a:avLst>
          </a:prstGeom>
          <a:solidFill>
            <a:schemeClr val="bg1"/>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30" name="角丸四角形 29">
            <a:extLst>
              <a:ext uri="{FF2B5EF4-FFF2-40B4-BE49-F238E27FC236}">
                <a16:creationId xmlns:a16="http://schemas.microsoft.com/office/drawing/2014/main" id="{FD4370F6-7DB1-2F45-9DEC-120E25826D1C}"/>
              </a:ext>
            </a:extLst>
          </p:cNvPr>
          <p:cNvSpPr/>
          <p:nvPr/>
        </p:nvSpPr>
        <p:spPr>
          <a:xfrm>
            <a:off x="0" y="2650152"/>
            <a:ext cx="2240524" cy="569733"/>
          </a:xfrm>
          <a:prstGeom prst="roundRect">
            <a:avLst/>
          </a:prstGeom>
          <a:solidFill>
            <a:srgbClr val="005D84"/>
          </a:solidFill>
          <a:ln w="31750">
            <a:noFill/>
          </a:ln>
        </p:spPr>
        <p:style>
          <a:lnRef idx="2">
            <a:schemeClr val="accent1">
              <a:shade val="50000"/>
            </a:schemeClr>
          </a:lnRef>
          <a:fillRef idx="1">
            <a:schemeClr val="accent1"/>
          </a:fillRef>
          <a:effectRef idx="0">
            <a:schemeClr val="accent1"/>
          </a:effectRef>
          <a:fontRef idx="minor">
            <a:schemeClr val="lt1"/>
          </a:fontRef>
        </p:style>
        <p:txBody>
          <a:bodyPr vert="horz"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dirty="0">
                <a:solidFill>
                  <a:prstClr val="white"/>
                </a:solidFill>
                <a:latin typeface="UD デジタル 教科書体 N-B" panose="02020700000000000000" pitchFamily="17" charset="-128"/>
                <a:ea typeface="UD デジタル 教科書体 N-B" panose="02020700000000000000" pitchFamily="17" charset="-128"/>
              </a:rPr>
              <a:t>制度</a:t>
            </a:r>
            <a:r>
              <a:rPr kumimoji="0" lang="ja-JP" altLang="en-US"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概要</a:t>
            </a:r>
            <a:endParaRPr kumimoji="0" lang="en-US" altLang="ja-JP"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endParaRPr>
          </a:p>
        </p:txBody>
      </p:sp>
      <p:pic>
        <p:nvPicPr>
          <p:cNvPr id="1027" name="Picture 3" descr="大阪市">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74188" y="19264"/>
            <a:ext cx="1637209" cy="528132"/>
          </a:xfrm>
          <a:prstGeom prst="rect">
            <a:avLst/>
          </a:prstGeom>
          <a:solidFill>
            <a:schemeClr val="bg1"/>
          </a:solidFill>
        </p:spPr>
      </p:pic>
      <p:graphicFrame>
        <p:nvGraphicFramePr>
          <p:cNvPr id="5" name="表 4">
            <a:extLst>
              <a:ext uri="{FF2B5EF4-FFF2-40B4-BE49-F238E27FC236}">
                <a16:creationId xmlns:a16="http://schemas.microsoft.com/office/drawing/2014/main" id="{6BDE0415-D727-FE15-9817-798AE8DCDF55}"/>
              </a:ext>
            </a:extLst>
          </p:cNvPr>
          <p:cNvGraphicFramePr>
            <a:graphicFrameLocks noGrp="1"/>
          </p:cNvGraphicFramePr>
          <p:nvPr>
            <p:extLst>
              <p:ext uri="{D42A27DB-BD31-4B8C-83A1-F6EECF244321}">
                <p14:modId xmlns:p14="http://schemas.microsoft.com/office/powerpoint/2010/main" val="2751453963"/>
              </p:ext>
            </p:extLst>
          </p:nvPr>
        </p:nvGraphicFramePr>
        <p:xfrm>
          <a:off x="202061" y="2936424"/>
          <a:ext cx="11797834" cy="3784366"/>
        </p:xfrm>
        <a:graphic>
          <a:graphicData uri="http://schemas.openxmlformats.org/drawingml/2006/table">
            <a:tbl>
              <a:tblPr firstRow="1" bandRow="1">
                <a:tableStyleId>{5C22544A-7EE6-4342-B048-85BDC9FD1C3A}</a:tableStyleId>
              </a:tblPr>
              <a:tblGrid>
                <a:gridCol w="1775996">
                  <a:extLst>
                    <a:ext uri="{9D8B030D-6E8A-4147-A177-3AD203B41FA5}">
                      <a16:colId xmlns:a16="http://schemas.microsoft.com/office/drawing/2014/main" val="3720802323"/>
                    </a:ext>
                  </a:extLst>
                </a:gridCol>
                <a:gridCol w="288662">
                  <a:extLst>
                    <a:ext uri="{9D8B030D-6E8A-4147-A177-3AD203B41FA5}">
                      <a16:colId xmlns:a16="http://schemas.microsoft.com/office/drawing/2014/main" val="131912944"/>
                    </a:ext>
                  </a:extLst>
                </a:gridCol>
                <a:gridCol w="4820399">
                  <a:extLst>
                    <a:ext uri="{9D8B030D-6E8A-4147-A177-3AD203B41FA5}">
                      <a16:colId xmlns:a16="http://schemas.microsoft.com/office/drawing/2014/main" val="2455506596"/>
                    </a:ext>
                  </a:extLst>
                </a:gridCol>
                <a:gridCol w="359609">
                  <a:extLst>
                    <a:ext uri="{9D8B030D-6E8A-4147-A177-3AD203B41FA5}">
                      <a16:colId xmlns:a16="http://schemas.microsoft.com/office/drawing/2014/main" val="492343441"/>
                    </a:ext>
                  </a:extLst>
                </a:gridCol>
                <a:gridCol w="4553168">
                  <a:extLst>
                    <a:ext uri="{9D8B030D-6E8A-4147-A177-3AD203B41FA5}">
                      <a16:colId xmlns:a16="http://schemas.microsoft.com/office/drawing/2014/main" val="3602024958"/>
                    </a:ext>
                  </a:extLst>
                </a:gridCol>
              </a:tblGrid>
              <a:tr h="956352">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対象事業</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万博を契機にビジネス化へ向けた</a:t>
                      </a:r>
                      <a:endPar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空飛ぶクルマ</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実機等（モックアップ含む）</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を使用した</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社会受容性向上</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に資する取組み</a:t>
                      </a:r>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ビジネスモデルの検証に資する</a:t>
                      </a:r>
                      <a:endPar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実証実験、調査・検討、社会受容性向上の取組み（府と同様）</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8852036"/>
                  </a:ext>
                </a:extLst>
              </a:tr>
              <a:tr h="673044">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補助額（上限）</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１</a:t>
                      </a:r>
                      <a:r>
                        <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０００万円</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２５０万円</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7993796"/>
                  </a:ext>
                </a:extLst>
              </a:tr>
              <a:tr h="53953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補助率</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対象経費の１／４以内</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8661275"/>
                  </a:ext>
                </a:extLst>
              </a:tr>
              <a:tr h="1206159">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対象事業例</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実機等を使用して行う、大阪市民や地元の小・中・高校生等を対象とした以下の事業</a:t>
                      </a:r>
                      <a:endPar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・デモフライト見学会</a:t>
                      </a:r>
                      <a:endPar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・パイロット訓練体験</a:t>
                      </a:r>
                      <a:endPar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・機体搭乗体験</a:t>
                      </a:r>
                      <a:endPar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・ワークショップ、出前授業</a:t>
                      </a:r>
                      <a:endPar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u="none" dirty="0">
                          <a:solidFill>
                            <a:schemeClr val="tx1"/>
                          </a:solidFill>
                          <a:latin typeface="UD デジタル 教科書体 NK-B" panose="02020700000000000000" pitchFamily="18" charset="-128"/>
                          <a:ea typeface="UD デジタル 教科書体 NK-B" panose="02020700000000000000" pitchFamily="18" charset="-128"/>
                        </a:rPr>
                        <a:t>実証実験、調査・検討、社会受容性の向上へ向けた取組</a:t>
                      </a:r>
                      <a:r>
                        <a:rPr kumimoji="1" lang="en-US" altLang="ja-JP" sz="1800" u="none"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800" u="none" dirty="0">
                          <a:solidFill>
                            <a:schemeClr val="tx1"/>
                          </a:solidFill>
                          <a:latin typeface="UD デジタル 教科書体 NK-B" panose="02020700000000000000" pitchFamily="18" charset="-128"/>
                          <a:ea typeface="UD デジタル 教科書体 NK-B" panose="02020700000000000000" pitchFamily="18" charset="-128"/>
                        </a:rPr>
                        <a:t>府と同様</a:t>
                      </a:r>
                      <a:r>
                        <a:rPr kumimoji="1" lang="en-US" altLang="ja-JP" sz="1800" u="none" dirty="0">
                          <a:solidFill>
                            <a:schemeClr val="tx1"/>
                          </a:solidFill>
                          <a:latin typeface="UD デジタル 教科書体 NK-B" panose="02020700000000000000" pitchFamily="18" charset="-128"/>
                          <a:ea typeface="UD デジタル 教科書体 NK-B" panose="02020700000000000000" pitchFamily="18" charset="-128"/>
                        </a:rPr>
                        <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634958"/>
                  </a:ext>
                </a:extLst>
              </a:tr>
            </a:tbl>
          </a:graphicData>
        </a:graphic>
      </p:graphicFrame>
    </p:spTree>
    <p:extLst>
      <p:ext uri="{BB962C8B-B14F-4D97-AF65-F5344CB8AC3E}">
        <p14:creationId xmlns:p14="http://schemas.microsoft.com/office/powerpoint/2010/main" val="1712813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