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59" r:id="rId5"/>
  </p:sldIdLst>
  <p:sldSz cx="6858000" cy="9906000" type="A4"/>
  <p:notesSz cx="6807200" cy="99393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55" autoAdjust="0"/>
    <p:restoredTop sz="92806" autoAdjust="0"/>
  </p:normalViewPr>
  <p:slideViewPr>
    <p:cSldViewPr snapToGrid="0">
      <p:cViewPr>
        <p:scale>
          <a:sx n="90" d="100"/>
          <a:sy n="90" d="100"/>
        </p:scale>
        <p:origin x="2362" y="32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219EB-ECA0-4BA6-9086-85202E4E3F9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99455-3252-40E9-9BC2-8E43E7D0E4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99455-3252-40E9-9BC2-8E43E7D0E4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0121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55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1586" y="554920"/>
            <a:ext cx="2159794" cy="1183446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9822" y="554920"/>
            <a:ext cx="6367463" cy="1183446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24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3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9823" y="3235502"/>
            <a:ext cx="4263628" cy="915387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57750" y="3235502"/>
            <a:ext cx="4263629" cy="915387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93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6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4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7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71328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4FFF1-B2E7-4730-840C-4A8E4B6CF361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1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66675" y="8939667"/>
            <a:ext cx="6727074" cy="594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66675" y="1687072"/>
            <a:ext cx="6728486" cy="67795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-654"/>
            <a:ext cx="6858000" cy="5949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地方独立行政法人大阪産業技術研究所</a:t>
            </a:r>
            <a:endParaRPr lang="en-US" altLang="ja-JP" sz="13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令和５事業年度の業務実績に関する評価結果の概要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7136" y="1710442"/>
            <a:ext cx="6708025" cy="7037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ctr">
              <a:lnSpc>
                <a:spcPts val="1600"/>
              </a:lnSpc>
            </a:pPr>
            <a:endParaRPr lang="en-US" altLang="ja-JP" sz="500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  <a:spcAft>
                <a:spcPts val="300"/>
              </a:spcAft>
            </a:pPr>
            <a:r>
              <a:rPr lang="ja-JP" altLang="en-US" sz="1200" dirty="0">
                <a:latin typeface="+mj-ea"/>
                <a:ea typeface="+mj-ea"/>
              </a:rPr>
              <a:t>■</a:t>
            </a:r>
            <a:r>
              <a:rPr lang="ja-JP" altLang="en-US" sz="1200" b="1" dirty="0">
                <a:latin typeface="+mj-ea"/>
                <a:ea typeface="+mj-ea"/>
              </a:rPr>
              <a:t>令和５事業年度の業務実績に関する評価結果</a:t>
            </a:r>
            <a:endParaRPr lang="en-US" altLang="ja-JP" sz="1200" b="1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</a:pPr>
            <a:r>
              <a:rPr lang="ja-JP" altLang="en-US" sz="1000" dirty="0">
                <a:latin typeface="+mj-ea"/>
                <a:ea typeface="+mj-ea"/>
              </a:rPr>
              <a:t>　 </a:t>
            </a:r>
            <a:r>
              <a:rPr lang="ja-JP" altLang="en-US" sz="1200" b="1" u="sng" dirty="0">
                <a:latin typeface="+mj-ea"/>
                <a:ea typeface="+mj-ea"/>
              </a:rPr>
              <a:t>全体評価　 「全体として年度計画及び中期計画のとおりに進捗している」</a:t>
            </a:r>
            <a:endParaRPr lang="en-US" altLang="ja-JP" sz="1200" b="1" u="sng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  <a:spcAft>
                <a:spcPts val="300"/>
              </a:spcAft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en-US" altLang="ja-JP" sz="1050" dirty="0">
                <a:latin typeface="+mj-ea"/>
                <a:ea typeface="+mj-ea"/>
              </a:rPr>
              <a:t>【</a:t>
            </a:r>
            <a:r>
              <a:rPr lang="ja-JP" altLang="en-US" sz="1050" dirty="0">
                <a:latin typeface="+mj-ea"/>
                <a:ea typeface="+mj-ea"/>
              </a:rPr>
              <a:t>主な評価等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marL="5019675" eaLnBrk="0" fontAlgn="ctr"/>
            <a:r>
              <a:rPr lang="ja-JP" altLang="en-US" sz="1000" dirty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100" b="1" dirty="0">
                <a:latin typeface="+mn-ea"/>
              </a:rPr>
              <a:t>　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39482"/>
              </p:ext>
            </p:extLst>
          </p:nvPr>
        </p:nvGraphicFramePr>
        <p:xfrm>
          <a:off x="239547" y="2661509"/>
          <a:ext cx="6378906" cy="5672608"/>
        </p:xfrm>
        <a:graphic>
          <a:graphicData uri="http://schemas.openxmlformats.org/drawingml/2006/table">
            <a:tbl>
              <a:tblPr/>
              <a:tblGrid>
                <a:gridCol w="739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38">
                  <a:extLst>
                    <a:ext uri="{9D8B030D-6E8A-4147-A177-3AD203B41FA5}">
                      <a16:colId xmlns:a16="http://schemas.microsoft.com/office/drawing/2014/main" val="3953861346"/>
                    </a:ext>
                  </a:extLst>
                </a:gridCol>
                <a:gridCol w="652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00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評価項目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評価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主な評価内容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44"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住民に対し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て提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供する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サービス</a:t>
                      </a:r>
                      <a:r>
                        <a:rPr kumimoji="1" lang="ja-JP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そ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の他の業務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の質の向上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多様な技術分野における技術支援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○利用者の利用満足度　　　　　目標：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％以上⇒ 実績：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97.6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％ 　　　　　　　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○企業支援研究実施件数　　　　目標： 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123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115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7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金属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造形技術の研究・試験評価を行う「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造形技術イノベーションセンタ　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 ー」や次世代高速通信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Beyond5G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に向けた材料開発を支援する「先進電子  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材料評価センター」における企業支援研究等、保有する知見や技術ノウハ  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ウ等の強みを活かした技術支援を実施した。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062133"/>
                  </a:ext>
                </a:extLst>
              </a:tr>
              <a:tr h="4117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研究開発の推進・産業人材の育成</a:t>
                      </a: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競争的研究実施件数　　　　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人材育成延べ人数　　　　　　目標  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520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758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967815"/>
                  </a:ext>
                </a:extLst>
              </a:tr>
              <a:tr h="5559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○時代のニーズに対応するプロジェクト研究をはじめとした研究開発の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推進や企業ニーズを踏まえた技術者研修の実施など人材育成の支援に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積極的に取り組んだ。</a:t>
                      </a:r>
                      <a:endParaRPr kumimoji="1" lang="ja-JP" alt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763305"/>
                  </a:ext>
                </a:extLst>
              </a:tr>
              <a:tr h="757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事業化までの一気通貫の企業支援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製品化・成果事例件数　　　　目標：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技術情報の発信件数　　　　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987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860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研究論文の発表件数　　　　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zh-TW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知的財産出願・秘匿化件数　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目標：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zh-TW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549211"/>
                  </a:ext>
                </a:extLst>
              </a:tr>
              <a:tr h="9951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○大阪・関西万博に向け、大阪ヘルスケアパビリオンにおける「リボー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ンチャレンジ」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の参画主体として、中小企業・スタートアップとの新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技術の共同開発等を開始するとともに、産業支援機関や金融機関等と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の連携をより一層深めるため、新たに連携交流会を開催するなど、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産学官連携の推進に向けた様々な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取組を実施した。</a:t>
                      </a:r>
                      <a:endParaRPr kumimoji="1" lang="ja-JP" altLang="en-US" dirty="0"/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896745"/>
                  </a:ext>
                </a:extLst>
              </a:tr>
              <a:tr h="625606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業務運営の改善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及び効率化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○法人経営本部への部門設置と人員の適正配置を行うなど、本部業務の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一体的な運営体制を整備するとともに、和泉・森之宮両センター共通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業務を一元的に行うなど、業務運営の改善及び効率化に取り組んだ。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09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財務内容の改善、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その他業務運営に関する重要事項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○事業収入額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競争的資金を除く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目標：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603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百万円⇒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実績：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594.4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百万円 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0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事業収入の確保、財務基盤の強化と効率的な予算執行等に計画的に取り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 組むほか、「財務内容の改善」、「その他業務運営に関する重要事項」等に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 関する計画を順調に実施した。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endParaRPr kumimoji="1" lang="ja-JP" altLang="en-US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65262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F27251-30BC-4714-B5CE-3984CE5C58E0}"/>
              </a:ext>
            </a:extLst>
          </p:cNvPr>
          <p:cNvSpPr/>
          <p:nvPr/>
        </p:nvSpPr>
        <p:spPr>
          <a:xfrm>
            <a:off x="94523" y="817520"/>
            <a:ext cx="6693250" cy="580534"/>
          </a:xfrm>
          <a:prstGeom prst="rect">
            <a:avLst/>
          </a:prstGeom>
        </p:spPr>
        <p:txBody>
          <a:bodyPr wrap="square" tIns="36000" bIns="36000">
            <a:spAutoFit/>
          </a:bodyPr>
          <a:lstStyle/>
          <a:p>
            <a:pPr eaLnBrk="0"/>
            <a:r>
              <a:rPr lang="ja-JP" altLang="en-US" sz="1100" dirty="0">
                <a:latin typeface="+mn-ea"/>
              </a:rPr>
              <a:t>　法人の毎事業年度の業務実績については、地方独立行政法人法に基づき、知事（設立団体の長）の評価を受けることとなり、令和６年８月７日開催の評価委員会の意見を踏まえ、大阪市長と協議の上、令和５事業年度の業務実績の評価を以下のとおり決定した。</a:t>
            </a:r>
            <a:endParaRPr lang="en-US" altLang="ja-JP" sz="1100" dirty="0"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2F4F4D1-AD63-4DE9-BF80-F09F3C62136B}"/>
              </a:ext>
            </a:extLst>
          </p:cNvPr>
          <p:cNvSpPr/>
          <p:nvPr/>
        </p:nvSpPr>
        <p:spPr>
          <a:xfrm>
            <a:off x="101911" y="9031525"/>
            <a:ext cx="6693250" cy="411257"/>
          </a:xfrm>
          <a:prstGeom prst="rect">
            <a:avLst/>
          </a:prstGeom>
        </p:spPr>
        <p:txBody>
          <a:bodyPr wrap="square" tIns="36000" bIns="36000">
            <a:spAutoFit/>
          </a:bodyPr>
          <a:lstStyle/>
          <a:p>
            <a:pPr eaLnBrk="0"/>
            <a:r>
              <a:rPr lang="ja-JP" altLang="en-US" sz="1100" dirty="0">
                <a:latin typeface="+mn-ea"/>
              </a:rPr>
              <a:t>　＜評価区分＞</a:t>
            </a:r>
            <a:endParaRPr lang="en-US" altLang="ja-JP" sz="1100" dirty="0">
              <a:latin typeface="+mn-ea"/>
            </a:endParaRPr>
          </a:p>
          <a:p>
            <a:pPr eaLnBrk="0"/>
            <a:r>
              <a:rPr lang="ja-JP" altLang="en-US" sz="1100" dirty="0">
                <a:latin typeface="+mn-ea"/>
              </a:rPr>
              <a:t>Ｓ：特筆すべき進捗状況　Ａ：計画どおり　Ｂ：おおむね計画どおり　Ｃ：やや遅れている　Ｄ：重大な改善事項あり</a:t>
            </a:r>
            <a:endParaRPr lang="en-US" altLang="ja-JP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231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5A2C5F744454E479ACB252CFB1EF3A3" ma:contentTypeVersion="1" ma:contentTypeDescription="新しいドキュメントを作成します。" ma:contentTypeScope="" ma:versionID="9bf05254191bb593238c5c512693a77e">
  <xsd:schema xmlns:xsd="http://www.w3.org/2001/XMLSchema" xmlns:xs="http://www.w3.org/2001/XMLSchema" xmlns:p="http://schemas.microsoft.com/office/2006/metadata/properties" xmlns:ns2="666cf137-a4c2-4de1-a55f-fde8dce8d6a8" targetNamespace="http://schemas.microsoft.com/office/2006/metadata/properties" ma:root="true" ma:fieldsID="257143e4174e30796ddabcdb43609582" ns2:_="">
    <xsd:import namespace="666cf137-a4c2-4de1-a55f-fde8dce8d6a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6cf137-a4c2-4de1-a55f-fde8dce8d6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5D7E81-97C2-4C4E-9DA2-02D75AE945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21DCAB-D3EE-4AE4-83A6-D86E2C442B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6cf137-a4c2-4de1-a55f-fde8dce8d6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91FD2A-D564-4050-A584-5989A838757E}">
  <ds:schemaRefs>
    <ds:schemaRef ds:uri="http://purl.org/dc/elements/1.1/"/>
    <ds:schemaRef ds:uri="http://schemas.microsoft.com/office/2006/metadata/properties"/>
    <ds:schemaRef ds:uri="666cf137-a4c2-4de1-a55f-fde8dce8d6a8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0x01010075A2C5F744454E479ACB252CFB1EF3A3</vt:lpwstr>
  </property>
</Properties>
</file>