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29" autoAdjust="0"/>
    <p:restoredTop sz="94660"/>
  </p:normalViewPr>
  <p:slideViewPr>
    <p:cSldViewPr snapToGrid="0">
      <p:cViewPr varScale="1">
        <p:scale>
          <a:sx n="95" d="100"/>
          <a:sy n="95" d="100"/>
        </p:scale>
        <p:origin x="274"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r>
              <a:rPr kumimoji="1" lang="ja-JP" altLang="en-US"/>
              <a:t>速報版</a:t>
            </a:r>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E99F874C-AB43-4DFA-BE05-80C12F193391}" type="datetimeFigureOut">
              <a:rPr kumimoji="1" lang="ja-JP" altLang="en-US" smtClean="0"/>
              <a:t>2026/1/14</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1924BA09-F43C-4318-8AD4-F49D68184A15}" type="slidenum">
              <a:rPr kumimoji="1" lang="ja-JP" altLang="en-US" smtClean="0"/>
              <a:t>‹#›</a:t>
            </a:fld>
            <a:endParaRPr kumimoji="1" lang="ja-JP" altLang="en-US"/>
          </a:p>
        </p:txBody>
      </p:sp>
    </p:spTree>
    <p:extLst>
      <p:ext uri="{BB962C8B-B14F-4D97-AF65-F5344CB8AC3E}">
        <p14:creationId xmlns:p14="http://schemas.microsoft.com/office/powerpoint/2010/main" val="320510460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r>
              <a:rPr kumimoji="1" lang="ja-JP" altLang="en-US"/>
              <a:t>速報版</a:t>
            </a:r>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A7A6DB4-D4EF-45BE-B1C4-E11072879781}"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CA44774-27C6-46C3-8C11-7897CE21006D}" type="slidenum">
              <a:rPr kumimoji="1" lang="ja-JP" altLang="en-US" smtClean="0"/>
              <a:t>‹#›</a:t>
            </a:fld>
            <a:endParaRPr kumimoji="1" lang="ja-JP" altLang="en-US"/>
          </a:p>
        </p:txBody>
      </p:sp>
    </p:spTree>
    <p:extLst>
      <p:ext uri="{BB962C8B-B14F-4D97-AF65-F5344CB8AC3E}">
        <p14:creationId xmlns:p14="http://schemas.microsoft.com/office/powerpoint/2010/main" val="387693647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Autofit/>
          </a:bodyPr>
          <a:lstStyle/>
          <a:p>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市政への反映イメージ</a:t>
            </a:r>
            <a:r>
              <a:rPr kumimoji="1" lang="en-US" altLang="ja-JP" sz="1400" kern="1200" dirty="0">
                <a:solidFill>
                  <a:schemeClr val="tx1"/>
                </a:solidFill>
                <a:effectLst/>
                <a:latin typeface="+mn-ea"/>
              </a:rPr>
              <a:t>】</a:t>
            </a:r>
          </a:p>
          <a:p>
            <a:r>
              <a:rPr kumimoji="1" lang="ja-JP" altLang="en-US" sz="1400" u="sng" kern="1200" dirty="0">
                <a:solidFill>
                  <a:schemeClr val="tx1"/>
                </a:solidFill>
                <a:effectLst/>
                <a:latin typeface="+mn-ea"/>
              </a:rPr>
              <a:t>１．出張で実現した主たる成果</a:t>
            </a:r>
            <a:endParaRPr kumimoji="1" lang="en-US" altLang="ja-JP" sz="1400" u="sng" kern="1200" dirty="0">
              <a:solidFill>
                <a:schemeClr val="tx1"/>
              </a:solidFill>
              <a:effectLst/>
              <a:latin typeface="+mn-ea"/>
            </a:endParaRPr>
          </a:p>
          <a:p>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観光拠点形成</a:t>
            </a:r>
            <a:r>
              <a:rPr kumimoji="1" lang="en-US" altLang="ja-JP" sz="1400" kern="1200" dirty="0">
                <a:solidFill>
                  <a:schemeClr val="tx1"/>
                </a:solidFill>
                <a:effectLst/>
                <a:latin typeface="+mn-ea"/>
              </a:rPr>
              <a:t>〕</a:t>
            </a:r>
            <a:endParaRPr kumimoji="1" lang="ja-JP" altLang="en-US"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夢洲開発の方向性や導入機能等について、自分自身のイメージ形成に役立った</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本市および経済界ともに、国際観光拠点がどのように形成されているか、官民の役割分担、地域経済への貢献、依存症対策の状況等を理解した</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参加いただいた</a:t>
            </a:r>
            <a:r>
              <a:rPr kumimoji="1" lang="en-US" altLang="ja-JP" sz="1400" kern="1200" dirty="0">
                <a:solidFill>
                  <a:schemeClr val="tx1"/>
                </a:solidFill>
                <a:effectLst/>
                <a:latin typeface="+mn-ea"/>
              </a:rPr>
              <a:t>3</a:t>
            </a:r>
            <a:r>
              <a:rPr kumimoji="1" lang="ja-JP" altLang="en-US" sz="1400" kern="1200" dirty="0">
                <a:solidFill>
                  <a:schemeClr val="tx1"/>
                </a:solidFill>
                <a:effectLst/>
                <a:latin typeface="+mn-ea"/>
              </a:rPr>
              <a:t>団体の中でも、一旦休止していた</a:t>
            </a:r>
            <a:r>
              <a:rPr kumimoji="1" lang="en-US" altLang="ja-JP" sz="1400" kern="1200" dirty="0">
                <a:solidFill>
                  <a:schemeClr val="tx1"/>
                </a:solidFill>
                <a:effectLst/>
                <a:latin typeface="+mn-ea"/>
              </a:rPr>
              <a:t>IR</a:t>
            </a:r>
            <a:r>
              <a:rPr kumimoji="1" lang="ja-JP" altLang="en-US" sz="1400" kern="1200" dirty="0">
                <a:solidFill>
                  <a:schemeClr val="tx1"/>
                </a:solidFill>
                <a:effectLst/>
                <a:latin typeface="+mn-ea"/>
              </a:rPr>
              <a:t>関連の検討会を再開されたとも聞いている（大商：「インバウンド振興方策検討会」）</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現在国会で審議中の「</a:t>
            </a:r>
            <a:r>
              <a:rPr kumimoji="1" lang="en-US" altLang="ja-JP" sz="1400" kern="1200" dirty="0">
                <a:solidFill>
                  <a:schemeClr val="tx1"/>
                </a:solidFill>
                <a:effectLst/>
                <a:latin typeface="+mn-ea"/>
              </a:rPr>
              <a:t>IR</a:t>
            </a:r>
            <a:r>
              <a:rPr kumimoji="1" lang="ja-JP" altLang="en-US" sz="1400" kern="1200" dirty="0">
                <a:solidFill>
                  <a:schemeClr val="tx1"/>
                </a:solidFill>
                <a:effectLst/>
                <a:latin typeface="+mn-ea"/>
              </a:rPr>
              <a:t>推進法案」や万博誘致の進捗を見ながら、夢洲開発については、長期的視点でまちづくりを進めたい</a:t>
            </a:r>
            <a:endParaRPr kumimoji="1" lang="en-US" altLang="ja-JP" sz="1400" kern="1200" dirty="0">
              <a:solidFill>
                <a:schemeClr val="tx1"/>
              </a:solidFill>
              <a:effectLst/>
              <a:latin typeface="+mn-ea"/>
            </a:endParaRPr>
          </a:p>
          <a:p>
            <a:pPr marL="0" indent="0">
              <a:buFont typeface="Arial" panose="020B0604020202020204" pitchFamily="34" charset="0"/>
              <a:buNone/>
            </a:pPr>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ホーチミン市をはじめとした</a:t>
            </a:r>
            <a:r>
              <a:rPr kumimoji="1" lang="en-US" altLang="ja-JP" sz="1400" kern="1200" dirty="0">
                <a:solidFill>
                  <a:schemeClr val="tx1"/>
                </a:solidFill>
                <a:effectLst/>
                <a:latin typeface="+mn-ea"/>
              </a:rPr>
              <a:t>BPC</a:t>
            </a:r>
            <a:r>
              <a:rPr kumimoji="1" lang="ja-JP" altLang="en-US" sz="1400" kern="1200" dirty="0">
                <a:solidFill>
                  <a:schemeClr val="tx1"/>
                </a:solidFill>
                <a:effectLst/>
                <a:latin typeface="+mn-ea"/>
              </a:rPr>
              <a:t>との連携強化</a:t>
            </a:r>
            <a:r>
              <a:rPr kumimoji="1" lang="en-US" altLang="ja-JP" sz="1400" kern="1200" dirty="0">
                <a:solidFill>
                  <a:schemeClr val="tx1"/>
                </a:solidFill>
                <a:effectLst/>
                <a:latin typeface="+mn-ea"/>
              </a:rPr>
              <a:t>〕</a:t>
            </a:r>
          </a:p>
          <a:p>
            <a:pPr marL="0" marR="0" indent="0" algn="l" defTabSz="849002"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覚書の締結</a:t>
            </a:r>
            <a:r>
              <a:rPr kumimoji="1" lang="en-US" altLang="ja-JP" sz="1400" kern="1200" dirty="0">
                <a:solidFill>
                  <a:schemeClr val="tx1"/>
                </a:solidFill>
                <a:effectLst/>
                <a:latin typeface="+mn-ea"/>
              </a:rPr>
              <a:t>〕</a:t>
            </a:r>
            <a:endParaRPr kumimoji="1" lang="ja-JP" altLang="en-US"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ホーチミン市人民委員会とトップ会談</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r>
              <a:rPr kumimoji="1" lang="ja-JP" altLang="en-US" sz="1400" kern="1200" dirty="0">
                <a:solidFill>
                  <a:schemeClr val="tx1"/>
                </a:solidFill>
                <a:effectLst/>
                <a:latin typeface="+mn-ea"/>
              </a:rPr>
              <a:t>ホーチミン市の低炭素都市形成の実現に向けて、更なる都市間協力を推進する覚書を交換</a:t>
            </a:r>
            <a:endParaRPr kumimoji="1" lang="en-US" altLang="ja-JP" sz="1400" kern="1200" dirty="0">
              <a:solidFill>
                <a:schemeClr val="tx1"/>
              </a:solidFill>
              <a:effectLst/>
              <a:latin typeface="+mn-ea"/>
            </a:endParaRPr>
          </a:p>
          <a:p>
            <a:pPr marL="285750" marR="0" indent="-285750" algn="l" defTabSz="84900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kern="1200" dirty="0">
                <a:solidFill>
                  <a:schemeClr val="tx1"/>
                </a:solidFill>
                <a:effectLst/>
                <a:latin typeface="+mn-ea"/>
              </a:rPr>
              <a:t>ラウンドテーブル開催</a:t>
            </a:r>
            <a:r>
              <a:rPr lang="ja-JP" altLang="en-US" sz="1400" dirty="0">
                <a:latin typeface="+mn-ea"/>
              </a:rPr>
              <a:t>を通じて</a:t>
            </a:r>
            <a:r>
              <a:rPr kumimoji="1" lang="en-US" altLang="ja-JP" sz="1400" kern="1200" dirty="0">
                <a:solidFill>
                  <a:schemeClr val="tx1"/>
                </a:solidFill>
                <a:effectLst/>
                <a:latin typeface="+mn-ea"/>
              </a:rPr>
              <a:t>BPC</a:t>
            </a:r>
            <a:r>
              <a:rPr kumimoji="1" lang="ja-JP" altLang="en-US" sz="1400" kern="1200" dirty="0">
                <a:solidFill>
                  <a:schemeClr val="tx1"/>
                </a:solidFill>
                <a:effectLst/>
                <a:latin typeface="+mn-ea"/>
              </a:rPr>
              <a:t>各都市との連携を強化</a:t>
            </a:r>
            <a:endParaRPr kumimoji="1" lang="en-US" altLang="ja-JP" sz="1400" kern="1200" dirty="0">
              <a:solidFill>
                <a:schemeClr val="tx1"/>
              </a:solidFill>
              <a:effectLst/>
              <a:latin typeface="+mn-ea"/>
            </a:endParaRPr>
          </a:p>
          <a:p>
            <a:pPr marL="0" indent="0">
              <a:buFont typeface="Arial" panose="020B0604020202020204" pitchFamily="34" charset="0"/>
              <a:buNone/>
            </a:pPr>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大阪観光プロモーションの実施</a:t>
            </a:r>
            <a:r>
              <a:rPr kumimoji="1" lang="en-US" altLang="ja-JP" sz="1400" kern="1200" dirty="0">
                <a:solidFill>
                  <a:schemeClr val="tx1"/>
                </a:solidFill>
                <a:effectLst/>
                <a:latin typeface="+mn-ea"/>
              </a:rPr>
              <a:t>〕</a:t>
            </a:r>
          </a:p>
          <a:p>
            <a:pPr marL="285750" indent="-285750">
              <a:buFont typeface="Arial" panose="020B0604020202020204" pitchFamily="34" charset="0"/>
              <a:buChar char="•"/>
            </a:pPr>
            <a:r>
              <a:rPr kumimoji="1" lang="ja-JP" altLang="en-US" sz="1400" kern="1200" dirty="0">
                <a:solidFill>
                  <a:schemeClr val="tx1"/>
                </a:solidFill>
                <a:effectLst/>
                <a:latin typeface="+mn-ea"/>
              </a:rPr>
              <a:t>ホーチミン市でセミナー開催を通じて構築した観光事業者とのネットワークを活用し、大阪への誘客促進につなげる</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endParaRPr kumimoji="1" lang="en-US" altLang="ja-JP" sz="1400" kern="1200" dirty="0">
              <a:solidFill>
                <a:schemeClr val="tx1"/>
              </a:solidFill>
              <a:effectLst/>
              <a:latin typeface="+mn-ea"/>
            </a:endParaRPr>
          </a:p>
          <a:p>
            <a:pPr marL="0" indent="0">
              <a:buFont typeface="Arial" panose="020B0604020202020204" pitchFamily="34" charset="0"/>
              <a:buNone/>
            </a:pPr>
            <a:r>
              <a:rPr lang="ja-JP" altLang="en-US" sz="1400" u="sng" dirty="0">
                <a:latin typeface="+mn-ea"/>
              </a:rPr>
              <a:t>２．</a:t>
            </a:r>
            <a:r>
              <a:rPr kumimoji="1" lang="ja-JP" altLang="en-US" sz="1400" u="sng" kern="1200" dirty="0">
                <a:solidFill>
                  <a:schemeClr val="tx1"/>
                </a:solidFill>
                <a:effectLst/>
                <a:latin typeface="+mn-ea"/>
              </a:rPr>
              <a:t>速やかに</a:t>
            </a:r>
            <a:r>
              <a:rPr lang="ja-JP" altLang="en-US" sz="1400" u="sng" dirty="0">
                <a:latin typeface="+mn-ea"/>
              </a:rPr>
              <a:t>市政への</a:t>
            </a:r>
            <a:r>
              <a:rPr kumimoji="1" lang="ja-JP" altLang="en-US" sz="1400" u="sng" kern="1200" dirty="0">
                <a:solidFill>
                  <a:schemeClr val="tx1"/>
                </a:solidFill>
                <a:effectLst/>
                <a:latin typeface="+mn-ea"/>
              </a:rPr>
              <a:t>反映を目指す項目</a:t>
            </a:r>
            <a:endParaRPr kumimoji="1" lang="en-US" altLang="ja-JP" sz="1400" u="sng" kern="1200" dirty="0">
              <a:solidFill>
                <a:schemeClr val="tx1"/>
              </a:solidFill>
              <a:effectLst/>
              <a:latin typeface="+mn-ea"/>
            </a:endParaRPr>
          </a:p>
          <a:p>
            <a:pPr marL="0" indent="0">
              <a:buFont typeface="Arial" panose="020B0604020202020204" pitchFamily="34" charset="0"/>
              <a:buNone/>
            </a:pPr>
            <a:r>
              <a:rPr kumimoji="1" lang="en-US" altLang="ja-JP" sz="1400" kern="1200" dirty="0">
                <a:solidFill>
                  <a:schemeClr val="tx1"/>
                </a:solidFill>
                <a:effectLst/>
                <a:latin typeface="+mn-ea"/>
              </a:rPr>
              <a:t>〔ICT</a:t>
            </a:r>
            <a:r>
              <a:rPr kumimoji="1" lang="ja-JP" altLang="en-US" sz="1400" kern="1200" dirty="0">
                <a:solidFill>
                  <a:schemeClr val="tx1"/>
                </a:solidFill>
                <a:effectLst/>
                <a:latin typeface="+mn-ea"/>
              </a:rPr>
              <a:t>戦略</a:t>
            </a:r>
            <a:r>
              <a:rPr kumimoji="1" lang="en-US" altLang="ja-JP" sz="1400" kern="1200" dirty="0">
                <a:solidFill>
                  <a:schemeClr val="tx1"/>
                </a:solidFill>
                <a:effectLst/>
                <a:latin typeface="+mn-ea"/>
              </a:rPr>
              <a:t>〕</a:t>
            </a:r>
          </a:p>
          <a:p>
            <a:pPr marL="285750" indent="-285750">
              <a:buFont typeface="Arial" panose="020B0604020202020204" pitchFamily="34" charset="0"/>
              <a:buChar char="•"/>
            </a:pPr>
            <a:r>
              <a:rPr kumimoji="1" lang="ja-JP" altLang="en-US" sz="1400" kern="1200" dirty="0">
                <a:solidFill>
                  <a:schemeClr val="tx1"/>
                </a:solidFill>
                <a:effectLst/>
                <a:latin typeface="+mn-ea"/>
              </a:rPr>
              <a:t>市民向けサービスの拡充たとえば、オンライン手続きをわかりやすく、使いやすいものに変える</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r>
              <a:rPr kumimoji="1" lang="en-US" altLang="ja-JP" sz="1400" kern="1200" dirty="0">
                <a:solidFill>
                  <a:schemeClr val="tx1"/>
                </a:solidFill>
                <a:effectLst/>
                <a:latin typeface="+mn-ea"/>
              </a:rPr>
              <a:t>ICT</a:t>
            </a:r>
            <a:r>
              <a:rPr kumimoji="1" lang="ja-JP" altLang="en-US" sz="1400" kern="1200" dirty="0">
                <a:solidFill>
                  <a:schemeClr val="tx1"/>
                </a:solidFill>
                <a:effectLst/>
                <a:latin typeface="+mn-ea"/>
              </a:rPr>
              <a:t>を活用した市民協働による社会課題解決のスキームづくり</a:t>
            </a:r>
            <a:endParaRPr kumimoji="1" lang="en-US" altLang="ja-JP" sz="1400" kern="1200" dirty="0">
              <a:solidFill>
                <a:schemeClr val="tx1"/>
              </a:solidFill>
              <a:effectLst/>
              <a:latin typeface="+mn-ea"/>
            </a:endParaRPr>
          </a:p>
          <a:p>
            <a:pPr marL="0" indent="0">
              <a:buFont typeface="Arial" panose="020B0604020202020204" pitchFamily="34" charset="0"/>
              <a:buNone/>
            </a:pPr>
            <a:r>
              <a:rPr kumimoji="1" lang="en-US" altLang="ja-JP" sz="1400" kern="1200" dirty="0">
                <a:solidFill>
                  <a:schemeClr val="tx1"/>
                </a:solidFill>
                <a:effectLst/>
                <a:latin typeface="+mn-ea"/>
              </a:rPr>
              <a:t>〔</a:t>
            </a:r>
            <a:r>
              <a:rPr kumimoji="1" lang="ja-JP" altLang="en-US" sz="1400" kern="1200" dirty="0">
                <a:solidFill>
                  <a:schemeClr val="tx1"/>
                </a:solidFill>
                <a:effectLst/>
                <a:latin typeface="+mn-ea"/>
              </a:rPr>
              <a:t>港湾整備</a:t>
            </a:r>
            <a:r>
              <a:rPr kumimoji="1" lang="en-US" altLang="ja-JP" sz="1400" kern="1200" dirty="0">
                <a:solidFill>
                  <a:schemeClr val="tx1"/>
                </a:solidFill>
                <a:effectLst/>
                <a:latin typeface="+mn-ea"/>
              </a:rPr>
              <a:t>〕</a:t>
            </a:r>
          </a:p>
          <a:p>
            <a:pPr marL="285750" indent="-285750">
              <a:buFont typeface="Arial" panose="020B0604020202020204" pitchFamily="34" charset="0"/>
              <a:buChar char="•"/>
            </a:pPr>
            <a:r>
              <a:rPr kumimoji="1" lang="ja-JP" altLang="en-US" sz="1400" kern="1200" dirty="0">
                <a:solidFill>
                  <a:schemeClr val="tx1"/>
                </a:solidFill>
                <a:effectLst/>
                <a:latin typeface="+mn-ea"/>
              </a:rPr>
              <a:t>「天保山客船ターミナル」の整備を</a:t>
            </a:r>
            <a:r>
              <a:rPr kumimoji="1" lang="en-US" altLang="ja-JP" sz="1400" kern="1200" dirty="0">
                <a:solidFill>
                  <a:schemeClr val="tx1"/>
                </a:solidFill>
                <a:effectLst/>
                <a:latin typeface="+mn-ea"/>
              </a:rPr>
              <a:t>PFI</a:t>
            </a:r>
            <a:r>
              <a:rPr kumimoji="1" lang="ja-JP" altLang="en-US" sz="1400" kern="1200" dirty="0">
                <a:solidFill>
                  <a:schemeClr val="tx1"/>
                </a:solidFill>
                <a:effectLst/>
                <a:latin typeface="+mn-ea"/>
              </a:rPr>
              <a:t>手法により進める際に、シンガポールの取り組みを反映</a:t>
            </a:r>
            <a:endParaRPr kumimoji="1" lang="en-US" altLang="ja-JP" sz="1400" kern="1200" dirty="0">
              <a:solidFill>
                <a:schemeClr val="tx1"/>
              </a:solidFill>
              <a:effectLst/>
              <a:latin typeface="+mn-ea"/>
            </a:endParaRPr>
          </a:p>
          <a:p>
            <a:pPr marL="285750" indent="-285750">
              <a:buFont typeface="Arial" panose="020B0604020202020204" pitchFamily="34" charset="0"/>
              <a:buChar char="•"/>
            </a:pPr>
            <a:endParaRPr kumimoji="1" lang="en-US" altLang="ja-JP" sz="1400" kern="1200" dirty="0">
              <a:solidFill>
                <a:schemeClr val="tx1"/>
              </a:solidFill>
              <a:effectLst/>
              <a:latin typeface="+mn-ea"/>
            </a:endParaRPr>
          </a:p>
          <a:p>
            <a:r>
              <a:rPr lang="ja-JP" altLang="en-US" sz="1400" u="sng" dirty="0">
                <a:latin typeface="+mn-ea"/>
              </a:rPr>
              <a:t>３．継続して取り組む項目</a:t>
            </a:r>
            <a:endParaRPr kumimoji="1" lang="en-US" altLang="ja-JP" sz="1400" u="sng" kern="1200" dirty="0">
              <a:solidFill>
                <a:schemeClr val="tx1"/>
              </a:solidFill>
              <a:effectLst/>
              <a:latin typeface="+mn-ea"/>
            </a:endParaRPr>
          </a:p>
          <a:p>
            <a:pPr marL="0" indent="0">
              <a:buFont typeface="Arial" panose="020B0604020202020204" pitchFamily="34" charset="0"/>
              <a:buNone/>
            </a:pPr>
            <a:r>
              <a:rPr lang="en-US" altLang="ja-JP" sz="1400" b="0" dirty="0">
                <a:solidFill>
                  <a:srgbClr val="2A1500"/>
                </a:solidFill>
                <a:latin typeface="+mn-ea"/>
              </a:rPr>
              <a:t>〔</a:t>
            </a:r>
            <a:r>
              <a:rPr lang="ja-JP" altLang="en-US" sz="1400" b="0" dirty="0">
                <a:solidFill>
                  <a:srgbClr val="2A1500"/>
                </a:solidFill>
                <a:latin typeface="+mn-ea"/>
              </a:rPr>
              <a:t>水・環境分野における技術協力・支援</a:t>
            </a:r>
            <a:r>
              <a:rPr lang="en-US" altLang="ja-JP" sz="1400" b="0" dirty="0">
                <a:solidFill>
                  <a:srgbClr val="2A1500"/>
                </a:solidFill>
                <a:latin typeface="+mn-ea"/>
              </a:rPr>
              <a:t>〕</a:t>
            </a:r>
          </a:p>
          <a:p>
            <a:pPr marL="0" indent="0">
              <a:buFont typeface="Arial" panose="020B0604020202020204" pitchFamily="34" charset="0"/>
              <a:buNone/>
            </a:pPr>
            <a:r>
              <a:rPr lang="en-US" altLang="ja-JP" sz="1400" dirty="0">
                <a:solidFill>
                  <a:srgbClr val="2A1500"/>
                </a:solidFill>
                <a:latin typeface="+mn-ea"/>
              </a:rPr>
              <a:t>〔BPC</a:t>
            </a:r>
            <a:r>
              <a:rPr lang="ja-JP" altLang="en-US" sz="1400" dirty="0">
                <a:solidFill>
                  <a:srgbClr val="2A1500"/>
                </a:solidFill>
                <a:latin typeface="+mn-ea"/>
              </a:rPr>
              <a:t>提携を活用した中小企業の海外展開支援</a:t>
            </a:r>
            <a:r>
              <a:rPr lang="en-US" altLang="ja-JP" sz="1400" dirty="0">
                <a:solidFill>
                  <a:srgbClr val="2A1500"/>
                </a:solidFill>
                <a:latin typeface="+mn-ea"/>
              </a:rPr>
              <a:t>〕</a:t>
            </a:r>
            <a:endParaRPr lang="en-US" altLang="ja-JP" sz="1400" b="0" dirty="0">
              <a:solidFill>
                <a:srgbClr val="2A1500"/>
              </a:solidFill>
              <a:latin typeface="+mn-ea"/>
            </a:endParaRPr>
          </a:p>
          <a:p>
            <a:pPr marL="285750" indent="-285750">
              <a:buFont typeface="Arial" panose="020B0604020202020204" pitchFamily="34" charset="0"/>
              <a:buChar char="•"/>
            </a:pPr>
            <a:r>
              <a:rPr lang="ja-JP" altLang="en-US" sz="1400" b="0" dirty="0">
                <a:solidFill>
                  <a:srgbClr val="2A1500"/>
                </a:solidFill>
                <a:latin typeface="+mn-ea"/>
              </a:rPr>
              <a:t>住民の生活向上に役立っており、大阪企業の海外展開にもつながるっていることを実感</a:t>
            </a:r>
            <a:endParaRPr lang="en-US" altLang="ja-JP" sz="1400" b="0" dirty="0">
              <a:solidFill>
                <a:srgbClr val="2A1500"/>
              </a:solidFill>
              <a:latin typeface="+mn-ea"/>
            </a:endParaRPr>
          </a:p>
          <a:p>
            <a:pPr marL="285750" indent="-285750">
              <a:buFont typeface="Arial" panose="020B0604020202020204" pitchFamily="34" charset="0"/>
              <a:buChar char="•"/>
            </a:pPr>
            <a:r>
              <a:rPr lang="ja-JP" altLang="en-US" sz="1400" b="0" dirty="0">
                <a:solidFill>
                  <a:srgbClr val="2A1500"/>
                </a:solidFill>
                <a:latin typeface="+mn-ea"/>
              </a:rPr>
              <a:t>ビジネスパートナー都市ネットワークを活用した</a:t>
            </a:r>
            <a:r>
              <a:rPr lang="ja-JP" altLang="en-US" sz="1400" dirty="0">
                <a:solidFill>
                  <a:srgbClr val="2A1500"/>
                </a:solidFill>
                <a:latin typeface="+mn-ea"/>
              </a:rPr>
              <a:t>企業の支援。</a:t>
            </a:r>
            <a:r>
              <a:rPr lang="en-US" altLang="ja-JP" sz="1400" b="0" dirty="0">
                <a:solidFill>
                  <a:srgbClr val="2A1500"/>
                </a:solidFill>
                <a:latin typeface="+mn-ea"/>
              </a:rPr>
              <a:t>BPC</a:t>
            </a:r>
            <a:r>
              <a:rPr lang="ja-JP" altLang="en-US" sz="1400" b="0" dirty="0">
                <a:solidFill>
                  <a:srgbClr val="2A1500"/>
                </a:solidFill>
                <a:latin typeface="+mn-ea"/>
              </a:rPr>
              <a:t>提携機関であるホーチミン市人民委員会の全面的な協力のもと、会議、商談会が開催された</a:t>
            </a:r>
            <a:endParaRPr lang="en-US" altLang="ja-JP" sz="1400" b="0" dirty="0">
              <a:solidFill>
                <a:srgbClr val="2A1500"/>
              </a:solidFill>
              <a:latin typeface="+mn-ea"/>
            </a:endParaRPr>
          </a:p>
          <a:p>
            <a:pPr marL="285750" indent="-285750">
              <a:buFont typeface="Arial" panose="020B0604020202020204" pitchFamily="34" charset="0"/>
              <a:buChar char="•"/>
            </a:pPr>
            <a:r>
              <a:rPr lang="en-US" altLang="ja-JP" sz="1400" b="0" dirty="0">
                <a:solidFill>
                  <a:srgbClr val="2A1500"/>
                </a:solidFill>
                <a:latin typeface="+mn-ea"/>
              </a:rPr>
              <a:t>JCM</a:t>
            </a:r>
            <a:r>
              <a:rPr lang="ja-JP" altLang="en-US" sz="1400" b="0" dirty="0">
                <a:solidFill>
                  <a:srgbClr val="2A1500"/>
                </a:solidFill>
                <a:latin typeface="+mn-ea"/>
              </a:rPr>
              <a:t>の活用や</a:t>
            </a:r>
            <a:r>
              <a:rPr lang="en-US" altLang="ja-JP" sz="1400" b="0" dirty="0">
                <a:solidFill>
                  <a:srgbClr val="2A1500"/>
                </a:solidFill>
                <a:latin typeface="+mn-ea"/>
              </a:rPr>
              <a:t>JICA</a:t>
            </a:r>
            <a:r>
              <a:rPr lang="ja-JP" altLang="en-US" sz="1400" b="0" dirty="0">
                <a:solidFill>
                  <a:srgbClr val="2A1500"/>
                </a:solidFill>
                <a:latin typeface="+mn-ea"/>
              </a:rPr>
              <a:t>との連携などを通じて、技術協力支援や中小企業の海外展開支援などを推進し、大阪経済に還元される活動を行っていく</a:t>
            </a:r>
            <a:endParaRPr lang="en-US" altLang="ja-JP" sz="1400" b="0" dirty="0">
              <a:solidFill>
                <a:srgbClr val="2A1500"/>
              </a:solidFill>
              <a:latin typeface="+mn-ea"/>
            </a:endParaRPr>
          </a:p>
          <a:p>
            <a:pPr marL="285750" indent="-285750">
              <a:buFont typeface="Arial" panose="020B0604020202020204" pitchFamily="34" charset="0"/>
              <a:buChar char="•"/>
            </a:pPr>
            <a:r>
              <a:rPr lang="ja-JP" altLang="en-US" sz="1400" dirty="0">
                <a:solidFill>
                  <a:srgbClr val="FF0000"/>
                </a:solidFill>
                <a:latin typeface="+mn-ea"/>
              </a:rPr>
              <a:t>情報収集に基づくギャンブル依存症対策の検討</a:t>
            </a:r>
            <a:endParaRPr lang="en-US" altLang="ja-JP" sz="1400" b="0" dirty="0">
              <a:solidFill>
                <a:srgbClr val="FF0000"/>
              </a:solidFill>
              <a:latin typeface="+mn-ea"/>
            </a:endParaRPr>
          </a:p>
          <a:p>
            <a:r>
              <a:rPr lang="en-US" altLang="ja-JP" sz="1400" dirty="0">
                <a:solidFill>
                  <a:srgbClr val="2A1500"/>
                </a:solidFill>
                <a:latin typeface="+mn-ea"/>
              </a:rPr>
              <a:t>〔</a:t>
            </a:r>
            <a:r>
              <a:rPr lang="ja-JP" altLang="en-US" sz="1400" dirty="0">
                <a:solidFill>
                  <a:srgbClr val="2A1500"/>
                </a:solidFill>
                <a:latin typeface="+mn-ea"/>
              </a:rPr>
              <a:t>クルーズ客船誘致</a:t>
            </a:r>
            <a:r>
              <a:rPr lang="en-US" altLang="ja-JP" sz="1400" dirty="0">
                <a:solidFill>
                  <a:srgbClr val="2A1500"/>
                </a:solidFill>
                <a:latin typeface="+mn-ea"/>
              </a:rPr>
              <a:t>〕</a:t>
            </a:r>
            <a:endParaRPr lang="en-US" altLang="ja-JP" sz="1400" b="0" dirty="0">
              <a:solidFill>
                <a:srgbClr val="2A1500"/>
              </a:solidFill>
              <a:latin typeface="+mn-ea"/>
            </a:endParaRPr>
          </a:p>
          <a:p>
            <a:pPr marL="0" indent="0" defTabSz="914400">
              <a:spcBef>
                <a:spcPct val="0"/>
              </a:spcBef>
              <a:buFont typeface="Arial" panose="020B0604020202020204" pitchFamily="34" charset="0"/>
              <a:buNone/>
            </a:pPr>
            <a:endParaRPr lang="en-US" altLang="ja-JP" sz="1400" dirty="0">
              <a:solidFill>
                <a:srgbClr val="2A1500"/>
              </a:solidFill>
              <a:latin typeface="+mn-ea"/>
            </a:endParaRPr>
          </a:p>
          <a:p>
            <a:pPr marL="0" indent="0" defTabSz="914400">
              <a:spcBef>
                <a:spcPct val="0"/>
              </a:spcBef>
              <a:buFont typeface="Arial" panose="020B0604020202020204" pitchFamily="34" charset="0"/>
              <a:buNone/>
            </a:pPr>
            <a:r>
              <a:rPr lang="en-US" altLang="ja-JP" sz="1400" b="0" dirty="0">
                <a:solidFill>
                  <a:srgbClr val="2A1500"/>
                </a:solidFill>
                <a:latin typeface="+mn-ea"/>
              </a:rPr>
              <a:t>〔</a:t>
            </a:r>
            <a:r>
              <a:rPr lang="ja-JP" altLang="en-US" sz="1400" b="0" dirty="0">
                <a:solidFill>
                  <a:srgbClr val="2A1500"/>
                </a:solidFill>
                <a:latin typeface="+mn-ea"/>
              </a:rPr>
              <a:t>経費について</a:t>
            </a:r>
            <a:r>
              <a:rPr lang="en-US" altLang="ja-JP" sz="1400" b="0" dirty="0">
                <a:solidFill>
                  <a:srgbClr val="2A1500"/>
                </a:solidFill>
                <a:latin typeface="+mn-ea"/>
              </a:rPr>
              <a:t>〕</a:t>
            </a:r>
          </a:p>
          <a:p>
            <a:pPr marL="285750" indent="-285750" defTabSz="914400">
              <a:spcBef>
                <a:spcPct val="0"/>
              </a:spcBef>
              <a:buFont typeface="Arial" panose="020B0604020202020204" pitchFamily="34" charset="0"/>
              <a:buChar char="•"/>
            </a:pPr>
            <a:r>
              <a:rPr lang="ja-JP" altLang="en-US" sz="1400" b="0" dirty="0">
                <a:solidFill>
                  <a:srgbClr val="2A1500"/>
                </a:solidFill>
                <a:latin typeface="+mn-ea"/>
              </a:rPr>
              <a:t>出張経費の総額は約</a:t>
            </a:r>
            <a:r>
              <a:rPr lang="en-US" altLang="ja-JP" sz="1400" b="0" dirty="0">
                <a:solidFill>
                  <a:srgbClr val="2A1500"/>
                </a:solidFill>
                <a:latin typeface="+mn-ea"/>
              </a:rPr>
              <a:t>448</a:t>
            </a:r>
            <a:r>
              <a:rPr lang="ja-JP" altLang="en-US" sz="1400" b="0" dirty="0">
                <a:solidFill>
                  <a:srgbClr val="2A1500"/>
                </a:solidFill>
                <a:latin typeface="+mn-ea"/>
              </a:rPr>
              <a:t>万円</a:t>
            </a: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r>
              <a:rPr lang="ja-JP" altLang="en-US" sz="1400" dirty="0">
                <a:solidFill>
                  <a:srgbClr val="2A1500"/>
                </a:solidFill>
                <a:latin typeface="+mn-ea"/>
              </a:rPr>
              <a:t>市長と随行者</a:t>
            </a:r>
            <a:r>
              <a:rPr lang="ja-JP" altLang="en-US" sz="1400" b="0" dirty="0">
                <a:solidFill>
                  <a:srgbClr val="2A1500"/>
                </a:solidFill>
                <a:latin typeface="+mn-ea"/>
              </a:rPr>
              <a:t>（</a:t>
            </a:r>
            <a:r>
              <a:rPr lang="en-US" altLang="ja-JP" sz="1400" b="0" dirty="0">
                <a:solidFill>
                  <a:srgbClr val="2A1500"/>
                </a:solidFill>
                <a:latin typeface="+mn-ea"/>
              </a:rPr>
              <a:t>5</a:t>
            </a:r>
            <a:r>
              <a:rPr lang="ja-JP" altLang="en-US" sz="1400" b="0" dirty="0">
                <a:solidFill>
                  <a:srgbClr val="2A1500"/>
                </a:solidFill>
                <a:latin typeface="+mn-ea"/>
              </a:rPr>
              <a:t>名）の旅費として、約</a:t>
            </a:r>
            <a:r>
              <a:rPr lang="en-US" altLang="ja-JP" sz="1400" b="0" dirty="0">
                <a:solidFill>
                  <a:srgbClr val="2A1500"/>
                </a:solidFill>
                <a:latin typeface="+mn-ea"/>
              </a:rPr>
              <a:t>169</a:t>
            </a:r>
            <a:r>
              <a:rPr lang="ja-JP" altLang="en-US" sz="1400" b="0" dirty="0">
                <a:solidFill>
                  <a:srgbClr val="2A1500"/>
                </a:solidFill>
                <a:latin typeface="+mn-ea"/>
              </a:rPr>
              <a:t>万円</a:t>
            </a: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r>
              <a:rPr lang="ja-JP" altLang="en-US" sz="1400" b="0" dirty="0">
                <a:solidFill>
                  <a:srgbClr val="2A1500"/>
                </a:solidFill>
                <a:latin typeface="+mn-ea"/>
              </a:rPr>
              <a:t>スポット的に参加した事業部局担当者（</a:t>
            </a:r>
            <a:r>
              <a:rPr lang="en-US" altLang="ja-JP" sz="1400" b="0" dirty="0">
                <a:solidFill>
                  <a:srgbClr val="2A1500"/>
                </a:solidFill>
                <a:latin typeface="+mn-ea"/>
              </a:rPr>
              <a:t>10</a:t>
            </a:r>
            <a:r>
              <a:rPr lang="ja-JP" altLang="en-US" sz="1400" b="0" dirty="0">
                <a:solidFill>
                  <a:srgbClr val="2A1500"/>
                </a:solidFill>
                <a:latin typeface="+mn-ea"/>
              </a:rPr>
              <a:t>名）の旅費が約</a:t>
            </a:r>
            <a:r>
              <a:rPr lang="en-US" altLang="ja-JP" sz="1400" b="0" dirty="0">
                <a:solidFill>
                  <a:srgbClr val="2A1500"/>
                </a:solidFill>
                <a:latin typeface="+mn-ea"/>
              </a:rPr>
              <a:t>149</a:t>
            </a:r>
            <a:r>
              <a:rPr lang="ja-JP" altLang="en-US" sz="1400" b="0" dirty="0">
                <a:solidFill>
                  <a:srgbClr val="2A1500"/>
                </a:solidFill>
                <a:latin typeface="+mn-ea"/>
              </a:rPr>
              <a:t>万円</a:t>
            </a: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r>
              <a:rPr lang="ja-JP" altLang="en-US" sz="1400" b="0" dirty="0">
                <a:solidFill>
                  <a:srgbClr val="2A1500"/>
                </a:solidFill>
                <a:latin typeface="+mn-ea"/>
              </a:rPr>
              <a:t>バス借上げ経費は約</a:t>
            </a:r>
            <a:r>
              <a:rPr lang="en-US" altLang="ja-JP" sz="1400" b="0" dirty="0">
                <a:solidFill>
                  <a:srgbClr val="2A1500"/>
                </a:solidFill>
                <a:latin typeface="+mn-ea"/>
              </a:rPr>
              <a:t>72</a:t>
            </a:r>
            <a:r>
              <a:rPr lang="ja-JP" altLang="en-US" sz="1400" b="0" dirty="0">
                <a:solidFill>
                  <a:srgbClr val="2A1500"/>
                </a:solidFill>
                <a:latin typeface="+mn-ea"/>
              </a:rPr>
              <a:t>万円</a:t>
            </a: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r>
              <a:rPr lang="ja-JP" altLang="en-US" sz="1400" b="0" dirty="0">
                <a:solidFill>
                  <a:srgbClr val="2A1500"/>
                </a:solidFill>
                <a:latin typeface="+mn-ea"/>
              </a:rPr>
              <a:t>その他通訳などの経費が約</a:t>
            </a:r>
            <a:r>
              <a:rPr lang="en-US" altLang="ja-JP" sz="1400" b="0" dirty="0">
                <a:solidFill>
                  <a:srgbClr val="2A1500"/>
                </a:solidFill>
                <a:latin typeface="+mn-ea"/>
              </a:rPr>
              <a:t>58</a:t>
            </a:r>
            <a:r>
              <a:rPr lang="ja-JP" altLang="en-US" sz="1400" b="0" dirty="0">
                <a:solidFill>
                  <a:srgbClr val="2A1500"/>
                </a:solidFill>
                <a:latin typeface="+mn-ea"/>
              </a:rPr>
              <a:t>万円</a:t>
            </a: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endParaRPr lang="en-US" altLang="ja-JP" sz="1400" b="0" dirty="0">
              <a:solidFill>
                <a:srgbClr val="2A1500"/>
              </a:solidFill>
              <a:latin typeface="+mn-ea"/>
            </a:endParaRPr>
          </a:p>
          <a:p>
            <a:pPr marL="285750" indent="-285750" defTabSz="914400">
              <a:spcBef>
                <a:spcPct val="0"/>
              </a:spcBef>
              <a:buFont typeface="Arial" panose="020B0604020202020204" pitchFamily="34" charset="0"/>
              <a:buChar char="•"/>
            </a:pPr>
            <a:endParaRPr lang="ja-JP" altLang="en-US" sz="1400" b="0" dirty="0">
              <a:solidFill>
                <a:srgbClr val="2A1500"/>
              </a:solidFill>
              <a:latin typeface="+mn-ea"/>
            </a:endParaRPr>
          </a:p>
          <a:p>
            <a:pPr marL="0" indent="0">
              <a:buFont typeface="Arial" panose="020B0604020202020204" pitchFamily="34" charset="0"/>
              <a:buNone/>
            </a:pPr>
            <a:endParaRPr kumimoji="1" lang="en-US" altLang="ja-JP" sz="1400" kern="1200" dirty="0">
              <a:solidFill>
                <a:schemeClr val="tx1"/>
              </a:solidFill>
              <a:effectLst/>
              <a:latin typeface="+mn-ea"/>
            </a:endParaRPr>
          </a:p>
          <a:p>
            <a:pPr marL="0" indent="0">
              <a:buFont typeface="Arial" panose="020B0604020202020204" pitchFamily="34" charset="0"/>
              <a:buNone/>
            </a:pPr>
            <a:endParaRPr kumimoji="1" lang="en-US" altLang="ja-JP" sz="1400" kern="1200" dirty="0">
              <a:solidFill>
                <a:schemeClr val="tx1"/>
              </a:solidFill>
              <a:effectLst/>
              <a:latin typeface="+mn-ea"/>
            </a:endParaRPr>
          </a:p>
          <a:p>
            <a:pPr marL="0" indent="0">
              <a:buFont typeface="Arial" panose="020B0604020202020204" pitchFamily="34" charset="0"/>
              <a:buNone/>
            </a:pPr>
            <a:endParaRPr kumimoji="1" lang="en-US" altLang="ja-JP" sz="1400" kern="1200" dirty="0">
              <a:solidFill>
                <a:schemeClr val="tx1"/>
              </a:solidFill>
              <a:effectLst/>
              <a:latin typeface="+mn-ea"/>
            </a:endParaRPr>
          </a:p>
          <a:p>
            <a:pPr marL="285750" indent="-285750">
              <a:buFont typeface="Arial" panose="020B0604020202020204" pitchFamily="34" charset="0"/>
              <a:buChar char="•"/>
            </a:pPr>
            <a:endParaRPr kumimoji="1" lang="en-US" altLang="ja-JP" sz="1400" kern="1200" dirty="0">
              <a:solidFill>
                <a:schemeClr val="tx1"/>
              </a:solidFill>
              <a:effectLst/>
              <a:latin typeface="+mn-ea"/>
            </a:endParaRPr>
          </a:p>
          <a:p>
            <a:endParaRPr kumimoji="1" lang="ja-JP" altLang="en-US" sz="1400" kern="1200" dirty="0">
              <a:solidFill>
                <a:schemeClr val="tx1"/>
              </a:solidFill>
              <a:effectLst/>
              <a:latin typeface="+mn-ea"/>
            </a:endParaRPr>
          </a:p>
          <a:p>
            <a:endParaRPr kumimoji="1" lang="ja-JP" altLang="ja-JP" sz="1400" kern="1200" dirty="0">
              <a:solidFill>
                <a:schemeClr val="tx1"/>
              </a:solidFill>
              <a:effectLst/>
              <a:latin typeface="+mn-ea"/>
            </a:endParaRPr>
          </a:p>
        </p:txBody>
      </p:sp>
      <p:sp>
        <p:nvSpPr>
          <p:cNvPr id="4" name="日付プレースホルダー 3"/>
          <p:cNvSpPr>
            <a:spLocks noGrp="1"/>
          </p:cNvSpPr>
          <p:nvPr>
            <p:ph type="dt" idx="10"/>
          </p:nvPr>
        </p:nvSpPr>
        <p:spPr>
          <a:xfrm>
            <a:off x="3827278" y="3"/>
            <a:ext cx="2927937" cy="540193"/>
          </a:xfrm>
          <a:prstGeom prst="rect">
            <a:avLst/>
          </a:prstGeom>
        </p:spPr>
        <p:txBody>
          <a:bodyPr/>
          <a:lstStyle/>
          <a:p>
            <a:fld id="{646766EF-E7E5-4B26-916F-4BA7BBD0E27F}" type="datetime1">
              <a:rPr kumimoji="1" lang="ja-JP" altLang="en-US" smtClean="0"/>
              <a:pPr/>
              <a:t>2026/1/14</a:t>
            </a:fld>
            <a:endParaRPr kumimoji="1" lang="ja-JP" altLang="en-US" dirty="0"/>
          </a:p>
        </p:txBody>
      </p:sp>
      <p:sp>
        <p:nvSpPr>
          <p:cNvPr id="5" name="スライド番号プレースホルダー 4"/>
          <p:cNvSpPr>
            <a:spLocks noGrp="1"/>
          </p:cNvSpPr>
          <p:nvPr>
            <p:ph type="sldNum" sz="quarter" idx="11"/>
          </p:nvPr>
        </p:nvSpPr>
        <p:spPr/>
        <p:txBody>
          <a:bodyPr/>
          <a:lstStyle/>
          <a:p>
            <a:fld id="{F47DB313-C7DC-4050-B2C7-2813473E2A16}" type="slidenum">
              <a:rPr kumimoji="1" lang="ja-JP" altLang="en-US" smtClean="0"/>
              <a:pPr/>
              <a:t>1</a:t>
            </a:fld>
            <a:endParaRPr kumimoji="1" lang="ja-JP" altLang="en-US" dirty="0"/>
          </a:p>
        </p:txBody>
      </p:sp>
      <p:sp>
        <p:nvSpPr>
          <p:cNvPr id="6" name="ヘッダー プレースホルダー 5"/>
          <p:cNvSpPr>
            <a:spLocks noGrp="1"/>
          </p:cNvSpPr>
          <p:nvPr>
            <p:ph type="hdr" sz="quarter" idx="12"/>
          </p:nvPr>
        </p:nvSpPr>
        <p:spPr/>
        <p:txBody>
          <a:bodyPr/>
          <a:lstStyle/>
          <a:p>
            <a:r>
              <a:rPr kumimoji="1" lang="ja-JP" altLang="en-US"/>
              <a:t>速報版</a:t>
            </a:r>
          </a:p>
        </p:txBody>
      </p:sp>
    </p:spTree>
    <p:extLst>
      <p:ext uri="{BB962C8B-B14F-4D97-AF65-F5344CB8AC3E}">
        <p14:creationId xmlns:p14="http://schemas.microsoft.com/office/powerpoint/2010/main" val="2694282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3763026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51651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70148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389559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1866920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751781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3745635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116867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2284495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284786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53B32-19A7-4220-98C4-D52A66C4E939}" type="datetimeFigureOut">
              <a:rPr kumimoji="1" lang="ja-JP" altLang="en-US" smtClean="0"/>
              <a:t>2026/1/14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3565807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53B32-19A7-4220-98C4-D52A66C4E939}" type="datetimeFigureOut">
              <a:rPr kumimoji="1" lang="ja-JP" altLang="en-US" smtClean="0"/>
              <a:t>2026/1/14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71306-76D9-4C4C-818A-4D7B034945AF}" type="slidenum">
              <a:rPr kumimoji="1" lang="ja-JP" altLang="en-US" smtClean="0"/>
              <a:t>‹#›</a:t>
            </a:fld>
            <a:endParaRPr kumimoji="1" lang="ja-JP" altLang="en-US"/>
          </a:p>
        </p:txBody>
      </p:sp>
    </p:spTree>
    <p:extLst>
      <p:ext uri="{BB962C8B-B14F-4D97-AF65-F5344CB8AC3E}">
        <p14:creationId xmlns:p14="http://schemas.microsoft.com/office/powerpoint/2010/main" val="2271503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テキスト ボックス 1"/>
          <p:cNvSpPr txBox="1"/>
          <p:nvPr/>
        </p:nvSpPr>
        <p:spPr>
          <a:xfrm>
            <a:off x="0" y="93126"/>
            <a:ext cx="12192000" cy="719983"/>
          </a:xfrm>
          <a:prstGeom prst="rect">
            <a:avLst/>
          </a:prstGeom>
          <a:noFill/>
          <a:ln>
            <a:noFill/>
          </a:ln>
        </p:spPr>
        <p:txBody>
          <a:bodyPr wrap="square" rtlCol="0" anchor="ctr" anchorCtr="0">
            <a:normAutofit/>
          </a:bodyPr>
          <a:lstStyle/>
          <a:p>
            <a:pPr algn="ctr">
              <a:spcBef>
                <a:spcPct val="0"/>
              </a:spcBef>
            </a:pPr>
            <a:r>
              <a:rPr lang="ja-JP" altLang="en-US" sz="3200" b="1" dirty="0">
                <a:solidFill>
                  <a:srgbClr val="002060"/>
                </a:solidFill>
                <a:effectLst>
                  <a:outerShdw dist="88900" dir="2400000" algn="tl" rotWithShape="0">
                    <a:srgbClr val="002060">
                      <a:alpha val="40000"/>
                    </a:srgbClr>
                  </a:outerShdw>
                </a:effectLst>
                <a:latin typeface="游ゴシック" panose="020B0400000000000000" pitchFamily="50" charset="-128"/>
                <a:ea typeface="游ゴシック" panose="020B0400000000000000" pitchFamily="50" charset="-128"/>
                <a:cs typeface="+mj-cs"/>
              </a:rPr>
              <a:t>主たる成果（令和７年度グレーター・マンチェスター出張）</a:t>
            </a:r>
            <a:endParaRPr lang="ja-JP" altLang="ja-JP" sz="3200" b="1" dirty="0">
              <a:solidFill>
                <a:srgbClr val="002060"/>
              </a:solidFill>
              <a:effectLst>
                <a:outerShdw dist="88900" dir="2400000" algn="tl" rotWithShape="0">
                  <a:srgbClr val="002060">
                    <a:alpha val="40000"/>
                  </a:srgbClr>
                </a:outerShdw>
              </a:effectLst>
              <a:latin typeface="游ゴシック" panose="020B0400000000000000" pitchFamily="50" charset="-128"/>
              <a:ea typeface="游ゴシック" panose="020B0400000000000000" pitchFamily="50" charset="-128"/>
              <a:cs typeface="+mj-cs"/>
            </a:endParaRPr>
          </a:p>
        </p:txBody>
      </p:sp>
      <p:sp>
        <p:nvSpPr>
          <p:cNvPr id="3" name="テキスト ボックス 2"/>
          <p:cNvSpPr txBox="1"/>
          <p:nvPr/>
        </p:nvSpPr>
        <p:spPr>
          <a:xfrm>
            <a:off x="428920" y="785212"/>
            <a:ext cx="11334160" cy="5956156"/>
          </a:xfrm>
          <a:prstGeom prst="rect">
            <a:avLst/>
          </a:prstGeom>
          <a:noFill/>
          <a:effectLst>
            <a:outerShdw blurRad="38100" dist="38100" dir="2700000" algn="ctr" rotWithShape="0">
              <a:schemeClr val="bg1">
                <a:alpha val="40000"/>
              </a:schemeClr>
            </a:outerShdw>
          </a:effectLst>
        </p:spPr>
        <p:txBody>
          <a:bodyPr wrap="square" rtlCol="0" anchor="t" anchorCtr="0">
            <a:noAutofit/>
          </a:bodyPr>
          <a:lstStyle/>
          <a:p>
            <a:pPr>
              <a:spcBef>
                <a:spcPct val="0"/>
              </a:spcBef>
            </a:pPr>
            <a:r>
              <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rPr>
              <a:t>1. </a:t>
            </a:r>
            <a:r>
              <a:rPr lang="ja-JP" altLang="en-US" sz="2000" b="1" u="sng" dirty="0">
                <a:uFill>
                  <a:solidFill>
                    <a:srgbClr val="FF0000"/>
                  </a:solidFill>
                </a:uFill>
                <a:latin typeface="游ゴシック" panose="020B0400000000000000" pitchFamily="50" charset="-128"/>
                <a:ea typeface="游ゴシック" panose="020B0400000000000000" pitchFamily="50" charset="-128"/>
                <a:cs typeface="+mj-cs"/>
              </a:rPr>
              <a:t> </a:t>
            </a:r>
            <a:r>
              <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rPr>
              <a:t>36</a:t>
            </a:r>
            <a:r>
              <a:rPr lang="ja-JP" altLang="en-US" sz="2000" b="1" u="sng" dirty="0">
                <a:uFill>
                  <a:solidFill>
                    <a:srgbClr val="FF0000"/>
                  </a:solidFill>
                </a:uFill>
                <a:latin typeface="游ゴシック" panose="020B0400000000000000" pitchFamily="50" charset="-128"/>
                <a:ea typeface="游ゴシック" panose="020B0400000000000000" pitchFamily="50" charset="-128"/>
                <a:cs typeface="+mj-cs"/>
              </a:rPr>
              <a:t>年ぶりの姉妹都市提携締結</a:t>
            </a:r>
            <a:endPar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endParaRPr>
          </a:p>
          <a:p>
            <a:pPr>
              <a:lnSpc>
                <a:spcPts val="500"/>
              </a:lnSpc>
              <a:spcBef>
                <a:spcPct val="0"/>
              </a:spcBef>
            </a:pPr>
            <a:endParaRPr lang="en-US" altLang="ja-JP" u="dash" dirty="0">
              <a:uFill>
                <a:solidFill>
                  <a:srgbClr val="FFC000"/>
                </a:solidFill>
              </a:uFill>
              <a:latin typeface="Meiryo UI" panose="020B0604030504040204" pitchFamily="50" charset="-128"/>
              <a:ea typeface="Meiryo UI" panose="020B0604030504040204" pitchFamily="50" charset="-128"/>
              <a:cs typeface="+mj-cs"/>
            </a:endParaRP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大阪市として</a:t>
            </a:r>
            <a:r>
              <a:rPr lang="en-US" altLang="ja-JP" sz="1400" dirty="0">
                <a:latin typeface="Meiryo UI" panose="020B0604030504040204" pitchFamily="50" charset="-128"/>
                <a:ea typeface="Meiryo UI" panose="020B0604030504040204" pitchFamily="50" charset="-128"/>
              </a:rPr>
              <a:t>36</a:t>
            </a:r>
            <a:r>
              <a:rPr lang="ja-JP" altLang="en-US" sz="1400" dirty="0">
                <a:latin typeface="Meiryo UI" panose="020B0604030504040204" pitchFamily="50" charset="-128"/>
                <a:ea typeface="Meiryo UI" panose="020B0604030504040204" pitchFamily="50" charset="-128"/>
              </a:rPr>
              <a:t>年ぶりとなる姉妹都市提携をグレーター・マンチェスター合同行政機構と締結</a:t>
            </a: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今後、両都市間の信頼関係を積み重ねるべく、幅広い分野において中長期的計画で</a:t>
            </a:r>
            <a:r>
              <a:rPr lang="ja-JP" altLang="en-US" sz="1400">
                <a:latin typeface="Meiryo UI" panose="020B0604030504040204" pitchFamily="50" charset="-128"/>
                <a:ea typeface="Meiryo UI" panose="020B0604030504040204" pitchFamily="50" charset="-128"/>
              </a:rPr>
              <a:t>様々な交流</a:t>
            </a:r>
            <a:r>
              <a:rPr lang="ja-JP" altLang="en-US" sz="1400" dirty="0">
                <a:latin typeface="Meiryo UI" panose="020B0604030504040204" pitchFamily="50" charset="-128"/>
                <a:ea typeface="Meiryo UI" panose="020B0604030504040204" pitchFamily="50" charset="-128"/>
              </a:rPr>
              <a:t>を推し進めていくことで合意</a:t>
            </a: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また、出張期間中にマンチェスターで開催されたジャパンウィークに参加し、ブース展示や舞台公演を通じ、グレーター・マンチェスター市民に対して大阪の都市魅力の発信を実施</a:t>
            </a:r>
          </a:p>
          <a:p>
            <a:pPr>
              <a:spcBef>
                <a:spcPct val="0"/>
              </a:spcBef>
            </a:pPr>
            <a:endParaRPr lang="en-US" altLang="ja-JP" dirty="0">
              <a:latin typeface="Meiryo UI" panose="020B0604030504040204" pitchFamily="50" charset="-128"/>
              <a:ea typeface="Meiryo UI" panose="020B0604030504040204" pitchFamily="50" charset="-128"/>
            </a:endParaRPr>
          </a:p>
          <a:p>
            <a:pPr>
              <a:spcBef>
                <a:spcPct val="0"/>
              </a:spcBef>
            </a:pPr>
            <a:r>
              <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rPr>
              <a:t>2.</a:t>
            </a:r>
            <a:r>
              <a:rPr lang="ja-JP" altLang="en-US" sz="2000" b="1" u="sng" dirty="0">
                <a:uFill>
                  <a:solidFill>
                    <a:srgbClr val="FF0000"/>
                  </a:solidFill>
                </a:uFill>
                <a:latin typeface="游ゴシック" panose="020B0400000000000000" pitchFamily="50" charset="-128"/>
                <a:ea typeface="游ゴシック" panose="020B0400000000000000" pitchFamily="50" charset="-128"/>
                <a:cs typeface="+mj-cs"/>
              </a:rPr>
              <a:t>  大学間での連携の強化</a:t>
            </a:r>
            <a:endPar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endParaRPr>
          </a:p>
          <a:p>
            <a:pPr>
              <a:lnSpc>
                <a:spcPts val="500"/>
              </a:lnSpc>
              <a:spcBef>
                <a:spcPct val="0"/>
              </a:spcBef>
            </a:pPr>
            <a:endParaRPr lang="en-US" altLang="ja-JP" b="1" u="dash" dirty="0">
              <a:uFill>
                <a:solidFill>
                  <a:srgbClr val="FFC000"/>
                </a:solidFill>
              </a:uFill>
              <a:latin typeface="Meiryo UI" panose="020B0604030504040204" pitchFamily="50" charset="-128"/>
              <a:ea typeface="Meiryo UI" panose="020B0604030504040204" pitchFamily="50" charset="-128"/>
              <a:cs typeface="+mj-cs"/>
            </a:endParaRPr>
          </a:p>
          <a:p>
            <a:pPr marL="542925" indent="-180975">
              <a:spcBef>
                <a:spcPct val="0"/>
              </a:spcBef>
              <a:buFont typeface="Arial" panose="020B0604020202020204" pitchFamily="34" charset="0"/>
              <a:buChar char="•"/>
              <a:tabLst>
                <a:tab pos="542925" algn="l"/>
              </a:tabLst>
            </a:pPr>
            <a:r>
              <a:rPr lang="ja-JP" altLang="en-US" sz="1400" dirty="0">
                <a:latin typeface="Meiryo UI" panose="020B0604030504040204" pitchFamily="50" charset="-128"/>
                <a:ea typeface="Meiryo UI" panose="020B0604030504040204" pitchFamily="50" charset="-128"/>
              </a:rPr>
              <a:t>姉妹都市提携調印式の開催に合わせて、大阪公立大学とマンチェスター・メトロポリタン大学との間での</a:t>
            </a:r>
            <a:r>
              <a:rPr lang="en-US" altLang="ja-JP" sz="1400" dirty="0">
                <a:latin typeface="Meiryo UI" panose="020B0604030504040204" pitchFamily="50" charset="-128"/>
                <a:ea typeface="Meiryo UI" panose="020B0604030504040204" pitchFamily="50" charset="-128"/>
              </a:rPr>
              <a:t>Letter of Intent</a:t>
            </a:r>
            <a:r>
              <a:rPr lang="ja-JP" altLang="en-US" sz="1400" dirty="0">
                <a:latin typeface="Meiryo UI" panose="020B0604030504040204" pitchFamily="50" charset="-128"/>
                <a:ea typeface="Meiryo UI" panose="020B0604030504040204" pitchFamily="50" charset="-128"/>
              </a:rPr>
              <a:t>の調印式も実施</a:t>
            </a:r>
            <a:endParaRPr lang="en-US" altLang="ja-JP" sz="1400" dirty="0">
              <a:latin typeface="Meiryo UI" panose="020B0604030504040204" pitchFamily="50" charset="-128"/>
              <a:ea typeface="Meiryo UI" panose="020B0604030504040204" pitchFamily="50" charset="-128"/>
            </a:endParaRPr>
          </a:p>
          <a:p>
            <a:pPr marL="542925" indent="-180975">
              <a:spcBef>
                <a:spcPct val="0"/>
              </a:spcBef>
              <a:buFont typeface="Arial" panose="020B0604020202020204" pitchFamily="34" charset="0"/>
              <a:buChar char="•"/>
              <a:tabLst>
                <a:tab pos="542925" algn="l"/>
              </a:tabLst>
            </a:pPr>
            <a:r>
              <a:rPr lang="ja-JP" altLang="en-US" sz="1400" dirty="0">
                <a:latin typeface="Meiryo UI" panose="020B0604030504040204" pitchFamily="50" charset="-128"/>
                <a:ea typeface="Meiryo UI" panose="020B0604030504040204" pitchFamily="50" charset="-128"/>
              </a:rPr>
              <a:t>マンチェスター大学及びマンチェスター・メトロポリタン大学にて視察や意見交換を実施</a:t>
            </a:r>
            <a:endParaRPr lang="en-US" altLang="ja-JP" sz="1400" dirty="0">
              <a:latin typeface="Meiryo UI" panose="020B0604030504040204" pitchFamily="50" charset="-128"/>
              <a:ea typeface="Meiryo UI" panose="020B0604030504040204" pitchFamily="50" charset="-128"/>
            </a:endParaRPr>
          </a:p>
          <a:p>
            <a:pPr marL="542925" indent="-180975">
              <a:spcBef>
                <a:spcPct val="0"/>
              </a:spcBef>
              <a:buFont typeface="Arial" panose="020B0604020202020204" pitchFamily="34" charset="0"/>
              <a:buChar char="•"/>
              <a:tabLst>
                <a:tab pos="542925" algn="l"/>
              </a:tabLst>
            </a:pPr>
            <a:r>
              <a:rPr lang="ja-JP" altLang="en-US" sz="1400" dirty="0">
                <a:latin typeface="Meiryo UI" panose="020B0604030504040204" pitchFamily="50" charset="-128"/>
                <a:ea typeface="Meiryo UI" panose="020B0604030504040204" pitchFamily="50" charset="-128"/>
              </a:rPr>
              <a:t>両都市の大学間における更なる連携を強化</a:t>
            </a:r>
            <a:endParaRPr lang="en-US" altLang="ja-JP" sz="1400" dirty="0">
              <a:latin typeface="Meiryo UI" panose="020B0604030504040204" pitchFamily="50" charset="-128"/>
              <a:ea typeface="Meiryo UI" panose="020B0604030504040204" pitchFamily="50" charset="-128"/>
            </a:endParaRPr>
          </a:p>
          <a:p>
            <a:pPr>
              <a:spcBef>
                <a:spcPct val="0"/>
              </a:spcBef>
            </a:pPr>
            <a:endParaRPr lang="en-US" altLang="ja-JP" dirty="0">
              <a:latin typeface="Meiryo UI" panose="020B0604030504040204" pitchFamily="50" charset="-128"/>
              <a:ea typeface="Meiryo UI" panose="020B0604030504040204" pitchFamily="50" charset="-128"/>
            </a:endParaRPr>
          </a:p>
          <a:p>
            <a:pPr>
              <a:spcBef>
                <a:spcPct val="0"/>
              </a:spcBef>
            </a:pPr>
            <a:r>
              <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rPr>
              <a:t>3.</a:t>
            </a:r>
            <a:r>
              <a:rPr lang="ja-JP" altLang="en-US" sz="2000" b="1" u="sng" dirty="0">
                <a:uFill>
                  <a:solidFill>
                    <a:srgbClr val="FF0000"/>
                  </a:solidFill>
                </a:uFill>
                <a:latin typeface="游ゴシック" panose="020B0400000000000000" pitchFamily="50" charset="-128"/>
                <a:ea typeface="游ゴシック" panose="020B0400000000000000" pitchFamily="50" charset="-128"/>
                <a:cs typeface="+mj-cs"/>
              </a:rPr>
              <a:t>  スタートアップをはじめとした実質的なビジネス交流の開始</a:t>
            </a:r>
            <a:endParaRPr lang="en-US" altLang="ja-JP" sz="2000" b="1" u="sng" dirty="0">
              <a:uFill>
                <a:solidFill>
                  <a:srgbClr val="FF0000"/>
                </a:solidFill>
              </a:uFill>
              <a:latin typeface="游ゴシック" panose="020B0400000000000000" pitchFamily="50" charset="-128"/>
              <a:ea typeface="游ゴシック" panose="020B0400000000000000" pitchFamily="50" charset="-128"/>
              <a:cs typeface="+mj-cs"/>
            </a:endParaRPr>
          </a:p>
          <a:p>
            <a:pPr>
              <a:lnSpc>
                <a:spcPts val="500"/>
              </a:lnSpc>
              <a:spcBef>
                <a:spcPct val="0"/>
              </a:spcBef>
            </a:pPr>
            <a:endParaRPr lang="en-US" altLang="ja-JP" b="1" u="dash" dirty="0">
              <a:uFill>
                <a:solidFill>
                  <a:srgbClr val="FFC000"/>
                </a:solidFill>
              </a:uFill>
              <a:latin typeface="Meiryo UI" panose="020B0604030504040204" pitchFamily="50" charset="-128"/>
              <a:ea typeface="Meiryo UI" panose="020B0604030504040204" pitchFamily="50" charset="-128"/>
              <a:cs typeface="+mj-cs"/>
            </a:endParaRP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日本や大阪とのビジネスに関心のある企業等を対象としたビジネスセミナーを開催</a:t>
            </a:r>
            <a:endParaRPr lang="en-US" altLang="ja-JP" sz="1400" dirty="0">
              <a:latin typeface="Meiryo UI" panose="020B0604030504040204" pitchFamily="50" charset="-128"/>
              <a:ea typeface="Meiryo UI" panose="020B0604030504040204" pitchFamily="50" charset="-128"/>
            </a:endParaRP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ビジネスセミナーでは同行企業によるピッチやネットワーキングも実施</a:t>
            </a:r>
            <a:endParaRPr lang="en-US" altLang="ja-JP" sz="1400" dirty="0">
              <a:latin typeface="Meiryo UI" panose="020B0604030504040204" pitchFamily="50" charset="-128"/>
              <a:ea typeface="Meiryo UI" panose="020B0604030504040204" pitchFamily="50" charset="-128"/>
            </a:endParaRP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グレーター・マンチェスターの企業誘致施策や重点分野における企業育成施策を視察する同行企業向けのビジネス特化プログラムを実施し、両都市の企業同士の交流や同行企業の新たなビジネス機会創出をサポート</a:t>
            </a:r>
          </a:p>
          <a:p>
            <a:pPr marL="542925" indent="-180975">
              <a:spcBef>
                <a:spcPct val="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現地スタートアップ企業との意見交換も実施</a:t>
            </a:r>
          </a:p>
          <a:p>
            <a:pPr marL="457200" indent="-457200">
              <a:spcBef>
                <a:spcPct val="0"/>
              </a:spcBef>
              <a:buFont typeface="Arial" panose="020B0604020202020204" pitchFamily="34" charset="0"/>
              <a:buChar char="•"/>
            </a:pPr>
            <a:endParaRPr lang="en-US" altLang="ja-JP" sz="500" dirty="0">
              <a:latin typeface="Meiryo UI" panose="020B0604030504040204" pitchFamily="50" charset="-128"/>
              <a:ea typeface="Meiryo UI" panose="020B0604030504040204" pitchFamily="50" charset="-128"/>
              <a:cs typeface="+mj-cs"/>
            </a:endParaRPr>
          </a:p>
          <a:p>
            <a:pPr>
              <a:lnSpc>
                <a:spcPts val="1100"/>
              </a:lnSpc>
              <a:spcBef>
                <a:spcPct val="0"/>
              </a:spcBef>
            </a:pPr>
            <a:endParaRPr lang="en-US" altLang="ja-JP" sz="1600" dirty="0">
              <a:latin typeface="Meiryo UI" panose="020B0604030504040204" pitchFamily="50" charset="-128"/>
              <a:ea typeface="Meiryo UI" panose="020B0604030504040204" pitchFamily="50" charset="-128"/>
            </a:endParaRPr>
          </a:p>
          <a:p>
            <a:pPr>
              <a:lnSpc>
                <a:spcPts val="1100"/>
              </a:lnSpc>
              <a:spcBef>
                <a:spcPct val="0"/>
              </a:spcBef>
            </a:pPr>
            <a:endParaRPr lang="en-US" altLang="ja-JP" sz="1600" dirty="0">
              <a:latin typeface="Meiryo UI" panose="020B0604030504040204" pitchFamily="50" charset="-128"/>
              <a:ea typeface="Meiryo UI" panose="020B0604030504040204" pitchFamily="50" charset="-128"/>
            </a:endParaRPr>
          </a:p>
          <a:p>
            <a:pPr>
              <a:spcBef>
                <a:spcPct val="0"/>
              </a:spcBef>
            </a:pPr>
            <a:r>
              <a:rPr lang="ja-JP" altLang="en-US" b="1" dirty="0">
                <a:latin typeface="游ゴシック" panose="020B0400000000000000" pitchFamily="50" charset="-128"/>
                <a:ea typeface="游ゴシック" panose="020B0400000000000000" pitchFamily="50" charset="-128"/>
              </a:rPr>
              <a:t>（参考）</a:t>
            </a:r>
            <a:r>
              <a:rPr lang="zh-TW" altLang="en-US" b="1" dirty="0">
                <a:latin typeface="游ゴシック" panose="020B0400000000000000" pitchFamily="50" charset="-128"/>
                <a:ea typeface="游ゴシック" panose="020B0400000000000000" pitchFamily="50" charset="-128"/>
              </a:rPr>
              <a:t>出張経費総額　約</a:t>
            </a:r>
            <a:r>
              <a:rPr lang="en-US" altLang="ja-JP" b="1" dirty="0">
                <a:latin typeface="游ゴシック" panose="020B0400000000000000" pitchFamily="50" charset="-128"/>
                <a:ea typeface="游ゴシック" panose="020B0400000000000000" pitchFamily="50" charset="-128"/>
              </a:rPr>
              <a:t>3,859</a:t>
            </a:r>
            <a:r>
              <a:rPr lang="zh-TW" altLang="en-US" b="1" dirty="0">
                <a:latin typeface="游ゴシック" panose="020B0400000000000000" pitchFamily="50" charset="-128"/>
                <a:ea typeface="游ゴシック" panose="020B0400000000000000" pitchFamily="50" charset="-128"/>
              </a:rPr>
              <a:t>万円　</a:t>
            </a:r>
            <a:r>
              <a:rPr lang="en-US" altLang="zh-TW" b="1" dirty="0">
                <a:latin typeface="游ゴシック" panose="020B0400000000000000" pitchFamily="50" charset="-128"/>
                <a:ea typeface="游ゴシック" panose="020B0400000000000000" pitchFamily="50" charset="-128"/>
              </a:rPr>
              <a:t>〔</a:t>
            </a:r>
            <a:r>
              <a:rPr lang="zh-TW" altLang="en-US" b="1" dirty="0">
                <a:latin typeface="游ゴシック" panose="020B0400000000000000" pitchFamily="50" charset="-128"/>
                <a:ea typeface="游ゴシック" panose="020B0400000000000000" pitchFamily="50" charset="-128"/>
              </a:rPr>
              <a:t>決算額</a:t>
            </a:r>
            <a:r>
              <a:rPr lang="en-US" altLang="zh-TW" b="1" dirty="0">
                <a:latin typeface="游ゴシック" panose="020B0400000000000000" pitchFamily="50" charset="-128"/>
                <a:ea typeface="游ゴシック" panose="020B0400000000000000" pitchFamily="50" charset="-128"/>
              </a:rPr>
              <a:t>〕</a:t>
            </a:r>
            <a:r>
              <a:rPr lang="ja-JP" altLang="en-US" b="1" dirty="0">
                <a:latin typeface="游ゴシック" panose="020B0400000000000000" pitchFamily="50" charset="-128"/>
                <a:ea typeface="游ゴシック" panose="020B0400000000000000" pitchFamily="50" charset="-128"/>
              </a:rPr>
              <a:t>　</a:t>
            </a:r>
            <a:br>
              <a:rPr lang="en-US" altLang="ja-JP" b="1" dirty="0">
                <a:latin typeface="游ゴシック" panose="020B0400000000000000" pitchFamily="50" charset="-128"/>
                <a:ea typeface="游ゴシック" panose="020B0400000000000000" pitchFamily="50" charset="-128"/>
              </a:rPr>
            </a:br>
            <a:r>
              <a:rPr lang="ja-JP" altLang="en-US" sz="1400" b="1"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出張旅費関係：約</a:t>
            </a:r>
            <a:r>
              <a:rPr lang="en-US" altLang="ja-JP" sz="1400" dirty="0">
                <a:latin typeface="Meiryo UI" panose="020B0604030504040204" pitchFamily="50" charset="-128"/>
                <a:ea typeface="Meiryo UI" panose="020B0604030504040204" pitchFamily="50" charset="-128"/>
              </a:rPr>
              <a:t>1,324</a:t>
            </a:r>
            <a:r>
              <a:rPr lang="ja-JP" altLang="en-US" sz="1400" dirty="0">
                <a:latin typeface="Meiryo UI" panose="020B0604030504040204" pitchFamily="50" charset="-128"/>
                <a:ea typeface="Meiryo UI" panose="020B0604030504040204" pitchFamily="50" charset="-128"/>
              </a:rPr>
              <a:t>万円</a:t>
            </a:r>
            <a:endParaRPr lang="en-US" altLang="ja-JP" sz="1400" dirty="0">
              <a:latin typeface="Meiryo UI" panose="020B0604030504040204" pitchFamily="50" charset="-128"/>
              <a:ea typeface="Meiryo UI" panose="020B0604030504040204" pitchFamily="50" charset="-128"/>
            </a:endParaRPr>
          </a:p>
          <a:p>
            <a:pPr>
              <a:spcBef>
                <a:spcPct val="0"/>
              </a:spcBef>
            </a:pPr>
            <a:r>
              <a:rPr lang="ja-JP" altLang="en-US" sz="1400" dirty="0">
                <a:latin typeface="Meiryo UI" panose="020B0604030504040204" pitchFamily="50" charset="-128"/>
                <a:ea typeface="Meiryo UI" panose="020B0604030504040204" pitchFamily="50" charset="-128"/>
              </a:rPr>
              <a:t>　　　　　　　　　　　　内訳　旅費：約</a:t>
            </a:r>
            <a:r>
              <a:rPr lang="en-US" altLang="ja-JP" sz="1400" dirty="0">
                <a:latin typeface="Meiryo UI" panose="020B0604030504040204" pitchFamily="50" charset="-128"/>
                <a:ea typeface="Meiryo UI" panose="020B0604030504040204" pitchFamily="50" charset="-128"/>
              </a:rPr>
              <a:t>830</a:t>
            </a:r>
            <a:r>
              <a:rPr lang="ja-JP" altLang="en-US" sz="1400" dirty="0">
                <a:latin typeface="Meiryo UI" panose="020B0604030504040204" pitchFamily="50" charset="-128"/>
                <a:ea typeface="Meiryo UI" panose="020B0604030504040204" pitchFamily="50" charset="-128"/>
              </a:rPr>
              <a:t>万円　（うち、市長及び随行者旅費：約</a:t>
            </a:r>
            <a:r>
              <a:rPr lang="en-US" altLang="ja-JP" sz="1400" dirty="0">
                <a:latin typeface="Meiryo UI" panose="020B0604030504040204" pitchFamily="50" charset="-128"/>
                <a:ea typeface="Meiryo UI" panose="020B0604030504040204" pitchFamily="50" charset="-128"/>
              </a:rPr>
              <a:t>506</a:t>
            </a:r>
            <a:r>
              <a:rPr lang="ja-JP" altLang="en-US" sz="1400" dirty="0">
                <a:latin typeface="Meiryo UI" panose="020B0604030504040204" pitchFamily="50" charset="-128"/>
                <a:ea typeface="Meiryo UI" panose="020B0604030504040204" pitchFamily="50" charset="-128"/>
              </a:rPr>
              <a:t>万円、　　市事業部局担当者旅費：約</a:t>
            </a:r>
            <a:r>
              <a:rPr lang="en-US" altLang="ja-JP" sz="1400" dirty="0">
                <a:latin typeface="Meiryo UI" panose="020B0604030504040204" pitchFamily="50" charset="-128"/>
                <a:ea typeface="Meiryo UI" panose="020B0604030504040204" pitchFamily="50" charset="-128"/>
              </a:rPr>
              <a:t>324</a:t>
            </a:r>
            <a:r>
              <a:rPr lang="ja-JP" altLang="en-US" sz="1400" dirty="0">
                <a:latin typeface="Meiryo UI" panose="020B0604030504040204" pitchFamily="50" charset="-128"/>
                <a:ea typeface="Meiryo UI" panose="020B0604030504040204" pitchFamily="50" charset="-128"/>
              </a:rPr>
              <a:t>万円）</a:t>
            </a:r>
            <a:endParaRPr lang="en-US" altLang="ja-JP" sz="1400" dirty="0">
              <a:latin typeface="Meiryo UI" panose="020B0604030504040204" pitchFamily="50" charset="-128"/>
              <a:ea typeface="Meiryo UI" panose="020B0604030504040204" pitchFamily="50" charset="-128"/>
            </a:endParaRPr>
          </a:p>
          <a:p>
            <a:pPr>
              <a:spcBef>
                <a:spcPct val="0"/>
              </a:spcBef>
            </a:pPr>
            <a:r>
              <a:rPr lang="ja-JP" altLang="en-US" sz="1400" dirty="0">
                <a:latin typeface="Meiryo UI" panose="020B0604030504040204" pitchFamily="50" charset="-128"/>
                <a:ea typeface="Meiryo UI" panose="020B0604030504040204" pitchFamily="50" charset="-128"/>
              </a:rPr>
              <a:t>　　　　　　　　　　　　　　　　バス借上げ経費：約</a:t>
            </a:r>
            <a:r>
              <a:rPr lang="en-US" altLang="ja-JP" sz="1400" dirty="0">
                <a:latin typeface="Meiryo UI" panose="020B0604030504040204" pitchFamily="50" charset="-128"/>
                <a:ea typeface="Meiryo UI" panose="020B0604030504040204" pitchFamily="50" charset="-128"/>
              </a:rPr>
              <a:t>223</a:t>
            </a:r>
            <a:r>
              <a:rPr lang="ja-JP" altLang="en-US" sz="1400" dirty="0">
                <a:latin typeface="Meiryo UI" panose="020B0604030504040204" pitchFamily="50" charset="-128"/>
                <a:ea typeface="Meiryo UI" panose="020B0604030504040204" pitchFamily="50" charset="-128"/>
              </a:rPr>
              <a:t>万円、　　通訳翻訳経費：約</a:t>
            </a:r>
            <a:r>
              <a:rPr lang="en-US" altLang="ja-JP" sz="1400" dirty="0">
                <a:latin typeface="Meiryo UI" panose="020B0604030504040204" pitchFamily="50" charset="-128"/>
                <a:ea typeface="Meiryo UI" panose="020B0604030504040204" pitchFamily="50" charset="-128"/>
              </a:rPr>
              <a:t>240</a:t>
            </a:r>
            <a:r>
              <a:rPr lang="ja-JP" altLang="en-US" sz="1400" dirty="0">
                <a:latin typeface="Meiryo UI" panose="020B0604030504040204" pitchFamily="50" charset="-128"/>
                <a:ea typeface="Meiryo UI" panose="020B0604030504040204" pitchFamily="50" charset="-128"/>
              </a:rPr>
              <a:t>万円、　　その他経費：約</a:t>
            </a:r>
            <a:r>
              <a:rPr lang="en-US" altLang="ja-JP" sz="1400" dirty="0">
                <a:latin typeface="Meiryo UI" panose="020B0604030504040204" pitchFamily="50" charset="-128"/>
                <a:ea typeface="Meiryo UI" panose="020B0604030504040204" pitchFamily="50" charset="-128"/>
              </a:rPr>
              <a:t>31</a:t>
            </a:r>
            <a:r>
              <a:rPr lang="ja-JP" altLang="en-US" sz="1400" dirty="0">
                <a:latin typeface="Meiryo UI" panose="020B0604030504040204" pitchFamily="50" charset="-128"/>
                <a:ea typeface="Meiryo UI" panose="020B0604030504040204" pitchFamily="50" charset="-128"/>
              </a:rPr>
              <a:t>万円</a:t>
            </a:r>
            <a:endParaRPr lang="en-US" altLang="ja-JP" sz="1400" dirty="0">
              <a:latin typeface="Meiryo UI" panose="020B0604030504040204" pitchFamily="50" charset="-128"/>
              <a:ea typeface="Meiryo UI" panose="020B0604030504040204" pitchFamily="50" charset="-128"/>
            </a:endParaRPr>
          </a:p>
          <a:p>
            <a:pPr>
              <a:spcBef>
                <a:spcPct val="0"/>
              </a:spcBef>
            </a:pPr>
            <a:r>
              <a:rPr lang="ja-JP" altLang="en-US" sz="1400" dirty="0">
                <a:latin typeface="Meiryo UI" panose="020B0604030504040204" pitchFamily="50" charset="-128"/>
                <a:ea typeface="Meiryo UI" panose="020B0604030504040204" pitchFamily="50" charset="-128"/>
              </a:rPr>
              <a:t>　　　　　　　　　ジャパンウィーク参加経費：約</a:t>
            </a:r>
            <a:r>
              <a:rPr lang="en-US" altLang="ja-JP" sz="1400" dirty="0">
                <a:latin typeface="Meiryo UI" panose="020B0604030504040204" pitchFamily="50" charset="-128"/>
                <a:ea typeface="Meiryo UI" panose="020B0604030504040204" pitchFamily="50" charset="-128"/>
              </a:rPr>
              <a:t>2,535</a:t>
            </a:r>
            <a:r>
              <a:rPr lang="ja-JP" altLang="en-US" sz="1400" dirty="0">
                <a:latin typeface="Meiryo UI" panose="020B0604030504040204" pitchFamily="50" charset="-128"/>
                <a:ea typeface="Meiryo UI" panose="020B0604030504040204" pitchFamily="50" charset="-128"/>
              </a:rPr>
              <a:t>万円</a:t>
            </a:r>
          </a:p>
        </p:txBody>
      </p:sp>
      <p:sp>
        <p:nvSpPr>
          <p:cNvPr id="4" name="テキスト ボックス 3"/>
          <p:cNvSpPr txBox="1"/>
          <p:nvPr/>
        </p:nvSpPr>
        <p:spPr>
          <a:xfrm>
            <a:off x="2222126" y="6165304"/>
            <a:ext cx="7711900" cy="576064"/>
          </a:xfrm>
          <a:prstGeom prst="rect">
            <a:avLst/>
          </a:prstGeom>
        </p:spPr>
        <p:txBody>
          <a:bodyPr wrap="square" rtlCol="0">
            <a:normAutofit/>
          </a:bodyPr>
          <a:lstStyle/>
          <a:p>
            <a:pPr>
              <a:spcBef>
                <a:spcPct val="0"/>
              </a:spcBef>
            </a:pPr>
            <a:endParaRPr lang="ja-JP" altLang="en-US" sz="2800" b="1" dirty="0">
              <a:solidFill>
                <a:srgbClr val="00B050"/>
              </a:solidFill>
              <a:latin typeface="+mj-lt"/>
              <a:ea typeface="+mj-ea"/>
              <a:cs typeface="+mj-cs"/>
            </a:endParaRPr>
          </a:p>
        </p:txBody>
      </p:sp>
      <p:sp>
        <p:nvSpPr>
          <p:cNvPr id="8" name="テキスト ボックス 7"/>
          <p:cNvSpPr txBox="1"/>
          <p:nvPr/>
        </p:nvSpPr>
        <p:spPr>
          <a:xfrm>
            <a:off x="2494975" y="5805264"/>
            <a:ext cx="6553866" cy="792088"/>
          </a:xfrm>
          <a:prstGeom prst="rect">
            <a:avLst/>
          </a:prstGeom>
        </p:spPr>
        <p:txBody>
          <a:bodyPr wrap="square" rtlCol="0">
            <a:normAutofit/>
          </a:bodyPr>
          <a:lstStyle/>
          <a:p>
            <a:pPr>
              <a:spcBef>
                <a:spcPct val="0"/>
              </a:spcBef>
            </a:pPr>
            <a:endParaRPr lang="ja-JP" altLang="en-US" sz="2800" b="1" dirty="0">
              <a:solidFill>
                <a:srgbClr val="00B050"/>
              </a:solidFill>
              <a:latin typeface="+mj-lt"/>
              <a:ea typeface="+mj-ea"/>
              <a:cs typeface="+mj-cs"/>
            </a:endParaRPr>
          </a:p>
        </p:txBody>
      </p:sp>
      <p:sp>
        <p:nvSpPr>
          <p:cNvPr id="9" name="正方形/長方形 8"/>
          <p:cNvSpPr/>
          <p:nvPr/>
        </p:nvSpPr>
        <p:spPr>
          <a:xfrm>
            <a:off x="1199114" y="6751863"/>
            <a:ext cx="9145588" cy="597805"/>
          </a:xfrm>
          <a:prstGeom prst="rect">
            <a:avLst/>
          </a:prstGeom>
        </p:spPr>
        <p:txBody>
          <a:bodyPr wrap="square">
            <a:noAutofit/>
          </a:bodyPr>
          <a:lstStyle/>
          <a:p>
            <a:pPr>
              <a:spcBef>
                <a:spcPct val="0"/>
              </a:spcBef>
            </a:pPr>
            <a:r>
              <a:rPr lang="ja-JP" altLang="en-US" sz="1600" b="1" dirty="0">
                <a:solidFill>
                  <a:srgbClr val="221100"/>
                </a:solidFill>
                <a:latin typeface="+mn-ea"/>
                <a:cs typeface="+mj-cs"/>
              </a:rPr>
              <a:t>　　　</a:t>
            </a:r>
            <a:endParaRPr lang="ja-JP" altLang="en-US" dirty="0">
              <a:effectLst>
                <a:outerShdw blurRad="38100" dist="38100" dir="2700000" algn="tl">
                  <a:srgbClr val="000000">
                    <a:alpha val="43137"/>
                  </a:srgbClr>
                </a:outerShdw>
              </a:effectLst>
              <a:latin typeface="+mn-ea"/>
              <a:cs typeface="+mj-cs"/>
            </a:endParaRPr>
          </a:p>
        </p:txBody>
      </p:sp>
    </p:spTree>
    <p:extLst>
      <p:ext uri="{BB962C8B-B14F-4D97-AF65-F5344CB8AC3E}">
        <p14:creationId xmlns:p14="http://schemas.microsoft.com/office/powerpoint/2010/main" val="22125467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TotalTime>
  <Words>853</Words>
  <PresentationFormat>ワイド画面</PresentationFormat>
  <Paragraphs>74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2023-12-25T08:16:48Z</cp:lastPrinted>
  <dcterms:created xsi:type="dcterms:W3CDTF">2016-11-15T02:33:25Z</dcterms:created>
  <dcterms:modified xsi:type="dcterms:W3CDTF">2026-01-14T00:26:16Z</dcterms:modified>
</cp:coreProperties>
</file>