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6" r:id="rId2"/>
    <p:sldId id="257" r:id="rId3"/>
  </p:sldIdLst>
  <p:sldSz cx="6858000" cy="9144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EA9C"/>
    <a:srgbClr val="FFFF99"/>
    <a:srgbClr val="FFCC66"/>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56" autoAdjust="0"/>
    <p:restoredTop sz="94660"/>
  </p:normalViewPr>
  <p:slideViewPr>
    <p:cSldViewPr snapToGrid="0">
      <p:cViewPr varScale="1">
        <p:scale>
          <a:sx n="48" d="100"/>
          <a:sy n="48" d="100"/>
        </p:scale>
        <p:origin x="255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5659" cy="498056"/>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31" tIns="45715" rIns="91431" bIns="45715" rtlCol="0"/>
          <a:lstStyle>
            <a:lvl1pPr algn="r">
              <a:defRPr sz="1200"/>
            </a:lvl1pPr>
          </a:lstStyle>
          <a:p>
            <a:fld id="{F95B5F04-6A0F-4F88-9707-B179DA41E5F0}" type="datetimeFigureOut">
              <a:rPr kumimoji="1" lang="ja-JP" altLang="en-US" smtClean="0"/>
              <a:t>2025/11/26</a:t>
            </a:fld>
            <a:endParaRPr kumimoji="1" lang="ja-JP" altLang="en-US"/>
          </a:p>
        </p:txBody>
      </p:sp>
      <p:sp>
        <p:nvSpPr>
          <p:cNvPr id="4" name="スライド イメージ プレースホルダー 3"/>
          <p:cNvSpPr>
            <a:spLocks noGrp="1" noRot="1" noChangeAspect="1"/>
          </p:cNvSpPr>
          <p:nvPr>
            <p:ph type="sldImg" idx="2"/>
          </p:nvPr>
        </p:nvSpPr>
        <p:spPr>
          <a:xfrm>
            <a:off x="2143125" y="1241425"/>
            <a:ext cx="2511425" cy="3349625"/>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679768" y="4777195"/>
            <a:ext cx="5438140" cy="3908614"/>
          </a:xfrm>
          <a:prstGeom prst="rect">
            <a:avLst/>
          </a:prstGeom>
        </p:spPr>
        <p:txBody>
          <a:bodyPr vert="horz" lIns="91431" tIns="45715" rIns="91431"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584"/>
            <a:ext cx="2945659" cy="498055"/>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31" tIns="45715" rIns="91431" bIns="45715" rtlCol="0" anchor="b"/>
          <a:lstStyle>
            <a:lvl1pPr algn="r">
              <a:defRPr sz="1200"/>
            </a:lvl1pPr>
          </a:lstStyle>
          <a:p>
            <a:fld id="{45ACAF21-62DB-4150-A296-13D8586BD830}" type="slidenum">
              <a:rPr kumimoji="1" lang="ja-JP" altLang="en-US" smtClean="0"/>
              <a:t>‹#›</a:t>
            </a:fld>
            <a:endParaRPr kumimoji="1" lang="ja-JP" altLang="en-US"/>
          </a:p>
        </p:txBody>
      </p:sp>
    </p:spTree>
    <p:extLst>
      <p:ext uri="{BB962C8B-B14F-4D97-AF65-F5344CB8AC3E}">
        <p14:creationId xmlns:p14="http://schemas.microsoft.com/office/powerpoint/2010/main" val="147974198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5ACAF21-62DB-4150-A296-13D8586BD830}" type="slidenum">
              <a:rPr kumimoji="1" lang="ja-JP" altLang="en-US" smtClean="0"/>
              <a:t>1</a:t>
            </a:fld>
            <a:endParaRPr kumimoji="1" lang="ja-JP" altLang="en-US"/>
          </a:p>
        </p:txBody>
      </p:sp>
    </p:spTree>
    <p:extLst>
      <p:ext uri="{BB962C8B-B14F-4D97-AF65-F5344CB8AC3E}">
        <p14:creationId xmlns:p14="http://schemas.microsoft.com/office/powerpoint/2010/main" val="33021178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7B6BB-CB62-A0D8-1418-B0FAC0BE14A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953F905-FFC0-E16E-564B-A422996C646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B8F7768-81A2-ACDB-D93E-F9CD3B06D13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2E328374-0D52-C053-FF94-AACACA2F17EF}"/>
              </a:ext>
            </a:extLst>
          </p:cNvPr>
          <p:cNvSpPr>
            <a:spLocks noGrp="1"/>
          </p:cNvSpPr>
          <p:nvPr>
            <p:ph type="sldNum" sz="quarter" idx="5"/>
          </p:nvPr>
        </p:nvSpPr>
        <p:spPr/>
        <p:txBody>
          <a:bodyPr/>
          <a:lstStyle/>
          <a:p>
            <a:fld id="{45ACAF21-62DB-4150-A296-13D8586BD830}" type="slidenum">
              <a:rPr kumimoji="1" lang="ja-JP" altLang="en-US" smtClean="0"/>
              <a:t>2</a:t>
            </a:fld>
            <a:endParaRPr kumimoji="1" lang="ja-JP" altLang="en-US"/>
          </a:p>
        </p:txBody>
      </p:sp>
    </p:spTree>
    <p:extLst>
      <p:ext uri="{BB962C8B-B14F-4D97-AF65-F5344CB8AC3E}">
        <p14:creationId xmlns:p14="http://schemas.microsoft.com/office/powerpoint/2010/main" val="13694647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5F0C07-603A-FA31-7FD3-412FB19897BA}"/>
              </a:ext>
            </a:extLst>
          </p:cNvPr>
          <p:cNvSpPr>
            <a:spLocks noGrp="1"/>
          </p:cNvSpPr>
          <p:nvPr>
            <p:ph type="ctrTitle"/>
          </p:nvPr>
        </p:nvSpPr>
        <p:spPr>
          <a:xfrm>
            <a:off x="857250" y="1496484"/>
            <a:ext cx="5143500" cy="3183467"/>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FD1D80B-6598-32FD-1171-E4ADE6B760CC}"/>
              </a:ext>
            </a:extLst>
          </p:cNvPr>
          <p:cNvSpPr>
            <a:spLocks noGrp="1"/>
          </p:cNvSpPr>
          <p:nvPr>
            <p:ph type="subTitle" idx="1"/>
          </p:nvPr>
        </p:nvSpPr>
        <p:spPr>
          <a:xfrm>
            <a:off x="857250" y="4802717"/>
            <a:ext cx="5143500" cy="220768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20578D9-3658-C96E-69A7-4DD11E2CBAF6}"/>
              </a:ext>
            </a:extLst>
          </p:cNvPr>
          <p:cNvSpPr>
            <a:spLocks noGrp="1"/>
          </p:cNvSpPr>
          <p:nvPr>
            <p:ph type="dt" sz="half" idx="10"/>
          </p:nvPr>
        </p:nvSpPr>
        <p:spPr/>
        <p:txBody>
          <a:bodyPr/>
          <a:lstStyle/>
          <a:p>
            <a:fld id="{7A8206D6-E154-4946-827C-37A349A97911}" type="datetimeFigureOut">
              <a:rPr kumimoji="1" lang="ja-JP" altLang="en-US" smtClean="0"/>
              <a:t>2025/11/26</a:t>
            </a:fld>
            <a:endParaRPr kumimoji="1" lang="ja-JP" altLang="en-US"/>
          </a:p>
        </p:txBody>
      </p:sp>
      <p:sp>
        <p:nvSpPr>
          <p:cNvPr id="5" name="フッター プレースホルダー 4">
            <a:extLst>
              <a:ext uri="{FF2B5EF4-FFF2-40B4-BE49-F238E27FC236}">
                <a16:creationId xmlns:a16="http://schemas.microsoft.com/office/drawing/2014/main" id="{E0B24576-75ED-54D0-9F8D-0BECB10CECD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0A7CD79-AAC1-29A7-62E3-D9ED3E2FF41A}"/>
              </a:ext>
            </a:extLst>
          </p:cNvPr>
          <p:cNvSpPr>
            <a:spLocks noGrp="1"/>
          </p:cNvSpPr>
          <p:nvPr>
            <p:ph type="sldNum" sz="quarter" idx="12"/>
          </p:nvPr>
        </p:nvSpPr>
        <p:spPr/>
        <p:txBody>
          <a:bodyPr/>
          <a:lstStyle/>
          <a:p>
            <a:fld id="{A91826C0-6122-4264-8C65-4D52449870F4}" type="slidenum">
              <a:rPr kumimoji="1" lang="ja-JP" altLang="en-US" smtClean="0"/>
              <a:t>‹#›</a:t>
            </a:fld>
            <a:endParaRPr kumimoji="1" lang="ja-JP" altLang="en-US"/>
          </a:p>
        </p:txBody>
      </p:sp>
    </p:spTree>
    <p:extLst>
      <p:ext uri="{BB962C8B-B14F-4D97-AF65-F5344CB8AC3E}">
        <p14:creationId xmlns:p14="http://schemas.microsoft.com/office/powerpoint/2010/main" val="3636143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91684F-56C7-42C4-5F06-BDF6D32143A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83BC825-DF2F-9CF0-D5A8-428C1AE955C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CBA8B87-EF8B-CFF4-287E-DAB3330E623A}"/>
              </a:ext>
            </a:extLst>
          </p:cNvPr>
          <p:cNvSpPr>
            <a:spLocks noGrp="1"/>
          </p:cNvSpPr>
          <p:nvPr>
            <p:ph type="dt" sz="half" idx="10"/>
          </p:nvPr>
        </p:nvSpPr>
        <p:spPr/>
        <p:txBody>
          <a:bodyPr/>
          <a:lstStyle/>
          <a:p>
            <a:fld id="{7A8206D6-E154-4946-827C-37A349A97911}" type="datetimeFigureOut">
              <a:rPr kumimoji="1" lang="ja-JP" altLang="en-US" smtClean="0"/>
              <a:t>2025/11/26</a:t>
            </a:fld>
            <a:endParaRPr kumimoji="1" lang="ja-JP" altLang="en-US"/>
          </a:p>
        </p:txBody>
      </p:sp>
      <p:sp>
        <p:nvSpPr>
          <p:cNvPr id="5" name="フッター プレースホルダー 4">
            <a:extLst>
              <a:ext uri="{FF2B5EF4-FFF2-40B4-BE49-F238E27FC236}">
                <a16:creationId xmlns:a16="http://schemas.microsoft.com/office/drawing/2014/main" id="{A513BF35-A741-764A-690A-9E51277D50A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E559788-B6B8-E8A3-5E42-624A02FF4334}"/>
              </a:ext>
            </a:extLst>
          </p:cNvPr>
          <p:cNvSpPr>
            <a:spLocks noGrp="1"/>
          </p:cNvSpPr>
          <p:nvPr>
            <p:ph type="sldNum" sz="quarter" idx="12"/>
          </p:nvPr>
        </p:nvSpPr>
        <p:spPr/>
        <p:txBody>
          <a:bodyPr/>
          <a:lstStyle/>
          <a:p>
            <a:fld id="{A91826C0-6122-4264-8C65-4D52449870F4}" type="slidenum">
              <a:rPr kumimoji="1" lang="ja-JP" altLang="en-US" smtClean="0"/>
              <a:t>‹#›</a:t>
            </a:fld>
            <a:endParaRPr kumimoji="1" lang="ja-JP" altLang="en-US"/>
          </a:p>
        </p:txBody>
      </p:sp>
    </p:spTree>
    <p:extLst>
      <p:ext uri="{BB962C8B-B14F-4D97-AF65-F5344CB8AC3E}">
        <p14:creationId xmlns:p14="http://schemas.microsoft.com/office/powerpoint/2010/main" val="2112483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CBACDF0-3161-7B0F-D6F4-39805B270C98}"/>
              </a:ext>
            </a:extLst>
          </p:cNvPr>
          <p:cNvSpPr>
            <a:spLocks noGrp="1"/>
          </p:cNvSpPr>
          <p:nvPr>
            <p:ph type="title" orient="vert"/>
          </p:nvPr>
        </p:nvSpPr>
        <p:spPr>
          <a:xfrm>
            <a:off x="4907757" y="486834"/>
            <a:ext cx="1478756" cy="7749117"/>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D2C7AFD-3495-11E4-CD65-4104D5BF65B1}"/>
              </a:ext>
            </a:extLst>
          </p:cNvPr>
          <p:cNvSpPr>
            <a:spLocks noGrp="1"/>
          </p:cNvSpPr>
          <p:nvPr>
            <p:ph type="body" orient="vert" idx="1"/>
          </p:nvPr>
        </p:nvSpPr>
        <p:spPr>
          <a:xfrm>
            <a:off x="471488" y="486834"/>
            <a:ext cx="4350544" cy="774911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29CEC8D-676A-4144-ED48-FBD91B508597}"/>
              </a:ext>
            </a:extLst>
          </p:cNvPr>
          <p:cNvSpPr>
            <a:spLocks noGrp="1"/>
          </p:cNvSpPr>
          <p:nvPr>
            <p:ph type="dt" sz="half" idx="10"/>
          </p:nvPr>
        </p:nvSpPr>
        <p:spPr/>
        <p:txBody>
          <a:bodyPr/>
          <a:lstStyle/>
          <a:p>
            <a:fld id="{7A8206D6-E154-4946-827C-37A349A97911}" type="datetimeFigureOut">
              <a:rPr kumimoji="1" lang="ja-JP" altLang="en-US" smtClean="0"/>
              <a:t>2025/11/26</a:t>
            </a:fld>
            <a:endParaRPr kumimoji="1" lang="ja-JP" altLang="en-US"/>
          </a:p>
        </p:txBody>
      </p:sp>
      <p:sp>
        <p:nvSpPr>
          <p:cNvPr id="5" name="フッター プレースホルダー 4">
            <a:extLst>
              <a:ext uri="{FF2B5EF4-FFF2-40B4-BE49-F238E27FC236}">
                <a16:creationId xmlns:a16="http://schemas.microsoft.com/office/drawing/2014/main" id="{74B94925-9E31-8B17-6E98-EAA47DA8D66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D19E189-D5F9-70C7-3063-929C00F85186}"/>
              </a:ext>
            </a:extLst>
          </p:cNvPr>
          <p:cNvSpPr>
            <a:spLocks noGrp="1"/>
          </p:cNvSpPr>
          <p:nvPr>
            <p:ph type="sldNum" sz="quarter" idx="12"/>
          </p:nvPr>
        </p:nvSpPr>
        <p:spPr/>
        <p:txBody>
          <a:bodyPr/>
          <a:lstStyle/>
          <a:p>
            <a:fld id="{A91826C0-6122-4264-8C65-4D52449870F4}" type="slidenum">
              <a:rPr kumimoji="1" lang="ja-JP" altLang="en-US" smtClean="0"/>
              <a:t>‹#›</a:t>
            </a:fld>
            <a:endParaRPr kumimoji="1" lang="ja-JP" altLang="en-US"/>
          </a:p>
        </p:txBody>
      </p:sp>
    </p:spTree>
    <p:extLst>
      <p:ext uri="{BB962C8B-B14F-4D97-AF65-F5344CB8AC3E}">
        <p14:creationId xmlns:p14="http://schemas.microsoft.com/office/powerpoint/2010/main" val="1018829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4E7612-914A-2ABD-AA7B-8B814EAE4F4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AE344D1-6C34-2F95-DE2F-C69D7DC4037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751F5E8-065F-981E-EF4D-CA399E2C1B5E}"/>
              </a:ext>
            </a:extLst>
          </p:cNvPr>
          <p:cNvSpPr>
            <a:spLocks noGrp="1"/>
          </p:cNvSpPr>
          <p:nvPr>
            <p:ph type="dt" sz="half" idx="10"/>
          </p:nvPr>
        </p:nvSpPr>
        <p:spPr/>
        <p:txBody>
          <a:bodyPr/>
          <a:lstStyle/>
          <a:p>
            <a:fld id="{7A8206D6-E154-4946-827C-37A349A97911}" type="datetimeFigureOut">
              <a:rPr kumimoji="1" lang="ja-JP" altLang="en-US" smtClean="0"/>
              <a:t>2025/11/26</a:t>
            </a:fld>
            <a:endParaRPr kumimoji="1" lang="ja-JP" altLang="en-US"/>
          </a:p>
        </p:txBody>
      </p:sp>
      <p:sp>
        <p:nvSpPr>
          <p:cNvPr id="5" name="フッター プレースホルダー 4">
            <a:extLst>
              <a:ext uri="{FF2B5EF4-FFF2-40B4-BE49-F238E27FC236}">
                <a16:creationId xmlns:a16="http://schemas.microsoft.com/office/drawing/2014/main" id="{5DC0F7C9-2477-67D2-03BE-E4E4207B26D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C1B5785-4C2F-437C-26E7-072B6267FE47}"/>
              </a:ext>
            </a:extLst>
          </p:cNvPr>
          <p:cNvSpPr>
            <a:spLocks noGrp="1"/>
          </p:cNvSpPr>
          <p:nvPr>
            <p:ph type="sldNum" sz="quarter" idx="12"/>
          </p:nvPr>
        </p:nvSpPr>
        <p:spPr/>
        <p:txBody>
          <a:bodyPr/>
          <a:lstStyle/>
          <a:p>
            <a:fld id="{A91826C0-6122-4264-8C65-4D52449870F4}" type="slidenum">
              <a:rPr kumimoji="1" lang="ja-JP" altLang="en-US" smtClean="0"/>
              <a:t>‹#›</a:t>
            </a:fld>
            <a:endParaRPr kumimoji="1" lang="ja-JP" altLang="en-US"/>
          </a:p>
        </p:txBody>
      </p:sp>
    </p:spTree>
    <p:extLst>
      <p:ext uri="{BB962C8B-B14F-4D97-AF65-F5344CB8AC3E}">
        <p14:creationId xmlns:p14="http://schemas.microsoft.com/office/powerpoint/2010/main" val="38607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D5C471-2294-26B1-F0B2-7F1D5B1E8C48}"/>
              </a:ext>
            </a:extLst>
          </p:cNvPr>
          <p:cNvSpPr>
            <a:spLocks noGrp="1"/>
          </p:cNvSpPr>
          <p:nvPr>
            <p:ph type="title"/>
          </p:nvPr>
        </p:nvSpPr>
        <p:spPr>
          <a:xfrm>
            <a:off x="467916" y="2279653"/>
            <a:ext cx="5915025" cy="3803649"/>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A132C05-0A02-C441-5397-D0F40837672F}"/>
              </a:ext>
            </a:extLst>
          </p:cNvPr>
          <p:cNvSpPr>
            <a:spLocks noGrp="1"/>
          </p:cNvSpPr>
          <p:nvPr>
            <p:ph type="body" idx="1"/>
          </p:nvPr>
        </p:nvSpPr>
        <p:spPr>
          <a:xfrm>
            <a:off x="467916" y="6119286"/>
            <a:ext cx="5915025" cy="2000249"/>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323F103-FADB-F736-A61E-6A8AD301889F}"/>
              </a:ext>
            </a:extLst>
          </p:cNvPr>
          <p:cNvSpPr>
            <a:spLocks noGrp="1"/>
          </p:cNvSpPr>
          <p:nvPr>
            <p:ph type="dt" sz="half" idx="10"/>
          </p:nvPr>
        </p:nvSpPr>
        <p:spPr/>
        <p:txBody>
          <a:bodyPr/>
          <a:lstStyle/>
          <a:p>
            <a:fld id="{7A8206D6-E154-4946-827C-37A349A97911}" type="datetimeFigureOut">
              <a:rPr kumimoji="1" lang="ja-JP" altLang="en-US" smtClean="0"/>
              <a:t>2025/11/26</a:t>
            </a:fld>
            <a:endParaRPr kumimoji="1" lang="ja-JP" altLang="en-US"/>
          </a:p>
        </p:txBody>
      </p:sp>
      <p:sp>
        <p:nvSpPr>
          <p:cNvPr id="5" name="フッター プレースホルダー 4">
            <a:extLst>
              <a:ext uri="{FF2B5EF4-FFF2-40B4-BE49-F238E27FC236}">
                <a16:creationId xmlns:a16="http://schemas.microsoft.com/office/drawing/2014/main" id="{5827E532-49E4-8BE5-1A0F-7FBDD1930A0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7B2F216-3A3E-493F-1A80-5E5C4D0DC23D}"/>
              </a:ext>
            </a:extLst>
          </p:cNvPr>
          <p:cNvSpPr>
            <a:spLocks noGrp="1"/>
          </p:cNvSpPr>
          <p:nvPr>
            <p:ph type="sldNum" sz="quarter" idx="12"/>
          </p:nvPr>
        </p:nvSpPr>
        <p:spPr/>
        <p:txBody>
          <a:bodyPr/>
          <a:lstStyle/>
          <a:p>
            <a:fld id="{A91826C0-6122-4264-8C65-4D52449870F4}" type="slidenum">
              <a:rPr kumimoji="1" lang="ja-JP" altLang="en-US" smtClean="0"/>
              <a:t>‹#›</a:t>
            </a:fld>
            <a:endParaRPr kumimoji="1" lang="ja-JP" altLang="en-US"/>
          </a:p>
        </p:txBody>
      </p:sp>
    </p:spTree>
    <p:extLst>
      <p:ext uri="{BB962C8B-B14F-4D97-AF65-F5344CB8AC3E}">
        <p14:creationId xmlns:p14="http://schemas.microsoft.com/office/powerpoint/2010/main" val="3066511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E35720-3378-758C-36E8-E6C4CBB2BEC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46A331D-DCD8-3B1E-E932-FA6AFEF6F572}"/>
              </a:ext>
            </a:extLst>
          </p:cNvPr>
          <p:cNvSpPr>
            <a:spLocks noGrp="1"/>
          </p:cNvSpPr>
          <p:nvPr>
            <p:ph sz="half" idx="1"/>
          </p:nvPr>
        </p:nvSpPr>
        <p:spPr>
          <a:xfrm>
            <a:off x="471488" y="2434167"/>
            <a:ext cx="2914650" cy="580178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4C8F139-F6F9-2EA7-8634-D2A983382A04}"/>
              </a:ext>
            </a:extLst>
          </p:cNvPr>
          <p:cNvSpPr>
            <a:spLocks noGrp="1"/>
          </p:cNvSpPr>
          <p:nvPr>
            <p:ph sz="half" idx="2"/>
          </p:nvPr>
        </p:nvSpPr>
        <p:spPr>
          <a:xfrm>
            <a:off x="3471863" y="2434167"/>
            <a:ext cx="2914650" cy="580178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E7D1B9A-AF96-C1BF-E3F0-7A09B90B99A8}"/>
              </a:ext>
            </a:extLst>
          </p:cNvPr>
          <p:cNvSpPr>
            <a:spLocks noGrp="1"/>
          </p:cNvSpPr>
          <p:nvPr>
            <p:ph type="dt" sz="half" idx="10"/>
          </p:nvPr>
        </p:nvSpPr>
        <p:spPr/>
        <p:txBody>
          <a:bodyPr/>
          <a:lstStyle/>
          <a:p>
            <a:fld id="{7A8206D6-E154-4946-827C-37A349A97911}" type="datetimeFigureOut">
              <a:rPr kumimoji="1" lang="ja-JP" altLang="en-US" smtClean="0"/>
              <a:t>2025/11/26</a:t>
            </a:fld>
            <a:endParaRPr kumimoji="1" lang="ja-JP" altLang="en-US"/>
          </a:p>
        </p:txBody>
      </p:sp>
      <p:sp>
        <p:nvSpPr>
          <p:cNvPr id="6" name="フッター プレースホルダー 5">
            <a:extLst>
              <a:ext uri="{FF2B5EF4-FFF2-40B4-BE49-F238E27FC236}">
                <a16:creationId xmlns:a16="http://schemas.microsoft.com/office/drawing/2014/main" id="{B5F29BF7-F5B7-E11B-1D67-66DF370EBCD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5B4FE3A-8341-5807-9843-91E742393594}"/>
              </a:ext>
            </a:extLst>
          </p:cNvPr>
          <p:cNvSpPr>
            <a:spLocks noGrp="1"/>
          </p:cNvSpPr>
          <p:nvPr>
            <p:ph type="sldNum" sz="quarter" idx="12"/>
          </p:nvPr>
        </p:nvSpPr>
        <p:spPr/>
        <p:txBody>
          <a:bodyPr/>
          <a:lstStyle/>
          <a:p>
            <a:fld id="{A91826C0-6122-4264-8C65-4D52449870F4}" type="slidenum">
              <a:rPr kumimoji="1" lang="ja-JP" altLang="en-US" smtClean="0"/>
              <a:t>‹#›</a:t>
            </a:fld>
            <a:endParaRPr kumimoji="1" lang="ja-JP" altLang="en-US"/>
          </a:p>
        </p:txBody>
      </p:sp>
    </p:spTree>
    <p:extLst>
      <p:ext uri="{BB962C8B-B14F-4D97-AF65-F5344CB8AC3E}">
        <p14:creationId xmlns:p14="http://schemas.microsoft.com/office/powerpoint/2010/main" val="98305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28CC70-68A3-FCC8-0539-5313D43E4BDA}"/>
              </a:ext>
            </a:extLst>
          </p:cNvPr>
          <p:cNvSpPr>
            <a:spLocks noGrp="1"/>
          </p:cNvSpPr>
          <p:nvPr>
            <p:ph type="title"/>
          </p:nvPr>
        </p:nvSpPr>
        <p:spPr>
          <a:xfrm>
            <a:off x="472381" y="486836"/>
            <a:ext cx="5915025" cy="1767417"/>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A8B2948-B21A-F9D8-FA3F-FC9AF4C04376}"/>
              </a:ext>
            </a:extLst>
          </p:cNvPr>
          <p:cNvSpPr>
            <a:spLocks noGrp="1"/>
          </p:cNvSpPr>
          <p:nvPr>
            <p:ph type="body" idx="1"/>
          </p:nvPr>
        </p:nvSpPr>
        <p:spPr>
          <a:xfrm>
            <a:off x="472381" y="2241551"/>
            <a:ext cx="2901255" cy="10985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7B5103A-59C3-C101-DF84-3FFD4AC11235}"/>
              </a:ext>
            </a:extLst>
          </p:cNvPr>
          <p:cNvSpPr>
            <a:spLocks noGrp="1"/>
          </p:cNvSpPr>
          <p:nvPr>
            <p:ph sz="half" idx="2"/>
          </p:nvPr>
        </p:nvSpPr>
        <p:spPr>
          <a:xfrm>
            <a:off x="472381" y="3340100"/>
            <a:ext cx="2901255" cy="491278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3208B47-0EB5-7675-EB43-C63F2A0A4618}"/>
              </a:ext>
            </a:extLst>
          </p:cNvPr>
          <p:cNvSpPr>
            <a:spLocks noGrp="1"/>
          </p:cNvSpPr>
          <p:nvPr>
            <p:ph type="body" sz="quarter" idx="3"/>
          </p:nvPr>
        </p:nvSpPr>
        <p:spPr>
          <a:xfrm>
            <a:off x="3471863" y="2241551"/>
            <a:ext cx="2915543" cy="10985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98F7023-DF64-976F-15E8-6087D881C4D7}"/>
              </a:ext>
            </a:extLst>
          </p:cNvPr>
          <p:cNvSpPr>
            <a:spLocks noGrp="1"/>
          </p:cNvSpPr>
          <p:nvPr>
            <p:ph sz="quarter" idx="4"/>
          </p:nvPr>
        </p:nvSpPr>
        <p:spPr>
          <a:xfrm>
            <a:off x="3471863" y="3340100"/>
            <a:ext cx="2915543" cy="491278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8358CAA6-4415-85F7-6167-6CF97945FDA2}"/>
              </a:ext>
            </a:extLst>
          </p:cNvPr>
          <p:cNvSpPr>
            <a:spLocks noGrp="1"/>
          </p:cNvSpPr>
          <p:nvPr>
            <p:ph type="dt" sz="half" idx="10"/>
          </p:nvPr>
        </p:nvSpPr>
        <p:spPr/>
        <p:txBody>
          <a:bodyPr/>
          <a:lstStyle/>
          <a:p>
            <a:fld id="{7A8206D6-E154-4946-827C-37A349A97911}" type="datetimeFigureOut">
              <a:rPr kumimoji="1" lang="ja-JP" altLang="en-US" smtClean="0"/>
              <a:t>2025/11/26</a:t>
            </a:fld>
            <a:endParaRPr kumimoji="1" lang="ja-JP" altLang="en-US"/>
          </a:p>
        </p:txBody>
      </p:sp>
      <p:sp>
        <p:nvSpPr>
          <p:cNvPr id="8" name="フッター プレースホルダー 7">
            <a:extLst>
              <a:ext uri="{FF2B5EF4-FFF2-40B4-BE49-F238E27FC236}">
                <a16:creationId xmlns:a16="http://schemas.microsoft.com/office/drawing/2014/main" id="{749A1441-9CDE-EB56-6E57-4311D8755280}"/>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B84F206-BF0A-EFFE-829F-E7CD7773FB03}"/>
              </a:ext>
            </a:extLst>
          </p:cNvPr>
          <p:cNvSpPr>
            <a:spLocks noGrp="1"/>
          </p:cNvSpPr>
          <p:nvPr>
            <p:ph type="sldNum" sz="quarter" idx="12"/>
          </p:nvPr>
        </p:nvSpPr>
        <p:spPr/>
        <p:txBody>
          <a:bodyPr/>
          <a:lstStyle/>
          <a:p>
            <a:fld id="{A91826C0-6122-4264-8C65-4D52449870F4}" type="slidenum">
              <a:rPr kumimoji="1" lang="ja-JP" altLang="en-US" smtClean="0"/>
              <a:t>‹#›</a:t>
            </a:fld>
            <a:endParaRPr kumimoji="1" lang="ja-JP" altLang="en-US"/>
          </a:p>
        </p:txBody>
      </p:sp>
    </p:spTree>
    <p:extLst>
      <p:ext uri="{BB962C8B-B14F-4D97-AF65-F5344CB8AC3E}">
        <p14:creationId xmlns:p14="http://schemas.microsoft.com/office/powerpoint/2010/main" val="911265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FDFD72-EC83-7175-6C45-DE7570A9A199}"/>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F012CA7-29A6-8446-0AFF-73EB64ED72E5}"/>
              </a:ext>
            </a:extLst>
          </p:cNvPr>
          <p:cNvSpPr>
            <a:spLocks noGrp="1"/>
          </p:cNvSpPr>
          <p:nvPr>
            <p:ph type="dt" sz="half" idx="10"/>
          </p:nvPr>
        </p:nvSpPr>
        <p:spPr/>
        <p:txBody>
          <a:bodyPr/>
          <a:lstStyle/>
          <a:p>
            <a:fld id="{7A8206D6-E154-4946-827C-37A349A97911}" type="datetimeFigureOut">
              <a:rPr kumimoji="1" lang="ja-JP" altLang="en-US" smtClean="0"/>
              <a:t>2025/11/26</a:t>
            </a:fld>
            <a:endParaRPr kumimoji="1" lang="ja-JP" altLang="en-US"/>
          </a:p>
        </p:txBody>
      </p:sp>
      <p:sp>
        <p:nvSpPr>
          <p:cNvPr id="4" name="フッター プレースホルダー 3">
            <a:extLst>
              <a:ext uri="{FF2B5EF4-FFF2-40B4-BE49-F238E27FC236}">
                <a16:creationId xmlns:a16="http://schemas.microsoft.com/office/drawing/2014/main" id="{D2C21A2D-6FF5-E709-56F4-D080FA70C22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EDBE600-5D56-E734-48B3-D51EDDBDA0D7}"/>
              </a:ext>
            </a:extLst>
          </p:cNvPr>
          <p:cNvSpPr>
            <a:spLocks noGrp="1"/>
          </p:cNvSpPr>
          <p:nvPr>
            <p:ph type="sldNum" sz="quarter" idx="12"/>
          </p:nvPr>
        </p:nvSpPr>
        <p:spPr/>
        <p:txBody>
          <a:bodyPr/>
          <a:lstStyle/>
          <a:p>
            <a:fld id="{A91826C0-6122-4264-8C65-4D52449870F4}" type="slidenum">
              <a:rPr kumimoji="1" lang="ja-JP" altLang="en-US" smtClean="0"/>
              <a:t>‹#›</a:t>
            </a:fld>
            <a:endParaRPr kumimoji="1" lang="ja-JP" altLang="en-US"/>
          </a:p>
        </p:txBody>
      </p:sp>
    </p:spTree>
    <p:extLst>
      <p:ext uri="{BB962C8B-B14F-4D97-AF65-F5344CB8AC3E}">
        <p14:creationId xmlns:p14="http://schemas.microsoft.com/office/powerpoint/2010/main" val="1975864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298FDDAB-3CC5-2F9F-7F18-087D71D24108}"/>
              </a:ext>
            </a:extLst>
          </p:cNvPr>
          <p:cNvSpPr>
            <a:spLocks noGrp="1"/>
          </p:cNvSpPr>
          <p:nvPr>
            <p:ph type="dt" sz="half" idx="10"/>
          </p:nvPr>
        </p:nvSpPr>
        <p:spPr/>
        <p:txBody>
          <a:bodyPr/>
          <a:lstStyle/>
          <a:p>
            <a:fld id="{7A8206D6-E154-4946-827C-37A349A97911}" type="datetimeFigureOut">
              <a:rPr kumimoji="1" lang="ja-JP" altLang="en-US" smtClean="0"/>
              <a:t>2025/11/26</a:t>
            </a:fld>
            <a:endParaRPr kumimoji="1" lang="ja-JP" altLang="en-US"/>
          </a:p>
        </p:txBody>
      </p:sp>
      <p:sp>
        <p:nvSpPr>
          <p:cNvPr id="3" name="フッター プレースホルダー 2">
            <a:extLst>
              <a:ext uri="{FF2B5EF4-FFF2-40B4-BE49-F238E27FC236}">
                <a16:creationId xmlns:a16="http://schemas.microsoft.com/office/drawing/2014/main" id="{637B2D30-49C7-9805-A9C2-0A49CFB7DBD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DE9EA57-7A10-AB82-E0AD-BAA0F32267CC}"/>
              </a:ext>
            </a:extLst>
          </p:cNvPr>
          <p:cNvSpPr>
            <a:spLocks noGrp="1"/>
          </p:cNvSpPr>
          <p:nvPr>
            <p:ph type="sldNum" sz="quarter" idx="12"/>
          </p:nvPr>
        </p:nvSpPr>
        <p:spPr/>
        <p:txBody>
          <a:bodyPr/>
          <a:lstStyle/>
          <a:p>
            <a:fld id="{A91826C0-6122-4264-8C65-4D52449870F4}" type="slidenum">
              <a:rPr kumimoji="1" lang="ja-JP" altLang="en-US" smtClean="0"/>
              <a:t>‹#›</a:t>
            </a:fld>
            <a:endParaRPr kumimoji="1" lang="ja-JP" altLang="en-US"/>
          </a:p>
        </p:txBody>
      </p:sp>
    </p:spTree>
    <p:extLst>
      <p:ext uri="{BB962C8B-B14F-4D97-AF65-F5344CB8AC3E}">
        <p14:creationId xmlns:p14="http://schemas.microsoft.com/office/powerpoint/2010/main" val="1774432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93C0CE-9877-45E3-A70A-ADAB8E363796}"/>
              </a:ext>
            </a:extLst>
          </p:cNvPr>
          <p:cNvSpPr>
            <a:spLocks noGrp="1"/>
          </p:cNvSpPr>
          <p:nvPr>
            <p:ph type="title"/>
          </p:nvPr>
        </p:nvSpPr>
        <p:spPr>
          <a:xfrm>
            <a:off x="472381" y="609600"/>
            <a:ext cx="2211884" cy="21336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A744334-CA25-2DC9-DEEE-5EE5AFCAFD6B}"/>
              </a:ext>
            </a:extLst>
          </p:cNvPr>
          <p:cNvSpPr>
            <a:spLocks noGrp="1"/>
          </p:cNvSpPr>
          <p:nvPr>
            <p:ph idx="1"/>
          </p:nvPr>
        </p:nvSpPr>
        <p:spPr>
          <a:xfrm>
            <a:off x="2915543" y="1316569"/>
            <a:ext cx="3471863" cy="649816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A3359D77-463C-8734-5370-9F8CF413171E}"/>
              </a:ext>
            </a:extLst>
          </p:cNvPr>
          <p:cNvSpPr>
            <a:spLocks noGrp="1"/>
          </p:cNvSpPr>
          <p:nvPr>
            <p:ph type="body" sz="half" idx="2"/>
          </p:nvPr>
        </p:nvSpPr>
        <p:spPr>
          <a:xfrm>
            <a:off x="472381" y="2743200"/>
            <a:ext cx="2211884" cy="508211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5B2DD6B-626F-F446-4E25-F9639FE791BD}"/>
              </a:ext>
            </a:extLst>
          </p:cNvPr>
          <p:cNvSpPr>
            <a:spLocks noGrp="1"/>
          </p:cNvSpPr>
          <p:nvPr>
            <p:ph type="dt" sz="half" idx="10"/>
          </p:nvPr>
        </p:nvSpPr>
        <p:spPr/>
        <p:txBody>
          <a:bodyPr/>
          <a:lstStyle/>
          <a:p>
            <a:fld id="{7A8206D6-E154-4946-827C-37A349A97911}" type="datetimeFigureOut">
              <a:rPr kumimoji="1" lang="ja-JP" altLang="en-US" smtClean="0"/>
              <a:t>2025/11/26</a:t>
            </a:fld>
            <a:endParaRPr kumimoji="1" lang="ja-JP" altLang="en-US"/>
          </a:p>
        </p:txBody>
      </p:sp>
      <p:sp>
        <p:nvSpPr>
          <p:cNvPr id="6" name="フッター プレースホルダー 5">
            <a:extLst>
              <a:ext uri="{FF2B5EF4-FFF2-40B4-BE49-F238E27FC236}">
                <a16:creationId xmlns:a16="http://schemas.microsoft.com/office/drawing/2014/main" id="{47A4E076-8545-772C-E7FF-E65421AF59F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8554A12-6993-4338-0CA3-C89FDA6F5983}"/>
              </a:ext>
            </a:extLst>
          </p:cNvPr>
          <p:cNvSpPr>
            <a:spLocks noGrp="1"/>
          </p:cNvSpPr>
          <p:nvPr>
            <p:ph type="sldNum" sz="quarter" idx="12"/>
          </p:nvPr>
        </p:nvSpPr>
        <p:spPr/>
        <p:txBody>
          <a:bodyPr/>
          <a:lstStyle/>
          <a:p>
            <a:fld id="{A91826C0-6122-4264-8C65-4D52449870F4}" type="slidenum">
              <a:rPr kumimoji="1" lang="ja-JP" altLang="en-US" smtClean="0"/>
              <a:t>‹#›</a:t>
            </a:fld>
            <a:endParaRPr kumimoji="1" lang="ja-JP" altLang="en-US"/>
          </a:p>
        </p:txBody>
      </p:sp>
    </p:spTree>
    <p:extLst>
      <p:ext uri="{BB962C8B-B14F-4D97-AF65-F5344CB8AC3E}">
        <p14:creationId xmlns:p14="http://schemas.microsoft.com/office/powerpoint/2010/main" val="1857559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9FB3B8-662B-9FE2-6395-B31A1BEB3562}"/>
              </a:ext>
            </a:extLst>
          </p:cNvPr>
          <p:cNvSpPr>
            <a:spLocks noGrp="1"/>
          </p:cNvSpPr>
          <p:nvPr>
            <p:ph type="title"/>
          </p:nvPr>
        </p:nvSpPr>
        <p:spPr>
          <a:xfrm>
            <a:off x="472381" y="609600"/>
            <a:ext cx="2211884" cy="21336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B074E93-58A9-C579-DB74-628C6E1DAA3D}"/>
              </a:ext>
            </a:extLst>
          </p:cNvPr>
          <p:cNvSpPr>
            <a:spLocks noGrp="1"/>
          </p:cNvSpPr>
          <p:nvPr>
            <p:ph type="pic" idx="1"/>
          </p:nvPr>
        </p:nvSpPr>
        <p:spPr>
          <a:xfrm>
            <a:off x="2915543" y="1316569"/>
            <a:ext cx="3471863" cy="649816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9769318-E9A0-D5C9-AF29-F3B0CE35041D}"/>
              </a:ext>
            </a:extLst>
          </p:cNvPr>
          <p:cNvSpPr>
            <a:spLocks noGrp="1"/>
          </p:cNvSpPr>
          <p:nvPr>
            <p:ph type="body" sz="half" idx="2"/>
          </p:nvPr>
        </p:nvSpPr>
        <p:spPr>
          <a:xfrm>
            <a:off x="472381" y="2743200"/>
            <a:ext cx="2211884" cy="508211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2BFB7AC-A140-ABD2-0FED-6AAD5B29B0A8}"/>
              </a:ext>
            </a:extLst>
          </p:cNvPr>
          <p:cNvSpPr>
            <a:spLocks noGrp="1"/>
          </p:cNvSpPr>
          <p:nvPr>
            <p:ph type="dt" sz="half" idx="10"/>
          </p:nvPr>
        </p:nvSpPr>
        <p:spPr/>
        <p:txBody>
          <a:bodyPr/>
          <a:lstStyle/>
          <a:p>
            <a:fld id="{7A8206D6-E154-4946-827C-37A349A97911}" type="datetimeFigureOut">
              <a:rPr kumimoji="1" lang="ja-JP" altLang="en-US" smtClean="0"/>
              <a:t>2025/11/26</a:t>
            </a:fld>
            <a:endParaRPr kumimoji="1" lang="ja-JP" altLang="en-US"/>
          </a:p>
        </p:txBody>
      </p:sp>
      <p:sp>
        <p:nvSpPr>
          <p:cNvPr id="6" name="フッター プレースホルダー 5">
            <a:extLst>
              <a:ext uri="{FF2B5EF4-FFF2-40B4-BE49-F238E27FC236}">
                <a16:creationId xmlns:a16="http://schemas.microsoft.com/office/drawing/2014/main" id="{A04F2295-BC50-9C6A-ECFF-1D3C1B776E0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3CF02B1-2FAD-49FB-B17E-4A5925D43469}"/>
              </a:ext>
            </a:extLst>
          </p:cNvPr>
          <p:cNvSpPr>
            <a:spLocks noGrp="1"/>
          </p:cNvSpPr>
          <p:nvPr>
            <p:ph type="sldNum" sz="quarter" idx="12"/>
          </p:nvPr>
        </p:nvSpPr>
        <p:spPr/>
        <p:txBody>
          <a:bodyPr/>
          <a:lstStyle/>
          <a:p>
            <a:fld id="{A91826C0-6122-4264-8C65-4D52449870F4}" type="slidenum">
              <a:rPr kumimoji="1" lang="ja-JP" altLang="en-US" smtClean="0"/>
              <a:t>‹#›</a:t>
            </a:fld>
            <a:endParaRPr kumimoji="1" lang="ja-JP" altLang="en-US"/>
          </a:p>
        </p:txBody>
      </p:sp>
    </p:spTree>
    <p:extLst>
      <p:ext uri="{BB962C8B-B14F-4D97-AF65-F5344CB8AC3E}">
        <p14:creationId xmlns:p14="http://schemas.microsoft.com/office/powerpoint/2010/main" val="4266126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C7F0F25-1DB7-06FB-A0CA-2A78F11B765A}"/>
              </a:ext>
            </a:extLst>
          </p:cNvPr>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2A1F1A4-05B4-426A-37BA-6FBEE5C2C2A7}"/>
              </a:ext>
            </a:extLst>
          </p:cNvPr>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74F5C50-A88D-9C83-9B63-46DD50409D9E}"/>
              </a:ext>
            </a:extLst>
          </p:cNvPr>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1200">
                <a:solidFill>
                  <a:schemeClr val="tx1">
                    <a:tint val="82000"/>
                  </a:schemeClr>
                </a:solidFill>
              </a:defRPr>
            </a:lvl1pPr>
          </a:lstStyle>
          <a:p>
            <a:fld id="{7A8206D6-E154-4946-827C-37A349A97911}" type="datetimeFigureOut">
              <a:rPr kumimoji="1" lang="ja-JP" altLang="en-US" smtClean="0"/>
              <a:t>2025/11/26</a:t>
            </a:fld>
            <a:endParaRPr kumimoji="1" lang="ja-JP" altLang="en-US"/>
          </a:p>
        </p:txBody>
      </p:sp>
      <p:sp>
        <p:nvSpPr>
          <p:cNvPr id="5" name="フッター プレースホルダー 4">
            <a:extLst>
              <a:ext uri="{FF2B5EF4-FFF2-40B4-BE49-F238E27FC236}">
                <a16:creationId xmlns:a16="http://schemas.microsoft.com/office/drawing/2014/main" id="{5DFEC9C1-C089-7935-597B-C9640CD0CC16}"/>
              </a:ext>
            </a:extLst>
          </p:cNvPr>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922228FD-FE50-FFED-5AF1-9A9A263B02C5}"/>
              </a:ext>
            </a:extLst>
          </p:cNvPr>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1200">
                <a:solidFill>
                  <a:schemeClr val="tx1">
                    <a:tint val="82000"/>
                  </a:schemeClr>
                </a:solidFill>
              </a:defRPr>
            </a:lvl1pPr>
          </a:lstStyle>
          <a:p>
            <a:fld id="{A91826C0-6122-4264-8C65-4D52449870F4}" type="slidenum">
              <a:rPr kumimoji="1" lang="ja-JP" altLang="en-US" smtClean="0"/>
              <a:t>‹#›</a:t>
            </a:fld>
            <a:endParaRPr kumimoji="1" lang="ja-JP" altLang="en-US"/>
          </a:p>
        </p:txBody>
      </p:sp>
    </p:spTree>
    <p:extLst>
      <p:ext uri="{BB962C8B-B14F-4D97-AF65-F5344CB8AC3E}">
        <p14:creationId xmlns:p14="http://schemas.microsoft.com/office/powerpoint/2010/main" val="44985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2B5B0ECC-26DD-B157-F351-5A7766056249}"/>
              </a:ext>
            </a:extLst>
          </p:cNvPr>
          <p:cNvSpPr txBox="1"/>
          <p:nvPr/>
        </p:nvSpPr>
        <p:spPr>
          <a:xfrm>
            <a:off x="387000" y="2144587"/>
            <a:ext cx="6084000" cy="2273123"/>
          </a:xfrm>
          <a:prstGeom prst="rect">
            <a:avLst/>
          </a:prstGeom>
          <a:noFill/>
        </p:spPr>
        <p:txBody>
          <a:bodyPr wrap="square" rtlCol="0">
            <a:spAutoFit/>
          </a:bodyPr>
          <a:lstStyle/>
          <a:p>
            <a:pPr indent="-900000">
              <a:lnSpc>
                <a:spcPct val="150000"/>
              </a:lnSpc>
            </a:pPr>
            <a:r>
              <a:rPr kumimoji="1" lang="ja-JP" altLang="en-US" sz="1600" dirty="0"/>
              <a:t>大阪市国家戦略特別区域外国人滞在施設（いわゆる特区民泊</a:t>
            </a:r>
            <a:r>
              <a:rPr kumimoji="1" lang="zh-CN" altLang="en-US" sz="1600" dirty="0"/>
              <a:t>）</a:t>
            </a:r>
            <a:r>
              <a:rPr kumimoji="1" lang="ja-JP" altLang="en-US" sz="1600" dirty="0"/>
              <a:t>については、令和８年５月</a:t>
            </a:r>
            <a:r>
              <a:rPr kumimoji="1" lang="en-US" altLang="ja-JP" sz="1600" dirty="0"/>
              <a:t>29</a:t>
            </a:r>
            <a:r>
              <a:rPr kumimoji="1" lang="ja-JP" altLang="en-US" sz="1600" dirty="0"/>
              <a:t>日（金）をもって新規申請及び居室追加等の変更申請</a:t>
            </a:r>
            <a:r>
              <a:rPr lang="ja-JP" altLang="en-US" sz="1600" dirty="0"/>
              <a:t>の受付</a:t>
            </a:r>
            <a:r>
              <a:rPr kumimoji="1" lang="ja-JP" altLang="en-US" sz="1600" dirty="0"/>
              <a:t>を終了いたします。</a:t>
            </a:r>
            <a:endParaRPr kumimoji="1" lang="en-US" altLang="ja-JP" sz="1600" dirty="0"/>
          </a:p>
          <a:p>
            <a:pPr indent="-900000">
              <a:lnSpc>
                <a:spcPct val="150000"/>
              </a:lnSpc>
            </a:pPr>
            <a:r>
              <a:rPr lang="ja-JP" altLang="en-US" sz="1600" b="1" dirty="0"/>
              <a:t>新規申請及び居室追加等の変更申請をされる場合は、</a:t>
            </a:r>
            <a:r>
              <a:rPr lang="ja-JP" altLang="en-US" sz="1600" b="1" u="sng" dirty="0">
                <a:uFill>
                  <a:solidFill>
                    <a:schemeClr val="tx1"/>
                  </a:solidFill>
                </a:uFill>
              </a:rPr>
              <a:t>申請に必要な書類をすべて添付のうえ、期日までの申請が必要です</a:t>
            </a:r>
            <a:r>
              <a:rPr lang="ja-JP" altLang="en-US" sz="1600" b="1" dirty="0">
                <a:uFill>
                  <a:solidFill>
                    <a:schemeClr val="tx1"/>
                  </a:solidFill>
                </a:uFill>
              </a:rPr>
              <a:t>。</a:t>
            </a:r>
            <a:r>
              <a:rPr lang="ja-JP" altLang="en-US" sz="1600" b="1" dirty="0"/>
              <a:t>この期日を過ぎた申請はお受けできません。</a:t>
            </a:r>
            <a:endParaRPr lang="en-US" altLang="ja-JP" sz="1600" b="1" dirty="0">
              <a:solidFill>
                <a:srgbClr val="FF0000"/>
              </a:solidFill>
            </a:endParaRPr>
          </a:p>
        </p:txBody>
      </p:sp>
      <p:grpSp>
        <p:nvGrpSpPr>
          <p:cNvPr id="2" name="グループ化 1">
            <a:extLst>
              <a:ext uri="{FF2B5EF4-FFF2-40B4-BE49-F238E27FC236}">
                <a16:creationId xmlns:a16="http://schemas.microsoft.com/office/drawing/2014/main" id="{8504294D-68B9-1A47-9FFE-ABE90AD6A4FF}"/>
              </a:ext>
            </a:extLst>
          </p:cNvPr>
          <p:cNvGrpSpPr/>
          <p:nvPr/>
        </p:nvGrpSpPr>
        <p:grpSpPr>
          <a:xfrm>
            <a:off x="128855" y="71008"/>
            <a:ext cx="6425326" cy="961373"/>
            <a:chOff x="99524" y="295898"/>
            <a:chExt cx="6425326" cy="961373"/>
          </a:xfrm>
        </p:grpSpPr>
        <p:sp>
          <p:nvSpPr>
            <p:cNvPr id="6" name="正方形/長方形 5">
              <a:extLst>
                <a:ext uri="{FF2B5EF4-FFF2-40B4-BE49-F238E27FC236}">
                  <a16:creationId xmlns:a16="http://schemas.microsoft.com/office/drawing/2014/main" id="{09BF6CD5-6F6C-6C76-4E6D-6CF51272467D}"/>
                </a:ext>
              </a:extLst>
            </p:cNvPr>
            <p:cNvSpPr/>
            <p:nvPr/>
          </p:nvSpPr>
          <p:spPr>
            <a:xfrm>
              <a:off x="1142025" y="495952"/>
              <a:ext cx="5382825" cy="602307"/>
            </a:xfrm>
            <a:prstGeom prst="rect">
              <a:avLst/>
            </a:prstGeom>
            <a:solidFill>
              <a:srgbClr val="FFCC00"/>
            </a:solidFill>
            <a:ln>
              <a:solidFill>
                <a:schemeClr val="bg1"/>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b="1"/>
            </a:p>
          </p:txBody>
        </p:sp>
        <p:sp>
          <p:nvSpPr>
            <p:cNvPr id="5" name="テキスト ボックス 4">
              <a:extLst>
                <a:ext uri="{FF2B5EF4-FFF2-40B4-BE49-F238E27FC236}">
                  <a16:creationId xmlns:a16="http://schemas.microsoft.com/office/drawing/2014/main" id="{EE70AB7D-18FC-F78F-A9AC-371507BEF582}"/>
                </a:ext>
              </a:extLst>
            </p:cNvPr>
            <p:cNvSpPr txBox="1"/>
            <p:nvPr/>
          </p:nvSpPr>
          <p:spPr>
            <a:xfrm>
              <a:off x="1581341" y="611941"/>
              <a:ext cx="4801314" cy="415498"/>
            </a:xfrm>
            <a:prstGeom prst="rect">
              <a:avLst/>
            </a:prstGeom>
            <a:noFill/>
          </p:spPr>
          <p:txBody>
            <a:bodyPr wrap="none" bIns="0" rtlCol="0" anchor="ctr" anchorCtr="0">
              <a:spAutoFit/>
            </a:bodyPr>
            <a:lstStyle/>
            <a:p>
              <a:r>
                <a:rPr lang="ja-JP" altLang="en-US" sz="2400" b="1" dirty="0">
                  <a:latin typeface="游ゴシック 本文"/>
                </a:rPr>
                <a:t>特区民泊の新規受付を終了します</a:t>
              </a:r>
              <a:endParaRPr lang="en-US" altLang="ja-JP" sz="2400" b="1" dirty="0">
                <a:latin typeface="游ゴシック 本文"/>
              </a:endParaRPr>
            </a:p>
          </p:txBody>
        </p:sp>
        <p:sp>
          <p:nvSpPr>
            <p:cNvPr id="7" name="楕円 6">
              <a:extLst>
                <a:ext uri="{FF2B5EF4-FFF2-40B4-BE49-F238E27FC236}">
                  <a16:creationId xmlns:a16="http://schemas.microsoft.com/office/drawing/2014/main" id="{BE3288E8-23F6-9CEC-9532-7313EE223FB8}"/>
                </a:ext>
              </a:extLst>
            </p:cNvPr>
            <p:cNvSpPr/>
            <p:nvPr/>
          </p:nvSpPr>
          <p:spPr>
            <a:xfrm>
              <a:off x="99524" y="295898"/>
              <a:ext cx="1438275" cy="961373"/>
            </a:xfrm>
            <a:prstGeom prst="ellipse">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FF0000"/>
                  </a:solidFill>
                </a:rPr>
                <a:t>重要</a:t>
              </a:r>
            </a:p>
          </p:txBody>
        </p:sp>
      </p:grpSp>
      <p:grpSp>
        <p:nvGrpSpPr>
          <p:cNvPr id="31" name="グループ化 30">
            <a:extLst>
              <a:ext uri="{FF2B5EF4-FFF2-40B4-BE49-F238E27FC236}">
                <a16:creationId xmlns:a16="http://schemas.microsoft.com/office/drawing/2014/main" id="{8E686883-F293-BC28-41B5-59995F3615AF}"/>
              </a:ext>
            </a:extLst>
          </p:cNvPr>
          <p:cNvGrpSpPr/>
          <p:nvPr/>
        </p:nvGrpSpPr>
        <p:grpSpPr>
          <a:xfrm>
            <a:off x="329784" y="1233534"/>
            <a:ext cx="6181631" cy="920148"/>
            <a:chOff x="210175" y="1896863"/>
            <a:chExt cx="6181631" cy="1293580"/>
          </a:xfrm>
        </p:grpSpPr>
        <p:grpSp>
          <p:nvGrpSpPr>
            <p:cNvPr id="20" name="グループ化 19">
              <a:extLst>
                <a:ext uri="{FF2B5EF4-FFF2-40B4-BE49-F238E27FC236}">
                  <a16:creationId xmlns:a16="http://schemas.microsoft.com/office/drawing/2014/main" id="{F6CA8C94-CA35-2DCD-EC09-4DCDA11BFD10}"/>
                </a:ext>
              </a:extLst>
            </p:cNvPr>
            <p:cNvGrpSpPr/>
            <p:nvPr/>
          </p:nvGrpSpPr>
          <p:grpSpPr>
            <a:xfrm>
              <a:off x="210175" y="1934843"/>
              <a:ext cx="3059047" cy="1255600"/>
              <a:chOff x="220856" y="1934843"/>
              <a:chExt cx="3059047" cy="1255600"/>
            </a:xfrm>
          </p:grpSpPr>
          <p:sp>
            <p:nvSpPr>
              <p:cNvPr id="11" name="四角形: 角を丸くする 10">
                <a:extLst>
                  <a:ext uri="{FF2B5EF4-FFF2-40B4-BE49-F238E27FC236}">
                    <a16:creationId xmlns:a16="http://schemas.microsoft.com/office/drawing/2014/main" id="{55C0409C-4D0E-5773-AD2B-DE20AD86A1BB}"/>
                  </a:ext>
                </a:extLst>
              </p:cNvPr>
              <p:cNvSpPr/>
              <p:nvPr/>
            </p:nvSpPr>
            <p:spPr>
              <a:xfrm>
                <a:off x="394686" y="2228849"/>
                <a:ext cx="2834289" cy="961594"/>
              </a:xfrm>
              <a:prstGeom prst="roundRect">
                <a:avLst/>
              </a:prstGeom>
              <a:solidFill>
                <a:srgbClr val="FFCC66"/>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grpSp>
            <p:nvGrpSpPr>
              <p:cNvPr id="14" name="グループ化 13">
                <a:extLst>
                  <a:ext uri="{FF2B5EF4-FFF2-40B4-BE49-F238E27FC236}">
                    <a16:creationId xmlns:a16="http://schemas.microsoft.com/office/drawing/2014/main" id="{F8CF6D1F-610A-6F92-A3AE-F0CC707B9591}"/>
                  </a:ext>
                </a:extLst>
              </p:cNvPr>
              <p:cNvGrpSpPr/>
              <p:nvPr/>
            </p:nvGrpSpPr>
            <p:grpSpPr>
              <a:xfrm>
                <a:off x="220856" y="1934843"/>
                <a:ext cx="2031325" cy="416032"/>
                <a:chOff x="333150" y="1906268"/>
                <a:chExt cx="2031325" cy="416032"/>
              </a:xfrm>
            </p:grpSpPr>
            <p:sp>
              <p:nvSpPr>
                <p:cNvPr id="13" name="四角形: 角を丸くする 12">
                  <a:extLst>
                    <a:ext uri="{FF2B5EF4-FFF2-40B4-BE49-F238E27FC236}">
                      <a16:creationId xmlns:a16="http://schemas.microsoft.com/office/drawing/2014/main" id="{DA6B09A1-5C94-D257-F74D-192F865DB321}"/>
                    </a:ext>
                  </a:extLst>
                </p:cNvPr>
                <p:cNvSpPr/>
                <p:nvPr/>
              </p:nvSpPr>
              <p:spPr>
                <a:xfrm>
                  <a:off x="333150" y="1906268"/>
                  <a:ext cx="2031325" cy="416032"/>
                </a:xfrm>
                <a:prstGeom prst="roundRect">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sp>
              <p:nvSpPr>
                <p:cNvPr id="12" name="テキスト ボックス 11">
                  <a:extLst>
                    <a:ext uri="{FF2B5EF4-FFF2-40B4-BE49-F238E27FC236}">
                      <a16:creationId xmlns:a16="http://schemas.microsoft.com/office/drawing/2014/main" id="{8303F6F1-7A49-A316-86B4-F091953D7972}"/>
                    </a:ext>
                  </a:extLst>
                </p:cNvPr>
                <p:cNvSpPr txBox="1"/>
                <p:nvPr/>
              </p:nvSpPr>
              <p:spPr>
                <a:xfrm>
                  <a:off x="542293" y="1923622"/>
                  <a:ext cx="1736394" cy="385599"/>
                </a:xfrm>
                <a:prstGeom prst="rect">
                  <a:avLst/>
                </a:prstGeom>
                <a:noFill/>
                <a:ln>
                  <a:noFill/>
                </a:ln>
              </p:spPr>
              <p:txBody>
                <a:bodyPr wrap="square" rtlCol="0">
                  <a:spAutoFit/>
                </a:bodyPr>
                <a:lstStyle/>
                <a:p>
                  <a:r>
                    <a:rPr kumimoji="1" lang="ja-JP" altLang="en-US" sz="1400" b="1" dirty="0"/>
                    <a:t>申請受付終了日</a:t>
                  </a:r>
                </a:p>
              </p:txBody>
            </p:sp>
          </p:grpSp>
          <p:sp>
            <p:nvSpPr>
              <p:cNvPr id="15" name="テキスト ボックス 14">
                <a:extLst>
                  <a:ext uri="{FF2B5EF4-FFF2-40B4-BE49-F238E27FC236}">
                    <a16:creationId xmlns:a16="http://schemas.microsoft.com/office/drawing/2014/main" id="{73BBF119-D66B-B01A-1887-B424BDB76115}"/>
                  </a:ext>
                </a:extLst>
              </p:cNvPr>
              <p:cNvSpPr txBox="1"/>
              <p:nvPr/>
            </p:nvSpPr>
            <p:spPr>
              <a:xfrm>
                <a:off x="543903" y="2516232"/>
                <a:ext cx="2736000" cy="556712"/>
              </a:xfrm>
              <a:prstGeom prst="rect">
                <a:avLst/>
              </a:prstGeom>
              <a:noFill/>
            </p:spPr>
            <p:txBody>
              <a:bodyPr wrap="square" rtlCol="0">
                <a:spAutoFit/>
              </a:bodyPr>
              <a:lstStyle/>
              <a:p>
                <a:r>
                  <a:rPr kumimoji="1" lang="ja-JP" altLang="en-US" b="1" dirty="0"/>
                  <a:t>令和</a:t>
                </a:r>
                <a:r>
                  <a:rPr lang="ja-JP" altLang="en-US" b="1" dirty="0"/>
                  <a:t>８</a:t>
                </a:r>
                <a:r>
                  <a:rPr kumimoji="1" lang="ja-JP" altLang="en-US" b="1" dirty="0"/>
                  <a:t>年５月</a:t>
                </a:r>
                <a:r>
                  <a:rPr kumimoji="1" lang="en-US" altLang="ja-JP" b="1" dirty="0"/>
                  <a:t>29</a:t>
                </a:r>
                <a:r>
                  <a:rPr lang="ja-JP" altLang="en-US" b="1" dirty="0"/>
                  <a:t>日（金）</a:t>
                </a:r>
                <a:endParaRPr kumimoji="1" lang="en-US" altLang="ja-JP" b="1" dirty="0"/>
              </a:p>
            </p:txBody>
          </p:sp>
        </p:grpSp>
        <p:grpSp>
          <p:nvGrpSpPr>
            <p:cNvPr id="22" name="グループ化 21">
              <a:extLst>
                <a:ext uri="{FF2B5EF4-FFF2-40B4-BE49-F238E27FC236}">
                  <a16:creationId xmlns:a16="http://schemas.microsoft.com/office/drawing/2014/main" id="{A3B92916-3236-3E6B-FC06-537513D7C4F2}"/>
                </a:ext>
              </a:extLst>
            </p:cNvPr>
            <p:cNvGrpSpPr/>
            <p:nvPr/>
          </p:nvGrpSpPr>
          <p:grpSpPr>
            <a:xfrm>
              <a:off x="3383687" y="1896863"/>
              <a:ext cx="3008119" cy="1255600"/>
              <a:chOff x="220856" y="1934843"/>
              <a:chExt cx="3008119" cy="1255600"/>
            </a:xfrm>
          </p:grpSpPr>
          <p:sp>
            <p:nvSpPr>
              <p:cNvPr id="23" name="四角形: 角を丸くする 22">
                <a:extLst>
                  <a:ext uri="{FF2B5EF4-FFF2-40B4-BE49-F238E27FC236}">
                    <a16:creationId xmlns:a16="http://schemas.microsoft.com/office/drawing/2014/main" id="{AD2AC184-6775-C38B-4D48-FA2BC522297A}"/>
                  </a:ext>
                </a:extLst>
              </p:cNvPr>
              <p:cNvSpPr/>
              <p:nvPr/>
            </p:nvSpPr>
            <p:spPr>
              <a:xfrm>
                <a:off x="394686" y="2228849"/>
                <a:ext cx="2834289" cy="961594"/>
              </a:xfrm>
              <a:prstGeom prst="roundRect">
                <a:avLst/>
              </a:prstGeom>
              <a:solidFill>
                <a:srgbClr val="FFCC66"/>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grpSp>
            <p:nvGrpSpPr>
              <p:cNvPr id="24" name="グループ化 23">
                <a:extLst>
                  <a:ext uri="{FF2B5EF4-FFF2-40B4-BE49-F238E27FC236}">
                    <a16:creationId xmlns:a16="http://schemas.microsoft.com/office/drawing/2014/main" id="{5BCF2EBC-301E-D93B-D647-6371E975717C}"/>
                  </a:ext>
                </a:extLst>
              </p:cNvPr>
              <p:cNvGrpSpPr/>
              <p:nvPr/>
            </p:nvGrpSpPr>
            <p:grpSpPr>
              <a:xfrm>
                <a:off x="220856" y="1934843"/>
                <a:ext cx="1006813" cy="416032"/>
                <a:chOff x="333150" y="1906268"/>
                <a:chExt cx="1006813" cy="416032"/>
              </a:xfrm>
            </p:grpSpPr>
            <p:sp>
              <p:nvSpPr>
                <p:cNvPr id="26" name="四角形: 角を丸くする 25">
                  <a:extLst>
                    <a:ext uri="{FF2B5EF4-FFF2-40B4-BE49-F238E27FC236}">
                      <a16:creationId xmlns:a16="http://schemas.microsoft.com/office/drawing/2014/main" id="{07D1B340-1C69-EDB0-53DF-F84888A26C96}"/>
                    </a:ext>
                  </a:extLst>
                </p:cNvPr>
                <p:cNvSpPr/>
                <p:nvPr/>
              </p:nvSpPr>
              <p:spPr>
                <a:xfrm>
                  <a:off x="333150" y="1906268"/>
                  <a:ext cx="976795" cy="416032"/>
                </a:xfrm>
                <a:prstGeom prst="roundRect">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sp>
              <p:nvSpPr>
                <p:cNvPr id="27" name="テキスト ボックス 26">
                  <a:extLst>
                    <a:ext uri="{FF2B5EF4-FFF2-40B4-BE49-F238E27FC236}">
                      <a16:creationId xmlns:a16="http://schemas.microsoft.com/office/drawing/2014/main" id="{B0C3E757-9547-D9B3-61B7-59749DD6CE9A}"/>
                    </a:ext>
                  </a:extLst>
                </p:cNvPr>
                <p:cNvSpPr txBox="1"/>
                <p:nvPr/>
              </p:nvSpPr>
              <p:spPr>
                <a:xfrm>
                  <a:off x="408481" y="1916707"/>
                  <a:ext cx="931482" cy="385598"/>
                </a:xfrm>
                <a:prstGeom prst="rect">
                  <a:avLst/>
                </a:prstGeom>
                <a:noFill/>
                <a:ln>
                  <a:noFill/>
                </a:ln>
              </p:spPr>
              <p:txBody>
                <a:bodyPr wrap="square" rtlCol="0">
                  <a:spAutoFit/>
                </a:bodyPr>
                <a:lstStyle/>
                <a:p>
                  <a:r>
                    <a:rPr lang="ja-JP" altLang="en-US" sz="1400" b="1" dirty="0"/>
                    <a:t>申請先</a:t>
                  </a:r>
                  <a:endParaRPr kumimoji="1" lang="ja-JP" altLang="en-US" sz="1400" b="1" dirty="0"/>
                </a:p>
              </p:txBody>
            </p:sp>
          </p:grpSp>
          <p:sp>
            <p:nvSpPr>
              <p:cNvPr id="25" name="テキスト ボックス 24">
                <a:extLst>
                  <a:ext uri="{FF2B5EF4-FFF2-40B4-BE49-F238E27FC236}">
                    <a16:creationId xmlns:a16="http://schemas.microsoft.com/office/drawing/2014/main" id="{C3A5B80B-5865-FF87-F70F-E2856FE776F9}"/>
                  </a:ext>
                </a:extLst>
              </p:cNvPr>
              <p:cNvSpPr txBox="1"/>
              <p:nvPr/>
            </p:nvSpPr>
            <p:spPr>
              <a:xfrm>
                <a:off x="581650" y="2442930"/>
                <a:ext cx="2448000" cy="692296"/>
              </a:xfrm>
              <a:prstGeom prst="rect">
                <a:avLst/>
              </a:prstGeom>
              <a:noFill/>
            </p:spPr>
            <p:txBody>
              <a:bodyPr wrap="square" rtlCol="0">
                <a:spAutoFit/>
              </a:bodyPr>
              <a:lstStyle/>
              <a:p>
                <a:pPr algn="ctr"/>
                <a:r>
                  <a:rPr kumimoji="1" lang="ja-JP" altLang="en-US" sz="1300" b="1" dirty="0"/>
                  <a:t>大阪市 保健所 環境衛生監視課　（旅館業指導グループ）</a:t>
                </a:r>
                <a:endParaRPr kumimoji="1" lang="en-US" altLang="ja-JP" sz="1300" b="1" dirty="0"/>
              </a:p>
            </p:txBody>
          </p:sp>
        </p:grpSp>
      </p:grpSp>
      <p:sp>
        <p:nvSpPr>
          <p:cNvPr id="3" name="テキスト ボックス 2">
            <a:extLst>
              <a:ext uri="{FF2B5EF4-FFF2-40B4-BE49-F238E27FC236}">
                <a16:creationId xmlns:a16="http://schemas.microsoft.com/office/drawing/2014/main" id="{462EF1CF-2BA7-CC44-8AFC-26549C69A353}"/>
              </a:ext>
            </a:extLst>
          </p:cNvPr>
          <p:cNvSpPr txBox="1"/>
          <p:nvPr/>
        </p:nvSpPr>
        <p:spPr>
          <a:xfrm>
            <a:off x="1193053" y="870725"/>
            <a:ext cx="5400000" cy="415498"/>
          </a:xfrm>
          <a:prstGeom prst="rect">
            <a:avLst/>
          </a:prstGeom>
          <a:noFill/>
        </p:spPr>
        <p:txBody>
          <a:bodyPr wrap="square" rtlCol="0">
            <a:spAutoFit/>
          </a:bodyPr>
          <a:lstStyle/>
          <a:p>
            <a:pPr algn="r"/>
            <a:r>
              <a:rPr kumimoji="1" lang="en-US" altLang="ja-JP" sz="1050" b="1" dirty="0">
                <a:solidFill>
                  <a:srgbClr val="FF0000"/>
                </a:solidFill>
              </a:rPr>
              <a:t>※</a:t>
            </a:r>
            <a:r>
              <a:rPr kumimoji="1" lang="ja-JP" altLang="en-US" sz="1000" b="1" dirty="0">
                <a:solidFill>
                  <a:srgbClr val="FF0000"/>
                </a:solidFill>
              </a:rPr>
              <a:t>認定済みの特区民泊施設の居室の追加又は床面積の増加に関する変更認定申請を含む</a:t>
            </a:r>
            <a:endParaRPr kumimoji="1" lang="en-US" altLang="ja-JP" sz="1000" b="1" dirty="0">
              <a:solidFill>
                <a:srgbClr val="FF0000"/>
              </a:solidFill>
            </a:endParaRPr>
          </a:p>
          <a:p>
            <a:pPr algn="r"/>
            <a:r>
              <a:rPr kumimoji="1" lang="ja-JP" altLang="en-US" sz="1000" b="1" dirty="0">
                <a:solidFill>
                  <a:srgbClr val="FF0000"/>
                </a:solidFill>
              </a:rPr>
              <a:t>（以下「居室追加等の変更申請」という。）</a:t>
            </a:r>
          </a:p>
        </p:txBody>
      </p:sp>
      <p:sp>
        <p:nvSpPr>
          <p:cNvPr id="16" name="テキスト ボックス 15">
            <a:extLst>
              <a:ext uri="{FF2B5EF4-FFF2-40B4-BE49-F238E27FC236}">
                <a16:creationId xmlns:a16="http://schemas.microsoft.com/office/drawing/2014/main" id="{A9C5F6F8-1BF5-FA5E-9961-4C920AE2BEA1}"/>
              </a:ext>
            </a:extLst>
          </p:cNvPr>
          <p:cNvSpPr txBox="1"/>
          <p:nvPr/>
        </p:nvSpPr>
        <p:spPr>
          <a:xfrm>
            <a:off x="616480" y="7351469"/>
            <a:ext cx="1531839" cy="230832"/>
          </a:xfrm>
          <a:prstGeom prst="rect">
            <a:avLst/>
          </a:prstGeom>
          <a:noFill/>
        </p:spPr>
        <p:txBody>
          <a:bodyPr wrap="square" rtlCol="0">
            <a:spAutoFit/>
          </a:bodyPr>
          <a:lstStyle/>
          <a:p>
            <a:r>
              <a:rPr lang="ja-JP" altLang="en-US" sz="900" dirty="0"/>
              <a:t>　</a:t>
            </a:r>
            <a:endParaRPr lang="en-US" altLang="ja-JP" sz="900" dirty="0"/>
          </a:p>
        </p:txBody>
      </p:sp>
      <p:sp>
        <p:nvSpPr>
          <p:cNvPr id="28" name="テキスト ボックス 27">
            <a:extLst>
              <a:ext uri="{FF2B5EF4-FFF2-40B4-BE49-F238E27FC236}">
                <a16:creationId xmlns:a16="http://schemas.microsoft.com/office/drawing/2014/main" id="{1A5DD082-8D9E-9134-5564-C20A2DF91AF4}"/>
              </a:ext>
            </a:extLst>
          </p:cNvPr>
          <p:cNvSpPr txBox="1"/>
          <p:nvPr/>
        </p:nvSpPr>
        <p:spPr>
          <a:xfrm>
            <a:off x="293053" y="4424044"/>
            <a:ext cx="6300000" cy="1169551"/>
          </a:xfrm>
          <a:prstGeom prst="rect">
            <a:avLst/>
          </a:prstGeom>
          <a:solidFill>
            <a:schemeClr val="bg1">
              <a:lumMod val="95000"/>
            </a:schemeClr>
          </a:solidFill>
        </p:spPr>
        <p:txBody>
          <a:bodyPr wrap="square" rtlCol="0">
            <a:spAutoFit/>
          </a:bodyPr>
          <a:lstStyle/>
          <a:p>
            <a:pPr marL="171450" indent="-171450">
              <a:spcAft>
                <a:spcPts val="600"/>
              </a:spcAft>
              <a:buFont typeface="Wingdings" panose="05000000000000000000" pitchFamily="2" charset="2"/>
              <a:buChar char="l"/>
            </a:pPr>
            <a:r>
              <a:rPr lang="ja-JP" altLang="en-US" sz="1200" dirty="0"/>
              <a:t>民泊を営む建物が未完成の状態では、申請を受け付けることはできません。</a:t>
            </a:r>
            <a:endParaRPr lang="en-US" altLang="ja-JP" sz="1200" dirty="0"/>
          </a:p>
          <a:p>
            <a:pPr marL="171450" indent="-171450">
              <a:spcAft>
                <a:spcPts val="600"/>
              </a:spcAft>
              <a:buFont typeface="Wingdings" panose="05000000000000000000" pitchFamily="2" charset="2"/>
              <a:buChar char="l"/>
            </a:pPr>
            <a:r>
              <a:rPr lang="ja-JP" altLang="en-US" sz="1200" dirty="0"/>
              <a:t>申請後に書類等に不備があった場合は、早急に補正いただく必要があります。なお、補正が確認できない場合、</a:t>
            </a:r>
            <a:r>
              <a:rPr lang="ja-JP" altLang="ja-JP" sz="1200" dirty="0"/>
              <a:t>拒否処分（不認定）としますので</a:t>
            </a:r>
            <a:r>
              <a:rPr lang="ja-JP" altLang="en-US" sz="1200" dirty="0"/>
              <a:t>予め</a:t>
            </a:r>
            <a:r>
              <a:rPr lang="ja-JP" altLang="ja-JP" sz="1200" dirty="0"/>
              <a:t>御了知ください。</a:t>
            </a:r>
            <a:endParaRPr lang="en-US" altLang="ja-JP" sz="1200" dirty="0"/>
          </a:p>
          <a:p>
            <a:pPr marL="171450" indent="-171450">
              <a:spcAft>
                <a:spcPts val="600"/>
              </a:spcAft>
              <a:buFont typeface="Wingdings" panose="05000000000000000000" pitchFamily="2" charset="2"/>
              <a:buChar char="l"/>
            </a:pPr>
            <a:r>
              <a:rPr lang="ja-JP" altLang="en-US" sz="1200" dirty="0"/>
              <a:t>申請書類によっては、交付先で一定時間がかかる可能性がありますので、裏面「申請に必要な書類」を確認のうえ、余裕をもってご準備ください。</a:t>
            </a:r>
            <a:endParaRPr lang="en-US" altLang="ja-JP" sz="1200" dirty="0"/>
          </a:p>
        </p:txBody>
      </p:sp>
      <p:graphicFrame>
        <p:nvGraphicFramePr>
          <p:cNvPr id="36" name="表 35">
            <a:extLst>
              <a:ext uri="{FF2B5EF4-FFF2-40B4-BE49-F238E27FC236}">
                <a16:creationId xmlns:a16="http://schemas.microsoft.com/office/drawing/2014/main" id="{1EB5B96C-0B9A-98AA-D1F5-AE81E8461234}"/>
              </a:ext>
            </a:extLst>
          </p:cNvPr>
          <p:cNvGraphicFramePr>
            <a:graphicFrameLocks noGrp="1"/>
          </p:cNvGraphicFramePr>
          <p:nvPr>
            <p:extLst>
              <p:ext uri="{D42A27DB-BD31-4B8C-83A1-F6EECF244321}">
                <p14:modId xmlns:p14="http://schemas.microsoft.com/office/powerpoint/2010/main" val="1547689593"/>
              </p:ext>
            </p:extLst>
          </p:nvPr>
        </p:nvGraphicFramePr>
        <p:xfrm>
          <a:off x="293053" y="5741155"/>
          <a:ext cx="6300000" cy="3220627"/>
        </p:xfrm>
        <a:graphic>
          <a:graphicData uri="http://schemas.openxmlformats.org/drawingml/2006/table">
            <a:tbl>
              <a:tblPr firstRow="1" bandRow="1">
                <a:tableStyleId>{5C22544A-7EE6-4342-B048-85BDC9FD1C3A}</a:tableStyleId>
              </a:tblPr>
              <a:tblGrid>
                <a:gridCol w="3402647">
                  <a:extLst>
                    <a:ext uri="{9D8B030D-6E8A-4147-A177-3AD203B41FA5}">
                      <a16:colId xmlns:a16="http://schemas.microsoft.com/office/drawing/2014/main" val="2319032873"/>
                    </a:ext>
                  </a:extLst>
                </a:gridCol>
                <a:gridCol w="1340757">
                  <a:extLst>
                    <a:ext uri="{9D8B030D-6E8A-4147-A177-3AD203B41FA5}">
                      <a16:colId xmlns:a16="http://schemas.microsoft.com/office/drawing/2014/main" val="107989394"/>
                    </a:ext>
                  </a:extLst>
                </a:gridCol>
                <a:gridCol w="937184">
                  <a:extLst>
                    <a:ext uri="{9D8B030D-6E8A-4147-A177-3AD203B41FA5}">
                      <a16:colId xmlns:a16="http://schemas.microsoft.com/office/drawing/2014/main" val="2831730198"/>
                    </a:ext>
                  </a:extLst>
                </a:gridCol>
                <a:gridCol w="619412">
                  <a:extLst>
                    <a:ext uri="{9D8B030D-6E8A-4147-A177-3AD203B41FA5}">
                      <a16:colId xmlns:a16="http://schemas.microsoft.com/office/drawing/2014/main" val="3519471526"/>
                    </a:ext>
                  </a:extLst>
                </a:gridCol>
              </a:tblGrid>
              <a:tr h="0">
                <a:tc gridSpan="4">
                  <a:txBody>
                    <a:bodyPr/>
                    <a:lstStyle/>
                    <a:p>
                      <a:r>
                        <a:rPr kumimoji="1" lang="ja-JP" altLang="en-US" dirty="0"/>
                        <a:t>　　　　特区民泊に関する各種お問い合わせ先</a:t>
                      </a:r>
                    </a:p>
                  </a:txBody>
                  <a:tcPr>
                    <a:solidFill>
                      <a:srgbClr val="FFC000"/>
                    </a:solidFill>
                  </a:tcPr>
                </a:tc>
                <a:tc hMerge="1">
                  <a:txBody>
                    <a:bodyPr/>
                    <a:lstStyle/>
                    <a:p>
                      <a:endParaRPr kumimoji="1" lang="ja-JP" altLang="en-US" dirty="0"/>
                    </a:p>
                  </a:txBody>
                  <a:tcPr>
                    <a:solidFill>
                      <a:srgbClr val="FFC000"/>
                    </a:solidFill>
                  </a:tcPr>
                </a:tc>
                <a:tc hMerge="1">
                  <a:txBody>
                    <a:bodyPr/>
                    <a:lstStyle/>
                    <a:p>
                      <a:endParaRPr kumimoji="1" lang="ja-JP" altLang="en-US" dirty="0"/>
                    </a:p>
                  </a:txBody>
                  <a:tcPr>
                    <a:solidFill>
                      <a:srgbClr val="FFC000"/>
                    </a:solidFill>
                  </a:tcPr>
                </a:tc>
                <a:tc hMerge="1">
                  <a:txBody>
                    <a:bodyPr/>
                    <a:lstStyle/>
                    <a:p>
                      <a:endParaRPr kumimoji="1" lang="ja-JP" altLang="en-US" dirty="0"/>
                    </a:p>
                  </a:txBody>
                  <a:tcPr>
                    <a:solidFill>
                      <a:srgbClr val="FFC000"/>
                    </a:solidFill>
                  </a:tcPr>
                </a:tc>
                <a:extLst>
                  <a:ext uri="{0D108BD9-81ED-4DB2-BD59-A6C34878D82A}">
                    <a16:rowId xmlns:a16="http://schemas.microsoft.com/office/drawing/2014/main" val="549753342"/>
                  </a:ext>
                </a:extLst>
              </a:tr>
              <a:tr h="575834">
                <a:tc>
                  <a:txBody>
                    <a:bodyPr/>
                    <a:lstStyle/>
                    <a:p>
                      <a:r>
                        <a:rPr kumimoji="1" lang="ja-JP" altLang="en-US" sz="1200" dirty="0"/>
                        <a:t>●民泊の申請や民泊施設に関する相談、指導などについて </a:t>
                      </a:r>
                    </a:p>
                  </a:txBody>
                  <a:tcPr anchor="ctr">
                    <a:solidFill>
                      <a:srgbClr val="FCEA9C"/>
                    </a:solidFill>
                  </a:tcPr>
                </a:tc>
                <a:tc>
                  <a:txBody>
                    <a:bodyPr/>
                    <a:lstStyle/>
                    <a:p>
                      <a:r>
                        <a:rPr kumimoji="1" lang="ja-JP" altLang="en-US" sz="1000" dirty="0"/>
                        <a:t>大阪市保健所</a:t>
                      </a:r>
                      <a:endParaRPr kumimoji="1" lang="en-US" altLang="ja-JP" sz="1000" dirty="0"/>
                    </a:p>
                    <a:p>
                      <a:r>
                        <a:rPr kumimoji="1" lang="ja-JP" altLang="en-US" sz="1000" dirty="0"/>
                        <a:t>環境衛生監視課</a:t>
                      </a:r>
                    </a:p>
                  </a:txBody>
                  <a:tcPr anchor="ctr">
                    <a:solidFill>
                      <a:srgbClr val="FCEA9C"/>
                    </a:solidFill>
                  </a:tcPr>
                </a:tc>
                <a:tc>
                  <a:txBody>
                    <a:bodyPr/>
                    <a:lstStyle/>
                    <a:p>
                      <a:r>
                        <a:rPr kumimoji="1" lang="en-US" altLang="ja-JP" sz="900" dirty="0"/>
                        <a:t>06-6647-0692</a:t>
                      </a:r>
                      <a:endParaRPr kumimoji="1" lang="ja-JP" altLang="en-US" sz="900" dirty="0"/>
                    </a:p>
                  </a:txBody>
                  <a:tcPr anchor="ctr">
                    <a:solidFill>
                      <a:srgbClr val="FCEA9C"/>
                    </a:solidFill>
                  </a:tcPr>
                </a:tc>
                <a:tc>
                  <a:txBody>
                    <a:bodyPr/>
                    <a:lstStyle/>
                    <a:p>
                      <a:endParaRPr kumimoji="1" lang="ja-JP" altLang="en-US" sz="1000" dirty="0"/>
                    </a:p>
                  </a:txBody>
                  <a:tcPr anchor="ctr">
                    <a:solidFill>
                      <a:srgbClr val="FCEA9C"/>
                    </a:solidFill>
                  </a:tcPr>
                </a:tc>
                <a:extLst>
                  <a:ext uri="{0D108BD9-81ED-4DB2-BD59-A6C34878D82A}">
                    <a16:rowId xmlns:a16="http://schemas.microsoft.com/office/drawing/2014/main" val="596790959"/>
                  </a:ext>
                </a:extLst>
              </a:tr>
              <a:tr h="5687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t>●</a:t>
                      </a:r>
                      <a:r>
                        <a:rPr lang="ja-JP" altLang="en-US" sz="1050" dirty="0"/>
                        <a:t>消防用設備等の相談、指導、届出先</a:t>
                      </a:r>
                      <a:endParaRPr lang="en-US" altLang="ja-JP" sz="105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a:t>
                      </a:r>
                      <a:r>
                        <a:rPr kumimoji="1" lang="ja-JP" altLang="en-US" sz="1050" dirty="0"/>
                        <a:t>消防法令適合通知書の交付申請先</a:t>
                      </a:r>
                    </a:p>
                  </a:txBody>
                  <a:tcPr anchor="ctr">
                    <a:solidFill>
                      <a:srgbClr val="FCEA9C"/>
                    </a:solidFill>
                  </a:tcPr>
                </a:tc>
                <a:tc>
                  <a:txBody>
                    <a:bodyPr/>
                    <a:lstStyle/>
                    <a:p>
                      <a:r>
                        <a:rPr lang="ja-JP" altLang="en-US" sz="1000" dirty="0"/>
                        <a:t>管轄の消防署 　</a:t>
                      </a:r>
                      <a:endParaRPr kumimoji="1" lang="ja-JP" altLang="en-US" sz="1000" dirty="0"/>
                    </a:p>
                  </a:txBody>
                  <a:tcPr anchor="ctr">
                    <a:solidFill>
                      <a:srgbClr val="FCEA9C"/>
                    </a:solidFill>
                  </a:tcPr>
                </a:tc>
                <a:tc>
                  <a:txBody>
                    <a:bodyPr/>
                    <a:lstStyle/>
                    <a:p>
                      <a:pPr algn="ctr"/>
                      <a:r>
                        <a:rPr kumimoji="1" lang="ja-JP" altLang="en-US" sz="900" dirty="0"/>
                        <a:t>各消防署の</a:t>
                      </a:r>
                      <a:endParaRPr kumimoji="1" lang="en-US" altLang="ja-JP" sz="900" dirty="0"/>
                    </a:p>
                    <a:p>
                      <a:pPr algn="ctr"/>
                      <a:r>
                        <a:rPr kumimoji="1" lang="ja-JP" altLang="en-US" sz="900" dirty="0"/>
                        <a:t>連絡先</a:t>
                      </a:r>
                    </a:p>
                  </a:txBody>
                  <a:tcPr anchor="ctr">
                    <a:solidFill>
                      <a:srgbClr val="FCEA9C"/>
                    </a:solidFill>
                  </a:tcPr>
                </a:tc>
                <a:tc>
                  <a:txBody>
                    <a:bodyPr/>
                    <a:lstStyle/>
                    <a:p>
                      <a:endParaRPr kumimoji="1" lang="ja-JP" altLang="en-US" sz="1000" dirty="0"/>
                    </a:p>
                  </a:txBody>
                  <a:tcPr anchor="ctr">
                    <a:solidFill>
                      <a:srgbClr val="FCEA9C"/>
                    </a:solidFill>
                  </a:tcPr>
                </a:tc>
                <a:extLst>
                  <a:ext uri="{0D108BD9-81ED-4DB2-BD59-A6C34878D82A}">
                    <a16:rowId xmlns:a16="http://schemas.microsoft.com/office/drawing/2014/main" val="2886098226"/>
                  </a:ext>
                </a:extLst>
              </a:tr>
              <a:tr h="570107">
                <a:tc>
                  <a:txBody>
                    <a:bodyPr/>
                    <a:lstStyle/>
                    <a:p>
                      <a:r>
                        <a:rPr kumimoji="1" lang="ja-JP" altLang="en-US" sz="1200" dirty="0"/>
                        <a:t>●消防法令適合通知書について</a:t>
                      </a:r>
                    </a:p>
                  </a:txBody>
                  <a:tcPr anchor="ctr">
                    <a:solidFill>
                      <a:srgbClr val="FCEA9C"/>
                    </a:solidFill>
                  </a:tcPr>
                </a:tc>
                <a:tc>
                  <a:txBody>
                    <a:bodyPr/>
                    <a:lstStyle/>
                    <a:p>
                      <a:r>
                        <a:rPr kumimoji="1" lang="ja-JP" altLang="en-US" sz="1000" dirty="0"/>
                        <a:t>大阪市消防局</a:t>
                      </a:r>
                      <a:endParaRPr kumimoji="1" lang="en-US" altLang="ja-JP" sz="1000" dirty="0"/>
                    </a:p>
                    <a:p>
                      <a:r>
                        <a:rPr kumimoji="1" lang="ja-JP" altLang="en-US" sz="1000" dirty="0"/>
                        <a:t>予防部予防課</a:t>
                      </a:r>
                    </a:p>
                  </a:txBody>
                  <a:tcPr anchor="ctr">
                    <a:solidFill>
                      <a:srgbClr val="FCEA9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dirty="0">
                          <a:solidFill>
                            <a:schemeClr val="tx1"/>
                          </a:solidFill>
                        </a:rPr>
                        <a:t>06-4393-6354</a:t>
                      </a:r>
                      <a:endParaRPr lang="ja-JP" altLang="en-US" sz="900" dirty="0">
                        <a:solidFill>
                          <a:schemeClr val="tx1"/>
                        </a:solidFill>
                      </a:endParaRPr>
                    </a:p>
                  </a:txBody>
                  <a:tcPr anchor="ctr">
                    <a:solidFill>
                      <a:srgbClr val="FCEA9C"/>
                    </a:solidFill>
                  </a:tcPr>
                </a:tc>
                <a:tc>
                  <a:txBody>
                    <a:bodyPr/>
                    <a:lstStyle/>
                    <a:p>
                      <a:r>
                        <a:rPr kumimoji="1" lang="ja-JP" altLang="en-US" sz="1000" dirty="0"/>
                        <a:t>●</a:t>
                      </a:r>
                    </a:p>
                  </a:txBody>
                  <a:tcPr anchor="ctr">
                    <a:solidFill>
                      <a:srgbClr val="FCEA9C"/>
                    </a:solidFill>
                  </a:tcPr>
                </a:tc>
                <a:extLst>
                  <a:ext uri="{0D108BD9-81ED-4DB2-BD59-A6C34878D82A}">
                    <a16:rowId xmlns:a16="http://schemas.microsoft.com/office/drawing/2014/main" val="1705591352"/>
                  </a:ext>
                </a:extLst>
              </a:tr>
              <a:tr h="570107">
                <a:tc>
                  <a:txBody>
                    <a:bodyPr/>
                    <a:lstStyle/>
                    <a:p>
                      <a:r>
                        <a:rPr lang="ja-JP" altLang="en-US" sz="1200" dirty="0"/>
                        <a:t>●</a:t>
                      </a:r>
                      <a:r>
                        <a:rPr lang="ja-JP" altLang="en-US" sz="1050" dirty="0"/>
                        <a:t>廃棄物の処理に関する報告について</a:t>
                      </a:r>
                      <a:endParaRPr kumimoji="1" lang="ja-JP" altLang="en-US" sz="1050" dirty="0"/>
                    </a:p>
                  </a:txBody>
                  <a:tcPr anchor="ctr">
                    <a:solidFill>
                      <a:srgbClr val="FCEA9C"/>
                    </a:solidFill>
                  </a:tcPr>
                </a:tc>
                <a:tc>
                  <a:txBody>
                    <a:bodyPr/>
                    <a:lstStyle/>
                    <a:p>
                      <a:r>
                        <a:rPr kumimoji="1" lang="ja-JP" altLang="en-US" sz="1000" dirty="0"/>
                        <a:t>大阪市環境局事業部</a:t>
                      </a:r>
                      <a:endParaRPr kumimoji="1" lang="en-US" altLang="ja-JP" sz="1000" dirty="0"/>
                    </a:p>
                    <a:p>
                      <a:r>
                        <a:rPr kumimoji="1" lang="ja-JP" altLang="en-US" sz="1000" dirty="0"/>
                        <a:t>一般廃棄物指導課</a:t>
                      </a:r>
                    </a:p>
                  </a:txBody>
                  <a:tcPr anchor="ctr">
                    <a:solidFill>
                      <a:srgbClr val="FCEA9C"/>
                    </a:solidFill>
                  </a:tcPr>
                </a:tc>
                <a:tc>
                  <a:txBody>
                    <a:bodyPr/>
                    <a:lstStyle/>
                    <a:p>
                      <a:r>
                        <a:rPr lang="en-US" altLang="ja-JP" sz="900" dirty="0"/>
                        <a:t>06-6630-3271</a:t>
                      </a:r>
                      <a:endParaRPr kumimoji="1" lang="ja-JP" altLang="en-US" sz="900" dirty="0"/>
                    </a:p>
                  </a:txBody>
                  <a:tcPr anchor="ctr">
                    <a:solidFill>
                      <a:srgbClr val="FCEA9C"/>
                    </a:solidFill>
                  </a:tcPr>
                </a:tc>
                <a:tc>
                  <a:txBody>
                    <a:bodyPr/>
                    <a:lstStyle/>
                    <a:p>
                      <a:endParaRPr kumimoji="1" lang="ja-JP" altLang="en-US" sz="1000" dirty="0"/>
                    </a:p>
                  </a:txBody>
                  <a:tcPr anchor="ctr">
                    <a:solidFill>
                      <a:srgbClr val="FCEA9C"/>
                    </a:solidFill>
                  </a:tcPr>
                </a:tc>
                <a:extLst>
                  <a:ext uri="{0D108BD9-81ED-4DB2-BD59-A6C34878D82A}">
                    <a16:rowId xmlns:a16="http://schemas.microsoft.com/office/drawing/2014/main" val="2026080919"/>
                  </a:ext>
                </a:extLst>
              </a:tr>
              <a:tr h="570107">
                <a:tc>
                  <a:txBody>
                    <a:bodyPr/>
                    <a:lstStyle/>
                    <a:p>
                      <a:r>
                        <a:rPr kumimoji="1" lang="ja-JP" altLang="en-US" sz="1200" dirty="0"/>
                        <a:t>●特区民泊の新規受付終了について</a:t>
                      </a:r>
                    </a:p>
                  </a:txBody>
                  <a:tcPr anchor="ctr">
                    <a:solidFill>
                      <a:srgbClr val="FCEA9C"/>
                    </a:solidFill>
                  </a:tcPr>
                </a:tc>
                <a:tc>
                  <a:txBody>
                    <a:bodyPr/>
                    <a:lstStyle/>
                    <a:p>
                      <a:r>
                        <a:rPr kumimoji="1" lang="ja-JP" altLang="en-US" sz="1000" dirty="0"/>
                        <a:t>大阪市経済戦略局</a:t>
                      </a:r>
                      <a:endParaRPr kumimoji="1" lang="en-US" altLang="ja-JP" sz="1000" dirty="0"/>
                    </a:p>
                    <a:p>
                      <a:r>
                        <a:rPr kumimoji="1" lang="ja-JP" altLang="en-US" sz="1000" dirty="0"/>
                        <a:t>観光部観光課</a:t>
                      </a:r>
                    </a:p>
                  </a:txBody>
                  <a:tcPr anchor="ctr">
                    <a:solidFill>
                      <a:srgbClr val="FCEA9C"/>
                    </a:solidFill>
                  </a:tcPr>
                </a:tc>
                <a:tc>
                  <a:txBody>
                    <a:bodyPr/>
                    <a:lstStyle/>
                    <a:p>
                      <a:r>
                        <a:rPr kumimoji="1" lang="en-US" altLang="ja-JP" sz="900" dirty="0"/>
                        <a:t>06-6469-5156</a:t>
                      </a:r>
                      <a:endParaRPr kumimoji="1" lang="ja-JP" altLang="en-US" sz="900" dirty="0"/>
                    </a:p>
                  </a:txBody>
                  <a:tcPr anchor="ctr">
                    <a:solidFill>
                      <a:srgbClr val="FCEA9C"/>
                    </a:solidFill>
                  </a:tcPr>
                </a:tc>
                <a:tc>
                  <a:txBody>
                    <a:bodyPr/>
                    <a:lstStyle/>
                    <a:p>
                      <a:endParaRPr kumimoji="1" lang="ja-JP" altLang="en-US" sz="1000" dirty="0"/>
                    </a:p>
                  </a:txBody>
                  <a:tcPr anchor="ctr">
                    <a:solidFill>
                      <a:srgbClr val="FCEA9C"/>
                    </a:solidFill>
                  </a:tcPr>
                </a:tc>
                <a:extLst>
                  <a:ext uri="{0D108BD9-81ED-4DB2-BD59-A6C34878D82A}">
                    <a16:rowId xmlns:a16="http://schemas.microsoft.com/office/drawing/2014/main" val="25492738"/>
                  </a:ext>
                </a:extLst>
              </a:tr>
            </a:tbl>
          </a:graphicData>
        </a:graphic>
      </p:graphicFrame>
      <p:pic>
        <p:nvPicPr>
          <p:cNvPr id="37" name="図 36">
            <a:extLst>
              <a:ext uri="{FF2B5EF4-FFF2-40B4-BE49-F238E27FC236}">
                <a16:creationId xmlns:a16="http://schemas.microsoft.com/office/drawing/2014/main" id="{929661B4-6F3C-673B-EE95-A6FAE8522D9D}"/>
              </a:ext>
            </a:extLst>
          </p:cNvPr>
          <p:cNvPicPr>
            <a:picLocks noChangeAspect="1"/>
          </p:cNvPicPr>
          <p:nvPr/>
        </p:nvPicPr>
        <p:blipFill>
          <a:blip r:embed="rId3"/>
          <a:stretch>
            <a:fillRect/>
          </a:stretch>
        </p:blipFill>
        <p:spPr>
          <a:xfrm>
            <a:off x="6012753" y="6161203"/>
            <a:ext cx="523491" cy="475901"/>
          </a:xfrm>
          <a:prstGeom prst="rect">
            <a:avLst/>
          </a:prstGeom>
        </p:spPr>
      </p:pic>
      <p:pic>
        <p:nvPicPr>
          <p:cNvPr id="38" name="図 37">
            <a:extLst>
              <a:ext uri="{FF2B5EF4-FFF2-40B4-BE49-F238E27FC236}">
                <a16:creationId xmlns:a16="http://schemas.microsoft.com/office/drawing/2014/main" id="{D425EE23-82D0-50A1-BDE9-AC3F534B9712}"/>
              </a:ext>
            </a:extLst>
          </p:cNvPr>
          <p:cNvPicPr>
            <a:picLocks noChangeAspect="1"/>
          </p:cNvPicPr>
          <p:nvPr/>
        </p:nvPicPr>
        <p:blipFill>
          <a:blip r:embed="rId4"/>
          <a:stretch>
            <a:fillRect/>
          </a:stretch>
        </p:blipFill>
        <p:spPr>
          <a:xfrm>
            <a:off x="6012753" y="6729312"/>
            <a:ext cx="528698" cy="504667"/>
          </a:xfrm>
          <a:prstGeom prst="rect">
            <a:avLst/>
          </a:prstGeom>
        </p:spPr>
      </p:pic>
      <p:pic>
        <p:nvPicPr>
          <p:cNvPr id="39" name="図 38">
            <a:extLst>
              <a:ext uri="{FF2B5EF4-FFF2-40B4-BE49-F238E27FC236}">
                <a16:creationId xmlns:a16="http://schemas.microsoft.com/office/drawing/2014/main" id="{36EE1F25-5672-D6AC-8FDD-8AF826EC3223}"/>
              </a:ext>
            </a:extLst>
          </p:cNvPr>
          <p:cNvPicPr>
            <a:picLocks noChangeAspect="1"/>
          </p:cNvPicPr>
          <p:nvPr/>
        </p:nvPicPr>
        <p:blipFill>
          <a:blip r:embed="rId5"/>
          <a:stretch>
            <a:fillRect/>
          </a:stretch>
        </p:blipFill>
        <p:spPr>
          <a:xfrm>
            <a:off x="6028917" y="7296706"/>
            <a:ext cx="507202" cy="481714"/>
          </a:xfrm>
          <a:prstGeom prst="rect">
            <a:avLst/>
          </a:prstGeom>
        </p:spPr>
      </p:pic>
      <p:pic>
        <p:nvPicPr>
          <p:cNvPr id="40" name="図 39">
            <a:extLst>
              <a:ext uri="{FF2B5EF4-FFF2-40B4-BE49-F238E27FC236}">
                <a16:creationId xmlns:a16="http://schemas.microsoft.com/office/drawing/2014/main" id="{7C56C030-CA59-CA65-2795-77D11BF085F2}"/>
              </a:ext>
            </a:extLst>
          </p:cNvPr>
          <p:cNvPicPr>
            <a:picLocks noChangeAspect="1"/>
          </p:cNvPicPr>
          <p:nvPr/>
        </p:nvPicPr>
        <p:blipFill>
          <a:blip r:embed="rId6"/>
          <a:stretch>
            <a:fillRect/>
          </a:stretch>
        </p:blipFill>
        <p:spPr>
          <a:xfrm>
            <a:off x="6028917" y="7850398"/>
            <a:ext cx="507202" cy="494458"/>
          </a:xfrm>
          <a:prstGeom prst="rect">
            <a:avLst/>
          </a:prstGeom>
        </p:spPr>
      </p:pic>
      <p:pic>
        <p:nvPicPr>
          <p:cNvPr id="43" name="図 42">
            <a:extLst>
              <a:ext uri="{FF2B5EF4-FFF2-40B4-BE49-F238E27FC236}">
                <a16:creationId xmlns:a16="http://schemas.microsoft.com/office/drawing/2014/main" id="{F0DA5EF3-86A2-8C28-F7A5-7E5B572C56C8}"/>
              </a:ext>
            </a:extLst>
          </p:cNvPr>
          <p:cNvPicPr>
            <a:picLocks noChangeAspect="1"/>
          </p:cNvPicPr>
          <p:nvPr/>
        </p:nvPicPr>
        <p:blipFill>
          <a:blip r:embed="rId7"/>
          <a:stretch>
            <a:fillRect/>
          </a:stretch>
        </p:blipFill>
        <p:spPr>
          <a:xfrm>
            <a:off x="6028917" y="8421074"/>
            <a:ext cx="507203" cy="504667"/>
          </a:xfrm>
          <a:prstGeom prst="rect">
            <a:avLst/>
          </a:prstGeom>
        </p:spPr>
      </p:pic>
      <p:sp>
        <p:nvSpPr>
          <p:cNvPr id="19" name="テキスト ボックス 18">
            <a:extLst>
              <a:ext uri="{FF2B5EF4-FFF2-40B4-BE49-F238E27FC236}">
                <a16:creationId xmlns:a16="http://schemas.microsoft.com/office/drawing/2014/main" id="{B8E915BE-813D-FBCB-1A41-51E972EC9B69}"/>
              </a:ext>
            </a:extLst>
          </p:cNvPr>
          <p:cNvSpPr txBox="1"/>
          <p:nvPr/>
        </p:nvSpPr>
        <p:spPr>
          <a:xfrm>
            <a:off x="2644281" y="6885163"/>
            <a:ext cx="1107996" cy="400110"/>
          </a:xfrm>
          <a:prstGeom prst="rect">
            <a:avLst/>
          </a:prstGeom>
          <a:noFill/>
        </p:spPr>
        <p:txBody>
          <a:bodyPr wrap="none" rtlCol="0">
            <a:spAutoFit/>
          </a:bodyPr>
          <a:lstStyle/>
          <a:p>
            <a:r>
              <a:rPr lang="en-US" altLang="ja-JP" sz="800" dirty="0">
                <a:solidFill>
                  <a:srgbClr val="FF0000"/>
                </a:solidFill>
              </a:rPr>
              <a:t>※</a:t>
            </a:r>
            <a:r>
              <a:rPr lang="ja-JP" altLang="en-US" sz="800" dirty="0">
                <a:solidFill>
                  <a:srgbClr val="FF0000"/>
                </a:solidFill>
              </a:rPr>
              <a:t>特区民泊に関する</a:t>
            </a:r>
            <a:endParaRPr lang="en-US" altLang="ja-JP" sz="800" dirty="0">
              <a:solidFill>
                <a:srgbClr val="FF0000"/>
              </a:solidFill>
            </a:endParaRPr>
          </a:p>
          <a:p>
            <a:r>
              <a:rPr lang="ja-JP" altLang="en-US" sz="800" dirty="0">
                <a:solidFill>
                  <a:srgbClr val="FF0000"/>
                </a:solidFill>
              </a:rPr>
              <a:t>申請は</a:t>
            </a:r>
            <a:r>
              <a:rPr kumimoji="1" lang="en-US" altLang="ja-JP" sz="1200" dirty="0">
                <a:solidFill>
                  <a:srgbClr val="FF0000"/>
                </a:solidFill>
              </a:rPr>
              <a:t>5/29</a:t>
            </a:r>
            <a:r>
              <a:rPr kumimoji="1" lang="ja-JP" altLang="en-US" sz="800" dirty="0">
                <a:solidFill>
                  <a:srgbClr val="FF0000"/>
                </a:solidFill>
              </a:rPr>
              <a:t>まで</a:t>
            </a:r>
          </a:p>
        </p:txBody>
      </p:sp>
      <p:sp>
        <p:nvSpPr>
          <p:cNvPr id="30" name="テキスト ボックス 29">
            <a:extLst>
              <a:ext uri="{FF2B5EF4-FFF2-40B4-BE49-F238E27FC236}">
                <a16:creationId xmlns:a16="http://schemas.microsoft.com/office/drawing/2014/main" id="{3D64B2A6-461C-1C0A-77E3-A39A18AE9079}"/>
              </a:ext>
            </a:extLst>
          </p:cNvPr>
          <p:cNvSpPr txBox="1"/>
          <p:nvPr/>
        </p:nvSpPr>
        <p:spPr>
          <a:xfrm>
            <a:off x="2518781" y="8020964"/>
            <a:ext cx="1231427" cy="400110"/>
          </a:xfrm>
          <a:prstGeom prst="rect">
            <a:avLst/>
          </a:prstGeom>
          <a:noFill/>
        </p:spPr>
        <p:txBody>
          <a:bodyPr wrap="none" rtlCol="0">
            <a:spAutoFit/>
          </a:bodyPr>
          <a:lstStyle/>
          <a:p>
            <a:r>
              <a:rPr lang="ja-JP" altLang="en-US" sz="800" dirty="0">
                <a:solidFill>
                  <a:srgbClr val="FF0000"/>
                </a:solidFill>
              </a:rPr>
              <a:t>　</a:t>
            </a:r>
            <a:r>
              <a:rPr lang="en-US" altLang="ja-JP" sz="800" dirty="0">
                <a:solidFill>
                  <a:srgbClr val="FF0000"/>
                </a:solidFill>
              </a:rPr>
              <a:t>※</a:t>
            </a:r>
            <a:r>
              <a:rPr lang="ja-JP" altLang="en-US" sz="800" dirty="0">
                <a:solidFill>
                  <a:srgbClr val="FF0000"/>
                </a:solidFill>
              </a:rPr>
              <a:t>特区民泊に関する</a:t>
            </a:r>
            <a:endParaRPr lang="en-US" altLang="ja-JP" sz="800" dirty="0">
              <a:solidFill>
                <a:srgbClr val="FF0000"/>
              </a:solidFill>
            </a:endParaRPr>
          </a:p>
          <a:p>
            <a:r>
              <a:rPr lang="ja-JP" altLang="en-US" sz="800" dirty="0">
                <a:solidFill>
                  <a:srgbClr val="FF0000"/>
                </a:solidFill>
              </a:rPr>
              <a:t>新規届出は</a:t>
            </a:r>
            <a:r>
              <a:rPr kumimoji="1" lang="en-US" altLang="ja-JP" sz="1200" dirty="0">
                <a:solidFill>
                  <a:srgbClr val="FF0000"/>
                </a:solidFill>
              </a:rPr>
              <a:t>5/29</a:t>
            </a:r>
            <a:r>
              <a:rPr kumimoji="1" lang="ja-JP" altLang="en-US" sz="800" dirty="0">
                <a:solidFill>
                  <a:srgbClr val="FF0000"/>
                </a:solidFill>
              </a:rPr>
              <a:t>まで</a:t>
            </a:r>
          </a:p>
        </p:txBody>
      </p:sp>
      <p:sp>
        <p:nvSpPr>
          <p:cNvPr id="8" name="矢印: 右 7">
            <a:extLst>
              <a:ext uri="{FF2B5EF4-FFF2-40B4-BE49-F238E27FC236}">
                <a16:creationId xmlns:a16="http://schemas.microsoft.com/office/drawing/2014/main" id="{1FF2C8A8-7193-1F2D-82B3-9F8F4ACC52AA}"/>
              </a:ext>
            </a:extLst>
          </p:cNvPr>
          <p:cNvSpPr/>
          <p:nvPr/>
        </p:nvSpPr>
        <p:spPr>
          <a:xfrm>
            <a:off x="5088090" y="6715088"/>
            <a:ext cx="873061" cy="469314"/>
          </a:xfrm>
          <a:prstGeom prst="rightArrow">
            <a:avLst>
              <a:gd name="adj1" fmla="val 68119"/>
              <a:gd name="adj2" fmla="val 46980"/>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145066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E73B0A-045F-23E3-4A77-79F93BF517EB}"/>
            </a:ext>
          </a:extLst>
        </p:cNvPr>
        <p:cNvGrpSpPr/>
        <p:nvPr/>
      </p:nvGrpSpPr>
      <p:grpSpPr>
        <a:xfrm>
          <a:off x="0" y="0"/>
          <a:ext cx="0" cy="0"/>
          <a:chOff x="0" y="0"/>
          <a:chExt cx="0" cy="0"/>
        </a:xfrm>
      </p:grpSpPr>
      <p:sp>
        <p:nvSpPr>
          <p:cNvPr id="21" name="テキスト ボックス 20">
            <a:extLst>
              <a:ext uri="{FF2B5EF4-FFF2-40B4-BE49-F238E27FC236}">
                <a16:creationId xmlns:a16="http://schemas.microsoft.com/office/drawing/2014/main" id="{FA14C54F-CB1A-F9BB-0E9B-2E2E01D9E081}"/>
              </a:ext>
            </a:extLst>
          </p:cNvPr>
          <p:cNvSpPr txBox="1"/>
          <p:nvPr/>
        </p:nvSpPr>
        <p:spPr>
          <a:xfrm>
            <a:off x="271475" y="119823"/>
            <a:ext cx="2054763" cy="307777"/>
          </a:xfrm>
          <a:prstGeom prst="rect">
            <a:avLst/>
          </a:prstGeom>
          <a:noFill/>
        </p:spPr>
        <p:txBody>
          <a:bodyPr wrap="square" rtlCol="0">
            <a:spAutoFit/>
          </a:bodyPr>
          <a:lstStyle/>
          <a:p>
            <a:r>
              <a:rPr lang="ja-JP" altLang="en-US" sz="1400" b="1" dirty="0"/>
              <a:t>新規申請に必要な書類</a:t>
            </a:r>
            <a:endParaRPr kumimoji="1" lang="ja-JP" altLang="en-US" sz="1400" b="1" dirty="0"/>
          </a:p>
        </p:txBody>
      </p:sp>
      <p:graphicFrame>
        <p:nvGraphicFramePr>
          <p:cNvPr id="32" name="表 31">
            <a:extLst>
              <a:ext uri="{FF2B5EF4-FFF2-40B4-BE49-F238E27FC236}">
                <a16:creationId xmlns:a16="http://schemas.microsoft.com/office/drawing/2014/main" id="{14607AFF-11E6-8F7B-3BBB-FB8305DD4AB3}"/>
              </a:ext>
            </a:extLst>
          </p:cNvPr>
          <p:cNvGraphicFramePr>
            <a:graphicFrameLocks noGrp="1"/>
          </p:cNvGraphicFramePr>
          <p:nvPr>
            <p:extLst>
              <p:ext uri="{D42A27DB-BD31-4B8C-83A1-F6EECF244321}">
                <p14:modId xmlns:p14="http://schemas.microsoft.com/office/powerpoint/2010/main" val="309285541"/>
              </p:ext>
            </p:extLst>
          </p:nvPr>
        </p:nvGraphicFramePr>
        <p:xfrm>
          <a:off x="263550" y="413286"/>
          <a:ext cx="6315050" cy="5406944"/>
        </p:xfrm>
        <a:graphic>
          <a:graphicData uri="http://schemas.openxmlformats.org/drawingml/2006/table">
            <a:tbl>
              <a:tblPr/>
              <a:tblGrid>
                <a:gridCol w="2759086">
                  <a:extLst>
                    <a:ext uri="{9D8B030D-6E8A-4147-A177-3AD203B41FA5}">
                      <a16:colId xmlns:a16="http://schemas.microsoft.com/office/drawing/2014/main" val="1677213536"/>
                    </a:ext>
                  </a:extLst>
                </a:gridCol>
                <a:gridCol w="3555964">
                  <a:extLst>
                    <a:ext uri="{9D8B030D-6E8A-4147-A177-3AD203B41FA5}">
                      <a16:colId xmlns:a16="http://schemas.microsoft.com/office/drawing/2014/main" val="2012923844"/>
                    </a:ext>
                  </a:extLst>
                </a:gridCol>
              </a:tblGrid>
              <a:tr h="195102">
                <a:tc>
                  <a:txBody>
                    <a:bodyPr/>
                    <a:lstStyle/>
                    <a:p>
                      <a:pPr algn="ctr" fontAlgn="b"/>
                      <a:r>
                        <a:rPr lang="ja-JP" altLang="en-US" sz="900" b="0" i="0" u="none" strike="noStrike" dirty="0">
                          <a:solidFill>
                            <a:srgbClr val="000000"/>
                          </a:solidFill>
                          <a:effectLst/>
                          <a:latin typeface="Yu Gothic" panose="020B0400000000000000" pitchFamily="50" charset="-128"/>
                          <a:ea typeface="Yu Gothic" panose="020B0400000000000000" pitchFamily="50" charset="-128"/>
                        </a:rPr>
                        <a:t>書類</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ja-JP" altLang="en-US" sz="900" b="0" i="0" u="none" strike="noStrike" dirty="0">
                          <a:solidFill>
                            <a:srgbClr val="000000"/>
                          </a:solidFill>
                          <a:effectLst/>
                          <a:latin typeface="Yu Gothic" panose="020B0400000000000000" pitchFamily="50" charset="-128"/>
                          <a:ea typeface="Yu Gothic" panose="020B0400000000000000" pitchFamily="50" charset="-128"/>
                        </a:rPr>
                        <a:t>概要</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18017731"/>
                  </a:ext>
                </a:extLst>
              </a:tr>
              <a:tr h="251902">
                <a:tc>
                  <a:txBody>
                    <a:bodyPr/>
                    <a:lstStyle/>
                    <a:p>
                      <a:pPr marL="72000" algn="l" fontAlgn="ctr"/>
                      <a:r>
                        <a:rPr lang="zh-TW" altLang="en-US" sz="800" b="0" i="0" u="none" strike="noStrike" dirty="0">
                          <a:solidFill>
                            <a:srgbClr val="000000"/>
                          </a:solidFill>
                          <a:effectLst/>
                          <a:latin typeface="Yu Gothic" panose="020B0400000000000000" pitchFamily="50" charset="-128"/>
                          <a:ea typeface="Yu Gothic" panose="020B0400000000000000" pitchFamily="50" charset="-128"/>
                        </a:rPr>
                        <a:t>特定認定申請書</a:t>
                      </a:r>
                      <a:r>
                        <a:rPr lang="ja-JP" altLang="ja-JP" sz="800" b="0" dirty="0">
                          <a:solidFill>
                            <a:schemeClr val="tx1"/>
                          </a:solidFill>
                          <a:effectLst/>
                          <a:latin typeface="游ゴシック" panose="020B0400000000000000" pitchFamily="50" charset="-128"/>
                          <a:ea typeface="+mn-ea"/>
                          <a:cs typeface="ＭＳ Ｐゴシック" panose="020B0600070205080204" pitchFamily="50" charset="-128"/>
                        </a:rPr>
                        <a:t>（様式</a:t>
                      </a:r>
                      <a:r>
                        <a:rPr lang="en-US" altLang="ja-JP" sz="800" b="0" dirty="0">
                          <a:solidFill>
                            <a:schemeClr val="tx1"/>
                          </a:solidFill>
                          <a:effectLst/>
                          <a:latin typeface="游ゴシック" panose="020B0400000000000000" pitchFamily="50" charset="-128"/>
                          <a:ea typeface="+mn-ea"/>
                          <a:cs typeface="ＭＳ Ｐゴシック" panose="020B0600070205080204" pitchFamily="50" charset="-128"/>
                        </a:rPr>
                        <a:t>1 )</a:t>
                      </a:r>
                      <a:r>
                        <a:rPr lang="ja-JP" altLang="ja-JP" sz="800" b="0" dirty="0">
                          <a:solidFill>
                            <a:schemeClr val="tx1"/>
                          </a:solidFill>
                          <a:effectLst/>
                          <a:latin typeface="游ゴシック" panose="020B0400000000000000" pitchFamily="50" charset="-128"/>
                          <a:ea typeface="+mn-ea"/>
                          <a:cs typeface="ＭＳ Ｐゴシック" panose="020B0600070205080204" pitchFamily="50" charset="-128"/>
                        </a:rPr>
                        <a:t> </a:t>
                      </a:r>
                      <a:endParaRPr lang="zh-TW" altLang="en-US" sz="800" b="0" i="0" u="none" strike="noStrike" dirty="0">
                        <a:solidFill>
                          <a:schemeClr val="tx1"/>
                        </a:solidFill>
                        <a:effectLst/>
                        <a:latin typeface="Yu Gothic" panose="020B0400000000000000" pitchFamily="50" charset="-128"/>
                        <a:ea typeface="Yu Gothic" panose="020B0400000000000000" pitchFamily="50" charset="-128"/>
                      </a:endParaRP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72000" algn="l" fontAlgn="t"/>
                      <a:r>
                        <a:rPr lang="ja-JP" altLang="en-US" sz="800" b="0" i="0" u="none" strike="noStrike" dirty="0">
                          <a:solidFill>
                            <a:srgbClr val="000000"/>
                          </a:solidFill>
                          <a:effectLst/>
                          <a:latin typeface="Yu Gothic" panose="020B0400000000000000" pitchFamily="50" charset="-128"/>
                          <a:ea typeface="Yu Gothic" panose="020B0400000000000000" pitchFamily="50" charset="-128"/>
                        </a:rPr>
                        <a:t>　－</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8229270"/>
                  </a:ext>
                </a:extLst>
              </a:tr>
              <a:tr h="251902">
                <a:tc>
                  <a:txBody>
                    <a:bodyPr/>
                    <a:lstStyle/>
                    <a:p>
                      <a:pPr marL="72000" algn="l" fontAlgn="ctr"/>
                      <a:r>
                        <a:rPr lang="ja-JP" altLang="en-US" sz="800" b="0" i="0" u="none" strike="noStrike" dirty="0">
                          <a:solidFill>
                            <a:srgbClr val="000000"/>
                          </a:solidFill>
                          <a:effectLst/>
                          <a:latin typeface="Yu Gothic" panose="020B0400000000000000" pitchFamily="50" charset="-128"/>
                          <a:ea typeface="Yu Gothic" panose="020B0400000000000000" pitchFamily="50" charset="-128"/>
                        </a:rPr>
                        <a:t>定款又は寄附行為及び登記事項証明書</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72000" algn="l" fontAlgn="t"/>
                      <a:r>
                        <a:rPr lang="ja-JP" altLang="en-US" sz="800" b="0" i="0" u="none" strike="noStrike">
                          <a:solidFill>
                            <a:srgbClr val="000000"/>
                          </a:solidFill>
                          <a:effectLst/>
                          <a:latin typeface="Yu Gothic" panose="020B0400000000000000" pitchFamily="50" charset="-128"/>
                          <a:ea typeface="Yu Gothic" panose="020B0400000000000000" pitchFamily="50" charset="-128"/>
                        </a:rPr>
                        <a:t>申請者が法人である場合</a:t>
                      </a:r>
                      <a:r>
                        <a:rPr lang="en-US" altLang="ja-JP" sz="800" b="0" i="0" u="none" strike="noStrike">
                          <a:solidFill>
                            <a:srgbClr val="000000"/>
                          </a:solidFill>
                          <a:effectLst/>
                          <a:latin typeface="Yu Gothic" panose="020B0400000000000000" pitchFamily="50" charset="-128"/>
                          <a:ea typeface="Yu Gothic" panose="020B0400000000000000" pitchFamily="50" charset="-128"/>
                        </a:rPr>
                        <a:t>(</a:t>
                      </a:r>
                      <a:r>
                        <a:rPr lang="ja-JP" altLang="en-US" sz="800" b="0" i="0" u="none" strike="noStrike">
                          <a:solidFill>
                            <a:srgbClr val="000000"/>
                          </a:solidFill>
                          <a:effectLst/>
                          <a:latin typeface="Yu Gothic" panose="020B0400000000000000" pitchFamily="50" charset="-128"/>
                          <a:ea typeface="Yu Gothic" panose="020B0400000000000000" pitchFamily="50" charset="-128"/>
                        </a:rPr>
                        <a:t>役員等の名簿も添付すること</a:t>
                      </a:r>
                      <a:r>
                        <a:rPr lang="en-US" altLang="ja-JP" sz="800" b="0" i="0" u="none" strike="noStrike">
                          <a:solidFill>
                            <a:srgbClr val="000000"/>
                          </a:solidFill>
                          <a:effectLst/>
                          <a:latin typeface="Yu Gothic" panose="020B0400000000000000" pitchFamily="50" charset="-128"/>
                          <a:ea typeface="Yu Gothic" panose="020B0400000000000000" pitchFamily="50" charset="-128"/>
                        </a:rPr>
                        <a:t>)</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43541038"/>
                  </a:ext>
                </a:extLst>
              </a:tr>
              <a:tr h="251902">
                <a:tc>
                  <a:txBody>
                    <a:bodyPr/>
                    <a:lstStyle/>
                    <a:p>
                      <a:pPr marL="72000" algn="l" fontAlgn="ctr"/>
                      <a:r>
                        <a:rPr lang="ja-JP" altLang="en-US" sz="800" b="0" i="0" u="none" strike="noStrike" dirty="0">
                          <a:solidFill>
                            <a:srgbClr val="000000"/>
                          </a:solidFill>
                          <a:effectLst/>
                          <a:latin typeface="Yu Gothic" panose="020B0400000000000000" pitchFamily="50" charset="-128"/>
                          <a:ea typeface="Yu Gothic" panose="020B0400000000000000" pitchFamily="50" charset="-128"/>
                        </a:rPr>
                        <a:t>住民票の写し</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72000" algn="l" fontAlgn="t"/>
                      <a:r>
                        <a:rPr lang="ja-JP" altLang="en-US" sz="800" b="0" i="0" u="none" strike="noStrike">
                          <a:solidFill>
                            <a:srgbClr val="000000"/>
                          </a:solidFill>
                          <a:effectLst/>
                          <a:latin typeface="Yu Gothic" panose="020B0400000000000000" pitchFamily="50" charset="-128"/>
                          <a:ea typeface="Yu Gothic" panose="020B0400000000000000" pitchFamily="50" charset="-128"/>
                        </a:rPr>
                        <a:t>申請者が個人である場合</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712786"/>
                  </a:ext>
                </a:extLst>
              </a:tr>
              <a:tr h="251902">
                <a:tc>
                  <a:txBody>
                    <a:bodyPr/>
                    <a:lstStyle/>
                    <a:p>
                      <a:pPr marL="72000" algn="l" fontAlgn="ctr"/>
                      <a:r>
                        <a:rPr lang="ja-JP" altLang="en-US" sz="800" b="0" i="0" u="none" strike="noStrike">
                          <a:solidFill>
                            <a:srgbClr val="000000"/>
                          </a:solidFill>
                          <a:effectLst/>
                          <a:latin typeface="Yu Gothic" panose="020B0400000000000000" pitchFamily="50" charset="-128"/>
                          <a:ea typeface="Yu Gothic" panose="020B0400000000000000" pitchFamily="50" charset="-128"/>
                        </a:rPr>
                        <a:t>賃貸借契約及びこれに付随する契約に係る約款</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72000" algn="l" fontAlgn="t"/>
                      <a:r>
                        <a:rPr lang="ja-JP" altLang="en-US" sz="800" b="0" i="0" u="none" strike="noStrike">
                          <a:solidFill>
                            <a:srgbClr val="000000"/>
                          </a:solidFill>
                          <a:effectLst/>
                          <a:latin typeface="Yu Gothic" panose="020B0400000000000000" pitchFamily="50" charset="-128"/>
                          <a:ea typeface="Yu Gothic" panose="020B0400000000000000" pitchFamily="50" charset="-128"/>
                        </a:rPr>
                        <a:t>役務の提供において使用する外国語によるもの及びその日本語訳を添付</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99511544"/>
                  </a:ext>
                </a:extLst>
              </a:tr>
              <a:tr h="492547">
                <a:tc>
                  <a:txBody>
                    <a:bodyPr/>
                    <a:lstStyle/>
                    <a:p>
                      <a:pPr marL="72000" algn="l" fontAlgn="ctr"/>
                      <a:r>
                        <a:rPr lang="ja-JP" altLang="en-US" sz="800" b="0" i="0" u="none" strike="noStrike" dirty="0">
                          <a:solidFill>
                            <a:srgbClr val="000000"/>
                          </a:solidFill>
                          <a:effectLst/>
                          <a:latin typeface="Yu Gothic" panose="020B0400000000000000" pitchFamily="50" charset="-128"/>
                          <a:ea typeface="Yu Gothic" panose="020B0400000000000000" pitchFamily="50" charset="-128"/>
                        </a:rPr>
                        <a:t>施設の構造設備を明らかにする図面</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72000" algn="l" fontAlgn="t"/>
                      <a:r>
                        <a:rPr lang="ja-JP" altLang="en-US" sz="800" b="0" i="0" u="none" strike="noStrike" dirty="0">
                          <a:solidFill>
                            <a:srgbClr val="000000"/>
                          </a:solidFill>
                          <a:effectLst/>
                          <a:latin typeface="Yu Gothic" panose="020B0400000000000000" pitchFamily="50" charset="-128"/>
                          <a:ea typeface="Yu Gothic" panose="020B0400000000000000" pitchFamily="50" charset="-128"/>
                        </a:rPr>
                        <a:t>各階ごとの平面図。事業の用に供する居室及びそれ以外の居室の別並びに事業の用に供する各居室の間取り、床面積、便所、浴室、台所、洗面設備等の位置を明らかにしたもの</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01518205"/>
                  </a:ext>
                </a:extLst>
              </a:tr>
              <a:tr h="375038">
                <a:tc>
                  <a:txBody>
                    <a:bodyPr/>
                    <a:lstStyle/>
                    <a:p>
                      <a:pPr marL="72000" algn="l" fontAlgn="ctr"/>
                      <a:r>
                        <a:rPr lang="ja-JP" altLang="en-US" sz="800" b="0" i="0" u="none" strike="noStrike" dirty="0">
                          <a:solidFill>
                            <a:srgbClr val="000000"/>
                          </a:solidFill>
                          <a:effectLst/>
                          <a:latin typeface="Yu Gothic" panose="020B0400000000000000" pitchFamily="50" charset="-128"/>
                          <a:ea typeface="Yu Gothic" panose="020B0400000000000000" pitchFamily="50" charset="-128"/>
                        </a:rPr>
                        <a:t>説明会の開催案内及び説明会での配布資料等</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72000" algn="l" fontAlgn="t"/>
                      <a:r>
                        <a:rPr lang="ja-JP" altLang="en-US" sz="800" b="0" i="0" u="none" strike="noStrike" dirty="0">
                          <a:solidFill>
                            <a:srgbClr val="000000"/>
                          </a:solidFill>
                          <a:effectLst/>
                          <a:latin typeface="Yu Gothic" panose="020B0400000000000000" pitchFamily="50" charset="-128"/>
                          <a:ea typeface="Yu Gothic" panose="020B0400000000000000" pitchFamily="50" charset="-128"/>
                        </a:rPr>
                        <a:t>施設の周辺地域の住民への説明に使用した資料及び施設の周辺地域の住民に対する説明方法とその記録</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75040682"/>
                  </a:ext>
                </a:extLst>
              </a:tr>
              <a:tr h="591408">
                <a:tc>
                  <a:txBody>
                    <a:bodyPr/>
                    <a:lstStyle/>
                    <a:p>
                      <a:pPr marL="72000" algn="l" fontAlgn="ctr"/>
                      <a:r>
                        <a:rPr lang="ja-JP" altLang="en-US" sz="800" b="0" i="0" u="none" strike="noStrike" dirty="0">
                          <a:solidFill>
                            <a:srgbClr val="000000"/>
                          </a:solidFill>
                          <a:effectLst/>
                          <a:latin typeface="Yu Gothic" panose="020B0400000000000000" pitchFamily="50" charset="-128"/>
                          <a:ea typeface="Yu Gothic" panose="020B0400000000000000" pitchFamily="50" charset="-128"/>
                        </a:rPr>
                        <a:t>施設の周辺地域の住民からの苦情及び問合せに適切に対応するための体制及びその周知方法</a:t>
                      </a:r>
                      <a:r>
                        <a:rPr lang="ja-JP" altLang="ja-JP" sz="800" b="0" dirty="0">
                          <a:solidFill>
                            <a:schemeClr val="tx1"/>
                          </a:solidFill>
                          <a:effectLst/>
                          <a:latin typeface="游ゴシック" panose="020B0400000000000000" pitchFamily="50" charset="-128"/>
                          <a:ea typeface="+mn-ea"/>
                          <a:cs typeface="ＭＳ Ｐゴシック" panose="020B0600070205080204" pitchFamily="50" charset="-128"/>
                        </a:rPr>
                        <a:t>（様式２、様式</a:t>
                      </a:r>
                      <a:r>
                        <a:rPr lang="en-US" altLang="ja-JP" sz="800" b="0" dirty="0">
                          <a:solidFill>
                            <a:schemeClr val="tx1"/>
                          </a:solidFill>
                          <a:effectLst/>
                          <a:latin typeface="游ゴシック" panose="020B0400000000000000" pitchFamily="50" charset="-128"/>
                          <a:ea typeface="+mn-ea"/>
                          <a:cs typeface="ＭＳ Ｐゴシック" panose="020B0600070205080204" pitchFamily="50" charset="-128"/>
                        </a:rPr>
                        <a:t>2-2</a:t>
                      </a:r>
                      <a:r>
                        <a:rPr lang="ja-JP" altLang="ja-JP" sz="800" b="0" dirty="0">
                          <a:solidFill>
                            <a:schemeClr val="tx1"/>
                          </a:solidFill>
                          <a:effectLst/>
                          <a:latin typeface="游ゴシック" panose="020B0400000000000000" pitchFamily="50" charset="-128"/>
                          <a:ea typeface="+mn-ea"/>
                          <a:cs typeface="ＭＳ Ｐゴシック" panose="020B0600070205080204" pitchFamily="50" charset="-128"/>
                        </a:rPr>
                        <a:t>） </a:t>
                      </a:r>
                      <a:endParaRPr lang="ja-JP" altLang="en-US" sz="800" b="0" i="0" u="none" strike="noStrike" dirty="0">
                        <a:solidFill>
                          <a:schemeClr val="tx1"/>
                        </a:solidFill>
                        <a:effectLst/>
                        <a:latin typeface="Yu Gothic" panose="020B0400000000000000" pitchFamily="50" charset="-128"/>
                        <a:ea typeface="Yu Gothic" panose="020B0400000000000000" pitchFamily="50" charset="-128"/>
                      </a:endParaRP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72000" algn="l" fontAlgn="t"/>
                      <a:r>
                        <a:rPr lang="ja-JP" altLang="en-US" sz="800" b="0" i="0" u="none" strike="noStrike" dirty="0">
                          <a:solidFill>
                            <a:srgbClr val="000000"/>
                          </a:solidFill>
                          <a:effectLst/>
                          <a:latin typeface="Yu Gothic" panose="020B0400000000000000" pitchFamily="50" charset="-128"/>
                          <a:ea typeface="Yu Gothic" panose="020B0400000000000000" pitchFamily="50" charset="-128"/>
                        </a:rPr>
                        <a:t>施設の構造設備及び滞在に必要な役務の提供等の概要を含む</a:t>
                      </a:r>
                      <a:endParaRPr lang="en-US" altLang="ja-JP" sz="800" b="0" i="0" u="none" strike="noStrike" dirty="0">
                        <a:solidFill>
                          <a:srgbClr val="000000"/>
                        </a:solidFill>
                        <a:effectLst/>
                        <a:latin typeface="Yu Gothic" panose="020B0400000000000000" pitchFamily="50" charset="-128"/>
                        <a:ea typeface="Yu Gothic" panose="020B0400000000000000" pitchFamily="50" charset="-128"/>
                      </a:endParaRPr>
                    </a:p>
                    <a:p>
                      <a:pPr marL="72000" algn="l" fontAlgn="t"/>
                      <a:r>
                        <a:rPr lang="en-US" altLang="ja-JP" sz="800" b="1" i="0" u="sng" strike="noStrike" dirty="0">
                          <a:solidFill>
                            <a:srgbClr val="000000"/>
                          </a:solidFill>
                          <a:effectLst/>
                          <a:latin typeface="Yu Gothic" panose="020B0400000000000000" pitchFamily="50" charset="-128"/>
                          <a:ea typeface="Yu Gothic" panose="020B0400000000000000" pitchFamily="50" charset="-128"/>
                        </a:rPr>
                        <a:t>※</a:t>
                      </a:r>
                      <a:r>
                        <a:rPr lang="ja-JP" altLang="en-US" sz="800" b="1" i="0" u="sng" strike="noStrike" dirty="0">
                          <a:solidFill>
                            <a:srgbClr val="000000"/>
                          </a:solidFill>
                          <a:effectLst/>
                          <a:latin typeface="Yu Gothic" panose="020B0400000000000000" pitchFamily="50" charset="-128"/>
                          <a:ea typeface="Yu Gothic" panose="020B0400000000000000" pitchFamily="50" charset="-128"/>
                        </a:rPr>
                        <a:t>事前に環境局</a:t>
                      </a:r>
                      <a:r>
                        <a:rPr lang="zh-TW" altLang="en-US" sz="800" b="1" i="0" u="sng" strike="noStrike" dirty="0">
                          <a:solidFill>
                            <a:srgbClr val="000000"/>
                          </a:solidFill>
                          <a:effectLst/>
                          <a:latin typeface="Yu Gothic" panose="020B0400000000000000" pitchFamily="50" charset="-128"/>
                          <a:ea typeface="Yu Gothic" panose="020B0400000000000000" pitchFamily="50" charset="-128"/>
                        </a:rPr>
                        <a:t>事業部一般廃棄物指導課</a:t>
                      </a:r>
                      <a:r>
                        <a:rPr lang="ja-JP" altLang="en-US" sz="800" b="1" i="0" u="sng" strike="noStrike" dirty="0">
                          <a:solidFill>
                            <a:srgbClr val="000000"/>
                          </a:solidFill>
                          <a:effectLst/>
                          <a:latin typeface="Yu Gothic" panose="020B0400000000000000" pitchFamily="50" charset="-128"/>
                          <a:ea typeface="Yu Gothic" panose="020B0400000000000000" pitchFamily="50" charset="-128"/>
                        </a:rPr>
                        <a:t>へ「廃棄物の処理に関する報告」の届出を</a:t>
                      </a:r>
                      <a:r>
                        <a:rPr lang="ja-JP" altLang="en-US" sz="800" b="1" i="0" u="sng" strike="noStrike" dirty="0">
                          <a:solidFill>
                            <a:schemeClr val="tx1"/>
                          </a:solidFill>
                          <a:effectLst/>
                          <a:latin typeface="Yu Gothic" panose="020B0400000000000000" pitchFamily="50" charset="-128"/>
                          <a:ea typeface="Yu Gothic" panose="020B0400000000000000" pitchFamily="50" charset="-128"/>
                        </a:rPr>
                        <a:t>行い、受理証の交付を受ける</a:t>
                      </a:r>
                      <a:r>
                        <a:rPr lang="ja-JP" altLang="en-US" sz="800" b="1" i="0" u="sng" strike="noStrike" dirty="0">
                          <a:solidFill>
                            <a:srgbClr val="000000"/>
                          </a:solidFill>
                          <a:effectLst/>
                          <a:latin typeface="Yu Gothic" panose="020B0400000000000000" pitchFamily="50" charset="-128"/>
                          <a:ea typeface="Yu Gothic" panose="020B0400000000000000" pitchFamily="50" charset="-128"/>
                        </a:rPr>
                        <a:t>必要があります。</a:t>
                      </a:r>
                      <a:endParaRPr lang="en-US" altLang="ja-JP" sz="800" b="1" i="0" u="sng" strike="noStrike" dirty="0">
                        <a:solidFill>
                          <a:srgbClr val="000000"/>
                        </a:solidFill>
                        <a:effectLst/>
                        <a:latin typeface="Yu Gothic" panose="020B0400000000000000" pitchFamily="50" charset="-128"/>
                        <a:ea typeface="Yu Gothic" panose="020B0400000000000000" pitchFamily="50" charset="-128"/>
                      </a:endParaRPr>
                    </a:p>
                    <a:p>
                      <a:pPr marL="72000" marR="0" lvl="0" indent="0" algn="l" defTabSz="914400" rtl="0" eaLnBrk="1" fontAlgn="t" latinLnBrk="0" hangingPunct="1">
                        <a:lnSpc>
                          <a:spcPct val="100000"/>
                        </a:lnSpc>
                        <a:spcBef>
                          <a:spcPts val="0"/>
                        </a:spcBef>
                        <a:spcAft>
                          <a:spcPts val="0"/>
                        </a:spcAft>
                        <a:buClrTx/>
                        <a:buSzTx/>
                        <a:buFontTx/>
                        <a:buNone/>
                        <a:tabLst/>
                        <a:defRPr/>
                      </a:pPr>
                      <a:r>
                        <a:rPr lang="en-US" altLang="ja-JP" sz="800" b="0" i="0" u="none" strike="noStrike" dirty="0">
                          <a:solidFill>
                            <a:srgbClr val="FF0000"/>
                          </a:solidFill>
                          <a:effectLst/>
                          <a:latin typeface="Yu Gothic" panose="020B0400000000000000" pitchFamily="50" charset="-128"/>
                          <a:ea typeface="Yu Gothic" panose="020B0400000000000000" pitchFamily="50" charset="-128"/>
                        </a:rPr>
                        <a:t>※</a:t>
                      </a:r>
                      <a:r>
                        <a:rPr lang="ja-JP" altLang="en-US" sz="800" b="0" i="0" u="none" strike="noStrike" dirty="0">
                          <a:solidFill>
                            <a:srgbClr val="FF0000"/>
                          </a:solidFill>
                          <a:effectLst/>
                          <a:latin typeface="Yu Gothic" panose="020B0400000000000000" pitchFamily="50" charset="-128"/>
                          <a:ea typeface="Yu Gothic" panose="020B0400000000000000" pitchFamily="50" charset="-128"/>
                        </a:rPr>
                        <a:t>特区民泊に関する新規届出は</a:t>
                      </a:r>
                      <a:r>
                        <a:rPr lang="en-US" altLang="ja-JP" sz="800" b="0" i="0" u="none" strike="noStrike" dirty="0">
                          <a:solidFill>
                            <a:srgbClr val="FF0000"/>
                          </a:solidFill>
                          <a:effectLst/>
                          <a:latin typeface="Yu Gothic" panose="020B0400000000000000" pitchFamily="50" charset="-128"/>
                          <a:ea typeface="Yu Gothic" panose="020B0400000000000000" pitchFamily="50" charset="-128"/>
                        </a:rPr>
                        <a:t>5/29</a:t>
                      </a:r>
                      <a:r>
                        <a:rPr lang="ja-JP" altLang="en-US" sz="800" b="0" i="0" u="none" strike="noStrike" dirty="0">
                          <a:solidFill>
                            <a:srgbClr val="FF0000"/>
                          </a:solidFill>
                          <a:effectLst/>
                          <a:latin typeface="Yu Gothic" panose="020B0400000000000000" pitchFamily="50" charset="-128"/>
                          <a:ea typeface="Yu Gothic" panose="020B0400000000000000" pitchFamily="50" charset="-128"/>
                        </a:rPr>
                        <a:t>まで</a:t>
                      </a:r>
                      <a:endParaRPr lang="en-US" altLang="ja-JP" sz="800" b="0" i="0" u="none" strike="noStrike" dirty="0">
                        <a:solidFill>
                          <a:srgbClr val="FF0000"/>
                        </a:solidFill>
                        <a:effectLst/>
                        <a:latin typeface="Yu Gothic" panose="020B0400000000000000" pitchFamily="50" charset="-128"/>
                        <a:ea typeface="Yu Gothic" panose="020B0400000000000000" pitchFamily="50" charset="-128"/>
                      </a:endParaRP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09775571"/>
                  </a:ext>
                </a:extLst>
              </a:tr>
              <a:tr h="634681">
                <a:tc>
                  <a:txBody>
                    <a:bodyPr/>
                    <a:lstStyle/>
                    <a:p>
                      <a:pPr marL="72000" algn="l" fontAlgn="ctr"/>
                      <a:r>
                        <a:rPr lang="ja-JP" altLang="en-US" sz="800" b="0" i="0" u="none" strike="noStrike" dirty="0">
                          <a:solidFill>
                            <a:srgbClr val="000000"/>
                          </a:solidFill>
                          <a:effectLst/>
                          <a:latin typeface="Yu Gothic" panose="020B0400000000000000" pitchFamily="50" charset="-128"/>
                          <a:ea typeface="Yu Gothic" panose="020B0400000000000000" pitchFamily="50" charset="-128"/>
                        </a:rPr>
                        <a:t>消防法（昭和２３年法律第１８６号）その他の消防に係る関係法令に適合していることを証する書面の写し</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72000" algn="l" fontAlgn="t"/>
                      <a:r>
                        <a:rPr lang="ja-JP" altLang="en-US" sz="800" b="0" i="0" u="none" strike="noStrike" dirty="0">
                          <a:solidFill>
                            <a:srgbClr val="000000"/>
                          </a:solidFill>
                          <a:effectLst/>
                          <a:latin typeface="Yu Gothic" panose="020B0400000000000000" pitchFamily="50" charset="-128"/>
                          <a:ea typeface="Yu Gothic" panose="020B0400000000000000" pitchFamily="50" charset="-128"/>
                        </a:rPr>
                        <a:t>事前に管轄する消防署へ消防法令適合通知書交付申請を行い、消防法令適合通知書を取得　</a:t>
                      </a:r>
                      <a:r>
                        <a:rPr lang="en-US" altLang="ja-JP" sz="800" b="0" i="0" u="none" strike="noStrike" dirty="0">
                          <a:solidFill>
                            <a:srgbClr val="FF0000"/>
                          </a:solidFill>
                          <a:effectLst/>
                          <a:latin typeface="Yu Gothic" panose="020B0400000000000000" pitchFamily="50" charset="-128"/>
                          <a:ea typeface="Yu Gothic" panose="020B0400000000000000" pitchFamily="50" charset="-128"/>
                        </a:rPr>
                        <a:t>※</a:t>
                      </a:r>
                      <a:r>
                        <a:rPr lang="ja-JP" altLang="en-US" sz="800" b="0" i="0" u="none" strike="noStrike" dirty="0">
                          <a:solidFill>
                            <a:srgbClr val="FF0000"/>
                          </a:solidFill>
                          <a:effectLst/>
                          <a:latin typeface="Yu Gothic" panose="020B0400000000000000" pitchFamily="50" charset="-128"/>
                          <a:ea typeface="Yu Gothic" panose="020B0400000000000000" pitchFamily="50" charset="-128"/>
                        </a:rPr>
                        <a:t>特区民泊に関する申請は</a:t>
                      </a:r>
                      <a:r>
                        <a:rPr lang="en-US" altLang="ja-JP" sz="800" b="0" i="0" u="none" strike="noStrike" dirty="0">
                          <a:solidFill>
                            <a:srgbClr val="FF0000"/>
                          </a:solidFill>
                          <a:effectLst/>
                          <a:latin typeface="Yu Gothic" panose="020B0400000000000000" pitchFamily="50" charset="-128"/>
                          <a:ea typeface="Yu Gothic" panose="020B0400000000000000" pitchFamily="50" charset="-128"/>
                        </a:rPr>
                        <a:t>5/29</a:t>
                      </a:r>
                      <a:r>
                        <a:rPr lang="ja-JP" altLang="en-US" sz="800" b="0" i="0" u="none" strike="noStrike" dirty="0">
                          <a:solidFill>
                            <a:srgbClr val="FF0000"/>
                          </a:solidFill>
                          <a:effectLst/>
                          <a:latin typeface="Yu Gothic" panose="020B0400000000000000" pitchFamily="50" charset="-128"/>
                          <a:ea typeface="Yu Gothic" panose="020B0400000000000000" pitchFamily="50" charset="-128"/>
                        </a:rPr>
                        <a:t>まで</a:t>
                      </a:r>
                      <a:endParaRPr lang="en-US" altLang="ja-JP" sz="800" b="0" i="0" u="none" strike="noStrike" dirty="0">
                        <a:solidFill>
                          <a:srgbClr val="FF0000"/>
                        </a:solidFill>
                        <a:effectLst/>
                        <a:latin typeface="Yu Gothic" panose="020B0400000000000000" pitchFamily="50" charset="-128"/>
                        <a:ea typeface="Yu Gothic" panose="020B0400000000000000" pitchFamily="50" charset="-128"/>
                      </a:endParaRPr>
                    </a:p>
                    <a:p>
                      <a:pPr marL="72000" algn="l" fontAlgn="t"/>
                      <a:r>
                        <a:rPr lang="en-US" altLang="ja-JP" sz="800" b="1" i="0" u="sng" strike="noStrike" dirty="0">
                          <a:solidFill>
                            <a:schemeClr val="tx1"/>
                          </a:solidFill>
                          <a:effectLst/>
                          <a:latin typeface="Yu Gothic" panose="020B0400000000000000" pitchFamily="50" charset="-128"/>
                          <a:ea typeface="Yu Gothic" panose="020B0400000000000000" pitchFamily="50" charset="-128"/>
                        </a:rPr>
                        <a:t>※</a:t>
                      </a:r>
                      <a:r>
                        <a:rPr lang="ja-JP" altLang="en-US" sz="800" b="1" i="0" u="sng" strike="noStrike" dirty="0">
                          <a:solidFill>
                            <a:schemeClr val="tx1"/>
                          </a:solidFill>
                          <a:effectLst/>
                          <a:latin typeface="Yu Gothic" panose="020B0400000000000000" pitchFamily="50" charset="-128"/>
                          <a:ea typeface="Yu Gothic" panose="020B0400000000000000" pitchFamily="50" charset="-128"/>
                        </a:rPr>
                        <a:t>消防法令適合通知書の交付には、所定の検査や手続きが必要なため、交付まで一定の時間がかかります。</a:t>
                      </a:r>
                      <a:endParaRPr lang="en-US" altLang="ja-JP" sz="800" b="1" i="0" u="sng" strike="noStrike" dirty="0">
                        <a:solidFill>
                          <a:schemeClr val="tx1"/>
                        </a:solidFill>
                        <a:effectLst/>
                        <a:latin typeface="Yu Gothic" panose="020B0400000000000000" pitchFamily="50" charset="-128"/>
                        <a:ea typeface="Yu Gothic" panose="020B0400000000000000" pitchFamily="50" charset="-128"/>
                      </a:endParaRPr>
                    </a:p>
                  </a:txBody>
                  <a:tcPr marL="6019" marR="6019" marT="72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53608699"/>
                  </a:ext>
                </a:extLst>
              </a:tr>
              <a:tr h="432738">
                <a:tc>
                  <a:txBody>
                    <a:bodyPr/>
                    <a:lstStyle/>
                    <a:p>
                      <a:pPr marL="72000" algn="l" fontAlgn="ctr"/>
                      <a:r>
                        <a:rPr lang="ja-JP" altLang="en-US" sz="800" b="0" i="0" u="none" strike="noStrike" dirty="0">
                          <a:solidFill>
                            <a:srgbClr val="000000"/>
                          </a:solidFill>
                          <a:effectLst/>
                          <a:latin typeface="Yu Gothic" panose="020B0400000000000000" pitchFamily="50" charset="-128"/>
                          <a:ea typeface="Yu Gothic" panose="020B0400000000000000" pitchFamily="50" charset="-128"/>
                        </a:rPr>
                        <a:t>水質基準に関する水質検査成績書の写し</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72000" algn="l" fontAlgn="t"/>
                      <a:r>
                        <a:rPr lang="ja-JP" altLang="en-US" sz="800" b="0" i="0" u="none" strike="noStrike" dirty="0">
                          <a:solidFill>
                            <a:srgbClr val="000000"/>
                          </a:solidFill>
                          <a:effectLst/>
                          <a:latin typeface="Yu Gothic" panose="020B0400000000000000" pitchFamily="50" charset="-128"/>
                          <a:ea typeface="Yu Gothic" panose="020B0400000000000000" pitchFamily="50" charset="-128"/>
                        </a:rPr>
                        <a:t>使用する水が水道法第３条第１項に規定する水道及び大阪府特設水道条例第２条第１項に規定する特設水道により供給される水以外の水である場合</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9705681"/>
                  </a:ext>
                </a:extLst>
              </a:tr>
              <a:tr h="418312">
                <a:tc>
                  <a:txBody>
                    <a:bodyPr/>
                    <a:lstStyle/>
                    <a:p>
                      <a:pPr marL="72000" algn="l" fontAlgn="ctr"/>
                      <a:r>
                        <a:rPr lang="ja-JP" altLang="en-US" sz="800" b="0" i="0" u="none" strike="noStrike" dirty="0">
                          <a:solidFill>
                            <a:srgbClr val="000000"/>
                          </a:solidFill>
                          <a:effectLst/>
                          <a:latin typeface="Yu Gothic" panose="020B0400000000000000" pitchFamily="50" charset="-128"/>
                          <a:ea typeface="Yu Gothic" panose="020B0400000000000000" pitchFamily="50" charset="-128"/>
                        </a:rPr>
                        <a:t>賃貸借契約に係る契約書の写し並びに滞在施設経営事業の用に供することを承諾していることを証する書面の写し</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72000" algn="l" fontAlgn="t"/>
                      <a:r>
                        <a:rPr lang="ja-JP" altLang="en-US" sz="800" b="0" i="0" u="none" strike="noStrike" dirty="0">
                          <a:solidFill>
                            <a:srgbClr val="000000"/>
                          </a:solidFill>
                          <a:effectLst/>
                          <a:latin typeface="Yu Gothic" panose="020B0400000000000000" pitchFamily="50" charset="-128"/>
                          <a:ea typeface="Yu Gothic" panose="020B0400000000000000" pitchFamily="50" charset="-128"/>
                        </a:rPr>
                        <a:t>特定認定を受けようとする者が施設の賃借人又は転借人の場合</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59610751"/>
                  </a:ext>
                </a:extLst>
              </a:tr>
              <a:tr h="251902">
                <a:tc>
                  <a:txBody>
                    <a:bodyPr/>
                    <a:lstStyle/>
                    <a:p>
                      <a:pPr marL="72000" algn="l" fontAlgn="ctr"/>
                      <a:r>
                        <a:rPr lang="ja-JP" altLang="en-US" sz="800" b="0" i="0" u="none" strike="noStrike" dirty="0">
                          <a:solidFill>
                            <a:srgbClr val="000000"/>
                          </a:solidFill>
                          <a:effectLst/>
                          <a:latin typeface="Yu Gothic" panose="020B0400000000000000" pitchFamily="50" charset="-128"/>
                          <a:ea typeface="Yu Gothic" panose="020B0400000000000000" pitchFamily="50" charset="-128"/>
                        </a:rPr>
                        <a:t>マンションの管理規約に違反していないことを証する書類</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72000" algn="l" fontAlgn="t"/>
                      <a:r>
                        <a:rPr lang="ja-JP" altLang="en-US" sz="800" b="0" i="0" u="none" strike="noStrike" dirty="0">
                          <a:solidFill>
                            <a:schemeClr val="tx1"/>
                          </a:solidFill>
                          <a:effectLst/>
                          <a:latin typeface="Yu Gothic" panose="020B0400000000000000" pitchFamily="50" charset="-128"/>
                          <a:ea typeface="Yu Gothic" panose="020B0400000000000000" pitchFamily="50" charset="-128"/>
                        </a:rPr>
                        <a:t>施設が区分所有建物の場合</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21316013"/>
                  </a:ext>
                </a:extLst>
              </a:tr>
              <a:tr h="251902">
                <a:tc>
                  <a:txBody>
                    <a:bodyPr/>
                    <a:lstStyle/>
                    <a:p>
                      <a:pPr marL="72000" algn="l" fontAlgn="ctr"/>
                      <a:r>
                        <a:rPr lang="ja-JP" altLang="en-US" sz="800" b="0" i="0" u="none" strike="noStrike" dirty="0">
                          <a:solidFill>
                            <a:srgbClr val="000000"/>
                          </a:solidFill>
                          <a:effectLst/>
                          <a:latin typeface="Yu Gothic" panose="020B0400000000000000" pitchFamily="50" charset="-128"/>
                          <a:ea typeface="Yu Gothic" panose="020B0400000000000000" pitchFamily="50" charset="-128"/>
                        </a:rPr>
                        <a:t>付近見取図</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72000" algn="l" fontAlgn="t"/>
                      <a:r>
                        <a:rPr lang="ja-JP" altLang="en-US" sz="800" b="0" i="0" u="none" strike="noStrike">
                          <a:solidFill>
                            <a:srgbClr val="000000"/>
                          </a:solidFill>
                          <a:effectLst/>
                          <a:latin typeface="Yu Gothic" panose="020B0400000000000000" pitchFamily="50" charset="-128"/>
                          <a:ea typeface="Yu Gothic" panose="020B0400000000000000" pitchFamily="50" charset="-128"/>
                        </a:rPr>
                        <a:t>施設の周辺地域の住民への説明対象範囲が分かる付近見取図</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99081806"/>
                  </a:ext>
                </a:extLst>
              </a:tr>
              <a:tr h="251902">
                <a:tc>
                  <a:txBody>
                    <a:bodyPr/>
                    <a:lstStyle/>
                    <a:p>
                      <a:pPr marL="72000" algn="l" fontAlgn="ctr"/>
                      <a:r>
                        <a:rPr lang="ja-JP" altLang="en-US" sz="800" b="0" i="0" u="none" strike="noStrike">
                          <a:solidFill>
                            <a:srgbClr val="000000"/>
                          </a:solidFill>
                          <a:effectLst/>
                          <a:latin typeface="Yu Gothic" panose="020B0400000000000000" pitchFamily="50" charset="-128"/>
                          <a:ea typeface="Yu Gothic" panose="020B0400000000000000" pitchFamily="50" charset="-128"/>
                        </a:rPr>
                        <a:t>居室内に備え付ける施設の使用方法に関する案内書</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72000" algn="l" fontAlgn="t"/>
                      <a:r>
                        <a:rPr lang="ja-JP" altLang="en-US" sz="800" b="0" i="0" u="none" strike="noStrike" dirty="0">
                          <a:solidFill>
                            <a:srgbClr val="000000"/>
                          </a:solidFill>
                          <a:effectLst/>
                          <a:latin typeface="Yu Gothic" panose="020B0400000000000000" pitchFamily="50" charset="-128"/>
                          <a:ea typeface="Yu Gothic" panose="020B0400000000000000" pitchFamily="50" charset="-128"/>
                        </a:rPr>
                        <a:t>日本語及び役務の提供において使用する外国語によるもの</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72154128"/>
                  </a:ext>
                </a:extLst>
              </a:tr>
              <a:tr h="503804">
                <a:tc>
                  <a:txBody>
                    <a:bodyPr/>
                    <a:lstStyle/>
                    <a:p>
                      <a:pPr marL="72000" algn="l" fontAlgn="ctr"/>
                      <a:r>
                        <a:rPr lang="ja-JP" altLang="en-US" sz="800" b="0" i="0" u="none" strike="noStrike" dirty="0">
                          <a:solidFill>
                            <a:srgbClr val="000000"/>
                          </a:solidFill>
                          <a:effectLst/>
                          <a:latin typeface="Yu Gothic" panose="020B0400000000000000" pitchFamily="50" charset="-128"/>
                          <a:ea typeface="Yu Gothic" panose="020B0400000000000000" pitchFamily="50" charset="-128"/>
                        </a:rPr>
                        <a:t>その他市長が必要と認める書類</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72000" algn="l" fontAlgn="t"/>
                      <a:r>
                        <a:rPr lang="ja-JP" altLang="en-US" sz="800" b="0" i="0" u="none" strike="noStrike" dirty="0">
                          <a:solidFill>
                            <a:srgbClr val="000000"/>
                          </a:solidFill>
                          <a:effectLst/>
                          <a:latin typeface="Yu Gothic" panose="020B0400000000000000" pitchFamily="50" charset="-128"/>
                          <a:ea typeface="Yu Gothic" panose="020B0400000000000000" pitchFamily="50" charset="-128"/>
                        </a:rPr>
                        <a:t>申請者の所有する施設である場合又は賃貸借契約書等で施設の所有者が明示されていない場合には、建物の所有権が分かる書類（登記事項証明書等）を添付</a:t>
                      </a:r>
                    </a:p>
                  </a:txBody>
                  <a:tcPr marL="6019" marR="6019" marT="7200" marB="72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72822554"/>
                  </a:ext>
                </a:extLst>
              </a:tr>
            </a:tbl>
          </a:graphicData>
        </a:graphic>
      </p:graphicFrame>
      <p:sp>
        <p:nvSpPr>
          <p:cNvPr id="4" name="テキスト ボックス 28">
            <a:extLst>
              <a:ext uri="{FF2B5EF4-FFF2-40B4-BE49-F238E27FC236}">
                <a16:creationId xmlns:a16="http://schemas.microsoft.com/office/drawing/2014/main" id="{CD053FAF-3E60-D1CE-F3DF-B1BD1AB9C023}"/>
              </a:ext>
            </a:extLst>
          </p:cNvPr>
          <p:cNvSpPr txBox="1"/>
          <p:nvPr/>
        </p:nvSpPr>
        <p:spPr>
          <a:xfrm>
            <a:off x="263550" y="5920112"/>
            <a:ext cx="6126785" cy="307777"/>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400" b="1" dirty="0"/>
              <a:t>居室追加、居室の床面積の増加に伴う変更認定申請に必要な書類</a:t>
            </a:r>
            <a:endParaRPr kumimoji="1" lang="ja-JP" altLang="en-US" sz="1400" b="1" dirty="0"/>
          </a:p>
        </p:txBody>
      </p:sp>
      <p:graphicFrame>
        <p:nvGraphicFramePr>
          <p:cNvPr id="8" name="表 7">
            <a:extLst>
              <a:ext uri="{FF2B5EF4-FFF2-40B4-BE49-F238E27FC236}">
                <a16:creationId xmlns:a16="http://schemas.microsoft.com/office/drawing/2014/main" id="{EF7BADDC-0E2E-141B-8868-2150789E45C9}"/>
              </a:ext>
            </a:extLst>
          </p:cNvPr>
          <p:cNvGraphicFramePr>
            <a:graphicFrameLocks noGrp="1"/>
          </p:cNvGraphicFramePr>
          <p:nvPr>
            <p:extLst>
              <p:ext uri="{D42A27DB-BD31-4B8C-83A1-F6EECF244321}">
                <p14:modId xmlns:p14="http://schemas.microsoft.com/office/powerpoint/2010/main" val="767611000"/>
              </p:ext>
            </p:extLst>
          </p:nvPr>
        </p:nvGraphicFramePr>
        <p:xfrm>
          <a:off x="271475" y="6227889"/>
          <a:ext cx="6315050" cy="2514269"/>
        </p:xfrm>
        <a:graphic>
          <a:graphicData uri="http://schemas.openxmlformats.org/drawingml/2006/table">
            <a:tbl>
              <a:tblPr/>
              <a:tblGrid>
                <a:gridCol w="2759086">
                  <a:extLst>
                    <a:ext uri="{9D8B030D-6E8A-4147-A177-3AD203B41FA5}">
                      <a16:colId xmlns:a16="http://schemas.microsoft.com/office/drawing/2014/main" val="1677213536"/>
                    </a:ext>
                  </a:extLst>
                </a:gridCol>
                <a:gridCol w="3555964">
                  <a:extLst>
                    <a:ext uri="{9D8B030D-6E8A-4147-A177-3AD203B41FA5}">
                      <a16:colId xmlns:a16="http://schemas.microsoft.com/office/drawing/2014/main" val="2012923844"/>
                    </a:ext>
                  </a:extLst>
                </a:gridCol>
              </a:tblGrid>
              <a:tr h="176605">
                <a:tc>
                  <a:txBody>
                    <a:bodyPr/>
                    <a:lstStyle/>
                    <a:p>
                      <a:pPr algn="ctr" fontAlgn="b"/>
                      <a:r>
                        <a:rPr lang="ja-JP" altLang="en-US" sz="800" b="0" i="0" u="none" strike="noStrike" dirty="0">
                          <a:solidFill>
                            <a:srgbClr val="000000"/>
                          </a:solidFill>
                          <a:effectLst/>
                          <a:latin typeface="Yu Gothic" panose="020B0400000000000000" pitchFamily="50" charset="-128"/>
                          <a:ea typeface="Yu Gothic" panose="020B0400000000000000" pitchFamily="50" charset="-128"/>
                        </a:rPr>
                        <a:t>書類</a:t>
                      </a:r>
                    </a:p>
                  </a:txBody>
                  <a:tcPr marL="72000" marR="72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ja-JP" altLang="en-US" sz="800" b="0" i="0" u="none" strike="noStrike" dirty="0">
                          <a:solidFill>
                            <a:srgbClr val="000000"/>
                          </a:solidFill>
                          <a:effectLst/>
                          <a:latin typeface="Yu Gothic" panose="020B0400000000000000" pitchFamily="50" charset="-128"/>
                          <a:ea typeface="Yu Gothic" panose="020B0400000000000000" pitchFamily="50" charset="-128"/>
                        </a:rPr>
                        <a:t>概要</a:t>
                      </a:r>
                    </a:p>
                  </a:txBody>
                  <a:tcPr marL="72000" marR="72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18017731"/>
                  </a:ext>
                </a:extLst>
              </a:tr>
              <a:tr h="253469">
                <a:tc>
                  <a:txBody>
                    <a:bodyPr/>
                    <a:lstStyle/>
                    <a:p>
                      <a:pPr algn="just">
                        <a:buNone/>
                      </a:pPr>
                      <a:r>
                        <a:rPr lang="ja-JP" sz="800" b="0" dirty="0">
                          <a:solidFill>
                            <a:schemeClr val="tx1"/>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変更認定申請書</a:t>
                      </a:r>
                      <a:r>
                        <a:rPr lang="ja-JP" altLang="ja-JP" sz="800" b="0" dirty="0">
                          <a:solidFill>
                            <a:schemeClr val="tx1"/>
                          </a:solidFill>
                          <a:effectLst/>
                          <a:latin typeface="游ゴシック" panose="020B0400000000000000" pitchFamily="50" charset="-128"/>
                          <a:ea typeface="+mn-ea"/>
                          <a:cs typeface="ＭＳ Ｐゴシック" panose="020B0600070205080204" pitchFamily="50" charset="-128"/>
                        </a:rPr>
                        <a:t>（様式</a:t>
                      </a:r>
                      <a:r>
                        <a:rPr lang="en-US" altLang="ja-JP" sz="800" b="0" dirty="0">
                          <a:solidFill>
                            <a:schemeClr val="tx1"/>
                          </a:solidFill>
                          <a:effectLst/>
                          <a:latin typeface="游ゴシック" panose="020B0400000000000000" pitchFamily="50" charset="-128"/>
                          <a:ea typeface="+mn-ea"/>
                          <a:cs typeface="ＭＳ Ｐゴシック" panose="020B0600070205080204" pitchFamily="50" charset="-128"/>
                        </a:rPr>
                        <a:t>6)</a:t>
                      </a:r>
                      <a:endParaRPr lang="ja-JP" sz="800" b="0" dirty="0">
                        <a:solidFill>
                          <a:schemeClr val="tx1"/>
                        </a:solidFill>
                        <a:effectLst/>
                        <a:latin typeface="游ゴシック" panose="020B0400000000000000" pitchFamily="50" charset="-128"/>
                        <a:ea typeface="游ゴシック" panose="020B0400000000000000" pitchFamily="50" charset="-128"/>
                        <a:cs typeface="ＭＳ Ｐゴシック" panose="020B060007020508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just">
                        <a:buNone/>
                      </a:pPr>
                      <a:r>
                        <a:rPr lang="ja-JP" sz="800" b="0" dirty="0">
                          <a:solidFill>
                            <a:schemeClr val="tx1"/>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8229270"/>
                  </a:ext>
                </a:extLst>
              </a:tr>
              <a:tr h="253469">
                <a:tc>
                  <a:txBody>
                    <a:bodyPr/>
                    <a:lstStyle/>
                    <a:p>
                      <a:pPr algn="just">
                        <a:buNone/>
                      </a:pPr>
                      <a:r>
                        <a:rPr lang="ja-JP" sz="800" b="0" dirty="0">
                          <a:solidFill>
                            <a:schemeClr val="tx1"/>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施設の構造設備を明らかにする図面</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just">
                        <a:buNone/>
                      </a:pPr>
                      <a:r>
                        <a:rPr lang="ja-JP" sz="800" b="0" dirty="0">
                          <a:solidFill>
                            <a:schemeClr val="tx1"/>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追加・変更する階の平面図。事業の用に供する居室及びそれ以外の居室の別並びに事業の用に供する各居室の間取り、床面積、便所、浴室、台所、洗面設備等の位置を明らかにしたもの</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43541038"/>
                  </a:ext>
                </a:extLst>
              </a:tr>
              <a:tr h="253469">
                <a:tc>
                  <a:txBody>
                    <a:bodyPr/>
                    <a:lstStyle/>
                    <a:p>
                      <a:pPr algn="just">
                        <a:buNone/>
                      </a:pPr>
                      <a:r>
                        <a:rPr lang="ja-JP" sz="800" b="0" dirty="0">
                          <a:solidFill>
                            <a:schemeClr val="tx1"/>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施設の周辺地域の住民からの苦情及び問合せに適切に対応するための体制及びその周知方法（様式２、様式</a:t>
                      </a:r>
                      <a:r>
                        <a:rPr lang="en-US" sz="800" b="0" dirty="0">
                          <a:solidFill>
                            <a:schemeClr val="tx1"/>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2-2</a:t>
                      </a:r>
                      <a:r>
                        <a:rPr lang="ja-JP" sz="800" b="0" dirty="0">
                          <a:solidFill>
                            <a:schemeClr val="tx1"/>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just">
                        <a:buNone/>
                      </a:pPr>
                      <a:r>
                        <a:rPr lang="ja-JP" sz="800" b="0" dirty="0">
                          <a:solidFill>
                            <a:schemeClr val="tx1"/>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施設の構造設備及び滞在に必要な役務の提供等の概要を含む</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712786"/>
                  </a:ext>
                </a:extLst>
              </a:tr>
              <a:tr h="253469">
                <a:tc>
                  <a:txBody>
                    <a:bodyPr/>
                    <a:lstStyle/>
                    <a:p>
                      <a:pPr algn="just">
                        <a:buNone/>
                      </a:pPr>
                      <a:r>
                        <a:rPr lang="ja-JP" sz="800" b="0" dirty="0">
                          <a:solidFill>
                            <a:schemeClr val="tx1"/>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消防法（昭和２３年法律第１８６号）その他の消防に係る関係法令に適合していることを証する書面の写し</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sz="800" b="0" dirty="0">
                          <a:solidFill>
                            <a:schemeClr val="tx1"/>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事前に管轄する消防署へ消防法令適合通知書交付申請を行い、消防法令適合通知書を取得</a:t>
                      </a:r>
                      <a:r>
                        <a:rPr lang="ja-JP" altLang="en-US" sz="800" b="0" i="0" u="none" strike="noStrike" dirty="0">
                          <a:solidFill>
                            <a:schemeClr val="tx1"/>
                          </a:solidFill>
                          <a:effectLst/>
                          <a:latin typeface="Yu Gothic" panose="020B0400000000000000" pitchFamily="50" charset="-128"/>
                          <a:ea typeface="Yu Gothic" panose="020B0400000000000000" pitchFamily="50" charset="-128"/>
                        </a:rPr>
                        <a:t>　</a:t>
                      </a:r>
                      <a:r>
                        <a:rPr lang="en-US" altLang="ja-JP" sz="800" b="0" i="0" u="none" strike="noStrike" dirty="0">
                          <a:solidFill>
                            <a:schemeClr val="tx1"/>
                          </a:solidFill>
                          <a:effectLst/>
                          <a:latin typeface="Yu Gothic" panose="020B0400000000000000" pitchFamily="50" charset="-128"/>
                          <a:ea typeface="Yu Gothic" panose="020B0400000000000000" pitchFamily="50" charset="-128"/>
                        </a:rPr>
                        <a:t>※</a:t>
                      </a:r>
                      <a:r>
                        <a:rPr lang="ja-JP" altLang="en-US" sz="800" b="0" i="0" u="none" strike="noStrike" dirty="0">
                          <a:solidFill>
                            <a:schemeClr val="tx1"/>
                          </a:solidFill>
                          <a:effectLst/>
                          <a:latin typeface="Yu Gothic" panose="020B0400000000000000" pitchFamily="50" charset="-128"/>
                          <a:ea typeface="Yu Gothic" panose="020B0400000000000000" pitchFamily="50" charset="-128"/>
                        </a:rPr>
                        <a:t>申請は</a:t>
                      </a:r>
                      <a:r>
                        <a:rPr lang="en-US" altLang="ja-JP" sz="800" b="0" i="0" u="none" strike="noStrike" dirty="0">
                          <a:solidFill>
                            <a:schemeClr val="tx1"/>
                          </a:solidFill>
                          <a:effectLst/>
                          <a:latin typeface="Yu Gothic" panose="020B0400000000000000" pitchFamily="50" charset="-128"/>
                          <a:ea typeface="Yu Gothic" panose="020B0400000000000000" pitchFamily="50" charset="-128"/>
                        </a:rPr>
                        <a:t>5/29</a:t>
                      </a:r>
                      <a:r>
                        <a:rPr lang="ja-JP" altLang="en-US" sz="800" b="0" i="0" u="none" strike="noStrike" dirty="0">
                          <a:solidFill>
                            <a:schemeClr val="tx1"/>
                          </a:solidFill>
                          <a:effectLst/>
                          <a:latin typeface="Yu Gothic" panose="020B0400000000000000" pitchFamily="50" charset="-128"/>
                          <a:ea typeface="Yu Gothic" panose="020B0400000000000000" pitchFamily="50" charset="-128"/>
                        </a:rPr>
                        <a:t>まで</a:t>
                      </a:r>
                      <a:endParaRPr lang="ja-JP" sz="800" b="0" dirty="0">
                        <a:solidFill>
                          <a:schemeClr val="tx1"/>
                        </a:solidFill>
                        <a:effectLst/>
                        <a:latin typeface="游ゴシック" panose="020B0400000000000000" pitchFamily="50" charset="-128"/>
                        <a:ea typeface="游ゴシック" panose="020B0400000000000000" pitchFamily="50" charset="-128"/>
                        <a:cs typeface="ＭＳ Ｐゴシック" panose="020B0600070205080204" pitchFamily="50" charset="-128"/>
                      </a:endParaRPr>
                    </a:p>
                    <a:p>
                      <a:pPr algn="just">
                        <a:buNone/>
                      </a:pPr>
                      <a:r>
                        <a:rPr lang="ja-JP" sz="800" b="0" u="sng" dirty="0">
                          <a:solidFill>
                            <a:schemeClr val="tx1"/>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※消防法令適合通知書の交付には、所定の検査や手続きが必要なため、交付まで一定の時間がかかります。</a:t>
                      </a:r>
                      <a:endParaRPr lang="ja-JP" sz="800" b="0" dirty="0">
                        <a:solidFill>
                          <a:schemeClr val="tx1"/>
                        </a:solidFill>
                        <a:effectLst/>
                        <a:latin typeface="游ゴシック" panose="020B0400000000000000" pitchFamily="50" charset="-128"/>
                        <a:ea typeface="游ゴシック" panose="020B0400000000000000" pitchFamily="50" charset="-128"/>
                        <a:cs typeface="ＭＳ Ｐゴシック" panose="020B060007020508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99511544"/>
                  </a:ext>
                </a:extLst>
              </a:tr>
              <a:tr h="253469">
                <a:tc>
                  <a:txBody>
                    <a:bodyPr/>
                    <a:lstStyle/>
                    <a:p>
                      <a:pPr algn="just">
                        <a:buNone/>
                      </a:pPr>
                      <a:r>
                        <a:rPr lang="ja-JP" sz="800" b="0" dirty="0">
                          <a:solidFill>
                            <a:schemeClr val="tx1"/>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賃貸借契約に係る契約書の写し並びに滞在施設経営事業の用に供することを承諾していることを証する書面の写し</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just">
                        <a:buNone/>
                      </a:pPr>
                      <a:r>
                        <a:rPr lang="ja-JP" sz="800" b="0" dirty="0">
                          <a:solidFill>
                            <a:schemeClr val="tx1"/>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変更認定を受けようとする者が施設の賃借人又は転借人の場合</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77773901"/>
                  </a:ext>
                </a:extLst>
              </a:tr>
              <a:tr h="253469">
                <a:tc>
                  <a:txBody>
                    <a:bodyPr/>
                    <a:lstStyle/>
                    <a:p>
                      <a:pPr algn="just">
                        <a:buNone/>
                      </a:pPr>
                      <a:r>
                        <a:rPr lang="ja-JP" sz="800" dirty="0">
                          <a:solidFill>
                            <a:schemeClr val="tx1"/>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その他市長が必要と認める書類</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just">
                        <a:buNone/>
                      </a:pPr>
                      <a:r>
                        <a:rPr lang="ja-JP" sz="800" dirty="0">
                          <a:solidFill>
                            <a:schemeClr val="tx1"/>
                          </a:solidFill>
                          <a:effectLst/>
                          <a:latin typeface="游ゴシック" panose="020B0400000000000000" pitchFamily="50" charset="-128"/>
                          <a:ea typeface="游ゴシック" panose="020B0400000000000000" pitchFamily="50" charset="-128"/>
                          <a:cs typeface="ＭＳ Ｐゴシック" panose="020B0600070205080204" pitchFamily="50" charset="-128"/>
                        </a:rPr>
                        <a:t>申請者の所有する施設である場合又は賃貸借契約書等で施設の所有者が明示されていない場合には、建物の所有権が分かる書類（登記事項証明書等）を添付</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01158963"/>
                  </a:ext>
                </a:extLst>
              </a:tr>
            </a:tbl>
          </a:graphicData>
        </a:graphic>
      </p:graphicFrame>
    </p:spTree>
    <p:extLst>
      <p:ext uri="{BB962C8B-B14F-4D97-AF65-F5344CB8AC3E}">
        <p14:creationId xmlns:p14="http://schemas.microsoft.com/office/powerpoint/2010/main" val="335947857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1220</Words>
  <Application>Microsoft Office PowerPoint</Application>
  <PresentationFormat>画面に合わせる (4:3)</PresentationFormat>
  <Paragraphs>93</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游ゴシック</vt:lpstr>
      <vt:lpstr>游ゴシック</vt:lpstr>
      <vt:lpstr>游ゴシック Light</vt:lpstr>
      <vt:lpstr>游ゴシック 本文</vt:lpstr>
      <vt:lpstr>Arial</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2025-11-26T00:32:25Z</dcterms:created>
  <dcterms:modified xsi:type="dcterms:W3CDTF">2025-11-26T00:32:45Z</dcterms:modified>
</cp:coreProperties>
</file>