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DDFF7D"/>
    <a:srgbClr val="CCFF33"/>
    <a:srgbClr val="CCFF66"/>
    <a:srgbClr val="99FF99"/>
    <a:srgbClr val="99FF66"/>
    <a:srgbClr val="3366FF"/>
    <a:srgbClr val="00A2E8"/>
    <a:srgbClr val="FF6600"/>
    <a:srgbClr val="E186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0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ADF-331F-4F0D-89D8-6AB7F9AA0195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1B68-03DF-4ACF-85BE-D561BA9AB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41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ADF-331F-4F0D-89D8-6AB7F9AA0195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1B68-03DF-4ACF-85BE-D561BA9AB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56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ADF-331F-4F0D-89D8-6AB7F9AA0195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1B68-03DF-4ACF-85BE-D561BA9AB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89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ADF-331F-4F0D-89D8-6AB7F9AA0195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1B68-03DF-4ACF-85BE-D561BA9AB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39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ADF-331F-4F0D-89D8-6AB7F9AA0195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1B68-03DF-4ACF-85BE-D561BA9AB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45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ADF-331F-4F0D-89D8-6AB7F9AA0195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1B68-03DF-4ACF-85BE-D561BA9AB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63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ADF-331F-4F0D-89D8-6AB7F9AA0195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1B68-03DF-4ACF-85BE-D561BA9AB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76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ADF-331F-4F0D-89D8-6AB7F9AA0195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1B68-03DF-4ACF-85BE-D561BA9AB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38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ADF-331F-4F0D-89D8-6AB7F9AA0195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1B68-03DF-4ACF-85BE-D561BA9AB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69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ADF-331F-4F0D-89D8-6AB7F9AA0195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1B68-03DF-4ACF-85BE-D561BA9AB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3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ADF-331F-4F0D-89D8-6AB7F9AA0195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1B68-03DF-4ACF-85BE-D561BA9AB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75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7EADF-331F-4F0D-89D8-6AB7F9AA0195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61B68-03DF-4ACF-85BE-D561BA9AB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7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>
          <a:xfrm>
            <a:off x="-21042" y="-1"/>
            <a:ext cx="6879042" cy="12694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-21042" y="8630778"/>
            <a:ext cx="6920799" cy="8087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06D74CE4-B5BE-42FA-8A2E-3828BC81A0D9}"/>
              </a:ext>
            </a:extLst>
          </p:cNvPr>
          <p:cNvSpPr/>
          <p:nvPr/>
        </p:nvSpPr>
        <p:spPr>
          <a:xfrm>
            <a:off x="195493" y="4805134"/>
            <a:ext cx="6440256" cy="3710460"/>
          </a:xfrm>
          <a:prstGeom prst="roundRect">
            <a:avLst/>
          </a:prstGeom>
          <a:pattFill prst="ltUp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 w="57150">
            <a:solidFill>
              <a:srgbClr val="0070C0"/>
            </a:solidFill>
            <a:prstDash val="sysDot"/>
          </a:ln>
          <a:effectLst>
            <a:outerShdw blurRad="50800" dist="38100" dir="5400000" algn="t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rgbClr val="00A2E8"/>
              </a:solidFill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57529F44-DB32-42BA-837E-E9E99418FEE4}"/>
              </a:ext>
            </a:extLst>
          </p:cNvPr>
          <p:cNvGrpSpPr/>
          <p:nvPr/>
        </p:nvGrpSpPr>
        <p:grpSpPr>
          <a:xfrm>
            <a:off x="145424" y="1340182"/>
            <a:ext cx="6648364" cy="2829139"/>
            <a:chOff x="104045" y="2203495"/>
            <a:chExt cx="6397898" cy="1334996"/>
          </a:xfrm>
        </p:grpSpPr>
        <p:sp>
          <p:nvSpPr>
            <p:cNvPr id="2" name="四角形: 角を丸くする 1">
              <a:extLst>
                <a:ext uri="{FF2B5EF4-FFF2-40B4-BE49-F238E27FC236}">
                  <a16:creationId xmlns:a16="http://schemas.microsoft.com/office/drawing/2014/main" id="{64E877A1-D418-499F-81B0-E50E6D7E911B}"/>
                </a:ext>
              </a:extLst>
            </p:cNvPr>
            <p:cNvSpPr/>
            <p:nvPr/>
          </p:nvSpPr>
          <p:spPr>
            <a:xfrm>
              <a:off x="104045" y="2203495"/>
              <a:ext cx="6397898" cy="133499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1A846E61-E3DB-4538-848E-354B88114647}"/>
                </a:ext>
              </a:extLst>
            </p:cNvPr>
            <p:cNvSpPr/>
            <p:nvPr/>
          </p:nvSpPr>
          <p:spPr>
            <a:xfrm>
              <a:off x="319068" y="2329611"/>
              <a:ext cx="5982607" cy="104742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88900" dist="381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-21042" y="1133727"/>
            <a:ext cx="6879042" cy="1470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3665932-5244-4EA7-8D03-15794960F7CE}"/>
              </a:ext>
            </a:extLst>
          </p:cNvPr>
          <p:cNvSpPr txBox="1"/>
          <p:nvPr/>
        </p:nvSpPr>
        <p:spPr>
          <a:xfrm>
            <a:off x="1650288" y="1584481"/>
            <a:ext cx="5158833" cy="31700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n w="2540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schemeClr val="accent2">
                      <a:lumMod val="50000"/>
                      <a:alpha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０１２０－０４９－６６３</a:t>
            </a:r>
            <a:endParaRPr kumimoji="1" lang="en-US" altLang="ja-JP" sz="2800" dirty="0">
              <a:ln w="25400" cmpd="sng">
                <a:noFill/>
                <a:prstDash val="solid"/>
              </a:ln>
              <a:solidFill>
                <a:srgbClr val="FF0000"/>
              </a:solidFill>
              <a:effectLst>
                <a:outerShdw blurRad="50800" dist="38100" dir="5400000" algn="t" rotWithShape="0">
                  <a:schemeClr val="accent2">
                    <a:lumMod val="50000"/>
                    <a:alpha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2800" dirty="0" smtClean="0">
              <a:ln w="25400" cmpd="sng">
                <a:noFill/>
                <a:prstDash val="solid"/>
              </a:ln>
              <a:solidFill>
                <a:srgbClr val="3366FF"/>
              </a:solidFill>
              <a:effectLst>
                <a:outerShdw blurRad="50800" dist="38100" dir="5400000" algn="t" rotWithShape="0">
                  <a:schemeClr val="accent2">
                    <a:lumMod val="50000"/>
                    <a:alpha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800" dirty="0" smtClean="0">
                <a:ln w="25400" cmpd="sng">
                  <a:noFill/>
                  <a:prstDash val="solid"/>
                </a:ln>
                <a:solidFill>
                  <a:srgbClr val="3366FF"/>
                </a:solidFill>
                <a:effectLst>
                  <a:outerShdw blurRad="50800" dist="38100" dir="5400000" algn="t" rotWithShape="0">
                    <a:schemeClr val="accent2">
                      <a:lumMod val="50000"/>
                      <a:alpha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</a:t>
            </a:r>
            <a:r>
              <a:rPr kumimoji="1" lang="ja-JP" altLang="en-US" sz="2000" dirty="0">
                <a:ln w="25400" cmpd="sng">
                  <a:noFill/>
                  <a:prstDash val="solid"/>
                </a:ln>
                <a:solidFill>
                  <a:srgbClr val="3366FF"/>
                </a:solidFill>
                <a:effectLst>
                  <a:outerShdw blurRad="50800" dist="38100" dir="5400000" algn="t" rotWithShape="0">
                    <a:schemeClr val="accent2">
                      <a:lumMod val="50000"/>
                      <a:alpha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または</a:t>
            </a:r>
            <a:endParaRPr kumimoji="1" lang="en-US" altLang="ja-JP" sz="2000" dirty="0" smtClean="0">
              <a:ln w="25400" cmpd="sng">
                <a:noFill/>
                <a:prstDash val="solid"/>
              </a:ln>
              <a:solidFill>
                <a:srgbClr val="3366FF"/>
              </a:solidFill>
              <a:effectLst>
                <a:outerShdw blurRad="50800" dist="38100" dir="5400000" algn="t" rotWithShape="0">
                  <a:schemeClr val="accent2">
                    <a:lumMod val="50000"/>
                    <a:alpha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800" dirty="0">
                <a:ln w="2540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schemeClr val="accent2">
                      <a:lumMod val="50000"/>
                      <a:alpha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０１２０－９１１－５８５</a:t>
            </a:r>
            <a:endParaRPr kumimoji="1" lang="en-US" altLang="ja-JP" sz="2800" dirty="0">
              <a:ln w="25400" cmpd="sng">
                <a:noFill/>
                <a:prstDash val="solid"/>
              </a:ln>
              <a:solidFill>
                <a:srgbClr val="FF0000"/>
              </a:solidFill>
              <a:effectLst>
                <a:outerShdw blurRad="50800" dist="38100" dir="5400000" algn="t" rotWithShape="0">
                  <a:schemeClr val="accent2">
                    <a:lumMod val="50000"/>
                    <a:alpha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2800" dirty="0" smtClean="0">
              <a:ln w="25400" cmpd="sng">
                <a:noFill/>
                <a:prstDash val="solid"/>
              </a:ln>
              <a:solidFill>
                <a:srgbClr val="3366FF"/>
              </a:solidFill>
              <a:effectLst>
                <a:outerShdw blurRad="50800" dist="38100" dir="5400000" algn="t" rotWithShape="0">
                  <a:schemeClr val="accent2">
                    <a:lumMod val="50000"/>
                    <a:alpha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2800" dirty="0" smtClean="0">
              <a:ln w="25400" cmpd="sng">
                <a:noFill/>
                <a:prstDash val="solid"/>
              </a:ln>
              <a:solidFill>
                <a:srgbClr val="3366FF"/>
              </a:solidFill>
              <a:effectLst>
                <a:outerShdw blurRad="50800" dist="38100" dir="5400000" algn="t" rotWithShape="0">
                  <a:schemeClr val="accent2">
                    <a:lumMod val="50000"/>
                    <a:alpha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ja-JP" altLang="en-US" sz="3200" dirty="0">
              <a:ln w="25400" cmpd="sng">
                <a:noFill/>
                <a:prstDash val="solid"/>
              </a:ln>
              <a:solidFill>
                <a:srgbClr val="3366FF"/>
              </a:solidFill>
              <a:effectLst>
                <a:outerShdw blurRad="50800" dist="38100" dir="5400000" algn="t" rotWithShape="0">
                  <a:schemeClr val="accent2">
                    <a:lumMod val="50000"/>
                    <a:alpha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0834340-E955-4D88-A810-5E674705149F}"/>
              </a:ext>
            </a:extLst>
          </p:cNvPr>
          <p:cNvSpPr txBox="1"/>
          <p:nvPr/>
        </p:nvSpPr>
        <p:spPr>
          <a:xfrm>
            <a:off x="1830814" y="2108826"/>
            <a:ext cx="420179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n w="25400" cmpd="sng">
                  <a:noFill/>
                  <a:prstDash val="solid"/>
                </a:ln>
                <a:solidFill>
                  <a:srgbClr val="3366FF"/>
                </a:solidFill>
                <a:effectLst>
                  <a:outerShdw blurRad="50800" dist="38100" dir="5400000" algn="t" rotWithShape="0">
                    <a:schemeClr val="accent2">
                      <a:lumMod val="50000"/>
                      <a:alpha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全日　８：００～</a:t>
            </a:r>
            <a:r>
              <a:rPr kumimoji="1" lang="ja-JP" altLang="en-US" sz="2000" dirty="0" smtClean="0">
                <a:ln w="25400" cmpd="sng">
                  <a:noFill/>
                  <a:prstDash val="solid"/>
                </a:ln>
                <a:solidFill>
                  <a:srgbClr val="3366FF"/>
                </a:solidFill>
                <a:effectLst>
                  <a:outerShdw blurRad="50800" dist="38100" dir="5400000" algn="t" rotWithShape="0">
                    <a:schemeClr val="accent2">
                      <a:lumMod val="50000"/>
                      <a:alpha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２２：００ 受 付</a:t>
            </a:r>
            <a:endParaRPr kumimoji="1" lang="ja-JP" altLang="en-US" sz="2000" dirty="0">
              <a:ln w="25400" cmpd="sng">
                <a:noFill/>
                <a:prstDash val="solid"/>
              </a:ln>
              <a:solidFill>
                <a:srgbClr val="3366FF"/>
              </a:solidFill>
              <a:effectLst>
                <a:outerShdw blurRad="50800" dist="38100" dir="5400000" algn="t" rotWithShape="0">
                  <a:schemeClr val="accent2">
                    <a:lumMod val="50000"/>
                    <a:alpha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B63AAB7-3199-4C84-8703-ECF2217642F2}"/>
              </a:ext>
            </a:extLst>
          </p:cNvPr>
          <p:cNvSpPr txBox="1"/>
          <p:nvPr/>
        </p:nvSpPr>
        <p:spPr>
          <a:xfrm>
            <a:off x="54633" y="-12265"/>
            <a:ext cx="7047506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2800" b="1" dirty="0">
                <a:ln w="3175">
                  <a:noFill/>
                  <a:prstDash val="solid"/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大阪市新型</a:t>
            </a:r>
            <a:r>
              <a:rPr lang="ja-JP" altLang="ja-JP" sz="2800" b="1" dirty="0" smtClean="0">
                <a:ln w="3175">
                  <a:noFill/>
                  <a:prstDash val="solid"/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コロナ</a:t>
            </a:r>
            <a:r>
              <a:rPr lang="ja-JP" altLang="en-US" sz="2800" b="1" dirty="0" smtClean="0">
                <a:ln w="3175">
                  <a:noFill/>
                  <a:prstDash val="solid"/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ウイ</a:t>
            </a:r>
            <a:r>
              <a:rPr lang="ja-JP" altLang="ja-JP" sz="2800" b="1" dirty="0" smtClean="0">
                <a:ln w="3175">
                  <a:noFill/>
                  <a:prstDash val="solid"/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ルス</a:t>
            </a:r>
            <a:r>
              <a:rPr lang="ja-JP" altLang="ja-JP" sz="2800" b="1" dirty="0">
                <a:ln w="3175">
                  <a:noFill/>
                  <a:prstDash val="solid"/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感染症</a:t>
            </a:r>
            <a:endParaRPr lang="en-US" altLang="ja-JP" sz="2800" b="1" dirty="0">
              <a:ln w="3175">
                <a:noFill/>
                <a:prstDash val="solid"/>
              </a:ln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b="1" dirty="0">
                <a:ln w="3175">
                  <a:noFill/>
                  <a:prstDash val="solid"/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ja-JP" sz="4000" b="1" dirty="0" smtClean="0">
                <a:ln w="3175">
                  <a:noFill/>
                  <a:prstDash val="solid"/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一般相談センター</a:t>
            </a:r>
            <a:r>
              <a:rPr lang="ja-JP" altLang="en-US" sz="2400" b="1" dirty="0" smtClean="0">
                <a:ln w="3175">
                  <a:noFill/>
                  <a:prstDash val="solid"/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を開設しました</a:t>
            </a:r>
            <a:endParaRPr lang="ja-JP" altLang="ja-JP" sz="2000" b="1" dirty="0">
              <a:ln w="3175">
                <a:noFill/>
                <a:prstDash val="solid"/>
              </a:ln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47D737F9-8572-486A-91E8-2C90F56034CB}"/>
              </a:ext>
            </a:extLst>
          </p:cNvPr>
          <p:cNvSpPr/>
          <p:nvPr/>
        </p:nvSpPr>
        <p:spPr>
          <a:xfrm>
            <a:off x="1407526" y="4244062"/>
            <a:ext cx="4008769" cy="438203"/>
          </a:xfrm>
          <a:prstGeom prst="roundRect">
            <a:avLst/>
          </a:prstGeom>
          <a:solidFill>
            <a:srgbClr val="00A2E8"/>
          </a:solidFill>
          <a:ln>
            <a:noFill/>
          </a:ln>
          <a:effectLst>
            <a:outerShdw blurRad="50800" dist="38100" dir="5400000" algn="t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34BB9A6-DA9B-436A-A621-8CC70CD6ECEC}"/>
              </a:ext>
            </a:extLst>
          </p:cNvPr>
          <p:cNvSpPr txBox="1"/>
          <p:nvPr/>
        </p:nvSpPr>
        <p:spPr>
          <a:xfrm>
            <a:off x="4861414" y="8184576"/>
            <a:ext cx="450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2DCA187-CA6B-4DC1-8F4A-EDC1B903B1D9}"/>
              </a:ext>
            </a:extLst>
          </p:cNvPr>
          <p:cNvCxnSpPr/>
          <p:nvPr/>
        </p:nvCxnSpPr>
        <p:spPr>
          <a:xfrm flipV="1">
            <a:off x="1896210" y="3395744"/>
            <a:ext cx="3954686" cy="13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d_hea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556" y="9472891"/>
            <a:ext cx="1116001" cy="36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3651260" y="8953785"/>
            <a:ext cx="2732163" cy="46166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ja-JP" sz="2400" dirty="0">
                <a:solidFill>
                  <a:srgbClr val="002060"/>
                </a:solidFill>
                <a:effectLst>
                  <a:outerShdw blurRad="50800" dist="38100" dir="5400000" algn="t" rotWithShape="0">
                    <a:schemeClr val="bg1"/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06-6647-0641</a:t>
            </a:r>
            <a:endParaRPr lang="ja-JP" altLang="en-US" sz="2400" dirty="0">
              <a:solidFill>
                <a:srgbClr val="002060"/>
              </a:solidFill>
              <a:effectLst>
                <a:outerShdw blurRad="50800" dist="38100" dir="5400000" algn="t" rotWithShape="0">
                  <a:schemeClr val="bg1"/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574621" y="9015339"/>
            <a:ext cx="543739" cy="3385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400" kern="100" dirty="0">
                <a:solidFill>
                  <a:schemeClr val="accent1">
                    <a:lumMod val="7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まで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10" y="1665799"/>
            <a:ext cx="882732" cy="579293"/>
          </a:xfrm>
          <a:prstGeom prst="rect">
            <a:avLst/>
          </a:prstGeom>
        </p:spPr>
      </p:pic>
      <p:sp>
        <p:nvSpPr>
          <p:cNvPr id="43" name="角丸四角形 42"/>
          <p:cNvSpPr/>
          <p:nvPr/>
        </p:nvSpPr>
        <p:spPr>
          <a:xfrm flipV="1">
            <a:off x="509313" y="4963826"/>
            <a:ext cx="2595574" cy="319539"/>
          </a:xfrm>
          <a:prstGeom prst="round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9313" y="4963826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感染しているか不安な方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32733" y="5332945"/>
            <a:ext cx="57308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受診できる医療機関の検索方法を知りたい</a:t>
            </a:r>
            <a:endParaRPr lang="ja-JP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勤務先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や学校で陽性者が出たが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どうすればよいか</a:t>
            </a:r>
            <a:endParaRPr lang="ja-JP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検査は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どこに行けば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受けられる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</a:t>
            </a:r>
            <a:endParaRPr lang="en-US" altLang="ja-JP" sz="14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濃厚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接触者の基準を知りたい</a:t>
            </a:r>
            <a:endParaRPr lang="ja-JP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21739" y="6660581"/>
            <a:ext cx="561396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もし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体調が急変したらどうすればよいのか</a:t>
            </a:r>
          </a:p>
          <a:p>
            <a:pPr algn="just">
              <a:spcAft>
                <a:spcPts val="0"/>
              </a:spcAft>
            </a:pP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同居人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が感染した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家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での対策はどうすればよいのか</a:t>
            </a:r>
          </a:p>
          <a:p>
            <a:pPr algn="just">
              <a:spcAft>
                <a:spcPts val="0"/>
              </a:spcAft>
            </a:pP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同居人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に感染させたく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ない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 どうすればよいか</a:t>
            </a:r>
            <a:endParaRPr lang="ja-JP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保健所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からのメールが届いたが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My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HER-SYS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にアクセスできない</a:t>
            </a:r>
          </a:p>
          <a:p>
            <a:pPr algn="just">
              <a:spcAft>
                <a:spcPts val="0"/>
              </a:spcAft>
            </a:pP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いつ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まで自宅待機が必要なのか</a:t>
            </a:r>
          </a:p>
        </p:txBody>
      </p:sp>
      <p:sp>
        <p:nvSpPr>
          <p:cNvPr id="48" name="角丸四角形 47"/>
          <p:cNvSpPr/>
          <p:nvPr/>
        </p:nvSpPr>
        <p:spPr>
          <a:xfrm>
            <a:off x="509313" y="6336450"/>
            <a:ext cx="4508749" cy="330058"/>
          </a:xfrm>
          <a:prstGeom prst="round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09313" y="6310943"/>
            <a:ext cx="4493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感染された方、感染された方と同居している方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56" name="図 55">
            <a:extLst>
              <a:ext uri="{FF2B5EF4-FFF2-40B4-BE49-F238E27FC236}">
                <a16:creationId xmlns:a16="http://schemas.microsoft.com/office/drawing/2014/main" id="{FEE9A68A-1C40-487C-A70F-6BA89B8F34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373" y="4789747"/>
            <a:ext cx="1513670" cy="1513670"/>
          </a:xfrm>
          <a:prstGeom prst="rect">
            <a:avLst/>
          </a:prstGeom>
        </p:spPr>
      </p:pic>
      <p:sp>
        <p:nvSpPr>
          <p:cNvPr id="55" name="角丸四角形 54"/>
          <p:cNvSpPr/>
          <p:nvPr/>
        </p:nvSpPr>
        <p:spPr>
          <a:xfrm>
            <a:off x="386493" y="8986953"/>
            <a:ext cx="2857232" cy="41071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89077" y="8993081"/>
            <a:ext cx="2852063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ja-JP" sz="16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新型コロナ受診相談センター</a:t>
            </a:r>
            <a:endParaRPr lang="ja-JP" altLang="en-US" sz="16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611832" y="7804035"/>
            <a:ext cx="1489581" cy="330058"/>
          </a:xfrm>
          <a:prstGeom prst="round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832733" y="8156262"/>
            <a:ext cx="49490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>
                <a:ea typeface="Meiryo UI" panose="020B0604030504040204" pitchFamily="50" charset="-128"/>
                <a:cs typeface="Times New Roman" panose="02020603050405020304" pitchFamily="18" charset="0"/>
              </a:rPr>
              <a:t>自宅療養していたが、保険請求に必要な書類がほしい</a:t>
            </a:r>
            <a:endParaRPr lang="ja-JP" altLang="en-US" sz="14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21691" y="7794288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回復</a:t>
            </a:r>
            <a:r>
              <a:rPr lang="ja-JP" altLang="en-US" sz="1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された</a:t>
            </a:r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方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4633" y="8658041"/>
            <a:ext cx="519301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体調</a:t>
            </a:r>
            <a:r>
              <a:rPr lang="ja-JP" altLang="en-US" sz="1400" dirty="0" smtClean="0">
                <a:solidFill>
                  <a:schemeClr val="accent1">
                    <a:lumMod val="7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不良等の専門的な</a:t>
            </a:r>
            <a:r>
              <a:rPr lang="ja-JP" altLang="en-US" sz="1100" dirty="0" smtClean="0">
                <a:solidFill>
                  <a:schemeClr val="accent1">
                    <a:lumMod val="7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ご相談は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100" dirty="0">
              <a:solidFill>
                <a:schemeClr val="accent1">
                  <a:lumMod val="75000"/>
                </a:schemeClr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418825" y="8721027"/>
            <a:ext cx="21668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（</a:t>
            </a:r>
            <a:r>
              <a:rPr lang="en-US" altLang="ja-JP" sz="14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24</a:t>
            </a:r>
            <a:r>
              <a:rPr lang="ja-JP" altLang="en-US" sz="14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時間対応）</a:t>
            </a:r>
            <a:endParaRPr lang="ja-JP" altLang="en-US" sz="1100" dirty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6AC617D-C5E5-43EC-BF1E-BB64225500AD}"/>
              </a:ext>
            </a:extLst>
          </p:cNvPr>
          <p:cNvSpPr txBox="1"/>
          <p:nvPr/>
        </p:nvSpPr>
        <p:spPr>
          <a:xfrm>
            <a:off x="1426847" y="4262465"/>
            <a:ext cx="409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このような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ご相談をお聞きします</a:t>
            </a:r>
            <a:endParaRPr kumimoji="1" lang="ja-JP" altLang="en-US" sz="20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0834340-E955-4D88-A810-5E674705149F}"/>
              </a:ext>
            </a:extLst>
          </p:cNvPr>
          <p:cNvSpPr txBox="1"/>
          <p:nvPr/>
        </p:nvSpPr>
        <p:spPr>
          <a:xfrm>
            <a:off x="2309433" y="3390913"/>
            <a:ext cx="300274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n w="25400" cmpd="sng">
                  <a:noFill/>
                  <a:prstDash val="solid"/>
                </a:ln>
                <a:solidFill>
                  <a:srgbClr val="3366FF"/>
                </a:solidFill>
                <a:effectLst>
                  <a:outerShdw blurRad="50800" dist="38100" dir="5400000" algn="t" rotWithShape="0">
                    <a:schemeClr val="accent2">
                      <a:lumMod val="50000"/>
                      <a:alpha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kumimoji="1" lang="ja-JP" altLang="en-US" sz="2000" dirty="0" smtClean="0">
                <a:ln w="25400" cmpd="sng">
                  <a:noFill/>
                  <a:prstDash val="solid"/>
                </a:ln>
                <a:solidFill>
                  <a:srgbClr val="3366FF"/>
                </a:solidFill>
                <a:effectLst>
                  <a:outerShdw blurRad="50800" dist="38100" dir="5400000" algn="t" rotWithShape="0">
                    <a:schemeClr val="accent2">
                      <a:lumMod val="50000"/>
                      <a:alpha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全日　 ２４ 時 間 受 付</a:t>
            </a:r>
            <a:endParaRPr kumimoji="1" lang="ja-JP" altLang="en-US" sz="2000" dirty="0">
              <a:ln w="25400" cmpd="sng">
                <a:noFill/>
                <a:prstDash val="solid"/>
              </a:ln>
              <a:solidFill>
                <a:srgbClr val="3366FF"/>
              </a:solidFill>
              <a:effectLst>
                <a:outerShdw blurRad="50800" dist="38100" dir="5400000" algn="t" rotWithShape="0">
                  <a:schemeClr val="accent2">
                    <a:lumMod val="50000"/>
                    <a:alpha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52DCA187-CA6B-4DC1-8F4A-EDC1B903B1D9}"/>
              </a:ext>
            </a:extLst>
          </p:cNvPr>
          <p:cNvCxnSpPr/>
          <p:nvPr/>
        </p:nvCxnSpPr>
        <p:spPr>
          <a:xfrm flipV="1">
            <a:off x="1896210" y="2090024"/>
            <a:ext cx="3954686" cy="13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図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10" y="2932183"/>
            <a:ext cx="882732" cy="57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5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193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HGS創英角ｺﾞｼｯｸUB</vt:lpstr>
      <vt:lpstr>HGS創英角ﾎﾟｯﾌﾟ体</vt:lpstr>
      <vt:lpstr>HG創英角ｺﾞｼｯｸUB</vt:lpstr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2022-07-29T08:28:26Z</dcterms:created>
  <dcterms:modified xsi:type="dcterms:W3CDTF">2022-08-05T07:45:54Z</dcterms:modified>
</cp:coreProperties>
</file>