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61" r:id="rId2"/>
    <p:sldId id="257" r:id="rId3"/>
  </p:sldIdLst>
  <p:sldSz cx="7775575" cy="109077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15" autoAdjust="0"/>
    <p:restoredTop sz="94660"/>
  </p:normalViewPr>
  <p:slideViewPr>
    <p:cSldViewPr snapToGrid="0">
      <p:cViewPr varScale="1">
        <p:scale>
          <a:sx n="42" d="100"/>
          <a:sy n="42" d="100"/>
        </p:scale>
        <p:origin x="217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543EF4A-565B-45CD-AEDB-ED9842E59BAD}" type="datetimeFigureOut">
              <a:rPr kumimoji="1" lang="ja-JP" altLang="en-US" smtClean="0"/>
              <a:t>2025/4/3</a:t>
            </a:fld>
            <a:endParaRPr kumimoji="1" lang="ja-JP" altLang="en-US"/>
          </a:p>
        </p:txBody>
      </p:sp>
      <p:sp>
        <p:nvSpPr>
          <p:cNvPr id="4" name="スライド イメージ プレースホルダー 3"/>
          <p:cNvSpPr>
            <a:spLocks noGrp="1" noRot="1" noChangeAspect="1"/>
          </p:cNvSpPr>
          <p:nvPr>
            <p:ph type="sldImg" idx="2"/>
          </p:nvPr>
        </p:nvSpPr>
        <p:spPr>
          <a:xfrm>
            <a:off x="2208213" y="1243013"/>
            <a:ext cx="23907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D5F147-C42B-4881-9012-78A6DE70510B}" type="slidenum">
              <a:rPr kumimoji="1" lang="ja-JP" altLang="en-US" smtClean="0"/>
              <a:t>‹#›</a:t>
            </a:fld>
            <a:endParaRPr kumimoji="1" lang="ja-JP" altLang="en-US"/>
          </a:p>
        </p:txBody>
      </p:sp>
    </p:spTree>
    <p:extLst>
      <p:ext uri="{BB962C8B-B14F-4D97-AF65-F5344CB8AC3E}">
        <p14:creationId xmlns:p14="http://schemas.microsoft.com/office/powerpoint/2010/main" val="35648710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5F8E003-44AF-440B-B842-5DC9C90727F0}" type="datetime1">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3F0DCD-603C-4D46-95AF-1576B20AC42F}" type="slidenum">
              <a:rPr kumimoji="1" lang="ja-JP" altLang="en-US" smtClean="0"/>
              <a:t>‹#›</a:t>
            </a:fld>
            <a:endParaRPr kumimoji="1" lang="ja-JP" altLang="en-US"/>
          </a:p>
        </p:txBody>
      </p:sp>
    </p:spTree>
    <p:extLst>
      <p:ext uri="{BB962C8B-B14F-4D97-AF65-F5344CB8AC3E}">
        <p14:creationId xmlns:p14="http://schemas.microsoft.com/office/powerpoint/2010/main" val="1575050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6F1E038-4874-4E81-B5C9-EF8A47A3D765}" type="datetime1">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3F0DCD-603C-4D46-95AF-1576B20AC42F}" type="slidenum">
              <a:rPr kumimoji="1" lang="ja-JP" altLang="en-US" smtClean="0"/>
              <a:t>‹#›</a:t>
            </a:fld>
            <a:endParaRPr kumimoji="1" lang="ja-JP" altLang="en-US"/>
          </a:p>
        </p:txBody>
      </p:sp>
    </p:spTree>
    <p:extLst>
      <p:ext uri="{BB962C8B-B14F-4D97-AF65-F5344CB8AC3E}">
        <p14:creationId xmlns:p14="http://schemas.microsoft.com/office/powerpoint/2010/main" val="1934939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CFC6B8F-D56F-47F2-BA48-4380D12CDD4C}" type="datetime1">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3F0DCD-603C-4D46-95AF-1576B20AC42F}" type="slidenum">
              <a:rPr kumimoji="1" lang="ja-JP" altLang="en-US" smtClean="0"/>
              <a:t>‹#›</a:t>
            </a:fld>
            <a:endParaRPr kumimoji="1" lang="ja-JP" altLang="en-US"/>
          </a:p>
        </p:txBody>
      </p:sp>
    </p:spTree>
    <p:extLst>
      <p:ext uri="{BB962C8B-B14F-4D97-AF65-F5344CB8AC3E}">
        <p14:creationId xmlns:p14="http://schemas.microsoft.com/office/powerpoint/2010/main" val="28151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0C1FD8D-9C41-4DC5-9592-1D56C191D980}" type="datetime1">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3F0DCD-603C-4D46-95AF-1576B20AC42F}" type="slidenum">
              <a:rPr kumimoji="1" lang="ja-JP" altLang="en-US" smtClean="0"/>
              <a:t>‹#›</a:t>
            </a:fld>
            <a:endParaRPr kumimoji="1" lang="ja-JP" altLang="en-US"/>
          </a:p>
        </p:txBody>
      </p:sp>
    </p:spTree>
    <p:extLst>
      <p:ext uri="{BB962C8B-B14F-4D97-AF65-F5344CB8AC3E}">
        <p14:creationId xmlns:p14="http://schemas.microsoft.com/office/powerpoint/2010/main" val="2113398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1A8F9D-F5C6-41B9-B15E-549A408618C1}" type="datetime1">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3F0DCD-603C-4D46-95AF-1576B20AC42F}" type="slidenum">
              <a:rPr kumimoji="1" lang="ja-JP" altLang="en-US" smtClean="0"/>
              <a:t>‹#›</a:t>
            </a:fld>
            <a:endParaRPr kumimoji="1" lang="ja-JP" altLang="en-US"/>
          </a:p>
        </p:txBody>
      </p:sp>
    </p:spTree>
    <p:extLst>
      <p:ext uri="{BB962C8B-B14F-4D97-AF65-F5344CB8AC3E}">
        <p14:creationId xmlns:p14="http://schemas.microsoft.com/office/powerpoint/2010/main" val="327171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94B8C95-888B-4114-AD3C-17794A9506DC}" type="datetime1">
              <a:rPr kumimoji="1" lang="ja-JP" altLang="en-US" smtClean="0"/>
              <a:t>2025/4/3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D3F0DCD-603C-4D46-95AF-1576B20AC42F}" type="slidenum">
              <a:rPr kumimoji="1" lang="ja-JP" altLang="en-US" smtClean="0"/>
              <a:t>‹#›</a:t>
            </a:fld>
            <a:endParaRPr kumimoji="1" lang="ja-JP" altLang="en-US"/>
          </a:p>
        </p:txBody>
      </p:sp>
    </p:spTree>
    <p:extLst>
      <p:ext uri="{BB962C8B-B14F-4D97-AF65-F5344CB8AC3E}">
        <p14:creationId xmlns:p14="http://schemas.microsoft.com/office/powerpoint/2010/main" val="1986401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8C5F23D-79CA-437B-A9FA-BA58AAA87EE5}" type="datetime1">
              <a:rPr kumimoji="1" lang="ja-JP" altLang="en-US" smtClean="0"/>
              <a:t>2025/4/3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D3F0DCD-603C-4D46-95AF-1576B20AC42F}" type="slidenum">
              <a:rPr kumimoji="1" lang="ja-JP" altLang="en-US" smtClean="0"/>
              <a:t>‹#›</a:t>
            </a:fld>
            <a:endParaRPr kumimoji="1" lang="ja-JP" altLang="en-US"/>
          </a:p>
        </p:txBody>
      </p:sp>
    </p:spTree>
    <p:extLst>
      <p:ext uri="{BB962C8B-B14F-4D97-AF65-F5344CB8AC3E}">
        <p14:creationId xmlns:p14="http://schemas.microsoft.com/office/powerpoint/2010/main" val="594955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223BD14-6B30-4EF0-AB31-C35E05D68F72}" type="datetime1">
              <a:rPr kumimoji="1" lang="ja-JP" altLang="en-US" smtClean="0"/>
              <a:t>2025/4/3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D3F0DCD-603C-4D46-95AF-1576B20AC42F}" type="slidenum">
              <a:rPr kumimoji="1" lang="ja-JP" altLang="en-US" smtClean="0"/>
              <a:t>‹#›</a:t>
            </a:fld>
            <a:endParaRPr kumimoji="1" lang="ja-JP" altLang="en-US"/>
          </a:p>
        </p:txBody>
      </p:sp>
    </p:spTree>
    <p:extLst>
      <p:ext uri="{BB962C8B-B14F-4D97-AF65-F5344CB8AC3E}">
        <p14:creationId xmlns:p14="http://schemas.microsoft.com/office/powerpoint/2010/main" val="1722521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262345-2459-4154-A3AD-7CE150916B43}" type="datetime1">
              <a:rPr kumimoji="1" lang="ja-JP" altLang="en-US" smtClean="0"/>
              <a:t>2025/4/3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D3F0DCD-603C-4D46-95AF-1576B20AC42F}" type="slidenum">
              <a:rPr kumimoji="1" lang="ja-JP" altLang="en-US" smtClean="0"/>
              <a:t>‹#›</a:t>
            </a:fld>
            <a:endParaRPr kumimoji="1" lang="ja-JP" altLang="en-US"/>
          </a:p>
        </p:txBody>
      </p:sp>
    </p:spTree>
    <p:extLst>
      <p:ext uri="{BB962C8B-B14F-4D97-AF65-F5344CB8AC3E}">
        <p14:creationId xmlns:p14="http://schemas.microsoft.com/office/powerpoint/2010/main" val="2195737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3FB88DE-41B1-4E7A-B891-14632701BA10}" type="datetime1">
              <a:rPr kumimoji="1" lang="ja-JP" altLang="en-US" smtClean="0"/>
              <a:t>2025/4/3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D3F0DCD-603C-4D46-95AF-1576B20AC42F}" type="slidenum">
              <a:rPr kumimoji="1" lang="ja-JP" altLang="en-US" smtClean="0"/>
              <a:t>‹#›</a:t>
            </a:fld>
            <a:endParaRPr kumimoji="1" lang="ja-JP" altLang="en-US"/>
          </a:p>
        </p:txBody>
      </p:sp>
    </p:spTree>
    <p:extLst>
      <p:ext uri="{BB962C8B-B14F-4D97-AF65-F5344CB8AC3E}">
        <p14:creationId xmlns:p14="http://schemas.microsoft.com/office/powerpoint/2010/main" val="2859406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30AAAD-15A5-49B7-97C5-D6D11A791A32}" type="datetime1">
              <a:rPr kumimoji="1" lang="ja-JP" altLang="en-US" smtClean="0"/>
              <a:t>2025/4/3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D3F0DCD-603C-4D46-95AF-1576B20AC42F}" type="slidenum">
              <a:rPr kumimoji="1" lang="ja-JP" altLang="en-US" smtClean="0"/>
              <a:t>‹#›</a:t>
            </a:fld>
            <a:endParaRPr kumimoji="1" lang="ja-JP" altLang="en-US"/>
          </a:p>
        </p:txBody>
      </p:sp>
    </p:spTree>
    <p:extLst>
      <p:ext uri="{BB962C8B-B14F-4D97-AF65-F5344CB8AC3E}">
        <p14:creationId xmlns:p14="http://schemas.microsoft.com/office/powerpoint/2010/main" val="728798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571" y="580737"/>
            <a:ext cx="6706433" cy="210832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4571" y="2903673"/>
            <a:ext cx="6706433" cy="69208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34571" y="10109836"/>
            <a:ext cx="1749504" cy="580735"/>
          </a:xfrm>
          <a:prstGeom prst="rect">
            <a:avLst/>
          </a:prstGeom>
        </p:spPr>
        <p:txBody>
          <a:bodyPr vert="horz" lIns="91440" tIns="45720" rIns="91440" bIns="45720" rtlCol="0" anchor="ctr"/>
          <a:lstStyle>
            <a:lvl1pPr algn="l">
              <a:defRPr sz="1020">
                <a:solidFill>
                  <a:schemeClr val="tx1">
                    <a:tint val="75000"/>
                  </a:schemeClr>
                </a:solidFill>
              </a:defRPr>
            </a:lvl1pPr>
          </a:lstStyle>
          <a:p>
            <a:fld id="{37427887-4F89-4A3E-8C3E-116217E21A1D}" type="datetime1">
              <a:rPr kumimoji="1" lang="ja-JP" altLang="en-US" smtClean="0"/>
              <a:t>2025/4/3</a:t>
            </a:fld>
            <a:endParaRPr kumimoji="1" lang="ja-JP" altLang="en-US"/>
          </a:p>
        </p:txBody>
      </p:sp>
      <p:sp>
        <p:nvSpPr>
          <p:cNvPr id="5" name="Footer Placeholder 4"/>
          <p:cNvSpPr>
            <a:spLocks noGrp="1"/>
          </p:cNvSpPr>
          <p:nvPr>
            <p:ph type="ftr" sz="quarter" idx="3"/>
          </p:nvPr>
        </p:nvSpPr>
        <p:spPr>
          <a:xfrm>
            <a:off x="2575659" y="10109836"/>
            <a:ext cx="2624257" cy="580735"/>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491500" y="10109836"/>
            <a:ext cx="1749504" cy="580735"/>
          </a:xfrm>
          <a:prstGeom prst="rect">
            <a:avLst/>
          </a:prstGeom>
        </p:spPr>
        <p:txBody>
          <a:bodyPr vert="horz" lIns="91440" tIns="45720" rIns="91440" bIns="45720" rtlCol="0" anchor="ctr"/>
          <a:lstStyle>
            <a:lvl1pPr algn="r">
              <a:defRPr sz="1020">
                <a:solidFill>
                  <a:schemeClr val="tx1">
                    <a:tint val="75000"/>
                  </a:schemeClr>
                </a:solidFill>
              </a:defRPr>
            </a:lvl1pPr>
          </a:lstStyle>
          <a:p>
            <a:fld id="{BD3F0DCD-603C-4D46-95AF-1576B20AC42F}" type="slidenum">
              <a:rPr kumimoji="1" lang="ja-JP" altLang="en-US" smtClean="0"/>
              <a:t>‹#›</a:t>
            </a:fld>
            <a:endParaRPr kumimoji="1" lang="ja-JP" altLang="en-US"/>
          </a:p>
        </p:txBody>
      </p:sp>
    </p:spTree>
    <p:extLst>
      <p:ext uri="{BB962C8B-B14F-4D97-AF65-F5344CB8AC3E}">
        <p14:creationId xmlns:p14="http://schemas.microsoft.com/office/powerpoint/2010/main" val="10489073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777514" rtl="0" eaLnBrk="1" latinLnBrk="0" hangingPunct="1">
        <a:lnSpc>
          <a:spcPct val="90000"/>
        </a:lnSpc>
        <a:spcBef>
          <a:spcPct val="0"/>
        </a:spcBef>
        <a:buNone/>
        <a:defRPr kumimoji="1"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kumimoji="1"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kumimoji="1"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kumimoji="1"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mailto:tg0006@city.osaka.lg.jp?subject=&#12304;&#26045;&#35373;&#21517;&#12305;&#26032;&#35215;&#38525;&#24615;&#32773;&#22577;&#21578;&#65288;&#28207;&#21306;&#65289;" TargetMode="External"/><Relationship Id="rId13" Type="http://schemas.openxmlformats.org/officeDocument/2006/relationships/hyperlink" Target="mailto:tl0010@city.osaka.lg.jp?subject=&#12304;&#26045;&#35373;&#21517;&#12305;&#26032;&#35215;&#38525;&#24615;&#32773;&#22577;&#21578;&#65288;&#28096;&#24029;&#21306;&#65289;" TargetMode="External"/><Relationship Id="rId18" Type="http://schemas.openxmlformats.org/officeDocument/2006/relationships/hyperlink" Target="mailto:tq0011@city.osaka.lg.jp?subject=&#12304;&#26045;&#35373;&#21517;&#12305;&#26032;&#35215;&#38525;&#24615;&#32773;&#22577;&#21578;&#65288;&#22478;&#26481;&#21306;&#65289;" TargetMode="External"/><Relationship Id="rId3" Type="http://schemas.openxmlformats.org/officeDocument/2006/relationships/hyperlink" Target="mailto:tb0009@city.osaka.lg.jp?subject=&#12304;&#26045;&#35373;&#21517;&#12305;&#26032;&#35215;&#38525;&#24615;&#32773;&#22577;&#21578;&#65288;&#37117;&#23798;&#21306;&#65289;" TargetMode="External"/><Relationship Id="rId21" Type="http://schemas.openxmlformats.org/officeDocument/2006/relationships/hyperlink" Target="mailto:tt0007@city.osaka.lg.jp?subject=&#12304;&#26045;&#35373;&#21517;&#12305;&#26032;&#35215;&#38525;&#24615;&#32773;&#22577;&#21578;&#65288;&#20303;&#20043;&#27743;&#21306;&#65289;" TargetMode="External"/><Relationship Id="rId7" Type="http://schemas.openxmlformats.org/officeDocument/2006/relationships/hyperlink" Target="mailto:tf0006@city.osaka.lg.jp?subject=&#12304;&#26045;&#35373;&#21517;&#12305;&#26032;&#35215;&#38525;&#24615;&#32773;&#22577;&#21578;&#65288;&#35199;&#21306;&#65289;" TargetMode="External"/><Relationship Id="rId12" Type="http://schemas.openxmlformats.org/officeDocument/2006/relationships/hyperlink" Target="mailto:tk0010@city.osaka.lg.jp?subject=&#12304;&#26045;&#35373;&#21517;&#12305;&#26032;&#35215;&#38525;&#24615;&#32773;&#22577;&#21578;&#65288;&#35199;&#28096;&#24029;&#21306;&#65289;" TargetMode="External"/><Relationship Id="rId17" Type="http://schemas.openxmlformats.org/officeDocument/2006/relationships/hyperlink" Target="mailto:tp0011@city.osaka.lg.jp?subject=&#12304;&#26045;&#35373;&#21517;&#12305;&#26032;&#35215;&#38525;&#24615;&#32773;&#22577;&#21578;&#65288;&#26093;&#21306;&#65289;" TargetMode="External"/><Relationship Id="rId25" Type="http://schemas.openxmlformats.org/officeDocument/2006/relationships/hyperlink" Target="mailto:tx0009@city.osaka.lg.jp?subject=&#12304;&#26045;&#35373;&#21517;&#12305;&#26032;&#35215;&#38525;&#24615;&#32773;&#22577;&#21578;&#65288;&#35199;&#25104;&#21306;&#65289;" TargetMode="External"/><Relationship Id="rId2" Type="http://schemas.openxmlformats.org/officeDocument/2006/relationships/hyperlink" Target="mailto:ta0007@city.osaka.lg.jp?subject=&#12304;&#26045;&#35373;&#21517;&#12305;&#26032;&#35215;&#38525;&#24615;&#32773;&#22577;&#21578;&#65288;&#21271;&#21306;&#65289;" TargetMode="External"/><Relationship Id="rId16" Type="http://schemas.openxmlformats.org/officeDocument/2006/relationships/hyperlink" Target="mailto:to0006@city.osaka.lg.jp?subject=&#12304;&#26045;&#35373;&#21517;&#12305;&#26032;&#35215;&#38525;&#24615;&#32773;&#22577;&#21578;&#65288;&#29983;&#37326;&#21306;&#65289;" TargetMode="External"/><Relationship Id="rId20" Type="http://schemas.openxmlformats.org/officeDocument/2006/relationships/hyperlink" Target="mailto:ts0009@city.osaka.lg.jp?subject=&#12304;&#26045;&#35373;&#21517;&#12305;&#26032;&#35215;&#38525;&#24615;&#32773;&#22577;&#21578;&#65288;&#38463;&#20493;&#37326;&#21306;&#65289;" TargetMode="External"/><Relationship Id="rId1" Type="http://schemas.openxmlformats.org/officeDocument/2006/relationships/slideLayout" Target="../slideLayouts/slideLayout2.xml"/><Relationship Id="rId6" Type="http://schemas.openxmlformats.org/officeDocument/2006/relationships/hyperlink" Target="mailto:te0012@city.osaka.lg.jp?subject=&#12304;&#26045;&#35373;&#21517;&#12305;&#26032;&#35215;&#38525;&#24615;&#32773;&#22577;&#21578;&#65288;&#20013;&#22830;&#21306;&#65289;" TargetMode="External"/><Relationship Id="rId11" Type="http://schemas.openxmlformats.org/officeDocument/2006/relationships/hyperlink" Target="mailto:tj0009@city.osaka.lg.jp?subject=&#12304;&#26045;&#35373;&#21517;&#12305;&#26032;&#35215;&#38525;&#24615;&#32773;&#22577;&#21578;&#65288;&#28010;&#36895;&#21306;&#65289;" TargetMode="External"/><Relationship Id="rId24" Type="http://schemas.openxmlformats.org/officeDocument/2006/relationships/hyperlink" Target="mailto:tw0006@city.osaka.lg.jp?subject=&#12304;&#26045;&#35373;&#21517;&#12305;&#26032;&#35215;&#38525;&#24615;&#32773;&#22577;&#21578;&#65288;&#24179;&#37326;&#21306;&#65289;" TargetMode="External"/><Relationship Id="rId5" Type="http://schemas.openxmlformats.org/officeDocument/2006/relationships/hyperlink" Target="mailto:td0011@city.osaka.lg.jp?subject=&#12304;&#26045;&#35373;&#21517;&#12305;&#26032;&#35215;&#38525;&#24615;&#32773;&#22577;&#21578;&#65288;&#27492;&#33457;&#21306;&#65289;" TargetMode="External"/><Relationship Id="rId15" Type="http://schemas.openxmlformats.org/officeDocument/2006/relationships/hyperlink" Target="mailto:tn0010@city.osaka.lg.jp?subject=&#12304;&#26045;&#35373;&#21517;&#12305;&#26032;&#35215;&#38525;&#24615;&#32773;&#22577;&#21578;&#65288;&#26481;&#25104;&#21306;&#65289;" TargetMode="External"/><Relationship Id="rId23" Type="http://schemas.openxmlformats.org/officeDocument/2006/relationships/hyperlink" Target="mailto:tv0011@city.osaka.lg.jp?subject=&#12304;&#26045;&#35373;&#21517;&#12305;&#26032;&#35215;&#38525;&#24615;&#32773;&#22577;&#21578;&#65288;&#26481;&#20303;&#21513;&#21306;&#65289;" TargetMode="External"/><Relationship Id="rId10" Type="http://schemas.openxmlformats.org/officeDocument/2006/relationships/hyperlink" Target="mailto:ti0007@city.osaka.lg.jp?subject=&#12304;&#26045;&#35373;&#21517;&#12305;&#26032;&#35215;&#38525;&#24615;&#32773;&#22577;&#21578;&#65288;&#22825;&#29579;&#23546;&#21306;&#65289;" TargetMode="External"/><Relationship Id="rId19" Type="http://schemas.openxmlformats.org/officeDocument/2006/relationships/hyperlink" Target="mailto:tr0012@city.osaka.lg.jp?subject=&#12304;&#26045;&#35373;&#21517;&#12305;&#26032;&#35215;&#38525;&#24615;&#32773;&#22577;&#21578;&#65288;&#40372;&#35211;&#21306;&#65289;" TargetMode="External"/><Relationship Id="rId4" Type="http://schemas.openxmlformats.org/officeDocument/2006/relationships/hyperlink" Target="mailto:tc0007@city.osaka.lg.jp?subject=&#12304;&#26045;&#35373;&#21517;&#12305;&#26032;&#35215;&#38525;&#24615;&#32773;&#22577;&#21578;&#65288;&#31119;&#23798;&#21306;&#65289;" TargetMode="External"/><Relationship Id="rId9" Type="http://schemas.openxmlformats.org/officeDocument/2006/relationships/hyperlink" Target="mailto:th0006@city.osaka.lg.jp?subject=&#12304;&#26045;&#35373;&#21517;&#12305;&#26032;&#35215;&#38525;&#24615;&#32773;&#22577;&#21578;&#65288;&#22823;&#27491;&#21306;&#65289;" TargetMode="External"/><Relationship Id="rId14" Type="http://schemas.openxmlformats.org/officeDocument/2006/relationships/hyperlink" Target="mailto:tm0007@city.osaka.lg.jp?subject=&#12304;&#26045;&#35373;&#21517;&#12305;&#26032;&#35215;&#38525;&#24615;&#32773;&#22577;&#21578;&#65288;&#26481;&#28096;&#24029;&#21306;&#65289;" TargetMode="External"/><Relationship Id="rId22" Type="http://schemas.openxmlformats.org/officeDocument/2006/relationships/hyperlink" Target="mailto:tu0008@city.osaka.lg.jp?subject=&#12304;&#26045;&#35373;&#21517;&#12305;&#26032;&#35215;&#38525;&#24615;&#32773;&#22577;&#21578;&#65288;&#20303;&#21513;&#21306;&#6528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9A9B8F6C-75E6-D0DD-1735-703E1735F7C7}"/>
              </a:ext>
            </a:extLst>
          </p:cNvPr>
          <p:cNvSpPr/>
          <p:nvPr/>
        </p:nvSpPr>
        <p:spPr>
          <a:xfrm>
            <a:off x="419100" y="294779"/>
            <a:ext cx="6858000" cy="70113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b="1"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高齢者施設・障がい者施設（入所）</a:t>
            </a:r>
            <a:r>
              <a:rPr lang="ja-JP" b="1"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管理者の皆様へ</a:t>
            </a:r>
            <a:r>
              <a:rPr lang="ja-JP" altLang="en-US" b="1"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p>
          <a:p>
            <a:pPr algn="ctr"/>
            <a:r>
              <a:rPr lang="ja-JP" altLang="en-US" sz="2000" b="1"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sz="1300" b="1"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令和</a:t>
            </a:r>
            <a:r>
              <a:rPr lang="ja-JP" altLang="en-US" sz="1300" b="1"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６</a:t>
            </a:r>
            <a:r>
              <a:rPr lang="ja-JP" sz="1300" b="1"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年</a:t>
            </a:r>
            <a:r>
              <a:rPr lang="ja-JP" altLang="en-US" sz="1300" b="1"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４</a:t>
            </a:r>
            <a:r>
              <a:rPr lang="ja-JP" sz="1300" b="1"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月</a:t>
            </a:r>
            <a:r>
              <a:rPr lang="ja-JP" altLang="en-US" sz="1300" b="1"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１</a:t>
            </a:r>
            <a:r>
              <a:rPr lang="ja-JP" sz="1300" b="1"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日～</a:t>
            </a:r>
            <a:endParaRPr lang="ja-JP" sz="13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93C7A59F-4967-6660-FF1A-E274B1525C7A}"/>
              </a:ext>
            </a:extLst>
          </p:cNvPr>
          <p:cNvSpPr txBox="1"/>
          <p:nvPr/>
        </p:nvSpPr>
        <p:spPr>
          <a:xfrm>
            <a:off x="419100" y="1118305"/>
            <a:ext cx="6858000" cy="1384995"/>
          </a:xfrm>
          <a:prstGeom prst="rect">
            <a:avLst/>
          </a:prstGeom>
          <a:noFill/>
        </p:spPr>
        <p:txBody>
          <a:bodyPr wrap="square" rtlCol="0">
            <a:spAutoFit/>
          </a:bodyPr>
          <a:lstStyle/>
          <a:p>
            <a:pPr algn="just"/>
            <a:r>
              <a:rPr lang="ja-JP" altLang="ja-JP" sz="1400" u="sng" kern="100" dirty="0">
                <a:solidFill>
                  <a:srgbClr val="FF0000"/>
                </a:solidFill>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新型コロナウイルス感染症</a:t>
            </a:r>
            <a:r>
              <a:rPr lang="ja-JP" altLang="ja-JP"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は、施設内での感染拡大を防止するために早期の対策が必要です。</a:t>
            </a:r>
            <a:r>
              <a:rPr lang="ja-JP" altLang="en-US"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そのため、</a:t>
            </a:r>
            <a:r>
              <a:rPr lang="ja-JP" altLang="ja-JP"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令和</a:t>
            </a:r>
            <a:r>
              <a:rPr lang="ja-JP" altLang="en-US"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５</a:t>
            </a:r>
            <a:r>
              <a:rPr lang="ja-JP" altLang="ja-JP"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年</a:t>
            </a:r>
            <a:r>
              <a:rPr lang="ja-JP" altLang="en-US"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５</a:t>
            </a:r>
            <a:r>
              <a:rPr lang="ja-JP" altLang="ja-JP"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月</a:t>
            </a:r>
            <a:r>
              <a:rPr lang="ja-JP" altLang="en-US"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８</a:t>
            </a:r>
            <a:r>
              <a:rPr lang="ja-JP" altLang="ja-JP"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日に</a:t>
            </a:r>
            <a:r>
              <a:rPr lang="ja-JP" altLang="en-US"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５</a:t>
            </a:r>
            <a:r>
              <a:rPr lang="ja-JP" altLang="ja-JP"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類感染症へ位置付けを変更した後も、大阪市保健所における陽性者の早期把握、初期感染制御の取組みを継続してきましたが、令和</a:t>
            </a:r>
            <a:r>
              <a:rPr lang="ja-JP" altLang="en-US"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６</a:t>
            </a:r>
            <a:r>
              <a:rPr lang="ja-JP" altLang="ja-JP"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年</a:t>
            </a:r>
            <a:r>
              <a:rPr lang="ja-JP" altLang="en-US"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４</a:t>
            </a:r>
            <a:r>
              <a:rPr lang="ja-JP" altLang="ja-JP"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月</a:t>
            </a:r>
            <a:r>
              <a:rPr lang="ja-JP" altLang="en-US"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１</a:t>
            </a:r>
            <a:r>
              <a:rPr lang="ja-JP" altLang="ja-JP"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日より、</a:t>
            </a:r>
            <a:r>
              <a:rPr lang="ja-JP" altLang="en-US"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その</a:t>
            </a:r>
            <a:r>
              <a:rPr lang="ja-JP" altLang="ja-JP"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対応窓口を各区保健福祉センターへ変更します。</a:t>
            </a:r>
          </a:p>
          <a:p>
            <a:r>
              <a:rPr lang="ja-JP" altLang="ja-JP" sz="1400" u="sng" dirty="0">
                <a:solidFill>
                  <a:srgbClr val="FF0000"/>
                </a:solidFill>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令和</a:t>
            </a:r>
            <a:r>
              <a:rPr lang="ja-JP" altLang="en-US" sz="1400" u="sng" dirty="0">
                <a:solidFill>
                  <a:srgbClr val="FF0000"/>
                </a:solidFill>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６</a:t>
            </a:r>
            <a:r>
              <a:rPr lang="ja-JP" altLang="ja-JP" sz="1400" u="sng" dirty="0">
                <a:solidFill>
                  <a:srgbClr val="FF0000"/>
                </a:solidFill>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年</a:t>
            </a:r>
            <a:r>
              <a:rPr lang="ja-JP" altLang="en-US" sz="1400" u="sng" dirty="0">
                <a:solidFill>
                  <a:srgbClr val="FF0000"/>
                </a:solidFill>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４</a:t>
            </a:r>
            <a:r>
              <a:rPr lang="ja-JP" altLang="ja-JP" sz="1400" u="sng" dirty="0">
                <a:solidFill>
                  <a:srgbClr val="FF0000"/>
                </a:solidFill>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月以降</a:t>
            </a:r>
            <a:r>
              <a:rPr lang="ja-JP" altLang="en-US" sz="1400" u="sng" dirty="0">
                <a:solidFill>
                  <a:srgbClr val="FF0000"/>
                </a:solidFill>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に</a:t>
            </a:r>
            <a:r>
              <a:rPr lang="ja-JP" altLang="ja-JP" sz="1400" u="sng" dirty="0">
                <a:solidFill>
                  <a:srgbClr val="FF0000"/>
                </a:solidFill>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施設内で陽性者が発生した際は、施設</a:t>
            </a:r>
            <a:r>
              <a:rPr lang="ja-JP" altLang="en-US" sz="1400" u="sng" dirty="0">
                <a:solidFill>
                  <a:srgbClr val="FF0000"/>
                </a:solidFill>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の</a:t>
            </a:r>
            <a:r>
              <a:rPr lang="ja-JP" altLang="ja-JP" sz="1400" u="sng" dirty="0">
                <a:solidFill>
                  <a:srgbClr val="FF0000"/>
                </a:solidFill>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所在する区の保健福祉センターへご報告ください。</a:t>
            </a:r>
            <a:endParaRPr kumimoji="1" lang="ja-JP" altLang="en-US" sz="1200" dirty="0">
              <a:solidFill>
                <a:srgbClr val="FF0000"/>
              </a:solidFill>
              <a:latin typeface="UD デジタル 教科書体 N-B" panose="02020700000000000000" pitchFamily="17" charset="-128"/>
              <a:ea typeface="UD デジタル 教科書体 N-B" panose="02020700000000000000" pitchFamily="17" charset="-128"/>
            </a:endParaRPr>
          </a:p>
        </p:txBody>
      </p:sp>
      <p:sp>
        <p:nvSpPr>
          <p:cNvPr id="6" name="正方形/長方形 5">
            <a:extLst>
              <a:ext uri="{FF2B5EF4-FFF2-40B4-BE49-F238E27FC236}">
                <a16:creationId xmlns:a16="http://schemas.microsoft.com/office/drawing/2014/main" id="{693502F2-224B-1B4A-A314-418E62691AE5}"/>
              </a:ext>
            </a:extLst>
          </p:cNvPr>
          <p:cNvSpPr/>
          <p:nvPr/>
        </p:nvSpPr>
        <p:spPr>
          <a:xfrm>
            <a:off x="164892" y="182880"/>
            <a:ext cx="7439867" cy="10523220"/>
          </a:xfrm>
          <a:prstGeom prst="rect">
            <a:avLst/>
          </a:prstGeom>
          <a:noFill/>
          <a:ln w="44450">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aphicFrame>
        <p:nvGraphicFramePr>
          <p:cNvPr id="17" name="表 16">
            <a:extLst>
              <a:ext uri="{FF2B5EF4-FFF2-40B4-BE49-F238E27FC236}">
                <a16:creationId xmlns:a16="http://schemas.microsoft.com/office/drawing/2014/main" id="{BF2CE2F1-5EEC-73FA-BCD9-2826C90081E2}"/>
              </a:ext>
            </a:extLst>
          </p:cNvPr>
          <p:cNvGraphicFramePr>
            <a:graphicFrameLocks noGrp="1"/>
          </p:cNvGraphicFramePr>
          <p:nvPr>
            <p:extLst>
              <p:ext uri="{D42A27DB-BD31-4B8C-83A1-F6EECF244321}">
                <p14:modId xmlns:p14="http://schemas.microsoft.com/office/powerpoint/2010/main" val="2281311561"/>
              </p:ext>
            </p:extLst>
          </p:nvPr>
        </p:nvGraphicFramePr>
        <p:xfrm>
          <a:off x="250630" y="2676417"/>
          <a:ext cx="7248279" cy="1479040"/>
        </p:xfrm>
        <a:graphic>
          <a:graphicData uri="http://schemas.openxmlformats.org/drawingml/2006/table">
            <a:tbl>
              <a:tblPr firstRow="1" bandRow="1">
                <a:tableStyleId>{5C22544A-7EE6-4342-B048-85BDC9FD1C3A}</a:tableStyleId>
              </a:tblPr>
              <a:tblGrid>
                <a:gridCol w="1034495">
                  <a:extLst>
                    <a:ext uri="{9D8B030D-6E8A-4147-A177-3AD203B41FA5}">
                      <a16:colId xmlns:a16="http://schemas.microsoft.com/office/drawing/2014/main" val="213912468"/>
                    </a:ext>
                  </a:extLst>
                </a:gridCol>
                <a:gridCol w="6213784">
                  <a:extLst>
                    <a:ext uri="{9D8B030D-6E8A-4147-A177-3AD203B41FA5}">
                      <a16:colId xmlns:a16="http://schemas.microsoft.com/office/drawing/2014/main" val="3751487338"/>
                    </a:ext>
                  </a:extLst>
                </a:gridCol>
              </a:tblGrid>
              <a:tr h="484250">
                <a:tc gridSpan="2">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変　更　点（令和６年４月１日～）</a:t>
                      </a:r>
                    </a:p>
                  </a:txBody>
                  <a:tcPr anchor="ctr"/>
                </a:tc>
                <a:tc hMerge="1">
                  <a:txBody>
                    <a:bodyPr/>
                    <a:lstStyle/>
                    <a:p>
                      <a:pPr algn="ctr"/>
                      <a:r>
                        <a:rPr kumimoji="1" lang="ja-JP" altLang="en-US" sz="1200" dirty="0"/>
                        <a:t>変更前</a:t>
                      </a:r>
                      <a:endParaRPr kumimoji="1" lang="en-US" altLang="ja-JP" sz="1200" dirty="0"/>
                    </a:p>
                    <a:p>
                      <a:pPr algn="ctr"/>
                      <a:r>
                        <a:rPr kumimoji="1" lang="ja-JP" altLang="en-US" sz="1200" dirty="0"/>
                        <a:t>（～令和６年３月末）</a:t>
                      </a:r>
                    </a:p>
                  </a:txBody>
                  <a:tcPr anchor="ctr"/>
                </a:tc>
                <a:extLst>
                  <a:ext uri="{0D108BD9-81ED-4DB2-BD59-A6C34878D82A}">
                    <a16:rowId xmlns:a16="http://schemas.microsoft.com/office/drawing/2014/main" val="1163641803"/>
                  </a:ext>
                </a:extLst>
              </a:tr>
              <a:tr h="585459">
                <a:tc>
                  <a:txBody>
                    <a:bodyPr/>
                    <a:lstStyle/>
                    <a:p>
                      <a:pPr algn="ctr"/>
                      <a:r>
                        <a:rPr kumimoji="1" lang="ja-JP" altLang="en-US" sz="1400" dirty="0">
                          <a:latin typeface="UD デジタル 教科書体 N-R" panose="02020400000000000000" pitchFamily="17" charset="-128"/>
                          <a:ea typeface="UD デジタル 教科書体 N-R" panose="02020400000000000000" pitchFamily="17" charset="-128"/>
                        </a:rPr>
                        <a:t>報告基準</a:t>
                      </a:r>
                      <a:endParaRPr kumimoji="1" lang="en-US" altLang="ja-JP" sz="1400" dirty="0">
                        <a:latin typeface="UD デジタル 教科書体 N-R" panose="02020400000000000000" pitchFamily="17" charset="-128"/>
                        <a:ea typeface="UD デジタル 教科書体 N-R" panose="02020400000000000000" pitchFamily="17" charset="-128"/>
                      </a:endParaRPr>
                    </a:p>
                  </a:txBody>
                  <a:tcPr anchor="ctr"/>
                </a:tc>
                <a:tc>
                  <a:txBody>
                    <a:bodyPr/>
                    <a:lstStyle/>
                    <a:p>
                      <a:pPr algn="l"/>
                      <a:r>
                        <a:rPr kumimoji="1" lang="ja-JP" altLang="en-US" sz="1300" dirty="0">
                          <a:latin typeface="UD デジタル 教科書体 N-R" panose="02020400000000000000" pitchFamily="17" charset="-128"/>
                          <a:ea typeface="UD デジタル 教科書体 N-R" panose="02020400000000000000" pitchFamily="17" charset="-128"/>
                        </a:rPr>
                        <a:t>① 施設内陽性者が</a:t>
                      </a:r>
                      <a:r>
                        <a:rPr kumimoji="1" lang="en-US" altLang="ja-JP" sz="1300" b="1" u="sng" dirty="0">
                          <a:solidFill>
                            <a:srgbClr val="FF0000"/>
                          </a:solidFill>
                          <a:latin typeface="UD デジタル 教科書体 N-R" panose="02020400000000000000" pitchFamily="17" charset="-128"/>
                          <a:ea typeface="UD デジタル 教科書体 N-R" panose="02020400000000000000" pitchFamily="17" charset="-128"/>
                        </a:rPr>
                        <a:t>10</a:t>
                      </a:r>
                      <a:r>
                        <a:rPr kumimoji="1" lang="ja-JP" altLang="en-US" sz="1300" b="1" u="sng" dirty="0">
                          <a:solidFill>
                            <a:srgbClr val="FF0000"/>
                          </a:solidFill>
                          <a:latin typeface="UD デジタル 教科書体 N-R" panose="02020400000000000000" pitchFamily="17" charset="-128"/>
                          <a:ea typeface="UD デジタル 教科書体 N-R" panose="02020400000000000000" pitchFamily="17" charset="-128"/>
                        </a:rPr>
                        <a:t>名以上</a:t>
                      </a:r>
                      <a:r>
                        <a:rPr kumimoji="1" lang="ja-JP" altLang="en-US" sz="1300" dirty="0">
                          <a:latin typeface="UD デジタル 教科書体 N-R" panose="02020400000000000000" pitchFamily="17" charset="-128"/>
                          <a:ea typeface="UD デジタル 教科書体 N-R" panose="02020400000000000000" pitchFamily="17" charset="-128"/>
                        </a:rPr>
                        <a:t>又は全利用者の半数以上の陽性者が発生した場合</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② 死亡者又は重篤患者が１週間に２名以上発生した場合等</a:t>
                      </a:r>
                      <a:endParaRPr kumimoji="1" lang="en-US" altLang="ja-JP" sz="13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325156670"/>
                  </a:ext>
                </a:extLst>
              </a:tr>
              <a:tr h="409331">
                <a:tc>
                  <a:txBody>
                    <a:bodyPr/>
                    <a:lstStyle/>
                    <a:p>
                      <a:pPr algn="ctr"/>
                      <a:r>
                        <a:rPr kumimoji="1" lang="ja-JP" altLang="en-US" sz="1400" dirty="0">
                          <a:latin typeface="UD デジタル 教科書体 N-R" panose="02020400000000000000" pitchFamily="17" charset="-128"/>
                          <a:ea typeface="UD デジタル 教科書体 N-R" panose="02020400000000000000" pitchFamily="17" charset="-128"/>
                        </a:rPr>
                        <a:t>報 告 先</a:t>
                      </a:r>
                    </a:p>
                  </a:txBody>
                  <a:tcPr anchor="ctr"/>
                </a:tc>
                <a:tc>
                  <a:txBody>
                    <a:bodyPr/>
                    <a:lstStyle/>
                    <a:p>
                      <a:pPr algn="l"/>
                      <a:r>
                        <a:rPr kumimoji="1" lang="ja-JP" altLang="en-US" sz="1300" dirty="0">
                          <a:solidFill>
                            <a:srgbClr val="FF0000"/>
                          </a:solidFill>
                          <a:latin typeface="UD デジタル 教科書体 N-R" panose="02020400000000000000" pitchFamily="17" charset="-128"/>
                          <a:ea typeface="UD デジタル 教科書体 N-R" panose="02020400000000000000" pitchFamily="17" charset="-128"/>
                        </a:rPr>
                        <a:t>施設の所在する区の保健福祉センター</a:t>
                      </a:r>
                      <a:endParaRPr kumimoji="1" lang="en-US" altLang="ja-JP" sz="1300" dirty="0">
                        <a:solidFill>
                          <a:srgbClr val="FF0000"/>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038367243"/>
                  </a:ext>
                </a:extLst>
              </a:tr>
            </a:tbl>
          </a:graphicData>
        </a:graphic>
      </p:graphicFrame>
      <p:graphicFrame>
        <p:nvGraphicFramePr>
          <p:cNvPr id="3" name="表 2">
            <a:extLst>
              <a:ext uri="{FF2B5EF4-FFF2-40B4-BE49-F238E27FC236}">
                <a16:creationId xmlns:a16="http://schemas.microsoft.com/office/drawing/2014/main" id="{44409622-DC2C-672F-9BAC-FABF5F3132B5}"/>
              </a:ext>
            </a:extLst>
          </p:cNvPr>
          <p:cNvGraphicFramePr>
            <a:graphicFrameLocks noGrp="1"/>
          </p:cNvGraphicFramePr>
          <p:nvPr>
            <p:extLst>
              <p:ext uri="{D42A27DB-BD31-4B8C-83A1-F6EECF244321}">
                <p14:modId xmlns:p14="http://schemas.microsoft.com/office/powerpoint/2010/main" val="3626181981"/>
              </p:ext>
            </p:extLst>
          </p:nvPr>
        </p:nvGraphicFramePr>
        <p:xfrm>
          <a:off x="245939" y="4242015"/>
          <a:ext cx="7277772" cy="4549140"/>
        </p:xfrm>
        <a:graphic>
          <a:graphicData uri="http://schemas.openxmlformats.org/drawingml/2006/table">
            <a:tbl>
              <a:tblPr firstRow="1" bandRow="1">
                <a:tableStyleId>{5C22544A-7EE6-4342-B048-85BDC9FD1C3A}</a:tableStyleId>
              </a:tblPr>
              <a:tblGrid>
                <a:gridCol w="1676400">
                  <a:extLst>
                    <a:ext uri="{9D8B030D-6E8A-4147-A177-3AD203B41FA5}">
                      <a16:colId xmlns:a16="http://schemas.microsoft.com/office/drawing/2014/main" val="213912468"/>
                    </a:ext>
                  </a:extLst>
                </a:gridCol>
                <a:gridCol w="5601372">
                  <a:extLst>
                    <a:ext uri="{9D8B030D-6E8A-4147-A177-3AD203B41FA5}">
                      <a16:colId xmlns:a16="http://schemas.microsoft.com/office/drawing/2014/main" val="3751487338"/>
                    </a:ext>
                  </a:extLst>
                </a:gridCol>
              </a:tblGrid>
              <a:tr h="539855">
                <a:tc gridSpan="2">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各区保健福祉センターへの報告方法</a:t>
                      </a:r>
                    </a:p>
                  </a:txBody>
                  <a:tcPr anchor="ctr"/>
                </a:tc>
                <a:tc hMerge="1">
                  <a:txBody>
                    <a:bodyPr/>
                    <a:lstStyle/>
                    <a:p>
                      <a:pPr algn="ctr"/>
                      <a:r>
                        <a:rPr kumimoji="1" lang="ja-JP" altLang="en-US" sz="1200" dirty="0"/>
                        <a:t>変更前</a:t>
                      </a:r>
                      <a:endParaRPr kumimoji="1" lang="en-US" altLang="ja-JP" sz="1200" dirty="0"/>
                    </a:p>
                    <a:p>
                      <a:pPr algn="ctr"/>
                      <a:r>
                        <a:rPr kumimoji="1" lang="ja-JP" altLang="en-US" sz="1200" dirty="0"/>
                        <a:t>（～令和６年３月末）</a:t>
                      </a:r>
                    </a:p>
                  </a:txBody>
                  <a:tcPr anchor="ctr"/>
                </a:tc>
                <a:extLst>
                  <a:ext uri="{0D108BD9-81ED-4DB2-BD59-A6C34878D82A}">
                    <a16:rowId xmlns:a16="http://schemas.microsoft.com/office/drawing/2014/main" val="1163641803"/>
                  </a:ext>
                </a:extLst>
              </a:tr>
              <a:tr h="481225">
                <a:tc>
                  <a:txBody>
                    <a:bodyPr/>
                    <a:lstStyle/>
                    <a:p>
                      <a:pPr algn="ctr"/>
                      <a:r>
                        <a:rPr kumimoji="1" lang="ja-JP" altLang="en-US" sz="1400" dirty="0">
                          <a:latin typeface="UD デジタル 教科書体 N-R" panose="02020400000000000000" pitchFamily="17" charset="-128"/>
                          <a:ea typeface="UD デジタル 教科書体 N-R" panose="02020400000000000000" pitchFamily="17" charset="-128"/>
                        </a:rPr>
                        <a:t>報告の対象</a:t>
                      </a:r>
                    </a:p>
                  </a:txBody>
                  <a:tcPr anchor="ctr"/>
                </a:tc>
                <a:tc>
                  <a:txBody>
                    <a:bodyPr/>
                    <a:lstStyle/>
                    <a:p>
                      <a:pPr algn="l"/>
                      <a:r>
                        <a:rPr lang="ja-JP" altLang="en-US" sz="1300" b="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高齢者・障がい者の入所施設内で発生した陽性者（入所者・職員等）</a:t>
                      </a:r>
                      <a:endParaRPr kumimoji="1" lang="en-US" altLang="ja-JP" sz="1300" b="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325156670"/>
                  </a:ext>
                </a:extLst>
              </a:tr>
              <a:tr h="518160">
                <a:tc>
                  <a:txBody>
                    <a:bodyPr/>
                    <a:lstStyle/>
                    <a:p>
                      <a:pPr algn="ctr"/>
                      <a:r>
                        <a:rPr kumimoji="1" lang="ja-JP" altLang="en-US" sz="1400" dirty="0">
                          <a:latin typeface="UD デジタル 教科書体 N-R" panose="02020400000000000000" pitchFamily="17" charset="-128"/>
                          <a:ea typeface="UD デジタル 教科書体 N-R" panose="02020400000000000000" pitchFamily="17" charset="-128"/>
                        </a:rPr>
                        <a:t>報 告 の</a:t>
                      </a:r>
                      <a:endParaRPr kumimoji="1" lang="en-US" altLang="ja-JP" sz="1400" dirty="0">
                        <a:latin typeface="UD デジタル 教科書体 N-R" panose="02020400000000000000" pitchFamily="17" charset="-128"/>
                        <a:ea typeface="UD デジタル 教科書体 N-R" panose="02020400000000000000" pitchFamily="17" charset="-128"/>
                      </a:endParaRPr>
                    </a:p>
                    <a:p>
                      <a:pPr algn="ctr"/>
                      <a:r>
                        <a:rPr kumimoji="1" lang="ja-JP" altLang="en-US" sz="1400" dirty="0">
                          <a:latin typeface="UD デジタル 教科書体 N-R" panose="02020400000000000000" pitchFamily="17" charset="-128"/>
                          <a:ea typeface="UD デジタル 教科書体 N-R" panose="02020400000000000000" pitchFamily="17" charset="-128"/>
                        </a:rPr>
                        <a:t>タイミング</a:t>
                      </a:r>
                      <a:endParaRPr kumimoji="1" lang="en-US" altLang="ja-JP" sz="1400" dirty="0">
                        <a:latin typeface="UD デジタル 教科書体 N-R" panose="02020400000000000000" pitchFamily="17" charset="-128"/>
                        <a:ea typeface="UD デジタル 教科書体 N-R" panose="02020400000000000000" pitchFamily="17" charset="-128"/>
                      </a:endParaRPr>
                    </a:p>
                  </a:txBody>
                  <a:tcPr anchor="ctr"/>
                </a:tc>
                <a:tc>
                  <a:txBody>
                    <a:bodyPr/>
                    <a:lstStyle/>
                    <a:p>
                      <a:pPr algn="l"/>
                      <a:r>
                        <a:rPr kumimoji="1" lang="ja-JP" altLang="en-US" sz="1300" dirty="0">
                          <a:latin typeface="UD デジタル 教科書体 N-R" panose="02020400000000000000" pitchFamily="17" charset="-128"/>
                          <a:ea typeface="UD デジタル 教科書体 N-R" panose="02020400000000000000" pitchFamily="17" charset="-128"/>
                        </a:rPr>
                        <a:t>上記の報告基準①又は②を満たした時点で速やかに。</a:t>
                      </a:r>
                      <a:endParaRPr kumimoji="1" lang="en-US" altLang="ja-JP" sz="13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62348199"/>
                  </a:ext>
                </a:extLst>
              </a:tr>
              <a:tr h="1336870">
                <a:tc>
                  <a:txBody>
                    <a:bodyPr/>
                    <a:lstStyle/>
                    <a:p>
                      <a:pPr algn="ctr"/>
                      <a:r>
                        <a:rPr kumimoji="1" lang="ja-JP" altLang="en-US" sz="1400" dirty="0">
                          <a:latin typeface="UD デジタル 教科書体 N-R" panose="02020400000000000000" pitchFamily="17" charset="-128"/>
                          <a:ea typeface="UD デジタル 教科書体 N-R" panose="02020400000000000000" pitchFamily="17" charset="-128"/>
                        </a:rPr>
                        <a:t>報告内容</a:t>
                      </a:r>
                    </a:p>
                  </a:txBody>
                  <a:tcPr anchor="ctr"/>
                </a:tc>
                <a:tc>
                  <a:txBody>
                    <a:bodyPr/>
                    <a:lstStyle/>
                    <a:p>
                      <a:pPr algn="l"/>
                      <a:r>
                        <a:rPr kumimoji="1" lang="ja-JP" altLang="en-US" sz="1300" dirty="0">
                          <a:latin typeface="UD デジタル 教科書体 N-R" panose="02020400000000000000" pitchFamily="17" charset="-128"/>
                          <a:ea typeface="UD デジタル 教科書体 N-R" panose="02020400000000000000" pitchFamily="17" charset="-128"/>
                        </a:rPr>
                        <a:t>大阪市ホームページ「</a:t>
                      </a:r>
                      <a:r>
                        <a:rPr kumimoji="1" lang="ja-JP" altLang="en-US" sz="1300" u="sng" dirty="0">
                          <a:latin typeface="UD デジタル 教科書体 N-R" panose="02020400000000000000" pitchFamily="17" charset="-128"/>
                          <a:ea typeface="UD デジタル 教科書体 N-R" panose="02020400000000000000" pitchFamily="17" charset="-128"/>
                        </a:rPr>
                        <a:t>集団感染を防ぐために（クラスター対策）</a:t>
                      </a:r>
                      <a:r>
                        <a:rPr kumimoji="1" lang="ja-JP" altLang="en-US" sz="1300" dirty="0">
                          <a:latin typeface="UD デジタル 教科書体 N-R" panose="02020400000000000000" pitchFamily="17" charset="-128"/>
                          <a:ea typeface="UD デジタル 教科書体 N-R" panose="02020400000000000000" pitchFamily="17" charset="-128"/>
                        </a:rPr>
                        <a:t>」に掲載の「陽性者一覧」を作成し、施設の所在する区の保健福祉センター宛てメールで報告してください。</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100" dirty="0">
                          <a:latin typeface="UD デジタル 教科書体 N-R" panose="02020400000000000000" pitchFamily="17" charset="-128"/>
                          <a:ea typeface="UD デジタル 教科書体 N-R" panose="02020400000000000000" pitchFamily="17" charset="-128"/>
                        </a:rPr>
                        <a:t>　</a:t>
                      </a:r>
                      <a:r>
                        <a:rPr kumimoji="1" lang="en-US" altLang="ja-JP" sz="1100" dirty="0">
                          <a:latin typeface="UD デジタル 教科書体 N-R" panose="02020400000000000000" pitchFamily="17" charset="-128"/>
                          <a:ea typeface="UD デジタル 教科書体 N-R" panose="02020400000000000000" pitchFamily="17" charset="-128"/>
                        </a:rPr>
                        <a:t>※</a:t>
                      </a:r>
                      <a:r>
                        <a:rPr kumimoji="1" lang="ja-JP" altLang="en-US" sz="1100" dirty="0">
                          <a:latin typeface="UD デジタル 教科書体 N-R" panose="02020400000000000000" pitchFamily="17" charset="-128"/>
                          <a:ea typeface="UD デジタル 教科書体 N-R" panose="02020400000000000000" pitchFamily="17" charset="-128"/>
                        </a:rPr>
                        <a:t>　送付先は、次頁「連絡先一覧」からアクセス。</a:t>
                      </a:r>
                      <a:endParaRPr kumimoji="1" lang="en-US" altLang="ja-JP" sz="1100" dirty="0">
                        <a:latin typeface="UD デジタル 教科書体 N-R" panose="02020400000000000000" pitchFamily="17" charset="-128"/>
                        <a:ea typeface="UD デジタル 教科書体 N-R" panose="02020400000000000000" pitchFamily="17" charset="-128"/>
                      </a:endParaRPr>
                    </a:p>
                    <a:p>
                      <a:pPr algn="l"/>
                      <a:r>
                        <a:rPr kumimoji="1" lang="ja-JP" altLang="en-US" sz="1100" dirty="0">
                          <a:latin typeface="UD デジタル 教科書体 N-R" panose="02020400000000000000" pitchFamily="17" charset="-128"/>
                          <a:ea typeface="UD デジタル 教科書体 N-R" panose="02020400000000000000" pitchFamily="17" charset="-128"/>
                        </a:rPr>
                        <a:t>　</a:t>
                      </a:r>
                      <a:r>
                        <a:rPr kumimoji="1" lang="en-US" altLang="ja-JP" sz="1100" dirty="0">
                          <a:latin typeface="UD デジタル 教科書体 N-R" panose="02020400000000000000" pitchFamily="17" charset="-128"/>
                          <a:ea typeface="UD デジタル 教科書体 N-R" panose="02020400000000000000" pitchFamily="17" charset="-128"/>
                        </a:rPr>
                        <a:t>※</a:t>
                      </a:r>
                      <a:r>
                        <a:rPr kumimoji="1" lang="ja-JP" altLang="en-US" sz="1100" dirty="0">
                          <a:latin typeface="UD デジタル 教科書体 N-R" panose="02020400000000000000" pitchFamily="17" charset="-128"/>
                          <a:ea typeface="UD デジタル 教科書体 N-R" panose="02020400000000000000" pitchFamily="17" charset="-128"/>
                        </a:rPr>
                        <a:t>　メールの件名に</a:t>
                      </a:r>
                      <a:r>
                        <a:rPr kumimoji="1" lang="ja-JP" altLang="en-US" sz="1100" dirty="0">
                          <a:solidFill>
                            <a:srgbClr val="FF0000"/>
                          </a:solidFill>
                          <a:latin typeface="UD デジタル 教科書体 N-R" panose="02020400000000000000" pitchFamily="17" charset="-128"/>
                          <a:ea typeface="UD デジタル 教科書体 N-R" panose="02020400000000000000" pitchFamily="17" charset="-128"/>
                        </a:rPr>
                        <a:t>「</a:t>
                      </a:r>
                      <a:r>
                        <a:rPr kumimoji="1" lang="en-US" altLang="ja-JP" sz="1100" dirty="0">
                          <a:solidFill>
                            <a:srgbClr val="FF0000"/>
                          </a:solidFill>
                          <a:latin typeface="UD デジタル 教科書体 N-R" panose="02020400000000000000" pitchFamily="17" charset="-128"/>
                          <a:ea typeface="UD デジタル 教科書体 N-R" panose="02020400000000000000" pitchFamily="17" charset="-128"/>
                        </a:rPr>
                        <a:t>【</a:t>
                      </a:r>
                      <a:r>
                        <a:rPr kumimoji="1" lang="ja-JP" altLang="en-US" sz="1100" dirty="0">
                          <a:solidFill>
                            <a:srgbClr val="FF0000"/>
                          </a:solidFill>
                          <a:latin typeface="UD デジタル 教科書体 N-R" panose="02020400000000000000" pitchFamily="17" charset="-128"/>
                          <a:ea typeface="UD デジタル 教科書体 N-R" panose="02020400000000000000" pitchFamily="17" charset="-128"/>
                        </a:rPr>
                        <a:t>施設名</a:t>
                      </a:r>
                      <a:r>
                        <a:rPr kumimoji="1" lang="en-US" altLang="ja-JP" sz="1100" dirty="0">
                          <a:solidFill>
                            <a:srgbClr val="FF0000"/>
                          </a:solidFill>
                          <a:latin typeface="UD デジタル 教科書体 N-R" panose="02020400000000000000" pitchFamily="17" charset="-128"/>
                          <a:ea typeface="UD デジタル 教科書体 N-R" panose="02020400000000000000" pitchFamily="17" charset="-128"/>
                        </a:rPr>
                        <a:t>】</a:t>
                      </a:r>
                      <a:r>
                        <a:rPr kumimoji="1" lang="ja-JP" altLang="en-US" sz="1100" dirty="0">
                          <a:solidFill>
                            <a:srgbClr val="FF0000"/>
                          </a:solidFill>
                          <a:latin typeface="UD デジタル 教科書体 N-R" panose="02020400000000000000" pitchFamily="17" charset="-128"/>
                          <a:ea typeface="UD デジタル 教科書体 N-R" panose="02020400000000000000" pitchFamily="17" charset="-128"/>
                        </a:rPr>
                        <a:t>陽性者報告（〇〇区）」</a:t>
                      </a:r>
                      <a:r>
                        <a:rPr kumimoji="1" lang="ja-JP" altLang="en-US" sz="1100" dirty="0">
                          <a:latin typeface="UD デジタル 教科書体 N-R" panose="02020400000000000000" pitchFamily="17" charset="-128"/>
                          <a:ea typeface="UD デジタル 教科書体 N-R" panose="02020400000000000000" pitchFamily="17" charset="-128"/>
                        </a:rPr>
                        <a:t>と記載。</a:t>
                      </a:r>
                      <a:endParaRPr kumimoji="1" lang="en-US" altLang="ja-JP" sz="1100" dirty="0">
                        <a:latin typeface="UD デジタル 教科書体 N-R" panose="02020400000000000000" pitchFamily="17" charset="-128"/>
                        <a:ea typeface="UD デジタル 教科書体 N-R" panose="02020400000000000000" pitchFamily="17" charset="-128"/>
                      </a:endParaRPr>
                    </a:p>
                    <a:p>
                      <a:pPr algn="l"/>
                      <a:r>
                        <a:rPr kumimoji="1" lang="ja-JP" altLang="en-US" sz="1100" dirty="0">
                          <a:latin typeface="UD デジタル 教科書体 N-R" panose="02020400000000000000" pitchFamily="17" charset="-128"/>
                          <a:ea typeface="UD デジタル 教科書体 N-R" panose="02020400000000000000" pitchFamily="17" charset="-128"/>
                        </a:rPr>
                        <a:t>　</a:t>
                      </a:r>
                      <a:r>
                        <a:rPr kumimoji="1" lang="en-US" altLang="ja-JP" sz="1100" dirty="0">
                          <a:latin typeface="UD デジタル 教科書体 N-R" panose="02020400000000000000" pitchFamily="17" charset="-128"/>
                          <a:ea typeface="UD デジタル 教科書体 N-R" panose="02020400000000000000" pitchFamily="17" charset="-128"/>
                        </a:rPr>
                        <a:t>※</a:t>
                      </a:r>
                      <a:r>
                        <a:rPr kumimoji="1" lang="ja-JP" altLang="en-US" sz="1100" dirty="0">
                          <a:latin typeface="UD デジタル 教科書体 N-R" panose="02020400000000000000" pitchFamily="17" charset="-128"/>
                          <a:ea typeface="UD デジタル 教科書体 N-R" panose="02020400000000000000" pitchFamily="17" charset="-128"/>
                        </a:rPr>
                        <a:t>　個人情報保護の観点から任意の開封時パスワードを設定。</a:t>
                      </a:r>
                      <a:endParaRPr kumimoji="1" lang="en-US" altLang="ja-JP" sz="11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038367243"/>
                  </a:ext>
                </a:extLst>
              </a:tr>
              <a:tr h="773870">
                <a:tc>
                  <a:txBody>
                    <a:bodyPr/>
                    <a:lstStyle/>
                    <a:p>
                      <a:pPr algn="ctr"/>
                      <a:r>
                        <a:rPr kumimoji="1" lang="ja-JP" altLang="en-US" sz="1200" dirty="0">
                          <a:latin typeface="UD デジタル 教科書体 N-R" panose="02020400000000000000" pitchFamily="17" charset="-128"/>
                          <a:ea typeface="UD デジタル 教科書体 N-R" panose="02020400000000000000" pitchFamily="17" charset="-128"/>
                        </a:rPr>
                        <a:t>報告後に陽性者が</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gn="ctr"/>
                      <a:r>
                        <a:rPr kumimoji="1" lang="ja-JP" altLang="en-US" sz="1400" dirty="0">
                          <a:latin typeface="UD デジタル 教科書体 N-R" panose="02020400000000000000" pitchFamily="17" charset="-128"/>
                          <a:ea typeface="UD デジタル 教科書体 N-R" panose="02020400000000000000" pitchFamily="17" charset="-128"/>
                        </a:rPr>
                        <a:t>追加発生</a:t>
                      </a:r>
                      <a:r>
                        <a:rPr kumimoji="1" lang="ja-JP" altLang="en-US" sz="1200" dirty="0">
                          <a:latin typeface="UD デジタル 教科書体 N-R" panose="02020400000000000000" pitchFamily="17" charset="-128"/>
                          <a:ea typeface="UD デジタル 教科書体 N-R" panose="02020400000000000000" pitchFamily="17" charset="-128"/>
                        </a:rPr>
                        <a:t>した場合</a:t>
                      </a:r>
                    </a:p>
                  </a:txBody>
                  <a:tcPr anchor="ctr"/>
                </a:tc>
                <a:tc>
                  <a:txBody>
                    <a:bodyPr/>
                    <a:lstStyle/>
                    <a:p>
                      <a:pPr algn="l"/>
                      <a:r>
                        <a:rPr kumimoji="1" lang="ja-JP" altLang="en-US" sz="1300" dirty="0">
                          <a:latin typeface="UD デジタル 教科書体 N-R" panose="02020400000000000000" pitchFamily="17" charset="-128"/>
                          <a:ea typeface="UD デジタル 教科書体 N-R" panose="02020400000000000000" pitchFamily="17" charset="-128"/>
                        </a:rPr>
                        <a:t>既に提出済の「陽性者一覧」に陽性者を追加し、</a:t>
                      </a:r>
                      <a:r>
                        <a:rPr kumimoji="1" lang="ja-JP" altLang="en-US" sz="1300" dirty="0">
                          <a:solidFill>
                            <a:schemeClr val="tx1"/>
                          </a:solidFill>
                          <a:latin typeface="UD デジタル 教科書体 N-R" panose="02020400000000000000" pitchFamily="17" charset="-128"/>
                          <a:ea typeface="UD デジタル 教科書体 N-R" panose="02020400000000000000" pitchFamily="17" charset="-128"/>
                        </a:rPr>
                        <a:t>区保健福祉センターへ報告してください。</a:t>
                      </a:r>
                      <a:endParaRPr kumimoji="1" lang="en-US" altLang="ja-JP" sz="1300" dirty="0">
                        <a:solidFill>
                          <a:schemeClr val="tx1"/>
                        </a:solidFill>
                        <a:latin typeface="UD デジタル 教科書体 N-R" panose="02020400000000000000" pitchFamily="17" charset="-128"/>
                        <a:ea typeface="UD デジタル 教科書体 N-R" panose="02020400000000000000" pitchFamily="17" charset="-128"/>
                      </a:endParaRPr>
                    </a:p>
                    <a:p>
                      <a:pPr algn="l"/>
                      <a:r>
                        <a:rPr kumimoji="1" lang="ja-JP" altLang="en-US" sz="1100" dirty="0">
                          <a:latin typeface="UD デジタル 教科書体 N-R" panose="02020400000000000000" pitchFamily="17" charset="-128"/>
                          <a:ea typeface="UD デジタル 教科書体 N-R" panose="02020400000000000000" pitchFamily="17" charset="-128"/>
                        </a:rPr>
                        <a:t>　</a:t>
                      </a:r>
                      <a:r>
                        <a:rPr kumimoji="1" lang="en-US" altLang="ja-JP" sz="1100" dirty="0">
                          <a:latin typeface="UD デジタル 教科書体 N-R" panose="02020400000000000000" pitchFamily="17" charset="-128"/>
                          <a:ea typeface="UD デジタル 教科書体 N-R" panose="02020400000000000000" pitchFamily="17" charset="-128"/>
                        </a:rPr>
                        <a:t>※</a:t>
                      </a:r>
                      <a:r>
                        <a:rPr kumimoji="1" lang="ja-JP" altLang="en-US" sz="1100" dirty="0">
                          <a:latin typeface="UD デジタル 教科書体 N-R" panose="02020400000000000000" pitchFamily="17" charset="-128"/>
                          <a:ea typeface="UD デジタル 教科書体 N-R" panose="02020400000000000000" pitchFamily="17" charset="-128"/>
                        </a:rPr>
                        <a:t>　メールの件名に</a:t>
                      </a:r>
                      <a:r>
                        <a:rPr kumimoji="1" lang="ja-JP" altLang="en-US" sz="1100" dirty="0">
                          <a:solidFill>
                            <a:srgbClr val="FF0000"/>
                          </a:solidFill>
                          <a:latin typeface="UD デジタル 教科書体 N-R" panose="02020400000000000000" pitchFamily="17" charset="-128"/>
                          <a:ea typeface="UD デジタル 教科書体 N-R" panose="02020400000000000000" pitchFamily="17" charset="-128"/>
                        </a:rPr>
                        <a:t>「</a:t>
                      </a:r>
                      <a:r>
                        <a:rPr kumimoji="1" lang="en-US" altLang="ja-JP" sz="1100" dirty="0">
                          <a:solidFill>
                            <a:srgbClr val="FF0000"/>
                          </a:solidFill>
                          <a:latin typeface="UD デジタル 教科書体 N-R" panose="02020400000000000000" pitchFamily="17" charset="-128"/>
                          <a:ea typeface="UD デジタル 教科書体 N-R" panose="02020400000000000000" pitchFamily="17" charset="-128"/>
                        </a:rPr>
                        <a:t>【</a:t>
                      </a:r>
                      <a:r>
                        <a:rPr kumimoji="1" lang="ja-JP" altLang="en-US" sz="1100" dirty="0">
                          <a:solidFill>
                            <a:srgbClr val="FF0000"/>
                          </a:solidFill>
                          <a:latin typeface="UD デジタル 教科書体 N-R" panose="02020400000000000000" pitchFamily="17" charset="-128"/>
                          <a:ea typeface="UD デジタル 教科書体 N-R" panose="02020400000000000000" pitchFamily="17" charset="-128"/>
                        </a:rPr>
                        <a:t>施設名</a:t>
                      </a:r>
                      <a:r>
                        <a:rPr kumimoji="1" lang="en-US" altLang="ja-JP" sz="1100" dirty="0">
                          <a:solidFill>
                            <a:srgbClr val="FF0000"/>
                          </a:solidFill>
                          <a:latin typeface="UD デジタル 教科書体 N-R" panose="02020400000000000000" pitchFamily="17" charset="-128"/>
                          <a:ea typeface="UD デジタル 教科書体 N-R" panose="02020400000000000000" pitchFamily="17" charset="-128"/>
                        </a:rPr>
                        <a:t>】</a:t>
                      </a:r>
                      <a:r>
                        <a:rPr kumimoji="1" lang="ja-JP" altLang="en-US" sz="1100" dirty="0">
                          <a:solidFill>
                            <a:srgbClr val="FF0000"/>
                          </a:solidFill>
                          <a:latin typeface="UD デジタル 教科書体 N-R" panose="02020400000000000000" pitchFamily="17" charset="-128"/>
                          <a:ea typeface="UD デジタル 教科書体 N-R" panose="02020400000000000000" pitchFamily="17" charset="-128"/>
                        </a:rPr>
                        <a:t>陽性者追加報告（○○区）」</a:t>
                      </a:r>
                      <a:r>
                        <a:rPr kumimoji="1" lang="ja-JP" altLang="en-US" sz="1100" dirty="0">
                          <a:solidFill>
                            <a:schemeClr val="tx1"/>
                          </a:solidFill>
                          <a:latin typeface="UD デジタル 教科書体 N-R" panose="02020400000000000000" pitchFamily="17" charset="-128"/>
                          <a:ea typeface="UD デジタル 教科書体 N-R" panose="02020400000000000000" pitchFamily="17" charset="-128"/>
                        </a:rPr>
                        <a:t>と記載。</a:t>
                      </a:r>
                      <a:endParaRPr kumimoji="1" lang="en-US" altLang="ja-JP" sz="1100" dirty="0">
                        <a:solidFill>
                          <a:srgbClr val="FF0000"/>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410456589"/>
                  </a:ext>
                </a:extLst>
              </a:tr>
              <a:tr h="379012">
                <a:tc>
                  <a:txBody>
                    <a:bodyPr/>
                    <a:lstStyle/>
                    <a:p>
                      <a:pPr algn="ctr"/>
                      <a:endParaRPr kumimoji="1" lang="en-US" altLang="ja-JP" sz="1400" dirty="0">
                        <a:latin typeface="UD デジタル 教科書体 N-R" panose="02020400000000000000" pitchFamily="17" charset="-128"/>
                        <a:ea typeface="UD デジタル 教科書体 N-R" panose="02020400000000000000" pitchFamily="17" charset="-128"/>
                      </a:endParaRPr>
                    </a:p>
                    <a:p>
                      <a:pPr algn="ctr"/>
                      <a:r>
                        <a:rPr kumimoji="1" lang="ja-JP" altLang="en-US" sz="1200" dirty="0">
                          <a:latin typeface="UD デジタル 教科書体 N-R" panose="02020400000000000000" pitchFamily="17" charset="-128"/>
                          <a:ea typeface="UD デジタル 教科書体 N-R" panose="02020400000000000000" pitchFamily="17" charset="-128"/>
                        </a:rPr>
                        <a:t>保健福祉センターの</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gn="ctr"/>
                      <a:r>
                        <a:rPr kumimoji="1" lang="ja-JP" altLang="en-US" sz="1300" dirty="0">
                          <a:latin typeface="UD デジタル 教科書体 N-R" panose="02020400000000000000" pitchFamily="17" charset="-128"/>
                          <a:ea typeface="UD デジタル 教科書体 N-R" panose="02020400000000000000" pitchFamily="17" charset="-128"/>
                        </a:rPr>
                        <a:t>対　応</a:t>
                      </a:r>
                    </a:p>
                    <a:p>
                      <a:pPr algn="ctr"/>
                      <a:endParaRPr kumimoji="1" lang="ja-JP" altLang="en-US" sz="1400" dirty="0">
                        <a:latin typeface="UD デジタル 教科書体 N-R" panose="02020400000000000000" pitchFamily="17" charset="-128"/>
                        <a:ea typeface="UD デジタル 教科書体 N-R" panose="02020400000000000000" pitchFamily="17" charset="-128"/>
                      </a:endParaRPr>
                    </a:p>
                  </a:txBody>
                  <a:tcPr anchor="ctr"/>
                </a:tc>
                <a:tc>
                  <a:txBody>
                    <a:bodyPr/>
                    <a:lstStyle/>
                    <a:p>
                      <a:pPr algn="l"/>
                      <a:r>
                        <a:rPr kumimoji="1" lang="ja-JP" altLang="en-US" sz="1300" dirty="0">
                          <a:latin typeface="UD デジタル 教科書体 N-R" panose="02020400000000000000" pitchFamily="17" charset="-128"/>
                          <a:ea typeface="UD デジタル 教科書体 N-R" panose="02020400000000000000" pitchFamily="17" charset="-128"/>
                        </a:rPr>
                        <a:t>調査や相談等につきましては、メール報告を確認後、保健福祉センターより連絡をさせていただきます。</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感染防止対策等についてご相談ください。</a:t>
                      </a:r>
                      <a:endParaRPr kumimoji="1" lang="en-US" altLang="ja-JP" sz="13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821934178"/>
                  </a:ext>
                </a:extLst>
              </a:tr>
            </a:tbl>
          </a:graphicData>
        </a:graphic>
      </p:graphicFrame>
      <p:sp>
        <p:nvSpPr>
          <p:cNvPr id="2" name="正方形/長方形 1">
            <a:extLst>
              <a:ext uri="{FF2B5EF4-FFF2-40B4-BE49-F238E27FC236}">
                <a16:creationId xmlns:a16="http://schemas.microsoft.com/office/drawing/2014/main" id="{FEF078EB-6C16-0B5D-4460-8191E218B4BD}"/>
              </a:ext>
            </a:extLst>
          </p:cNvPr>
          <p:cNvSpPr/>
          <p:nvPr/>
        </p:nvSpPr>
        <p:spPr>
          <a:xfrm>
            <a:off x="419100" y="8964272"/>
            <a:ext cx="6911340" cy="59537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a:latin typeface="UD デジタル 教科書体 N-R" panose="02020400000000000000" pitchFamily="17" charset="-128"/>
                <a:ea typeface="UD デジタル 教科書体 N-R" panose="02020400000000000000" pitchFamily="17" charset="-128"/>
              </a:rPr>
              <a:t>施設等の管理者は、施設内で陽性者が発生した場合の医療的対応や感染拡大に対する備えについて、</a:t>
            </a:r>
            <a:endParaRPr kumimoji="1" lang="en-US" altLang="ja-JP" sz="1200" dirty="0">
              <a:latin typeface="UD デジタル 教科書体 N-R" panose="02020400000000000000" pitchFamily="17" charset="-128"/>
              <a:ea typeface="UD デジタル 教科書体 N-R" panose="02020400000000000000" pitchFamily="17" charset="-128"/>
            </a:endParaRPr>
          </a:p>
          <a:p>
            <a:r>
              <a:rPr kumimoji="1" lang="ja-JP" altLang="en-US" sz="1200" dirty="0">
                <a:latin typeface="UD デジタル 教科書体 N-R" panose="02020400000000000000" pitchFamily="17" charset="-128"/>
                <a:ea typeface="UD デジタル 教科書体 N-R" panose="02020400000000000000" pitchFamily="17" charset="-128"/>
              </a:rPr>
              <a:t>日頃から配置医師や協力医療機関等と連携し、事前に相談のうえ療養体制を確保してください。</a:t>
            </a:r>
            <a:endParaRPr kumimoji="1" lang="ja-JP" altLang="en-US" sz="1100" dirty="0">
              <a:latin typeface="UD デジタル 教科書体 N-R" panose="02020400000000000000" pitchFamily="17" charset="-128"/>
              <a:ea typeface="UD デジタル 教科書体 N-R" panose="02020400000000000000" pitchFamily="17" charset="-128"/>
            </a:endParaRPr>
          </a:p>
        </p:txBody>
      </p:sp>
      <p:sp>
        <p:nvSpPr>
          <p:cNvPr id="7" name="テキスト ボックス 6">
            <a:extLst>
              <a:ext uri="{FF2B5EF4-FFF2-40B4-BE49-F238E27FC236}">
                <a16:creationId xmlns:a16="http://schemas.microsoft.com/office/drawing/2014/main" id="{7A8AD7E3-AE6A-518B-71FE-63F7B7E077AB}"/>
              </a:ext>
            </a:extLst>
          </p:cNvPr>
          <p:cNvSpPr txBox="1"/>
          <p:nvPr/>
        </p:nvSpPr>
        <p:spPr>
          <a:xfrm>
            <a:off x="245939" y="9732764"/>
            <a:ext cx="7252970" cy="800219"/>
          </a:xfrm>
          <a:prstGeom prst="rect">
            <a:avLst/>
          </a:prstGeom>
          <a:solidFill>
            <a:schemeClr val="accent2">
              <a:lumMod val="20000"/>
              <a:lumOff val="80000"/>
            </a:schemeClr>
          </a:solidFill>
        </p:spPr>
        <p:txBody>
          <a:bodyPr wrap="square" rtlCol="0">
            <a:spAutoFit/>
          </a:bodyPr>
          <a:lstStyle/>
          <a:p>
            <a:pPr algn="just"/>
            <a:r>
              <a:rPr kumimoji="1" lang="ja-JP" altLang="en-US" sz="1400" b="1" dirty="0">
                <a:solidFill>
                  <a:srgbClr val="002060"/>
                </a:solidFill>
                <a:latin typeface="UD デジタル 教科書体 N-B" panose="02020700000000000000" pitchFamily="17" charset="-128"/>
                <a:ea typeface="UD デジタル 教科書体 N-B" panose="02020700000000000000" pitchFamily="17" charset="-128"/>
              </a:rPr>
              <a:t>  </a:t>
            </a:r>
            <a:r>
              <a:rPr kumimoji="1" lang="en-US" altLang="ja-JP" sz="1600" b="1" dirty="0">
                <a:solidFill>
                  <a:srgbClr val="002060"/>
                </a:solidFill>
                <a:latin typeface="UD デジタル 教科書体 N-R" panose="02020400000000000000" pitchFamily="17" charset="-128"/>
                <a:ea typeface="UD デジタル 教科書体 N-R" panose="02020400000000000000" pitchFamily="17" charset="-128"/>
              </a:rPr>
              <a:t>〈 </a:t>
            </a:r>
            <a:r>
              <a:rPr kumimoji="1" lang="ja-JP" altLang="en-US" sz="1600" b="1" dirty="0">
                <a:solidFill>
                  <a:srgbClr val="002060"/>
                </a:solidFill>
                <a:latin typeface="UD デジタル 教科書体 N-R" panose="02020400000000000000" pitchFamily="17" charset="-128"/>
                <a:ea typeface="UD デジタル 教科書体 N-R" panose="02020400000000000000" pitchFamily="17" charset="-128"/>
              </a:rPr>
              <a:t>大阪市ホームページ </a:t>
            </a:r>
            <a:r>
              <a:rPr kumimoji="1" lang="en-US" altLang="ja-JP" sz="1600" b="1" dirty="0">
                <a:solidFill>
                  <a:srgbClr val="002060"/>
                </a:solidFill>
                <a:latin typeface="UD デジタル 教科書体 N-R" panose="02020400000000000000" pitchFamily="17" charset="-128"/>
                <a:ea typeface="UD デジタル 教科書体 N-R" panose="02020400000000000000" pitchFamily="17" charset="-128"/>
              </a:rPr>
              <a:t>〉</a:t>
            </a:r>
          </a:p>
          <a:p>
            <a:pPr algn="just"/>
            <a:r>
              <a:rPr kumimoji="1" lang="ja-JP" altLang="en-US" sz="1400" dirty="0">
                <a:solidFill>
                  <a:srgbClr val="002060"/>
                </a:solidFill>
                <a:latin typeface="UD デジタル 教科書体 N-B" panose="02020700000000000000" pitchFamily="17" charset="-128"/>
                <a:ea typeface="UD デジタル 教科書体 N-B" panose="02020700000000000000" pitchFamily="17" charset="-128"/>
              </a:rPr>
              <a:t>　　　  </a:t>
            </a:r>
            <a:r>
              <a:rPr kumimoji="1" lang="ja-JP" altLang="en-US" sz="1400" u="sng" dirty="0">
                <a:solidFill>
                  <a:srgbClr val="002060"/>
                </a:solidFill>
                <a:latin typeface="UD デジタル 教科書体 N-R" panose="02020400000000000000" pitchFamily="17" charset="-128"/>
                <a:ea typeface="UD デジタル 教科書体 N-R" panose="02020400000000000000" pitchFamily="17" charset="-128"/>
              </a:rPr>
              <a:t>集団感染を防ぐために（クラスター対策）</a:t>
            </a:r>
            <a:endParaRPr kumimoji="1" lang="en-US" altLang="ja-JP" sz="1400" u="sng" dirty="0">
              <a:solidFill>
                <a:srgbClr val="002060"/>
              </a:solidFill>
              <a:latin typeface="UD デジタル 教科書体 N-R" panose="02020400000000000000" pitchFamily="17" charset="-128"/>
              <a:ea typeface="UD デジタル 教科書体 N-R" panose="02020400000000000000" pitchFamily="17" charset="-128"/>
            </a:endParaRPr>
          </a:p>
          <a:p>
            <a:pPr algn="just"/>
            <a:r>
              <a:rPr kumimoji="1" lang="ja-JP" altLang="en-US" sz="1600" dirty="0">
                <a:solidFill>
                  <a:srgbClr val="002060"/>
                </a:solidFill>
                <a:latin typeface="UD デジタル 教科書体 N-R" panose="02020400000000000000" pitchFamily="17" charset="-128"/>
                <a:ea typeface="UD デジタル 教科書体 N-R" panose="02020400000000000000" pitchFamily="17" charset="-128"/>
              </a:rPr>
              <a:t>　　　　 </a:t>
            </a:r>
            <a:r>
              <a:rPr kumimoji="1" lang="en-US" altLang="ja-JP" sz="1400" dirty="0">
                <a:solidFill>
                  <a:srgbClr val="002060"/>
                </a:solidFill>
                <a:latin typeface="UD デジタル 教科書体 N-R" panose="02020400000000000000" pitchFamily="17" charset="-128"/>
                <a:ea typeface="UD デジタル 教科書体 N-R" panose="02020400000000000000" pitchFamily="17" charset="-128"/>
              </a:rPr>
              <a:t>https://www.city.osaka.lg.jp/kenko/page/0000592534.html</a:t>
            </a:r>
            <a:endParaRPr kumimoji="1" lang="ja-JP" altLang="en-US" sz="1400" dirty="0">
              <a:solidFill>
                <a:srgbClr val="002060"/>
              </a:solidFill>
              <a:latin typeface="UD デジタル 教科書体 N-R" panose="02020400000000000000" pitchFamily="17" charset="-128"/>
              <a:ea typeface="UD デジタル 教科書体 N-R" panose="02020400000000000000" pitchFamily="17" charset="-128"/>
            </a:endParaRPr>
          </a:p>
        </p:txBody>
      </p:sp>
      <p:pic>
        <p:nvPicPr>
          <p:cNvPr id="8" name="図 7">
            <a:extLst>
              <a:ext uri="{FF2B5EF4-FFF2-40B4-BE49-F238E27FC236}">
                <a16:creationId xmlns:a16="http://schemas.microsoft.com/office/drawing/2014/main" id="{F5B2EBF8-099D-7989-269C-B5E68CFBAE13}"/>
              </a:ext>
            </a:extLst>
          </p:cNvPr>
          <p:cNvPicPr>
            <a:picLocks noChangeAspect="1"/>
          </p:cNvPicPr>
          <p:nvPr/>
        </p:nvPicPr>
        <p:blipFill rotWithShape="1">
          <a:blip r:embed="rId2"/>
          <a:srcRect l="578" t="608" r="462" b="826"/>
          <a:stretch/>
        </p:blipFill>
        <p:spPr>
          <a:xfrm>
            <a:off x="6423519" y="9776160"/>
            <a:ext cx="729074" cy="713426"/>
          </a:xfrm>
          <a:prstGeom prst="rect">
            <a:avLst/>
          </a:prstGeom>
        </p:spPr>
      </p:pic>
    </p:spTree>
    <p:extLst>
      <p:ext uri="{BB962C8B-B14F-4D97-AF65-F5344CB8AC3E}">
        <p14:creationId xmlns:p14="http://schemas.microsoft.com/office/powerpoint/2010/main" val="554855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DDC32357-A125-0AF4-9887-162AE2546C8F}"/>
              </a:ext>
            </a:extLst>
          </p:cNvPr>
          <p:cNvSpPr/>
          <p:nvPr/>
        </p:nvSpPr>
        <p:spPr>
          <a:xfrm>
            <a:off x="239843" y="435935"/>
            <a:ext cx="7240249" cy="10098715"/>
          </a:xfrm>
          <a:prstGeom prst="rect">
            <a:avLst/>
          </a:prstGeom>
          <a:noFill/>
          <a:ln w="44450">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7" name="テキスト ボックス 6">
            <a:extLst>
              <a:ext uri="{FF2B5EF4-FFF2-40B4-BE49-F238E27FC236}">
                <a16:creationId xmlns:a16="http://schemas.microsoft.com/office/drawing/2014/main" id="{618F627C-926E-4A2E-5C9A-9C60B383BDE6}"/>
              </a:ext>
            </a:extLst>
          </p:cNvPr>
          <p:cNvSpPr txBox="1"/>
          <p:nvPr/>
        </p:nvSpPr>
        <p:spPr>
          <a:xfrm>
            <a:off x="542524" y="568044"/>
            <a:ext cx="6638400" cy="461665"/>
          </a:xfrm>
          <a:prstGeom prst="rect">
            <a:avLst/>
          </a:prstGeom>
          <a:solidFill>
            <a:srgbClr val="002060"/>
          </a:solidFill>
        </p:spPr>
        <p:txBody>
          <a:bodyPr wrap="square" rtlCol="0">
            <a:spAutoFit/>
          </a:bodyPr>
          <a:lstStyle/>
          <a:p>
            <a:pPr algn="ctr"/>
            <a:r>
              <a:rPr kumimoji="1" lang="ja-JP" altLang="en-US" sz="2400" b="1" dirty="0">
                <a:solidFill>
                  <a:schemeClr val="bg1"/>
                </a:solidFill>
                <a:latin typeface="UD デジタル 教科書体 N-R" panose="02020400000000000000" pitchFamily="17" charset="-128"/>
                <a:ea typeface="UD デジタル 教科書体 N-R" panose="02020400000000000000" pitchFamily="17" charset="-128"/>
              </a:rPr>
              <a:t>各区保健福祉センター連絡先</a:t>
            </a:r>
          </a:p>
        </p:txBody>
      </p:sp>
      <p:graphicFrame>
        <p:nvGraphicFramePr>
          <p:cNvPr id="60" name="表 60">
            <a:extLst>
              <a:ext uri="{FF2B5EF4-FFF2-40B4-BE49-F238E27FC236}">
                <a16:creationId xmlns:a16="http://schemas.microsoft.com/office/drawing/2014/main" id="{1A74CF03-B20C-373F-5840-DA602D9BF5B3}"/>
              </a:ext>
            </a:extLst>
          </p:cNvPr>
          <p:cNvGraphicFramePr>
            <a:graphicFrameLocks noGrp="1"/>
          </p:cNvGraphicFramePr>
          <p:nvPr>
            <p:extLst>
              <p:ext uri="{D42A27DB-BD31-4B8C-83A1-F6EECF244321}">
                <p14:modId xmlns:p14="http://schemas.microsoft.com/office/powerpoint/2010/main" val="3774289494"/>
              </p:ext>
            </p:extLst>
          </p:nvPr>
        </p:nvGraphicFramePr>
        <p:xfrm>
          <a:off x="542524" y="1161817"/>
          <a:ext cx="1033727" cy="9271000"/>
        </p:xfrm>
        <a:graphic>
          <a:graphicData uri="http://schemas.openxmlformats.org/drawingml/2006/table">
            <a:tbl>
              <a:tblPr firstRow="1" bandRow="1">
                <a:tableStyleId>{5C22544A-7EE6-4342-B048-85BDC9FD1C3A}</a:tableStyleId>
              </a:tblPr>
              <a:tblGrid>
                <a:gridCol w="1033727">
                  <a:extLst>
                    <a:ext uri="{9D8B030D-6E8A-4147-A177-3AD203B41FA5}">
                      <a16:colId xmlns:a16="http://schemas.microsoft.com/office/drawing/2014/main" val="3402659317"/>
                    </a:ext>
                  </a:extLst>
                </a:gridCol>
              </a:tblGrid>
              <a:tr h="370840">
                <a:tc>
                  <a:txBody>
                    <a:bodyPr/>
                    <a:lstStyle/>
                    <a:p>
                      <a:pPr algn="ct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458464164"/>
                  </a:ext>
                </a:extLst>
              </a:tr>
              <a:tr h="370840">
                <a:tc>
                  <a:txBody>
                    <a:bodyPr/>
                    <a:lstStyle/>
                    <a:p>
                      <a:pPr algn="ctr"/>
                      <a:r>
                        <a:rPr kumimoji="1" lang="ja-JP" altLang="en-US" sz="1600" b="1" dirty="0">
                          <a:latin typeface="UD デジタル 教科書体 N-R" panose="02020400000000000000" pitchFamily="17" charset="-128"/>
                          <a:ea typeface="UD デジタル 教科書体 N-R" panose="02020400000000000000" pitchFamily="17" charset="-128"/>
                        </a:rPr>
                        <a:t>北 区</a:t>
                      </a:r>
                      <a:endParaRPr kumimoji="1" lang="en-US" altLang="ja-JP" sz="1600" b="1"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131198967"/>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都島区</a:t>
                      </a:r>
                      <a:endParaRPr kumimoji="1" lang="en-US" altLang="ja-JP"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823623975"/>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福島区</a:t>
                      </a:r>
                    </a:p>
                  </a:txBody>
                  <a:tcPr anchor="ctr"/>
                </a:tc>
                <a:extLst>
                  <a:ext uri="{0D108BD9-81ED-4DB2-BD59-A6C34878D82A}">
                    <a16:rowId xmlns:a16="http://schemas.microsoft.com/office/drawing/2014/main" val="2458704502"/>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此花区</a:t>
                      </a:r>
                    </a:p>
                  </a:txBody>
                  <a:tcPr anchor="ctr"/>
                </a:tc>
                <a:extLst>
                  <a:ext uri="{0D108BD9-81ED-4DB2-BD59-A6C34878D82A}">
                    <a16:rowId xmlns:a16="http://schemas.microsoft.com/office/drawing/2014/main" val="2815838130"/>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中央区</a:t>
                      </a:r>
                    </a:p>
                  </a:txBody>
                  <a:tcPr anchor="ctr"/>
                </a:tc>
                <a:extLst>
                  <a:ext uri="{0D108BD9-81ED-4DB2-BD59-A6C34878D82A}">
                    <a16:rowId xmlns:a16="http://schemas.microsoft.com/office/drawing/2014/main" val="4194157053"/>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西 区</a:t>
                      </a:r>
                    </a:p>
                  </a:txBody>
                  <a:tcPr anchor="ctr"/>
                </a:tc>
                <a:extLst>
                  <a:ext uri="{0D108BD9-81ED-4DB2-BD59-A6C34878D82A}">
                    <a16:rowId xmlns:a16="http://schemas.microsoft.com/office/drawing/2014/main" val="2446039205"/>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港 区</a:t>
                      </a:r>
                    </a:p>
                  </a:txBody>
                  <a:tcPr anchor="ctr"/>
                </a:tc>
                <a:extLst>
                  <a:ext uri="{0D108BD9-81ED-4DB2-BD59-A6C34878D82A}">
                    <a16:rowId xmlns:a16="http://schemas.microsoft.com/office/drawing/2014/main" val="1104035691"/>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大正区</a:t>
                      </a:r>
                    </a:p>
                  </a:txBody>
                  <a:tcPr anchor="ctr"/>
                </a:tc>
                <a:extLst>
                  <a:ext uri="{0D108BD9-81ED-4DB2-BD59-A6C34878D82A}">
                    <a16:rowId xmlns:a16="http://schemas.microsoft.com/office/drawing/2014/main" val="2877850451"/>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天王寺区</a:t>
                      </a:r>
                    </a:p>
                  </a:txBody>
                  <a:tcPr anchor="ctr"/>
                </a:tc>
                <a:extLst>
                  <a:ext uri="{0D108BD9-81ED-4DB2-BD59-A6C34878D82A}">
                    <a16:rowId xmlns:a16="http://schemas.microsoft.com/office/drawing/2014/main" val="2186338328"/>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浪速区</a:t>
                      </a:r>
                    </a:p>
                  </a:txBody>
                  <a:tcPr anchor="ctr"/>
                </a:tc>
                <a:extLst>
                  <a:ext uri="{0D108BD9-81ED-4DB2-BD59-A6C34878D82A}">
                    <a16:rowId xmlns:a16="http://schemas.microsoft.com/office/drawing/2014/main" val="1150625233"/>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西淀川区</a:t>
                      </a:r>
                    </a:p>
                  </a:txBody>
                  <a:tcPr anchor="ctr"/>
                </a:tc>
                <a:extLst>
                  <a:ext uri="{0D108BD9-81ED-4DB2-BD59-A6C34878D82A}">
                    <a16:rowId xmlns:a16="http://schemas.microsoft.com/office/drawing/2014/main" val="2875365602"/>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淀川区</a:t>
                      </a:r>
                    </a:p>
                  </a:txBody>
                  <a:tcPr anchor="ctr"/>
                </a:tc>
                <a:extLst>
                  <a:ext uri="{0D108BD9-81ED-4DB2-BD59-A6C34878D82A}">
                    <a16:rowId xmlns:a16="http://schemas.microsoft.com/office/drawing/2014/main" val="4050291245"/>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東淀川区</a:t>
                      </a:r>
                    </a:p>
                  </a:txBody>
                  <a:tcPr anchor="ctr"/>
                </a:tc>
                <a:extLst>
                  <a:ext uri="{0D108BD9-81ED-4DB2-BD59-A6C34878D82A}">
                    <a16:rowId xmlns:a16="http://schemas.microsoft.com/office/drawing/2014/main" val="3137619246"/>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東成区</a:t>
                      </a:r>
                    </a:p>
                  </a:txBody>
                  <a:tcPr anchor="ctr"/>
                </a:tc>
                <a:extLst>
                  <a:ext uri="{0D108BD9-81ED-4DB2-BD59-A6C34878D82A}">
                    <a16:rowId xmlns:a16="http://schemas.microsoft.com/office/drawing/2014/main" val="2445336173"/>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生野区</a:t>
                      </a:r>
                    </a:p>
                  </a:txBody>
                  <a:tcPr anchor="ctr"/>
                </a:tc>
                <a:extLst>
                  <a:ext uri="{0D108BD9-81ED-4DB2-BD59-A6C34878D82A}">
                    <a16:rowId xmlns:a16="http://schemas.microsoft.com/office/drawing/2014/main" val="2287878891"/>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旭 区</a:t>
                      </a:r>
                    </a:p>
                  </a:txBody>
                  <a:tcPr anchor="ctr"/>
                </a:tc>
                <a:extLst>
                  <a:ext uri="{0D108BD9-81ED-4DB2-BD59-A6C34878D82A}">
                    <a16:rowId xmlns:a16="http://schemas.microsoft.com/office/drawing/2014/main" val="1214916569"/>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城東区</a:t>
                      </a:r>
                    </a:p>
                  </a:txBody>
                  <a:tcPr anchor="ctr"/>
                </a:tc>
                <a:extLst>
                  <a:ext uri="{0D108BD9-81ED-4DB2-BD59-A6C34878D82A}">
                    <a16:rowId xmlns:a16="http://schemas.microsoft.com/office/drawing/2014/main" val="1585003606"/>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鶴見区</a:t>
                      </a:r>
                    </a:p>
                  </a:txBody>
                  <a:tcPr anchor="ctr"/>
                </a:tc>
                <a:extLst>
                  <a:ext uri="{0D108BD9-81ED-4DB2-BD59-A6C34878D82A}">
                    <a16:rowId xmlns:a16="http://schemas.microsoft.com/office/drawing/2014/main" val="2386769358"/>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阿倍野区</a:t>
                      </a:r>
                    </a:p>
                  </a:txBody>
                  <a:tcPr anchor="ctr"/>
                </a:tc>
                <a:extLst>
                  <a:ext uri="{0D108BD9-81ED-4DB2-BD59-A6C34878D82A}">
                    <a16:rowId xmlns:a16="http://schemas.microsoft.com/office/drawing/2014/main" val="4276289347"/>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住之江区</a:t>
                      </a:r>
                    </a:p>
                  </a:txBody>
                  <a:tcPr anchor="ctr"/>
                </a:tc>
                <a:extLst>
                  <a:ext uri="{0D108BD9-81ED-4DB2-BD59-A6C34878D82A}">
                    <a16:rowId xmlns:a16="http://schemas.microsoft.com/office/drawing/2014/main" val="4097596230"/>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住吉区</a:t>
                      </a:r>
                    </a:p>
                  </a:txBody>
                  <a:tcPr anchor="ctr"/>
                </a:tc>
                <a:extLst>
                  <a:ext uri="{0D108BD9-81ED-4DB2-BD59-A6C34878D82A}">
                    <a16:rowId xmlns:a16="http://schemas.microsoft.com/office/drawing/2014/main" val="2913868956"/>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東住吉区</a:t>
                      </a:r>
                    </a:p>
                  </a:txBody>
                  <a:tcPr anchor="ctr"/>
                </a:tc>
                <a:extLst>
                  <a:ext uri="{0D108BD9-81ED-4DB2-BD59-A6C34878D82A}">
                    <a16:rowId xmlns:a16="http://schemas.microsoft.com/office/drawing/2014/main" val="3261214485"/>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平野区</a:t>
                      </a:r>
                    </a:p>
                  </a:txBody>
                  <a:tcPr anchor="ctr"/>
                </a:tc>
                <a:extLst>
                  <a:ext uri="{0D108BD9-81ED-4DB2-BD59-A6C34878D82A}">
                    <a16:rowId xmlns:a16="http://schemas.microsoft.com/office/drawing/2014/main" val="4136322455"/>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西成区</a:t>
                      </a:r>
                    </a:p>
                  </a:txBody>
                  <a:tcPr anchor="ctr"/>
                </a:tc>
                <a:extLst>
                  <a:ext uri="{0D108BD9-81ED-4DB2-BD59-A6C34878D82A}">
                    <a16:rowId xmlns:a16="http://schemas.microsoft.com/office/drawing/2014/main" val="3184459244"/>
                  </a:ext>
                </a:extLst>
              </a:tr>
            </a:tbl>
          </a:graphicData>
        </a:graphic>
      </p:graphicFrame>
      <p:graphicFrame>
        <p:nvGraphicFramePr>
          <p:cNvPr id="61" name="表 61">
            <a:extLst>
              <a:ext uri="{FF2B5EF4-FFF2-40B4-BE49-F238E27FC236}">
                <a16:creationId xmlns:a16="http://schemas.microsoft.com/office/drawing/2014/main" id="{F2B73560-7AD5-81D3-D98A-7D1600F3AD09}"/>
              </a:ext>
            </a:extLst>
          </p:cNvPr>
          <p:cNvGraphicFramePr>
            <a:graphicFrameLocks noGrp="1"/>
          </p:cNvGraphicFramePr>
          <p:nvPr>
            <p:extLst>
              <p:ext uri="{D42A27DB-BD31-4B8C-83A1-F6EECF244321}">
                <p14:modId xmlns:p14="http://schemas.microsoft.com/office/powerpoint/2010/main" val="3650382090"/>
              </p:ext>
            </p:extLst>
          </p:nvPr>
        </p:nvGraphicFramePr>
        <p:xfrm>
          <a:off x="1575724" y="1161817"/>
          <a:ext cx="1926000" cy="9271000"/>
        </p:xfrm>
        <a:graphic>
          <a:graphicData uri="http://schemas.openxmlformats.org/drawingml/2006/table">
            <a:tbl>
              <a:tblPr firstRow="1" bandRow="1">
                <a:tableStyleId>{5C22544A-7EE6-4342-B048-85BDC9FD1C3A}</a:tableStyleId>
              </a:tblPr>
              <a:tblGrid>
                <a:gridCol w="1926000">
                  <a:extLst>
                    <a:ext uri="{9D8B030D-6E8A-4147-A177-3AD203B41FA5}">
                      <a16:colId xmlns:a16="http://schemas.microsoft.com/office/drawing/2014/main" val="1275780629"/>
                    </a:ext>
                  </a:extLst>
                </a:gridCol>
              </a:tblGrid>
              <a:tr h="370840">
                <a:tc>
                  <a:txBody>
                    <a:bodyPr/>
                    <a:lstStyle/>
                    <a:p>
                      <a:pPr algn="ctr"/>
                      <a:r>
                        <a:rPr kumimoji="1" lang="ja-JP" altLang="en-US" sz="1600" b="0" dirty="0">
                          <a:latin typeface="UD デジタル 教科書体 N-R" panose="02020400000000000000" pitchFamily="17" charset="-128"/>
                          <a:ea typeface="UD デジタル 教科書体 N-R" panose="02020400000000000000" pitchFamily="17" charset="-128"/>
                        </a:rPr>
                        <a:t>電話番号</a:t>
                      </a:r>
                    </a:p>
                  </a:txBody>
                  <a:tcPr anchor="ctr"/>
                </a:tc>
                <a:extLst>
                  <a:ext uri="{0D108BD9-81ED-4DB2-BD59-A6C34878D82A}">
                    <a16:rowId xmlns:a16="http://schemas.microsoft.com/office/drawing/2014/main" val="2575756043"/>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06‐6313‐9882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1116657154"/>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06‐6882‐9882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916804257"/>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06‐6464‐9882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435279419"/>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06‐6466‐9882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746604641"/>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06‐6267‐9882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1766145801"/>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06‐6532‐9882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890254645"/>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06‐6576‐9882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118888566"/>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06‐4394‐9882</a:t>
                      </a:r>
                    </a:p>
                  </a:txBody>
                  <a:tcPr anchor="ctr"/>
                </a:tc>
                <a:extLst>
                  <a:ext uri="{0D108BD9-81ED-4DB2-BD59-A6C34878D82A}">
                    <a16:rowId xmlns:a16="http://schemas.microsoft.com/office/drawing/2014/main" val="2212087269"/>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06‐6774‐9882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1655486494"/>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06‐6647‐9882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66762734"/>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06‐6478‐9882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287617472"/>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06‐6308‐9882</a:t>
                      </a:r>
                    </a:p>
                  </a:txBody>
                  <a:tcPr anchor="ctr"/>
                </a:tc>
                <a:extLst>
                  <a:ext uri="{0D108BD9-81ED-4DB2-BD59-A6C34878D82A}">
                    <a16:rowId xmlns:a16="http://schemas.microsoft.com/office/drawing/2014/main" val="2960832801"/>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06‐4809‐9882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78411316"/>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06‐6977‐9882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98369423"/>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06‐6715‐9882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158001930"/>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06‐6957‐9882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984747479"/>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06‐6930‐9882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144302328"/>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06‐6915‐9882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841721608"/>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06‐6622‐9882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489583076"/>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06‐6682‐9882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4134378938"/>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06‐6694‐9882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1076492589"/>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06‐4399‐9882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62739672"/>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06‐4302‐9882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96489481"/>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06‐6659‐9882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854359421"/>
                  </a:ext>
                </a:extLst>
              </a:tr>
            </a:tbl>
          </a:graphicData>
        </a:graphic>
      </p:graphicFrame>
      <p:graphicFrame>
        <p:nvGraphicFramePr>
          <p:cNvPr id="63" name="表 95">
            <a:extLst>
              <a:ext uri="{FF2B5EF4-FFF2-40B4-BE49-F238E27FC236}">
                <a16:creationId xmlns:a16="http://schemas.microsoft.com/office/drawing/2014/main" id="{E7A56ABF-78B0-8260-C4E7-7B26D6EC7793}"/>
              </a:ext>
            </a:extLst>
          </p:cNvPr>
          <p:cNvGraphicFramePr>
            <a:graphicFrameLocks noGrp="1"/>
          </p:cNvGraphicFramePr>
          <p:nvPr>
            <p:extLst>
              <p:ext uri="{D42A27DB-BD31-4B8C-83A1-F6EECF244321}">
                <p14:modId xmlns:p14="http://schemas.microsoft.com/office/powerpoint/2010/main" val="296212126"/>
              </p:ext>
            </p:extLst>
          </p:nvPr>
        </p:nvGraphicFramePr>
        <p:xfrm>
          <a:off x="3500800" y="1161817"/>
          <a:ext cx="3679200" cy="9271000"/>
        </p:xfrm>
        <a:graphic>
          <a:graphicData uri="http://schemas.openxmlformats.org/drawingml/2006/table">
            <a:tbl>
              <a:tblPr firstRow="1" bandRow="1">
                <a:tableStyleId>{5C22544A-7EE6-4342-B048-85BDC9FD1C3A}</a:tableStyleId>
              </a:tblPr>
              <a:tblGrid>
                <a:gridCol w="3679200">
                  <a:extLst>
                    <a:ext uri="{9D8B030D-6E8A-4147-A177-3AD203B41FA5}">
                      <a16:colId xmlns:a16="http://schemas.microsoft.com/office/drawing/2014/main" val="639125229"/>
                    </a:ext>
                  </a:extLst>
                </a:gridCol>
              </a:tblGrid>
              <a:tr h="370840">
                <a:tc>
                  <a:txBody>
                    <a:bodyPr/>
                    <a:lstStyle/>
                    <a:p>
                      <a:pPr algn="ctr"/>
                      <a:r>
                        <a:rPr kumimoji="1" lang="ja-JP" altLang="en-US" b="0" dirty="0">
                          <a:solidFill>
                            <a:schemeClr val="bg1"/>
                          </a:solidFill>
                          <a:latin typeface="UD デジタル 教科書体 N-R" panose="02020400000000000000" pitchFamily="17" charset="-128"/>
                          <a:ea typeface="UD デジタル 教科書体 N-R" panose="02020400000000000000" pitchFamily="17" charset="-128"/>
                        </a:rPr>
                        <a:t>送　付　先</a:t>
                      </a:r>
                    </a:p>
                  </a:txBody>
                  <a:tcPr anchor="ctr"/>
                </a:tc>
                <a:extLst>
                  <a:ext uri="{0D108BD9-81ED-4DB2-BD59-A6C34878D82A}">
                    <a16:rowId xmlns:a16="http://schemas.microsoft.com/office/drawing/2014/main" val="3134673470"/>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2">
                            <a:extLst>
                              <a:ext uri="{A12FA001-AC4F-418D-AE19-62706E023703}">
                                <ahyp:hlinkClr xmlns:ahyp="http://schemas.microsoft.com/office/drawing/2018/hyperlinkcolor" val="tx"/>
                              </a:ext>
                            </a:extLst>
                          </a:hlinkClick>
                        </a:rPr>
                        <a:t>健康課健康づくり担当</a:t>
                      </a:r>
                      <a:endParaRPr kumimoji="1" lang="en-US" altLang="ja-JP"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635166218"/>
                  </a:ext>
                </a:extLst>
              </a:tr>
              <a:tr h="370840">
                <a:tc>
                  <a:txBody>
                    <a:bodyPr/>
                    <a:lstStyle/>
                    <a:p>
                      <a:pPr algn="ctr"/>
                      <a:r>
                        <a:rPr kumimoji="1" lang="zh-TW" altLang="en-US" dirty="0">
                          <a:solidFill>
                            <a:schemeClr val="tx1"/>
                          </a:solidFill>
                          <a:latin typeface="UD デジタル 教科書体 N-R" panose="02020400000000000000" pitchFamily="17" charset="-128"/>
                          <a:ea typeface="UD デジタル 教科書体 N-R" panose="02020400000000000000" pitchFamily="17" charset="-128"/>
                          <a:hlinkClick r:id="rId3">
                            <a:extLst>
                              <a:ext uri="{A12FA001-AC4F-418D-AE19-62706E023703}">
                                <ahyp:hlinkClr xmlns:ahyp="http://schemas.microsoft.com/office/drawing/2018/hyperlinkcolor" val="tx"/>
                              </a:ext>
                            </a:extLst>
                          </a:hlinkClick>
                        </a:rPr>
                        <a:t>保健福祉課（運営）</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785257399"/>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4">
                            <a:extLst>
                              <a:ext uri="{A12FA001-AC4F-418D-AE19-62706E023703}">
                                <ahyp:hlinkClr xmlns:ahyp="http://schemas.microsoft.com/office/drawing/2018/hyperlinkcolor" val="tx"/>
                              </a:ext>
                            </a:extLst>
                          </a:hlinkClick>
                        </a:rPr>
                        <a:t>保健福祉課運営グループ</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4092960814"/>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5">
                            <a:extLst>
                              <a:ext uri="{A12FA001-AC4F-418D-AE19-62706E023703}">
                                <ahyp:hlinkClr xmlns:ahyp="http://schemas.microsoft.com/office/drawing/2018/hyperlinkcolor" val="tx"/>
                              </a:ext>
                            </a:extLst>
                          </a:hlinkClick>
                        </a:rPr>
                        <a:t>保健福祉課地域保健グループ</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960683241"/>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6">
                            <a:extLst>
                              <a:ext uri="{A12FA001-AC4F-418D-AE19-62706E023703}">
                                <ahyp:hlinkClr xmlns:ahyp="http://schemas.microsoft.com/office/drawing/2018/hyperlinkcolor" val="tx"/>
                              </a:ext>
                            </a:extLst>
                          </a:hlinkClick>
                        </a:rPr>
                        <a:t>保健福祉課健康推進グループ</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827427537"/>
                  </a:ext>
                </a:extLst>
              </a:tr>
              <a:tr h="370840">
                <a:tc>
                  <a:txBody>
                    <a:bodyPr/>
                    <a:lstStyle/>
                    <a:p>
                      <a:pPr algn="ctr"/>
                      <a:r>
                        <a:rPr kumimoji="1" lang="zh-TW" altLang="en-US" dirty="0">
                          <a:solidFill>
                            <a:schemeClr val="tx1"/>
                          </a:solidFill>
                          <a:latin typeface="UD デジタル 教科書体 N-R" panose="02020400000000000000" pitchFamily="17" charset="-128"/>
                          <a:ea typeface="UD デジタル 教科書体 N-R" panose="02020400000000000000" pitchFamily="17" charset="-128"/>
                          <a:hlinkClick r:id="rId7">
                            <a:extLst>
                              <a:ext uri="{A12FA001-AC4F-418D-AE19-62706E023703}">
                                <ahyp:hlinkClr xmlns:ahyp="http://schemas.microsoft.com/office/drawing/2018/hyperlinkcolor" val="tx"/>
                              </a:ext>
                            </a:extLst>
                          </a:hlinkClick>
                        </a:rPr>
                        <a:t>保健福祉課（地域保健）</a:t>
                      </a:r>
                      <a:endParaRPr kumimoji="1" lang="en-US" altLang="ja-JP"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4230687715"/>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8">
                            <a:extLst>
                              <a:ext uri="{A12FA001-AC4F-418D-AE19-62706E023703}">
                                <ahyp:hlinkClr xmlns:ahyp="http://schemas.microsoft.com/office/drawing/2018/hyperlinkcolor" val="tx"/>
                              </a:ext>
                            </a:extLst>
                          </a:hlinkClick>
                        </a:rPr>
                        <a:t>保健福祉課保健衛生グループ</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941798918"/>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9">
                            <a:extLst>
                              <a:ext uri="{A12FA001-AC4F-418D-AE19-62706E023703}">
                                <ahyp:hlinkClr xmlns:ahyp="http://schemas.microsoft.com/office/drawing/2018/hyperlinkcolor" val="tx"/>
                              </a:ext>
                            </a:extLst>
                          </a:hlinkClick>
                        </a:rPr>
                        <a:t>保健福祉課健康づくりグループ</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189227337"/>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10">
                            <a:extLst>
                              <a:ext uri="{A12FA001-AC4F-418D-AE19-62706E023703}">
                                <ahyp:hlinkClr xmlns:ahyp="http://schemas.microsoft.com/office/drawing/2018/hyperlinkcolor" val="tx"/>
                              </a:ext>
                            </a:extLst>
                          </a:hlinkClick>
                        </a:rPr>
                        <a:t>保健福祉課健康推進グループ</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1258168942"/>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11">
                            <a:extLst>
                              <a:ext uri="{A12FA001-AC4F-418D-AE19-62706E023703}">
                                <ahyp:hlinkClr xmlns:ahyp="http://schemas.microsoft.com/office/drawing/2018/hyperlinkcolor" val="tx"/>
                              </a:ext>
                            </a:extLst>
                          </a:hlinkClick>
                        </a:rPr>
                        <a:t>保健福祉課保健グループ</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505648123"/>
                  </a:ext>
                </a:extLst>
              </a:tr>
              <a:tr h="370840">
                <a:tc>
                  <a:txBody>
                    <a:bodyPr/>
                    <a:lstStyle/>
                    <a:p>
                      <a:pPr algn="ctr"/>
                      <a:r>
                        <a:rPr kumimoji="1" lang="ja-JP" altLang="en-US" sz="1150" dirty="0">
                          <a:solidFill>
                            <a:schemeClr val="tx1"/>
                          </a:solidFill>
                          <a:latin typeface="UD デジタル 教科書体 N-R" panose="02020400000000000000" pitchFamily="17" charset="-128"/>
                          <a:ea typeface="UD デジタル 教科書体 N-R" panose="02020400000000000000" pitchFamily="17" charset="-128"/>
                          <a:hlinkClick r:id="rId12">
                            <a:extLst>
                              <a:ext uri="{A12FA001-AC4F-418D-AE19-62706E023703}">
                                <ahyp:hlinkClr xmlns:ahyp="http://schemas.microsoft.com/office/drawing/2018/hyperlinkcolor" val="tx"/>
                              </a:ext>
                            </a:extLst>
                          </a:hlinkClick>
                        </a:rPr>
                        <a:t>保健福祉課健康推進グループ（健康づくりチーム）</a:t>
                      </a:r>
                      <a:endParaRPr kumimoji="1" lang="ja-JP" altLang="en-US" sz="1150"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123125633"/>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13">
                            <a:extLst>
                              <a:ext uri="{A12FA001-AC4F-418D-AE19-62706E023703}">
                                <ahyp:hlinkClr xmlns:ahyp="http://schemas.microsoft.com/office/drawing/2018/hyperlinkcolor" val="tx"/>
                              </a:ext>
                            </a:extLst>
                          </a:hlinkClick>
                        </a:rPr>
                        <a:t>保健福祉課（健康づくり）</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662601109"/>
                  </a:ext>
                </a:extLst>
              </a:tr>
              <a:tr h="370840">
                <a:tc>
                  <a:txBody>
                    <a:bodyPr/>
                    <a:lstStyle/>
                    <a:p>
                      <a:pPr algn="ctr"/>
                      <a:r>
                        <a:rPr kumimoji="1" lang="ja-JP" altLang="en-US" sz="1100" dirty="0">
                          <a:solidFill>
                            <a:schemeClr val="tx1"/>
                          </a:solidFill>
                          <a:latin typeface="UD デジタル 教科書体 N-R" panose="02020400000000000000" pitchFamily="17" charset="-128"/>
                          <a:ea typeface="UD デジタル 教科書体 N-R" panose="02020400000000000000" pitchFamily="17" charset="-128"/>
                          <a:hlinkClick r:id="rId14">
                            <a:extLst>
                              <a:ext uri="{A12FA001-AC4F-418D-AE19-62706E023703}">
                                <ahyp:hlinkClr xmlns:ahyp="http://schemas.microsoft.com/office/drawing/2018/hyperlinkcolor" val="tx"/>
                              </a:ext>
                            </a:extLst>
                          </a:hlinkClick>
                        </a:rPr>
                        <a:t>保健福祉課健康・健診・感染症（保健企画）グループ</a:t>
                      </a:r>
                      <a:endParaRPr kumimoji="1" lang="ja-JP" altLang="en-US" sz="1100"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61561401"/>
                  </a:ext>
                </a:extLst>
              </a:tr>
              <a:tr h="370840">
                <a:tc>
                  <a:txBody>
                    <a:bodyPr/>
                    <a:lstStyle/>
                    <a:p>
                      <a:pPr algn="ctr"/>
                      <a:r>
                        <a:rPr kumimoji="1" lang="zh-TW" altLang="en-US" dirty="0">
                          <a:solidFill>
                            <a:schemeClr val="tx1"/>
                          </a:solidFill>
                          <a:latin typeface="UD デジタル 教科書体 N-R" panose="02020400000000000000" pitchFamily="17" charset="-128"/>
                          <a:ea typeface="UD デジタル 教科書体 N-R" panose="02020400000000000000" pitchFamily="17" charset="-128"/>
                          <a:hlinkClick r:id="rId15">
                            <a:extLst>
                              <a:ext uri="{A12FA001-AC4F-418D-AE19-62706E023703}">
                                <ahyp:hlinkClr xmlns:ahyp="http://schemas.microsoft.com/office/drawing/2018/hyperlinkcolor" val="tx"/>
                              </a:ext>
                            </a:extLst>
                          </a:hlinkClick>
                        </a:rPr>
                        <a:t>保健福祉課健康推進</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33869176"/>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16">
                            <a:extLst>
                              <a:ext uri="{A12FA001-AC4F-418D-AE19-62706E023703}">
                                <ahyp:hlinkClr xmlns:ahyp="http://schemas.microsoft.com/office/drawing/2018/hyperlinkcolor" val="tx"/>
                              </a:ext>
                            </a:extLst>
                          </a:hlinkClick>
                        </a:rPr>
                        <a:t>保健福祉課健康増進グループ</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1471064110"/>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17">
                            <a:extLst>
                              <a:ext uri="{A12FA001-AC4F-418D-AE19-62706E023703}">
                                <ahyp:hlinkClr xmlns:ahyp="http://schemas.microsoft.com/office/drawing/2018/hyperlinkcolor" val="tx"/>
                              </a:ext>
                            </a:extLst>
                          </a:hlinkClick>
                        </a:rPr>
                        <a:t>保健子育て課保健衛生</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997717112"/>
                  </a:ext>
                </a:extLst>
              </a:tr>
              <a:tr h="370840">
                <a:tc>
                  <a:txBody>
                    <a:bodyPr/>
                    <a:lstStyle/>
                    <a:p>
                      <a:pPr algn="ctr"/>
                      <a:r>
                        <a:rPr kumimoji="1" lang="ja-JP" altLang="en-US" sz="1200" dirty="0">
                          <a:solidFill>
                            <a:schemeClr val="tx1"/>
                          </a:solidFill>
                          <a:latin typeface="UD デジタル 教科書体 N-R" panose="02020400000000000000" pitchFamily="17" charset="-128"/>
                          <a:ea typeface="UD デジタル 教科書体 N-R" panose="02020400000000000000" pitchFamily="17" charset="-128"/>
                          <a:hlinkClick r:id="rId18">
                            <a:extLst>
                              <a:ext uri="{A12FA001-AC4F-418D-AE19-62706E023703}">
                                <ahyp:hlinkClr xmlns:ahyp="http://schemas.microsoft.com/office/drawing/2018/hyperlinkcolor" val="tx"/>
                              </a:ext>
                            </a:extLst>
                          </a:hlinkClick>
                        </a:rPr>
                        <a:t>保健福祉課（保健福祉センター）保健グループ</a:t>
                      </a:r>
                      <a:endParaRPr kumimoji="1" lang="ja-JP" altLang="en-US" sz="1200"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300577982"/>
                  </a:ext>
                </a:extLst>
              </a:tr>
              <a:tr h="370840">
                <a:tc>
                  <a:txBody>
                    <a:bodyPr/>
                    <a:lstStyle/>
                    <a:p>
                      <a:pPr algn="ctr"/>
                      <a:r>
                        <a:rPr kumimoji="1" lang="ja-JP" altLang="en-US" sz="1400" dirty="0">
                          <a:solidFill>
                            <a:schemeClr val="tx1"/>
                          </a:solidFill>
                          <a:latin typeface="UD デジタル 教科書体 N-R" panose="02020400000000000000" pitchFamily="17" charset="-128"/>
                          <a:ea typeface="UD デジタル 教科書体 N-R" panose="02020400000000000000" pitchFamily="17" charset="-128"/>
                          <a:hlinkClick r:id="rId19">
                            <a:extLst>
                              <a:ext uri="{A12FA001-AC4F-418D-AE19-62706E023703}">
                                <ahyp:hlinkClr xmlns:ahyp="http://schemas.microsoft.com/office/drawing/2018/hyperlinkcolor" val="tx"/>
                              </a:ext>
                            </a:extLst>
                          </a:hlinkClick>
                        </a:rPr>
                        <a:t>保健福祉課（保健）健康づくりグループ</a:t>
                      </a:r>
                      <a:endParaRPr kumimoji="1" lang="ja-JP" altLang="en-US" sz="1400"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1734340391"/>
                  </a:ext>
                </a:extLst>
              </a:tr>
              <a:tr h="370840">
                <a:tc>
                  <a:txBody>
                    <a:bodyPr/>
                    <a:lstStyle/>
                    <a:p>
                      <a:pPr algn="ctr"/>
                      <a:r>
                        <a:rPr kumimoji="1" lang="zh-TW" altLang="en-US" dirty="0">
                          <a:solidFill>
                            <a:schemeClr val="tx1"/>
                          </a:solidFill>
                          <a:latin typeface="UD デジタル 教科書体 N-R" panose="02020400000000000000" pitchFamily="17" charset="-128"/>
                          <a:ea typeface="UD デジタル 教科書体 N-R" panose="02020400000000000000" pitchFamily="17" charset="-128"/>
                          <a:hlinkClick r:id="rId20">
                            <a:extLst>
                              <a:ext uri="{A12FA001-AC4F-418D-AE19-62706E023703}">
                                <ahyp:hlinkClr xmlns:ahyp="http://schemas.microsoft.com/office/drawing/2018/hyperlinkcolor" val="tx"/>
                              </a:ext>
                            </a:extLst>
                          </a:hlinkClick>
                        </a:rPr>
                        <a:t>保健福祉課（地域保健）</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530978115"/>
                  </a:ext>
                </a:extLst>
              </a:tr>
              <a:tr h="370840">
                <a:tc>
                  <a:txBody>
                    <a:bodyPr/>
                    <a:lstStyle/>
                    <a:p>
                      <a:pPr algn="ctr"/>
                      <a:r>
                        <a:rPr kumimoji="1" lang="ja-JP" altLang="en-US" sz="1400" dirty="0">
                          <a:solidFill>
                            <a:schemeClr val="tx1"/>
                          </a:solidFill>
                          <a:latin typeface="UD デジタル 教科書体 N-R" panose="02020400000000000000" pitchFamily="17" charset="-128"/>
                          <a:ea typeface="UD デジタル 教科書体 N-R" panose="02020400000000000000" pitchFamily="17" charset="-128"/>
                          <a:hlinkClick r:id="rId21">
                            <a:extLst>
                              <a:ext uri="{A12FA001-AC4F-418D-AE19-62706E023703}">
                                <ahyp:hlinkClr xmlns:ahyp="http://schemas.microsoft.com/office/drawing/2018/hyperlinkcolor" val="tx"/>
                              </a:ext>
                            </a:extLst>
                          </a:hlinkClick>
                        </a:rPr>
                        <a:t>保健福祉課（保健福祉センター）健康支援</a:t>
                      </a:r>
                      <a:endParaRPr kumimoji="1" lang="ja-JP" altLang="en-US" sz="1400"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466901636"/>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22">
                            <a:extLst>
                              <a:ext uri="{A12FA001-AC4F-418D-AE19-62706E023703}">
                                <ahyp:hlinkClr xmlns:ahyp="http://schemas.microsoft.com/office/drawing/2018/hyperlinkcolor" val="tx"/>
                              </a:ext>
                            </a:extLst>
                          </a:hlinkClick>
                        </a:rPr>
                        <a:t>保健福祉課</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090559841"/>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23">
                            <a:extLst>
                              <a:ext uri="{A12FA001-AC4F-418D-AE19-62706E023703}">
                                <ahyp:hlinkClr xmlns:ahyp="http://schemas.microsoft.com/office/drawing/2018/hyperlinkcolor" val="tx"/>
                              </a:ext>
                            </a:extLst>
                          </a:hlinkClick>
                        </a:rPr>
                        <a:t>保健福祉課保健・健診グループ</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732355188"/>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24">
                            <a:extLst>
                              <a:ext uri="{A12FA001-AC4F-418D-AE19-62706E023703}">
                                <ahyp:hlinkClr xmlns:ahyp="http://schemas.microsoft.com/office/drawing/2018/hyperlinkcolor" val="tx"/>
                              </a:ext>
                            </a:extLst>
                          </a:hlinkClick>
                        </a:rPr>
                        <a:t>保健福祉課地域保健グループ</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260491760"/>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25">
                            <a:extLst>
                              <a:ext uri="{A12FA001-AC4F-418D-AE19-62706E023703}">
                                <ahyp:hlinkClr xmlns:ahyp="http://schemas.microsoft.com/office/drawing/2018/hyperlinkcolor" val="tx"/>
                              </a:ext>
                            </a:extLst>
                          </a:hlinkClick>
                        </a:rPr>
                        <a:t>保健福祉課地域保健グループ</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176011078"/>
                  </a:ext>
                </a:extLst>
              </a:tr>
            </a:tbl>
          </a:graphicData>
        </a:graphic>
      </p:graphicFrame>
    </p:spTree>
    <p:extLst>
      <p:ext uri="{BB962C8B-B14F-4D97-AF65-F5344CB8AC3E}">
        <p14:creationId xmlns:p14="http://schemas.microsoft.com/office/powerpoint/2010/main" val="32894025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927</TotalTime>
  <Words>696</Words>
  <Application>Microsoft Office PowerPoint</Application>
  <PresentationFormat>ユーザー設定</PresentationFormat>
  <Paragraphs>110</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UD デジタル 教科書体 N-B</vt:lpstr>
      <vt:lpstr>UD デジタル 教科書体 N-R</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revision>52</cp:revision>
  <cp:lastPrinted>2024-03-06T05:56:56Z</cp:lastPrinted>
  <dcterms:created xsi:type="dcterms:W3CDTF">2024-02-09T06:35:12Z</dcterms:created>
  <dcterms:modified xsi:type="dcterms:W3CDTF">2025-04-03T06:28:37Z</dcterms:modified>
</cp:coreProperties>
</file>