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66" r:id="rId2"/>
    <p:sldId id="284" r:id="rId3"/>
    <p:sldId id="308" r:id="rId4"/>
    <p:sldId id="286" r:id="rId5"/>
    <p:sldId id="285" r:id="rId6"/>
    <p:sldId id="287" r:id="rId7"/>
    <p:sldId id="260" r:id="rId8"/>
    <p:sldId id="289" r:id="rId9"/>
    <p:sldId id="290" r:id="rId10"/>
    <p:sldId id="291" r:id="rId11"/>
    <p:sldId id="292" r:id="rId12"/>
    <p:sldId id="293" r:id="rId13"/>
    <p:sldId id="296" r:id="rId14"/>
    <p:sldId id="294" r:id="rId15"/>
    <p:sldId id="297" r:id="rId16"/>
    <p:sldId id="298" r:id="rId17"/>
    <p:sldId id="299" r:id="rId18"/>
    <p:sldId id="306" r:id="rId19"/>
    <p:sldId id="303" r:id="rId20"/>
    <p:sldId id="300" r:id="rId21"/>
    <p:sldId id="301" r:id="rId22"/>
    <p:sldId id="302" r:id="rId23"/>
    <p:sldId id="307" r:id="rId24"/>
    <p:sldId id="304" r:id="rId25"/>
  </p:sldIdLst>
  <p:sldSz cx="9906000" cy="6858000" type="A4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8235"/>
    <a:srgbClr val="FF0000"/>
    <a:srgbClr val="7F7F7F"/>
    <a:srgbClr val="F2F2F2"/>
    <a:srgbClr val="AFABAB"/>
    <a:srgbClr val="85BD5F"/>
    <a:srgbClr val="6CA644"/>
    <a:srgbClr val="00A0DA"/>
    <a:srgbClr val="EA0000"/>
    <a:srgbClr val="009F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14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v>１ 既存施設</c:v>
          </c:tx>
          <c:spPr>
            <a:solidFill>
              <a:srgbClr val="FF0000"/>
            </a:solidFill>
            <a:ln w="19050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invertIfNegative val="0"/>
          <c:cat>
            <c:strRef>
              <c:f>公園別提案数!$B$7:$B$18</c:f>
              <c:strCache>
                <c:ptCount val="12"/>
                <c:pt idx="0">
                  <c:v>中之島公園</c:v>
                </c:pt>
                <c:pt idx="1">
                  <c:v>扇町公園</c:v>
                </c:pt>
                <c:pt idx="2">
                  <c:v>毛馬桜之宮公園</c:v>
                </c:pt>
                <c:pt idx="3">
                  <c:v>靱公園</c:v>
                </c:pt>
                <c:pt idx="4">
                  <c:v>千島公園</c:v>
                </c:pt>
                <c:pt idx="5">
                  <c:v>中島公園</c:v>
                </c:pt>
                <c:pt idx="6">
                  <c:v>十三公園</c:v>
                </c:pt>
                <c:pt idx="7">
                  <c:v>城北公園</c:v>
                </c:pt>
                <c:pt idx="8">
                  <c:v>南港中央公園</c:v>
                </c:pt>
                <c:pt idx="9">
                  <c:v>真田山公園</c:v>
                </c:pt>
                <c:pt idx="10">
                  <c:v>正蓮寺川公園</c:v>
                </c:pt>
                <c:pt idx="11">
                  <c:v>指定しない</c:v>
                </c:pt>
              </c:strCache>
            </c:strRef>
          </c:cat>
          <c:val>
            <c:numRef>
              <c:f>公園別提案数!$C$7:$C$18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56-4394-B720-EC1D663C9CD0}"/>
            </c:ext>
          </c:extLst>
        </c:ser>
        <c:ser>
          <c:idx val="1"/>
          <c:order val="1"/>
          <c:tx>
            <c:v>２ 新規施設</c:v>
          </c:tx>
          <c:spPr>
            <a:pattFill prst="pct90">
              <a:fgClr>
                <a:srgbClr val="00B0F0"/>
              </a:fgClr>
              <a:bgClr>
                <a:schemeClr val="bg1"/>
              </a:bgClr>
            </a:pattFill>
            <a:ln w="19050" cap="flat" cmpd="sng" algn="ctr">
              <a:solidFill>
                <a:schemeClr val="accent5">
                  <a:lumMod val="75000"/>
                </a:schemeClr>
              </a:solidFill>
              <a:round/>
            </a:ln>
            <a:effectLst/>
          </c:spPr>
          <c:invertIfNegative val="0"/>
          <c:cat>
            <c:strRef>
              <c:f>公園別提案数!$B$7:$B$18</c:f>
              <c:strCache>
                <c:ptCount val="12"/>
                <c:pt idx="0">
                  <c:v>中之島公園</c:v>
                </c:pt>
                <c:pt idx="1">
                  <c:v>扇町公園</c:v>
                </c:pt>
                <c:pt idx="2">
                  <c:v>毛馬桜之宮公園</c:v>
                </c:pt>
                <c:pt idx="3">
                  <c:v>靱公園</c:v>
                </c:pt>
                <c:pt idx="4">
                  <c:v>千島公園</c:v>
                </c:pt>
                <c:pt idx="5">
                  <c:v>中島公園</c:v>
                </c:pt>
                <c:pt idx="6">
                  <c:v>十三公園</c:v>
                </c:pt>
                <c:pt idx="7">
                  <c:v>城北公園</c:v>
                </c:pt>
                <c:pt idx="8">
                  <c:v>南港中央公園</c:v>
                </c:pt>
                <c:pt idx="9">
                  <c:v>真田山公園</c:v>
                </c:pt>
                <c:pt idx="10">
                  <c:v>正蓮寺川公園</c:v>
                </c:pt>
                <c:pt idx="11">
                  <c:v>指定しない</c:v>
                </c:pt>
              </c:strCache>
            </c:strRef>
          </c:cat>
          <c:val>
            <c:numRef>
              <c:f>公園別提案数!$D$7:$D$18</c:f>
              <c:numCache>
                <c:formatCode>General</c:formatCode>
                <c:ptCount val="12"/>
                <c:pt idx="0">
                  <c:v>3</c:v>
                </c:pt>
                <c:pt idx="1">
                  <c:v>3</c:v>
                </c:pt>
                <c:pt idx="2">
                  <c:v>1</c:v>
                </c:pt>
                <c:pt idx="3">
                  <c:v>3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4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256-4394-B720-EC1D663C9CD0}"/>
            </c:ext>
          </c:extLst>
        </c:ser>
        <c:ser>
          <c:idx val="2"/>
          <c:order val="2"/>
          <c:tx>
            <c:v>３ イベント</c:v>
          </c:tx>
          <c:spPr>
            <a:pattFill prst="wdDnDiag">
              <a:fgClr>
                <a:srgbClr val="FFC000"/>
              </a:fgClr>
              <a:bgClr>
                <a:schemeClr val="accent4">
                  <a:lumMod val="20000"/>
                  <a:lumOff val="80000"/>
                </a:schemeClr>
              </a:bgClr>
            </a:pattFill>
            <a:ln w="19050" cap="flat" cmpd="sng" algn="ctr">
              <a:solidFill>
                <a:schemeClr val="accent4">
                  <a:lumMod val="75000"/>
                </a:schemeClr>
              </a:solidFill>
              <a:round/>
            </a:ln>
            <a:effectLst/>
          </c:spPr>
          <c:invertIfNegative val="0"/>
          <c:cat>
            <c:strRef>
              <c:f>公園別提案数!$B$7:$B$18</c:f>
              <c:strCache>
                <c:ptCount val="12"/>
                <c:pt idx="0">
                  <c:v>中之島公園</c:v>
                </c:pt>
                <c:pt idx="1">
                  <c:v>扇町公園</c:v>
                </c:pt>
                <c:pt idx="2">
                  <c:v>毛馬桜之宮公園</c:v>
                </c:pt>
                <c:pt idx="3">
                  <c:v>靱公園</c:v>
                </c:pt>
                <c:pt idx="4">
                  <c:v>千島公園</c:v>
                </c:pt>
                <c:pt idx="5">
                  <c:v>中島公園</c:v>
                </c:pt>
                <c:pt idx="6">
                  <c:v>十三公園</c:v>
                </c:pt>
                <c:pt idx="7">
                  <c:v>城北公園</c:v>
                </c:pt>
                <c:pt idx="8">
                  <c:v>南港中央公園</c:v>
                </c:pt>
                <c:pt idx="9">
                  <c:v>真田山公園</c:v>
                </c:pt>
                <c:pt idx="10">
                  <c:v>正蓮寺川公園</c:v>
                </c:pt>
                <c:pt idx="11">
                  <c:v>指定しない</c:v>
                </c:pt>
              </c:strCache>
            </c:strRef>
          </c:cat>
          <c:val>
            <c:numRef>
              <c:f>公園別提案数!$E$7:$E$18</c:f>
              <c:numCache>
                <c:formatCode>General</c:formatCode>
                <c:ptCount val="12"/>
                <c:pt idx="0">
                  <c:v>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256-4394-B720-EC1D663C9CD0}"/>
            </c:ext>
          </c:extLst>
        </c:ser>
        <c:ser>
          <c:idx val="3"/>
          <c:order val="3"/>
          <c:tx>
            <c:v>４ 公園全体</c:v>
          </c:tx>
          <c:spPr>
            <a:pattFill prst="wdUpDiag">
              <a:fgClr>
                <a:srgbClr val="92D050"/>
              </a:fgClr>
              <a:bgClr>
                <a:schemeClr val="accent6">
                  <a:lumMod val="20000"/>
                  <a:lumOff val="80000"/>
                </a:schemeClr>
              </a:bgClr>
            </a:pattFill>
            <a:ln w="19050" cap="flat" cmpd="sng" algn="ctr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invertIfNegative val="0"/>
          <c:cat>
            <c:strRef>
              <c:f>公園別提案数!$B$7:$B$18</c:f>
              <c:strCache>
                <c:ptCount val="12"/>
                <c:pt idx="0">
                  <c:v>中之島公園</c:v>
                </c:pt>
                <c:pt idx="1">
                  <c:v>扇町公園</c:v>
                </c:pt>
                <c:pt idx="2">
                  <c:v>毛馬桜之宮公園</c:v>
                </c:pt>
                <c:pt idx="3">
                  <c:v>靱公園</c:v>
                </c:pt>
                <c:pt idx="4">
                  <c:v>千島公園</c:v>
                </c:pt>
                <c:pt idx="5">
                  <c:v>中島公園</c:v>
                </c:pt>
                <c:pt idx="6">
                  <c:v>十三公園</c:v>
                </c:pt>
                <c:pt idx="7">
                  <c:v>城北公園</c:v>
                </c:pt>
                <c:pt idx="8">
                  <c:v>南港中央公園</c:v>
                </c:pt>
                <c:pt idx="9">
                  <c:v>真田山公園</c:v>
                </c:pt>
                <c:pt idx="10">
                  <c:v>正蓮寺川公園</c:v>
                </c:pt>
                <c:pt idx="11">
                  <c:v>指定しない</c:v>
                </c:pt>
              </c:strCache>
            </c:strRef>
          </c:cat>
          <c:val>
            <c:numRef>
              <c:f>公園別提案数!$F$7:$F$18</c:f>
              <c:numCache>
                <c:formatCode>General</c:formatCode>
                <c:ptCount val="12"/>
                <c:pt idx="0">
                  <c:v>5</c:v>
                </c:pt>
                <c:pt idx="1">
                  <c:v>5</c:v>
                </c:pt>
                <c:pt idx="2">
                  <c:v>2</c:v>
                </c:pt>
                <c:pt idx="3">
                  <c:v>9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256-4394-B720-EC1D663C9CD0}"/>
            </c:ext>
          </c:extLst>
        </c:ser>
        <c:ser>
          <c:idx val="4"/>
          <c:order val="4"/>
          <c:tx>
            <c:v>その他</c:v>
          </c:tx>
          <c:spPr>
            <a:gradFill rotWithShape="1">
              <a:gsLst>
                <a:gs pos="0">
                  <a:schemeClr val="accent5">
                    <a:lumMod val="110000"/>
                    <a:satMod val="105000"/>
                    <a:tint val="67000"/>
                  </a:schemeClr>
                </a:gs>
                <a:gs pos="50000">
                  <a:schemeClr val="accent5">
                    <a:lumMod val="105000"/>
                    <a:satMod val="103000"/>
                    <a:tint val="73000"/>
                  </a:schemeClr>
                </a:gs>
                <a:gs pos="100000">
                  <a:schemeClr val="accent5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5">
                  <a:shade val="95000"/>
                </a:schemeClr>
              </a:solidFill>
              <a:round/>
            </a:ln>
            <a:effectLst/>
          </c:spPr>
          <c:invertIfNegative val="0"/>
          <c:dPt>
            <c:idx val="11"/>
            <c:invertIfNegative val="0"/>
            <c:bubble3D val="0"/>
            <c:spPr>
              <a:pattFill prst="lgCheck">
                <a:fgClr>
                  <a:srgbClr val="AFABAB"/>
                </a:fgClr>
                <a:bgClr>
                  <a:srgbClr val="F2F2F2"/>
                </a:bgClr>
              </a:pattFill>
              <a:ln w="19050" cap="flat" cmpd="sng" algn="ctr">
                <a:solidFill>
                  <a:srgbClr val="7F7F7F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F256-4394-B720-EC1D663C9CD0}"/>
              </c:ext>
            </c:extLst>
          </c:dPt>
          <c:cat>
            <c:strRef>
              <c:f>公園別提案数!$B$7:$B$18</c:f>
              <c:strCache>
                <c:ptCount val="12"/>
                <c:pt idx="0">
                  <c:v>中之島公園</c:v>
                </c:pt>
                <c:pt idx="1">
                  <c:v>扇町公園</c:v>
                </c:pt>
                <c:pt idx="2">
                  <c:v>毛馬桜之宮公園</c:v>
                </c:pt>
                <c:pt idx="3">
                  <c:v>靱公園</c:v>
                </c:pt>
                <c:pt idx="4">
                  <c:v>千島公園</c:v>
                </c:pt>
                <c:pt idx="5">
                  <c:v>中島公園</c:v>
                </c:pt>
                <c:pt idx="6">
                  <c:v>十三公園</c:v>
                </c:pt>
                <c:pt idx="7">
                  <c:v>城北公園</c:v>
                </c:pt>
                <c:pt idx="8">
                  <c:v>南港中央公園</c:v>
                </c:pt>
                <c:pt idx="9">
                  <c:v>真田山公園</c:v>
                </c:pt>
                <c:pt idx="10">
                  <c:v>正蓮寺川公園</c:v>
                </c:pt>
                <c:pt idx="11">
                  <c:v>指定しない</c:v>
                </c:pt>
              </c:strCache>
            </c:strRef>
          </c:cat>
          <c:val>
            <c:numRef>
              <c:f>公園別提案数!$G$7:$G$18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256-4394-B720-EC1D663C9C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757649696"/>
        <c:axId val="757652648"/>
      </c:barChart>
      <c:catAx>
        <c:axId val="757649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defRPr>
            </a:pPr>
            <a:endParaRPr lang="ja-JP"/>
          </a:p>
        </c:txPr>
        <c:crossAx val="757652648"/>
        <c:crosses val="autoZero"/>
        <c:auto val="1"/>
        <c:lblAlgn val="ctr"/>
        <c:lblOffset val="100"/>
        <c:noMultiLvlLbl val="0"/>
      </c:catAx>
      <c:valAx>
        <c:axId val="757652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eaVert" wrap="square" anchor="ctr" anchorCtr="1"/>
              <a:lstStyle/>
              <a:p>
                <a:pPr>
                  <a:defRPr sz="1300" b="0" i="0" u="none" strike="noStrike" kern="1200" cap="all" baseline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+mn-cs"/>
                  </a:defRPr>
                </a:pPr>
                <a:r>
                  <a:rPr lang="ja-JP" sz="1300" b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提案数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eaVert" wrap="square" anchor="ctr" anchorCtr="1"/>
            <a:lstStyle/>
            <a:p>
              <a:pPr>
                <a:defRPr sz="1300" b="0" i="0" u="none" strike="noStrike" kern="1200" cap="all" baseline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defRPr>
            </a:pPr>
            <a:endParaRPr lang="ja-JP"/>
          </a:p>
        </c:txPr>
        <c:crossAx val="757649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CA55-7D61-4A4F-B05B-45C191409BB7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BA4F5-A169-45F6-9BC7-0E250F271E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48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CA55-7D61-4A4F-B05B-45C191409BB7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BA4F5-A169-45F6-9BC7-0E250F271E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0395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CA55-7D61-4A4F-B05B-45C191409BB7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BA4F5-A169-45F6-9BC7-0E250F271E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829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CA55-7D61-4A4F-B05B-45C191409BB7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BA4F5-A169-45F6-9BC7-0E250F271E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9622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CA55-7D61-4A4F-B05B-45C191409BB7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BA4F5-A169-45F6-9BC7-0E250F271E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5620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CA55-7D61-4A4F-B05B-45C191409BB7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BA4F5-A169-45F6-9BC7-0E250F271E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9544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CA55-7D61-4A4F-B05B-45C191409BB7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BA4F5-A169-45F6-9BC7-0E250F271E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636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CA55-7D61-4A4F-B05B-45C191409BB7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BA4F5-A169-45F6-9BC7-0E250F271E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4119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CA55-7D61-4A4F-B05B-45C191409BB7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BA4F5-A169-45F6-9BC7-0E250F271E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6347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CA55-7D61-4A4F-B05B-45C191409BB7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BA4F5-A169-45F6-9BC7-0E250F271E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9706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CA55-7D61-4A4F-B05B-45C191409BB7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BA4F5-A169-45F6-9BC7-0E250F271E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363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4CA55-7D61-4A4F-B05B-45C191409BB7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BA4F5-A169-45F6-9BC7-0E250F271E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1859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738050" y="422030"/>
            <a:ext cx="8464731" cy="499905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46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284046" y="1682757"/>
            <a:ext cx="7372737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大公園（大阪市営公園）の魅力向上に向けた</a:t>
            </a:r>
            <a:endParaRPr kumimoji="1"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マーケットサウンディング（市場調査）</a:t>
            </a:r>
            <a:endParaRPr kumimoji="1"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kumimoji="1"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kumimoji="1"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実施結果概要</a:t>
            </a:r>
            <a:endParaRPr kumimoji="1"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739662" y="5765953"/>
            <a:ext cx="24662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令和元年</a:t>
            </a:r>
            <a:r>
              <a:rPr kumimoji="1" lang="en-US" altLang="ja-JP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kumimoji="1"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endParaRPr kumimoji="1"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大阪市建設局</a:t>
            </a:r>
          </a:p>
        </p:txBody>
      </p:sp>
    </p:spTree>
    <p:extLst>
      <p:ext uri="{BB962C8B-B14F-4D97-AF65-F5344CB8AC3E}">
        <p14:creationId xmlns:p14="http://schemas.microsoft.com/office/powerpoint/2010/main" val="2540565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片側の 2 つの角を丸めた四角形 7"/>
          <p:cNvSpPr/>
          <p:nvPr/>
        </p:nvSpPr>
        <p:spPr>
          <a:xfrm>
            <a:off x="131707" y="158400"/>
            <a:ext cx="9640388" cy="328102"/>
          </a:xfrm>
          <a:prstGeom prst="round2SameRect">
            <a:avLst>
              <a:gd name="adj1" fmla="val 34580"/>
              <a:gd name="adj2" fmla="val 0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24923" rIns="63305" bIns="2492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毛馬桜之宮</a:t>
            </a:r>
            <a:r>
              <a:rPr lang="ja-JP" altLang="en-US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公園に関する提案</a:t>
            </a:r>
            <a:endParaRPr lang="ja-JP" altLang="en-US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31707" y="486502"/>
            <a:ext cx="9640388" cy="4284000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692" tIns="74769" rIns="74769" bIns="74769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ts val="2423"/>
              </a:lnSpc>
              <a:spcBef>
                <a:spcPts val="208"/>
              </a:spcBef>
              <a:spcAft>
                <a:spcPts val="208"/>
              </a:spcAft>
            </a:pPr>
            <a:endParaRPr lang="en-US" altLang="ja-JP" sz="1108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677558" y="6567717"/>
            <a:ext cx="659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８</a:t>
            </a:r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419275"/>
              </p:ext>
            </p:extLst>
          </p:nvPr>
        </p:nvGraphicFramePr>
        <p:xfrm>
          <a:off x="237133" y="612000"/>
          <a:ext cx="9432000" cy="4032000"/>
        </p:xfrm>
        <a:graphic>
          <a:graphicData uri="http://schemas.openxmlformats.org/drawingml/2006/table">
            <a:tbl>
              <a:tblPr/>
              <a:tblGrid>
                <a:gridCol w="864000">
                  <a:extLst>
                    <a:ext uri="{9D8B030D-6E8A-4147-A177-3AD203B41FA5}">
                      <a16:colId xmlns:a16="http://schemas.microsoft.com/office/drawing/2014/main" val="3881658858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3330207836"/>
                    </a:ext>
                  </a:extLst>
                </a:gridCol>
                <a:gridCol w="1692000">
                  <a:extLst>
                    <a:ext uri="{9D8B030D-6E8A-4147-A177-3AD203B41FA5}">
                      <a16:colId xmlns:a16="http://schemas.microsoft.com/office/drawing/2014/main" val="233399373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786990435"/>
                    </a:ext>
                  </a:extLst>
                </a:gridCol>
                <a:gridCol w="2808000">
                  <a:extLst>
                    <a:ext uri="{9D8B030D-6E8A-4147-A177-3AD203B41FA5}">
                      <a16:colId xmlns:a16="http://schemas.microsoft.com/office/drawing/2014/main" val="3058527356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3928011774"/>
                    </a:ext>
                  </a:extLst>
                </a:gridCol>
              </a:tblGrid>
              <a:tr h="360000"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事業者名</a:t>
                      </a:r>
                      <a:endParaRPr lang="en-US" altLang="ja-JP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（非公表）</a:t>
                      </a:r>
                      <a:endParaRPr lang="zh-TW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提案内容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3605625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提案項目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運営制度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運営期間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概要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本市への要望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889702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団体①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施設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公園施設設置許可制度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～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飲食店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新規施設設置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に係る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インフラ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整備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建蔽率や設置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可能施設の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規制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緩和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614071"/>
                  </a:ext>
                </a:extLst>
              </a:tr>
              <a:tr h="136800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団体⑤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全体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指定管理者制度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５年間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既存施設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b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・園路などの改修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ソフト事業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b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・スポーツイベント</a:t>
                      </a:r>
                      <a:b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・イルミネーション</a:t>
                      </a:r>
                      <a:r>
                        <a:rPr lang="ja-JP" alt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など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4818888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団体⑨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全体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指定管理者制度と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公園施設設置許可制度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などの併用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年間以上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新規施設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b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・飲食店　　　　・スポーツ施設</a:t>
                      </a:r>
                      <a:r>
                        <a:rPr lang="ja-JP" alt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など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本市による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休止中施設の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更地化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7980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9668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片側の 2 つの角を丸めた四角形 7"/>
          <p:cNvSpPr/>
          <p:nvPr/>
        </p:nvSpPr>
        <p:spPr>
          <a:xfrm>
            <a:off x="131707" y="158400"/>
            <a:ext cx="9640388" cy="328102"/>
          </a:xfrm>
          <a:prstGeom prst="round2SameRect">
            <a:avLst>
              <a:gd name="adj1" fmla="val 34580"/>
              <a:gd name="adj2" fmla="val 0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24923" rIns="63305" bIns="2492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靱公園に関する提案</a:t>
            </a:r>
            <a:endParaRPr lang="ja-JP" altLang="en-US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31707" y="486502"/>
            <a:ext cx="9640388" cy="5598000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692" tIns="74769" rIns="74769" bIns="74769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ts val="2423"/>
              </a:lnSpc>
              <a:spcBef>
                <a:spcPts val="208"/>
              </a:spcBef>
              <a:spcAft>
                <a:spcPts val="208"/>
              </a:spcAft>
            </a:pPr>
            <a:endParaRPr lang="en-US" altLang="ja-JP" sz="1108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677558" y="6567717"/>
            <a:ext cx="659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９</a:t>
            </a:r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477885"/>
              </p:ext>
            </p:extLst>
          </p:nvPr>
        </p:nvGraphicFramePr>
        <p:xfrm>
          <a:off x="237133" y="612000"/>
          <a:ext cx="9432000" cy="5328000"/>
        </p:xfrm>
        <a:graphic>
          <a:graphicData uri="http://schemas.openxmlformats.org/drawingml/2006/table">
            <a:tbl>
              <a:tblPr/>
              <a:tblGrid>
                <a:gridCol w="864000">
                  <a:extLst>
                    <a:ext uri="{9D8B030D-6E8A-4147-A177-3AD203B41FA5}">
                      <a16:colId xmlns:a16="http://schemas.microsoft.com/office/drawing/2014/main" val="3881658858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3330207836"/>
                    </a:ext>
                  </a:extLst>
                </a:gridCol>
                <a:gridCol w="1692000">
                  <a:extLst>
                    <a:ext uri="{9D8B030D-6E8A-4147-A177-3AD203B41FA5}">
                      <a16:colId xmlns:a16="http://schemas.microsoft.com/office/drawing/2014/main" val="233399373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786990435"/>
                    </a:ext>
                  </a:extLst>
                </a:gridCol>
                <a:gridCol w="2808000">
                  <a:extLst>
                    <a:ext uri="{9D8B030D-6E8A-4147-A177-3AD203B41FA5}">
                      <a16:colId xmlns:a16="http://schemas.microsoft.com/office/drawing/2014/main" val="3058527356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3928011774"/>
                    </a:ext>
                  </a:extLst>
                </a:gridCol>
              </a:tblGrid>
              <a:tr h="360000"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事業者名</a:t>
                      </a:r>
                      <a:endParaRPr lang="en-US" altLang="ja-JP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（非公表）</a:t>
                      </a:r>
                      <a:endParaRPr lang="zh-TW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提案内容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3605625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提案項目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運営制度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運営期間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概要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本市への要望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889702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団体①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施設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公園施設設置許可制度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～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飲食店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新規施設設置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に係る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インフラ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整備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建蔽率や設置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可能施設の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規制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緩和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614071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団体⑬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施設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公園施設設置許可制度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飲食店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新規施設設置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に係る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インフラ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整備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557277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団体⑭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施設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公募設置管理制度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Park-PFI）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年間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スポーツ施設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休憩施設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-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550530"/>
                  </a:ext>
                </a:extLst>
              </a:tr>
              <a:tr h="136800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団体⑤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全体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指定管理者制度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５年間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既存施設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b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・園路などの改修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ソフト事業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b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・スポーツイベント</a:t>
                      </a:r>
                      <a:b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・イルミネーション</a:t>
                      </a:r>
                      <a:r>
                        <a:rPr lang="ja-JP" alt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など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4818888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団体⑦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全体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指定管理者制度と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公園施設設置許可制度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の併用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新規施設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b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・飲食店　　・ブライダル施設</a:t>
                      </a:r>
                      <a:b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・フィットネス施設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・本市による既存トイレの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改修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7980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7013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片側の 2 つの角を丸めた四角形 7"/>
          <p:cNvSpPr/>
          <p:nvPr/>
        </p:nvSpPr>
        <p:spPr>
          <a:xfrm>
            <a:off x="131707" y="158400"/>
            <a:ext cx="9640388" cy="328102"/>
          </a:xfrm>
          <a:prstGeom prst="round2SameRect">
            <a:avLst>
              <a:gd name="adj1" fmla="val 34580"/>
              <a:gd name="adj2" fmla="val 0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24923" rIns="63305" bIns="2492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靱公園に関する提案</a:t>
            </a:r>
            <a:endParaRPr lang="ja-JP" altLang="en-US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31707" y="486502"/>
            <a:ext cx="9640388" cy="5382000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692" tIns="74769" rIns="74769" bIns="74769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ts val="2423"/>
              </a:lnSpc>
              <a:spcBef>
                <a:spcPts val="208"/>
              </a:spcBef>
              <a:spcAft>
                <a:spcPts val="208"/>
              </a:spcAft>
            </a:pPr>
            <a:endParaRPr lang="en-US" altLang="ja-JP" sz="1108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677558" y="6567717"/>
            <a:ext cx="659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-10-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232613"/>
              </p:ext>
            </p:extLst>
          </p:nvPr>
        </p:nvGraphicFramePr>
        <p:xfrm>
          <a:off x="237133" y="612000"/>
          <a:ext cx="9432000" cy="5112000"/>
        </p:xfrm>
        <a:graphic>
          <a:graphicData uri="http://schemas.openxmlformats.org/drawingml/2006/table">
            <a:tbl>
              <a:tblPr/>
              <a:tblGrid>
                <a:gridCol w="864000">
                  <a:extLst>
                    <a:ext uri="{9D8B030D-6E8A-4147-A177-3AD203B41FA5}">
                      <a16:colId xmlns:a16="http://schemas.microsoft.com/office/drawing/2014/main" val="3881658858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3330207836"/>
                    </a:ext>
                  </a:extLst>
                </a:gridCol>
                <a:gridCol w="1692000">
                  <a:extLst>
                    <a:ext uri="{9D8B030D-6E8A-4147-A177-3AD203B41FA5}">
                      <a16:colId xmlns:a16="http://schemas.microsoft.com/office/drawing/2014/main" val="233399373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786990435"/>
                    </a:ext>
                  </a:extLst>
                </a:gridCol>
                <a:gridCol w="2808000">
                  <a:extLst>
                    <a:ext uri="{9D8B030D-6E8A-4147-A177-3AD203B41FA5}">
                      <a16:colId xmlns:a16="http://schemas.microsoft.com/office/drawing/2014/main" val="3058527356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3928011774"/>
                    </a:ext>
                  </a:extLst>
                </a:gridCol>
              </a:tblGrid>
              <a:tr h="360000"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事業者名</a:t>
                      </a:r>
                      <a:endParaRPr lang="en-US" altLang="ja-JP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（非公表）　</a:t>
                      </a:r>
                      <a:endParaRPr lang="zh-TW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提案内容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3605625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提案項目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運営制度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運営期間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概要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本市への要望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889702"/>
                  </a:ext>
                </a:extLst>
              </a:tr>
              <a:tr h="266400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団体⑧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全体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指定管理者制度と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公園施設設置許可制度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などの併用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既存施設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b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靭テニスセンターの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センターコート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に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おける飲食店や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交流スペース、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駐輪場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などの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設置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新規施設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b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・飲食店　　　　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物販施設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休憩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施設</a:t>
                      </a:r>
                      <a:r>
                        <a:rPr lang="ja-JP" alt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など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ソフト事業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/>
                      </a:r>
                      <a:b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・セミナー　　　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ワークショップ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・フィットネスイベント</a:t>
                      </a:r>
                      <a:r>
                        <a:rPr lang="ja-JP" alt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など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4251275"/>
                  </a:ext>
                </a:extLst>
              </a:tr>
              <a:tr h="172800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団体⑮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公園全体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指定管理者制度と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公園施設設置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許可制度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など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の併用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年間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施設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b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・飲食店　　　　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休憩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施設</a:t>
                      </a:r>
                      <a:r>
                        <a:rPr lang="ja-JP" alt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など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ソフト事業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/>
                      </a:r>
                      <a:b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物販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イベント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スポーツイベント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・フィットネスイベント</a:t>
                      </a:r>
                      <a:endParaRPr lang="en-US" altLang="ja-JP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n-US" altLang="ja-JP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周辺施設との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連携</a:t>
                      </a:r>
                      <a:r>
                        <a:rPr lang="ja-JP" alt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など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新規施設設置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に係る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インフラ整備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614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54083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片側の 2 つの角を丸めた四角形 7"/>
          <p:cNvSpPr/>
          <p:nvPr/>
        </p:nvSpPr>
        <p:spPr>
          <a:xfrm>
            <a:off x="131707" y="158400"/>
            <a:ext cx="9640388" cy="328102"/>
          </a:xfrm>
          <a:prstGeom prst="round2SameRect">
            <a:avLst>
              <a:gd name="adj1" fmla="val 34580"/>
              <a:gd name="adj2" fmla="val 0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24923" rIns="63305" bIns="2492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靱公園に関する提案</a:t>
            </a:r>
            <a:endParaRPr lang="ja-JP" altLang="en-US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31707" y="486502"/>
            <a:ext cx="9640388" cy="5490000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692" tIns="74769" rIns="74769" bIns="74769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ts val="2423"/>
              </a:lnSpc>
              <a:spcBef>
                <a:spcPts val="208"/>
              </a:spcBef>
              <a:spcAft>
                <a:spcPts val="208"/>
              </a:spcAft>
            </a:pPr>
            <a:endParaRPr lang="en-US" altLang="ja-JP" sz="1108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677558" y="6567717"/>
            <a:ext cx="659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-11-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272895"/>
              </p:ext>
            </p:extLst>
          </p:nvPr>
        </p:nvGraphicFramePr>
        <p:xfrm>
          <a:off x="235901" y="594502"/>
          <a:ext cx="9432000" cy="5256000"/>
        </p:xfrm>
        <a:graphic>
          <a:graphicData uri="http://schemas.openxmlformats.org/drawingml/2006/table">
            <a:tbl>
              <a:tblPr/>
              <a:tblGrid>
                <a:gridCol w="864000">
                  <a:extLst>
                    <a:ext uri="{9D8B030D-6E8A-4147-A177-3AD203B41FA5}">
                      <a16:colId xmlns:a16="http://schemas.microsoft.com/office/drawing/2014/main" val="3881658858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3330207836"/>
                    </a:ext>
                  </a:extLst>
                </a:gridCol>
                <a:gridCol w="1692000">
                  <a:extLst>
                    <a:ext uri="{9D8B030D-6E8A-4147-A177-3AD203B41FA5}">
                      <a16:colId xmlns:a16="http://schemas.microsoft.com/office/drawing/2014/main" val="233399373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786990435"/>
                    </a:ext>
                  </a:extLst>
                </a:gridCol>
                <a:gridCol w="2808000">
                  <a:extLst>
                    <a:ext uri="{9D8B030D-6E8A-4147-A177-3AD203B41FA5}">
                      <a16:colId xmlns:a16="http://schemas.microsoft.com/office/drawing/2014/main" val="3058527356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3928011774"/>
                    </a:ext>
                  </a:extLst>
                </a:gridCol>
              </a:tblGrid>
              <a:tr h="360000"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事業者名</a:t>
                      </a:r>
                      <a:endParaRPr lang="en-US" altLang="ja-JP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（非公表）　</a:t>
                      </a:r>
                      <a:endParaRPr lang="zh-TW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提案内容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3605625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提案項目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運営制度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運営期間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概要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本市への要望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889702"/>
                  </a:ext>
                </a:extLst>
              </a:tr>
              <a:tr h="165600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団体⑯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全体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指定管理者制度と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公園施設管理許可制度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の併用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既存施設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b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地域活動スペース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</a:t>
                      </a: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オープン化</a:t>
                      </a:r>
                      <a:r>
                        <a:rPr lang="ja-JP" altLang="en-US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など</a:t>
                      </a:r>
                      <a:endParaRPr lang="en-US" altLang="ja-JP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ソフト事業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/>
                      </a:r>
                      <a:b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・ワークショップ</a:t>
                      </a: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等を通じた地域内外</a:t>
                      </a:r>
                      <a:endParaRPr lang="en-US" altLang="ja-JP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の交流促進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n-US" altLang="ja-JP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地域の住民や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団体と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連携</a:t>
                      </a:r>
                      <a:r>
                        <a:rPr lang="ja-JP" alt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など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557277"/>
                  </a:ext>
                </a:extLst>
              </a:tr>
              <a:tr h="288000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団体⑰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全体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指定管理者制度と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公園施設設置許可制度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の併用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既存施設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b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・一部のテニスコートの全天候型化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/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・一部のテニスコートの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移設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広場の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芝生化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新規施設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b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・飲食店　　　　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物販施設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スポーツ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施設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宿泊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施設</a:t>
                      </a:r>
                      <a:r>
                        <a:rPr lang="en-US" altLang="ja-JP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など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ソフト事業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/>
                      </a:r>
                      <a:b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・アートイベント</a:t>
                      </a:r>
                      <a:endParaRPr lang="en-US" altLang="ja-JP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地域の住民や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団体、周辺施設など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と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連携  など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官民連携に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よる公園整備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3433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58986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片側の 2 つの角を丸めた四角形 7"/>
          <p:cNvSpPr/>
          <p:nvPr/>
        </p:nvSpPr>
        <p:spPr>
          <a:xfrm>
            <a:off x="131707" y="158400"/>
            <a:ext cx="9640388" cy="328102"/>
          </a:xfrm>
          <a:prstGeom prst="round2SameRect">
            <a:avLst>
              <a:gd name="adj1" fmla="val 34580"/>
              <a:gd name="adj2" fmla="val 0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24923" rIns="63305" bIns="2492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靱公園に関する提案</a:t>
            </a:r>
            <a:endParaRPr lang="ja-JP" altLang="en-US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31707" y="486502"/>
            <a:ext cx="9640388" cy="4284000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692" tIns="74769" rIns="74769" bIns="74769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ts val="2423"/>
              </a:lnSpc>
              <a:spcBef>
                <a:spcPts val="208"/>
              </a:spcBef>
              <a:spcAft>
                <a:spcPts val="208"/>
              </a:spcAft>
            </a:pPr>
            <a:endParaRPr lang="en-US" altLang="ja-JP" sz="1108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677558" y="6567717"/>
            <a:ext cx="659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-12-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372924"/>
              </p:ext>
            </p:extLst>
          </p:nvPr>
        </p:nvGraphicFramePr>
        <p:xfrm>
          <a:off x="235901" y="612000"/>
          <a:ext cx="9432000" cy="4032000"/>
        </p:xfrm>
        <a:graphic>
          <a:graphicData uri="http://schemas.openxmlformats.org/drawingml/2006/table">
            <a:tbl>
              <a:tblPr/>
              <a:tblGrid>
                <a:gridCol w="864000">
                  <a:extLst>
                    <a:ext uri="{9D8B030D-6E8A-4147-A177-3AD203B41FA5}">
                      <a16:colId xmlns:a16="http://schemas.microsoft.com/office/drawing/2014/main" val="3881658858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3330207836"/>
                    </a:ext>
                  </a:extLst>
                </a:gridCol>
                <a:gridCol w="1692000">
                  <a:extLst>
                    <a:ext uri="{9D8B030D-6E8A-4147-A177-3AD203B41FA5}">
                      <a16:colId xmlns:a16="http://schemas.microsoft.com/office/drawing/2014/main" val="233399373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786990435"/>
                    </a:ext>
                  </a:extLst>
                </a:gridCol>
                <a:gridCol w="2808000">
                  <a:extLst>
                    <a:ext uri="{9D8B030D-6E8A-4147-A177-3AD203B41FA5}">
                      <a16:colId xmlns:a16="http://schemas.microsoft.com/office/drawing/2014/main" val="3058527356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3928011774"/>
                    </a:ext>
                  </a:extLst>
                </a:gridCol>
              </a:tblGrid>
              <a:tr h="360000"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事業者名</a:t>
                      </a:r>
                      <a:endParaRPr lang="en-US" altLang="ja-JP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（非公表）</a:t>
                      </a:r>
                      <a:endParaRPr lang="zh-TW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提案内容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3605625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提案項目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運営制度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運営期間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概要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本市への要望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889702"/>
                  </a:ext>
                </a:extLst>
              </a:tr>
              <a:tr h="331200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団体⑱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全体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指定管理者制度と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公園施設設置許可制度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の併用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既存施設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b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・一部のテニスコートの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廃止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・一部のテニスコートの全天候型化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/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広場などの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芝生化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新規施設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b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・飲食店　　　　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物販施設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スポーツ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施設</a:t>
                      </a:r>
                      <a:b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コワーキングスペース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アスレチック施設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屋根付き広場　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など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ソフト事業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/>
                      </a:r>
                      <a:b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物販イベント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スポーツイベント　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など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614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7352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片側の 2 つの角を丸めた四角形 7"/>
          <p:cNvSpPr/>
          <p:nvPr/>
        </p:nvSpPr>
        <p:spPr>
          <a:xfrm>
            <a:off x="131707" y="158400"/>
            <a:ext cx="9640388" cy="328102"/>
          </a:xfrm>
          <a:prstGeom prst="round2SameRect">
            <a:avLst>
              <a:gd name="adj1" fmla="val 34580"/>
              <a:gd name="adj2" fmla="val 0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24923" rIns="63305" bIns="2492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靱公園に関する提案</a:t>
            </a:r>
            <a:endParaRPr lang="ja-JP" altLang="en-US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31707" y="486502"/>
            <a:ext cx="9640388" cy="3870000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692" tIns="74769" rIns="74769" bIns="74769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ts val="2423"/>
              </a:lnSpc>
              <a:spcBef>
                <a:spcPts val="208"/>
              </a:spcBef>
              <a:spcAft>
                <a:spcPts val="208"/>
              </a:spcAft>
            </a:pPr>
            <a:endParaRPr lang="en-US" altLang="ja-JP" sz="1108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677558" y="6567717"/>
            <a:ext cx="659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-13-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395078"/>
              </p:ext>
            </p:extLst>
          </p:nvPr>
        </p:nvGraphicFramePr>
        <p:xfrm>
          <a:off x="235901" y="612000"/>
          <a:ext cx="9432000" cy="3600000"/>
        </p:xfrm>
        <a:graphic>
          <a:graphicData uri="http://schemas.openxmlformats.org/drawingml/2006/table">
            <a:tbl>
              <a:tblPr/>
              <a:tblGrid>
                <a:gridCol w="864000">
                  <a:extLst>
                    <a:ext uri="{9D8B030D-6E8A-4147-A177-3AD203B41FA5}">
                      <a16:colId xmlns:a16="http://schemas.microsoft.com/office/drawing/2014/main" val="3881658858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3330207836"/>
                    </a:ext>
                  </a:extLst>
                </a:gridCol>
                <a:gridCol w="1692000">
                  <a:extLst>
                    <a:ext uri="{9D8B030D-6E8A-4147-A177-3AD203B41FA5}">
                      <a16:colId xmlns:a16="http://schemas.microsoft.com/office/drawing/2014/main" val="233399373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786990435"/>
                    </a:ext>
                  </a:extLst>
                </a:gridCol>
                <a:gridCol w="2808000">
                  <a:extLst>
                    <a:ext uri="{9D8B030D-6E8A-4147-A177-3AD203B41FA5}">
                      <a16:colId xmlns:a16="http://schemas.microsoft.com/office/drawing/2014/main" val="3058527356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3928011774"/>
                    </a:ext>
                  </a:extLst>
                </a:gridCol>
              </a:tblGrid>
              <a:tr h="360000"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事業者名</a:t>
                      </a:r>
                      <a:endParaRPr lang="en-US" altLang="ja-JP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（非公表）</a:t>
                      </a:r>
                      <a:endParaRPr lang="zh-TW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提案内容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3605625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提案項目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運営制度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運営期間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概要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本市への要望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889702"/>
                  </a:ext>
                </a:extLst>
              </a:tr>
              <a:tr h="288000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団体⑲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全体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指定管理者制度と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公園施設設置許可制度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などの併用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～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既存施設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b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・一部のテニスコートの全天候型化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/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・一部のテニスコートの移設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新規施設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b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物販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施設　　　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宿泊施設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東園と西園を結ぶ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デッキ</a:t>
                      </a:r>
                      <a:r>
                        <a:rPr lang="en-US" altLang="ja-JP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など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ソフト事業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/>
                      </a:r>
                      <a:b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ワークショップ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物販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イベント　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音楽イベント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・スポーツイベント</a:t>
                      </a:r>
                      <a:endParaRPr lang="en-US" altLang="ja-JP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n-US" altLang="ja-JP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周辺施設との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連携  など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公園整備に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係る国庫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補助金等の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活用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614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02405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片側の 2 つの角を丸めた四角形 7"/>
          <p:cNvSpPr/>
          <p:nvPr/>
        </p:nvSpPr>
        <p:spPr>
          <a:xfrm>
            <a:off x="131707" y="158400"/>
            <a:ext cx="9640388" cy="328102"/>
          </a:xfrm>
          <a:prstGeom prst="round2SameRect">
            <a:avLst>
              <a:gd name="adj1" fmla="val 34580"/>
              <a:gd name="adj2" fmla="val 0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24923" rIns="63305" bIns="2492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靱公園に関する提案</a:t>
            </a:r>
            <a:endParaRPr lang="ja-JP" altLang="en-US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31707" y="486502"/>
            <a:ext cx="9640388" cy="4302000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692" tIns="74769" rIns="74769" bIns="74769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ts val="2423"/>
              </a:lnSpc>
              <a:spcBef>
                <a:spcPts val="208"/>
              </a:spcBef>
              <a:spcAft>
                <a:spcPts val="208"/>
              </a:spcAft>
            </a:pPr>
            <a:endParaRPr lang="en-US" altLang="ja-JP" sz="1108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677558" y="6567717"/>
            <a:ext cx="659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-14-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248431"/>
              </p:ext>
            </p:extLst>
          </p:nvPr>
        </p:nvGraphicFramePr>
        <p:xfrm>
          <a:off x="235901" y="612000"/>
          <a:ext cx="9432000" cy="4032000"/>
        </p:xfrm>
        <a:graphic>
          <a:graphicData uri="http://schemas.openxmlformats.org/drawingml/2006/table">
            <a:tbl>
              <a:tblPr/>
              <a:tblGrid>
                <a:gridCol w="864000">
                  <a:extLst>
                    <a:ext uri="{9D8B030D-6E8A-4147-A177-3AD203B41FA5}">
                      <a16:colId xmlns:a16="http://schemas.microsoft.com/office/drawing/2014/main" val="3881658858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3330207836"/>
                    </a:ext>
                  </a:extLst>
                </a:gridCol>
                <a:gridCol w="1692000">
                  <a:extLst>
                    <a:ext uri="{9D8B030D-6E8A-4147-A177-3AD203B41FA5}">
                      <a16:colId xmlns:a16="http://schemas.microsoft.com/office/drawing/2014/main" val="233399373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786990435"/>
                    </a:ext>
                  </a:extLst>
                </a:gridCol>
                <a:gridCol w="2808000">
                  <a:extLst>
                    <a:ext uri="{9D8B030D-6E8A-4147-A177-3AD203B41FA5}">
                      <a16:colId xmlns:a16="http://schemas.microsoft.com/office/drawing/2014/main" val="3058527356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3928011774"/>
                    </a:ext>
                  </a:extLst>
                </a:gridCol>
              </a:tblGrid>
              <a:tr h="360000"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事業者名</a:t>
                      </a:r>
                      <a:endParaRPr lang="en-US" altLang="ja-JP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（非公表）</a:t>
                      </a:r>
                      <a:endParaRPr lang="zh-TW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提案内容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3605625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提案項目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運営制度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運営期間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概要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本市への要望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889702"/>
                  </a:ext>
                </a:extLst>
              </a:tr>
              <a:tr h="331200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団体⑳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全体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指定管理者制度と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公園施設設置許可制度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などの併用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～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既存施設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b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・一部のテニスコートの全天候型化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/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・一部のテニスコートの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移設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広場の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芝生化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新規施設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b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・飲食店　　　　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花壇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休憩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施設　　　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知育施設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フィットネス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施設</a:t>
                      </a:r>
                      <a:r>
                        <a:rPr lang="ja-JP" alt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など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ソフト事業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/>
                      </a:r>
                      <a:b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・セミナー　　　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音楽イベント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・スポーツイベント</a:t>
                      </a:r>
                      <a:endParaRPr lang="en-US" altLang="ja-JP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地域の住民や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団体、周辺施設など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と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連携</a:t>
                      </a:r>
                      <a:r>
                        <a:rPr lang="ja-JP" alt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など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本市による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休止中施設の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更地化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/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公園整備に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係る国庫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補助金等の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活用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614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57839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片側の 2 つの角を丸めた四角形 7"/>
          <p:cNvSpPr/>
          <p:nvPr/>
        </p:nvSpPr>
        <p:spPr>
          <a:xfrm>
            <a:off x="131707" y="158400"/>
            <a:ext cx="9640388" cy="328102"/>
          </a:xfrm>
          <a:prstGeom prst="round2SameRect">
            <a:avLst>
              <a:gd name="adj1" fmla="val 34580"/>
              <a:gd name="adj2" fmla="val 0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24923" rIns="63305" bIns="2492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千島</a:t>
            </a:r>
            <a:r>
              <a:rPr lang="ja-JP" altLang="en-US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公園に関する提案</a:t>
            </a:r>
            <a:endParaRPr lang="ja-JP" altLang="en-US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31707" y="486502"/>
            <a:ext cx="9640388" cy="2916000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692" tIns="74769" rIns="74769" bIns="74769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ts val="2423"/>
              </a:lnSpc>
              <a:spcBef>
                <a:spcPts val="208"/>
              </a:spcBef>
              <a:spcAft>
                <a:spcPts val="208"/>
              </a:spcAft>
            </a:pPr>
            <a:endParaRPr lang="en-US" altLang="ja-JP" sz="1108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677558" y="6567717"/>
            <a:ext cx="659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-15-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847672"/>
              </p:ext>
            </p:extLst>
          </p:nvPr>
        </p:nvGraphicFramePr>
        <p:xfrm>
          <a:off x="235901" y="612000"/>
          <a:ext cx="9432000" cy="2664000"/>
        </p:xfrm>
        <a:graphic>
          <a:graphicData uri="http://schemas.openxmlformats.org/drawingml/2006/table">
            <a:tbl>
              <a:tblPr/>
              <a:tblGrid>
                <a:gridCol w="864000">
                  <a:extLst>
                    <a:ext uri="{9D8B030D-6E8A-4147-A177-3AD203B41FA5}">
                      <a16:colId xmlns:a16="http://schemas.microsoft.com/office/drawing/2014/main" val="3881658858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3330207836"/>
                    </a:ext>
                  </a:extLst>
                </a:gridCol>
                <a:gridCol w="1692000">
                  <a:extLst>
                    <a:ext uri="{9D8B030D-6E8A-4147-A177-3AD203B41FA5}">
                      <a16:colId xmlns:a16="http://schemas.microsoft.com/office/drawing/2014/main" val="233399373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786990435"/>
                    </a:ext>
                  </a:extLst>
                </a:gridCol>
                <a:gridCol w="2808000">
                  <a:extLst>
                    <a:ext uri="{9D8B030D-6E8A-4147-A177-3AD203B41FA5}">
                      <a16:colId xmlns:a16="http://schemas.microsoft.com/office/drawing/2014/main" val="3058527356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3928011774"/>
                    </a:ext>
                  </a:extLst>
                </a:gridCol>
              </a:tblGrid>
              <a:tr h="360000"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事業者名</a:t>
                      </a:r>
                      <a:endParaRPr lang="en-US" altLang="ja-JP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（非公表）</a:t>
                      </a:r>
                      <a:endParaRPr lang="zh-TW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提案内容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3605625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提案項目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運営制度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運営期間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概要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本市への要望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889702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団体①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施設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公園施設設置許可制度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～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飲食店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新規施設設置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に係る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インフラ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整備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建蔽率や設置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可能施設の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規制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緩和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614071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団体㉑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全体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指定管理者制度と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公園施設設置許可制度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の併用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新規施設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b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・飲食店　　　　・花壇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/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駐車場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許可使用料の減免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10642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48918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片側の 2 つの角を丸めた四角形 1"/>
          <p:cNvSpPr/>
          <p:nvPr/>
        </p:nvSpPr>
        <p:spPr>
          <a:xfrm>
            <a:off x="131707" y="158400"/>
            <a:ext cx="9640388" cy="328102"/>
          </a:xfrm>
          <a:prstGeom prst="round2SameRect">
            <a:avLst>
              <a:gd name="adj1" fmla="val 34580"/>
              <a:gd name="adj2" fmla="val 0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24923" rIns="63305" bIns="2492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中島</a:t>
            </a:r>
            <a:r>
              <a:rPr lang="ja-JP" altLang="en-US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公園に関する提案</a:t>
            </a:r>
            <a:endParaRPr lang="ja-JP" altLang="en-US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31707" y="486502"/>
            <a:ext cx="9640388" cy="2070000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692" tIns="74769" rIns="74769" bIns="74769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ts val="2423"/>
              </a:lnSpc>
              <a:spcBef>
                <a:spcPts val="208"/>
              </a:spcBef>
              <a:spcAft>
                <a:spcPts val="208"/>
              </a:spcAft>
            </a:pPr>
            <a:endParaRPr lang="en-US" altLang="ja-JP" sz="1108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122851"/>
              </p:ext>
            </p:extLst>
          </p:nvPr>
        </p:nvGraphicFramePr>
        <p:xfrm>
          <a:off x="235901" y="614593"/>
          <a:ext cx="9432000" cy="1800000"/>
        </p:xfrm>
        <a:graphic>
          <a:graphicData uri="http://schemas.openxmlformats.org/drawingml/2006/table">
            <a:tbl>
              <a:tblPr/>
              <a:tblGrid>
                <a:gridCol w="864000">
                  <a:extLst>
                    <a:ext uri="{9D8B030D-6E8A-4147-A177-3AD203B41FA5}">
                      <a16:colId xmlns:a16="http://schemas.microsoft.com/office/drawing/2014/main" val="3881658858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3330207836"/>
                    </a:ext>
                  </a:extLst>
                </a:gridCol>
                <a:gridCol w="1692000">
                  <a:extLst>
                    <a:ext uri="{9D8B030D-6E8A-4147-A177-3AD203B41FA5}">
                      <a16:colId xmlns:a16="http://schemas.microsoft.com/office/drawing/2014/main" val="233399373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786990435"/>
                    </a:ext>
                  </a:extLst>
                </a:gridCol>
                <a:gridCol w="2808000">
                  <a:extLst>
                    <a:ext uri="{9D8B030D-6E8A-4147-A177-3AD203B41FA5}">
                      <a16:colId xmlns:a16="http://schemas.microsoft.com/office/drawing/2014/main" val="3058527356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3928011774"/>
                    </a:ext>
                  </a:extLst>
                </a:gridCol>
              </a:tblGrid>
              <a:tr h="360000"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事業者名</a:t>
                      </a:r>
                      <a:endParaRPr lang="en-US" altLang="ja-JP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（非公表）</a:t>
                      </a:r>
                      <a:endParaRPr lang="zh-TW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提案内容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3605625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提案項目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運営制度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運営期間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概要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本市への要望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889702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団体①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施設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公園施設設置許可制度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～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飲食店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新規施設設置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に係る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インフラ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整備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建蔽率や設置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可能施設の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規制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緩和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614071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4677558" y="6567717"/>
            <a:ext cx="659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-16-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23698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片側の 2 つの角を丸めた四角形 7"/>
          <p:cNvSpPr/>
          <p:nvPr/>
        </p:nvSpPr>
        <p:spPr>
          <a:xfrm>
            <a:off x="131707" y="158400"/>
            <a:ext cx="9640388" cy="328102"/>
          </a:xfrm>
          <a:prstGeom prst="round2SameRect">
            <a:avLst>
              <a:gd name="adj1" fmla="val 34580"/>
              <a:gd name="adj2" fmla="val 0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24923" rIns="63305" bIns="2492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十三</a:t>
            </a:r>
            <a:r>
              <a:rPr lang="ja-JP" altLang="en-US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公園に関する提案</a:t>
            </a:r>
            <a:endParaRPr lang="ja-JP" altLang="en-US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31707" y="486502"/>
            <a:ext cx="9640388" cy="2052000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692" tIns="74769" rIns="74769" bIns="74769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ts val="2423"/>
              </a:lnSpc>
              <a:spcBef>
                <a:spcPts val="208"/>
              </a:spcBef>
              <a:spcAft>
                <a:spcPts val="208"/>
              </a:spcAft>
            </a:pPr>
            <a:endParaRPr lang="en-US" altLang="ja-JP" sz="1108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677558" y="6567717"/>
            <a:ext cx="659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-17-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850298"/>
              </p:ext>
            </p:extLst>
          </p:nvPr>
        </p:nvGraphicFramePr>
        <p:xfrm>
          <a:off x="235901" y="612000"/>
          <a:ext cx="9432000" cy="1800000"/>
        </p:xfrm>
        <a:graphic>
          <a:graphicData uri="http://schemas.openxmlformats.org/drawingml/2006/table">
            <a:tbl>
              <a:tblPr/>
              <a:tblGrid>
                <a:gridCol w="864000">
                  <a:extLst>
                    <a:ext uri="{9D8B030D-6E8A-4147-A177-3AD203B41FA5}">
                      <a16:colId xmlns:a16="http://schemas.microsoft.com/office/drawing/2014/main" val="3881658858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3330207836"/>
                    </a:ext>
                  </a:extLst>
                </a:gridCol>
                <a:gridCol w="1692000">
                  <a:extLst>
                    <a:ext uri="{9D8B030D-6E8A-4147-A177-3AD203B41FA5}">
                      <a16:colId xmlns:a16="http://schemas.microsoft.com/office/drawing/2014/main" val="233399373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786990435"/>
                    </a:ext>
                  </a:extLst>
                </a:gridCol>
                <a:gridCol w="2808000">
                  <a:extLst>
                    <a:ext uri="{9D8B030D-6E8A-4147-A177-3AD203B41FA5}">
                      <a16:colId xmlns:a16="http://schemas.microsoft.com/office/drawing/2014/main" val="3058527356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3928011774"/>
                    </a:ext>
                  </a:extLst>
                </a:gridCol>
              </a:tblGrid>
              <a:tr h="360000"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事業者名</a:t>
                      </a:r>
                      <a:endParaRPr lang="en-US" altLang="ja-JP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（非公表）</a:t>
                      </a:r>
                      <a:endParaRPr lang="zh-TW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提案内容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3605625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提案項目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運営制度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運営期間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概要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本市への要望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889702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団体①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施設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公園施設設置許可制度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～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飲食店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新規施設設置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に係る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インフラ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整備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建蔽率や設置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可能施設の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規制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緩和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614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3236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159325" y="330653"/>
            <a:ext cx="7622179" cy="61787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46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010975" y="466904"/>
            <a:ext cx="5918880" cy="5853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業者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提案数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					p. 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3500"/>
              </a:lnSpc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中之島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公園に関する提案</a:t>
            </a:r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	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		p. 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3500"/>
              </a:lnSpc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扇町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公園に関する提案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				p. 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3500"/>
              </a:lnSpc>
            </a:pP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毛馬桜之宮公園に関する提案</a:t>
            </a:r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		p. 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８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3500"/>
              </a:lnSpc>
            </a:pP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靱公園に関する提案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					p. 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９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3500"/>
              </a:lnSpc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千島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公園に関する提案</a:t>
            </a:r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					p.15</a:t>
            </a:r>
          </a:p>
          <a:p>
            <a:pPr>
              <a:lnSpc>
                <a:spcPts val="3500"/>
              </a:lnSpc>
            </a:pP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中島公園に関する提案</a:t>
            </a:r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					p. 16</a:t>
            </a:r>
          </a:p>
          <a:p>
            <a:pPr>
              <a:lnSpc>
                <a:spcPts val="3500"/>
              </a:lnSpc>
            </a:pP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十三公園に関する提案</a:t>
            </a:r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					p. 17</a:t>
            </a:r>
          </a:p>
          <a:p>
            <a:pPr>
              <a:lnSpc>
                <a:spcPts val="3500"/>
              </a:lnSpc>
            </a:pP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城北公園に関する提案</a:t>
            </a:r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					p. 18</a:t>
            </a:r>
          </a:p>
          <a:p>
            <a:pPr>
              <a:lnSpc>
                <a:spcPts val="3500"/>
              </a:lnSpc>
            </a:pP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南港中央公園に関する提案</a:t>
            </a:r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				p. 19</a:t>
            </a:r>
          </a:p>
          <a:p>
            <a:pPr>
              <a:lnSpc>
                <a:spcPts val="3500"/>
              </a:lnSpc>
            </a:pP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真田山公園に関する提案</a:t>
            </a:r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					p. 20</a:t>
            </a:r>
          </a:p>
          <a:p>
            <a:pPr>
              <a:lnSpc>
                <a:spcPts val="3500"/>
              </a:lnSpc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正蓮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寺川公園に関する提案</a:t>
            </a:r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				p. 21</a:t>
            </a:r>
          </a:p>
          <a:p>
            <a:pPr>
              <a:lnSpc>
                <a:spcPts val="3500"/>
              </a:lnSpc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公園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指定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しない提案</a:t>
            </a:r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					p. 22</a:t>
            </a:r>
          </a:p>
        </p:txBody>
      </p:sp>
    </p:spTree>
    <p:extLst>
      <p:ext uri="{BB962C8B-B14F-4D97-AF65-F5344CB8AC3E}">
        <p14:creationId xmlns:p14="http://schemas.microsoft.com/office/powerpoint/2010/main" val="31797834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/>
          <p:cNvSpPr txBox="1"/>
          <p:nvPr/>
        </p:nvSpPr>
        <p:spPr>
          <a:xfrm>
            <a:off x="4677558" y="6567717"/>
            <a:ext cx="659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-18-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片側の 2 つの角を丸めた四角形 5"/>
          <p:cNvSpPr/>
          <p:nvPr/>
        </p:nvSpPr>
        <p:spPr>
          <a:xfrm>
            <a:off x="131707" y="158400"/>
            <a:ext cx="9640388" cy="328102"/>
          </a:xfrm>
          <a:prstGeom prst="round2SameRect">
            <a:avLst>
              <a:gd name="adj1" fmla="val 34580"/>
              <a:gd name="adj2" fmla="val 0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24923" rIns="63305" bIns="2492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城北</a:t>
            </a:r>
            <a:r>
              <a:rPr lang="ja-JP" altLang="en-US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公園に関する提案</a:t>
            </a:r>
            <a:endParaRPr lang="ja-JP" altLang="en-US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31707" y="486502"/>
            <a:ext cx="9640388" cy="5004000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692" tIns="74769" rIns="74769" bIns="74769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ts val="2423"/>
              </a:lnSpc>
              <a:spcBef>
                <a:spcPts val="208"/>
              </a:spcBef>
              <a:spcAft>
                <a:spcPts val="208"/>
              </a:spcAft>
            </a:pPr>
            <a:endParaRPr lang="en-US" altLang="ja-JP" sz="1108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889308"/>
              </p:ext>
            </p:extLst>
          </p:nvPr>
        </p:nvGraphicFramePr>
        <p:xfrm>
          <a:off x="235901" y="612000"/>
          <a:ext cx="9432000" cy="4752000"/>
        </p:xfrm>
        <a:graphic>
          <a:graphicData uri="http://schemas.openxmlformats.org/drawingml/2006/table">
            <a:tbl>
              <a:tblPr/>
              <a:tblGrid>
                <a:gridCol w="864000">
                  <a:extLst>
                    <a:ext uri="{9D8B030D-6E8A-4147-A177-3AD203B41FA5}">
                      <a16:colId xmlns:a16="http://schemas.microsoft.com/office/drawing/2014/main" val="3881658858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3330207836"/>
                    </a:ext>
                  </a:extLst>
                </a:gridCol>
                <a:gridCol w="1692000">
                  <a:extLst>
                    <a:ext uri="{9D8B030D-6E8A-4147-A177-3AD203B41FA5}">
                      <a16:colId xmlns:a16="http://schemas.microsoft.com/office/drawing/2014/main" val="233399373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786990435"/>
                    </a:ext>
                  </a:extLst>
                </a:gridCol>
                <a:gridCol w="2808000">
                  <a:extLst>
                    <a:ext uri="{9D8B030D-6E8A-4147-A177-3AD203B41FA5}">
                      <a16:colId xmlns:a16="http://schemas.microsoft.com/office/drawing/2014/main" val="3058527356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3928011774"/>
                    </a:ext>
                  </a:extLst>
                </a:gridCol>
              </a:tblGrid>
              <a:tr h="360000"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事業者名</a:t>
                      </a:r>
                      <a:endParaRPr lang="en-US" altLang="ja-JP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（非公表）</a:t>
                      </a:r>
                      <a:endParaRPr lang="zh-TW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提案内容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3605625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提案項目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運営制度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運営期間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概要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本市への要望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889702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団体①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施設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公園施設設置許可制度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～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飲食店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新規施設設置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に係る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インフラ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整備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建蔽率や設置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可能施設の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規制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緩和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61407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団体㉒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施設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公園施設設置許可制度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14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農園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48679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団体㉓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施設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-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～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年間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太陽光発電施設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-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6247653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団体㉔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施設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公募設置管理制度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Park-PFI）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・飲食店　　　　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休憩施設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・駐車場　　　　・トイレ</a:t>
                      </a:r>
                      <a:r>
                        <a:rPr lang="ja-JP" alt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など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新規施設設置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に係る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インフラ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整備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940222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団体⑤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全体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指定管理者制度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５年間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既存施設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b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・トイレや休憩施設などの改修</a:t>
                      </a:r>
                      <a:b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・バーベキューエリアの設定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ソフト事業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b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・セミナー　　　・物販イベント  など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本市による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休憩施設など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の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整備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3338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32323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/>
          <p:cNvSpPr txBox="1"/>
          <p:nvPr/>
        </p:nvSpPr>
        <p:spPr>
          <a:xfrm>
            <a:off x="4677558" y="6567717"/>
            <a:ext cx="659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-19-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片側の 2 つの角を丸めた四角形 14"/>
          <p:cNvSpPr/>
          <p:nvPr/>
        </p:nvSpPr>
        <p:spPr>
          <a:xfrm>
            <a:off x="131707" y="158400"/>
            <a:ext cx="9640388" cy="328102"/>
          </a:xfrm>
          <a:prstGeom prst="round2SameRect">
            <a:avLst>
              <a:gd name="adj1" fmla="val 34580"/>
              <a:gd name="adj2" fmla="val 0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24923" rIns="63305" bIns="2492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南港中央</a:t>
            </a:r>
            <a:r>
              <a:rPr lang="ja-JP" altLang="en-US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公園に関する提案</a:t>
            </a:r>
            <a:endParaRPr lang="ja-JP" altLang="en-US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31707" y="486502"/>
            <a:ext cx="9640388" cy="4356000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692" tIns="74769" rIns="74769" bIns="74769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ts val="2423"/>
              </a:lnSpc>
              <a:spcBef>
                <a:spcPts val="208"/>
              </a:spcBef>
              <a:spcAft>
                <a:spcPts val="208"/>
              </a:spcAft>
            </a:pPr>
            <a:endParaRPr lang="en-US" altLang="ja-JP" sz="1108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264070"/>
              </p:ext>
            </p:extLst>
          </p:nvPr>
        </p:nvGraphicFramePr>
        <p:xfrm>
          <a:off x="235901" y="612000"/>
          <a:ext cx="9432000" cy="4104000"/>
        </p:xfrm>
        <a:graphic>
          <a:graphicData uri="http://schemas.openxmlformats.org/drawingml/2006/table">
            <a:tbl>
              <a:tblPr/>
              <a:tblGrid>
                <a:gridCol w="864000">
                  <a:extLst>
                    <a:ext uri="{9D8B030D-6E8A-4147-A177-3AD203B41FA5}">
                      <a16:colId xmlns:a16="http://schemas.microsoft.com/office/drawing/2014/main" val="3881658858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3330207836"/>
                    </a:ext>
                  </a:extLst>
                </a:gridCol>
                <a:gridCol w="1692000">
                  <a:extLst>
                    <a:ext uri="{9D8B030D-6E8A-4147-A177-3AD203B41FA5}">
                      <a16:colId xmlns:a16="http://schemas.microsoft.com/office/drawing/2014/main" val="233399373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786990435"/>
                    </a:ext>
                  </a:extLst>
                </a:gridCol>
                <a:gridCol w="2808000">
                  <a:extLst>
                    <a:ext uri="{9D8B030D-6E8A-4147-A177-3AD203B41FA5}">
                      <a16:colId xmlns:a16="http://schemas.microsoft.com/office/drawing/2014/main" val="3058527356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3928011774"/>
                    </a:ext>
                  </a:extLst>
                </a:gridCol>
              </a:tblGrid>
              <a:tr h="360000"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事業者名</a:t>
                      </a:r>
                      <a:endParaRPr lang="en-US" altLang="ja-JP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（非公表）</a:t>
                      </a:r>
                      <a:endParaRPr lang="zh-TW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提案内容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3605625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提案項目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運営制度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運営期間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概要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本市への要望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889702"/>
                  </a:ext>
                </a:extLst>
              </a:tr>
              <a:tr h="115200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団体①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施設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公園施設設置許可制度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～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飲食店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新規施設設置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に係る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インフラ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整備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建蔽率や設置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可能施設の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規制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緩和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0472102"/>
                  </a:ext>
                </a:extLst>
              </a:tr>
              <a:tr h="136800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団体⑮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全体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指定管理者制度と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公園施設設置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許可制度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の併用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５～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年間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既存施設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b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バーベキューエリアの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拡大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ソフト事業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/>
                      </a:r>
                      <a:b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音楽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イベント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物販イベント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・スポーツイベント</a:t>
                      </a:r>
                      <a:r>
                        <a:rPr lang="ja-JP" alt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など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-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614071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団体㉕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全体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指定管理者制度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既存施設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b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バーベキューエリアの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拡大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/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駐車場の料金体系の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変更</a:t>
                      </a:r>
                      <a:r>
                        <a:rPr lang="en-US" altLang="ja-JP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など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9633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6065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片側の 2 つの角を丸めた四角形 7"/>
          <p:cNvSpPr/>
          <p:nvPr/>
        </p:nvSpPr>
        <p:spPr>
          <a:xfrm>
            <a:off x="131707" y="158400"/>
            <a:ext cx="9640388" cy="328102"/>
          </a:xfrm>
          <a:prstGeom prst="round2SameRect">
            <a:avLst>
              <a:gd name="adj1" fmla="val 34580"/>
              <a:gd name="adj2" fmla="val 0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24923" rIns="63305" bIns="2492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真</a:t>
            </a:r>
            <a:r>
              <a:rPr lang="ja-JP" altLang="en-US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田</a:t>
            </a:r>
            <a:r>
              <a:rPr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山</a:t>
            </a:r>
            <a:r>
              <a:rPr lang="ja-JP" altLang="en-US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公園に関する提案</a:t>
            </a:r>
            <a:endParaRPr lang="ja-JP" altLang="en-US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31707" y="486502"/>
            <a:ext cx="9640388" cy="2052000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692" tIns="74769" rIns="74769" bIns="74769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ts val="2423"/>
              </a:lnSpc>
              <a:spcBef>
                <a:spcPts val="208"/>
              </a:spcBef>
              <a:spcAft>
                <a:spcPts val="208"/>
              </a:spcAft>
            </a:pPr>
            <a:endParaRPr lang="en-US" altLang="ja-JP" sz="1108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677558" y="6567717"/>
            <a:ext cx="659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-20-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094987"/>
              </p:ext>
            </p:extLst>
          </p:nvPr>
        </p:nvGraphicFramePr>
        <p:xfrm>
          <a:off x="235901" y="612000"/>
          <a:ext cx="9432000" cy="1800000"/>
        </p:xfrm>
        <a:graphic>
          <a:graphicData uri="http://schemas.openxmlformats.org/drawingml/2006/table">
            <a:tbl>
              <a:tblPr/>
              <a:tblGrid>
                <a:gridCol w="864000">
                  <a:extLst>
                    <a:ext uri="{9D8B030D-6E8A-4147-A177-3AD203B41FA5}">
                      <a16:colId xmlns:a16="http://schemas.microsoft.com/office/drawing/2014/main" val="3881658858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3330207836"/>
                    </a:ext>
                  </a:extLst>
                </a:gridCol>
                <a:gridCol w="1692000">
                  <a:extLst>
                    <a:ext uri="{9D8B030D-6E8A-4147-A177-3AD203B41FA5}">
                      <a16:colId xmlns:a16="http://schemas.microsoft.com/office/drawing/2014/main" val="233399373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786990435"/>
                    </a:ext>
                  </a:extLst>
                </a:gridCol>
                <a:gridCol w="2808000">
                  <a:extLst>
                    <a:ext uri="{9D8B030D-6E8A-4147-A177-3AD203B41FA5}">
                      <a16:colId xmlns:a16="http://schemas.microsoft.com/office/drawing/2014/main" val="3058527356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3928011774"/>
                    </a:ext>
                  </a:extLst>
                </a:gridCol>
              </a:tblGrid>
              <a:tr h="360000"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事業者名</a:t>
                      </a:r>
                      <a:endParaRPr lang="en-US" altLang="ja-JP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（非公表）</a:t>
                      </a:r>
                      <a:endParaRPr lang="zh-TW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提案内容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3605625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提案項目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運営制度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運営期間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概要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本市への要望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889702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団体①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施設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公園施設設置許可制度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～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飲食店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新規施設設置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に係る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インフラ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整備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建蔽率や設置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可能施設の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規制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緩和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614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7325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片側の 2 つの角を丸めた四角形 1"/>
          <p:cNvSpPr/>
          <p:nvPr/>
        </p:nvSpPr>
        <p:spPr>
          <a:xfrm>
            <a:off x="131707" y="158400"/>
            <a:ext cx="9640388" cy="328102"/>
          </a:xfrm>
          <a:prstGeom prst="round2SameRect">
            <a:avLst>
              <a:gd name="adj1" fmla="val 34580"/>
              <a:gd name="adj2" fmla="val 0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24923" rIns="63305" bIns="2492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正</a:t>
            </a:r>
            <a:r>
              <a:rPr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蓮</a:t>
            </a:r>
            <a:r>
              <a:rPr lang="ja-JP" altLang="en-US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寺川公園に関する提案</a:t>
            </a:r>
            <a:endParaRPr lang="ja-JP" altLang="en-US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31707" y="486502"/>
            <a:ext cx="9640388" cy="1854000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692" tIns="74769" rIns="74769" bIns="74769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ts val="2423"/>
              </a:lnSpc>
              <a:spcBef>
                <a:spcPts val="208"/>
              </a:spcBef>
              <a:spcAft>
                <a:spcPts val="208"/>
              </a:spcAft>
            </a:pPr>
            <a:endParaRPr lang="en-US" altLang="ja-JP" sz="1108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124861"/>
              </p:ext>
            </p:extLst>
          </p:nvPr>
        </p:nvGraphicFramePr>
        <p:xfrm>
          <a:off x="235901" y="612000"/>
          <a:ext cx="9432000" cy="1584000"/>
        </p:xfrm>
        <a:graphic>
          <a:graphicData uri="http://schemas.openxmlformats.org/drawingml/2006/table">
            <a:tbl>
              <a:tblPr/>
              <a:tblGrid>
                <a:gridCol w="864000">
                  <a:extLst>
                    <a:ext uri="{9D8B030D-6E8A-4147-A177-3AD203B41FA5}">
                      <a16:colId xmlns:a16="http://schemas.microsoft.com/office/drawing/2014/main" val="3881658858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3330207836"/>
                    </a:ext>
                  </a:extLst>
                </a:gridCol>
                <a:gridCol w="1692000">
                  <a:extLst>
                    <a:ext uri="{9D8B030D-6E8A-4147-A177-3AD203B41FA5}">
                      <a16:colId xmlns:a16="http://schemas.microsoft.com/office/drawing/2014/main" val="233399373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786990435"/>
                    </a:ext>
                  </a:extLst>
                </a:gridCol>
                <a:gridCol w="2808000">
                  <a:extLst>
                    <a:ext uri="{9D8B030D-6E8A-4147-A177-3AD203B41FA5}">
                      <a16:colId xmlns:a16="http://schemas.microsoft.com/office/drawing/2014/main" val="3058527356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3928011774"/>
                    </a:ext>
                  </a:extLst>
                </a:gridCol>
              </a:tblGrid>
              <a:tr h="360000"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事業者名</a:t>
                      </a:r>
                      <a:endParaRPr lang="en-US" altLang="ja-JP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（非公表）</a:t>
                      </a:r>
                      <a:endParaRPr lang="zh-TW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提案内容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3605625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提案項目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運営制度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運営期間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概要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本市への要望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889702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団体㉖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施設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公園施設設置許可制度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スポーツ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施設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宿泊施設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バーベキューエリア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ドッグラン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新規施設設置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に係る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保証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金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の取り扱い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614071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4677558" y="6567717"/>
            <a:ext cx="659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-21-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55638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片側の 2 つの角を丸めた四角形 7"/>
          <p:cNvSpPr/>
          <p:nvPr/>
        </p:nvSpPr>
        <p:spPr>
          <a:xfrm>
            <a:off x="131707" y="158400"/>
            <a:ext cx="9640388" cy="328102"/>
          </a:xfrm>
          <a:prstGeom prst="round2SameRect">
            <a:avLst>
              <a:gd name="adj1" fmla="val 34580"/>
              <a:gd name="adj2" fmla="val 0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24923" rIns="63305" bIns="2492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公園</a:t>
            </a:r>
            <a:r>
              <a:rPr lang="ja-JP" altLang="en-US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を指定しない提案</a:t>
            </a:r>
            <a:endParaRPr lang="ja-JP" altLang="en-US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31707" y="486502"/>
            <a:ext cx="9640388" cy="3006000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692" tIns="74769" rIns="74769" bIns="74769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ts val="2423"/>
              </a:lnSpc>
              <a:spcBef>
                <a:spcPts val="208"/>
              </a:spcBef>
              <a:spcAft>
                <a:spcPts val="208"/>
              </a:spcAft>
            </a:pPr>
            <a:endParaRPr lang="en-US" altLang="ja-JP" sz="1108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677558" y="6567717"/>
            <a:ext cx="659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-22-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391760"/>
              </p:ext>
            </p:extLst>
          </p:nvPr>
        </p:nvGraphicFramePr>
        <p:xfrm>
          <a:off x="235901" y="612000"/>
          <a:ext cx="9432000" cy="2736000"/>
        </p:xfrm>
        <a:graphic>
          <a:graphicData uri="http://schemas.openxmlformats.org/drawingml/2006/table">
            <a:tbl>
              <a:tblPr/>
              <a:tblGrid>
                <a:gridCol w="864000">
                  <a:extLst>
                    <a:ext uri="{9D8B030D-6E8A-4147-A177-3AD203B41FA5}">
                      <a16:colId xmlns:a16="http://schemas.microsoft.com/office/drawing/2014/main" val="3881658858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3330207836"/>
                    </a:ext>
                  </a:extLst>
                </a:gridCol>
                <a:gridCol w="1692000">
                  <a:extLst>
                    <a:ext uri="{9D8B030D-6E8A-4147-A177-3AD203B41FA5}">
                      <a16:colId xmlns:a16="http://schemas.microsoft.com/office/drawing/2014/main" val="233399373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786990435"/>
                    </a:ext>
                  </a:extLst>
                </a:gridCol>
                <a:gridCol w="2808000">
                  <a:extLst>
                    <a:ext uri="{9D8B030D-6E8A-4147-A177-3AD203B41FA5}">
                      <a16:colId xmlns:a16="http://schemas.microsoft.com/office/drawing/2014/main" val="3058527356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3928011774"/>
                    </a:ext>
                  </a:extLst>
                </a:gridCol>
              </a:tblGrid>
              <a:tr h="343911"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事業者名</a:t>
                      </a:r>
                      <a:endParaRPr lang="en-US" altLang="ja-JP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（非公表）</a:t>
                      </a:r>
                      <a:endParaRPr lang="zh-TW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提案内容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3605625"/>
                  </a:ext>
                </a:extLst>
              </a:tr>
              <a:tr h="3439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提案項目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運営制度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運営期間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概要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本市への要望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889702"/>
                  </a:ext>
                </a:extLst>
              </a:tr>
              <a:tr h="1683378"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団体㉗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全体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指定管理者制度と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公園施設設置許可制度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の併用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新規施設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b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・飲食店　　　　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物販施設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保育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園</a:t>
                      </a:r>
                      <a:r>
                        <a:rPr lang="ja-JP" alt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など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ソフト事業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/>
                      </a:r>
                      <a:b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物販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イベント　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音楽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イベント</a:t>
                      </a:r>
                      <a:endParaRPr lang="en-US" altLang="ja-JP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n-US" altLang="ja-JP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地域の住民や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団体と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連携  など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614071"/>
                  </a:ext>
                </a:extLst>
              </a:tr>
              <a:tr h="36480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団体㉘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その他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多様な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人材の育成及び活用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901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3908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テキスト ボックス 33"/>
          <p:cNvSpPr txBox="1"/>
          <p:nvPr/>
        </p:nvSpPr>
        <p:spPr>
          <a:xfrm>
            <a:off x="4677558" y="6567717"/>
            <a:ext cx="659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5" name="片側の 2 つの角を丸めた四角形 34"/>
          <p:cNvSpPr/>
          <p:nvPr/>
        </p:nvSpPr>
        <p:spPr>
          <a:xfrm>
            <a:off x="131707" y="159952"/>
            <a:ext cx="9640388" cy="328102"/>
          </a:xfrm>
          <a:prstGeom prst="round2SameRect">
            <a:avLst>
              <a:gd name="adj1" fmla="val 34580"/>
              <a:gd name="adj2" fmla="val 0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24923" rIns="63305" bIns="2492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参加事業者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131707" y="493979"/>
            <a:ext cx="9640388" cy="1008000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692" tIns="74769" rIns="74769" bIns="74769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ts val="2423"/>
              </a:lnSpc>
              <a:spcBef>
                <a:spcPts val="208"/>
              </a:spcBef>
              <a:spcAft>
                <a:spcPts val="208"/>
              </a:spcAft>
            </a:pPr>
            <a:endParaRPr lang="en-US" altLang="ja-JP" sz="1108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42740" y="498494"/>
            <a:ext cx="9529355" cy="943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8690" indent="-118690">
              <a:lnSpc>
                <a:spcPct val="150000"/>
              </a:lnSpc>
              <a:spcAft>
                <a:spcPts val="415"/>
              </a:spcAft>
              <a:buFont typeface="Wingdings" panose="05000000000000000000" pitchFamily="2" charset="2"/>
              <a:buChar char="Ø"/>
            </a:pPr>
            <a:r>
              <a:rPr kumimoji="1"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事前説明会への参加事</a:t>
            </a:r>
            <a:r>
              <a:rPr kumimoji="1"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業者数：</a:t>
            </a:r>
            <a:r>
              <a:rPr kumimoji="1" lang="en-US" altLang="ja-JP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32</a:t>
            </a:r>
            <a:r>
              <a:rPr kumimoji="1"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団体</a:t>
            </a:r>
            <a:endParaRPr kumimoji="1"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18690" indent="-11869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kumimoji="1"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業種</a:t>
            </a:r>
            <a:r>
              <a:rPr kumimoji="1"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：建設業、不動産業、造園業</a:t>
            </a:r>
            <a:r>
              <a:rPr kumimoji="1"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、建設コンサルタント業、飲食業</a:t>
            </a:r>
            <a:r>
              <a:rPr kumimoji="1"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、小売業、運輸業、放送業、</a:t>
            </a:r>
            <a:r>
              <a:rPr kumimoji="1"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サービス業、</a:t>
            </a:r>
            <a:endParaRPr kumimoji="1" lang="en-US" altLang="ja-JP" sz="13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415"/>
              </a:spcAft>
            </a:pPr>
            <a:r>
              <a:rPr kumimoji="1"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   </a:t>
            </a:r>
            <a:r>
              <a:rPr kumimoji="1"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まちづくり団体  など</a:t>
            </a:r>
            <a:endParaRPr kumimoji="1"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294755" y="498494"/>
            <a:ext cx="2380890" cy="345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8690" indent="-118690">
              <a:lnSpc>
                <a:spcPct val="150000"/>
              </a:lnSpc>
              <a:spcAft>
                <a:spcPts val="415"/>
              </a:spcAft>
              <a:buFont typeface="Wingdings" panose="05000000000000000000" pitchFamily="2" charset="2"/>
              <a:buChar char="Ø"/>
            </a:pPr>
            <a:r>
              <a:rPr kumimoji="1"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提案事業者数：</a:t>
            </a:r>
            <a:r>
              <a:rPr kumimoji="1" lang="en-US" altLang="ja-JP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28</a:t>
            </a:r>
            <a:r>
              <a:rPr kumimoji="1"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団体</a:t>
            </a:r>
            <a:endParaRPr kumimoji="1"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9" name="片側の 2 つの角を丸めた四角形 38"/>
          <p:cNvSpPr/>
          <p:nvPr/>
        </p:nvSpPr>
        <p:spPr>
          <a:xfrm>
            <a:off x="127790" y="1668961"/>
            <a:ext cx="9640388" cy="328102"/>
          </a:xfrm>
          <a:prstGeom prst="round2SameRect">
            <a:avLst>
              <a:gd name="adj1" fmla="val 34580"/>
              <a:gd name="adj2" fmla="val 0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24923" rIns="63305" bIns="2492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提案数</a:t>
            </a:r>
            <a:endParaRPr lang="ja-JP" altLang="en-US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127790" y="1990850"/>
            <a:ext cx="9640388" cy="4464000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692" tIns="74769" rIns="74769" bIns="74769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ts val="2423"/>
              </a:lnSpc>
              <a:spcBef>
                <a:spcPts val="208"/>
              </a:spcBef>
              <a:spcAft>
                <a:spcPts val="208"/>
              </a:spcAft>
            </a:pPr>
            <a:endParaRPr lang="en-US" altLang="ja-JP" sz="1108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38824" y="2022173"/>
            <a:ext cx="4055932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8690" indent="-118690">
              <a:lnSpc>
                <a:spcPct val="150000"/>
              </a:lnSpc>
              <a:spcAft>
                <a:spcPts val="415"/>
              </a:spcAft>
              <a:buFont typeface="Wingdings" panose="05000000000000000000" pitchFamily="2" charset="2"/>
              <a:buChar char="Ø"/>
            </a:pPr>
            <a:r>
              <a:rPr kumimoji="1"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提案項目</a:t>
            </a:r>
            <a:r>
              <a:rPr kumimoji="1"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別</a:t>
            </a:r>
            <a:r>
              <a:rPr kumimoji="1"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の提案数</a:t>
            </a:r>
            <a:endParaRPr kumimoji="1" lang="en-US" altLang="ja-JP" sz="13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43" name="表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1983071"/>
              </p:ext>
            </p:extLst>
          </p:nvPr>
        </p:nvGraphicFramePr>
        <p:xfrm>
          <a:off x="432358" y="2438715"/>
          <a:ext cx="3924000" cy="3888000"/>
        </p:xfrm>
        <a:graphic>
          <a:graphicData uri="http://schemas.openxmlformats.org/drawingml/2006/table">
            <a:tbl>
              <a:tblPr/>
              <a:tblGrid>
                <a:gridCol w="2088000">
                  <a:extLst>
                    <a:ext uri="{9D8B030D-6E8A-4147-A177-3AD203B41FA5}">
                      <a16:colId xmlns:a16="http://schemas.microsoft.com/office/drawing/2014/main" val="3720769229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082619978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69552692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提案項目</a:t>
                      </a:r>
                      <a:endParaRPr lang="ja-JP" altLang="en-US" sz="1300" b="1" i="0" u="none" strike="noStrike" dirty="0">
                        <a:solidFill>
                          <a:srgbClr val="FFFFFF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略称</a:t>
                      </a:r>
                      <a:endParaRPr lang="ja-JP" altLang="en-US" sz="1300" b="1" i="0" u="none" strike="noStrike" dirty="0">
                        <a:solidFill>
                          <a:srgbClr val="FFFFFF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3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提案数</a:t>
                      </a:r>
                      <a:endParaRPr lang="ja-JP" altLang="en-US" sz="1300" b="1" i="0" u="none" strike="noStrike" dirty="0">
                        <a:solidFill>
                          <a:srgbClr val="FFFFFF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500194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l" rtl="0" fontAlgn="ctr">
                        <a:lnSpc>
                          <a:spcPts val="2000"/>
                        </a:lnSpc>
                      </a:pPr>
                      <a:r>
                        <a:rPr lang="ja-JP" altLang="en-US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en-US" altLang="ja-JP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A. </a:t>
                      </a:r>
                      <a:r>
                        <a:rPr lang="ja-JP" altLang="en-US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既存施設の魅力向上に</a:t>
                      </a:r>
                      <a:endParaRPr lang="en-US" altLang="ja-JP" sz="13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rtl="0" fontAlgn="ctr">
                        <a:lnSpc>
                          <a:spcPts val="2000"/>
                        </a:lnSpc>
                      </a:pPr>
                      <a:r>
                        <a:rPr lang="ja-JP" altLang="en-US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    関する個別提案</a:t>
                      </a:r>
                      <a:endParaRPr lang="en-US" altLang="ja-JP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3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既存施設</a:t>
                      </a:r>
                      <a:endParaRPr lang="ja-JP" altLang="en-US" sz="13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3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０</a:t>
                      </a:r>
                      <a:endParaRPr lang="ja-JP" altLang="en-US" sz="13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6528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l" rtl="0" fontAlgn="ctr">
                        <a:lnSpc>
                          <a:spcPts val="2000"/>
                        </a:lnSpc>
                      </a:pPr>
                      <a:r>
                        <a:rPr lang="ja-JP" altLang="en-US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en-US" altLang="ja-JP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B. </a:t>
                      </a: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新たに設置する公園</a:t>
                      </a:r>
                      <a:endParaRPr lang="en-US" altLang="ja-JP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rtl="0" fontAlgn="ctr">
                        <a:lnSpc>
                          <a:spcPts val="2000"/>
                        </a:lnSpc>
                      </a:pPr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    </a:t>
                      </a: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施設の個別提案</a:t>
                      </a:r>
                      <a:endParaRPr lang="en-US" altLang="ja-JP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ts val="1500"/>
                        </a:lnSpc>
                      </a:pP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新規施設</a:t>
                      </a:r>
                      <a:endParaRPr lang="en-US" altLang="ja-JP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</a:pPr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6562398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l" rtl="0" fontAlgn="ctr">
                        <a:lnSpc>
                          <a:spcPts val="2000"/>
                        </a:lnSpc>
                      </a:pPr>
                      <a:r>
                        <a:rPr lang="ja-JP" altLang="en-US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en-US" altLang="ja-JP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C. </a:t>
                      </a:r>
                      <a:r>
                        <a:rPr lang="ja-JP" altLang="en-US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イベント等のソフト</a:t>
                      </a:r>
                      <a:endParaRPr lang="en-US" altLang="ja-JP" sz="13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rtl="0" fontAlgn="ctr">
                        <a:lnSpc>
                          <a:spcPts val="2000"/>
                        </a:lnSpc>
                      </a:pPr>
                      <a:r>
                        <a:rPr lang="ja-JP" altLang="en-US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    事業の個別提案</a:t>
                      </a:r>
                      <a:endParaRPr lang="en-US" altLang="ja-JP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ts val="1500"/>
                        </a:lnSpc>
                      </a:pP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ソフト事業</a:t>
                      </a:r>
                      <a:endParaRPr lang="en-US" altLang="ja-JP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</a:pP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</a:t>
                      </a:r>
                      <a:endParaRPr lang="en-US" altLang="ja-JP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273612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l" rtl="0" fontAlgn="ctr">
                        <a:lnSpc>
                          <a:spcPts val="2000"/>
                        </a:lnSpc>
                      </a:pPr>
                      <a:r>
                        <a:rPr lang="ja-JP" altLang="en-US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en-US" altLang="ja-JP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D. A</a:t>
                      </a:r>
                      <a:r>
                        <a:rPr lang="ja-JP" altLang="en-US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から</a:t>
                      </a:r>
                      <a:r>
                        <a:rPr lang="en-US" altLang="ja-JP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C</a:t>
                      </a:r>
                      <a:r>
                        <a:rPr lang="ja-JP" altLang="en-US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を総括的に</a:t>
                      </a:r>
                      <a:endParaRPr lang="en-US" altLang="ja-JP" sz="13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rtl="0" fontAlgn="ctr">
                        <a:lnSpc>
                          <a:spcPts val="2000"/>
                        </a:lnSpc>
                      </a:pPr>
                      <a:r>
                        <a:rPr lang="en-US" altLang="ja-JP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    </a:t>
                      </a:r>
                      <a:r>
                        <a:rPr lang="ja-JP" altLang="en-US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展開し、</a:t>
                      </a: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公園全体の</a:t>
                      </a:r>
                      <a:endParaRPr lang="en-US" altLang="ja-JP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rtl="0" fontAlgn="ctr">
                        <a:lnSpc>
                          <a:spcPts val="2000"/>
                        </a:lnSpc>
                      </a:pPr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    </a:t>
                      </a: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魅力向上を図る提案</a:t>
                      </a:r>
                      <a:endParaRPr lang="en-US" altLang="ja-JP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ts val="1500"/>
                        </a:lnSpc>
                      </a:pP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公園全体</a:t>
                      </a:r>
                      <a:endParaRPr lang="en-US" altLang="ja-JP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</a:pPr>
                      <a:r>
                        <a:rPr lang="en-US" altLang="ja-JP" sz="1300" b="0" i="0" u="none" strike="noStrike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26</a:t>
                      </a:r>
                      <a:endParaRPr lang="en-US" altLang="ja-JP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504651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l" rtl="0" fontAlgn="ctr">
                        <a:lnSpc>
                          <a:spcPts val="2000"/>
                        </a:lnSpc>
                      </a:pPr>
                      <a:r>
                        <a:rPr lang="ja-JP" altLang="en-US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en-US" altLang="ja-JP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E. A</a:t>
                      </a:r>
                      <a:r>
                        <a:rPr lang="ja-JP" altLang="en-US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から</a:t>
                      </a:r>
                      <a:r>
                        <a:rPr lang="en-US" altLang="ja-JP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D</a:t>
                      </a:r>
                      <a:r>
                        <a:rPr lang="ja-JP" altLang="en-US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のいずれ</a:t>
                      </a: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にも</a:t>
                      </a:r>
                      <a:endParaRPr lang="en-US" altLang="ja-JP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rtl="0" fontAlgn="ctr">
                        <a:lnSpc>
                          <a:spcPts val="2000"/>
                        </a:lnSpc>
                      </a:pPr>
                      <a:r>
                        <a:rPr lang="ja-JP" altLang="en-US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    </a:t>
                      </a: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該当しない提案</a:t>
                      </a:r>
                      <a:endParaRPr lang="en-US" altLang="ja-JP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ts val="1500"/>
                        </a:lnSpc>
                      </a:pP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その他</a:t>
                      </a:r>
                      <a:endParaRPr lang="en-US" altLang="ja-JP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</a:pP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</a:t>
                      </a:r>
                      <a:endParaRPr lang="en-US" altLang="ja-JP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252730"/>
                  </a:ext>
                </a:extLst>
              </a:tr>
              <a:tr h="360000">
                <a:tc gridSpan="2">
                  <a:txBody>
                    <a:bodyPr/>
                    <a:lstStyle/>
                    <a:p>
                      <a:pPr algn="ctr" rtl="0" fontAlgn="ctr">
                        <a:lnSpc>
                          <a:spcPts val="2000"/>
                        </a:lnSpc>
                      </a:pPr>
                      <a:r>
                        <a:rPr lang="ja-JP" altLang="en-US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合計</a:t>
                      </a:r>
                      <a:endParaRPr lang="en-US" altLang="ja-JP" sz="1300" b="0" i="0" u="none" strike="noStrike" dirty="0" smtClean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594" marR="6594" marT="65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>
                        <a:lnSpc>
                          <a:spcPts val="1500"/>
                        </a:lnSpc>
                      </a:pPr>
                      <a:endParaRPr lang="en-US" altLang="ja-JP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</a:pPr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49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303950"/>
                  </a:ext>
                </a:extLst>
              </a:tr>
            </a:tbl>
          </a:graphicData>
        </a:graphic>
      </p:graphicFrame>
      <p:graphicFrame>
        <p:nvGraphicFramePr>
          <p:cNvPr id="45" name="グラフ 44"/>
          <p:cNvGraphicFramePr>
            <a:graphicFrameLocks/>
          </p:cNvGraphicFramePr>
          <p:nvPr>
            <p:extLst/>
          </p:nvPr>
        </p:nvGraphicFramePr>
        <p:xfrm>
          <a:off x="4577592" y="2414588"/>
          <a:ext cx="4969352" cy="39121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6" name="テキスト ボックス 45"/>
          <p:cNvSpPr txBox="1"/>
          <p:nvPr/>
        </p:nvSpPr>
        <p:spPr>
          <a:xfrm>
            <a:off x="4356358" y="2022173"/>
            <a:ext cx="4764677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8690" indent="-118690">
              <a:lnSpc>
                <a:spcPct val="150000"/>
              </a:lnSpc>
              <a:spcAft>
                <a:spcPts val="415"/>
              </a:spcAft>
              <a:buFont typeface="Wingdings" panose="05000000000000000000" pitchFamily="2" charset="2"/>
              <a:buChar char="Ø"/>
            </a:pPr>
            <a:r>
              <a:rPr kumimoji="1"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対象公園別の提案数</a:t>
            </a:r>
            <a:endParaRPr kumimoji="1" lang="en-US" altLang="ja-JP" sz="13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31" name="グループ化 30"/>
          <p:cNvGrpSpPr/>
          <p:nvPr/>
        </p:nvGrpSpPr>
        <p:grpSpPr>
          <a:xfrm>
            <a:off x="8040550" y="2750145"/>
            <a:ext cx="1433903" cy="1556610"/>
            <a:chOff x="4713060" y="5094514"/>
            <a:chExt cx="1081621" cy="1174181"/>
          </a:xfrm>
        </p:grpSpPr>
        <p:sp>
          <p:nvSpPr>
            <p:cNvPr id="20" name="正方形/長方形 19"/>
            <p:cNvSpPr/>
            <p:nvPr/>
          </p:nvSpPr>
          <p:spPr>
            <a:xfrm>
              <a:off x="4713060" y="5094514"/>
              <a:ext cx="1038217" cy="117418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/>
            </a:p>
          </p:txBody>
        </p:sp>
        <p:sp>
          <p:nvSpPr>
            <p:cNvPr id="21" name="正方形/長方形 20"/>
            <p:cNvSpPr>
              <a:spLocks noChangeAspect="1"/>
            </p:cNvSpPr>
            <p:nvPr/>
          </p:nvSpPr>
          <p:spPr>
            <a:xfrm>
              <a:off x="4772830" y="5148198"/>
              <a:ext cx="149357" cy="149355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4873879" y="5102810"/>
              <a:ext cx="780402" cy="220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3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：既存施設</a:t>
              </a:r>
            </a:p>
          </p:txBody>
        </p:sp>
        <p:sp>
          <p:nvSpPr>
            <p:cNvPr id="23" name="正方形/長方形 22"/>
            <p:cNvSpPr>
              <a:spLocks noChangeAspect="1"/>
            </p:cNvSpPr>
            <p:nvPr/>
          </p:nvSpPr>
          <p:spPr>
            <a:xfrm>
              <a:off x="4772832" y="5375224"/>
              <a:ext cx="149355" cy="149355"/>
            </a:xfrm>
            <a:prstGeom prst="rect">
              <a:avLst/>
            </a:prstGeom>
            <a:pattFill prst="pct90">
              <a:fgClr>
                <a:srgbClr val="00B0F0"/>
              </a:fgClr>
              <a:bgClr>
                <a:schemeClr val="bg1"/>
              </a:bgClr>
            </a:pattFill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/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4873879" y="5329888"/>
              <a:ext cx="920802" cy="220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3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：新規施設</a:t>
              </a:r>
            </a:p>
          </p:txBody>
        </p:sp>
        <p:sp>
          <p:nvSpPr>
            <p:cNvPr id="25" name="正方形/長方形 24"/>
            <p:cNvSpPr>
              <a:spLocks noChangeAspect="1"/>
            </p:cNvSpPr>
            <p:nvPr/>
          </p:nvSpPr>
          <p:spPr>
            <a:xfrm>
              <a:off x="4772832" y="5604234"/>
              <a:ext cx="149355" cy="149355"/>
            </a:xfrm>
            <a:prstGeom prst="rect">
              <a:avLst/>
            </a:prstGeom>
            <a:pattFill prst="wdDnDiag">
              <a:fgClr>
                <a:srgbClr val="FFC000"/>
              </a:fgClr>
              <a:bgClr>
                <a:schemeClr val="accent4">
                  <a:lumMod val="20000"/>
                  <a:lumOff val="80000"/>
                </a:schemeClr>
              </a:bgClr>
            </a:pattFill>
            <a:ln w="1905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/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4873879" y="5558070"/>
              <a:ext cx="920802" cy="220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3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：ソフト事業</a:t>
              </a:r>
              <a:endParaRPr kumimoji="1"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27" name="正方形/長方形 26"/>
            <p:cNvSpPr>
              <a:spLocks noChangeAspect="1"/>
            </p:cNvSpPr>
            <p:nvPr/>
          </p:nvSpPr>
          <p:spPr>
            <a:xfrm>
              <a:off x="4772832" y="5832340"/>
              <a:ext cx="149355" cy="149355"/>
            </a:xfrm>
            <a:prstGeom prst="rect">
              <a:avLst/>
            </a:prstGeom>
            <a:pattFill prst="wdUpDiag">
              <a:fgClr>
                <a:srgbClr val="92D050"/>
              </a:fgClr>
              <a:bgClr>
                <a:schemeClr val="accent6">
                  <a:lumMod val="20000"/>
                  <a:lumOff val="80000"/>
                </a:schemeClr>
              </a:bgClr>
            </a:pattFill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/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4868081" y="5786176"/>
              <a:ext cx="926599" cy="220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3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：公園全体</a:t>
              </a:r>
            </a:p>
          </p:txBody>
        </p:sp>
        <p:sp>
          <p:nvSpPr>
            <p:cNvPr id="29" name="正方形/長方形 28"/>
            <p:cNvSpPr>
              <a:spLocks noChangeAspect="1"/>
            </p:cNvSpPr>
            <p:nvPr/>
          </p:nvSpPr>
          <p:spPr>
            <a:xfrm>
              <a:off x="4772832" y="6060446"/>
              <a:ext cx="149355" cy="149355"/>
            </a:xfrm>
            <a:prstGeom prst="rect">
              <a:avLst/>
            </a:prstGeom>
            <a:pattFill prst="lgCheck">
              <a:fgClr>
                <a:schemeClr val="bg2">
                  <a:lumMod val="75000"/>
                </a:schemeClr>
              </a:fgClr>
              <a:bgClr>
                <a:schemeClr val="bg1">
                  <a:lumMod val="95000"/>
                </a:schemeClr>
              </a:bgClr>
            </a:pattFill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/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4868081" y="6014282"/>
              <a:ext cx="926599" cy="220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3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：その他</a:t>
              </a:r>
              <a:endParaRPr kumimoji="1"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5478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片側の 2 つの角を丸めた四角形 7"/>
          <p:cNvSpPr/>
          <p:nvPr/>
        </p:nvSpPr>
        <p:spPr>
          <a:xfrm>
            <a:off x="131707" y="158400"/>
            <a:ext cx="9640388" cy="328102"/>
          </a:xfrm>
          <a:prstGeom prst="round2SameRect">
            <a:avLst>
              <a:gd name="adj1" fmla="val 34580"/>
              <a:gd name="adj2" fmla="val 0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24923" rIns="63305" bIns="2492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中之島公園に関する提案</a:t>
            </a:r>
            <a:endParaRPr lang="ja-JP" altLang="en-US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31707" y="486502"/>
            <a:ext cx="9640388" cy="5004000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692" tIns="74769" rIns="74769" bIns="74769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ts val="2423"/>
              </a:lnSpc>
              <a:spcBef>
                <a:spcPts val="208"/>
              </a:spcBef>
              <a:spcAft>
                <a:spcPts val="208"/>
              </a:spcAft>
            </a:pPr>
            <a:endParaRPr lang="en-US" altLang="ja-JP" sz="1108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677558" y="6567717"/>
            <a:ext cx="659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506325"/>
              </p:ext>
            </p:extLst>
          </p:nvPr>
        </p:nvGraphicFramePr>
        <p:xfrm>
          <a:off x="235901" y="612502"/>
          <a:ext cx="9432000" cy="4752000"/>
        </p:xfrm>
        <a:graphic>
          <a:graphicData uri="http://schemas.openxmlformats.org/drawingml/2006/table">
            <a:tbl>
              <a:tblPr/>
              <a:tblGrid>
                <a:gridCol w="864000">
                  <a:extLst>
                    <a:ext uri="{9D8B030D-6E8A-4147-A177-3AD203B41FA5}">
                      <a16:colId xmlns:a16="http://schemas.microsoft.com/office/drawing/2014/main" val="3498093152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3330207836"/>
                    </a:ext>
                  </a:extLst>
                </a:gridCol>
                <a:gridCol w="1692000">
                  <a:extLst>
                    <a:ext uri="{9D8B030D-6E8A-4147-A177-3AD203B41FA5}">
                      <a16:colId xmlns:a16="http://schemas.microsoft.com/office/drawing/2014/main" val="233399373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786990435"/>
                    </a:ext>
                  </a:extLst>
                </a:gridCol>
                <a:gridCol w="2808000">
                  <a:extLst>
                    <a:ext uri="{9D8B030D-6E8A-4147-A177-3AD203B41FA5}">
                      <a16:colId xmlns:a16="http://schemas.microsoft.com/office/drawing/2014/main" val="3058527356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3928011774"/>
                    </a:ext>
                  </a:extLst>
                </a:gridCol>
              </a:tblGrid>
              <a:tr h="360000"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事業者名</a:t>
                      </a:r>
                      <a:endParaRPr lang="en-US" altLang="ja-JP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（非公表）</a:t>
                      </a:r>
                      <a:endParaRPr lang="zh-TW" altLang="en-US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提案内容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3605625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提案項目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運営制度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運営期間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概要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本市への要望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889702"/>
                  </a:ext>
                </a:extLst>
              </a:tr>
              <a:tr h="115200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団体①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施設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公園施設設置許可制度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～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飲食店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新規施設設置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に係る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インフラ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整備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建蔽率や設置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可能施設の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規制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緩和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7313124"/>
                  </a:ext>
                </a:extLst>
              </a:tr>
              <a:tr h="115200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団体②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施設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公園施設設置許可制度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または公募設置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管理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制度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Park-PFI）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・飲食店　　　　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休憩施設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フィットネス施設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休憩施設の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許可使用料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免除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/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公募条件や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評価方法に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ja-JP" alt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関する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614071"/>
                  </a:ext>
                </a:extLst>
              </a:tr>
              <a:tr h="648000"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団体③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施設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公募設置管理制度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Park-PFI）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飲食店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-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188943"/>
                  </a:ext>
                </a:extLst>
              </a:tr>
              <a:tr h="648000">
                <a:tc vMerge="1"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ソフト事業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・ガイドツアー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音楽イベント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・イルミネーション  など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663858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団体④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ソフト事業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・コンテスト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ロケーション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000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1428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片側の 2 つの角を丸めた四角形 7"/>
          <p:cNvSpPr/>
          <p:nvPr/>
        </p:nvSpPr>
        <p:spPr>
          <a:xfrm>
            <a:off x="131707" y="158400"/>
            <a:ext cx="9640388" cy="328102"/>
          </a:xfrm>
          <a:prstGeom prst="round2SameRect">
            <a:avLst>
              <a:gd name="adj1" fmla="val 34580"/>
              <a:gd name="adj2" fmla="val 0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24923" rIns="63305" bIns="2492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中之島公園に関する提案</a:t>
            </a:r>
            <a:endParaRPr lang="ja-JP" altLang="en-US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31707" y="486502"/>
            <a:ext cx="9640388" cy="5814000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692" tIns="74769" rIns="74769" bIns="74769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ts val="2423"/>
              </a:lnSpc>
              <a:spcBef>
                <a:spcPts val="208"/>
              </a:spcBef>
              <a:spcAft>
                <a:spcPts val="208"/>
              </a:spcAft>
            </a:pPr>
            <a:endParaRPr lang="en-US" altLang="ja-JP" sz="1108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677558" y="6567717"/>
            <a:ext cx="659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</a:t>
            </a:r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0182057"/>
              </p:ext>
            </p:extLst>
          </p:nvPr>
        </p:nvGraphicFramePr>
        <p:xfrm>
          <a:off x="237133" y="612502"/>
          <a:ext cx="9432000" cy="5544000"/>
        </p:xfrm>
        <a:graphic>
          <a:graphicData uri="http://schemas.openxmlformats.org/drawingml/2006/table">
            <a:tbl>
              <a:tblPr/>
              <a:tblGrid>
                <a:gridCol w="864000">
                  <a:extLst>
                    <a:ext uri="{9D8B030D-6E8A-4147-A177-3AD203B41FA5}">
                      <a16:colId xmlns:a16="http://schemas.microsoft.com/office/drawing/2014/main" val="3881658858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3330207836"/>
                    </a:ext>
                  </a:extLst>
                </a:gridCol>
                <a:gridCol w="1692000">
                  <a:extLst>
                    <a:ext uri="{9D8B030D-6E8A-4147-A177-3AD203B41FA5}">
                      <a16:colId xmlns:a16="http://schemas.microsoft.com/office/drawing/2014/main" val="233399373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786990435"/>
                    </a:ext>
                  </a:extLst>
                </a:gridCol>
                <a:gridCol w="2808000">
                  <a:extLst>
                    <a:ext uri="{9D8B030D-6E8A-4147-A177-3AD203B41FA5}">
                      <a16:colId xmlns:a16="http://schemas.microsoft.com/office/drawing/2014/main" val="3058527356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3928011774"/>
                    </a:ext>
                  </a:extLst>
                </a:gridCol>
              </a:tblGrid>
              <a:tr h="360000"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事業者名</a:t>
                      </a:r>
                      <a:endParaRPr lang="en-US" altLang="ja-JP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（非公表）</a:t>
                      </a:r>
                      <a:endParaRPr lang="zh-TW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提案内容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3605625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提案項目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運営制度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運営期間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概要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本市への要望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889702"/>
                  </a:ext>
                </a:extLst>
              </a:tr>
              <a:tr h="165600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団体⑤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全体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指定管理者制度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５年間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既存施設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b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芝生広場や園路の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改修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ソフト事業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/>
                      </a:r>
                      <a:b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・セミナー　　　・ガイドツアー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/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物販イベント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・フィットネスイベント  など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本市による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休憩施設など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の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整備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09216"/>
                  </a:ext>
                </a:extLst>
              </a:tr>
              <a:tr h="316800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団体⑥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全体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指定管理者制度と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公募設置管理制度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Park-PFI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）など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併用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既存施設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b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トイレの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建て替えと有料化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新規施設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b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・飲食店　　　　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物販施設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休憩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施設　　　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屋根付き広場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観光案内所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水上施設（飲食店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、スポーツ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施設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、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宿泊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施設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ソフト事業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/>
                      </a:r>
                      <a:b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物販イベント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・フィットネスイベント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/>
                      </a:r>
                      <a:b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エリアマネジメントの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実施  など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5241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3767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片側の 2 つの角を丸めた四角形 7"/>
          <p:cNvSpPr/>
          <p:nvPr/>
        </p:nvSpPr>
        <p:spPr>
          <a:xfrm>
            <a:off x="131707" y="158400"/>
            <a:ext cx="9640388" cy="328102"/>
          </a:xfrm>
          <a:prstGeom prst="round2SameRect">
            <a:avLst>
              <a:gd name="adj1" fmla="val 34580"/>
              <a:gd name="adj2" fmla="val 0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24923" rIns="63305" bIns="2492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中之島公園に関する提案</a:t>
            </a:r>
            <a:endParaRPr lang="ja-JP" altLang="en-US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31707" y="486502"/>
            <a:ext cx="9640388" cy="4806000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692" tIns="74769" rIns="74769" bIns="74769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ts val="2423"/>
              </a:lnSpc>
              <a:spcBef>
                <a:spcPts val="208"/>
              </a:spcBef>
              <a:spcAft>
                <a:spcPts val="208"/>
              </a:spcAft>
            </a:pPr>
            <a:endParaRPr lang="en-US" altLang="ja-JP" sz="1108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677558" y="6567717"/>
            <a:ext cx="659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４</a:t>
            </a:r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888952"/>
              </p:ext>
            </p:extLst>
          </p:nvPr>
        </p:nvGraphicFramePr>
        <p:xfrm>
          <a:off x="237133" y="612000"/>
          <a:ext cx="9432000" cy="4536000"/>
        </p:xfrm>
        <a:graphic>
          <a:graphicData uri="http://schemas.openxmlformats.org/drawingml/2006/table">
            <a:tbl>
              <a:tblPr/>
              <a:tblGrid>
                <a:gridCol w="864000">
                  <a:extLst>
                    <a:ext uri="{9D8B030D-6E8A-4147-A177-3AD203B41FA5}">
                      <a16:colId xmlns:a16="http://schemas.microsoft.com/office/drawing/2014/main" val="3881658858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3330207836"/>
                    </a:ext>
                  </a:extLst>
                </a:gridCol>
                <a:gridCol w="1692000">
                  <a:extLst>
                    <a:ext uri="{9D8B030D-6E8A-4147-A177-3AD203B41FA5}">
                      <a16:colId xmlns:a16="http://schemas.microsoft.com/office/drawing/2014/main" val="233399373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786990435"/>
                    </a:ext>
                  </a:extLst>
                </a:gridCol>
                <a:gridCol w="2808000">
                  <a:extLst>
                    <a:ext uri="{9D8B030D-6E8A-4147-A177-3AD203B41FA5}">
                      <a16:colId xmlns:a16="http://schemas.microsoft.com/office/drawing/2014/main" val="3058527356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3928011774"/>
                    </a:ext>
                  </a:extLst>
                </a:gridCol>
              </a:tblGrid>
              <a:tr h="360000"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事業者名</a:t>
                      </a:r>
                      <a:endParaRPr lang="en-US" altLang="ja-JP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（非公表）</a:t>
                      </a:r>
                      <a:endParaRPr lang="zh-TW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提案内容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3605625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提案項目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運営制度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運営期間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概要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本市への要望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889702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団体⑦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全体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指定管理者制度と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公園施設設置許可制度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の併用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新規施設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b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・飲食店　　　　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ブライダル施設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本市による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既存トイレの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改修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427397"/>
                  </a:ext>
                </a:extLst>
              </a:tr>
              <a:tr h="208800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団体⑧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全体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指定管理者制度と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公園施設設置許可制度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などの併用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新規施設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b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・飲食店　　　　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物販施設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休憩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施設</a:t>
                      </a:r>
                      <a:b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コワーキングスペース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・船着き場  など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ソフト事業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/>
                      </a:r>
                      <a:b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・セミナー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ワークショップ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・フィットネスイベント  など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6500814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団体⑨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全体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指定管理者制度と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公園施設設置許可制度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などの併用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年間以上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新規施設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b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スポーツ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施設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運動サポート施設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・コワーキングスペース  など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872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5668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片側の 2 つの角を丸めた四角形 7"/>
          <p:cNvSpPr/>
          <p:nvPr/>
        </p:nvSpPr>
        <p:spPr>
          <a:xfrm>
            <a:off x="131707" y="158400"/>
            <a:ext cx="9640388" cy="328102"/>
          </a:xfrm>
          <a:prstGeom prst="round2SameRect">
            <a:avLst>
              <a:gd name="adj1" fmla="val 34580"/>
              <a:gd name="adj2" fmla="val 0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24923" rIns="63305" bIns="2492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扇町公園に関する提案</a:t>
            </a:r>
            <a:endParaRPr lang="ja-JP" altLang="en-US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31707" y="486502"/>
            <a:ext cx="9640388" cy="5076000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692" tIns="74769" rIns="74769" bIns="74769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ts val="2423"/>
              </a:lnSpc>
              <a:spcBef>
                <a:spcPts val="208"/>
              </a:spcBef>
              <a:spcAft>
                <a:spcPts val="208"/>
              </a:spcAft>
            </a:pPr>
            <a:endParaRPr lang="en-US" altLang="ja-JP" sz="1108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677558" y="6567717"/>
            <a:ext cx="659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５</a:t>
            </a:r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6904570"/>
              </p:ext>
            </p:extLst>
          </p:nvPr>
        </p:nvGraphicFramePr>
        <p:xfrm>
          <a:off x="237133" y="612000"/>
          <a:ext cx="9432000" cy="4824000"/>
        </p:xfrm>
        <a:graphic>
          <a:graphicData uri="http://schemas.openxmlformats.org/drawingml/2006/table">
            <a:tbl>
              <a:tblPr/>
              <a:tblGrid>
                <a:gridCol w="864000">
                  <a:extLst>
                    <a:ext uri="{9D8B030D-6E8A-4147-A177-3AD203B41FA5}">
                      <a16:colId xmlns:a16="http://schemas.microsoft.com/office/drawing/2014/main" val="3881658858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3330207836"/>
                    </a:ext>
                  </a:extLst>
                </a:gridCol>
                <a:gridCol w="1692000">
                  <a:extLst>
                    <a:ext uri="{9D8B030D-6E8A-4147-A177-3AD203B41FA5}">
                      <a16:colId xmlns:a16="http://schemas.microsoft.com/office/drawing/2014/main" val="233399373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786990435"/>
                    </a:ext>
                  </a:extLst>
                </a:gridCol>
                <a:gridCol w="2808000">
                  <a:extLst>
                    <a:ext uri="{9D8B030D-6E8A-4147-A177-3AD203B41FA5}">
                      <a16:colId xmlns:a16="http://schemas.microsoft.com/office/drawing/2014/main" val="3058527356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3928011774"/>
                    </a:ext>
                  </a:extLst>
                </a:gridCol>
              </a:tblGrid>
              <a:tr h="360000"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事業者名</a:t>
                      </a:r>
                      <a:endParaRPr lang="en-US" altLang="ja-JP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（非公表）</a:t>
                      </a:r>
                      <a:endParaRPr lang="zh-TW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提案内容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3605625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提案項目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運営制度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運営期間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概要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本市への要望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889702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団体①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施設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公園施設設置許可制度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～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飲食店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新規施設設置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に係る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インフラ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整備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建蔽率や設置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可能施設の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規制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緩和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614071"/>
                  </a:ext>
                </a:extLst>
              </a:tr>
              <a:tr h="115200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団体③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新規施設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zh-TW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公募設置管理制度</a:t>
                      </a:r>
                      <a:br>
                        <a:rPr lang="zh-TW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zh-TW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lang="en-US" altLang="zh-TW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Park-PFI</a:t>
                      </a:r>
                      <a:r>
                        <a:rPr lang="zh-TW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年間以上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新規施設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b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・飲食店　　　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交流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スペース  など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その他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/>
                      </a:r>
                      <a:b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エリアマネジメントの実施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4818888"/>
                  </a:ext>
                </a:extLst>
              </a:tr>
              <a:tr h="187200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団体⑩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施設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公園施設設置許可制度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新規施設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b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・保育園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/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・交流スペース</a:t>
                      </a: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（カフェ機能併設）</a:t>
                      </a:r>
                      <a:endParaRPr lang="en-US" altLang="ja-JP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・農園型ワークショップエリア</a:t>
                      </a:r>
                      <a:endParaRPr lang="en-US" altLang="ja-JP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その他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/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地域の住民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や</a:t>
                      </a:r>
                      <a:r>
                        <a:rPr lang="ja-JP" altLang="en-US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団体、周辺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施設など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と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連携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本市による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休止中施設の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更地化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7980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6752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片側の 2 つの角を丸めた四角形 7"/>
          <p:cNvSpPr/>
          <p:nvPr/>
        </p:nvSpPr>
        <p:spPr>
          <a:xfrm>
            <a:off x="131707" y="158400"/>
            <a:ext cx="9640388" cy="328102"/>
          </a:xfrm>
          <a:prstGeom prst="round2SameRect">
            <a:avLst>
              <a:gd name="adj1" fmla="val 34580"/>
              <a:gd name="adj2" fmla="val 0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24923" rIns="63305" bIns="2492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扇町</a:t>
            </a:r>
            <a:r>
              <a:rPr lang="ja-JP" altLang="en-US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公園に関する提案</a:t>
            </a:r>
            <a:endParaRPr lang="ja-JP" altLang="en-US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31707" y="486502"/>
            <a:ext cx="9640388" cy="4302000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692" tIns="74769" rIns="74769" bIns="74769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ts val="2423"/>
              </a:lnSpc>
              <a:spcBef>
                <a:spcPts val="208"/>
              </a:spcBef>
              <a:spcAft>
                <a:spcPts val="208"/>
              </a:spcAft>
            </a:pPr>
            <a:endParaRPr lang="en-US" altLang="ja-JP" sz="1108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677558" y="6567717"/>
            <a:ext cx="659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６</a:t>
            </a:r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885529"/>
              </p:ext>
            </p:extLst>
          </p:nvPr>
        </p:nvGraphicFramePr>
        <p:xfrm>
          <a:off x="237133" y="612000"/>
          <a:ext cx="9432000" cy="4032000"/>
        </p:xfrm>
        <a:graphic>
          <a:graphicData uri="http://schemas.openxmlformats.org/drawingml/2006/table">
            <a:tbl>
              <a:tblPr/>
              <a:tblGrid>
                <a:gridCol w="864000">
                  <a:extLst>
                    <a:ext uri="{9D8B030D-6E8A-4147-A177-3AD203B41FA5}">
                      <a16:colId xmlns:a16="http://schemas.microsoft.com/office/drawing/2014/main" val="3881658858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3330207836"/>
                    </a:ext>
                  </a:extLst>
                </a:gridCol>
                <a:gridCol w="1692000">
                  <a:extLst>
                    <a:ext uri="{9D8B030D-6E8A-4147-A177-3AD203B41FA5}">
                      <a16:colId xmlns:a16="http://schemas.microsoft.com/office/drawing/2014/main" val="233399373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786990435"/>
                    </a:ext>
                  </a:extLst>
                </a:gridCol>
                <a:gridCol w="2808000">
                  <a:extLst>
                    <a:ext uri="{9D8B030D-6E8A-4147-A177-3AD203B41FA5}">
                      <a16:colId xmlns:a16="http://schemas.microsoft.com/office/drawing/2014/main" val="3058527356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3928011774"/>
                    </a:ext>
                  </a:extLst>
                </a:gridCol>
              </a:tblGrid>
              <a:tr h="360000"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事業者名</a:t>
                      </a:r>
                      <a:endParaRPr lang="en-US" altLang="ja-JP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（非公表）</a:t>
                      </a:r>
                      <a:endParaRPr lang="zh-TW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提案内容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3605625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提案項目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運営制度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運営期間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概要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本市への要望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889702"/>
                  </a:ext>
                </a:extLst>
              </a:tr>
              <a:tr h="158400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団体⑤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全体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指定管理者制度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５年間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既存施設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b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・遊戯施設や水景施設などの改修</a:t>
                      </a:r>
                      <a:b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・樹木などの植栽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ソフト事業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b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・物販イベント　・スポーツイベント</a:t>
                      </a:r>
                      <a:b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・フィットネスイベント  など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本市による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休憩施設など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の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整備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068355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団体⑦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全体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指定管理者制度と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公園施設設置許可制度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の併用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新規施設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b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飲食店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本市による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既存トイレの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改修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252806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団体⑨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全体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指定管理者制度と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公園施設設置許可制度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などの併用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年間以上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新規施設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b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・屋内型遊戯施設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知育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施設  など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8142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831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片側の 2 つの角を丸めた四角形 7"/>
          <p:cNvSpPr/>
          <p:nvPr/>
        </p:nvSpPr>
        <p:spPr>
          <a:xfrm>
            <a:off x="131707" y="158400"/>
            <a:ext cx="9640388" cy="328102"/>
          </a:xfrm>
          <a:prstGeom prst="round2SameRect">
            <a:avLst>
              <a:gd name="adj1" fmla="val 34580"/>
              <a:gd name="adj2" fmla="val 0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24923" rIns="63305" bIns="2492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扇町</a:t>
            </a:r>
            <a:r>
              <a:rPr lang="ja-JP" altLang="en-US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公園に関する提案</a:t>
            </a:r>
            <a:endParaRPr lang="ja-JP" altLang="en-US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31707" y="486502"/>
            <a:ext cx="9640388" cy="5850000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692" tIns="74769" rIns="74769" bIns="74769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ts val="2423"/>
              </a:lnSpc>
              <a:spcBef>
                <a:spcPts val="208"/>
              </a:spcBef>
              <a:spcAft>
                <a:spcPts val="208"/>
              </a:spcAft>
            </a:pPr>
            <a:endParaRPr lang="en-US" altLang="ja-JP" sz="1108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677558" y="6567717"/>
            <a:ext cx="659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７</a:t>
            </a:r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8454709"/>
              </p:ext>
            </p:extLst>
          </p:nvPr>
        </p:nvGraphicFramePr>
        <p:xfrm>
          <a:off x="237133" y="594502"/>
          <a:ext cx="9432000" cy="5616000"/>
        </p:xfrm>
        <a:graphic>
          <a:graphicData uri="http://schemas.openxmlformats.org/drawingml/2006/table">
            <a:tbl>
              <a:tblPr/>
              <a:tblGrid>
                <a:gridCol w="864000">
                  <a:extLst>
                    <a:ext uri="{9D8B030D-6E8A-4147-A177-3AD203B41FA5}">
                      <a16:colId xmlns:a16="http://schemas.microsoft.com/office/drawing/2014/main" val="3881658858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3330207836"/>
                    </a:ext>
                  </a:extLst>
                </a:gridCol>
                <a:gridCol w="1692000">
                  <a:extLst>
                    <a:ext uri="{9D8B030D-6E8A-4147-A177-3AD203B41FA5}">
                      <a16:colId xmlns:a16="http://schemas.microsoft.com/office/drawing/2014/main" val="233399373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786990435"/>
                    </a:ext>
                  </a:extLst>
                </a:gridCol>
                <a:gridCol w="2808000">
                  <a:extLst>
                    <a:ext uri="{9D8B030D-6E8A-4147-A177-3AD203B41FA5}">
                      <a16:colId xmlns:a16="http://schemas.microsoft.com/office/drawing/2014/main" val="3058527356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3928011774"/>
                    </a:ext>
                  </a:extLst>
                </a:gridCol>
              </a:tblGrid>
              <a:tr h="360000"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事業者名</a:t>
                      </a:r>
                      <a:endParaRPr lang="en-US" altLang="ja-JP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（非公表）</a:t>
                      </a:r>
                      <a:endParaRPr lang="zh-TW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提案内容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3605625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提案項目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運営制度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運営期間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概要</a:t>
                      </a: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本市への要望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889702"/>
                  </a:ext>
                </a:extLst>
              </a:tr>
              <a:tr h="244800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団体⑪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全体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指定管理者制度と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公園施設設置許可制度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の併用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既存施設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b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園路の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改修　　・広場の芝生化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新規施設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b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・飲食店　　　　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スポーツ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施設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ソフト事業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/>
                      </a:r>
                      <a:b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・セミナー　　　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物販イベント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通信環境の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整備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/>
                      </a:r>
                      <a:b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・地域の住民や団体、周辺施設など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との連携</a:t>
                      </a:r>
                      <a:r>
                        <a:rPr lang="ja-JP" alt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など　　　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本市に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よる老朽化施設の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更新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/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本市に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よる公園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灯の増設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253789"/>
                  </a:ext>
                </a:extLst>
              </a:tr>
              <a:tr h="244800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団体⑫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125" marR="3125" marT="31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全体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指定管理者制度と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公園施設設置許可制度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の併用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既存施設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b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園路などの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改修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/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広場の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芝生化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新規施設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b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・飲食店　　　　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物販施設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スポーツ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施設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遊戯施設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・ドッグラン  など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ソフト事業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/>
                      </a:r>
                      <a:b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物販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イベント　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音楽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イベント</a:t>
                      </a:r>
                      <a:r>
                        <a:rPr lang="ja-JP" alt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など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8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9408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4229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1656</Words>
  <Application>Microsoft Office PowerPoint</Application>
  <PresentationFormat>A4 210 x 297 mm</PresentationFormat>
  <Paragraphs>649</Paragraphs>
  <Slides>24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33" baseType="lpstr">
      <vt:lpstr>HG丸ｺﾞｼｯｸM-PRO</vt:lpstr>
      <vt:lpstr>メイリオ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2019-11-26T05:53:11Z</dcterms:created>
  <dcterms:modified xsi:type="dcterms:W3CDTF">2019-11-26T05:55:08Z</dcterms:modified>
</cp:coreProperties>
</file>