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95" r:id="rId2"/>
    <p:sldId id="379" r:id="rId3"/>
    <p:sldId id="319" r:id="rId4"/>
    <p:sldId id="306" r:id="rId5"/>
    <p:sldId id="274" r:id="rId6"/>
    <p:sldId id="357" r:id="rId7"/>
    <p:sldId id="288" r:id="rId8"/>
    <p:sldId id="345" r:id="rId9"/>
    <p:sldId id="358" r:id="rId10"/>
    <p:sldId id="360" r:id="rId11"/>
    <p:sldId id="361" r:id="rId12"/>
    <p:sldId id="368" r:id="rId13"/>
    <p:sldId id="369" r:id="rId14"/>
    <p:sldId id="370" r:id="rId15"/>
    <p:sldId id="362" r:id="rId16"/>
    <p:sldId id="365" r:id="rId17"/>
    <p:sldId id="376" r:id="rId18"/>
    <p:sldId id="328" r:id="rId19"/>
    <p:sldId id="329" r:id="rId20"/>
    <p:sldId id="351" r:id="rId21"/>
    <p:sldId id="381" r:id="rId22"/>
    <p:sldId id="332" r:id="rId23"/>
    <p:sldId id="377" r:id="rId24"/>
    <p:sldId id="380" r:id="rId25"/>
    <p:sldId id="333" r:id="rId26"/>
    <p:sldId id="350" r:id="rId27"/>
    <p:sldId id="320" r:id="rId28"/>
    <p:sldId id="363" r:id="rId29"/>
    <p:sldId id="375" r:id="rId30"/>
    <p:sldId id="372" r:id="rId31"/>
    <p:sldId id="374" r:id="rId32"/>
    <p:sldId id="378" r:id="rId33"/>
    <p:sldId id="312" r:id="rId34"/>
    <p:sldId id="313" r:id="rId35"/>
    <p:sldId id="314" r:id="rId36"/>
    <p:sldId id="359" r:id="rId37"/>
    <p:sldId id="335" r:id="rId38"/>
    <p:sldId id="336" r:id="rId39"/>
    <p:sldId id="337" r:id="rId40"/>
    <p:sldId id="354" r:id="rId41"/>
    <p:sldId id="338" r:id="rId42"/>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森川　公一朗" initials="森川　公一朗" lastIdx="1" clrIdx="0">
    <p:extLst>
      <p:ext uri="{19B8F6BF-5375-455C-9EA6-DF929625EA0E}">
        <p15:presenceInfo xmlns:p15="http://schemas.microsoft.com/office/powerpoint/2012/main" userId="森川　公一朗"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10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7" autoAdjust="0"/>
    <p:restoredTop sz="73675" autoAdjust="0"/>
  </p:normalViewPr>
  <p:slideViewPr>
    <p:cSldViewPr snapToGrid="0">
      <p:cViewPr varScale="1">
        <p:scale>
          <a:sx n="54" d="100"/>
          <a:sy n="54" d="100"/>
        </p:scale>
        <p:origin x="1596" y="60"/>
      </p:cViewPr>
      <p:guideLst/>
    </p:cSldViewPr>
  </p:slideViewPr>
  <p:outlineViewPr>
    <p:cViewPr>
      <p:scale>
        <a:sx n="33" d="100"/>
        <a:sy n="33" d="100"/>
      </p:scale>
      <p:origin x="0" y="-43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9203" cy="512304"/>
          </a:xfrm>
          <a:prstGeom prst="rect">
            <a:avLst/>
          </a:prstGeom>
        </p:spPr>
        <p:txBody>
          <a:bodyPr vert="horz" lIns="94736" tIns="47366" rIns="94736" bIns="4736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204" y="0"/>
            <a:ext cx="3079203" cy="512304"/>
          </a:xfrm>
          <a:prstGeom prst="rect">
            <a:avLst/>
          </a:prstGeom>
        </p:spPr>
        <p:txBody>
          <a:bodyPr vert="horz" lIns="94736" tIns="47366" rIns="94736" bIns="47366" rtlCol="0"/>
          <a:lstStyle>
            <a:lvl1pPr algn="r">
              <a:defRPr sz="1200"/>
            </a:lvl1pPr>
          </a:lstStyle>
          <a:p>
            <a:fld id="{68D9C83F-E5FB-4E0E-B7EE-655761F3C553}" type="datetimeFigureOut">
              <a:rPr kumimoji="1" lang="ja-JP" altLang="en-US" smtClean="0"/>
              <a:t>2023/7/10</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736" tIns="47366" rIns="94736" bIns="47366" rtlCol="0" anchor="ctr"/>
          <a:lstStyle/>
          <a:p>
            <a:endParaRPr lang="ja-JP" altLang="en-US"/>
          </a:p>
        </p:txBody>
      </p:sp>
      <p:sp>
        <p:nvSpPr>
          <p:cNvPr id="5" name="ノート プレースホルダー 4"/>
          <p:cNvSpPr>
            <a:spLocks noGrp="1"/>
          </p:cNvSpPr>
          <p:nvPr>
            <p:ph type="body" sz="quarter" idx="3"/>
          </p:nvPr>
        </p:nvSpPr>
        <p:spPr>
          <a:xfrm>
            <a:off x="710080" y="4924994"/>
            <a:ext cx="5683914" cy="4029684"/>
          </a:xfrm>
          <a:prstGeom prst="rect">
            <a:avLst/>
          </a:prstGeom>
        </p:spPr>
        <p:txBody>
          <a:bodyPr vert="horz" lIns="94736" tIns="47366" rIns="94736" bIns="4736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22309"/>
            <a:ext cx="3079203" cy="512304"/>
          </a:xfrm>
          <a:prstGeom prst="rect">
            <a:avLst/>
          </a:prstGeom>
        </p:spPr>
        <p:txBody>
          <a:bodyPr vert="horz" lIns="94736" tIns="47366" rIns="94736" bIns="4736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204" y="9722309"/>
            <a:ext cx="3079203" cy="512304"/>
          </a:xfrm>
          <a:prstGeom prst="rect">
            <a:avLst/>
          </a:prstGeom>
        </p:spPr>
        <p:txBody>
          <a:bodyPr vert="horz" lIns="94736" tIns="47366" rIns="94736" bIns="47366" rtlCol="0" anchor="b"/>
          <a:lstStyle>
            <a:lvl1pPr algn="r">
              <a:defRPr sz="1200"/>
            </a:lvl1pPr>
          </a:lstStyle>
          <a:p>
            <a:fld id="{FDB4C390-704E-47FD-86C2-9A046C79CF26}" type="slidenum">
              <a:rPr kumimoji="1" lang="ja-JP" altLang="en-US" smtClean="0"/>
              <a:t>‹#›</a:t>
            </a:fld>
            <a:endParaRPr kumimoji="1" lang="ja-JP" altLang="en-US"/>
          </a:p>
        </p:txBody>
      </p:sp>
    </p:spTree>
    <p:extLst>
      <p:ext uri="{BB962C8B-B14F-4D97-AF65-F5344CB8AC3E}">
        <p14:creationId xmlns:p14="http://schemas.microsoft.com/office/powerpoint/2010/main" val="37606801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82638" y="769938"/>
            <a:ext cx="5548312" cy="3840162"/>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F6DD2ED-2D0F-4113-8EF2-C95DE39AD346}" type="slidenum">
              <a:rPr kumimoji="1" lang="ja-JP" altLang="en-US" smtClean="0"/>
              <a:pPr/>
              <a:t>1</a:t>
            </a:fld>
            <a:endParaRPr kumimoji="1" lang="ja-JP" altLang="en-US"/>
          </a:p>
        </p:txBody>
      </p:sp>
    </p:spTree>
    <p:extLst>
      <p:ext uri="{BB962C8B-B14F-4D97-AF65-F5344CB8AC3E}">
        <p14:creationId xmlns:p14="http://schemas.microsoft.com/office/powerpoint/2010/main" val="428076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10</a:t>
            </a:fld>
            <a:endParaRPr kumimoji="1" lang="ja-JP" altLang="en-US"/>
          </a:p>
        </p:txBody>
      </p:sp>
    </p:spTree>
    <p:extLst>
      <p:ext uri="{BB962C8B-B14F-4D97-AF65-F5344CB8AC3E}">
        <p14:creationId xmlns:p14="http://schemas.microsoft.com/office/powerpoint/2010/main" val="713209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11</a:t>
            </a:fld>
            <a:endParaRPr kumimoji="1" lang="ja-JP" altLang="en-US"/>
          </a:p>
        </p:txBody>
      </p:sp>
    </p:spTree>
    <p:extLst>
      <p:ext uri="{BB962C8B-B14F-4D97-AF65-F5344CB8AC3E}">
        <p14:creationId xmlns:p14="http://schemas.microsoft.com/office/powerpoint/2010/main" val="72122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12</a:t>
            </a:fld>
            <a:endParaRPr kumimoji="1" lang="ja-JP" altLang="en-US"/>
          </a:p>
        </p:txBody>
      </p:sp>
    </p:spTree>
    <p:extLst>
      <p:ext uri="{BB962C8B-B14F-4D97-AF65-F5344CB8AC3E}">
        <p14:creationId xmlns:p14="http://schemas.microsoft.com/office/powerpoint/2010/main" val="205615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13</a:t>
            </a:fld>
            <a:endParaRPr kumimoji="1" lang="ja-JP" altLang="en-US"/>
          </a:p>
        </p:txBody>
      </p:sp>
    </p:spTree>
    <p:extLst>
      <p:ext uri="{BB962C8B-B14F-4D97-AF65-F5344CB8AC3E}">
        <p14:creationId xmlns:p14="http://schemas.microsoft.com/office/powerpoint/2010/main" val="71993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14</a:t>
            </a:fld>
            <a:endParaRPr kumimoji="1" lang="ja-JP" altLang="en-US"/>
          </a:p>
        </p:txBody>
      </p:sp>
    </p:spTree>
    <p:extLst>
      <p:ext uri="{BB962C8B-B14F-4D97-AF65-F5344CB8AC3E}">
        <p14:creationId xmlns:p14="http://schemas.microsoft.com/office/powerpoint/2010/main" val="765430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15</a:t>
            </a:fld>
            <a:endParaRPr kumimoji="1" lang="ja-JP" altLang="en-US"/>
          </a:p>
        </p:txBody>
      </p:sp>
    </p:spTree>
    <p:extLst>
      <p:ext uri="{BB962C8B-B14F-4D97-AF65-F5344CB8AC3E}">
        <p14:creationId xmlns:p14="http://schemas.microsoft.com/office/powerpoint/2010/main" val="178124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16</a:t>
            </a:fld>
            <a:endParaRPr kumimoji="1" lang="ja-JP" altLang="en-US"/>
          </a:p>
        </p:txBody>
      </p:sp>
    </p:spTree>
    <p:extLst>
      <p:ext uri="{BB962C8B-B14F-4D97-AF65-F5344CB8AC3E}">
        <p14:creationId xmlns:p14="http://schemas.microsoft.com/office/powerpoint/2010/main" val="4098554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17</a:t>
            </a:fld>
            <a:endParaRPr kumimoji="1" lang="ja-JP" altLang="en-US"/>
          </a:p>
        </p:txBody>
      </p:sp>
    </p:spTree>
    <p:extLst>
      <p:ext uri="{BB962C8B-B14F-4D97-AF65-F5344CB8AC3E}">
        <p14:creationId xmlns:p14="http://schemas.microsoft.com/office/powerpoint/2010/main" val="32193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18</a:t>
            </a:fld>
            <a:endParaRPr kumimoji="1" lang="ja-JP" altLang="en-US"/>
          </a:p>
        </p:txBody>
      </p:sp>
    </p:spTree>
    <p:extLst>
      <p:ext uri="{BB962C8B-B14F-4D97-AF65-F5344CB8AC3E}">
        <p14:creationId xmlns:p14="http://schemas.microsoft.com/office/powerpoint/2010/main" val="3857664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19</a:t>
            </a:fld>
            <a:endParaRPr kumimoji="1" lang="ja-JP" altLang="en-US"/>
          </a:p>
        </p:txBody>
      </p:sp>
    </p:spTree>
    <p:extLst>
      <p:ext uri="{BB962C8B-B14F-4D97-AF65-F5344CB8AC3E}">
        <p14:creationId xmlns:p14="http://schemas.microsoft.com/office/powerpoint/2010/main" val="364611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BIZ UDP明朝 Medium" panose="02020500000000000000" pitchFamily="18" charset="-128"/>
              <a:ea typeface="BIZ UDP明朝 Medium" panose="02020500000000000000" pitchFamily="18" charset="-128"/>
            </a:endParaRPr>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a:t>
            </a:fld>
            <a:endParaRPr kumimoji="1" lang="ja-JP" altLang="en-US"/>
          </a:p>
        </p:txBody>
      </p:sp>
    </p:spTree>
    <p:extLst>
      <p:ext uri="{BB962C8B-B14F-4D97-AF65-F5344CB8AC3E}">
        <p14:creationId xmlns:p14="http://schemas.microsoft.com/office/powerpoint/2010/main" val="139682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20</a:t>
            </a:fld>
            <a:endParaRPr kumimoji="1" lang="ja-JP" altLang="en-US"/>
          </a:p>
        </p:txBody>
      </p:sp>
    </p:spTree>
    <p:extLst>
      <p:ext uri="{BB962C8B-B14F-4D97-AF65-F5344CB8AC3E}">
        <p14:creationId xmlns:p14="http://schemas.microsoft.com/office/powerpoint/2010/main" val="4050784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21</a:t>
            </a:fld>
            <a:endParaRPr kumimoji="1" lang="ja-JP" altLang="en-US"/>
          </a:p>
        </p:txBody>
      </p:sp>
    </p:spTree>
    <p:extLst>
      <p:ext uri="{BB962C8B-B14F-4D97-AF65-F5344CB8AC3E}">
        <p14:creationId xmlns:p14="http://schemas.microsoft.com/office/powerpoint/2010/main" val="2775021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22</a:t>
            </a:fld>
            <a:endParaRPr kumimoji="1" lang="ja-JP" altLang="en-US"/>
          </a:p>
        </p:txBody>
      </p:sp>
    </p:spTree>
    <p:extLst>
      <p:ext uri="{BB962C8B-B14F-4D97-AF65-F5344CB8AC3E}">
        <p14:creationId xmlns:p14="http://schemas.microsoft.com/office/powerpoint/2010/main" val="258147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23</a:t>
            </a:fld>
            <a:endParaRPr kumimoji="1" lang="ja-JP" altLang="en-US"/>
          </a:p>
        </p:txBody>
      </p:sp>
    </p:spTree>
    <p:extLst>
      <p:ext uri="{BB962C8B-B14F-4D97-AF65-F5344CB8AC3E}">
        <p14:creationId xmlns:p14="http://schemas.microsoft.com/office/powerpoint/2010/main" val="1608485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24</a:t>
            </a:fld>
            <a:endParaRPr kumimoji="1" lang="ja-JP" altLang="en-US"/>
          </a:p>
        </p:txBody>
      </p:sp>
    </p:spTree>
    <p:extLst>
      <p:ext uri="{BB962C8B-B14F-4D97-AF65-F5344CB8AC3E}">
        <p14:creationId xmlns:p14="http://schemas.microsoft.com/office/powerpoint/2010/main" val="111606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25</a:t>
            </a:fld>
            <a:endParaRPr kumimoji="1" lang="ja-JP" altLang="en-US"/>
          </a:p>
        </p:txBody>
      </p:sp>
    </p:spTree>
    <p:extLst>
      <p:ext uri="{BB962C8B-B14F-4D97-AF65-F5344CB8AC3E}">
        <p14:creationId xmlns:p14="http://schemas.microsoft.com/office/powerpoint/2010/main" val="2645804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26</a:t>
            </a:fld>
            <a:endParaRPr kumimoji="1" lang="ja-JP" altLang="en-US"/>
          </a:p>
        </p:txBody>
      </p:sp>
    </p:spTree>
    <p:extLst>
      <p:ext uri="{BB962C8B-B14F-4D97-AF65-F5344CB8AC3E}">
        <p14:creationId xmlns:p14="http://schemas.microsoft.com/office/powerpoint/2010/main" val="9034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27</a:t>
            </a:fld>
            <a:endParaRPr kumimoji="1" lang="ja-JP" altLang="en-US"/>
          </a:p>
        </p:txBody>
      </p:sp>
    </p:spTree>
    <p:extLst>
      <p:ext uri="{BB962C8B-B14F-4D97-AF65-F5344CB8AC3E}">
        <p14:creationId xmlns:p14="http://schemas.microsoft.com/office/powerpoint/2010/main" val="2815863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28</a:t>
            </a:fld>
            <a:endParaRPr kumimoji="1" lang="ja-JP" altLang="en-US"/>
          </a:p>
        </p:txBody>
      </p:sp>
    </p:spTree>
    <p:extLst>
      <p:ext uri="{BB962C8B-B14F-4D97-AF65-F5344CB8AC3E}">
        <p14:creationId xmlns:p14="http://schemas.microsoft.com/office/powerpoint/2010/main" val="4142581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29</a:t>
            </a:fld>
            <a:endParaRPr kumimoji="1" lang="ja-JP" altLang="en-US"/>
          </a:p>
        </p:txBody>
      </p:sp>
    </p:spTree>
    <p:extLst>
      <p:ext uri="{BB962C8B-B14F-4D97-AF65-F5344CB8AC3E}">
        <p14:creationId xmlns:p14="http://schemas.microsoft.com/office/powerpoint/2010/main" val="145379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3</a:t>
            </a:fld>
            <a:endParaRPr kumimoji="1" lang="ja-JP" altLang="en-US"/>
          </a:p>
        </p:txBody>
      </p:sp>
    </p:spTree>
    <p:extLst>
      <p:ext uri="{BB962C8B-B14F-4D97-AF65-F5344CB8AC3E}">
        <p14:creationId xmlns:p14="http://schemas.microsoft.com/office/powerpoint/2010/main" val="133103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30</a:t>
            </a:fld>
            <a:endParaRPr kumimoji="1" lang="ja-JP" altLang="en-US"/>
          </a:p>
        </p:txBody>
      </p:sp>
    </p:spTree>
    <p:extLst>
      <p:ext uri="{BB962C8B-B14F-4D97-AF65-F5344CB8AC3E}">
        <p14:creationId xmlns:p14="http://schemas.microsoft.com/office/powerpoint/2010/main" val="4128998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31</a:t>
            </a:fld>
            <a:endParaRPr kumimoji="1" lang="ja-JP" altLang="en-US"/>
          </a:p>
        </p:txBody>
      </p:sp>
    </p:spTree>
    <p:extLst>
      <p:ext uri="{BB962C8B-B14F-4D97-AF65-F5344CB8AC3E}">
        <p14:creationId xmlns:p14="http://schemas.microsoft.com/office/powerpoint/2010/main" val="466544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32</a:t>
            </a:fld>
            <a:endParaRPr kumimoji="1" lang="ja-JP" altLang="en-US"/>
          </a:p>
        </p:txBody>
      </p:sp>
    </p:spTree>
    <p:extLst>
      <p:ext uri="{BB962C8B-B14F-4D97-AF65-F5344CB8AC3E}">
        <p14:creationId xmlns:p14="http://schemas.microsoft.com/office/powerpoint/2010/main" val="56612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33</a:t>
            </a:fld>
            <a:endParaRPr kumimoji="1" lang="ja-JP" altLang="en-US"/>
          </a:p>
        </p:txBody>
      </p:sp>
    </p:spTree>
    <p:extLst>
      <p:ext uri="{BB962C8B-B14F-4D97-AF65-F5344CB8AC3E}">
        <p14:creationId xmlns:p14="http://schemas.microsoft.com/office/powerpoint/2010/main" val="1257760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34</a:t>
            </a:fld>
            <a:endParaRPr kumimoji="1" lang="ja-JP" altLang="en-US"/>
          </a:p>
        </p:txBody>
      </p:sp>
    </p:spTree>
    <p:extLst>
      <p:ext uri="{BB962C8B-B14F-4D97-AF65-F5344CB8AC3E}">
        <p14:creationId xmlns:p14="http://schemas.microsoft.com/office/powerpoint/2010/main" val="2844625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35</a:t>
            </a:fld>
            <a:endParaRPr kumimoji="1" lang="ja-JP" altLang="en-US"/>
          </a:p>
        </p:txBody>
      </p:sp>
    </p:spTree>
    <p:extLst>
      <p:ext uri="{BB962C8B-B14F-4D97-AF65-F5344CB8AC3E}">
        <p14:creationId xmlns:p14="http://schemas.microsoft.com/office/powerpoint/2010/main" val="1184435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36</a:t>
            </a:fld>
            <a:endParaRPr kumimoji="1" lang="ja-JP" altLang="en-US"/>
          </a:p>
        </p:txBody>
      </p:sp>
    </p:spTree>
    <p:extLst>
      <p:ext uri="{BB962C8B-B14F-4D97-AF65-F5344CB8AC3E}">
        <p14:creationId xmlns:p14="http://schemas.microsoft.com/office/powerpoint/2010/main" val="3221994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37</a:t>
            </a:fld>
            <a:endParaRPr kumimoji="1" lang="ja-JP" altLang="en-US"/>
          </a:p>
        </p:txBody>
      </p:sp>
    </p:spTree>
    <p:extLst>
      <p:ext uri="{BB962C8B-B14F-4D97-AF65-F5344CB8AC3E}">
        <p14:creationId xmlns:p14="http://schemas.microsoft.com/office/powerpoint/2010/main" val="1854506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38</a:t>
            </a:fld>
            <a:endParaRPr kumimoji="1" lang="ja-JP" altLang="en-US"/>
          </a:p>
        </p:txBody>
      </p:sp>
    </p:spTree>
    <p:extLst>
      <p:ext uri="{BB962C8B-B14F-4D97-AF65-F5344CB8AC3E}">
        <p14:creationId xmlns:p14="http://schemas.microsoft.com/office/powerpoint/2010/main" val="51487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39</a:t>
            </a:fld>
            <a:endParaRPr kumimoji="1" lang="ja-JP" altLang="en-US"/>
          </a:p>
        </p:txBody>
      </p:sp>
    </p:spTree>
    <p:extLst>
      <p:ext uri="{BB962C8B-B14F-4D97-AF65-F5344CB8AC3E}">
        <p14:creationId xmlns:p14="http://schemas.microsoft.com/office/powerpoint/2010/main" val="348003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4</a:t>
            </a:fld>
            <a:endParaRPr kumimoji="1" lang="ja-JP" altLang="en-US"/>
          </a:p>
        </p:txBody>
      </p:sp>
    </p:spTree>
    <p:extLst>
      <p:ext uri="{BB962C8B-B14F-4D97-AF65-F5344CB8AC3E}">
        <p14:creationId xmlns:p14="http://schemas.microsoft.com/office/powerpoint/2010/main" val="1901773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ja-JP" altLang="en-US" dirty="0" smtClean="0">
              <a:latin typeface="HG丸ｺﾞｼｯｸM-PRO" panose="020F0600000000000000" pitchFamily="50" charset="-128"/>
              <a:ea typeface="HG丸ｺﾞｼｯｸM-PRO" panose="020F0600000000000000" pitchFamily="50" charset="-128"/>
            </a:endParaRPr>
          </a:p>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40</a:t>
            </a:fld>
            <a:endParaRPr kumimoji="1" lang="ja-JP" altLang="en-US"/>
          </a:p>
        </p:txBody>
      </p:sp>
    </p:spTree>
    <p:extLst>
      <p:ext uri="{BB962C8B-B14F-4D97-AF65-F5344CB8AC3E}">
        <p14:creationId xmlns:p14="http://schemas.microsoft.com/office/powerpoint/2010/main" val="2897695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41</a:t>
            </a:fld>
            <a:endParaRPr kumimoji="1" lang="ja-JP" altLang="en-US"/>
          </a:p>
        </p:txBody>
      </p:sp>
    </p:spTree>
    <p:extLst>
      <p:ext uri="{BB962C8B-B14F-4D97-AF65-F5344CB8AC3E}">
        <p14:creationId xmlns:p14="http://schemas.microsoft.com/office/powerpoint/2010/main" val="305708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5</a:t>
            </a:fld>
            <a:endParaRPr kumimoji="1" lang="ja-JP" altLang="en-US"/>
          </a:p>
        </p:txBody>
      </p:sp>
    </p:spTree>
    <p:extLst>
      <p:ext uri="{BB962C8B-B14F-4D97-AF65-F5344CB8AC3E}">
        <p14:creationId xmlns:p14="http://schemas.microsoft.com/office/powerpoint/2010/main" val="282578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6</a:t>
            </a:fld>
            <a:endParaRPr kumimoji="1" lang="ja-JP" altLang="en-US"/>
          </a:p>
        </p:txBody>
      </p:sp>
    </p:spTree>
    <p:extLst>
      <p:ext uri="{BB962C8B-B14F-4D97-AF65-F5344CB8AC3E}">
        <p14:creationId xmlns:p14="http://schemas.microsoft.com/office/powerpoint/2010/main" val="245580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7</a:t>
            </a:fld>
            <a:endParaRPr kumimoji="1" lang="ja-JP" altLang="en-US"/>
          </a:p>
        </p:txBody>
      </p:sp>
    </p:spTree>
    <p:extLst>
      <p:ext uri="{BB962C8B-B14F-4D97-AF65-F5344CB8AC3E}">
        <p14:creationId xmlns:p14="http://schemas.microsoft.com/office/powerpoint/2010/main" val="180459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9FE50C-2332-474A-B68A-521316CFC10A}" type="slidenum">
              <a:rPr kumimoji="1" lang="ja-JP" altLang="en-US" smtClean="0"/>
              <a:t>8</a:t>
            </a:fld>
            <a:endParaRPr kumimoji="1" lang="ja-JP" altLang="en-US"/>
          </a:p>
        </p:txBody>
      </p:sp>
    </p:spTree>
    <p:extLst>
      <p:ext uri="{BB962C8B-B14F-4D97-AF65-F5344CB8AC3E}">
        <p14:creationId xmlns:p14="http://schemas.microsoft.com/office/powerpoint/2010/main" val="349079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DB4C390-704E-47FD-86C2-9A046C79CF26}" type="slidenum">
              <a:rPr kumimoji="1" lang="ja-JP" altLang="en-US" smtClean="0"/>
              <a:t>9</a:t>
            </a:fld>
            <a:endParaRPr kumimoji="1" lang="ja-JP" altLang="en-US"/>
          </a:p>
        </p:txBody>
      </p:sp>
    </p:spTree>
    <p:extLst>
      <p:ext uri="{BB962C8B-B14F-4D97-AF65-F5344CB8AC3E}">
        <p14:creationId xmlns:p14="http://schemas.microsoft.com/office/powerpoint/2010/main" val="372249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4917F9-2EED-4C78-9326-BE8027C33945}" type="datetime1">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011275"/>
            <a:ext cx="9906000" cy="202516"/>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014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E5A776-3398-4C42-86FC-62C9A22A9CA4}" type="datetime1">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457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32DB89-2E09-409C-B8B0-1CAE6E9B52F3}" type="datetime1">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29487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3F65F2-11ED-47D6-9961-9E59A92C2D72}" type="datetime1">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60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42B838-F57D-4312-92AE-21A1633312B4}" type="datetime1">
              <a:rPr kumimoji="1" lang="ja-JP" altLang="en-US" smtClean="0"/>
              <a:t>2023/7/10</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1</a:t>
            </a:r>
            <a:endParaRPr kumimoji="1" lang="ja-JP" altLang="en-US"/>
          </a:p>
        </p:txBody>
      </p:sp>
      <p:sp>
        <p:nvSpPr>
          <p:cNvPr id="6" name="Slide Number Placeholder 5"/>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7" name="正方形/長方形 6"/>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52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C6900F-8AC1-4703-AD85-DE9D6D005FED}" type="datetime1">
              <a:rPr kumimoji="1" lang="ja-JP" altLang="en-US" smtClean="0"/>
              <a:t>2023/7/10</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8" name="正方形/長方形 7"/>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939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D2F48F-E5D4-4293-B625-9F68D1DA60CA}" type="datetime1">
              <a:rPr kumimoji="1" lang="ja-JP" altLang="en-US" smtClean="0"/>
              <a:t>2023/7/10</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1</a:t>
            </a:r>
            <a:endParaRPr kumimoji="1" lang="ja-JP" altLang="en-US"/>
          </a:p>
        </p:txBody>
      </p:sp>
      <p:sp>
        <p:nvSpPr>
          <p:cNvPr id="9" name="Slide Number Placeholder 8"/>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2120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6EDFBA-D541-4636-B285-6FFAC833A6B8}" type="datetime1">
              <a:rPr kumimoji="1" lang="ja-JP" altLang="en-US" smtClean="0"/>
              <a:t>2023/7/10</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1</a:t>
            </a:r>
            <a:endParaRPr kumimoji="1" lang="ja-JP" altLang="en-US"/>
          </a:p>
        </p:txBody>
      </p:sp>
      <p:sp>
        <p:nvSpPr>
          <p:cNvPr id="5" name="Slide Number Placeholder 4"/>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6" name="正方形/長方形 5"/>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442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13058-F670-4AAE-9411-17A37975CEE6}" type="datetime1">
              <a:rPr kumimoji="1" lang="ja-JP" altLang="en-US" smtClean="0"/>
              <a:t>2023/7/10</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1</a:t>
            </a:r>
            <a:endParaRPr kumimoji="1" lang="ja-JP" altLang="en-US"/>
          </a:p>
        </p:txBody>
      </p:sp>
      <p:sp>
        <p:nvSpPr>
          <p:cNvPr id="4" name="Slide Number Placeholder 3"/>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
        <p:nvSpPr>
          <p:cNvPr id="5" name="正方形/長方形 4"/>
          <p:cNvSpPr/>
          <p:nvPr/>
        </p:nvSpPr>
        <p:spPr>
          <a:xfrm rot="10800000">
            <a:off x="0" y="495756"/>
            <a:ext cx="9906000" cy="104319"/>
          </a:xfrm>
          <a:prstGeom prst="rect">
            <a:avLst/>
          </a:prstGeom>
          <a:gradFill flip="none" rotWithShape="1">
            <a:gsLst>
              <a:gs pos="0">
                <a:schemeClr val="accent1">
                  <a:lumMod val="5000"/>
                  <a:lumOff val="95000"/>
                </a:schemeClr>
              </a:gs>
              <a:gs pos="74000">
                <a:schemeClr val="accent1">
                  <a:lumMod val="45000"/>
                  <a:lumOff val="5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0032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7FF873-D241-42F8-843D-019499177D9E}" type="datetime1">
              <a:rPr kumimoji="1" lang="ja-JP" altLang="en-US" smtClean="0"/>
              <a:t>2023/7/10</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5353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07C461-7FB6-46B3-B625-63A6392AB974}" type="datetime1">
              <a:rPr kumimoji="1" lang="ja-JP" altLang="en-US" smtClean="0"/>
              <a:t>2023/7/10</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1</a:t>
            </a:r>
            <a:endParaRPr kumimoji="1" lang="ja-JP" altLang="en-US"/>
          </a:p>
        </p:txBody>
      </p:sp>
      <p:sp>
        <p:nvSpPr>
          <p:cNvPr id="7" name="Slide Number Placeholder 6"/>
          <p:cNvSpPr>
            <a:spLocks noGrp="1"/>
          </p:cNvSpPr>
          <p:nvPr>
            <p:ph type="sldNum" sz="quarter" idx="12"/>
          </p:nvPr>
        </p:nvSpPr>
        <p:spPr/>
        <p:txBody>
          <a:body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114542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135B6-3F7A-4700-9534-C58F4EBB7F61}" type="datetime1">
              <a:rPr kumimoji="1" lang="ja-JP" altLang="en-US" smtClean="0"/>
              <a:t>2023/7/10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1</a:t>
            </a:r>
            <a:endParaRPr kumimoji="1" lang="ja-JP" altLang="en-US"/>
          </a:p>
        </p:txBody>
      </p:sp>
      <p:sp>
        <p:nvSpPr>
          <p:cNvPr id="6" name="Slide Number Placeholder 5"/>
          <p:cNvSpPr>
            <a:spLocks noGrp="1"/>
          </p:cNvSpPr>
          <p:nvPr>
            <p:ph type="sldNum" sz="quarter" idx="4"/>
          </p:nvPr>
        </p:nvSpPr>
        <p:spPr>
          <a:xfrm>
            <a:off x="7677150" y="6462941"/>
            <a:ext cx="2228850" cy="365125"/>
          </a:xfrm>
          <a:prstGeom prst="rect">
            <a:avLst/>
          </a:prstGeom>
        </p:spPr>
        <p:txBody>
          <a:bodyPr vert="horz" lIns="91440" tIns="45720" rIns="91440" bIns="45720" rtlCol="0" anchor="ctr"/>
          <a:lstStyle>
            <a:lvl1pPr algn="r">
              <a:defRPr sz="1600">
                <a:solidFill>
                  <a:schemeClr val="tx1"/>
                </a:solidFill>
              </a:defRPr>
            </a:lvl1pPr>
          </a:lstStyle>
          <a:p>
            <a:fld id="{36EC18DB-A5DF-4E0E-B815-FCD04A2C4B2C}" type="slidenum">
              <a:rPr kumimoji="1" lang="ja-JP" altLang="en-US" smtClean="0"/>
              <a:t>‹#›</a:t>
            </a:fld>
            <a:endParaRPr kumimoji="1" lang="ja-JP" altLang="en-US"/>
          </a:p>
        </p:txBody>
      </p:sp>
    </p:spTree>
    <p:extLst>
      <p:ext uri="{BB962C8B-B14F-4D97-AF65-F5344CB8AC3E}">
        <p14:creationId xmlns:p14="http://schemas.microsoft.com/office/powerpoint/2010/main" val="354271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980613" y="1834465"/>
            <a:ext cx="8091540" cy="923297"/>
          </a:xfrm>
          <a:prstGeom prst="rect">
            <a:avLst/>
          </a:prstGeom>
          <a:noFill/>
        </p:spPr>
        <p:txBody>
          <a:bodyPr vert="horz" wrap="square" lIns="91407" tIns="45704" rIns="91407" bIns="45704" rtlCol="0" anchor="ctr">
            <a:spAutoFit/>
          </a:bodyPr>
          <a:lstStyle/>
          <a:p>
            <a:r>
              <a:rPr lang="ja-JP" altLang="ja-JP" b="1" dirty="0" smtClean="0"/>
              <a:t>第</a:t>
            </a:r>
            <a:r>
              <a:rPr lang="ja-JP" altLang="en-US" b="1" dirty="0" smtClean="0"/>
              <a:t>２</a:t>
            </a:r>
            <a:r>
              <a:rPr lang="ja-JP" altLang="ja-JP" b="1" dirty="0" smtClean="0"/>
              <a:t>回</a:t>
            </a:r>
            <a:r>
              <a:rPr lang="ja-JP" altLang="ja-JP" b="1" dirty="0"/>
              <a:t>　</a:t>
            </a:r>
            <a:r>
              <a:rPr lang="ja-JP" altLang="ja-JP" b="1" dirty="0" smtClean="0"/>
              <a:t>建設局下</a:t>
            </a:r>
            <a:r>
              <a:rPr lang="ja-JP" altLang="ja-JP" b="1" dirty="0"/>
              <a:t>水道施設包括業務委託</a:t>
            </a:r>
            <a:r>
              <a:rPr lang="ja-JP" altLang="ja-JP" b="1" dirty="0" smtClean="0"/>
              <a:t>のＰＤＣＡ</a:t>
            </a:r>
            <a:r>
              <a:rPr lang="ja-JP" altLang="ja-JP" b="1" dirty="0"/>
              <a:t>実施にかかる有識者</a:t>
            </a:r>
            <a:r>
              <a:rPr lang="ja-JP" altLang="ja-JP" b="1" dirty="0" smtClean="0"/>
              <a:t>会議</a:t>
            </a:r>
            <a:endParaRPr lang="en-US" altLang="ja-JP" b="1" dirty="0" smtClean="0"/>
          </a:p>
          <a:p>
            <a:endParaRPr lang="en-US" altLang="ja-JP" b="1" dirty="0" smtClean="0"/>
          </a:p>
          <a:p>
            <a:pPr algn="ctr"/>
            <a:r>
              <a:rPr lang="ja-JP" altLang="en-US" b="1" dirty="0" smtClean="0"/>
              <a:t>（令和</a:t>
            </a:r>
            <a:r>
              <a:rPr lang="ja-JP" altLang="en-US" b="1" dirty="0"/>
              <a:t>４年度業務実績</a:t>
            </a:r>
            <a:r>
              <a:rPr lang="ja-JP" altLang="en-US" b="1" dirty="0" smtClean="0"/>
              <a:t>報告）</a:t>
            </a:r>
            <a:endParaRPr lang="ja-JP" altLang="en-US" b="1" dirty="0"/>
          </a:p>
        </p:txBody>
      </p:sp>
      <p:sp>
        <p:nvSpPr>
          <p:cNvPr id="13" name="テキスト ボックス 12"/>
          <p:cNvSpPr txBox="1"/>
          <p:nvPr/>
        </p:nvSpPr>
        <p:spPr>
          <a:xfrm>
            <a:off x="8354595" y="297540"/>
            <a:ext cx="906969" cy="369300"/>
          </a:xfrm>
          <a:prstGeom prst="rect">
            <a:avLst/>
          </a:prstGeom>
          <a:noFill/>
          <a:ln>
            <a:solidFill>
              <a:schemeClr val="tx1"/>
            </a:solidFill>
          </a:ln>
        </p:spPr>
        <p:txBody>
          <a:bodyPr vert="horz" wrap="square" lIns="91407" tIns="45704" rIns="91407" bIns="45704" rtlCol="0" anchor="ctr">
            <a:spAutoFit/>
          </a:bodyPr>
          <a:lstStyle/>
          <a:p>
            <a:pPr algn="ctr"/>
            <a:r>
              <a:rPr lang="ja-JP" altLang="en-US" b="1" dirty="0" smtClean="0"/>
              <a:t>資料６</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791203" y="5026294"/>
            <a:ext cx="8470361" cy="369300"/>
          </a:xfrm>
          <a:prstGeom prst="rect">
            <a:avLst/>
          </a:prstGeom>
          <a:noFill/>
        </p:spPr>
        <p:txBody>
          <a:bodyPr vert="horz" wrap="square" lIns="91407" tIns="45704" rIns="91407" bIns="45704" rtlCol="0" anchor="ctr">
            <a:spAutoFit/>
          </a:bodyPr>
          <a:lstStyle/>
          <a:p>
            <a:pPr algn="ctr"/>
            <a:r>
              <a:rPr lang="ja-JP" altLang="en-US" b="1" dirty="0" smtClean="0"/>
              <a:t>令和５年６月</a:t>
            </a:r>
            <a:r>
              <a:rPr lang="en-US" altLang="ja-JP" b="1" dirty="0"/>
              <a:t>28</a:t>
            </a:r>
            <a:r>
              <a:rPr lang="ja-JP" altLang="en-US" b="1" dirty="0" smtClean="0"/>
              <a:t>日</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a:t>
            </a:fld>
            <a:endParaRPr kumimoji="1" lang="ja-JP" altLang="en-US"/>
          </a:p>
        </p:txBody>
      </p:sp>
    </p:spTree>
    <p:extLst>
      <p:ext uri="{BB962C8B-B14F-4D97-AF65-F5344CB8AC3E}">
        <p14:creationId xmlns:p14="http://schemas.microsoft.com/office/powerpoint/2010/main" val="599082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10</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342322" y="668253"/>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smtClean="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赤字：現場調査改善</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0"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88616"/>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2" name="図 1"/>
          <p:cNvPicPr>
            <a:picLocks noChangeAspect="1"/>
          </p:cNvPicPr>
          <p:nvPr/>
        </p:nvPicPr>
        <p:blipFill>
          <a:blip r:embed="rId3"/>
          <a:stretch>
            <a:fillRect/>
          </a:stretch>
        </p:blipFill>
        <p:spPr>
          <a:xfrm>
            <a:off x="464290" y="2129358"/>
            <a:ext cx="8969270" cy="3717834"/>
          </a:xfrm>
          <a:prstGeom prst="rect">
            <a:avLst/>
          </a:prstGeom>
        </p:spPr>
      </p:pic>
    </p:spTree>
    <p:extLst>
      <p:ext uri="{BB962C8B-B14F-4D97-AF65-F5344CB8AC3E}">
        <p14:creationId xmlns:p14="http://schemas.microsoft.com/office/powerpoint/2010/main" val="4256284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11</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91588" y="763301"/>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299569" y="642938"/>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smtClean="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赤字：現場調査改善</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3"/>
          <a:stretch>
            <a:fillRect/>
          </a:stretch>
        </p:blipFill>
        <p:spPr>
          <a:xfrm>
            <a:off x="540489" y="2606482"/>
            <a:ext cx="8864494" cy="2624574"/>
          </a:xfrm>
          <a:prstGeom prst="rect">
            <a:avLst/>
          </a:prstGeom>
        </p:spPr>
      </p:pic>
    </p:spTree>
    <p:extLst>
      <p:ext uri="{BB962C8B-B14F-4D97-AF65-F5344CB8AC3E}">
        <p14:creationId xmlns:p14="http://schemas.microsoft.com/office/powerpoint/2010/main" val="1370610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12</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3"/>
          <a:stretch>
            <a:fillRect/>
          </a:stretch>
        </p:blipFill>
        <p:spPr>
          <a:xfrm>
            <a:off x="788038" y="1351572"/>
            <a:ext cx="8318676" cy="5219813"/>
          </a:xfrm>
          <a:prstGeom prst="rect">
            <a:avLst/>
          </a:prstGeom>
        </p:spPr>
      </p:pic>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smtClean="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37745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13</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3"/>
          <a:stretch>
            <a:fillRect/>
          </a:stretch>
        </p:blipFill>
        <p:spPr>
          <a:xfrm>
            <a:off x="472899" y="1351572"/>
            <a:ext cx="8318676" cy="5197442"/>
          </a:xfrm>
          <a:prstGeom prst="rect">
            <a:avLst/>
          </a:prstGeom>
        </p:spPr>
      </p:pic>
      <p:sp>
        <p:nvSpPr>
          <p:cNvPr id="1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smtClean="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86589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14</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業務モニタリング確認５５項目（処理場・抽水所施設）</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3"/>
          <a:stretch>
            <a:fillRect/>
          </a:stretch>
        </p:blipFill>
        <p:spPr>
          <a:xfrm>
            <a:off x="788038" y="1313838"/>
            <a:ext cx="8318676" cy="5331665"/>
          </a:xfrm>
          <a:prstGeom prst="rect">
            <a:avLst/>
          </a:prstGeom>
        </p:spPr>
      </p:pic>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6113080" y="73645"/>
            <a:ext cx="3741441" cy="11010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smtClean="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ユーティリティ  達成機場数</a:t>
            </a: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対象機場数</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676546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15</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業務モニタリング結果に伴う取組状況</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673006" y="1228462"/>
            <a:ext cx="8899971" cy="830964"/>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モニタリング項目　：　１－３）②下水道管路施設の点検</a:t>
            </a:r>
            <a:endParaRPr lang="en-US" altLang="ja-JP" sz="1600" b="1" dirty="0" smtClean="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改善事項　　　　　：　本管・マンホール・ます点検の作業フロー作成</a:t>
            </a:r>
            <a:endParaRPr lang="en-US" altLang="ja-JP" sz="1600" b="1" dirty="0" smtClean="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改善効果　　　　　：　</a:t>
            </a:r>
            <a:r>
              <a:rPr lang="ja-JP" altLang="en-US" sz="1400" b="1" dirty="0">
                <a:latin typeface="HG丸ｺﾞｼｯｸM-PRO" panose="020F0600000000000000" pitchFamily="50" charset="-128"/>
                <a:ea typeface="HG丸ｺﾞｼｯｸM-PRO" panose="020F0600000000000000" pitchFamily="50" charset="-128"/>
              </a:rPr>
              <a:t>確認事項の整理により作業内容を統一、品質向上に繋げる</a:t>
            </a:r>
            <a:r>
              <a:rPr lang="ja-JP" altLang="en-US" sz="1600" b="1" dirty="0" smtClean="0">
                <a:latin typeface="HG丸ｺﾞｼｯｸM-PRO" panose="020F0600000000000000" pitchFamily="50" charset="-128"/>
                <a:ea typeface="HG丸ｺﾞｼｯｸM-PRO" panose="020F0600000000000000" pitchFamily="50" charset="-128"/>
              </a:rPr>
              <a:t>　　　　　　　　　　　</a:t>
            </a:r>
            <a:endParaRPr lang="zh-TW" altLang="en-US" sz="1600"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1009445" y="2296976"/>
            <a:ext cx="3269086" cy="4348527"/>
          </a:xfrm>
          <a:prstGeom prst="rect">
            <a:avLst/>
          </a:prstGeom>
        </p:spPr>
      </p:pic>
      <p:sp>
        <p:nvSpPr>
          <p:cNvPr id="10" name="正方形/長方形 9"/>
          <p:cNvSpPr/>
          <p:nvPr/>
        </p:nvSpPr>
        <p:spPr>
          <a:xfrm>
            <a:off x="1009445" y="2058449"/>
            <a:ext cx="2269332" cy="238527"/>
          </a:xfrm>
          <a:prstGeom prst="rect">
            <a:avLst/>
          </a:prstGeom>
          <a:noFill/>
          <a:ln>
            <a:noFill/>
          </a:ln>
        </p:spPr>
        <p:txBody>
          <a:bodyPr wrap="square" lIns="68580" tIns="34290" rIns="68580" bIns="34290">
            <a:spAutoFit/>
          </a:bodyPr>
          <a:lstStyle/>
          <a:p>
            <a:r>
              <a:rPr lang="ja-JP" altLang="en-US" sz="1100" dirty="0" smtClean="0">
                <a:ln w="0"/>
              </a:rPr>
              <a:t>〇本管点検に伴う作業フロー</a:t>
            </a:r>
            <a:endParaRPr lang="ja-JP" altLang="en-US" sz="1100" dirty="0">
              <a:ln w="0"/>
            </a:endParaRPr>
          </a:p>
        </p:txBody>
      </p:sp>
      <p:pic>
        <p:nvPicPr>
          <p:cNvPr id="12" name="図 11"/>
          <p:cNvPicPr>
            <a:picLocks noChangeAspect="1"/>
          </p:cNvPicPr>
          <p:nvPr/>
        </p:nvPicPr>
        <p:blipFill>
          <a:blip r:embed="rId4"/>
          <a:stretch>
            <a:fillRect/>
          </a:stretch>
        </p:blipFill>
        <p:spPr>
          <a:xfrm>
            <a:off x="5339534" y="2296976"/>
            <a:ext cx="3452041" cy="4463302"/>
          </a:xfrm>
          <a:prstGeom prst="rect">
            <a:avLst/>
          </a:prstGeom>
        </p:spPr>
      </p:pic>
      <p:sp>
        <p:nvSpPr>
          <p:cNvPr id="13" name="正方形/長方形 12"/>
          <p:cNvSpPr/>
          <p:nvPr/>
        </p:nvSpPr>
        <p:spPr>
          <a:xfrm>
            <a:off x="5339534" y="2058449"/>
            <a:ext cx="2269332" cy="238527"/>
          </a:xfrm>
          <a:prstGeom prst="rect">
            <a:avLst/>
          </a:prstGeom>
          <a:noFill/>
          <a:ln>
            <a:noFill/>
          </a:ln>
        </p:spPr>
        <p:txBody>
          <a:bodyPr wrap="square" lIns="68580" tIns="34290" rIns="68580" bIns="34290">
            <a:spAutoFit/>
          </a:bodyPr>
          <a:lstStyle/>
          <a:p>
            <a:r>
              <a:rPr lang="ja-JP" altLang="en-US" sz="1100" dirty="0">
                <a:ln w="0"/>
              </a:rPr>
              <a:t>〇マンホール蓋点検作業フロー</a:t>
            </a:r>
          </a:p>
        </p:txBody>
      </p:sp>
    </p:spTree>
    <p:extLst>
      <p:ext uri="{BB962C8B-B14F-4D97-AF65-F5344CB8AC3E}">
        <p14:creationId xmlns:p14="http://schemas.microsoft.com/office/powerpoint/2010/main" val="4119809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16</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9"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業務モニタリング結果に伴う取組状況</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673007" y="1228462"/>
            <a:ext cx="8548738" cy="830964"/>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モニタリング項目　：　１－３）②下水道管路施設の点検</a:t>
            </a:r>
            <a:endParaRPr lang="en-US" altLang="ja-JP" sz="1600" b="1" dirty="0" smtClean="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改善事項　　　　　：　本管・マンホール・ます点検の作業フロー作成</a:t>
            </a:r>
            <a:endParaRPr lang="en-US" altLang="ja-JP" sz="1600" b="1" dirty="0" smtClean="0">
              <a:latin typeface="HG丸ｺﾞｼｯｸM-PRO" panose="020F0600000000000000" pitchFamily="50" charset="-128"/>
              <a:ea typeface="HG丸ｺﾞｼｯｸM-PRO" panose="020F0600000000000000" pitchFamily="50" charset="-128"/>
            </a:endParaRPr>
          </a:p>
          <a:p>
            <a:r>
              <a:rPr lang="ja-JP" altLang="en-US" sz="1600" b="1" dirty="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　改善効果　　　　　：　</a:t>
            </a:r>
            <a:r>
              <a:rPr lang="ja-JP" altLang="en-US" sz="1400" b="1" dirty="0">
                <a:latin typeface="HG丸ｺﾞｼｯｸM-PRO" panose="020F0600000000000000" pitchFamily="50" charset="-128"/>
                <a:ea typeface="HG丸ｺﾞｼｯｸM-PRO" panose="020F0600000000000000" pitchFamily="50" charset="-128"/>
              </a:rPr>
              <a:t>確認事項の整理により作業内容を統一、品質向上に繋げる</a:t>
            </a:r>
            <a:r>
              <a:rPr lang="ja-JP" altLang="en-US" sz="1600" b="1" dirty="0" smtClean="0">
                <a:latin typeface="HG丸ｺﾞｼｯｸM-PRO" panose="020F0600000000000000" pitchFamily="50" charset="-128"/>
                <a:ea typeface="HG丸ｺﾞｼｯｸM-PRO" panose="020F0600000000000000" pitchFamily="50" charset="-128"/>
              </a:rPr>
              <a:t>　　　　　　　　　　　</a:t>
            </a:r>
            <a:endParaRPr lang="zh-TW" altLang="en-US" sz="1600" b="1"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009445" y="2058449"/>
            <a:ext cx="2269332" cy="238527"/>
          </a:xfrm>
          <a:prstGeom prst="rect">
            <a:avLst/>
          </a:prstGeom>
          <a:noFill/>
          <a:ln>
            <a:noFill/>
          </a:ln>
        </p:spPr>
        <p:txBody>
          <a:bodyPr wrap="square" lIns="68580" tIns="34290" rIns="68580" bIns="34290">
            <a:spAutoFit/>
          </a:bodyPr>
          <a:lstStyle/>
          <a:p>
            <a:r>
              <a:rPr lang="ja-JP" altLang="en-US" sz="1100" dirty="0">
                <a:ln w="0"/>
              </a:rPr>
              <a:t>〇マンホール内点検作業フロー</a:t>
            </a:r>
          </a:p>
        </p:txBody>
      </p:sp>
      <p:sp>
        <p:nvSpPr>
          <p:cNvPr id="13" name="正方形/長方形 12"/>
          <p:cNvSpPr/>
          <p:nvPr/>
        </p:nvSpPr>
        <p:spPr>
          <a:xfrm>
            <a:off x="5339534" y="2058449"/>
            <a:ext cx="2269332" cy="238527"/>
          </a:xfrm>
          <a:prstGeom prst="rect">
            <a:avLst/>
          </a:prstGeom>
          <a:noFill/>
          <a:ln>
            <a:noFill/>
          </a:ln>
        </p:spPr>
        <p:txBody>
          <a:bodyPr wrap="square" lIns="68580" tIns="34290" rIns="68580" bIns="34290">
            <a:spAutoFit/>
          </a:bodyPr>
          <a:lstStyle/>
          <a:p>
            <a:r>
              <a:rPr lang="ja-JP" altLang="en-US" sz="1100" dirty="0">
                <a:ln w="0"/>
              </a:rPr>
              <a:t>〇集水</a:t>
            </a:r>
            <a:r>
              <a:rPr lang="ja-JP" altLang="en-US" sz="1100" dirty="0" err="1">
                <a:ln w="0"/>
              </a:rPr>
              <a:t>ます</a:t>
            </a:r>
            <a:r>
              <a:rPr lang="ja-JP" altLang="en-US" sz="1100" dirty="0">
                <a:ln w="0"/>
              </a:rPr>
              <a:t>作業フロー</a:t>
            </a:r>
          </a:p>
        </p:txBody>
      </p:sp>
      <p:pic>
        <p:nvPicPr>
          <p:cNvPr id="4" name="図 3"/>
          <p:cNvPicPr>
            <a:picLocks noChangeAspect="1"/>
          </p:cNvPicPr>
          <p:nvPr/>
        </p:nvPicPr>
        <p:blipFill>
          <a:blip r:embed="rId3"/>
          <a:stretch>
            <a:fillRect/>
          </a:stretch>
        </p:blipFill>
        <p:spPr>
          <a:xfrm>
            <a:off x="998185" y="2241028"/>
            <a:ext cx="3432348" cy="4575198"/>
          </a:xfrm>
          <a:prstGeom prst="rect">
            <a:avLst/>
          </a:prstGeom>
        </p:spPr>
      </p:pic>
      <p:pic>
        <p:nvPicPr>
          <p:cNvPr id="2" name="図 1"/>
          <p:cNvPicPr>
            <a:picLocks noChangeAspect="1"/>
          </p:cNvPicPr>
          <p:nvPr/>
        </p:nvPicPr>
        <p:blipFill>
          <a:blip r:embed="rId4"/>
          <a:stretch>
            <a:fillRect/>
          </a:stretch>
        </p:blipFill>
        <p:spPr>
          <a:xfrm>
            <a:off x="5532208" y="2374640"/>
            <a:ext cx="3290600" cy="4325851"/>
          </a:xfrm>
          <a:prstGeom prst="rect">
            <a:avLst/>
          </a:prstGeom>
        </p:spPr>
      </p:pic>
    </p:spTree>
    <p:extLst>
      <p:ext uri="{BB962C8B-B14F-4D97-AF65-F5344CB8AC3E}">
        <p14:creationId xmlns:p14="http://schemas.microsoft.com/office/powerpoint/2010/main" val="2533814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673559512"/>
              </p:ext>
            </p:extLst>
          </p:nvPr>
        </p:nvGraphicFramePr>
        <p:xfrm>
          <a:off x="229550" y="1258836"/>
          <a:ext cx="9460142" cy="3844522"/>
        </p:xfrm>
        <a:graphic>
          <a:graphicData uri="http://schemas.openxmlformats.org/drawingml/2006/table">
            <a:tbl>
              <a:tblPr firstRow="1" bandRow="1">
                <a:tableStyleId>{5C22544A-7EE6-4342-B048-85BDC9FD1C3A}</a:tableStyleId>
              </a:tblPr>
              <a:tblGrid>
                <a:gridCol w="478234">
                  <a:extLst>
                    <a:ext uri="{9D8B030D-6E8A-4147-A177-3AD203B41FA5}">
                      <a16:colId xmlns:a16="http://schemas.microsoft.com/office/drawing/2014/main" val="4133302652"/>
                    </a:ext>
                  </a:extLst>
                </a:gridCol>
                <a:gridCol w="1377851">
                  <a:extLst>
                    <a:ext uri="{9D8B030D-6E8A-4147-A177-3AD203B41FA5}">
                      <a16:colId xmlns:a16="http://schemas.microsoft.com/office/drawing/2014/main" val="706894114"/>
                    </a:ext>
                  </a:extLst>
                </a:gridCol>
                <a:gridCol w="4813824">
                  <a:extLst>
                    <a:ext uri="{9D8B030D-6E8A-4147-A177-3AD203B41FA5}">
                      <a16:colId xmlns:a16="http://schemas.microsoft.com/office/drawing/2014/main" val="3454032297"/>
                    </a:ext>
                  </a:extLst>
                </a:gridCol>
                <a:gridCol w="2133111">
                  <a:extLst>
                    <a:ext uri="{9D8B030D-6E8A-4147-A177-3AD203B41FA5}">
                      <a16:colId xmlns:a16="http://schemas.microsoft.com/office/drawing/2014/main" val="87249116"/>
                    </a:ext>
                  </a:extLst>
                </a:gridCol>
                <a:gridCol w="657122">
                  <a:extLst>
                    <a:ext uri="{9D8B030D-6E8A-4147-A177-3AD203B41FA5}">
                      <a16:colId xmlns:a16="http://schemas.microsoft.com/office/drawing/2014/main" val="530703205"/>
                    </a:ext>
                  </a:extLst>
                </a:gridCol>
              </a:tblGrid>
              <a:tr h="460285">
                <a:tc gridSpan="2">
                  <a:txBody>
                    <a:bodyPr/>
                    <a:lstStyle/>
                    <a:p>
                      <a:pPr>
                        <a:lnSpc>
                          <a:spcPct val="100000"/>
                        </a:lnSpc>
                      </a:pPr>
                      <a:endParaRPr kumimoji="1" lang="ja-JP" altLang="en-US"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要求水準</a:t>
                      </a:r>
                    </a:p>
                  </a:txBody>
                  <a:tcPr marL="100680" marR="100680" marT="50340" marB="5034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0000"/>
                        </a:lnSpc>
                      </a:pPr>
                      <a:r>
                        <a:rPr kumimoji="1" lang="ja-JP" altLang="en-US" sz="1500" dirty="0">
                          <a:solidFill>
                            <a:schemeClr val="tx1"/>
                          </a:solidFill>
                          <a:latin typeface="Century" panose="02040604050505020304" pitchFamily="18" charset="0"/>
                          <a:ea typeface="ＭＳ ゴシック" panose="020B0609070205080204" pitchFamily="49" charset="-128"/>
                        </a:rPr>
                        <a:t>発生数</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評価</a:t>
                      </a:r>
                    </a:p>
                  </a:txBody>
                  <a:tcPr marL="100680" marR="100680" marT="50340" marB="50340" anchor="ctr" anchorCtr="1">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449030">
                <a:tc gridSpan="2">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管路</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道路陥没、下水つまりによる第三者被害　</a:t>
                      </a: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件</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632713">
                <a:tc rowSpan="2">
                  <a:txBody>
                    <a:bodyPr/>
                    <a:lstStyle/>
                    <a:p>
                      <a:pPr algn="ctr"/>
                      <a:r>
                        <a:rPr kumimoji="1" lang="ja-JP" altLang="en-US" sz="1500" b="1" dirty="0">
                          <a:solidFill>
                            <a:schemeClr val="tx1"/>
                          </a:solidFill>
                          <a:latin typeface="Century" panose="02040604050505020304" pitchFamily="18" charset="0"/>
                          <a:ea typeface="ＭＳ ゴシック" panose="020B0609070205080204" pitchFamily="49" charset="-128"/>
                        </a:rPr>
                        <a:t>下水処理場・抽水所</a:t>
                      </a:r>
                    </a:p>
                  </a:txBody>
                  <a:tcPr marL="100680" marR="100680" marT="50340" marB="50340"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ポンプ運転</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600" dirty="0">
                          <a:solidFill>
                            <a:schemeClr val="tx1"/>
                          </a:solidFill>
                          <a:latin typeface="Century" panose="02040604050505020304" pitchFamily="18" charset="0"/>
                          <a:ea typeface="ＭＳ ゴシック" panose="020B0609070205080204" pitchFamily="49" charset="-128"/>
                        </a:rPr>
                        <a:t>ポンプ運転に起因する</a:t>
                      </a:r>
                      <a:r>
                        <a:rPr kumimoji="1" lang="ja-JP" altLang="en-US" sz="1500" dirty="0">
                          <a:solidFill>
                            <a:schemeClr val="tx1"/>
                          </a:solidFill>
                          <a:latin typeface="Century" panose="02040604050505020304" pitchFamily="18" charset="0"/>
                          <a:ea typeface="ＭＳ ゴシック" panose="020B0609070205080204" pitchFamily="49" charset="-128"/>
                        </a:rPr>
                        <a:t>「浸水」を発生させない。</a:t>
                      </a: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dirty="0">
                          <a:solidFill>
                            <a:schemeClr val="tx1"/>
                          </a:solidFill>
                          <a:latin typeface="Century" panose="02040604050505020304" pitchFamily="18" charset="0"/>
                          <a:ea typeface="ＭＳ ゴシック" panose="020B0609070205080204" pitchFamily="49" charset="-128"/>
                        </a:rPr>
                        <a:t>0</a:t>
                      </a:r>
                      <a:r>
                        <a:rPr kumimoji="1" lang="ja-JP" altLang="en-US" sz="1500" dirty="0">
                          <a:solidFill>
                            <a:schemeClr val="tx1"/>
                          </a:solidFill>
                          <a:latin typeface="Century" panose="02040604050505020304" pitchFamily="18" charset="0"/>
                          <a:ea typeface="ＭＳ ゴシック" panose="020B0609070205080204" pitchFamily="49" charset="-128"/>
                        </a:rPr>
                        <a:t>回</a:t>
                      </a: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〇</a:t>
                      </a: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2302494">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Century" panose="02040604050505020304" pitchFamily="18" charset="0"/>
                          <a:ea typeface="ＭＳ ゴシック" panose="020B0609070205080204" pitchFamily="49" charset="-128"/>
                        </a:rPr>
                        <a:t>放流水質</a:t>
                      </a:r>
                    </a:p>
                  </a:txBody>
                  <a:tcPr marL="100680" marR="100680" marT="50340" marB="5034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水質試験の各回測定値が水質汚濁防止法及び下水道法に定める基準を超過しない。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】pH</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r>
                        <a:rPr kumimoji="1" lang="ja-JP" altLang="en-US" sz="1500" u="sng" dirty="0" err="1">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a:t>
                      </a:r>
                      <a:r>
                        <a:rPr kumimoji="1" lang="ja-JP" altLang="en-US" sz="1500" u="sng" dirty="0" err="1">
                          <a:solidFill>
                            <a:schemeClr val="tx1"/>
                          </a:solidFill>
                          <a:latin typeface="Century" panose="02040604050505020304" pitchFamily="18" charset="0"/>
                          <a:ea typeface="ＭＳ ゴシック" panose="020B0609070205080204" pitchFamily="49" charset="-128"/>
                        </a:rPr>
                        <a:t>りん</a:t>
                      </a:r>
                      <a:r>
                        <a:rPr kumimoji="1" lang="ja-JP" altLang="en-US" sz="1500" u="sng" dirty="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大腸菌群数</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自動観測局の測定値から算出した値が総量規制基準（</a:t>
                      </a:r>
                      <a:r>
                        <a:rPr kumimoji="1" lang="en-US" altLang="ja-JP" sz="1500" dirty="0">
                          <a:solidFill>
                            <a:schemeClr val="tx1"/>
                          </a:solidFill>
                          <a:latin typeface="Century" panose="02040604050505020304" pitchFamily="18" charset="0"/>
                          <a:ea typeface="ＭＳ ゴシック" panose="020B0609070205080204" pitchFamily="49" charset="-128"/>
                        </a:rPr>
                        <a:t>L</a:t>
                      </a:r>
                      <a:r>
                        <a:rPr kumimoji="1" lang="ja-JP" altLang="en-US" sz="1500" dirty="0">
                          <a:solidFill>
                            <a:schemeClr val="tx1"/>
                          </a:solidFill>
                          <a:latin typeface="Century" panose="02040604050505020304" pitchFamily="18" charset="0"/>
                          <a:ea typeface="ＭＳ ゴシック" panose="020B0609070205080204" pitchFamily="49" charset="-128"/>
                        </a:rPr>
                        <a:t>値）を超過しない。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en-US" altLang="ja-JP" sz="1500" u="sng" dirty="0">
                          <a:solidFill>
                            <a:schemeClr val="tx1"/>
                          </a:solidFill>
                          <a:latin typeface="Century" panose="02040604050505020304" pitchFamily="18" charset="0"/>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項目</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a:t>
                      </a:r>
                      <a:r>
                        <a:rPr kumimoji="1" lang="ja-JP" altLang="en-US" sz="1500" u="sng" dirty="0" err="1">
                          <a:solidFill>
                            <a:schemeClr val="tx1"/>
                          </a:solidFill>
                          <a:latin typeface="Century" panose="02040604050505020304" pitchFamily="18" charset="0"/>
                          <a:ea typeface="ＭＳ ゴシック" panose="020B0609070205080204" pitchFamily="49" charset="-128"/>
                        </a:rPr>
                        <a:t>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u="none" dirty="0" smtClean="0">
                          <a:solidFill>
                            <a:schemeClr val="tx1"/>
                          </a:solidFill>
                          <a:latin typeface="Century" panose="02040604050505020304" pitchFamily="18" charset="0"/>
                          <a:ea typeface="ＭＳ ゴシック" panose="020B0609070205080204" pitchFamily="49" charset="-128"/>
                        </a:rPr>
                        <a:t>9</a:t>
                      </a:r>
                      <a:r>
                        <a:rPr kumimoji="1" lang="ja-JP" altLang="en-US" sz="1500" u="none" dirty="0" smtClean="0">
                          <a:solidFill>
                            <a:schemeClr val="tx1"/>
                          </a:solidFill>
                          <a:latin typeface="Century" panose="02040604050505020304" pitchFamily="18" charset="0"/>
                          <a:ea typeface="ＭＳ ゴシック" panose="020B0609070205080204" pitchFamily="49" charset="-128"/>
                        </a:rPr>
                        <a:t>項目　超過なし</a:t>
                      </a:r>
                      <a:endParaRPr kumimoji="1" lang="en-US" altLang="ja-JP" sz="1500" u="none" dirty="0">
                        <a:solidFill>
                          <a:schemeClr val="tx1"/>
                        </a:solidFill>
                        <a:latin typeface="ＭＳ ゴシック" panose="020B0609070205080204" pitchFamily="49" charset="-128"/>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100680" marR="100680" marT="50340" marB="5034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bl>
          </a:graphicData>
        </a:graphic>
      </p:graphicFrame>
      <p:sp>
        <p:nvSpPr>
          <p:cNvPr id="19" name="角丸四角形 18"/>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17</a:t>
            </a:fld>
            <a:endParaRPr kumimoji="1" lang="ja-JP" altLang="en-US" dirty="0"/>
          </a:p>
        </p:txBody>
      </p:sp>
      <p:sp>
        <p:nvSpPr>
          <p:cNvPr id="2" name="テキスト ボックス 1"/>
          <p:cNvSpPr txBox="1"/>
          <p:nvPr/>
        </p:nvSpPr>
        <p:spPr>
          <a:xfrm>
            <a:off x="8223131" y="1919162"/>
            <a:ext cx="509452" cy="276999"/>
          </a:xfrm>
          <a:prstGeom prst="rect">
            <a:avLst/>
          </a:prstGeom>
          <a:noFill/>
        </p:spPr>
        <p:txBody>
          <a:bodyPr wrap="square" rtlCol="0">
            <a:spAutoFit/>
          </a:bodyPr>
          <a:lstStyle/>
          <a:p>
            <a:r>
              <a:rPr kumimoji="1" lang="en-US" altLang="ja-JP" sz="1200" dirty="0" smtClean="0">
                <a:latin typeface="Century" panose="02040604050505020304" pitchFamily="18" charset="0"/>
              </a:rPr>
              <a:t>※1</a:t>
            </a:r>
            <a:endParaRPr kumimoji="1" lang="ja-JP" altLang="en-US" sz="1200" dirty="0">
              <a:latin typeface="Century" panose="02040604050505020304" pitchFamily="18" charset="0"/>
            </a:endParaRPr>
          </a:p>
        </p:txBody>
      </p:sp>
      <p:sp>
        <p:nvSpPr>
          <p:cNvPr id="7" name="テキスト ボックス 6"/>
          <p:cNvSpPr txBox="1"/>
          <p:nvPr/>
        </p:nvSpPr>
        <p:spPr>
          <a:xfrm>
            <a:off x="253674" y="5259929"/>
            <a:ext cx="9288532" cy="523220"/>
          </a:xfrm>
          <a:prstGeom prst="rect">
            <a:avLst/>
          </a:prstGeom>
          <a:noFill/>
        </p:spPr>
        <p:txBody>
          <a:bodyPr wrap="square" rtlCol="0">
            <a:spAutoFit/>
          </a:bodyPr>
          <a:lstStyle/>
          <a:p>
            <a:r>
              <a:rPr kumimoji="1" lang="en-US" altLang="ja-JP" sz="1400" dirty="0" smtClean="0"/>
              <a:t>※1</a:t>
            </a:r>
            <a:r>
              <a:rPr kumimoji="1" lang="ja-JP" altLang="en-US" sz="1400" dirty="0"/>
              <a:t>　令和</a:t>
            </a:r>
            <a:r>
              <a:rPr kumimoji="1" lang="en-US" altLang="ja-JP" sz="1400" dirty="0"/>
              <a:t>4</a:t>
            </a:r>
            <a:r>
              <a:rPr kumimoji="1" lang="ja-JP" altLang="en-US" sz="1400" dirty="0"/>
              <a:t>年</a:t>
            </a:r>
            <a:r>
              <a:rPr kumimoji="1" lang="en-US" altLang="ja-JP" sz="1400" dirty="0"/>
              <a:t>4</a:t>
            </a:r>
            <a:r>
              <a:rPr kumimoji="1" lang="ja-JP" altLang="en-US" sz="1400" dirty="0"/>
              <a:t>月以降、包括委託に関連する事故</a:t>
            </a:r>
            <a:r>
              <a:rPr kumimoji="1" lang="en-US" altLang="ja-JP" sz="1400" dirty="0"/>
              <a:t>(</a:t>
            </a:r>
            <a:r>
              <a:rPr lang="ja-JP" altLang="en-US" sz="1400" dirty="0">
                <a:latin typeface="HGPｺﾞｼｯｸE" panose="020B0900000000000000" pitchFamily="50" charset="-128"/>
                <a:ea typeface="HGPｺﾞｼｯｸE" panose="020B0900000000000000" pitchFamily="50" charset="-128"/>
              </a:rPr>
              <a:t>５．包括委託に関連する事故発生状況</a:t>
            </a:r>
            <a:r>
              <a:rPr kumimoji="1" lang="ja-JP" altLang="en-US" sz="1400" dirty="0"/>
              <a:t>にて事案紹介</a:t>
            </a:r>
            <a:r>
              <a:rPr kumimoji="1" lang="en-US" altLang="ja-JP" sz="1400" dirty="0"/>
              <a:t>)</a:t>
            </a:r>
            <a:r>
              <a:rPr kumimoji="1" lang="ja-JP" altLang="en-US" sz="1400" dirty="0"/>
              <a:t> は発生しているが、</a:t>
            </a:r>
            <a:endParaRPr kumimoji="1" lang="en-US" altLang="ja-JP" sz="1400" dirty="0"/>
          </a:p>
          <a:p>
            <a:r>
              <a:rPr kumimoji="1" lang="ja-JP" altLang="en-US" sz="1400" dirty="0"/>
              <a:t>　　　 </a:t>
            </a:r>
            <a:r>
              <a:rPr kumimoji="1" lang="en-US" altLang="ja-JP" sz="1400" dirty="0"/>
              <a:t>CWO</a:t>
            </a:r>
            <a:r>
              <a:rPr kumimoji="1" lang="ja-JP" altLang="en-US" sz="1400" dirty="0"/>
              <a:t>の過失等により要求水準未達となる事案は発生していないため、</a:t>
            </a:r>
            <a:r>
              <a:rPr kumimoji="1" lang="en-US" altLang="ja-JP" sz="1400" dirty="0"/>
              <a:t>0</a:t>
            </a:r>
            <a:r>
              <a:rPr kumimoji="1" lang="ja-JP" altLang="en-US" sz="1400" dirty="0"/>
              <a:t>件である。</a:t>
            </a:r>
          </a:p>
        </p:txBody>
      </p:sp>
      <p:sp>
        <p:nvSpPr>
          <p:cNvPr id="9" name="テキスト ボックス 8"/>
          <p:cNvSpPr txBox="1"/>
          <p:nvPr/>
        </p:nvSpPr>
        <p:spPr>
          <a:xfrm>
            <a:off x="8217875" y="2481469"/>
            <a:ext cx="509452" cy="276999"/>
          </a:xfrm>
          <a:prstGeom prst="rect">
            <a:avLst/>
          </a:prstGeom>
          <a:noFill/>
        </p:spPr>
        <p:txBody>
          <a:bodyPr wrap="square" rtlCol="0">
            <a:spAutoFit/>
          </a:bodyPr>
          <a:lstStyle/>
          <a:p>
            <a:r>
              <a:rPr kumimoji="1" lang="en-US" altLang="ja-JP" sz="1200" dirty="0" smtClean="0">
                <a:latin typeface="Century" panose="02040604050505020304" pitchFamily="18" charset="0"/>
              </a:rPr>
              <a:t>※2</a:t>
            </a:r>
            <a:endParaRPr kumimoji="1" lang="ja-JP" altLang="en-US" sz="1200" dirty="0">
              <a:latin typeface="Century" panose="02040604050505020304" pitchFamily="18" charset="0"/>
            </a:endParaRPr>
          </a:p>
        </p:txBody>
      </p:sp>
      <p:sp>
        <p:nvSpPr>
          <p:cNvPr id="10" name="テキスト ボックス 9"/>
          <p:cNvSpPr txBox="1"/>
          <p:nvPr/>
        </p:nvSpPr>
        <p:spPr>
          <a:xfrm>
            <a:off x="248417" y="5752583"/>
            <a:ext cx="9288532" cy="523220"/>
          </a:xfrm>
          <a:prstGeom prst="rect">
            <a:avLst/>
          </a:prstGeom>
          <a:noFill/>
        </p:spPr>
        <p:txBody>
          <a:bodyPr wrap="square" rtlCol="0">
            <a:spAutoFit/>
          </a:bodyPr>
          <a:lstStyle/>
          <a:p>
            <a:r>
              <a:rPr kumimoji="1" lang="en-US" altLang="ja-JP" sz="1400" dirty="0" smtClean="0"/>
              <a:t>※2</a:t>
            </a:r>
            <a:r>
              <a:rPr kumimoji="1" lang="ja-JP" altLang="en-US" sz="1400" dirty="0" smtClean="0"/>
              <a:t>　浸水（</a:t>
            </a:r>
            <a:r>
              <a:rPr kumimoji="1" lang="en-US" altLang="ja-JP" sz="1400" dirty="0" smtClean="0"/>
              <a:t>7</a:t>
            </a:r>
            <a:r>
              <a:rPr kumimoji="1" lang="ja-JP" altLang="en-US" sz="1400" dirty="0" smtClean="0"/>
              <a:t>月</a:t>
            </a:r>
            <a:r>
              <a:rPr kumimoji="1" lang="en-US" altLang="ja-JP" sz="1400" dirty="0" smtClean="0"/>
              <a:t>9</a:t>
            </a:r>
            <a:r>
              <a:rPr kumimoji="1" lang="ja-JP" altLang="en-US" sz="1400" dirty="0" smtClean="0"/>
              <a:t>日）は発生しているが、ポンプ運転の不備に起因するものではなかったため、</a:t>
            </a:r>
            <a:r>
              <a:rPr kumimoji="1" lang="en-US" altLang="ja-JP" sz="1400" dirty="0" smtClean="0"/>
              <a:t>0</a:t>
            </a:r>
            <a:r>
              <a:rPr kumimoji="1" lang="ja-JP" altLang="en-US" sz="1400" dirty="0" smtClean="0"/>
              <a:t>回としている。</a:t>
            </a:r>
            <a:endParaRPr kumimoji="1" lang="en-US" altLang="ja-JP" sz="1400" dirty="0" smtClean="0"/>
          </a:p>
          <a:p>
            <a:r>
              <a:rPr kumimoji="1" lang="ja-JP" altLang="en-US" sz="1400" dirty="0"/>
              <a:t>　</a:t>
            </a:r>
            <a:r>
              <a:rPr kumimoji="1" lang="ja-JP" altLang="en-US" sz="1400" dirty="0" smtClean="0"/>
              <a:t>　　 ポンプに起因する判断は後のページを参照。</a:t>
            </a:r>
            <a:endParaRPr kumimoji="1" lang="ja-JP" altLang="en-US" sz="1400" dirty="0"/>
          </a:p>
        </p:txBody>
      </p:sp>
      <p:sp>
        <p:nvSpPr>
          <p:cNvPr id="11" name="テキスト ボックス 10"/>
          <p:cNvSpPr txBox="1"/>
          <p:nvPr/>
        </p:nvSpPr>
        <p:spPr>
          <a:xfrm>
            <a:off x="8282123" y="4118051"/>
            <a:ext cx="509452" cy="276999"/>
          </a:xfrm>
          <a:prstGeom prst="rect">
            <a:avLst/>
          </a:prstGeom>
          <a:noFill/>
        </p:spPr>
        <p:txBody>
          <a:bodyPr wrap="square" rtlCol="0">
            <a:spAutoFit/>
          </a:bodyPr>
          <a:lstStyle/>
          <a:p>
            <a:r>
              <a:rPr kumimoji="1" lang="en-US" altLang="ja-JP" sz="1200" dirty="0" smtClean="0">
                <a:latin typeface="Century" panose="02040604050505020304" pitchFamily="18" charset="0"/>
              </a:rPr>
              <a:t>※3</a:t>
            </a:r>
            <a:endParaRPr kumimoji="1" lang="ja-JP" altLang="en-US" sz="1200" dirty="0">
              <a:latin typeface="Century" panose="02040604050505020304" pitchFamily="18" charset="0"/>
            </a:endParaRPr>
          </a:p>
        </p:txBody>
      </p:sp>
      <p:sp>
        <p:nvSpPr>
          <p:cNvPr id="13" name="テキスト ボックス 12"/>
          <p:cNvSpPr txBox="1"/>
          <p:nvPr/>
        </p:nvSpPr>
        <p:spPr>
          <a:xfrm>
            <a:off x="248417" y="6248588"/>
            <a:ext cx="9288532" cy="307777"/>
          </a:xfrm>
          <a:prstGeom prst="rect">
            <a:avLst/>
          </a:prstGeom>
          <a:noFill/>
        </p:spPr>
        <p:txBody>
          <a:bodyPr wrap="square" rtlCol="0">
            <a:spAutoFit/>
          </a:bodyPr>
          <a:lstStyle/>
          <a:p>
            <a:r>
              <a:rPr kumimoji="1" lang="en-US" altLang="ja-JP" sz="1400" dirty="0" smtClean="0"/>
              <a:t>※3</a:t>
            </a:r>
            <a:r>
              <a:rPr kumimoji="1" lang="ja-JP" altLang="en-US" sz="1400" dirty="0" smtClean="0"/>
              <a:t>　</a:t>
            </a:r>
            <a:r>
              <a:rPr kumimoji="1" lang="ja-JP" altLang="en-US" sz="1400" dirty="0" err="1" smtClean="0"/>
              <a:t>りん</a:t>
            </a:r>
            <a:r>
              <a:rPr kumimoji="1" lang="en-US" altLang="ja-JP" sz="1400" dirty="0" smtClean="0"/>
              <a:t>L</a:t>
            </a:r>
            <a:r>
              <a:rPr kumimoji="1" lang="ja-JP" altLang="en-US" sz="1400" dirty="0"/>
              <a:t>値超過</a:t>
            </a:r>
            <a:r>
              <a:rPr kumimoji="1" lang="ja-JP" altLang="en-US" sz="1400" dirty="0" smtClean="0"/>
              <a:t>（</a:t>
            </a:r>
            <a:r>
              <a:rPr kumimoji="1" lang="en-US" altLang="ja-JP" sz="1400" dirty="0" smtClean="0"/>
              <a:t>11</a:t>
            </a:r>
            <a:r>
              <a:rPr kumimoji="1" lang="ja-JP" altLang="en-US" sz="1400" dirty="0" smtClean="0"/>
              <a:t>月</a:t>
            </a:r>
            <a:r>
              <a:rPr kumimoji="1" lang="en-US" altLang="ja-JP" sz="1400" dirty="0" smtClean="0"/>
              <a:t>29</a:t>
            </a:r>
            <a:r>
              <a:rPr kumimoji="1" lang="ja-JP" altLang="en-US" sz="1400" dirty="0" smtClean="0"/>
              <a:t>日）</a:t>
            </a:r>
            <a:r>
              <a:rPr kumimoji="1" lang="ja-JP" altLang="en-US" sz="1400" dirty="0"/>
              <a:t>については</a:t>
            </a:r>
            <a:r>
              <a:rPr kumimoji="1" lang="ja-JP" altLang="en-US" sz="1400" dirty="0" smtClean="0"/>
              <a:t>、運転管理の不備に起因するものではないため 超過なし としている。</a:t>
            </a:r>
            <a:endParaRPr kumimoji="1" lang="ja-JP" altLang="en-US" sz="1400" dirty="0"/>
          </a:p>
        </p:txBody>
      </p:sp>
    </p:spTree>
    <p:extLst>
      <p:ext uri="{BB962C8B-B14F-4D97-AF65-F5344CB8AC3E}">
        <p14:creationId xmlns:p14="http://schemas.microsoft.com/office/powerpoint/2010/main" val="1046028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72908" y="96839"/>
            <a:ext cx="6553670"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要求水準・評価</a:t>
            </a:r>
            <a:r>
              <a:rPr lang="ja-JP" altLang="en-US" sz="2275" dirty="0">
                <a:solidFill>
                  <a:schemeClr val="tx1"/>
                </a:solidFill>
                <a:latin typeface="HGPｺﾞｼｯｸE" panose="020B0900000000000000" pitchFamily="50" charset="-128"/>
                <a:ea typeface="HGPｺﾞｼｯｸE" panose="020B0900000000000000" pitchFamily="50" charset="-128"/>
              </a:rPr>
              <a:t>基準の達成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18</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884494874"/>
              </p:ext>
            </p:extLst>
          </p:nvPr>
        </p:nvGraphicFramePr>
        <p:xfrm>
          <a:off x="337643" y="1261897"/>
          <a:ext cx="9219465" cy="5080160"/>
        </p:xfrm>
        <a:graphic>
          <a:graphicData uri="http://schemas.openxmlformats.org/drawingml/2006/table">
            <a:tbl>
              <a:tblPr firstRow="1" bandRow="1">
                <a:tableStyleId>{5C22544A-7EE6-4342-B048-85BDC9FD1C3A}</a:tableStyleId>
              </a:tblPr>
              <a:tblGrid>
                <a:gridCol w="480517">
                  <a:extLst>
                    <a:ext uri="{9D8B030D-6E8A-4147-A177-3AD203B41FA5}">
                      <a16:colId xmlns:a16="http://schemas.microsoft.com/office/drawing/2014/main" val="4133302652"/>
                    </a:ext>
                  </a:extLst>
                </a:gridCol>
                <a:gridCol w="1388011">
                  <a:extLst>
                    <a:ext uri="{9D8B030D-6E8A-4147-A177-3AD203B41FA5}">
                      <a16:colId xmlns:a16="http://schemas.microsoft.com/office/drawing/2014/main" val="706894114"/>
                    </a:ext>
                  </a:extLst>
                </a:gridCol>
                <a:gridCol w="3846286">
                  <a:extLst>
                    <a:ext uri="{9D8B030D-6E8A-4147-A177-3AD203B41FA5}">
                      <a16:colId xmlns:a16="http://schemas.microsoft.com/office/drawing/2014/main" val="530703205"/>
                    </a:ext>
                  </a:extLst>
                </a:gridCol>
                <a:gridCol w="2844800">
                  <a:extLst>
                    <a:ext uri="{9D8B030D-6E8A-4147-A177-3AD203B41FA5}">
                      <a16:colId xmlns:a16="http://schemas.microsoft.com/office/drawing/2014/main" val="1903299644"/>
                    </a:ext>
                  </a:extLst>
                </a:gridCol>
                <a:gridCol w="659851">
                  <a:extLst>
                    <a:ext uri="{9D8B030D-6E8A-4147-A177-3AD203B41FA5}">
                      <a16:colId xmlns:a16="http://schemas.microsoft.com/office/drawing/2014/main" val="3624731599"/>
                    </a:ext>
                  </a:extLst>
                </a:gridCol>
              </a:tblGrid>
              <a:tr h="588066">
                <a:tc gridSpan="2">
                  <a:txBody>
                    <a:bodyPr/>
                    <a:lstStyle/>
                    <a:p>
                      <a:pPr>
                        <a:lnSpc>
                          <a:spcPct val="100000"/>
                        </a:lnSpc>
                      </a:pPr>
                      <a:endParaRPr kumimoji="1" lang="ja-JP" altLang="en-US"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ＭＳ ゴシック" panose="020B0609070205080204" pitchFamily="49" charset="-128"/>
                          <a:ea typeface="ＭＳ ゴシック" panose="020B0609070205080204" pitchFamily="49" charset="-128"/>
                        </a:rPr>
                        <a:t>評価基準</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500" dirty="0" smtClean="0">
                          <a:solidFill>
                            <a:schemeClr val="tx1"/>
                          </a:solidFill>
                          <a:latin typeface="ＭＳ ゴシック" panose="020B0609070205080204" pitchFamily="49" charset="-128"/>
                          <a:ea typeface="ＭＳ ゴシック" panose="020B0609070205080204" pitchFamily="49" charset="-128"/>
                        </a:rPr>
                        <a:t>発生数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500" dirty="0">
                          <a:solidFill>
                            <a:schemeClr val="tx1"/>
                          </a:solidFill>
                          <a:latin typeface="ＭＳ ゴシック" panose="020B0609070205080204" pitchFamily="49" charset="-128"/>
                          <a:ea typeface="ＭＳ ゴシック" panose="020B0609070205080204" pitchFamily="49" charset="-128"/>
                        </a:rPr>
                        <a:t>評価</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64719659"/>
                  </a:ext>
                </a:extLst>
              </a:tr>
              <a:tr h="1964080">
                <a:tc gridSpan="2">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管路</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道路陥没、下水つまりの発生件数。</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u="none" baseline="0"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Century" panose="02040604050505020304" pitchFamily="18" charset="0"/>
                          <a:ea typeface="ＭＳ ゴシック" panose="020B0609070205080204" pitchFamily="49" charset="-128"/>
                        </a:rPr>
                        <a:t>道路</a:t>
                      </a:r>
                      <a:r>
                        <a:rPr kumimoji="1" lang="ja-JP" altLang="en-US" sz="1500" u="sng" dirty="0" smtClean="0">
                          <a:solidFill>
                            <a:schemeClr val="tx1"/>
                          </a:solidFill>
                          <a:latin typeface="Century" panose="02040604050505020304" pitchFamily="18" charset="0"/>
                          <a:ea typeface="ＭＳ ゴシック" panose="020B0609070205080204" pitchFamily="49" charset="-128"/>
                        </a:rPr>
                        <a:t>陥没     ： 年間 </a:t>
                      </a:r>
                      <a:r>
                        <a:rPr kumimoji="1" lang="en-US" altLang="ja-JP" sz="1500" u="sng" dirty="0" smtClean="0">
                          <a:solidFill>
                            <a:schemeClr val="tx1"/>
                          </a:solidFill>
                          <a:latin typeface="Century" panose="02040604050505020304" pitchFamily="18" charset="0"/>
                          <a:ea typeface="ＭＳ ゴシック" panose="020B0609070205080204" pitchFamily="49" charset="-128"/>
                        </a:rPr>
                        <a:t>265</a:t>
                      </a:r>
                      <a:r>
                        <a:rPr kumimoji="1" lang="ja-JP" altLang="en-US" sz="1500" u="sng" baseline="0" dirty="0" smtClean="0">
                          <a:solidFill>
                            <a:schemeClr val="tx1"/>
                          </a:solidFill>
                          <a:latin typeface="Century" panose="02040604050505020304" pitchFamily="18" charset="0"/>
                          <a:ea typeface="ＭＳ ゴシック" panose="020B0609070205080204" pitchFamily="49" charset="-128"/>
                        </a:rPr>
                        <a:t> </a:t>
                      </a:r>
                      <a:r>
                        <a:rPr kumimoji="1" lang="ja-JP" altLang="en-US" sz="1500" u="sng" dirty="0" smtClean="0">
                          <a:solidFill>
                            <a:schemeClr val="tx1"/>
                          </a:solidFill>
                          <a:latin typeface="Century" panose="02040604050505020304" pitchFamily="18" charset="0"/>
                          <a:ea typeface="ＭＳ ゴシック" panose="020B0609070205080204" pitchFamily="49" charset="-128"/>
                        </a:rPr>
                        <a:t>件以内</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r>
                        <a:rPr kumimoji="1" lang="ja-JP" altLang="en-US" sz="1500" dirty="0">
                          <a:solidFill>
                            <a:schemeClr val="tx1"/>
                          </a:solidFill>
                          <a:latin typeface="Century" panose="02040604050505020304" pitchFamily="18" charset="0"/>
                          <a:ea typeface="ＭＳ ゴシック" panose="020B0609070205080204" pitchFamily="49" charset="-128"/>
                        </a:rPr>
                        <a:t>・</a:t>
                      </a:r>
                      <a:r>
                        <a:rPr kumimoji="1" lang="ja-JP" altLang="en-US" sz="1500" u="sng" dirty="0" smtClean="0">
                          <a:solidFill>
                            <a:schemeClr val="tx1"/>
                          </a:solidFill>
                          <a:latin typeface="Century" panose="02040604050505020304" pitchFamily="18" charset="0"/>
                          <a:ea typeface="ＭＳ ゴシック" panose="020B0609070205080204" pitchFamily="49" charset="-128"/>
                        </a:rPr>
                        <a:t>下水つまり ： 年間 </a:t>
                      </a:r>
                      <a:r>
                        <a:rPr kumimoji="1" lang="en-US" altLang="ja-JP" sz="1500" u="sng" dirty="0" smtClean="0">
                          <a:solidFill>
                            <a:schemeClr val="tx1"/>
                          </a:solidFill>
                          <a:latin typeface="Century" panose="02040604050505020304" pitchFamily="18" charset="0"/>
                          <a:ea typeface="ＭＳ ゴシック" panose="020B0609070205080204" pitchFamily="49" charset="-128"/>
                        </a:rPr>
                        <a:t>935 </a:t>
                      </a:r>
                      <a:r>
                        <a:rPr kumimoji="1" lang="ja-JP" altLang="en-US" sz="1500" u="sng" dirty="0" smtClean="0">
                          <a:solidFill>
                            <a:schemeClr val="tx1"/>
                          </a:solidFill>
                          <a:latin typeface="Century" panose="02040604050505020304" pitchFamily="18" charset="0"/>
                          <a:ea typeface="ＭＳ ゴシック" panose="020B0609070205080204" pitchFamily="49" charset="-128"/>
                        </a:rPr>
                        <a:t>件以内</a:t>
                      </a:r>
                      <a:r>
                        <a:rPr kumimoji="1" lang="en-US" altLang="ja-JP" sz="1200" u="sng" dirty="0" smtClean="0">
                          <a:solidFill>
                            <a:schemeClr val="tx1"/>
                          </a:solidFill>
                          <a:latin typeface="Century" panose="02040604050505020304" pitchFamily="18" charset="0"/>
                          <a:ea typeface="ＭＳ ゴシック" panose="020B0609070205080204" pitchFamily="49" charset="-128"/>
                        </a:rPr>
                        <a:t>   </a:t>
                      </a:r>
                      <a:endParaRPr kumimoji="1" lang="en-US" altLang="ja-JP" sz="1200" u="sng" dirty="0">
                        <a:solidFill>
                          <a:schemeClr val="tx1"/>
                        </a:solidFill>
                        <a:latin typeface="Century" panose="02040604050505020304" pitchFamily="18" charset="0"/>
                        <a:ea typeface="ＭＳ ゴシック" panose="020B0609070205080204" pitchFamily="49" charset="-128"/>
                      </a:endParaRPr>
                    </a:p>
                    <a:p>
                      <a:pPr marL="0" indent="0">
                        <a:lnSpc>
                          <a:spcPct val="100000"/>
                        </a:lnSpc>
                        <a:buFont typeface="Wingdings" panose="05000000000000000000" pitchFamily="2" charset="2"/>
                        <a:buNone/>
                      </a:pP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285750" indent="-285750">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道路陥没、下水つまりの申告対応時間。</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a:solidFill>
                            <a:schemeClr val="tx1"/>
                          </a:solidFill>
                          <a:latin typeface="Century" panose="02040604050505020304" pitchFamily="18" charset="0"/>
                          <a:ea typeface="ＭＳ ゴシック" panose="020B0609070205080204" pitchFamily="49" charset="-128"/>
                        </a:rPr>
                        <a:t>　・</a:t>
                      </a:r>
                      <a:r>
                        <a:rPr kumimoji="1" lang="ja-JP" altLang="en-US" sz="1500" u="sng" dirty="0">
                          <a:solidFill>
                            <a:schemeClr val="tx1"/>
                          </a:solidFill>
                          <a:latin typeface="Century" panose="02040604050505020304" pitchFamily="18" charset="0"/>
                          <a:ea typeface="ＭＳ ゴシック" panose="020B0609070205080204" pitchFamily="49" charset="-128"/>
                        </a:rPr>
                        <a:t>現場到着時間 ： </a:t>
                      </a:r>
                      <a:r>
                        <a:rPr kumimoji="1" lang="en-US" altLang="ja-JP" sz="1500" u="sng" dirty="0">
                          <a:solidFill>
                            <a:schemeClr val="tx1"/>
                          </a:solidFill>
                          <a:latin typeface="Century" panose="02040604050505020304" pitchFamily="18" charset="0"/>
                          <a:ea typeface="ＭＳ ゴシック" panose="020B0609070205080204" pitchFamily="49" charset="-128"/>
                        </a:rPr>
                        <a:t>2</a:t>
                      </a:r>
                      <a:r>
                        <a:rPr kumimoji="1" lang="ja-JP" altLang="en-US" sz="1500" u="sng" dirty="0">
                          <a:solidFill>
                            <a:schemeClr val="tx1"/>
                          </a:solidFill>
                          <a:latin typeface="Century" panose="02040604050505020304" pitchFamily="18" charset="0"/>
                          <a:ea typeface="ＭＳ ゴシック" panose="020B0609070205080204" pitchFamily="49" charset="-128"/>
                        </a:rPr>
                        <a:t>時間</a:t>
                      </a:r>
                      <a:r>
                        <a:rPr kumimoji="1" lang="en-US" altLang="ja-JP" sz="1500" u="sng" dirty="0">
                          <a:solidFill>
                            <a:schemeClr val="tx1"/>
                          </a:solidFill>
                          <a:latin typeface="Century" panose="02040604050505020304" pitchFamily="18" charset="0"/>
                          <a:ea typeface="ＭＳ ゴシック" panose="020B0609070205080204" pitchFamily="49" charset="-128"/>
                        </a:rPr>
                        <a:t>45</a:t>
                      </a:r>
                      <a:r>
                        <a:rPr kumimoji="1" lang="ja-JP" altLang="en-US" sz="1500" u="sng" dirty="0">
                          <a:solidFill>
                            <a:schemeClr val="tx1"/>
                          </a:solidFill>
                          <a:latin typeface="Century" panose="02040604050505020304" pitchFamily="18" charset="0"/>
                          <a:ea typeface="ＭＳ ゴシック" panose="020B0609070205080204" pitchFamily="49" charset="-128"/>
                        </a:rPr>
                        <a:t>分以内</a:t>
                      </a:r>
                      <a:endParaRPr kumimoji="1" lang="en-US" altLang="ja-JP" sz="13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smtClean="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smtClean="0">
                          <a:solidFill>
                            <a:schemeClr val="tx1"/>
                          </a:solidFill>
                          <a:latin typeface="Century" panose="02040604050505020304" pitchFamily="18" charset="0"/>
                          <a:ea typeface="ＭＳ ゴシック" panose="020B0609070205080204" pitchFamily="49" charset="-128"/>
                        </a:rPr>
                        <a:t>道路陥没　：</a:t>
                      </a:r>
                      <a:r>
                        <a:rPr kumimoji="1" lang="en-US" altLang="ja-JP" sz="1500" u="none" dirty="0" smtClean="0">
                          <a:solidFill>
                            <a:schemeClr val="tx1"/>
                          </a:solidFill>
                          <a:latin typeface="Century" panose="02040604050505020304" pitchFamily="18" charset="0"/>
                          <a:ea typeface="ＭＳ ゴシック" panose="020B0609070205080204" pitchFamily="49" charset="-128"/>
                        </a:rPr>
                        <a:t> </a:t>
                      </a:r>
                      <a:r>
                        <a:rPr kumimoji="1" lang="en-US" altLang="ja-JP" sz="1500" u="sng" dirty="0" smtClean="0">
                          <a:solidFill>
                            <a:schemeClr val="tx1"/>
                          </a:solidFill>
                          <a:latin typeface="Century" panose="02040604050505020304" pitchFamily="18" charset="0"/>
                          <a:ea typeface="ＭＳ ゴシック" panose="020B0609070205080204" pitchFamily="49" charset="-128"/>
                        </a:rPr>
                        <a:t>169</a:t>
                      </a:r>
                      <a:r>
                        <a:rPr kumimoji="1" lang="ja-JP" altLang="en-US" sz="1500" u="sng" dirty="0" smtClean="0">
                          <a:solidFill>
                            <a:schemeClr val="tx1"/>
                          </a:solidFill>
                          <a:latin typeface="Century" panose="02040604050505020304" pitchFamily="18" charset="0"/>
                          <a:ea typeface="ＭＳ ゴシック" panose="020B0609070205080204" pitchFamily="49" charset="-128"/>
                        </a:rPr>
                        <a:t>件（</a:t>
                      </a:r>
                      <a:r>
                        <a:rPr kumimoji="1" lang="en-US" altLang="ja-JP" sz="1500" u="sng" dirty="0" smtClean="0">
                          <a:solidFill>
                            <a:schemeClr val="tx1"/>
                          </a:solidFill>
                          <a:latin typeface="Century" panose="02040604050505020304" pitchFamily="18" charset="0"/>
                          <a:ea typeface="ＭＳ ゴシック" panose="020B0609070205080204" pitchFamily="49" charset="-128"/>
                        </a:rPr>
                        <a:t>64</a:t>
                      </a:r>
                      <a:r>
                        <a:rPr kumimoji="1" lang="ja-JP" altLang="en-US" sz="1500" u="sng" dirty="0" smtClean="0">
                          <a:solidFill>
                            <a:schemeClr val="tx1"/>
                          </a:solidFill>
                          <a:latin typeface="Century" panose="02040604050505020304" pitchFamily="18" charset="0"/>
                          <a:ea typeface="ＭＳ ゴシック" panose="020B0609070205080204" pitchFamily="49" charset="-128"/>
                        </a:rPr>
                        <a:t>％）</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下水つまり</a:t>
                      </a:r>
                      <a:r>
                        <a:rPr kumimoji="1" lang="ja-JP" altLang="en-US" sz="1500" u="none" dirty="0" smtClean="0">
                          <a:solidFill>
                            <a:schemeClr val="tx1"/>
                          </a:solidFill>
                          <a:latin typeface="Century" panose="02040604050505020304" pitchFamily="18" charset="0"/>
                          <a:ea typeface="ＭＳ ゴシック" panose="020B0609070205080204" pitchFamily="49" charset="-128"/>
                        </a:rPr>
                        <a:t>： </a:t>
                      </a:r>
                      <a:r>
                        <a:rPr kumimoji="1" lang="en-US" altLang="ja-JP" sz="1500" u="sng" dirty="0" smtClean="0">
                          <a:solidFill>
                            <a:schemeClr val="tx1"/>
                          </a:solidFill>
                          <a:latin typeface="Century" panose="02040604050505020304" pitchFamily="18" charset="0"/>
                          <a:ea typeface="ＭＳ ゴシック" panose="020B0609070205080204" pitchFamily="49" charset="-128"/>
                        </a:rPr>
                        <a:t>596</a:t>
                      </a:r>
                      <a:r>
                        <a:rPr kumimoji="1" lang="ja-JP" altLang="en-US" sz="1500" u="sng" dirty="0" smtClean="0">
                          <a:solidFill>
                            <a:schemeClr val="tx1"/>
                          </a:solidFill>
                          <a:latin typeface="Century" panose="02040604050505020304" pitchFamily="18" charset="0"/>
                          <a:ea typeface="ＭＳ ゴシック" panose="020B0609070205080204" pitchFamily="49" charset="-128"/>
                        </a:rPr>
                        <a:t>件（</a:t>
                      </a:r>
                      <a:r>
                        <a:rPr kumimoji="1" lang="en-US" altLang="ja-JP" sz="1500" u="sng" dirty="0" smtClean="0">
                          <a:solidFill>
                            <a:schemeClr val="tx1"/>
                          </a:solidFill>
                          <a:latin typeface="Century" panose="02040604050505020304" pitchFamily="18" charset="0"/>
                          <a:ea typeface="ＭＳ ゴシック" panose="020B0609070205080204" pitchFamily="49" charset="-128"/>
                        </a:rPr>
                        <a:t>64</a:t>
                      </a:r>
                      <a:r>
                        <a:rPr kumimoji="1" lang="ja-JP" altLang="en-US" sz="1500" u="sng" dirty="0" smtClean="0">
                          <a:solidFill>
                            <a:schemeClr val="tx1"/>
                          </a:solidFill>
                          <a:latin typeface="Century" panose="02040604050505020304" pitchFamily="18" charset="0"/>
                          <a:ea typeface="ＭＳ ゴシック" panose="020B0609070205080204" pitchFamily="49" charset="-128"/>
                        </a:rPr>
                        <a:t>％）</a:t>
                      </a:r>
                      <a:r>
                        <a:rPr kumimoji="1" lang="ja-JP" altLang="en-US" sz="1500" u="none" dirty="0">
                          <a:solidFill>
                            <a:schemeClr val="tx1"/>
                          </a:solidFill>
                          <a:latin typeface="Century" panose="02040604050505020304" pitchFamily="18" charset="0"/>
                          <a:ea typeface="ＭＳ ゴシック" panose="020B0609070205080204" pitchFamily="49" charset="-128"/>
                        </a:rPr>
                        <a:t>　</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500" u="none" dirty="0" smtClean="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smtClean="0">
                          <a:solidFill>
                            <a:schemeClr val="tx1"/>
                          </a:solidFill>
                          <a:latin typeface="Century" panose="02040604050505020304" pitchFamily="18" charset="0"/>
                          <a:ea typeface="ＭＳ ゴシック" panose="020B0609070205080204" pitchFamily="49" charset="-128"/>
                        </a:rPr>
                        <a:t>現場</a:t>
                      </a:r>
                      <a:r>
                        <a:rPr kumimoji="1" lang="ja-JP" altLang="en-US" sz="1500" u="none" dirty="0">
                          <a:solidFill>
                            <a:schemeClr val="tx1"/>
                          </a:solidFill>
                          <a:latin typeface="Century" panose="02040604050505020304" pitchFamily="18" charset="0"/>
                          <a:ea typeface="ＭＳ ゴシック" panose="020B0609070205080204" pitchFamily="49" charset="-128"/>
                        </a:rPr>
                        <a:t>到着件数</a:t>
                      </a:r>
                      <a:r>
                        <a:rPr kumimoji="1" lang="ja-JP" altLang="en-US" sz="1500" u="none" dirty="0" smtClean="0">
                          <a:solidFill>
                            <a:schemeClr val="tx1"/>
                          </a:solidFill>
                          <a:latin typeface="Century" panose="02040604050505020304" pitchFamily="18" charset="0"/>
                          <a:ea typeface="ＭＳ ゴシック" panose="020B0609070205080204" pitchFamily="49" charset="-128"/>
                        </a:rPr>
                        <a:t>：全件</a:t>
                      </a:r>
                      <a:r>
                        <a:rPr kumimoji="1" lang="ja-JP" altLang="en-US" sz="1500" u="none" dirty="0">
                          <a:solidFill>
                            <a:schemeClr val="tx1"/>
                          </a:solidFill>
                          <a:latin typeface="Century" panose="02040604050505020304" pitchFamily="18" charset="0"/>
                          <a:ea typeface="ＭＳ ゴシック" panose="020B0609070205080204" pitchFamily="49" charset="-128"/>
                        </a:rPr>
                        <a:t>超過なし</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a:t>
                      </a:r>
                      <a:r>
                        <a:rPr kumimoji="1" lang="ja-JP" altLang="en-US" sz="1500" u="none" dirty="0" smtClean="0">
                          <a:solidFill>
                            <a:schemeClr val="tx1"/>
                          </a:solidFill>
                          <a:latin typeface="Century" panose="02040604050505020304" pitchFamily="18" charset="0"/>
                          <a:ea typeface="ＭＳ ゴシック" panose="020B0609070205080204" pitchFamily="49" charset="-128"/>
                        </a:rPr>
                        <a:t>→発生　</a:t>
                      </a:r>
                      <a:r>
                        <a:rPr kumimoji="1" lang="en-US" altLang="ja-JP" sz="1500" u="sng" dirty="0" smtClean="0">
                          <a:solidFill>
                            <a:schemeClr val="tx1"/>
                          </a:solidFill>
                          <a:latin typeface="Century" panose="02040604050505020304" pitchFamily="18" charset="0"/>
                          <a:ea typeface="ＭＳ ゴシック" panose="020B0609070205080204" pitchFamily="49" charset="-128"/>
                        </a:rPr>
                        <a:t>654</a:t>
                      </a:r>
                      <a:r>
                        <a:rPr kumimoji="1" lang="ja-JP" altLang="en-US" sz="1500" u="sng" dirty="0" smtClean="0">
                          <a:solidFill>
                            <a:schemeClr val="tx1"/>
                          </a:solidFill>
                          <a:latin typeface="Century" panose="02040604050505020304" pitchFamily="18" charset="0"/>
                          <a:ea typeface="ＭＳ ゴシック" panose="020B0609070205080204" pitchFamily="49" charset="-128"/>
                        </a:rPr>
                        <a:t>件</a:t>
                      </a:r>
                      <a:endParaRPr kumimoji="1" lang="en-US" altLang="ja-JP" sz="1500" u="sng" dirty="0" smtClean="0">
                        <a:solidFill>
                          <a:schemeClr val="tx1"/>
                        </a:solidFill>
                        <a:latin typeface="Century" panose="02040604050505020304" pitchFamily="18" charset="0"/>
                        <a:ea typeface="ＭＳ ゴシック" panose="020B0609070205080204" pitchFamily="49" charset="-128"/>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　→最遅到達</a:t>
                      </a:r>
                      <a:r>
                        <a:rPr kumimoji="1" lang="ja-JP" altLang="en-US" sz="1500" u="none" dirty="0" smtClean="0">
                          <a:solidFill>
                            <a:schemeClr val="tx1"/>
                          </a:solidFill>
                          <a:latin typeface="Century" panose="02040604050505020304" pitchFamily="18" charset="0"/>
                          <a:ea typeface="ＭＳ ゴシック" panose="020B0609070205080204" pitchFamily="49" charset="-128"/>
                        </a:rPr>
                        <a:t>時間   </a:t>
                      </a:r>
                      <a:r>
                        <a:rPr kumimoji="1" lang="en-US" altLang="ja-JP" sz="1500" u="sng" dirty="0" smtClean="0">
                          <a:solidFill>
                            <a:schemeClr val="tx1"/>
                          </a:solidFill>
                          <a:latin typeface="Century" panose="02040604050505020304" pitchFamily="18" charset="0"/>
                          <a:ea typeface="ＭＳ ゴシック" panose="020B0609070205080204" pitchFamily="49" charset="-128"/>
                        </a:rPr>
                        <a:t>2</a:t>
                      </a:r>
                      <a:r>
                        <a:rPr kumimoji="1" lang="ja-JP" altLang="en-US" sz="1500" u="sng" dirty="0" smtClean="0">
                          <a:solidFill>
                            <a:schemeClr val="tx1"/>
                          </a:solidFill>
                          <a:latin typeface="Century" panose="02040604050505020304" pitchFamily="18" charset="0"/>
                          <a:ea typeface="ＭＳ ゴシック" panose="020B0609070205080204" pitchFamily="49" charset="-128"/>
                        </a:rPr>
                        <a:t>時間半</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34449"/>
                  </a:ext>
                </a:extLst>
              </a:tr>
              <a:tr h="482728">
                <a:tc rowSpan="3">
                  <a:txBody>
                    <a:bodyPr/>
                    <a:lstStyle/>
                    <a:p>
                      <a:pPr algn="ctr"/>
                      <a:r>
                        <a:rPr kumimoji="1" lang="ja-JP" altLang="en-US" sz="1500" b="1" dirty="0">
                          <a:solidFill>
                            <a:schemeClr val="tx1"/>
                          </a:solidFill>
                          <a:latin typeface="ＭＳ ゴシック" panose="020B0609070205080204" pitchFamily="49" charset="-128"/>
                          <a:ea typeface="ＭＳ ゴシック" panose="020B0609070205080204" pitchFamily="49" charset="-128"/>
                        </a:rPr>
                        <a:t>下水処理場・抽水所</a:t>
                      </a:r>
                    </a:p>
                  </a:txBody>
                  <a:tcPr marL="98529" marR="98529" marT="49264" marB="49264" vert="eaVert"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ポンプ運転</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「危険水位」を超過しない。</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smtClean="0">
                          <a:solidFill>
                            <a:schemeClr val="tx1"/>
                          </a:solidFill>
                          <a:latin typeface="ＭＳ ゴシック" panose="020B0609070205080204" pitchFamily="49" charset="-128"/>
                          <a:ea typeface="ＭＳ ゴシック" panose="020B0609070205080204" pitchFamily="49" charset="-128"/>
                        </a:rPr>
                        <a:t>超過</a:t>
                      </a:r>
                      <a:r>
                        <a:rPr kumimoji="1" lang="ja-JP" altLang="en-US" sz="1500" u="none" dirty="0" smtClean="0">
                          <a:solidFill>
                            <a:schemeClr val="tx1"/>
                          </a:solidFill>
                          <a:latin typeface="Century" panose="02040604050505020304" pitchFamily="18" charset="0"/>
                          <a:ea typeface="ＭＳ ゴシック" panose="020B0609070205080204" pitchFamily="49" charset="-128"/>
                        </a:rPr>
                        <a:t>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〇</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471355"/>
                  </a:ext>
                </a:extLst>
              </a:tr>
              <a:tr h="1489558">
                <a:tc vMerge="1">
                  <a:txBody>
                    <a:bodyP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500" b="1" dirty="0">
                          <a:solidFill>
                            <a:schemeClr val="tx1"/>
                          </a:solidFill>
                          <a:latin typeface="ＭＳ ゴシック" panose="020B0609070205080204" pitchFamily="49" charset="-128"/>
                          <a:ea typeface="ＭＳ ゴシック" panose="020B0609070205080204" pitchFamily="49" charset="-128"/>
                        </a:rPr>
                        <a:t>放流水質</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lgn="l">
                        <a:lnSpc>
                          <a:spcPct val="100000"/>
                        </a:lnSpc>
                        <a:buFont typeface="Wingdings" panose="05000000000000000000" pitchFamily="2" charset="2"/>
                        <a:buChar char="Ø"/>
                      </a:pPr>
                      <a:r>
                        <a:rPr kumimoji="1" lang="ja-JP" altLang="en-US" sz="1500" dirty="0">
                          <a:solidFill>
                            <a:schemeClr val="tx1"/>
                          </a:solidFill>
                          <a:latin typeface="ＭＳ ゴシック" panose="020B0609070205080204" pitchFamily="49" charset="-128"/>
                          <a:ea typeface="ＭＳ ゴシック" panose="020B0609070205080204" pitchFamily="49" charset="-128"/>
                        </a:rPr>
                        <a:t>混合水質試験の各回測定値が基準を超過しない。</a:t>
                      </a:r>
                      <a:endParaRPr kumimoji="1" lang="en-US" altLang="ja-JP" sz="1500" dirty="0">
                        <a:solidFill>
                          <a:schemeClr val="tx1"/>
                        </a:solidFill>
                        <a:latin typeface="ＭＳ ゴシック" panose="020B0609070205080204" pitchFamily="49" charset="-128"/>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SS</a:t>
                      </a:r>
                      <a:r>
                        <a:rPr kumimoji="1" lang="ja-JP" altLang="en-US" sz="1500" u="sng" dirty="0">
                          <a:solidFill>
                            <a:schemeClr val="tx1"/>
                          </a:solidFill>
                          <a:latin typeface="Century" panose="02040604050505020304" pitchFamily="18" charset="0"/>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BOD</a:t>
                      </a:r>
                    </a:p>
                    <a:p>
                      <a:pPr marL="285750" indent="-285750" algn="l">
                        <a:lnSpc>
                          <a:spcPct val="100000"/>
                        </a:lnSpc>
                        <a:buFont typeface="Wingdings" panose="05000000000000000000" pitchFamily="2" charset="2"/>
                        <a:buChar char="Ø"/>
                      </a:pPr>
                      <a:r>
                        <a:rPr kumimoji="1" lang="ja-JP" altLang="en-US" sz="1500" dirty="0">
                          <a:solidFill>
                            <a:schemeClr val="tx1"/>
                          </a:solidFill>
                          <a:latin typeface="Century" panose="02040604050505020304" pitchFamily="18" charset="0"/>
                          <a:ea typeface="ＭＳ ゴシック" panose="020B0609070205080204" pitchFamily="49" charset="-128"/>
                        </a:rPr>
                        <a:t>自動観測局における日間荷重平均値が基準を超過しない。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p>
                      <a:pPr marL="0" indent="0" algn="l">
                        <a:lnSpc>
                          <a:spcPct val="100000"/>
                        </a:lnSpc>
                        <a:buFont typeface="Wingdings" panose="05000000000000000000" pitchFamily="2" charset="2"/>
                        <a:buNone/>
                      </a:pPr>
                      <a:r>
                        <a:rPr kumimoji="1" lang="ja-JP" altLang="en-US" sz="1500" dirty="0">
                          <a:solidFill>
                            <a:schemeClr val="tx1"/>
                          </a:solidFill>
                          <a:latin typeface="ＭＳ ゴシック" panose="020B0609070205080204" pitchFamily="49" charset="-128"/>
                          <a:ea typeface="ＭＳ ゴシック" panose="020B0609070205080204" pitchFamily="49" charset="-128"/>
                        </a:rPr>
                        <a:t>　</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ja-JP" altLang="en-US" sz="1500" u="sng" dirty="0">
                          <a:solidFill>
                            <a:schemeClr val="tx1"/>
                          </a:solidFill>
                          <a:latin typeface="ＭＳ ゴシック" panose="020B0609070205080204" pitchFamily="49" charset="-128"/>
                          <a:ea typeface="ＭＳ ゴシック" panose="020B0609070205080204" pitchFamily="49" charset="-128"/>
                        </a:rPr>
                        <a:t>項目</a:t>
                      </a:r>
                      <a:r>
                        <a:rPr kumimoji="1" lang="en-US" altLang="ja-JP" sz="1500" u="sng" dirty="0">
                          <a:solidFill>
                            <a:schemeClr val="tx1"/>
                          </a:solidFill>
                          <a:latin typeface="ＭＳ ゴシック" panose="020B0609070205080204" pitchFamily="49" charset="-128"/>
                          <a:ea typeface="ＭＳ ゴシック" panose="020B0609070205080204" pitchFamily="49" charset="-128"/>
                        </a:rPr>
                        <a:t>】</a:t>
                      </a:r>
                      <a:r>
                        <a:rPr kumimoji="1" lang="en-US" altLang="ja-JP" sz="1500" u="sng" dirty="0">
                          <a:solidFill>
                            <a:schemeClr val="tx1"/>
                          </a:solidFill>
                          <a:latin typeface="Century" panose="02040604050505020304" pitchFamily="18" charset="0"/>
                          <a:ea typeface="ＭＳ ゴシック" panose="020B0609070205080204" pitchFamily="49" charset="-128"/>
                        </a:rPr>
                        <a:t>COD</a:t>
                      </a:r>
                      <a:r>
                        <a:rPr kumimoji="1" lang="ja-JP" altLang="en-US" sz="1500" u="sng" dirty="0">
                          <a:solidFill>
                            <a:schemeClr val="tx1"/>
                          </a:solidFill>
                          <a:latin typeface="Century" panose="02040604050505020304" pitchFamily="18" charset="0"/>
                          <a:ea typeface="ＭＳ ゴシック" panose="020B0609070205080204" pitchFamily="49" charset="-128"/>
                        </a:rPr>
                        <a:t>、全窒素、全りん</a:t>
                      </a:r>
                      <a:endParaRPr kumimoji="1" lang="en-US" altLang="ja-JP" sz="1500" u="sng"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en-US" altLang="ja-JP" sz="1500" u="none" dirty="0" smtClean="0">
                          <a:solidFill>
                            <a:schemeClr val="tx1"/>
                          </a:solidFill>
                          <a:latin typeface="Century" panose="02040604050505020304" pitchFamily="18" charset="0"/>
                          <a:ea typeface="ＭＳ ゴシック" panose="020B0609070205080204" pitchFamily="49" charset="-128"/>
                        </a:rPr>
                        <a:t>5</a:t>
                      </a:r>
                      <a:r>
                        <a:rPr kumimoji="1" lang="ja-JP" altLang="en-US" sz="1500" u="none" dirty="0" smtClean="0">
                          <a:solidFill>
                            <a:schemeClr val="tx1"/>
                          </a:solidFill>
                          <a:latin typeface="Century" panose="02040604050505020304" pitchFamily="18" charset="0"/>
                          <a:ea typeface="ＭＳ ゴシック" panose="020B0609070205080204" pitchFamily="49" charset="-128"/>
                        </a:rPr>
                        <a:t>項目　超過なし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u="none" dirty="0">
                          <a:solidFill>
                            <a:schemeClr val="tx1"/>
                          </a:solidFill>
                          <a:latin typeface="Century" panose="02040604050505020304" pitchFamily="18" charset="0"/>
                          <a:ea typeface="ＭＳ ゴシック" panose="020B0609070205080204" pitchFamily="49" charset="-128"/>
                        </a:rPr>
                        <a:t>〇</a:t>
                      </a:r>
                      <a:endParaRPr kumimoji="1" lang="en-US" altLang="ja-JP" sz="1500" u="none"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072116"/>
                  </a:ext>
                </a:extLst>
              </a:tr>
              <a:tr h="551568">
                <a:tc vMerge="1">
                  <a:txBody>
                    <a:bodyPr/>
                    <a:lstStyle/>
                    <a:p>
                      <a:pPr algn="ctr"/>
                      <a:endParaRPr kumimoji="1" lang="ja-JP" altLang="en-US" sz="1200" b="1" u="none" dirty="0">
                        <a:solidFill>
                          <a:schemeClr val="tx1"/>
                        </a:solidFill>
                        <a:latin typeface="ＭＳ ゴシック" panose="020B0609070205080204" pitchFamily="49" charset="-128"/>
                        <a:ea typeface="ＭＳ ゴシック" panose="020B0609070205080204" pitchFamily="49" charset="-128"/>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kumimoji="1" lang="ja-JP" altLang="en-US" sz="1100" b="1" u="none" dirty="0">
                          <a:solidFill>
                            <a:schemeClr val="tx1"/>
                          </a:solidFill>
                          <a:latin typeface="ＭＳ ゴシック" panose="020B0609070205080204" pitchFamily="49" charset="-128"/>
                          <a:ea typeface="ＭＳ ゴシック" panose="020B0609070205080204" pitchFamily="49" charset="-128"/>
                        </a:rPr>
                        <a:t>ユーティリティ等</a:t>
                      </a:r>
                    </a:p>
                  </a:txBody>
                  <a:tcPr marL="98529" marR="98529" marT="49264" marB="49264"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dirty="0">
                          <a:solidFill>
                            <a:schemeClr val="tx1"/>
                          </a:solidFill>
                          <a:latin typeface="Century" panose="02040604050505020304" pitchFamily="18" charset="0"/>
                          <a:ea typeface="ＭＳ ゴシック" panose="020B0609070205080204" pitchFamily="49" charset="-128"/>
                        </a:rPr>
                        <a:t>電力・薬品等の原単位もしくは年間使用予定量を超過しない。</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indent="0" algn="ctr">
                        <a:lnSpc>
                          <a:spcPct val="100000"/>
                        </a:lnSpc>
                        <a:buFont typeface="Wingdings" panose="05000000000000000000" pitchFamily="2" charset="2"/>
                        <a:buNone/>
                      </a:pPr>
                      <a:r>
                        <a:rPr kumimoji="1" lang="ja-JP" altLang="en-US" sz="1500" dirty="0" smtClean="0">
                          <a:solidFill>
                            <a:schemeClr val="tx1"/>
                          </a:solidFill>
                          <a:latin typeface="ＭＳ ゴシック" panose="020B0609070205080204" pitchFamily="49" charset="-128"/>
                          <a:ea typeface="ＭＳ ゴシック" panose="020B0609070205080204" pitchFamily="49" charset="-128"/>
                        </a:rPr>
                        <a:t>超過</a:t>
                      </a:r>
                      <a:r>
                        <a:rPr kumimoji="1" lang="ja-JP" altLang="en-US" sz="1500" u="none" dirty="0" smtClean="0">
                          <a:solidFill>
                            <a:schemeClr val="tx1"/>
                          </a:solidFill>
                          <a:latin typeface="Century" panose="02040604050505020304" pitchFamily="18" charset="0"/>
                          <a:ea typeface="ＭＳ ゴシック" panose="020B0609070205080204" pitchFamily="49" charset="-128"/>
                        </a:rPr>
                        <a:t>なし</a:t>
                      </a: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500" dirty="0" smtClean="0">
                          <a:solidFill>
                            <a:schemeClr val="tx1"/>
                          </a:solidFill>
                          <a:latin typeface="Century" panose="02040604050505020304" pitchFamily="18" charset="0"/>
                          <a:ea typeface="ＭＳ ゴシック" panose="020B0609070205080204" pitchFamily="49" charset="-128"/>
                        </a:rPr>
                        <a:t>〇</a:t>
                      </a:r>
                      <a:endParaRPr kumimoji="1" lang="en-US" altLang="ja-JP" sz="1500" dirty="0">
                        <a:solidFill>
                          <a:schemeClr val="tx1"/>
                        </a:solidFill>
                        <a:latin typeface="Century" panose="02040604050505020304" pitchFamily="18" charset="0"/>
                        <a:ea typeface="ＭＳ ゴシック" panose="020B0609070205080204" pitchFamily="49" charset="-128"/>
                      </a:endParaRPr>
                    </a:p>
                  </a:txBody>
                  <a:tcPr marL="98529" marR="98529" marT="49264" marB="49264"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36889829"/>
                  </a:ext>
                </a:extLst>
              </a:tr>
            </a:tbl>
          </a:graphicData>
        </a:graphic>
      </p:graphicFrame>
      <p:sp>
        <p:nvSpPr>
          <p:cNvPr id="2" name="テキスト ボックス 1">
            <a:extLst>
              <a:ext uri="{FF2B5EF4-FFF2-40B4-BE49-F238E27FC236}">
                <a16:creationId xmlns:a16="http://schemas.microsoft.com/office/drawing/2014/main" id="{EDF953FC-128E-C440-FBAD-56AE5EDE9FB7}"/>
              </a:ext>
            </a:extLst>
          </p:cNvPr>
          <p:cNvSpPr txBox="1"/>
          <p:nvPr/>
        </p:nvSpPr>
        <p:spPr>
          <a:xfrm>
            <a:off x="268576" y="6386301"/>
            <a:ext cx="9288532" cy="461665"/>
          </a:xfrm>
          <a:prstGeom prst="rect">
            <a:avLst/>
          </a:prstGeom>
          <a:noFill/>
        </p:spPr>
        <p:txBody>
          <a:bodyPr wrap="square" rtlCol="0">
            <a:spAutoFit/>
          </a:bodyPr>
          <a:lstStyle/>
          <a:p>
            <a:r>
              <a:rPr kumimoji="1" lang="en-US" altLang="ja-JP" sz="1200" dirty="0"/>
              <a:t>※</a:t>
            </a:r>
            <a:r>
              <a:rPr kumimoji="1" lang="ja-JP" altLang="en-US" sz="1200" dirty="0"/>
              <a:t>　下水処理場・抽水所におけるポンプ運転、放流水質、ユーティリティ等の発生件数、評価については、運転管理の不備に起因するものではないため </a:t>
            </a:r>
            <a:r>
              <a:rPr kumimoji="1" lang="ja-JP" altLang="en-US" sz="1200" dirty="0" smtClean="0"/>
              <a:t>「超過なし」 </a:t>
            </a:r>
            <a:r>
              <a:rPr kumimoji="1" lang="ja-JP" altLang="en-US" sz="1200" dirty="0"/>
              <a:t>としている</a:t>
            </a:r>
            <a:r>
              <a:rPr kumimoji="1" lang="ja-JP" altLang="en-US" sz="1200" dirty="0" smtClean="0"/>
              <a:t>。詳細は次ページ以降参照</a:t>
            </a:r>
            <a:r>
              <a:rPr kumimoji="1" lang="ja-JP" altLang="en-US" sz="1200" dirty="0"/>
              <a:t>。</a:t>
            </a:r>
          </a:p>
        </p:txBody>
      </p:sp>
      <p:sp>
        <p:nvSpPr>
          <p:cNvPr id="7" name="テキスト ボックス 6"/>
          <p:cNvSpPr txBox="1"/>
          <p:nvPr/>
        </p:nvSpPr>
        <p:spPr>
          <a:xfrm>
            <a:off x="9238882" y="4023738"/>
            <a:ext cx="509452" cy="276999"/>
          </a:xfrm>
          <a:prstGeom prst="rect">
            <a:avLst/>
          </a:prstGeom>
          <a:noFill/>
        </p:spPr>
        <p:txBody>
          <a:bodyPr wrap="square" rtlCol="0">
            <a:spAutoFit/>
          </a:bodyPr>
          <a:lstStyle/>
          <a:p>
            <a:r>
              <a:rPr kumimoji="1" lang="en-US" altLang="ja-JP" sz="1200" dirty="0" smtClean="0">
                <a:latin typeface="Century" panose="02040604050505020304" pitchFamily="18" charset="0"/>
              </a:rPr>
              <a:t>※</a:t>
            </a:r>
            <a:endParaRPr kumimoji="1" lang="ja-JP" altLang="en-US" sz="1200" dirty="0">
              <a:latin typeface="Century" panose="02040604050505020304" pitchFamily="18" charset="0"/>
            </a:endParaRPr>
          </a:p>
        </p:txBody>
      </p:sp>
      <p:sp>
        <p:nvSpPr>
          <p:cNvPr id="9" name="テキスト ボックス 8"/>
          <p:cNvSpPr txBox="1"/>
          <p:nvPr/>
        </p:nvSpPr>
        <p:spPr>
          <a:xfrm>
            <a:off x="9238882" y="5065138"/>
            <a:ext cx="509452" cy="276999"/>
          </a:xfrm>
          <a:prstGeom prst="rect">
            <a:avLst/>
          </a:prstGeom>
          <a:noFill/>
        </p:spPr>
        <p:txBody>
          <a:bodyPr wrap="square" rtlCol="0">
            <a:spAutoFit/>
          </a:bodyPr>
          <a:lstStyle/>
          <a:p>
            <a:r>
              <a:rPr kumimoji="1" lang="en-US" altLang="ja-JP" sz="1200" dirty="0" smtClean="0">
                <a:latin typeface="Century" panose="02040604050505020304" pitchFamily="18" charset="0"/>
              </a:rPr>
              <a:t>※</a:t>
            </a:r>
            <a:endParaRPr kumimoji="1" lang="ja-JP" altLang="en-US" sz="1200" dirty="0">
              <a:latin typeface="Century" panose="02040604050505020304" pitchFamily="18" charset="0"/>
            </a:endParaRPr>
          </a:p>
        </p:txBody>
      </p:sp>
      <p:sp>
        <p:nvSpPr>
          <p:cNvPr id="10" name="テキスト ボックス 9"/>
          <p:cNvSpPr txBox="1"/>
          <p:nvPr/>
        </p:nvSpPr>
        <p:spPr>
          <a:xfrm>
            <a:off x="9238882" y="6048860"/>
            <a:ext cx="509452" cy="276999"/>
          </a:xfrm>
          <a:prstGeom prst="rect">
            <a:avLst/>
          </a:prstGeom>
          <a:noFill/>
        </p:spPr>
        <p:txBody>
          <a:bodyPr wrap="square" rtlCol="0">
            <a:spAutoFit/>
          </a:bodyPr>
          <a:lstStyle/>
          <a:p>
            <a:r>
              <a:rPr kumimoji="1" lang="en-US" altLang="ja-JP" sz="1200" dirty="0" smtClean="0">
                <a:latin typeface="Century" panose="02040604050505020304" pitchFamily="18" charset="0"/>
              </a:rPr>
              <a:t>※</a:t>
            </a:r>
            <a:endParaRPr kumimoji="1" lang="ja-JP" altLang="en-US" sz="1200" dirty="0">
              <a:latin typeface="Century" panose="02040604050505020304" pitchFamily="18" charset="0"/>
            </a:endParaRPr>
          </a:p>
        </p:txBody>
      </p:sp>
    </p:spTree>
    <p:extLst>
      <p:ext uri="{BB962C8B-B14F-4D97-AF65-F5344CB8AC3E}">
        <p14:creationId xmlns:p14="http://schemas.microsoft.com/office/powerpoint/2010/main" val="3286976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ポンプ運転　危険水位超過について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19</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ポンプ運転</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748744" y="1648120"/>
            <a:ext cx="8867204" cy="1372683"/>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危険水位超過は、下水処理場、抽水所全体で</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9</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件発生したが、</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いずれも</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10</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分間の降雨強度が</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10mm</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以上の計画降雨強度（</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60mm</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時間）を超える雨が降ったことで発生したものであり</a:t>
            </a:r>
            <a:r>
              <a:rPr lang="ja-JP" altLang="ja-JP" sz="16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各機場では</a:t>
            </a:r>
            <a:r>
              <a:rPr lang="ja-JP" altLang="ja-JP" sz="1600" dirty="0" smtClean="0">
                <a:effectLst/>
                <a:latin typeface="Century" panose="02040604050505020304" pitchFamily="18" charset="0"/>
                <a:ea typeface="ＭＳ 明朝" panose="02020609040205080304" pitchFamily="17" charset="-128"/>
                <a:cs typeface="Times New Roman" panose="02020603050405020304" pitchFamily="18" charset="0"/>
              </a:rPr>
              <a:t>雨水ポンプ</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は全台</a:t>
            </a:r>
            <a:r>
              <a:rPr lang="ja-JP" altLang="ja-JP" sz="1600" dirty="0" smtClean="0">
                <a:effectLst/>
                <a:latin typeface="Century" panose="02040604050505020304" pitchFamily="18" charset="0"/>
                <a:ea typeface="ＭＳ 明朝" panose="02020609040205080304" pitchFamily="17" charset="-128"/>
                <a:cs typeface="Times New Roman" panose="02020603050405020304" pitchFamily="18" charset="0"/>
              </a:rPr>
              <a:t>運転</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しており、受注者</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の雨水ポンプの運転に起因するものではなかった。</a:t>
            </a:r>
            <a:endParaRPr kumimoji="1" lang="ja-JP" altLang="en-US" sz="1600" dirty="0">
              <a:latin typeface="Century" panose="02040604050505020304" pitchFamily="18" charset="0"/>
            </a:endParaRPr>
          </a:p>
        </p:txBody>
      </p:sp>
      <p:graphicFrame>
        <p:nvGraphicFramePr>
          <p:cNvPr id="9" name="表 9">
            <a:extLst>
              <a:ext uri="{FF2B5EF4-FFF2-40B4-BE49-F238E27FC236}">
                <a16:creationId xmlns:a16="http://schemas.microsoft.com/office/drawing/2014/main" id="{545416E3-B60D-FD8F-2F10-95CD647C5F46}"/>
              </a:ext>
            </a:extLst>
          </p:cNvPr>
          <p:cNvGraphicFramePr>
            <a:graphicFrameLocks noGrp="1"/>
          </p:cNvGraphicFramePr>
          <p:nvPr>
            <p:extLst>
              <p:ext uri="{D42A27DB-BD31-4B8C-83A1-F6EECF244321}">
                <p14:modId xmlns:p14="http://schemas.microsoft.com/office/powerpoint/2010/main" val="2658303413"/>
              </p:ext>
            </p:extLst>
          </p:nvPr>
        </p:nvGraphicFramePr>
        <p:xfrm>
          <a:off x="420158" y="3024161"/>
          <a:ext cx="9188299" cy="3737000"/>
        </p:xfrm>
        <a:graphic>
          <a:graphicData uri="http://schemas.openxmlformats.org/drawingml/2006/table">
            <a:tbl>
              <a:tblPr firstRow="1" bandRow="1">
                <a:tableStyleId>{5C22544A-7EE6-4342-B048-85BDC9FD1C3A}</a:tableStyleId>
              </a:tblPr>
              <a:tblGrid>
                <a:gridCol w="842585">
                  <a:extLst>
                    <a:ext uri="{9D8B030D-6E8A-4147-A177-3AD203B41FA5}">
                      <a16:colId xmlns:a16="http://schemas.microsoft.com/office/drawing/2014/main" val="3812377240"/>
                    </a:ext>
                  </a:extLst>
                </a:gridCol>
                <a:gridCol w="1573020">
                  <a:extLst>
                    <a:ext uri="{9D8B030D-6E8A-4147-A177-3AD203B41FA5}">
                      <a16:colId xmlns:a16="http://schemas.microsoft.com/office/drawing/2014/main" val="3747593015"/>
                    </a:ext>
                  </a:extLst>
                </a:gridCol>
                <a:gridCol w="1348159">
                  <a:extLst>
                    <a:ext uri="{9D8B030D-6E8A-4147-A177-3AD203B41FA5}">
                      <a16:colId xmlns:a16="http://schemas.microsoft.com/office/drawing/2014/main" val="1430189037"/>
                    </a:ext>
                  </a:extLst>
                </a:gridCol>
                <a:gridCol w="1392604">
                  <a:extLst>
                    <a:ext uri="{9D8B030D-6E8A-4147-A177-3AD203B41FA5}">
                      <a16:colId xmlns:a16="http://schemas.microsoft.com/office/drawing/2014/main" val="2023894606"/>
                    </a:ext>
                  </a:extLst>
                </a:gridCol>
                <a:gridCol w="1129074">
                  <a:extLst>
                    <a:ext uri="{9D8B030D-6E8A-4147-A177-3AD203B41FA5}">
                      <a16:colId xmlns:a16="http://schemas.microsoft.com/office/drawing/2014/main" val="4251072969"/>
                    </a:ext>
                  </a:extLst>
                </a:gridCol>
                <a:gridCol w="1538514">
                  <a:extLst>
                    <a:ext uri="{9D8B030D-6E8A-4147-A177-3AD203B41FA5}">
                      <a16:colId xmlns:a16="http://schemas.microsoft.com/office/drawing/2014/main" val="1754706603"/>
                    </a:ext>
                  </a:extLst>
                </a:gridCol>
                <a:gridCol w="1364343">
                  <a:extLst>
                    <a:ext uri="{9D8B030D-6E8A-4147-A177-3AD203B41FA5}">
                      <a16:colId xmlns:a16="http://schemas.microsoft.com/office/drawing/2014/main" val="2208901746"/>
                    </a:ext>
                  </a:extLst>
                </a:gridCol>
              </a:tblGrid>
              <a:tr h="541757">
                <a:tc>
                  <a:txBody>
                    <a:bodyPr/>
                    <a:lstStyle/>
                    <a:p>
                      <a:pPr algn="ctr"/>
                      <a:r>
                        <a:rPr kumimoji="1" lang="ja-JP" altLang="en-US" sz="1400" dirty="0">
                          <a:solidFill>
                            <a:schemeClr val="tx1"/>
                          </a:solidFill>
                          <a:latin typeface="Century" panose="02040604050505020304" pitchFamily="18" charset="0"/>
                        </a:rPr>
                        <a:t>月日</a:t>
                      </a:r>
                    </a:p>
                  </a:txBody>
                  <a:tcPr anchor="ctr"/>
                </a:tc>
                <a:tc>
                  <a:txBody>
                    <a:bodyPr/>
                    <a:lstStyle/>
                    <a:p>
                      <a:pPr algn="ctr"/>
                      <a:r>
                        <a:rPr kumimoji="1" lang="ja-JP" altLang="en-US" sz="1400" dirty="0">
                          <a:solidFill>
                            <a:schemeClr val="tx1"/>
                          </a:solidFill>
                          <a:latin typeface="Century" panose="02040604050505020304" pitchFamily="18" charset="0"/>
                        </a:rPr>
                        <a:t>機場名</a:t>
                      </a:r>
                    </a:p>
                  </a:txBody>
                  <a:tcPr anchor="ctr"/>
                </a:tc>
                <a:tc>
                  <a:txBody>
                    <a:bodyPr/>
                    <a:lstStyle/>
                    <a:p>
                      <a:pPr algn="ctr"/>
                      <a:r>
                        <a:rPr kumimoji="1" lang="en-US" altLang="ja-JP" sz="1400" dirty="0" smtClean="0">
                          <a:solidFill>
                            <a:schemeClr val="tx1"/>
                          </a:solidFill>
                          <a:latin typeface="Century" panose="02040604050505020304" pitchFamily="18" charset="0"/>
                        </a:rPr>
                        <a:t>10</a:t>
                      </a:r>
                      <a:r>
                        <a:rPr kumimoji="1" lang="ja-JP" altLang="en-US" sz="1400" dirty="0" smtClean="0">
                          <a:solidFill>
                            <a:schemeClr val="tx1"/>
                          </a:solidFill>
                          <a:latin typeface="Century" panose="02040604050505020304" pitchFamily="18" charset="0"/>
                        </a:rPr>
                        <a:t>分降雨強度</a:t>
                      </a:r>
                      <a:endParaRPr kumimoji="1" lang="en-US" altLang="ja-JP" sz="1400" dirty="0" smtClean="0">
                        <a:solidFill>
                          <a:schemeClr val="tx1"/>
                        </a:solidFill>
                        <a:latin typeface="Century" panose="02040604050505020304" pitchFamily="18" charset="0"/>
                      </a:endParaRPr>
                    </a:p>
                    <a:p>
                      <a:pPr algn="ct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mm</a:t>
                      </a:r>
                      <a:r>
                        <a:rPr kumimoji="1" lang="ja-JP" altLang="en-US" sz="1400" dirty="0" smtClean="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超過時間</a:t>
                      </a:r>
                    </a:p>
                  </a:txBody>
                  <a:tcPr anchor="ctr"/>
                </a:tc>
                <a:tc>
                  <a:txBody>
                    <a:bodyPr/>
                    <a:lstStyle/>
                    <a:p>
                      <a:pPr algn="ctr"/>
                      <a:r>
                        <a:rPr kumimoji="1" lang="ja-JP" altLang="en-US" sz="1400" dirty="0">
                          <a:solidFill>
                            <a:schemeClr val="tx1"/>
                          </a:solidFill>
                          <a:latin typeface="Century" panose="02040604050505020304" pitchFamily="18" charset="0"/>
                        </a:rPr>
                        <a:t>超過時</a:t>
                      </a:r>
                      <a:r>
                        <a:rPr kumimoji="1" lang="ja-JP" altLang="en-US" sz="1400" dirty="0" smtClean="0">
                          <a:solidFill>
                            <a:schemeClr val="tx1"/>
                          </a:solidFill>
                          <a:latin typeface="Century" panose="02040604050505020304" pitchFamily="18" charset="0"/>
                        </a:rPr>
                        <a:t>水位</a:t>
                      </a:r>
                      <a:endParaRPr kumimoji="1" lang="en-US" altLang="ja-JP" sz="1400" dirty="0" smtClean="0">
                        <a:solidFill>
                          <a:schemeClr val="tx1"/>
                        </a:solidFill>
                        <a:latin typeface="Century" panose="02040604050505020304" pitchFamily="18" charset="0"/>
                      </a:endParaRPr>
                    </a:p>
                    <a:p>
                      <a:pPr algn="ctr"/>
                      <a:r>
                        <a:rPr kumimoji="1" lang="ja-JP" altLang="en-US" sz="1400" dirty="0" smtClean="0">
                          <a:solidFill>
                            <a:schemeClr val="tx1"/>
                          </a:solidFill>
                          <a:latin typeface="Century" panose="02040604050505020304" pitchFamily="18" charset="0"/>
                        </a:rPr>
                        <a:t>（</a:t>
                      </a:r>
                      <a:r>
                        <a:rPr kumimoji="1" lang="en-US" altLang="ja-JP" sz="1400" dirty="0" smtClean="0">
                          <a:solidFill>
                            <a:schemeClr val="tx1"/>
                          </a:solidFill>
                          <a:latin typeface="Century" panose="02040604050505020304" pitchFamily="18" charset="0"/>
                        </a:rPr>
                        <a:t>m</a:t>
                      </a:r>
                      <a:r>
                        <a:rPr kumimoji="1" lang="ja-JP" altLang="en-US" sz="1400" dirty="0" smtClean="0">
                          <a:solidFill>
                            <a:schemeClr val="tx1"/>
                          </a:solidFill>
                          <a:latin typeface="Century" panose="02040604050505020304" pitchFamily="18" charset="0"/>
                        </a:rPr>
                        <a:t>）</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危険水位</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（評価基準値）</a:t>
                      </a:r>
                    </a:p>
                  </a:txBody>
                  <a:tcPr anchor="ctr"/>
                </a:tc>
                <a:tc>
                  <a:txBody>
                    <a:bodyPr/>
                    <a:lstStyle/>
                    <a:p>
                      <a:pPr algn="ctr"/>
                      <a:r>
                        <a:rPr kumimoji="1" lang="ja-JP" altLang="en-US" sz="1400" dirty="0" smtClean="0">
                          <a:solidFill>
                            <a:schemeClr val="tx1"/>
                          </a:solidFill>
                          <a:latin typeface="Century" panose="02040604050505020304" pitchFamily="18" charset="0"/>
                        </a:rPr>
                        <a:t>運転台数</a:t>
                      </a:r>
                      <a:endParaRPr kumimoji="1" lang="en-US" altLang="ja-JP" sz="1400" dirty="0" smtClean="0">
                        <a:solidFill>
                          <a:schemeClr val="tx1"/>
                        </a:solidFill>
                        <a:latin typeface="Century" panose="02040604050505020304" pitchFamily="18" charset="0"/>
                      </a:endParaRPr>
                    </a:p>
                    <a:p>
                      <a:pPr algn="ctr"/>
                      <a:r>
                        <a:rPr kumimoji="1" lang="en-US" altLang="ja-JP" sz="1400" dirty="0" smtClean="0">
                          <a:solidFill>
                            <a:schemeClr val="tx1"/>
                          </a:solidFill>
                          <a:latin typeface="Century" panose="02040604050505020304" pitchFamily="18" charset="0"/>
                        </a:rPr>
                        <a:t>/</a:t>
                      </a:r>
                      <a:r>
                        <a:rPr kumimoji="1" lang="ja-JP" altLang="en-US" sz="1400" dirty="0" smtClean="0">
                          <a:solidFill>
                            <a:schemeClr val="tx1"/>
                          </a:solidFill>
                          <a:latin typeface="Century" panose="02040604050505020304" pitchFamily="18" charset="0"/>
                        </a:rPr>
                        <a:t>全ポンプ台数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2657027487"/>
                  </a:ext>
                </a:extLst>
              </a:tr>
              <a:tr h="355027">
                <a:tc rowSpan="8">
                  <a:txBody>
                    <a:bodyPr/>
                    <a:lstStyle/>
                    <a:p>
                      <a:pPr algn="ctr"/>
                      <a:r>
                        <a:rPr kumimoji="1" lang="en-US" altLang="ja-JP" sz="1400" dirty="0">
                          <a:solidFill>
                            <a:schemeClr val="tx1"/>
                          </a:solidFill>
                          <a:latin typeface="Century" panose="02040604050505020304" pitchFamily="18" charset="0"/>
                        </a:rPr>
                        <a:t>7</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ja-JP" altLang="en-US" sz="1400" dirty="0">
                          <a:solidFill>
                            <a:schemeClr val="tx1"/>
                          </a:solidFill>
                          <a:latin typeface="Century" panose="02040604050505020304" pitchFamily="18" charset="0"/>
                        </a:rPr>
                        <a:t>九条抽水所</a:t>
                      </a:r>
                    </a:p>
                  </a:txBody>
                  <a:tcPr/>
                </a:tc>
                <a:tc>
                  <a:txBody>
                    <a:bodyPr/>
                    <a:lstStyle/>
                    <a:p>
                      <a:pPr algn="ctr"/>
                      <a:r>
                        <a:rPr kumimoji="1" lang="en-US" altLang="ja-JP" sz="1400" dirty="0" smtClean="0">
                          <a:solidFill>
                            <a:schemeClr val="tx1"/>
                          </a:solidFill>
                          <a:latin typeface="Century" panose="02040604050505020304" pitchFamily="18" charset="0"/>
                        </a:rPr>
                        <a:t>20.0</a:t>
                      </a:r>
                      <a:endParaRPr kumimoji="1" lang="ja-JP" altLang="en-US" sz="1400" dirty="0">
                        <a:solidFill>
                          <a:schemeClr val="tx1"/>
                        </a:solidFill>
                        <a:latin typeface="Century" panose="02040604050505020304" pitchFamily="18" charset="0"/>
                      </a:endParaRPr>
                    </a:p>
                  </a:txBody>
                  <a:tcPr/>
                </a:tc>
                <a:tc>
                  <a:txBody>
                    <a:bodyPr/>
                    <a:lstStyle/>
                    <a:p>
                      <a:pPr algn="ctr"/>
                      <a:r>
                        <a:rPr kumimoji="1" lang="en-US" altLang="ja-JP" sz="1400" dirty="0">
                          <a:solidFill>
                            <a:schemeClr val="tx1"/>
                          </a:solidFill>
                          <a:latin typeface="Century" panose="02040604050505020304" pitchFamily="18" charset="0"/>
                        </a:rPr>
                        <a:t>21:59</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22:06</a:t>
                      </a:r>
                      <a:endParaRPr kumimoji="1" lang="ja-JP" altLang="en-US" sz="1400" dirty="0">
                        <a:solidFill>
                          <a:schemeClr val="tx1"/>
                        </a:solidFill>
                        <a:latin typeface="Century" panose="02040604050505020304" pitchFamily="18" charset="0"/>
                      </a:endParaRPr>
                    </a:p>
                  </a:txBody>
                  <a:tcPr/>
                </a:tc>
                <a:tc>
                  <a:txBody>
                    <a:bodyPr/>
                    <a:lstStyle/>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1.68</a:t>
                      </a:r>
                      <a:endParaRPr kumimoji="1" lang="ja-JP" altLang="en-US" sz="1400" dirty="0">
                        <a:solidFill>
                          <a:schemeClr val="tx1"/>
                        </a:solidFill>
                        <a:latin typeface="Century" panose="020406040505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2.00</a:t>
                      </a:r>
                      <a:endParaRPr kumimoji="1" lang="ja-JP" altLang="en-US" sz="1400" dirty="0">
                        <a:solidFill>
                          <a:schemeClr val="tx1"/>
                        </a:solidFill>
                        <a:latin typeface="Century" panose="020406040505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entury" panose="02040604050505020304" pitchFamily="18" charset="0"/>
                        </a:rPr>
                        <a:t>９</a:t>
                      </a:r>
                      <a:r>
                        <a:rPr kumimoji="1" lang="en-US" altLang="ja-JP" sz="1400" dirty="0" smtClean="0">
                          <a:solidFill>
                            <a:schemeClr val="tx1"/>
                          </a:solidFill>
                          <a:latin typeface="Century" panose="02040604050505020304" pitchFamily="18" charset="0"/>
                        </a:rPr>
                        <a:t>/</a:t>
                      </a:r>
                      <a:r>
                        <a:rPr kumimoji="1" lang="ja-JP" altLang="en-US" sz="1400" dirty="0" smtClean="0">
                          <a:solidFill>
                            <a:schemeClr val="tx1"/>
                          </a:solidFill>
                          <a:latin typeface="Century" panose="02040604050505020304" pitchFamily="18" charset="0"/>
                        </a:rPr>
                        <a:t>９台</a:t>
                      </a:r>
                      <a:endParaRPr kumimoji="1" lang="ja-JP" altLang="en-US" sz="1400" dirty="0">
                        <a:solidFill>
                          <a:schemeClr val="tx1"/>
                        </a:solidFill>
                        <a:latin typeface="Century" panose="02040604050505020304" pitchFamily="18" charset="0"/>
                      </a:endParaRPr>
                    </a:p>
                  </a:txBody>
                  <a:tcPr/>
                </a:tc>
                <a:extLst>
                  <a:ext uri="{0D108BD9-81ED-4DB2-BD59-A6C34878D82A}">
                    <a16:rowId xmlns:a16="http://schemas.microsoft.com/office/drawing/2014/main" val="670445557"/>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鶴町抽水所</a:t>
                      </a:r>
                    </a:p>
                  </a:txBody>
                  <a:tcPr anchor="ctr"/>
                </a:tc>
                <a:tc>
                  <a:txBody>
                    <a:bodyPr/>
                    <a:lstStyle/>
                    <a:p>
                      <a:pPr algn="ctr"/>
                      <a:r>
                        <a:rPr kumimoji="1" lang="en-US" altLang="ja-JP" sz="1400" dirty="0" smtClean="0">
                          <a:solidFill>
                            <a:schemeClr val="tx1"/>
                          </a:solidFill>
                          <a:latin typeface="Century" panose="02040604050505020304" pitchFamily="18" charset="0"/>
                        </a:rPr>
                        <a:t>18.0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21:55</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22:25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+0.71</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0.70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entury" panose="02040604050505020304" pitchFamily="18" charset="0"/>
                        </a:rPr>
                        <a:t>６</a:t>
                      </a:r>
                      <a:r>
                        <a:rPr kumimoji="1" lang="en-US" altLang="ja-JP" sz="1400" dirty="0" smtClean="0">
                          <a:solidFill>
                            <a:schemeClr val="tx1"/>
                          </a:solidFill>
                          <a:latin typeface="Century" panose="02040604050505020304" pitchFamily="18" charset="0"/>
                        </a:rPr>
                        <a:t>/</a:t>
                      </a:r>
                      <a:r>
                        <a:rPr kumimoji="1" lang="ja-JP" altLang="en-US" sz="1400" dirty="0" smtClean="0">
                          <a:solidFill>
                            <a:schemeClr val="tx1"/>
                          </a:solidFill>
                          <a:latin typeface="Century" panose="02040604050505020304" pitchFamily="18" charset="0"/>
                        </a:rPr>
                        <a:t>６台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555964851"/>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南港第</a:t>
                      </a:r>
                      <a:r>
                        <a:rPr kumimoji="1" lang="en-US" altLang="ja-JP" sz="1400" dirty="0">
                          <a:solidFill>
                            <a:schemeClr val="tx1"/>
                          </a:solidFill>
                          <a:latin typeface="Century" panose="02040604050505020304" pitchFamily="18" charset="0"/>
                        </a:rPr>
                        <a:t>1</a:t>
                      </a:r>
                      <a:r>
                        <a:rPr kumimoji="1" lang="ja-JP" altLang="en-US" sz="1400" dirty="0">
                          <a:solidFill>
                            <a:schemeClr val="tx1"/>
                          </a:solidFill>
                          <a:latin typeface="Century" panose="02040604050505020304" pitchFamily="18" charset="0"/>
                        </a:rPr>
                        <a:t>抽水所</a:t>
                      </a:r>
                    </a:p>
                  </a:txBody>
                  <a:tcPr anchor="ctr"/>
                </a:tc>
                <a:tc>
                  <a:txBody>
                    <a:bodyPr/>
                    <a:lstStyle/>
                    <a:p>
                      <a:pPr algn="ctr"/>
                      <a:r>
                        <a:rPr kumimoji="1" lang="en-US" altLang="ja-JP" sz="1400" dirty="0" smtClean="0">
                          <a:solidFill>
                            <a:schemeClr val="tx1"/>
                          </a:solidFill>
                          <a:latin typeface="Century" panose="02040604050505020304" pitchFamily="18" charset="0"/>
                        </a:rPr>
                        <a:t>16.0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22:07</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22:20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+1.39</a:t>
                      </a:r>
                    </a:p>
                  </a:txBody>
                  <a:tcPr anchor="ctr"/>
                </a:tc>
                <a:tc>
                  <a:txBody>
                    <a:bodyPr/>
                    <a:lstStyle/>
                    <a:p>
                      <a:pPr algn="ctr"/>
                      <a:r>
                        <a:rPr kumimoji="1" lang="en-US" altLang="ja-JP" sz="1400" dirty="0">
                          <a:solidFill>
                            <a:schemeClr val="tx1"/>
                          </a:solidFill>
                          <a:latin typeface="Century" panose="02040604050505020304" pitchFamily="18" charset="0"/>
                        </a:rPr>
                        <a:t>+0.60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smtClean="0">
                          <a:solidFill>
                            <a:schemeClr val="tx1"/>
                          </a:solidFill>
                          <a:latin typeface="Century" panose="02040604050505020304" pitchFamily="18" charset="0"/>
                        </a:rPr>
                        <a:t>４</a:t>
                      </a:r>
                      <a:r>
                        <a:rPr kumimoji="1" lang="en-US" altLang="ja-JP" sz="1400" dirty="0" smtClean="0">
                          <a:solidFill>
                            <a:schemeClr val="tx1"/>
                          </a:solidFill>
                          <a:latin typeface="Century" panose="02040604050505020304" pitchFamily="18" charset="0"/>
                        </a:rPr>
                        <a:t>/</a:t>
                      </a:r>
                      <a:r>
                        <a:rPr kumimoji="1" lang="ja-JP" altLang="en-US" sz="1400" dirty="0" smtClean="0">
                          <a:solidFill>
                            <a:schemeClr val="tx1"/>
                          </a:solidFill>
                          <a:latin typeface="Century" panose="02040604050505020304" pitchFamily="18" charset="0"/>
                        </a:rPr>
                        <a:t>４台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3310159864"/>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大野下水処理場</a:t>
                      </a:r>
                    </a:p>
                  </a:txBody>
                  <a:tcPr anchor="ctr"/>
                </a:tc>
                <a:tc>
                  <a:txBody>
                    <a:bodyPr/>
                    <a:lstStyle/>
                    <a:p>
                      <a:pPr algn="ctr"/>
                      <a:r>
                        <a:rPr kumimoji="1" lang="en-US" altLang="ja-JP" sz="1400" dirty="0" smtClean="0">
                          <a:solidFill>
                            <a:schemeClr val="tx1"/>
                          </a:solidFill>
                          <a:latin typeface="Century" panose="02040604050505020304" pitchFamily="18" charset="0"/>
                        </a:rPr>
                        <a:t>18.0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21:51</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22:03</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2.29</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3.00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Century" panose="02040604050505020304" pitchFamily="18" charset="0"/>
                        </a:rPr>
                        <a:t>10/10</a:t>
                      </a:r>
                      <a:r>
                        <a:rPr kumimoji="1" lang="ja-JP" altLang="en-US" sz="1400" dirty="0" smtClean="0">
                          <a:solidFill>
                            <a:schemeClr val="tx1"/>
                          </a:solidFill>
                          <a:latin typeface="Century" panose="02040604050505020304" pitchFamily="18" charset="0"/>
                        </a:rPr>
                        <a:t>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1621177054"/>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竹島抽水所</a:t>
                      </a:r>
                    </a:p>
                  </a:txBody>
                  <a:tcPr anchor="ctr"/>
                </a:tc>
                <a:tc>
                  <a:txBody>
                    <a:bodyPr/>
                    <a:lstStyle/>
                    <a:p>
                      <a:pPr algn="ctr"/>
                      <a:r>
                        <a:rPr kumimoji="1" lang="en-US" altLang="ja-JP" sz="1400" dirty="0" smtClean="0">
                          <a:solidFill>
                            <a:schemeClr val="tx1"/>
                          </a:solidFill>
                          <a:latin typeface="Century" panose="02040604050505020304" pitchFamily="18" charset="0"/>
                        </a:rPr>
                        <a:t>17.8</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21:45</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21:49</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1.45</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1.60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entury" panose="02040604050505020304" pitchFamily="18" charset="0"/>
                        </a:rPr>
                        <a:t>９</a:t>
                      </a:r>
                      <a:r>
                        <a:rPr kumimoji="1" lang="en-US" altLang="ja-JP" sz="1400" dirty="0" smtClean="0">
                          <a:solidFill>
                            <a:schemeClr val="tx1"/>
                          </a:solidFill>
                          <a:latin typeface="Century" panose="02040604050505020304" pitchFamily="18" charset="0"/>
                        </a:rPr>
                        <a:t>/</a:t>
                      </a:r>
                      <a:r>
                        <a:rPr kumimoji="1" lang="ja-JP" altLang="en-US" sz="1400" dirty="0" smtClean="0">
                          <a:solidFill>
                            <a:schemeClr val="tx1"/>
                          </a:solidFill>
                          <a:latin typeface="Century" panose="02040604050505020304" pitchFamily="18" charset="0"/>
                        </a:rPr>
                        <a:t>９台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4270106790"/>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佃第</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抽水所</a:t>
                      </a:r>
                    </a:p>
                  </a:txBody>
                  <a:tcPr anchor="ctr"/>
                </a:tc>
                <a:tc>
                  <a:txBody>
                    <a:bodyPr/>
                    <a:lstStyle/>
                    <a:p>
                      <a:pPr algn="ctr"/>
                      <a:r>
                        <a:rPr kumimoji="1" lang="en-US" altLang="ja-JP" sz="1400" dirty="0" smtClean="0">
                          <a:solidFill>
                            <a:schemeClr val="tx1"/>
                          </a:solidFill>
                          <a:latin typeface="Century" panose="02040604050505020304" pitchFamily="18" charset="0"/>
                        </a:rPr>
                        <a:t>16.0</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21:43</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21:44</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1.90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2.00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entury" panose="02040604050505020304" pitchFamily="18" charset="0"/>
                        </a:rPr>
                        <a:t>５</a:t>
                      </a:r>
                      <a:r>
                        <a:rPr kumimoji="1" lang="en-US" altLang="ja-JP" sz="1400" dirty="0" smtClean="0">
                          <a:solidFill>
                            <a:schemeClr val="tx1"/>
                          </a:solidFill>
                          <a:latin typeface="Century" panose="02040604050505020304" pitchFamily="18" charset="0"/>
                        </a:rPr>
                        <a:t>/</a:t>
                      </a:r>
                      <a:r>
                        <a:rPr kumimoji="1" lang="ja-JP" altLang="en-US" sz="1400" dirty="0" smtClean="0">
                          <a:solidFill>
                            <a:schemeClr val="tx1"/>
                          </a:solidFill>
                          <a:latin typeface="Century" panose="02040604050505020304" pitchFamily="18" charset="0"/>
                        </a:rPr>
                        <a:t>５台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2465529483"/>
                  </a:ext>
                </a:extLst>
              </a:tr>
              <a:tr h="355027">
                <a:tc vMerge="1">
                  <a:txBody>
                    <a:bodyPr/>
                    <a:lstStyle/>
                    <a:p>
                      <a:pPr algn="ctr"/>
                      <a:endParaRPr kumimoji="1" lang="ja-JP" altLang="en-US" sz="1600" dirty="0">
                        <a:solidFill>
                          <a:schemeClr val="tx1"/>
                        </a:solidFill>
                      </a:endParaRPr>
                    </a:p>
                  </a:txBody>
                  <a:tcPr/>
                </a:tc>
                <a:tc>
                  <a:txBody>
                    <a:bodyPr/>
                    <a:lstStyle/>
                    <a:p>
                      <a:pPr algn="ctr"/>
                      <a:r>
                        <a:rPr kumimoji="1" lang="ja-JP" altLang="en-US" sz="1400" dirty="0">
                          <a:solidFill>
                            <a:schemeClr val="tx1"/>
                          </a:solidFill>
                          <a:latin typeface="Century" panose="02040604050505020304" pitchFamily="18" charset="0"/>
                        </a:rPr>
                        <a:t>恩貴島抽水所</a:t>
                      </a:r>
                    </a:p>
                  </a:txBody>
                  <a:tcPr anchor="ctr"/>
                </a:tc>
                <a:tc>
                  <a:txBody>
                    <a:bodyPr/>
                    <a:lstStyle/>
                    <a:p>
                      <a:pPr algn="ctr"/>
                      <a:r>
                        <a:rPr kumimoji="1" lang="en-US" altLang="ja-JP" sz="1400" dirty="0" smtClean="0">
                          <a:solidFill>
                            <a:schemeClr val="tx1"/>
                          </a:solidFill>
                          <a:latin typeface="Century" panose="02040604050505020304" pitchFamily="18" charset="0"/>
                        </a:rPr>
                        <a:t>20.5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22:02</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22:26</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1.86</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2.50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entury" panose="02040604050505020304" pitchFamily="18" charset="0"/>
                        </a:rPr>
                        <a:t>８</a:t>
                      </a:r>
                      <a:r>
                        <a:rPr kumimoji="1" lang="en-US" altLang="ja-JP" sz="1400" dirty="0" smtClean="0">
                          <a:solidFill>
                            <a:schemeClr val="tx1"/>
                          </a:solidFill>
                          <a:latin typeface="Century" panose="02040604050505020304" pitchFamily="18" charset="0"/>
                        </a:rPr>
                        <a:t>/</a:t>
                      </a:r>
                      <a:r>
                        <a:rPr kumimoji="1" lang="ja-JP" altLang="en-US" sz="1400" dirty="0" smtClean="0">
                          <a:solidFill>
                            <a:schemeClr val="tx1"/>
                          </a:solidFill>
                          <a:latin typeface="Century" panose="02040604050505020304" pitchFamily="18" charset="0"/>
                        </a:rPr>
                        <a:t>８台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346132147"/>
                  </a:ext>
                </a:extLst>
              </a:tr>
              <a:tr h="355027">
                <a:tc vMerge="1">
                  <a:txBody>
                    <a:bodyPr/>
                    <a:lstStyle/>
                    <a:p>
                      <a:pPr algn="ctr"/>
                      <a:endParaRPr kumimoji="1" lang="ja-JP" altLang="en-US" sz="1400" dirty="0">
                        <a:solidFill>
                          <a:schemeClr val="tx1"/>
                        </a:solidFill>
                      </a:endParaRPr>
                    </a:p>
                  </a:txBody>
                  <a:tcPr anchor="ctr"/>
                </a:tc>
                <a:tc>
                  <a:txBody>
                    <a:bodyPr/>
                    <a:lstStyle/>
                    <a:p>
                      <a:pPr algn="ctr"/>
                      <a:r>
                        <a:rPr kumimoji="1" lang="ja-JP" altLang="en-US" sz="1400" dirty="0">
                          <a:solidFill>
                            <a:schemeClr val="tx1"/>
                          </a:solidFill>
                          <a:latin typeface="Century" panose="02040604050505020304" pitchFamily="18" charset="0"/>
                        </a:rPr>
                        <a:t>北港抽水所</a:t>
                      </a:r>
                      <a:endParaRPr kumimoji="1" lang="en-US" altLang="ja-JP" sz="1400" dirty="0">
                        <a:solidFill>
                          <a:schemeClr val="tx1"/>
                        </a:solidFill>
                        <a:latin typeface="Century" panose="02040604050505020304" pitchFamily="18" charset="0"/>
                      </a:endParaRPr>
                    </a:p>
                  </a:txBody>
                  <a:tcPr anchor="ctr"/>
                </a:tc>
                <a:tc>
                  <a:txBody>
                    <a:bodyPr/>
                    <a:lstStyle/>
                    <a:p>
                      <a:pPr algn="ctr"/>
                      <a:r>
                        <a:rPr kumimoji="1" lang="en-US" altLang="ja-JP" sz="1400" dirty="0" smtClean="0">
                          <a:solidFill>
                            <a:schemeClr val="tx1"/>
                          </a:solidFill>
                          <a:latin typeface="Century" panose="02040604050505020304" pitchFamily="18" charset="0"/>
                        </a:rPr>
                        <a:t>16.3</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21:53</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22:10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1.91</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2.60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Century" panose="02040604050505020304" pitchFamily="18" charset="0"/>
                        </a:rPr>
                        <a:t>13/13</a:t>
                      </a:r>
                      <a:r>
                        <a:rPr kumimoji="1" lang="ja-JP" altLang="en-US" sz="1400" dirty="0" smtClean="0">
                          <a:solidFill>
                            <a:schemeClr val="tx1"/>
                          </a:solidFill>
                          <a:latin typeface="Century" panose="02040604050505020304" pitchFamily="18" charset="0"/>
                        </a:rPr>
                        <a:t>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983912991"/>
                  </a:ext>
                </a:extLst>
              </a:tr>
              <a:tr h="355027">
                <a:tc>
                  <a:txBody>
                    <a:bodyPr/>
                    <a:lstStyle/>
                    <a:p>
                      <a:pPr algn="ct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3</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ja-JP" altLang="en-US" sz="1400" dirty="0">
                          <a:solidFill>
                            <a:schemeClr val="tx1"/>
                          </a:solidFill>
                          <a:latin typeface="Century" panose="02040604050505020304" pitchFamily="18" charset="0"/>
                        </a:rPr>
                        <a:t>深江抽水所</a:t>
                      </a:r>
                    </a:p>
                  </a:txBody>
                  <a:tcPr anchor="ctr"/>
                </a:tc>
                <a:tc>
                  <a:txBody>
                    <a:bodyPr/>
                    <a:lstStyle/>
                    <a:p>
                      <a:pPr algn="ctr"/>
                      <a:r>
                        <a:rPr kumimoji="1" lang="en-US" altLang="ja-JP" sz="1400" dirty="0" smtClean="0">
                          <a:solidFill>
                            <a:schemeClr val="tx1"/>
                          </a:solidFill>
                          <a:latin typeface="Century" panose="02040604050505020304" pitchFamily="18" charset="0"/>
                        </a:rPr>
                        <a:t>10.5</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19:27</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19:28</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+0.54</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+0.50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entury" panose="02040604050505020304" pitchFamily="18" charset="0"/>
                        </a:rPr>
                        <a:t>７</a:t>
                      </a:r>
                      <a:r>
                        <a:rPr kumimoji="1" lang="en-US" altLang="ja-JP" sz="1400" dirty="0" smtClean="0">
                          <a:solidFill>
                            <a:schemeClr val="tx1"/>
                          </a:solidFill>
                          <a:latin typeface="Century" panose="02040604050505020304" pitchFamily="18" charset="0"/>
                        </a:rPr>
                        <a:t>/</a:t>
                      </a:r>
                      <a:r>
                        <a:rPr kumimoji="1" lang="ja-JP" altLang="en-US" sz="1400" dirty="0" smtClean="0">
                          <a:solidFill>
                            <a:schemeClr val="tx1"/>
                          </a:solidFill>
                          <a:latin typeface="Century" panose="02040604050505020304" pitchFamily="18" charset="0"/>
                        </a:rPr>
                        <a:t>７台</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790308906"/>
                  </a:ext>
                </a:extLst>
              </a:tr>
            </a:tbl>
          </a:graphicData>
        </a:graphic>
      </p:graphicFrame>
      <p:sp>
        <p:nvSpPr>
          <p:cNvPr id="10" name="角丸四角形 9"/>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280404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356529"/>
            <a:ext cx="8543925" cy="1325563"/>
          </a:xfrm>
        </p:spPr>
        <p:txBody>
          <a:bodyPr>
            <a:normAutofit/>
          </a:bodyPr>
          <a:lstStyle/>
          <a:p>
            <a:r>
              <a:rPr kumimoji="1" lang="ja-JP" altLang="en-US" sz="2800" dirty="0" smtClean="0"/>
              <a:t>説明資料目次</a:t>
            </a:r>
            <a:endParaRPr kumimoji="1" lang="ja-JP" altLang="en-US" sz="2800" dirty="0"/>
          </a:p>
        </p:txBody>
      </p:sp>
      <p:sp>
        <p:nvSpPr>
          <p:cNvPr id="4" name="フッター プレースホルダー 3"/>
          <p:cNvSpPr>
            <a:spLocks noGrp="1"/>
          </p:cNvSpPr>
          <p:nvPr>
            <p:ph type="ftr" sz="quarter" idx="11"/>
          </p:nvPr>
        </p:nvSpPr>
        <p:spPr/>
        <p:txBody>
          <a:bodyPr/>
          <a:lstStyle/>
          <a:p>
            <a:r>
              <a:rPr kumimoji="1" lang="en-US" altLang="ja-JP" dirty="0" smtClean="0"/>
              <a:t>1</a:t>
            </a:r>
            <a:endParaRPr kumimoji="1" lang="ja-JP" altLang="en-US" dirty="0"/>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2</a:t>
            </a:fld>
            <a:endParaRPr kumimoji="1" lang="ja-JP" altLang="en-US"/>
          </a:p>
        </p:txBody>
      </p:sp>
      <p:sp>
        <p:nvSpPr>
          <p:cNvPr id="7" name="テキスト ボックス 6"/>
          <p:cNvSpPr txBox="1"/>
          <p:nvPr/>
        </p:nvSpPr>
        <p:spPr>
          <a:xfrm>
            <a:off x="1099554" y="1524952"/>
            <a:ext cx="8125408" cy="3416288"/>
          </a:xfrm>
          <a:prstGeom prst="rect">
            <a:avLst/>
          </a:prstGeom>
          <a:noFill/>
        </p:spPr>
        <p:txBody>
          <a:bodyPr vert="horz" wrap="square" lIns="91407" tIns="45704" rIns="91407" bIns="45704" rtlCol="0" anchor="ctr">
            <a:spAutoFit/>
          </a:bodyPr>
          <a:lstStyle/>
          <a:p>
            <a:r>
              <a:rPr lang="ja-JP" altLang="en-US" b="1" dirty="0" smtClean="0"/>
              <a:t>　　　はじめに（大阪市下水道事業概要）　　　　　　　　　 ・・・・・　Ｐ３</a:t>
            </a:r>
            <a:endParaRPr lang="en-US" altLang="ja-JP" b="1" dirty="0" smtClean="0"/>
          </a:p>
          <a:p>
            <a:endParaRPr lang="en-US" altLang="ja-JP" b="1" dirty="0"/>
          </a:p>
          <a:p>
            <a:r>
              <a:rPr lang="ja-JP" altLang="en-US" b="1" dirty="0"/>
              <a:t>１．</a:t>
            </a:r>
            <a:r>
              <a:rPr lang="zh-TW" altLang="en-US" b="1" dirty="0"/>
              <a:t>大阪</a:t>
            </a:r>
            <a:r>
              <a:rPr lang="ja-JP" altLang="en-US" b="1" dirty="0"/>
              <a:t>市</a:t>
            </a:r>
            <a:r>
              <a:rPr lang="zh-TW" altLang="en-US" b="1" dirty="0"/>
              <a:t>下水道施設</a:t>
            </a:r>
            <a:r>
              <a:rPr lang="ja-JP" altLang="en-US" b="1" dirty="0"/>
              <a:t>包括的管理</a:t>
            </a:r>
            <a:r>
              <a:rPr lang="zh-TW" altLang="en-US" b="1" dirty="0"/>
              <a:t>業務</a:t>
            </a:r>
            <a:r>
              <a:rPr lang="zh-TW" altLang="en-US" b="1" dirty="0" smtClean="0"/>
              <a:t>委託</a:t>
            </a:r>
            <a:r>
              <a:rPr lang="ja-JP" altLang="en-US" b="1" smtClean="0"/>
              <a:t>内容</a:t>
            </a:r>
            <a:r>
              <a:rPr lang="ja-JP" altLang="en-US" b="1" dirty="0" smtClean="0"/>
              <a:t>　　　　・・・・・　Ｐ４</a:t>
            </a:r>
            <a:endParaRPr lang="en-US" altLang="ja-JP" b="1" dirty="0" smtClean="0"/>
          </a:p>
          <a:p>
            <a:endParaRPr lang="en-US" altLang="ja-JP" b="1" dirty="0"/>
          </a:p>
          <a:p>
            <a:r>
              <a:rPr lang="ja-JP" altLang="en-US" b="1" dirty="0"/>
              <a:t>２．包括委託に</a:t>
            </a:r>
            <a:r>
              <a:rPr lang="ja-JP" altLang="en-US" b="1" dirty="0" smtClean="0"/>
              <a:t>おけるＰＤＣＡサイクル　　　　　　　　　　  ・・・・・　Ｐ５ー７</a:t>
            </a:r>
            <a:endParaRPr lang="en-US" altLang="ja-JP" b="1" dirty="0"/>
          </a:p>
          <a:p>
            <a:endParaRPr lang="en-US" altLang="ja-JP" b="1" dirty="0"/>
          </a:p>
          <a:p>
            <a:r>
              <a:rPr lang="ja-JP" altLang="en-US" b="1" dirty="0"/>
              <a:t>３．モニタリング実施状況（</a:t>
            </a:r>
            <a:r>
              <a:rPr lang="ja-JP" altLang="en-US" b="1" dirty="0" smtClean="0"/>
              <a:t>令和４年度）　　　　　　　　　・・・・・　Ｐ８－１６</a:t>
            </a:r>
            <a:endParaRPr lang="en-US" altLang="ja-JP" b="1" dirty="0"/>
          </a:p>
          <a:p>
            <a:endParaRPr lang="en-US" altLang="ja-JP" b="1" dirty="0"/>
          </a:p>
          <a:p>
            <a:r>
              <a:rPr lang="ja-JP" altLang="en-US" b="1" dirty="0"/>
              <a:t>４</a:t>
            </a:r>
            <a:r>
              <a:rPr lang="ja-JP" altLang="en-US" b="1" dirty="0" smtClean="0"/>
              <a:t>．要求</a:t>
            </a:r>
            <a:r>
              <a:rPr lang="ja-JP" altLang="en-US" b="1" dirty="0"/>
              <a:t>水準・評価基準の達成状況（</a:t>
            </a:r>
            <a:r>
              <a:rPr lang="ja-JP" altLang="en-US" b="1" dirty="0" smtClean="0"/>
              <a:t>令和４年度）　　・・・・・　Ｐ１７－２７</a:t>
            </a:r>
            <a:endParaRPr lang="en-US" altLang="ja-JP" b="1" dirty="0"/>
          </a:p>
          <a:p>
            <a:endParaRPr lang="en-US" altLang="ja-JP" b="1" dirty="0"/>
          </a:p>
          <a:p>
            <a:r>
              <a:rPr lang="ja-JP" altLang="en-US" b="1" dirty="0" smtClean="0"/>
              <a:t>５</a:t>
            </a:r>
            <a:r>
              <a:rPr lang="ja-JP" altLang="en-US" b="1" dirty="0"/>
              <a:t>．包括委託に関連する事故発生状況（</a:t>
            </a:r>
            <a:r>
              <a:rPr lang="ja-JP" altLang="en-US" b="1" dirty="0" smtClean="0"/>
              <a:t>令和４年度） ・・・・・　Ｐ２８－４１</a:t>
            </a:r>
            <a:endParaRPr lang="en-US" altLang="ja-JP" b="1" dirty="0"/>
          </a:p>
          <a:p>
            <a:endParaRPr lang="en-US" altLang="ja-JP" b="1" dirty="0" smtClean="0"/>
          </a:p>
        </p:txBody>
      </p:sp>
    </p:spTree>
    <p:extLst>
      <p:ext uri="{BB962C8B-B14F-4D97-AF65-F5344CB8AC3E}">
        <p14:creationId xmlns:p14="http://schemas.microsoft.com/office/powerpoint/2010/main" val="239915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放流水質　全</a:t>
            </a:r>
            <a:r>
              <a:rPr lang="ja-JP" altLang="en-US" sz="1950" dirty="0" err="1" smtClean="0">
                <a:solidFill>
                  <a:schemeClr val="bg1"/>
                </a:solidFill>
                <a:latin typeface="HGP創英角ｺﾞｼｯｸUB" panose="020B0900000000000000" pitchFamily="50" charset="-128"/>
                <a:ea typeface="HGP創英角ｺﾞｼｯｸUB" panose="020B0900000000000000" pitchFamily="50" charset="-128"/>
              </a:rPr>
              <a:t>りんの</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超過について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20</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188276"/>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放流水質</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290286" y="1520396"/>
            <a:ext cx="9492343" cy="1692771"/>
          </a:xfrm>
          <a:prstGeom prst="rect">
            <a:avLst/>
          </a:prstGeom>
          <a:noFill/>
        </p:spPr>
        <p:txBody>
          <a:bodyPr wrap="square" rtlCol="0">
            <a:spAutoFit/>
          </a:bodyPr>
          <a:lstStyle/>
          <a:p>
            <a:pPr>
              <a:lnSpc>
                <a:spcPct val="130000"/>
              </a:lnSpc>
            </a:pP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千島下水処理場、海老江下水処理場、大野下水処理場</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において、</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全りんの</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評価基準値（</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C</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値</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超過</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が</a:t>
            </a:r>
            <a:r>
              <a:rPr lang="en-US" altLang="ja-JP" sz="1600" dirty="0">
                <a:latin typeface="Century" panose="02040604050505020304" pitchFamily="18" charset="0"/>
                <a:ea typeface="ＭＳ 明朝" panose="02020609040205080304" pitchFamily="17" charset="-128"/>
                <a:cs typeface="Times New Roman" panose="02020603050405020304" pitchFamily="18" charset="0"/>
              </a:rPr>
              <a:t>8</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回</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発生したが</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その原因は</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工場排水と思われる異常流入や継続的な降雨の影響による生物学的りん除去機能</a:t>
            </a:r>
            <a:r>
              <a:rPr lang="en-US" altLang="ja-JP" sz="1600" baseline="300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の低下</a:t>
            </a:r>
            <a:r>
              <a:rPr lang="ja-JP" altLang="ja-JP" sz="1600" dirty="0" smtClean="0">
                <a:effectLst/>
                <a:latin typeface="Century" panose="02040604050505020304" pitchFamily="18" charset="0"/>
                <a:ea typeface="ＭＳ 明朝" panose="02020609040205080304" pitchFamily="17" charset="-128"/>
                <a:cs typeface="Times New Roman" panose="02020603050405020304" pitchFamily="18" charset="0"/>
              </a:rPr>
              <a:t>など</a:t>
            </a:r>
            <a:r>
              <a:rPr lang="ja-JP" altLang="ja-JP" sz="1600" dirty="0">
                <a:latin typeface="ＭＳ 明朝" panose="02020609040205080304" pitchFamily="17" charset="-128"/>
                <a:ea typeface="ＭＳ 明朝" panose="02020609040205080304" pitchFamily="17" charset="-128"/>
              </a:rPr>
              <a:t>外部要因によるものであった。</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結果</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として評価基準超過</a:t>
            </a:r>
            <a:r>
              <a:rPr lang="ja-JP" altLang="en-US" sz="1600" dirty="0" smtClean="0">
                <a:effectLst/>
                <a:latin typeface="Century" panose="02040604050505020304" pitchFamily="18" charset="0"/>
                <a:ea typeface="ＭＳ 明朝" panose="02020609040205080304" pitchFamily="17" charset="-128"/>
                <a:cs typeface="Times New Roman" panose="02020603050405020304" pitchFamily="18" charset="0"/>
              </a:rPr>
              <a:t>に至って</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いるが、</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受注者</a:t>
            </a:r>
            <a:r>
              <a:rPr lang="ja-JP" altLang="en-US" sz="1600" dirty="0" smtClean="0">
                <a:latin typeface="Century" panose="02040604050505020304" pitchFamily="18" charset="0"/>
                <a:ea typeface="ＭＳ 明朝" panose="02020609040205080304" pitchFamily="17" charset="-128"/>
                <a:cs typeface="Times New Roman" panose="02020603050405020304" pitchFamily="18" charset="0"/>
              </a:rPr>
              <a:t>は</a:t>
            </a:r>
            <a:r>
              <a:rPr lang="ja-JP" altLang="ja-JP" sz="1600" dirty="0">
                <a:latin typeface="ＭＳ 明朝" panose="02020609040205080304" pitchFamily="17" charset="-128"/>
                <a:ea typeface="ＭＳ 明朝" panose="02020609040205080304" pitchFamily="17" charset="-128"/>
              </a:rPr>
              <a:t>異常流入の水質確認や、</a:t>
            </a:r>
            <a:r>
              <a:rPr lang="ja-JP" altLang="ja-JP" sz="1600" dirty="0" err="1">
                <a:latin typeface="ＭＳ 明朝" panose="02020609040205080304" pitchFamily="17" charset="-128"/>
                <a:ea typeface="ＭＳ 明朝" panose="02020609040205080304" pitchFamily="17" charset="-128"/>
              </a:rPr>
              <a:t>りん</a:t>
            </a:r>
            <a:r>
              <a:rPr lang="ja-JP" altLang="ja-JP" sz="1600" dirty="0">
                <a:latin typeface="ＭＳ 明朝" panose="02020609040205080304" pitchFamily="17" charset="-128"/>
                <a:ea typeface="ＭＳ 明朝" panose="02020609040205080304" pitchFamily="17" charset="-128"/>
              </a:rPr>
              <a:t>濃度が上昇した際は速やかにこれを検知、報告するとともに、直ちに運転状況の確認や仮設設備による薬品の添加によりりん濃度</a:t>
            </a:r>
            <a:r>
              <a:rPr lang="ja-JP" altLang="ja-JP" sz="1600" dirty="0" smtClean="0">
                <a:latin typeface="ＭＳ 明朝" panose="02020609040205080304" pitchFamily="17" charset="-128"/>
                <a:ea typeface="ＭＳ 明朝" panose="02020609040205080304" pitchFamily="17" charset="-128"/>
              </a:rPr>
              <a:t>抑制</a:t>
            </a:r>
            <a:r>
              <a:rPr lang="ja-JP" altLang="en-US" sz="1600" dirty="0">
                <a:latin typeface="ＭＳ 明朝" panose="02020609040205080304" pitchFamily="17" charset="-128"/>
                <a:ea typeface="ＭＳ 明朝" panose="02020609040205080304" pitchFamily="17" charset="-128"/>
              </a:rPr>
              <a:t>を</a:t>
            </a:r>
            <a:r>
              <a:rPr lang="ja-JP" altLang="ja-JP" sz="1600" dirty="0" smtClean="0">
                <a:latin typeface="ＭＳ 明朝" panose="02020609040205080304" pitchFamily="17" charset="-128"/>
                <a:ea typeface="ＭＳ 明朝" panose="02020609040205080304" pitchFamily="17" charset="-128"/>
              </a:rPr>
              <a:t>図って</a:t>
            </a:r>
            <a:r>
              <a:rPr lang="ja-JP" altLang="ja-JP" sz="1600" dirty="0">
                <a:latin typeface="ＭＳ 明朝" panose="02020609040205080304" pitchFamily="17" charset="-128"/>
                <a:ea typeface="ＭＳ 明朝" panose="02020609040205080304" pitchFamily="17" charset="-128"/>
              </a:rPr>
              <a:t>おり、適切に対応していた。</a:t>
            </a:r>
            <a:endParaRPr kumimoji="1" lang="ja-JP" altLang="en-US" sz="1600" dirty="0">
              <a:latin typeface="ＭＳ 明朝" panose="02020609040205080304" pitchFamily="17" charset="-128"/>
              <a:ea typeface="ＭＳ 明朝" panose="02020609040205080304" pitchFamily="17" charset="-128"/>
            </a:endParaRPr>
          </a:p>
        </p:txBody>
      </p:sp>
      <p:graphicFrame>
        <p:nvGraphicFramePr>
          <p:cNvPr id="9" name="表 9">
            <a:extLst>
              <a:ext uri="{FF2B5EF4-FFF2-40B4-BE49-F238E27FC236}">
                <a16:creationId xmlns:a16="http://schemas.microsoft.com/office/drawing/2014/main" id="{545416E3-B60D-FD8F-2F10-95CD647C5F46}"/>
              </a:ext>
            </a:extLst>
          </p:cNvPr>
          <p:cNvGraphicFramePr>
            <a:graphicFrameLocks noGrp="1"/>
          </p:cNvGraphicFramePr>
          <p:nvPr>
            <p:extLst>
              <p:ext uri="{D42A27DB-BD31-4B8C-83A1-F6EECF244321}">
                <p14:modId xmlns:p14="http://schemas.microsoft.com/office/powerpoint/2010/main" val="647659237"/>
              </p:ext>
            </p:extLst>
          </p:nvPr>
        </p:nvGraphicFramePr>
        <p:xfrm>
          <a:off x="785890" y="3453855"/>
          <a:ext cx="8352000" cy="3277757"/>
        </p:xfrm>
        <a:graphic>
          <a:graphicData uri="http://schemas.openxmlformats.org/drawingml/2006/table">
            <a:tbl>
              <a:tblPr firstRow="1" bandRow="1">
                <a:tableStyleId>{5C22544A-7EE6-4342-B048-85BDC9FD1C3A}</a:tableStyleId>
              </a:tblPr>
              <a:tblGrid>
                <a:gridCol w="1670400">
                  <a:extLst>
                    <a:ext uri="{9D8B030D-6E8A-4147-A177-3AD203B41FA5}">
                      <a16:colId xmlns:a16="http://schemas.microsoft.com/office/drawing/2014/main" val="3812377240"/>
                    </a:ext>
                  </a:extLst>
                </a:gridCol>
                <a:gridCol w="1670400">
                  <a:extLst>
                    <a:ext uri="{9D8B030D-6E8A-4147-A177-3AD203B41FA5}">
                      <a16:colId xmlns:a16="http://schemas.microsoft.com/office/drawing/2014/main" val="3747593015"/>
                    </a:ext>
                  </a:extLst>
                </a:gridCol>
                <a:gridCol w="1670400">
                  <a:extLst>
                    <a:ext uri="{9D8B030D-6E8A-4147-A177-3AD203B41FA5}">
                      <a16:colId xmlns:a16="http://schemas.microsoft.com/office/drawing/2014/main" val="4251072969"/>
                    </a:ext>
                  </a:extLst>
                </a:gridCol>
                <a:gridCol w="1670400">
                  <a:extLst>
                    <a:ext uri="{9D8B030D-6E8A-4147-A177-3AD203B41FA5}">
                      <a16:colId xmlns:a16="http://schemas.microsoft.com/office/drawing/2014/main" val="1754706603"/>
                    </a:ext>
                  </a:extLst>
                </a:gridCol>
                <a:gridCol w="1670400">
                  <a:extLst>
                    <a:ext uri="{9D8B030D-6E8A-4147-A177-3AD203B41FA5}">
                      <a16:colId xmlns:a16="http://schemas.microsoft.com/office/drawing/2014/main" val="3203054985"/>
                    </a:ext>
                  </a:extLst>
                </a:gridCol>
              </a:tblGrid>
              <a:tr h="541757">
                <a:tc>
                  <a:txBody>
                    <a:bodyPr/>
                    <a:lstStyle/>
                    <a:p>
                      <a:pPr algn="ctr"/>
                      <a:r>
                        <a:rPr kumimoji="1" lang="ja-JP" altLang="en-US" sz="1400" dirty="0">
                          <a:solidFill>
                            <a:schemeClr val="tx1"/>
                          </a:solidFill>
                          <a:latin typeface="Century" panose="02040604050505020304" pitchFamily="18" charset="0"/>
                        </a:rPr>
                        <a:t>月日</a:t>
                      </a:r>
                    </a:p>
                  </a:txBody>
                  <a:tcPr anchor="ctr"/>
                </a:tc>
                <a:tc>
                  <a:txBody>
                    <a:bodyPr/>
                    <a:lstStyle/>
                    <a:p>
                      <a:pPr algn="ctr"/>
                      <a:r>
                        <a:rPr kumimoji="1" lang="ja-JP" altLang="en-US" sz="1400" dirty="0">
                          <a:solidFill>
                            <a:schemeClr val="tx1"/>
                          </a:solidFill>
                          <a:latin typeface="Century" panose="02040604050505020304" pitchFamily="18" charset="0"/>
                        </a:rPr>
                        <a:t>機場名</a:t>
                      </a:r>
                    </a:p>
                  </a:txBody>
                  <a:tcPr anchor="ctr"/>
                </a:tc>
                <a:tc>
                  <a:txBody>
                    <a:bodyPr/>
                    <a:lstStyle/>
                    <a:p>
                      <a:pPr algn="ctr"/>
                      <a:r>
                        <a:rPr kumimoji="1" lang="en-US" altLang="ja-JP" sz="1400" dirty="0">
                          <a:solidFill>
                            <a:schemeClr val="tx1"/>
                          </a:solidFill>
                          <a:latin typeface="Century" panose="02040604050505020304" pitchFamily="18" charset="0"/>
                        </a:rPr>
                        <a:t>T-P</a:t>
                      </a:r>
                      <a:r>
                        <a:rPr kumimoji="1" lang="ja-JP" altLang="en-US" sz="1400" dirty="0">
                          <a:solidFill>
                            <a:schemeClr val="tx1"/>
                          </a:solidFill>
                          <a:latin typeface="Century" panose="02040604050505020304" pitchFamily="18" charset="0"/>
                        </a:rPr>
                        <a:t>（</a:t>
                      </a:r>
                      <a:r>
                        <a:rPr kumimoji="1" lang="en-US" altLang="ja-JP" sz="1400" dirty="0">
                          <a:solidFill>
                            <a:schemeClr val="tx1"/>
                          </a:solidFill>
                          <a:latin typeface="Century" panose="02040604050505020304" pitchFamily="18" charset="0"/>
                        </a:rPr>
                        <a:t>mg/L</a:t>
                      </a:r>
                      <a:r>
                        <a:rPr kumimoji="1" lang="ja-JP" altLang="en-US" sz="1400" dirty="0">
                          <a:solidFill>
                            <a:schemeClr val="tx1"/>
                          </a:solidFill>
                          <a:latin typeface="Century" panose="02040604050505020304" pitchFamily="18" charset="0"/>
                        </a:rPr>
                        <a:t>）</a:t>
                      </a:r>
                      <a:endParaRPr kumimoji="1" lang="en-US" altLang="ja-JP"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基準値（</a:t>
                      </a:r>
                      <a:r>
                        <a:rPr kumimoji="1" lang="en-US" altLang="ja-JP" sz="1400" dirty="0">
                          <a:solidFill>
                            <a:schemeClr val="tx1"/>
                          </a:solidFill>
                          <a:latin typeface="Century" panose="02040604050505020304" pitchFamily="18" charset="0"/>
                        </a:rPr>
                        <a:t>C</a:t>
                      </a:r>
                      <a:r>
                        <a:rPr kumimoji="1" lang="ja-JP" altLang="en-US" sz="1400" dirty="0">
                          <a:solidFill>
                            <a:schemeClr val="tx1"/>
                          </a:solidFill>
                          <a:latin typeface="Century" panose="02040604050505020304" pitchFamily="18" charset="0"/>
                        </a:rPr>
                        <a:t>値）</a:t>
                      </a:r>
                      <a:endParaRPr kumimoji="1" lang="en-US" altLang="ja-JP" sz="1400" dirty="0">
                        <a:solidFill>
                          <a:schemeClr val="tx1"/>
                        </a:solidFill>
                        <a:latin typeface="Century" panose="02040604050505020304" pitchFamily="18" charset="0"/>
                      </a:endParaRPr>
                    </a:p>
                    <a:p>
                      <a:pPr algn="ctr"/>
                      <a:r>
                        <a:rPr kumimoji="1" lang="ja-JP" altLang="en-US" sz="1400" dirty="0">
                          <a:solidFill>
                            <a:schemeClr val="tx1"/>
                          </a:solidFill>
                          <a:latin typeface="Century" panose="02040604050505020304" pitchFamily="18" charset="0"/>
                        </a:rPr>
                        <a:t>（評価基準値）</a:t>
                      </a:r>
                    </a:p>
                  </a:txBody>
                  <a:tcPr anchor="ctr"/>
                </a:tc>
                <a:tc>
                  <a:txBody>
                    <a:bodyPr/>
                    <a:lstStyle/>
                    <a:p>
                      <a:pPr algn="ctr"/>
                      <a:r>
                        <a:rPr kumimoji="1" lang="ja-JP" altLang="en-US" sz="1400" dirty="0">
                          <a:solidFill>
                            <a:schemeClr val="tx1"/>
                          </a:solidFill>
                          <a:latin typeface="Century" panose="02040604050505020304" pitchFamily="18" charset="0"/>
                        </a:rPr>
                        <a:t>超過原因</a:t>
                      </a:r>
                    </a:p>
                  </a:txBody>
                  <a:tcPr anchor="ctr"/>
                </a:tc>
                <a:extLst>
                  <a:ext uri="{0D108BD9-81ED-4DB2-BD59-A6C34878D82A}">
                    <a16:rowId xmlns:a16="http://schemas.microsoft.com/office/drawing/2014/main" val="2657027487"/>
                  </a:ext>
                </a:extLst>
              </a:tr>
              <a:tr h="342000">
                <a:tc>
                  <a:txBody>
                    <a:bodyPr/>
                    <a:lstStyle/>
                    <a:p>
                      <a:pPr algn="ctr"/>
                      <a:r>
                        <a:rPr kumimoji="1" lang="en-US" altLang="ja-JP" sz="1400" dirty="0">
                          <a:solidFill>
                            <a:schemeClr val="tx1"/>
                          </a:solidFill>
                          <a:latin typeface="Century" panose="02040604050505020304" pitchFamily="18" charset="0"/>
                        </a:rPr>
                        <a:t>5</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22</a:t>
                      </a:r>
                      <a:r>
                        <a:rPr kumimoji="1" lang="ja-JP" altLang="en-US" sz="1400" dirty="0">
                          <a:solidFill>
                            <a:schemeClr val="tx1"/>
                          </a:solidFill>
                          <a:latin typeface="Century" panose="02040604050505020304" pitchFamily="18" charset="0"/>
                        </a:rPr>
                        <a:t>日</a:t>
                      </a:r>
                    </a:p>
                  </a:txBody>
                  <a:tcPr anchor="ctr"/>
                </a:tc>
                <a:tc rowSpan="3">
                  <a:txBody>
                    <a:bodyPr/>
                    <a:lstStyle/>
                    <a:p>
                      <a:pPr algn="ctr"/>
                      <a:r>
                        <a:rPr kumimoji="1" lang="ja-JP" altLang="en-US" sz="1400" dirty="0">
                          <a:solidFill>
                            <a:schemeClr val="tx1"/>
                          </a:solidFill>
                          <a:latin typeface="Century" panose="02040604050505020304" pitchFamily="18" charset="0"/>
                        </a:rPr>
                        <a:t>千島下水処理場</a:t>
                      </a:r>
                      <a:endParaRPr kumimoji="1" lang="en-US" altLang="ja-JP" sz="1400" dirty="0">
                        <a:solidFill>
                          <a:schemeClr val="tx1"/>
                        </a:solidFill>
                        <a:latin typeface="Century" panose="02040604050505020304" pitchFamily="18" charset="0"/>
                      </a:endParaRPr>
                    </a:p>
                  </a:txBody>
                  <a:tcPr anchor="ctr"/>
                </a:tc>
                <a:tc>
                  <a:txBody>
                    <a:bodyPr/>
                    <a:lstStyle/>
                    <a:p>
                      <a:pPr algn="ctr"/>
                      <a:r>
                        <a:rPr kumimoji="1" lang="en-US" altLang="ja-JP" sz="1400" dirty="0">
                          <a:solidFill>
                            <a:schemeClr val="tx1"/>
                          </a:solidFill>
                          <a:latin typeface="Century" panose="02040604050505020304" pitchFamily="18" charset="0"/>
                        </a:rPr>
                        <a:t>1.5</a:t>
                      </a:r>
                      <a:endParaRPr kumimoji="1" lang="ja-JP" altLang="en-US" sz="1400" dirty="0">
                        <a:solidFill>
                          <a:schemeClr val="tx1"/>
                        </a:solidFill>
                        <a:latin typeface="Century" panose="02040604050505020304" pitchFamily="18" charset="0"/>
                      </a:endParaRPr>
                    </a:p>
                  </a:txBody>
                  <a:tcP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1.0</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異常流入</a:t>
                      </a:r>
                    </a:p>
                  </a:txBody>
                  <a:tcPr/>
                </a:tc>
                <a:extLst>
                  <a:ext uri="{0D108BD9-81ED-4DB2-BD59-A6C34878D82A}">
                    <a16:rowId xmlns:a16="http://schemas.microsoft.com/office/drawing/2014/main" val="670445557"/>
                  </a:ext>
                </a:extLst>
              </a:tr>
              <a:tr h="342000">
                <a:tc>
                  <a:txBody>
                    <a:bodyPr/>
                    <a:lstStyle/>
                    <a:p>
                      <a:pPr algn="ctr"/>
                      <a:r>
                        <a:rPr kumimoji="1" lang="en-US" altLang="ja-JP" sz="1400" dirty="0">
                          <a:solidFill>
                            <a:schemeClr val="tx1"/>
                          </a:solidFill>
                          <a:latin typeface="Century" panose="02040604050505020304" pitchFamily="18" charset="0"/>
                        </a:rPr>
                        <a:t>7</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日</a:t>
                      </a:r>
                    </a:p>
                  </a:txBody>
                  <a:tcPr anchor="ctr"/>
                </a:tc>
                <a:tc vMerge="1">
                  <a:txBody>
                    <a:bodyPr/>
                    <a:lstStyle/>
                    <a:p>
                      <a:pPr algn="ctr"/>
                      <a:r>
                        <a:rPr kumimoji="1" lang="ja-JP" altLang="en-US" sz="1400" dirty="0">
                          <a:solidFill>
                            <a:schemeClr val="tx1"/>
                          </a:solidFill>
                          <a:latin typeface="Century" panose="02040604050505020304" pitchFamily="18" charset="0"/>
                        </a:rPr>
                        <a:t>鶴町抽水所</a:t>
                      </a:r>
                    </a:p>
                  </a:txBody>
                  <a:tcPr anchor="ctr"/>
                </a:tc>
                <a:tc>
                  <a:txBody>
                    <a:bodyPr/>
                    <a:lstStyle/>
                    <a:p>
                      <a:pPr algn="ctr"/>
                      <a:r>
                        <a:rPr kumimoji="1" lang="en-US" altLang="ja-JP" sz="1400" dirty="0">
                          <a:solidFill>
                            <a:schemeClr val="tx1"/>
                          </a:solidFill>
                          <a:latin typeface="Century" panose="02040604050505020304" pitchFamily="18" charset="0"/>
                        </a:rPr>
                        <a:t>1.4</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endParaRPr kumimoji="1" lang="en-US" altLang="ja-JP"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555964851"/>
                  </a:ext>
                </a:extLst>
              </a:tr>
              <a:tr h="342000">
                <a:tc>
                  <a:txBody>
                    <a:bodyPr/>
                    <a:lstStyle/>
                    <a:p>
                      <a:pPr algn="ctr"/>
                      <a:r>
                        <a:rPr kumimoji="1" lang="en-US" altLang="ja-JP" sz="1400" dirty="0">
                          <a:solidFill>
                            <a:schemeClr val="tx1"/>
                          </a:solidFill>
                          <a:latin typeface="Century" panose="02040604050505020304" pitchFamily="18" charset="0"/>
                        </a:rPr>
                        <a:t>7</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23</a:t>
                      </a:r>
                      <a:r>
                        <a:rPr kumimoji="1" lang="ja-JP" altLang="en-US" sz="1400" dirty="0">
                          <a:solidFill>
                            <a:schemeClr val="tx1"/>
                          </a:solidFill>
                          <a:latin typeface="Century" panose="02040604050505020304" pitchFamily="18" charset="0"/>
                        </a:rPr>
                        <a:t>日</a:t>
                      </a:r>
                    </a:p>
                  </a:txBody>
                  <a:tcPr anchor="ctr"/>
                </a:tc>
                <a:tc vMerge="1">
                  <a:txBody>
                    <a:bodyPr/>
                    <a:lstStyle/>
                    <a:p>
                      <a:pPr algn="ctr"/>
                      <a:r>
                        <a:rPr kumimoji="1" lang="ja-JP" altLang="en-US" sz="1400" dirty="0">
                          <a:solidFill>
                            <a:schemeClr val="tx1"/>
                          </a:solidFill>
                          <a:latin typeface="Century" panose="02040604050505020304" pitchFamily="18" charset="0"/>
                        </a:rPr>
                        <a:t>南港第</a:t>
                      </a:r>
                      <a:r>
                        <a:rPr kumimoji="1" lang="en-US" altLang="ja-JP" sz="1400" dirty="0">
                          <a:solidFill>
                            <a:schemeClr val="tx1"/>
                          </a:solidFill>
                          <a:latin typeface="Century" panose="02040604050505020304" pitchFamily="18" charset="0"/>
                        </a:rPr>
                        <a:t>1</a:t>
                      </a:r>
                      <a:r>
                        <a:rPr kumimoji="1" lang="ja-JP" altLang="en-US" sz="1400" dirty="0">
                          <a:solidFill>
                            <a:schemeClr val="tx1"/>
                          </a:solidFill>
                          <a:latin typeface="Century" panose="02040604050505020304" pitchFamily="18" charset="0"/>
                        </a:rPr>
                        <a:t>抽水所</a:t>
                      </a:r>
                    </a:p>
                  </a:txBody>
                  <a:tcPr anchor="ctr"/>
                </a:tc>
                <a:tc>
                  <a:txBody>
                    <a:bodyPr/>
                    <a:lstStyle/>
                    <a:p>
                      <a:pPr algn="ctr"/>
                      <a:r>
                        <a:rPr kumimoji="1" lang="en-US" altLang="ja-JP" sz="1400" dirty="0">
                          <a:solidFill>
                            <a:schemeClr val="tx1"/>
                          </a:solidFill>
                          <a:latin typeface="Century" panose="02040604050505020304" pitchFamily="18" charset="0"/>
                        </a:rPr>
                        <a:t>1.2</a:t>
                      </a:r>
                    </a:p>
                  </a:txBody>
                  <a:tcPr anchor="ctr"/>
                </a:tc>
                <a:tc vMerge="1">
                  <a:txBody>
                    <a:bodyPr/>
                    <a:lstStyle/>
                    <a:p>
                      <a:pPr algn="ct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3310159864"/>
                  </a:ext>
                </a:extLst>
              </a:tr>
              <a:tr h="342000">
                <a:tc>
                  <a:txBody>
                    <a:bodyPr/>
                    <a:lstStyle/>
                    <a:p>
                      <a:pPr algn="ctr"/>
                      <a:r>
                        <a:rPr kumimoji="1" lang="en-US" altLang="ja-JP" sz="1400" dirty="0">
                          <a:solidFill>
                            <a:schemeClr val="tx1"/>
                          </a:solidFill>
                          <a:latin typeface="Century" panose="02040604050505020304" pitchFamily="18" charset="0"/>
                        </a:rPr>
                        <a:t>5</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31</a:t>
                      </a:r>
                      <a:r>
                        <a:rPr kumimoji="1" lang="ja-JP" altLang="en-US" sz="1400" dirty="0">
                          <a:solidFill>
                            <a:schemeClr val="tx1"/>
                          </a:solidFill>
                          <a:latin typeface="Century" panose="02040604050505020304" pitchFamily="18" charset="0"/>
                        </a:rPr>
                        <a:t>日</a:t>
                      </a:r>
                    </a:p>
                  </a:txBody>
                  <a:tcPr anchor="ctr"/>
                </a:tc>
                <a:tc rowSpan="3">
                  <a:txBody>
                    <a:bodyPr/>
                    <a:lstStyle/>
                    <a:p>
                      <a:pPr algn="ctr"/>
                      <a:r>
                        <a:rPr kumimoji="1" lang="ja-JP" altLang="en-US" sz="1400" dirty="0">
                          <a:solidFill>
                            <a:schemeClr val="tx1"/>
                          </a:solidFill>
                          <a:latin typeface="Century" panose="02040604050505020304" pitchFamily="18" charset="0"/>
                        </a:rPr>
                        <a:t>海老江下水処理場</a:t>
                      </a:r>
                    </a:p>
                  </a:txBody>
                  <a:tcPr anchor="ctr"/>
                </a:tc>
                <a:tc>
                  <a:txBody>
                    <a:bodyPr/>
                    <a:lstStyle/>
                    <a:p>
                      <a:pPr algn="ctr"/>
                      <a:r>
                        <a:rPr kumimoji="1" lang="en-US" altLang="ja-JP" sz="1400" dirty="0">
                          <a:solidFill>
                            <a:schemeClr val="tx1"/>
                          </a:solidFill>
                          <a:latin typeface="Century" panose="02040604050505020304" pitchFamily="18" charset="0"/>
                        </a:rPr>
                        <a:t>1.2</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1621177054"/>
                  </a:ext>
                </a:extLst>
              </a:tr>
              <a:tr h="342000">
                <a:tc>
                  <a:txBody>
                    <a:bodyPr/>
                    <a:lstStyle/>
                    <a:p>
                      <a:pPr algn="ct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28</a:t>
                      </a:r>
                      <a:r>
                        <a:rPr kumimoji="1" lang="ja-JP" altLang="en-US" sz="1400" dirty="0">
                          <a:solidFill>
                            <a:schemeClr val="tx1"/>
                          </a:solidFill>
                          <a:latin typeface="Century" panose="02040604050505020304" pitchFamily="18" charset="0"/>
                        </a:rPr>
                        <a:t>日</a:t>
                      </a:r>
                    </a:p>
                  </a:txBody>
                  <a:tcPr anchor="ctr"/>
                </a:tc>
                <a:tc vMerge="1">
                  <a:txBody>
                    <a:bodyPr/>
                    <a:lstStyle/>
                    <a:p>
                      <a:pPr algn="ctr"/>
                      <a:r>
                        <a:rPr kumimoji="1" lang="ja-JP" altLang="en-US" sz="1400" dirty="0">
                          <a:solidFill>
                            <a:schemeClr val="tx1"/>
                          </a:solidFill>
                          <a:latin typeface="Century" panose="02040604050505020304" pitchFamily="18" charset="0"/>
                        </a:rPr>
                        <a:t>竹島抽水所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1.2</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4270106790"/>
                  </a:ext>
                </a:extLst>
              </a:tr>
              <a:tr h="342000">
                <a:tc>
                  <a:txBody>
                    <a:bodyPr/>
                    <a:lstStyle/>
                    <a:p>
                      <a:pPr algn="ctr"/>
                      <a:r>
                        <a:rPr kumimoji="1" lang="en-US" altLang="ja-JP" sz="1400" dirty="0">
                          <a:solidFill>
                            <a:schemeClr val="tx1"/>
                          </a:solidFill>
                          <a:latin typeface="Century" panose="02040604050505020304" pitchFamily="18" charset="0"/>
                        </a:rPr>
                        <a:t>9</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日</a:t>
                      </a:r>
                    </a:p>
                  </a:txBody>
                  <a:tcPr anchor="ctr"/>
                </a:tc>
                <a:tc vMerge="1">
                  <a:txBody>
                    <a:bodyPr/>
                    <a:lstStyle/>
                    <a:p>
                      <a:pPr algn="ctr"/>
                      <a:r>
                        <a:rPr kumimoji="1" lang="ja-JP" altLang="en-US" sz="1400" dirty="0">
                          <a:solidFill>
                            <a:schemeClr val="tx1"/>
                          </a:solidFill>
                          <a:latin typeface="Century" panose="02040604050505020304" pitchFamily="18" charset="0"/>
                        </a:rPr>
                        <a:t>佃第</a:t>
                      </a:r>
                      <a:r>
                        <a:rPr kumimoji="1" lang="en-US" altLang="ja-JP" sz="1400" dirty="0">
                          <a:solidFill>
                            <a:schemeClr val="tx1"/>
                          </a:solidFill>
                          <a:latin typeface="Century" panose="02040604050505020304" pitchFamily="18" charset="0"/>
                        </a:rPr>
                        <a:t>2</a:t>
                      </a:r>
                      <a:r>
                        <a:rPr kumimoji="1" lang="ja-JP" altLang="en-US" sz="1400" dirty="0">
                          <a:solidFill>
                            <a:schemeClr val="tx1"/>
                          </a:solidFill>
                          <a:latin typeface="Century" panose="02040604050505020304" pitchFamily="18" charset="0"/>
                        </a:rPr>
                        <a:t>抽水所</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1.2</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2465529483"/>
                  </a:ext>
                </a:extLst>
              </a:tr>
              <a:tr h="342000">
                <a:tc>
                  <a:txBody>
                    <a:bodyPr/>
                    <a:lstStyle/>
                    <a:p>
                      <a:pPr algn="ctr"/>
                      <a:r>
                        <a:rPr kumimoji="1" lang="en-US" altLang="ja-JP" sz="1400" dirty="0">
                          <a:solidFill>
                            <a:schemeClr val="tx1"/>
                          </a:solidFill>
                          <a:latin typeface="Century" panose="02040604050505020304" pitchFamily="18" charset="0"/>
                        </a:rPr>
                        <a:t>8</a:t>
                      </a:r>
                      <a:r>
                        <a:rPr kumimoji="1" lang="ja-JP" altLang="en-US" sz="1400" dirty="0">
                          <a:solidFill>
                            <a:schemeClr val="tx1"/>
                          </a:solidFill>
                          <a:latin typeface="Century" panose="02040604050505020304" pitchFamily="18" charset="0"/>
                        </a:rPr>
                        <a:t>月</a:t>
                      </a:r>
                      <a:r>
                        <a:rPr kumimoji="1" lang="en-US" altLang="ja-JP" sz="1400" dirty="0">
                          <a:solidFill>
                            <a:schemeClr val="tx1"/>
                          </a:solidFill>
                          <a:latin typeface="Century" panose="02040604050505020304" pitchFamily="18" charset="0"/>
                        </a:rPr>
                        <a:t>18</a:t>
                      </a:r>
                      <a:r>
                        <a:rPr kumimoji="1" lang="ja-JP" altLang="en-US" sz="1400" dirty="0">
                          <a:solidFill>
                            <a:schemeClr val="tx1"/>
                          </a:solidFill>
                          <a:latin typeface="Century" panose="02040604050505020304" pitchFamily="18" charset="0"/>
                        </a:rPr>
                        <a:t>日</a:t>
                      </a:r>
                    </a:p>
                  </a:txBody>
                  <a:tcPr anchor="ctr"/>
                </a:tc>
                <a:tc>
                  <a:txBody>
                    <a:bodyPr/>
                    <a:lstStyle/>
                    <a:p>
                      <a:pPr algn="ctr"/>
                      <a:r>
                        <a:rPr kumimoji="1" lang="ja-JP" altLang="en-US" sz="1400" dirty="0">
                          <a:solidFill>
                            <a:schemeClr val="tx1"/>
                          </a:solidFill>
                          <a:latin typeface="Century" panose="02040604050505020304" pitchFamily="18" charset="0"/>
                        </a:rPr>
                        <a:t>大野下水処理場</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Century" panose="02040604050505020304" pitchFamily="18" charset="0"/>
                        </a:rPr>
                        <a:t>1.1</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Century" panose="02040604050505020304" pitchFamily="18" charset="0"/>
                        </a:rPr>
                        <a:t>降雨</a:t>
                      </a:r>
                    </a:p>
                  </a:txBody>
                  <a:tcPr anchor="ctr"/>
                </a:tc>
                <a:extLst>
                  <a:ext uri="{0D108BD9-81ED-4DB2-BD59-A6C34878D82A}">
                    <a16:rowId xmlns:a16="http://schemas.microsoft.com/office/drawing/2014/main" val="346132147"/>
                  </a:ext>
                </a:extLst>
              </a:tr>
              <a:tr h="342000">
                <a:tc>
                  <a:txBody>
                    <a:bodyPr/>
                    <a:lstStyle/>
                    <a:p>
                      <a:pPr algn="ctr"/>
                      <a:r>
                        <a:rPr kumimoji="1" lang="en-US" altLang="ja-JP" sz="1400" dirty="0" smtClean="0">
                          <a:solidFill>
                            <a:schemeClr val="tx1"/>
                          </a:solidFill>
                          <a:latin typeface="Century" panose="02040604050505020304" pitchFamily="18" charset="0"/>
                        </a:rPr>
                        <a:t>11</a:t>
                      </a:r>
                      <a:r>
                        <a:rPr kumimoji="1" lang="ja-JP" altLang="en-US" sz="1400" dirty="0" smtClean="0">
                          <a:solidFill>
                            <a:schemeClr val="tx1"/>
                          </a:solidFill>
                          <a:latin typeface="Century" panose="02040604050505020304" pitchFamily="18" charset="0"/>
                        </a:rPr>
                        <a:t>月</a:t>
                      </a:r>
                      <a:r>
                        <a:rPr kumimoji="1" lang="en-US" altLang="ja-JP" sz="1400" dirty="0" smtClean="0">
                          <a:solidFill>
                            <a:schemeClr val="tx1"/>
                          </a:solidFill>
                          <a:latin typeface="Century" panose="02040604050505020304" pitchFamily="18" charset="0"/>
                        </a:rPr>
                        <a:t>29</a:t>
                      </a:r>
                      <a:r>
                        <a:rPr kumimoji="1" lang="ja-JP" altLang="en-US" sz="1400" dirty="0" smtClean="0">
                          <a:solidFill>
                            <a:schemeClr val="tx1"/>
                          </a:solidFill>
                          <a:latin typeface="Century" panose="02040604050505020304" pitchFamily="18" charset="0"/>
                        </a:rPr>
                        <a:t>日</a:t>
                      </a:r>
                      <a:endParaRPr kumimoji="1" lang="ja-JP" altLang="en-US" sz="1400" dirty="0">
                        <a:solidFill>
                          <a:schemeClr val="tx1"/>
                        </a:solidFill>
                        <a:latin typeface="Century" panose="02040604050505020304" pitchFamily="18" charset="0"/>
                      </a:endParaRPr>
                    </a:p>
                  </a:txBody>
                  <a:tcPr anchor="ctr"/>
                </a:tc>
                <a:tc>
                  <a:txBody>
                    <a:bodyPr/>
                    <a:lstStyle/>
                    <a:p>
                      <a:pPr algn="ctr"/>
                      <a:r>
                        <a:rPr kumimoji="1" lang="ja-JP" altLang="en-US" sz="1400" dirty="0" smtClean="0">
                          <a:solidFill>
                            <a:schemeClr val="tx1"/>
                          </a:solidFill>
                          <a:latin typeface="Century" panose="02040604050505020304" pitchFamily="18" charset="0"/>
                        </a:rPr>
                        <a:t>住之江下水処理場</a:t>
                      </a: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Century" panose="02040604050505020304" pitchFamily="18" charset="0"/>
                        </a:rPr>
                        <a:t>1.6</a:t>
                      </a:r>
                      <a:endParaRPr kumimoji="1" lang="ja-JP" altLang="en-US" sz="1400" dirty="0">
                        <a:solidFill>
                          <a:schemeClr val="tx1"/>
                        </a:solidFill>
                        <a:latin typeface="Century" panose="02040604050505020304" pitchFamily="18" charset="0"/>
                      </a:endParaRP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Century" panose="020406040505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entury" panose="02040604050505020304" pitchFamily="18" charset="0"/>
                        </a:rPr>
                        <a:t>異常流入</a:t>
                      </a:r>
                      <a:endParaRPr kumimoji="1" lang="ja-JP" altLang="en-US" sz="1400" dirty="0">
                        <a:solidFill>
                          <a:schemeClr val="tx1"/>
                        </a:solidFill>
                        <a:latin typeface="Century" panose="02040604050505020304" pitchFamily="18" charset="0"/>
                      </a:endParaRPr>
                    </a:p>
                  </a:txBody>
                  <a:tcPr anchor="ctr"/>
                </a:tc>
                <a:extLst>
                  <a:ext uri="{0D108BD9-81ED-4DB2-BD59-A6C34878D82A}">
                    <a16:rowId xmlns:a16="http://schemas.microsoft.com/office/drawing/2014/main" val="1431243929"/>
                  </a:ext>
                </a:extLst>
              </a:tr>
            </a:tbl>
          </a:graphicData>
        </a:graphic>
      </p:graphicFrame>
      <p:sp>
        <p:nvSpPr>
          <p:cNvPr id="2" name="テキスト ボックス 1">
            <a:extLst>
              <a:ext uri="{FF2B5EF4-FFF2-40B4-BE49-F238E27FC236}">
                <a16:creationId xmlns:a16="http://schemas.microsoft.com/office/drawing/2014/main" id="{C194C1FF-2B47-B438-0DCC-4FEBB00DE90B}"/>
              </a:ext>
            </a:extLst>
          </p:cNvPr>
          <p:cNvSpPr txBox="1"/>
          <p:nvPr/>
        </p:nvSpPr>
        <p:spPr>
          <a:xfrm>
            <a:off x="763260" y="3184898"/>
            <a:ext cx="3969557" cy="276999"/>
          </a:xfrm>
          <a:prstGeom prst="rect">
            <a:avLst/>
          </a:prstGeom>
          <a:noFill/>
        </p:spPr>
        <p:txBody>
          <a:bodyPr wrap="square" rtlCol="0">
            <a:spAutoFit/>
          </a:bodyPr>
          <a:lstStyle/>
          <a:p>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　</a:t>
            </a:r>
            <a:r>
              <a:rPr kumimoji="1" lang="ja-JP" altLang="en-US" sz="1200" dirty="0" smtClean="0">
                <a:latin typeface="ＭＳ 明朝" panose="02020609040205080304" pitchFamily="17" charset="-128"/>
                <a:ea typeface="ＭＳ 明朝" panose="02020609040205080304" pitchFamily="17" charset="-128"/>
              </a:rPr>
              <a:t>生物学的</a:t>
            </a:r>
            <a:r>
              <a:rPr kumimoji="1" lang="ja-JP" altLang="en-US" sz="1200" dirty="0" err="1" smtClean="0">
                <a:latin typeface="ＭＳ 明朝" panose="02020609040205080304" pitchFamily="17" charset="-128"/>
                <a:ea typeface="ＭＳ 明朝" panose="02020609040205080304" pitchFamily="17" charset="-128"/>
              </a:rPr>
              <a:t>りん</a:t>
            </a:r>
            <a:r>
              <a:rPr kumimoji="1" lang="ja-JP" altLang="en-US" sz="1200" dirty="0" smtClean="0">
                <a:latin typeface="ＭＳ 明朝" panose="02020609040205080304" pitchFamily="17" charset="-128"/>
                <a:ea typeface="ＭＳ 明朝" panose="02020609040205080304" pitchFamily="17" charset="-128"/>
              </a:rPr>
              <a:t>除去</a:t>
            </a:r>
            <a:r>
              <a:rPr kumimoji="1" lang="ja-JP" altLang="en-US" sz="1200" dirty="0">
                <a:latin typeface="ＭＳ 明朝" panose="02020609040205080304" pitchFamily="17" charset="-128"/>
                <a:ea typeface="ＭＳ 明朝" panose="02020609040205080304" pitchFamily="17" charset="-128"/>
              </a:rPr>
              <a:t>機能については、次ページ参照。</a:t>
            </a:r>
          </a:p>
        </p:txBody>
      </p:sp>
      <p:sp>
        <p:nvSpPr>
          <p:cNvPr id="10" name="角丸四角形 9"/>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54156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メモ 17"/>
          <p:cNvSpPr/>
          <p:nvPr/>
        </p:nvSpPr>
        <p:spPr>
          <a:xfrm>
            <a:off x="7620409" y="3786796"/>
            <a:ext cx="1714091" cy="756815"/>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放流水質　全</a:t>
            </a:r>
            <a:r>
              <a:rPr lang="ja-JP" altLang="en-US" sz="1950" dirty="0" err="1">
                <a:solidFill>
                  <a:schemeClr val="bg1"/>
                </a:solidFill>
                <a:latin typeface="HGP創英角ｺﾞｼｯｸUB" panose="020B0900000000000000" pitchFamily="50" charset="-128"/>
                <a:ea typeface="HGP創英角ｺﾞｼｯｸUB" panose="020B0900000000000000" pitchFamily="50" charset="-128"/>
              </a:rPr>
              <a:t>りんの</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超過に</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ついて</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21</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52432"/>
          </a:xfrm>
          <a:prstGeom prst="rect">
            <a:avLst/>
          </a:prstGeom>
          <a:noFill/>
        </p:spPr>
        <p:txBody>
          <a:bodyPr wrap="square" rtlCol="0">
            <a:spAutoFit/>
          </a:bodyPr>
          <a:lstStyle/>
          <a:p>
            <a:pPr>
              <a:lnSpc>
                <a:spcPct val="130000"/>
              </a:lnSpc>
            </a:pPr>
            <a:r>
              <a:rPr lang="ja-JP" altLang="en-US" b="1" dirty="0" smtClean="0">
                <a:latin typeface="Century" panose="02040604050505020304" pitchFamily="18" charset="0"/>
              </a:rPr>
              <a:t>●</a:t>
            </a:r>
            <a:r>
              <a:rPr lang="ja-JP" altLang="en-US" b="1" dirty="0">
                <a:latin typeface="Century" panose="02040604050505020304" pitchFamily="18" charset="0"/>
              </a:rPr>
              <a:t>　</a:t>
            </a:r>
            <a:r>
              <a:rPr lang="en-US" altLang="ja-JP" b="1" dirty="0">
                <a:latin typeface="Century" panose="02040604050505020304" pitchFamily="18" charset="0"/>
              </a:rPr>
              <a:t>【</a:t>
            </a:r>
            <a:r>
              <a:rPr lang="ja-JP" altLang="en-US" b="1" dirty="0">
                <a:latin typeface="Century" panose="02040604050505020304" pitchFamily="18" charset="0"/>
              </a:rPr>
              <a:t>参考</a:t>
            </a:r>
            <a:r>
              <a:rPr lang="en-US" altLang="ja-JP" b="1" dirty="0">
                <a:latin typeface="Century" panose="02040604050505020304" pitchFamily="18" charset="0"/>
              </a:rPr>
              <a:t>】</a:t>
            </a:r>
            <a:r>
              <a:rPr lang="ja-JP" altLang="en-US" b="1" dirty="0">
                <a:latin typeface="Century" panose="02040604050505020304" pitchFamily="18" charset="0"/>
              </a:rPr>
              <a:t>生物学的除去機能について</a:t>
            </a:r>
            <a:endParaRPr lang="en-US" altLang="ja-JP" b="1" dirty="0">
              <a:latin typeface="Century" panose="02040604050505020304" pitchFamily="18" charset="0"/>
            </a:endParaRPr>
          </a:p>
        </p:txBody>
      </p:sp>
      <p:pic>
        <p:nvPicPr>
          <p:cNvPr id="370" name="図 369">
            <a:extLst>
              <a:ext uri="{FF2B5EF4-FFF2-40B4-BE49-F238E27FC236}">
                <a16:creationId xmlns:a16="http://schemas.microsoft.com/office/drawing/2014/main" id="{A615C22B-9E31-8843-FF1F-835B78BA9621}"/>
              </a:ext>
            </a:extLst>
          </p:cNvPr>
          <p:cNvPicPr>
            <a:picLocks noChangeAspect="1"/>
          </p:cNvPicPr>
          <p:nvPr/>
        </p:nvPicPr>
        <p:blipFill>
          <a:blip r:embed="rId3"/>
          <a:stretch>
            <a:fillRect/>
          </a:stretch>
        </p:blipFill>
        <p:spPr>
          <a:xfrm>
            <a:off x="1017246" y="1748875"/>
            <a:ext cx="7922308" cy="3191638"/>
          </a:xfrm>
          <a:prstGeom prst="rect">
            <a:avLst/>
          </a:prstGeom>
        </p:spPr>
      </p:pic>
      <p:graphicFrame>
        <p:nvGraphicFramePr>
          <p:cNvPr id="372" name="表 371">
            <a:extLst>
              <a:ext uri="{FF2B5EF4-FFF2-40B4-BE49-F238E27FC236}">
                <a16:creationId xmlns:a16="http://schemas.microsoft.com/office/drawing/2014/main" id="{0EE8C175-C8BA-E8A3-DBDA-F310C99C7C10}"/>
              </a:ext>
            </a:extLst>
          </p:cNvPr>
          <p:cNvGraphicFramePr>
            <a:graphicFrameLocks noGrp="1"/>
          </p:cNvGraphicFramePr>
          <p:nvPr>
            <p:extLst/>
          </p:nvPr>
        </p:nvGraphicFramePr>
        <p:xfrm>
          <a:off x="283936" y="4940513"/>
          <a:ext cx="9251950" cy="1872000"/>
        </p:xfrm>
        <a:graphic>
          <a:graphicData uri="http://schemas.openxmlformats.org/drawingml/2006/table">
            <a:tbl>
              <a:tblPr firstRow="1" firstCol="1" bandRow="1">
                <a:tableStyleId>{5C22544A-7EE6-4342-B048-85BDC9FD1C3A}</a:tableStyleId>
              </a:tblPr>
              <a:tblGrid>
                <a:gridCol w="1850390">
                  <a:extLst>
                    <a:ext uri="{9D8B030D-6E8A-4147-A177-3AD203B41FA5}">
                      <a16:colId xmlns:a16="http://schemas.microsoft.com/office/drawing/2014/main" val="1280524808"/>
                    </a:ext>
                  </a:extLst>
                </a:gridCol>
                <a:gridCol w="1850390">
                  <a:extLst>
                    <a:ext uri="{9D8B030D-6E8A-4147-A177-3AD203B41FA5}">
                      <a16:colId xmlns:a16="http://schemas.microsoft.com/office/drawing/2014/main" val="3459385942"/>
                    </a:ext>
                  </a:extLst>
                </a:gridCol>
                <a:gridCol w="1850390">
                  <a:extLst>
                    <a:ext uri="{9D8B030D-6E8A-4147-A177-3AD203B41FA5}">
                      <a16:colId xmlns:a16="http://schemas.microsoft.com/office/drawing/2014/main" val="3779683625"/>
                    </a:ext>
                  </a:extLst>
                </a:gridCol>
                <a:gridCol w="1850390">
                  <a:extLst>
                    <a:ext uri="{9D8B030D-6E8A-4147-A177-3AD203B41FA5}">
                      <a16:colId xmlns:a16="http://schemas.microsoft.com/office/drawing/2014/main" val="3243596358"/>
                    </a:ext>
                  </a:extLst>
                </a:gridCol>
                <a:gridCol w="1850390">
                  <a:extLst>
                    <a:ext uri="{9D8B030D-6E8A-4147-A177-3AD203B41FA5}">
                      <a16:colId xmlns:a16="http://schemas.microsoft.com/office/drawing/2014/main" val="3890947526"/>
                    </a:ext>
                  </a:extLst>
                </a:gridCol>
              </a:tblGrid>
              <a:tr h="360000">
                <a:tc>
                  <a:txBody>
                    <a:bodyPr/>
                    <a:lstStyle/>
                    <a:p>
                      <a:pPr algn="ctr">
                        <a:lnSpc>
                          <a:spcPts val="1200"/>
                        </a:lnSpc>
                      </a:pPr>
                      <a:r>
                        <a:rPr lang="ja-JP" sz="1200" kern="100" dirty="0">
                          <a:effectLst/>
                        </a:rPr>
                        <a:t>嫌気槽の状態</a:t>
                      </a: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R w="38100" cap="flat" cmpd="sng" algn="ctr">
                      <a:solidFill>
                        <a:schemeClr val="bg1"/>
                      </a:solidFill>
                      <a:prstDash val="sysDash"/>
                      <a:round/>
                      <a:headEnd type="none" w="med" len="med"/>
                      <a:tailEnd type="none" w="med" len="med"/>
                    </a:lnR>
                  </a:tcPr>
                </a:tc>
                <a:tc>
                  <a:txBody>
                    <a:bodyPr/>
                    <a:lstStyle/>
                    <a:p>
                      <a:pPr algn="ctr">
                        <a:lnSpc>
                          <a:spcPts val="1200"/>
                        </a:lnSpc>
                      </a:pPr>
                      <a:r>
                        <a:rPr lang="ja-JP" altLang="en-US" sz="1200" kern="100" dirty="0">
                          <a:effectLst/>
                        </a:rPr>
                        <a:t>好気</a:t>
                      </a:r>
                      <a:r>
                        <a:rPr lang="ja-JP" altLang="ja-JP" sz="1200" kern="100" dirty="0">
                          <a:effectLst/>
                        </a:rPr>
                        <a:t>槽</a:t>
                      </a:r>
                      <a:r>
                        <a:rPr lang="ja-JP" altLang="en-US" sz="1200" kern="100" dirty="0">
                          <a:effectLst/>
                        </a:rPr>
                        <a:t>の状態</a:t>
                      </a:r>
                      <a:endPar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38100" cap="flat" cmpd="sng" algn="ctr">
                      <a:solidFill>
                        <a:schemeClr val="bg1"/>
                      </a:solidFill>
                      <a:prstDash val="sysDash"/>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algn="ctr">
                        <a:lnSpc>
                          <a:spcPts val="1200"/>
                        </a:lnSpc>
                      </a:pPr>
                      <a:r>
                        <a:rPr lang="ja-JP" sz="1200" kern="100" dirty="0">
                          <a:effectLst/>
                        </a:rPr>
                        <a:t>嫌気槽において</a:t>
                      </a: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tcPr>
                </a:tc>
                <a:tc>
                  <a:txBody>
                    <a:bodyPr/>
                    <a:lstStyle/>
                    <a:p>
                      <a:pPr algn="ctr">
                        <a:lnSpc>
                          <a:spcPts val="1200"/>
                        </a:lnSpc>
                      </a:pPr>
                      <a:r>
                        <a:rPr lang="ja-JP" sz="1200" kern="100" dirty="0">
                          <a:effectLst/>
                        </a:rPr>
                        <a:t>好気槽において</a:t>
                      </a: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pPr>
                      <a:r>
                        <a:rPr lang="ja-JP" sz="1200" kern="100" dirty="0">
                          <a:effectLst/>
                        </a:rPr>
                        <a:t>処理状態</a:t>
                      </a:r>
                      <a:endParaRPr 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46718223"/>
                  </a:ext>
                </a:extLst>
              </a:tr>
              <a:tr h="504000">
                <a:tc>
                  <a:txBody>
                    <a:bodyPr/>
                    <a:lstStyle/>
                    <a:p>
                      <a:pPr algn="ctr">
                        <a:lnSpc>
                          <a:spcPts val="1200"/>
                        </a:lnSpc>
                      </a:pPr>
                      <a:r>
                        <a:rPr lang="ja-JP" sz="1200" kern="100" dirty="0">
                          <a:solidFill>
                            <a:schemeClr val="tx1"/>
                          </a:solidFill>
                          <a:effectLst/>
                        </a:rPr>
                        <a:t>良好</a:t>
                      </a:r>
                      <a:endParaRPr lang="ja-JP" sz="1200"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R w="38100" cap="flat" cmpd="sng" algn="ctr">
                      <a:solidFill>
                        <a:schemeClr val="bg1"/>
                      </a:solidFill>
                      <a:prstDash val="sysDash"/>
                      <a:round/>
                      <a:headEnd type="none" w="med" len="med"/>
                      <a:tailEnd type="none" w="med" len="med"/>
                    </a:lnR>
                    <a:solidFill>
                      <a:schemeClr val="accent4">
                        <a:lumMod val="40000"/>
                        <a:lumOff val="60000"/>
                      </a:schemeClr>
                    </a:solidFill>
                  </a:tcPr>
                </a:tc>
                <a:tc>
                  <a:txBody>
                    <a:bodyPr/>
                    <a:lstStyle/>
                    <a:p>
                      <a:pPr algn="ctr">
                        <a:lnSpc>
                          <a:spcPts val="1200"/>
                        </a:lnSpc>
                      </a:pPr>
                      <a:r>
                        <a:rPr lang="ja-JP" altLang="ja-JP" sz="1200" b="1" kern="100" dirty="0">
                          <a:solidFill>
                            <a:schemeClr val="tx1"/>
                          </a:solidFill>
                          <a:effectLst/>
                        </a:rPr>
                        <a:t>良好</a:t>
                      </a:r>
                      <a:endParaRPr lang="ja-JP" altLang="ja-JP" sz="1200" b="1"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38100" cap="flat" cmpd="sng" algn="ctr">
                      <a:solidFill>
                        <a:schemeClr val="bg1"/>
                      </a:solidFill>
                      <a:prstDash val="sysDash"/>
                      <a:round/>
                      <a:headEnd type="none" w="med" len="med"/>
                      <a:tailEnd type="none" w="med" len="med"/>
                    </a:lnL>
                    <a:lnR w="762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ctr">
                        <a:lnSpc>
                          <a:spcPts val="1200"/>
                        </a:lnSpc>
                      </a:pPr>
                      <a:r>
                        <a:rPr lang="ja-JP" altLang="en-US" sz="1200" b="1" kern="100" dirty="0" err="1" smtClean="0">
                          <a:effectLst/>
                        </a:rPr>
                        <a:t>りん</a:t>
                      </a:r>
                      <a:r>
                        <a:rPr lang="ja-JP" sz="1200" b="1" kern="100" dirty="0" err="1" smtClean="0">
                          <a:effectLst/>
                        </a:rPr>
                        <a:t>の</a:t>
                      </a:r>
                      <a:r>
                        <a:rPr lang="ja-JP" sz="1200" b="1" kern="100" dirty="0">
                          <a:effectLst/>
                        </a:rPr>
                        <a:t>放出</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solidFill>
                      <a:schemeClr val="accent4">
                        <a:lumMod val="40000"/>
                        <a:lumOff val="60000"/>
                      </a:schemeClr>
                    </a:solidFill>
                  </a:tcPr>
                </a:tc>
                <a:tc>
                  <a:txBody>
                    <a:bodyPr/>
                    <a:lstStyle/>
                    <a:p>
                      <a:pPr algn="ctr">
                        <a:lnSpc>
                          <a:spcPts val="1200"/>
                        </a:lnSpc>
                      </a:pPr>
                      <a:r>
                        <a:rPr lang="ja-JP" altLang="en-US" sz="1200" b="1" kern="100" dirty="0" err="1" smtClean="0">
                          <a:effectLst/>
                        </a:rPr>
                        <a:t>りん</a:t>
                      </a:r>
                      <a:r>
                        <a:rPr lang="ja-JP" sz="1200" b="1" kern="100" dirty="0" err="1" smtClean="0">
                          <a:effectLst/>
                        </a:rPr>
                        <a:t>の</a:t>
                      </a:r>
                      <a:r>
                        <a:rPr lang="ja-JP" sz="1200" b="1" kern="100" dirty="0">
                          <a:effectLst/>
                        </a:rPr>
                        <a:t>過剰摂取</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200"/>
                        </a:lnSpc>
                      </a:pPr>
                      <a:r>
                        <a:rPr lang="ja-JP" altLang="en-US" sz="1200" b="1" kern="100" dirty="0" err="1" smtClean="0">
                          <a:effectLst/>
                        </a:rPr>
                        <a:t>りん</a:t>
                      </a:r>
                      <a:r>
                        <a:rPr lang="ja-JP" sz="1200" b="1" kern="100" dirty="0" smtClean="0">
                          <a:effectLst/>
                        </a:rPr>
                        <a:t>除去</a:t>
                      </a:r>
                      <a:r>
                        <a:rPr lang="ja-JP" sz="1200" b="1" kern="100" dirty="0">
                          <a:effectLst/>
                        </a:rPr>
                        <a:t>良好</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2742500478"/>
                  </a:ext>
                </a:extLst>
              </a:tr>
              <a:tr h="504000">
                <a:tc>
                  <a:txBody>
                    <a:bodyPr/>
                    <a:lstStyle/>
                    <a:p>
                      <a:pPr algn="ctr">
                        <a:lnSpc>
                          <a:spcPts val="1200"/>
                        </a:lnSpc>
                      </a:pPr>
                      <a:r>
                        <a:rPr lang="ja-JP" sz="1200" kern="100" dirty="0" smtClean="0">
                          <a:solidFill>
                            <a:schemeClr val="tx1"/>
                          </a:solidFill>
                          <a:effectLst/>
                        </a:rPr>
                        <a:t>不良</a:t>
                      </a:r>
                      <a:r>
                        <a:rPr lang="ja-JP" altLang="en-US" sz="1200" kern="100" dirty="0" smtClean="0">
                          <a:solidFill>
                            <a:schemeClr val="tx1"/>
                          </a:solidFill>
                          <a:effectLst/>
                        </a:rPr>
                        <a:t>も降雨後回復</a:t>
                      </a:r>
                      <a:endParaRPr lang="en-US" altLang="ja-JP" sz="1200" kern="100" dirty="0">
                        <a:solidFill>
                          <a:schemeClr val="tx1"/>
                        </a:solidFill>
                        <a:effectLst/>
                      </a:endParaRPr>
                    </a:p>
                    <a:p>
                      <a:pPr algn="ctr">
                        <a:lnSpc>
                          <a:spcPts val="1200"/>
                        </a:lnSpc>
                      </a:pPr>
                      <a:r>
                        <a:rPr lang="ja-JP" sz="1100" kern="100" dirty="0">
                          <a:solidFill>
                            <a:schemeClr val="tx1"/>
                          </a:solidFill>
                          <a:effectLst/>
                        </a:rPr>
                        <a:t>（降雨による酸素持込など）</a:t>
                      </a:r>
                      <a:endParaRPr lang="ja-JP" sz="2000"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R w="38100" cap="flat" cmpd="sng" algn="ctr">
                      <a:solidFill>
                        <a:schemeClr val="bg1"/>
                      </a:solidFill>
                      <a:prstDash val="sysDash"/>
                      <a:round/>
                      <a:headEnd type="none" w="med" len="med"/>
                      <a:tailEnd type="none" w="med" len="med"/>
                    </a:lnR>
                    <a:solidFill>
                      <a:schemeClr val="accent6">
                        <a:lumMod val="60000"/>
                        <a:lumOff val="40000"/>
                      </a:schemeClr>
                    </a:solidFill>
                  </a:tcPr>
                </a:tc>
                <a:tc>
                  <a:txBody>
                    <a:bodyPr/>
                    <a:lstStyle/>
                    <a:p>
                      <a:pPr algn="ctr">
                        <a:lnSpc>
                          <a:spcPts val="1200"/>
                        </a:lnSpc>
                      </a:pPr>
                      <a:r>
                        <a:rPr lang="ja-JP" altLang="en-US" sz="1200" b="1" kern="100" dirty="0" smtClean="0">
                          <a:solidFill>
                            <a:srgbClr val="FF0000"/>
                          </a:solidFill>
                          <a:effectLst/>
                          <a:latin typeface="+mn-lt"/>
                          <a:ea typeface="+mn-ea"/>
                          <a:cs typeface="+mn-cs"/>
                        </a:rPr>
                        <a:t>不良</a:t>
                      </a:r>
                      <a:endParaRPr lang="en-US" altLang="ja-JP" sz="1200" b="1" kern="100" dirty="0" smtClean="0">
                        <a:solidFill>
                          <a:srgbClr val="FF0000"/>
                        </a:solidFill>
                        <a:effectLst/>
                        <a:latin typeface="+mn-lt"/>
                        <a:ea typeface="+mn-ea"/>
                        <a:cs typeface="+mn-cs"/>
                      </a:endParaRPr>
                    </a:p>
                    <a:p>
                      <a:pPr algn="ctr">
                        <a:lnSpc>
                          <a:spcPts val="1200"/>
                        </a:lnSpc>
                      </a:pPr>
                      <a:r>
                        <a:rPr lang="ja-JP" altLang="en-US" sz="1100" b="1" kern="100" dirty="0" smtClean="0">
                          <a:solidFill>
                            <a:schemeClr val="tx1"/>
                          </a:solidFill>
                          <a:effectLst/>
                          <a:latin typeface="+mn-lt"/>
                          <a:ea typeface="+mn-ea"/>
                          <a:cs typeface="+mn-cs"/>
                        </a:rPr>
                        <a:t>（降雨数日後まで悪化）</a:t>
                      </a:r>
                      <a:endParaRPr lang="ja-JP" altLang="ja-JP" sz="1100" b="1" kern="100" dirty="0">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38100" cap="flat" cmpd="sng" algn="ctr">
                      <a:solidFill>
                        <a:schemeClr val="bg1"/>
                      </a:solidFill>
                      <a:prstDash val="sysDash"/>
                      <a:round/>
                      <a:headEnd type="none" w="med" len="med"/>
                      <a:tailEnd type="none" w="med" len="med"/>
                    </a:lnL>
                    <a:lnR w="762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algn="ctr">
                        <a:lnSpc>
                          <a:spcPts val="1200"/>
                        </a:lnSpc>
                      </a:pPr>
                      <a:r>
                        <a:rPr lang="ja-JP" altLang="en-US" sz="1200" b="1" kern="100" dirty="0" err="1" smtClean="0">
                          <a:effectLst/>
                        </a:rPr>
                        <a:t>りん</a:t>
                      </a:r>
                      <a:r>
                        <a:rPr lang="ja-JP" sz="1200" b="1" kern="100" dirty="0" err="1" smtClean="0">
                          <a:effectLst/>
                        </a:rPr>
                        <a:t>の</a:t>
                      </a:r>
                      <a:r>
                        <a:rPr lang="ja-JP" sz="1200" b="1" kern="100" dirty="0" smtClean="0">
                          <a:effectLst/>
                        </a:rPr>
                        <a:t>放出</a:t>
                      </a:r>
                      <a:r>
                        <a:rPr lang="ja-JP" altLang="en-US" sz="1200" b="1" kern="100" dirty="0" smtClean="0">
                          <a:effectLst/>
                        </a:rPr>
                        <a:t>の回復</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solidFill>
                      <a:schemeClr val="accent6">
                        <a:lumMod val="60000"/>
                        <a:lumOff val="40000"/>
                      </a:schemeClr>
                    </a:solidFill>
                  </a:tcPr>
                </a:tc>
                <a:tc>
                  <a:txBody>
                    <a:bodyPr/>
                    <a:lstStyle/>
                    <a:p>
                      <a:pPr algn="ctr">
                        <a:lnSpc>
                          <a:spcPts val="1200"/>
                        </a:lnSpc>
                      </a:pPr>
                      <a:r>
                        <a:rPr lang="ja-JP" altLang="en-US" sz="1200" b="1" kern="100" dirty="0" err="1" smtClean="0">
                          <a:effectLst/>
                        </a:rPr>
                        <a:t>りん</a:t>
                      </a:r>
                      <a:r>
                        <a:rPr lang="ja-JP" sz="1200" b="1" kern="100" dirty="0" err="1" smtClean="0">
                          <a:effectLst/>
                        </a:rPr>
                        <a:t>の</a:t>
                      </a:r>
                      <a:r>
                        <a:rPr lang="ja-JP" sz="1200" b="1" kern="100" dirty="0">
                          <a:effectLst/>
                        </a:rPr>
                        <a:t>過剰</a:t>
                      </a:r>
                      <a:r>
                        <a:rPr lang="ja-JP" sz="1200" b="1" kern="100" dirty="0" smtClean="0">
                          <a:effectLst/>
                        </a:rPr>
                        <a:t>摂取</a:t>
                      </a:r>
                      <a:r>
                        <a:rPr lang="ja-JP" altLang="en-US" sz="1200" b="1" kern="100" dirty="0" smtClean="0">
                          <a:effectLst/>
                        </a:rPr>
                        <a:t>低下</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ts val="1200"/>
                        </a:lnSpc>
                      </a:pPr>
                      <a:r>
                        <a:rPr lang="ja-JP" altLang="en-US" sz="1200" b="1" kern="100" dirty="0" err="1" smtClean="0">
                          <a:effectLst/>
                        </a:rPr>
                        <a:t>りん</a:t>
                      </a:r>
                      <a:r>
                        <a:rPr lang="ja-JP" sz="1200" b="1" kern="100" dirty="0" smtClean="0">
                          <a:effectLst/>
                        </a:rPr>
                        <a:t>除去</a:t>
                      </a:r>
                      <a:r>
                        <a:rPr lang="ja-JP" sz="1200" b="1" kern="100" dirty="0">
                          <a:effectLst/>
                        </a:rPr>
                        <a:t>悪化</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48762757"/>
                  </a:ext>
                </a:extLst>
              </a:tr>
              <a:tr h="504000">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1200" kern="100" dirty="0" smtClean="0">
                          <a:solidFill>
                            <a:srgbClr val="FF0000"/>
                          </a:solidFill>
                          <a:effectLst/>
                        </a:rPr>
                        <a:t>不良</a:t>
                      </a:r>
                      <a:endParaRPr lang="en-US" altLang="ja-JP" sz="1200" kern="100" dirty="0" smtClean="0">
                        <a:solidFill>
                          <a:srgbClr val="FF0000"/>
                        </a:solidFill>
                        <a:effectLst/>
                      </a:endParaRPr>
                    </a:p>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900" b="1"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（高負荷有機物異常流入など）</a:t>
                      </a:r>
                      <a:endParaRPr lang="en-US" altLang="ja-JP" sz="1200" kern="100" dirty="0" smtClean="0">
                        <a:solidFill>
                          <a:srgbClr val="FF0000"/>
                        </a:solidFill>
                        <a:effectLst/>
                        <a:latin typeface="Meiryo UI" panose="020B0604030504040204" pitchFamily="50" charset="-128"/>
                        <a:ea typeface="Meiryo UI" panose="020B0604030504040204" pitchFamily="50" charset="-128"/>
                      </a:endParaRPr>
                    </a:p>
                  </a:txBody>
                  <a:tcPr marL="68580" marR="68580" marT="0" marB="0" anchor="ctr">
                    <a:lnR w="38100" cap="flat" cmpd="sng" algn="ctr">
                      <a:solidFill>
                        <a:schemeClr val="bg1"/>
                      </a:solidFill>
                      <a:prstDash val="sysDash"/>
                      <a:round/>
                      <a:headEnd type="none" w="med" len="med"/>
                      <a:tailEnd type="none" w="med" len="med"/>
                    </a:lnR>
                    <a:solidFill>
                      <a:schemeClr val="accent6">
                        <a:lumMod val="60000"/>
                        <a:lumOff val="40000"/>
                      </a:schemeClr>
                    </a:solidFill>
                  </a:tcPr>
                </a:tc>
                <a:tc>
                  <a:txBody>
                    <a:bodyPr/>
                    <a:lstStyle/>
                    <a:p>
                      <a:pPr algn="ctr">
                        <a:lnSpc>
                          <a:spcPts val="1200"/>
                        </a:lnSpc>
                      </a:pPr>
                      <a:r>
                        <a:rPr lang="ja-JP" altLang="en-US" sz="1200" b="1" kern="100" dirty="0">
                          <a:solidFill>
                            <a:srgbClr val="FF0000"/>
                          </a:solidFill>
                          <a:effectLst/>
                        </a:rPr>
                        <a:t>不良</a:t>
                      </a:r>
                      <a:endParaRPr lang="en-US" altLang="ja-JP" sz="1200" b="1" kern="100" dirty="0">
                        <a:solidFill>
                          <a:srgbClr val="FF0000"/>
                        </a:solidFill>
                        <a:effectLst/>
                      </a:endParaRPr>
                    </a:p>
                    <a:p>
                      <a:pPr algn="ctr">
                        <a:lnSpc>
                          <a:spcPts val="1200"/>
                        </a:lnSpc>
                      </a:pPr>
                      <a:r>
                        <a:rPr lang="ja-JP" altLang="en-US" sz="900" b="1" kern="100" dirty="0">
                          <a:solidFill>
                            <a:schemeClr val="tx1"/>
                          </a:solidFill>
                          <a:effectLst/>
                          <a:latin typeface="+mj-ea"/>
                          <a:ea typeface="+mj-ea"/>
                          <a:cs typeface="Times New Roman" panose="02020603050405020304" pitchFamily="18" charset="0"/>
                        </a:rPr>
                        <a:t>（高負荷有機物異常流入など）</a:t>
                      </a:r>
                      <a:endParaRPr lang="ja-JP" altLang="ja-JP" sz="1100" b="1" kern="100" dirty="0">
                        <a:solidFill>
                          <a:schemeClr val="tx1"/>
                        </a:solidFill>
                        <a:effectLst/>
                        <a:latin typeface="+mj-ea"/>
                        <a:ea typeface="+mj-ea"/>
                        <a:cs typeface="Times New Roman" panose="02020603050405020304" pitchFamily="18" charset="0"/>
                      </a:endParaRPr>
                    </a:p>
                  </a:txBody>
                  <a:tcPr marL="68580" marR="68580" marT="0" marB="0" anchor="ctr">
                    <a:lnL w="38100" cap="flat" cmpd="sng" algn="ctr">
                      <a:solidFill>
                        <a:schemeClr val="bg1"/>
                      </a:solidFill>
                      <a:prstDash val="sysDash"/>
                      <a:round/>
                      <a:headEnd type="none" w="med" len="med"/>
                      <a:tailEnd type="none" w="med" len="med"/>
                    </a:lnL>
                    <a:lnR w="76200" cap="flat" cmpd="sng" algn="ctr">
                      <a:solidFill>
                        <a:schemeClr val="bg1"/>
                      </a:solidFill>
                      <a:prstDash val="solid"/>
                      <a:round/>
                      <a:headEnd type="none" w="med" len="med"/>
                      <a:tailEnd type="none" w="med" len="med"/>
                    </a:lnR>
                    <a:solidFill>
                      <a:schemeClr val="accent6">
                        <a:lumMod val="60000"/>
                        <a:lumOff val="40000"/>
                      </a:schemeClr>
                    </a:solidFill>
                  </a:tcPr>
                </a:tc>
                <a:tc>
                  <a:txBody>
                    <a:bodyPr/>
                    <a:lstStyle/>
                    <a:p>
                      <a:pPr algn="ctr">
                        <a:lnSpc>
                          <a:spcPts val="1200"/>
                        </a:lnSpc>
                      </a:pPr>
                      <a:r>
                        <a:rPr lang="ja-JP" altLang="en-US" sz="1200" b="1" kern="100" dirty="0" smtClean="0">
                          <a:effectLst/>
                        </a:rPr>
                        <a:t>通常より</a:t>
                      </a:r>
                      <a:r>
                        <a:rPr lang="ja-JP" altLang="en-US" sz="1200" b="1" kern="100" dirty="0" err="1" smtClean="0">
                          <a:effectLst/>
                        </a:rPr>
                        <a:t>りん</a:t>
                      </a:r>
                      <a:r>
                        <a:rPr lang="ja-JP" sz="1200" b="1" kern="100" dirty="0" err="1" smtClean="0">
                          <a:effectLst/>
                        </a:rPr>
                        <a:t>の</a:t>
                      </a:r>
                      <a:r>
                        <a:rPr lang="ja-JP" sz="1200" b="1" kern="100" dirty="0" smtClean="0">
                          <a:effectLst/>
                        </a:rPr>
                        <a:t>放出</a:t>
                      </a:r>
                      <a:r>
                        <a:rPr lang="ja-JP" altLang="en-US" sz="1200" b="1" kern="100" dirty="0" smtClean="0">
                          <a:effectLst/>
                        </a:rPr>
                        <a:t>過多</a:t>
                      </a:r>
                      <a:endPar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76200" cap="flat" cmpd="sng" algn="ctr">
                      <a:solidFill>
                        <a:schemeClr val="bg1"/>
                      </a:solidFill>
                      <a:prstDash val="solid"/>
                      <a:round/>
                      <a:headEnd type="none" w="med" len="med"/>
                      <a:tailEnd type="none" w="med" len="med"/>
                    </a:lnL>
                    <a:solidFill>
                      <a:schemeClr val="accent6">
                        <a:lumMod val="60000"/>
                        <a:lumOff val="40000"/>
                      </a:schemeClr>
                    </a:solidFill>
                  </a:tcPr>
                </a:tc>
                <a:tc>
                  <a:txBody>
                    <a:bodyPr/>
                    <a:lstStyle/>
                    <a:p>
                      <a:pPr algn="ctr">
                        <a:lnSpc>
                          <a:spcPts val="1200"/>
                        </a:lnSpc>
                      </a:pPr>
                      <a:r>
                        <a:rPr lang="ja-JP" altLang="en-US" sz="1200" b="1" kern="100" dirty="0" err="1" smtClean="0">
                          <a:effectLst/>
                        </a:rPr>
                        <a:t>りん</a:t>
                      </a:r>
                      <a:r>
                        <a:rPr lang="ja-JP" altLang="ja-JP" sz="1200" b="1" kern="100" dirty="0" err="1" smtClean="0">
                          <a:effectLst/>
                        </a:rPr>
                        <a:t>の</a:t>
                      </a:r>
                      <a:r>
                        <a:rPr lang="ja-JP" altLang="ja-JP" sz="1200" b="1" kern="100" dirty="0">
                          <a:effectLst/>
                        </a:rPr>
                        <a:t>過剰</a:t>
                      </a:r>
                      <a:r>
                        <a:rPr lang="ja-JP" altLang="ja-JP" sz="1200" b="1" kern="100" dirty="0" smtClean="0">
                          <a:effectLst/>
                        </a:rPr>
                        <a:t>摂取</a:t>
                      </a:r>
                      <a:r>
                        <a:rPr lang="ja-JP" altLang="en-US" sz="1200" b="1" kern="100" dirty="0" smtClean="0">
                          <a:effectLst/>
                        </a:rPr>
                        <a:t>低下</a:t>
                      </a:r>
                      <a:endParaRPr lang="ja-JP" alt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ts val="1200"/>
                        </a:lnSpc>
                      </a:pPr>
                      <a:r>
                        <a:rPr lang="ja-JP" altLang="en-US" sz="1200" b="1" kern="100" dirty="0" err="1" smtClean="0">
                          <a:effectLst/>
                        </a:rPr>
                        <a:t>りん</a:t>
                      </a:r>
                      <a:r>
                        <a:rPr lang="ja-JP" altLang="ja-JP" sz="1200" b="1" kern="100" dirty="0" smtClean="0">
                          <a:effectLst/>
                        </a:rPr>
                        <a:t>除去</a:t>
                      </a:r>
                      <a:r>
                        <a:rPr lang="ja-JP" altLang="ja-JP" sz="1200" b="1" kern="100" dirty="0">
                          <a:effectLst/>
                        </a:rPr>
                        <a:t>悪化</a:t>
                      </a:r>
                      <a:endParaRPr lang="ja-JP" alt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294270917"/>
                  </a:ext>
                </a:extLst>
              </a:tr>
            </a:tbl>
          </a:graphicData>
        </a:graphic>
      </p:graphicFrame>
      <p:sp>
        <p:nvSpPr>
          <p:cNvPr id="373" name="矢印: 右 372">
            <a:extLst>
              <a:ext uri="{FF2B5EF4-FFF2-40B4-BE49-F238E27FC236}">
                <a16:creationId xmlns:a16="http://schemas.microsoft.com/office/drawing/2014/main" id="{F76AADF3-A083-6B1B-6619-57EF5A7BAD81}"/>
              </a:ext>
            </a:extLst>
          </p:cNvPr>
          <p:cNvSpPr/>
          <p:nvPr/>
        </p:nvSpPr>
        <p:spPr>
          <a:xfrm>
            <a:off x="5735766" y="5496038"/>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4" name="矢印: 右 373">
            <a:extLst>
              <a:ext uri="{FF2B5EF4-FFF2-40B4-BE49-F238E27FC236}">
                <a16:creationId xmlns:a16="http://schemas.microsoft.com/office/drawing/2014/main" id="{367C9FA1-4AA5-B89B-9B65-B2176C781B83}"/>
              </a:ext>
            </a:extLst>
          </p:cNvPr>
          <p:cNvSpPr/>
          <p:nvPr/>
        </p:nvSpPr>
        <p:spPr>
          <a:xfrm>
            <a:off x="3900693" y="5463885"/>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6" name="矢印: 右 375">
            <a:extLst>
              <a:ext uri="{FF2B5EF4-FFF2-40B4-BE49-F238E27FC236}">
                <a16:creationId xmlns:a16="http://schemas.microsoft.com/office/drawing/2014/main" id="{FE02E6D9-839F-BE63-6941-742941F00652}"/>
              </a:ext>
            </a:extLst>
          </p:cNvPr>
          <p:cNvSpPr/>
          <p:nvPr/>
        </p:nvSpPr>
        <p:spPr>
          <a:xfrm>
            <a:off x="7615768" y="5502939"/>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8" name="矢印: 右 377">
            <a:extLst>
              <a:ext uri="{FF2B5EF4-FFF2-40B4-BE49-F238E27FC236}">
                <a16:creationId xmlns:a16="http://schemas.microsoft.com/office/drawing/2014/main" id="{21ED28F4-DDA2-2729-0D67-9041A2EFE5DD}"/>
              </a:ext>
            </a:extLst>
          </p:cNvPr>
          <p:cNvSpPr/>
          <p:nvPr/>
        </p:nvSpPr>
        <p:spPr>
          <a:xfrm>
            <a:off x="5743021" y="5953238"/>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9" name="矢印: 右 378">
            <a:extLst>
              <a:ext uri="{FF2B5EF4-FFF2-40B4-BE49-F238E27FC236}">
                <a16:creationId xmlns:a16="http://schemas.microsoft.com/office/drawing/2014/main" id="{5C4E630A-0D01-2422-BD10-A35355F0520B}"/>
              </a:ext>
            </a:extLst>
          </p:cNvPr>
          <p:cNvSpPr/>
          <p:nvPr/>
        </p:nvSpPr>
        <p:spPr>
          <a:xfrm>
            <a:off x="3907948" y="5973337"/>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80" name="矢印: 右 379">
            <a:extLst>
              <a:ext uri="{FF2B5EF4-FFF2-40B4-BE49-F238E27FC236}">
                <a16:creationId xmlns:a16="http://schemas.microsoft.com/office/drawing/2014/main" id="{CCA49CB1-D790-7BAE-A486-2BDB5AE5BFFB}"/>
              </a:ext>
            </a:extLst>
          </p:cNvPr>
          <p:cNvSpPr/>
          <p:nvPr/>
        </p:nvSpPr>
        <p:spPr>
          <a:xfrm>
            <a:off x="7609957" y="5960139"/>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矢印: 右 377">
            <a:extLst>
              <a:ext uri="{FF2B5EF4-FFF2-40B4-BE49-F238E27FC236}">
                <a16:creationId xmlns:a16="http://schemas.microsoft.com/office/drawing/2014/main" id="{21ED28F4-DDA2-2729-0D67-9041A2EFE5DD}"/>
              </a:ext>
            </a:extLst>
          </p:cNvPr>
          <p:cNvSpPr/>
          <p:nvPr/>
        </p:nvSpPr>
        <p:spPr>
          <a:xfrm>
            <a:off x="5751728" y="6484461"/>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矢印: 右 378">
            <a:extLst>
              <a:ext uri="{FF2B5EF4-FFF2-40B4-BE49-F238E27FC236}">
                <a16:creationId xmlns:a16="http://schemas.microsoft.com/office/drawing/2014/main" id="{5C4E630A-0D01-2422-BD10-A35355F0520B}"/>
              </a:ext>
            </a:extLst>
          </p:cNvPr>
          <p:cNvSpPr/>
          <p:nvPr/>
        </p:nvSpPr>
        <p:spPr>
          <a:xfrm>
            <a:off x="3903592" y="6478434"/>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矢印: 右 379">
            <a:extLst>
              <a:ext uri="{FF2B5EF4-FFF2-40B4-BE49-F238E27FC236}">
                <a16:creationId xmlns:a16="http://schemas.microsoft.com/office/drawing/2014/main" id="{CCA49CB1-D790-7BAE-A486-2BDB5AE5BFFB}"/>
              </a:ext>
            </a:extLst>
          </p:cNvPr>
          <p:cNvSpPr/>
          <p:nvPr/>
        </p:nvSpPr>
        <p:spPr>
          <a:xfrm>
            <a:off x="7605600" y="6452173"/>
            <a:ext cx="180000" cy="144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 name="テキスト ボックス 1"/>
          <p:cNvSpPr txBox="1"/>
          <p:nvPr/>
        </p:nvSpPr>
        <p:spPr>
          <a:xfrm>
            <a:off x="7705768" y="3763801"/>
            <a:ext cx="1740118" cy="738664"/>
          </a:xfrm>
          <a:prstGeom prst="rect">
            <a:avLst/>
          </a:prstGeom>
          <a:noFill/>
        </p:spPr>
        <p:txBody>
          <a:bodyPr wrap="square" rtlCol="0">
            <a:spAutoFit/>
          </a:bodyPr>
          <a:lstStyle/>
          <a:p>
            <a:pPr>
              <a:lnSpc>
                <a:spcPct val="150000"/>
              </a:lnSpc>
            </a:pPr>
            <a:r>
              <a:rPr kumimoji="1" lang="ja-JP" altLang="en-US" sz="1200" dirty="0" err="1" smtClean="0">
                <a:solidFill>
                  <a:srgbClr val="FF0000"/>
                </a:solidFill>
              </a:rPr>
              <a:t>りん</a:t>
            </a:r>
            <a:r>
              <a:rPr kumimoji="1" lang="ja-JP" altLang="en-US" sz="1200" dirty="0" smtClean="0">
                <a:solidFill>
                  <a:srgbClr val="FF0000"/>
                </a:solidFill>
              </a:rPr>
              <a:t>濃度上昇時の対応</a:t>
            </a:r>
            <a:endParaRPr kumimoji="1" lang="en-US" altLang="ja-JP" sz="1200" dirty="0" smtClean="0">
              <a:solidFill>
                <a:srgbClr val="FF0000"/>
              </a:solidFill>
            </a:endParaRPr>
          </a:p>
          <a:p>
            <a:r>
              <a:rPr kumimoji="1" lang="ja-JP" altLang="en-US" sz="1200" dirty="0">
                <a:solidFill>
                  <a:srgbClr val="FF0000"/>
                </a:solidFill>
              </a:rPr>
              <a:t>　</a:t>
            </a:r>
            <a:r>
              <a:rPr kumimoji="1" lang="ja-JP" altLang="en-US" sz="1200" dirty="0" smtClean="0">
                <a:solidFill>
                  <a:srgbClr val="FF0000"/>
                </a:solidFill>
              </a:rPr>
              <a:t>ポリ硫酸第</a:t>
            </a:r>
            <a:r>
              <a:rPr kumimoji="1" lang="en-US" altLang="ja-JP" sz="1200" dirty="0" smtClean="0">
                <a:solidFill>
                  <a:srgbClr val="FF0000"/>
                </a:solidFill>
              </a:rPr>
              <a:t>2</a:t>
            </a:r>
            <a:r>
              <a:rPr kumimoji="1" lang="ja-JP" altLang="en-US" sz="1200" dirty="0" smtClean="0">
                <a:solidFill>
                  <a:srgbClr val="FF0000"/>
                </a:solidFill>
              </a:rPr>
              <a:t>鉄など</a:t>
            </a:r>
            <a:endParaRPr kumimoji="1" lang="en-US" altLang="ja-JP" sz="1200" dirty="0" smtClean="0">
              <a:solidFill>
                <a:srgbClr val="FF0000"/>
              </a:solidFill>
            </a:endParaRPr>
          </a:p>
          <a:p>
            <a:r>
              <a:rPr kumimoji="1" lang="ja-JP" altLang="en-US" sz="1200" dirty="0">
                <a:solidFill>
                  <a:srgbClr val="FF0000"/>
                </a:solidFill>
              </a:rPr>
              <a:t>　</a:t>
            </a:r>
            <a:r>
              <a:rPr kumimoji="1" lang="ja-JP" altLang="en-US" sz="1200" dirty="0" smtClean="0">
                <a:solidFill>
                  <a:srgbClr val="FF0000"/>
                </a:solidFill>
              </a:rPr>
              <a:t>鉄塩薬剤の注入</a:t>
            </a:r>
            <a:endParaRPr kumimoji="1" lang="en-US" altLang="ja-JP" sz="1200" dirty="0" smtClean="0">
              <a:solidFill>
                <a:srgbClr val="FF0000"/>
              </a:solidFill>
            </a:endParaRPr>
          </a:p>
        </p:txBody>
      </p:sp>
      <p:sp>
        <p:nvSpPr>
          <p:cNvPr id="19" name="フリーフォーム 18"/>
          <p:cNvSpPr/>
          <p:nvPr/>
        </p:nvSpPr>
        <p:spPr>
          <a:xfrm>
            <a:off x="5642566" y="1453978"/>
            <a:ext cx="288000" cy="828000"/>
          </a:xfrm>
          <a:custGeom>
            <a:avLst/>
            <a:gdLst>
              <a:gd name="connsiteX0" fmla="*/ 0 w 295275"/>
              <a:gd name="connsiteY0" fmla="*/ 295275 h 295275"/>
              <a:gd name="connsiteX1" fmla="*/ 0 w 295275"/>
              <a:gd name="connsiteY1" fmla="*/ 0 h 295275"/>
              <a:gd name="connsiteX2" fmla="*/ 295275 w 295275"/>
              <a:gd name="connsiteY2" fmla="*/ 0 h 295275"/>
            </a:gdLst>
            <a:ahLst/>
            <a:cxnLst>
              <a:cxn ang="0">
                <a:pos x="connsiteX0" y="connsiteY0"/>
              </a:cxn>
              <a:cxn ang="0">
                <a:pos x="connsiteX1" y="connsiteY1"/>
              </a:cxn>
              <a:cxn ang="0">
                <a:pos x="connsiteX2" y="connsiteY2"/>
              </a:cxn>
            </a:cxnLst>
            <a:rect l="l" t="t" r="r" b="b"/>
            <a:pathLst>
              <a:path w="295275" h="295275">
                <a:moveTo>
                  <a:pt x="0" y="295275"/>
                </a:moveTo>
                <a:lnTo>
                  <a:pt x="0" y="0"/>
                </a:lnTo>
                <a:lnTo>
                  <a:pt x="295275" y="0"/>
                </a:lnTo>
              </a:path>
            </a:pathLst>
          </a:custGeom>
          <a:noFill/>
          <a:ln w="19050">
            <a:solidFill>
              <a:srgbClr val="FF0000"/>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テキスト ボックス 5"/>
          <p:cNvSpPr txBox="1"/>
          <p:nvPr/>
        </p:nvSpPr>
        <p:spPr>
          <a:xfrm>
            <a:off x="5905166" y="1314941"/>
            <a:ext cx="3034388" cy="276999"/>
          </a:xfrm>
          <a:prstGeom prst="rect">
            <a:avLst/>
          </a:prstGeom>
          <a:noFill/>
        </p:spPr>
        <p:txBody>
          <a:bodyPr wrap="square" rtlCol="0">
            <a:spAutoFit/>
          </a:bodyPr>
          <a:lstStyle/>
          <a:p>
            <a:r>
              <a:rPr kumimoji="1" lang="ja-JP" altLang="en-US" sz="1200" b="1" dirty="0" err="1" smtClean="0">
                <a:solidFill>
                  <a:srgbClr val="FF0000"/>
                </a:solidFill>
              </a:rPr>
              <a:t>りん</a:t>
            </a:r>
            <a:r>
              <a:rPr kumimoji="1" lang="ja-JP" altLang="en-US" sz="1200" b="1" dirty="0" smtClean="0">
                <a:solidFill>
                  <a:srgbClr val="FF0000"/>
                </a:solidFill>
              </a:rPr>
              <a:t>濃度上昇時の対応：鉄塩薬剤の注入</a:t>
            </a:r>
            <a:endParaRPr kumimoji="1" lang="ja-JP" altLang="en-US" sz="1200" b="1" dirty="0">
              <a:solidFill>
                <a:srgbClr val="FF0000"/>
              </a:solidFill>
            </a:endParaRPr>
          </a:p>
        </p:txBody>
      </p:sp>
      <p:sp>
        <p:nvSpPr>
          <p:cNvPr id="21" name="角丸四角形 20"/>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679138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ユーティリティ費用の超過について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22</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2164"/>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9EE8FEA-40BD-5AB3-12BA-35B3869345EF}"/>
              </a:ext>
            </a:extLst>
          </p:cNvPr>
          <p:cNvSpPr txBox="1"/>
          <p:nvPr/>
        </p:nvSpPr>
        <p:spPr>
          <a:xfrm>
            <a:off x="420159" y="6041401"/>
            <a:ext cx="8867204" cy="810478"/>
          </a:xfrm>
          <a:prstGeom prst="rect">
            <a:avLst/>
          </a:prstGeom>
          <a:noFill/>
        </p:spPr>
        <p:txBody>
          <a:bodyPr wrap="square" rtlCol="0">
            <a:spAutoFit/>
          </a:bodyPr>
          <a:lstStyle/>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Ａ：評価基準を満たしている。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Ｂ：評価基準未達であるが、速やかに是正措置・報告が行えている。</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Ｃ：評価基準未達があり、是正措置・報告が行えていない。</a:t>
            </a:r>
            <a:endParaRPr kumimoji="1" lang="en-US" altLang="ja-JP" sz="1200" dirty="0">
              <a:latin typeface="Century" panose="02040604050505020304" pitchFamily="18" charset="0"/>
              <a:ea typeface="ＭＳ 明朝" panose="02020609040205080304" pitchFamily="17" charset="-128"/>
              <a:cs typeface="Times New Roman" panose="02020603050405020304" pitchFamily="18" charset="0"/>
            </a:endParaRPr>
          </a:p>
          <a:p>
            <a:pPr>
              <a:lnSpc>
                <a:spcPts val="1440"/>
              </a:lnSpc>
            </a:pPr>
            <a:r>
              <a:rPr kumimoji="1" lang="ja-JP" altLang="en-US" sz="1200" dirty="0">
                <a:latin typeface="Century" panose="02040604050505020304" pitchFamily="18" charset="0"/>
                <a:ea typeface="ＭＳ 明朝" panose="02020609040205080304" pitchFamily="17" charset="-128"/>
                <a:cs typeface="Times New Roman" panose="02020603050405020304" pitchFamily="18" charset="0"/>
              </a:rPr>
              <a:t>Ｄ：評価基準未達があり、その原因が維持管理上の過失によるものである。</a:t>
            </a:r>
            <a:endParaRPr kumimoji="1" lang="ja-JP" altLang="en-US" sz="1200" dirty="0">
              <a:latin typeface="Century" panose="02040604050505020304" pitchFamily="18" charset="0"/>
            </a:endParaRPr>
          </a:p>
        </p:txBody>
      </p:sp>
      <p:graphicFrame>
        <p:nvGraphicFramePr>
          <p:cNvPr id="6" name="表 9">
            <a:extLst>
              <a:ext uri="{FF2B5EF4-FFF2-40B4-BE49-F238E27FC236}">
                <a16:creationId xmlns:a16="http://schemas.microsoft.com/office/drawing/2014/main" id="{A5310B96-A7EE-A575-9E0D-92DC4DD6A4E4}"/>
              </a:ext>
            </a:extLst>
          </p:cNvPr>
          <p:cNvGraphicFramePr>
            <a:graphicFrameLocks noGrp="1"/>
          </p:cNvGraphicFramePr>
          <p:nvPr>
            <p:extLst>
              <p:ext uri="{D42A27DB-BD31-4B8C-83A1-F6EECF244321}">
                <p14:modId xmlns:p14="http://schemas.microsoft.com/office/powerpoint/2010/main" val="131334729"/>
              </p:ext>
            </p:extLst>
          </p:nvPr>
        </p:nvGraphicFramePr>
        <p:xfrm>
          <a:off x="337058" y="2921150"/>
          <a:ext cx="9220635" cy="3037046"/>
        </p:xfrm>
        <a:graphic>
          <a:graphicData uri="http://schemas.openxmlformats.org/drawingml/2006/table">
            <a:tbl>
              <a:tblPr firstRow="1" bandRow="1">
                <a:tableStyleId>{5C22544A-7EE6-4342-B048-85BDC9FD1C3A}</a:tableStyleId>
              </a:tblPr>
              <a:tblGrid>
                <a:gridCol w="871725">
                  <a:extLst>
                    <a:ext uri="{9D8B030D-6E8A-4147-A177-3AD203B41FA5}">
                      <a16:colId xmlns:a16="http://schemas.microsoft.com/office/drawing/2014/main" val="105062881"/>
                    </a:ext>
                  </a:extLst>
                </a:gridCol>
                <a:gridCol w="842386">
                  <a:extLst>
                    <a:ext uri="{9D8B030D-6E8A-4147-A177-3AD203B41FA5}">
                      <a16:colId xmlns:a16="http://schemas.microsoft.com/office/drawing/2014/main" val="3142190749"/>
                    </a:ext>
                  </a:extLst>
                </a:gridCol>
                <a:gridCol w="551543">
                  <a:extLst>
                    <a:ext uri="{9D8B030D-6E8A-4147-A177-3AD203B41FA5}">
                      <a16:colId xmlns:a16="http://schemas.microsoft.com/office/drawing/2014/main" val="3132827034"/>
                    </a:ext>
                  </a:extLst>
                </a:gridCol>
                <a:gridCol w="785646">
                  <a:extLst>
                    <a:ext uri="{9D8B030D-6E8A-4147-A177-3AD203B41FA5}">
                      <a16:colId xmlns:a16="http://schemas.microsoft.com/office/drawing/2014/main" val="674745554"/>
                    </a:ext>
                  </a:extLst>
                </a:gridCol>
                <a:gridCol w="944107">
                  <a:extLst>
                    <a:ext uri="{9D8B030D-6E8A-4147-A177-3AD203B41FA5}">
                      <a16:colId xmlns:a16="http://schemas.microsoft.com/office/drawing/2014/main" val="732899083"/>
                    </a:ext>
                  </a:extLst>
                </a:gridCol>
                <a:gridCol w="650590">
                  <a:extLst>
                    <a:ext uri="{9D8B030D-6E8A-4147-A177-3AD203B41FA5}">
                      <a16:colId xmlns:a16="http://schemas.microsoft.com/office/drawing/2014/main" val="3609928772"/>
                    </a:ext>
                  </a:extLst>
                </a:gridCol>
                <a:gridCol w="595086">
                  <a:extLst>
                    <a:ext uri="{9D8B030D-6E8A-4147-A177-3AD203B41FA5}">
                      <a16:colId xmlns:a16="http://schemas.microsoft.com/office/drawing/2014/main" val="2369176826"/>
                    </a:ext>
                  </a:extLst>
                </a:gridCol>
                <a:gridCol w="870856">
                  <a:extLst>
                    <a:ext uri="{9D8B030D-6E8A-4147-A177-3AD203B41FA5}">
                      <a16:colId xmlns:a16="http://schemas.microsoft.com/office/drawing/2014/main" val="2272441643"/>
                    </a:ext>
                  </a:extLst>
                </a:gridCol>
                <a:gridCol w="1640116">
                  <a:extLst>
                    <a:ext uri="{9D8B030D-6E8A-4147-A177-3AD203B41FA5}">
                      <a16:colId xmlns:a16="http://schemas.microsoft.com/office/drawing/2014/main" val="664272850"/>
                    </a:ext>
                  </a:extLst>
                </a:gridCol>
                <a:gridCol w="609600">
                  <a:extLst>
                    <a:ext uri="{9D8B030D-6E8A-4147-A177-3AD203B41FA5}">
                      <a16:colId xmlns:a16="http://schemas.microsoft.com/office/drawing/2014/main" val="3002874000"/>
                    </a:ext>
                  </a:extLst>
                </a:gridCol>
                <a:gridCol w="858980">
                  <a:extLst>
                    <a:ext uri="{9D8B030D-6E8A-4147-A177-3AD203B41FA5}">
                      <a16:colId xmlns:a16="http://schemas.microsoft.com/office/drawing/2014/main" val="2491250267"/>
                    </a:ext>
                  </a:extLst>
                </a:gridCol>
              </a:tblGrid>
              <a:tr h="373974">
                <a:tc gridSpan="2">
                  <a:txBody>
                    <a:bodyPr/>
                    <a:lstStyle/>
                    <a:p>
                      <a:pPr algn="ctr"/>
                      <a:r>
                        <a:rPr kumimoji="1" lang="ja-JP" altLang="en-US" sz="1200" dirty="0"/>
                        <a:t>評価項目</a:t>
                      </a:r>
                    </a:p>
                  </a:txBody>
                  <a:tcPr anchor="ct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smtClean="0"/>
                        <a:t>A</a:t>
                      </a:r>
                      <a:r>
                        <a:rPr kumimoji="1" lang="ja-JP" altLang="en-US" sz="1100" dirty="0" smtClean="0"/>
                        <a:t>達成数</a:t>
                      </a:r>
                      <a:endParaRPr kumimoji="1" lang="ja-JP" altLang="en-US" sz="11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smtClean="0"/>
                        <a:t>A</a:t>
                      </a:r>
                      <a:r>
                        <a:rPr kumimoji="1" lang="ja-JP" altLang="en-US" sz="1100" dirty="0" smtClean="0"/>
                        <a:t>達成数</a:t>
                      </a:r>
                      <a:endParaRPr kumimoji="1" lang="ja-JP" altLang="en-US" sz="11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評価項目</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評価</a:t>
                      </a:r>
                    </a:p>
                  </a:txBody>
                  <a:tcPr anchor="ctr"/>
                </a:tc>
                <a:tc>
                  <a:txBody>
                    <a:bodyPr/>
                    <a:lstStyle/>
                    <a:p>
                      <a:pPr algn="ctr"/>
                      <a:r>
                        <a:rPr kumimoji="1" lang="en-US" altLang="ja-JP" sz="1100" dirty="0" smtClean="0"/>
                        <a:t>A</a:t>
                      </a:r>
                      <a:r>
                        <a:rPr kumimoji="1" lang="ja-JP" altLang="en-US" sz="1100" dirty="0" smtClean="0"/>
                        <a:t>達成数</a:t>
                      </a:r>
                      <a:endParaRPr kumimoji="1" lang="ja-JP" altLang="en-US" sz="1100" dirty="0"/>
                    </a:p>
                  </a:txBody>
                  <a:tcPr anchor="ctr"/>
                </a:tc>
                <a:extLst>
                  <a:ext uri="{0D108BD9-81ED-4DB2-BD59-A6C34878D82A}">
                    <a16:rowId xmlns:a16="http://schemas.microsoft.com/office/drawing/2014/main" val="3384289847"/>
                  </a:ext>
                </a:extLst>
              </a:tr>
              <a:tr h="385842">
                <a:tc rowSpan="2">
                  <a:txBody>
                    <a:bodyPr/>
                    <a:lstStyle/>
                    <a:p>
                      <a:pPr algn="ctr"/>
                      <a:r>
                        <a:rPr kumimoji="1" lang="ja-JP" altLang="en-US" sz="1200" dirty="0" smtClean="0"/>
                        <a:t>電力   　</a:t>
                      </a:r>
                      <a:r>
                        <a:rPr kumimoji="1" lang="en-US" altLang="ja-JP" sz="1200" dirty="0" smtClean="0"/>
                        <a:t>(</a:t>
                      </a:r>
                      <a:r>
                        <a:rPr kumimoji="1" lang="ja-JP" altLang="en-US" sz="1200" dirty="0" smtClean="0"/>
                        <a:t>処理場</a:t>
                      </a:r>
                      <a:r>
                        <a:rPr kumimoji="1" lang="en-US" altLang="ja-JP" sz="1200" dirty="0" smtClean="0"/>
                        <a:t>)</a:t>
                      </a:r>
                      <a:endParaRPr kumimoji="1" lang="ja-JP" altLang="en-US" sz="1200" dirty="0"/>
                    </a:p>
                  </a:txBody>
                  <a:tcPr anchor="ctr"/>
                </a:tc>
                <a:tc>
                  <a:txBody>
                    <a:bodyPr/>
                    <a:lstStyle/>
                    <a:p>
                      <a:pPr algn="ctr"/>
                      <a:r>
                        <a:rPr kumimoji="1" lang="ja-JP" altLang="en-US" sz="1200" dirty="0"/>
                        <a:t>原単位</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4/12</a:t>
                      </a:r>
                      <a:endParaRPr kumimoji="1" lang="ja-JP" altLang="en-US" sz="1200" dirty="0"/>
                    </a:p>
                  </a:txBody>
                  <a:tcPr anchor="ctr">
                    <a:lnR w="57150" cap="flat" cmpd="sng" algn="ctr">
                      <a:solidFill>
                        <a:schemeClr val="bg1"/>
                      </a:solidFill>
                      <a:prstDash val="solid"/>
                      <a:round/>
                      <a:headEnd type="none" w="med" len="med"/>
                      <a:tailEnd type="none" w="med" len="med"/>
                    </a:lnR>
                  </a:tcPr>
                </a:tc>
                <a:tc rowSpan="2">
                  <a:txBody>
                    <a:bodyPr/>
                    <a:lstStyle/>
                    <a:p>
                      <a:pPr algn="ctr"/>
                      <a:r>
                        <a:rPr kumimoji="1" lang="ja-JP" altLang="en-US" sz="1100" b="1" dirty="0">
                          <a:solidFill>
                            <a:srgbClr val="FF0000"/>
                          </a:solidFill>
                        </a:rPr>
                        <a:t>次亜塩素酸</a:t>
                      </a:r>
                      <a:endParaRPr kumimoji="1" lang="en-US" altLang="ja-JP" sz="1100" b="1" dirty="0">
                        <a:solidFill>
                          <a:srgbClr val="FF0000"/>
                        </a:solidFill>
                      </a:endParaRPr>
                    </a:p>
                    <a:p>
                      <a:pPr algn="ctr"/>
                      <a:r>
                        <a:rPr kumimoji="1" lang="ja-JP" altLang="en-US" sz="1100" b="1" dirty="0">
                          <a:solidFill>
                            <a:srgbClr val="FF0000"/>
                          </a:solidFill>
                        </a:rPr>
                        <a:t>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rPr>
                        <a:t>原単位</a:t>
                      </a:r>
                    </a:p>
                  </a:txBody>
                  <a:tcPr anchor="ctr"/>
                </a:tc>
                <a:tc>
                  <a:txBody>
                    <a:bodyPr/>
                    <a:lstStyle/>
                    <a:p>
                      <a:pPr algn="ctr"/>
                      <a:r>
                        <a:rPr kumimoji="1" lang="ja-JP" altLang="en-US" sz="1200" b="1" dirty="0">
                          <a:solidFill>
                            <a:srgbClr val="FF0000"/>
                          </a:solidFill>
                        </a:rPr>
                        <a:t>Ｂ</a:t>
                      </a:r>
                    </a:p>
                  </a:txBody>
                  <a:tcPr anchor="ctr"/>
                </a:tc>
                <a:tc>
                  <a:txBody>
                    <a:bodyPr/>
                    <a:lstStyle/>
                    <a:p>
                      <a:pPr algn="ctr"/>
                      <a:r>
                        <a:rPr kumimoji="1" lang="en-US" altLang="ja-JP" sz="1200" b="1" dirty="0" smtClean="0">
                          <a:solidFill>
                            <a:srgbClr val="FF0000"/>
                          </a:solidFill>
                        </a:rPr>
                        <a:t>11/12</a:t>
                      </a:r>
                      <a:endParaRPr kumimoji="1" lang="ja-JP" altLang="en-US" sz="1200" b="1" dirty="0">
                        <a:solidFill>
                          <a:srgbClr val="FF0000"/>
                        </a:solidFill>
                      </a:endParaRP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rPr>
                        <a:t>鉄アルミ混合薬剤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b="1" dirty="0" smtClean="0">
                          <a:solidFill>
                            <a:srgbClr val="FF0000"/>
                          </a:solidFill>
                        </a:rPr>
                        <a:t>Ｂ</a:t>
                      </a:r>
                      <a:endParaRPr kumimoji="1" lang="ja-JP" altLang="en-US" sz="1200" b="1" dirty="0">
                        <a:solidFill>
                          <a:srgbClr val="FF0000"/>
                        </a:solidFill>
                      </a:endParaRPr>
                    </a:p>
                  </a:txBody>
                  <a:tcPr anchor="ctr"/>
                </a:tc>
                <a:tc>
                  <a:txBody>
                    <a:bodyPr/>
                    <a:lstStyle/>
                    <a:p>
                      <a:pPr algn="ctr"/>
                      <a:r>
                        <a:rPr kumimoji="1" lang="en-US" altLang="ja-JP" sz="1200" b="1" dirty="0" smtClean="0">
                          <a:solidFill>
                            <a:srgbClr val="FF0000"/>
                          </a:solidFill>
                        </a:rPr>
                        <a:t>2/3</a:t>
                      </a:r>
                      <a:endParaRPr kumimoji="1" lang="ja-JP" altLang="en-US" sz="1200" b="1" dirty="0">
                        <a:solidFill>
                          <a:srgbClr val="FF0000"/>
                        </a:solidFill>
                      </a:endParaRPr>
                    </a:p>
                  </a:txBody>
                  <a:tcPr anchor="ctr"/>
                </a:tc>
                <a:extLst>
                  <a:ext uri="{0D108BD9-81ED-4DB2-BD59-A6C34878D82A}">
                    <a16:rowId xmlns:a16="http://schemas.microsoft.com/office/drawing/2014/main" val="1754182792"/>
                  </a:ext>
                </a:extLst>
              </a:tr>
              <a:tr h="242562">
                <a:tc vMerge="1">
                  <a:txBody>
                    <a:bodyPr/>
                    <a:lstStyle/>
                    <a:p>
                      <a:endParaRPr kumimoji="1" lang="ja-JP" altLang="en-US"/>
                    </a:p>
                  </a:txBody>
                  <a:tcPr/>
                </a:tc>
                <a:tc>
                  <a:txBody>
                    <a:bodyPr/>
                    <a:lstStyle/>
                    <a:p>
                      <a:pPr algn="ctr"/>
                      <a:r>
                        <a:rPr kumimoji="1" lang="ja-JP" altLang="en-US" sz="1200" dirty="0"/>
                        <a:t>使用量</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7/12</a:t>
                      </a:r>
                      <a:endParaRPr kumimoji="1" lang="ja-JP" altLang="en-US" sz="1200" dirty="0"/>
                    </a:p>
                  </a:txBody>
                  <a:tcPr anchor="ctr">
                    <a:lnR w="57150" cap="flat" cmpd="sng" algn="ctr">
                      <a:solidFill>
                        <a:schemeClr val="bg1"/>
                      </a:solidFill>
                      <a:prstDash val="solid"/>
                      <a:round/>
                      <a:headEnd type="none" w="med" len="med"/>
                      <a:tailEnd type="none" w="med" len="med"/>
                    </a:lnR>
                  </a:tcPr>
                </a:tc>
                <a:tc vMerge="1">
                  <a:txBody>
                    <a:bodyPr/>
                    <a:lstStyle/>
                    <a:p>
                      <a:endParaRPr kumimoji="1" lang="ja-JP" altLang="en-US"/>
                    </a:p>
                  </a:txBody>
                  <a:tcPr/>
                </a:tc>
                <a:tc>
                  <a:txBody>
                    <a:bodyPr/>
                    <a:lstStyle/>
                    <a:p>
                      <a:pPr algn="ctr"/>
                      <a:r>
                        <a:rPr kumimoji="1" lang="ja-JP" altLang="en-US" sz="1200" dirty="0"/>
                        <a:t>使用量</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10/12</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水酸化マグネシウム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3338491500"/>
                  </a:ext>
                </a:extLst>
              </a:tr>
              <a:tr h="362858">
                <a:tc gridSpan="2">
                  <a:txBody>
                    <a:bodyPr/>
                    <a:lstStyle/>
                    <a:p>
                      <a:pPr algn="ctr"/>
                      <a:r>
                        <a:rPr kumimoji="1" lang="ja-JP" altLang="en-US" sz="1200" dirty="0"/>
                        <a:t>電力（抽水所）</a:t>
                      </a:r>
                      <a:endParaRPr kumimoji="1" lang="en-US" altLang="ja-JP" sz="1200" dirty="0"/>
                    </a:p>
                  </a:txBody>
                  <a:tcPr anchor="ct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2/12</a:t>
                      </a:r>
                      <a:endParaRPr kumimoji="1" lang="ja-JP" altLang="en-US" sz="1200" dirty="0"/>
                    </a:p>
                  </a:txBody>
                  <a:tcPr anchor="ctr">
                    <a:lnR w="57150" cap="flat" cmpd="sng" algn="ctr">
                      <a:solidFill>
                        <a:schemeClr val="bg1"/>
                      </a:solidFill>
                      <a:prstDash val="solid"/>
                      <a:round/>
                      <a:headEnd type="none" w="med" len="med"/>
                      <a:tailEnd type="none" w="med" len="med"/>
                    </a:lnR>
                  </a:tcPr>
                </a:tc>
                <a:tc rowSpan="2">
                  <a:txBody>
                    <a:bodyPr/>
                    <a:lstStyle/>
                    <a:p>
                      <a:pPr algn="ctr"/>
                      <a:r>
                        <a:rPr kumimoji="1" lang="ja-JP" altLang="en-US" sz="1200" dirty="0"/>
                        <a:t>高分子</a:t>
                      </a:r>
                      <a:endParaRPr kumimoji="1" lang="en-US" altLang="ja-JP" sz="1200" dirty="0"/>
                    </a:p>
                    <a:p>
                      <a:pPr algn="ctr"/>
                      <a:r>
                        <a:rPr kumimoji="1" lang="ja-JP" altLang="en-US" sz="1200" dirty="0"/>
                        <a:t>凝集剤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原単位</a:t>
                      </a:r>
                    </a:p>
                  </a:txBody>
                  <a:tcPr anchor="ctr"/>
                </a:tc>
                <a:tc>
                  <a:txBody>
                    <a:bodyPr/>
                    <a:lstStyle/>
                    <a:p>
                      <a:pPr algn="ctr"/>
                      <a:r>
                        <a:rPr kumimoji="1" lang="ja-JP" altLang="en-US" sz="1200" dirty="0"/>
                        <a:t>Ａ</a:t>
                      </a:r>
                    </a:p>
                  </a:txBody>
                  <a:tcPr anchor="ctr"/>
                </a:tc>
                <a:tc>
                  <a:txBody>
                    <a:bodyPr/>
                    <a:lstStyle/>
                    <a:p>
                      <a:pPr algn="ctr"/>
                      <a:r>
                        <a:rPr kumimoji="1" lang="en-US" altLang="ja-JP" sz="1200" dirty="0" smtClean="0"/>
                        <a:t>7/7</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臭化ナトリウム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723118639"/>
                  </a:ext>
                </a:extLst>
              </a:tr>
              <a:tr h="363485">
                <a:tc gridSpan="2">
                  <a:txBody>
                    <a:bodyPr/>
                    <a:lstStyle/>
                    <a:p>
                      <a:pPr algn="ctr"/>
                      <a:r>
                        <a:rPr kumimoji="1" lang="ja-JP" altLang="en-US" sz="1200" b="1" dirty="0">
                          <a:solidFill>
                            <a:srgbClr val="FF0000"/>
                          </a:solidFill>
                        </a:rPr>
                        <a:t>上水</a:t>
                      </a:r>
                    </a:p>
                  </a:txBody>
                  <a:tcPr anchor="ctr"/>
                </a:tc>
                <a:tc hMerge="1">
                  <a:txBody>
                    <a:bodyPr/>
                    <a:lstStyle/>
                    <a:p>
                      <a:endParaRPr kumimoji="1" lang="ja-JP" altLang="en-US"/>
                    </a:p>
                  </a:txBody>
                  <a:tcPr/>
                </a:tc>
                <a:tc>
                  <a:txBody>
                    <a:bodyPr/>
                    <a:lstStyle/>
                    <a:p>
                      <a:pPr algn="ctr"/>
                      <a:r>
                        <a:rPr kumimoji="1" lang="ja-JP" altLang="en-US" sz="1200" b="1" dirty="0">
                          <a:solidFill>
                            <a:srgbClr val="FF0000"/>
                          </a:solidFill>
                        </a:rPr>
                        <a:t>Ｂ</a:t>
                      </a:r>
                    </a:p>
                  </a:txBody>
                  <a:tcPr anchor="ctr"/>
                </a:tc>
                <a:tc>
                  <a:txBody>
                    <a:bodyPr/>
                    <a:lstStyle/>
                    <a:p>
                      <a:pPr algn="ctr"/>
                      <a:r>
                        <a:rPr kumimoji="1" lang="en-US" altLang="ja-JP" sz="1200" b="1" dirty="0" smtClean="0">
                          <a:solidFill>
                            <a:srgbClr val="FF0000"/>
                          </a:solidFill>
                        </a:rPr>
                        <a:t>11/12</a:t>
                      </a:r>
                      <a:endParaRPr kumimoji="1" lang="ja-JP" altLang="en-US" sz="1200" b="1" dirty="0">
                        <a:solidFill>
                          <a:srgbClr val="FF0000"/>
                        </a:solidFill>
                      </a:endParaRPr>
                    </a:p>
                  </a:txBody>
                  <a:tcPr anchor="ctr">
                    <a:lnR w="57150" cap="flat" cmpd="sng" algn="ctr">
                      <a:solidFill>
                        <a:schemeClr val="bg1"/>
                      </a:solidFill>
                      <a:prstDash val="solid"/>
                      <a:round/>
                      <a:headEnd type="none" w="med" len="med"/>
                      <a:tailEnd type="none" w="med" len="med"/>
                    </a:lnR>
                  </a:tcPr>
                </a:tc>
                <a:tc vMerge="1">
                  <a:txBody>
                    <a:bodyPr/>
                    <a:lstStyle/>
                    <a:p>
                      <a:endParaRPr kumimoji="1" lang="ja-JP" altLang="en-US"/>
                    </a:p>
                  </a:txBody>
                  <a:tcPr/>
                </a:tc>
                <a:tc>
                  <a:txBody>
                    <a:bodyPr/>
                    <a:lstStyle/>
                    <a:p>
                      <a:pPr algn="ctr"/>
                      <a:r>
                        <a:rPr kumimoji="1" lang="ja-JP" altLang="en-US" sz="1200" b="1" dirty="0">
                          <a:solidFill>
                            <a:srgbClr val="FF0000"/>
                          </a:solidFill>
                        </a:rPr>
                        <a:t>使用量</a:t>
                      </a:r>
                    </a:p>
                  </a:txBody>
                  <a:tcPr anchor="ctr"/>
                </a:tc>
                <a:tc>
                  <a:txBody>
                    <a:bodyPr/>
                    <a:lstStyle/>
                    <a:p>
                      <a:pPr algn="ctr"/>
                      <a:r>
                        <a:rPr kumimoji="1" lang="ja-JP" altLang="en-US" sz="1200" b="1" dirty="0">
                          <a:solidFill>
                            <a:srgbClr val="FF0000"/>
                          </a:solidFill>
                        </a:rPr>
                        <a:t>Ｂ</a:t>
                      </a:r>
                    </a:p>
                  </a:txBody>
                  <a:tcPr anchor="ctr"/>
                </a:tc>
                <a:tc>
                  <a:txBody>
                    <a:bodyPr/>
                    <a:lstStyle/>
                    <a:p>
                      <a:pPr algn="ctr"/>
                      <a:r>
                        <a:rPr kumimoji="1" lang="en-US" altLang="ja-JP" sz="1200" b="1" dirty="0" smtClean="0">
                          <a:solidFill>
                            <a:srgbClr val="FF0000"/>
                          </a:solidFill>
                        </a:rPr>
                        <a:t>6/7</a:t>
                      </a:r>
                      <a:endParaRPr kumimoji="1" lang="ja-JP" altLang="en-US" sz="1200" b="1" dirty="0">
                        <a:solidFill>
                          <a:srgbClr val="FF0000"/>
                        </a:solidFill>
                      </a:endParaRP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炭酸ナトリウム</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3921642560"/>
                  </a:ext>
                </a:extLst>
              </a:tr>
              <a:tr h="348343">
                <a:tc gridSpan="2">
                  <a:txBody>
                    <a:bodyPr/>
                    <a:lstStyle/>
                    <a:p>
                      <a:pPr algn="ctr"/>
                      <a:r>
                        <a:rPr kumimoji="1" lang="ja-JP" altLang="en-US" sz="1200" dirty="0"/>
                        <a:t>工業用水</a:t>
                      </a:r>
                    </a:p>
                  </a:txBody>
                  <a:tcPr anchor="ct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8/12</a:t>
                      </a:r>
                      <a:endParaRPr kumimoji="1" lang="ja-JP" altLang="en-US" sz="12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ポリ塩化アルミニウム</a:t>
                      </a:r>
                      <a:endParaRPr kumimoji="1" lang="en-US" altLang="ja-JP" sz="1200" dirty="0"/>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en-US" altLang="ja-JP" sz="1200" dirty="0" smtClean="0"/>
                        <a:t>A</a:t>
                      </a:r>
                      <a:endParaRPr kumimoji="1" lang="ja-JP" altLang="en-US" sz="1200" dirty="0"/>
                    </a:p>
                  </a:txBody>
                  <a:tcPr anchor="ctr"/>
                </a:tc>
                <a:tc>
                  <a:txBody>
                    <a:bodyPr/>
                    <a:lstStyle/>
                    <a:p>
                      <a:pPr algn="ctr"/>
                      <a:r>
                        <a:rPr kumimoji="1" lang="en-US" altLang="ja-JP" sz="1200" dirty="0" smtClean="0"/>
                        <a:t>3/3</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硫酸</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3906751038"/>
                  </a:ext>
                </a:extLst>
              </a:tr>
              <a:tr h="205918">
                <a:tc gridSpan="2">
                  <a:txBody>
                    <a:bodyPr/>
                    <a:lstStyle/>
                    <a:p>
                      <a:pPr algn="ctr"/>
                      <a:r>
                        <a:rPr kumimoji="1" lang="ja-JP" altLang="en-US" sz="1200" dirty="0"/>
                        <a:t>都市ガス</a:t>
                      </a:r>
                    </a:p>
                  </a:txBody>
                  <a:tcPr anchor="ctr"/>
                </a:tc>
                <a:tc hMerge="1">
                  <a:txBody>
                    <a:bodyPr/>
                    <a:lstStyle/>
                    <a:p>
                      <a:pPr algn="ctr"/>
                      <a:endParaRPr kumimoji="1" lang="ja-JP" altLang="en-US" sz="1400" dirty="0"/>
                    </a:p>
                  </a:txBody>
                  <a:tcPr anchor="ctr"/>
                </a:tc>
                <a:tc>
                  <a:txBody>
                    <a:bodyPr/>
                    <a:lstStyle/>
                    <a:p>
                      <a:pPr algn="ctr"/>
                      <a:r>
                        <a:rPr kumimoji="1" lang="en-US" altLang="ja-JP" sz="1200" dirty="0" smtClean="0"/>
                        <a:t>A</a:t>
                      </a:r>
                      <a:endParaRPr kumimoji="1" lang="ja-JP" altLang="en-US" sz="1200" dirty="0"/>
                    </a:p>
                  </a:txBody>
                  <a:tcPr anchor="ctr"/>
                </a:tc>
                <a:tc>
                  <a:txBody>
                    <a:bodyPr/>
                    <a:lstStyle/>
                    <a:p>
                      <a:pPr algn="ctr"/>
                      <a:r>
                        <a:rPr kumimoji="1" lang="en-US" altLang="ja-JP" sz="1200" dirty="0" smtClean="0"/>
                        <a:t>2/2</a:t>
                      </a:r>
                      <a:endParaRPr kumimoji="1" lang="ja-JP" altLang="en-US" sz="12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1" dirty="0">
                          <a:solidFill>
                            <a:srgbClr val="FF0000"/>
                          </a:solidFill>
                        </a:rPr>
                        <a:t>水酸化ナトリウム</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b="1" dirty="0">
                          <a:solidFill>
                            <a:srgbClr val="FF0000"/>
                          </a:solidFill>
                        </a:rPr>
                        <a:t>Ｂ</a:t>
                      </a:r>
                    </a:p>
                  </a:txBody>
                  <a:tcPr anchor="ctr"/>
                </a:tc>
                <a:tc>
                  <a:txBody>
                    <a:bodyPr/>
                    <a:lstStyle/>
                    <a:p>
                      <a:pPr algn="ctr"/>
                      <a:r>
                        <a:rPr kumimoji="1" lang="en-US" altLang="ja-JP" sz="1200" b="1" dirty="0" smtClean="0">
                          <a:solidFill>
                            <a:srgbClr val="FF0000"/>
                          </a:solidFill>
                        </a:rPr>
                        <a:t>3/4</a:t>
                      </a:r>
                      <a:endParaRPr kumimoji="1" lang="ja-JP" altLang="en-US" sz="1200" b="1" dirty="0">
                        <a:solidFill>
                          <a:srgbClr val="FF0000"/>
                        </a:solidFill>
                      </a:endParaRP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消泡剤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en-US" altLang="ja-JP" sz="1200" dirty="0" smtClean="0"/>
                        <a:t>A</a:t>
                      </a:r>
                      <a:endParaRPr kumimoji="1" lang="ja-JP" altLang="en-US" sz="1200" dirty="0"/>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3665832826"/>
                  </a:ext>
                </a:extLst>
              </a:tr>
              <a:tr h="326952">
                <a:tc gridSpan="2">
                  <a:txBody>
                    <a:bodyPr/>
                    <a:lstStyle/>
                    <a:p>
                      <a:pPr algn="ctr"/>
                      <a:r>
                        <a:rPr kumimoji="1" lang="ja-JP" altLang="en-US" sz="1200" dirty="0"/>
                        <a:t>Ａ重油</a:t>
                      </a:r>
                    </a:p>
                  </a:txBody>
                  <a:tcPr anchor="ct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8/12</a:t>
                      </a:r>
                      <a:endParaRPr kumimoji="1" lang="ja-JP" altLang="en-US" sz="1200" dirty="0"/>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b="1" dirty="0">
                          <a:solidFill>
                            <a:srgbClr val="FF0000"/>
                          </a:solidFill>
                        </a:rPr>
                        <a:t>ポリ硫酸第</a:t>
                      </a:r>
                      <a:r>
                        <a:rPr kumimoji="1" lang="en-US" altLang="ja-JP" sz="1200" b="1" dirty="0">
                          <a:solidFill>
                            <a:srgbClr val="FF0000"/>
                          </a:solidFill>
                        </a:rPr>
                        <a:t>2</a:t>
                      </a:r>
                      <a:r>
                        <a:rPr kumimoji="1" lang="ja-JP" altLang="en-US" sz="1200" b="1" dirty="0">
                          <a:solidFill>
                            <a:srgbClr val="FF0000"/>
                          </a:solidFill>
                        </a:rPr>
                        <a:t>鉄</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b="1" dirty="0">
                          <a:solidFill>
                            <a:srgbClr val="FF0000"/>
                          </a:solidFill>
                        </a:rPr>
                        <a:t>Ｂ</a:t>
                      </a:r>
                    </a:p>
                  </a:txBody>
                  <a:tcPr anchor="ctr"/>
                </a:tc>
                <a:tc>
                  <a:txBody>
                    <a:bodyPr/>
                    <a:lstStyle/>
                    <a:p>
                      <a:pPr algn="ctr"/>
                      <a:r>
                        <a:rPr kumimoji="1" lang="en-US" altLang="ja-JP" sz="1200" b="1" dirty="0" smtClean="0">
                          <a:solidFill>
                            <a:srgbClr val="FF0000"/>
                          </a:solidFill>
                        </a:rPr>
                        <a:t>5/6</a:t>
                      </a:r>
                      <a:endParaRPr kumimoji="1" lang="ja-JP" altLang="en-US" sz="1200" b="1" dirty="0">
                        <a:solidFill>
                          <a:srgbClr val="FF0000"/>
                        </a:solidFill>
                      </a:endParaRPr>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活性促進剤</a:t>
                      </a:r>
                    </a:p>
                  </a:txBody>
                  <a:tcPr anchor="ctr">
                    <a:lnL w="57150" cap="flat" cmpd="sng" algn="ctr">
                      <a:solidFill>
                        <a:schemeClr val="bg1"/>
                      </a:solidFill>
                      <a:prstDash val="solid"/>
                      <a:round/>
                      <a:headEnd type="none" w="med" len="med"/>
                      <a:tailEnd type="none" w="med" len="med"/>
                    </a:lnL>
                  </a:tcPr>
                </a:tc>
                <a:tc>
                  <a:txBody>
                    <a:bodyPr/>
                    <a:lstStyle/>
                    <a:p>
                      <a:pPr algn="ctr"/>
                      <a:r>
                        <a:rPr kumimoji="1" lang="ja-JP" altLang="en-US" sz="1200" dirty="0"/>
                        <a:t>Ａ</a:t>
                      </a:r>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1619884130"/>
                  </a:ext>
                </a:extLst>
              </a:tr>
              <a:tr h="326952">
                <a:tc gridSpan="2">
                  <a:txBody>
                    <a:bodyPr/>
                    <a:lstStyle/>
                    <a:p>
                      <a:pPr algn="ctr"/>
                      <a:r>
                        <a:rPr kumimoji="1" lang="ja-JP" altLang="en-US" sz="1200" b="1" dirty="0">
                          <a:solidFill>
                            <a:srgbClr val="FF0000"/>
                          </a:solidFill>
                        </a:rPr>
                        <a:t>灯油・軽油</a:t>
                      </a:r>
                    </a:p>
                  </a:txBody>
                  <a:tcPr anchor="ctr"/>
                </a:tc>
                <a:tc hMerge="1">
                  <a:txBody>
                    <a:bodyPr/>
                    <a:lstStyle/>
                    <a:p>
                      <a:pPr algn="ctr"/>
                      <a:endParaRPr kumimoji="1" lang="ja-JP" altLang="en-US" sz="1400" dirty="0"/>
                    </a:p>
                  </a:txBody>
                  <a:tcPr anchor="ctr"/>
                </a:tc>
                <a:tc>
                  <a:txBody>
                    <a:bodyPr/>
                    <a:lstStyle/>
                    <a:p>
                      <a:pPr algn="ctr"/>
                      <a:r>
                        <a:rPr kumimoji="1" lang="ja-JP" altLang="en-US" sz="1200" b="1" dirty="0">
                          <a:solidFill>
                            <a:srgbClr val="FF0000"/>
                          </a:solidFill>
                        </a:rPr>
                        <a:t>Ｂ</a:t>
                      </a:r>
                    </a:p>
                  </a:txBody>
                  <a:tcPr anchor="ctr"/>
                </a:tc>
                <a:tc>
                  <a:txBody>
                    <a:bodyPr/>
                    <a:lstStyle/>
                    <a:p>
                      <a:pPr algn="ctr"/>
                      <a:r>
                        <a:rPr kumimoji="1" lang="en-US" altLang="ja-JP" sz="1200" b="1" dirty="0" smtClean="0">
                          <a:solidFill>
                            <a:srgbClr val="FF0000"/>
                          </a:solidFill>
                        </a:rPr>
                        <a:t>6/7</a:t>
                      </a:r>
                      <a:endParaRPr kumimoji="1" lang="ja-JP" altLang="en-US" sz="1200" b="1" dirty="0">
                        <a:solidFill>
                          <a:srgbClr val="FF0000"/>
                        </a:solidFill>
                      </a:endParaRPr>
                    </a:p>
                  </a:txBody>
                  <a:tcPr anchor="ctr">
                    <a:lnR w="57150" cap="flat" cmpd="sng" algn="ctr">
                      <a:solidFill>
                        <a:schemeClr val="bg1"/>
                      </a:solidFill>
                      <a:prstDash val="solid"/>
                      <a:round/>
                      <a:headEnd type="none" w="med" len="med"/>
                      <a:tailEnd type="none" w="med" len="med"/>
                    </a:lnR>
                  </a:tcPr>
                </a:tc>
                <a:tc gridSpan="2">
                  <a:txBody>
                    <a:bodyPr/>
                    <a:lstStyle/>
                    <a:p>
                      <a:pPr algn="ctr"/>
                      <a:r>
                        <a:rPr kumimoji="1" lang="ja-JP" altLang="en-US" sz="1200" dirty="0"/>
                        <a:t>安定化第</a:t>
                      </a:r>
                      <a:r>
                        <a:rPr kumimoji="1" lang="en-US" altLang="ja-JP" sz="1200" dirty="0"/>
                        <a:t>1</a:t>
                      </a:r>
                      <a:r>
                        <a:rPr kumimoji="1" lang="ja-JP" altLang="en-US" sz="1200" dirty="0"/>
                        <a:t>鉄</a:t>
                      </a:r>
                    </a:p>
                  </a:txBody>
                  <a:tcPr anchor="ctr">
                    <a:lnL w="57150" cap="flat" cmpd="sng" algn="ctr">
                      <a:solidFill>
                        <a:schemeClr val="bg1"/>
                      </a:solidFill>
                      <a:prstDash val="solid"/>
                      <a:round/>
                      <a:headEnd type="none" w="med" len="med"/>
                      <a:tailEnd type="none" w="med" len="med"/>
                    </a:lnL>
                  </a:tcPr>
                </a:tc>
                <a:tc hMerge="1">
                  <a:txBody>
                    <a:bodyPr/>
                    <a:lstStyle/>
                    <a:p>
                      <a:pPr algn="ctr"/>
                      <a:endParaRPr kumimoji="1" lang="ja-JP" altLang="en-US" sz="1400" dirty="0"/>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3/5</a:t>
                      </a:r>
                      <a:endParaRPr kumimoji="1" lang="ja-JP" altLang="en-US" sz="1200" dirty="0"/>
                    </a:p>
                  </a:txBody>
                  <a:tcPr anchor="ctr">
                    <a:lnR w="57150" cap="flat" cmpd="sng" algn="ctr">
                      <a:solidFill>
                        <a:schemeClr val="bg1"/>
                      </a:solidFill>
                      <a:prstDash val="solid"/>
                      <a:round/>
                      <a:headEnd type="none" w="med" len="med"/>
                      <a:tailEnd type="none" w="med" len="med"/>
                    </a:lnR>
                  </a:tcPr>
                </a:tc>
                <a:tc>
                  <a:txBody>
                    <a:bodyPr/>
                    <a:lstStyle/>
                    <a:p>
                      <a:pPr algn="ctr"/>
                      <a:r>
                        <a:rPr kumimoji="1" lang="ja-JP" altLang="en-US" sz="1200" dirty="0"/>
                        <a:t>工業用並塩</a:t>
                      </a:r>
                    </a:p>
                  </a:txBody>
                  <a:tcPr anchor="ctr">
                    <a:lnL w="57150" cap="flat" cmpd="sng" algn="ctr">
                      <a:solidFill>
                        <a:schemeClr val="bg1"/>
                      </a:solidFill>
                      <a:prstDash val="solid"/>
                      <a:round/>
                      <a:headEnd type="none" w="med" len="med"/>
                      <a:tailEnd type="none" w="med" len="med"/>
                    </a:lnL>
                  </a:tcPr>
                </a:tc>
                <a:tc>
                  <a:txBody>
                    <a:bodyPr/>
                    <a:lstStyle/>
                    <a:p>
                      <a:pPr algn="ctr"/>
                      <a:r>
                        <a:rPr kumimoji="1" lang="en-US" altLang="ja-JP" sz="1200" dirty="0" smtClean="0"/>
                        <a:t>A</a:t>
                      </a:r>
                      <a:endParaRPr kumimoji="1" lang="ja-JP" altLang="en-US" sz="1200" dirty="0"/>
                    </a:p>
                  </a:txBody>
                  <a:tcPr anchor="ctr"/>
                </a:tc>
                <a:tc>
                  <a:txBody>
                    <a:bodyPr/>
                    <a:lstStyle/>
                    <a:p>
                      <a:pPr algn="ctr"/>
                      <a:r>
                        <a:rPr kumimoji="1" lang="en-US" altLang="ja-JP" sz="1200" dirty="0" smtClean="0"/>
                        <a:t>1/1</a:t>
                      </a:r>
                      <a:endParaRPr kumimoji="1" lang="ja-JP" altLang="en-US" sz="1200" dirty="0"/>
                    </a:p>
                  </a:txBody>
                  <a:tcPr anchor="ctr"/>
                </a:tc>
                <a:extLst>
                  <a:ext uri="{0D108BD9-81ED-4DB2-BD59-A6C34878D82A}">
                    <a16:rowId xmlns:a16="http://schemas.microsoft.com/office/drawing/2014/main" val="2806986933"/>
                  </a:ext>
                </a:extLst>
              </a:tr>
            </a:tbl>
          </a:graphicData>
        </a:graphic>
      </p:graphicFrame>
      <p:sp>
        <p:nvSpPr>
          <p:cNvPr id="10" name="テキスト ボックス 9">
            <a:extLst>
              <a:ext uri="{FF2B5EF4-FFF2-40B4-BE49-F238E27FC236}">
                <a16:creationId xmlns:a16="http://schemas.microsoft.com/office/drawing/2014/main" id="{F6962140-B607-8E4D-5A61-F15199D0DB19}"/>
              </a:ext>
            </a:extLst>
          </p:cNvPr>
          <p:cNvSpPr txBox="1"/>
          <p:nvPr/>
        </p:nvSpPr>
        <p:spPr>
          <a:xfrm>
            <a:off x="704499" y="1633372"/>
            <a:ext cx="8886877" cy="1292662"/>
          </a:xfrm>
          <a:prstGeom prst="rect">
            <a:avLst/>
          </a:prstGeom>
          <a:noFill/>
        </p:spPr>
        <p:txBody>
          <a:bodyPr wrap="square" rtlCol="0">
            <a:spAutoFit/>
          </a:bodyPr>
          <a:lstStyle/>
          <a:p>
            <a:pPr>
              <a:lnSpc>
                <a:spcPct val="130000"/>
              </a:lnSpc>
            </a:pP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ユーティリティの評価基準は、年間の原単位及び使用量</a:t>
            </a:r>
            <a:r>
              <a:rPr lang="ja-JP" altLang="en-US" sz="1500" dirty="0" smtClean="0">
                <a:effectLst/>
                <a:latin typeface="Century" panose="02040604050505020304" pitchFamily="18" charset="0"/>
                <a:ea typeface="ＭＳ 明朝" panose="02020609040205080304" pitchFamily="17" charset="-128"/>
                <a:cs typeface="Times New Roman" panose="02020603050405020304" pitchFamily="18" charset="0"/>
              </a:rPr>
              <a:t>であり、抽水</a:t>
            </a:r>
            <a:r>
              <a:rPr lang="ja-JP" altLang="en-US" sz="1500" dirty="0" smtClean="0">
                <a:latin typeface="Century" panose="02040604050505020304" pitchFamily="18" charset="0"/>
                <a:ea typeface="ＭＳ 明朝" panose="02020609040205080304" pitchFamily="17" charset="-128"/>
                <a:cs typeface="Times New Roman" panose="02020603050405020304" pitchFamily="18" charset="0"/>
              </a:rPr>
              <a:t>所を含めた処理区単位で集計している</a:t>
            </a:r>
            <a:r>
              <a:rPr kumimoji="1" lang="ja-JP" altLang="en-US" sz="15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電力</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、上水、工水</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、重油</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、灯油等の燃料、次亜塩素酸ナトリウムなどの薬品など大半の項目で評価基</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準超過となっ</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た</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なお、評価としては、すべて</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en-US" sz="1500" dirty="0" smtClean="0">
                <a:effectLst/>
                <a:latin typeface="Century" panose="02040604050505020304" pitchFamily="18" charset="0"/>
                <a:ea typeface="ＭＳ 明朝" panose="02020609040205080304" pitchFamily="17" charset="-128"/>
                <a:cs typeface="Times New Roman" panose="02020603050405020304" pitchFamily="18" charset="0"/>
              </a:rPr>
              <a:t>処理区</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で</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評価基準を満たしていれば評価は「</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」と</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なり、</a:t>
            </a:r>
            <a:r>
              <a:rPr lang="en-US"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500" dirty="0" smtClean="0">
                <a:effectLst/>
                <a:latin typeface="Century" panose="02040604050505020304" pitchFamily="18" charset="0"/>
                <a:ea typeface="ＭＳ 明朝" panose="02020609040205080304" pitchFamily="17" charset="-128"/>
                <a:cs typeface="Times New Roman" panose="02020603050405020304" pitchFamily="18" charset="0"/>
              </a:rPr>
              <a:t>処理区</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でも</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未達であれば</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、評価は「</a:t>
            </a:r>
            <a:r>
              <a:rPr lang="en-US" altLang="ja-JP" sz="1500" dirty="0">
                <a:effectLst/>
                <a:latin typeface="Century" panose="02040604050505020304" pitchFamily="18" charset="0"/>
                <a:ea typeface="ＭＳ 明朝" panose="02020609040205080304" pitchFamily="17" charset="-128"/>
                <a:cs typeface="Times New Roman" panose="02020603050405020304" pitchFamily="18" charset="0"/>
              </a:rPr>
              <a:t>B</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」以下となる。</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角丸四角形 8"/>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2" name="正方形/長方形 1"/>
          <p:cNvSpPr/>
          <p:nvPr/>
        </p:nvSpPr>
        <p:spPr>
          <a:xfrm>
            <a:off x="6489700" y="4303713"/>
            <a:ext cx="3067993" cy="1666389"/>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489700" y="6029495"/>
            <a:ext cx="2749471" cy="276999"/>
          </a:xfrm>
          <a:prstGeom prst="rect">
            <a:avLst/>
          </a:prstGeom>
          <a:noFill/>
          <a:ln w="12700">
            <a:solidFill>
              <a:srgbClr val="FFC000"/>
            </a:solidFill>
          </a:ln>
        </p:spPr>
        <p:txBody>
          <a:bodyPr wrap="none" rtlCol="0">
            <a:spAutoFit/>
          </a:bodyPr>
          <a:lstStyle/>
          <a:p>
            <a:r>
              <a:rPr kumimoji="1" lang="ja-JP" altLang="en-US" sz="1200" dirty="0" smtClean="0"/>
              <a:t>平野下水処理場　脱水分離液処理施設</a:t>
            </a:r>
            <a:endParaRPr kumimoji="1" lang="ja-JP" altLang="en-US" sz="1200" dirty="0"/>
          </a:p>
        </p:txBody>
      </p:sp>
    </p:spTree>
    <p:extLst>
      <p:ext uri="{BB962C8B-B14F-4D97-AF65-F5344CB8AC3E}">
        <p14:creationId xmlns:p14="http://schemas.microsoft.com/office/powerpoint/2010/main" val="830971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23</a:t>
            </a:fld>
            <a:endParaRPr kumimoji="1" lang="ja-JP" altLang="en-US" dirty="0"/>
          </a:p>
        </p:txBody>
      </p:sp>
      <p:sp>
        <p:nvSpPr>
          <p:cNvPr id="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56001"/>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ユーティリティ費用の超過に</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ついて</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77334B27-9685-E2FA-1468-99750856A8D7}"/>
              </a:ext>
            </a:extLst>
          </p:cNvPr>
          <p:cNvSpPr txBox="1"/>
          <p:nvPr/>
        </p:nvSpPr>
        <p:spPr>
          <a:xfrm>
            <a:off x="420157" y="1282989"/>
            <a:ext cx="7678813" cy="452432"/>
          </a:xfrm>
          <a:prstGeom prst="rect">
            <a:avLst/>
          </a:prstGeom>
          <a:noFill/>
        </p:spPr>
        <p:txBody>
          <a:bodyPr wrap="square" rtlCol="0">
            <a:spAutoFit/>
          </a:bodyPr>
          <a:lstStyle/>
          <a:p>
            <a:pPr>
              <a:lnSpc>
                <a:spcPct val="130000"/>
              </a:lnSpc>
            </a:pPr>
            <a:r>
              <a:rPr lang="ja-JP" altLang="en-US" b="1" dirty="0" smtClean="0">
                <a:latin typeface="Century" panose="02040604050505020304" pitchFamily="18" charset="0"/>
              </a:rPr>
              <a:t>●</a:t>
            </a:r>
            <a:r>
              <a:rPr lang="en-US" altLang="ja-JP" b="1" dirty="0" smtClean="0">
                <a:latin typeface="Century" panose="02040604050505020304" pitchFamily="18" charset="0"/>
              </a:rPr>
              <a:t>【</a:t>
            </a:r>
            <a:r>
              <a:rPr lang="ja-JP" altLang="en-US" b="1" dirty="0" smtClean="0">
                <a:latin typeface="Century" panose="02040604050505020304" pitchFamily="18" charset="0"/>
              </a:rPr>
              <a:t>参考</a:t>
            </a:r>
            <a:r>
              <a:rPr lang="en-US" altLang="ja-JP" b="1" dirty="0" smtClean="0">
                <a:latin typeface="Century" panose="02040604050505020304" pitchFamily="18" charset="0"/>
              </a:rPr>
              <a:t>】</a:t>
            </a:r>
            <a:r>
              <a:rPr lang="ja-JP" altLang="en-US" b="1" dirty="0" smtClean="0">
                <a:latin typeface="Century" panose="02040604050505020304" pitchFamily="18" charset="0"/>
              </a:rPr>
              <a:t>ユーティリティ評価基準の設定、評価例（電力原単位、電力使用量）</a:t>
            </a:r>
            <a:endParaRPr lang="en-US" altLang="ja-JP" b="1" dirty="0">
              <a:latin typeface="Century" panose="02040604050505020304" pitchFamily="18" charset="0"/>
            </a:endParaRPr>
          </a:p>
        </p:txBody>
      </p:sp>
      <p:cxnSp>
        <p:nvCxnSpPr>
          <p:cNvPr id="6" name="直線コネクタ 5"/>
          <p:cNvCxnSpPr/>
          <p:nvPr/>
        </p:nvCxnSpPr>
        <p:spPr>
          <a:xfrm>
            <a:off x="3583712" y="2271939"/>
            <a:ext cx="59666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169105" y="1820320"/>
            <a:ext cx="2303836" cy="369332"/>
          </a:xfrm>
          <a:prstGeom prst="rect">
            <a:avLst/>
          </a:prstGeom>
          <a:noFill/>
        </p:spPr>
        <p:txBody>
          <a:bodyPr wrap="none" rtlCol="0">
            <a:spAutoFit/>
          </a:bodyPr>
          <a:lstStyle/>
          <a:p>
            <a:r>
              <a:rPr kumimoji="1" lang="en-US" altLang="ja-JP" dirty="0" smtClean="0"/>
              <a:t>A</a:t>
            </a:r>
            <a:r>
              <a:rPr kumimoji="1" lang="ja-JP" altLang="en-US" dirty="0" smtClean="0"/>
              <a:t>　電力使用量 </a:t>
            </a:r>
            <a:r>
              <a:rPr kumimoji="1" lang="en-US" altLang="ja-JP" dirty="0" smtClean="0"/>
              <a:t>(kWh)</a:t>
            </a:r>
            <a:endParaRPr kumimoji="1" lang="ja-JP" altLang="en-US" dirty="0"/>
          </a:p>
        </p:txBody>
      </p:sp>
      <p:sp>
        <p:nvSpPr>
          <p:cNvPr id="15" name="テキスト ボックス 14"/>
          <p:cNvSpPr txBox="1"/>
          <p:nvPr/>
        </p:nvSpPr>
        <p:spPr>
          <a:xfrm>
            <a:off x="3691801" y="2383979"/>
            <a:ext cx="6027612" cy="646331"/>
          </a:xfrm>
          <a:prstGeom prst="rect">
            <a:avLst/>
          </a:prstGeom>
          <a:noFill/>
        </p:spPr>
        <p:txBody>
          <a:bodyPr wrap="none" rtlCol="0">
            <a:spAutoFit/>
          </a:bodyPr>
          <a:lstStyle/>
          <a:p>
            <a:r>
              <a:rPr kumimoji="1" lang="en-US" altLang="ja-JP" dirty="0"/>
              <a:t>B</a:t>
            </a:r>
            <a:r>
              <a:rPr kumimoji="1" lang="ja-JP" altLang="en-US" dirty="0"/>
              <a:t>　雨水放流量 </a:t>
            </a:r>
            <a:r>
              <a:rPr kumimoji="1" lang="en-US" altLang="ja-JP" dirty="0"/>
              <a:t>(m</a:t>
            </a:r>
            <a:r>
              <a:rPr kumimoji="1" lang="en-US" altLang="ja-JP" baseline="30000" dirty="0"/>
              <a:t>3</a:t>
            </a:r>
            <a:r>
              <a:rPr kumimoji="1" lang="en-US" altLang="ja-JP" dirty="0" smtClean="0"/>
              <a:t>)</a:t>
            </a:r>
            <a:r>
              <a:rPr kumimoji="1" lang="ja-JP" altLang="en-US" dirty="0"/>
              <a:t> </a:t>
            </a:r>
            <a:r>
              <a:rPr kumimoji="1" lang="ja-JP" altLang="en-US" dirty="0" smtClean="0"/>
              <a:t>　　＋　</a:t>
            </a:r>
            <a:r>
              <a:rPr kumimoji="1" lang="en-US" altLang="ja-JP" dirty="0" smtClean="0"/>
              <a:t>C</a:t>
            </a:r>
            <a:r>
              <a:rPr kumimoji="1" lang="ja-JP" altLang="en-US" dirty="0"/>
              <a:t>　汚水量（処理水量） </a:t>
            </a:r>
            <a:r>
              <a:rPr kumimoji="1" lang="en-US" altLang="ja-JP" dirty="0"/>
              <a:t>(m</a:t>
            </a:r>
            <a:r>
              <a:rPr kumimoji="1" lang="en-US" altLang="ja-JP" baseline="30000" dirty="0"/>
              <a:t>3</a:t>
            </a:r>
            <a:r>
              <a:rPr kumimoji="1" lang="en-US" altLang="ja-JP" dirty="0"/>
              <a:t>)</a:t>
            </a:r>
            <a:r>
              <a:rPr kumimoji="1" lang="ja-JP" altLang="en-US" dirty="0"/>
              <a:t>　　</a:t>
            </a:r>
          </a:p>
          <a:p>
            <a:r>
              <a:rPr kumimoji="1" lang="ja-JP" altLang="en-US" dirty="0" smtClean="0"/>
              <a:t>　　</a:t>
            </a:r>
            <a:endParaRPr kumimoji="1" lang="ja-JP" altLang="en-US" dirty="0"/>
          </a:p>
        </p:txBody>
      </p:sp>
      <p:sp>
        <p:nvSpPr>
          <p:cNvPr id="16" name="テキスト ボックス 15"/>
          <p:cNvSpPr txBox="1"/>
          <p:nvPr/>
        </p:nvSpPr>
        <p:spPr>
          <a:xfrm>
            <a:off x="571500" y="2097132"/>
            <a:ext cx="2898550" cy="369332"/>
          </a:xfrm>
          <a:prstGeom prst="rect">
            <a:avLst/>
          </a:prstGeom>
          <a:noFill/>
        </p:spPr>
        <p:txBody>
          <a:bodyPr wrap="none" rtlCol="0">
            <a:spAutoFit/>
          </a:bodyPr>
          <a:lstStyle/>
          <a:p>
            <a:r>
              <a:rPr kumimoji="1" lang="ja-JP" altLang="en-US" dirty="0" smtClean="0"/>
              <a:t>電力原単位（</a:t>
            </a:r>
            <a:r>
              <a:rPr kumimoji="1" lang="en-US" altLang="ja-JP" dirty="0" smtClean="0"/>
              <a:t>kWh/m</a:t>
            </a:r>
            <a:r>
              <a:rPr kumimoji="1" lang="en-US" altLang="ja-JP" baseline="30000" dirty="0" smtClean="0"/>
              <a:t>3</a:t>
            </a:r>
            <a:r>
              <a:rPr kumimoji="1" lang="en-US" altLang="ja-JP" dirty="0" smtClean="0"/>
              <a:t>)</a:t>
            </a:r>
            <a:r>
              <a:rPr kumimoji="1" lang="ja-JP" altLang="en-US" dirty="0" smtClean="0"/>
              <a:t>　＝</a:t>
            </a:r>
            <a:endParaRPr kumimoji="1" lang="ja-JP" altLang="en-US" dirty="0"/>
          </a:p>
        </p:txBody>
      </p:sp>
      <p:sp>
        <p:nvSpPr>
          <p:cNvPr id="18" name="テキスト ボックス 17">
            <a:extLst>
              <a:ext uri="{FF2B5EF4-FFF2-40B4-BE49-F238E27FC236}">
                <a16:creationId xmlns:a16="http://schemas.microsoft.com/office/drawing/2014/main" id="{77334B27-9685-E2FA-1468-99750856A8D7}"/>
              </a:ext>
            </a:extLst>
          </p:cNvPr>
          <p:cNvSpPr txBox="1"/>
          <p:nvPr/>
        </p:nvSpPr>
        <p:spPr>
          <a:xfrm>
            <a:off x="833216" y="2842277"/>
            <a:ext cx="8238671" cy="812530"/>
          </a:xfrm>
          <a:prstGeom prst="rect">
            <a:avLst/>
          </a:prstGeom>
          <a:noFill/>
          <a:ln>
            <a:solidFill>
              <a:schemeClr val="tx1"/>
            </a:solidFill>
          </a:ln>
        </p:spPr>
        <p:txBody>
          <a:bodyPr wrap="square" rtlCol="0">
            <a:spAutoFit/>
          </a:bodyPr>
          <a:lstStyle/>
          <a:p>
            <a:pPr>
              <a:lnSpc>
                <a:spcPct val="130000"/>
              </a:lnSpc>
            </a:pPr>
            <a:r>
              <a:rPr lang="ja-JP" altLang="en-US" dirty="0" smtClean="0">
                <a:latin typeface="Century" panose="02040604050505020304" pitchFamily="18" charset="0"/>
              </a:rPr>
              <a:t>電力原単位</a:t>
            </a:r>
            <a:r>
              <a:rPr lang="ja-JP" altLang="en-US" dirty="0">
                <a:latin typeface="Century" panose="02040604050505020304" pitchFamily="18" charset="0"/>
              </a:rPr>
              <a:t>：</a:t>
            </a:r>
            <a:r>
              <a:rPr lang="ja-JP" altLang="en-US" dirty="0" smtClean="0">
                <a:latin typeface="Century" panose="02040604050505020304" pitchFamily="18" charset="0"/>
              </a:rPr>
              <a:t>流入水量（汚水量＋雨水放流量）に要する</a:t>
            </a:r>
            <a:r>
              <a:rPr lang="en-US" altLang="ja-JP" dirty="0" smtClean="0">
                <a:latin typeface="Century" panose="02040604050505020304" pitchFamily="18" charset="0"/>
              </a:rPr>
              <a:t>1</a:t>
            </a:r>
            <a:r>
              <a:rPr kumimoji="1" lang="en-US" altLang="ja-JP" dirty="0"/>
              <a:t>m</a:t>
            </a:r>
            <a:r>
              <a:rPr kumimoji="1" lang="en-US" altLang="ja-JP" baseline="30000" dirty="0"/>
              <a:t>3</a:t>
            </a:r>
            <a:r>
              <a:rPr lang="ja-JP" altLang="en-US" dirty="0" smtClean="0">
                <a:latin typeface="Century" panose="02040604050505020304" pitchFamily="18" charset="0"/>
              </a:rPr>
              <a:t>当たりの電力使用量</a:t>
            </a:r>
            <a:endParaRPr lang="en-US" altLang="ja-JP" dirty="0" smtClean="0">
              <a:latin typeface="Century" panose="02040604050505020304" pitchFamily="18" charset="0"/>
            </a:endParaRPr>
          </a:p>
          <a:p>
            <a:pPr>
              <a:lnSpc>
                <a:spcPct val="130000"/>
              </a:lnSpc>
            </a:pPr>
            <a:r>
              <a:rPr lang="ja-JP" altLang="en-US" dirty="0" smtClean="0">
                <a:latin typeface="Century" panose="02040604050505020304" pitchFamily="18" charset="0"/>
              </a:rPr>
              <a:t>雨水放流量（</a:t>
            </a:r>
            <a:r>
              <a:rPr lang="en-US" altLang="ja-JP" dirty="0">
                <a:latin typeface="Century" panose="02040604050505020304" pitchFamily="18" charset="0"/>
              </a:rPr>
              <a:t>B</a:t>
            </a:r>
            <a:r>
              <a:rPr lang="ja-JP" altLang="en-US" dirty="0" smtClean="0">
                <a:latin typeface="Century" panose="02040604050505020304" pitchFamily="18" charset="0"/>
              </a:rPr>
              <a:t>）は、降雨量が多くなれば増え、電力使用量（</a:t>
            </a:r>
            <a:r>
              <a:rPr lang="en-US" altLang="ja-JP" dirty="0">
                <a:latin typeface="Century" panose="02040604050505020304" pitchFamily="18" charset="0"/>
              </a:rPr>
              <a:t>A</a:t>
            </a:r>
            <a:r>
              <a:rPr lang="ja-JP" altLang="en-US" dirty="0" smtClean="0">
                <a:latin typeface="Century" panose="02040604050505020304" pitchFamily="18" charset="0"/>
              </a:rPr>
              <a:t>）と比例関係</a:t>
            </a:r>
            <a:endParaRPr lang="en-US" altLang="ja-JP" dirty="0" smtClean="0">
              <a:latin typeface="Century" panose="02040604050505020304" pitchFamily="18" charset="0"/>
            </a:endParaRPr>
          </a:p>
        </p:txBody>
      </p:sp>
      <p:sp>
        <p:nvSpPr>
          <p:cNvPr id="33" name="正方形/長方形 32"/>
          <p:cNvSpPr/>
          <p:nvPr/>
        </p:nvSpPr>
        <p:spPr>
          <a:xfrm>
            <a:off x="6321023" y="2384644"/>
            <a:ext cx="3084234" cy="312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691801" y="2394193"/>
            <a:ext cx="2258028"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947375" y="1827741"/>
            <a:ext cx="2714830" cy="3693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3" name="正方形/長方形 42"/>
          <p:cNvSpPr/>
          <p:nvPr/>
        </p:nvSpPr>
        <p:spPr>
          <a:xfrm>
            <a:off x="2904055" y="5086350"/>
            <a:ext cx="233364" cy="1232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524190" y="5610225"/>
            <a:ext cx="233364" cy="708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904055" y="5799674"/>
            <a:ext cx="233364" cy="519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523118" y="5799674"/>
            <a:ext cx="233364" cy="5193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V="1">
            <a:off x="1156535" y="4532812"/>
            <a:ext cx="0" cy="1786257"/>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1156535" y="6319070"/>
            <a:ext cx="225647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77334B27-9685-E2FA-1468-99750856A8D7}"/>
              </a:ext>
            </a:extLst>
          </p:cNvPr>
          <p:cNvSpPr txBox="1"/>
          <p:nvPr/>
        </p:nvSpPr>
        <p:spPr>
          <a:xfrm>
            <a:off x="1475214" y="6319069"/>
            <a:ext cx="1937792" cy="452432"/>
          </a:xfrm>
          <a:prstGeom prst="rect">
            <a:avLst/>
          </a:prstGeom>
          <a:noFill/>
        </p:spPr>
        <p:txBody>
          <a:bodyPr wrap="square" rtlCol="0">
            <a:spAutoFit/>
          </a:bodyPr>
          <a:lstStyle/>
          <a:p>
            <a:pPr>
              <a:lnSpc>
                <a:spcPct val="130000"/>
              </a:lnSpc>
            </a:pPr>
            <a:r>
              <a:rPr lang="ja-JP" altLang="en-US" dirty="0" smtClean="0">
                <a:latin typeface="Century" panose="02040604050505020304" pitchFamily="18" charset="0"/>
              </a:rPr>
              <a:t>流入水量</a:t>
            </a:r>
            <a:r>
              <a:rPr lang="en-US" altLang="ja-JP" dirty="0" smtClean="0">
                <a:latin typeface="Century" panose="02040604050505020304" pitchFamily="18" charset="0"/>
              </a:rPr>
              <a:t>(B+C</a:t>
            </a:r>
            <a:r>
              <a:rPr lang="ja-JP" altLang="en-US" dirty="0" smtClean="0">
                <a:latin typeface="Century" panose="02040604050505020304" pitchFamily="18" charset="0"/>
              </a:rPr>
              <a:t>）</a:t>
            </a:r>
            <a:endParaRPr lang="en-US" altLang="ja-JP" dirty="0" smtClean="0">
              <a:latin typeface="Century" panose="02040604050505020304" pitchFamily="18" charset="0"/>
            </a:endParaRPr>
          </a:p>
        </p:txBody>
      </p:sp>
      <p:sp>
        <p:nvSpPr>
          <p:cNvPr id="50" name="テキスト ボックス 49">
            <a:extLst>
              <a:ext uri="{FF2B5EF4-FFF2-40B4-BE49-F238E27FC236}">
                <a16:creationId xmlns:a16="http://schemas.microsoft.com/office/drawing/2014/main" id="{77334B27-9685-E2FA-1468-99750856A8D7}"/>
              </a:ext>
            </a:extLst>
          </p:cNvPr>
          <p:cNvSpPr txBox="1"/>
          <p:nvPr/>
        </p:nvSpPr>
        <p:spPr>
          <a:xfrm rot="16200000">
            <a:off x="11095" y="5083350"/>
            <a:ext cx="1840892" cy="452432"/>
          </a:xfrm>
          <a:prstGeom prst="rect">
            <a:avLst/>
          </a:prstGeom>
          <a:noFill/>
        </p:spPr>
        <p:txBody>
          <a:bodyPr wrap="square" rtlCol="0">
            <a:spAutoFit/>
          </a:bodyPr>
          <a:lstStyle/>
          <a:p>
            <a:pPr>
              <a:lnSpc>
                <a:spcPct val="130000"/>
              </a:lnSpc>
            </a:pPr>
            <a:r>
              <a:rPr lang="ja-JP" altLang="en-US" dirty="0" smtClean="0">
                <a:latin typeface="Century" panose="02040604050505020304" pitchFamily="18" charset="0"/>
              </a:rPr>
              <a:t>電力使用量</a:t>
            </a:r>
            <a:r>
              <a:rPr lang="en-US" altLang="ja-JP" dirty="0" smtClean="0">
                <a:latin typeface="Century" panose="02040604050505020304" pitchFamily="18" charset="0"/>
              </a:rPr>
              <a:t>(A)</a:t>
            </a:r>
          </a:p>
        </p:txBody>
      </p:sp>
      <p:cxnSp>
        <p:nvCxnSpPr>
          <p:cNvPr id="51" name="直線コネクタ 50"/>
          <p:cNvCxnSpPr/>
          <p:nvPr/>
        </p:nvCxnSpPr>
        <p:spPr>
          <a:xfrm flipV="1">
            <a:off x="1156535" y="4990011"/>
            <a:ext cx="2094546" cy="8098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77334B27-9685-E2FA-1468-99750856A8D7}"/>
              </a:ext>
            </a:extLst>
          </p:cNvPr>
          <p:cNvSpPr txBox="1"/>
          <p:nvPr/>
        </p:nvSpPr>
        <p:spPr>
          <a:xfrm>
            <a:off x="1489166" y="3812604"/>
            <a:ext cx="8185000" cy="732508"/>
          </a:xfrm>
          <a:prstGeom prst="rect">
            <a:avLst/>
          </a:prstGeom>
          <a:noFill/>
          <a:ln>
            <a:solidFill>
              <a:srgbClr val="FF0000"/>
            </a:solidFill>
          </a:ln>
        </p:spPr>
        <p:txBody>
          <a:bodyPr wrap="square" rtlCol="0">
            <a:spAutoFit/>
          </a:bodyPr>
          <a:lstStyle/>
          <a:p>
            <a:pPr>
              <a:lnSpc>
                <a:spcPct val="130000"/>
              </a:lnSpc>
            </a:pPr>
            <a:r>
              <a:rPr lang="en-US" altLang="ja-JP" sz="1600" dirty="0" smtClean="0">
                <a:latin typeface="Century" panose="02040604050505020304" pitchFamily="18" charset="0"/>
              </a:rPr>
              <a:t>※</a:t>
            </a:r>
            <a:r>
              <a:rPr lang="ja-JP" altLang="en-US" sz="1600" dirty="0" smtClean="0">
                <a:latin typeface="Century" panose="02040604050505020304" pitchFamily="18" charset="0"/>
              </a:rPr>
              <a:t>流入水量が少ない場合、電力使用量</a:t>
            </a:r>
            <a:r>
              <a:rPr lang="en-US" altLang="ja-JP" sz="1600" dirty="0">
                <a:latin typeface="Century" panose="02040604050505020304" pitchFamily="18" charset="0"/>
              </a:rPr>
              <a:t>(A)</a:t>
            </a:r>
            <a:r>
              <a:rPr lang="ja-JP" altLang="en-US" sz="1600" dirty="0" smtClean="0">
                <a:latin typeface="Century" panose="02040604050505020304" pitchFamily="18" charset="0"/>
              </a:rPr>
              <a:t>も流入水量</a:t>
            </a:r>
            <a:r>
              <a:rPr lang="en-US" altLang="ja-JP" sz="1600" dirty="0" smtClean="0">
                <a:latin typeface="Century" panose="02040604050505020304" pitchFamily="18" charset="0"/>
              </a:rPr>
              <a:t>(B+C)</a:t>
            </a:r>
            <a:r>
              <a:rPr lang="ja-JP" altLang="en-US" sz="1600" dirty="0" smtClean="0">
                <a:latin typeface="Century" panose="02040604050505020304" pitchFamily="18" charset="0"/>
              </a:rPr>
              <a:t>に比例して減少するが、処理水量</a:t>
            </a:r>
            <a:r>
              <a:rPr lang="en-US" altLang="ja-JP" sz="1600" dirty="0" smtClean="0">
                <a:latin typeface="Century" panose="02040604050505020304" pitchFamily="18" charset="0"/>
              </a:rPr>
              <a:t>(B)</a:t>
            </a:r>
            <a:r>
              <a:rPr lang="ja-JP" altLang="en-US" sz="1600" dirty="0" smtClean="0">
                <a:latin typeface="Century" panose="02040604050505020304" pitchFamily="18" charset="0"/>
              </a:rPr>
              <a:t>に関係なく必要な電力量があるため流入水量</a:t>
            </a:r>
            <a:r>
              <a:rPr lang="en-US" altLang="ja-JP" sz="1600" dirty="0" smtClean="0">
                <a:latin typeface="Century" panose="02040604050505020304" pitchFamily="18" charset="0"/>
              </a:rPr>
              <a:t>(B+C)</a:t>
            </a:r>
            <a:r>
              <a:rPr lang="ja-JP" altLang="en-US" sz="1600" dirty="0" smtClean="0">
                <a:latin typeface="Century" panose="02040604050505020304" pitchFamily="18" charset="0"/>
              </a:rPr>
              <a:t>が少ない場合の電力原単位は割高になる</a:t>
            </a:r>
            <a:endParaRPr lang="en-US" altLang="ja-JP" sz="1600" dirty="0" smtClean="0">
              <a:latin typeface="Century" panose="02040604050505020304" pitchFamily="18" charset="0"/>
            </a:endParaRPr>
          </a:p>
        </p:txBody>
      </p:sp>
      <p:cxnSp>
        <p:nvCxnSpPr>
          <p:cNvPr id="53" name="直線コネクタ 52"/>
          <p:cNvCxnSpPr/>
          <p:nvPr/>
        </p:nvCxnSpPr>
        <p:spPr>
          <a:xfrm>
            <a:off x="1156534" y="5799909"/>
            <a:ext cx="209454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4" name="右中かっこ 53"/>
          <p:cNvSpPr/>
          <p:nvPr/>
        </p:nvSpPr>
        <p:spPr>
          <a:xfrm>
            <a:off x="3413006" y="5799909"/>
            <a:ext cx="277723" cy="4301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77334B27-9685-E2FA-1468-99750856A8D7}"/>
              </a:ext>
            </a:extLst>
          </p:cNvPr>
          <p:cNvSpPr txBox="1"/>
          <p:nvPr/>
        </p:nvSpPr>
        <p:spPr>
          <a:xfrm>
            <a:off x="3691801" y="5848760"/>
            <a:ext cx="4145981" cy="545599"/>
          </a:xfrm>
          <a:prstGeom prst="rect">
            <a:avLst/>
          </a:prstGeom>
          <a:noFill/>
        </p:spPr>
        <p:txBody>
          <a:bodyPr wrap="square" rtlCol="0">
            <a:spAutoFit/>
          </a:bodyPr>
          <a:lstStyle/>
          <a:p>
            <a:pPr>
              <a:lnSpc>
                <a:spcPct val="130000"/>
              </a:lnSpc>
            </a:pPr>
            <a:r>
              <a:rPr lang="ja-JP" altLang="en-US" sz="1200" dirty="0" smtClean="0">
                <a:latin typeface="Century" panose="02040604050505020304" pitchFamily="18" charset="0"/>
              </a:rPr>
              <a:t>反応槽の活性汚泥維持のため最低限の送風に必要な電力等</a:t>
            </a:r>
            <a:endParaRPr lang="en-US" altLang="ja-JP" sz="1200" dirty="0" smtClean="0">
              <a:latin typeface="Century" panose="02040604050505020304" pitchFamily="18" charset="0"/>
            </a:endParaRPr>
          </a:p>
          <a:p>
            <a:pPr>
              <a:lnSpc>
                <a:spcPct val="130000"/>
              </a:lnSpc>
            </a:pPr>
            <a:r>
              <a:rPr lang="ja-JP" altLang="en-US" sz="1200" dirty="0" smtClean="0">
                <a:latin typeface="Century" panose="02040604050505020304" pitchFamily="18" charset="0"/>
              </a:rPr>
              <a:t>（処理水量</a:t>
            </a:r>
            <a:r>
              <a:rPr lang="en-US" altLang="ja-JP" sz="1200" dirty="0" smtClean="0">
                <a:latin typeface="Century" panose="02040604050505020304" pitchFamily="18" charset="0"/>
              </a:rPr>
              <a:t>B</a:t>
            </a:r>
            <a:r>
              <a:rPr lang="ja-JP" altLang="en-US" sz="1200" dirty="0" smtClean="0">
                <a:latin typeface="Century" panose="02040604050505020304" pitchFamily="18" charset="0"/>
              </a:rPr>
              <a:t>が少なくなっても減らない）</a:t>
            </a:r>
            <a:endParaRPr lang="en-US" altLang="ja-JP" sz="1200" dirty="0" smtClean="0">
              <a:latin typeface="Century" panose="02040604050505020304" pitchFamily="18" charset="0"/>
            </a:endParaRPr>
          </a:p>
        </p:txBody>
      </p:sp>
      <p:sp>
        <p:nvSpPr>
          <p:cNvPr id="56" name="テキスト ボックス 55">
            <a:extLst>
              <a:ext uri="{FF2B5EF4-FFF2-40B4-BE49-F238E27FC236}">
                <a16:creationId xmlns:a16="http://schemas.microsoft.com/office/drawing/2014/main" id="{77334B27-9685-E2FA-1468-99750856A8D7}"/>
              </a:ext>
            </a:extLst>
          </p:cNvPr>
          <p:cNvSpPr txBox="1"/>
          <p:nvPr/>
        </p:nvSpPr>
        <p:spPr>
          <a:xfrm>
            <a:off x="931541" y="6193071"/>
            <a:ext cx="367655" cy="452432"/>
          </a:xfrm>
          <a:prstGeom prst="rect">
            <a:avLst/>
          </a:prstGeom>
          <a:noFill/>
        </p:spPr>
        <p:txBody>
          <a:bodyPr wrap="square" rtlCol="0">
            <a:spAutoFit/>
          </a:bodyPr>
          <a:lstStyle/>
          <a:p>
            <a:pPr>
              <a:lnSpc>
                <a:spcPct val="130000"/>
              </a:lnSpc>
            </a:pPr>
            <a:r>
              <a:rPr lang="en-US" altLang="ja-JP" dirty="0" smtClean="0">
                <a:latin typeface="Century" panose="02040604050505020304" pitchFamily="18" charset="0"/>
              </a:rPr>
              <a:t>0</a:t>
            </a:r>
          </a:p>
        </p:txBody>
      </p:sp>
      <p:cxnSp>
        <p:nvCxnSpPr>
          <p:cNvPr id="57" name="直線コネクタ 56"/>
          <p:cNvCxnSpPr/>
          <p:nvPr/>
        </p:nvCxnSpPr>
        <p:spPr>
          <a:xfrm flipV="1">
            <a:off x="1156535" y="5394960"/>
            <a:ext cx="2094546" cy="4116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右中かっこ 57"/>
          <p:cNvSpPr/>
          <p:nvPr/>
        </p:nvSpPr>
        <p:spPr>
          <a:xfrm>
            <a:off x="3413006" y="5369572"/>
            <a:ext cx="277723" cy="4301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77334B27-9685-E2FA-1468-99750856A8D7}"/>
              </a:ext>
            </a:extLst>
          </p:cNvPr>
          <p:cNvSpPr txBox="1"/>
          <p:nvPr/>
        </p:nvSpPr>
        <p:spPr>
          <a:xfrm>
            <a:off x="3691801" y="5418423"/>
            <a:ext cx="4145981" cy="305084"/>
          </a:xfrm>
          <a:prstGeom prst="rect">
            <a:avLst/>
          </a:prstGeom>
          <a:noFill/>
        </p:spPr>
        <p:txBody>
          <a:bodyPr wrap="square" rtlCol="0">
            <a:spAutoFit/>
          </a:bodyPr>
          <a:lstStyle/>
          <a:p>
            <a:pPr>
              <a:lnSpc>
                <a:spcPct val="130000"/>
              </a:lnSpc>
            </a:pPr>
            <a:r>
              <a:rPr lang="ja-JP" altLang="en-US" sz="1200" dirty="0" smtClean="0">
                <a:latin typeface="Century" panose="02040604050505020304" pitchFamily="18" charset="0"/>
              </a:rPr>
              <a:t>処理水量の増加に伴い増加する電力使用量</a:t>
            </a:r>
            <a:endParaRPr lang="en-US" altLang="ja-JP" sz="1200" dirty="0" smtClean="0">
              <a:latin typeface="Century" panose="02040604050505020304" pitchFamily="18" charset="0"/>
            </a:endParaRPr>
          </a:p>
        </p:txBody>
      </p:sp>
      <p:sp>
        <p:nvSpPr>
          <p:cNvPr id="60" name="右中かっこ 59"/>
          <p:cNvSpPr/>
          <p:nvPr/>
        </p:nvSpPr>
        <p:spPr>
          <a:xfrm>
            <a:off x="3413006" y="4952096"/>
            <a:ext cx="277723" cy="4301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77334B27-9685-E2FA-1468-99750856A8D7}"/>
              </a:ext>
            </a:extLst>
          </p:cNvPr>
          <p:cNvSpPr txBox="1"/>
          <p:nvPr/>
        </p:nvSpPr>
        <p:spPr>
          <a:xfrm>
            <a:off x="3691802" y="4848190"/>
            <a:ext cx="2746374" cy="572464"/>
          </a:xfrm>
          <a:prstGeom prst="rect">
            <a:avLst/>
          </a:prstGeom>
          <a:noFill/>
        </p:spPr>
        <p:txBody>
          <a:bodyPr wrap="square" rtlCol="0">
            <a:spAutoFit/>
          </a:bodyPr>
          <a:lstStyle/>
          <a:p>
            <a:pPr>
              <a:lnSpc>
                <a:spcPct val="130000"/>
              </a:lnSpc>
            </a:pPr>
            <a:r>
              <a:rPr lang="ja-JP" altLang="en-US" sz="1200" dirty="0" smtClean="0">
                <a:latin typeface="Century" panose="02040604050505020304" pitchFamily="18" charset="0"/>
              </a:rPr>
              <a:t>電動ポンプ放流量の増加に伴い増加する</a:t>
            </a:r>
            <a:endParaRPr lang="en-US" altLang="ja-JP" sz="1200" dirty="0" smtClean="0">
              <a:latin typeface="Century" panose="02040604050505020304" pitchFamily="18" charset="0"/>
            </a:endParaRPr>
          </a:p>
          <a:p>
            <a:pPr>
              <a:lnSpc>
                <a:spcPct val="130000"/>
              </a:lnSpc>
            </a:pPr>
            <a:r>
              <a:rPr lang="ja-JP" altLang="en-US" sz="1200" dirty="0" smtClean="0">
                <a:latin typeface="Century" panose="02040604050505020304" pitchFamily="18" charset="0"/>
              </a:rPr>
              <a:t>電力使用量</a:t>
            </a:r>
            <a:endParaRPr lang="en-US" altLang="ja-JP" sz="1200" dirty="0" smtClean="0">
              <a:latin typeface="Century" panose="02040604050505020304" pitchFamily="18" charset="0"/>
            </a:endParaRPr>
          </a:p>
        </p:txBody>
      </p:sp>
      <p:graphicFrame>
        <p:nvGraphicFramePr>
          <p:cNvPr id="2" name="表 1"/>
          <p:cNvGraphicFramePr>
            <a:graphicFrameLocks noGrp="1"/>
          </p:cNvGraphicFramePr>
          <p:nvPr>
            <p:extLst>
              <p:ext uri="{D42A27DB-BD31-4B8C-83A1-F6EECF244321}">
                <p14:modId xmlns:p14="http://schemas.microsoft.com/office/powerpoint/2010/main" val="1126073287"/>
              </p:ext>
            </p:extLst>
          </p:nvPr>
        </p:nvGraphicFramePr>
        <p:xfrm>
          <a:off x="6668113" y="4620424"/>
          <a:ext cx="3051300" cy="1034136"/>
        </p:xfrm>
        <a:graphic>
          <a:graphicData uri="http://schemas.openxmlformats.org/drawingml/2006/table">
            <a:tbl>
              <a:tblPr firstRow="1" bandRow="1">
                <a:tableStyleId>{5C22544A-7EE6-4342-B048-85BDC9FD1C3A}</a:tableStyleId>
              </a:tblPr>
              <a:tblGrid>
                <a:gridCol w="871725">
                  <a:extLst>
                    <a:ext uri="{9D8B030D-6E8A-4147-A177-3AD203B41FA5}">
                      <a16:colId xmlns:a16="http://schemas.microsoft.com/office/drawing/2014/main" val="3064482195"/>
                    </a:ext>
                  </a:extLst>
                </a:gridCol>
                <a:gridCol w="842386">
                  <a:extLst>
                    <a:ext uri="{9D8B030D-6E8A-4147-A177-3AD203B41FA5}">
                      <a16:colId xmlns:a16="http://schemas.microsoft.com/office/drawing/2014/main" val="401123551"/>
                    </a:ext>
                  </a:extLst>
                </a:gridCol>
                <a:gridCol w="551543">
                  <a:extLst>
                    <a:ext uri="{9D8B030D-6E8A-4147-A177-3AD203B41FA5}">
                      <a16:colId xmlns:a16="http://schemas.microsoft.com/office/drawing/2014/main" val="531944845"/>
                    </a:ext>
                  </a:extLst>
                </a:gridCol>
                <a:gridCol w="785646">
                  <a:extLst>
                    <a:ext uri="{9D8B030D-6E8A-4147-A177-3AD203B41FA5}">
                      <a16:colId xmlns:a16="http://schemas.microsoft.com/office/drawing/2014/main" val="2023784520"/>
                    </a:ext>
                  </a:extLst>
                </a:gridCol>
              </a:tblGrid>
              <a:tr h="373974">
                <a:tc gridSpan="2">
                  <a:txBody>
                    <a:bodyPr/>
                    <a:lstStyle/>
                    <a:p>
                      <a:pPr algn="ctr"/>
                      <a:r>
                        <a:rPr kumimoji="1" lang="ja-JP" altLang="en-US" sz="1200" dirty="0"/>
                        <a:t>評価項目</a:t>
                      </a:r>
                    </a:p>
                  </a:txBody>
                  <a:tcPr anchor="ctr"/>
                </a:tc>
                <a:tc hMerge="1">
                  <a:txBody>
                    <a:bodyPr/>
                    <a:lstStyle/>
                    <a:p>
                      <a:endParaRPr kumimoji="1" lang="ja-JP" altLang="en-US" dirty="0"/>
                    </a:p>
                  </a:txBody>
                  <a:tcPr/>
                </a:tc>
                <a:tc>
                  <a:txBody>
                    <a:bodyPr/>
                    <a:lstStyle/>
                    <a:p>
                      <a:pPr algn="ctr"/>
                      <a:r>
                        <a:rPr kumimoji="1" lang="ja-JP" altLang="en-US" sz="1200" dirty="0"/>
                        <a:t>評価</a:t>
                      </a:r>
                    </a:p>
                  </a:txBody>
                  <a:tcPr anchor="ctr"/>
                </a:tc>
                <a:tc>
                  <a:txBody>
                    <a:bodyPr/>
                    <a:lstStyle/>
                    <a:p>
                      <a:pPr algn="ctr"/>
                      <a:r>
                        <a:rPr kumimoji="1" lang="en-US" altLang="ja-JP" sz="1100" dirty="0" smtClean="0"/>
                        <a:t>A</a:t>
                      </a:r>
                      <a:r>
                        <a:rPr kumimoji="1" lang="ja-JP" altLang="en-US" sz="1100" dirty="0" smtClean="0"/>
                        <a:t>達成数</a:t>
                      </a:r>
                      <a:endParaRPr kumimoji="1" lang="ja-JP" altLang="en-US" sz="1100" dirty="0"/>
                    </a:p>
                  </a:txBody>
                  <a:tcPr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82132330"/>
                  </a:ext>
                </a:extLst>
              </a:tr>
              <a:tr h="385842">
                <a:tc rowSpan="2">
                  <a:txBody>
                    <a:bodyPr/>
                    <a:lstStyle/>
                    <a:p>
                      <a:pPr algn="ctr"/>
                      <a:r>
                        <a:rPr kumimoji="1" lang="ja-JP" altLang="en-US" sz="1200" dirty="0" smtClean="0"/>
                        <a:t>電力   　</a:t>
                      </a:r>
                      <a:r>
                        <a:rPr kumimoji="1" lang="en-US" altLang="ja-JP" sz="1200" dirty="0" smtClean="0"/>
                        <a:t>(</a:t>
                      </a:r>
                      <a:r>
                        <a:rPr kumimoji="1" lang="ja-JP" altLang="en-US" sz="1200" dirty="0" smtClean="0"/>
                        <a:t>処理場</a:t>
                      </a:r>
                      <a:r>
                        <a:rPr kumimoji="1" lang="en-US" altLang="ja-JP" sz="1200" dirty="0" smtClean="0"/>
                        <a:t>)</a:t>
                      </a:r>
                      <a:endParaRPr kumimoji="1" lang="ja-JP" altLang="en-US" sz="1200" dirty="0"/>
                    </a:p>
                  </a:txBody>
                  <a:tcPr anchor="ctr"/>
                </a:tc>
                <a:tc>
                  <a:txBody>
                    <a:bodyPr/>
                    <a:lstStyle/>
                    <a:p>
                      <a:pPr algn="ctr"/>
                      <a:r>
                        <a:rPr kumimoji="1" lang="ja-JP" altLang="en-US" sz="1200" dirty="0"/>
                        <a:t>原単位</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4/12</a:t>
                      </a:r>
                      <a:endParaRPr kumimoji="1" lang="ja-JP" altLang="en-US" sz="1200" dirty="0"/>
                    </a:p>
                  </a:txBody>
                  <a:tcPr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752148421"/>
                  </a:ext>
                </a:extLst>
              </a:tr>
              <a:tr h="242562">
                <a:tc vMerge="1">
                  <a:txBody>
                    <a:bodyPr/>
                    <a:lstStyle/>
                    <a:p>
                      <a:endParaRPr kumimoji="1" lang="ja-JP" altLang="en-US"/>
                    </a:p>
                  </a:txBody>
                  <a:tcPr/>
                </a:tc>
                <a:tc>
                  <a:txBody>
                    <a:bodyPr/>
                    <a:lstStyle/>
                    <a:p>
                      <a:pPr algn="ctr"/>
                      <a:r>
                        <a:rPr kumimoji="1" lang="ja-JP" altLang="en-US" sz="1200" dirty="0"/>
                        <a:t>使用量</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7/12</a:t>
                      </a:r>
                      <a:endParaRPr kumimoji="1" lang="ja-JP" altLang="en-US" sz="1200" dirty="0"/>
                    </a:p>
                  </a:txBody>
                  <a:tcPr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55723938"/>
                  </a:ext>
                </a:extLst>
              </a:tr>
            </a:tbl>
          </a:graphicData>
        </a:graphic>
      </p:graphicFrame>
    </p:spTree>
    <p:extLst>
      <p:ext uri="{BB962C8B-B14F-4D97-AF65-F5344CB8AC3E}">
        <p14:creationId xmlns:p14="http://schemas.microsoft.com/office/powerpoint/2010/main" val="3503572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24</a:t>
            </a:fld>
            <a:endParaRPr kumimoji="1" lang="ja-JP" altLang="en-US"/>
          </a:p>
        </p:txBody>
      </p:sp>
      <p:sp>
        <p:nvSpPr>
          <p:cNvPr id="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56001"/>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ユーティリティ費用の超過について</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a:extLst>
              <a:ext uri="{FF2B5EF4-FFF2-40B4-BE49-F238E27FC236}">
                <a16:creationId xmlns:a16="http://schemas.microsoft.com/office/drawing/2014/main" id="{77334B27-9685-E2FA-1468-99750856A8D7}"/>
              </a:ext>
            </a:extLst>
          </p:cNvPr>
          <p:cNvSpPr txBox="1"/>
          <p:nvPr/>
        </p:nvSpPr>
        <p:spPr>
          <a:xfrm>
            <a:off x="420158" y="1202307"/>
            <a:ext cx="4713545" cy="452432"/>
          </a:xfrm>
          <a:prstGeom prst="rect">
            <a:avLst/>
          </a:prstGeom>
          <a:noFill/>
        </p:spPr>
        <p:txBody>
          <a:bodyPr wrap="square" rtlCol="0">
            <a:spAutoFit/>
          </a:bodyPr>
          <a:lstStyle/>
          <a:p>
            <a:pPr>
              <a:lnSpc>
                <a:spcPct val="130000"/>
              </a:lnSpc>
            </a:pPr>
            <a:r>
              <a:rPr lang="en-US" altLang="ja-JP" b="1" dirty="0" smtClean="0">
                <a:latin typeface="Century" panose="02040604050505020304" pitchFamily="18" charset="0"/>
              </a:rPr>
              <a:t>【</a:t>
            </a:r>
            <a:r>
              <a:rPr lang="ja-JP" altLang="en-US" b="1" dirty="0" smtClean="0">
                <a:latin typeface="Century" panose="02040604050505020304" pitchFamily="18" charset="0"/>
              </a:rPr>
              <a:t>参考</a:t>
            </a:r>
            <a:r>
              <a:rPr lang="en-US" altLang="ja-JP" b="1" dirty="0" smtClean="0">
                <a:latin typeface="Century" panose="02040604050505020304" pitchFamily="18" charset="0"/>
              </a:rPr>
              <a:t>】</a:t>
            </a:r>
            <a:r>
              <a:rPr lang="ja-JP" altLang="en-US" b="1" dirty="0" smtClean="0">
                <a:latin typeface="Century" panose="02040604050505020304" pitchFamily="18" charset="0"/>
              </a:rPr>
              <a:t>ユーティリティ評価基準の設定、評価例</a:t>
            </a:r>
            <a:endParaRPr lang="en-US" altLang="ja-JP" b="1" dirty="0">
              <a:latin typeface="Century" panose="02040604050505020304" pitchFamily="18" charset="0"/>
            </a:endParaRPr>
          </a:p>
        </p:txBody>
      </p:sp>
      <p:sp>
        <p:nvSpPr>
          <p:cNvPr id="8" name="テキスト ボックス 7">
            <a:extLst>
              <a:ext uri="{FF2B5EF4-FFF2-40B4-BE49-F238E27FC236}">
                <a16:creationId xmlns:a16="http://schemas.microsoft.com/office/drawing/2014/main" id="{77334B27-9685-E2FA-1468-99750856A8D7}"/>
              </a:ext>
            </a:extLst>
          </p:cNvPr>
          <p:cNvSpPr txBox="1"/>
          <p:nvPr/>
        </p:nvSpPr>
        <p:spPr>
          <a:xfrm>
            <a:off x="681416" y="1584785"/>
            <a:ext cx="6995734" cy="376000"/>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sz="1600" b="1" dirty="0" smtClean="0">
                <a:latin typeface="Century" panose="02040604050505020304" pitchFamily="18" charset="0"/>
              </a:rPr>
              <a:t>津守下水処理場における次</a:t>
            </a:r>
            <a:r>
              <a:rPr lang="ja-JP" altLang="en-US" sz="1600" b="1" dirty="0">
                <a:latin typeface="Century" panose="02040604050505020304" pitchFamily="18" charset="0"/>
              </a:rPr>
              <a:t>亜塩素酸ナトリウム使</a:t>
            </a:r>
            <a:r>
              <a:rPr lang="ja-JP" altLang="en-US" sz="1600" b="1" dirty="0" smtClean="0">
                <a:latin typeface="Century" panose="02040604050505020304" pitchFamily="18" charset="0"/>
              </a:rPr>
              <a:t>用量及び原単位</a:t>
            </a:r>
            <a:endParaRPr lang="en-US" altLang="ja-JP" sz="1600" b="1" dirty="0" smtClean="0">
              <a:latin typeface="Century" panose="02040604050505020304" pitchFamily="18" charset="0"/>
            </a:endParaRPr>
          </a:p>
        </p:txBody>
      </p:sp>
      <p:graphicFrame>
        <p:nvGraphicFramePr>
          <p:cNvPr id="6" name="表 5"/>
          <p:cNvGraphicFramePr>
            <a:graphicFrameLocks noGrp="1"/>
          </p:cNvGraphicFramePr>
          <p:nvPr>
            <p:extLst/>
          </p:nvPr>
        </p:nvGraphicFramePr>
        <p:xfrm>
          <a:off x="682857" y="2180374"/>
          <a:ext cx="8901692" cy="1813560"/>
        </p:xfrm>
        <a:graphic>
          <a:graphicData uri="http://schemas.openxmlformats.org/drawingml/2006/table">
            <a:tbl>
              <a:tblPr firstRow="1" bandRow="1">
                <a:tableStyleId>{7DF18680-E054-41AD-8BC1-D1AEF772440D}</a:tableStyleId>
              </a:tblPr>
              <a:tblGrid>
                <a:gridCol w="1147383">
                  <a:extLst>
                    <a:ext uri="{9D8B030D-6E8A-4147-A177-3AD203B41FA5}">
                      <a16:colId xmlns:a16="http://schemas.microsoft.com/office/drawing/2014/main" val="2574471701"/>
                    </a:ext>
                  </a:extLst>
                </a:gridCol>
                <a:gridCol w="1289447">
                  <a:extLst>
                    <a:ext uri="{9D8B030D-6E8A-4147-A177-3AD203B41FA5}">
                      <a16:colId xmlns:a16="http://schemas.microsoft.com/office/drawing/2014/main" val="3056356421"/>
                    </a:ext>
                  </a:extLst>
                </a:gridCol>
                <a:gridCol w="1330341">
                  <a:extLst>
                    <a:ext uri="{9D8B030D-6E8A-4147-A177-3AD203B41FA5}">
                      <a16:colId xmlns:a16="http://schemas.microsoft.com/office/drawing/2014/main" val="3164474369"/>
                    </a:ext>
                  </a:extLst>
                </a:gridCol>
                <a:gridCol w="1330341">
                  <a:extLst>
                    <a:ext uri="{9D8B030D-6E8A-4147-A177-3AD203B41FA5}">
                      <a16:colId xmlns:a16="http://schemas.microsoft.com/office/drawing/2014/main" val="4117702368"/>
                    </a:ext>
                  </a:extLst>
                </a:gridCol>
                <a:gridCol w="1330341">
                  <a:extLst>
                    <a:ext uri="{9D8B030D-6E8A-4147-A177-3AD203B41FA5}">
                      <a16:colId xmlns:a16="http://schemas.microsoft.com/office/drawing/2014/main" val="2185430912"/>
                    </a:ext>
                  </a:extLst>
                </a:gridCol>
                <a:gridCol w="1330341">
                  <a:extLst>
                    <a:ext uri="{9D8B030D-6E8A-4147-A177-3AD203B41FA5}">
                      <a16:colId xmlns:a16="http://schemas.microsoft.com/office/drawing/2014/main" val="2589922534"/>
                    </a:ext>
                  </a:extLst>
                </a:gridCol>
                <a:gridCol w="1143498">
                  <a:extLst>
                    <a:ext uri="{9D8B030D-6E8A-4147-A177-3AD203B41FA5}">
                      <a16:colId xmlns:a16="http://schemas.microsoft.com/office/drawing/2014/main" val="3879266896"/>
                    </a:ext>
                  </a:extLst>
                </a:gridCol>
              </a:tblGrid>
              <a:tr h="370840">
                <a:tc gridSpan="2">
                  <a:txBody>
                    <a:bodyPr/>
                    <a:lstStyle/>
                    <a:p>
                      <a:endParaRPr kumimoji="1" lang="ja-JP" altLang="en-US" sz="1400" dirty="0"/>
                    </a:p>
                  </a:txBody>
                  <a:tcPr/>
                </a:tc>
                <a:tc hMerge="1">
                  <a:txBody>
                    <a:bodyPr/>
                    <a:lstStyle/>
                    <a:p>
                      <a:endParaRPr kumimoji="1" lang="ja-JP" altLang="en-US" sz="1400" dirty="0"/>
                    </a:p>
                  </a:txBody>
                  <a:tcPr/>
                </a:tc>
                <a:tc>
                  <a:txBody>
                    <a:bodyPr/>
                    <a:lstStyle/>
                    <a:p>
                      <a:pPr algn="ctr"/>
                      <a:r>
                        <a:rPr kumimoji="1" lang="ja-JP" altLang="en-US" sz="1400" dirty="0" smtClean="0"/>
                        <a:t>平成</a:t>
                      </a:r>
                      <a:r>
                        <a:rPr kumimoji="1" lang="en-US" altLang="ja-JP" sz="1400" dirty="0" smtClean="0"/>
                        <a:t>29</a:t>
                      </a:r>
                      <a:r>
                        <a:rPr kumimoji="1" lang="ja-JP" altLang="en-US" sz="1400" dirty="0" smtClean="0"/>
                        <a:t>年度</a:t>
                      </a:r>
                      <a:endParaRPr kumimoji="1" lang="ja-JP" altLang="en-US" sz="1400" dirty="0"/>
                    </a:p>
                  </a:txBody>
                  <a:tcPr anchor="ctr"/>
                </a:tc>
                <a:tc>
                  <a:txBody>
                    <a:bodyPr/>
                    <a:lstStyle/>
                    <a:p>
                      <a:pPr algn="ctr"/>
                      <a:r>
                        <a:rPr kumimoji="1" lang="ja-JP" altLang="en-US" sz="1400" dirty="0" smtClean="0"/>
                        <a:t>平成</a:t>
                      </a:r>
                      <a:r>
                        <a:rPr kumimoji="1" lang="en-US" altLang="ja-JP" sz="1400" dirty="0" smtClean="0"/>
                        <a:t>30</a:t>
                      </a:r>
                      <a:r>
                        <a:rPr kumimoji="1" lang="ja-JP" altLang="en-US" sz="1400" dirty="0" smtClean="0"/>
                        <a:t>年度</a:t>
                      </a:r>
                      <a:endParaRPr kumimoji="1" lang="ja-JP" altLang="en-US" sz="1400" dirty="0"/>
                    </a:p>
                  </a:txBody>
                  <a:tcPr anchor="ctr"/>
                </a:tc>
                <a:tc>
                  <a:txBody>
                    <a:bodyPr/>
                    <a:lstStyle/>
                    <a:p>
                      <a:pPr algn="ctr"/>
                      <a:r>
                        <a:rPr kumimoji="1" lang="ja-JP" altLang="en-US" sz="1400" dirty="0" smtClean="0"/>
                        <a:t>令和元年度</a:t>
                      </a:r>
                      <a:endParaRPr kumimoji="1" lang="ja-JP" altLang="en-US" sz="1400" dirty="0"/>
                    </a:p>
                  </a:txBody>
                  <a:tcPr anchor="ctr">
                    <a:lnR w="76200" cap="flat" cmpd="sng" algn="ctr">
                      <a:solidFill>
                        <a:schemeClr val="bg1"/>
                      </a:solidFill>
                      <a:prstDash val="solid"/>
                      <a:round/>
                      <a:headEnd type="none" w="med" len="med"/>
                      <a:tailEnd type="none" w="med" len="med"/>
                    </a:lnR>
                  </a:tcPr>
                </a:tc>
                <a:tc>
                  <a:txBody>
                    <a:bodyPr/>
                    <a:lstStyle/>
                    <a:p>
                      <a:pPr algn="ctr"/>
                      <a:r>
                        <a:rPr kumimoji="1" lang="ja-JP" altLang="en-US" sz="1400" dirty="0" smtClean="0">
                          <a:solidFill>
                            <a:schemeClr val="accent4">
                              <a:lumMod val="60000"/>
                              <a:lumOff val="40000"/>
                            </a:schemeClr>
                          </a:solidFill>
                        </a:rPr>
                        <a:t>平均値</a:t>
                      </a:r>
                      <a:endParaRPr kumimoji="1" lang="en-US" altLang="ja-JP" sz="1400" dirty="0" smtClean="0">
                        <a:solidFill>
                          <a:schemeClr val="accent4">
                            <a:lumMod val="60000"/>
                            <a:lumOff val="40000"/>
                          </a:schemeClr>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a:txBody>
                    <a:bodyPr/>
                    <a:lstStyle/>
                    <a:p>
                      <a:pPr algn="ctr"/>
                      <a:r>
                        <a:rPr kumimoji="1" lang="ja-JP" altLang="en-US" sz="1400" dirty="0" smtClean="0">
                          <a:solidFill>
                            <a:schemeClr val="accent4">
                              <a:lumMod val="60000"/>
                              <a:lumOff val="40000"/>
                            </a:schemeClr>
                          </a:solidFill>
                        </a:rPr>
                        <a:t>原単位</a:t>
                      </a:r>
                      <a:endParaRPr kumimoji="1" lang="en-US" altLang="ja-JP" sz="1400" dirty="0" smtClean="0">
                        <a:solidFill>
                          <a:schemeClr val="accent4">
                            <a:lumMod val="60000"/>
                            <a:lumOff val="40000"/>
                          </a:schemeClr>
                        </a:solidFill>
                      </a:endParaRPr>
                    </a:p>
                  </a:txBody>
                  <a:tcPr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21456556"/>
                  </a:ext>
                </a:extLst>
              </a:tr>
              <a:tr h="396000">
                <a:tc rowSpan="2">
                  <a:txBody>
                    <a:bodyPr/>
                    <a:lstStyle/>
                    <a:p>
                      <a:pPr algn="ctr"/>
                      <a:r>
                        <a:rPr kumimoji="1" lang="ja-JP" altLang="en-US" sz="1400" dirty="0" smtClean="0"/>
                        <a:t>津守</a:t>
                      </a:r>
                      <a:endParaRPr kumimoji="1" lang="en-US" altLang="ja-JP" sz="1400" dirty="0" smtClean="0"/>
                    </a:p>
                    <a:p>
                      <a:pPr algn="ctr"/>
                      <a:r>
                        <a:rPr kumimoji="1" lang="ja-JP" altLang="en-US" sz="1400" dirty="0" smtClean="0"/>
                        <a:t>下水処理場</a:t>
                      </a:r>
                      <a:endParaRPr kumimoji="1" lang="ja-JP" altLang="en-US" sz="1400" dirty="0"/>
                    </a:p>
                  </a:txBody>
                  <a:tcPr anchor="ctr"/>
                </a:tc>
                <a:tc>
                  <a:txBody>
                    <a:bodyPr/>
                    <a:lstStyle/>
                    <a:p>
                      <a:pPr algn="ctr"/>
                      <a:r>
                        <a:rPr kumimoji="1" lang="ja-JP" altLang="en-US" sz="1400" dirty="0" smtClean="0"/>
                        <a:t>処理水量</a:t>
                      </a:r>
                      <a:endParaRPr kumimoji="1" lang="ja-JP" altLang="en-US" sz="1400" dirty="0"/>
                    </a:p>
                  </a:txBody>
                  <a:tcPr anchor="ctr"/>
                </a:tc>
                <a:tc>
                  <a:txBody>
                    <a:bodyPr/>
                    <a:lstStyle/>
                    <a:p>
                      <a:pPr algn="ctr"/>
                      <a:r>
                        <a:rPr kumimoji="1" lang="en-US" altLang="ja-JP" sz="1400" dirty="0" smtClean="0"/>
                        <a:t>82,392,107m</a:t>
                      </a:r>
                      <a:r>
                        <a:rPr kumimoji="1" lang="en-US" altLang="ja-JP" sz="1400" baseline="30000" dirty="0" smtClean="0"/>
                        <a:t>3</a:t>
                      </a:r>
                      <a:endParaRPr kumimoji="1" lang="ja-JP" altLang="en-US" sz="1400" baseline="30000" dirty="0"/>
                    </a:p>
                  </a:txBody>
                  <a:tcPr anchor="ctr"/>
                </a:tc>
                <a:tc>
                  <a:txBody>
                    <a:bodyPr/>
                    <a:lstStyle/>
                    <a:p>
                      <a:pPr algn="ctr"/>
                      <a:r>
                        <a:rPr kumimoji="1" lang="en-US" altLang="ja-JP" sz="1400" dirty="0" smtClean="0"/>
                        <a:t>84,073,271m</a:t>
                      </a:r>
                      <a:r>
                        <a:rPr kumimoji="1" lang="en-US" altLang="ja-JP" sz="1400" baseline="30000" dirty="0" smtClean="0"/>
                        <a:t>3</a:t>
                      </a:r>
                      <a:endParaRPr kumimoji="1" lang="ja-JP" altLang="en-US" sz="1400" baseline="30000" dirty="0"/>
                    </a:p>
                  </a:txBody>
                  <a:tcPr anchor="ctr"/>
                </a:tc>
                <a:tc>
                  <a:txBody>
                    <a:bodyPr/>
                    <a:lstStyle/>
                    <a:p>
                      <a:pPr algn="ctr"/>
                      <a:r>
                        <a:rPr kumimoji="1" lang="en-US" altLang="ja-JP" sz="1400" dirty="0" smtClean="0"/>
                        <a:t>81,805,571m</a:t>
                      </a:r>
                      <a:r>
                        <a:rPr kumimoji="1" lang="en-US" altLang="ja-JP" sz="1400" baseline="30000" dirty="0" smtClean="0"/>
                        <a:t>3</a:t>
                      </a:r>
                      <a:endParaRPr kumimoji="1" lang="ja-JP" altLang="en-US" sz="1400" baseline="30000" dirty="0"/>
                    </a:p>
                  </a:txBody>
                  <a:tcPr anchor="ctr">
                    <a:lnR w="76200" cap="flat" cmpd="sng" algn="ctr">
                      <a:solidFill>
                        <a:schemeClr val="bg1"/>
                      </a:solidFill>
                      <a:prstDash val="solid"/>
                      <a:round/>
                      <a:headEnd type="none" w="med" len="med"/>
                      <a:tailEnd type="none" w="med" len="med"/>
                    </a:lnR>
                  </a:tcPr>
                </a:tc>
                <a:tc>
                  <a:txBody>
                    <a:bodyPr/>
                    <a:lstStyle/>
                    <a:p>
                      <a:pPr algn="ctr"/>
                      <a:r>
                        <a:rPr kumimoji="1" lang="en-US" altLang="ja-JP" sz="1400" dirty="0" smtClean="0"/>
                        <a:t>82,756,983m</a:t>
                      </a:r>
                      <a:r>
                        <a:rPr kumimoji="1" lang="en-US" altLang="ja-JP" sz="1400" baseline="30000" dirty="0" smtClean="0"/>
                        <a:t>3</a:t>
                      </a:r>
                      <a:endParaRPr kumimoji="1" lang="ja-JP" altLang="en-US" sz="1400" baseline="30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rowSpan="2">
                  <a:txBody>
                    <a:bodyPr/>
                    <a:lstStyle/>
                    <a:p>
                      <a:pPr algn="ctr"/>
                      <a:endParaRPr kumimoji="1" lang="en-US" altLang="ja-JP" sz="1400" u="sng" baseline="0" dirty="0" smtClean="0">
                        <a:solidFill>
                          <a:srgbClr val="0000CC"/>
                        </a:solidFill>
                      </a:endParaRPr>
                    </a:p>
                    <a:p>
                      <a:pPr algn="ctr"/>
                      <a:r>
                        <a:rPr kumimoji="1" lang="en-US" altLang="ja-JP" sz="1400" u="sng" baseline="0" dirty="0" smtClean="0">
                          <a:solidFill>
                            <a:srgbClr val="0000CC"/>
                          </a:solidFill>
                        </a:rPr>
                        <a:t>0.014kg/m</a:t>
                      </a:r>
                      <a:r>
                        <a:rPr kumimoji="1" lang="en-US" altLang="ja-JP" sz="1400" u="sng" baseline="30000" dirty="0" smtClean="0">
                          <a:solidFill>
                            <a:srgbClr val="0000CC"/>
                          </a:solidFill>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u="sng" baseline="0" dirty="0" smtClean="0">
                          <a:solidFill>
                            <a:srgbClr val="0000CC"/>
                          </a:solidFill>
                        </a:rPr>
                        <a:t>(0.01448050kg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u="sng" baseline="0" dirty="0" smtClean="0">
                          <a:solidFill>
                            <a:srgbClr val="0000CC"/>
                          </a:solidFill>
                        </a:rPr>
                        <a:t>/m</a:t>
                      </a:r>
                      <a:r>
                        <a:rPr kumimoji="1" lang="en-US" altLang="ja-JP" sz="1400" u="sng" baseline="30000" dirty="0" smtClean="0">
                          <a:solidFill>
                            <a:srgbClr val="0000CC"/>
                          </a:solidFill>
                        </a:rPr>
                        <a:t>3</a:t>
                      </a:r>
                      <a:r>
                        <a:rPr kumimoji="1" lang="en-US" altLang="ja-JP" sz="1400" u="sng" baseline="0" dirty="0" smtClean="0">
                          <a:solidFill>
                            <a:srgbClr val="0000CC"/>
                          </a:solidFill>
                        </a:rPr>
                        <a:t>)</a:t>
                      </a:r>
                      <a:endParaRPr kumimoji="1" lang="ja-JP" altLang="en-US" sz="1400" u="sng" baseline="30000" dirty="0" smtClean="0">
                        <a:solidFill>
                          <a:srgbClr val="0000CC"/>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u="sng" baseline="30000" dirty="0" smtClean="0">
                        <a:solidFill>
                          <a:srgbClr val="0000CC"/>
                        </a:solidFill>
                      </a:endParaRPr>
                    </a:p>
                    <a:p>
                      <a:pPr algn="ctr"/>
                      <a:endParaRPr kumimoji="1" lang="ja-JP" altLang="en-US" sz="1400" u="sng" baseline="30000" dirty="0">
                        <a:solidFill>
                          <a:srgbClr val="0000CC"/>
                        </a:solidFill>
                      </a:endParaRPr>
                    </a:p>
                  </a:txBody>
                  <a:tcPr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83204563"/>
                  </a:ext>
                </a:extLst>
              </a:tr>
              <a:tr h="370840">
                <a:tc vMerge="1">
                  <a:txBody>
                    <a:bodyPr/>
                    <a:lstStyle/>
                    <a:p>
                      <a:endParaRPr kumimoji="1" lang="ja-JP" altLang="en-US" sz="1400" dirty="0"/>
                    </a:p>
                  </a:txBody>
                  <a:tcPr/>
                </a:tc>
                <a:tc>
                  <a:txBody>
                    <a:bodyPr/>
                    <a:lstStyle/>
                    <a:p>
                      <a:pPr algn="ctr"/>
                      <a:r>
                        <a:rPr kumimoji="1" lang="ja-JP" altLang="en-US" sz="1400" dirty="0" smtClean="0"/>
                        <a:t>次亜塩素酸</a:t>
                      </a:r>
                      <a:endParaRPr kumimoji="1" lang="en-US" altLang="ja-JP" sz="1400" dirty="0" smtClean="0"/>
                    </a:p>
                    <a:p>
                      <a:pPr algn="ctr"/>
                      <a:r>
                        <a:rPr kumimoji="1" lang="ja-JP" altLang="en-US" sz="1400" dirty="0" smtClean="0"/>
                        <a:t>ナトリウム</a:t>
                      </a:r>
                      <a:endParaRPr kumimoji="1" lang="en-US" altLang="ja-JP" sz="1400" dirty="0" smtClean="0"/>
                    </a:p>
                    <a:p>
                      <a:pPr algn="ctr"/>
                      <a:r>
                        <a:rPr kumimoji="1" lang="ja-JP" altLang="en-US" sz="1400" dirty="0" smtClean="0"/>
                        <a:t>使用量</a:t>
                      </a:r>
                      <a:endParaRPr kumimoji="1" lang="ja-JP" altLang="en-US" sz="1400" dirty="0"/>
                    </a:p>
                  </a:txBody>
                  <a:tcPr anchor="ctr"/>
                </a:tc>
                <a:tc>
                  <a:txBody>
                    <a:bodyPr/>
                    <a:lstStyle/>
                    <a:p>
                      <a:pPr algn="ctr"/>
                      <a:r>
                        <a:rPr kumimoji="1" lang="en-US" altLang="ja-JP" sz="1400" dirty="0" smtClean="0"/>
                        <a:t>1,158,180kg</a:t>
                      </a:r>
                      <a:endParaRPr kumimoji="1" lang="ja-JP" altLang="en-US" sz="1400" dirty="0"/>
                    </a:p>
                  </a:txBody>
                  <a:tcPr anchor="ctr"/>
                </a:tc>
                <a:tc>
                  <a:txBody>
                    <a:bodyPr/>
                    <a:lstStyle/>
                    <a:p>
                      <a:pPr algn="ctr"/>
                      <a:r>
                        <a:rPr kumimoji="1" lang="en-US" altLang="ja-JP" sz="1400" dirty="0" smtClean="0"/>
                        <a:t>1,267,360kg</a:t>
                      </a:r>
                      <a:endParaRPr kumimoji="1" lang="ja-JP" altLang="en-US" sz="1400" dirty="0"/>
                    </a:p>
                  </a:txBody>
                  <a:tcPr anchor="ctr"/>
                </a:tc>
                <a:tc>
                  <a:txBody>
                    <a:bodyPr/>
                    <a:lstStyle/>
                    <a:p>
                      <a:pPr algn="ctr"/>
                      <a:r>
                        <a:rPr kumimoji="1" lang="en-US" altLang="ja-JP" sz="1400" dirty="0" smtClean="0"/>
                        <a:t>1,169,550kg</a:t>
                      </a:r>
                      <a:endParaRPr kumimoji="1" lang="ja-JP" altLang="en-US" sz="1400" dirty="0"/>
                    </a:p>
                  </a:txBody>
                  <a:tcPr anchor="ctr">
                    <a:lnR w="76200" cap="flat" cmpd="sng" algn="ctr">
                      <a:solidFill>
                        <a:schemeClr val="bg1"/>
                      </a:solidFill>
                      <a:prstDash val="solid"/>
                      <a:round/>
                      <a:headEnd type="none" w="med" len="med"/>
                      <a:tailEnd type="none" w="med" len="med"/>
                    </a:lnR>
                  </a:tcPr>
                </a:tc>
                <a:tc>
                  <a:txBody>
                    <a:bodyPr/>
                    <a:lstStyle/>
                    <a:p>
                      <a:pPr algn="ctr"/>
                      <a:r>
                        <a:rPr kumimoji="1" lang="en-US" altLang="ja-JP" sz="1400" b="0" u="sng" dirty="0" smtClean="0">
                          <a:solidFill>
                            <a:srgbClr val="0000CC"/>
                          </a:solidFill>
                        </a:rPr>
                        <a:t>1,198,363kg</a:t>
                      </a:r>
                      <a:endParaRPr kumimoji="1" lang="ja-JP" altLang="en-US" sz="1400" b="0" u="sng" dirty="0">
                        <a:solidFill>
                          <a:srgbClr val="0000CC"/>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vMerge="1">
                  <a:txBody>
                    <a:bodyPr/>
                    <a:lstStyle/>
                    <a:p>
                      <a:pPr algn="ctr"/>
                      <a:endParaRPr kumimoji="1" lang="ja-JP" altLang="en-US" sz="1400" dirty="0"/>
                    </a:p>
                  </a:txBody>
                  <a:tcPr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45362564"/>
                  </a:ext>
                </a:extLst>
              </a:tr>
            </a:tbl>
          </a:graphicData>
        </a:graphic>
      </p:graphicFrame>
      <p:sp>
        <p:nvSpPr>
          <p:cNvPr id="14" name="テキスト ボックス 13">
            <a:extLst>
              <a:ext uri="{FF2B5EF4-FFF2-40B4-BE49-F238E27FC236}">
                <a16:creationId xmlns:a16="http://schemas.microsoft.com/office/drawing/2014/main" id="{77334B27-9685-E2FA-1468-99750856A8D7}"/>
              </a:ext>
            </a:extLst>
          </p:cNvPr>
          <p:cNvSpPr txBox="1"/>
          <p:nvPr/>
        </p:nvSpPr>
        <p:spPr>
          <a:xfrm>
            <a:off x="681416" y="1835933"/>
            <a:ext cx="1493645" cy="376000"/>
          </a:xfrm>
          <a:prstGeom prst="rect">
            <a:avLst/>
          </a:prstGeom>
          <a:noFill/>
        </p:spPr>
        <p:txBody>
          <a:bodyPr wrap="square" rtlCol="0">
            <a:spAutoFit/>
          </a:bodyPr>
          <a:lstStyle/>
          <a:p>
            <a:pPr>
              <a:lnSpc>
                <a:spcPct val="130000"/>
              </a:lnSpc>
            </a:pPr>
            <a:r>
              <a:rPr lang="ja-JP" altLang="en-US" sz="1600" b="1" dirty="0" smtClean="0">
                <a:latin typeface="Century" panose="02040604050505020304" pitchFamily="18" charset="0"/>
              </a:rPr>
              <a:t>［設定例］</a:t>
            </a:r>
            <a:endParaRPr lang="en-US" altLang="ja-JP" sz="1600" b="1" dirty="0">
              <a:latin typeface="Century" panose="02040604050505020304" pitchFamily="18" charset="0"/>
            </a:endParaRPr>
          </a:p>
        </p:txBody>
      </p:sp>
      <p:graphicFrame>
        <p:nvGraphicFramePr>
          <p:cNvPr id="15" name="表 14"/>
          <p:cNvGraphicFramePr>
            <a:graphicFrameLocks noGrp="1"/>
          </p:cNvGraphicFramePr>
          <p:nvPr>
            <p:extLst/>
          </p:nvPr>
        </p:nvGraphicFramePr>
        <p:xfrm>
          <a:off x="690123" y="4304740"/>
          <a:ext cx="8894426" cy="2268960"/>
        </p:xfrm>
        <a:graphic>
          <a:graphicData uri="http://schemas.openxmlformats.org/drawingml/2006/table">
            <a:tbl>
              <a:tblPr firstRow="1" bandRow="1">
                <a:tableStyleId>{93296810-A885-4BE3-A3E7-6D5BEEA58F35}</a:tableStyleId>
              </a:tblPr>
              <a:tblGrid>
                <a:gridCol w="1197977">
                  <a:extLst>
                    <a:ext uri="{9D8B030D-6E8A-4147-A177-3AD203B41FA5}">
                      <a16:colId xmlns:a16="http://schemas.microsoft.com/office/drawing/2014/main" val="3056356421"/>
                    </a:ext>
                  </a:extLst>
                </a:gridCol>
                <a:gridCol w="970513">
                  <a:extLst>
                    <a:ext uri="{9D8B030D-6E8A-4147-A177-3AD203B41FA5}">
                      <a16:colId xmlns:a16="http://schemas.microsoft.com/office/drawing/2014/main" val="3164474369"/>
                    </a:ext>
                  </a:extLst>
                </a:gridCol>
                <a:gridCol w="960848">
                  <a:extLst>
                    <a:ext uri="{9D8B030D-6E8A-4147-A177-3AD203B41FA5}">
                      <a16:colId xmlns:a16="http://schemas.microsoft.com/office/drawing/2014/main" val="4117702368"/>
                    </a:ext>
                  </a:extLst>
                </a:gridCol>
                <a:gridCol w="960848">
                  <a:extLst>
                    <a:ext uri="{9D8B030D-6E8A-4147-A177-3AD203B41FA5}">
                      <a16:colId xmlns:a16="http://schemas.microsoft.com/office/drawing/2014/main" val="2185430912"/>
                    </a:ext>
                  </a:extLst>
                </a:gridCol>
                <a:gridCol w="960848">
                  <a:extLst>
                    <a:ext uri="{9D8B030D-6E8A-4147-A177-3AD203B41FA5}">
                      <a16:colId xmlns:a16="http://schemas.microsoft.com/office/drawing/2014/main" val="347176148"/>
                    </a:ext>
                  </a:extLst>
                </a:gridCol>
                <a:gridCol w="960848">
                  <a:extLst>
                    <a:ext uri="{9D8B030D-6E8A-4147-A177-3AD203B41FA5}">
                      <a16:colId xmlns:a16="http://schemas.microsoft.com/office/drawing/2014/main" val="2876891467"/>
                    </a:ext>
                  </a:extLst>
                </a:gridCol>
                <a:gridCol w="960848">
                  <a:extLst>
                    <a:ext uri="{9D8B030D-6E8A-4147-A177-3AD203B41FA5}">
                      <a16:colId xmlns:a16="http://schemas.microsoft.com/office/drawing/2014/main" val="1175309737"/>
                    </a:ext>
                  </a:extLst>
                </a:gridCol>
                <a:gridCol w="960848">
                  <a:extLst>
                    <a:ext uri="{9D8B030D-6E8A-4147-A177-3AD203B41FA5}">
                      <a16:colId xmlns:a16="http://schemas.microsoft.com/office/drawing/2014/main" val="3931922136"/>
                    </a:ext>
                  </a:extLst>
                </a:gridCol>
                <a:gridCol w="960848">
                  <a:extLst>
                    <a:ext uri="{9D8B030D-6E8A-4147-A177-3AD203B41FA5}">
                      <a16:colId xmlns:a16="http://schemas.microsoft.com/office/drawing/2014/main" val="2379890485"/>
                    </a:ext>
                  </a:extLst>
                </a:gridCol>
              </a:tblGrid>
              <a:tr h="396000">
                <a:tc>
                  <a:txBody>
                    <a:bodyPr/>
                    <a:lstStyle/>
                    <a:p>
                      <a:pPr algn="ctr"/>
                      <a:r>
                        <a:rPr kumimoji="1" lang="ja-JP" altLang="en-US" sz="1000" dirty="0" smtClean="0"/>
                        <a:t>令和</a:t>
                      </a:r>
                      <a:r>
                        <a:rPr kumimoji="1" lang="en-US" altLang="ja-JP" sz="1000" dirty="0" smtClean="0"/>
                        <a:t>4</a:t>
                      </a:r>
                      <a:r>
                        <a:rPr kumimoji="1" lang="ja-JP" altLang="en-US" sz="1000" dirty="0" smtClean="0"/>
                        <a:t>年度</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4</a:t>
                      </a:r>
                      <a:r>
                        <a:rPr kumimoji="1" lang="ja-JP" altLang="en-US" sz="1000" dirty="0" smtClean="0"/>
                        <a:t>月</a:t>
                      </a:r>
                      <a:endParaRPr kumimoji="1" lang="en-US" altLang="ja-JP" sz="1000" baseline="0" dirty="0" smtClean="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5</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6</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7</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8</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en-US" altLang="ja-JP" sz="1000" dirty="0" smtClean="0"/>
                        <a:t>9</a:t>
                      </a:r>
                      <a:r>
                        <a:rPr kumimoji="1" lang="ja-JP" altLang="en-US" sz="1000" dirty="0" smtClean="0"/>
                        <a:t>月</a:t>
                      </a:r>
                      <a:endParaRPr kumimoji="1" lang="ja-JP" altLang="en-US" sz="1000" dirty="0"/>
                    </a:p>
                  </a:txBody>
                  <a:tcPr anchor="ctr">
                    <a:lnB w="38100" cap="flat" cmpd="sng" algn="ctr">
                      <a:solidFill>
                        <a:schemeClr val="bg1"/>
                      </a:solidFill>
                      <a:prstDash val="solid"/>
                      <a:round/>
                      <a:headEnd type="none" w="med" len="med"/>
                      <a:tailEnd type="none" w="med" len="med"/>
                    </a:lnB>
                  </a:tcPr>
                </a:tc>
                <a:tc>
                  <a:txBody>
                    <a:bodyPr/>
                    <a:lstStyle/>
                    <a:p>
                      <a:pPr algn="ctr"/>
                      <a:endParaRPr kumimoji="1" lang="ja-JP" altLang="en-US" sz="1000" dirty="0">
                        <a:solidFill>
                          <a:schemeClr val="bg1"/>
                        </a:solidFill>
                      </a:endParaRPr>
                    </a:p>
                  </a:txBody>
                  <a:tcPr anchor="ctr">
                    <a:solidFill>
                      <a:schemeClr val="bg1"/>
                    </a:solidFill>
                  </a:tcPr>
                </a:tc>
                <a:tc>
                  <a:txBody>
                    <a:bodyPr/>
                    <a:lstStyle/>
                    <a:p>
                      <a:pPr algn="ctr"/>
                      <a:endParaRPr kumimoji="1" lang="ja-JP" altLang="en-US" sz="1000" dirty="0">
                        <a:solidFill>
                          <a:schemeClr val="bg1"/>
                        </a:solidFill>
                      </a:endParaRPr>
                    </a:p>
                  </a:txBody>
                  <a:tcPr anchor="ctr">
                    <a:solidFill>
                      <a:schemeClr val="bg1"/>
                    </a:solidFill>
                  </a:tcPr>
                </a:tc>
                <a:extLst>
                  <a:ext uri="{0D108BD9-81ED-4DB2-BD59-A6C34878D82A}">
                    <a16:rowId xmlns:a16="http://schemas.microsoft.com/office/drawing/2014/main" val="4221456556"/>
                  </a:ext>
                </a:extLst>
              </a:tr>
              <a:tr h="396240">
                <a:tc>
                  <a:txBody>
                    <a:bodyPr/>
                    <a:lstStyle/>
                    <a:p>
                      <a:pPr algn="ctr"/>
                      <a:r>
                        <a:rPr kumimoji="1" lang="ja-JP" altLang="en-US" sz="1000" dirty="0" smtClean="0"/>
                        <a:t>処理水量</a:t>
                      </a:r>
                      <a:endParaRPr kumimoji="1" lang="en-US" altLang="ja-JP" sz="1000" dirty="0" smtClean="0"/>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7,672,335m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7,782,861m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7,673,480m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8,300,884m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7,702,478m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8,039,651m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algn="ctr"/>
                      <a:endParaRPr kumimoji="1" lang="ja-JP" altLang="en-US" sz="1000" baseline="30000" dirty="0">
                        <a:solidFill>
                          <a:schemeClr val="bg1"/>
                        </a:solidFill>
                      </a:endParaRPr>
                    </a:p>
                  </a:txBody>
                  <a:tcPr anchor="ctr">
                    <a:solidFill>
                      <a:schemeClr val="bg1"/>
                    </a:solidFill>
                  </a:tcPr>
                </a:tc>
                <a:tc>
                  <a:txBody>
                    <a:bodyPr/>
                    <a:lstStyle/>
                    <a:p>
                      <a:pPr algn="ctr"/>
                      <a:endParaRPr kumimoji="1" lang="ja-JP" altLang="en-US" sz="1000" baseline="30000" dirty="0">
                        <a:solidFill>
                          <a:schemeClr val="bg1"/>
                        </a:solidFill>
                      </a:endParaRPr>
                    </a:p>
                  </a:txBody>
                  <a:tcPr anchor="ctr">
                    <a:solidFill>
                      <a:schemeClr val="bg1"/>
                    </a:solidFill>
                  </a:tcPr>
                </a:tc>
                <a:extLst>
                  <a:ext uri="{0D108BD9-81ED-4DB2-BD59-A6C34878D82A}">
                    <a16:rowId xmlns:a16="http://schemas.microsoft.com/office/drawing/2014/main" val="1883204563"/>
                  </a:ext>
                </a:extLst>
              </a:tr>
              <a:tr h="396240">
                <a:tc>
                  <a:txBody>
                    <a:bodyPr/>
                    <a:lstStyle/>
                    <a:p>
                      <a:pPr algn="ctr"/>
                      <a:r>
                        <a:rPr kumimoji="1" lang="ja-JP" altLang="en-US" sz="1000" dirty="0" smtClean="0"/>
                        <a:t>次亜塩素酸</a:t>
                      </a:r>
                      <a:endParaRPr kumimoji="1" lang="en-US" altLang="ja-JP" sz="1000" dirty="0" smtClean="0"/>
                    </a:p>
                    <a:p>
                      <a:pPr algn="ctr"/>
                      <a:r>
                        <a:rPr kumimoji="1" lang="ja-JP" altLang="en-US" sz="1000" dirty="0" smtClean="0"/>
                        <a:t>ナトリウム使用量</a:t>
                      </a:r>
                      <a:endParaRPr kumimoji="1" lang="ja-JP" alt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120,530kg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121,540kg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122,920kg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131,440kg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114,790kg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112,330kg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algn="ctr"/>
                      <a:endParaRPr kumimoji="1" lang="ja-JP" altLang="en-US" sz="1000" dirty="0">
                        <a:solidFill>
                          <a:schemeClr val="bg1"/>
                        </a:solidFill>
                      </a:endParaRPr>
                    </a:p>
                  </a:txBody>
                  <a:tcPr anchor="ctr">
                    <a:solidFill>
                      <a:schemeClr val="bg1"/>
                    </a:solidFill>
                  </a:tcPr>
                </a:tc>
                <a:tc>
                  <a:txBody>
                    <a:bodyPr/>
                    <a:lstStyle/>
                    <a:p>
                      <a:pPr algn="ctr"/>
                      <a:endParaRPr kumimoji="1" lang="ja-JP" altLang="en-US" sz="1000" dirty="0">
                        <a:solidFill>
                          <a:schemeClr val="bg1"/>
                        </a:solidFill>
                      </a:endParaRPr>
                    </a:p>
                  </a:txBody>
                  <a:tcPr anchor="ctr">
                    <a:solidFill>
                      <a:schemeClr val="bg1"/>
                    </a:solidFill>
                  </a:tcPr>
                </a:tc>
                <a:extLst>
                  <a:ext uri="{0D108BD9-81ED-4DB2-BD59-A6C34878D82A}">
                    <a16:rowId xmlns:a16="http://schemas.microsoft.com/office/drawing/2014/main" val="3845362564"/>
                  </a:ext>
                </a:extLst>
              </a:tr>
              <a:tr h="288000">
                <a:tc>
                  <a:txBody>
                    <a:bodyPr/>
                    <a:lstStyle/>
                    <a:p>
                      <a:pPr algn="ctr"/>
                      <a:r>
                        <a:rPr kumimoji="1" lang="ja-JP" altLang="en-US" sz="1000" b="1" dirty="0" smtClean="0">
                          <a:solidFill>
                            <a:schemeClr val="bg1"/>
                          </a:solidFill>
                        </a:rPr>
                        <a:t>令和</a:t>
                      </a:r>
                      <a:r>
                        <a:rPr kumimoji="1" lang="en-US" altLang="ja-JP" sz="1000" b="1" dirty="0" smtClean="0">
                          <a:solidFill>
                            <a:schemeClr val="bg1"/>
                          </a:solidFill>
                        </a:rPr>
                        <a:t>4</a:t>
                      </a:r>
                      <a:r>
                        <a:rPr kumimoji="1" lang="ja-JP" altLang="en-US" sz="1000" b="1" dirty="0" smtClean="0">
                          <a:solidFill>
                            <a:schemeClr val="bg1"/>
                          </a:solidFill>
                        </a:rPr>
                        <a:t>年度</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10</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11</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12</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1</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2</a:t>
                      </a:r>
                      <a:r>
                        <a:rPr kumimoji="1" lang="ja-JP" altLang="en-US" sz="1000" b="1" dirty="0" smtClean="0">
                          <a:solidFill>
                            <a:schemeClr val="bg1"/>
                          </a:solidFill>
                        </a:rPr>
                        <a:t>月</a:t>
                      </a:r>
                      <a:endParaRPr kumimoji="1" lang="ja-JP" altLang="en-US" sz="1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en-US" altLang="ja-JP" sz="1000" b="1" dirty="0" smtClean="0">
                          <a:solidFill>
                            <a:schemeClr val="bg1"/>
                          </a:solidFill>
                        </a:rPr>
                        <a:t>3</a:t>
                      </a:r>
                      <a:r>
                        <a:rPr kumimoji="1" lang="ja-JP" altLang="en-US" sz="1000" b="1" dirty="0" smtClean="0">
                          <a:solidFill>
                            <a:schemeClr val="bg1"/>
                          </a:solidFill>
                        </a:rPr>
                        <a:t>月</a:t>
                      </a:r>
                      <a:endParaRPr kumimoji="1" lang="ja-JP" altLang="en-US" sz="1000" b="1" dirty="0">
                        <a:solidFill>
                          <a:schemeClr val="bg1"/>
                        </a:solidFill>
                      </a:endParaRPr>
                    </a:p>
                  </a:txBody>
                  <a:tcPr anchor="ctr">
                    <a:lnR w="762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ja-JP" altLang="en-US" sz="1000" b="1" dirty="0" smtClean="0">
                          <a:solidFill>
                            <a:srgbClr val="FFFF00"/>
                          </a:solidFill>
                        </a:rPr>
                        <a:t>年間使用量</a:t>
                      </a:r>
                      <a:endParaRPr kumimoji="1" lang="en-US" altLang="ja-JP" sz="1000" b="1" dirty="0" smtClean="0">
                        <a:solidFill>
                          <a:srgbClr val="FFFF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pPr algn="ctr"/>
                      <a:r>
                        <a:rPr kumimoji="1" lang="ja-JP" altLang="en-US" sz="1000" b="1" dirty="0" smtClean="0">
                          <a:solidFill>
                            <a:srgbClr val="FFFF00"/>
                          </a:solidFill>
                        </a:rPr>
                        <a:t>原単位</a:t>
                      </a:r>
                      <a:endParaRPr kumimoji="1" lang="en-US" altLang="ja-JP" sz="1000" b="1" dirty="0" smtClean="0">
                        <a:solidFill>
                          <a:srgbClr val="FFFF00"/>
                        </a:solidFill>
                      </a:endParaRPr>
                    </a:p>
                  </a:txBody>
                  <a:tcPr anchor="ctr">
                    <a:lnL w="762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2941672193"/>
                  </a:ext>
                </a:extLst>
              </a:tr>
              <a:tr h="396240">
                <a:tc>
                  <a:txBody>
                    <a:bodyPr/>
                    <a:lstStyle/>
                    <a:p>
                      <a:pPr algn="ctr"/>
                      <a:r>
                        <a:rPr kumimoji="1" lang="ja-JP" altLang="en-US" sz="1000" dirty="0" smtClean="0"/>
                        <a:t>処理水量</a:t>
                      </a:r>
                      <a:endParaRPr kumimoji="1" lang="en-US" altLang="ja-JP" sz="1000" dirty="0" smtClean="0"/>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7,904,764m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7,544,863m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7,663,891m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7,425,283m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6,569,130m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7,449,098m</a:t>
                      </a:r>
                      <a:r>
                        <a:rPr kumimoji="1" lang="en-US" altLang="ja-JP" sz="1000" b="0" i="0" u="none" strike="noStrike" kern="1200" cap="none" spc="0" normalizeH="0" baseline="30000" noProof="0" dirty="0" smtClean="0">
                          <a:ln>
                            <a:noFill/>
                          </a:ln>
                          <a:solidFill>
                            <a:schemeClr val="tx1"/>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Segoe UI"/>
                          <a:ea typeface="Meiryo UI"/>
                          <a:cs typeface="+mn-cs"/>
                        </a:rPr>
                        <a:t>91,728,718m</a:t>
                      </a:r>
                      <a:r>
                        <a:rPr kumimoji="1" lang="en-US" altLang="ja-JP" sz="1000" b="0" i="0" u="none" strike="noStrike" kern="1200" cap="none" spc="0" normalizeH="0" baseline="30000" noProof="0" dirty="0" smtClean="0">
                          <a:ln>
                            <a:noFill/>
                          </a:ln>
                          <a:solidFill>
                            <a:prstClr val="black"/>
                          </a:solidFill>
                          <a:effectLst/>
                          <a:uLnTx/>
                          <a:uFillTx/>
                          <a:latin typeface="Segoe UI"/>
                          <a:ea typeface="Meiryo UI"/>
                          <a:cs typeface="+mn-cs"/>
                        </a:rPr>
                        <a:t>3</a:t>
                      </a:r>
                      <a:endParaRPr kumimoji="1" lang="ja-JP" altLang="en-US" sz="1000" b="0" i="0" u="none" strike="noStrike" kern="1200" cap="none" spc="0" normalizeH="0" baseline="30000" noProof="0" dirty="0">
                        <a:ln>
                          <a:noFill/>
                        </a:ln>
                        <a:solidFill>
                          <a:prstClr val="black"/>
                        </a:solidFill>
                        <a:effectLst/>
                        <a:uLnTx/>
                        <a:uFillTx/>
                        <a:latin typeface="Segoe UI"/>
                        <a:ea typeface="Meiryo UI"/>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rowSpan="2">
                  <a:txBody>
                    <a:bodyPr/>
                    <a:lstStyle/>
                    <a:p>
                      <a:pPr algn="ctr"/>
                      <a:endParaRPr kumimoji="1" lang="en-US" altLang="ja-JP" sz="1000" dirty="0" smtClean="0">
                        <a:solidFill>
                          <a:srgbClr val="0000CC"/>
                        </a:solidFill>
                      </a:endParaRPr>
                    </a:p>
                    <a:p>
                      <a:pPr algn="ctr"/>
                      <a:r>
                        <a:rPr kumimoji="1" lang="en-US" altLang="ja-JP" sz="1000" dirty="0" smtClean="0">
                          <a:solidFill>
                            <a:srgbClr val="0000CC"/>
                          </a:solidFill>
                        </a:rPr>
                        <a:t>0.014kg/m</a:t>
                      </a:r>
                      <a:r>
                        <a:rPr kumimoji="1" lang="en-US" altLang="ja-JP" sz="1000" baseline="30000" dirty="0" smtClean="0">
                          <a:solidFill>
                            <a:srgbClr val="0000CC"/>
                          </a:solidFill>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rgbClr val="0000CC"/>
                          </a:solidFill>
                        </a:rPr>
                        <a:t>(0.0142499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rgbClr val="0000CC"/>
                          </a:solidFill>
                        </a:rPr>
                        <a:t>kg/m</a:t>
                      </a:r>
                      <a:r>
                        <a:rPr kumimoji="1" lang="en-US" altLang="ja-JP" sz="1000" baseline="30000" dirty="0" smtClean="0">
                          <a:solidFill>
                            <a:srgbClr val="0000CC"/>
                          </a:solidFill>
                        </a:rPr>
                        <a:t>3</a:t>
                      </a:r>
                      <a:r>
                        <a:rPr kumimoji="1" lang="en-US" altLang="ja-JP" sz="1000" dirty="0" smtClean="0">
                          <a:solidFill>
                            <a:srgbClr val="0000CC"/>
                          </a:solidFill>
                        </a:rPr>
                        <a:t>)</a:t>
                      </a:r>
                      <a:endParaRPr kumimoji="1" lang="ja-JP" altLang="en-US" sz="1000" baseline="30000" dirty="0" smtClean="0">
                        <a:solidFill>
                          <a:srgbClr val="0000CC"/>
                        </a:solidFill>
                      </a:endParaRPr>
                    </a:p>
                  </a:txBody>
                  <a:tcPr anchor="ctr">
                    <a:lnL w="762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59184870"/>
                  </a:ext>
                </a:extLst>
              </a:tr>
              <a:tr h="396240">
                <a:tc>
                  <a:txBody>
                    <a:bodyPr/>
                    <a:lstStyle/>
                    <a:p>
                      <a:pPr algn="ctr"/>
                      <a:r>
                        <a:rPr kumimoji="1" lang="ja-JP" altLang="en-US" sz="1000" dirty="0" smtClean="0"/>
                        <a:t>次亜塩素酸</a:t>
                      </a:r>
                      <a:endParaRPr kumimoji="1" lang="en-US" altLang="ja-JP" sz="1000" dirty="0" smtClean="0"/>
                    </a:p>
                    <a:p>
                      <a:pPr algn="ctr"/>
                      <a:r>
                        <a:rPr kumimoji="1" lang="ja-JP" altLang="en-US" sz="1000" dirty="0" smtClean="0"/>
                        <a:t>ナトリウム使用量</a:t>
                      </a:r>
                      <a:endParaRPr kumimoji="1" lang="ja-JP" altLang="en-US" sz="1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105,800kg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99,240kg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108,130kg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97,250kg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83,710kg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Segoe UI"/>
                          <a:ea typeface="Meiryo UI"/>
                          <a:cs typeface="+mn-cs"/>
                        </a:rPr>
                        <a:t>89,450kg</a:t>
                      </a:r>
                      <a:endParaRPr kumimoji="1" lang="ja-JP" altLang="en-US" sz="1000" b="0" i="0" u="none" strike="noStrike" kern="1200" cap="none" spc="0" normalizeH="0" baseline="30000" noProof="0" dirty="0">
                        <a:ln>
                          <a:noFill/>
                        </a:ln>
                        <a:solidFill>
                          <a:schemeClr val="tx1"/>
                        </a:solidFill>
                        <a:effectLst/>
                        <a:uLnTx/>
                        <a:uFillTx/>
                        <a:latin typeface="Segoe UI"/>
                        <a:ea typeface="Meiryo UI"/>
                        <a:cs typeface="+mn-cs"/>
                      </a:endParaRPr>
                    </a:p>
                  </a:txBody>
                  <a:tcPr anchor="ctr">
                    <a:lnR w="76200" cap="flat" cmpd="sng" algn="ctr">
                      <a:solidFill>
                        <a:schemeClr val="bg1"/>
                      </a:solidFill>
                      <a:prstDash val="solid"/>
                      <a:round/>
                      <a:headEnd type="none" w="med" len="med"/>
                      <a:tailEnd type="none" w="med" len="med"/>
                    </a:lnR>
                  </a:tcPr>
                </a:tc>
                <a:tc>
                  <a:txBody>
                    <a:bodyPr/>
                    <a:lstStyle/>
                    <a:p>
                      <a:pPr algn="ctr"/>
                      <a:r>
                        <a:rPr kumimoji="1" lang="en-US" altLang="ja-JP" sz="1000" dirty="0" smtClean="0">
                          <a:solidFill>
                            <a:srgbClr val="0000CC"/>
                          </a:solidFill>
                        </a:rPr>
                        <a:t>1,307,130kg</a:t>
                      </a:r>
                      <a:endParaRPr kumimoji="1" lang="ja-JP" altLang="en-US" sz="1000" baseline="30000" dirty="0">
                        <a:solidFill>
                          <a:srgbClr val="0000CC"/>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vMerge="1">
                  <a:txBody>
                    <a:bodyPr/>
                    <a:lstStyle/>
                    <a:p>
                      <a:pPr algn="ctr"/>
                      <a:endParaRPr kumimoji="1" lang="ja-JP" altLang="en-US" sz="1000" dirty="0"/>
                    </a:p>
                  </a:txBody>
                  <a:tcPr anchor="ctr">
                    <a:lnL w="762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74782432"/>
                  </a:ext>
                </a:extLst>
              </a:tr>
            </a:tbl>
          </a:graphicData>
        </a:graphic>
      </p:graphicFrame>
      <p:sp>
        <p:nvSpPr>
          <p:cNvPr id="16" name="テキスト ボックス 15">
            <a:extLst>
              <a:ext uri="{FF2B5EF4-FFF2-40B4-BE49-F238E27FC236}">
                <a16:creationId xmlns:a16="http://schemas.microsoft.com/office/drawing/2014/main" id="{77334B27-9685-E2FA-1468-99750856A8D7}"/>
              </a:ext>
            </a:extLst>
          </p:cNvPr>
          <p:cNvSpPr txBox="1"/>
          <p:nvPr/>
        </p:nvSpPr>
        <p:spPr>
          <a:xfrm>
            <a:off x="690123" y="3964932"/>
            <a:ext cx="1493645" cy="376000"/>
          </a:xfrm>
          <a:prstGeom prst="rect">
            <a:avLst/>
          </a:prstGeom>
          <a:noFill/>
        </p:spPr>
        <p:txBody>
          <a:bodyPr wrap="square" rtlCol="0">
            <a:spAutoFit/>
          </a:bodyPr>
          <a:lstStyle/>
          <a:p>
            <a:pPr>
              <a:lnSpc>
                <a:spcPct val="130000"/>
              </a:lnSpc>
            </a:pPr>
            <a:r>
              <a:rPr lang="ja-JP" altLang="en-US" sz="1600" b="1" dirty="0" smtClean="0">
                <a:latin typeface="Century" panose="02040604050505020304" pitchFamily="18" charset="0"/>
              </a:rPr>
              <a:t>［評価例］</a:t>
            </a:r>
            <a:endParaRPr lang="en-US" altLang="ja-JP" sz="1600" b="1" dirty="0">
              <a:latin typeface="Century" panose="02040604050505020304" pitchFamily="18" charset="0"/>
            </a:endParaRPr>
          </a:p>
        </p:txBody>
      </p:sp>
      <p:sp>
        <p:nvSpPr>
          <p:cNvPr id="17" name="楕円 16"/>
          <p:cNvSpPr/>
          <p:nvPr/>
        </p:nvSpPr>
        <p:spPr>
          <a:xfrm>
            <a:off x="7193408" y="3089112"/>
            <a:ext cx="1188000" cy="484094"/>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8508405" y="2695114"/>
            <a:ext cx="1040545" cy="1047871"/>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7711572" y="6271979"/>
            <a:ext cx="864000" cy="432000"/>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p:cNvSpPr/>
          <p:nvPr/>
        </p:nvSpPr>
        <p:spPr>
          <a:xfrm>
            <a:off x="8686935" y="5969704"/>
            <a:ext cx="864000" cy="547037"/>
          </a:xfrm>
          <a:prstGeom prst="ellipse">
            <a:avLst/>
          </a:prstGeom>
          <a:noFill/>
          <a:ln w="254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a:stCxn id="17" idx="4"/>
          </p:cNvCxnSpPr>
          <p:nvPr/>
        </p:nvCxnSpPr>
        <p:spPr>
          <a:xfrm>
            <a:off x="7787408" y="3573206"/>
            <a:ext cx="180935" cy="5095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9" idx="0"/>
          </p:cNvCxnSpPr>
          <p:nvPr/>
        </p:nvCxnSpPr>
        <p:spPr>
          <a:xfrm flipV="1">
            <a:off x="8143572" y="4884299"/>
            <a:ext cx="0" cy="13876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8" idx="4"/>
          </p:cNvCxnSpPr>
          <p:nvPr/>
        </p:nvCxnSpPr>
        <p:spPr>
          <a:xfrm flipH="1">
            <a:off x="9013372" y="3742985"/>
            <a:ext cx="15306" cy="7078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0" idx="0"/>
          </p:cNvCxnSpPr>
          <p:nvPr/>
        </p:nvCxnSpPr>
        <p:spPr>
          <a:xfrm flipV="1">
            <a:off x="9118935" y="5319060"/>
            <a:ext cx="0" cy="6506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711572" y="4378819"/>
            <a:ext cx="1092794" cy="505480"/>
          </a:xfrm>
          <a:prstGeom prst="rect">
            <a:avLst/>
          </a:prstGeom>
          <a:noFill/>
        </p:spPr>
        <p:txBody>
          <a:bodyPr wrap="none" rtlCol="0">
            <a:normAutofit/>
          </a:bodyPr>
          <a:lstStyle/>
          <a:p>
            <a:r>
              <a:rPr kumimoji="1" lang="ja-JP" altLang="en-US" sz="1200" dirty="0" smtClean="0">
                <a:solidFill>
                  <a:srgbClr val="FF0000"/>
                </a:solidFill>
              </a:rPr>
              <a:t>超過⇒</a:t>
            </a:r>
            <a:endParaRPr kumimoji="1" lang="en-US" altLang="ja-JP" sz="1200" dirty="0" smtClean="0">
              <a:solidFill>
                <a:srgbClr val="FF0000"/>
              </a:solidFill>
            </a:endParaRPr>
          </a:p>
          <a:p>
            <a:r>
              <a:rPr kumimoji="1" lang="ja-JP" altLang="en-US" sz="1200" dirty="0" smtClean="0">
                <a:solidFill>
                  <a:srgbClr val="FF0000"/>
                </a:solidFill>
              </a:rPr>
              <a:t>評価「</a:t>
            </a:r>
            <a:r>
              <a:rPr kumimoji="1" lang="en-US" altLang="ja-JP" sz="1200" dirty="0" smtClean="0">
                <a:solidFill>
                  <a:srgbClr val="FF0000"/>
                </a:solidFill>
              </a:rPr>
              <a:t>B</a:t>
            </a:r>
            <a:r>
              <a:rPr kumimoji="1" lang="ja-JP" altLang="en-US" sz="1200" dirty="0" smtClean="0">
                <a:solidFill>
                  <a:srgbClr val="FF0000"/>
                </a:solidFill>
              </a:rPr>
              <a:t>」以下</a:t>
            </a:r>
            <a:endParaRPr kumimoji="1" lang="ja-JP" altLang="en-US" sz="1200" dirty="0">
              <a:solidFill>
                <a:srgbClr val="FF0000"/>
              </a:solidFill>
            </a:endParaRPr>
          </a:p>
        </p:txBody>
      </p:sp>
      <p:sp>
        <p:nvSpPr>
          <p:cNvPr id="39" name="テキスト ボックス 38"/>
          <p:cNvSpPr txBox="1"/>
          <p:nvPr/>
        </p:nvSpPr>
        <p:spPr>
          <a:xfrm>
            <a:off x="8692051" y="4787453"/>
            <a:ext cx="1092794" cy="505480"/>
          </a:xfrm>
          <a:prstGeom prst="rect">
            <a:avLst/>
          </a:prstGeom>
          <a:noFill/>
        </p:spPr>
        <p:txBody>
          <a:bodyPr wrap="none" rtlCol="0">
            <a:normAutofit/>
          </a:bodyPr>
          <a:lstStyle/>
          <a:p>
            <a:r>
              <a:rPr kumimoji="1" lang="ja-JP" altLang="en-US" sz="1200" dirty="0" smtClean="0">
                <a:solidFill>
                  <a:srgbClr val="FF0000"/>
                </a:solidFill>
              </a:rPr>
              <a:t>基準値以内</a:t>
            </a:r>
            <a:endParaRPr kumimoji="1" lang="ja-JP" altLang="en-US" sz="1200" dirty="0">
              <a:solidFill>
                <a:srgbClr val="FF0000"/>
              </a:solidFill>
            </a:endParaRPr>
          </a:p>
        </p:txBody>
      </p:sp>
      <p:sp>
        <p:nvSpPr>
          <p:cNvPr id="21" name="角丸四角形 20"/>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74392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ユーティリティ費用の超過に</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ついて</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25</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227465"/>
            <a:ext cx="5400000" cy="411459"/>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ユーティリティ［評価基準未達理由］</a:t>
            </a:r>
            <a:endParaRPr lang="en-US" altLang="ja-JP" b="1" dirty="0">
              <a:latin typeface="Century" panose="02040604050505020304" pitchFamily="18" charset="0"/>
            </a:endParaRPr>
          </a:p>
        </p:txBody>
      </p:sp>
      <p:sp>
        <p:nvSpPr>
          <p:cNvPr id="10" name="テキスト ボックス 9">
            <a:extLst>
              <a:ext uri="{FF2B5EF4-FFF2-40B4-BE49-F238E27FC236}">
                <a16:creationId xmlns:a16="http://schemas.microsoft.com/office/drawing/2014/main" id="{F6962140-B607-8E4D-5A61-F15199D0DB19}"/>
              </a:ext>
            </a:extLst>
          </p:cNvPr>
          <p:cNvSpPr txBox="1"/>
          <p:nvPr/>
        </p:nvSpPr>
        <p:spPr>
          <a:xfrm>
            <a:off x="420159" y="1580160"/>
            <a:ext cx="9272577" cy="1292662"/>
          </a:xfrm>
          <a:prstGeom prst="rect">
            <a:avLst/>
          </a:prstGeom>
          <a:noFill/>
        </p:spPr>
        <p:txBody>
          <a:bodyPr wrap="square" rtlCol="0">
            <a:spAutoFit/>
          </a:bodyPr>
          <a:lstStyle/>
          <a:p>
            <a:pPr>
              <a:lnSpc>
                <a:spcPct val="130000"/>
              </a:lnSpc>
            </a:pP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電力原単位、電力使用量</a:t>
            </a: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5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30000"/>
              </a:lnSpc>
            </a:pP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電力原単位</a:t>
            </a:r>
            <a:r>
              <a:rPr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は</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500" kern="100" dirty="0" smtClean="0">
                <a:latin typeface="Century" panose="02040604050505020304" pitchFamily="18" charset="0"/>
                <a:ea typeface="ＭＳ 明朝" panose="02020609040205080304" pitchFamily="17" charset="-128"/>
                <a:cs typeface="Times New Roman" panose="02020603050405020304" pitchFamily="18" charset="0"/>
              </a:rPr>
              <a:t>8</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機場</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で評価基準を超過、電力使用量</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は</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、処理場</a:t>
            </a:r>
            <a:r>
              <a:rPr lang="en-US" altLang="ja-JP" sz="1500" kern="100" dirty="0" smtClean="0">
                <a:latin typeface="Century" panose="02040604050505020304" pitchFamily="18" charset="0"/>
                <a:ea typeface="ＭＳ 明朝" panose="02020609040205080304" pitchFamily="17" charset="-128"/>
                <a:cs typeface="Times New Roman" panose="02020603050405020304" pitchFamily="18" charset="0"/>
              </a:rPr>
              <a:t>5</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機場</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、抽水所</a:t>
            </a:r>
            <a:r>
              <a:rPr lang="en-US" altLang="ja-JP" sz="1500" kern="100" dirty="0" smtClean="0">
                <a:latin typeface="Century" panose="02040604050505020304" pitchFamily="18" charset="0"/>
                <a:ea typeface="ＭＳ 明朝" panose="02020609040205080304" pitchFamily="17" charset="-128"/>
                <a:cs typeface="Times New Roman" panose="02020603050405020304" pitchFamily="18" charset="0"/>
              </a:rPr>
              <a:t>14</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機場</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で</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超過した。</a:t>
            </a:r>
            <a:endParaRPr lang="en-US"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dirty="0" smtClean="0">
                <a:effectLst/>
                <a:latin typeface="Century" panose="02040604050505020304" pitchFamily="18" charset="0"/>
                <a:ea typeface="ＭＳ 明朝" panose="02020609040205080304" pitchFamily="17" charset="-128"/>
                <a:cs typeface="Times New Roman" panose="02020603050405020304" pitchFamily="18" charset="0"/>
              </a:rPr>
              <a:t>　令和</a:t>
            </a:r>
            <a:r>
              <a:rPr lang="en-US" altLang="ja-JP" sz="1500" dirty="0">
                <a:latin typeface="Century" panose="02040604050505020304" pitchFamily="18" charset="0"/>
                <a:ea typeface="ＭＳ 明朝" panose="02020609040205080304" pitchFamily="17" charset="-128"/>
                <a:cs typeface="Times New Roman" panose="02020603050405020304" pitchFamily="18" charset="0"/>
              </a:rPr>
              <a:t>4</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年度</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については、降雨量が少なく、放流水量は少なかったものの、長時間の降雨に伴い</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電動</a:t>
            </a:r>
            <a:endParaRPr lang="en-US" altLang="ja-JP" sz="15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5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dirty="0" smtClean="0">
                <a:effectLst/>
                <a:latin typeface="Century" panose="02040604050505020304" pitchFamily="18" charset="0"/>
                <a:ea typeface="ＭＳ 明朝" panose="02020609040205080304" pitchFamily="17" charset="-128"/>
                <a:cs typeface="Times New Roman" panose="02020603050405020304" pitchFamily="18" charset="0"/>
              </a:rPr>
              <a:t>ポンプの</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運転時間が増加したこと</a:t>
            </a:r>
            <a:r>
              <a:rPr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などにより</a:t>
            </a:r>
            <a:r>
              <a:rPr lang="ja-JP" altLang="ja-JP" sz="1500" dirty="0">
                <a:effectLst/>
                <a:latin typeface="Century" panose="02040604050505020304" pitchFamily="18" charset="0"/>
                <a:ea typeface="ＭＳ 明朝" panose="02020609040205080304" pitchFamily="17" charset="-128"/>
                <a:cs typeface="Times New Roman" panose="02020603050405020304" pitchFamily="18" charset="0"/>
              </a:rPr>
              <a:t>、電力使用量が増加。</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8449B50B-A952-EE38-ABB6-D05502FDD485}"/>
              </a:ext>
            </a:extLst>
          </p:cNvPr>
          <p:cNvSpPr txBox="1"/>
          <p:nvPr/>
        </p:nvSpPr>
        <p:spPr>
          <a:xfrm>
            <a:off x="403160" y="2952037"/>
            <a:ext cx="9088431" cy="2492990"/>
          </a:xfrm>
          <a:prstGeom prst="rect">
            <a:avLst/>
          </a:prstGeom>
          <a:noFill/>
        </p:spPr>
        <p:txBody>
          <a:bodyPr wrap="square" rtlCol="0">
            <a:spAutoFit/>
          </a:bodyPr>
          <a:lstStyle/>
          <a:p>
            <a:pPr>
              <a:lnSpc>
                <a:spcPct val="130000"/>
              </a:lnSpc>
            </a:pP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薬品</a:t>
            </a:r>
            <a:r>
              <a:rPr lang="ja-JP"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原単位、</a:t>
            </a:r>
            <a:r>
              <a:rPr lang="ja-JP" altLang="en-US"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薬品</a:t>
            </a:r>
            <a:r>
              <a:rPr lang="ja-JP"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使用量</a:t>
            </a: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5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30000"/>
              </a:lnSpc>
            </a:pP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●津守</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下水処理場における千島下水処理場への送水停止に伴う水処理量の増加など、施設の運転変更</a:t>
            </a:r>
            <a:endParaRPr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により、薬品使用量が増加。</a:t>
            </a:r>
            <a:endParaRPr kumimoji="1" lang="en-US" altLang="ja-JP" sz="1500" kern="1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●中浜</a:t>
            </a:r>
            <a:r>
              <a:rPr kumimoji="1"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下水処理場における水処理施設の更新に伴い、新たな処理方式（</a:t>
            </a:r>
            <a:r>
              <a:rPr kumimoji="1"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MBR</a:t>
            </a:r>
            <a:r>
              <a:rPr kumimoji="1"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）となるなど、評価基準</a:t>
            </a:r>
            <a:endParaRPr kumimoji="1"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が、施設の更新前の実績の平均値である。</a:t>
            </a:r>
            <a:endParaRPr kumimoji="1"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500" dirty="0" smtClean="0">
                <a:effectLst/>
                <a:latin typeface="Century" panose="02040604050505020304" pitchFamily="18" charset="0"/>
                <a:ea typeface="ＭＳ 明朝" panose="02020609040205080304" pitchFamily="17" charset="-128"/>
                <a:cs typeface="Times New Roman" panose="02020603050405020304" pitchFamily="18" charset="0"/>
              </a:rPr>
              <a:t>●降雨</a:t>
            </a:r>
            <a:r>
              <a:rPr kumimoji="1" lang="ja-JP" altLang="en-US" sz="1500" dirty="0">
                <a:effectLst/>
                <a:latin typeface="Century" panose="02040604050505020304" pitchFamily="18" charset="0"/>
                <a:ea typeface="ＭＳ 明朝" panose="02020609040205080304" pitchFamily="17" charset="-128"/>
                <a:cs typeface="Times New Roman" panose="02020603050405020304" pitchFamily="18" charset="0"/>
              </a:rPr>
              <a:t>や工場排水と思われる異常流入の影響に伴う全りんの値の上昇抑制のため、薬品使用量が増加。</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dirty="0">
                <a:latin typeface="Century" panose="02040604050505020304" pitchFamily="18" charset="0"/>
                <a:ea typeface="ＭＳ 明朝" panose="02020609040205080304" pitchFamily="17" charset="-128"/>
                <a:cs typeface="Times New Roman" panose="02020603050405020304" pitchFamily="18" charset="0"/>
              </a:rPr>
              <a:t>　</a:t>
            </a:r>
            <a:r>
              <a:rPr kumimoji="1" lang="ja-JP" altLang="en-US" sz="1500" dirty="0" smtClean="0">
                <a:latin typeface="Century" panose="02040604050505020304" pitchFamily="18" charset="0"/>
                <a:ea typeface="ＭＳ 明朝" panose="02020609040205080304" pitchFamily="17" charset="-128"/>
                <a:cs typeface="Times New Roman" panose="02020603050405020304" pitchFamily="18" charset="0"/>
              </a:rPr>
              <a:t>●住之江</a:t>
            </a:r>
            <a:r>
              <a:rPr kumimoji="1" lang="ja-JP" altLang="en-US" sz="1500" dirty="0">
                <a:latin typeface="Century" panose="02040604050505020304" pitchFamily="18" charset="0"/>
                <a:ea typeface="ＭＳ 明朝" panose="02020609040205080304" pitchFamily="17" charset="-128"/>
                <a:cs typeface="Times New Roman" panose="02020603050405020304" pitchFamily="18" charset="0"/>
              </a:rPr>
              <a:t>下水処理場において、汚泥の濃縮に使用する高分子凝集剤が汚泥性状にあまり適合していな</a:t>
            </a:r>
            <a:endParaRPr kumimoji="1" lang="en-US" altLang="ja-JP" sz="15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kumimoji="1" lang="ja-JP" altLang="en-US" sz="1500" dirty="0">
                <a:latin typeface="Century" panose="02040604050505020304" pitchFamily="18" charset="0"/>
                <a:ea typeface="ＭＳ 明朝" panose="02020609040205080304" pitchFamily="17" charset="-128"/>
                <a:cs typeface="Times New Roman" panose="02020603050405020304" pitchFamily="18" charset="0"/>
              </a:rPr>
              <a:t>　　いことにより、使用量が増加。</a:t>
            </a:r>
            <a:endParaRPr kumimoji="1" lang="en-US" altLang="ja-JP" sz="15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89501903-47D1-B381-BE81-6041FAF81CB9}"/>
              </a:ext>
            </a:extLst>
          </p:cNvPr>
          <p:cNvSpPr txBox="1"/>
          <p:nvPr/>
        </p:nvSpPr>
        <p:spPr>
          <a:xfrm>
            <a:off x="420159" y="5445027"/>
            <a:ext cx="9088431" cy="1292662"/>
          </a:xfrm>
          <a:prstGeom prst="rect">
            <a:avLst/>
          </a:prstGeom>
          <a:noFill/>
        </p:spPr>
        <p:txBody>
          <a:bodyPr wrap="square" rtlCol="0">
            <a:spAutoFit/>
          </a:bodyPr>
          <a:lstStyle/>
          <a:p>
            <a:pPr>
              <a:lnSpc>
                <a:spcPct val="130000"/>
              </a:lnSpc>
            </a:pP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燃料（重油・</a:t>
            </a:r>
            <a:r>
              <a:rPr lang="ja-JP" altLang="en-US" sz="1500" dirty="0">
                <a:latin typeface="ＭＳ ゴシック" panose="020B0609070205080204" pitchFamily="49" charset="-128"/>
                <a:ea typeface="ＭＳ ゴシック" panose="020B0609070205080204" pitchFamily="49" charset="-128"/>
                <a:cs typeface="Times New Roman" panose="02020603050405020304" pitchFamily="18" charset="0"/>
              </a:rPr>
              <a:t>灯油）</a:t>
            </a:r>
            <a:r>
              <a:rPr lang="en-US" altLang="ja-JP" sz="15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5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ct val="130000"/>
              </a:lnSpc>
            </a:pP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重油</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４</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機場</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灯油</a:t>
            </a:r>
            <a:r>
              <a:rPr lang="en-US"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機場（中浜（処））で</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超過</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した</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評価基</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準値である過去</a:t>
            </a:r>
            <a:r>
              <a:rPr lang="en-US"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年平均と比較すると雨の降り方により、エンジンポンプの運転時間が</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増加</a:t>
            </a:r>
            <a:r>
              <a:rPr lang="ja-JP" altLang="en-US" sz="1500" kern="100" dirty="0" smtClean="0">
                <a:effectLst/>
                <a:latin typeface="Century" panose="02040604050505020304" pitchFamily="18" charset="0"/>
                <a:ea typeface="ＭＳ 明朝" panose="02020609040205080304" pitchFamily="17" charset="-128"/>
                <a:cs typeface="Times New Roman" panose="02020603050405020304" pitchFamily="18" charset="0"/>
              </a:rPr>
              <a:t>し</a:t>
            </a:r>
            <a:endParaRPr lang="en-US" altLang="ja-JP" sz="15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r>
              <a:rPr lang="ja-JP" altLang="en-US" sz="15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5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た</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ことにより</a:t>
            </a:r>
            <a:r>
              <a:rPr lang="ja-JP" altLang="ja-JP" sz="15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500" kern="100" dirty="0">
                <a:effectLst/>
                <a:latin typeface="Century" panose="02040604050505020304" pitchFamily="18" charset="0"/>
                <a:ea typeface="ＭＳ 明朝" panose="02020609040205080304" pitchFamily="17" charset="-128"/>
                <a:cs typeface="Times New Roman" panose="02020603050405020304" pitchFamily="18" charset="0"/>
              </a:rPr>
              <a:t>燃料使用量が増加。</a:t>
            </a:r>
            <a:endParaRPr lang="ja-JP" altLang="ja-JP" sz="15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角丸四角形 10"/>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71376494"/>
              </p:ext>
            </p:extLst>
          </p:nvPr>
        </p:nvGraphicFramePr>
        <p:xfrm>
          <a:off x="6591300" y="5073743"/>
          <a:ext cx="2807289" cy="900997"/>
        </p:xfrm>
        <a:graphic>
          <a:graphicData uri="http://schemas.openxmlformats.org/drawingml/2006/table">
            <a:tbl>
              <a:tblPr firstRow="1" bandRow="1">
                <a:tableStyleId>{5C22544A-7EE6-4342-B048-85BDC9FD1C3A}</a:tableStyleId>
              </a:tblPr>
              <a:tblGrid>
                <a:gridCol w="1370254">
                  <a:extLst>
                    <a:ext uri="{9D8B030D-6E8A-4147-A177-3AD203B41FA5}">
                      <a16:colId xmlns:a16="http://schemas.microsoft.com/office/drawing/2014/main" val="2507800652"/>
                    </a:ext>
                  </a:extLst>
                </a:gridCol>
                <a:gridCol w="711542">
                  <a:extLst>
                    <a:ext uri="{9D8B030D-6E8A-4147-A177-3AD203B41FA5}">
                      <a16:colId xmlns:a16="http://schemas.microsoft.com/office/drawing/2014/main" val="3497787770"/>
                    </a:ext>
                  </a:extLst>
                </a:gridCol>
                <a:gridCol w="725493">
                  <a:extLst>
                    <a:ext uri="{9D8B030D-6E8A-4147-A177-3AD203B41FA5}">
                      <a16:colId xmlns:a16="http://schemas.microsoft.com/office/drawing/2014/main" val="1241794618"/>
                    </a:ext>
                  </a:extLst>
                </a:gridCol>
              </a:tblGrid>
              <a:tr h="352357">
                <a:tc>
                  <a:txBody>
                    <a:bodyPr/>
                    <a:lstStyle/>
                    <a:p>
                      <a:pPr algn="ctr"/>
                      <a:r>
                        <a:rPr kumimoji="1" lang="ja-JP" altLang="en-US" sz="1200" dirty="0"/>
                        <a:t>評価項目</a:t>
                      </a:r>
                    </a:p>
                  </a:txBody>
                  <a:tcPr anchor="ctr"/>
                </a:tc>
                <a:tc>
                  <a:txBody>
                    <a:bodyPr/>
                    <a:lstStyle/>
                    <a:p>
                      <a:pPr algn="ctr"/>
                      <a:r>
                        <a:rPr kumimoji="1" lang="ja-JP" altLang="en-US" sz="1200" dirty="0"/>
                        <a:t>評価</a:t>
                      </a:r>
                    </a:p>
                  </a:txBody>
                  <a:tcPr anchor="ctr"/>
                </a:tc>
                <a:tc>
                  <a:txBody>
                    <a:bodyPr/>
                    <a:lstStyle/>
                    <a:p>
                      <a:pPr algn="ctr"/>
                      <a:r>
                        <a:rPr kumimoji="1" lang="en-US" altLang="ja-JP" sz="1100" dirty="0" smtClean="0"/>
                        <a:t>A</a:t>
                      </a:r>
                      <a:r>
                        <a:rPr kumimoji="1" lang="ja-JP" altLang="en-US" sz="1100" dirty="0" smtClean="0"/>
                        <a:t>達成数</a:t>
                      </a:r>
                      <a:endParaRPr kumimoji="1" lang="ja-JP" altLang="en-US" sz="1100" dirty="0"/>
                    </a:p>
                  </a:txBody>
                  <a:tcPr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0734257"/>
                  </a:ext>
                </a:extLst>
              </a:tr>
              <a:tr h="269975">
                <a:tc>
                  <a:txBody>
                    <a:bodyPr/>
                    <a:lstStyle/>
                    <a:p>
                      <a:pPr algn="ctr"/>
                      <a:r>
                        <a:rPr kumimoji="1" lang="ja-JP" altLang="en-US" sz="1200" dirty="0"/>
                        <a:t>Ａ重油</a:t>
                      </a:r>
                    </a:p>
                  </a:txBody>
                  <a:tcPr anchor="ctr"/>
                </a:tc>
                <a:tc>
                  <a:txBody>
                    <a:bodyPr/>
                    <a:lstStyle/>
                    <a:p>
                      <a:pPr algn="ctr"/>
                      <a:r>
                        <a:rPr kumimoji="1" lang="ja-JP" altLang="en-US" sz="1200" dirty="0"/>
                        <a:t>Ｂ</a:t>
                      </a:r>
                    </a:p>
                  </a:txBody>
                  <a:tcPr anchor="ctr"/>
                </a:tc>
                <a:tc>
                  <a:txBody>
                    <a:bodyPr/>
                    <a:lstStyle/>
                    <a:p>
                      <a:pPr algn="ctr"/>
                      <a:r>
                        <a:rPr kumimoji="1" lang="en-US" altLang="ja-JP" sz="1200" dirty="0" smtClean="0"/>
                        <a:t>8/12</a:t>
                      </a:r>
                      <a:endParaRPr kumimoji="1" lang="ja-JP" altLang="en-US" sz="1200" dirty="0"/>
                    </a:p>
                  </a:txBody>
                  <a:tcPr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89684578"/>
                  </a:ext>
                </a:extLst>
              </a:tr>
              <a:tr h="269975">
                <a:tc>
                  <a:txBody>
                    <a:bodyPr/>
                    <a:lstStyle/>
                    <a:p>
                      <a:pPr algn="ctr"/>
                      <a:r>
                        <a:rPr kumimoji="1" lang="ja-JP" altLang="en-US" sz="1200" b="1" dirty="0">
                          <a:solidFill>
                            <a:srgbClr val="FF0000"/>
                          </a:solidFill>
                        </a:rPr>
                        <a:t>灯油・軽油</a:t>
                      </a:r>
                    </a:p>
                  </a:txBody>
                  <a:tcPr anchor="ctr"/>
                </a:tc>
                <a:tc>
                  <a:txBody>
                    <a:bodyPr/>
                    <a:lstStyle/>
                    <a:p>
                      <a:pPr algn="ctr"/>
                      <a:r>
                        <a:rPr kumimoji="1" lang="ja-JP" altLang="en-US" sz="1200" b="1" dirty="0">
                          <a:solidFill>
                            <a:srgbClr val="FF0000"/>
                          </a:solidFill>
                        </a:rPr>
                        <a:t>Ｂ</a:t>
                      </a:r>
                    </a:p>
                  </a:txBody>
                  <a:tcPr anchor="ctr"/>
                </a:tc>
                <a:tc>
                  <a:txBody>
                    <a:bodyPr/>
                    <a:lstStyle/>
                    <a:p>
                      <a:pPr algn="ctr"/>
                      <a:r>
                        <a:rPr kumimoji="1" lang="en-US" altLang="ja-JP" sz="1200" b="1" dirty="0" smtClean="0">
                          <a:solidFill>
                            <a:srgbClr val="FF0000"/>
                          </a:solidFill>
                        </a:rPr>
                        <a:t>6/7</a:t>
                      </a:r>
                      <a:endParaRPr kumimoji="1" lang="ja-JP" altLang="en-US" sz="1200" b="1" dirty="0">
                        <a:solidFill>
                          <a:srgbClr val="FF0000"/>
                        </a:solidFill>
                      </a:endParaRPr>
                    </a:p>
                  </a:txBody>
                  <a:tcPr anchor="ctr">
                    <a:lnR w="5715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057291899"/>
                  </a:ext>
                </a:extLst>
              </a:tr>
            </a:tbl>
          </a:graphicData>
        </a:graphic>
      </p:graphicFrame>
    </p:spTree>
    <p:extLst>
      <p:ext uri="{BB962C8B-B14F-4D97-AF65-F5344CB8AC3E}">
        <p14:creationId xmlns:p14="http://schemas.microsoft.com/office/powerpoint/2010/main" val="1474043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評価基準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ユーティリティ費用の超過について</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26</a:t>
            </a:fld>
            <a:endParaRPr kumimoji="1" lang="ja-JP" altLang="en-US" dirty="0"/>
          </a:p>
        </p:txBody>
      </p:sp>
      <p:sp>
        <p:nvSpPr>
          <p:cNvPr id="4" name="テキスト ボックス 3">
            <a:extLst>
              <a:ext uri="{FF2B5EF4-FFF2-40B4-BE49-F238E27FC236}">
                <a16:creationId xmlns:a16="http://schemas.microsoft.com/office/drawing/2014/main" id="{77334B27-9685-E2FA-1468-99750856A8D7}"/>
              </a:ext>
            </a:extLst>
          </p:cNvPr>
          <p:cNvSpPr txBox="1"/>
          <p:nvPr/>
        </p:nvSpPr>
        <p:spPr>
          <a:xfrm>
            <a:off x="420159" y="1358095"/>
            <a:ext cx="5400000" cy="452432"/>
          </a:xfrm>
          <a:prstGeom prst="rect">
            <a:avLst/>
          </a:prstGeom>
          <a:noFill/>
        </p:spPr>
        <p:txBody>
          <a:bodyPr wrap="square" rtlCol="0">
            <a:spAutoFit/>
          </a:bodyPr>
          <a:lstStyle/>
          <a:p>
            <a:pPr marL="285750" indent="-285750">
              <a:lnSpc>
                <a:spcPct val="130000"/>
              </a:lnSpc>
              <a:buFont typeface="Wingdings" panose="05000000000000000000" pitchFamily="2" charset="2"/>
              <a:buChar char="l"/>
            </a:pPr>
            <a:r>
              <a:rPr lang="ja-JP" altLang="en-US" b="1" dirty="0">
                <a:latin typeface="Century" panose="02040604050505020304" pitchFamily="18" charset="0"/>
              </a:rPr>
              <a:t>ユーティリティ</a:t>
            </a:r>
            <a:r>
              <a:rPr lang="ja-JP" altLang="en-US" b="1" dirty="0" smtClean="0">
                <a:latin typeface="Century" panose="02040604050505020304" pitchFamily="18" charset="0"/>
              </a:rPr>
              <a:t>［今後の取組内容</a:t>
            </a:r>
            <a:r>
              <a:rPr lang="ja-JP" altLang="en-US" b="1" dirty="0">
                <a:latin typeface="Century" panose="02040604050505020304" pitchFamily="18" charset="0"/>
              </a:rPr>
              <a:t>］</a:t>
            </a:r>
            <a:endParaRPr lang="en-US" altLang="ja-JP" b="1" dirty="0">
              <a:latin typeface="Century" panose="02040604050505020304" pitchFamily="18" charset="0"/>
            </a:endParaRPr>
          </a:p>
        </p:txBody>
      </p:sp>
      <p:sp>
        <p:nvSpPr>
          <p:cNvPr id="10" name="テキスト ボックス 9">
            <a:extLst>
              <a:ext uri="{FF2B5EF4-FFF2-40B4-BE49-F238E27FC236}">
                <a16:creationId xmlns:a16="http://schemas.microsoft.com/office/drawing/2014/main" id="{F6962140-B607-8E4D-5A61-F15199D0DB19}"/>
              </a:ext>
            </a:extLst>
          </p:cNvPr>
          <p:cNvSpPr txBox="1"/>
          <p:nvPr/>
        </p:nvSpPr>
        <p:spPr>
          <a:xfrm>
            <a:off x="655292" y="1874541"/>
            <a:ext cx="9050412" cy="4893647"/>
          </a:xfrm>
          <a:prstGeom prst="rect">
            <a:avLst/>
          </a:prstGeom>
          <a:noFill/>
        </p:spPr>
        <p:txBody>
          <a:bodyPr wrap="square" rtlCol="0">
            <a:spAutoFit/>
          </a:bodyPr>
          <a:lstStyle/>
          <a:p>
            <a:pPr marL="285750" indent="-285750">
              <a:lnSpc>
                <a:spcPct val="130000"/>
              </a:lnSpc>
              <a:buFont typeface="Wingdings" panose="05000000000000000000" pitchFamily="2" charset="2"/>
              <a:buChar char="Ø"/>
            </a:pP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ユーティリティの使用量については、浸水の防除、放流水質基準の遵守を念頭に、雨水、汚水ポンプや送風機などの設備の効率的な運転、薬品の効率的、効果的な使用など、施設の最適な運転を心がけ、使用量の削減に努める。</a:t>
            </a:r>
            <a:endPar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endPar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lnSpc>
                <a:spcPct val="130000"/>
              </a:lnSpc>
              <a:buFont typeface="Wingdings" panose="05000000000000000000" pitchFamily="2" charset="2"/>
              <a:buChar char="Ø"/>
            </a:pP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ユーティリティの使用量等により施設の運転状況の確認ができるよう、下水処理場間の送水の休止など、施設の運転変更を行った場合や</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MBR</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などの新しい処理方式の導入を行った場合、設備更新を行った場合などについては、発注者（大阪市）と受注者（</a:t>
            </a:r>
            <a:r>
              <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rPr>
              <a:t>CWO</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）により、評価基準の見直しの協議を行う。</a:t>
            </a:r>
            <a:endPar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marL="285750" indent="-285750">
              <a:lnSpc>
                <a:spcPct val="130000"/>
              </a:lnSpc>
              <a:buFont typeface="Wingdings" panose="05000000000000000000" pitchFamily="2" charset="2"/>
              <a:buChar char="Ø"/>
            </a:pP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降雨や異常流入の影響に伴う放流水</a:t>
            </a:r>
            <a:r>
              <a:rPr lang="ja-JP" altLang="ja-JP" sz="1600" dirty="0" smtClean="0">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en-US" sz="1600" dirty="0" err="1" smtClean="0">
                <a:effectLst/>
                <a:latin typeface="Century" panose="02040604050505020304" pitchFamily="18" charset="0"/>
                <a:ea typeface="ＭＳ 明朝" panose="02020609040205080304" pitchFamily="17" charset="-128"/>
                <a:cs typeface="Times New Roman" panose="02020603050405020304" pitchFamily="18" charset="0"/>
              </a:rPr>
              <a:t>りん</a:t>
            </a:r>
            <a:r>
              <a:rPr lang="ja-JP" altLang="ja-JP" sz="1600" dirty="0" smtClean="0">
                <a:effectLst/>
                <a:latin typeface="Century" panose="02040604050505020304" pitchFamily="18" charset="0"/>
                <a:ea typeface="ＭＳ 明朝" panose="02020609040205080304" pitchFamily="17" charset="-128"/>
                <a:cs typeface="Times New Roman" panose="02020603050405020304" pitchFamily="18" charset="0"/>
              </a:rPr>
              <a:t>値</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上昇抑制については、引き続き放流水質を注視しながら、</a:t>
            </a:r>
            <a:r>
              <a:rPr lang="ja-JP" altLang="en-US" sz="1600" dirty="0">
                <a:effectLst/>
                <a:latin typeface="Century" panose="02040604050505020304" pitchFamily="18" charset="0"/>
                <a:ea typeface="ＭＳ 明朝" panose="02020609040205080304" pitchFamily="17" charset="-128"/>
                <a:cs typeface="Times New Roman" panose="02020603050405020304" pitchFamily="18" charset="0"/>
              </a:rPr>
              <a:t>適正量の薬品添加に努める。また、発注者（大阪市）の対応として、</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異常流入に対する排出元の</a:t>
            </a:r>
            <a:r>
              <a:rPr lang="ja-JP" altLang="en-US" sz="1600" dirty="0">
                <a:latin typeface="Century" panose="02040604050505020304" pitchFamily="18" charset="0"/>
                <a:ea typeface="ＭＳ 明朝" panose="02020609040205080304" pitchFamily="17" charset="-128"/>
                <a:cs typeface="Times New Roman" panose="02020603050405020304" pitchFamily="18" charset="0"/>
              </a:rPr>
              <a:t>調査を行う</a:t>
            </a:r>
            <a:r>
              <a:rPr lang="ja-JP" altLang="ja-JP" sz="16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1600" dirty="0">
              <a:latin typeface="Century" panose="02040604050505020304" pitchFamily="18" charset="0"/>
              <a:ea typeface="ＭＳ 明朝" panose="02020609040205080304" pitchFamily="17" charset="-128"/>
              <a:cs typeface="Times New Roman" panose="02020603050405020304" pitchFamily="18" charset="0"/>
            </a:endParaRPr>
          </a:p>
          <a:p>
            <a:pPr>
              <a:lnSpc>
                <a:spcPct val="130000"/>
              </a:lnSpc>
            </a:pPr>
            <a:endParaRPr lang="en-US" altLang="ja-JP" sz="1600" dirty="0">
              <a:effectLst/>
              <a:latin typeface="Century" panose="02040604050505020304" pitchFamily="18" charset="0"/>
              <a:ea typeface="ＭＳ 明朝" panose="02020609040205080304" pitchFamily="17" charset="-128"/>
              <a:cs typeface="Times New Roman" panose="02020603050405020304" pitchFamily="18" charset="0"/>
            </a:endParaRPr>
          </a:p>
          <a:p>
            <a:pPr marL="285750" indent="-285750">
              <a:lnSpc>
                <a:spcPct val="130000"/>
              </a:lnSpc>
              <a:buFont typeface="Wingdings" panose="05000000000000000000" pitchFamily="2" charset="2"/>
              <a:buChar char="Ø"/>
            </a:pPr>
            <a:r>
              <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rPr>
              <a:t>高分子凝集剤については、毎年、調達をする際に必ず実機テストにて汚泥性状に適合した薬剤を選定する。</a:t>
            </a:r>
            <a:endParaRPr lang="ja-JP" altLang="ja-JP" sz="16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7" name="角丸四角形 6"/>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923950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その他</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新技術導入、コスト削減等の進捗状況</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134301" y="1225721"/>
            <a:ext cx="9626149" cy="5632279"/>
          </a:xfrm>
          <a:prstGeom prst="rect">
            <a:avLst/>
          </a:prstGeom>
          <a:noFill/>
        </p:spPr>
        <p:txBody>
          <a:bodyPr vert="horz" wrap="square" lIns="91407" tIns="45704" rIns="91407" bIns="45704" rtlCol="0" anchor="ctr">
            <a:spAutoFit/>
          </a:bodyPr>
          <a:lstStyle/>
          <a:p>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新技術導入　</a:t>
            </a:r>
            <a:r>
              <a:rPr lang="en-US" altLang="ja-JP" sz="2000" dirty="0" smtClean="0">
                <a:latin typeface="HG丸ｺﾞｼｯｸM-PRO" panose="020F0600000000000000" pitchFamily="50" charset="-128"/>
                <a:ea typeface="HG丸ｺﾞｼｯｸM-PRO" panose="020F0600000000000000" pitchFamily="50" charset="-128"/>
              </a:rPr>
              <a:t>R14</a:t>
            </a:r>
            <a:r>
              <a:rPr lang="ja-JP" altLang="en-US" sz="2000" dirty="0" smtClean="0">
                <a:latin typeface="HG丸ｺﾞｼｯｸM-PRO" panose="020F0600000000000000" pitchFamily="50" charset="-128"/>
                <a:ea typeface="HG丸ｺﾞｼｯｸM-PRO" panose="020F0600000000000000" pitchFamily="50" charset="-128"/>
              </a:rPr>
              <a:t>年度～</a:t>
            </a: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約</a:t>
            </a:r>
            <a:r>
              <a:rPr lang="en-US" altLang="ja-JP" sz="2000" dirty="0" smtClean="0">
                <a:latin typeface="HG丸ｺﾞｼｯｸM-PRO" panose="020F0600000000000000" pitchFamily="50" charset="-128"/>
                <a:ea typeface="HG丸ｺﾞｼｯｸM-PRO" panose="020F0600000000000000" pitchFamily="50" charset="-128"/>
              </a:rPr>
              <a:t>20</a:t>
            </a:r>
            <a:r>
              <a:rPr lang="ja-JP" altLang="en-US" sz="2000" dirty="0" smtClean="0">
                <a:latin typeface="HG丸ｺﾞｼｯｸM-PRO" panose="020F0600000000000000" pitchFamily="50" charset="-128"/>
                <a:ea typeface="HG丸ｺﾞｼｯｸM-PRO" panose="020F0600000000000000" pitchFamily="50" charset="-128"/>
              </a:rPr>
              <a:t>億円削減</a:t>
            </a:r>
            <a:r>
              <a:rPr lang="en-US" altLang="ja-JP" sz="2000" dirty="0">
                <a:latin typeface="HG丸ｺﾞｼｯｸM-PRO" panose="020F0600000000000000" pitchFamily="50" charset="-128"/>
                <a:ea typeface="HG丸ｺﾞｼｯｸM-PRO" panose="020F0600000000000000" pitchFamily="50" charset="-128"/>
              </a:rPr>
              <a:t>】</a:t>
            </a:r>
          </a:p>
          <a:p>
            <a:r>
              <a:rPr lang="ja-JP" altLang="en-US" sz="2000" dirty="0" smtClean="0">
                <a:latin typeface="HG丸ｺﾞｼｯｸM-PRO" panose="020F0600000000000000" pitchFamily="50" charset="-128"/>
                <a:ea typeface="HG丸ｺﾞｼｯｸM-PRO" panose="020F0600000000000000" pitchFamily="50" charset="-128"/>
              </a:rPr>
              <a:t>・新技術導入にむけた全体計画の提出（</a:t>
            </a:r>
            <a:r>
              <a:rPr lang="en-US" altLang="ja-JP" sz="2000" dirty="0" smtClean="0">
                <a:latin typeface="HG丸ｺﾞｼｯｸM-PRO" panose="020F0600000000000000" pitchFamily="50" charset="-128"/>
                <a:ea typeface="HG丸ｺﾞｼｯｸM-PRO" panose="020F0600000000000000" pitchFamily="50" charset="-128"/>
              </a:rPr>
              <a:t>4</a:t>
            </a:r>
            <a:r>
              <a:rPr lang="ja-JP" altLang="en-US" sz="2000" dirty="0" smtClean="0">
                <a:latin typeface="HG丸ｺﾞｼｯｸM-PRO" panose="020F0600000000000000" pitchFamily="50" charset="-128"/>
                <a:ea typeface="HG丸ｺﾞｼｯｸM-PRO" panose="020F0600000000000000" pitchFamily="50" charset="-128"/>
              </a:rPr>
              <a:t>月）</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全体計画のうちＲ４取組予定である“項目検討”を実施</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→社内検討、連携企業の整理、新技術に係る情報収集</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　　（検討案）下水</a:t>
            </a:r>
            <a:r>
              <a:rPr lang="ja-JP" altLang="en-US" sz="2000" dirty="0">
                <a:latin typeface="HG丸ｺﾞｼｯｸM-PRO" panose="020F0600000000000000" pitchFamily="50" charset="-128"/>
                <a:ea typeface="HG丸ｺﾞｼｯｸM-PRO" panose="020F0600000000000000" pitchFamily="50" charset="-128"/>
              </a:rPr>
              <a:t>処理場・抽</a:t>
            </a:r>
            <a:r>
              <a:rPr lang="ja-JP" altLang="en-US" sz="2000" dirty="0" smtClean="0">
                <a:latin typeface="HG丸ｺﾞｼｯｸM-PRO" panose="020F0600000000000000" pitchFamily="50" charset="-128"/>
                <a:ea typeface="HG丸ｺﾞｼｯｸM-PRO" panose="020F0600000000000000" pitchFamily="50" charset="-128"/>
              </a:rPr>
              <a:t>水所</a:t>
            </a:r>
            <a:r>
              <a:rPr lang="ja-JP" altLang="en-US" sz="2000" dirty="0">
                <a:latin typeface="HG丸ｺﾞｼｯｸM-PRO" panose="020F0600000000000000" pitchFamily="50" charset="-128"/>
                <a:ea typeface="HG丸ｺﾞｼｯｸM-PRO" panose="020F0600000000000000" pitchFamily="50" charset="-128"/>
              </a:rPr>
              <a:t>の</a:t>
            </a:r>
            <a:r>
              <a:rPr lang="ja-JP" altLang="en-US" sz="2000" dirty="0" smtClean="0">
                <a:latin typeface="HG丸ｺﾞｼｯｸM-PRO" panose="020F0600000000000000" pitchFamily="50" charset="-128"/>
                <a:ea typeface="HG丸ｺﾞｼｯｸM-PRO" panose="020F0600000000000000" pitchFamily="50" charset="-128"/>
              </a:rPr>
              <a:t>運転データをクラウドにより一元管理する</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ことで情報</a:t>
            </a:r>
            <a:r>
              <a:rPr lang="ja-JP" altLang="en-US" sz="2000" dirty="0">
                <a:latin typeface="HG丸ｺﾞｼｯｸM-PRO" panose="020F0600000000000000" pitchFamily="50" charset="-128"/>
                <a:ea typeface="HG丸ｺﾞｼｯｸM-PRO" panose="020F0600000000000000" pitchFamily="50" charset="-128"/>
              </a:rPr>
              <a:t>分析・維持</a:t>
            </a:r>
            <a:r>
              <a:rPr lang="ja-JP" altLang="en-US" sz="2000" dirty="0" smtClean="0">
                <a:latin typeface="HG丸ｺﾞｼｯｸM-PRO" panose="020F0600000000000000" pitchFamily="50" charset="-128"/>
                <a:ea typeface="HG丸ｺﾞｼｯｸM-PRO" panose="020F0600000000000000" pitchFamily="50" charset="-128"/>
              </a:rPr>
              <a:t>管理を効率化する等</a:t>
            </a:r>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コスト削減　</a:t>
            </a:r>
            <a:r>
              <a:rPr lang="en-US" altLang="ja-JP" sz="2000" dirty="0" smtClean="0">
                <a:latin typeface="HG丸ｺﾞｼｯｸM-PRO" panose="020F0600000000000000" pitchFamily="50" charset="-128"/>
                <a:ea typeface="HG丸ｺﾞｼｯｸM-PRO" panose="020F0600000000000000" pitchFamily="50" charset="-128"/>
              </a:rPr>
              <a:t>R4</a:t>
            </a:r>
            <a:r>
              <a:rPr lang="ja-JP" altLang="en-US" sz="2000" dirty="0" smtClean="0">
                <a:latin typeface="HG丸ｺﾞｼｯｸM-PRO" panose="020F0600000000000000" pitchFamily="50" charset="-128"/>
                <a:ea typeface="HG丸ｺﾞｼｯｸM-PRO" panose="020F0600000000000000" pitchFamily="50" charset="-128"/>
              </a:rPr>
              <a:t>年度～　約</a:t>
            </a:r>
            <a:r>
              <a:rPr lang="en-US" altLang="ja-JP" sz="2000" dirty="0" smtClean="0">
                <a:latin typeface="HG丸ｺﾞｼｯｸM-PRO" panose="020F0600000000000000" pitchFamily="50" charset="-128"/>
                <a:ea typeface="HG丸ｺﾞｼｯｸM-PRO" panose="020F0600000000000000" pitchFamily="50" charset="-128"/>
              </a:rPr>
              <a:t>3</a:t>
            </a:r>
            <a:r>
              <a:rPr lang="ja-JP" altLang="en-US" sz="2000" dirty="0" smtClean="0">
                <a:latin typeface="HG丸ｺﾞｼｯｸM-PRO" panose="020F0600000000000000" pitchFamily="50" charset="-128"/>
                <a:ea typeface="HG丸ｺﾞｼｯｸM-PRO" panose="020F0600000000000000" pitchFamily="50" charset="-128"/>
              </a:rPr>
              <a:t>０</a:t>
            </a:r>
            <a:r>
              <a:rPr lang="en-US" altLang="ja-JP" sz="2000" dirty="0" smtClean="0">
                <a:latin typeface="HG丸ｺﾞｼｯｸM-PRO" panose="020F0600000000000000" pitchFamily="50" charset="-128"/>
                <a:ea typeface="HG丸ｺﾞｼｯｸM-PRO" panose="020F0600000000000000" pitchFamily="50" charset="-128"/>
              </a:rPr>
              <a:t>0</a:t>
            </a:r>
            <a:r>
              <a:rPr lang="ja-JP" altLang="en-US" sz="2000" dirty="0" smtClean="0">
                <a:latin typeface="HG丸ｺﾞｼｯｸM-PRO" panose="020F0600000000000000" pitchFamily="50" charset="-128"/>
                <a:ea typeface="HG丸ｺﾞｼｯｸM-PRO" panose="020F0600000000000000" pitchFamily="50" charset="-128"/>
              </a:rPr>
              <a:t>億円削減</a:t>
            </a:r>
            <a:r>
              <a:rPr lang="en-US" altLang="ja-JP" sz="2000" dirty="0" smtClean="0">
                <a:latin typeface="HG丸ｺﾞｼｯｸM-PRO" panose="020F0600000000000000" pitchFamily="50" charset="-128"/>
                <a:ea typeface="HG丸ｺﾞｼｯｸM-PRO" panose="020F0600000000000000" pitchFamily="50" charset="-128"/>
              </a:rPr>
              <a:t>】</a:t>
            </a:r>
          </a:p>
          <a:p>
            <a:r>
              <a:rPr lang="ja-JP" altLang="en-US" sz="2000" dirty="0" smtClean="0">
                <a:latin typeface="HG丸ｺﾞｼｯｸM-PRO" panose="020F0600000000000000" pitchFamily="50" charset="-128"/>
                <a:ea typeface="HG丸ｺﾞｼｯｸM-PRO" panose="020F0600000000000000" pitchFamily="50" charset="-128"/>
              </a:rPr>
              <a:t>・多様な雇用形態の活用等による更なる業務の効率化を図ることで約３００億円</a:t>
            </a:r>
            <a:r>
              <a:rPr lang="en-US" altLang="ja-JP" sz="2000" dirty="0" smtClean="0">
                <a:latin typeface="HG丸ｺﾞｼｯｸM-PRO" panose="020F0600000000000000" pitchFamily="50" charset="-128"/>
                <a:ea typeface="HG丸ｺﾞｼｯｸM-PRO" panose="020F0600000000000000" pitchFamily="50" charset="-128"/>
              </a:rPr>
              <a:t>/20</a:t>
            </a:r>
            <a:r>
              <a:rPr lang="ja-JP" altLang="en-US" sz="2000" dirty="0" smtClean="0">
                <a:latin typeface="HG丸ｺﾞｼｯｸM-PRO" panose="020F0600000000000000" pitchFamily="50" charset="-128"/>
                <a:ea typeface="HG丸ｺﾞｼｯｸM-PRO" panose="020F0600000000000000" pitchFamily="50" charset="-128"/>
              </a:rPr>
              <a:t>年の事業費削減を目指しており、令和</a:t>
            </a:r>
            <a:r>
              <a:rPr lang="en-US" altLang="ja-JP" sz="2000" dirty="0" smtClean="0">
                <a:latin typeface="HG丸ｺﾞｼｯｸM-PRO" panose="020F0600000000000000" pitchFamily="50" charset="-128"/>
                <a:ea typeface="HG丸ｺﾞｼｯｸM-PRO" panose="020F0600000000000000" pitchFamily="50" charset="-128"/>
              </a:rPr>
              <a:t>4</a:t>
            </a:r>
            <a:r>
              <a:rPr lang="ja-JP" altLang="en-US" sz="2000" dirty="0" smtClean="0">
                <a:latin typeface="HG丸ｺﾞｼｯｸM-PRO" panose="020F0600000000000000" pitchFamily="50" charset="-128"/>
                <a:ea typeface="HG丸ｺﾞｼｯｸM-PRO" panose="020F0600000000000000" pitchFamily="50" charset="-128"/>
              </a:rPr>
              <a:t>年分については当初計画とおりコスト削減を達成。</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業務実績として要求水準、評価基準を満たしており、日常業務においてもモニタリングにて業務履行の確認を行っている。</a:t>
            </a:r>
            <a:endParaRPr lang="en-US" altLang="ja-JP" sz="2000" dirty="0" smtClean="0">
              <a:latin typeface="HG丸ｺﾞｼｯｸM-PRO" panose="020F0600000000000000" pitchFamily="50" charset="-128"/>
              <a:ea typeface="HG丸ｺﾞｼｯｸM-PRO" panose="020F0600000000000000" pitchFamily="50" charset="-128"/>
            </a:endParaRPr>
          </a:p>
          <a:p>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コスト</a:t>
            </a:r>
            <a:r>
              <a:rPr lang="ja-JP" altLang="en-US" sz="2000" dirty="0">
                <a:latin typeface="HG丸ｺﾞｼｯｸM-PRO" panose="020F0600000000000000" pitchFamily="50" charset="-128"/>
                <a:ea typeface="HG丸ｺﾞｼｯｸM-PRO" panose="020F0600000000000000" pitchFamily="50" charset="-128"/>
              </a:rPr>
              <a:t>削減は本市直営最終年度の人件費と当該年度の人件費の比較。</a:t>
            </a:r>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近年の物価高騰への対応について</a:t>
            </a:r>
            <a:r>
              <a:rPr lang="en-US" altLang="ja-JP" sz="2000" dirty="0" smtClean="0">
                <a:latin typeface="HG丸ｺﾞｼｯｸM-PRO" panose="020F0600000000000000" pitchFamily="50" charset="-128"/>
                <a:ea typeface="HG丸ｺﾞｼｯｸM-PRO" panose="020F0600000000000000" pitchFamily="50" charset="-128"/>
              </a:rPr>
              <a:t>】</a:t>
            </a:r>
          </a:p>
          <a:p>
            <a:r>
              <a:rPr lang="ja-JP" altLang="en-US" sz="2000" dirty="0">
                <a:latin typeface="HG丸ｺﾞｼｯｸM-PRO" panose="020F0600000000000000" pitchFamily="50" charset="-128"/>
                <a:ea typeface="HG丸ｺﾞｼｯｸM-PRO" panose="020F0600000000000000" pitchFamily="50" charset="-128"/>
              </a:rPr>
              <a:t>・人件費高騰は</a:t>
            </a:r>
            <a:r>
              <a:rPr lang="ja-JP" altLang="en-US" sz="2000" dirty="0" smtClean="0">
                <a:latin typeface="HG丸ｺﾞｼｯｸM-PRO" panose="020F0600000000000000" pitchFamily="50" charset="-128"/>
                <a:ea typeface="HG丸ｺﾞｼｯｸM-PRO" panose="020F0600000000000000" pitchFamily="50" charset="-128"/>
              </a:rPr>
              <a:t>、受託者からのインフレスライド</a:t>
            </a:r>
            <a:r>
              <a:rPr lang="ja-JP" altLang="en-US" sz="2000" dirty="0">
                <a:latin typeface="HG丸ｺﾞｼｯｸM-PRO" panose="020F0600000000000000" pitchFamily="50" charset="-128"/>
                <a:ea typeface="HG丸ｺﾞｼｯｸM-PRO" panose="020F0600000000000000" pitchFamily="50" charset="-128"/>
              </a:rPr>
              <a:t>協議にて対応予定</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r>
              <a:rPr lang="ja-JP" altLang="en-US" sz="2000" dirty="0" smtClean="0">
                <a:latin typeface="HG丸ｺﾞｼｯｸM-PRO" panose="020F0600000000000000" pitchFamily="50" charset="-128"/>
                <a:ea typeface="HG丸ｺﾞｼｯｸM-PRO" panose="020F0600000000000000" pitchFamily="50" charset="-128"/>
              </a:rPr>
              <a:t>・インフレスライド実施時の増額については純増として効果額外。</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27</a:t>
            </a:fld>
            <a:endParaRPr kumimoji="1" lang="ja-JP" altLang="en-US"/>
          </a:p>
        </p:txBody>
      </p:sp>
      <p:sp>
        <p:nvSpPr>
          <p:cNvPr id="7" name="角丸四角形 6"/>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en-US" altLang="ja-JP" sz="2275" dirty="0">
                <a:solidFill>
                  <a:schemeClr val="tx1"/>
                </a:solidFill>
                <a:latin typeface="HGPｺﾞｼｯｸE" panose="020B0900000000000000" pitchFamily="50" charset="-128"/>
                <a:ea typeface="HGPｺﾞｼｯｸE" panose="020B0900000000000000" pitchFamily="50" charset="-128"/>
              </a:rPr>
              <a:t>.</a:t>
            </a:r>
            <a:r>
              <a:rPr lang="ja-JP" altLang="en-US" sz="2275" dirty="0">
                <a:solidFill>
                  <a:schemeClr val="tx1"/>
                </a:solidFill>
                <a:latin typeface="HGPｺﾞｼｯｸE" panose="020B0900000000000000" pitchFamily="50" charset="-128"/>
                <a:ea typeface="HGPｺﾞｼｯｸE" panose="020B0900000000000000" pitchFamily="50" charset="-128"/>
              </a:rPr>
              <a:t>要求</a:t>
            </a:r>
            <a:r>
              <a:rPr lang="ja-JP" altLang="en-US" sz="2275" dirty="0" smtClean="0">
                <a:solidFill>
                  <a:schemeClr val="tx1"/>
                </a:solidFill>
                <a:latin typeface="HGPｺﾞｼｯｸE" panose="020B0900000000000000" pitchFamily="50" charset="-128"/>
                <a:ea typeface="HGPｺﾞｼｯｸE" panose="020B0900000000000000" pitchFamily="50" charset="-128"/>
              </a:rPr>
              <a:t>水準・評価基準の</a:t>
            </a:r>
            <a:r>
              <a:rPr lang="ja-JP" altLang="en-US" sz="2275" dirty="0">
                <a:solidFill>
                  <a:schemeClr val="tx1"/>
                </a:solidFill>
                <a:latin typeface="HGPｺﾞｼｯｸE" panose="020B0900000000000000" pitchFamily="50" charset="-128"/>
                <a:ea typeface="HGPｺﾞｼｯｸE" panose="020B0900000000000000" pitchFamily="50" charset="-128"/>
              </a:rPr>
              <a:t>達成</a:t>
            </a:r>
            <a:r>
              <a:rPr lang="ja-JP" altLang="en-US" sz="2275" dirty="0" smtClean="0">
                <a:solidFill>
                  <a:schemeClr val="tx1"/>
                </a:solidFill>
                <a:latin typeface="HGPｺﾞｼｯｸE" panose="020B0900000000000000" pitchFamily="50" charset="-128"/>
                <a:ea typeface="HGPｺﾞｼｯｸE" panose="020B0900000000000000" pitchFamily="50" charset="-128"/>
              </a:rPr>
              <a:t>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30008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の考え方（前回会議の指摘における整理）</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28</a:t>
            </a:fld>
            <a:endParaRPr kumimoji="1" lang="ja-JP" altLang="en-US"/>
          </a:p>
        </p:txBody>
      </p:sp>
      <p:sp>
        <p:nvSpPr>
          <p:cNvPr id="7" name="角丸四角形 6"/>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46023291"/>
              </p:ext>
            </p:extLst>
          </p:nvPr>
        </p:nvGraphicFramePr>
        <p:xfrm>
          <a:off x="707192" y="1260063"/>
          <a:ext cx="8480368" cy="703021"/>
        </p:xfrm>
        <a:graphic>
          <a:graphicData uri="http://schemas.openxmlformats.org/drawingml/2006/table">
            <a:tbl>
              <a:tblPr firstRow="1" firstCol="1" bandRow="1">
                <a:tableStyleId>{5C22544A-7EE6-4342-B048-85BDC9FD1C3A}</a:tableStyleId>
              </a:tblPr>
              <a:tblGrid>
                <a:gridCol w="8480368">
                  <a:extLst>
                    <a:ext uri="{9D8B030D-6E8A-4147-A177-3AD203B41FA5}">
                      <a16:colId xmlns:a16="http://schemas.microsoft.com/office/drawing/2014/main" val="1856965544"/>
                    </a:ext>
                  </a:extLst>
                </a:gridCol>
              </a:tblGrid>
              <a:tr h="703021">
                <a:tc>
                  <a:txBody>
                    <a:bodyPr/>
                    <a:lstStyle/>
                    <a:p>
                      <a:pPr algn="just">
                        <a:spcAft>
                          <a:spcPts val="0"/>
                        </a:spcAft>
                      </a:pPr>
                      <a:r>
                        <a:rPr lang="ja-JP" sz="2000" kern="100" dirty="0" smtClean="0">
                          <a:solidFill>
                            <a:schemeClr val="bg1"/>
                          </a:solidFill>
                          <a:effectLst/>
                        </a:rPr>
                        <a:t>【</a:t>
                      </a:r>
                      <a:r>
                        <a:rPr lang="ja-JP" altLang="en-US" sz="2000" kern="100" dirty="0" smtClean="0">
                          <a:solidFill>
                            <a:schemeClr val="bg1"/>
                          </a:solidFill>
                          <a:effectLst/>
                        </a:rPr>
                        <a:t>業務委託契約書（第</a:t>
                      </a:r>
                      <a:r>
                        <a:rPr lang="en-US" altLang="ja-JP" sz="2000" kern="100" dirty="0" smtClean="0">
                          <a:solidFill>
                            <a:schemeClr val="bg1"/>
                          </a:solidFill>
                          <a:effectLst/>
                        </a:rPr>
                        <a:t>39</a:t>
                      </a:r>
                      <a:r>
                        <a:rPr lang="ja-JP" altLang="en-US" sz="2000" kern="100" dirty="0" smtClean="0">
                          <a:solidFill>
                            <a:schemeClr val="bg1"/>
                          </a:solidFill>
                          <a:effectLst/>
                        </a:rPr>
                        <a:t>条の４、第</a:t>
                      </a:r>
                      <a:r>
                        <a:rPr lang="en-US" altLang="ja-JP" sz="2000" kern="100" dirty="0" smtClean="0">
                          <a:solidFill>
                            <a:schemeClr val="bg1"/>
                          </a:solidFill>
                          <a:effectLst/>
                        </a:rPr>
                        <a:t>41</a:t>
                      </a:r>
                      <a:r>
                        <a:rPr lang="ja-JP" altLang="en-US" sz="2000" kern="100" dirty="0" smtClean="0">
                          <a:solidFill>
                            <a:schemeClr val="bg1"/>
                          </a:solidFill>
                          <a:effectLst/>
                        </a:rPr>
                        <a:t>条の２第</a:t>
                      </a:r>
                      <a:r>
                        <a:rPr lang="en-US" altLang="ja-JP" sz="2000" kern="100" dirty="0" smtClean="0">
                          <a:solidFill>
                            <a:schemeClr val="bg1"/>
                          </a:solidFill>
                          <a:effectLst/>
                        </a:rPr>
                        <a:t>5</a:t>
                      </a:r>
                      <a:r>
                        <a:rPr lang="ja-JP" altLang="en-US" sz="2000" kern="100" dirty="0" smtClean="0">
                          <a:solidFill>
                            <a:schemeClr val="bg1"/>
                          </a:solidFill>
                          <a:effectLst/>
                        </a:rPr>
                        <a:t>項）に定める別紙１に準じ</a:t>
                      </a:r>
                      <a:endParaRPr lang="en-US" altLang="ja-JP" sz="2000" kern="100" dirty="0" smtClean="0">
                        <a:solidFill>
                          <a:schemeClr val="bg1"/>
                        </a:solidFill>
                        <a:effectLst/>
                      </a:endParaRPr>
                    </a:p>
                    <a:p>
                      <a:pPr algn="just">
                        <a:spcAft>
                          <a:spcPts val="0"/>
                        </a:spcAft>
                      </a:pPr>
                      <a:r>
                        <a:rPr lang="ja-JP" altLang="en-US" sz="2000" kern="100" dirty="0" smtClean="0">
                          <a:solidFill>
                            <a:schemeClr val="bg1"/>
                          </a:solidFill>
                          <a:effectLst/>
                        </a:rPr>
                        <a:t>事故の程度の判定を行う</a:t>
                      </a:r>
                      <a:r>
                        <a:rPr lang="ja-JP" sz="2000" kern="100" dirty="0" smtClean="0">
                          <a:solidFill>
                            <a:schemeClr val="bg1"/>
                          </a:solidFill>
                          <a:effectLst/>
                        </a:rPr>
                        <a:t>】</a:t>
                      </a:r>
                      <a:r>
                        <a:rPr lang="ja-JP" sz="2000" kern="100" dirty="0">
                          <a:solidFill>
                            <a:schemeClr val="bg1"/>
                          </a:solidFill>
                          <a:effectLst/>
                        </a:rPr>
                        <a:t>　</a:t>
                      </a:r>
                      <a:r>
                        <a:rPr kumimoji="1" lang="ja-JP" altLang="en-US" sz="2000" b="1" kern="1200" dirty="0" smtClean="0">
                          <a:solidFill>
                            <a:schemeClr val="bg1"/>
                          </a:solidFill>
                          <a:effectLst/>
                          <a:latin typeface="+mn-lt"/>
                          <a:ea typeface="+mn-ea"/>
                          <a:cs typeface="+mn-cs"/>
                        </a:rPr>
                        <a:t>　　</a:t>
                      </a:r>
                      <a:r>
                        <a:rPr kumimoji="1" lang="ja-JP" altLang="en-US" sz="2000" b="1" kern="1200" dirty="0" smtClean="0">
                          <a:solidFill>
                            <a:schemeClr val="lt1"/>
                          </a:solidFill>
                          <a:effectLst/>
                          <a:latin typeface="+mn-lt"/>
                          <a:ea typeface="+mn-ea"/>
                          <a:cs typeface="+mn-cs"/>
                        </a:rPr>
                        <a:t>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746907367"/>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1786186740"/>
              </p:ext>
            </p:extLst>
          </p:nvPr>
        </p:nvGraphicFramePr>
        <p:xfrm>
          <a:off x="2019550" y="2015061"/>
          <a:ext cx="5855652" cy="1660357"/>
        </p:xfrm>
        <a:graphic>
          <a:graphicData uri="http://schemas.openxmlformats.org/drawingml/2006/table">
            <a:tbl>
              <a:tblPr firstRow="1" bandRow="1">
                <a:tableStyleId>{5C22544A-7EE6-4342-B048-85BDC9FD1C3A}</a:tableStyleId>
              </a:tblPr>
              <a:tblGrid>
                <a:gridCol w="3316605">
                  <a:extLst>
                    <a:ext uri="{9D8B030D-6E8A-4147-A177-3AD203B41FA5}">
                      <a16:colId xmlns:a16="http://schemas.microsoft.com/office/drawing/2014/main" val="3223534367"/>
                    </a:ext>
                  </a:extLst>
                </a:gridCol>
                <a:gridCol w="1236980">
                  <a:extLst>
                    <a:ext uri="{9D8B030D-6E8A-4147-A177-3AD203B41FA5}">
                      <a16:colId xmlns:a16="http://schemas.microsoft.com/office/drawing/2014/main" val="4268151992"/>
                    </a:ext>
                  </a:extLst>
                </a:gridCol>
                <a:gridCol w="1302067">
                  <a:extLst>
                    <a:ext uri="{9D8B030D-6E8A-4147-A177-3AD203B41FA5}">
                      <a16:colId xmlns:a16="http://schemas.microsoft.com/office/drawing/2014/main" val="2405107700"/>
                    </a:ext>
                  </a:extLst>
                </a:gridCol>
              </a:tblGrid>
              <a:tr h="349581">
                <a:tc>
                  <a:txBody>
                    <a:bodyPr/>
                    <a:lstStyle/>
                    <a:p>
                      <a:pPr algn="ctr"/>
                      <a:r>
                        <a:rPr kumimoji="1" lang="ja-JP" altLang="en-US" sz="1600" dirty="0" smtClean="0">
                          <a:solidFill>
                            <a:schemeClr val="bg1"/>
                          </a:solidFill>
                        </a:rPr>
                        <a:t>事故の程度判定</a:t>
                      </a:r>
                      <a:endParaRPr kumimoji="1" lang="ja-JP" altLang="en-US" sz="1600" dirty="0">
                        <a:solidFill>
                          <a:schemeClr val="bg1"/>
                        </a:solidFill>
                      </a:endParaRPr>
                    </a:p>
                  </a:txBody>
                  <a:tcPr/>
                </a:tc>
                <a:tc>
                  <a:txBody>
                    <a:bodyPr/>
                    <a:lstStyle/>
                    <a:p>
                      <a:pPr algn="ctr"/>
                      <a:r>
                        <a:rPr kumimoji="1" lang="ja-JP" altLang="en-US" sz="1600" dirty="0" smtClean="0">
                          <a:solidFill>
                            <a:schemeClr val="bg1"/>
                          </a:solidFill>
                        </a:rPr>
                        <a:t>事故の程度</a:t>
                      </a:r>
                      <a:endParaRPr kumimoji="1" lang="ja-JP" altLang="en-US" sz="1600" dirty="0">
                        <a:solidFill>
                          <a:schemeClr val="bg1"/>
                        </a:solidFill>
                      </a:endParaRPr>
                    </a:p>
                  </a:txBody>
                  <a:tcPr/>
                </a:tc>
                <a:tc>
                  <a:txBody>
                    <a:bodyPr/>
                    <a:lstStyle/>
                    <a:p>
                      <a:pPr algn="ctr"/>
                      <a:r>
                        <a:rPr kumimoji="1" lang="en-US" altLang="ja-JP" sz="1600" dirty="0" smtClean="0">
                          <a:solidFill>
                            <a:schemeClr val="bg1"/>
                          </a:solidFill>
                        </a:rPr>
                        <a:t>R4</a:t>
                      </a:r>
                      <a:r>
                        <a:rPr kumimoji="1" lang="ja-JP" altLang="en-US" sz="1600" dirty="0" smtClean="0">
                          <a:solidFill>
                            <a:schemeClr val="bg1"/>
                          </a:solidFill>
                        </a:rPr>
                        <a:t>年度件数</a:t>
                      </a:r>
                      <a:endParaRPr kumimoji="1" lang="ja-JP" altLang="en-US" sz="1600" dirty="0">
                        <a:solidFill>
                          <a:schemeClr val="bg1"/>
                        </a:solidFill>
                      </a:endParaRPr>
                    </a:p>
                  </a:txBody>
                  <a:tcPr/>
                </a:tc>
                <a:extLst>
                  <a:ext uri="{0D108BD9-81ED-4DB2-BD59-A6C34878D82A}">
                    <a16:rowId xmlns:a16="http://schemas.microsoft.com/office/drawing/2014/main" val="2338681098"/>
                  </a:ext>
                </a:extLst>
              </a:tr>
              <a:tr h="329032">
                <a:tc>
                  <a:txBody>
                    <a:bodyPr/>
                    <a:lstStyle/>
                    <a:p>
                      <a:r>
                        <a:rPr kumimoji="1" lang="ja-JP" altLang="en-US" sz="1400" dirty="0" smtClean="0"/>
                        <a:t>要求水準未達</a:t>
                      </a:r>
                      <a:endParaRPr kumimoji="1" lang="ja-JP" altLang="en-US" sz="1400" dirty="0"/>
                    </a:p>
                  </a:txBody>
                  <a:tcPr/>
                </a:tc>
                <a:tc>
                  <a:txBody>
                    <a:bodyPr/>
                    <a:lstStyle/>
                    <a:p>
                      <a:pPr algn="ctr"/>
                      <a:r>
                        <a:rPr kumimoji="1" lang="ja-JP" altLang="en-US" sz="1400" dirty="0" smtClean="0"/>
                        <a:t>大</a:t>
                      </a:r>
                      <a:endParaRPr kumimoji="1" lang="ja-JP" altLang="en-US" sz="1400" dirty="0"/>
                    </a:p>
                  </a:txBody>
                  <a:tcPr anchor="ctr"/>
                </a:tc>
                <a:tc>
                  <a:txBody>
                    <a:bodyPr/>
                    <a:lstStyle/>
                    <a:p>
                      <a:pPr algn="ctr"/>
                      <a:r>
                        <a:rPr kumimoji="1" lang="ja-JP" altLang="en-US" sz="1400" dirty="0" smtClean="0"/>
                        <a:t>０件</a:t>
                      </a:r>
                      <a:endParaRPr kumimoji="1" lang="ja-JP" altLang="en-US" sz="1400" dirty="0"/>
                    </a:p>
                  </a:txBody>
                  <a:tcPr anchor="ctr"/>
                </a:tc>
                <a:extLst>
                  <a:ext uri="{0D108BD9-81ED-4DB2-BD59-A6C34878D82A}">
                    <a16:rowId xmlns:a16="http://schemas.microsoft.com/office/drawing/2014/main" val="1515162389"/>
                  </a:ext>
                </a:extLst>
              </a:tr>
              <a:tr h="413826">
                <a:tc>
                  <a:txBody>
                    <a:bodyPr/>
                    <a:lstStyle/>
                    <a:p>
                      <a:r>
                        <a:rPr kumimoji="1" lang="ja-JP" altLang="en-US" sz="1400" dirty="0" smtClean="0"/>
                        <a:t>一般規定に抵触（ペナルティーポイント有）</a:t>
                      </a:r>
                      <a:endParaRPr kumimoji="1" lang="en-US" altLang="ja-JP" sz="1400" dirty="0" smtClean="0"/>
                    </a:p>
                  </a:txBody>
                  <a:tcPr/>
                </a:tc>
                <a:tc>
                  <a:txBody>
                    <a:bodyPr/>
                    <a:lstStyle/>
                    <a:p>
                      <a:pPr algn="ctr"/>
                      <a:r>
                        <a:rPr kumimoji="1" lang="ja-JP" altLang="en-US" sz="1400" dirty="0" smtClean="0"/>
                        <a:t>中</a:t>
                      </a:r>
                      <a:endParaRPr kumimoji="1" lang="ja-JP" altLang="en-US" sz="1400" dirty="0"/>
                    </a:p>
                  </a:txBody>
                  <a:tcPr anchor="ctr"/>
                </a:tc>
                <a:tc>
                  <a:txBody>
                    <a:bodyPr/>
                    <a:lstStyle/>
                    <a:p>
                      <a:pPr algn="ctr"/>
                      <a:r>
                        <a:rPr kumimoji="1" lang="ja-JP" altLang="en-US" sz="1400" dirty="0" smtClean="0"/>
                        <a:t>２件</a:t>
                      </a:r>
                      <a:endParaRPr kumimoji="1" lang="ja-JP" altLang="en-US" sz="1400" dirty="0"/>
                    </a:p>
                  </a:txBody>
                  <a:tcPr anchor="ctr"/>
                </a:tc>
                <a:extLst>
                  <a:ext uri="{0D108BD9-81ED-4DB2-BD59-A6C34878D82A}">
                    <a16:rowId xmlns:a16="http://schemas.microsoft.com/office/drawing/2014/main" val="2620783881"/>
                  </a:ext>
                </a:extLst>
              </a:tr>
              <a:tr h="567918">
                <a:tc>
                  <a:txBody>
                    <a:bodyPr/>
                    <a:lstStyle/>
                    <a:p>
                      <a:r>
                        <a:rPr kumimoji="1" lang="ja-JP" altLang="en-US" sz="1400" dirty="0" smtClean="0"/>
                        <a:t>一般規定に抵触（ペナルティーポイント無）</a:t>
                      </a:r>
                      <a:endParaRPr kumimoji="1" lang="en-US" altLang="ja-JP" sz="1400" dirty="0" smtClean="0"/>
                    </a:p>
                    <a:p>
                      <a:r>
                        <a:rPr kumimoji="1" lang="ja-JP" altLang="en-US" sz="1400" dirty="0" smtClean="0"/>
                        <a:t>一般規定に抵触なし</a:t>
                      </a:r>
                      <a:endParaRPr kumimoji="1" lang="ja-JP" altLang="en-US" sz="1400" dirty="0"/>
                    </a:p>
                  </a:txBody>
                  <a:tcPr/>
                </a:tc>
                <a:tc>
                  <a:txBody>
                    <a:bodyPr/>
                    <a:lstStyle/>
                    <a:p>
                      <a:pPr algn="ctr"/>
                      <a:r>
                        <a:rPr kumimoji="1" lang="ja-JP" altLang="en-US" sz="1400" dirty="0" smtClean="0"/>
                        <a:t>小</a:t>
                      </a:r>
                      <a:endParaRPr kumimoji="1" lang="ja-JP" altLang="en-US" sz="1400" dirty="0"/>
                    </a:p>
                  </a:txBody>
                  <a:tcPr anchor="ctr"/>
                </a:tc>
                <a:tc>
                  <a:txBody>
                    <a:bodyPr/>
                    <a:lstStyle/>
                    <a:p>
                      <a:pPr algn="ctr"/>
                      <a:r>
                        <a:rPr kumimoji="1" lang="en-US" altLang="ja-JP" sz="1400" dirty="0" smtClean="0"/>
                        <a:t>12</a:t>
                      </a:r>
                      <a:r>
                        <a:rPr kumimoji="1" lang="ja-JP" altLang="en-US" sz="1400" dirty="0" smtClean="0"/>
                        <a:t>件</a:t>
                      </a:r>
                      <a:endParaRPr kumimoji="1" lang="ja-JP" altLang="en-US" sz="1400" dirty="0"/>
                    </a:p>
                  </a:txBody>
                  <a:tcPr anchor="ctr"/>
                </a:tc>
                <a:extLst>
                  <a:ext uri="{0D108BD9-81ED-4DB2-BD59-A6C34878D82A}">
                    <a16:rowId xmlns:a16="http://schemas.microsoft.com/office/drawing/2014/main" val="3481660169"/>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852121977"/>
              </p:ext>
            </p:extLst>
          </p:nvPr>
        </p:nvGraphicFramePr>
        <p:xfrm>
          <a:off x="238149" y="3854642"/>
          <a:ext cx="9528947" cy="2416264"/>
        </p:xfrm>
        <a:graphic>
          <a:graphicData uri="http://schemas.openxmlformats.org/drawingml/2006/table">
            <a:tbl>
              <a:tblPr firstRow="1" firstCol="1" bandRow="1">
                <a:tableStyleId>{5C22544A-7EE6-4342-B048-85BDC9FD1C3A}</a:tableStyleId>
              </a:tblPr>
              <a:tblGrid>
                <a:gridCol w="9528947">
                  <a:extLst>
                    <a:ext uri="{9D8B030D-6E8A-4147-A177-3AD203B41FA5}">
                      <a16:colId xmlns:a16="http://schemas.microsoft.com/office/drawing/2014/main" val="1856965544"/>
                    </a:ext>
                  </a:extLst>
                </a:gridCol>
              </a:tblGrid>
              <a:tr h="2416264">
                <a:tc>
                  <a:txBody>
                    <a:bodyPr/>
                    <a:lstStyle/>
                    <a:p>
                      <a:r>
                        <a:rPr kumimoji="1" lang="ja-JP" altLang="ja-JP" sz="1800" b="1" kern="1200" dirty="0" smtClean="0">
                          <a:solidFill>
                            <a:schemeClr val="bg1"/>
                          </a:solidFill>
                          <a:effectLst/>
                          <a:latin typeface="+mn-lt"/>
                          <a:ea typeface="+mn-ea"/>
                          <a:cs typeface="+mn-cs"/>
                        </a:rPr>
                        <a:t>要求水準未達の事項の定義</a:t>
                      </a:r>
                      <a:r>
                        <a:rPr kumimoji="1" lang="ja-JP" altLang="en-US" sz="1800" b="1" kern="1200" dirty="0" smtClean="0">
                          <a:solidFill>
                            <a:schemeClr val="bg1"/>
                          </a:solidFill>
                          <a:effectLst/>
                          <a:latin typeface="+mn-lt"/>
                          <a:ea typeface="+mn-ea"/>
                          <a:cs typeface="+mn-cs"/>
                        </a:rPr>
                        <a:t>（業務委託契約書第</a:t>
                      </a:r>
                      <a:r>
                        <a:rPr kumimoji="1" lang="en-US" altLang="ja-JP" sz="1800" b="1" kern="1200" dirty="0" smtClean="0">
                          <a:solidFill>
                            <a:schemeClr val="bg1"/>
                          </a:solidFill>
                          <a:effectLst/>
                          <a:latin typeface="+mn-lt"/>
                          <a:ea typeface="+mn-ea"/>
                          <a:cs typeface="+mn-cs"/>
                        </a:rPr>
                        <a:t>39</a:t>
                      </a:r>
                      <a:r>
                        <a:rPr kumimoji="1" lang="ja-JP" altLang="en-US" sz="1800" b="1" kern="1200" dirty="0" smtClean="0">
                          <a:solidFill>
                            <a:schemeClr val="bg1"/>
                          </a:solidFill>
                          <a:effectLst/>
                          <a:latin typeface="+mn-lt"/>
                          <a:ea typeface="+mn-ea"/>
                          <a:cs typeface="+mn-cs"/>
                        </a:rPr>
                        <a:t>条の</a:t>
                      </a:r>
                      <a:r>
                        <a:rPr kumimoji="1" lang="en-US" altLang="ja-JP" sz="1800" b="1" kern="1200" dirty="0" smtClean="0">
                          <a:solidFill>
                            <a:schemeClr val="bg1"/>
                          </a:solidFill>
                          <a:effectLst/>
                          <a:latin typeface="+mn-lt"/>
                          <a:ea typeface="+mn-ea"/>
                          <a:cs typeface="+mn-cs"/>
                        </a:rPr>
                        <a:t>4</a:t>
                      </a:r>
                      <a:r>
                        <a:rPr kumimoji="1" lang="ja-JP" altLang="en-US" sz="1800" b="1" kern="1200" dirty="0" smtClean="0">
                          <a:solidFill>
                            <a:schemeClr val="bg1"/>
                          </a:solidFill>
                          <a:effectLst/>
                          <a:latin typeface="+mn-lt"/>
                          <a:ea typeface="+mn-ea"/>
                          <a:cs typeface="+mn-cs"/>
                        </a:rPr>
                        <a:t>）</a:t>
                      </a:r>
                      <a:endParaRPr kumimoji="1" lang="ja-JP" altLang="ja-JP" sz="1800" b="1" kern="1200" dirty="0" smtClean="0">
                        <a:solidFill>
                          <a:schemeClr val="bg1"/>
                        </a:solidFill>
                        <a:effectLst/>
                        <a:latin typeface="+mn-lt"/>
                        <a:ea typeface="+mn-ea"/>
                        <a:cs typeface="+mn-cs"/>
                      </a:endParaRPr>
                    </a:p>
                    <a:p>
                      <a:r>
                        <a:rPr kumimoji="1" lang="ja-JP" altLang="ja-JP" sz="1800" b="0" kern="1200" dirty="0" smtClean="0">
                          <a:solidFill>
                            <a:schemeClr val="bg1"/>
                          </a:solidFill>
                          <a:effectLst/>
                          <a:latin typeface="+mn-lt"/>
                          <a:ea typeface="+mn-ea"/>
                          <a:cs typeface="+mn-cs"/>
                        </a:rPr>
                        <a:t>設計図書に定める要求水準に満たない事項とは、受注者の業務の履行によって、特記仕様書共通編</a:t>
                      </a:r>
                      <a:endParaRPr kumimoji="1" lang="en-US" altLang="ja-JP" sz="1800" b="0" kern="1200" dirty="0" smtClean="0">
                        <a:solidFill>
                          <a:schemeClr val="bg1"/>
                        </a:solidFill>
                        <a:effectLst/>
                        <a:latin typeface="+mn-lt"/>
                        <a:ea typeface="+mn-ea"/>
                        <a:cs typeface="+mn-cs"/>
                      </a:endParaRPr>
                    </a:p>
                    <a:p>
                      <a:r>
                        <a:rPr kumimoji="1" lang="ja-JP" altLang="ja-JP" sz="1800" b="0" kern="1200" dirty="0" smtClean="0">
                          <a:solidFill>
                            <a:schemeClr val="bg1"/>
                          </a:solidFill>
                          <a:effectLst/>
                          <a:latin typeface="+mn-lt"/>
                          <a:ea typeface="+mn-ea"/>
                          <a:cs typeface="+mn-cs"/>
                        </a:rPr>
                        <a:t>第</a:t>
                      </a:r>
                      <a:r>
                        <a:rPr kumimoji="1" lang="en-US" altLang="ja-JP" sz="1800" b="0" kern="1200" dirty="0" smtClean="0">
                          <a:solidFill>
                            <a:schemeClr val="bg1"/>
                          </a:solidFill>
                          <a:effectLst/>
                          <a:latin typeface="+mn-lt"/>
                          <a:ea typeface="+mn-ea"/>
                          <a:cs typeface="+mn-cs"/>
                        </a:rPr>
                        <a:t>49</a:t>
                      </a:r>
                      <a:r>
                        <a:rPr kumimoji="1" lang="ja-JP" altLang="ja-JP" sz="1800" b="0" kern="1200" dirty="0" smtClean="0">
                          <a:solidFill>
                            <a:schemeClr val="bg1"/>
                          </a:solidFill>
                          <a:effectLst/>
                          <a:latin typeface="+mn-lt"/>
                          <a:ea typeface="+mn-ea"/>
                          <a:cs typeface="+mn-cs"/>
                        </a:rPr>
                        <a:t>条に定める要求水準を満たしていない事象が生じた場合において、受注者に過失があり生じたもの</a:t>
                      </a:r>
                      <a:endParaRPr kumimoji="1" lang="en-US" altLang="ja-JP" sz="1800" b="0" kern="1200" dirty="0" smtClean="0">
                        <a:solidFill>
                          <a:schemeClr val="bg1"/>
                        </a:solidFill>
                        <a:effectLst/>
                        <a:latin typeface="+mn-lt"/>
                        <a:ea typeface="+mn-ea"/>
                        <a:cs typeface="+mn-cs"/>
                      </a:endParaRPr>
                    </a:p>
                    <a:p>
                      <a:r>
                        <a:rPr kumimoji="1" lang="ja-JP" altLang="ja-JP" sz="1800" b="0" kern="1200" dirty="0" smtClean="0">
                          <a:solidFill>
                            <a:schemeClr val="bg1"/>
                          </a:solidFill>
                          <a:effectLst/>
                          <a:latin typeface="+mn-lt"/>
                          <a:ea typeface="+mn-ea"/>
                          <a:cs typeface="+mn-cs"/>
                        </a:rPr>
                        <a:t>と発注者が認める場合を示すものとする。</a:t>
                      </a:r>
                    </a:p>
                    <a:p>
                      <a:r>
                        <a:rPr kumimoji="1" lang="en-US" altLang="ja-JP" sz="1800" b="1" kern="1200" dirty="0" smtClean="0">
                          <a:solidFill>
                            <a:schemeClr val="bg1"/>
                          </a:solidFill>
                          <a:effectLst/>
                          <a:latin typeface="+mn-lt"/>
                          <a:ea typeface="+mn-ea"/>
                          <a:cs typeface="+mn-cs"/>
                        </a:rPr>
                        <a:t> </a:t>
                      </a:r>
                      <a:endParaRPr kumimoji="1" lang="ja-JP" altLang="ja-JP" sz="1800" b="1" kern="1200" dirty="0" smtClean="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1" kern="1200" dirty="0" smtClean="0">
                          <a:solidFill>
                            <a:schemeClr val="bg1"/>
                          </a:solidFill>
                          <a:effectLst/>
                          <a:latin typeface="+mn-lt"/>
                          <a:ea typeface="+mn-ea"/>
                          <a:cs typeface="+mn-cs"/>
                        </a:rPr>
                        <a:t>一般規定に抵触する事項の定義</a:t>
                      </a:r>
                      <a:r>
                        <a:rPr kumimoji="1" lang="ja-JP" altLang="en-US" sz="1800" b="1" kern="1200" dirty="0" smtClean="0">
                          <a:solidFill>
                            <a:schemeClr val="bg1"/>
                          </a:solidFill>
                          <a:effectLst/>
                          <a:latin typeface="+mn-lt"/>
                          <a:ea typeface="+mn-ea"/>
                          <a:cs typeface="+mn-cs"/>
                        </a:rPr>
                        <a:t>（業務委託契約書第</a:t>
                      </a:r>
                      <a:r>
                        <a:rPr kumimoji="1" lang="en-US" altLang="ja-JP" sz="1800" b="1" kern="1200" dirty="0" smtClean="0">
                          <a:solidFill>
                            <a:schemeClr val="bg1"/>
                          </a:solidFill>
                          <a:effectLst/>
                          <a:latin typeface="+mn-lt"/>
                          <a:ea typeface="+mn-ea"/>
                          <a:cs typeface="+mn-cs"/>
                        </a:rPr>
                        <a:t>41</a:t>
                      </a:r>
                      <a:r>
                        <a:rPr kumimoji="1" lang="ja-JP" altLang="en-US" sz="1800" b="1" kern="1200" dirty="0" smtClean="0">
                          <a:solidFill>
                            <a:schemeClr val="bg1"/>
                          </a:solidFill>
                          <a:effectLst/>
                          <a:latin typeface="+mn-lt"/>
                          <a:ea typeface="+mn-ea"/>
                          <a:cs typeface="+mn-cs"/>
                        </a:rPr>
                        <a:t>条</a:t>
                      </a:r>
                      <a:r>
                        <a:rPr kumimoji="1" lang="en-US" altLang="ja-JP" sz="1800" b="1" kern="1200" dirty="0" smtClean="0">
                          <a:solidFill>
                            <a:schemeClr val="bg1"/>
                          </a:solidFill>
                          <a:effectLst/>
                          <a:latin typeface="+mn-lt"/>
                          <a:ea typeface="+mn-ea"/>
                          <a:cs typeface="+mn-cs"/>
                        </a:rPr>
                        <a:t>2</a:t>
                      </a:r>
                      <a:r>
                        <a:rPr kumimoji="1" lang="ja-JP" altLang="en-US" sz="1800" b="1" kern="1200" dirty="0" smtClean="0">
                          <a:solidFill>
                            <a:schemeClr val="bg1"/>
                          </a:solidFill>
                          <a:effectLst/>
                          <a:latin typeface="+mn-lt"/>
                          <a:ea typeface="+mn-ea"/>
                          <a:cs typeface="+mn-cs"/>
                        </a:rPr>
                        <a:t>第</a:t>
                      </a:r>
                      <a:r>
                        <a:rPr kumimoji="1" lang="en-US" altLang="ja-JP" sz="1800" b="1" kern="1200" dirty="0" smtClean="0">
                          <a:solidFill>
                            <a:schemeClr val="bg1"/>
                          </a:solidFill>
                          <a:effectLst/>
                          <a:latin typeface="+mn-lt"/>
                          <a:ea typeface="+mn-ea"/>
                          <a:cs typeface="+mn-cs"/>
                        </a:rPr>
                        <a:t>5</a:t>
                      </a:r>
                      <a:r>
                        <a:rPr kumimoji="1" lang="ja-JP" altLang="en-US" sz="1800" b="1" kern="1200" dirty="0" smtClean="0">
                          <a:solidFill>
                            <a:schemeClr val="bg1"/>
                          </a:solidFill>
                          <a:effectLst/>
                          <a:latin typeface="+mn-lt"/>
                          <a:ea typeface="+mn-ea"/>
                          <a:cs typeface="+mn-cs"/>
                        </a:rPr>
                        <a:t>項）</a:t>
                      </a:r>
                      <a:endParaRPr kumimoji="1" lang="ja-JP" altLang="ja-JP" sz="1800" b="1" kern="1200" dirty="0" smtClean="0">
                        <a:solidFill>
                          <a:schemeClr val="bg1"/>
                        </a:solidFill>
                        <a:effectLst/>
                        <a:latin typeface="+mn-lt"/>
                        <a:ea typeface="+mn-ea"/>
                        <a:cs typeface="+mn-cs"/>
                      </a:endParaRPr>
                    </a:p>
                    <a:p>
                      <a:r>
                        <a:rPr kumimoji="1" lang="ja-JP" altLang="ja-JP" sz="1800" b="0" kern="1200" dirty="0" smtClean="0">
                          <a:solidFill>
                            <a:schemeClr val="bg1"/>
                          </a:solidFill>
                          <a:effectLst/>
                          <a:latin typeface="+mn-lt"/>
                          <a:ea typeface="+mn-ea"/>
                          <a:cs typeface="+mn-cs"/>
                        </a:rPr>
                        <a:t>設計図書に定める一般規定に抵触する事項とは、受注者が</a:t>
                      </a:r>
                      <a:r>
                        <a:rPr kumimoji="1" lang="ja-JP" altLang="ja-JP" sz="1800" b="0" u="sng" kern="1200" dirty="0" smtClean="0">
                          <a:solidFill>
                            <a:srgbClr val="FFFF00"/>
                          </a:solidFill>
                          <a:effectLst/>
                          <a:latin typeface="+mn-lt"/>
                          <a:ea typeface="+mn-ea"/>
                          <a:cs typeface="+mn-cs"/>
                        </a:rPr>
                        <a:t>大阪市競争入札参加停止措置要綱の</a:t>
                      </a:r>
                      <a:endParaRPr kumimoji="1" lang="en-US" altLang="ja-JP" sz="1800" b="0" u="sng" kern="1200" dirty="0" smtClean="0">
                        <a:solidFill>
                          <a:srgbClr val="FFFF00"/>
                        </a:solidFill>
                        <a:effectLst/>
                        <a:latin typeface="+mn-lt"/>
                        <a:ea typeface="+mn-ea"/>
                        <a:cs typeface="+mn-cs"/>
                      </a:endParaRPr>
                    </a:p>
                    <a:p>
                      <a:r>
                        <a:rPr kumimoji="1" lang="ja-JP" altLang="ja-JP" sz="1800" b="0" u="sng" kern="1200" dirty="0" smtClean="0">
                          <a:solidFill>
                            <a:srgbClr val="FFFF00"/>
                          </a:solidFill>
                          <a:effectLst/>
                          <a:latin typeface="+mn-lt"/>
                          <a:ea typeface="+mn-ea"/>
                          <a:cs typeface="+mn-cs"/>
                        </a:rPr>
                        <a:t>別表</a:t>
                      </a:r>
                      <a:r>
                        <a:rPr kumimoji="1" lang="ja-JP" altLang="ja-JP" sz="1800" b="0" kern="1200" dirty="0" smtClean="0">
                          <a:solidFill>
                            <a:schemeClr val="bg1"/>
                          </a:solidFill>
                          <a:effectLst/>
                          <a:latin typeface="+mn-lt"/>
                          <a:ea typeface="+mn-ea"/>
                          <a:cs typeface="+mn-cs"/>
                        </a:rPr>
                        <a:t>の各項に掲げる措置要件のいずれかに該当すると発注者が認める場合を示すものとする。</a:t>
                      </a:r>
                      <a:endParaRPr kumimoji="1" lang="en-US" altLang="ja-JP" sz="1800" b="0" kern="1200" dirty="0" smtClean="0">
                        <a:solidFill>
                          <a:schemeClr val="bg1"/>
                        </a:solidFill>
                        <a:effectLst/>
                        <a:latin typeface="+mn-lt"/>
                        <a:ea typeface="+mn-ea"/>
                        <a:cs typeface="+mn-cs"/>
                      </a:endParaRPr>
                    </a:p>
                  </a:txBody>
                  <a:tcPr marL="68580" marR="68580" marT="0" marB="0"/>
                </a:tc>
                <a:extLst>
                  <a:ext uri="{0D108BD9-81ED-4DB2-BD59-A6C34878D82A}">
                    <a16:rowId xmlns:a16="http://schemas.microsoft.com/office/drawing/2014/main" val="2746907367"/>
                  </a:ext>
                </a:extLst>
              </a:tr>
            </a:tbl>
          </a:graphicData>
        </a:graphic>
      </p:graphicFrame>
    </p:spTree>
    <p:extLst>
      <p:ext uri="{BB962C8B-B14F-4D97-AF65-F5344CB8AC3E}">
        <p14:creationId xmlns:p14="http://schemas.microsoft.com/office/powerpoint/2010/main" val="1929837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の考え方（前回会議の指摘における整理）</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29</a:t>
            </a:fld>
            <a:endParaRPr kumimoji="1" lang="ja-JP" altLang="en-US"/>
          </a:p>
        </p:txBody>
      </p:sp>
      <p:sp>
        <p:nvSpPr>
          <p:cNvPr id="7" name="角丸四角形 6"/>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23011792"/>
              </p:ext>
            </p:extLst>
          </p:nvPr>
        </p:nvGraphicFramePr>
        <p:xfrm>
          <a:off x="304800" y="1366413"/>
          <a:ext cx="9462296" cy="4812318"/>
        </p:xfrm>
        <a:graphic>
          <a:graphicData uri="http://schemas.openxmlformats.org/drawingml/2006/table">
            <a:tbl>
              <a:tblPr firstRow="1" firstCol="1" bandRow="1">
                <a:tableStyleId>{5C22544A-7EE6-4342-B048-85BDC9FD1C3A}</a:tableStyleId>
              </a:tblPr>
              <a:tblGrid>
                <a:gridCol w="9462296">
                  <a:extLst>
                    <a:ext uri="{9D8B030D-6E8A-4147-A177-3AD203B41FA5}">
                      <a16:colId xmlns:a16="http://schemas.microsoft.com/office/drawing/2014/main" val="1856965544"/>
                    </a:ext>
                  </a:extLst>
                </a:gridCol>
              </a:tblGrid>
              <a:tr h="4812318">
                <a:tc>
                  <a:txBody>
                    <a:bodyPr/>
                    <a:lstStyle/>
                    <a:p>
                      <a:pPr algn="just">
                        <a:spcAft>
                          <a:spcPts val="0"/>
                        </a:spcAft>
                      </a:pPr>
                      <a:endParaRPr lang="en-US" altLang="ja-JP" sz="2400" kern="100" dirty="0" smtClean="0">
                        <a:solidFill>
                          <a:schemeClr val="bg1"/>
                        </a:solidFill>
                        <a:effectLst/>
                      </a:endParaRPr>
                    </a:p>
                    <a:p>
                      <a:pPr algn="ctr">
                        <a:spcAft>
                          <a:spcPts val="0"/>
                        </a:spcAft>
                      </a:pPr>
                      <a:r>
                        <a:rPr lang="ja-JP" sz="2400" kern="100" dirty="0" smtClean="0">
                          <a:solidFill>
                            <a:srgbClr val="FFFF00"/>
                          </a:solidFill>
                          <a:effectLst/>
                        </a:rPr>
                        <a:t>【</a:t>
                      </a:r>
                      <a:r>
                        <a:rPr kumimoji="1" lang="ja-JP" altLang="ja-JP" sz="2400" b="1" kern="100" dirty="0" smtClean="0">
                          <a:solidFill>
                            <a:srgbClr val="FFFF00"/>
                          </a:solidFill>
                          <a:effectLst/>
                          <a:latin typeface="+mn-lt"/>
                          <a:ea typeface="+mn-ea"/>
                          <a:cs typeface="+mn-cs"/>
                        </a:rPr>
                        <a:t>過失の有無を判断する際の視点</a:t>
                      </a:r>
                      <a:r>
                        <a:rPr lang="ja-JP" sz="2400" kern="100" dirty="0" smtClean="0">
                          <a:solidFill>
                            <a:srgbClr val="FFFF00"/>
                          </a:solidFill>
                          <a:effectLst/>
                        </a:rPr>
                        <a:t>】</a:t>
                      </a:r>
                      <a:endParaRPr lang="en-US" altLang="ja-JP" sz="2400" kern="100" dirty="0" smtClean="0">
                        <a:solidFill>
                          <a:srgbClr val="FFFF00"/>
                        </a:solidFill>
                        <a:effectLst/>
                      </a:endParaRPr>
                    </a:p>
                    <a:p>
                      <a:pPr algn="ctr">
                        <a:spcAft>
                          <a:spcPts val="0"/>
                        </a:spcAft>
                      </a:pPr>
                      <a:r>
                        <a:rPr lang="ja-JP" altLang="en-US" sz="2400" kern="100" dirty="0" smtClean="0">
                          <a:solidFill>
                            <a:schemeClr val="bg1"/>
                          </a:solidFill>
                          <a:effectLst/>
                        </a:rPr>
                        <a:t>　　　　　　　　　　　　　　　</a:t>
                      </a:r>
                      <a:endParaRPr lang="en-US" altLang="ja-JP" sz="2400" kern="100" dirty="0" smtClean="0">
                        <a:solidFill>
                          <a:schemeClr val="bg1"/>
                        </a:solidFill>
                        <a:effectLst/>
                      </a:endParaRPr>
                    </a:p>
                    <a:p>
                      <a:pPr algn="just">
                        <a:spcAft>
                          <a:spcPts val="0"/>
                        </a:spcAft>
                      </a:pPr>
                      <a:r>
                        <a:rPr kumimoji="1" lang="ja-JP" altLang="en-US" sz="2400" b="1" kern="100" dirty="0" smtClean="0">
                          <a:solidFill>
                            <a:schemeClr val="bg1"/>
                          </a:solidFill>
                          <a:effectLst/>
                          <a:latin typeface="+mn-lt"/>
                          <a:ea typeface="+mn-ea"/>
                          <a:cs typeface="+mn-cs"/>
                        </a:rPr>
                        <a:t>　　　　① </a:t>
                      </a:r>
                      <a:r>
                        <a:rPr kumimoji="1" lang="ja-JP" altLang="ja-JP" sz="2400" b="1" kern="100" dirty="0" smtClean="0">
                          <a:solidFill>
                            <a:schemeClr val="bg1"/>
                          </a:solidFill>
                          <a:effectLst/>
                          <a:latin typeface="+mn-lt"/>
                          <a:ea typeface="+mn-ea"/>
                          <a:cs typeface="+mn-cs"/>
                        </a:rPr>
                        <a:t>運転操作ミスはなかったか</a:t>
                      </a:r>
                      <a:endParaRPr kumimoji="1" lang="en-US" altLang="ja-JP" sz="2400" b="1" kern="100" dirty="0" smtClean="0">
                        <a:solidFill>
                          <a:schemeClr val="bg1"/>
                        </a:solidFill>
                        <a:effectLst/>
                        <a:latin typeface="+mn-lt"/>
                        <a:ea typeface="+mn-ea"/>
                        <a:cs typeface="+mn-cs"/>
                      </a:endParaRPr>
                    </a:p>
                    <a:p>
                      <a:pPr algn="just">
                        <a:spcAft>
                          <a:spcPts val="0"/>
                        </a:spcAft>
                      </a:pPr>
                      <a:r>
                        <a:rPr kumimoji="1" lang="ja-JP" altLang="en-US" sz="2400" b="1" kern="100" dirty="0" smtClean="0">
                          <a:solidFill>
                            <a:schemeClr val="bg1"/>
                          </a:solidFill>
                          <a:effectLst/>
                          <a:latin typeface="+mn-lt"/>
                          <a:ea typeface="+mn-ea"/>
                          <a:cs typeface="+mn-cs"/>
                        </a:rPr>
                        <a:t>　　　　② </a:t>
                      </a:r>
                      <a:r>
                        <a:rPr kumimoji="1" lang="ja-JP" altLang="ja-JP" sz="2400" b="1" kern="100" dirty="0" smtClean="0">
                          <a:solidFill>
                            <a:schemeClr val="bg1"/>
                          </a:solidFill>
                          <a:effectLst/>
                          <a:latin typeface="+mn-lt"/>
                          <a:ea typeface="+mn-ea"/>
                          <a:cs typeface="+mn-cs"/>
                        </a:rPr>
                        <a:t>受注者が作成した「業務計画」が、要求水準の達成するための</a:t>
                      </a:r>
                      <a:endParaRPr kumimoji="1" lang="en-US" altLang="ja-JP" sz="2400" b="1" kern="100" dirty="0" smtClean="0">
                        <a:solidFill>
                          <a:schemeClr val="bg1"/>
                        </a:solidFill>
                        <a:effectLst/>
                        <a:latin typeface="+mn-lt"/>
                        <a:ea typeface="+mn-ea"/>
                        <a:cs typeface="+mn-cs"/>
                      </a:endParaRPr>
                    </a:p>
                    <a:p>
                      <a:pPr algn="just">
                        <a:spcAft>
                          <a:spcPts val="0"/>
                        </a:spcAft>
                      </a:pPr>
                      <a:r>
                        <a:rPr kumimoji="1" lang="ja-JP" altLang="en-US" sz="2400" b="1" kern="100" dirty="0" smtClean="0">
                          <a:solidFill>
                            <a:schemeClr val="bg1"/>
                          </a:solidFill>
                          <a:effectLst/>
                          <a:latin typeface="+mn-lt"/>
                          <a:ea typeface="+mn-ea"/>
                          <a:cs typeface="+mn-cs"/>
                        </a:rPr>
                        <a:t>　　　　　  </a:t>
                      </a:r>
                      <a:r>
                        <a:rPr kumimoji="1" lang="ja-JP" altLang="ja-JP" sz="2400" b="1" kern="100" dirty="0" smtClean="0">
                          <a:solidFill>
                            <a:schemeClr val="bg1"/>
                          </a:solidFill>
                          <a:effectLst/>
                          <a:latin typeface="+mn-lt"/>
                          <a:ea typeface="+mn-ea"/>
                          <a:cs typeface="+mn-cs"/>
                        </a:rPr>
                        <a:t>合理的な計画となっていたか</a:t>
                      </a:r>
                      <a:endParaRPr kumimoji="1" lang="en-US" altLang="ja-JP" sz="2400" b="1" kern="100" dirty="0" smtClean="0">
                        <a:solidFill>
                          <a:schemeClr val="bg1"/>
                        </a:solidFill>
                        <a:effectLst/>
                        <a:latin typeface="+mn-lt"/>
                        <a:ea typeface="+mn-ea"/>
                        <a:cs typeface="+mn-cs"/>
                      </a:endParaRPr>
                    </a:p>
                    <a:p>
                      <a:pPr algn="just">
                        <a:spcAft>
                          <a:spcPts val="0"/>
                        </a:spcAft>
                      </a:pPr>
                      <a:r>
                        <a:rPr kumimoji="1" lang="ja-JP" altLang="en-US" sz="2400" b="1" kern="100" dirty="0" smtClean="0">
                          <a:solidFill>
                            <a:schemeClr val="bg1"/>
                          </a:solidFill>
                          <a:effectLst/>
                          <a:latin typeface="+mn-lt"/>
                          <a:ea typeface="+mn-ea"/>
                          <a:cs typeface="+mn-cs"/>
                        </a:rPr>
                        <a:t>　　　　③ </a:t>
                      </a:r>
                      <a:r>
                        <a:rPr kumimoji="1" lang="ja-JP" altLang="ja-JP" sz="2400" b="1" kern="100" dirty="0" smtClean="0">
                          <a:solidFill>
                            <a:schemeClr val="bg1"/>
                          </a:solidFill>
                          <a:effectLst/>
                          <a:latin typeface="+mn-lt"/>
                          <a:ea typeface="+mn-ea"/>
                          <a:cs typeface="+mn-cs"/>
                        </a:rPr>
                        <a:t>「業務計画」に則り、適切な維持管理を実施したか</a:t>
                      </a:r>
                      <a:endParaRPr kumimoji="1" lang="en-US" altLang="ja-JP" sz="2400" b="1" kern="100" dirty="0" smtClean="0">
                        <a:solidFill>
                          <a:schemeClr val="bg1"/>
                        </a:solidFill>
                        <a:effectLst/>
                        <a:latin typeface="+mn-lt"/>
                        <a:ea typeface="+mn-ea"/>
                        <a:cs typeface="+mn-cs"/>
                      </a:endParaRPr>
                    </a:p>
                    <a:p>
                      <a:pPr algn="just">
                        <a:spcAft>
                          <a:spcPts val="0"/>
                        </a:spcAft>
                      </a:pPr>
                      <a:r>
                        <a:rPr kumimoji="1" lang="ja-JP" altLang="en-US" sz="2400" b="1" kern="100" dirty="0" smtClean="0">
                          <a:solidFill>
                            <a:schemeClr val="bg1"/>
                          </a:solidFill>
                          <a:effectLst/>
                          <a:latin typeface="+mn-lt"/>
                          <a:ea typeface="+mn-ea"/>
                          <a:cs typeface="+mn-cs"/>
                        </a:rPr>
                        <a:t>　　　　④ </a:t>
                      </a:r>
                      <a:r>
                        <a:rPr kumimoji="1" lang="ja-JP" altLang="ja-JP" sz="2400" b="1" kern="100" dirty="0" smtClean="0">
                          <a:solidFill>
                            <a:schemeClr val="bg1"/>
                          </a:solidFill>
                          <a:effectLst/>
                          <a:latin typeface="+mn-lt"/>
                          <a:ea typeface="+mn-ea"/>
                          <a:cs typeface="+mn-cs"/>
                        </a:rPr>
                        <a:t>マニュアル、手順書等に従っていたか</a:t>
                      </a:r>
                      <a:endParaRPr kumimoji="1" lang="en-US" altLang="ja-JP" sz="2400" b="1" kern="100" dirty="0" smtClean="0">
                        <a:solidFill>
                          <a:schemeClr val="bg1"/>
                        </a:solidFill>
                        <a:effectLst/>
                        <a:latin typeface="+mn-lt"/>
                        <a:ea typeface="+mn-ea"/>
                        <a:cs typeface="+mn-cs"/>
                      </a:endParaRPr>
                    </a:p>
                    <a:p>
                      <a:pPr algn="just">
                        <a:spcAft>
                          <a:spcPts val="0"/>
                        </a:spcAft>
                      </a:pPr>
                      <a:r>
                        <a:rPr kumimoji="1" lang="ja-JP" altLang="en-US" sz="2400" b="1" kern="100" dirty="0" smtClean="0">
                          <a:solidFill>
                            <a:schemeClr val="bg1"/>
                          </a:solidFill>
                          <a:effectLst/>
                          <a:latin typeface="+mn-lt"/>
                          <a:ea typeface="+mn-ea"/>
                          <a:cs typeface="+mn-cs"/>
                        </a:rPr>
                        <a:t>　　　　⑤ </a:t>
                      </a:r>
                      <a:r>
                        <a:rPr kumimoji="1" lang="ja-JP" altLang="ja-JP" sz="2400" b="1" kern="100" dirty="0" smtClean="0">
                          <a:solidFill>
                            <a:schemeClr val="bg1"/>
                          </a:solidFill>
                          <a:effectLst/>
                          <a:latin typeface="+mn-lt"/>
                          <a:ea typeface="+mn-ea"/>
                          <a:cs typeface="+mn-cs"/>
                        </a:rPr>
                        <a:t>当然必要な確認を行っていたか</a:t>
                      </a:r>
                      <a:endParaRPr kumimoji="1" lang="en-US" altLang="ja-JP" sz="2400" b="1" kern="100" dirty="0" smtClean="0">
                        <a:solidFill>
                          <a:schemeClr val="bg1"/>
                        </a:solidFill>
                        <a:effectLst/>
                        <a:latin typeface="+mn-lt"/>
                        <a:ea typeface="+mn-ea"/>
                        <a:cs typeface="+mn-cs"/>
                      </a:endParaRPr>
                    </a:p>
                    <a:p>
                      <a:pPr algn="just">
                        <a:spcAft>
                          <a:spcPts val="0"/>
                        </a:spcAft>
                      </a:pPr>
                      <a:r>
                        <a:rPr kumimoji="1" lang="ja-JP" altLang="en-US" sz="2400" b="1" kern="100" dirty="0" smtClean="0">
                          <a:solidFill>
                            <a:schemeClr val="bg1"/>
                          </a:solidFill>
                          <a:effectLst/>
                          <a:latin typeface="+mn-lt"/>
                          <a:ea typeface="+mn-ea"/>
                          <a:cs typeface="+mn-cs"/>
                        </a:rPr>
                        <a:t>　　　　⑥ </a:t>
                      </a:r>
                      <a:r>
                        <a:rPr kumimoji="1" lang="ja-JP" altLang="ja-JP" sz="2400" b="1" kern="100" dirty="0" smtClean="0">
                          <a:solidFill>
                            <a:schemeClr val="bg1"/>
                          </a:solidFill>
                          <a:effectLst/>
                          <a:latin typeface="+mn-lt"/>
                          <a:ea typeface="+mn-ea"/>
                          <a:cs typeface="+mn-cs"/>
                        </a:rPr>
                        <a:t>禁止行為を行っていなかったか</a:t>
                      </a:r>
                      <a:endParaRPr kumimoji="1" lang="en-US" altLang="ja-JP" sz="2400" b="1" kern="100" dirty="0" smtClean="0">
                        <a:solidFill>
                          <a:schemeClr val="bg1"/>
                        </a:solidFill>
                        <a:effectLst/>
                        <a:latin typeface="+mn-lt"/>
                        <a:ea typeface="+mn-ea"/>
                        <a:cs typeface="+mn-cs"/>
                      </a:endParaRPr>
                    </a:p>
                    <a:p>
                      <a:pPr algn="just">
                        <a:spcAft>
                          <a:spcPts val="0"/>
                        </a:spcAft>
                      </a:pPr>
                      <a:r>
                        <a:rPr kumimoji="1" lang="ja-JP" altLang="en-US" sz="2400" b="1" kern="100" dirty="0" smtClean="0">
                          <a:solidFill>
                            <a:schemeClr val="bg1"/>
                          </a:solidFill>
                          <a:effectLst/>
                          <a:latin typeface="+mn-lt"/>
                          <a:ea typeface="+mn-ea"/>
                          <a:cs typeface="+mn-cs"/>
                        </a:rPr>
                        <a:t>　　　　⑦ </a:t>
                      </a:r>
                      <a:r>
                        <a:rPr kumimoji="1" lang="ja-JP" altLang="ja-JP" sz="2400" b="1" kern="100" dirty="0" smtClean="0">
                          <a:solidFill>
                            <a:schemeClr val="bg1"/>
                          </a:solidFill>
                          <a:effectLst/>
                          <a:latin typeface="+mn-lt"/>
                          <a:ea typeface="+mn-ea"/>
                          <a:cs typeface="+mn-cs"/>
                        </a:rPr>
                        <a:t>発生事案に対し、適切な対応を行っていたか</a:t>
                      </a:r>
                    </a:p>
                    <a:p>
                      <a:pPr algn="just">
                        <a:spcAft>
                          <a:spcPts val="0"/>
                        </a:spcAft>
                      </a:pP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746907367"/>
                  </a:ext>
                </a:extLst>
              </a:tr>
            </a:tbl>
          </a:graphicData>
        </a:graphic>
      </p:graphicFrame>
    </p:spTree>
    <p:extLst>
      <p:ext uri="{BB962C8B-B14F-4D97-AF65-F5344CB8AC3E}">
        <p14:creationId xmlns:p14="http://schemas.microsoft.com/office/powerpoint/2010/main" val="413957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a:t>
            </a:fld>
            <a:endParaRPr kumimoji="1" lang="ja-JP" altLang="en-US" dirty="0"/>
          </a:p>
        </p:txBody>
      </p:sp>
      <p:sp>
        <p:nvSpPr>
          <p:cNvPr id="7" name="テキスト ボックス 6"/>
          <p:cNvSpPr txBox="1"/>
          <p:nvPr/>
        </p:nvSpPr>
        <p:spPr>
          <a:xfrm>
            <a:off x="-11886" y="1531721"/>
            <a:ext cx="5947133" cy="2554513"/>
          </a:xfrm>
          <a:prstGeom prst="rect">
            <a:avLst/>
          </a:prstGeom>
          <a:noFill/>
        </p:spPr>
        <p:txBody>
          <a:bodyPr vert="horz" wrap="square" lIns="91407" tIns="45704" rIns="91407" bIns="45704" rtlCol="0" anchor="t">
            <a:spAutoFit/>
          </a:bodyPr>
          <a:lstStyle/>
          <a:p>
            <a:r>
              <a:rPr lang="ja-JP" altLang="en-US" sz="1600" dirty="0" smtClean="0">
                <a:latin typeface="HG丸ｺﾞｼｯｸM-PRO" panose="020F0600000000000000" pitchFamily="50" charset="-128"/>
                <a:ea typeface="HG丸ｺﾞｼｯｸM-PRO" panose="020F0600000000000000" pitchFamily="50" charset="-128"/>
              </a:rPr>
              <a:t>　○本市では、明治</a:t>
            </a:r>
            <a:r>
              <a:rPr lang="en-US" altLang="ja-JP" sz="1600" dirty="0" smtClean="0">
                <a:latin typeface="HG丸ｺﾞｼｯｸM-PRO" panose="020F0600000000000000" pitchFamily="50" charset="-128"/>
                <a:ea typeface="HG丸ｺﾞｼｯｸM-PRO" panose="020F0600000000000000" pitchFamily="50" charset="-128"/>
              </a:rPr>
              <a:t>27</a:t>
            </a:r>
            <a:r>
              <a:rPr lang="ja-JP" altLang="en-US" sz="1600" dirty="0" smtClean="0">
                <a:latin typeface="HG丸ｺﾞｼｯｸM-PRO" panose="020F0600000000000000" pitchFamily="50" charset="-128"/>
                <a:ea typeface="HG丸ｺﾞｼｯｸM-PRO" panose="020F0600000000000000" pitchFamily="50" charset="-128"/>
              </a:rPr>
              <a:t>年より下水道事業に着手。</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　○本市の下水道は、雨水と汚水を同一の管で集める</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合流式下水道を採用。</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　○下水は下水管</a:t>
            </a:r>
            <a:r>
              <a:rPr lang="ja-JP" altLang="en-US" sz="1600" dirty="0" err="1" smtClean="0">
                <a:latin typeface="HG丸ｺﾞｼｯｸM-PRO" panose="020F0600000000000000" pitchFamily="50" charset="-128"/>
                <a:ea typeface="HG丸ｺﾞｼｯｸM-PRO" panose="020F0600000000000000" pitchFamily="50" charset="-128"/>
              </a:rPr>
              <a:t>きょを</a:t>
            </a:r>
            <a:r>
              <a:rPr lang="ja-JP" altLang="en-US" sz="1600" dirty="0" smtClean="0">
                <a:latin typeface="HG丸ｺﾞｼｯｸM-PRO" panose="020F0600000000000000" pitchFamily="50" charset="-128"/>
                <a:ea typeface="HG丸ｺﾞｼｯｸM-PRO" panose="020F0600000000000000" pitchFamily="50" charset="-128"/>
              </a:rPr>
              <a:t>通じて、抽水所（ポンプ場）を介</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して下水処理場に流入し、そこで微生物の働きなどに</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よって処理し、河川へ放流。</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smtClean="0">
                <a:latin typeface="HG丸ｺﾞｼｯｸM-PRO" panose="020F0600000000000000" pitchFamily="50" charset="-128"/>
                <a:ea typeface="HG丸ｺﾞｼｯｸM-PRO" panose="020F0600000000000000" pitchFamily="50" charset="-128"/>
              </a:rPr>
              <a:t>　○市内には約</a:t>
            </a:r>
            <a:r>
              <a:rPr lang="en-US" altLang="ja-JP" sz="1600" dirty="0" smtClean="0">
                <a:latin typeface="HG丸ｺﾞｼｯｸM-PRO" panose="020F0600000000000000" pitchFamily="50" charset="-128"/>
                <a:ea typeface="HG丸ｺﾞｼｯｸM-PRO" panose="020F0600000000000000" pitchFamily="50" charset="-128"/>
              </a:rPr>
              <a:t>4,960km</a:t>
            </a:r>
            <a:r>
              <a:rPr lang="ja-JP" altLang="en-US" sz="1600" dirty="0" smtClean="0">
                <a:latin typeface="HG丸ｺﾞｼｯｸM-PRO" panose="020F0600000000000000" pitchFamily="50" charset="-128"/>
                <a:ea typeface="HG丸ｺﾞｼｯｸM-PRO" panose="020F0600000000000000" pitchFamily="50" charset="-128"/>
              </a:rPr>
              <a:t>の管</a:t>
            </a:r>
            <a:r>
              <a:rPr lang="ja-JP" altLang="en-US" sz="1600" dirty="0" err="1" smtClean="0">
                <a:latin typeface="HG丸ｺﾞｼｯｸM-PRO" panose="020F0600000000000000" pitchFamily="50" charset="-128"/>
                <a:ea typeface="HG丸ｺﾞｼｯｸM-PRO" panose="020F0600000000000000" pitchFamily="50" charset="-128"/>
              </a:rPr>
              <a:t>きょ</a:t>
            </a:r>
            <a:r>
              <a:rPr lang="ja-JP" altLang="en-US" sz="1600" dirty="0" smtClean="0">
                <a:latin typeface="HG丸ｺﾞｼｯｸM-PRO" panose="020F0600000000000000" pitchFamily="50" charset="-128"/>
                <a:ea typeface="HG丸ｺﾞｼｯｸM-PRO" panose="020F0600000000000000" pitchFamily="50" charset="-128"/>
              </a:rPr>
              <a:t>、</a:t>
            </a:r>
            <a:r>
              <a:rPr lang="en-US" altLang="ja-JP" sz="1600" dirty="0" smtClean="0">
                <a:latin typeface="HG丸ｺﾞｼｯｸM-PRO" panose="020F0600000000000000" pitchFamily="50" charset="-128"/>
                <a:ea typeface="HG丸ｺﾞｼｯｸM-PRO" panose="020F0600000000000000" pitchFamily="50" charset="-128"/>
              </a:rPr>
              <a:t>58</a:t>
            </a:r>
            <a:r>
              <a:rPr lang="ja-JP" altLang="en-US" sz="1600" dirty="0" smtClean="0">
                <a:latin typeface="HG丸ｺﾞｼｯｸM-PRO" panose="020F0600000000000000" pitchFamily="50" charset="-128"/>
                <a:ea typeface="HG丸ｺﾞｼｯｸM-PRO" panose="020F0600000000000000" pitchFamily="50" charset="-128"/>
              </a:rPr>
              <a:t>箇所の抽水所</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（ポンプ場）、</a:t>
            </a:r>
            <a:r>
              <a:rPr lang="en-US" altLang="ja-JP" sz="1600" dirty="0" smtClean="0">
                <a:latin typeface="HG丸ｺﾞｼｯｸM-PRO" panose="020F0600000000000000" pitchFamily="50" charset="-128"/>
                <a:ea typeface="HG丸ｺﾞｼｯｸM-PRO" panose="020F0600000000000000" pitchFamily="50" charset="-128"/>
              </a:rPr>
              <a:t>12</a:t>
            </a:r>
            <a:r>
              <a:rPr lang="ja-JP" altLang="en-US" sz="1600" dirty="0" smtClean="0">
                <a:latin typeface="HG丸ｺﾞｼｯｸM-PRO" panose="020F0600000000000000" pitchFamily="50" charset="-128"/>
                <a:ea typeface="HG丸ｺﾞｼｯｸM-PRO" panose="020F0600000000000000" pitchFamily="50" charset="-128"/>
              </a:rPr>
              <a:t>箇所の下水処理場、下水汚泥を</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処理するスラッジセンターがあり、</a:t>
            </a:r>
            <a:r>
              <a:rPr lang="en-US" altLang="ja-JP" sz="1600" dirty="0" smtClean="0">
                <a:latin typeface="HG丸ｺﾞｼｯｸM-PRO" panose="020F0600000000000000" pitchFamily="50" charset="-128"/>
                <a:ea typeface="HG丸ｺﾞｼｯｸM-PRO" panose="020F0600000000000000" pitchFamily="50" charset="-128"/>
              </a:rPr>
              <a:t>12</a:t>
            </a:r>
            <a:r>
              <a:rPr lang="ja-JP" altLang="en-US" sz="1600" dirty="0" smtClean="0">
                <a:latin typeface="HG丸ｺﾞｼｯｸM-PRO" panose="020F0600000000000000" pitchFamily="50" charset="-128"/>
                <a:ea typeface="HG丸ｺﾞｼｯｸM-PRO" panose="020F0600000000000000" pitchFamily="50" charset="-128"/>
              </a:rPr>
              <a:t>の下水処理</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区と</a:t>
            </a:r>
            <a:r>
              <a:rPr lang="en-US" altLang="ja-JP" sz="1600" dirty="0" smtClean="0">
                <a:latin typeface="HG丸ｺﾞｼｯｸM-PRO" panose="020F0600000000000000" pitchFamily="50" charset="-128"/>
                <a:ea typeface="HG丸ｺﾞｼｯｸM-PRO" panose="020F0600000000000000" pitchFamily="50" charset="-128"/>
              </a:rPr>
              <a:t>3</a:t>
            </a:r>
            <a:r>
              <a:rPr lang="ja-JP" altLang="en-US" sz="1600" dirty="0" err="1" smtClean="0">
                <a:latin typeface="HG丸ｺﾞｼｯｸM-PRO" panose="020F0600000000000000" pitchFamily="50" charset="-128"/>
                <a:ea typeface="HG丸ｺﾞｼｯｸM-PRO" panose="020F0600000000000000" pitchFamily="50" charset="-128"/>
              </a:rPr>
              <a:t>つの</a:t>
            </a:r>
            <a:r>
              <a:rPr lang="ja-JP" altLang="en-US" sz="1600" dirty="0" smtClean="0">
                <a:latin typeface="HG丸ｺﾞｼｯｸM-PRO" panose="020F0600000000000000" pitchFamily="50" charset="-128"/>
                <a:ea typeface="HG丸ｺﾞｼｯｸM-PRO" panose="020F0600000000000000" pitchFamily="50" charset="-128"/>
              </a:rPr>
              <a:t>流域下水道区域に分けられています。</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1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大阪市下水道事業概要</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はじめに</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pic>
        <p:nvPicPr>
          <p:cNvPr id="1026" name="Picture 2" descr="イメ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935" y="1222016"/>
            <a:ext cx="3846456" cy="4210958"/>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グループ化 96"/>
          <p:cNvGrpSpPr/>
          <p:nvPr/>
        </p:nvGrpSpPr>
        <p:grpSpPr>
          <a:xfrm>
            <a:off x="212241" y="4560128"/>
            <a:ext cx="6815575" cy="2085375"/>
            <a:chOff x="525111" y="676634"/>
            <a:chExt cx="8915101" cy="2727771"/>
          </a:xfrm>
        </p:grpSpPr>
        <p:pic>
          <p:nvPicPr>
            <p:cNvPr id="98" name="図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7588" y="2459372"/>
              <a:ext cx="872624" cy="945033"/>
            </a:xfrm>
            <a:prstGeom prst="rect">
              <a:avLst/>
            </a:prstGeom>
          </p:spPr>
        </p:pic>
        <p:pic>
          <p:nvPicPr>
            <p:cNvPr id="99" name="図 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915" y="2152064"/>
              <a:ext cx="1148715" cy="880110"/>
            </a:xfrm>
            <a:prstGeom prst="rect">
              <a:avLst/>
            </a:prstGeom>
          </p:spPr>
        </p:pic>
        <p:pic>
          <p:nvPicPr>
            <p:cNvPr id="100" name="図 9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4233" y="2268086"/>
              <a:ext cx="885825" cy="809625"/>
            </a:xfrm>
            <a:prstGeom prst="rect">
              <a:avLst/>
            </a:prstGeom>
          </p:spPr>
        </p:pic>
        <p:pic>
          <p:nvPicPr>
            <p:cNvPr id="101" name="図 100"/>
            <p:cNvPicPr>
              <a:picLocks noChangeAspect="1"/>
            </p:cNvPicPr>
            <p:nvPr/>
          </p:nvPicPr>
          <p:blipFill rotWithShape="1">
            <a:blip r:embed="rId7" cstate="print">
              <a:extLst>
                <a:ext uri="{28A0092B-C50C-407E-A947-70E740481C1C}">
                  <a14:useLocalDpi xmlns:a14="http://schemas.microsoft.com/office/drawing/2010/main" val="0"/>
                </a:ext>
              </a:extLst>
            </a:blip>
            <a:srcRect r="40119"/>
            <a:stretch/>
          </p:blipFill>
          <p:spPr>
            <a:xfrm>
              <a:off x="525111" y="676634"/>
              <a:ext cx="4209315" cy="1295400"/>
            </a:xfrm>
            <a:prstGeom prst="rect">
              <a:avLst/>
            </a:prstGeom>
          </p:spPr>
        </p:pic>
        <p:sp>
          <p:nvSpPr>
            <p:cNvPr id="102" name="Line 591"/>
            <p:cNvSpPr>
              <a:spLocks noChangeShapeType="1"/>
            </p:cNvSpPr>
            <p:nvPr/>
          </p:nvSpPr>
          <p:spPr bwMode="gray">
            <a:xfrm>
              <a:off x="1175795" y="1908243"/>
              <a:ext cx="0" cy="687388"/>
            </a:xfrm>
            <a:prstGeom prst="line">
              <a:avLst/>
            </a:prstGeom>
            <a:noFill/>
            <a:ln w="9525">
              <a:solidFill>
                <a:srgbClr val="000000"/>
              </a:solidFill>
              <a:round/>
              <a:headEnd/>
              <a:tailEnd/>
            </a:ln>
          </p:spPr>
          <p:txBody>
            <a:bodyPr/>
            <a:lstStyle/>
            <a:p>
              <a:endParaRPr lang="ja-JP" altLang="en-US"/>
            </a:p>
          </p:txBody>
        </p:sp>
        <p:sp>
          <p:nvSpPr>
            <p:cNvPr id="103" name="Line 592"/>
            <p:cNvSpPr>
              <a:spLocks noChangeShapeType="1"/>
            </p:cNvSpPr>
            <p:nvPr/>
          </p:nvSpPr>
          <p:spPr bwMode="gray">
            <a:xfrm>
              <a:off x="1248027" y="1908250"/>
              <a:ext cx="0" cy="633413"/>
            </a:xfrm>
            <a:prstGeom prst="line">
              <a:avLst/>
            </a:prstGeom>
            <a:noFill/>
            <a:ln w="9525">
              <a:solidFill>
                <a:srgbClr val="000000"/>
              </a:solidFill>
              <a:round/>
              <a:headEnd/>
              <a:tailEnd/>
            </a:ln>
          </p:spPr>
          <p:txBody>
            <a:bodyPr/>
            <a:lstStyle/>
            <a:p>
              <a:endParaRPr lang="ja-JP" altLang="en-US"/>
            </a:p>
          </p:txBody>
        </p:sp>
        <p:sp>
          <p:nvSpPr>
            <p:cNvPr id="104" name="Line 593"/>
            <p:cNvSpPr>
              <a:spLocks noChangeAspect="1" noChangeShapeType="1"/>
            </p:cNvSpPr>
            <p:nvPr/>
          </p:nvSpPr>
          <p:spPr bwMode="gray">
            <a:xfrm rot="-4763704">
              <a:off x="1452351" y="2336670"/>
              <a:ext cx="33338" cy="459184"/>
            </a:xfrm>
            <a:prstGeom prst="line">
              <a:avLst/>
            </a:prstGeom>
            <a:noFill/>
            <a:ln w="9525">
              <a:solidFill>
                <a:srgbClr val="000000"/>
              </a:solidFill>
              <a:round/>
              <a:headEnd/>
              <a:tailEnd/>
            </a:ln>
          </p:spPr>
          <p:txBody>
            <a:bodyPr/>
            <a:lstStyle/>
            <a:p>
              <a:endParaRPr lang="ja-JP" altLang="en-US"/>
            </a:p>
          </p:txBody>
        </p:sp>
        <p:sp>
          <p:nvSpPr>
            <p:cNvPr id="105" name="Line 594"/>
            <p:cNvSpPr>
              <a:spLocks noChangeShapeType="1"/>
            </p:cNvSpPr>
            <p:nvPr/>
          </p:nvSpPr>
          <p:spPr bwMode="gray">
            <a:xfrm>
              <a:off x="1691733" y="1903481"/>
              <a:ext cx="0" cy="677862"/>
            </a:xfrm>
            <a:prstGeom prst="line">
              <a:avLst/>
            </a:prstGeom>
            <a:noFill/>
            <a:ln w="9525">
              <a:solidFill>
                <a:srgbClr val="000000"/>
              </a:solidFill>
              <a:round/>
              <a:headEnd/>
              <a:tailEnd/>
            </a:ln>
          </p:spPr>
          <p:txBody>
            <a:bodyPr/>
            <a:lstStyle/>
            <a:p>
              <a:endParaRPr lang="ja-JP" altLang="en-US"/>
            </a:p>
          </p:txBody>
        </p:sp>
        <p:sp>
          <p:nvSpPr>
            <p:cNvPr id="106" name="Line 595"/>
            <p:cNvSpPr>
              <a:spLocks noChangeShapeType="1"/>
            </p:cNvSpPr>
            <p:nvPr/>
          </p:nvSpPr>
          <p:spPr bwMode="gray">
            <a:xfrm>
              <a:off x="1765685" y="1903484"/>
              <a:ext cx="0" cy="693737"/>
            </a:xfrm>
            <a:prstGeom prst="line">
              <a:avLst/>
            </a:prstGeom>
            <a:noFill/>
            <a:ln w="9525">
              <a:solidFill>
                <a:srgbClr val="000000"/>
              </a:solidFill>
              <a:round/>
              <a:headEnd/>
              <a:tailEnd/>
            </a:ln>
          </p:spPr>
          <p:txBody>
            <a:bodyPr/>
            <a:lstStyle/>
            <a:p>
              <a:endParaRPr lang="ja-JP" altLang="en-US"/>
            </a:p>
          </p:txBody>
        </p:sp>
        <p:sp>
          <p:nvSpPr>
            <p:cNvPr id="107" name="AutoShape 645"/>
            <p:cNvSpPr>
              <a:spLocks noChangeArrowheads="1"/>
            </p:cNvSpPr>
            <p:nvPr/>
          </p:nvSpPr>
          <p:spPr bwMode="auto">
            <a:xfrm rot="334862">
              <a:off x="1620973" y="2742273"/>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108" name="AutoShape 646"/>
            <p:cNvSpPr>
              <a:spLocks noChangeArrowheads="1"/>
            </p:cNvSpPr>
            <p:nvPr/>
          </p:nvSpPr>
          <p:spPr bwMode="auto">
            <a:xfrm rot="334862">
              <a:off x="1621577" y="2910701"/>
              <a:ext cx="495300" cy="107950"/>
            </a:xfrm>
            <a:prstGeom prst="rightArrow">
              <a:avLst>
                <a:gd name="adj1" fmla="val 50000"/>
                <a:gd name="adj2" fmla="val 105882"/>
              </a:avLst>
            </a:prstGeom>
            <a:solidFill>
              <a:srgbClr val="333333"/>
            </a:solidFill>
            <a:ln w="9525">
              <a:solidFill>
                <a:srgbClr val="333333"/>
              </a:solidFill>
              <a:miter lim="800000"/>
              <a:headEnd/>
              <a:tailEnd/>
            </a:ln>
          </p:spPr>
          <p:txBody>
            <a:bodyPr wrap="none" anchor="ctr"/>
            <a:lstStyle/>
            <a:p>
              <a:endParaRPr lang="ja-JP" altLang="en-US"/>
            </a:p>
          </p:txBody>
        </p:sp>
        <p:sp>
          <p:nvSpPr>
            <p:cNvPr id="109" name="Rectangle 648"/>
            <p:cNvSpPr>
              <a:spLocks noChangeArrowheads="1"/>
            </p:cNvSpPr>
            <p:nvPr/>
          </p:nvSpPr>
          <p:spPr bwMode="auto">
            <a:xfrm rot="360000">
              <a:off x="1253388" y="2683500"/>
              <a:ext cx="717347" cy="156290"/>
            </a:xfrm>
            <a:prstGeom prst="rect">
              <a:avLst/>
            </a:prstGeom>
            <a:noFill/>
            <a:ln w="9525">
              <a:noFill/>
              <a:miter lim="800000"/>
              <a:headEnd/>
              <a:tailEnd/>
            </a:ln>
          </p:spPr>
          <p:txBody>
            <a:bodyPr wrap="square" lIns="0" tIns="0" rIns="0" bIns="0">
              <a:spAutoFit/>
            </a:bodyPr>
            <a:lstStyle/>
            <a:p>
              <a:pPr algn="just"/>
              <a:r>
                <a:rPr lang="ja-JP" altLang="en-US" sz="1000" b="1" dirty="0">
                  <a:latin typeface="HG丸ｺﾞｼｯｸM-PRO" pitchFamily="50" charset="-128"/>
                  <a:ea typeface="HG丸ｺﾞｼｯｸM-PRO" pitchFamily="50" charset="-128"/>
                </a:rPr>
                <a:t>雨水</a:t>
              </a:r>
            </a:p>
          </p:txBody>
        </p:sp>
        <p:sp>
          <p:nvSpPr>
            <p:cNvPr id="110" name="Rectangle 649"/>
            <p:cNvSpPr>
              <a:spLocks noChangeArrowheads="1"/>
            </p:cNvSpPr>
            <p:nvPr/>
          </p:nvSpPr>
          <p:spPr bwMode="auto">
            <a:xfrm rot="360000">
              <a:off x="1233665" y="2850481"/>
              <a:ext cx="737248" cy="153888"/>
            </a:xfrm>
            <a:prstGeom prst="rect">
              <a:avLst/>
            </a:prstGeom>
            <a:noFill/>
            <a:ln w="9525">
              <a:noFill/>
              <a:miter lim="800000"/>
              <a:headEnd/>
              <a:tailEnd/>
            </a:ln>
          </p:spPr>
          <p:txBody>
            <a:bodyPr wrap="square" lIns="0" tIns="0" rIns="0" bIns="0">
              <a:spAutoFit/>
            </a:bodyPr>
            <a:lstStyle/>
            <a:p>
              <a:pPr algn="just"/>
              <a:r>
                <a:rPr lang="ja-JP" altLang="en-US" sz="1000" b="1" dirty="0">
                  <a:latin typeface="HG丸ｺﾞｼｯｸM-PRO" pitchFamily="50" charset="-128"/>
                  <a:ea typeface="HG丸ｺﾞｼｯｸM-PRO" pitchFamily="50" charset="-128"/>
                </a:rPr>
                <a:t>汚水</a:t>
              </a:r>
              <a:endParaRPr lang="ja-JP" altLang="en-US" sz="1000" dirty="0">
                <a:latin typeface="HG丸ｺﾞｼｯｸM-PRO" pitchFamily="50" charset="-128"/>
                <a:ea typeface="HG丸ｺﾞｼｯｸM-PRO" pitchFamily="50" charset="-128"/>
              </a:endParaRPr>
            </a:p>
          </p:txBody>
        </p:sp>
        <p:sp>
          <p:nvSpPr>
            <p:cNvPr id="111" name="AutoShape 650"/>
            <p:cNvSpPr>
              <a:spLocks noChangeArrowheads="1"/>
            </p:cNvSpPr>
            <p:nvPr/>
          </p:nvSpPr>
          <p:spPr bwMode="auto">
            <a:xfrm>
              <a:off x="1826096" y="2022519"/>
              <a:ext cx="147902" cy="381000"/>
            </a:xfrm>
            <a:prstGeom prst="downArrow">
              <a:avLst>
                <a:gd name="adj1" fmla="val 50000"/>
                <a:gd name="adj2" fmla="val 69767"/>
              </a:avLst>
            </a:prstGeom>
            <a:solidFill>
              <a:srgbClr val="C0C0C0"/>
            </a:solidFill>
            <a:ln w="9525">
              <a:solidFill>
                <a:srgbClr val="808080"/>
              </a:solidFill>
              <a:miter lim="800000"/>
              <a:headEnd/>
              <a:tailEnd/>
            </a:ln>
          </p:spPr>
          <p:txBody>
            <a:bodyPr wrap="none" anchor="ctr"/>
            <a:lstStyle/>
            <a:p>
              <a:endParaRPr lang="ja-JP" altLang="en-US"/>
            </a:p>
          </p:txBody>
        </p:sp>
        <p:sp>
          <p:nvSpPr>
            <p:cNvPr id="112" name="AutoShape 651"/>
            <p:cNvSpPr>
              <a:spLocks noChangeArrowheads="1"/>
            </p:cNvSpPr>
            <p:nvPr/>
          </p:nvSpPr>
          <p:spPr bwMode="auto">
            <a:xfrm>
              <a:off x="965886" y="2022519"/>
              <a:ext cx="147902" cy="381000"/>
            </a:xfrm>
            <a:prstGeom prst="downArrow">
              <a:avLst>
                <a:gd name="adj1" fmla="val 50000"/>
                <a:gd name="adj2" fmla="val 69767"/>
              </a:avLst>
            </a:prstGeom>
            <a:solidFill>
              <a:srgbClr val="333333"/>
            </a:solidFill>
            <a:ln w="9525">
              <a:solidFill>
                <a:srgbClr val="333333"/>
              </a:solidFill>
              <a:miter lim="800000"/>
              <a:headEnd/>
              <a:tailEnd/>
            </a:ln>
          </p:spPr>
          <p:txBody>
            <a:bodyPr wrap="none" anchor="ctr"/>
            <a:lstStyle/>
            <a:p>
              <a:endParaRPr lang="ja-JP" altLang="en-US"/>
            </a:p>
          </p:txBody>
        </p:sp>
        <p:sp>
          <p:nvSpPr>
            <p:cNvPr id="113" name="Line 652"/>
            <p:cNvSpPr>
              <a:spLocks noChangeAspect="1" noChangeShapeType="1"/>
            </p:cNvSpPr>
            <p:nvPr/>
          </p:nvSpPr>
          <p:spPr bwMode="gray">
            <a:xfrm rot="-4763704">
              <a:off x="1813772" y="1981205"/>
              <a:ext cx="101600" cy="1384433"/>
            </a:xfrm>
            <a:prstGeom prst="line">
              <a:avLst/>
            </a:prstGeom>
            <a:noFill/>
            <a:ln w="9525">
              <a:solidFill>
                <a:srgbClr val="000000"/>
              </a:solidFill>
              <a:round/>
              <a:headEnd/>
              <a:tailEnd/>
            </a:ln>
          </p:spPr>
          <p:txBody>
            <a:bodyPr/>
            <a:lstStyle/>
            <a:p>
              <a:endParaRPr lang="ja-JP" altLang="en-US"/>
            </a:p>
          </p:txBody>
        </p:sp>
        <p:sp>
          <p:nvSpPr>
            <p:cNvPr id="114" name="Line 653"/>
            <p:cNvSpPr>
              <a:spLocks noChangeAspect="1" noChangeShapeType="1"/>
            </p:cNvSpPr>
            <p:nvPr/>
          </p:nvSpPr>
          <p:spPr bwMode="gray">
            <a:xfrm rot="-4763704">
              <a:off x="2155222" y="2211524"/>
              <a:ext cx="61913" cy="865056"/>
            </a:xfrm>
            <a:prstGeom prst="line">
              <a:avLst/>
            </a:prstGeom>
            <a:noFill/>
            <a:ln w="9525">
              <a:solidFill>
                <a:srgbClr val="000000"/>
              </a:solidFill>
              <a:round/>
              <a:headEnd/>
              <a:tailEnd/>
            </a:ln>
          </p:spPr>
          <p:txBody>
            <a:bodyPr/>
            <a:lstStyle/>
            <a:p>
              <a:endParaRPr lang="ja-JP" altLang="en-US"/>
            </a:p>
          </p:txBody>
        </p:sp>
        <p:sp>
          <p:nvSpPr>
            <p:cNvPr id="115" name="Line 654"/>
            <p:cNvSpPr>
              <a:spLocks noChangeAspect="1" noChangeShapeType="1"/>
            </p:cNvSpPr>
            <p:nvPr/>
          </p:nvSpPr>
          <p:spPr bwMode="gray">
            <a:xfrm rot="-4763704">
              <a:off x="3310393" y="2530749"/>
              <a:ext cx="28575" cy="386953"/>
            </a:xfrm>
            <a:prstGeom prst="line">
              <a:avLst/>
            </a:prstGeom>
            <a:noFill/>
            <a:ln w="9525">
              <a:solidFill>
                <a:srgbClr val="000000"/>
              </a:solidFill>
              <a:round/>
              <a:headEnd/>
              <a:tailEnd/>
            </a:ln>
          </p:spPr>
          <p:txBody>
            <a:bodyPr/>
            <a:lstStyle/>
            <a:p>
              <a:endParaRPr lang="ja-JP" altLang="en-US"/>
            </a:p>
          </p:txBody>
        </p:sp>
        <p:sp>
          <p:nvSpPr>
            <p:cNvPr id="116" name="Line 655"/>
            <p:cNvSpPr>
              <a:spLocks noChangeAspect="1" noChangeShapeType="1"/>
            </p:cNvSpPr>
            <p:nvPr/>
          </p:nvSpPr>
          <p:spPr bwMode="gray">
            <a:xfrm rot="-4763704">
              <a:off x="3262238" y="2576786"/>
              <a:ext cx="28575" cy="386953"/>
            </a:xfrm>
            <a:prstGeom prst="line">
              <a:avLst/>
            </a:prstGeom>
            <a:noFill/>
            <a:ln w="9525">
              <a:solidFill>
                <a:srgbClr val="000000"/>
              </a:solidFill>
              <a:round/>
              <a:headEnd/>
              <a:tailEnd/>
            </a:ln>
          </p:spPr>
          <p:txBody>
            <a:bodyPr/>
            <a:lstStyle/>
            <a:p>
              <a:endParaRPr lang="ja-JP" altLang="en-US"/>
            </a:p>
          </p:txBody>
        </p:sp>
        <p:grpSp>
          <p:nvGrpSpPr>
            <p:cNvPr id="117" name="Group 671"/>
            <p:cNvGrpSpPr>
              <a:grpSpLocks/>
            </p:cNvGrpSpPr>
            <p:nvPr/>
          </p:nvGrpSpPr>
          <p:grpSpPr bwMode="auto">
            <a:xfrm rot="-113120">
              <a:off x="4537096" y="2351206"/>
              <a:ext cx="4063387" cy="303212"/>
              <a:chOff x="2696" y="2601"/>
              <a:chExt cx="2125" cy="191"/>
            </a:xfrm>
          </p:grpSpPr>
          <p:sp>
            <p:nvSpPr>
              <p:cNvPr id="172" name="Line 672"/>
              <p:cNvSpPr>
                <a:spLocks noChangeAspect="1" noChangeShapeType="1"/>
              </p:cNvSpPr>
              <p:nvPr/>
            </p:nvSpPr>
            <p:spPr bwMode="gray">
              <a:xfrm rot="-4763704">
                <a:off x="3678" y="1619"/>
                <a:ext cx="157" cy="2121"/>
              </a:xfrm>
              <a:prstGeom prst="line">
                <a:avLst/>
              </a:prstGeom>
              <a:noFill/>
              <a:ln w="9525">
                <a:solidFill>
                  <a:srgbClr val="000000"/>
                </a:solidFill>
                <a:round/>
                <a:headEnd/>
                <a:tailEnd/>
              </a:ln>
            </p:spPr>
            <p:txBody>
              <a:bodyPr/>
              <a:lstStyle/>
              <a:p>
                <a:endParaRPr lang="ja-JP" altLang="en-US"/>
              </a:p>
            </p:txBody>
          </p:sp>
          <p:sp>
            <p:nvSpPr>
              <p:cNvPr id="173" name="Line 673"/>
              <p:cNvSpPr>
                <a:spLocks noChangeAspect="1" noChangeShapeType="1"/>
              </p:cNvSpPr>
              <p:nvPr/>
            </p:nvSpPr>
            <p:spPr bwMode="gray">
              <a:xfrm rot="-4763704">
                <a:off x="3682" y="1653"/>
                <a:ext cx="157" cy="2121"/>
              </a:xfrm>
              <a:prstGeom prst="line">
                <a:avLst/>
              </a:prstGeom>
              <a:noFill/>
              <a:ln w="9525">
                <a:solidFill>
                  <a:srgbClr val="000000"/>
                </a:solidFill>
                <a:round/>
                <a:headEnd/>
                <a:tailEnd/>
              </a:ln>
            </p:spPr>
            <p:txBody>
              <a:bodyPr/>
              <a:lstStyle/>
              <a:p>
                <a:endParaRPr lang="ja-JP" altLang="en-US"/>
              </a:p>
            </p:txBody>
          </p:sp>
        </p:grpSp>
        <p:sp>
          <p:nvSpPr>
            <p:cNvPr id="118" name="Rectangle 680"/>
            <p:cNvSpPr>
              <a:spLocks noChangeArrowheads="1"/>
            </p:cNvSpPr>
            <p:nvPr/>
          </p:nvSpPr>
          <p:spPr bwMode="auto">
            <a:xfrm rot="360000">
              <a:off x="7962673" y="2250313"/>
              <a:ext cx="705321" cy="169277"/>
            </a:xfrm>
            <a:prstGeom prst="rect">
              <a:avLst/>
            </a:prstGeom>
            <a:noFill/>
            <a:ln w="9525">
              <a:noFill/>
              <a:miter lim="800000"/>
              <a:headEnd/>
              <a:tailEnd/>
            </a:ln>
          </p:spPr>
          <p:txBody>
            <a:bodyPr wrap="none" lIns="0" tIns="0" rIns="0" bIns="0">
              <a:spAutoFit/>
            </a:bodyPr>
            <a:lstStyle/>
            <a:p>
              <a:pPr>
                <a:spcBef>
                  <a:spcPct val="0"/>
                </a:spcBef>
              </a:pPr>
              <a:r>
                <a:rPr lang="ja-JP" altLang="en-US" sz="1100" b="1" dirty="0">
                  <a:latin typeface="HG丸ｺﾞｼｯｸM-PRO" pitchFamily="50" charset="-128"/>
                  <a:ea typeface="HG丸ｺﾞｼｯｸM-PRO" pitchFamily="50" charset="-128"/>
                </a:rPr>
                <a:t>放流処理水</a:t>
              </a:r>
            </a:p>
          </p:txBody>
        </p:sp>
        <p:sp>
          <p:nvSpPr>
            <p:cNvPr id="119" name="Rectangle 682"/>
            <p:cNvSpPr>
              <a:spLocks noChangeArrowheads="1"/>
            </p:cNvSpPr>
            <p:nvPr/>
          </p:nvSpPr>
          <p:spPr bwMode="auto">
            <a:xfrm rot="300000">
              <a:off x="4754376" y="2967435"/>
              <a:ext cx="2196000" cy="153888"/>
            </a:xfrm>
            <a:prstGeom prst="rect">
              <a:avLst/>
            </a:prstGeom>
            <a:noFill/>
            <a:ln w="9525">
              <a:noFill/>
              <a:miter lim="800000"/>
              <a:headEnd/>
              <a:tailEnd/>
            </a:ln>
          </p:spPr>
          <p:txBody>
            <a:bodyPr lIns="0" tIns="0" rIns="0" bIns="0">
              <a:spAutoFit/>
            </a:bodyPr>
            <a:lstStyle/>
            <a:p>
              <a:pPr algn="ctr"/>
              <a:r>
                <a:rPr lang="ja-JP" altLang="en-US" sz="1000" b="1" dirty="0">
                  <a:latin typeface="HG丸ｺﾞｼｯｸM-PRO" pitchFamily="50" charset="-128"/>
                  <a:ea typeface="HG丸ｺﾞｼｯｸM-PRO" pitchFamily="50" charset="-128"/>
                </a:rPr>
                <a:t>直接放流</a:t>
              </a:r>
              <a:endParaRPr lang="ja-JP" altLang="en-US" sz="1000" dirty="0">
                <a:latin typeface="HG丸ｺﾞｼｯｸM-PRO" pitchFamily="50" charset="-128"/>
                <a:ea typeface="HG丸ｺﾞｼｯｸM-PRO" pitchFamily="50" charset="-128"/>
              </a:endParaRPr>
            </a:p>
          </p:txBody>
        </p:sp>
        <p:sp>
          <p:nvSpPr>
            <p:cNvPr id="120" name="AutoShape 683"/>
            <p:cNvSpPr>
              <a:spLocks noChangeArrowheads="1"/>
            </p:cNvSpPr>
            <p:nvPr/>
          </p:nvSpPr>
          <p:spPr bwMode="auto">
            <a:xfrm rot="360000">
              <a:off x="8027713" y="2506481"/>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121" name="AutoShape 684"/>
            <p:cNvSpPr>
              <a:spLocks noChangeArrowheads="1"/>
            </p:cNvSpPr>
            <p:nvPr/>
          </p:nvSpPr>
          <p:spPr bwMode="auto">
            <a:xfrm rot="334862">
              <a:off x="6202665" y="3068490"/>
              <a:ext cx="495300" cy="107950"/>
            </a:xfrm>
            <a:prstGeom prst="rightArrow">
              <a:avLst>
                <a:gd name="adj1" fmla="val 50000"/>
                <a:gd name="adj2" fmla="val 105882"/>
              </a:avLst>
            </a:prstGeom>
            <a:solidFill>
              <a:srgbClr val="C0C0C0"/>
            </a:solidFill>
            <a:ln w="9525">
              <a:solidFill>
                <a:srgbClr val="808080"/>
              </a:solidFill>
              <a:miter lim="800000"/>
              <a:headEnd/>
              <a:tailEnd/>
            </a:ln>
          </p:spPr>
          <p:txBody>
            <a:bodyPr wrap="none" anchor="ctr"/>
            <a:lstStyle/>
            <a:p>
              <a:endParaRPr lang="ja-JP" altLang="en-US"/>
            </a:p>
          </p:txBody>
        </p:sp>
        <p:sp>
          <p:nvSpPr>
            <p:cNvPr id="122" name="Rectangle 716"/>
            <p:cNvSpPr>
              <a:spLocks noChangeArrowheads="1"/>
            </p:cNvSpPr>
            <p:nvPr/>
          </p:nvSpPr>
          <p:spPr bwMode="auto">
            <a:xfrm>
              <a:off x="2612112" y="3115638"/>
              <a:ext cx="519766" cy="241552"/>
            </a:xfrm>
            <a:prstGeom prst="rect">
              <a:avLst/>
            </a:prstGeom>
            <a:solidFill>
              <a:schemeClr val="bg1"/>
            </a:solidFill>
            <a:ln w="9525">
              <a:noFill/>
              <a:miter lim="800000"/>
              <a:headEnd/>
              <a:tailEnd/>
            </a:ln>
          </p:spPr>
          <p:txBody>
            <a:bodyPr wrap="square" lIns="0" tIns="0" rIns="0" bIns="0">
              <a:spAutoFit/>
            </a:bodyPr>
            <a:lstStyle/>
            <a:p>
              <a:pPr algn="just"/>
              <a:r>
                <a:rPr lang="ja-JP" altLang="en-US" sz="1200" b="1" dirty="0" smtClean="0">
                  <a:latin typeface="HG丸ｺﾞｼｯｸM-PRO" pitchFamily="50" charset="-128"/>
                  <a:ea typeface="HG丸ｺﾞｼｯｸM-PRO" pitchFamily="50" charset="-128"/>
                </a:rPr>
                <a:t>管路</a:t>
              </a:r>
              <a:endParaRPr lang="ja-JP" altLang="en-US" sz="1200" b="1" dirty="0">
                <a:latin typeface="HG丸ｺﾞｼｯｸM-PRO" pitchFamily="50" charset="-128"/>
                <a:ea typeface="HG丸ｺﾞｼｯｸM-PRO" pitchFamily="50" charset="-128"/>
              </a:endParaRPr>
            </a:p>
          </p:txBody>
        </p:sp>
        <p:sp>
          <p:nvSpPr>
            <p:cNvPr id="123" name="Rectangle 717"/>
            <p:cNvSpPr>
              <a:spLocks noChangeArrowheads="1"/>
            </p:cNvSpPr>
            <p:nvPr/>
          </p:nvSpPr>
          <p:spPr bwMode="auto">
            <a:xfrm>
              <a:off x="3658433" y="3105893"/>
              <a:ext cx="737758" cy="221327"/>
            </a:xfrm>
            <a:prstGeom prst="rect">
              <a:avLst/>
            </a:prstGeom>
            <a:solidFill>
              <a:schemeClr val="bg1"/>
            </a:solidFill>
            <a:ln w="9525">
              <a:noFill/>
              <a:miter lim="800000"/>
              <a:headEnd/>
              <a:tailEnd/>
            </a:ln>
          </p:spPr>
          <p:txBody>
            <a:bodyPr wrap="none" lIns="0" tIns="0" rIns="0" bIns="0">
              <a:spAutoFit/>
            </a:bodyPr>
            <a:lstStyle/>
            <a:p>
              <a:pPr algn="just"/>
              <a:r>
                <a:rPr lang="ja-JP" altLang="en-US" sz="1200" b="1" dirty="0" smtClean="0">
                  <a:latin typeface="HG丸ｺﾞｼｯｸM-PRO" pitchFamily="50" charset="-128"/>
                  <a:ea typeface="HG丸ｺﾞｼｯｸM-PRO" pitchFamily="50" charset="-128"/>
                </a:rPr>
                <a:t>ポンプ場</a:t>
              </a:r>
              <a:endParaRPr lang="ja-JP" altLang="en-US" sz="1200" b="1" dirty="0">
                <a:latin typeface="HG丸ｺﾞｼｯｸM-PRO" pitchFamily="50" charset="-128"/>
                <a:ea typeface="HG丸ｺﾞｼｯｸM-PRO" pitchFamily="50" charset="-128"/>
              </a:endParaRPr>
            </a:p>
          </p:txBody>
        </p:sp>
        <p:grpSp>
          <p:nvGrpSpPr>
            <p:cNvPr id="124" name="グループ化 123"/>
            <p:cNvGrpSpPr/>
            <p:nvPr/>
          </p:nvGrpSpPr>
          <p:grpSpPr>
            <a:xfrm>
              <a:off x="5126559" y="2148034"/>
              <a:ext cx="1272646" cy="511175"/>
              <a:chOff x="6214286" y="4952993"/>
              <a:chExt cx="1272646" cy="511175"/>
            </a:xfrm>
          </p:grpSpPr>
          <p:sp>
            <p:nvSpPr>
              <p:cNvPr id="158" name="Rectangle 597"/>
              <p:cNvSpPr>
                <a:spLocks noChangeArrowheads="1"/>
              </p:cNvSpPr>
              <p:nvPr/>
            </p:nvSpPr>
            <p:spPr bwMode="gray">
              <a:xfrm>
                <a:off x="6214286" y="5070468"/>
                <a:ext cx="1016397" cy="393700"/>
              </a:xfrm>
              <a:prstGeom prst="rect">
                <a:avLst/>
              </a:prstGeom>
              <a:solidFill>
                <a:srgbClr val="C0C0C0"/>
              </a:solidFill>
              <a:ln w="9525">
                <a:noFill/>
                <a:miter lim="800000"/>
                <a:headEnd/>
                <a:tailEnd/>
              </a:ln>
            </p:spPr>
            <p:txBody>
              <a:bodyPr wrap="none" anchor="ctr"/>
              <a:lstStyle/>
              <a:p>
                <a:endParaRPr lang="ja-JP" altLang="en-US"/>
              </a:p>
            </p:txBody>
          </p:sp>
          <p:sp>
            <p:nvSpPr>
              <p:cNvPr id="159" name="Freeform 599"/>
              <p:cNvSpPr>
                <a:spLocks/>
              </p:cNvSpPr>
              <p:nvPr/>
            </p:nvSpPr>
            <p:spPr bwMode="gray">
              <a:xfrm>
                <a:off x="6216006" y="4952993"/>
                <a:ext cx="1270926" cy="127000"/>
              </a:xfrm>
              <a:custGeom>
                <a:avLst/>
                <a:gdLst>
                  <a:gd name="T0" fmla="*/ 0 w 419"/>
                  <a:gd name="T1" fmla="*/ 59 h 85"/>
                  <a:gd name="T2" fmla="*/ 9970 w 419"/>
                  <a:gd name="T3" fmla="*/ 59 h 85"/>
                  <a:gd name="T4" fmla="*/ 12607 w 419"/>
                  <a:gd name="T5" fmla="*/ 0 h 85"/>
                  <a:gd name="T6" fmla="*/ 2614 w 419"/>
                  <a:gd name="T7" fmla="*/ 0 h 85"/>
                  <a:gd name="T8" fmla="*/ 0 w 419"/>
                  <a:gd name="T9" fmla="*/ 59 h 85"/>
                  <a:gd name="T10" fmla="*/ 0 60000 65536"/>
                  <a:gd name="T11" fmla="*/ 0 60000 65536"/>
                  <a:gd name="T12" fmla="*/ 0 60000 65536"/>
                  <a:gd name="T13" fmla="*/ 0 60000 65536"/>
                  <a:gd name="T14" fmla="*/ 0 60000 65536"/>
                  <a:gd name="T15" fmla="*/ 0 w 419"/>
                  <a:gd name="T16" fmla="*/ 0 h 85"/>
                  <a:gd name="T17" fmla="*/ 419 w 419"/>
                  <a:gd name="T18" fmla="*/ 85 h 85"/>
                </a:gdLst>
                <a:ahLst/>
                <a:cxnLst>
                  <a:cxn ang="T10">
                    <a:pos x="T0" y="T1"/>
                  </a:cxn>
                  <a:cxn ang="T11">
                    <a:pos x="T2" y="T3"/>
                  </a:cxn>
                  <a:cxn ang="T12">
                    <a:pos x="T4" y="T5"/>
                  </a:cxn>
                  <a:cxn ang="T13">
                    <a:pos x="T6" y="T7"/>
                  </a:cxn>
                  <a:cxn ang="T14">
                    <a:pos x="T8" y="T9"/>
                  </a:cxn>
                </a:cxnLst>
                <a:rect l="T15" t="T16" r="T17" b="T18"/>
                <a:pathLst>
                  <a:path w="419" h="85">
                    <a:moveTo>
                      <a:pt x="0" y="85"/>
                    </a:moveTo>
                    <a:lnTo>
                      <a:pt x="331" y="85"/>
                    </a:lnTo>
                    <a:lnTo>
                      <a:pt x="419" y="0"/>
                    </a:lnTo>
                    <a:lnTo>
                      <a:pt x="87" y="0"/>
                    </a:lnTo>
                    <a:lnTo>
                      <a:pt x="0" y="85"/>
                    </a:lnTo>
                    <a:close/>
                  </a:path>
                </a:pathLst>
              </a:custGeom>
              <a:solidFill>
                <a:srgbClr val="C0C0C0"/>
              </a:solidFill>
              <a:ln w="9525">
                <a:noFill/>
                <a:round/>
                <a:headEnd/>
                <a:tailEnd/>
              </a:ln>
            </p:spPr>
            <p:txBody>
              <a:bodyPr/>
              <a:lstStyle/>
              <a:p>
                <a:endParaRPr lang="ja-JP" altLang="en-US"/>
              </a:p>
            </p:txBody>
          </p:sp>
          <p:sp>
            <p:nvSpPr>
              <p:cNvPr id="160" name="Freeform 600"/>
              <p:cNvSpPr>
                <a:spLocks/>
              </p:cNvSpPr>
              <p:nvPr/>
            </p:nvSpPr>
            <p:spPr bwMode="gray">
              <a:xfrm>
                <a:off x="7218644" y="4952993"/>
                <a:ext cx="268288" cy="498475"/>
              </a:xfrm>
              <a:custGeom>
                <a:avLst/>
                <a:gdLst>
                  <a:gd name="T0" fmla="*/ 0 w 88"/>
                  <a:gd name="T1" fmla="*/ 59 h 333"/>
                  <a:gd name="T2" fmla="*/ 2734 w 88"/>
                  <a:gd name="T3" fmla="*/ 0 h 333"/>
                  <a:gd name="T4" fmla="*/ 2734 w 88"/>
                  <a:gd name="T5" fmla="*/ 175 h 333"/>
                  <a:gd name="T6" fmla="*/ 0 w 88"/>
                  <a:gd name="T7" fmla="*/ 234 h 333"/>
                  <a:gd name="T8" fmla="*/ 0 w 88"/>
                  <a:gd name="T9" fmla="*/ 59 h 333"/>
                  <a:gd name="T10" fmla="*/ 0 60000 65536"/>
                  <a:gd name="T11" fmla="*/ 0 60000 65536"/>
                  <a:gd name="T12" fmla="*/ 0 60000 65536"/>
                  <a:gd name="T13" fmla="*/ 0 60000 65536"/>
                  <a:gd name="T14" fmla="*/ 0 60000 65536"/>
                  <a:gd name="T15" fmla="*/ 0 w 88"/>
                  <a:gd name="T16" fmla="*/ 0 h 333"/>
                  <a:gd name="T17" fmla="*/ 88 w 88"/>
                  <a:gd name="T18" fmla="*/ 333 h 333"/>
                </a:gdLst>
                <a:ahLst/>
                <a:cxnLst>
                  <a:cxn ang="T10">
                    <a:pos x="T0" y="T1"/>
                  </a:cxn>
                  <a:cxn ang="T11">
                    <a:pos x="T2" y="T3"/>
                  </a:cxn>
                  <a:cxn ang="T12">
                    <a:pos x="T4" y="T5"/>
                  </a:cxn>
                  <a:cxn ang="T13">
                    <a:pos x="T6" y="T7"/>
                  </a:cxn>
                  <a:cxn ang="T14">
                    <a:pos x="T8" y="T9"/>
                  </a:cxn>
                </a:cxnLst>
                <a:rect l="T15" t="T16" r="T17" b="T18"/>
                <a:pathLst>
                  <a:path w="88" h="333">
                    <a:moveTo>
                      <a:pt x="0" y="85"/>
                    </a:moveTo>
                    <a:lnTo>
                      <a:pt x="88" y="0"/>
                    </a:lnTo>
                    <a:lnTo>
                      <a:pt x="88" y="249"/>
                    </a:lnTo>
                    <a:lnTo>
                      <a:pt x="0" y="333"/>
                    </a:lnTo>
                    <a:lnTo>
                      <a:pt x="0" y="85"/>
                    </a:lnTo>
                    <a:close/>
                  </a:path>
                </a:pathLst>
              </a:custGeom>
              <a:solidFill>
                <a:srgbClr val="969696"/>
              </a:solidFill>
              <a:ln w="9525">
                <a:noFill/>
                <a:round/>
                <a:headEnd/>
                <a:tailEnd/>
              </a:ln>
            </p:spPr>
            <p:txBody>
              <a:bodyPr/>
              <a:lstStyle/>
              <a:p>
                <a:endParaRPr lang="ja-JP" altLang="en-US"/>
              </a:p>
            </p:txBody>
          </p:sp>
          <p:sp>
            <p:nvSpPr>
              <p:cNvPr id="161" name="Freeform 601"/>
              <p:cNvSpPr>
                <a:spLocks/>
              </p:cNvSpPr>
              <p:nvPr/>
            </p:nvSpPr>
            <p:spPr bwMode="gray">
              <a:xfrm>
                <a:off x="6216006" y="4952993"/>
                <a:ext cx="1270926" cy="498475"/>
              </a:xfrm>
              <a:custGeom>
                <a:avLst/>
                <a:gdLst>
                  <a:gd name="T0" fmla="*/ 25146493 w 67"/>
                  <a:gd name="T1" fmla="*/ 0 h 55"/>
                  <a:gd name="T2" fmla="*/ 0 w 67"/>
                  <a:gd name="T3" fmla="*/ 485484 h 55"/>
                  <a:gd name="T4" fmla="*/ 0 w 67"/>
                  <a:gd name="T5" fmla="*/ 1904713 h 55"/>
                  <a:gd name="T6" fmla="*/ 95493713 w 67"/>
                  <a:gd name="T7" fmla="*/ 1904713 h 55"/>
                  <a:gd name="T8" fmla="*/ 120639026 w 67"/>
                  <a:gd name="T9" fmla="*/ 1419229 h 55"/>
                  <a:gd name="T10" fmla="*/ 120639026 w 67"/>
                  <a:gd name="T11" fmla="*/ 0 h 55"/>
                  <a:gd name="T12" fmla="*/ 25146493 w 67"/>
                  <a:gd name="T13" fmla="*/ 0 h 55"/>
                  <a:gd name="T14" fmla="*/ 0 60000 65536"/>
                  <a:gd name="T15" fmla="*/ 0 60000 65536"/>
                  <a:gd name="T16" fmla="*/ 0 60000 65536"/>
                  <a:gd name="T17" fmla="*/ 0 60000 65536"/>
                  <a:gd name="T18" fmla="*/ 0 60000 65536"/>
                  <a:gd name="T19" fmla="*/ 0 60000 65536"/>
                  <a:gd name="T20" fmla="*/ 0 60000 65536"/>
                  <a:gd name="T21" fmla="*/ 0 w 67"/>
                  <a:gd name="T22" fmla="*/ 0 h 55"/>
                  <a:gd name="T23" fmla="*/ 67 w 67"/>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55">
                    <a:moveTo>
                      <a:pt x="14" y="0"/>
                    </a:moveTo>
                    <a:lnTo>
                      <a:pt x="0" y="14"/>
                    </a:lnTo>
                    <a:lnTo>
                      <a:pt x="0" y="55"/>
                    </a:lnTo>
                    <a:lnTo>
                      <a:pt x="53" y="55"/>
                    </a:lnTo>
                    <a:lnTo>
                      <a:pt x="67" y="41"/>
                    </a:lnTo>
                    <a:lnTo>
                      <a:pt x="67" y="0"/>
                    </a:lnTo>
                    <a:lnTo>
                      <a:pt x="14" y="0"/>
                    </a:lnTo>
                    <a:close/>
                  </a:path>
                </a:pathLst>
              </a:custGeom>
              <a:noFill/>
              <a:ln w="9525" cap="rnd">
                <a:solidFill>
                  <a:srgbClr val="000000"/>
                </a:solidFill>
                <a:prstDash val="solid"/>
                <a:round/>
                <a:headEnd/>
                <a:tailEnd/>
              </a:ln>
            </p:spPr>
            <p:txBody>
              <a:bodyPr/>
              <a:lstStyle/>
              <a:p>
                <a:endParaRPr lang="ja-JP" altLang="en-US"/>
              </a:p>
            </p:txBody>
          </p:sp>
          <p:sp>
            <p:nvSpPr>
              <p:cNvPr id="162" name="Freeform 602"/>
              <p:cNvSpPr>
                <a:spLocks/>
              </p:cNvSpPr>
              <p:nvPr/>
            </p:nvSpPr>
            <p:spPr bwMode="gray">
              <a:xfrm>
                <a:off x="6216006" y="4952993"/>
                <a:ext cx="1270926" cy="127000"/>
              </a:xfrm>
              <a:custGeom>
                <a:avLst/>
                <a:gdLst>
                  <a:gd name="T0" fmla="*/ 0 w 67"/>
                  <a:gd name="T1" fmla="*/ 487183 h 14"/>
                  <a:gd name="T2" fmla="*/ 95493713 w 67"/>
                  <a:gd name="T3" fmla="*/ 487183 h 14"/>
                  <a:gd name="T4" fmla="*/ 120639026 w 67"/>
                  <a:gd name="T5" fmla="*/ 0 h 14"/>
                  <a:gd name="T6" fmla="*/ 0 60000 65536"/>
                  <a:gd name="T7" fmla="*/ 0 60000 65536"/>
                  <a:gd name="T8" fmla="*/ 0 60000 65536"/>
                  <a:gd name="T9" fmla="*/ 0 w 67"/>
                  <a:gd name="T10" fmla="*/ 0 h 14"/>
                  <a:gd name="T11" fmla="*/ 67 w 67"/>
                  <a:gd name="T12" fmla="*/ 14 h 14"/>
                </a:gdLst>
                <a:ahLst/>
                <a:cxnLst>
                  <a:cxn ang="T6">
                    <a:pos x="T0" y="T1"/>
                  </a:cxn>
                  <a:cxn ang="T7">
                    <a:pos x="T2" y="T3"/>
                  </a:cxn>
                  <a:cxn ang="T8">
                    <a:pos x="T4" y="T5"/>
                  </a:cxn>
                </a:cxnLst>
                <a:rect l="T9" t="T10" r="T11" b="T12"/>
                <a:pathLst>
                  <a:path w="67" h="14">
                    <a:moveTo>
                      <a:pt x="0" y="14"/>
                    </a:moveTo>
                    <a:lnTo>
                      <a:pt x="53" y="14"/>
                    </a:lnTo>
                    <a:lnTo>
                      <a:pt x="67" y="0"/>
                    </a:lnTo>
                  </a:path>
                </a:pathLst>
              </a:custGeom>
              <a:noFill/>
              <a:ln w="9525" cap="rnd">
                <a:solidFill>
                  <a:srgbClr val="000000"/>
                </a:solidFill>
                <a:prstDash val="solid"/>
                <a:round/>
                <a:headEnd/>
                <a:tailEnd/>
              </a:ln>
            </p:spPr>
            <p:txBody>
              <a:bodyPr/>
              <a:lstStyle/>
              <a:p>
                <a:endParaRPr lang="ja-JP" altLang="en-US"/>
              </a:p>
            </p:txBody>
          </p:sp>
          <p:sp>
            <p:nvSpPr>
              <p:cNvPr id="163" name="Line 603"/>
              <p:cNvSpPr>
                <a:spLocks noChangeShapeType="1"/>
              </p:cNvSpPr>
              <p:nvPr/>
            </p:nvSpPr>
            <p:spPr bwMode="gray">
              <a:xfrm>
                <a:off x="7218644" y="5079993"/>
                <a:ext cx="3440" cy="371475"/>
              </a:xfrm>
              <a:prstGeom prst="line">
                <a:avLst/>
              </a:prstGeom>
              <a:noFill/>
              <a:ln w="9525" cap="rnd">
                <a:solidFill>
                  <a:srgbClr val="000000"/>
                </a:solidFill>
                <a:round/>
                <a:headEnd/>
                <a:tailEnd/>
              </a:ln>
            </p:spPr>
            <p:txBody>
              <a:bodyPr/>
              <a:lstStyle/>
              <a:p>
                <a:endParaRPr lang="ja-JP" altLang="en-US"/>
              </a:p>
            </p:txBody>
          </p:sp>
          <p:sp>
            <p:nvSpPr>
              <p:cNvPr id="164" name="Line 607"/>
              <p:cNvSpPr>
                <a:spLocks noChangeShapeType="1"/>
              </p:cNvSpPr>
              <p:nvPr/>
            </p:nvSpPr>
            <p:spPr bwMode="gray">
              <a:xfrm rot="-120000" flipH="1">
                <a:off x="6351473" y="4981717"/>
                <a:ext cx="144016" cy="64394"/>
              </a:xfrm>
              <a:prstGeom prst="line">
                <a:avLst/>
              </a:prstGeom>
              <a:noFill/>
              <a:ln w="9525" cap="rnd">
                <a:solidFill>
                  <a:srgbClr val="000000"/>
                </a:solidFill>
                <a:round/>
                <a:headEnd/>
                <a:tailEnd/>
              </a:ln>
            </p:spPr>
            <p:txBody>
              <a:bodyPr/>
              <a:lstStyle/>
              <a:p>
                <a:endParaRPr lang="ja-JP" altLang="en-US"/>
              </a:p>
            </p:txBody>
          </p:sp>
          <p:sp>
            <p:nvSpPr>
              <p:cNvPr id="165" name="Line 607"/>
              <p:cNvSpPr>
                <a:spLocks noChangeShapeType="1"/>
              </p:cNvSpPr>
              <p:nvPr/>
            </p:nvSpPr>
            <p:spPr bwMode="gray">
              <a:xfrm rot="-120000" flipH="1">
                <a:off x="7217740" y="4981718"/>
                <a:ext cx="144016" cy="64394"/>
              </a:xfrm>
              <a:prstGeom prst="line">
                <a:avLst/>
              </a:prstGeom>
              <a:noFill/>
              <a:ln w="9525" cap="rnd">
                <a:solidFill>
                  <a:srgbClr val="000000"/>
                </a:solidFill>
                <a:round/>
                <a:headEnd/>
                <a:tailEnd/>
              </a:ln>
            </p:spPr>
            <p:txBody>
              <a:bodyPr/>
              <a:lstStyle/>
              <a:p>
                <a:endParaRPr lang="ja-JP" altLang="en-US"/>
              </a:p>
            </p:txBody>
          </p:sp>
          <p:cxnSp>
            <p:nvCxnSpPr>
              <p:cNvPr id="166" name="直線コネクタ 165"/>
              <p:cNvCxnSpPr>
                <a:stCxn id="164" idx="1"/>
                <a:endCxn id="165" idx="1"/>
              </p:cNvCxnSpPr>
              <p:nvPr/>
            </p:nvCxnSpPr>
            <p:spPr>
              <a:xfrm>
                <a:off x="6352641" y="5048604"/>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a:stCxn id="164" idx="0"/>
                <a:endCxn id="165" idx="0"/>
              </p:cNvCxnSpPr>
              <p:nvPr/>
            </p:nvCxnSpPr>
            <p:spPr>
              <a:xfrm>
                <a:off x="6494321" y="4979224"/>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6390403" y="5031896"/>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a:off x="6455267" y="4996177"/>
                <a:ext cx="86626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Line 607"/>
              <p:cNvSpPr>
                <a:spLocks noChangeShapeType="1"/>
              </p:cNvSpPr>
              <p:nvPr/>
            </p:nvSpPr>
            <p:spPr bwMode="gray">
              <a:xfrm rot="-120000" flipH="1">
                <a:off x="6596455" y="4981716"/>
                <a:ext cx="144016" cy="64394"/>
              </a:xfrm>
              <a:prstGeom prst="line">
                <a:avLst/>
              </a:prstGeom>
              <a:noFill/>
              <a:ln w="9525" cap="rnd">
                <a:solidFill>
                  <a:srgbClr val="000000"/>
                </a:solidFill>
                <a:round/>
                <a:headEnd/>
                <a:tailEnd/>
              </a:ln>
            </p:spPr>
            <p:txBody>
              <a:bodyPr/>
              <a:lstStyle/>
              <a:p>
                <a:endParaRPr lang="ja-JP" altLang="en-US"/>
              </a:p>
            </p:txBody>
          </p:sp>
          <p:sp>
            <p:nvSpPr>
              <p:cNvPr id="171" name="Line 607"/>
              <p:cNvSpPr>
                <a:spLocks noChangeShapeType="1"/>
              </p:cNvSpPr>
              <p:nvPr/>
            </p:nvSpPr>
            <p:spPr bwMode="gray">
              <a:xfrm rot="-120000" flipH="1">
                <a:off x="6965712" y="4981716"/>
                <a:ext cx="144016" cy="64394"/>
              </a:xfrm>
              <a:prstGeom prst="line">
                <a:avLst/>
              </a:prstGeom>
              <a:noFill/>
              <a:ln w="9525" cap="rnd">
                <a:solidFill>
                  <a:srgbClr val="000000"/>
                </a:solidFill>
                <a:round/>
                <a:headEnd/>
                <a:tailEnd/>
              </a:ln>
            </p:spPr>
            <p:txBody>
              <a:bodyPr/>
              <a:lstStyle/>
              <a:p>
                <a:endParaRPr lang="ja-JP" altLang="en-US"/>
              </a:p>
            </p:txBody>
          </p:sp>
        </p:grpSp>
        <p:sp>
          <p:nvSpPr>
            <p:cNvPr id="125" name="Rectangle 649"/>
            <p:cNvSpPr>
              <a:spLocks noChangeArrowheads="1"/>
            </p:cNvSpPr>
            <p:nvPr/>
          </p:nvSpPr>
          <p:spPr bwMode="auto">
            <a:xfrm>
              <a:off x="605886" y="2119556"/>
              <a:ext cx="360000" cy="153888"/>
            </a:xfrm>
            <a:prstGeom prst="rect">
              <a:avLst/>
            </a:prstGeom>
            <a:noFill/>
            <a:ln w="9525">
              <a:noFill/>
              <a:miter lim="800000"/>
              <a:headEnd/>
              <a:tailEnd/>
            </a:ln>
          </p:spPr>
          <p:txBody>
            <a:bodyPr lIns="0" tIns="0" rIns="0" bIns="0">
              <a:spAutoFit/>
            </a:bodyPr>
            <a:lstStyle/>
            <a:p>
              <a:pPr algn="ctr"/>
              <a:r>
                <a:rPr lang="ja-JP" altLang="en-US" sz="1000" b="1" dirty="0">
                  <a:latin typeface="HG丸ｺﾞｼｯｸM-PRO" pitchFamily="50" charset="-128"/>
                  <a:ea typeface="HG丸ｺﾞｼｯｸM-PRO" pitchFamily="50" charset="-128"/>
                </a:rPr>
                <a:t>汚水</a:t>
              </a:r>
              <a:endParaRPr lang="ja-JP" altLang="en-US" sz="1000" dirty="0">
                <a:latin typeface="HG丸ｺﾞｼｯｸM-PRO" pitchFamily="50" charset="-128"/>
                <a:ea typeface="HG丸ｺﾞｼｯｸM-PRO" pitchFamily="50" charset="-128"/>
              </a:endParaRPr>
            </a:p>
          </p:txBody>
        </p:sp>
        <p:sp>
          <p:nvSpPr>
            <p:cNvPr id="126" name="Rectangle 649"/>
            <p:cNvSpPr>
              <a:spLocks noChangeArrowheads="1"/>
            </p:cNvSpPr>
            <p:nvPr/>
          </p:nvSpPr>
          <p:spPr bwMode="auto">
            <a:xfrm>
              <a:off x="1973998" y="2119556"/>
              <a:ext cx="360000" cy="153888"/>
            </a:xfrm>
            <a:prstGeom prst="rect">
              <a:avLst/>
            </a:prstGeom>
            <a:noFill/>
            <a:ln w="9525">
              <a:noFill/>
              <a:miter lim="800000"/>
              <a:headEnd/>
              <a:tailEnd/>
            </a:ln>
          </p:spPr>
          <p:txBody>
            <a:bodyPr lIns="0" tIns="0" rIns="0" bIns="0">
              <a:spAutoFit/>
            </a:bodyPr>
            <a:lstStyle/>
            <a:p>
              <a:pPr algn="ctr"/>
              <a:r>
                <a:rPr lang="ja-JP" altLang="en-US" sz="1000" b="1" dirty="0">
                  <a:latin typeface="HG丸ｺﾞｼｯｸM-PRO" pitchFamily="50" charset="-128"/>
                  <a:ea typeface="HG丸ｺﾞｼｯｸM-PRO" pitchFamily="50" charset="-128"/>
                </a:rPr>
                <a:t>雨水</a:t>
              </a:r>
            </a:p>
          </p:txBody>
        </p:sp>
        <p:sp>
          <p:nvSpPr>
            <p:cNvPr id="127" name="正方形/長方形 126"/>
            <p:cNvSpPr/>
            <p:nvPr/>
          </p:nvSpPr>
          <p:spPr>
            <a:xfrm rot="420000">
              <a:off x="575377" y="2674154"/>
              <a:ext cx="1991789"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8" name="Rectangle 717"/>
            <p:cNvSpPr>
              <a:spLocks noChangeArrowheads="1"/>
            </p:cNvSpPr>
            <p:nvPr/>
          </p:nvSpPr>
          <p:spPr bwMode="auto">
            <a:xfrm>
              <a:off x="5200513" y="2360227"/>
              <a:ext cx="964407" cy="202883"/>
            </a:xfrm>
            <a:prstGeom prst="rect">
              <a:avLst/>
            </a:prstGeom>
            <a:noFill/>
            <a:ln w="9525">
              <a:noFill/>
              <a:miter lim="800000"/>
              <a:headEnd/>
              <a:tailEnd/>
            </a:ln>
          </p:spPr>
          <p:txBody>
            <a:bodyPr wrap="square" lIns="0" tIns="0" rIns="0" bIns="0">
              <a:spAutoFit/>
            </a:bodyPr>
            <a:lstStyle/>
            <a:p>
              <a:pPr algn="just"/>
              <a:r>
                <a:rPr lang="ja-JP" altLang="en-US" sz="1100" dirty="0" smtClean="0">
                  <a:latin typeface="HG丸ｺﾞｼｯｸM-PRO" pitchFamily="50" charset="-128"/>
                  <a:ea typeface="HG丸ｺﾞｼｯｸM-PRO" pitchFamily="50" charset="-128"/>
                </a:rPr>
                <a:t>（水処理）</a:t>
              </a:r>
              <a:endParaRPr lang="ja-JP" altLang="en-US" sz="1100" dirty="0">
                <a:latin typeface="HG丸ｺﾞｼｯｸM-PRO" pitchFamily="50" charset="-128"/>
                <a:ea typeface="HG丸ｺﾞｼｯｸM-PRO" pitchFamily="50" charset="-128"/>
              </a:endParaRPr>
            </a:p>
          </p:txBody>
        </p:sp>
        <p:grpSp>
          <p:nvGrpSpPr>
            <p:cNvPr id="129" name="Group 686"/>
            <p:cNvGrpSpPr>
              <a:grpSpLocks/>
            </p:cNvGrpSpPr>
            <p:nvPr/>
          </p:nvGrpSpPr>
          <p:grpSpPr bwMode="auto">
            <a:xfrm>
              <a:off x="6078843" y="1628138"/>
              <a:ext cx="1130553" cy="441327"/>
              <a:chOff x="4388" y="3903"/>
              <a:chExt cx="751" cy="278"/>
            </a:xfrm>
          </p:grpSpPr>
          <p:sp>
            <p:nvSpPr>
              <p:cNvPr id="151" name="Freeform 687"/>
              <p:cNvSpPr>
                <a:spLocks/>
              </p:cNvSpPr>
              <p:nvPr/>
            </p:nvSpPr>
            <p:spPr bwMode="auto">
              <a:xfrm>
                <a:off x="4854" y="3903"/>
                <a:ext cx="150" cy="278"/>
              </a:xfrm>
              <a:custGeom>
                <a:avLst/>
                <a:gdLst>
                  <a:gd name="T0" fmla="*/ 0 w 75"/>
                  <a:gd name="T1" fmla="*/ 111 h 334"/>
                  <a:gd name="T2" fmla="*/ 0 w 75"/>
                  <a:gd name="T3" fmla="*/ 24 h 334"/>
                  <a:gd name="T4" fmla="*/ 4800 w 75"/>
                  <a:gd name="T5" fmla="*/ 0 h 334"/>
                  <a:gd name="T6" fmla="*/ 4800 w 75"/>
                  <a:gd name="T7" fmla="*/ 79 h 334"/>
                  <a:gd name="T8" fmla="*/ 0 w 75"/>
                  <a:gd name="T9" fmla="*/ 111 h 334"/>
                  <a:gd name="T10" fmla="*/ 0 60000 65536"/>
                  <a:gd name="T11" fmla="*/ 0 60000 65536"/>
                  <a:gd name="T12" fmla="*/ 0 60000 65536"/>
                  <a:gd name="T13" fmla="*/ 0 60000 65536"/>
                  <a:gd name="T14" fmla="*/ 0 60000 65536"/>
                  <a:gd name="T15" fmla="*/ 0 w 75"/>
                  <a:gd name="T16" fmla="*/ 0 h 334"/>
                  <a:gd name="T17" fmla="*/ 75 w 75"/>
                  <a:gd name="T18" fmla="*/ 334 h 334"/>
                </a:gdLst>
                <a:ahLst/>
                <a:cxnLst>
                  <a:cxn ang="T10">
                    <a:pos x="T0" y="T1"/>
                  </a:cxn>
                  <a:cxn ang="T11">
                    <a:pos x="T2" y="T3"/>
                  </a:cxn>
                  <a:cxn ang="T12">
                    <a:pos x="T4" y="T5"/>
                  </a:cxn>
                  <a:cxn ang="T13">
                    <a:pos x="T6" y="T7"/>
                  </a:cxn>
                  <a:cxn ang="T14">
                    <a:pos x="T8" y="T9"/>
                  </a:cxn>
                </a:cxnLst>
                <a:rect l="T15" t="T16" r="T17" b="T18"/>
                <a:pathLst>
                  <a:path w="75" h="334">
                    <a:moveTo>
                      <a:pt x="0" y="334"/>
                    </a:moveTo>
                    <a:lnTo>
                      <a:pt x="0" y="73"/>
                    </a:lnTo>
                    <a:lnTo>
                      <a:pt x="75" y="0"/>
                    </a:lnTo>
                    <a:lnTo>
                      <a:pt x="75" y="237"/>
                    </a:lnTo>
                    <a:lnTo>
                      <a:pt x="0" y="334"/>
                    </a:lnTo>
                    <a:close/>
                  </a:path>
                </a:pathLst>
              </a:custGeom>
              <a:solidFill>
                <a:srgbClr val="C0C0C0"/>
              </a:solidFill>
              <a:ln w="9525">
                <a:solidFill>
                  <a:srgbClr val="000000"/>
                </a:solidFill>
                <a:round/>
                <a:headEnd/>
                <a:tailEnd/>
              </a:ln>
            </p:spPr>
            <p:txBody>
              <a:bodyPr/>
              <a:lstStyle/>
              <a:p>
                <a:endParaRPr lang="ja-JP" altLang="en-US"/>
              </a:p>
            </p:txBody>
          </p:sp>
          <p:sp>
            <p:nvSpPr>
              <p:cNvPr id="152" name="Freeform 688"/>
              <p:cNvSpPr>
                <a:spLocks/>
              </p:cNvSpPr>
              <p:nvPr/>
            </p:nvSpPr>
            <p:spPr bwMode="auto">
              <a:xfrm>
                <a:off x="4388" y="3903"/>
                <a:ext cx="616" cy="61"/>
              </a:xfrm>
              <a:custGeom>
                <a:avLst/>
                <a:gdLst>
                  <a:gd name="T0" fmla="*/ 15155 w 307"/>
                  <a:gd name="T1" fmla="*/ 25 h 73"/>
                  <a:gd name="T2" fmla="*/ 0 w 307"/>
                  <a:gd name="T3" fmla="*/ 25 h 73"/>
                  <a:gd name="T4" fmla="*/ 6535 w 307"/>
                  <a:gd name="T5" fmla="*/ 0 h 73"/>
                  <a:gd name="T6" fmla="*/ 20033 w 307"/>
                  <a:gd name="T7" fmla="*/ 0 h 73"/>
                  <a:gd name="T8" fmla="*/ 15155 w 307"/>
                  <a:gd name="T9" fmla="*/ 25 h 73"/>
                  <a:gd name="T10" fmla="*/ 0 60000 65536"/>
                  <a:gd name="T11" fmla="*/ 0 60000 65536"/>
                  <a:gd name="T12" fmla="*/ 0 60000 65536"/>
                  <a:gd name="T13" fmla="*/ 0 60000 65536"/>
                  <a:gd name="T14" fmla="*/ 0 60000 65536"/>
                  <a:gd name="T15" fmla="*/ 0 w 307"/>
                  <a:gd name="T16" fmla="*/ 0 h 73"/>
                  <a:gd name="T17" fmla="*/ 307 w 307"/>
                  <a:gd name="T18" fmla="*/ 73 h 73"/>
                </a:gdLst>
                <a:ahLst/>
                <a:cxnLst>
                  <a:cxn ang="T10">
                    <a:pos x="T0" y="T1"/>
                  </a:cxn>
                  <a:cxn ang="T11">
                    <a:pos x="T2" y="T3"/>
                  </a:cxn>
                  <a:cxn ang="T12">
                    <a:pos x="T4" y="T5"/>
                  </a:cxn>
                  <a:cxn ang="T13">
                    <a:pos x="T6" y="T7"/>
                  </a:cxn>
                  <a:cxn ang="T14">
                    <a:pos x="T8" y="T9"/>
                  </a:cxn>
                </a:cxnLst>
                <a:rect l="T15" t="T16" r="T17" b="T18"/>
                <a:pathLst>
                  <a:path w="307" h="73">
                    <a:moveTo>
                      <a:pt x="232" y="73"/>
                    </a:moveTo>
                    <a:lnTo>
                      <a:pt x="0" y="73"/>
                    </a:lnTo>
                    <a:lnTo>
                      <a:pt x="100" y="0"/>
                    </a:lnTo>
                    <a:lnTo>
                      <a:pt x="307" y="0"/>
                    </a:lnTo>
                    <a:lnTo>
                      <a:pt x="232" y="73"/>
                    </a:lnTo>
                    <a:close/>
                  </a:path>
                </a:pathLst>
              </a:custGeom>
              <a:solidFill>
                <a:srgbClr val="808080"/>
              </a:solidFill>
              <a:ln w="9525">
                <a:solidFill>
                  <a:srgbClr val="000000"/>
                </a:solidFill>
                <a:round/>
                <a:headEnd/>
                <a:tailEnd/>
              </a:ln>
            </p:spPr>
            <p:txBody>
              <a:bodyPr/>
              <a:lstStyle/>
              <a:p>
                <a:endParaRPr lang="ja-JP" altLang="en-US"/>
              </a:p>
            </p:txBody>
          </p:sp>
          <p:sp>
            <p:nvSpPr>
              <p:cNvPr id="153" name="Rectangle 689"/>
              <p:cNvSpPr>
                <a:spLocks noChangeArrowheads="1"/>
              </p:cNvSpPr>
              <p:nvPr/>
            </p:nvSpPr>
            <p:spPr bwMode="auto">
              <a:xfrm>
                <a:off x="4388" y="3964"/>
                <a:ext cx="466" cy="217"/>
              </a:xfrm>
              <a:prstGeom prst="rect">
                <a:avLst/>
              </a:prstGeom>
              <a:solidFill>
                <a:srgbClr val="969696"/>
              </a:solidFill>
              <a:ln w="9525">
                <a:solidFill>
                  <a:srgbClr val="000000"/>
                </a:solidFill>
                <a:miter lim="800000"/>
                <a:headEnd/>
                <a:tailEnd/>
              </a:ln>
            </p:spPr>
            <p:txBody>
              <a:bodyPr/>
              <a:lstStyle/>
              <a:p>
                <a:endParaRPr lang="ja-JP" altLang="en-US"/>
              </a:p>
            </p:txBody>
          </p:sp>
          <p:sp>
            <p:nvSpPr>
              <p:cNvPr id="154" name="Rectangle 690"/>
              <p:cNvSpPr>
                <a:spLocks noChangeArrowheads="1"/>
              </p:cNvSpPr>
              <p:nvPr/>
            </p:nvSpPr>
            <p:spPr bwMode="auto">
              <a:xfrm>
                <a:off x="4452" y="4050"/>
                <a:ext cx="175" cy="65"/>
              </a:xfrm>
              <a:prstGeom prst="rect">
                <a:avLst/>
              </a:prstGeom>
              <a:solidFill>
                <a:srgbClr val="C0C0C0"/>
              </a:solidFill>
              <a:ln w="9525" cap="rnd">
                <a:solidFill>
                  <a:srgbClr val="000000"/>
                </a:solidFill>
                <a:miter lim="800000"/>
                <a:headEnd/>
                <a:tailEnd/>
              </a:ln>
            </p:spPr>
            <p:txBody>
              <a:bodyPr/>
              <a:lstStyle/>
              <a:p>
                <a:endParaRPr lang="ja-JP" altLang="en-US"/>
              </a:p>
            </p:txBody>
          </p:sp>
          <p:sp>
            <p:nvSpPr>
              <p:cNvPr id="155" name="Line 691"/>
              <p:cNvSpPr>
                <a:spLocks noChangeShapeType="1"/>
              </p:cNvSpPr>
              <p:nvPr/>
            </p:nvSpPr>
            <p:spPr bwMode="auto">
              <a:xfrm>
                <a:off x="4452" y="4084"/>
                <a:ext cx="175" cy="1"/>
              </a:xfrm>
              <a:prstGeom prst="line">
                <a:avLst/>
              </a:prstGeom>
              <a:noFill/>
              <a:ln w="9525">
                <a:solidFill>
                  <a:srgbClr val="000000"/>
                </a:solidFill>
                <a:round/>
                <a:headEnd/>
                <a:tailEnd/>
              </a:ln>
            </p:spPr>
            <p:txBody>
              <a:bodyPr/>
              <a:lstStyle/>
              <a:p>
                <a:endParaRPr lang="ja-JP" altLang="en-US"/>
              </a:p>
            </p:txBody>
          </p:sp>
          <p:sp>
            <p:nvSpPr>
              <p:cNvPr id="156" name="Line 692"/>
              <p:cNvSpPr>
                <a:spLocks noChangeShapeType="1"/>
              </p:cNvSpPr>
              <p:nvPr/>
            </p:nvSpPr>
            <p:spPr bwMode="auto">
              <a:xfrm>
                <a:off x="4538" y="4050"/>
                <a:ext cx="2" cy="65"/>
              </a:xfrm>
              <a:prstGeom prst="line">
                <a:avLst/>
              </a:prstGeom>
              <a:noFill/>
              <a:ln w="9525">
                <a:solidFill>
                  <a:srgbClr val="000000"/>
                </a:solidFill>
                <a:round/>
                <a:headEnd/>
                <a:tailEnd/>
              </a:ln>
            </p:spPr>
            <p:txBody>
              <a:bodyPr/>
              <a:lstStyle/>
              <a:p>
                <a:endParaRPr lang="ja-JP" altLang="en-US"/>
              </a:p>
            </p:txBody>
          </p:sp>
          <p:sp>
            <p:nvSpPr>
              <p:cNvPr id="157" name="Freeform 703"/>
              <p:cNvSpPr>
                <a:spLocks/>
              </p:cNvSpPr>
              <p:nvPr/>
            </p:nvSpPr>
            <p:spPr bwMode="auto">
              <a:xfrm>
                <a:off x="5137" y="4042"/>
                <a:ext cx="2"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0" y="0"/>
                    </a:cubicBezTo>
                    <a:cubicBezTo>
                      <a:pt x="0" y="0"/>
                      <a:pt x="0" y="0"/>
                      <a:pt x="0" y="0"/>
                    </a:cubicBezTo>
                  </a:path>
                </a:pathLst>
              </a:custGeom>
              <a:noFill/>
              <a:ln w="9525" cap="rnd">
                <a:solidFill>
                  <a:srgbClr val="000000"/>
                </a:solidFill>
                <a:prstDash val="solid"/>
                <a:round/>
                <a:headEnd/>
                <a:tailEnd/>
              </a:ln>
            </p:spPr>
            <p:txBody>
              <a:bodyPr/>
              <a:lstStyle/>
              <a:p>
                <a:endParaRPr lang="ja-JP" altLang="en-US"/>
              </a:p>
            </p:txBody>
          </p:sp>
        </p:grpSp>
        <p:sp>
          <p:nvSpPr>
            <p:cNvPr id="130" name="Rectangle 717"/>
            <p:cNvSpPr>
              <a:spLocks noChangeArrowheads="1"/>
            </p:cNvSpPr>
            <p:nvPr/>
          </p:nvSpPr>
          <p:spPr bwMode="auto">
            <a:xfrm>
              <a:off x="5943243" y="1379429"/>
              <a:ext cx="1158082" cy="202883"/>
            </a:xfrm>
            <a:prstGeom prst="rect">
              <a:avLst/>
            </a:prstGeom>
            <a:noFill/>
            <a:ln w="9525">
              <a:noFill/>
              <a:miter lim="800000"/>
              <a:headEnd/>
              <a:tailEnd/>
            </a:ln>
          </p:spPr>
          <p:txBody>
            <a:bodyPr wrap="square" lIns="0" tIns="0" rIns="0" bIns="0">
              <a:spAutoFit/>
            </a:bodyPr>
            <a:lstStyle/>
            <a:p>
              <a:pPr algn="ctr"/>
              <a:r>
                <a:rPr lang="ja-JP" altLang="en-US" sz="1100" dirty="0" smtClean="0">
                  <a:latin typeface="HG丸ｺﾞｼｯｸM-PRO" pitchFamily="50" charset="-128"/>
                  <a:ea typeface="HG丸ｺﾞｼｯｸM-PRO" pitchFamily="50" charset="-128"/>
                </a:rPr>
                <a:t>（汚泥処理）</a:t>
              </a:r>
              <a:endParaRPr lang="ja-JP" altLang="en-US" sz="1100" dirty="0">
                <a:latin typeface="HG丸ｺﾞｼｯｸM-PRO" pitchFamily="50" charset="-128"/>
                <a:ea typeface="HG丸ｺﾞｼｯｸM-PRO" pitchFamily="50" charset="-128"/>
              </a:endParaRPr>
            </a:p>
          </p:txBody>
        </p:sp>
        <p:sp>
          <p:nvSpPr>
            <p:cNvPr id="131" name="Rectangle 717"/>
            <p:cNvSpPr>
              <a:spLocks noChangeArrowheads="1"/>
            </p:cNvSpPr>
            <p:nvPr/>
          </p:nvSpPr>
          <p:spPr bwMode="auto">
            <a:xfrm>
              <a:off x="6692211" y="2019364"/>
              <a:ext cx="1436582" cy="202883"/>
            </a:xfrm>
            <a:prstGeom prst="rect">
              <a:avLst/>
            </a:prstGeom>
            <a:noFill/>
            <a:ln w="9525">
              <a:noFill/>
              <a:miter lim="800000"/>
              <a:headEnd/>
              <a:tailEnd/>
            </a:ln>
          </p:spPr>
          <p:txBody>
            <a:bodyPr wrap="square" lIns="0" tIns="0" rIns="0" bIns="0">
              <a:spAutoFit/>
            </a:bodyPr>
            <a:lstStyle/>
            <a:p>
              <a:pPr algn="ctr"/>
              <a:r>
                <a:rPr lang="ja-JP" altLang="en-US" sz="1100" dirty="0" smtClean="0">
                  <a:latin typeface="HG丸ｺﾞｼｯｸM-PRO" pitchFamily="50" charset="-128"/>
                  <a:ea typeface="HG丸ｺﾞｼｯｸM-PRO" pitchFamily="50" charset="-128"/>
                </a:rPr>
                <a:t>（汚泥処理炉）</a:t>
              </a:r>
              <a:endParaRPr lang="ja-JP" altLang="en-US" sz="1100" dirty="0">
                <a:latin typeface="HG丸ｺﾞｼｯｸM-PRO" pitchFamily="50" charset="-128"/>
                <a:ea typeface="HG丸ｺﾞｼｯｸM-PRO" pitchFamily="50" charset="-128"/>
              </a:endParaRPr>
            </a:p>
          </p:txBody>
        </p:sp>
        <p:sp>
          <p:nvSpPr>
            <p:cNvPr id="132" name="角丸四角形 131"/>
            <p:cNvSpPr/>
            <p:nvPr/>
          </p:nvSpPr>
          <p:spPr>
            <a:xfrm>
              <a:off x="4994744" y="1102060"/>
              <a:ext cx="2932636" cy="1671816"/>
            </a:xfrm>
            <a:prstGeom prst="roundRect">
              <a:avLst>
                <a:gd name="adj" fmla="val 441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Rectangle 717"/>
            <p:cNvSpPr>
              <a:spLocks noChangeArrowheads="1"/>
            </p:cNvSpPr>
            <p:nvPr/>
          </p:nvSpPr>
          <p:spPr bwMode="auto">
            <a:xfrm>
              <a:off x="5146540" y="961855"/>
              <a:ext cx="964407" cy="241552"/>
            </a:xfrm>
            <a:prstGeom prst="rect">
              <a:avLst/>
            </a:prstGeom>
            <a:solidFill>
              <a:srgbClr val="FFFFFF"/>
            </a:solidFill>
            <a:ln w="9525">
              <a:noFill/>
              <a:miter lim="800000"/>
              <a:headEnd/>
              <a:tailEnd/>
            </a:ln>
          </p:spPr>
          <p:txBody>
            <a:bodyPr wrap="square" lIns="0" tIns="0" rIns="0" bIns="0">
              <a:spAutoFit/>
            </a:bodyPr>
            <a:lstStyle/>
            <a:p>
              <a:pPr algn="just"/>
              <a:r>
                <a:rPr lang="ja-JP" altLang="en-US" sz="1200" b="1" dirty="0" smtClean="0">
                  <a:latin typeface="HG丸ｺﾞｼｯｸM-PRO" pitchFamily="50" charset="-128"/>
                  <a:ea typeface="HG丸ｺﾞｼｯｸM-PRO" pitchFamily="50" charset="-128"/>
                </a:rPr>
                <a:t>下水</a:t>
              </a:r>
              <a:r>
                <a:rPr lang="ja-JP" altLang="en-US" sz="1100" b="1" dirty="0" smtClean="0">
                  <a:latin typeface="HG丸ｺﾞｼｯｸM-PRO" pitchFamily="50" charset="-128"/>
                  <a:ea typeface="HG丸ｺﾞｼｯｸM-PRO" pitchFamily="50" charset="-128"/>
                </a:rPr>
                <a:t>処理場</a:t>
              </a:r>
              <a:endParaRPr lang="en-US" altLang="ja-JP" sz="1200" b="1" dirty="0" smtClean="0">
                <a:latin typeface="HG丸ｺﾞｼｯｸM-PRO" pitchFamily="50" charset="-128"/>
                <a:ea typeface="HG丸ｺﾞｼｯｸM-PRO" pitchFamily="50" charset="-128"/>
              </a:endParaRPr>
            </a:p>
          </p:txBody>
        </p:sp>
        <p:grpSp>
          <p:nvGrpSpPr>
            <p:cNvPr id="134" name="Group 671"/>
            <p:cNvGrpSpPr>
              <a:grpSpLocks/>
            </p:cNvGrpSpPr>
            <p:nvPr/>
          </p:nvGrpSpPr>
          <p:grpSpPr bwMode="auto">
            <a:xfrm rot="-113120">
              <a:off x="4457208" y="2853358"/>
              <a:ext cx="4299145" cy="303212"/>
              <a:chOff x="2696" y="2601"/>
              <a:chExt cx="2125" cy="191"/>
            </a:xfrm>
          </p:grpSpPr>
          <p:sp>
            <p:nvSpPr>
              <p:cNvPr id="149" name="Line 672"/>
              <p:cNvSpPr>
                <a:spLocks noChangeAspect="1" noChangeShapeType="1"/>
              </p:cNvSpPr>
              <p:nvPr/>
            </p:nvSpPr>
            <p:spPr bwMode="gray">
              <a:xfrm rot="-4763704">
                <a:off x="3678" y="1619"/>
                <a:ext cx="157" cy="2121"/>
              </a:xfrm>
              <a:prstGeom prst="line">
                <a:avLst/>
              </a:prstGeom>
              <a:noFill/>
              <a:ln w="9525">
                <a:solidFill>
                  <a:srgbClr val="000000"/>
                </a:solidFill>
                <a:round/>
                <a:headEnd/>
                <a:tailEnd/>
              </a:ln>
            </p:spPr>
            <p:txBody>
              <a:bodyPr/>
              <a:lstStyle/>
              <a:p>
                <a:endParaRPr lang="ja-JP" altLang="en-US"/>
              </a:p>
            </p:txBody>
          </p:sp>
          <p:sp>
            <p:nvSpPr>
              <p:cNvPr id="150" name="Line 673"/>
              <p:cNvSpPr>
                <a:spLocks noChangeAspect="1" noChangeShapeType="1"/>
              </p:cNvSpPr>
              <p:nvPr/>
            </p:nvSpPr>
            <p:spPr bwMode="gray">
              <a:xfrm rot="-4763704">
                <a:off x="3682" y="1653"/>
                <a:ext cx="157" cy="2121"/>
              </a:xfrm>
              <a:prstGeom prst="line">
                <a:avLst/>
              </a:prstGeom>
              <a:noFill/>
              <a:ln w="9525">
                <a:solidFill>
                  <a:srgbClr val="000000"/>
                </a:solidFill>
                <a:round/>
                <a:headEnd/>
                <a:tailEnd/>
              </a:ln>
            </p:spPr>
            <p:txBody>
              <a:bodyPr/>
              <a:lstStyle/>
              <a:p>
                <a:endParaRPr lang="ja-JP" altLang="en-US"/>
              </a:p>
            </p:txBody>
          </p:sp>
        </p:grpSp>
        <p:sp>
          <p:nvSpPr>
            <p:cNvPr id="135" name="曲折矢印 134"/>
            <p:cNvSpPr/>
            <p:nvPr/>
          </p:nvSpPr>
          <p:spPr>
            <a:xfrm>
              <a:off x="5756511" y="1818359"/>
              <a:ext cx="266570" cy="302052"/>
            </a:xfrm>
            <a:prstGeom prst="bentArrow">
              <a:avLst>
                <a:gd name="adj1" fmla="val 21382"/>
                <a:gd name="adj2" fmla="val 21697"/>
                <a:gd name="adj3" fmla="val 22988"/>
                <a:gd name="adj4" fmla="val 39726"/>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6" name="Rectangle 682"/>
            <p:cNvSpPr>
              <a:spLocks noChangeArrowheads="1"/>
            </p:cNvSpPr>
            <p:nvPr/>
          </p:nvSpPr>
          <p:spPr bwMode="auto">
            <a:xfrm>
              <a:off x="5284734" y="1781009"/>
              <a:ext cx="529197" cy="184439"/>
            </a:xfrm>
            <a:prstGeom prst="rect">
              <a:avLst/>
            </a:prstGeom>
            <a:noFill/>
            <a:ln w="9525">
              <a:noFill/>
              <a:miter lim="800000"/>
              <a:headEnd/>
              <a:tailEnd/>
            </a:ln>
          </p:spPr>
          <p:txBody>
            <a:bodyPr wrap="square" lIns="0" tIns="0" rIns="0" bIns="0">
              <a:spAutoFit/>
            </a:bodyPr>
            <a:lstStyle/>
            <a:p>
              <a:pPr algn="ctr"/>
              <a:r>
                <a:rPr lang="ja-JP" altLang="en-US" sz="1000" dirty="0" smtClean="0">
                  <a:latin typeface="HG丸ｺﾞｼｯｸM-PRO" pitchFamily="50" charset="-128"/>
                  <a:ea typeface="HG丸ｺﾞｼｯｸM-PRO" pitchFamily="50" charset="-128"/>
                </a:rPr>
                <a:t>汚泥</a:t>
              </a:r>
              <a:endParaRPr lang="ja-JP" altLang="en-US" sz="1000" dirty="0">
                <a:latin typeface="HG丸ｺﾞｼｯｸM-PRO" pitchFamily="50" charset="-128"/>
                <a:ea typeface="HG丸ｺﾞｼｯｸM-PRO" pitchFamily="50" charset="-128"/>
              </a:endParaRPr>
            </a:p>
          </p:txBody>
        </p:sp>
        <p:grpSp>
          <p:nvGrpSpPr>
            <p:cNvPr id="137" name="グループ化 136"/>
            <p:cNvGrpSpPr/>
            <p:nvPr/>
          </p:nvGrpSpPr>
          <p:grpSpPr>
            <a:xfrm>
              <a:off x="6959494" y="1175787"/>
              <a:ext cx="630401" cy="848507"/>
              <a:chOff x="7093661" y="2016453"/>
              <a:chExt cx="630401" cy="848507"/>
            </a:xfrm>
          </p:grpSpPr>
          <p:grpSp>
            <p:nvGrpSpPr>
              <p:cNvPr id="143" name="グループ化 142"/>
              <p:cNvGrpSpPr/>
              <p:nvPr/>
            </p:nvGrpSpPr>
            <p:grpSpPr>
              <a:xfrm>
                <a:off x="7212676" y="2508009"/>
                <a:ext cx="511386" cy="356951"/>
                <a:chOff x="7134195" y="2526945"/>
                <a:chExt cx="511386" cy="356951"/>
              </a:xfrm>
            </p:grpSpPr>
            <p:sp>
              <p:nvSpPr>
                <p:cNvPr id="146" name="Freeform 688"/>
                <p:cNvSpPr>
                  <a:spLocks/>
                </p:cNvSpPr>
                <p:nvPr/>
              </p:nvSpPr>
              <p:spPr bwMode="auto">
                <a:xfrm>
                  <a:off x="7134195" y="2526945"/>
                  <a:ext cx="511385" cy="78324"/>
                </a:xfrm>
                <a:custGeom>
                  <a:avLst/>
                  <a:gdLst>
                    <a:gd name="T0" fmla="*/ 15155 w 307"/>
                    <a:gd name="T1" fmla="*/ 25 h 73"/>
                    <a:gd name="T2" fmla="*/ 0 w 307"/>
                    <a:gd name="T3" fmla="*/ 25 h 73"/>
                    <a:gd name="T4" fmla="*/ 6535 w 307"/>
                    <a:gd name="T5" fmla="*/ 0 h 73"/>
                    <a:gd name="T6" fmla="*/ 20033 w 307"/>
                    <a:gd name="T7" fmla="*/ 0 h 73"/>
                    <a:gd name="T8" fmla="*/ 15155 w 307"/>
                    <a:gd name="T9" fmla="*/ 25 h 73"/>
                    <a:gd name="T10" fmla="*/ 0 60000 65536"/>
                    <a:gd name="T11" fmla="*/ 0 60000 65536"/>
                    <a:gd name="T12" fmla="*/ 0 60000 65536"/>
                    <a:gd name="T13" fmla="*/ 0 60000 65536"/>
                    <a:gd name="T14" fmla="*/ 0 60000 65536"/>
                    <a:gd name="T15" fmla="*/ 0 w 307"/>
                    <a:gd name="T16" fmla="*/ 0 h 73"/>
                    <a:gd name="T17" fmla="*/ 307 w 307"/>
                    <a:gd name="T18" fmla="*/ 73 h 73"/>
                  </a:gdLst>
                  <a:ahLst/>
                  <a:cxnLst>
                    <a:cxn ang="T10">
                      <a:pos x="T0" y="T1"/>
                    </a:cxn>
                    <a:cxn ang="T11">
                      <a:pos x="T2" y="T3"/>
                    </a:cxn>
                    <a:cxn ang="T12">
                      <a:pos x="T4" y="T5"/>
                    </a:cxn>
                    <a:cxn ang="T13">
                      <a:pos x="T6" y="T7"/>
                    </a:cxn>
                    <a:cxn ang="T14">
                      <a:pos x="T8" y="T9"/>
                    </a:cxn>
                  </a:cxnLst>
                  <a:rect l="T15" t="T16" r="T17" b="T18"/>
                  <a:pathLst>
                    <a:path w="307" h="73">
                      <a:moveTo>
                        <a:pt x="232" y="73"/>
                      </a:moveTo>
                      <a:lnTo>
                        <a:pt x="0" y="73"/>
                      </a:lnTo>
                      <a:lnTo>
                        <a:pt x="100" y="0"/>
                      </a:lnTo>
                      <a:lnTo>
                        <a:pt x="307" y="0"/>
                      </a:lnTo>
                      <a:lnTo>
                        <a:pt x="232" y="73"/>
                      </a:lnTo>
                      <a:close/>
                    </a:path>
                  </a:pathLst>
                </a:custGeom>
                <a:solidFill>
                  <a:srgbClr val="808080"/>
                </a:solidFill>
                <a:ln w="9525">
                  <a:solidFill>
                    <a:srgbClr val="000000"/>
                  </a:solidFill>
                  <a:round/>
                  <a:headEnd/>
                  <a:tailEnd/>
                </a:ln>
              </p:spPr>
              <p:txBody>
                <a:bodyPr/>
                <a:lstStyle/>
                <a:p>
                  <a:endParaRPr lang="ja-JP" altLang="en-US"/>
                </a:p>
              </p:txBody>
            </p:sp>
            <p:sp>
              <p:nvSpPr>
                <p:cNvPr id="147" name="Rectangle 689"/>
                <p:cNvSpPr>
                  <a:spLocks noChangeArrowheads="1"/>
                </p:cNvSpPr>
                <p:nvPr/>
              </p:nvSpPr>
              <p:spPr bwMode="auto">
                <a:xfrm>
                  <a:off x="7142718" y="2605269"/>
                  <a:ext cx="320225" cy="278627"/>
                </a:xfrm>
                <a:prstGeom prst="rect">
                  <a:avLst/>
                </a:prstGeom>
                <a:solidFill>
                  <a:srgbClr val="969696"/>
                </a:solidFill>
                <a:ln w="9525">
                  <a:solidFill>
                    <a:srgbClr val="000000"/>
                  </a:solidFill>
                  <a:miter lim="800000"/>
                  <a:headEnd/>
                  <a:tailEnd/>
                </a:ln>
              </p:spPr>
              <p:txBody>
                <a:bodyPr/>
                <a:lstStyle/>
                <a:p>
                  <a:endParaRPr lang="ja-JP" altLang="en-US"/>
                </a:p>
              </p:txBody>
            </p:sp>
            <p:sp>
              <p:nvSpPr>
                <p:cNvPr id="148" name="Freeform 687"/>
                <p:cNvSpPr>
                  <a:spLocks/>
                </p:cNvSpPr>
                <p:nvPr/>
              </p:nvSpPr>
              <p:spPr bwMode="auto">
                <a:xfrm>
                  <a:off x="7462943" y="2526945"/>
                  <a:ext cx="182638" cy="356951"/>
                </a:xfrm>
                <a:custGeom>
                  <a:avLst/>
                  <a:gdLst>
                    <a:gd name="T0" fmla="*/ 0 w 75"/>
                    <a:gd name="T1" fmla="*/ 111 h 334"/>
                    <a:gd name="T2" fmla="*/ 0 w 75"/>
                    <a:gd name="T3" fmla="*/ 24 h 334"/>
                    <a:gd name="T4" fmla="*/ 4800 w 75"/>
                    <a:gd name="T5" fmla="*/ 0 h 334"/>
                    <a:gd name="T6" fmla="*/ 4800 w 75"/>
                    <a:gd name="T7" fmla="*/ 79 h 334"/>
                    <a:gd name="T8" fmla="*/ 0 w 75"/>
                    <a:gd name="T9" fmla="*/ 111 h 334"/>
                    <a:gd name="T10" fmla="*/ 0 60000 65536"/>
                    <a:gd name="T11" fmla="*/ 0 60000 65536"/>
                    <a:gd name="T12" fmla="*/ 0 60000 65536"/>
                    <a:gd name="T13" fmla="*/ 0 60000 65536"/>
                    <a:gd name="T14" fmla="*/ 0 60000 65536"/>
                    <a:gd name="T15" fmla="*/ 0 w 75"/>
                    <a:gd name="T16" fmla="*/ 0 h 334"/>
                    <a:gd name="T17" fmla="*/ 75 w 75"/>
                    <a:gd name="T18" fmla="*/ 334 h 334"/>
                  </a:gdLst>
                  <a:ahLst/>
                  <a:cxnLst>
                    <a:cxn ang="T10">
                      <a:pos x="T0" y="T1"/>
                    </a:cxn>
                    <a:cxn ang="T11">
                      <a:pos x="T2" y="T3"/>
                    </a:cxn>
                    <a:cxn ang="T12">
                      <a:pos x="T4" y="T5"/>
                    </a:cxn>
                    <a:cxn ang="T13">
                      <a:pos x="T6" y="T7"/>
                    </a:cxn>
                    <a:cxn ang="T14">
                      <a:pos x="T8" y="T9"/>
                    </a:cxn>
                  </a:cxnLst>
                  <a:rect l="T15" t="T16" r="T17" b="T18"/>
                  <a:pathLst>
                    <a:path w="75" h="334">
                      <a:moveTo>
                        <a:pt x="0" y="334"/>
                      </a:moveTo>
                      <a:lnTo>
                        <a:pt x="0" y="73"/>
                      </a:lnTo>
                      <a:lnTo>
                        <a:pt x="75" y="0"/>
                      </a:lnTo>
                      <a:lnTo>
                        <a:pt x="75" y="237"/>
                      </a:lnTo>
                      <a:lnTo>
                        <a:pt x="0" y="334"/>
                      </a:lnTo>
                      <a:close/>
                    </a:path>
                  </a:pathLst>
                </a:custGeom>
                <a:solidFill>
                  <a:srgbClr val="C0C0C0"/>
                </a:solidFill>
                <a:ln w="9525">
                  <a:solidFill>
                    <a:srgbClr val="000000"/>
                  </a:solidFill>
                  <a:round/>
                  <a:headEnd/>
                  <a:tailEnd/>
                </a:ln>
              </p:spPr>
              <p:txBody>
                <a:bodyPr/>
                <a:lstStyle/>
                <a:p>
                  <a:endParaRPr lang="ja-JP" altLang="en-US"/>
                </a:p>
              </p:txBody>
            </p:sp>
          </p:grpSp>
          <p:sp>
            <p:nvSpPr>
              <p:cNvPr id="144" name="Freeform 693"/>
              <p:cNvSpPr>
                <a:spLocks/>
              </p:cNvSpPr>
              <p:nvPr/>
            </p:nvSpPr>
            <p:spPr bwMode="auto">
              <a:xfrm>
                <a:off x="7352212" y="2199040"/>
                <a:ext cx="216694" cy="355481"/>
              </a:xfrm>
              <a:custGeom>
                <a:avLst/>
                <a:gdLst>
                  <a:gd name="T0" fmla="*/ 0 w 63"/>
                  <a:gd name="T1" fmla="*/ 59 h 182"/>
                  <a:gd name="T2" fmla="*/ 832 w 63"/>
                  <a:gd name="T3" fmla="*/ 0 h 182"/>
                  <a:gd name="T4" fmla="*/ 2816 w 63"/>
                  <a:gd name="T5" fmla="*/ 0 h 182"/>
                  <a:gd name="T6" fmla="*/ 4032 w 63"/>
                  <a:gd name="T7" fmla="*/ 59 h 182"/>
                  <a:gd name="T8" fmla="*/ 0 w 63"/>
                  <a:gd name="T9" fmla="*/ 59 h 182"/>
                  <a:gd name="T10" fmla="*/ 0 60000 65536"/>
                  <a:gd name="T11" fmla="*/ 0 60000 65536"/>
                  <a:gd name="T12" fmla="*/ 0 60000 65536"/>
                  <a:gd name="T13" fmla="*/ 0 60000 65536"/>
                  <a:gd name="T14" fmla="*/ 0 60000 65536"/>
                  <a:gd name="T15" fmla="*/ 0 w 63"/>
                  <a:gd name="T16" fmla="*/ 0 h 182"/>
                  <a:gd name="T17" fmla="*/ 63 w 63"/>
                  <a:gd name="T18" fmla="*/ 182 h 182"/>
                </a:gdLst>
                <a:ahLst/>
                <a:cxnLst>
                  <a:cxn ang="T10">
                    <a:pos x="T0" y="T1"/>
                  </a:cxn>
                  <a:cxn ang="T11">
                    <a:pos x="T2" y="T3"/>
                  </a:cxn>
                  <a:cxn ang="T12">
                    <a:pos x="T4" y="T5"/>
                  </a:cxn>
                  <a:cxn ang="T13">
                    <a:pos x="T6" y="T7"/>
                  </a:cxn>
                  <a:cxn ang="T14">
                    <a:pos x="T8" y="T9"/>
                  </a:cxn>
                </a:cxnLst>
                <a:rect l="T15" t="T16" r="T17" b="T18"/>
                <a:pathLst>
                  <a:path w="63" h="182">
                    <a:moveTo>
                      <a:pt x="0" y="182"/>
                    </a:moveTo>
                    <a:lnTo>
                      <a:pt x="13" y="0"/>
                    </a:lnTo>
                    <a:lnTo>
                      <a:pt x="44" y="0"/>
                    </a:lnTo>
                    <a:lnTo>
                      <a:pt x="63" y="182"/>
                    </a:lnTo>
                    <a:lnTo>
                      <a:pt x="0" y="182"/>
                    </a:lnTo>
                    <a:close/>
                  </a:path>
                </a:pathLst>
              </a:custGeom>
              <a:solidFill>
                <a:srgbClr val="969696"/>
              </a:solidFill>
              <a:ln w="9525" cap="rnd">
                <a:solidFill>
                  <a:srgbClr val="000000"/>
                </a:solidFill>
                <a:prstDash val="solid"/>
                <a:miter lim="800000"/>
                <a:headEnd/>
                <a:tailEnd/>
              </a:ln>
            </p:spPr>
            <p:txBody>
              <a:bodyPr/>
              <a:lstStyle/>
              <a:p>
                <a:endParaRPr lang="ja-JP" altLang="en-US"/>
              </a:p>
            </p:txBody>
          </p:sp>
          <p:sp>
            <p:nvSpPr>
              <p:cNvPr id="145" name="雲形吹き出し 144"/>
              <p:cNvSpPr/>
              <p:nvPr/>
            </p:nvSpPr>
            <p:spPr>
              <a:xfrm flipH="1">
                <a:off x="7093661" y="2016453"/>
                <a:ext cx="517102" cy="139881"/>
              </a:xfrm>
              <a:prstGeom prst="cloudCallou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8" name="AutoShape 684"/>
            <p:cNvSpPr>
              <a:spLocks noChangeArrowheads="1"/>
            </p:cNvSpPr>
            <p:nvPr/>
          </p:nvSpPr>
          <p:spPr bwMode="auto">
            <a:xfrm>
              <a:off x="6922722" y="1797251"/>
              <a:ext cx="164310" cy="107950"/>
            </a:xfrm>
            <a:prstGeom prst="rightArrow">
              <a:avLst>
                <a:gd name="adj1" fmla="val 50000"/>
                <a:gd name="adj2" fmla="val 61765"/>
              </a:avLst>
            </a:prstGeom>
            <a:solidFill>
              <a:srgbClr val="C0C0C0"/>
            </a:solidFill>
            <a:ln w="9525">
              <a:solidFill>
                <a:schemeClr val="tx1"/>
              </a:solidFill>
              <a:miter lim="800000"/>
              <a:headEnd/>
              <a:tailEnd/>
            </a:ln>
          </p:spPr>
          <p:txBody>
            <a:bodyPr wrap="none" anchor="ctr"/>
            <a:lstStyle/>
            <a:p>
              <a:endParaRPr lang="ja-JP" altLang="en-US"/>
            </a:p>
          </p:txBody>
        </p:sp>
      </p:grpSp>
      <p:sp>
        <p:nvSpPr>
          <p:cNvPr id="176" name="タイトル 1"/>
          <p:cNvSpPr txBox="1">
            <a:spLocks/>
          </p:cNvSpPr>
          <p:nvPr/>
        </p:nvSpPr>
        <p:spPr>
          <a:xfrm>
            <a:off x="0" y="1184726"/>
            <a:ext cx="3632020" cy="259316"/>
          </a:xfrm>
          <a:prstGeom prst="rect">
            <a:avLst/>
          </a:prstGeom>
          <a:gradFill>
            <a:gsLst>
              <a:gs pos="49000">
                <a:srgbClr val="00B0F0"/>
              </a:gs>
              <a:gs pos="100000">
                <a:schemeClr val="bg1"/>
              </a:gs>
            </a:gsLst>
            <a:lin ang="0" scaled="1"/>
          </a:gradFill>
        </p:spPr>
        <p:txBody>
          <a:bodyPr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a:solidFill>
                  <a:schemeClr val="bg1"/>
                </a:solidFill>
                <a:latin typeface="ＭＳ ゴシック" panose="020B0609070205080204" pitchFamily="49" charset="-128"/>
                <a:ea typeface="ＭＳ ゴシック" panose="020B0609070205080204" pitchFamily="49" charset="-128"/>
              </a:rPr>
              <a:t>概要</a:t>
            </a:r>
          </a:p>
        </p:txBody>
      </p:sp>
      <p:sp>
        <p:nvSpPr>
          <p:cNvPr id="177" name="タイトル 1"/>
          <p:cNvSpPr txBox="1">
            <a:spLocks/>
          </p:cNvSpPr>
          <p:nvPr/>
        </p:nvSpPr>
        <p:spPr>
          <a:xfrm>
            <a:off x="-11886" y="4189748"/>
            <a:ext cx="3632020" cy="259316"/>
          </a:xfrm>
          <a:prstGeom prst="rect">
            <a:avLst/>
          </a:prstGeom>
          <a:gradFill>
            <a:gsLst>
              <a:gs pos="49000">
                <a:srgbClr val="00B0F0"/>
              </a:gs>
              <a:gs pos="100000">
                <a:schemeClr val="bg1"/>
              </a:gs>
            </a:gsLst>
            <a:lin ang="0" scaled="1"/>
          </a:gradFill>
        </p:spPr>
        <p:txBody>
          <a:bodyPr anchor="ctr">
            <a:normAutofit fontScale="9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b="1" dirty="0" smtClean="0">
                <a:solidFill>
                  <a:schemeClr val="bg1"/>
                </a:solidFill>
                <a:latin typeface="ＭＳ ゴシック" panose="020B0609070205080204" pitchFamily="49" charset="-128"/>
                <a:ea typeface="ＭＳ ゴシック" panose="020B0609070205080204" pitchFamily="49" charset="-128"/>
              </a:rPr>
              <a:t>下水処理イメージ</a:t>
            </a:r>
            <a:endParaRPr lang="ja-JP" altLang="en-US" sz="1600" b="1"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22329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の考え方（前回会議の指摘における整理）</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30</a:t>
            </a:fld>
            <a:endParaRPr kumimoji="1" lang="ja-JP" altLang="en-US"/>
          </a:p>
        </p:txBody>
      </p:sp>
      <p:sp>
        <p:nvSpPr>
          <p:cNvPr id="7" name="角丸四角形 6"/>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157301265"/>
              </p:ext>
            </p:extLst>
          </p:nvPr>
        </p:nvGraphicFramePr>
        <p:xfrm>
          <a:off x="304800" y="1366413"/>
          <a:ext cx="9462296" cy="4876800"/>
        </p:xfrm>
        <a:graphic>
          <a:graphicData uri="http://schemas.openxmlformats.org/drawingml/2006/table">
            <a:tbl>
              <a:tblPr firstRow="1" firstCol="1" bandRow="1">
                <a:tableStyleId>{5C22544A-7EE6-4342-B048-85BDC9FD1C3A}</a:tableStyleId>
              </a:tblPr>
              <a:tblGrid>
                <a:gridCol w="9462296">
                  <a:extLst>
                    <a:ext uri="{9D8B030D-6E8A-4147-A177-3AD203B41FA5}">
                      <a16:colId xmlns:a16="http://schemas.microsoft.com/office/drawing/2014/main" val="1856965544"/>
                    </a:ext>
                  </a:extLst>
                </a:gridCol>
              </a:tblGrid>
              <a:tr h="4812318">
                <a:tc>
                  <a:txBody>
                    <a:bodyPr/>
                    <a:lstStyle/>
                    <a:p>
                      <a:pPr algn="just">
                        <a:spcAft>
                          <a:spcPts val="0"/>
                        </a:spcAft>
                      </a:pPr>
                      <a:endParaRPr lang="en-US" altLang="ja-JP" sz="2400" kern="100" dirty="0" smtClean="0">
                        <a:solidFill>
                          <a:schemeClr val="bg1"/>
                        </a:solidFill>
                        <a:effectLst/>
                      </a:endParaRPr>
                    </a:p>
                    <a:p>
                      <a:pPr algn="just">
                        <a:spcAft>
                          <a:spcPts val="0"/>
                        </a:spcAft>
                      </a:pPr>
                      <a:r>
                        <a:rPr lang="ja-JP" sz="2400" kern="100" dirty="0" smtClean="0">
                          <a:solidFill>
                            <a:schemeClr val="bg1"/>
                          </a:solidFill>
                          <a:effectLst/>
                        </a:rPr>
                        <a:t>【</a:t>
                      </a:r>
                      <a:r>
                        <a:rPr lang="ja-JP" sz="2400" kern="100" dirty="0">
                          <a:solidFill>
                            <a:schemeClr val="bg1"/>
                          </a:solidFill>
                          <a:effectLst/>
                        </a:rPr>
                        <a:t>一般規定に抵触する事項の定義（包括業務委託　契約書　別紙</a:t>
                      </a:r>
                      <a:r>
                        <a:rPr lang="en-US" sz="2400" kern="100" dirty="0" smtClean="0">
                          <a:solidFill>
                            <a:schemeClr val="bg1"/>
                          </a:solidFill>
                          <a:effectLst/>
                        </a:rPr>
                        <a:t>1</a:t>
                      </a:r>
                      <a:r>
                        <a:rPr lang="ja-JP" sz="2400" kern="100" dirty="0" smtClean="0">
                          <a:solidFill>
                            <a:schemeClr val="bg1"/>
                          </a:solidFill>
                          <a:effectLst/>
                        </a:rPr>
                        <a:t>）】</a:t>
                      </a:r>
                      <a:r>
                        <a:rPr lang="ja-JP" altLang="en-US" sz="2400" kern="100" dirty="0" smtClean="0">
                          <a:solidFill>
                            <a:schemeClr val="bg1"/>
                          </a:solidFill>
                          <a:effectLst/>
                        </a:rPr>
                        <a:t>　　　　　　　　　　　　　　　</a:t>
                      </a:r>
                      <a:endParaRPr lang="en-US" altLang="ja-JP" sz="2400" kern="100" dirty="0" smtClean="0">
                        <a:solidFill>
                          <a:schemeClr val="bg1"/>
                        </a:solidFill>
                        <a:effectLst/>
                      </a:endParaRPr>
                    </a:p>
                    <a:p>
                      <a:pPr algn="just">
                        <a:spcAft>
                          <a:spcPts val="0"/>
                        </a:spcAft>
                      </a:pPr>
                      <a:r>
                        <a:rPr lang="ja-JP" altLang="en-US" sz="2400" kern="100" dirty="0" smtClean="0">
                          <a:solidFill>
                            <a:schemeClr val="bg1"/>
                          </a:solidFill>
                          <a:effectLst/>
                        </a:rPr>
                        <a:t>　　　　　　　　　</a:t>
                      </a:r>
                      <a:endParaRPr lang="en-US" altLang="ja-JP" sz="2400" kern="100" dirty="0" smtClean="0">
                        <a:solidFill>
                          <a:schemeClr val="bg1"/>
                        </a:solidFill>
                        <a:effectLst/>
                      </a:endParaRPr>
                    </a:p>
                    <a:p>
                      <a:pPr algn="just">
                        <a:spcAft>
                          <a:spcPts val="0"/>
                        </a:spcAft>
                      </a:pPr>
                      <a:r>
                        <a:rPr lang="ja-JP" altLang="en-US" sz="2400" kern="100" dirty="0" smtClean="0">
                          <a:solidFill>
                            <a:schemeClr val="bg1"/>
                          </a:solidFill>
                          <a:effectLst/>
                        </a:rPr>
                        <a:t>　　　　　　　　</a:t>
                      </a:r>
                      <a:r>
                        <a:rPr lang="en-US" sz="2400" kern="100" dirty="0" smtClean="0">
                          <a:solidFill>
                            <a:srgbClr val="FFFF00"/>
                          </a:solidFill>
                          <a:effectLst/>
                        </a:rPr>
                        <a:t>&lt;</a:t>
                      </a:r>
                      <a:r>
                        <a:rPr lang="ja-JP" sz="2400" kern="100" dirty="0" smtClean="0">
                          <a:solidFill>
                            <a:srgbClr val="FFFF00"/>
                          </a:solidFill>
                          <a:effectLst/>
                        </a:rPr>
                        <a:t>大阪市</a:t>
                      </a:r>
                      <a:r>
                        <a:rPr lang="ja-JP" sz="2400" kern="100" dirty="0">
                          <a:solidFill>
                            <a:srgbClr val="FFFF00"/>
                          </a:solidFill>
                          <a:effectLst/>
                        </a:rPr>
                        <a:t>競争入札参加停止措置要綱　</a:t>
                      </a:r>
                      <a:r>
                        <a:rPr lang="ja-JP" sz="2400" kern="100" dirty="0" smtClean="0">
                          <a:solidFill>
                            <a:srgbClr val="FFFF00"/>
                          </a:solidFill>
                          <a:effectLst/>
                        </a:rPr>
                        <a:t>別表</a:t>
                      </a:r>
                      <a:r>
                        <a:rPr lang="en-US" altLang="ja-JP" sz="2400" kern="100" dirty="0" smtClean="0">
                          <a:solidFill>
                            <a:srgbClr val="FFFF00"/>
                          </a:solidFill>
                          <a:effectLst/>
                        </a:rPr>
                        <a:t>&gt;</a:t>
                      </a:r>
                    </a:p>
                    <a:p>
                      <a:pPr algn="ctr">
                        <a:spcAft>
                          <a:spcPts val="0"/>
                        </a:spcAft>
                      </a:pPr>
                      <a:endParaRPr lang="en-US" altLang="ja-JP" sz="2400" kern="100" dirty="0" smtClean="0">
                        <a:solidFill>
                          <a:schemeClr val="bg1"/>
                        </a:solidFill>
                        <a:effectLst/>
                      </a:endParaRPr>
                    </a:p>
                    <a:p>
                      <a:r>
                        <a:rPr kumimoji="1" lang="ja-JP" altLang="en-US" sz="2000" b="1" kern="1200" dirty="0" smtClean="0">
                          <a:solidFill>
                            <a:schemeClr val="bg1"/>
                          </a:solidFill>
                          <a:effectLst/>
                          <a:latin typeface="+mn-lt"/>
                          <a:ea typeface="+mn-ea"/>
                          <a:cs typeface="+mn-cs"/>
                        </a:rPr>
                        <a:t>　　　　　　　　</a:t>
                      </a:r>
                      <a:r>
                        <a:rPr kumimoji="1" lang="ja-JP" altLang="ja-JP" sz="2000" b="1" u="sng" kern="1200" dirty="0" smtClean="0">
                          <a:solidFill>
                            <a:schemeClr val="bg1"/>
                          </a:solidFill>
                          <a:effectLst/>
                          <a:latin typeface="+mn-lt"/>
                          <a:ea typeface="+mn-ea"/>
                          <a:cs typeface="+mn-cs"/>
                        </a:rPr>
                        <a:t>１．粗雑な契約の履行</a:t>
                      </a:r>
                      <a:r>
                        <a:rPr kumimoji="1" lang="ja-JP" altLang="ja-JP" sz="2000" b="1" kern="1200" dirty="0" smtClean="0">
                          <a:solidFill>
                            <a:schemeClr val="bg1"/>
                          </a:solidFill>
                          <a:effectLst/>
                          <a:latin typeface="+mn-lt"/>
                          <a:ea typeface="+mn-ea"/>
                          <a:cs typeface="+mn-cs"/>
                        </a:rPr>
                        <a:t>　　　　　　　</a:t>
                      </a:r>
                      <a:r>
                        <a:rPr kumimoji="1" lang="en-US" altLang="ja-JP" sz="2000" b="1" kern="1200" dirty="0" smtClean="0">
                          <a:solidFill>
                            <a:schemeClr val="bg1"/>
                          </a:solidFill>
                          <a:effectLst/>
                          <a:latin typeface="+mn-lt"/>
                          <a:ea typeface="+mn-ea"/>
                          <a:cs typeface="+mn-cs"/>
                        </a:rPr>
                        <a:t>8</a:t>
                      </a:r>
                      <a:r>
                        <a:rPr kumimoji="1" lang="ja-JP" altLang="ja-JP" sz="2000" b="1" kern="1200" dirty="0" err="1" smtClean="0">
                          <a:solidFill>
                            <a:schemeClr val="bg1"/>
                          </a:solidFill>
                          <a:effectLst/>
                          <a:latin typeface="+mn-lt"/>
                          <a:ea typeface="+mn-ea"/>
                          <a:cs typeface="+mn-cs"/>
                        </a:rPr>
                        <a:t>．</a:t>
                      </a:r>
                      <a:r>
                        <a:rPr kumimoji="1" lang="ja-JP" altLang="ja-JP" sz="2000" b="1" kern="1200" dirty="0" smtClean="0">
                          <a:solidFill>
                            <a:schemeClr val="bg1"/>
                          </a:solidFill>
                          <a:effectLst/>
                          <a:latin typeface="+mn-lt"/>
                          <a:ea typeface="+mn-ea"/>
                          <a:cs typeface="+mn-cs"/>
                        </a:rPr>
                        <a:t>あっせん利得処罰法違反行為</a:t>
                      </a:r>
                    </a:p>
                    <a:p>
                      <a:r>
                        <a:rPr kumimoji="1" lang="ja-JP" altLang="en-US" sz="2000" b="1" kern="1200" dirty="0" smtClean="0">
                          <a:solidFill>
                            <a:schemeClr val="bg1"/>
                          </a:solidFill>
                          <a:effectLst/>
                          <a:latin typeface="+mn-lt"/>
                          <a:ea typeface="+mn-ea"/>
                          <a:cs typeface="+mn-cs"/>
                        </a:rPr>
                        <a:t>　　　　　　　　</a:t>
                      </a:r>
                      <a:r>
                        <a:rPr kumimoji="1" lang="ja-JP" altLang="ja-JP" sz="2000" b="1" kern="1200" dirty="0" smtClean="0">
                          <a:solidFill>
                            <a:schemeClr val="bg1"/>
                          </a:solidFill>
                          <a:effectLst/>
                          <a:latin typeface="+mn-lt"/>
                          <a:ea typeface="+mn-ea"/>
                          <a:cs typeface="+mn-cs"/>
                        </a:rPr>
                        <a:t>２．契約違反等　　　　　　　　</a:t>
                      </a:r>
                      <a:r>
                        <a:rPr kumimoji="1" lang="ja-JP" altLang="en-US" sz="2000" b="1" kern="1200" dirty="0" smtClean="0">
                          <a:solidFill>
                            <a:schemeClr val="bg1"/>
                          </a:solidFill>
                          <a:effectLst/>
                          <a:latin typeface="+mn-lt"/>
                          <a:ea typeface="+mn-ea"/>
                          <a:cs typeface="+mn-cs"/>
                        </a:rPr>
                        <a:t>　 </a:t>
                      </a:r>
                      <a:r>
                        <a:rPr kumimoji="1" lang="ja-JP" altLang="ja-JP" sz="2000" b="1" kern="1200" dirty="0" smtClean="0">
                          <a:solidFill>
                            <a:schemeClr val="bg1"/>
                          </a:solidFill>
                          <a:effectLst/>
                          <a:latin typeface="+mn-lt"/>
                          <a:ea typeface="+mn-ea"/>
                          <a:cs typeface="+mn-cs"/>
                        </a:rPr>
                        <a:t>　　</a:t>
                      </a:r>
                      <a:r>
                        <a:rPr kumimoji="1" lang="en-US" altLang="ja-JP" sz="2000" b="1" kern="1200" dirty="0" smtClean="0">
                          <a:solidFill>
                            <a:schemeClr val="bg1"/>
                          </a:solidFill>
                          <a:effectLst/>
                          <a:latin typeface="+mn-lt"/>
                          <a:ea typeface="+mn-ea"/>
                          <a:cs typeface="+mn-cs"/>
                        </a:rPr>
                        <a:t>9</a:t>
                      </a:r>
                      <a:r>
                        <a:rPr kumimoji="1" lang="ja-JP" altLang="ja-JP" sz="2000" b="1" kern="1200" dirty="0" err="1" smtClean="0">
                          <a:solidFill>
                            <a:schemeClr val="bg1"/>
                          </a:solidFill>
                          <a:effectLst/>
                          <a:latin typeface="+mn-lt"/>
                          <a:ea typeface="+mn-ea"/>
                          <a:cs typeface="+mn-cs"/>
                        </a:rPr>
                        <a:t>．</a:t>
                      </a:r>
                      <a:r>
                        <a:rPr kumimoji="1" lang="ja-JP" altLang="ja-JP" sz="2000" b="1" kern="1200" dirty="0" smtClean="0">
                          <a:solidFill>
                            <a:schemeClr val="bg1"/>
                          </a:solidFill>
                          <a:effectLst/>
                          <a:latin typeface="+mn-lt"/>
                          <a:ea typeface="+mn-ea"/>
                          <a:cs typeface="+mn-cs"/>
                        </a:rPr>
                        <a:t>虚偽記載</a:t>
                      </a:r>
                    </a:p>
                    <a:p>
                      <a:r>
                        <a:rPr kumimoji="1" lang="en-US" altLang="ja-JP" sz="2000" b="1" kern="1200" dirty="0" smtClean="0">
                          <a:solidFill>
                            <a:schemeClr val="bg1"/>
                          </a:solidFill>
                          <a:effectLst/>
                          <a:latin typeface="+mn-lt"/>
                          <a:ea typeface="+mn-ea"/>
                          <a:cs typeface="+mn-cs"/>
                        </a:rPr>
                        <a:t>         </a:t>
                      </a:r>
                      <a:r>
                        <a:rPr kumimoji="1" lang="ja-JP" altLang="en-US" sz="2000" b="1" kern="1200" dirty="0" smtClean="0">
                          <a:solidFill>
                            <a:schemeClr val="bg1"/>
                          </a:solidFill>
                          <a:effectLst/>
                          <a:latin typeface="+mn-lt"/>
                          <a:ea typeface="+mn-ea"/>
                          <a:cs typeface="+mn-cs"/>
                        </a:rPr>
                        <a:t>　</a:t>
                      </a:r>
                      <a:r>
                        <a:rPr kumimoji="1" lang="en-US" altLang="ja-JP" sz="2000" b="1" kern="1200" dirty="0" smtClean="0">
                          <a:solidFill>
                            <a:schemeClr val="bg1"/>
                          </a:solidFill>
                          <a:effectLst/>
                          <a:latin typeface="+mn-lt"/>
                          <a:ea typeface="+mn-ea"/>
                          <a:cs typeface="+mn-cs"/>
                        </a:rPr>
                        <a:t>        </a:t>
                      </a:r>
                      <a:r>
                        <a:rPr kumimoji="1" lang="ja-JP" altLang="ja-JP" sz="2000" b="1" u="sng" kern="1200" dirty="0" smtClean="0">
                          <a:solidFill>
                            <a:schemeClr val="bg1"/>
                          </a:solidFill>
                          <a:effectLst/>
                          <a:latin typeface="+mn-lt"/>
                          <a:ea typeface="+mn-ea"/>
                          <a:cs typeface="+mn-cs"/>
                        </a:rPr>
                        <a:t>３．公衆災害事故</a:t>
                      </a:r>
                      <a:r>
                        <a:rPr kumimoji="1" lang="ja-JP" altLang="ja-JP" sz="2000" b="1" kern="1200" dirty="0" smtClean="0">
                          <a:solidFill>
                            <a:schemeClr val="bg1"/>
                          </a:solidFill>
                          <a:effectLst/>
                          <a:latin typeface="+mn-lt"/>
                          <a:ea typeface="+mn-ea"/>
                          <a:cs typeface="+mn-cs"/>
                        </a:rPr>
                        <a:t>　　　　　　　　</a:t>
                      </a:r>
                      <a:r>
                        <a:rPr kumimoji="1" lang="ja-JP" altLang="en-US" sz="2000" b="1" kern="1200" dirty="0" smtClean="0">
                          <a:solidFill>
                            <a:schemeClr val="bg1"/>
                          </a:solidFill>
                          <a:effectLst/>
                          <a:latin typeface="+mn-lt"/>
                          <a:ea typeface="+mn-ea"/>
                          <a:cs typeface="+mn-cs"/>
                        </a:rPr>
                        <a:t>　</a:t>
                      </a:r>
                      <a:r>
                        <a:rPr kumimoji="1" lang="en-US" altLang="ja-JP" sz="2000" b="1" kern="1200" dirty="0" smtClean="0">
                          <a:solidFill>
                            <a:schemeClr val="bg1"/>
                          </a:solidFill>
                          <a:effectLst/>
                          <a:latin typeface="+mn-lt"/>
                          <a:ea typeface="+mn-ea"/>
                          <a:cs typeface="+mn-cs"/>
                        </a:rPr>
                        <a:t> 10. </a:t>
                      </a:r>
                      <a:r>
                        <a:rPr kumimoji="1" lang="ja-JP" altLang="ja-JP" sz="2000" b="1" kern="1200" dirty="0" smtClean="0">
                          <a:solidFill>
                            <a:schemeClr val="bg1"/>
                          </a:solidFill>
                          <a:effectLst/>
                          <a:latin typeface="+mn-lt"/>
                          <a:ea typeface="+mn-ea"/>
                          <a:cs typeface="+mn-cs"/>
                        </a:rPr>
                        <a:t>暴力行為等</a:t>
                      </a:r>
                    </a:p>
                    <a:p>
                      <a:r>
                        <a:rPr kumimoji="1" lang="ja-JP" altLang="en-US" sz="2000" b="1" kern="1200" dirty="0" smtClean="0">
                          <a:solidFill>
                            <a:schemeClr val="bg1"/>
                          </a:solidFill>
                          <a:effectLst/>
                          <a:latin typeface="+mn-lt"/>
                          <a:ea typeface="+mn-ea"/>
                          <a:cs typeface="+mn-cs"/>
                        </a:rPr>
                        <a:t>　　　　　　　　</a:t>
                      </a:r>
                      <a:r>
                        <a:rPr kumimoji="1" lang="ja-JP" altLang="ja-JP" sz="2000" b="1" kern="1200" dirty="0" smtClean="0">
                          <a:solidFill>
                            <a:schemeClr val="bg1"/>
                          </a:solidFill>
                          <a:effectLst/>
                          <a:latin typeface="+mn-lt"/>
                          <a:ea typeface="+mn-ea"/>
                          <a:cs typeface="+mn-cs"/>
                        </a:rPr>
                        <a:t>４．工事等関係者事故</a:t>
                      </a:r>
                      <a:r>
                        <a:rPr kumimoji="1" lang="en-US" altLang="ja-JP" sz="2000" b="1" kern="1200" dirty="0" smtClean="0">
                          <a:solidFill>
                            <a:schemeClr val="bg1"/>
                          </a:solidFill>
                          <a:effectLst/>
                          <a:latin typeface="+mn-lt"/>
                          <a:ea typeface="+mn-ea"/>
                          <a:cs typeface="+mn-cs"/>
                        </a:rPr>
                        <a:t>            </a:t>
                      </a:r>
                      <a:r>
                        <a:rPr kumimoji="1" lang="ja-JP" altLang="en-US" sz="2000" b="1" kern="1200" dirty="0" smtClean="0">
                          <a:solidFill>
                            <a:schemeClr val="bg1"/>
                          </a:solidFill>
                          <a:effectLst/>
                          <a:latin typeface="+mn-lt"/>
                          <a:ea typeface="+mn-ea"/>
                          <a:cs typeface="+mn-cs"/>
                        </a:rPr>
                        <a:t>　</a:t>
                      </a:r>
                      <a:r>
                        <a:rPr kumimoji="1" lang="en-US" altLang="ja-JP" sz="2000" b="1" kern="1200" dirty="0" smtClean="0">
                          <a:solidFill>
                            <a:schemeClr val="bg1"/>
                          </a:solidFill>
                          <a:effectLst/>
                          <a:latin typeface="+mn-lt"/>
                          <a:ea typeface="+mn-ea"/>
                          <a:cs typeface="+mn-cs"/>
                        </a:rPr>
                        <a:t> 11. </a:t>
                      </a:r>
                      <a:r>
                        <a:rPr kumimoji="1" lang="ja-JP" altLang="ja-JP" sz="2000" b="1" kern="1200" dirty="0" smtClean="0">
                          <a:solidFill>
                            <a:schemeClr val="bg1"/>
                          </a:solidFill>
                          <a:effectLst/>
                          <a:latin typeface="+mn-lt"/>
                          <a:ea typeface="+mn-ea"/>
                          <a:cs typeface="+mn-cs"/>
                        </a:rPr>
                        <a:t>建設業法違反</a:t>
                      </a:r>
                    </a:p>
                    <a:p>
                      <a:r>
                        <a:rPr kumimoji="1" lang="ja-JP" altLang="en-US" sz="2000" b="1" kern="1200" dirty="0" smtClean="0">
                          <a:solidFill>
                            <a:schemeClr val="bg1"/>
                          </a:solidFill>
                          <a:effectLst/>
                          <a:latin typeface="+mn-lt"/>
                          <a:ea typeface="+mn-ea"/>
                          <a:cs typeface="+mn-cs"/>
                        </a:rPr>
                        <a:t>　　　　　　　　</a:t>
                      </a:r>
                      <a:r>
                        <a:rPr kumimoji="1" lang="ja-JP" altLang="ja-JP" sz="2000" b="1" kern="1200" dirty="0" smtClean="0">
                          <a:solidFill>
                            <a:schemeClr val="bg1"/>
                          </a:solidFill>
                          <a:effectLst/>
                          <a:latin typeface="+mn-lt"/>
                          <a:ea typeface="+mn-ea"/>
                          <a:cs typeface="+mn-cs"/>
                        </a:rPr>
                        <a:t>５．贈賄</a:t>
                      </a:r>
                      <a:r>
                        <a:rPr kumimoji="1" lang="en-US" altLang="ja-JP" sz="2000" b="1" kern="1200" dirty="0" smtClean="0">
                          <a:solidFill>
                            <a:schemeClr val="bg1"/>
                          </a:solidFill>
                          <a:effectLst/>
                          <a:latin typeface="+mn-lt"/>
                          <a:ea typeface="+mn-ea"/>
                          <a:cs typeface="+mn-cs"/>
                        </a:rPr>
                        <a:t>                         </a:t>
                      </a:r>
                      <a:r>
                        <a:rPr kumimoji="1" lang="ja-JP" altLang="en-US" sz="2000" b="1" kern="1200" dirty="0" smtClean="0">
                          <a:solidFill>
                            <a:schemeClr val="bg1"/>
                          </a:solidFill>
                          <a:effectLst/>
                          <a:latin typeface="+mn-lt"/>
                          <a:ea typeface="+mn-ea"/>
                          <a:cs typeface="+mn-cs"/>
                        </a:rPr>
                        <a:t>　　　　　</a:t>
                      </a:r>
                      <a:r>
                        <a:rPr kumimoji="1" lang="en-US" altLang="ja-JP" sz="2000" b="1" kern="1200" dirty="0" smtClean="0">
                          <a:solidFill>
                            <a:schemeClr val="bg1"/>
                          </a:solidFill>
                          <a:effectLst/>
                          <a:latin typeface="+mn-lt"/>
                          <a:ea typeface="+mn-ea"/>
                          <a:cs typeface="+mn-cs"/>
                        </a:rPr>
                        <a:t>12. </a:t>
                      </a:r>
                      <a:r>
                        <a:rPr kumimoji="1" lang="ja-JP" altLang="ja-JP" sz="2000" b="1" kern="1200" dirty="0" smtClean="0">
                          <a:solidFill>
                            <a:schemeClr val="bg1"/>
                          </a:solidFill>
                          <a:effectLst/>
                          <a:latin typeface="+mn-lt"/>
                          <a:ea typeface="+mn-ea"/>
                          <a:cs typeface="+mn-cs"/>
                        </a:rPr>
                        <a:t>その他の法令違反</a:t>
                      </a:r>
                    </a:p>
                    <a:p>
                      <a:r>
                        <a:rPr kumimoji="1" lang="ja-JP" altLang="en-US" sz="2000" b="1" kern="1200" dirty="0" smtClean="0">
                          <a:solidFill>
                            <a:schemeClr val="bg1"/>
                          </a:solidFill>
                          <a:effectLst/>
                          <a:latin typeface="+mn-lt"/>
                          <a:ea typeface="+mn-ea"/>
                          <a:cs typeface="+mn-cs"/>
                        </a:rPr>
                        <a:t>　　　　　　　　</a:t>
                      </a:r>
                      <a:r>
                        <a:rPr kumimoji="1" lang="ja-JP" altLang="ja-JP" sz="2000" b="1" kern="1200" dirty="0" smtClean="0">
                          <a:solidFill>
                            <a:schemeClr val="bg1"/>
                          </a:solidFill>
                          <a:effectLst/>
                          <a:latin typeface="+mn-lt"/>
                          <a:ea typeface="+mn-ea"/>
                          <a:cs typeface="+mn-cs"/>
                        </a:rPr>
                        <a:t>６．独占禁止法違反行為　　　　　</a:t>
                      </a:r>
                      <a:r>
                        <a:rPr kumimoji="1" lang="en-US" altLang="ja-JP" sz="2000" b="1" kern="1200" dirty="0" smtClean="0">
                          <a:solidFill>
                            <a:schemeClr val="bg1"/>
                          </a:solidFill>
                          <a:effectLst/>
                          <a:latin typeface="+mn-lt"/>
                          <a:ea typeface="+mn-ea"/>
                          <a:cs typeface="+mn-cs"/>
                        </a:rPr>
                        <a:t>13. </a:t>
                      </a:r>
                      <a:r>
                        <a:rPr kumimoji="1" lang="ja-JP" altLang="ja-JP" sz="2000" b="1" kern="1200" dirty="0" smtClean="0">
                          <a:solidFill>
                            <a:schemeClr val="bg1"/>
                          </a:solidFill>
                          <a:effectLst/>
                          <a:latin typeface="+mn-lt"/>
                          <a:ea typeface="+mn-ea"/>
                          <a:cs typeface="+mn-cs"/>
                        </a:rPr>
                        <a:t>不正又は不誠実な行為</a:t>
                      </a:r>
                    </a:p>
                    <a:p>
                      <a:r>
                        <a:rPr kumimoji="1" lang="ja-JP" altLang="en-US" sz="2000" b="1" kern="1200" dirty="0" smtClean="0">
                          <a:solidFill>
                            <a:schemeClr val="bg1"/>
                          </a:solidFill>
                          <a:effectLst/>
                          <a:latin typeface="+mn-lt"/>
                          <a:ea typeface="+mn-ea"/>
                          <a:cs typeface="+mn-cs"/>
                        </a:rPr>
                        <a:t>　　　　　　　　</a:t>
                      </a:r>
                      <a:r>
                        <a:rPr kumimoji="1" lang="ja-JP" altLang="ja-JP" sz="2000" b="1" kern="1200" dirty="0" smtClean="0">
                          <a:solidFill>
                            <a:schemeClr val="bg1"/>
                          </a:solidFill>
                          <a:effectLst/>
                          <a:latin typeface="+mn-lt"/>
                          <a:ea typeface="+mn-ea"/>
                          <a:cs typeface="+mn-cs"/>
                        </a:rPr>
                        <a:t>７．刑法上の談合等　　　　　　　</a:t>
                      </a:r>
                      <a:r>
                        <a:rPr kumimoji="1" lang="en-US" altLang="ja-JP" sz="2000" b="1" kern="1200" dirty="0" smtClean="0">
                          <a:solidFill>
                            <a:schemeClr val="bg1"/>
                          </a:solidFill>
                          <a:effectLst/>
                          <a:latin typeface="+mn-lt"/>
                          <a:ea typeface="+mn-ea"/>
                          <a:cs typeface="+mn-cs"/>
                        </a:rPr>
                        <a:t> </a:t>
                      </a:r>
                      <a:r>
                        <a:rPr kumimoji="1" lang="ja-JP" altLang="en-US" sz="2000" b="1" kern="1200" dirty="0" smtClean="0">
                          <a:solidFill>
                            <a:schemeClr val="bg1"/>
                          </a:solidFill>
                          <a:effectLst/>
                          <a:latin typeface="+mn-lt"/>
                          <a:ea typeface="+mn-ea"/>
                          <a:cs typeface="+mn-cs"/>
                        </a:rPr>
                        <a:t>　</a:t>
                      </a:r>
                      <a:r>
                        <a:rPr kumimoji="1" lang="en-US" altLang="ja-JP" sz="2000" b="1" kern="1200" dirty="0" smtClean="0">
                          <a:solidFill>
                            <a:schemeClr val="bg1"/>
                          </a:solidFill>
                          <a:effectLst/>
                          <a:latin typeface="+mn-lt"/>
                          <a:ea typeface="+mn-ea"/>
                          <a:cs typeface="+mn-cs"/>
                        </a:rPr>
                        <a:t>14. </a:t>
                      </a:r>
                      <a:r>
                        <a:rPr kumimoji="1" lang="ja-JP" altLang="ja-JP" sz="2000" b="1" kern="1200" dirty="0" smtClean="0">
                          <a:solidFill>
                            <a:schemeClr val="bg1"/>
                          </a:solidFill>
                          <a:effectLst/>
                          <a:latin typeface="+mn-lt"/>
                          <a:ea typeface="+mn-ea"/>
                          <a:cs typeface="+mn-cs"/>
                        </a:rPr>
                        <a:t>その他</a:t>
                      </a:r>
                      <a:endParaRPr kumimoji="1" lang="en-US" altLang="ja-JP" sz="2000" b="1" kern="1200" dirty="0" smtClean="0">
                        <a:solidFill>
                          <a:schemeClr val="bg1"/>
                        </a:solidFill>
                        <a:effectLst/>
                        <a:latin typeface="+mn-lt"/>
                        <a:ea typeface="+mn-ea"/>
                        <a:cs typeface="+mn-cs"/>
                      </a:endParaRPr>
                    </a:p>
                    <a:p>
                      <a:endParaRPr kumimoji="1" lang="en-US" altLang="ja-JP" sz="2000" b="1" kern="1200" dirty="0" smtClean="0">
                        <a:solidFill>
                          <a:schemeClr val="bg1"/>
                        </a:solidFill>
                        <a:effectLst/>
                        <a:latin typeface="+mn-lt"/>
                        <a:ea typeface="+mn-ea"/>
                        <a:cs typeface="+mn-cs"/>
                      </a:endParaRPr>
                    </a:p>
                    <a:p>
                      <a:pPr algn="ctr"/>
                      <a:r>
                        <a:rPr kumimoji="1" lang="ja-JP" altLang="en-US" sz="2000" b="1" kern="1200" dirty="0" smtClean="0">
                          <a:solidFill>
                            <a:schemeClr val="bg1"/>
                          </a:solidFill>
                          <a:effectLst/>
                          <a:latin typeface="+mn-lt"/>
                          <a:ea typeface="+mn-ea"/>
                          <a:cs typeface="+mn-cs"/>
                        </a:rPr>
                        <a:t>　　　</a:t>
                      </a:r>
                      <a:r>
                        <a:rPr kumimoji="1" lang="en-US" altLang="ja-JP" sz="2000" b="1" kern="1200" dirty="0" smtClean="0">
                          <a:solidFill>
                            <a:schemeClr val="bg1"/>
                          </a:solidFill>
                          <a:effectLst/>
                          <a:latin typeface="+mn-lt"/>
                          <a:ea typeface="+mn-ea"/>
                          <a:cs typeface="+mn-cs"/>
                        </a:rPr>
                        <a:t>※</a:t>
                      </a:r>
                      <a:r>
                        <a:rPr kumimoji="1" lang="ja-JP" altLang="en-US" sz="2000" b="1" kern="1200" dirty="0" smtClean="0">
                          <a:solidFill>
                            <a:schemeClr val="bg1"/>
                          </a:solidFill>
                          <a:effectLst/>
                          <a:latin typeface="+mn-lt"/>
                          <a:ea typeface="+mn-ea"/>
                          <a:cs typeface="+mn-cs"/>
                        </a:rPr>
                        <a:t>１４項目の内、本契約にて主な対象となる項目は</a:t>
                      </a:r>
                      <a:r>
                        <a:rPr kumimoji="1" lang="ja-JP" altLang="en-US" sz="2000" b="1" u="none" kern="1200" dirty="0" smtClean="0">
                          <a:solidFill>
                            <a:schemeClr val="bg1"/>
                          </a:solidFill>
                          <a:effectLst/>
                          <a:latin typeface="+mn-lt"/>
                          <a:ea typeface="+mn-ea"/>
                          <a:cs typeface="+mn-cs"/>
                        </a:rPr>
                        <a:t>１．３．</a:t>
                      </a:r>
                      <a:r>
                        <a:rPr kumimoji="1" lang="ja-JP" altLang="en-US" sz="2000" b="1" kern="1200" dirty="0" smtClean="0">
                          <a:solidFill>
                            <a:schemeClr val="bg1"/>
                          </a:solidFill>
                          <a:effectLst/>
                          <a:latin typeface="+mn-lt"/>
                          <a:ea typeface="+mn-ea"/>
                          <a:cs typeface="+mn-cs"/>
                        </a:rPr>
                        <a:t>となる。</a:t>
                      </a:r>
                      <a:endParaRPr kumimoji="1" lang="ja-JP" altLang="ja-JP" sz="2000" b="1" kern="1200" dirty="0" smtClean="0">
                        <a:solidFill>
                          <a:schemeClr val="bg1"/>
                        </a:solidFill>
                        <a:effectLst/>
                        <a:latin typeface="+mn-lt"/>
                        <a:ea typeface="+mn-ea"/>
                        <a:cs typeface="+mn-cs"/>
                      </a:endParaRPr>
                    </a:p>
                    <a:p>
                      <a:pPr algn="just">
                        <a:spcAft>
                          <a:spcPts val="0"/>
                        </a:spcAft>
                      </a:pP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746907367"/>
                  </a:ext>
                </a:extLst>
              </a:tr>
            </a:tbl>
          </a:graphicData>
        </a:graphic>
      </p:graphicFrame>
    </p:spTree>
    <p:extLst>
      <p:ext uri="{BB962C8B-B14F-4D97-AF65-F5344CB8AC3E}">
        <p14:creationId xmlns:p14="http://schemas.microsoft.com/office/powerpoint/2010/main" val="2746382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の考え方（前回会議の指摘における整理）</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31</a:t>
            </a:fld>
            <a:endParaRPr kumimoji="1" lang="ja-JP" altLang="en-US"/>
          </a:p>
        </p:txBody>
      </p:sp>
      <p:sp>
        <p:nvSpPr>
          <p:cNvPr id="7" name="角丸四角形 6"/>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77418217"/>
              </p:ext>
            </p:extLst>
          </p:nvPr>
        </p:nvGraphicFramePr>
        <p:xfrm>
          <a:off x="304800" y="1366413"/>
          <a:ext cx="9462296" cy="5096528"/>
        </p:xfrm>
        <a:graphic>
          <a:graphicData uri="http://schemas.openxmlformats.org/drawingml/2006/table">
            <a:tbl>
              <a:tblPr firstRow="1" firstCol="1" bandRow="1">
                <a:tableStyleId>{5C22544A-7EE6-4342-B048-85BDC9FD1C3A}</a:tableStyleId>
              </a:tblPr>
              <a:tblGrid>
                <a:gridCol w="9462296">
                  <a:extLst>
                    <a:ext uri="{9D8B030D-6E8A-4147-A177-3AD203B41FA5}">
                      <a16:colId xmlns:a16="http://schemas.microsoft.com/office/drawing/2014/main" val="1856965544"/>
                    </a:ext>
                  </a:extLst>
                </a:gridCol>
              </a:tblGrid>
              <a:tr h="5096528">
                <a:tc>
                  <a:txBody>
                    <a:bodyPr/>
                    <a:lstStyle/>
                    <a:p>
                      <a:pPr algn="ctr">
                        <a:spcAft>
                          <a:spcPts val="0"/>
                        </a:spcAft>
                      </a:pPr>
                      <a:endParaRPr lang="en-US" altLang="ja-JP" sz="2000" kern="100" dirty="0" smtClean="0">
                        <a:solidFill>
                          <a:schemeClr val="bg1"/>
                        </a:solidFill>
                        <a:effectLst/>
                      </a:endParaRPr>
                    </a:p>
                    <a:p>
                      <a:pPr algn="ctr">
                        <a:spcAft>
                          <a:spcPts val="0"/>
                        </a:spcAft>
                      </a:pPr>
                      <a:r>
                        <a:rPr kumimoji="1" lang="ja-JP" sz="2000" b="1" kern="100" dirty="0" smtClean="0">
                          <a:solidFill>
                            <a:schemeClr val="bg1"/>
                          </a:solidFill>
                          <a:effectLst/>
                          <a:latin typeface="+mn-lt"/>
                          <a:ea typeface="+mn-ea"/>
                          <a:cs typeface="+mn-cs"/>
                        </a:rPr>
                        <a:t>【</a:t>
                      </a:r>
                      <a:r>
                        <a:rPr kumimoji="1" lang="ja-JP" sz="2000" b="1" kern="100" dirty="0">
                          <a:solidFill>
                            <a:schemeClr val="bg1"/>
                          </a:solidFill>
                          <a:effectLst/>
                          <a:latin typeface="+mn-lt"/>
                          <a:ea typeface="+mn-ea"/>
                          <a:cs typeface="+mn-cs"/>
                        </a:rPr>
                        <a:t>一般規定に抵触する事項の定義（包括業務委託　契約書　別紙</a:t>
                      </a:r>
                      <a:r>
                        <a:rPr kumimoji="1" lang="en-US" sz="2000" b="1" kern="100" dirty="0" smtClean="0">
                          <a:solidFill>
                            <a:schemeClr val="bg1"/>
                          </a:solidFill>
                          <a:effectLst/>
                          <a:latin typeface="+mn-lt"/>
                          <a:ea typeface="+mn-ea"/>
                          <a:cs typeface="+mn-cs"/>
                        </a:rPr>
                        <a:t>1</a:t>
                      </a:r>
                      <a:r>
                        <a:rPr kumimoji="1" lang="ja-JP" sz="2000" b="1" kern="100" dirty="0" smtClean="0">
                          <a:solidFill>
                            <a:schemeClr val="bg1"/>
                          </a:solidFill>
                          <a:effectLst/>
                          <a:latin typeface="+mn-lt"/>
                          <a:ea typeface="+mn-ea"/>
                          <a:cs typeface="+mn-cs"/>
                        </a:rPr>
                        <a:t>）】</a:t>
                      </a:r>
                      <a:r>
                        <a:rPr lang="ja-JP" altLang="en-US" sz="2000" kern="100" dirty="0" smtClean="0">
                          <a:solidFill>
                            <a:schemeClr val="bg1"/>
                          </a:solidFill>
                          <a:effectLst/>
                        </a:rPr>
                        <a:t>　</a:t>
                      </a:r>
                      <a:endParaRPr lang="en-US" altLang="ja-JP" sz="2000" kern="100" dirty="0" smtClean="0">
                        <a:solidFill>
                          <a:schemeClr val="bg1"/>
                        </a:solidFill>
                        <a:effectLst/>
                      </a:endParaRPr>
                    </a:p>
                    <a:p>
                      <a:pPr algn="ctr">
                        <a:spcAft>
                          <a:spcPts val="0"/>
                        </a:spcAft>
                      </a:pPr>
                      <a:r>
                        <a:rPr lang="ja-JP" altLang="en-US" sz="2000" kern="100" dirty="0" smtClean="0">
                          <a:solidFill>
                            <a:schemeClr val="bg1"/>
                          </a:solidFill>
                          <a:effectLst/>
                        </a:rPr>
                        <a:t>　　</a:t>
                      </a:r>
                      <a:r>
                        <a:rPr lang="ja-JP" altLang="en-US" sz="2400" kern="100" dirty="0" smtClean="0">
                          <a:solidFill>
                            <a:schemeClr val="bg1"/>
                          </a:solidFill>
                          <a:effectLst/>
                        </a:rPr>
                        <a:t>　　　　　　　　　　　　</a:t>
                      </a:r>
                      <a:endParaRPr lang="en-US" altLang="ja-JP" sz="2400" kern="100" dirty="0" smtClean="0">
                        <a:solidFill>
                          <a:schemeClr val="bg1"/>
                        </a:solidFill>
                        <a:effectLst/>
                      </a:endParaRPr>
                    </a:p>
                    <a:p>
                      <a:r>
                        <a:rPr kumimoji="1" lang="ja-JP" altLang="en-US" sz="1800" b="1" kern="100" dirty="0" smtClean="0">
                          <a:solidFill>
                            <a:schemeClr val="bg1"/>
                          </a:solidFill>
                          <a:effectLst/>
                          <a:latin typeface="+mn-lt"/>
                          <a:ea typeface="+mn-ea"/>
                          <a:cs typeface="+mn-cs"/>
                        </a:rPr>
                        <a:t>大阪市競争入札参加停止措置要綱の別表において該当する措置要件の措置期間１月につき１ポイントで換算する。</a:t>
                      </a:r>
                      <a:endParaRPr kumimoji="1" lang="en-US" altLang="ja-JP" sz="1800" b="1" kern="100" dirty="0" smtClean="0">
                        <a:solidFill>
                          <a:schemeClr val="bg1"/>
                        </a:solidFill>
                        <a:effectLst/>
                        <a:latin typeface="+mn-lt"/>
                        <a:ea typeface="+mn-ea"/>
                        <a:cs typeface="+mn-cs"/>
                      </a:endParaRPr>
                    </a:p>
                    <a:p>
                      <a:r>
                        <a:rPr kumimoji="1" lang="ja-JP" altLang="ja-JP" sz="1800" b="1" kern="1200" dirty="0" smtClean="0">
                          <a:solidFill>
                            <a:schemeClr val="bg1"/>
                          </a:solidFill>
                          <a:effectLst/>
                          <a:latin typeface="+mn-lt"/>
                          <a:ea typeface="+mn-ea"/>
                          <a:cs typeface="+mn-cs"/>
                        </a:rPr>
                        <a:t>一般規定に抵触するが、</a:t>
                      </a:r>
                      <a:r>
                        <a:rPr kumimoji="1" lang="ja-JP" altLang="en-US" sz="1800" b="1" kern="1200" dirty="0" smtClean="0">
                          <a:solidFill>
                            <a:schemeClr val="bg1"/>
                          </a:solidFill>
                          <a:effectLst/>
                          <a:latin typeface="+mn-lt"/>
                          <a:ea typeface="+mn-ea"/>
                          <a:cs typeface="+mn-cs"/>
                        </a:rPr>
                        <a:t>次の項目</a:t>
                      </a:r>
                      <a:r>
                        <a:rPr kumimoji="1" lang="ja-JP" altLang="ja-JP" sz="1800" b="1" kern="1200" dirty="0" smtClean="0">
                          <a:solidFill>
                            <a:schemeClr val="bg1"/>
                          </a:solidFill>
                          <a:effectLst/>
                          <a:latin typeface="+mn-lt"/>
                          <a:ea typeface="+mn-ea"/>
                          <a:cs typeface="+mn-cs"/>
                        </a:rPr>
                        <a:t>に該当しない事故の場合は、ペナルティポイントを０ポイントとする。</a:t>
                      </a:r>
                      <a:endParaRPr kumimoji="1" lang="en-US" altLang="ja-JP" sz="1800" b="1" kern="100" dirty="0" smtClean="0">
                        <a:solidFill>
                          <a:schemeClr val="bg1"/>
                        </a:solidFill>
                        <a:effectLst/>
                        <a:latin typeface="+mn-lt"/>
                        <a:ea typeface="+mn-ea"/>
                        <a:cs typeface="+mn-cs"/>
                      </a:endParaRPr>
                    </a:p>
                    <a:p>
                      <a:pPr algn="just">
                        <a:spcAft>
                          <a:spcPts val="0"/>
                        </a:spcAft>
                      </a:pPr>
                      <a:r>
                        <a:rPr lang="ja-JP" altLang="en-US" sz="1800" kern="100" dirty="0" smtClean="0">
                          <a:solidFill>
                            <a:schemeClr val="bg1"/>
                          </a:solidFill>
                          <a:effectLst/>
                        </a:rPr>
                        <a:t>　　　　　　　　　</a:t>
                      </a:r>
                      <a:endParaRPr lang="en-US" altLang="ja-JP" sz="1800" kern="100" dirty="0" smtClean="0">
                        <a:solidFill>
                          <a:schemeClr val="bg1"/>
                        </a:solidFill>
                        <a:effectLst/>
                      </a:endParaRPr>
                    </a:p>
                    <a:p>
                      <a:r>
                        <a:rPr kumimoji="1" lang="ja-JP" altLang="ja-JP" sz="1800" b="1" kern="100" dirty="0" smtClean="0">
                          <a:solidFill>
                            <a:schemeClr val="bg1"/>
                          </a:solidFill>
                          <a:effectLst/>
                          <a:latin typeface="+mn-lt"/>
                          <a:ea typeface="+mn-ea"/>
                          <a:cs typeface="+mn-cs"/>
                        </a:rPr>
                        <a:t>【</a:t>
                      </a:r>
                      <a:r>
                        <a:rPr kumimoji="1" lang="en-US" altLang="ja-JP" sz="1800" b="1" kern="100" dirty="0" smtClean="0">
                          <a:solidFill>
                            <a:schemeClr val="bg1"/>
                          </a:solidFill>
                          <a:effectLst/>
                          <a:latin typeface="+mn-lt"/>
                          <a:ea typeface="+mn-ea"/>
                          <a:cs typeface="+mn-cs"/>
                        </a:rPr>
                        <a:t>1.</a:t>
                      </a:r>
                      <a:r>
                        <a:rPr kumimoji="1" lang="ja-JP" altLang="ja-JP" sz="1800" b="1" kern="100" dirty="0" smtClean="0">
                          <a:solidFill>
                            <a:schemeClr val="bg1"/>
                          </a:solidFill>
                          <a:effectLst/>
                          <a:latin typeface="+mn-lt"/>
                          <a:ea typeface="+mn-ea"/>
                          <a:cs typeface="+mn-cs"/>
                        </a:rPr>
                        <a:t>粗雑な契約の履行】（　）書きは措置期間を示す。</a:t>
                      </a:r>
                    </a:p>
                    <a:p>
                      <a:pPr lvl="1"/>
                      <a:r>
                        <a:rPr kumimoji="1" lang="ja-JP" altLang="ja-JP" sz="1800" b="1" kern="100" dirty="0" smtClean="0">
                          <a:solidFill>
                            <a:schemeClr val="bg1"/>
                          </a:solidFill>
                          <a:effectLst/>
                          <a:latin typeface="+mn-lt"/>
                          <a:ea typeface="+mn-ea"/>
                          <a:cs typeface="+mn-cs"/>
                        </a:rPr>
                        <a:t>粗雑な契約の履行が原因で、重大な事故を生じさせ、又は市⺠生活に著しい影響を及ぼすなどの重大な損害を与えたとき（</a:t>
                      </a:r>
                      <a:r>
                        <a:rPr kumimoji="1" lang="en-US" altLang="ja-JP" sz="1800" b="1" kern="100" dirty="0" smtClean="0">
                          <a:solidFill>
                            <a:schemeClr val="bg1"/>
                          </a:solidFill>
                          <a:effectLst/>
                          <a:latin typeface="+mn-lt"/>
                          <a:ea typeface="+mn-ea"/>
                          <a:cs typeface="+mn-cs"/>
                        </a:rPr>
                        <a:t>4</a:t>
                      </a:r>
                      <a:r>
                        <a:rPr kumimoji="1" lang="ja-JP" altLang="ja-JP" sz="1800" b="1" kern="100" dirty="0" smtClean="0">
                          <a:solidFill>
                            <a:schemeClr val="bg1"/>
                          </a:solidFill>
                          <a:effectLst/>
                          <a:latin typeface="+mn-lt"/>
                          <a:ea typeface="+mn-ea"/>
                          <a:cs typeface="+mn-cs"/>
                        </a:rPr>
                        <a:t>月</a:t>
                      </a:r>
                      <a:r>
                        <a:rPr kumimoji="1" lang="ja-JP" altLang="en-US" sz="1800" b="1" kern="100" dirty="0" smtClean="0">
                          <a:solidFill>
                            <a:schemeClr val="bg1"/>
                          </a:solidFill>
                          <a:effectLst/>
                          <a:latin typeface="+mn-lt"/>
                          <a:ea typeface="+mn-ea"/>
                          <a:cs typeface="+mn-cs"/>
                        </a:rPr>
                        <a:t>→</a:t>
                      </a:r>
                      <a:r>
                        <a:rPr kumimoji="1" lang="en-US" altLang="ja-JP" sz="1800" b="1" kern="100" dirty="0" smtClean="0">
                          <a:solidFill>
                            <a:schemeClr val="bg1"/>
                          </a:solidFill>
                          <a:effectLst/>
                          <a:latin typeface="+mn-lt"/>
                          <a:ea typeface="+mn-ea"/>
                          <a:cs typeface="+mn-cs"/>
                        </a:rPr>
                        <a:t>4</a:t>
                      </a:r>
                      <a:r>
                        <a:rPr kumimoji="1" lang="ja-JP" altLang="en-US" sz="1800" b="1" kern="100" dirty="0" smtClean="0">
                          <a:solidFill>
                            <a:schemeClr val="bg1"/>
                          </a:solidFill>
                          <a:effectLst/>
                          <a:latin typeface="+mn-lt"/>
                          <a:ea typeface="+mn-ea"/>
                          <a:cs typeface="+mn-cs"/>
                        </a:rPr>
                        <a:t>ポイント</a:t>
                      </a:r>
                      <a:r>
                        <a:rPr kumimoji="1" lang="ja-JP" altLang="ja-JP" sz="1800" b="1" kern="100" dirty="0" smtClean="0">
                          <a:solidFill>
                            <a:schemeClr val="bg1"/>
                          </a:solidFill>
                          <a:effectLst/>
                          <a:latin typeface="+mn-lt"/>
                          <a:ea typeface="+mn-ea"/>
                          <a:cs typeface="+mn-cs"/>
                        </a:rPr>
                        <a:t>）</a:t>
                      </a:r>
                    </a:p>
                    <a:p>
                      <a:pPr lvl="1"/>
                      <a:r>
                        <a:rPr kumimoji="1" lang="ja-JP" altLang="ja-JP" sz="1800" b="1" kern="100" dirty="0" smtClean="0">
                          <a:solidFill>
                            <a:schemeClr val="bg1"/>
                          </a:solidFill>
                          <a:effectLst/>
                          <a:latin typeface="+mn-lt"/>
                          <a:ea typeface="+mn-ea"/>
                          <a:cs typeface="+mn-cs"/>
                        </a:rPr>
                        <a:t>上記場合のほか、契約の相手方として不適当であると認められるとき（３月</a:t>
                      </a:r>
                      <a:r>
                        <a:rPr kumimoji="1" lang="ja-JP" altLang="en-US" sz="1800" b="1" kern="100" dirty="0" smtClean="0">
                          <a:solidFill>
                            <a:schemeClr val="bg1"/>
                          </a:solidFill>
                          <a:effectLst/>
                          <a:latin typeface="+mn-lt"/>
                          <a:ea typeface="+mn-ea"/>
                          <a:cs typeface="+mn-cs"/>
                        </a:rPr>
                        <a:t>→</a:t>
                      </a:r>
                      <a:r>
                        <a:rPr kumimoji="1" lang="en-US" altLang="ja-JP" sz="1800" b="1" kern="100" dirty="0" smtClean="0">
                          <a:solidFill>
                            <a:schemeClr val="bg1"/>
                          </a:solidFill>
                          <a:effectLst/>
                          <a:latin typeface="+mn-lt"/>
                          <a:ea typeface="+mn-ea"/>
                          <a:cs typeface="+mn-cs"/>
                        </a:rPr>
                        <a:t>3</a:t>
                      </a:r>
                      <a:r>
                        <a:rPr kumimoji="1" lang="ja-JP" altLang="en-US" sz="1800" b="1" kern="100" dirty="0" smtClean="0">
                          <a:solidFill>
                            <a:schemeClr val="bg1"/>
                          </a:solidFill>
                          <a:effectLst/>
                          <a:latin typeface="+mn-lt"/>
                          <a:ea typeface="+mn-ea"/>
                          <a:cs typeface="+mn-cs"/>
                        </a:rPr>
                        <a:t>ポイント</a:t>
                      </a:r>
                      <a:r>
                        <a:rPr kumimoji="1" lang="ja-JP" altLang="ja-JP" sz="1800" b="1" kern="100" dirty="0" smtClean="0">
                          <a:solidFill>
                            <a:schemeClr val="bg1"/>
                          </a:solidFill>
                          <a:effectLst/>
                          <a:latin typeface="+mn-lt"/>
                          <a:ea typeface="+mn-ea"/>
                          <a:cs typeface="+mn-cs"/>
                        </a:rPr>
                        <a:t>）</a:t>
                      </a:r>
                      <a:endParaRPr kumimoji="1" lang="en-US" altLang="ja-JP" sz="1800" b="1" kern="100" dirty="0" smtClean="0">
                        <a:solidFill>
                          <a:schemeClr val="bg1"/>
                        </a:solidFill>
                        <a:effectLst/>
                        <a:latin typeface="+mn-lt"/>
                        <a:ea typeface="+mn-ea"/>
                        <a:cs typeface="+mn-cs"/>
                      </a:endParaRPr>
                    </a:p>
                    <a:p>
                      <a:pPr lvl="1"/>
                      <a:endParaRPr kumimoji="1" lang="ja-JP" altLang="ja-JP" sz="1800" b="1" kern="100" dirty="0" smtClean="0">
                        <a:solidFill>
                          <a:schemeClr val="bg1"/>
                        </a:solidFill>
                        <a:effectLst/>
                        <a:latin typeface="+mn-lt"/>
                        <a:ea typeface="+mn-ea"/>
                        <a:cs typeface="+mn-cs"/>
                      </a:endParaRPr>
                    </a:p>
                    <a:p>
                      <a:r>
                        <a:rPr kumimoji="1" lang="ja-JP" altLang="ja-JP" sz="1800" b="1" kern="100" dirty="0" smtClean="0">
                          <a:solidFill>
                            <a:schemeClr val="bg1"/>
                          </a:solidFill>
                          <a:effectLst/>
                          <a:latin typeface="+mn-lt"/>
                          <a:ea typeface="+mn-ea"/>
                          <a:cs typeface="+mn-cs"/>
                        </a:rPr>
                        <a:t>【</a:t>
                      </a:r>
                      <a:r>
                        <a:rPr kumimoji="1" lang="en-US" altLang="ja-JP" sz="1800" b="1" kern="100" dirty="0" smtClean="0">
                          <a:solidFill>
                            <a:schemeClr val="bg1"/>
                          </a:solidFill>
                          <a:effectLst/>
                          <a:latin typeface="+mn-lt"/>
                          <a:ea typeface="+mn-ea"/>
                          <a:cs typeface="+mn-cs"/>
                        </a:rPr>
                        <a:t>3.</a:t>
                      </a:r>
                      <a:r>
                        <a:rPr kumimoji="1" lang="ja-JP" altLang="ja-JP" sz="1800" b="1" kern="100" dirty="0" smtClean="0">
                          <a:solidFill>
                            <a:schemeClr val="bg1"/>
                          </a:solidFill>
                          <a:effectLst/>
                          <a:latin typeface="+mn-lt"/>
                          <a:ea typeface="+mn-ea"/>
                          <a:cs typeface="+mn-cs"/>
                        </a:rPr>
                        <a:t>公衆災害事故】（　）書きは措置期間を示す。</a:t>
                      </a:r>
                    </a:p>
                    <a:p>
                      <a:pPr lvl="1"/>
                      <a:r>
                        <a:rPr kumimoji="1" lang="ja-JP" altLang="ja-JP" sz="1800" b="1" kern="100" dirty="0" smtClean="0">
                          <a:solidFill>
                            <a:schemeClr val="bg1"/>
                          </a:solidFill>
                          <a:effectLst/>
                          <a:latin typeface="+mn-lt"/>
                          <a:ea typeface="+mn-ea"/>
                          <a:cs typeface="+mn-cs"/>
                        </a:rPr>
                        <a:t>安全管理の措置が不適切であったため、公衆に事故を生じさせ、または損害を与えたとき</a:t>
                      </a:r>
                    </a:p>
                    <a:p>
                      <a:pPr lvl="1"/>
                      <a:r>
                        <a:rPr kumimoji="1" lang="ja-JP" altLang="ja-JP" sz="1800" b="1" kern="100" dirty="0" smtClean="0">
                          <a:solidFill>
                            <a:schemeClr val="bg1"/>
                          </a:solidFill>
                          <a:effectLst/>
                          <a:latin typeface="+mn-lt"/>
                          <a:ea typeface="+mn-ea"/>
                          <a:cs typeface="+mn-cs"/>
                        </a:rPr>
                        <a:t>重大な事故を生じさせ、または重大な損害を与えたとき（６月</a:t>
                      </a:r>
                      <a:r>
                        <a:rPr kumimoji="1" lang="ja-JP" altLang="en-US" sz="1800" b="1" kern="100" dirty="0" smtClean="0">
                          <a:solidFill>
                            <a:schemeClr val="bg1"/>
                          </a:solidFill>
                          <a:effectLst/>
                          <a:latin typeface="+mn-lt"/>
                          <a:ea typeface="+mn-ea"/>
                          <a:cs typeface="+mn-cs"/>
                        </a:rPr>
                        <a:t>→</a:t>
                      </a:r>
                      <a:r>
                        <a:rPr kumimoji="1" lang="en-US" altLang="ja-JP" sz="1800" b="1" kern="100" dirty="0" smtClean="0">
                          <a:solidFill>
                            <a:schemeClr val="bg1"/>
                          </a:solidFill>
                          <a:effectLst/>
                          <a:latin typeface="+mn-lt"/>
                          <a:ea typeface="+mn-ea"/>
                          <a:cs typeface="+mn-cs"/>
                        </a:rPr>
                        <a:t>6</a:t>
                      </a:r>
                      <a:r>
                        <a:rPr kumimoji="1" lang="ja-JP" altLang="en-US" sz="1800" b="1" kern="100" dirty="0" smtClean="0">
                          <a:solidFill>
                            <a:schemeClr val="bg1"/>
                          </a:solidFill>
                          <a:effectLst/>
                          <a:latin typeface="+mn-lt"/>
                          <a:ea typeface="+mn-ea"/>
                          <a:cs typeface="+mn-cs"/>
                        </a:rPr>
                        <a:t>ポイント</a:t>
                      </a:r>
                      <a:r>
                        <a:rPr kumimoji="1" lang="ja-JP" altLang="ja-JP" sz="1800" b="1" kern="100" dirty="0" smtClean="0">
                          <a:solidFill>
                            <a:schemeClr val="bg1"/>
                          </a:solidFill>
                          <a:effectLst/>
                          <a:latin typeface="+mn-lt"/>
                          <a:ea typeface="+mn-ea"/>
                          <a:cs typeface="+mn-cs"/>
                        </a:rPr>
                        <a:t>）</a:t>
                      </a:r>
                    </a:p>
                    <a:p>
                      <a:pPr lvl="1"/>
                      <a:r>
                        <a:rPr kumimoji="1" lang="ja-JP" altLang="ja-JP" sz="1800" b="1" kern="100" dirty="0" smtClean="0">
                          <a:solidFill>
                            <a:schemeClr val="bg1"/>
                          </a:solidFill>
                          <a:effectLst/>
                          <a:latin typeface="+mn-lt"/>
                          <a:ea typeface="+mn-ea"/>
                          <a:cs typeface="+mn-cs"/>
                        </a:rPr>
                        <a:t>負傷者を生じさせ、又は損害（軽微であると認められるときを除く）を与えたとき</a:t>
                      </a:r>
                      <a:endParaRPr kumimoji="1" lang="en-US" altLang="ja-JP" sz="1800" b="1" kern="100" dirty="0" smtClean="0">
                        <a:solidFill>
                          <a:schemeClr val="bg1"/>
                        </a:solidFill>
                        <a:effectLst/>
                        <a:latin typeface="+mn-lt"/>
                        <a:ea typeface="+mn-ea"/>
                        <a:cs typeface="+mn-cs"/>
                      </a:endParaRPr>
                    </a:p>
                    <a:p>
                      <a:pPr lvl="1"/>
                      <a:r>
                        <a:rPr kumimoji="1" lang="ja-JP" altLang="ja-JP" sz="1800" b="1" kern="100" dirty="0" smtClean="0">
                          <a:solidFill>
                            <a:schemeClr val="bg1"/>
                          </a:solidFill>
                          <a:effectLst/>
                          <a:latin typeface="+mn-lt"/>
                          <a:ea typeface="+mn-ea"/>
                          <a:cs typeface="+mn-cs"/>
                        </a:rPr>
                        <a:t>（３月</a:t>
                      </a:r>
                      <a:r>
                        <a:rPr kumimoji="1" lang="ja-JP" altLang="en-US" sz="1800" b="1" kern="100" dirty="0" smtClean="0">
                          <a:solidFill>
                            <a:schemeClr val="bg1"/>
                          </a:solidFill>
                          <a:effectLst/>
                          <a:latin typeface="+mn-lt"/>
                          <a:ea typeface="+mn-ea"/>
                          <a:cs typeface="+mn-cs"/>
                        </a:rPr>
                        <a:t>→</a:t>
                      </a:r>
                      <a:r>
                        <a:rPr kumimoji="1" lang="en-US" altLang="ja-JP" sz="1800" b="1" kern="100" dirty="0" smtClean="0">
                          <a:solidFill>
                            <a:schemeClr val="bg1"/>
                          </a:solidFill>
                          <a:effectLst/>
                          <a:latin typeface="+mn-lt"/>
                          <a:ea typeface="+mn-ea"/>
                          <a:cs typeface="+mn-cs"/>
                        </a:rPr>
                        <a:t>3</a:t>
                      </a:r>
                      <a:r>
                        <a:rPr kumimoji="1" lang="ja-JP" altLang="en-US" sz="1800" b="1" kern="100" dirty="0" smtClean="0">
                          <a:solidFill>
                            <a:schemeClr val="bg1"/>
                          </a:solidFill>
                          <a:effectLst/>
                          <a:latin typeface="+mn-lt"/>
                          <a:ea typeface="+mn-ea"/>
                          <a:cs typeface="+mn-cs"/>
                        </a:rPr>
                        <a:t>ポイント</a:t>
                      </a:r>
                      <a:r>
                        <a:rPr kumimoji="1" lang="ja-JP" altLang="ja-JP" sz="1800" b="1" kern="100" dirty="0" smtClean="0">
                          <a:solidFill>
                            <a:schemeClr val="bg1"/>
                          </a:solidFill>
                          <a:effectLst/>
                          <a:latin typeface="+mn-lt"/>
                          <a:ea typeface="+mn-ea"/>
                          <a:cs typeface="+mn-cs"/>
                        </a:rPr>
                        <a:t>）</a:t>
                      </a:r>
                      <a:endParaRPr kumimoji="1" lang="ja-JP" altLang="ja-JP" sz="1800" b="1" kern="100" dirty="0">
                        <a:solidFill>
                          <a:schemeClr val="bg1"/>
                        </a:solidFill>
                        <a:effectLst/>
                        <a:latin typeface="+mn-lt"/>
                        <a:ea typeface="+mn-ea"/>
                        <a:cs typeface="+mn-cs"/>
                      </a:endParaRPr>
                    </a:p>
                  </a:txBody>
                  <a:tcPr marL="68580" marR="68580" marT="0" marB="0"/>
                </a:tc>
                <a:extLst>
                  <a:ext uri="{0D108BD9-81ED-4DB2-BD59-A6C34878D82A}">
                    <a16:rowId xmlns:a16="http://schemas.microsoft.com/office/drawing/2014/main" val="2746907367"/>
                  </a:ext>
                </a:extLst>
              </a:tr>
            </a:tbl>
          </a:graphicData>
        </a:graphic>
      </p:graphicFrame>
    </p:spTree>
    <p:extLst>
      <p:ext uri="{BB962C8B-B14F-4D97-AF65-F5344CB8AC3E}">
        <p14:creationId xmlns:p14="http://schemas.microsoft.com/office/powerpoint/2010/main" val="1363012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事故の程度</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の考え方（前回会議の指摘における整理）</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32</a:t>
            </a:fld>
            <a:endParaRPr kumimoji="1" lang="ja-JP" altLang="en-US"/>
          </a:p>
        </p:txBody>
      </p:sp>
      <p:sp>
        <p:nvSpPr>
          <p:cNvPr id="7" name="角丸四角形 6"/>
          <p:cNvSpPr/>
          <p:nvPr/>
        </p:nvSpPr>
        <p:spPr>
          <a:xfrm>
            <a:off x="134301" y="116832"/>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355549556"/>
              </p:ext>
            </p:extLst>
          </p:nvPr>
        </p:nvGraphicFramePr>
        <p:xfrm>
          <a:off x="134301" y="1366413"/>
          <a:ext cx="9632795" cy="1767840"/>
        </p:xfrm>
        <a:graphic>
          <a:graphicData uri="http://schemas.openxmlformats.org/drawingml/2006/table">
            <a:tbl>
              <a:tblPr firstRow="1" firstCol="1" bandRow="1">
                <a:tableStyleId>{5C22544A-7EE6-4342-B048-85BDC9FD1C3A}</a:tableStyleId>
              </a:tblPr>
              <a:tblGrid>
                <a:gridCol w="9632795">
                  <a:extLst>
                    <a:ext uri="{9D8B030D-6E8A-4147-A177-3AD203B41FA5}">
                      <a16:colId xmlns:a16="http://schemas.microsoft.com/office/drawing/2014/main" val="1856965544"/>
                    </a:ext>
                  </a:extLst>
                </a:gridCol>
              </a:tblGrid>
              <a:tr h="1758421">
                <a:tc>
                  <a:txBody>
                    <a:bodyPr/>
                    <a:lstStyle/>
                    <a:p>
                      <a:pPr algn="ctr">
                        <a:spcAft>
                          <a:spcPts val="0"/>
                        </a:spcAft>
                      </a:pPr>
                      <a:endParaRPr lang="en-US" altLang="ja-JP" sz="2000" kern="100" dirty="0" smtClean="0">
                        <a:solidFill>
                          <a:schemeClr val="bg1"/>
                        </a:solidFill>
                        <a:effectLst/>
                      </a:endParaRPr>
                    </a:p>
                    <a:p>
                      <a:r>
                        <a:rPr kumimoji="1" lang="ja-JP" altLang="ja-JP" sz="2400" b="1" kern="100" dirty="0" smtClean="0">
                          <a:solidFill>
                            <a:schemeClr val="bg1"/>
                          </a:solidFill>
                          <a:effectLst/>
                          <a:latin typeface="+mn-lt"/>
                          <a:ea typeface="+mn-ea"/>
                          <a:cs typeface="+mn-cs"/>
                        </a:rPr>
                        <a:t>【ペナルティポイントによる措置内容】（包括委託契約書別表１）</a:t>
                      </a:r>
                    </a:p>
                    <a:p>
                      <a:r>
                        <a:rPr kumimoji="1" lang="ja-JP" altLang="ja-JP" sz="2400" b="1" kern="100" dirty="0" smtClean="0">
                          <a:solidFill>
                            <a:schemeClr val="bg1"/>
                          </a:solidFill>
                          <a:effectLst/>
                          <a:latin typeface="+mn-lt"/>
                          <a:ea typeface="+mn-ea"/>
                          <a:cs typeface="+mn-cs"/>
                        </a:rPr>
                        <a:t>　措置要綱別表において該当する措置要件の措置期間</a:t>
                      </a:r>
                      <a:r>
                        <a:rPr kumimoji="1" lang="en-US" altLang="ja-JP" sz="2400" b="1" kern="100" dirty="0" smtClean="0">
                          <a:solidFill>
                            <a:schemeClr val="bg1"/>
                          </a:solidFill>
                          <a:effectLst/>
                          <a:latin typeface="+mn-lt"/>
                          <a:ea typeface="+mn-ea"/>
                          <a:cs typeface="+mn-cs"/>
                        </a:rPr>
                        <a:t>1</a:t>
                      </a:r>
                      <a:r>
                        <a:rPr kumimoji="1" lang="ja-JP" altLang="ja-JP" sz="2400" b="1" kern="100" dirty="0" smtClean="0">
                          <a:solidFill>
                            <a:schemeClr val="bg1"/>
                          </a:solidFill>
                          <a:effectLst/>
                          <a:latin typeface="+mn-lt"/>
                          <a:ea typeface="+mn-ea"/>
                          <a:cs typeface="+mn-cs"/>
                        </a:rPr>
                        <a:t>月につき１ポイントで換算し、その累積ポイントに応じて</a:t>
                      </a:r>
                      <a:r>
                        <a:rPr kumimoji="1" lang="ja-JP" altLang="en-US" sz="2400" b="1" kern="100" dirty="0" smtClean="0">
                          <a:solidFill>
                            <a:schemeClr val="bg1"/>
                          </a:solidFill>
                          <a:effectLst/>
                          <a:latin typeface="+mn-lt"/>
                          <a:ea typeface="+mn-ea"/>
                          <a:cs typeface="+mn-cs"/>
                        </a:rPr>
                        <a:t>次</a:t>
                      </a:r>
                      <a:r>
                        <a:rPr kumimoji="1" lang="ja-JP" altLang="ja-JP" sz="2400" b="1" kern="100" dirty="0" smtClean="0">
                          <a:solidFill>
                            <a:schemeClr val="bg1"/>
                          </a:solidFill>
                          <a:effectLst/>
                          <a:latin typeface="+mn-lt"/>
                          <a:ea typeface="+mn-ea"/>
                          <a:cs typeface="+mn-cs"/>
                        </a:rPr>
                        <a:t>のとおり措置を求める。</a:t>
                      </a:r>
                      <a:r>
                        <a:rPr kumimoji="1" lang="en-US" altLang="ja-JP" sz="2400" b="1" kern="100" dirty="0" smtClean="0">
                          <a:solidFill>
                            <a:schemeClr val="bg1"/>
                          </a:solidFill>
                          <a:effectLst/>
                          <a:latin typeface="+mn-lt"/>
                          <a:ea typeface="+mn-ea"/>
                          <a:cs typeface="+mn-cs"/>
                        </a:rPr>
                        <a:t> </a:t>
                      </a:r>
                      <a:endParaRPr kumimoji="1" lang="ja-JP" altLang="ja-JP" sz="2400" b="1" kern="100" dirty="0" smtClean="0">
                        <a:solidFill>
                          <a:schemeClr val="bg1"/>
                        </a:solidFill>
                        <a:effectLst/>
                        <a:latin typeface="+mn-lt"/>
                        <a:ea typeface="+mn-ea"/>
                        <a:cs typeface="+mn-cs"/>
                      </a:endParaRPr>
                    </a:p>
                    <a:p>
                      <a:pPr algn="ctr">
                        <a:spcAft>
                          <a:spcPts val="0"/>
                        </a:spcAft>
                      </a:pPr>
                      <a:r>
                        <a:rPr kumimoji="1" lang="ja-JP" altLang="en-US" sz="2400" b="1" kern="100" dirty="0" smtClean="0">
                          <a:solidFill>
                            <a:schemeClr val="lt1"/>
                          </a:solidFill>
                          <a:effectLst/>
                          <a:latin typeface="+mn-lt"/>
                          <a:ea typeface="+mn-ea"/>
                          <a:cs typeface="+mn-cs"/>
                        </a:rPr>
                        <a:t>　</a:t>
                      </a:r>
                      <a:r>
                        <a:rPr lang="ja-JP" altLang="en-US" sz="2400" kern="100" dirty="0" smtClean="0">
                          <a:effectLst/>
                        </a:rPr>
                        <a:t>　　　　　　　　　　　　</a:t>
                      </a:r>
                      <a:endParaRPr lang="en-US" altLang="ja-JP" sz="2400" kern="100" dirty="0" smtClean="0">
                        <a:effectLst/>
                      </a:endParaRPr>
                    </a:p>
                  </a:txBody>
                  <a:tcPr marL="68580" marR="68580" marT="0" marB="0"/>
                </a:tc>
                <a:extLst>
                  <a:ext uri="{0D108BD9-81ED-4DB2-BD59-A6C34878D82A}">
                    <a16:rowId xmlns:a16="http://schemas.microsoft.com/office/drawing/2014/main" val="274690736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45542807"/>
              </p:ext>
            </p:extLst>
          </p:nvPr>
        </p:nvGraphicFramePr>
        <p:xfrm>
          <a:off x="893536" y="3489959"/>
          <a:ext cx="8107680" cy="2607857"/>
        </p:xfrm>
        <a:graphic>
          <a:graphicData uri="http://schemas.openxmlformats.org/drawingml/2006/table">
            <a:tbl>
              <a:tblPr firstRow="1" bandRow="1">
                <a:tableStyleId>{5C22544A-7EE6-4342-B048-85BDC9FD1C3A}</a:tableStyleId>
              </a:tblPr>
              <a:tblGrid>
                <a:gridCol w="2900723">
                  <a:extLst>
                    <a:ext uri="{9D8B030D-6E8A-4147-A177-3AD203B41FA5}">
                      <a16:colId xmlns:a16="http://schemas.microsoft.com/office/drawing/2014/main" val="1178369506"/>
                    </a:ext>
                  </a:extLst>
                </a:gridCol>
                <a:gridCol w="5206957">
                  <a:extLst>
                    <a:ext uri="{9D8B030D-6E8A-4147-A177-3AD203B41FA5}">
                      <a16:colId xmlns:a16="http://schemas.microsoft.com/office/drawing/2014/main" val="331178100"/>
                    </a:ext>
                  </a:extLst>
                </a:gridCol>
              </a:tblGrid>
              <a:tr h="798518">
                <a:tc>
                  <a:txBody>
                    <a:bodyPr/>
                    <a:lstStyle/>
                    <a:p>
                      <a:pPr algn="ctr"/>
                      <a:r>
                        <a:rPr kumimoji="1" lang="ja-JP" altLang="ja-JP" sz="1800" b="1" kern="1200" dirty="0" smtClean="0">
                          <a:solidFill>
                            <a:schemeClr val="bg1"/>
                          </a:solidFill>
                          <a:effectLst/>
                          <a:latin typeface="+mn-lt"/>
                          <a:ea typeface="+mn-ea"/>
                          <a:cs typeface="+mn-cs"/>
                        </a:rPr>
                        <a:t>ペナルティポイント</a:t>
                      </a:r>
                    </a:p>
                    <a:p>
                      <a:pPr algn="ctr"/>
                      <a:r>
                        <a:rPr kumimoji="1" lang="ja-JP" altLang="ja-JP" sz="1800" b="1" kern="1200" dirty="0" smtClean="0">
                          <a:solidFill>
                            <a:schemeClr val="bg1"/>
                          </a:solidFill>
                          <a:effectLst/>
                          <a:latin typeface="+mn-lt"/>
                          <a:ea typeface="+mn-ea"/>
                          <a:cs typeface="+mn-cs"/>
                        </a:rPr>
                        <a:t>（措置期間内累計）</a:t>
                      </a:r>
                      <a:endParaRPr kumimoji="1" lang="ja-JP" altLang="en-US" dirty="0">
                        <a:solidFill>
                          <a:schemeClr val="bg1"/>
                        </a:solidFill>
                      </a:endParaRPr>
                    </a:p>
                  </a:txBody>
                  <a:tcPr/>
                </a:tc>
                <a:tc>
                  <a:txBody>
                    <a:bodyPr/>
                    <a:lstStyle/>
                    <a:p>
                      <a:pPr algn="ctr"/>
                      <a:r>
                        <a:rPr kumimoji="1" lang="ja-JP" altLang="ja-JP" sz="1800" b="1" kern="1200" dirty="0" smtClean="0">
                          <a:solidFill>
                            <a:schemeClr val="bg1"/>
                          </a:solidFill>
                          <a:effectLst/>
                          <a:latin typeface="+mn-lt"/>
                          <a:ea typeface="+mn-ea"/>
                          <a:cs typeface="+mn-cs"/>
                        </a:rPr>
                        <a:t>措置内容</a:t>
                      </a:r>
                      <a:endParaRPr kumimoji="1" lang="ja-JP" altLang="en-US" dirty="0">
                        <a:solidFill>
                          <a:schemeClr val="bg1"/>
                        </a:solidFill>
                      </a:endParaRPr>
                    </a:p>
                  </a:txBody>
                  <a:tcPr anchor="ctr"/>
                </a:tc>
                <a:extLst>
                  <a:ext uri="{0D108BD9-81ED-4DB2-BD59-A6C34878D82A}">
                    <a16:rowId xmlns:a16="http://schemas.microsoft.com/office/drawing/2014/main" val="2425294648"/>
                  </a:ext>
                </a:extLst>
              </a:tr>
              <a:tr h="462633">
                <a:tc>
                  <a:txBody>
                    <a:bodyPr/>
                    <a:lstStyle/>
                    <a:p>
                      <a:pPr algn="ctr">
                        <a:lnSpc>
                          <a:spcPts val="1700"/>
                        </a:lnSpc>
                        <a:spcAft>
                          <a:spcPts val="0"/>
                        </a:spcAft>
                      </a:pPr>
                      <a:r>
                        <a:rPr kumimoji="1" lang="ja-JP" sz="1800" b="1" kern="1200" dirty="0">
                          <a:solidFill>
                            <a:schemeClr val="tx1"/>
                          </a:solidFill>
                          <a:effectLst/>
                          <a:latin typeface="+mn-lt"/>
                          <a:ea typeface="+mn-ea"/>
                          <a:cs typeface="+mn-cs"/>
                        </a:rPr>
                        <a:t>０</a:t>
                      </a:r>
                    </a:p>
                  </a:txBody>
                  <a:tcPr marL="68580" marR="68580" marT="0" marB="0" anchor="ctr"/>
                </a:tc>
                <a:tc>
                  <a:txBody>
                    <a:bodyPr/>
                    <a:lstStyle/>
                    <a:p>
                      <a:pPr algn="just">
                        <a:lnSpc>
                          <a:spcPts val="1700"/>
                        </a:lnSpc>
                        <a:spcAft>
                          <a:spcPts val="0"/>
                        </a:spcAft>
                      </a:pPr>
                      <a:r>
                        <a:rPr kumimoji="1" lang="ja-JP" sz="1800" b="1" kern="1200" dirty="0">
                          <a:solidFill>
                            <a:schemeClr val="tx1"/>
                          </a:solidFill>
                          <a:effectLst/>
                          <a:latin typeface="+mn-lt"/>
                          <a:ea typeface="+mn-ea"/>
                          <a:cs typeface="+mn-cs"/>
                        </a:rPr>
                        <a:t>措置なし（必要に応じて自主改善）</a:t>
                      </a:r>
                    </a:p>
                  </a:txBody>
                  <a:tcPr marL="68580" marR="68580" marT="0" marB="0" anchor="ctr"/>
                </a:tc>
                <a:extLst>
                  <a:ext uri="{0D108BD9-81ED-4DB2-BD59-A6C34878D82A}">
                    <a16:rowId xmlns:a16="http://schemas.microsoft.com/office/drawing/2014/main" val="152840013"/>
                  </a:ext>
                </a:extLst>
              </a:tr>
              <a:tr h="538683">
                <a:tc>
                  <a:txBody>
                    <a:bodyPr/>
                    <a:lstStyle/>
                    <a:p>
                      <a:pPr algn="ctr">
                        <a:lnSpc>
                          <a:spcPts val="1700"/>
                        </a:lnSpc>
                        <a:spcAft>
                          <a:spcPts val="0"/>
                        </a:spcAft>
                      </a:pPr>
                      <a:r>
                        <a:rPr kumimoji="1" lang="ja-JP" sz="1800" b="1" kern="1200" dirty="0">
                          <a:solidFill>
                            <a:schemeClr val="tx1"/>
                          </a:solidFill>
                          <a:effectLst/>
                          <a:latin typeface="+mn-lt"/>
                          <a:ea typeface="+mn-ea"/>
                          <a:cs typeface="+mn-cs"/>
                        </a:rPr>
                        <a:t>１～２</a:t>
                      </a:r>
                    </a:p>
                  </a:txBody>
                  <a:tcPr marL="68580" marR="68580" marT="0" marB="0" anchor="ctr"/>
                </a:tc>
                <a:tc>
                  <a:txBody>
                    <a:bodyPr/>
                    <a:lstStyle/>
                    <a:p>
                      <a:pPr algn="just">
                        <a:lnSpc>
                          <a:spcPts val="1700"/>
                        </a:lnSpc>
                        <a:spcAft>
                          <a:spcPts val="0"/>
                        </a:spcAft>
                      </a:pPr>
                      <a:r>
                        <a:rPr kumimoji="1" lang="ja-JP" sz="1800" b="1" kern="1200" dirty="0">
                          <a:solidFill>
                            <a:schemeClr val="tx1"/>
                          </a:solidFill>
                          <a:effectLst/>
                          <a:latin typeface="+mn-lt"/>
                          <a:ea typeface="+mn-ea"/>
                          <a:cs typeface="+mn-cs"/>
                        </a:rPr>
                        <a:t>発注者からの是正指導のうえ、是正計画書の提出</a:t>
                      </a:r>
                    </a:p>
                  </a:txBody>
                  <a:tcPr marL="68580" marR="68580" marT="0" marB="0" anchor="ctr"/>
                </a:tc>
                <a:extLst>
                  <a:ext uri="{0D108BD9-81ED-4DB2-BD59-A6C34878D82A}">
                    <a16:rowId xmlns:a16="http://schemas.microsoft.com/office/drawing/2014/main" val="1899032897"/>
                  </a:ext>
                </a:extLst>
              </a:tr>
              <a:tr h="808023">
                <a:tc>
                  <a:txBody>
                    <a:bodyPr/>
                    <a:lstStyle/>
                    <a:p>
                      <a:pPr algn="ctr">
                        <a:lnSpc>
                          <a:spcPts val="1700"/>
                        </a:lnSpc>
                        <a:spcAft>
                          <a:spcPts val="0"/>
                        </a:spcAft>
                      </a:pPr>
                      <a:r>
                        <a:rPr kumimoji="1" lang="ja-JP" sz="1800" b="1" kern="1200" dirty="0">
                          <a:solidFill>
                            <a:schemeClr val="tx1"/>
                          </a:solidFill>
                          <a:effectLst/>
                          <a:latin typeface="+mn-lt"/>
                          <a:ea typeface="+mn-ea"/>
                          <a:cs typeface="+mn-cs"/>
                        </a:rPr>
                        <a:t>３～</a:t>
                      </a:r>
                    </a:p>
                  </a:txBody>
                  <a:tcPr marL="68580" marR="68580" marT="0" marB="0" anchor="ctr"/>
                </a:tc>
                <a:tc>
                  <a:txBody>
                    <a:bodyPr/>
                    <a:lstStyle/>
                    <a:p>
                      <a:pPr algn="just">
                        <a:lnSpc>
                          <a:spcPts val="1700"/>
                        </a:lnSpc>
                        <a:spcAft>
                          <a:spcPts val="0"/>
                        </a:spcAft>
                      </a:pPr>
                      <a:r>
                        <a:rPr kumimoji="1" lang="ja-JP" sz="1800" b="1" kern="1200" dirty="0">
                          <a:solidFill>
                            <a:schemeClr val="tx1"/>
                          </a:solidFill>
                          <a:effectLst/>
                          <a:latin typeface="+mn-lt"/>
                          <a:ea typeface="+mn-ea"/>
                          <a:cs typeface="+mn-cs"/>
                        </a:rPr>
                        <a:t>受注者の第三者委員会設置による再発防止の調査・検討</a:t>
                      </a:r>
                      <a:r>
                        <a:rPr kumimoji="1" lang="ja-JP" sz="1800" b="1" kern="1200" dirty="0" smtClean="0">
                          <a:solidFill>
                            <a:schemeClr val="tx1"/>
                          </a:solidFill>
                          <a:effectLst/>
                          <a:latin typeface="+mn-lt"/>
                          <a:ea typeface="+mn-ea"/>
                          <a:cs typeface="+mn-cs"/>
                        </a:rPr>
                        <a:t>と外部</a:t>
                      </a:r>
                      <a:r>
                        <a:rPr kumimoji="1" lang="ja-JP" sz="1800" b="1" kern="1200" dirty="0">
                          <a:solidFill>
                            <a:schemeClr val="tx1"/>
                          </a:solidFill>
                          <a:effectLst/>
                          <a:latin typeface="+mn-lt"/>
                          <a:ea typeface="+mn-ea"/>
                          <a:cs typeface="+mn-cs"/>
                        </a:rPr>
                        <a:t>講師等を招いた社内研修の実施</a:t>
                      </a:r>
                    </a:p>
                  </a:txBody>
                  <a:tcPr marL="68580" marR="68580" marT="0" marB="0" anchor="ctr"/>
                </a:tc>
                <a:extLst>
                  <a:ext uri="{0D108BD9-81ED-4DB2-BD59-A6C34878D82A}">
                    <a16:rowId xmlns:a16="http://schemas.microsoft.com/office/drawing/2014/main" val="3869912566"/>
                  </a:ext>
                </a:extLst>
              </a:tr>
            </a:tbl>
          </a:graphicData>
        </a:graphic>
      </p:graphicFrame>
    </p:spTree>
    <p:extLst>
      <p:ext uri="{BB962C8B-B14F-4D97-AF65-F5344CB8AC3E}">
        <p14:creationId xmlns:p14="http://schemas.microsoft.com/office/powerpoint/2010/main" val="2056476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管路①</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69644731"/>
              </p:ext>
            </p:extLst>
          </p:nvPr>
        </p:nvGraphicFramePr>
        <p:xfrm>
          <a:off x="348342" y="1386404"/>
          <a:ext cx="9109167" cy="5164362"/>
        </p:xfrm>
        <a:graphic>
          <a:graphicData uri="http://schemas.openxmlformats.org/drawingml/2006/table">
            <a:tbl>
              <a:tblPr firstRow="1" bandRow="1">
                <a:tableStyleId>{5C22544A-7EE6-4342-B048-85BDC9FD1C3A}</a:tableStyleId>
              </a:tblPr>
              <a:tblGrid>
                <a:gridCol w="1069951">
                  <a:extLst>
                    <a:ext uri="{9D8B030D-6E8A-4147-A177-3AD203B41FA5}">
                      <a16:colId xmlns:a16="http://schemas.microsoft.com/office/drawing/2014/main" val="1716734234"/>
                    </a:ext>
                  </a:extLst>
                </a:gridCol>
                <a:gridCol w="1220132">
                  <a:extLst>
                    <a:ext uri="{9D8B030D-6E8A-4147-A177-3AD203B41FA5}">
                      <a16:colId xmlns:a16="http://schemas.microsoft.com/office/drawing/2014/main" val="3868781665"/>
                    </a:ext>
                  </a:extLst>
                </a:gridCol>
                <a:gridCol w="1110615">
                  <a:extLst>
                    <a:ext uri="{9D8B030D-6E8A-4147-A177-3AD203B41FA5}">
                      <a16:colId xmlns:a16="http://schemas.microsoft.com/office/drawing/2014/main" val="3511961762"/>
                    </a:ext>
                  </a:extLst>
                </a:gridCol>
                <a:gridCol w="2090057">
                  <a:extLst>
                    <a:ext uri="{9D8B030D-6E8A-4147-A177-3AD203B41FA5}">
                      <a16:colId xmlns:a16="http://schemas.microsoft.com/office/drawing/2014/main" val="3248327283"/>
                    </a:ext>
                  </a:extLst>
                </a:gridCol>
                <a:gridCol w="2664823">
                  <a:extLst>
                    <a:ext uri="{9D8B030D-6E8A-4147-A177-3AD203B41FA5}">
                      <a16:colId xmlns:a16="http://schemas.microsoft.com/office/drawing/2014/main" val="3548261750"/>
                    </a:ext>
                  </a:extLst>
                </a:gridCol>
                <a:gridCol w="953589">
                  <a:extLst>
                    <a:ext uri="{9D8B030D-6E8A-4147-A177-3AD203B41FA5}">
                      <a16:colId xmlns:a16="http://schemas.microsoft.com/office/drawing/2014/main" val="2356909041"/>
                    </a:ext>
                  </a:extLst>
                </a:gridCol>
              </a:tblGrid>
              <a:tr h="572300">
                <a:tc>
                  <a:txBody>
                    <a:bodyPr/>
                    <a:lstStyle/>
                    <a:p>
                      <a:pPr algn="ctr"/>
                      <a:r>
                        <a:rPr kumimoji="1" lang="ja-JP" altLang="en-US" sz="1600" dirty="0" smtClean="0"/>
                        <a:t>発生日</a:t>
                      </a:r>
                      <a:endParaRPr kumimoji="1" lang="ja-JP" altLang="en-US" sz="1600" dirty="0"/>
                    </a:p>
                  </a:txBody>
                  <a:tcPr anchor="ctr"/>
                </a:tc>
                <a:tc>
                  <a:txBody>
                    <a:bodyPr/>
                    <a:lstStyle/>
                    <a:p>
                      <a:pPr algn="ctr"/>
                      <a:r>
                        <a:rPr kumimoji="1" lang="ja-JP" altLang="en-US" sz="1600" dirty="0" smtClean="0"/>
                        <a:t>概要</a:t>
                      </a:r>
                      <a:endParaRPr kumimoji="1" lang="ja-JP" altLang="en-US" sz="1600" dirty="0"/>
                    </a:p>
                  </a:txBody>
                  <a:tcPr anchor="ctr"/>
                </a:tc>
                <a:tc>
                  <a:txBody>
                    <a:bodyPr/>
                    <a:lstStyle/>
                    <a:p>
                      <a:pPr algn="ctr"/>
                      <a:r>
                        <a:rPr kumimoji="1" lang="ja-JP" altLang="en-US" sz="1600" dirty="0" smtClean="0"/>
                        <a:t>原因</a:t>
                      </a:r>
                      <a:endParaRPr kumimoji="1" lang="ja-JP" altLang="en-US" sz="1600" dirty="0"/>
                    </a:p>
                  </a:txBody>
                  <a:tcPr anchor="ctr"/>
                </a:tc>
                <a:tc>
                  <a:txBody>
                    <a:bodyPr/>
                    <a:lstStyle/>
                    <a:p>
                      <a:pPr algn="ctr"/>
                      <a:r>
                        <a:rPr kumimoji="1" lang="ja-JP" altLang="en-US" sz="1600" dirty="0" smtClean="0"/>
                        <a:t>これまでの維持管理</a:t>
                      </a:r>
                      <a:endParaRPr kumimoji="1" lang="ja-JP" altLang="en-US" sz="1600" dirty="0"/>
                    </a:p>
                  </a:txBody>
                  <a:tcPr anchor="ctr"/>
                </a:tc>
                <a:tc>
                  <a:txBody>
                    <a:bodyPr/>
                    <a:lstStyle/>
                    <a:p>
                      <a:pPr algn="ctr"/>
                      <a:r>
                        <a:rPr kumimoji="1" lang="ja-JP" altLang="en-US" sz="1600" dirty="0" smtClean="0"/>
                        <a:t>再発防止策</a:t>
                      </a:r>
                      <a:endParaRPr kumimoji="1" lang="ja-JP" altLang="en-US" sz="1600" dirty="0"/>
                    </a:p>
                  </a:txBody>
                  <a:tcPr anchor="ctr"/>
                </a:tc>
                <a:tc>
                  <a:txBody>
                    <a:bodyPr/>
                    <a:lstStyle/>
                    <a:p>
                      <a:pPr algn="ctr"/>
                      <a:r>
                        <a:rPr kumimoji="1" lang="ja-JP" altLang="en-US" sz="1600" dirty="0" smtClean="0"/>
                        <a:t>事故の程度</a:t>
                      </a:r>
                      <a:endParaRPr kumimoji="1" lang="ja-JP" altLang="en-US" sz="1600" dirty="0"/>
                    </a:p>
                  </a:txBody>
                  <a:tcPr anchor="ctr"/>
                </a:tc>
                <a:extLst>
                  <a:ext uri="{0D108BD9-81ED-4DB2-BD59-A6C34878D82A}">
                    <a16:rowId xmlns:a16="http://schemas.microsoft.com/office/drawing/2014/main" val="1167308062"/>
                  </a:ext>
                </a:extLst>
              </a:tr>
              <a:tr h="1501413">
                <a:tc>
                  <a:txBody>
                    <a:bodyPr/>
                    <a:lstStyle/>
                    <a:p>
                      <a:pPr algn="ctr"/>
                      <a:r>
                        <a:rPr kumimoji="1" lang="en-US" altLang="ja-JP" sz="1600" dirty="0" smtClean="0"/>
                        <a:t>4</a:t>
                      </a:r>
                      <a:r>
                        <a:rPr kumimoji="1" lang="ja-JP" altLang="en-US" sz="1600" dirty="0" smtClean="0"/>
                        <a:t>月</a:t>
                      </a:r>
                      <a:r>
                        <a:rPr kumimoji="1" lang="en-US" altLang="ja-JP" sz="1600" dirty="0" smtClean="0"/>
                        <a:t>6</a:t>
                      </a:r>
                      <a:r>
                        <a:rPr kumimoji="1" lang="ja-JP" altLang="en-US" sz="1600" dirty="0" smtClean="0"/>
                        <a:t>日</a:t>
                      </a:r>
                      <a:endParaRPr kumimoji="1" lang="ja-JP" altLang="en-US" sz="1600" dirty="0"/>
                    </a:p>
                  </a:txBody>
                  <a:tcPr anchor="ctr"/>
                </a:tc>
                <a:tc>
                  <a:txBody>
                    <a:bodyPr/>
                    <a:lstStyle/>
                    <a:p>
                      <a:r>
                        <a:rPr kumimoji="1" lang="ja-JP" altLang="en-US" sz="1600" dirty="0" smtClean="0"/>
                        <a:t>陥没</a:t>
                      </a:r>
                      <a:endParaRPr kumimoji="1" lang="en-US" altLang="ja-JP" sz="1600" dirty="0" smtClean="0"/>
                    </a:p>
                    <a:p>
                      <a:r>
                        <a:rPr kumimoji="1" lang="ja-JP" altLang="en-US" sz="1600" dirty="0" smtClean="0"/>
                        <a:t>（民地内）</a:t>
                      </a:r>
                      <a:endParaRPr kumimoji="1" lang="ja-JP" altLang="en-US" sz="1600" dirty="0"/>
                    </a:p>
                  </a:txBody>
                  <a:tcPr anchor="ctr"/>
                </a:tc>
                <a:tc>
                  <a:txBody>
                    <a:bodyPr/>
                    <a:lstStyle/>
                    <a:p>
                      <a:r>
                        <a:rPr kumimoji="1" lang="ja-JP" altLang="en-US" sz="1600" dirty="0" smtClean="0"/>
                        <a:t>台帳に記載されていない集水ますの目地不良</a:t>
                      </a:r>
                      <a:endParaRPr kumimoji="1" lang="ja-JP" altLang="en-US" sz="1600" dirty="0"/>
                    </a:p>
                  </a:txBody>
                  <a:tcPr anchor="ctr"/>
                </a:tc>
                <a:tc>
                  <a:txBody>
                    <a:bodyPr/>
                    <a:lstStyle/>
                    <a:p>
                      <a:r>
                        <a:rPr kumimoji="1" lang="ja-JP" altLang="en-US" sz="1600" dirty="0" smtClean="0"/>
                        <a:t>台帳未記載のますが発見された後に台帳へ反映。</a:t>
                      </a:r>
                      <a:endParaRPr kumimoji="1" lang="ja-JP" altLang="en-US" sz="1600" dirty="0"/>
                    </a:p>
                  </a:txBody>
                  <a:tcPr anchor="ctr"/>
                </a:tc>
                <a:tc>
                  <a:txBody>
                    <a:bodyPr/>
                    <a:lstStyle/>
                    <a:p>
                      <a:r>
                        <a:rPr kumimoji="1" lang="ja-JP" altLang="en-US" sz="1600" dirty="0" smtClean="0"/>
                        <a:t>本事案と同様に植木や看板・鉄板などで集水ますが隠れていないか常に意識を持って発見し、台帳への反映に努める。</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1147447405"/>
                  </a:ext>
                </a:extLst>
              </a:tr>
              <a:tr h="896057">
                <a:tc>
                  <a:txBody>
                    <a:bodyPr/>
                    <a:lstStyle/>
                    <a:p>
                      <a:pPr algn="ctr"/>
                      <a:r>
                        <a:rPr kumimoji="1" lang="en-US" altLang="ja-JP" sz="1600" dirty="0" smtClean="0"/>
                        <a:t>4</a:t>
                      </a:r>
                      <a:r>
                        <a:rPr kumimoji="1" lang="ja-JP" altLang="en-US" sz="1600" dirty="0" smtClean="0"/>
                        <a:t>月</a:t>
                      </a:r>
                      <a:r>
                        <a:rPr kumimoji="1" lang="en-US" altLang="ja-JP" sz="1600" dirty="0" smtClean="0"/>
                        <a:t>21</a:t>
                      </a:r>
                      <a:r>
                        <a:rPr kumimoji="1" lang="ja-JP" altLang="en-US" sz="1600" dirty="0" smtClean="0"/>
                        <a:t>日</a:t>
                      </a:r>
                      <a:endParaRPr kumimoji="1" lang="ja-JP" altLang="en-US" sz="1600" dirty="0"/>
                    </a:p>
                  </a:txBody>
                  <a:tcPr anchor="ctr"/>
                </a:tc>
                <a:tc>
                  <a:txBody>
                    <a:bodyPr/>
                    <a:lstStyle/>
                    <a:p>
                      <a:r>
                        <a:rPr kumimoji="1" lang="ja-JP" altLang="en-US" sz="1600" dirty="0" smtClean="0"/>
                        <a:t>道路陥没による車両被災</a:t>
                      </a:r>
                      <a:endParaRPr kumimoji="1" lang="ja-JP" altLang="en-US" sz="1600" dirty="0"/>
                    </a:p>
                  </a:txBody>
                  <a:tcPr anchor="ctr"/>
                </a:tc>
                <a:tc>
                  <a:txBody>
                    <a:bodyPr/>
                    <a:lstStyle/>
                    <a:p>
                      <a:r>
                        <a:rPr kumimoji="1" lang="ja-JP" altLang="en-US" sz="1600" dirty="0" smtClean="0"/>
                        <a:t>不明管閉塞不良</a:t>
                      </a:r>
                      <a:endParaRPr kumimoji="1" lang="ja-JP" altLang="en-US" sz="1600" dirty="0"/>
                    </a:p>
                  </a:txBody>
                  <a:tcPr anchor="ctr"/>
                </a:tc>
                <a:tc>
                  <a:txBody>
                    <a:bodyPr/>
                    <a:lstStyle/>
                    <a:p>
                      <a:pPr algn="ctr"/>
                      <a:r>
                        <a:rPr kumimoji="1" lang="ja-JP" altLang="en-US" sz="1600" dirty="0" err="1" smtClean="0"/>
                        <a:t>ー</a:t>
                      </a:r>
                      <a:endParaRPr kumimoji="1" lang="ja-JP" altLang="en-US" sz="1600" dirty="0"/>
                    </a:p>
                  </a:txBody>
                  <a:tcPr anchor="ctr"/>
                </a:tc>
                <a:tc>
                  <a:txBody>
                    <a:bodyPr/>
                    <a:lstStyle/>
                    <a:p>
                      <a:r>
                        <a:rPr kumimoji="1" lang="ja-JP" altLang="en-US" sz="1600" dirty="0" smtClean="0"/>
                        <a:t>当該箇所付近の下水道施設についても管内調査を行う。</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2889943566"/>
                  </a:ext>
                </a:extLst>
              </a:tr>
              <a:tr h="2187772">
                <a:tc>
                  <a:txBody>
                    <a:bodyPr/>
                    <a:lstStyle/>
                    <a:p>
                      <a:pPr algn="ctr"/>
                      <a:r>
                        <a:rPr kumimoji="1" lang="en-US" altLang="ja-JP" sz="1600" dirty="0" smtClean="0"/>
                        <a:t>5</a:t>
                      </a:r>
                      <a:r>
                        <a:rPr kumimoji="1" lang="ja-JP" altLang="en-US" sz="1600" dirty="0" smtClean="0"/>
                        <a:t>月</a:t>
                      </a:r>
                      <a:r>
                        <a:rPr kumimoji="1" lang="en-US" altLang="ja-JP" sz="1600" dirty="0" smtClean="0"/>
                        <a:t>3</a:t>
                      </a:r>
                      <a:r>
                        <a:rPr kumimoji="1" lang="ja-JP" altLang="en-US" sz="1600" dirty="0" smtClean="0"/>
                        <a:t>日</a:t>
                      </a:r>
                      <a:endParaRPr kumimoji="1" lang="ja-JP" altLang="en-US" sz="1600" dirty="0"/>
                    </a:p>
                  </a:txBody>
                  <a:tcPr anchor="ctr"/>
                </a:tc>
                <a:tc>
                  <a:txBody>
                    <a:bodyPr/>
                    <a:lstStyle/>
                    <a:p>
                      <a:r>
                        <a:rPr kumimoji="1" lang="ja-JP" altLang="en-US" sz="1600" dirty="0" smtClean="0"/>
                        <a:t>本管詰まりによる敷地内汚損</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通常の下水管では見られない鍾乳石のような物質が発生、堆積し下水管の詰まり</a:t>
                      </a:r>
                      <a:endParaRPr kumimoji="1" lang="ja-JP" altLang="en-US" sz="1600" dirty="0"/>
                    </a:p>
                  </a:txBody>
                  <a:tcPr anchor="ctr"/>
                </a:tc>
                <a:tc>
                  <a:txBody>
                    <a:bodyPr/>
                    <a:lstStyle/>
                    <a:p>
                      <a:pPr algn="ctr"/>
                      <a:r>
                        <a:rPr kumimoji="1" lang="ja-JP" altLang="en-US" sz="1600" dirty="0" err="1" smtClean="0"/>
                        <a:t>ー</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当面の間、毎年定期清掃路線として清掃、調査等を行い、つまり等の不具合について早期発見に努める。</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2281128801"/>
                  </a:ext>
                </a:extLst>
              </a:tr>
            </a:tbl>
          </a:graphicData>
        </a:graphic>
      </p:graphicFrame>
      <p:sp>
        <p:nvSpPr>
          <p:cNvPr id="6" name="角丸四角形 5"/>
          <p:cNvSpPr/>
          <p:nvPr/>
        </p:nvSpPr>
        <p:spPr>
          <a:xfrm>
            <a:off x="72907" y="96839"/>
            <a:ext cx="9632795"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33</a:t>
            </a:fld>
            <a:endParaRPr kumimoji="1" lang="ja-JP" altLang="en-US"/>
          </a:p>
        </p:txBody>
      </p:sp>
    </p:spTree>
    <p:extLst>
      <p:ext uri="{BB962C8B-B14F-4D97-AF65-F5344CB8AC3E}">
        <p14:creationId xmlns:p14="http://schemas.microsoft.com/office/powerpoint/2010/main" val="673633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管路②</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67736226"/>
              </p:ext>
            </p:extLst>
          </p:nvPr>
        </p:nvGraphicFramePr>
        <p:xfrm>
          <a:off x="342264" y="1280160"/>
          <a:ext cx="9115245" cy="5339310"/>
        </p:xfrm>
        <a:graphic>
          <a:graphicData uri="http://schemas.openxmlformats.org/drawingml/2006/table">
            <a:tbl>
              <a:tblPr firstRow="1" bandRow="1">
                <a:tableStyleId>{5C22544A-7EE6-4342-B048-85BDC9FD1C3A}</a:tableStyleId>
              </a:tblPr>
              <a:tblGrid>
                <a:gridCol w="1086486">
                  <a:extLst>
                    <a:ext uri="{9D8B030D-6E8A-4147-A177-3AD203B41FA5}">
                      <a16:colId xmlns:a16="http://schemas.microsoft.com/office/drawing/2014/main" val="1716734234"/>
                    </a:ext>
                  </a:extLst>
                </a:gridCol>
                <a:gridCol w="1187663">
                  <a:extLst>
                    <a:ext uri="{9D8B030D-6E8A-4147-A177-3AD203B41FA5}">
                      <a16:colId xmlns:a16="http://schemas.microsoft.com/office/drawing/2014/main" val="3868781665"/>
                    </a:ext>
                  </a:extLst>
                </a:gridCol>
                <a:gridCol w="1153953">
                  <a:extLst>
                    <a:ext uri="{9D8B030D-6E8A-4147-A177-3AD203B41FA5}">
                      <a16:colId xmlns:a16="http://schemas.microsoft.com/office/drawing/2014/main" val="3511961762"/>
                    </a:ext>
                  </a:extLst>
                </a:gridCol>
                <a:gridCol w="2111236">
                  <a:extLst>
                    <a:ext uri="{9D8B030D-6E8A-4147-A177-3AD203B41FA5}">
                      <a16:colId xmlns:a16="http://schemas.microsoft.com/office/drawing/2014/main" val="3356423572"/>
                    </a:ext>
                  </a:extLst>
                </a:gridCol>
                <a:gridCol w="2731412">
                  <a:extLst>
                    <a:ext uri="{9D8B030D-6E8A-4147-A177-3AD203B41FA5}">
                      <a16:colId xmlns:a16="http://schemas.microsoft.com/office/drawing/2014/main" val="3548261750"/>
                    </a:ext>
                  </a:extLst>
                </a:gridCol>
                <a:gridCol w="844495">
                  <a:extLst>
                    <a:ext uri="{9D8B030D-6E8A-4147-A177-3AD203B41FA5}">
                      <a16:colId xmlns:a16="http://schemas.microsoft.com/office/drawing/2014/main" val="2119515059"/>
                    </a:ext>
                  </a:extLst>
                </a:gridCol>
              </a:tblGrid>
              <a:tr h="377190">
                <a:tc>
                  <a:txBody>
                    <a:bodyPr/>
                    <a:lstStyle/>
                    <a:p>
                      <a:pPr algn="ctr"/>
                      <a:r>
                        <a:rPr kumimoji="1" lang="ja-JP" altLang="en-US" sz="1600" dirty="0" smtClean="0"/>
                        <a:t>発生日</a:t>
                      </a:r>
                      <a:endParaRPr kumimoji="1" lang="ja-JP" altLang="en-US" sz="1600" dirty="0"/>
                    </a:p>
                  </a:txBody>
                  <a:tcPr anchor="ctr"/>
                </a:tc>
                <a:tc>
                  <a:txBody>
                    <a:bodyPr/>
                    <a:lstStyle/>
                    <a:p>
                      <a:pPr algn="ctr"/>
                      <a:r>
                        <a:rPr kumimoji="1" lang="ja-JP" altLang="en-US" sz="1600" dirty="0" smtClean="0"/>
                        <a:t>概要</a:t>
                      </a:r>
                      <a:endParaRPr kumimoji="1" lang="ja-JP" altLang="en-US" sz="1600" dirty="0"/>
                    </a:p>
                  </a:txBody>
                  <a:tcPr anchor="ctr"/>
                </a:tc>
                <a:tc>
                  <a:txBody>
                    <a:bodyPr/>
                    <a:lstStyle/>
                    <a:p>
                      <a:pPr algn="ctr"/>
                      <a:r>
                        <a:rPr kumimoji="1" lang="ja-JP" altLang="en-US" sz="1600" dirty="0" smtClean="0"/>
                        <a:t>原因</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これまでの維持管理</a:t>
                      </a:r>
                    </a:p>
                  </a:txBody>
                  <a:tcPr anchor="ctr"/>
                </a:tc>
                <a:tc>
                  <a:txBody>
                    <a:bodyPr/>
                    <a:lstStyle/>
                    <a:p>
                      <a:pPr algn="ctr"/>
                      <a:r>
                        <a:rPr kumimoji="1" lang="ja-JP" altLang="en-US" sz="1600" dirty="0" smtClean="0"/>
                        <a:t>再発防止策</a:t>
                      </a:r>
                      <a:endParaRPr kumimoji="1" lang="ja-JP" altLang="en-US" sz="1600" dirty="0"/>
                    </a:p>
                  </a:txBody>
                  <a:tcPr anchor="ctr"/>
                </a:tc>
                <a:tc>
                  <a:txBody>
                    <a:bodyPr/>
                    <a:lstStyle/>
                    <a:p>
                      <a:pPr algn="ctr"/>
                      <a:r>
                        <a:rPr kumimoji="1" lang="ja-JP" altLang="en-US" sz="1600" dirty="0" smtClean="0"/>
                        <a:t>事故の程度</a:t>
                      </a:r>
                      <a:endParaRPr kumimoji="1" lang="ja-JP" altLang="en-US" sz="1600" dirty="0"/>
                    </a:p>
                  </a:txBody>
                  <a:tcPr anchor="ctr"/>
                </a:tc>
                <a:extLst>
                  <a:ext uri="{0D108BD9-81ED-4DB2-BD59-A6C34878D82A}">
                    <a16:rowId xmlns:a16="http://schemas.microsoft.com/office/drawing/2014/main" val="1167308062"/>
                  </a:ext>
                </a:extLst>
              </a:tr>
              <a:tr h="833177">
                <a:tc>
                  <a:txBody>
                    <a:bodyPr/>
                    <a:lstStyle/>
                    <a:p>
                      <a:pPr algn="ctr"/>
                      <a:r>
                        <a:rPr kumimoji="1" lang="en-US" altLang="ja-JP" sz="1600" dirty="0" smtClean="0"/>
                        <a:t>5</a:t>
                      </a:r>
                      <a:r>
                        <a:rPr kumimoji="1" lang="ja-JP" altLang="en-US" sz="1600" dirty="0" smtClean="0"/>
                        <a:t>月</a:t>
                      </a:r>
                      <a:r>
                        <a:rPr kumimoji="1" lang="en-US" altLang="ja-JP" sz="1600" dirty="0" smtClean="0"/>
                        <a:t>7</a:t>
                      </a:r>
                      <a:r>
                        <a:rPr kumimoji="1" lang="ja-JP" altLang="en-US" sz="1600" dirty="0" smtClean="0"/>
                        <a:t>日</a:t>
                      </a:r>
                      <a:endParaRPr kumimoji="1" lang="ja-JP" altLang="en-US" sz="1600" dirty="0"/>
                    </a:p>
                  </a:txBody>
                  <a:tcPr anchor="ctr"/>
                </a:tc>
                <a:tc>
                  <a:txBody>
                    <a:bodyPr/>
                    <a:lstStyle/>
                    <a:p>
                      <a:pPr algn="l"/>
                      <a:r>
                        <a:rPr kumimoji="1" lang="ja-JP" altLang="en-US" sz="1600" dirty="0" smtClean="0"/>
                        <a:t>マンホール段差による自転車転倒被災</a:t>
                      </a:r>
                      <a:endParaRPr kumimoji="1" lang="ja-JP" altLang="en-US" sz="1600" dirty="0"/>
                    </a:p>
                  </a:txBody>
                  <a:tcPr anchor="ctr"/>
                </a:tc>
                <a:tc>
                  <a:txBody>
                    <a:bodyPr/>
                    <a:lstStyle/>
                    <a:p>
                      <a:pPr algn="l"/>
                      <a:r>
                        <a:rPr kumimoji="1" lang="ja-JP" altLang="en-US" sz="1600" dirty="0" smtClean="0"/>
                        <a:t>路面下がり部の仮復旧アスファルトが剥離</a:t>
                      </a:r>
                      <a:endParaRPr kumimoji="1" lang="ja-JP" altLang="en-US" sz="1600" dirty="0"/>
                    </a:p>
                  </a:txBody>
                  <a:tcPr anchor="ctr"/>
                </a:tc>
                <a:tc>
                  <a:txBody>
                    <a:bodyPr/>
                    <a:lstStyle/>
                    <a:p>
                      <a:pPr algn="l"/>
                      <a:r>
                        <a:rPr kumimoji="1" lang="ja-JP" altLang="en-US" sz="1600" dirty="0" smtClean="0"/>
                        <a:t>仮復旧後の巡視は実施していたが、実施記録は残していなかった。</a:t>
                      </a:r>
                      <a:endParaRPr kumimoji="1" lang="ja-JP" altLang="en-US" sz="1600" dirty="0"/>
                    </a:p>
                  </a:txBody>
                  <a:tcPr anchor="ctr"/>
                </a:tc>
                <a:tc>
                  <a:txBody>
                    <a:bodyPr/>
                    <a:lstStyle/>
                    <a:p>
                      <a:pPr algn="l"/>
                      <a:r>
                        <a:rPr kumimoji="1" lang="ja-JP" altLang="en-US" sz="1600" dirty="0" smtClean="0"/>
                        <a:t>舗装本復旧までパトロールにて状況確認を実施し、結果を作業日報等に記録する。</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1147447405"/>
                  </a:ext>
                </a:extLst>
              </a:tr>
              <a:tr h="1651230">
                <a:tc>
                  <a:txBody>
                    <a:bodyPr/>
                    <a:lstStyle/>
                    <a:p>
                      <a:pPr algn="ctr"/>
                      <a:r>
                        <a:rPr kumimoji="1" lang="en-US" altLang="ja-JP" sz="1600" dirty="0" smtClean="0"/>
                        <a:t>5</a:t>
                      </a:r>
                      <a:r>
                        <a:rPr kumimoji="1" lang="ja-JP" altLang="en-US" sz="1600" dirty="0" smtClean="0"/>
                        <a:t>月</a:t>
                      </a:r>
                      <a:r>
                        <a:rPr kumimoji="1" lang="en-US" altLang="ja-JP" sz="1600" dirty="0" smtClean="0"/>
                        <a:t>13</a:t>
                      </a:r>
                      <a:r>
                        <a:rPr kumimoji="1" lang="ja-JP" altLang="en-US" sz="1600" dirty="0" smtClean="0"/>
                        <a:t>日</a:t>
                      </a:r>
                      <a:endParaRPr kumimoji="1" lang="ja-JP" altLang="en-US" sz="1600" dirty="0"/>
                    </a:p>
                  </a:txBody>
                  <a:tcPr anchor="ctr"/>
                </a:tc>
                <a:tc>
                  <a:txBody>
                    <a:bodyPr/>
                    <a:lstStyle/>
                    <a:p>
                      <a:pPr algn="l"/>
                      <a:r>
                        <a:rPr kumimoji="1" lang="ja-JP" altLang="en-US" sz="1600" dirty="0" smtClean="0"/>
                        <a:t>集水</a:t>
                      </a:r>
                      <a:r>
                        <a:rPr kumimoji="1" lang="ja-JP" altLang="en-US" sz="1600" dirty="0" err="1" smtClean="0"/>
                        <a:t>ます</a:t>
                      </a:r>
                      <a:r>
                        <a:rPr kumimoji="1" lang="ja-JP" altLang="en-US" sz="1600" dirty="0" smtClean="0"/>
                        <a:t>上部鉄板ズレによる転倒被災</a:t>
                      </a:r>
                      <a:endParaRPr kumimoji="1" lang="ja-JP" altLang="en-US" sz="1600" dirty="0"/>
                    </a:p>
                  </a:txBody>
                  <a:tcPr anchor="ctr"/>
                </a:tc>
                <a:tc>
                  <a:txBody>
                    <a:bodyPr/>
                    <a:lstStyle/>
                    <a:p>
                      <a:pPr algn="l"/>
                      <a:r>
                        <a:rPr kumimoji="1" lang="ja-JP" altLang="en-US" sz="1600" dirty="0" smtClean="0"/>
                        <a:t>建築後退に伴うセットバック未完による危険</a:t>
                      </a:r>
                      <a:r>
                        <a:rPr kumimoji="1" lang="ja-JP" altLang="en-US" sz="1600" dirty="0" err="1" smtClean="0"/>
                        <a:t>ます</a:t>
                      </a:r>
                      <a:endParaRPr kumimoji="1" lang="en-US" altLang="ja-JP" sz="1600" dirty="0" smtClean="0"/>
                    </a:p>
                  </a:txBody>
                  <a:tcPr anchor="ctr"/>
                </a:tc>
                <a:tc>
                  <a:txBody>
                    <a:bodyPr/>
                    <a:lstStyle/>
                    <a:p>
                      <a:pPr algn="l"/>
                      <a:r>
                        <a:rPr kumimoji="1" lang="ja-JP" altLang="en-US" sz="1600" dirty="0" smtClean="0"/>
                        <a:t>業務・作業路線のみを対象とした状況確認を行っていた。</a:t>
                      </a:r>
                      <a:endParaRPr kumimoji="1" lang="ja-JP" altLang="en-US" sz="1600" dirty="0"/>
                    </a:p>
                  </a:txBody>
                  <a:tcPr anchor="ctr"/>
                </a:tc>
                <a:tc>
                  <a:txBody>
                    <a:bodyPr/>
                    <a:lstStyle/>
                    <a:p>
                      <a:pPr algn="l"/>
                      <a:r>
                        <a:rPr kumimoji="1" lang="ja-JP" altLang="en-US" sz="1600" dirty="0" smtClean="0"/>
                        <a:t>巡視以外の業務・作業の際においても、業務・作業路線に対し、集水ますの状況も含めた全体の路線状況を確認し、不具合箇所を発見した場合は、記録し、速やかに対策を講じる。</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2889943566"/>
                  </a:ext>
                </a:extLst>
              </a:tr>
              <a:tr h="1964588">
                <a:tc>
                  <a:txBody>
                    <a:bodyPr/>
                    <a:lstStyle/>
                    <a:p>
                      <a:pPr algn="ctr"/>
                      <a:r>
                        <a:rPr kumimoji="1" lang="en-US" altLang="ja-JP" sz="1600" dirty="0" smtClean="0"/>
                        <a:t>6</a:t>
                      </a:r>
                      <a:r>
                        <a:rPr kumimoji="1" lang="ja-JP" altLang="en-US" sz="1600" dirty="0" smtClean="0"/>
                        <a:t>月</a:t>
                      </a:r>
                      <a:r>
                        <a:rPr kumimoji="1" lang="en-US" altLang="ja-JP" sz="1600" dirty="0" smtClean="0"/>
                        <a:t>25</a:t>
                      </a:r>
                      <a:r>
                        <a:rPr kumimoji="1" lang="ja-JP" altLang="en-US" sz="1600" dirty="0" smtClean="0"/>
                        <a:t>日</a:t>
                      </a:r>
                      <a:endParaRPr kumimoji="1" lang="ja-JP" altLang="en-US" sz="1600" dirty="0"/>
                    </a:p>
                  </a:txBody>
                  <a:tcPr anchor="ctr"/>
                </a:tc>
                <a:tc>
                  <a:txBody>
                    <a:bodyPr/>
                    <a:lstStyle/>
                    <a:p>
                      <a:pPr algn="l"/>
                      <a:r>
                        <a:rPr kumimoji="1" lang="ja-JP" altLang="en-US" sz="1600" dirty="0" smtClean="0"/>
                        <a:t>下水道用地路面不陸による転倒被災</a:t>
                      </a:r>
                      <a:endParaRPr kumimoji="1" lang="ja-JP" altLang="en-US" sz="1600" dirty="0"/>
                    </a:p>
                  </a:txBody>
                  <a:tcPr anchor="ctr"/>
                </a:tc>
                <a:tc>
                  <a:txBody>
                    <a:bodyPr/>
                    <a:lstStyle/>
                    <a:p>
                      <a:pPr algn="l"/>
                      <a:r>
                        <a:rPr kumimoji="1" lang="ja-JP" altLang="en-US" sz="1600" dirty="0" smtClean="0"/>
                        <a:t>被災者聞取り不可（舗装路面アスファルト剥離、砕石不陸が原因と思われる。）</a:t>
                      </a:r>
                      <a:endParaRPr kumimoji="1" lang="ja-JP" altLang="en-US" sz="1600" dirty="0"/>
                    </a:p>
                  </a:txBody>
                  <a:tcPr anchor="ctr"/>
                </a:tc>
                <a:tc>
                  <a:txBody>
                    <a:bodyPr/>
                    <a:lstStyle/>
                    <a:p>
                      <a:pPr algn="l"/>
                      <a:r>
                        <a:rPr kumimoji="1" lang="ja-JP" altLang="en-US" sz="1600" dirty="0" smtClean="0"/>
                        <a:t>対象下水道用地が明確にされておらず、調査を行えていなかった。</a:t>
                      </a:r>
                      <a:endParaRPr kumimoji="1" lang="ja-JP" altLang="en-US" sz="1600" dirty="0"/>
                    </a:p>
                  </a:txBody>
                  <a:tcPr anchor="ctr"/>
                </a:tc>
                <a:tc>
                  <a:txBody>
                    <a:bodyPr/>
                    <a:lstStyle/>
                    <a:p>
                      <a:r>
                        <a:rPr kumimoji="1" lang="ja-JP" altLang="en-US" sz="1600" b="0" i="0" u="none" strike="noStrike" kern="1200" baseline="0" dirty="0" smtClean="0">
                          <a:solidFill>
                            <a:schemeClr val="tx1"/>
                          </a:solidFill>
                          <a:latin typeface="+mn-lt"/>
                          <a:ea typeface="+mn-ea"/>
                          <a:cs typeface="+mn-cs"/>
                        </a:rPr>
                        <a:t>対象用地を明確にし、下水道施設の巡視に併せて下水道用地の舗装状況などを確認する。</a:t>
                      </a:r>
                      <a:endParaRPr kumimoji="1" lang="ja-JP" altLang="en-US" sz="1600" dirty="0">
                        <a:solidFill>
                          <a:schemeClr val="tx1"/>
                        </a:solidFill>
                      </a:endParaRPr>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7757002"/>
                  </a:ext>
                </a:extLst>
              </a:tr>
            </a:tbl>
          </a:graphicData>
        </a:graphic>
      </p:graphicFrame>
      <p:sp>
        <p:nvSpPr>
          <p:cNvPr id="5" name="角丸四角形 4"/>
          <p:cNvSpPr/>
          <p:nvPr/>
        </p:nvSpPr>
        <p:spPr>
          <a:xfrm>
            <a:off x="72907" y="96839"/>
            <a:ext cx="9564577"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．包括委託に関連する事故発生状況（</a:t>
            </a:r>
            <a:r>
              <a:rPr lang="ja-JP" altLang="en-US" sz="2275" dirty="0" smtClean="0">
                <a:solidFill>
                  <a:schemeClr val="tx1"/>
                </a:solidFill>
                <a:latin typeface="HGPｺﾞｼｯｸE" panose="020B0900000000000000" pitchFamily="50" charset="-128"/>
                <a:ea typeface="HGPｺﾞｼｯｸE" panose="020B0900000000000000" pitchFamily="50" charset="-128"/>
              </a:rPr>
              <a:t>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34</a:t>
            </a:fld>
            <a:endParaRPr kumimoji="1" lang="ja-JP" altLang="en-US"/>
          </a:p>
        </p:txBody>
      </p:sp>
    </p:spTree>
    <p:extLst>
      <p:ext uri="{BB962C8B-B14F-4D97-AF65-F5344CB8AC3E}">
        <p14:creationId xmlns:p14="http://schemas.microsoft.com/office/powerpoint/2010/main" val="2726012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管路③</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24423818"/>
              </p:ext>
            </p:extLst>
          </p:nvPr>
        </p:nvGraphicFramePr>
        <p:xfrm>
          <a:off x="506004" y="1298004"/>
          <a:ext cx="8882744" cy="5347499"/>
        </p:xfrm>
        <a:graphic>
          <a:graphicData uri="http://schemas.openxmlformats.org/drawingml/2006/table">
            <a:tbl>
              <a:tblPr firstRow="1" bandRow="1">
                <a:tableStyleId>{5C22544A-7EE6-4342-B048-85BDC9FD1C3A}</a:tableStyleId>
              </a:tblPr>
              <a:tblGrid>
                <a:gridCol w="979896">
                  <a:extLst>
                    <a:ext uri="{9D8B030D-6E8A-4147-A177-3AD203B41FA5}">
                      <a16:colId xmlns:a16="http://schemas.microsoft.com/office/drawing/2014/main" val="1716734234"/>
                    </a:ext>
                  </a:extLst>
                </a:gridCol>
                <a:gridCol w="1186938">
                  <a:extLst>
                    <a:ext uri="{9D8B030D-6E8A-4147-A177-3AD203B41FA5}">
                      <a16:colId xmlns:a16="http://schemas.microsoft.com/office/drawing/2014/main" val="3868781665"/>
                    </a:ext>
                  </a:extLst>
                </a:gridCol>
                <a:gridCol w="1077080">
                  <a:extLst>
                    <a:ext uri="{9D8B030D-6E8A-4147-A177-3AD203B41FA5}">
                      <a16:colId xmlns:a16="http://schemas.microsoft.com/office/drawing/2014/main" val="3511961762"/>
                    </a:ext>
                  </a:extLst>
                </a:gridCol>
                <a:gridCol w="2078131">
                  <a:extLst>
                    <a:ext uri="{9D8B030D-6E8A-4147-A177-3AD203B41FA5}">
                      <a16:colId xmlns:a16="http://schemas.microsoft.com/office/drawing/2014/main" val="504868622"/>
                    </a:ext>
                  </a:extLst>
                </a:gridCol>
                <a:gridCol w="2584992">
                  <a:extLst>
                    <a:ext uri="{9D8B030D-6E8A-4147-A177-3AD203B41FA5}">
                      <a16:colId xmlns:a16="http://schemas.microsoft.com/office/drawing/2014/main" val="3548261750"/>
                    </a:ext>
                  </a:extLst>
                </a:gridCol>
                <a:gridCol w="975707">
                  <a:extLst>
                    <a:ext uri="{9D8B030D-6E8A-4147-A177-3AD203B41FA5}">
                      <a16:colId xmlns:a16="http://schemas.microsoft.com/office/drawing/2014/main" val="4276652360"/>
                    </a:ext>
                  </a:extLst>
                </a:gridCol>
              </a:tblGrid>
              <a:tr h="555594">
                <a:tc>
                  <a:txBody>
                    <a:bodyPr/>
                    <a:lstStyle/>
                    <a:p>
                      <a:pPr algn="ctr"/>
                      <a:r>
                        <a:rPr kumimoji="1" lang="ja-JP" altLang="en-US" sz="1600" dirty="0" smtClean="0"/>
                        <a:t>発生日</a:t>
                      </a:r>
                      <a:endParaRPr kumimoji="1" lang="ja-JP" altLang="en-US" sz="1600" dirty="0"/>
                    </a:p>
                  </a:txBody>
                  <a:tcPr anchor="ctr"/>
                </a:tc>
                <a:tc>
                  <a:txBody>
                    <a:bodyPr/>
                    <a:lstStyle/>
                    <a:p>
                      <a:pPr algn="ctr"/>
                      <a:r>
                        <a:rPr kumimoji="1" lang="ja-JP" altLang="en-US" sz="1600" dirty="0" smtClean="0"/>
                        <a:t>概要</a:t>
                      </a:r>
                      <a:endParaRPr kumimoji="1" lang="ja-JP" altLang="en-US" sz="1600" dirty="0"/>
                    </a:p>
                  </a:txBody>
                  <a:tcPr anchor="ctr"/>
                </a:tc>
                <a:tc>
                  <a:txBody>
                    <a:bodyPr/>
                    <a:lstStyle/>
                    <a:p>
                      <a:pPr algn="ctr"/>
                      <a:r>
                        <a:rPr kumimoji="1" lang="ja-JP" altLang="en-US" sz="1600" dirty="0" smtClean="0"/>
                        <a:t>原因</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これまでの維持管理</a:t>
                      </a:r>
                    </a:p>
                  </a:txBody>
                  <a:tcPr anchor="ctr"/>
                </a:tc>
                <a:tc>
                  <a:txBody>
                    <a:bodyPr/>
                    <a:lstStyle/>
                    <a:p>
                      <a:pPr algn="ctr"/>
                      <a:r>
                        <a:rPr kumimoji="1" lang="ja-JP" altLang="en-US" sz="1600" dirty="0" smtClean="0"/>
                        <a:t>再発防止策</a:t>
                      </a:r>
                      <a:endParaRPr kumimoji="1" lang="ja-JP" altLang="en-US" sz="1600" dirty="0"/>
                    </a:p>
                  </a:txBody>
                  <a:tcPr anchor="ctr"/>
                </a:tc>
                <a:tc>
                  <a:txBody>
                    <a:bodyPr/>
                    <a:lstStyle/>
                    <a:p>
                      <a:pPr algn="ctr"/>
                      <a:r>
                        <a:rPr kumimoji="1" lang="ja-JP" altLang="en-US" sz="1600" dirty="0" smtClean="0"/>
                        <a:t>事故の程度</a:t>
                      </a:r>
                      <a:endParaRPr kumimoji="1" lang="ja-JP" altLang="en-US" sz="1600" dirty="0"/>
                    </a:p>
                  </a:txBody>
                  <a:tcPr anchor="ctr"/>
                </a:tc>
                <a:extLst>
                  <a:ext uri="{0D108BD9-81ED-4DB2-BD59-A6C34878D82A}">
                    <a16:rowId xmlns:a16="http://schemas.microsoft.com/office/drawing/2014/main" val="1167308062"/>
                  </a:ext>
                </a:extLst>
              </a:tr>
              <a:tr h="2093442">
                <a:tc>
                  <a:txBody>
                    <a:bodyPr/>
                    <a:lstStyle/>
                    <a:p>
                      <a:pPr algn="ctr"/>
                      <a:r>
                        <a:rPr kumimoji="1" lang="en-US" altLang="ja-JP" sz="1600" dirty="0" smtClean="0"/>
                        <a:t>7</a:t>
                      </a:r>
                      <a:r>
                        <a:rPr kumimoji="1" lang="ja-JP" altLang="en-US" sz="1600" dirty="0" smtClean="0"/>
                        <a:t>月</a:t>
                      </a:r>
                      <a:r>
                        <a:rPr kumimoji="1" lang="en-US" altLang="ja-JP" sz="1600" dirty="0" smtClean="0"/>
                        <a:t>9</a:t>
                      </a:r>
                      <a:r>
                        <a:rPr kumimoji="1" lang="ja-JP" altLang="en-US" sz="1600" dirty="0" smtClean="0"/>
                        <a:t>日</a:t>
                      </a:r>
                      <a:endParaRPr kumimoji="1" lang="ja-JP" altLang="en-US" sz="1600" dirty="0"/>
                    </a:p>
                  </a:txBody>
                  <a:tcPr anchor="ctr"/>
                </a:tc>
                <a:tc>
                  <a:txBody>
                    <a:bodyPr/>
                    <a:lstStyle/>
                    <a:p>
                      <a:pPr algn="l"/>
                      <a:r>
                        <a:rPr kumimoji="1" lang="ja-JP" altLang="en-US" sz="1600" dirty="0" smtClean="0"/>
                        <a:t>豪雨によるマンホール蓋ズレによる自転車転倒被災</a:t>
                      </a:r>
                      <a:endParaRPr kumimoji="1" lang="ja-JP" altLang="en-US" sz="1600" dirty="0"/>
                    </a:p>
                  </a:txBody>
                  <a:tcPr anchor="ctr"/>
                </a:tc>
                <a:tc>
                  <a:txBody>
                    <a:bodyPr/>
                    <a:lstStyle/>
                    <a:p>
                      <a:pPr algn="l"/>
                      <a:r>
                        <a:rPr kumimoji="1" lang="ja-JP" altLang="en-US" sz="1600" dirty="0" smtClean="0"/>
                        <a:t>豪雨による管内圧力上昇によるマンホール蓋ズレ</a:t>
                      </a:r>
                      <a:endParaRPr kumimoji="1" lang="ja-JP" altLang="en-US" sz="1600" dirty="0"/>
                    </a:p>
                  </a:txBody>
                  <a:tcPr anchor="ctr"/>
                </a:tc>
                <a:tc>
                  <a:txBody>
                    <a:bodyPr/>
                    <a:lstStyle/>
                    <a:p>
                      <a:pPr algn="l"/>
                      <a:r>
                        <a:rPr kumimoji="1" lang="ja-JP" altLang="en-US" sz="1600" dirty="0" smtClean="0"/>
                        <a:t>二重のマンホール蓋用の点検手法等が整理されていなかった。</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⼆重蓋用のマンホール蓋点検表を作成し、点検結果に基づき、対策について検討・実施予定。</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4125272486"/>
                  </a:ext>
                </a:extLst>
              </a:tr>
              <a:tr h="1120457">
                <a:tc>
                  <a:txBody>
                    <a:bodyPr/>
                    <a:lstStyle/>
                    <a:p>
                      <a:pPr algn="ctr"/>
                      <a:r>
                        <a:rPr kumimoji="1" lang="en-US" altLang="ja-JP" sz="1600" dirty="0" smtClean="0"/>
                        <a:t>7</a:t>
                      </a:r>
                      <a:r>
                        <a:rPr kumimoji="1" lang="ja-JP" altLang="en-US" sz="1600" dirty="0" smtClean="0"/>
                        <a:t>月</a:t>
                      </a:r>
                      <a:r>
                        <a:rPr kumimoji="1" lang="en-US" altLang="ja-JP" sz="1600" dirty="0" smtClean="0"/>
                        <a:t>28</a:t>
                      </a:r>
                      <a:r>
                        <a:rPr kumimoji="1" lang="ja-JP" altLang="en-US" sz="1600" dirty="0" smtClean="0"/>
                        <a:t>日</a:t>
                      </a:r>
                      <a:endParaRPr kumimoji="1" lang="ja-JP" altLang="en-US" sz="1600" dirty="0"/>
                    </a:p>
                  </a:txBody>
                  <a:tcPr anchor="ctr"/>
                </a:tc>
                <a:tc>
                  <a:txBody>
                    <a:bodyPr/>
                    <a:lstStyle/>
                    <a:p>
                      <a:pPr algn="l"/>
                      <a:r>
                        <a:rPr kumimoji="1" lang="ja-JP" altLang="en-US" sz="1600" dirty="0" smtClean="0"/>
                        <a:t>下水道用地陥没による車両被災</a:t>
                      </a:r>
                      <a:endParaRPr kumimoji="1" lang="ja-JP" altLang="en-US" sz="1600" dirty="0"/>
                    </a:p>
                  </a:txBody>
                  <a:tcPr anchor="ctr"/>
                </a:tc>
                <a:tc>
                  <a:txBody>
                    <a:bodyPr/>
                    <a:lstStyle/>
                    <a:p>
                      <a:pPr algn="l"/>
                      <a:r>
                        <a:rPr kumimoji="1" lang="ja-JP" altLang="en-US" sz="1600" dirty="0" smtClean="0"/>
                        <a:t>原因不明</a:t>
                      </a:r>
                      <a:endParaRPr kumimoji="1" lang="en-US" altLang="ja-JP" sz="1600" dirty="0" smtClean="0"/>
                    </a:p>
                    <a:p>
                      <a:pPr algn="l"/>
                      <a:r>
                        <a:rPr kumimoji="1" lang="en-US" altLang="ja-JP" sz="1600" dirty="0" smtClean="0"/>
                        <a:t>※</a:t>
                      </a:r>
                      <a:r>
                        <a:rPr kumimoji="1" lang="ja-JP" altLang="en-US" sz="1600" dirty="0" smtClean="0"/>
                        <a:t>下水道施設に問題なし</a:t>
                      </a:r>
                      <a:endParaRPr kumimoji="1" lang="ja-JP" altLang="en-US" sz="1600" dirty="0"/>
                    </a:p>
                  </a:txBody>
                  <a:tcPr anchor="ctr"/>
                </a:tc>
                <a:tc>
                  <a:txBody>
                    <a:bodyPr/>
                    <a:lstStyle/>
                    <a:p>
                      <a:pPr algn="ctr"/>
                      <a:r>
                        <a:rPr kumimoji="1" lang="ja-JP" altLang="en-US" sz="1600" dirty="0" err="1" smtClean="0"/>
                        <a:t>ー</a:t>
                      </a:r>
                      <a:endParaRPr kumimoji="1" lang="ja-JP" altLang="en-US" sz="1600" dirty="0"/>
                    </a:p>
                  </a:txBody>
                  <a:tcPr anchor="ctr"/>
                </a:tc>
                <a:tc>
                  <a:txBody>
                    <a:bodyPr/>
                    <a:lstStyle/>
                    <a:p>
                      <a:pPr algn="ctr"/>
                      <a:r>
                        <a:rPr kumimoji="1" lang="ja-JP" altLang="en-US" sz="1600" dirty="0" err="1" smtClean="0"/>
                        <a:t>ー</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2889943566"/>
                  </a:ext>
                </a:extLst>
              </a:tr>
              <a:tr h="1420550">
                <a:tc>
                  <a:txBody>
                    <a:bodyPr/>
                    <a:lstStyle/>
                    <a:p>
                      <a:pPr algn="ctr"/>
                      <a:r>
                        <a:rPr kumimoji="1" lang="en-US" altLang="ja-JP" sz="1600" dirty="0" smtClean="0"/>
                        <a:t>7</a:t>
                      </a:r>
                      <a:r>
                        <a:rPr kumimoji="1" lang="ja-JP" altLang="en-US" sz="1600" dirty="0" smtClean="0"/>
                        <a:t>月</a:t>
                      </a:r>
                      <a:r>
                        <a:rPr kumimoji="1" lang="en-US" altLang="ja-JP" sz="1600" dirty="0" smtClean="0"/>
                        <a:t>29</a:t>
                      </a:r>
                      <a:r>
                        <a:rPr kumimoji="1" lang="ja-JP" altLang="en-US" sz="1600" dirty="0" smtClean="0"/>
                        <a:t>日</a:t>
                      </a:r>
                      <a:endParaRPr kumimoji="1" lang="ja-JP" altLang="en-US" sz="1600" dirty="0"/>
                    </a:p>
                  </a:txBody>
                  <a:tcPr anchor="ctr"/>
                </a:tc>
                <a:tc>
                  <a:txBody>
                    <a:bodyPr/>
                    <a:lstStyle/>
                    <a:p>
                      <a:pPr algn="l"/>
                      <a:r>
                        <a:rPr kumimoji="1" lang="ja-JP" altLang="en-US" sz="1600" dirty="0" smtClean="0"/>
                        <a:t>集水</a:t>
                      </a:r>
                      <a:r>
                        <a:rPr kumimoji="1" lang="ja-JP" altLang="en-US" sz="1600" dirty="0" err="1" smtClean="0"/>
                        <a:t>ます</a:t>
                      </a:r>
                      <a:r>
                        <a:rPr kumimoji="1" lang="ja-JP" altLang="en-US" sz="1600" dirty="0" smtClean="0"/>
                        <a:t>インバート剥離による詰まり敷地内汚損</a:t>
                      </a:r>
                      <a:endParaRPr kumimoji="1" lang="ja-JP" altLang="en-US" sz="1600" dirty="0"/>
                    </a:p>
                  </a:txBody>
                  <a:tcPr anchor="ctr"/>
                </a:tc>
                <a:tc>
                  <a:txBody>
                    <a:bodyPr/>
                    <a:lstStyle/>
                    <a:p>
                      <a:pPr algn="l"/>
                      <a:r>
                        <a:rPr kumimoji="1" lang="ja-JP" altLang="en-US" sz="1600" dirty="0" smtClean="0"/>
                        <a:t>原因不明</a:t>
                      </a:r>
                      <a:endParaRPr kumimoji="1" lang="en-US" altLang="ja-JP" sz="1600" dirty="0" smtClean="0"/>
                    </a:p>
                    <a:p>
                      <a:pPr algn="l"/>
                      <a:r>
                        <a:rPr kumimoji="1" lang="en-US" altLang="ja-JP" sz="1600" dirty="0" smtClean="0"/>
                        <a:t>※</a:t>
                      </a:r>
                      <a:r>
                        <a:rPr kumimoji="1" lang="ja-JP" altLang="en-US" sz="1600" dirty="0" smtClean="0"/>
                        <a:t>経年による剥離により流出阻害と思われる</a:t>
                      </a:r>
                      <a:endParaRPr kumimoji="1" lang="ja-JP" altLang="en-US" sz="1600" dirty="0"/>
                    </a:p>
                  </a:txBody>
                  <a:tcPr anchor="ctr"/>
                </a:tc>
                <a:tc>
                  <a:txBody>
                    <a:bodyPr/>
                    <a:lstStyle/>
                    <a:p>
                      <a:pPr algn="l"/>
                      <a:r>
                        <a:rPr kumimoji="1" lang="ja-JP" altLang="en-US" sz="1600" dirty="0" smtClean="0"/>
                        <a:t>点検の際に異常の有無を確認</a:t>
                      </a:r>
                      <a:endParaRPr kumimoji="1" lang="ja-JP" altLang="en-US" sz="1600" dirty="0"/>
                    </a:p>
                  </a:txBody>
                  <a:tcPr anchor="ctr"/>
                </a:tc>
                <a:tc>
                  <a:txBody>
                    <a:bodyPr/>
                    <a:lstStyle/>
                    <a:p>
                      <a:pPr algn="ctr"/>
                      <a:r>
                        <a:rPr kumimoji="1" lang="ja-JP" altLang="en-US" sz="1600" b="0" i="0" u="none" strike="noStrike" kern="1200" baseline="0" dirty="0" err="1" smtClean="0">
                          <a:solidFill>
                            <a:schemeClr val="dk1"/>
                          </a:solidFill>
                          <a:latin typeface="+mn-lt"/>
                          <a:ea typeface="+mn-ea"/>
                          <a:cs typeface="+mn-cs"/>
                        </a:rPr>
                        <a:t>ー</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2306528898"/>
                  </a:ext>
                </a:extLst>
              </a:tr>
            </a:tbl>
          </a:graphicData>
        </a:graphic>
      </p:graphicFrame>
      <p:sp>
        <p:nvSpPr>
          <p:cNvPr id="5" name="角丸四角形 4"/>
          <p:cNvSpPr/>
          <p:nvPr/>
        </p:nvSpPr>
        <p:spPr>
          <a:xfrm>
            <a:off x="72908" y="96839"/>
            <a:ext cx="94368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．包括委託に関連する事故発生状況（</a:t>
            </a:r>
            <a:r>
              <a:rPr lang="ja-JP" altLang="en-US" sz="2275" dirty="0" smtClean="0">
                <a:solidFill>
                  <a:schemeClr val="tx1"/>
                </a:solidFill>
                <a:latin typeface="HGPｺﾞｼｯｸE" panose="020B0900000000000000" pitchFamily="50" charset="-128"/>
                <a:ea typeface="HGPｺﾞｼｯｸE" panose="020B0900000000000000" pitchFamily="50" charset="-128"/>
              </a:rPr>
              <a:t>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35</a:t>
            </a:fld>
            <a:endParaRPr kumimoji="1" lang="ja-JP" altLang="en-US"/>
          </a:p>
        </p:txBody>
      </p:sp>
    </p:spTree>
    <p:extLst>
      <p:ext uri="{BB962C8B-B14F-4D97-AF65-F5344CB8AC3E}">
        <p14:creationId xmlns:p14="http://schemas.microsoft.com/office/powerpoint/2010/main" val="3681499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管路④</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前回会議より追加</a:t>
            </a:r>
            <a:r>
              <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810375959"/>
              </p:ext>
            </p:extLst>
          </p:nvPr>
        </p:nvGraphicFramePr>
        <p:xfrm>
          <a:off x="506004" y="1386406"/>
          <a:ext cx="8882744" cy="4831669"/>
        </p:xfrm>
        <a:graphic>
          <a:graphicData uri="http://schemas.openxmlformats.org/drawingml/2006/table">
            <a:tbl>
              <a:tblPr firstRow="1" bandRow="1">
                <a:tableStyleId>{5C22544A-7EE6-4342-B048-85BDC9FD1C3A}</a:tableStyleId>
              </a:tblPr>
              <a:tblGrid>
                <a:gridCol w="1037046">
                  <a:extLst>
                    <a:ext uri="{9D8B030D-6E8A-4147-A177-3AD203B41FA5}">
                      <a16:colId xmlns:a16="http://schemas.microsoft.com/office/drawing/2014/main" val="1716734234"/>
                    </a:ext>
                  </a:extLst>
                </a:gridCol>
                <a:gridCol w="1132883">
                  <a:extLst>
                    <a:ext uri="{9D8B030D-6E8A-4147-A177-3AD203B41FA5}">
                      <a16:colId xmlns:a16="http://schemas.microsoft.com/office/drawing/2014/main" val="3868781665"/>
                    </a:ext>
                  </a:extLst>
                </a:gridCol>
                <a:gridCol w="1282868">
                  <a:extLst>
                    <a:ext uri="{9D8B030D-6E8A-4147-A177-3AD203B41FA5}">
                      <a16:colId xmlns:a16="http://schemas.microsoft.com/office/drawing/2014/main" val="3511961762"/>
                    </a:ext>
                  </a:extLst>
                </a:gridCol>
                <a:gridCol w="1974816">
                  <a:extLst>
                    <a:ext uri="{9D8B030D-6E8A-4147-A177-3AD203B41FA5}">
                      <a16:colId xmlns:a16="http://schemas.microsoft.com/office/drawing/2014/main" val="504868622"/>
                    </a:ext>
                  </a:extLst>
                </a:gridCol>
                <a:gridCol w="2483760">
                  <a:extLst>
                    <a:ext uri="{9D8B030D-6E8A-4147-A177-3AD203B41FA5}">
                      <a16:colId xmlns:a16="http://schemas.microsoft.com/office/drawing/2014/main" val="3548261750"/>
                    </a:ext>
                  </a:extLst>
                </a:gridCol>
                <a:gridCol w="971371">
                  <a:extLst>
                    <a:ext uri="{9D8B030D-6E8A-4147-A177-3AD203B41FA5}">
                      <a16:colId xmlns:a16="http://schemas.microsoft.com/office/drawing/2014/main" val="2327673157"/>
                    </a:ext>
                  </a:extLst>
                </a:gridCol>
              </a:tblGrid>
              <a:tr h="555594">
                <a:tc>
                  <a:txBody>
                    <a:bodyPr/>
                    <a:lstStyle/>
                    <a:p>
                      <a:pPr algn="ctr"/>
                      <a:r>
                        <a:rPr kumimoji="1" lang="ja-JP" altLang="en-US" sz="1600" dirty="0" smtClean="0"/>
                        <a:t>発生日</a:t>
                      </a:r>
                      <a:endParaRPr kumimoji="1" lang="ja-JP" altLang="en-US" sz="1600" dirty="0"/>
                    </a:p>
                  </a:txBody>
                  <a:tcPr anchor="ctr"/>
                </a:tc>
                <a:tc>
                  <a:txBody>
                    <a:bodyPr/>
                    <a:lstStyle/>
                    <a:p>
                      <a:pPr algn="ctr"/>
                      <a:r>
                        <a:rPr kumimoji="1" lang="ja-JP" altLang="en-US" sz="1600" dirty="0" smtClean="0"/>
                        <a:t>概要</a:t>
                      </a:r>
                      <a:endParaRPr kumimoji="1" lang="ja-JP" altLang="en-US" sz="1600" dirty="0"/>
                    </a:p>
                  </a:txBody>
                  <a:tcPr anchor="ctr"/>
                </a:tc>
                <a:tc>
                  <a:txBody>
                    <a:bodyPr/>
                    <a:lstStyle/>
                    <a:p>
                      <a:pPr algn="ctr"/>
                      <a:r>
                        <a:rPr kumimoji="1" lang="ja-JP" altLang="en-US" sz="1600" dirty="0" smtClean="0"/>
                        <a:t>原因</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これまでの維持管理</a:t>
                      </a:r>
                    </a:p>
                  </a:txBody>
                  <a:tcPr anchor="ctr"/>
                </a:tc>
                <a:tc>
                  <a:txBody>
                    <a:bodyPr/>
                    <a:lstStyle/>
                    <a:p>
                      <a:pPr algn="ctr"/>
                      <a:r>
                        <a:rPr kumimoji="1" lang="ja-JP" altLang="en-US" sz="1600" dirty="0" smtClean="0"/>
                        <a:t>再発防止策</a:t>
                      </a:r>
                      <a:endParaRPr kumimoji="1" lang="ja-JP" altLang="en-US" sz="1600" dirty="0"/>
                    </a:p>
                  </a:txBody>
                  <a:tcPr anchor="ctr"/>
                </a:tc>
                <a:tc>
                  <a:txBody>
                    <a:bodyPr/>
                    <a:lstStyle/>
                    <a:p>
                      <a:pPr algn="ctr"/>
                      <a:r>
                        <a:rPr kumimoji="1" lang="ja-JP" altLang="en-US" sz="1600" dirty="0" smtClean="0"/>
                        <a:t>事故の程度</a:t>
                      </a:r>
                      <a:endParaRPr kumimoji="1" lang="ja-JP" altLang="en-US" sz="1600" dirty="0"/>
                    </a:p>
                  </a:txBody>
                  <a:tcPr anchor="ctr"/>
                </a:tc>
                <a:extLst>
                  <a:ext uri="{0D108BD9-81ED-4DB2-BD59-A6C34878D82A}">
                    <a16:rowId xmlns:a16="http://schemas.microsoft.com/office/drawing/2014/main" val="1167308062"/>
                  </a:ext>
                </a:extLst>
              </a:tr>
              <a:tr h="1711542">
                <a:tc>
                  <a:txBody>
                    <a:bodyPr/>
                    <a:lstStyle/>
                    <a:p>
                      <a:pPr algn="ctr"/>
                      <a:r>
                        <a:rPr kumimoji="1" lang="en-US" altLang="ja-JP" sz="1600" dirty="0" smtClean="0"/>
                        <a:t>11</a:t>
                      </a:r>
                      <a:r>
                        <a:rPr kumimoji="1" lang="ja-JP" altLang="en-US" sz="1600" dirty="0" smtClean="0"/>
                        <a:t>月</a:t>
                      </a:r>
                      <a:r>
                        <a:rPr kumimoji="1" lang="en-US" altLang="ja-JP" sz="1600" dirty="0" smtClean="0"/>
                        <a:t>12</a:t>
                      </a:r>
                      <a:r>
                        <a:rPr kumimoji="1" lang="ja-JP" altLang="en-US" sz="1600" dirty="0" smtClean="0"/>
                        <a:t>日</a:t>
                      </a:r>
                      <a:endParaRPr kumimoji="1" lang="ja-JP" altLang="en-US" sz="1600" dirty="0"/>
                    </a:p>
                  </a:txBody>
                  <a:tcPr anchor="ctr"/>
                </a:tc>
                <a:tc>
                  <a:txBody>
                    <a:bodyPr/>
                    <a:lstStyle/>
                    <a:p>
                      <a:pPr algn="l"/>
                      <a:r>
                        <a:rPr kumimoji="1" lang="ja-JP" altLang="en-US" sz="1600" dirty="0" smtClean="0"/>
                        <a:t>マンホール蓋ズレ上がりによる車両被災</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蝶番の⽋落による⾞両の輪荷重によるズレ上がり</a:t>
                      </a:r>
                      <a:endParaRPr kumimoji="1" lang="ja-JP" altLang="en-US" sz="1600" dirty="0"/>
                    </a:p>
                  </a:txBody>
                  <a:tcPr anchor="ctr"/>
                </a:tc>
                <a:tc>
                  <a:txBody>
                    <a:bodyPr/>
                    <a:lstStyle/>
                    <a:p>
                      <a:pPr algn="l"/>
                      <a:r>
                        <a:rPr kumimoji="1" lang="ja-JP" altLang="en-US" sz="1600" dirty="0" smtClean="0"/>
                        <a:t>業務・作業路線のみを対象とした状況確認を行っていた。</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同種構造のマンホール蓋の再点検を実施。</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4125272486"/>
                  </a:ext>
                </a:extLst>
              </a:tr>
              <a:tr h="1120457">
                <a:tc>
                  <a:txBody>
                    <a:bodyPr/>
                    <a:lstStyle/>
                    <a:p>
                      <a:pPr algn="ctr"/>
                      <a:r>
                        <a:rPr kumimoji="1" lang="en-US" altLang="ja-JP" sz="1600" dirty="0" smtClean="0"/>
                        <a:t>1</a:t>
                      </a:r>
                      <a:r>
                        <a:rPr kumimoji="1" lang="ja-JP" altLang="en-US" sz="1600" dirty="0" smtClean="0"/>
                        <a:t>月</a:t>
                      </a:r>
                      <a:r>
                        <a:rPr kumimoji="1" lang="en-US" altLang="ja-JP" sz="1600" dirty="0" smtClean="0"/>
                        <a:t>6</a:t>
                      </a:r>
                      <a:r>
                        <a:rPr kumimoji="1" lang="ja-JP" altLang="en-US" sz="1600" dirty="0" smtClean="0"/>
                        <a:t>日</a:t>
                      </a:r>
                      <a:endParaRPr kumimoji="1" lang="ja-JP" altLang="en-US" sz="1600" dirty="0"/>
                    </a:p>
                  </a:txBody>
                  <a:tcPr anchor="ctr"/>
                </a:tc>
                <a:tc>
                  <a:txBody>
                    <a:bodyPr/>
                    <a:lstStyle/>
                    <a:p>
                      <a:r>
                        <a:rPr kumimoji="1" lang="ja-JP" altLang="en-US" sz="1600" dirty="0" smtClean="0"/>
                        <a:t>横引き取付管詰まりによる敷地内汚損</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勾配不良に伴う異物滞留、閉塞による逆流</a:t>
                      </a:r>
                      <a:endParaRPr kumimoji="1" lang="ja-JP" alt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業務・作業路線のみを対象とした状況確認を行っていた。</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取付管を横引きから下水本管取切り替え、各種調査点検時において、不具合損傷等の早期発⾒に努める。</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2889943566"/>
                  </a:ext>
                </a:extLst>
              </a:tr>
              <a:tr h="1420550">
                <a:tc>
                  <a:txBody>
                    <a:bodyPr/>
                    <a:lstStyle/>
                    <a:p>
                      <a:pPr algn="ctr"/>
                      <a:r>
                        <a:rPr kumimoji="1" lang="en-US" altLang="ja-JP" sz="1600" dirty="0" smtClean="0"/>
                        <a:t>1</a:t>
                      </a:r>
                      <a:r>
                        <a:rPr kumimoji="1" lang="ja-JP" altLang="en-US" sz="1600" dirty="0" smtClean="0"/>
                        <a:t>月</a:t>
                      </a:r>
                      <a:r>
                        <a:rPr kumimoji="1" lang="en-US" altLang="ja-JP" sz="1600" dirty="0" smtClean="0"/>
                        <a:t>20</a:t>
                      </a:r>
                      <a:r>
                        <a:rPr kumimoji="1" lang="ja-JP" altLang="en-US" sz="1600" dirty="0" smtClean="0"/>
                        <a:t>日</a:t>
                      </a:r>
                      <a:endParaRPr kumimoji="1" lang="ja-JP" altLang="en-US" sz="1600" dirty="0"/>
                    </a:p>
                  </a:txBody>
                  <a:tcPr anchor="ctr"/>
                </a:tc>
                <a:tc>
                  <a:txBody>
                    <a:bodyPr/>
                    <a:lstStyle/>
                    <a:p>
                      <a:pPr algn="l"/>
                      <a:r>
                        <a:rPr kumimoji="1" lang="ja-JP" altLang="en-US" sz="1600" dirty="0" smtClean="0"/>
                        <a:t>本管詰まりによる敷地内汚損、ポンプ損傷</a:t>
                      </a:r>
                      <a:endParaRPr kumimoji="1" lang="ja-JP" altLang="en-US" sz="1600" dirty="0"/>
                    </a:p>
                  </a:txBody>
                  <a:tcPr anchor="ctr"/>
                </a:tc>
                <a:tc>
                  <a:txBody>
                    <a:bodyPr/>
                    <a:lstStyle/>
                    <a:p>
                      <a:r>
                        <a:rPr kumimoji="1" lang="ja-JP" altLang="en-US" sz="1600" b="0" i="0" u="none" strike="noStrike" kern="1200" baseline="0" dirty="0" smtClean="0">
                          <a:solidFill>
                            <a:schemeClr val="dk1"/>
                          </a:solidFill>
                          <a:latin typeface="+mn-lt"/>
                          <a:ea typeface="+mn-ea"/>
                          <a:cs typeface="+mn-cs"/>
                        </a:rPr>
                        <a:t>本管ラード付着による詰まり逆流</a:t>
                      </a:r>
                      <a:endParaRPr kumimoji="1" lang="ja-JP" alt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業務・作業路線のみを対象とした状況確認を行っていた。</a:t>
                      </a:r>
                      <a:endParaRPr kumimoji="1" lang="ja-JP" altLang="en-US" sz="1600" dirty="0"/>
                    </a:p>
                  </a:txBody>
                  <a:tcPr anchor="ctr"/>
                </a:tc>
                <a:tc>
                  <a:txBody>
                    <a:bodyPr/>
                    <a:lstStyle/>
                    <a:p>
                      <a:r>
                        <a:rPr kumimoji="1" lang="en-US" altLang="ja-JP" sz="1600" b="0" i="0" u="none" strike="noStrike" kern="1200" baseline="0" dirty="0" smtClean="0">
                          <a:solidFill>
                            <a:schemeClr val="dk1"/>
                          </a:solidFill>
                          <a:latin typeface="+mn-lt"/>
                          <a:ea typeface="+mn-ea"/>
                          <a:cs typeface="+mn-cs"/>
                        </a:rPr>
                        <a:t>1</a:t>
                      </a:r>
                      <a:r>
                        <a:rPr kumimoji="1" lang="ja-JP" altLang="en-US" sz="1600" b="0" i="0" u="none" strike="noStrike" kern="1200" baseline="0" dirty="0" smtClean="0">
                          <a:solidFill>
                            <a:schemeClr val="dk1"/>
                          </a:solidFill>
                          <a:latin typeface="+mn-lt"/>
                          <a:ea typeface="+mn-ea"/>
                          <a:cs typeface="+mn-cs"/>
                        </a:rPr>
                        <a:t>回</a:t>
                      </a:r>
                      <a:r>
                        <a:rPr kumimoji="1" lang="en-US" altLang="ja-JP" sz="1600" b="0" i="0" u="none" strike="noStrike" kern="1200" baseline="0" dirty="0" smtClean="0">
                          <a:solidFill>
                            <a:schemeClr val="dk1"/>
                          </a:solidFill>
                          <a:latin typeface="+mn-lt"/>
                          <a:ea typeface="+mn-ea"/>
                          <a:cs typeface="+mn-cs"/>
                        </a:rPr>
                        <a:t>/⽉</a:t>
                      </a:r>
                      <a:r>
                        <a:rPr kumimoji="1" lang="ja-JP" altLang="en-US" sz="1600" b="0" i="0" u="none" strike="noStrike" kern="1200" baseline="0" dirty="0" smtClean="0">
                          <a:solidFill>
                            <a:schemeClr val="dk1"/>
                          </a:solidFill>
                          <a:latin typeface="+mn-lt"/>
                          <a:ea typeface="+mn-ea"/>
                          <a:cs typeface="+mn-cs"/>
                        </a:rPr>
                        <a:t>の頻度で点検を⾏</a:t>
                      </a:r>
                      <a:r>
                        <a:rPr kumimoji="1" lang="ja-JP" altLang="en-US" sz="1600" b="0" i="0" u="none" strike="noStrike" kern="1200" baseline="0" dirty="0" err="1" smtClean="0">
                          <a:solidFill>
                            <a:schemeClr val="dk1"/>
                          </a:solidFill>
                          <a:latin typeface="+mn-lt"/>
                          <a:ea typeface="+mn-ea"/>
                          <a:cs typeface="+mn-cs"/>
                        </a:rPr>
                        <a:t>い</a:t>
                      </a:r>
                      <a:r>
                        <a:rPr kumimoji="1" lang="ja-JP" altLang="en-US" sz="1600" b="0" i="0" u="none" strike="noStrike" kern="1200" baseline="0" dirty="0" smtClean="0">
                          <a:solidFill>
                            <a:schemeClr val="dk1"/>
                          </a:solidFill>
                          <a:latin typeface="+mn-lt"/>
                          <a:ea typeface="+mn-ea"/>
                          <a:cs typeface="+mn-cs"/>
                        </a:rPr>
                        <a:t>、点検状況を踏まえ定期清掃路線設定を判断。</a:t>
                      </a:r>
                      <a:endParaRPr kumimoji="1" lang="ja-JP" altLang="en-US" sz="1600" dirty="0"/>
                    </a:p>
                  </a:txBody>
                  <a:tcPr anchor="ctr"/>
                </a:tc>
                <a:tc>
                  <a:txBody>
                    <a:bodyPr/>
                    <a:lstStyle/>
                    <a:p>
                      <a:pPr algn="ctr"/>
                      <a:r>
                        <a:rPr kumimoji="1" lang="ja-JP" altLang="en-US" sz="1600" dirty="0" smtClean="0"/>
                        <a:t>小</a:t>
                      </a:r>
                      <a:endParaRPr kumimoji="1" lang="ja-JP" altLang="en-US" sz="1600" dirty="0"/>
                    </a:p>
                  </a:txBody>
                  <a:tcPr anchor="ctr"/>
                </a:tc>
                <a:extLst>
                  <a:ext uri="{0D108BD9-81ED-4DB2-BD59-A6C34878D82A}">
                    <a16:rowId xmlns:a16="http://schemas.microsoft.com/office/drawing/2014/main" val="2306528898"/>
                  </a:ext>
                </a:extLst>
              </a:tr>
            </a:tbl>
          </a:graphicData>
        </a:graphic>
      </p:graphicFrame>
      <p:sp>
        <p:nvSpPr>
          <p:cNvPr id="5" name="角丸四角形 4"/>
          <p:cNvSpPr/>
          <p:nvPr/>
        </p:nvSpPr>
        <p:spPr>
          <a:xfrm>
            <a:off x="72908" y="96839"/>
            <a:ext cx="94368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５</a:t>
            </a:r>
            <a:r>
              <a:rPr lang="ja-JP" altLang="en-US" sz="2275" dirty="0">
                <a:solidFill>
                  <a:schemeClr val="tx1"/>
                </a:solidFill>
                <a:latin typeface="HGPｺﾞｼｯｸE" panose="020B0900000000000000" pitchFamily="50" charset="-128"/>
                <a:ea typeface="HGPｺﾞｼｯｸE" panose="020B0900000000000000" pitchFamily="50" charset="-128"/>
              </a:rPr>
              <a:t>．包括委託に関連する事故発生状況（</a:t>
            </a:r>
            <a:r>
              <a:rPr lang="ja-JP" altLang="en-US" sz="2275" dirty="0" smtClean="0">
                <a:solidFill>
                  <a:schemeClr val="tx1"/>
                </a:solidFill>
                <a:latin typeface="HGPｺﾞｼｯｸE" panose="020B0900000000000000" pitchFamily="50" charset="-128"/>
                <a:ea typeface="HGPｺﾞｼｯｸE" panose="020B0900000000000000" pitchFamily="50" charset="-128"/>
              </a:rPr>
              <a:t>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36</a:t>
            </a:fld>
            <a:endParaRPr kumimoji="1" lang="ja-JP" altLang="en-US"/>
          </a:p>
        </p:txBody>
      </p:sp>
    </p:spTree>
    <p:extLst>
      <p:ext uri="{BB962C8B-B14F-4D97-AF65-F5344CB8AC3E}">
        <p14:creationId xmlns:p14="http://schemas.microsoft.com/office/powerpoint/2010/main" val="1140078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処理場</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・抽水所</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①－</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469291390"/>
              </p:ext>
            </p:extLst>
          </p:nvPr>
        </p:nvGraphicFramePr>
        <p:xfrm>
          <a:off x="165087" y="1738541"/>
          <a:ext cx="9576000" cy="47244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3868781665"/>
                    </a:ext>
                  </a:extLst>
                </a:gridCol>
                <a:gridCol w="1800000">
                  <a:extLst>
                    <a:ext uri="{9D8B030D-6E8A-4147-A177-3AD203B41FA5}">
                      <a16:colId xmlns:a16="http://schemas.microsoft.com/office/drawing/2014/main" val="3511961762"/>
                    </a:ext>
                  </a:extLst>
                </a:gridCol>
                <a:gridCol w="1800000">
                  <a:extLst>
                    <a:ext uri="{9D8B030D-6E8A-4147-A177-3AD203B41FA5}">
                      <a16:colId xmlns:a16="http://schemas.microsoft.com/office/drawing/2014/main" val="468689045"/>
                    </a:ext>
                  </a:extLst>
                </a:gridCol>
                <a:gridCol w="2088000">
                  <a:extLst>
                    <a:ext uri="{9D8B030D-6E8A-4147-A177-3AD203B41FA5}">
                      <a16:colId xmlns:a16="http://schemas.microsoft.com/office/drawing/2014/main" val="3548261750"/>
                    </a:ext>
                  </a:extLst>
                </a:gridCol>
                <a:gridCol w="1080000">
                  <a:extLst>
                    <a:ext uri="{9D8B030D-6E8A-4147-A177-3AD203B41FA5}">
                      <a16:colId xmlns:a16="http://schemas.microsoft.com/office/drawing/2014/main" val="3567643580"/>
                    </a:ext>
                  </a:extLst>
                </a:gridCol>
              </a:tblGrid>
              <a:tr h="224461">
                <a:tc>
                  <a:txBody>
                    <a:bodyPr/>
                    <a:lstStyle/>
                    <a:p>
                      <a:pPr algn="ctr"/>
                      <a:r>
                        <a:rPr kumimoji="1" lang="ja-JP" altLang="en-US" dirty="0"/>
                        <a:t>概要</a:t>
                      </a:r>
                    </a:p>
                  </a:txBody>
                  <a:tcPr/>
                </a:tc>
                <a:tc>
                  <a:txBody>
                    <a:bodyPr/>
                    <a:lstStyle/>
                    <a:p>
                      <a:pPr algn="ctr"/>
                      <a:r>
                        <a:rPr kumimoji="1" lang="ja-JP" altLang="en-US" dirty="0"/>
                        <a:t>問題点</a:t>
                      </a:r>
                    </a:p>
                  </a:txBody>
                  <a:tcPr/>
                </a:tc>
                <a:tc>
                  <a:txBody>
                    <a:bodyPr/>
                    <a:lstStyle/>
                    <a:p>
                      <a:pPr algn="ctr"/>
                      <a:r>
                        <a:rPr kumimoji="1" lang="ja-JP" altLang="en-US" dirty="0"/>
                        <a:t>事故原因</a:t>
                      </a:r>
                    </a:p>
                  </a:txBody>
                  <a:tcPr/>
                </a:tc>
                <a:tc>
                  <a:txBody>
                    <a:bodyPr/>
                    <a:lstStyle/>
                    <a:p>
                      <a:pPr algn="ctr"/>
                      <a:r>
                        <a:rPr kumimoji="1" lang="ja-JP" altLang="en-US" dirty="0"/>
                        <a:t>再発防止策</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事故の程度</a:t>
                      </a:r>
                    </a:p>
                  </a:txBody>
                  <a:tcPr/>
                </a:tc>
                <a:extLst>
                  <a:ext uri="{0D108BD9-81ED-4DB2-BD59-A6C34878D82A}">
                    <a16:rowId xmlns:a16="http://schemas.microsoft.com/office/drawing/2014/main" val="1167308062"/>
                  </a:ext>
                </a:extLst>
              </a:tr>
              <a:tr h="3608511">
                <a:tc>
                  <a:txBody>
                    <a:bodyPr/>
                    <a:lstStyle/>
                    <a:p>
                      <a:pPr marL="285750" lvl="0" indent="-285750">
                        <a:buFont typeface="Arial" panose="020B0604020202020204" pitchFamily="34" charset="0"/>
                        <a:buChar char="•"/>
                      </a:pPr>
                      <a:r>
                        <a:rPr kumimoji="1" lang="ja-JP" altLang="ja-JP" sz="1400" kern="1200" dirty="0" smtClean="0">
                          <a:solidFill>
                            <a:schemeClr val="dk1"/>
                          </a:solidFill>
                          <a:effectLst/>
                          <a:latin typeface="+mn-lt"/>
                          <a:ea typeface="+mn-ea"/>
                          <a:cs typeface="+mn-cs"/>
                        </a:rPr>
                        <a:t>ゲート操作</a:t>
                      </a:r>
                      <a:r>
                        <a:rPr kumimoji="1" lang="ja-JP" altLang="en-US" sz="1400" kern="1200" dirty="0" smtClean="0">
                          <a:solidFill>
                            <a:schemeClr val="dk1"/>
                          </a:solidFill>
                          <a:effectLst/>
                          <a:latin typeface="+mn-lt"/>
                          <a:ea typeface="+mn-ea"/>
                          <a:cs typeface="+mn-cs"/>
                        </a:rPr>
                        <a:t>手順</a:t>
                      </a:r>
                      <a:r>
                        <a:rPr kumimoji="1" lang="ja-JP" altLang="ja-JP" sz="1400" kern="1200" dirty="0" smtClean="0">
                          <a:solidFill>
                            <a:schemeClr val="dk1"/>
                          </a:solidFill>
                          <a:effectLst/>
                          <a:latin typeface="+mn-lt"/>
                          <a:ea typeface="+mn-ea"/>
                          <a:cs typeface="+mn-cs"/>
                        </a:rPr>
                        <a:t>を</a:t>
                      </a:r>
                      <a:r>
                        <a:rPr kumimoji="1" lang="ja-JP" altLang="ja-JP" sz="1400" kern="1200" dirty="0">
                          <a:solidFill>
                            <a:schemeClr val="dk1"/>
                          </a:solidFill>
                          <a:effectLst/>
                          <a:latin typeface="+mn-lt"/>
                          <a:ea typeface="+mn-ea"/>
                          <a:cs typeface="+mn-cs"/>
                        </a:rPr>
                        <a:t>誤り</a:t>
                      </a:r>
                      <a:r>
                        <a:rPr kumimoji="1" lang="ja-JP" altLang="ja-JP" sz="1400" kern="1200" dirty="0" smtClean="0">
                          <a:solidFill>
                            <a:schemeClr val="dk1"/>
                          </a:solidFill>
                          <a:effectLst/>
                          <a:latin typeface="+mn-lt"/>
                          <a:ea typeface="+mn-ea"/>
                          <a:cs typeface="+mn-cs"/>
                        </a:rPr>
                        <a:t>、処理場</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r>
                        <a:rPr kumimoji="1" lang="ja-JP" altLang="en-US" sz="1400" kern="1200" dirty="0" smtClean="0">
                          <a:solidFill>
                            <a:schemeClr val="dk1"/>
                          </a:solidFill>
                          <a:effectLst/>
                          <a:latin typeface="+mn-lt"/>
                          <a:ea typeface="+mn-ea"/>
                          <a:cs typeface="+mn-cs"/>
                        </a:rPr>
                        <a:t>　</a:t>
                      </a:r>
                      <a:r>
                        <a:rPr kumimoji="1" lang="ja-JP" altLang="ja-JP" sz="1400" kern="1200" dirty="0" smtClean="0">
                          <a:solidFill>
                            <a:schemeClr val="dk1"/>
                          </a:solidFill>
                          <a:effectLst/>
                          <a:latin typeface="+mn-lt"/>
                          <a:ea typeface="+mn-ea"/>
                          <a:cs typeface="+mn-cs"/>
                        </a:rPr>
                        <a:t>に</a:t>
                      </a:r>
                      <a:r>
                        <a:rPr kumimoji="1" lang="ja-JP" altLang="ja-JP" sz="1400" kern="1200" dirty="0">
                          <a:solidFill>
                            <a:schemeClr val="dk1"/>
                          </a:solidFill>
                          <a:effectLst/>
                          <a:latin typeface="+mn-lt"/>
                          <a:ea typeface="+mn-ea"/>
                          <a:cs typeface="+mn-cs"/>
                        </a:rPr>
                        <a:t>送水している汚水を晴天時に</a:t>
                      </a:r>
                      <a:r>
                        <a:rPr kumimoji="1" lang="ja-JP" altLang="ja-JP" sz="1400" kern="1200" dirty="0" smtClean="0">
                          <a:solidFill>
                            <a:schemeClr val="dk1"/>
                          </a:solidFill>
                          <a:effectLst/>
                          <a:latin typeface="+mn-lt"/>
                          <a:ea typeface="+mn-ea"/>
                          <a:cs typeface="+mn-cs"/>
                        </a:rPr>
                        <a:t>も</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r>
                        <a:rPr kumimoji="1" lang="ja-JP" altLang="en-US" sz="1400" kern="1200" dirty="0" smtClean="0">
                          <a:solidFill>
                            <a:schemeClr val="dk1"/>
                          </a:solidFill>
                          <a:effectLst/>
                          <a:latin typeface="+mn-lt"/>
                          <a:ea typeface="+mn-ea"/>
                          <a:cs typeface="+mn-cs"/>
                        </a:rPr>
                        <a:t>　関わらず</a:t>
                      </a:r>
                      <a:r>
                        <a:rPr kumimoji="1" lang="ja-JP" altLang="ja-JP" sz="1400" kern="1200" dirty="0" smtClean="0">
                          <a:solidFill>
                            <a:schemeClr val="dk1"/>
                          </a:solidFill>
                          <a:effectLst/>
                          <a:latin typeface="+mn-lt"/>
                          <a:ea typeface="+mn-ea"/>
                          <a:cs typeface="+mn-cs"/>
                        </a:rPr>
                        <a:t>公共用</a:t>
                      </a:r>
                      <a:r>
                        <a:rPr kumimoji="1" lang="ja-JP" altLang="ja-JP" sz="1400" kern="1200" dirty="0">
                          <a:solidFill>
                            <a:schemeClr val="dk1"/>
                          </a:solidFill>
                          <a:effectLst/>
                          <a:latin typeface="+mn-lt"/>
                          <a:ea typeface="+mn-ea"/>
                          <a:cs typeface="+mn-cs"/>
                        </a:rPr>
                        <a:t>水域へ</a:t>
                      </a:r>
                      <a:r>
                        <a:rPr kumimoji="1" lang="ja-JP" altLang="ja-JP" sz="1400" kern="1200" dirty="0" smtClean="0">
                          <a:solidFill>
                            <a:schemeClr val="dk1"/>
                          </a:solidFill>
                          <a:effectLst/>
                          <a:latin typeface="+mn-lt"/>
                          <a:ea typeface="+mn-ea"/>
                          <a:cs typeface="+mn-cs"/>
                        </a:rPr>
                        <a:t>放流。</a:t>
                      </a:r>
                      <a:endParaRPr kumimoji="1" lang="en-US" altLang="ja-JP"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操作手順の</a:t>
                      </a:r>
                      <a:r>
                        <a:rPr kumimoji="1" lang="ja-JP" altLang="ja-JP" sz="1400" kern="1200" dirty="0" smtClean="0">
                          <a:solidFill>
                            <a:schemeClr val="dk1"/>
                          </a:solidFill>
                          <a:effectLst/>
                          <a:latin typeface="+mn-lt"/>
                          <a:ea typeface="+mn-ea"/>
                          <a:cs typeface="+mn-cs"/>
                        </a:rPr>
                        <a:t>誤り</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r>
                        <a:rPr kumimoji="1" lang="ja-JP" altLang="ja-JP" sz="1400" kern="1200" dirty="0" smtClean="0">
                          <a:solidFill>
                            <a:schemeClr val="dk1"/>
                          </a:solidFill>
                          <a:effectLst/>
                          <a:latin typeface="+mn-lt"/>
                          <a:ea typeface="+mn-ea"/>
                          <a:cs typeface="+mn-cs"/>
                        </a:rPr>
                        <a:t>処理場送りゲート</a:t>
                      </a:r>
                      <a:r>
                        <a:rPr kumimoji="1" lang="en-US" altLang="ja-JP" sz="1400" kern="1200" dirty="0" smtClean="0">
                          <a:solidFill>
                            <a:srgbClr val="00B050"/>
                          </a:solidFill>
                          <a:effectLst/>
                          <a:latin typeface="+mn-lt"/>
                          <a:ea typeface="+mn-ea"/>
                          <a:cs typeface="+mn-cs"/>
                        </a:rPr>
                        <a:t>:</a:t>
                      </a:r>
                      <a:r>
                        <a:rPr kumimoji="1" lang="ja-JP" altLang="ja-JP" sz="1400" kern="1200" dirty="0" smtClean="0">
                          <a:solidFill>
                            <a:srgbClr val="0070C0"/>
                          </a:solidFill>
                          <a:effectLst/>
                          <a:latin typeface="+mn-lt"/>
                          <a:ea typeface="+mn-ea"/>
                          <a:cs typeface="+mn-cs"/>
                        </a:rPr>
                        <a:t>「全開」</a:t>
                      </a:r>
                      <a:r>
                        <a:rPr kumimoji="1" lang="ja-JP" altLang="en-US" sz="1400" kern="1200" dirty="0" smtClean="0">
                          <a:solidFill>
                            <a:schemeClr val="dk1"/>
                          </a:solidFill>
                          <a:effectLst/>
                          <a:latin typeface="+mn-lt"/>
                          <a:ea typeface="+mn-ea"/>
                          <a:cs typeface="+mn-cs"/>
                        </a:rPr>
                        <a:t>⇒</a:t>
                      </a:r>
                      <a:r>
                        <a:rPr kumimoji="1" lang="ja-JP" altLang="ja-JP" sz="1400" kern="1200" dirty="0" smtClean="0">
                          <a:solidFill>
                            <a:srgbClr val="FF0000"/>
                          </a:solidFill>
                          <a:effectLst/>
                          <a:latin typeface="+mn-lt"/>
                          <a:ea typeface="+mn-ea"/>
                          <a:cs typeface="+mn-cs"/>
                        </a:rPr>
                        <a:t>「全閉」</a:t>
                      </a:r>
                      <a:r>
                        <a:rPr kumimoji="1" lang="ja-JP" altLang="ja-JP" sz="1400" kern="1200" dirty="0" smtClean="0">
                          <a:solidFill>
                            <a:schemeClr val="dk1"/>
                          </a:solidFill>
                          <a:effectLst/>
                          <a:latin typeface="+mn-lt"/>
                          <a:ea typeface="+mn-ea"/>
                          <a:cs typeface="+mn-cs"/>
                        </a:rPr>
                        <a:t>放流ゲート</a:t>
                      </a:r>
                      <a:r>
                        <a:rPr kumimoji="1" lang="ja-JP" altLang="en-US" sz="1400" kern="1200" dirty="0" smtClean="0">
                          <a:solidFill>
                            <a:schemeClr val="dk1"/>
                          </a:solidFill>
                          <a:effectLst/>
                          <a:latin typeface="+mn-lt"/>
                          <a:ea typeface="+mn-ea"/>
                          <a:cs typeface="+mn-cs"/>
                        </a:rPr>
                        <a:t>　　　　</a:t>
                      </a:r>
                      <a:r>
                        <a:rPr kumimoji="1" lang="en-US" altLang="ja-JP" sz="1400" kern="1200" dirty="0" smtClean="0">
                          <a:solidFill>
                            <a:srgbClr val="FF0000"/>
                          </a:solidFill>
                          <a:effectLst/>
                          <a:latin typeface="+mn-lt"/>
                          <a:ea typeface="+mn-ea"/>
                          <a:cs typeface="+mn-cs"/>
                        </a:rPr>
                        <a:t>:</a:t>
                      </a:r>
                      <a:r>
                        <a:rPr kumimoji="1" lang="ja-JP" altLang="ja-JP" sz="1400" kern="1200" dirty="0" smtClean="0">
                          <a:solidFill>
                            <a:srgbClr val="FF0000"/>
                          </a:solidFill>
                          <a:effectLst/>
                          <a:latin typeface="+mn-lt"/>
                          <a:ea typeface="+mn-ea"/>
                          <a:cs typeface="+mn-cs"/>
                        </a:rPr>
                        <a:t>「全</a:t>
                      </a:r>
                      <a:r>
                        <a:rPr kumimoji="1" lang="ja-JP" altLang="en-US" sz="1400" kern="1200" dirty="0" smtClean="0">
                          <a:solidFill>
                            <a:srgbClr val="FF0000"/>
                          </a:solidFill>
                          <a:effectLst/>
                          <a:latin typeface="+mn-lt"/>
                          <a:ea typeface="+mn-ea"/>
                          <a:cs typeface="+mn-cs"/>
                        </a:rPr>
                        <a:t>閉</a:t>
                      </a:r>
                      <a:r>
                        <a:rPr kumimoji="1" lang="ja-JP" altLang="ja-JP" sz="1400" kern="1200" dirty="0" smtClean="0">
                          <a:solidFill>
                            <a:srgbClr val="FF0000"/>
                          </a:solidFill>
                          <a:effectLst/>
                          <a:latin typeface="+mn-lt"/>
                          <a:ea typeface="+mn-ea"/>
                          <a:cs typeface="+mn-cs"/>
                        </a:rPr>
                        <a:t>」</a:t>
                      </a:r>
                      <a:r>
                        <a:rPr kumimoji="1" lang="ja-JP" altLang="en-US" sz="1400" kern="1200" dirty="0" smtClean="0">
                          <a:solidFill>
                            <a:schemeClr val="dk1"/>
                          </a:solidFill>
                          <a:effectLst/>
                          <a:latin typeface="+mn-lt"/>
                          <a:ea typeface="+mn-ea"/>
                          <a:cs typeface="+mn-cs"/>
                        </a:rPr>
                        <a:t>⇒</a:t>
                      </a:r>
                      <a:r>
                        <a:rPr kumimoji="1" lang="ja-JP" altLang="ja-JP" sz="1400" kern="1200" dirty="0" smtClean="0">
                          <a:solidFill>
                            <a:srgbClr val="0070C0"/>
                          </a:solidFill>
                          <a:effectLst/>
                          <a:latin typeface="+mn-lt"/>
                          <a:ea typeface="+mn-ea"/>
                          <a:cs typeface="+mn-cs"/>
                        </a:rPr>
                        <a:t>「全</a:t>
                      </a:r>
                      <a:r>
                        <a:rPr kumimoji="1" lang="ja-JP" altLang="en-US" sz="1400" kern="1200" dirty="0" smtClean="0">
                          <a:solidFill>
                            <a:srgbClr val="0070C0"/>
                          </a:solidFill>
                          <a:effectLst/>
                          <a:latin typeface="+mn-lt"/>
                          <a:ea typeface="+mn-ea"/>
                          <a:cs typeface="+mn-cs"/>
                        </a:rPr>
                        <a:t>開</a:t>
                      </a:r>
                      <a:r>
                        <a:rPr kumimoji="1" lang="ja-JP" altLang="ja-JP" sz="1400" kern="1200" dirty="0" smtClean="0">
                          <a:solidFill>
                            <a:srgbClr val="0070C0"/>
                          </a:solidFill>
                          <a:effectLst/>
                          <a:latin typeface="+mn-lt"/>
                          <a:ea typeface="+mn-ea"/>
                          <a:cs typeface="+mn-cs"/>
                        </a:rPr>
                        <a:t>」</a:t>
                      </a:r>
                      <a:endParaRPr kumimoji="1" lang="en-US" altLang="ja-JP" sz="1400" kern="1200" dirty="0" smtClean="0">
                        <a:solidFill>
                          <a:srgbClr val="0070C0"/>
                        </a:solidFill>
                        <a:effectLst/>
                        <a:latin typeface="+mn-lt"/>
                        <a:ea typeface="+mn-ea"/>
                        <a:cs typeface="+mn-cs"/>
                      </a:endParaRPr>
                    </a:p>
                    <a:p>
                      <a:pPr marL="0" lvl="0" indent="0">
                        <a:buFont typeface="Arial" panose="020B0604020202020204" pitchFamily="34" charset="0"/>
                        <a:buNone/>
                      </a:pPr>
                      <a:r>
                        <a:rPr kumimoji="1" lang="ja-JP" altLang="ja-JP" sz="1400" kern="1200" dirty="0" smtClean="0">
                          <a:solidFill>
                            <a:schemeClr val="dk1"/>
                          </a:solidFill>
                          <a:effectLst/>
                          <a:latin typeface="+mn-lt"/>
                          <a:ea typeface="+mn-ea"/>
                          <a:cs typeface="+mn-cs"/>
                        </a:rPr>
                        <a:t>に</a:t>
                      </a:r>
                      <a:r>
                        <a:rPr kumimoji="1" lang="ja-JP" altLang="ja-JP" sz="1400" kern="1200" dirty="0">
                          <a:solidFill>
                            <a:schemeClr val="dk1"/>
                          </a:solidFill>
                          <a:effectLst/>
                          <a:latin typeface="+mn-lt"/>
                          <a:ea typeface="+mn-ea"/>
                          <a:cs typeface="+mn-cs"/>
                        </a:rPr>
                        <a:t>する際に</a:t>
                      </a:r>
                      <a:r>
                        <a:rPr kumimoji="1" lang="ja-JP" altLang="ja-JP" sz="1400" kern="1200" dirty="0" smtClean="0">
                          <a:solidFill>
                            <a:schemeClr val="dk1"/>
                          </a:solidFill>
                          <a:effectLst/>
                          <a:latin typeface="+mn-lt"/>
                          <a:ea typeface="+mn-ea"/>
                          <a:cs typeface="+mn-cs"/>
                        </a:rPr>
                        <a:t>誤って</a:t>
                      </a:r>
                      <a:r>
                        <a:rPr kumimoji="1" lang="ja-JP" altLang="en-US" sz="1400" kern="1200" dirty="0" smtClean="0">
                          <a:solidFill>
                            <a:schemeClr val="dk1"/>
                          </a:solidFill>
                          <a:effectLst/>
                          <a:latin typeface="+mn-lt"/>
                          <a:ea typeface="+mn-ea"/>
                          <a:cs typeface="+mn-cs"/>
                        </a:rPr>
                        <a:t>処理場送り</a:t>
                      </a:r>
                      <a:r>
                        <a:rPr kumimoji="1" lang="ja-JP" altLang="ja-JP" sz="1400" kern="1200" dirty="0" smtClean="0">
                          <a:solidFill>
                            <a:schemeClr val="dk1"/>
                          </a:solidFill>
                          <a:effectLst/>
                          <a:latin typeface="+mn-lt"/>
                          <a:ea typeface="+mn-ea"/>
                          <a:cs typeface="+mn-cs"/>
                        </a:rPr>
                        <a:t>ゲートと</a:t>
                      </a:r>
                      <a:r>
                        <a:rPr kumimoji="1" lang="ja-JP" altLang="en-US" sz="1400" kern="1200" dirty="0" smtClean="0">
                          <a:solidFill>
                            <a:schemeClr val="dk1"/>
                          </a:solidFill>
                          <a:effectLst/>
                          <a:latin typeface="+mn-lt"/>
                          <a:ea typeface="+mn-ea"/>
                          <a:cs typeface="+mn-cs"/>
                        </a:rPr>
                        <a:t>放流</a:t>
                      </a:r>
                      <a:r>
                        <a:rPr kumimoji="1" lang="ja-JP" altLang="ja-JP" sz="1400" kern="1200" dirty="0" smtClean="0">
                          <a:solidFill>
                            <a:schemeClr val="dk1"/>
                          </a:solidFill>
                          <a:effectLst/>
                          <a:latin typeface="+mn-lt"/>
                          <a:ea typeface="+mn-ea"/>
                          <a:cs typeface="+mn-cs"/>
                        </a:rPr>
                        <a:t>ゲート</a:t>
                      </a:r>
                      <a:r>
                        <a:rPr kumimoji="1" lang="ja-JP" altLang="ja-JP" sz="1400" kern="1200" dirty="0">
                          <a:solidFill>
                            <a:schemeClr val="dk1"/>
                          </a:solidFill>
                          <a:effectLst/>
                          <a:latin typeface="+mn-lt"/>
                          <a:ea typeface="+mn-ea"/>
                          <a:cs typeface="+mn-cs"/>
                        </a:rPr>
                        <a:t>を同時</a:t>
                      </a:r>
                      <a:r>
                        <a:rPr kumimoji="1" lang="ja-JP" altLang="ja-JP" sz="1400" kern="1200" dirty="0" smtClean="0">
                          <a:solidFill>
                            <a:schemeClr val="dk1"/>
                          </a:solidFill>
                          <a:effectLst/>
                          <a:latin typeface="+mn-lt"/>
                          <a:ea typeface="+mn-ea"/>
                          <a:cs typeface="+mn-cs"/>
                        </a:rPr>
                        <a:t>に</a:t>
                      </a:r>
                      <a:r>
                        <a:rPr kumimoji="1" lang="ja-JP" altLang="en-US" sz="1400" kern="1200" dirty="0" smtClean="0">
                          <a:solidFill>
                            <a:schemeClr val="dk1"/>
                          </a:solidFill>
                          <a:effectLst/>
                          <a:latin typeface="+mn-lt"/>
                          <a:ea typeface="+mn-ea"/>
                          <a:cs typeface="+mn-cs"/>
                        </a:rPr>
                        <a:t>操作し、両ゲートとも</a:t>
                      </a:r>
                      <a:r>
                        <a:rPr kumimoji="1" lang="ja-JP" altLang="ja-JP" sz="1400" kern="1200" dirty="0" smtClean="0">
                          <a:solidFill>
                            <a:schemeClr val="dk1"/>
                          </a:solidFill>
                          <a:effectLst/>
                          <a:latin typeface="+mn-lt"/>
                          <a:ea typeface="+mn-ea"/>
                          <a:cs typeface="+mn-cs"/>
                        </a:rPr>
                        <a:t>「</a:t>
                      </a:r>
                      <a:r>
                        <a:rPr kumimoji="1" lang="ja-JP" altLang="en-US" sz="1400" kern="1200" dirty="0" smtClean="0">
                          <a:solidFill>
                            <a:schemeClr val="dk1"/>
                          </a:solidFill>
                          <a:effectLst/>
                          <a:latin typeface="+mn-lt"/>
                          <a:ea typeface="+mn-ea"/>
                          <a:cs typeface="+mn-cs"/>
                        </a:rPr>
                        <a:t>寸</a:t>
                      </a:r>
                      <a:r>
                        <a:rPr kumimoji="1" lang="ja-JP" altLang="ja-JP" sz="1400" kern="1200" dirty="0" smtClean="0">
                          <a:solidFill>
                            <a:schemeClr val="dk1"/>
                          </a:solidFill>
                          <a:effectLst/>
                          <a:latin typeface="+mn-lt"/>
                          <a:ea typeface="+mn-ea"/>
                          <a:cs typeface="+mn-cs"/>
                        </a:rPr>
                        <a:t>開</a:t>
                      </a:r>
                      <a:r>
                        <a:rPr kumimoji="1" lang="ja-JP" altLang="ja-JP" sz="1400" kern="1200" dirty="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状態</a:t>
                      </a:r>
                      <a:r>
                        <a:rPr kumimoji="1" lang="ja-JP" altLang="en-US" sz="1400" kern="1200" dirty="0" smtClean="0">
                          <a:solidFill>
                            <a:schemeClr val="dk1"/>
                          </a:solidFill>
                          <a:effectLst/>
                          <a:latin typeface="+mn-lt"/>
                          <a:ea typeface="+mn-ea"/>
                          <a:cs typeface="+mn-cs"/>
                        </a:rPr>
                        <a:t>となった。</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smtClean="0">
                          <a:solidFill>
                            <a:schemeClr val="dk1"/>
                          </a:solidFill>
                          <a:effectLst/>
                          <a:latin typeface="+mn-lt"/>
                          <a:ea typeface="+mn-ea"/>
                          <a:cs typeface="+mn-cs"/>
                        </a:rPr>
                        <a:t>通常</a:t>
                      </a:r>
                      <a:r>
                        <a:rPr kumimoji="1" lang="ja-JP" altLang="en-US" sz="1400" kern="1200" dirty="0" smtClean="0">
                          <a:solidFill>
                            <a:schemeClr val="dk1"/>
                          </a:solidFill>
                          <a:effectLst/>
                          <a:latin typeface="+mn-lt"/>
                          <a:ea typeface="+mn-ea"/>
                          <a:cs typeface="+mn-cs"/>
                        </a:rPr>
                        <a:t>運用は</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r>
                        <a:rPr kumimoji="1" lang="ja-JP" altLang="ja-JP" sz="1400" kern="1200" dirty="0" smtClean="0">
                          <a:solidFill>
                            <a:schemeClr val="dk1"/>
                          </a:solidFill>
                          <a:effectLst/>
                          <a:latin typeface="+mn-lt"/>
                          <a:ea typeface="+mn-ea"/>
                          <a:cs typeface="+mn-cs"/>
                        </a:rPr>
                        <a:t>処理場</a:t>
                      </a:r>
                      <a:r>
                        <a:rPr kumimoji="1" lang="ja-JP" altLang="ja-JP" sz="1400" kern="1200" dirty="0">
                          <a:solidFill>
                            <a:schemeClr val="dk1"/>
                          </a:solidFill>
                          <a:effectLst/>
                          <a:latin typeface="+mn-lt"/>
                          <a:ea typeface="+mn-ea"/>
                          <a:cs typeface="+mn-cs"/>
                        </a:rPr>
                        <a:t>送り</a:t>
                      </a:r>
                      <a:r>
                        <a:rPr kumimoji="1" lang="ja-JP" altLang="ja-JP" sz="1400" kern="1200" dirty="0" smtClean="0">
                          <a:solidFill>
                            <a:schemeClr val="dk1"/>
                          </a:solidFill>
                          <a:effectLst/>
                          <a:latin typeface="+mn-lt"/>
                          <a:ea typeface="+mn-ea"/>
                          <a:cs typeface="+mn-cs"/>
                        </a:rPr>
                        <a:t>ゲート</a:t>
                      </a:r>
                      <a:r>
                        <a:rPr kumimoji="1" lang="en-US" altLang="ja-JP" sz="1400" kern="1200" baseline="0" dirty="0" smtClean="0">
                          <a:solidFill>
                            <a:srgbClr val="FF0000"/>
                          </a:solidFill>
                          <a:effectLst/>
                          <a:latin typeface="+mn-lt"/>
                          <a:ea typeface="+mn-ea"/>
                          <a:cs typeface="+mn-cs"/>
                        </a:rPr>
                        <a:t>:</a:t>
                      </a:r>
                      <a:r>
                        <a:rPr kumimoji="1" lang="ja-JP" altLang="ja-JP" sz="1400" kern="1200" baseline="0" dirty="0" smtClean="0">
                          <a:solidFill>
                            <a:srgbClr val="FF0000"/>
                          </a:solidFill>
                          <a:effectLst/>
                          <a:latin typeface="+mn-lt"/>
                          <a:ea typeface="+mn-ea"/>
                          <a:cs typeface="+mn-cs"/>
                        </a:rPr>
                        <a:t>「</a:t>
                      </a:r>
                      <a:r>
                        <a:rPr kumimoji="1" lang="ja-JP" altLang="ja-JP" sz="1400" kern="1200" baseline="0" dirty="0">
                          <a:solidFill>
                            <a:srgbClr val="FF0000"/>
                          </a:solidFill>
                          <a:effectLst/>
                          <a:latin typeface="+mn-lt"/>
                          <a:ea typeface="+mn-ea"/>
                          <a:cs typeface="+mn-cs"/>
                        </a:rPr>
                        <a:t>全閉</a:t>
                      </a:r>
                      <a:r>
                        <a:rPr kumimoji="1" lang="ja-JP" altLang="ja-JP" sz="1400" kern="1200" baseline="0" dirty="0" smtClean="0">
                          <a:solidFill>
                            <a:srgbClr val="FF0000"/>
                          </a:solidFill>
                          <a:effectLst/>
                          <a:latin typeface="+mn-lt"/>
                          <a:ea typeface="+mn-ea"/>
                          <a:cs typeface="+mn-cs"/>
                        </a:rPr>
                        <a:t>」</a:t>
                      </a:r>
                      <a:endParaRPr kumimoji="1" lang="en-US" altLang="ja-JP" sz="1400" kern="1200" baseline="0" dirty="0" smtClean="0">
                        <a:solidFill>
                          <a:srgbClr val="FF0000"/>
                        </a:solidFill>
                        <a:effectLst/>
                        <a:latin typeface="+mn-lt"/>
                        <a:ea typeface="+mn-ea"/>
                        <a:cs typeface="+mn-cs"/>
                      </a:endParaRPr>
                    </a:p>
                    <a:p>
                      <a:pPr marL="0" lvl="0" indent="0">
                        <a:buFont typeface="Arial" panose="020B0604020202020204" pitchFamily="34" charset="0"/>
                        <a:buNone/>
                      </a:pPr>
                      <a:r>
                        <a:rPr kumimoji="1" lang="ja-JP" altLang="ja-JP" sz="1400" kern="1200" dirty="0" smtClean="0">
                          <a:solidFill>
                            <a:schemeClr val="dk1"/>
                          </a:solidFill>
                          <a:effectLst/>
                          <a:latin typeface="+mn-lt"/>
                          <a:ea typeface="+mn-ea"/>
                          <a:cs typeface="+mn-cs"/>
                        </a:rPr>
                        <a:t>放流ゲート</a:t>
                      </a:r>
                      <a:r>
                        <a:rPr kumimoji="1" lang="en-US" altLang="ja-JP" sz="1400" kern="1200" dirty="0" smtClean="0">
                          <a:solidFill>
                            <a:schemeClr val="dk1"/>
                          </a:solidFill>
                          <a:effectLst/>
                          <a:latin typeface="+mn-lt"/>
                          <a:ea typeface="+mn-ea"/>
                          <a:cs typeface="+mn-cs"/>
                        </a:rPr>
                        <a:t>:</a:t>
                      </a:r>
                      <a:r>
                        <a:rPr kumimoji="1" lang="ja-JP" altLang="ja-JP" sz="1400" kern="1200" dirty="0" smtClean="0">
                          <a:solidFill>
                            <a:srgbClr val="0070C0"/>
                          </a:solidFill>
                          <a:effectLst/>
                          <a:latin typeface="+mn-lt"/>
                          <a:ea typeface="+mn-ea"/>
                          <a:cs typeface="+mn-cs"/>
                        </a:rPr>
                        <a:t>「</a:t>
                      </a:r>
                      <a:r>
                        <a:rPr kumimoji="1" lang="ja-JP" altLang="ja-JP" sz="1400" kern="1200" dirty="0">
                          <a:solidFill>
                            <a:srgbClr val="0070C0"/>
                          </a:solidFill>
                          <a:effectLst/>
                          <a:latin typeface="+mn-lt"/>
                          <a:ea typeface="+mn-ea"/>
                          <a:cs typeface="+mn-cs"/>
                        </a:rPr>
                        <a:t>全開</a:t>
                      </a:r>
                      <a:r>
                        <a:rPr kumimoji="1" lang="ja-JP" altLang="ja-JP" sz="1400" kern="1200" dirty="0" smtClean="0">
                          <a:solidFill>
                            <a:srgbClr val="0070C0"/>
                          </a:solidFill>
                          <a:effectLst/>
                          <a:latin typeface="+mn-lt"/>
                          <a:ea typeface="+mn-ea"/>
                          <a:cs typeface="+mn-cs"/>
                        </a:rPr>
                        <a:t>」</a:t>
                      </a:r>
                      <a:endParaRPr kumimoji="1" lang="en-US" altLang="ja-JP" sz="1400" kern="1200" dirty="0" smtClean="0">
                        <a:solidFill>
                          <a:srgbClr val="0070C0"/>
                        </a:solidFill>
                        <a:effectLst/>
                        <a:latin typeface="+mn-lt"/>
                        <a:ea typeface="+mn-ea"/>
                        <a:cs typeface="+mn-cs"/>
                      </a:endParaRPr>
                    </a:p>
                    <a:p>
                      <a:pPr marL="0" lvl="0" indent="0">
                        <a:buFont typeface="Arial" panose="020B0604020202020204" pitchFamily="34" charset="0"/>
                        <a:buNone/>
                      </a:pPr>
                      <a:r>
                        <a:rPr kumimoji="1" lang="ja-JP" altLang="en-US" sz="1400" kern="1200" dirty="0" smtClean="0">
                          <a:solidFill>
                            <a:schemeClr val="dk1"/>
                          </a:solidFill>
                          <a:effectLst/>
                          <a:latin typeface="+mn-lt"/>
                          <a:ea typeface="+mn-ea"/>
                          <a:cs typeface="+mn-cs"/>
                        </a:rPr>
                        <a:t>だが</a:t>
                      </a:r>
                      <a:r>
                        <a:rPr kumimoji="1" lang="ja-JP" altLang="ja-JP" sz="1400" kern="1200" dirty="0" smtClean="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誤操作前日</a:t>
                      </a:r>
                      <a:r>
                        <a:rPr kumimoji="1" lang="ja-JP" altLang="ja-JP" sz="1400" kern="1200" dirty="0" smtClean="0">
                          <a:solidFill>
                            <a:schemeClr val="dk1"/>
                          </a:solidFill>
                          <a:effectLst/>
                          <a:latin typeface="+mn-lt"/>
                          <a:ea typeface="+mn-ea"/>
                          <a:cs typeface="+mn-cs"/>
                        </a:rPr>
                        <a:t>に点検作業</a:t>
                      </a:r>
                      <a:r>
                        <a:rPr kumimoji="1" lang="ja-JP" altLang="en-US" sz="1400" kern="1200" dirty="0" smtClean="0">
                          <a:solidFill>
                            <a:schemeClr val="dk1"/>
                          </a:solidFill>
                          <a:effectLst/>
                          <a:latin typeface="+mn-lt"/>
                          <a:ea typeface="+mn-ea"/>
                          <a:cs typeface="+mn-cs"/>
                        </a:rPr>
                        <a:t>のため</a:t>
                      </a:r>
                      <a:r>
                        <a:rPr kumimoji="1" lang="ja-JP" altLang="ja-JP" sz="1400" kern="1200" dirty="0" smtClean="0">
                          <a:solidFill>
                            <a:schemeClr val="dk1"/>
                          </a:solidFill>
                          <a:effectLst/>
                          <a:latin typeface="+mn-lt"/>
                          <a:ea typeface="+mn-ea"/>
                          <a:cs typeface="+mn-cs"/>
                        </a:rPr>
                        <a:t>、</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r>
                        <a:rPr kumimoji="1" lang="ja-JP" altLang="en-US" sz="1400" kern="1200" dirty="0" smtClean="0">
                          <a:solidFill>
                            <a:schemeClr val="dk1"/>
                          </a:solidFill>
                          <a:effectLst/>
                          <a:latin typeface="+mn-lt"/>
                          <a:ea typeface="+mn-ea"/>
                          <a:cs typeface="+mn-cs"/>
                        </a:rPr>
                        <a:t>処理場送り</a:t>
                      </a:r>
                      <a:r>
                        <a:rPr kumimoji="1" lang="ja-JP" altLang="ja-JP" sz="1400" kern="1200" dirty="0" smtClean="0">
                          <a:solidFill>
                            <a:schemeClr val="dk1"/>
                          </a:solidFill>
                          <a:effectLst/>
                          <a:latin typeface="+mn-lt"/>
                          <a:ea typeface="+mn-ea"/>
                          <a:cs typeface="+mn-cs"/>
                        </a:rPr>
                        <a:t>ゲート</a:t>
                      </a:r>
                      <a:r>
                        <a:rPr kumimoji="1" lang="en-US" altLang="ja-JP" sz="1400" kern="1200" dirty="0" smtClean="0">
                          <a:solidFill>
                            <a:srgbClr val="00B050"/>
                          </a:solidFill>
                          <a:effectLst/>
                          <a:latin typeface="+mn-lt"/>
                          <a:ea typeface="+mn-ea"/>
                          <a:cs typeface="+mn-cs"/>
                        </a:rPr>
                        <a:t>:</a:t>
                      </a:r>
                      <a:r>
                        <a:rPr kumimoji="1" lang="ja-JP" altLang="ja-JP" sz="1400" kern="1200" dirty="0" smtClean="0">
                          <a:solidFill>
                            <a:srgbClr val="0070C0"/>
                          </a:solidFill>
                          <a:effectLst/>
                          <a:latin typeface="+mn-lt"/>
                          <a:ea typeface="+mn-ea"/>
                          <a:cs typeface="+mn-cs"/>
                        </a:rPr>
                        <a:t>「</a:t>
                      </a:r>
                      <a:r>
                        <a:rPr kumimoji="1" lang="ja-JP" altLang="ja-JP" sz="1400" kern="1200" dirty="0">
                          <a:solidFill>
                            <a:srgbClr val="0070C0"/>
                          </a:solidFill>
                          <a:effectLst/>
                          <a:latin typeface="+mn-lt"/>
                          <a:ea typeface="+mn-ea"/>
                          <a:cs typeface="+mn-cs"/>
                        </a:rPr>
                        <a:t>全開</a:t>
                      </a:r>
                      <a:r>
                        <a:rPr kumimoji="1" lang="ja-JP" altLang="ja-JP" sz="1400" kern="1200" dirty="0" smtClean="0">
                          <a:solidFill>
                            <a:srgbClr val="0070C0"/>
                          </a:solidFill>
                          <a:effectLst/>
                          <a:latin typeface="+mn-lt"/>
                          <a:ea typeface="+mn-ea"/>
                          <a:cs typeface="+mn-cs"/>
                        </a:rPr>
                        <a:t>」</a:t>
                      </a:r>
                      <a:endParaRPr kumimoji="1" lang="en-US" altLang="ja-JP" sz="1400" kern="1200" dirty="0" smtClean="0">
                        <a:solidFill>
                          <a:srgbClr val="0070C0"/>
                        </a:solidFill>
                        <a:effectLst/>
                        <a:latin typeface="+mn-lt"/>
                        <a:ea typeface="+mn-ea"/>
                        <a:cs typeface="+mn-cs"/>
                      </a:endParaRPr>
                    </a:p>
                    <a:p>
                      <a:pPr marL="0" lvl="0" indent="0">
                        <a:buFont typeface="Arial" panose="020B0604020202020204" pitchFamily="34" charset="0"/>
                        <a:buNone/>
                      </a:pPr>
                      <a:r>
                        <a:rPr kumimoji="1" lang="ja-JP" altLang="ja-JP" sz="1400" kern="1200" dirty="0" smtClean="0">
                          <a:solidFill>
                            <a:schemeClr val="dk1"/>
                          </a:solidFill>
                          <a:effectLst/>
                          <a:latin typeface="+mn-lt"/>
                          <a:ea typeface="+mn-ea"/>
                          <a:cs typeface="+mn-cs"/>
                        </a:rPr>
                        <a:t>放流ゲート</a:t>
                      </a:r>
                      <a:r>
                        <a:rPr kumimoji="1" lang="en-US" altLang="ja-JP" sz="1400" kern="1200" dirty="0" smtClean="0">
                          <a:solidFill>
                            <a:srgbClr val="FF0000"/>
                          </a:solidFill>
                          <a:effectLst/>
                          <a:latin typeface="+mn-lt"/>
                          <a:ea typeface="+mn-ea"/>
                          <a:cs typeface="+mn-cs"/>
                        </a:rPr>
                        <a:t>:</a:t>
                      </a:r>
                      <a:r>
                        <a:rPr kumimoji="1" lang="ja-JP" altLang="ja-JP" sz="1400" kern="1200" dirty="0" smtClean="0">
                          <a:solidFill>
                            <a:srgbClr val="FF0000"/>
                          </a:solidFill>
                          <a:effectLst/>
                          <a:latin typeface="+mn-lt"/>
                          <a:ea typeface="+mn-ea"/>
                          <a:cs typeface="+mn-cs"/>
                        </a:rPr>
                        <a:t>「</a:t>
                      </a:r>
                      <a:r>
                        <a:rPr kumimoji="1" lang="ja-JP" altLang="ja-JP" sz="1400" kern="1200" dirty="0">
                          <a:solidFill>
                            <a:srgbClr val="FF0000"/>
                          </a:solidFill>
                          <a:effectLst/>
                          <a:latin typeface="+mn-lt"/>
                          <a:ea typeface="+mn-ea"/>
                          <a:cs typeface="+mn-cs"/>
                        </a:rPr>
                        <a:t>全閉」</a:t>
                      </a:r>
                      <a:r>
                        <a:rPr kumimoji="1" lang="ja-JP" altLang="ja-JP" sz="1400" kern="1200" dirty="0">
                          <a:solidFill>
                            <a:schemeClr val="tx1"/>
                          </a:solidFill>
                          <a:effectLst/>
                          <a:latin typeface="+mn-lt"/>
                          <a:ea typeface="+mn-ea"/>
                          <a:cs typeface="+mn-cs"/>
                        </a:rPr>
                        <a:t>に変</a:t>
                      </a:r>
                      <a:r>
                        <a:rPr kumimoji="1" lang="ja-JP" altLang="ja-JP" sz="1400" kern="1200" dirty="0">
                          <a:solidFill>
                            <a:schemeClr val="dk1"/>
                          </a:solidFill>
                          <a:effectLst/>
                          <a:latin typeface="+mn-lt"/>
                          <a:ea typeface="+mn-ea"/>
                          <a:cs typeface="+mn-cs"/>
                        </a:rPr>
                        <a:t>更し</a:t>
                      </a:r>
                      <a:r>
                        <a:rPr kumimoji="1" lang="ja-JP" altLang="ja-JP" sz="1400" kern="1200" dirty="0" smtClean="0">
                          <a:solidFill>
                            <a:schemeClr val="dk1"/>
                          </a:solidFill>
                          <a:effectLst/>
                          <a:latin typeface="+mn-lt"/>
                          <a:ea typeface="+mn-ea"/>
                          <a:cs typeface="+mn-cs"/>
                        </a:rPr>
                        <a:t>、</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r>
                        <a:rPr kumimoji="1" lang="ja-JP" altLang="ja-JP" sz="1400" kern="1200" dirty="0" smtClean="0">
                          <a:solidFill>
                            <a:schemeClr val="dk1"/>
                          </a:solidFill>
                          <a:effectLst/>
                          <a:latin typeface="+mn-lt"/>
                          <a:ea typeface="+mn-ea"/>
                          <a:cs typeface="+mn-cs"/>
                        </a:rPr>
                        <a:t>点検終了後</a:t>
                      </a:r>
                      <a:r>
                        <a:rPr kumimoji="1" lang="ja-JP" altLang="en-US" sz="1400" kern="1200" dirty="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通常</a:t>
                      </a:r>
                      <a:r>
                        <a:rPr kumimoji="1" lang="ja-JP" altLang="ja-JP" sz="1400" kern="1200" dirty="0">
                          <a:solidFill>
                            <a:schemeClr val="dk1"/>
                          </a:solidFill>
                          <a:effectLst/>
                          <a:latin typeface="+mn-lt"/>
                          <a:ea typeface="+mn-ea"/>
                          <a:cs typeface="+mn-cs"/>
                        </a:rPr>
                        <a:t>状態に</a:t>
                      </a:r>
                      <a:r>
                        <a:rPr kumimoji="1" lang="ja-JP" altLang="ja-JP" sz="1400" kern="1200" dirty="0" smtClean="0">
                          <a:solidFill>
                            <a:schemeClr val="dk1"/>
                          </a:solidFill>
                          <a:effectLst/>
                          <a:latin typeface="+mn-lt"/>
                          <a:ea typeface="+mn-ea"/>
                          <a:cs typeface="+mn-cs"/>
                        </a:rPr>
                        <a:t>戻し</a:t>
                      </a:r>
                      <a:r>
                        <a:rPr kumimoji="1" lang="ja-JP" altLang="en-US" sz="1400" kern="1200" dirty="0" smtClean="0">
                          <a:solidFill>
                            <a:schemeClr val="dk1"/>
                          </a:solidFill>
                          <a:effectLst/>
                          <a:latin typeface="+mn-lt"/>
                          <a:ea typeface="+mn-ea"/>
                          <a:cs typeface="+mn-cs"/>
                        </a:rPr>
                        <a:t>忘れ。</a:t>
                      </a:r>
                      <a:endParaRPr kumimoji="1" lang="ja-JP" altLang="ja-JP" sz="1100" kern="1200" dirty="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kumimoji="1" lang="ja-JP" altLang="en-US" sz="1400" kern="1200" dirty="0" smtClean="0">
                          <a:solidFill>
                            <a:schemeClr val="dk1"/>
                          </a:solidFill>
                          <a:effectLst/>
                          <a:latin typeface="+mn-lt"/>
                          <a:ea typeface="+mn-ea"/>
                          <a:cs typeface="+mn-cs"/>
                        </a:rPr>
                        <a:t>従来</a:t>
                      </a:r>
                      <a:r>
                        <a:rPr kumimoji="1" lang="ja-JP" altLang="ja-JP" sz="1400" kern="1200" dirty="0" smtClean="0">
                          <a:solidFill>
                            <a:schemeClr val="dk1"/>
                          </a:solidFill>
                          <a:effectLst/>
                          <a:latin typeface="+mn-lt"/>
                          <a:ea typeface="+mn-ea"/>
                          <a:cs typeface="+mn-cs"/>
                        </a:rPr>
                        <a:t>の</a:t>
                      </a:r>
                      <a:r>
                        <a:rPr kumimoji="1" lang="ja-JP" altLang="ja-JP" sz="1400" kern="1200" dirty="0">
                          <a:solidFill>
                            <a:schemeClr val="dk1"/>
                          </a:solidFill>
                          <a:effectLst/>
                          <a:latin typeface="+mn-lt"/>
                          <a:ea typeface="+mn-ea"/>
                          <a:cs typeface="+mn-cs"/>
                        </a:rPr>
                        <a:t>再発防止策である</a:t>
                      </a:r>
                      <a:r>
                        <a:rPr kumimoji="1" lang="en-US" altLang="ja-JP" sz="1400" kern="1200" dirty="0">
                          <a:solidFill>
                            <a:schemeClr val="dk1"/>
                          </a:solidFill>
                          <a:effectLst/>
                          <a:latin typeface="+mn-lt"/>
                          <a:ea typeface="+mn-ea"/>
                          <a:cs typeface="+mn-cs"/>
                        </a:rPr>
                        <a:t>2</a:t>
                      </a:r>
                      <a:r>
                        <a:rPr kumimoji="1" lang="ja-JP" altLang="ja-JP" sz="1400" kern="1200" dirty="0">
                          <a:solidFill>
                            <a:schemeClr val="dk1"/>
                          </a:solidFill>
                          <a:effectLst/>
                          <a:latin typeface="+mn-lt"/>
                          <a:ea typeface="+mn-ea"/>
                          <a:cs typeface="+mn-cs"/>
                        </a:rPr>
                        <a:t>人操作を怠った</a:t>
                      </a:r>
                      <a:r>
                        <a:rPr kumimoji="1" lang="ja-JP" altLang="ja-JP" sz="1400" kern="1200" dirty="0" smtClean="0">
                          <a:solidFill>
                            <a:schemeClr val="dk1"/>
                          </a:solidFill>
                          <a:effectLst/>
                          <a:latin typeface="+mn-lt"/>
                          <a:ea typeface="+mn-ea"/>
                          <a:cs typeface="+mn-cs"/>
                        </a:rPr>
                        <a:t>。</a:t>
                      </a:r>
                      <a:endParaRPr kumimoji="1" lang="en-US" altLang="ja-JP" sz="140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ゲート操作時、マニュアルを使用せず</a:t>
                      </a:r>
                      <a:r>
                        <a:rPr kumimoji="1" lang="ja-JP" altLang="ja-JP" sz="1400" kern="1200" dirty="0" smtClean="0">
                          <a:solidFill>
                            <a:schemeClr val="dk1"/>
                          </a:solidFill>
                          <a:effectLst/>
                          <a:latin typeface="+mn-lt"/>
                          <a:ea typeface="+mn-ea"/>
                          <a:cs typeface="+mn-cs"/>
                        </a:rPr>
                        <a:t>操作。</a:t>
                      </a:r>
                      <a:endParaRPr kumimoji="1" lang="en-US" altLang="ja-JP" sz="140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監視操作画面のゲート操作時の注意事項の掛札を確認せず、誤った</a:t>
                      </a:r>
                      <a:r>
                        <a:rPr kumimoji="1" lang="ja-JP" altLang="ja-JP" sz="1400" kern="1200" dirty="0" smtClean="0">
                          <a:solidFill>
                            <a:schemeClr val="dk1"/>
                          </a:solidFill>
                          <a:effectLst/>
                          <a:latin typeface="+mn-lt"/>
                          <a:ea typeface="+mn-ea"/>
                          <a:cs typeface="+mn-cs"/>
                        </a:rPr>
                        <a:t>手順</a:t>
                      </a:r>
                      <a:r>
                        <a:rPr kumimoji="1" lang="ja-JP" altLang="en-US" sz="1400" kern="1200" dirty="0" smtClean="0">
                          <a:solidFill>
                            <a:schemeClr val="dk1"/>
                          </a:solidFill>
                          <a:effectLst/>
                          <a:latin typeface="+mn-lt"/>
                          <a:ea typeface="+mn-ea"/>
                          <a:cs typeface="+mn-cs"/>
                        </a:rPr>
                        <a:t>で</a:t>
                      </a:r>
                      <a:r>
                        <a:rPr kumimoji="1" lang="en-US" altLang="ja-JP" sz="1400" kern="1200" dirty="0" smtClean="0">
                          <a:solidFill>
                            <a:schemeClr val="dk1"/>
                          </a:solidFill>
                          <a:effectLst/>
                          <a:latin typeface="+mn-lt"/>
                          <a:ea typeface="+mn-ea"/>
                          <a:cs typeface="+mn-cs"/>
                        </a:rPr>
                        <a:t>1</a:t>
                      </a:r>
                      <a:r>
                        <a:rPr kumimoji="1" lang="ja-JP" altLang="ja-JP" sz="1400" kern="1200" dirty="0">
                          <a:solidFill>
                            <a:schemeClr val="dk1"/>
                          </a:solidFill>
                          <a:effectLst/>
                          <a:latin typeface="+mn-lt"/>
                          <a:ea typeface="+mn-ea"/>
                          <a:cs typeface="+mn-cs"/>
                        </a:rPr>
                        <a:t>人操作を</a:t>
                      </a:r>
                      <a:r>
                        <a:rPr kumimoji="1" lang="ja-JP" altLang="ja-JP" sz="1400" kern="1200" dirty="0" smtClean="0">
                          <a:solidFill>
                            <a:schemeClr val="dk1"/>
                          </a:solidFill>
                          <a:effectLst/>
                          <a:latin typeface="+mn-lt"/>
                          <a:ea typeface="+mn-ea"/>
                          <a:cs typeface="+mn-cs"/>
                        </a:rPr>
                        <a:t>実施。</a:t>
                      </a:r>
                      <a:endParaRPr kumimoji="1" lang="en-US" altLang="ja-JP" sz="140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kumimoji="1" lang="en-US" altLang="ja-JP" sz="6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北港抽水所の特性を十分に理解していなかった。</a:t>
                      </a:r>
                      <a:endParaRPr kumimoji="1" lang="en-US" altLang="ja-JP" sz="1100"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kumimoji="1" lang="ja-JP" altLang="ja-JP" sz="1400" kern="1200" dirty="0" smtClean="0">
                          <a:solidFill>
                            <a:schemeClr val="dk1"/>
                          </a:solidFill>
                          <a:effectLst/>
                          <a:latin typeface="+mn-lt"/>
                          <a:ea typeface="+mn-ea"/>
                          <a:cs typeface="+mn-cs"/>
                        </a:rPr>
                        <a:t>ルール遵守</a:t>
                      </a:r>
                      <a:r>
                        <a:rPr kumimoji="1" lang="ja-JP" altLang="en-US" sz="1400" kern="1200" dirty="0" smtClean="0">
                          <a:solidFill>
                            <a:schemeClr val="dk1"/>
                          </a:solidFill>
                          <a:effectLst/>
                          <a:latin typeface="+mn-lt"/>
                          <a:ea typeface="+mn-ea"/>
                          <a:cs typeface="+mn-cs"/>
                        </a:rPr>
                        <a:t>の</a:t>
                      </a:r>
                      <a:r>
                        <a:rPr kumimoji="1" lang="ja-JP" altLang="ja-JP" sz="1400" kern="1200" dirty="0" smtClean="0">
                          <a:solidFill>
                            <a:schemeClr val="dk1"/>
                          </a:solidFill>
                          <a:effectLst/>
                          <a:latin typeface="+mn-lt"/>
                          <a:ea typeface="+mn-ea"/>
                          <a:cs typeface="+mn-cs"/>
                        </a:rPr>
                        <a:t>認識が十分</a:t>
                      </a:r>
                      <a:r>
                        <a:rPr kumimoji="1" lang="ja-JP" altLang="ja-JP" sz="1400" kern="1200" dirty="0">
                          <a:solidFill>
                            <a:schemeClr val="dk1"/>
                          </a:solidFill>
                          <a:effectLst/>
                          <a:latin typeface="+mn-lt"/>
                          <a:ea typeface="+mn-ea"/>
                          <a:cs typeface="+mn-cs"/>
                        </a:rPr>
                        <a:t>浸透していなかった</a:t>
                      </a:r>
                      <a:r>
                        <a:rPr kumimoji="1" lang="ja-JP" altLang="ja-JP" sz="1400" kern="1200" dirty="0" smtClean="0">
                          <a:solidFill>
                            <a:schemeClr val="dk1"/>
                          </a:solidFill>
                          <a:effectLst/>
                          <a:latin typeface="+mn-lt"/>
                          <a:ea typeface="+mn-ea"/>
                          <a:cs typeface="+mn-cs"/>
                        </a:rPr>
                        <a:t>。</a:t>
                      </a:r>
                      <a:endParaRPr kumimoji="1" lang="en-US" altLang="ja-JP"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en-US" sz="1400" kern="1200" dirty="0" smtClean="0">
                          <a:solidFill>
                            <a:schemeClr val="dk1"/>
                          </a:solidFill>
                          <a:effectLst/>
                          <a:latin typeface="+mn-lt"/>
                          <a:ea typeface="+mn-ea"/>
                          <a:cs typeface="+mn-cs"/>
                        </a:rPr>
                        <a:t>受注者</a:t>
                      </a:r>
                      <a:r>
                        <a:rPr kumimoji="1" lang="ja-JP" altLang="en-US" sz="1400" kern="1200" dirty="0">
                          <a:solidFill>
                            <a:schemeClr val="dk1"/>
                          </a:solidFill>
                          <a:effectLst/>
                          <a:latin typeface="+mn-lt"/>
                          <a:ea typeface="+mn-ea"/>
                          <a:cs typeface="+mn-cs"/>
                        </a:rPr>
                        <a:t>の</a:t>
                      </a:r>
                      <a:r>
                        <a:rPr kumimoji="1" lang="ja-JP" altLang="ja-JP" sz="1400" kern="1200" dirty="0">
                          <a:solidFill>
                            <a:schemeClr val="dk1"/>
                          </a:solidFill>
                          <a:effectLst/>
                          <a:latin typeface="+mn-lt"/>
                          <a:ea typeface="+mn-ea"/>
                          <a:cs typeface="+mn-cs"/>
                        </a:rPr>
                        <a:t>社内において、抽水所の特性やリスクがある操作への認識が共有できていなかった</a:t>
                      </a:r>
                      <a:r>
                        <a:rPr kumimoji="1" lang="ja-JP" altLang="ja-JP" sz="1400" kern="1200" dirty="0" smtClean="0">
                          <a:solidFill>
                            <a:schemeClr val="dk1"/>
                          </a:solidFill>
                          <a:effectLst/>
                          <a:latin typeface="+mn-lt"/>
                          <a:ea typeface="+mn-ea"/>
                          <a:cs typeface="+mn-cs"/>
                        </a:rPr>
                        <a:t>。</a:t>
                      </a:r>
                      <a:endParaRPr kumimoji="1" lang="en-US" altLang="ja-JP"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結果として、マニュアルや注意事項の確認、以前に発生した同様事故の再発防止策が遵守されなかった。</a:t>
                      </a:r>
                      <a:endParaRPr kumimoji="1" lang="ja-JP" altLang="en-US" sz="800" u="none" dirty="0"/>
                    </a:p>
                  </a:txBody>
                  <a:tcPr/>
                </a:tc>
                <a:tc>
                  <a:txBody>
                    <a:bodyPr/>
                    <a:lstStyle/>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各処理場、抽水所の特性や誤放流等につながるリスクのある運転</a:t>
                      </a:r>
                      <a:r>
                        <a:rPr kumimoji="1" lang="ja-JP" altLang="ja-JP" sz="1400" kern="1200" dirty="0" smtClean="0">
                          <a:solidFill>
                            <a:schemeClr val="dk1"/>
                          </a:solidFill>
                          <a:effectLst/>
                          <a:latin typeface="+mn-lt"/>
                          <a:ea typeface="+mn-ea"/>
                          <a:cs typeface="+mn-cs"/>
                        </a:rPr>
                        <a:t>操作を</a:t>
                      </a:r>
                      <a:r>
                        <a:rPr kumimoji="1" lang="ja-JP" altLang="ja-JP" sz="1400" kern="1200" dirty="0">
                          <a:solidFill>
                            <a:schemeClr val="dk1"/>
                          </a:solidFill>
                          <a:effectLst/>
                          <a:latin typeface="+mn-lt"/>
                          <a:ea typeface="+mn-ea"/>
                          <a:cs typeface="+mn-cs"/>
                        </a:rPr>
                        <a:t>抽出し、</a:t>
                      </a:r>
                      <a:r>
                        <a:rPr kumimoji="1" lang="ja-JP" altLang="ja-JP" sz="1400" kern="1200" dirty="0" smtClean="0">
                          <a:solidFill>
                            <a:schemeClr val="dk1"/>
                          </a:solidFill>
                          <a:effectLst/>
                          <a:latin typeface="+mn-lt"/>
                          <a:ea typeface="+mn-ea"/>
                          <a:cs typeface="+mn-cs"/>
                        </a:rPr>
                        <a:t>各事業所</a:t>
                      </a:r>
                      <a:r>
                        <a:rPr kumimoji="1" lang="ja-JP" altLang="en-US" sz="1400" kern="1200" dirty="0" smtClean="0">
                          <a:solidFill>
                            <a:schemeClr val="dk1"/>
                          </a:solidFill>
                          <a:effectLst/>
                          <a:latin typeface="+mn-lt"/>
                          <a:ea typeface="+mn-ea"/>
                          <a:cs typeface="+mn-cs"/>
                        </a:rPr>
                        <a:t>の</a:t>
                      </a:r>
                      <a:r>
                        <a:rPr kumimoji="1" lang="ja-JP" altLang="ja-JP" sz="1400" kern="1200" dirty="0" smtClean="0">
                          <a:solidFill>
                            <a:schemeClr val="dk1"/>
                          </a:solidFill>
                          <a:effectLst/>
                          <a:latin typeface="+mn-lt"/>
                          <a:ea typeface="+mn-ea"/>
                          <a:cs typeface="+mn-cs"/>
                        </a:rPr>
                        <a:t>全社員</a:t>
                      </a:r>
                      <a:r>
                        <a:rPr kumimoji="1" lang="ja-JP" altLang="ja-JP" sz="1400" kern="1200" dirty="0">
                          <a:solidFill>
                            <a:schemeClr val="dk1"/>
                          </a:solidFill>
                          <a:effectLst/>
                          <a:latin typeface="+mn-lt"/>
                          <a:ea typeface="+mn-ea"/>
                          <a:cs typeface="+mn-cs"/>
                        </a:rPr>
                        <a:t>が理解、正しい操作等を</a:t>
                      </a:r>
                      <a:r>
                        <a:rPr kumimoji="1" lang="ja-JP" altLang="ja-JP" sz="1400" kern="1200" dirty="0" smtClean="0">
                          <a:solidFill>
                            <a:schemeClr val="dk1"/>
                          </a:solidFill>
                          <a:effectLst/>
                          <a:latin typeface="+mn-lt"/>
                          <a:ea typeface="+mn-ea"/>
                          <a:cs typeface="+mn-cs"/>
                        </a:rPr>
                        <a:t>行う</a:t>
                      </a:r>
                      <a:r>
                        <a:rPr kumimoji="1" lang="ja-JP" altLang="en-US" sz="1400" kern="1200" dirty="0" smtClean="0">
                          <a:solidFill>
                            <a:schemeClr val="dk1"/>
                          </a:solidFill>
                          <a:effectLst/>
                          <a:latin typeface="+mn-lt"/>
                          <a:ea typeface="+mn-ea"/>
                          <a:cs typeface="+mn-cs"/>
                        </a:rPr>
                        <a:t>よう</a:t>
                      </a:r>
                      <a:r>
                        <a:rPr kumimoji="1" lang="ja-JP" altLang="ja-JP" sz="1400" kern="1200" dirty="0" smtClean="0">
                          <a:solidFill>
                            <a:schemeClr val="dk1"/>
                          </a:solidFill>
                          <a:effectLst/>
                          <a:latin typeface="+mn-lt"/>
                          <a:ea typeface="+mn-ea"/>
                          <a:cs typeface="+mn-cs"/>
                        </a:rPr>
                        <a:t>研修</a:t>
                      </a:r>
                      <a:r>
                        <a:rPr kumimoji="1" lang="ja-JP" altLang="en-US" sz="1400" kern="1200" dirty="0" smtClean="0">
                          <a:solidFill>
                            <a:schemeClr val="dk1"/>
                          </a:solidFill>
                          <a:effectLst/>
                          <a:latin typeface="+mn-lt"/>
                          <a:ea typeface="+mn-ea"/>
                          <a:cs typeface="+mn-cs"/>
                        </a:rPr>
                        <a:t>実施</a:t>
                      </a:r>
                      <a:r>
                        <a:rPr kumimoji="1" lang="ja-JP" altLang="ja-JP" sz="1400" kern="1200" dirty="0" smtClean="0">
                          <a:solidFill>
                            <a:schemeClr val="dk1"/>
                          </a:solidFill>
                          <a:effectLst/>
                          <a:latin typeface="+mn-lt"/>
                          <a:ea typeface="+mn-ea"/>
                          <a:cs typeface="+mn-cs"/>
                        </a:rPr>
                        <a:t>。</a:t>
                      </a:r>
                      <a:endParaRPr kumimoji="1" lang="en-US" altLang="ja-JP"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リスクのある運転操作、作業等については、作業計画</a:t>
                      </a:r>
                      <a:r>
                        <a:rPr kumimoji="1" lang="ja-JP" altLang="ja-JP" sz="1400" kern="1200" dirty="0" smtClean="0">
                          <a:solidFill>
                            <a:schemeClr val="dk1"/>
                          </a:solidFill>
                          <a:effectLst/>
                          <a:latin typeface="+mn-lt"/>
                          <a:ea typeface="+mn-ea"/>
                          <a:cs typeface="+mn-cs"/>
                        </a:rPr>
                        <a:t>及び手順書</a:t>
                      </a:r>
                      <a:r>
                        <a:rPr kumimoji="1" lang="ja-JP" altLang="ja-JP" sz="1400" kern="1200" dirty="0">
                          <a:solidFill>
                            <a:schemeClr val="dk1"/>
                          </a:solidFill>
                          <a:effectLst/>
                          <a:latin typeface="+mn-lt"/>
                          <a:ea typeface="+mn-ea"/>
                          <a:cs typeface="+mn-cs"/>
                        </a:rPr>
                        <a:t>へ明記し、始業時や作業前ミーティングで作業方法や操作方法を</a:t>
                      </a:r>
                      <a:r>
                        <a:rPr kumimoji="1" lang="ja-JP" altLang="ja-JP" sz="1400" kern="1200" dirty="0" smtClean="0">
                          <a:solidFill>
                            <a:schemeClr val="dk1"/>
                          </a:solidFill>
                          <a:effectLst/>
                          <a:latin typeface="+mn-lt"/>
                          <a:ea typeface="+mn-ea"/>
                          <a:cs typeface="+mn-cs"/>
                        </a:rPr>
                        <a:t>確認。</a:t>
                      </a:r>
                      <a:endParaRPr kumimoji="1" lang="en-US" altLang="ja-JP"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smtClean="0">
                          <a:solidFill>
                            <a:schemeClr val="dk1"/>
                          </a:solidFill>
                          <a:effectLst/>
                          <a:latin typeface="+mn-lt"/>
                          <a:ea typeface="+mn-ea"/>
                          <a:cs typeface="+mn-cs"/>
                        </a:rPr>
                        <a:t>誤操作防止</a:t>
                      </a:r>
                      <a:r>
                        <a:rPr kumimoji="1" lang="ja-JP" altLang="en-US" sz="1400" kern="1200" dirty="0" smtClean="0">
                          <a:solidFill>
                            <a:schemeClr val="dk1"/>
                          </a:solidFill>
                          <a:effectLst/>
                          <a:latin typeface="+mn-lt"/>
                          <a:ea typeface="+mn-ea"/>
                          <a:cs typeface="+mn-cs"/>
                        </a:rPr>
                        <a:t>のため</a:t>
                      </a:r>
                      <a:r>
                        <a:rPr kumimoji="1" lang="ja-JP" altLang="ja-JP" sz="1400" kern="1200" dirty="0" smtClean="0">
                          <a:solidFill>
                            <a:schemeClr val="dk1"/>
                          </a:solidFill>
                          <a:effectLst/>
                          <a:latin typeface="+mn-lt"/>
                          <a:ea typeface="+mn-ea"/>
                          <a:cs typeface="+mn-cs"/>
                        </a:rPr>
                        <a:t>監視</a:t>
                      </a:r>
                      <a:r>
                        <a:rPr kumimoji="1" lang="ja-JP" altLang="ja-JP" sz="1400" kern="1200" dirty="0">
                          <a:solidFill>
                            <a:schemeClr val="dk1"/>
                          </a:solidFill>
                          <a:effectLst/>
                          <a:latin typeface="+mn-lt"/>
                          <a:ea typeface="+mn-ea"/>
                          <a:cs typeface="+mn-cs"/>
                        </a:rPr>
                        <a:t>画面の</a:t>
                      </a:r>
                      <a:r>
                        <a:rPr kumimoji="1" lang="ja-JP" altLang="ja-JP" sz="1400" kern="1200" dirty="0" smtClean="0">
                          <a:solidFill>
                            <a:schemeClr val="dk1"/>
                          </a:solidFill>
                          <a:effectLst/>
                          <a:latin typeface="+mn-lt"/>
                          <a:ea typeface="+mn-ea"/>
                          <a:cs typeface="+mn-cs"/>
                        </a:rPr>
                        <a:t>表示改良</a:t>
                      </a:r>
                      <a:r>
                        <a:rPr kumimoji="1" lang="ja-JP" altLang="ja-JP" sz="1400" kern="1200" dirty="0">
                          <a:solidFill>
                            <a:schemeClr val="dk1"/>
                          </a:solidFill>
                          <a:effectLst/>
                          <a:latin typeface="+mn-lt"/>
                          <a:ea typeface="+mn-ea"/>
                          <a:cs typeface="+mn-cs"/>
                        </a:rPr>
                        <a:t>、インターロックの設置など</a:t>
                      </a:r>
                      <a:r>
                        <a:rPr kumimoji="1" lang="ja-JP" altLang="ja-JP" sz="1400" kern="1200" dirty="0" smtClean="0">
                          <a:solidFill>
                            <a:schemeClr val="dk1"/>
                          </a:solidFill>
                          <a:effectLst/>
                          <a:latin typeface="+mn-lt"/>
                          <a:ea typeface="+mn-ea"/>
                          <a:cs typeface="+mn-cs"/>
                        </a:rPr>
                        <a:t>保護措置</a:t>
                      </a:r>
                      <a:r>
                        <a:rPr kumimoji="1" lang="ja-JP" altLang="ja-JP" sz="1400" kern="1200" dirty="0">
                          <a:solidFill>
                            <a:schemeClr val="dk1"/>
                          </a:solidFill>
                          <a:effectLst/>
                          <a:latin typeface="+mn-lt"/>
                          <a:ea typeface="+mn-ea"/>
                          <a:cs typeface="+mn-cs"/>
                        </a:rPr>
                        <a:t>を</a:t>
                      </a:r>
                      <a:r>
                        <a:rPr kumimoji="1" lang="ja-JP" altLang="ja-JP" sz="1400" kern="1200" dirty="0" smtClean="0">
                          <a:solidFill>
                            <a:schemeClr val="dk1"/>
                          </a:solidFill>
                          <a:effectLst/>
                          <a:latin typeface="+mn-lt"/>
                          <a:ea typeface="+mn-ea"/>
                          <a:cs typeface="+mn-cs"/>
                        </a:rPr>
                        <a:t>検討。</a:t>
                      </a:r>
                      <a:endParaRPr kumimoji="1" lang="ja-JP" altLang="en-US" sz="1100" u="none" dirty="0"/>
                    </a:p>
                  </a:txBody>
                  <a:tcPr/>
                </a:tc>
                <a:tc>
                  <a:txBody>
                    <a:bodyPr/>
                    <a:lstStyle/>
                    <a:p>
                      <a:pPr marL="0" lvl="0" indent="0" algn="ctr">
                        <a:buFont typeface="Arial" panose="020B0604020202020204" pitchFamily="34" charset="0"/>
                        <a:buNone/>
                      </a:pPr>
                      <a:r>
                        <a:rPr kumimoji="1" lang="ja-JP" altLang="en-US" sz="1100" dirty="0" smtClean="0"/>
                        <a:t>中</a:t>
                      </a:r>
                      <a:endParaRPr kumimoji="1" lang="en-US" altLang="ja-JP" sz="1100" dirty="0" smtClean="0"/>
                    </a:p>
                    <a:p>
                      <a:pPr marL="0" lvl="0" indent="0" algn="ctr">
                        <a:buFont typeface="Arial" panose="020B0604020202020204" pitchFamily="34" charset="0"/>
                        <a:buNone/>
                      </a:pPr>
                      <a:endParaRPr kumimoji="1" lang="en-US" altLang="ja-JP" sz="1100" dirty="0" smtClean="0"/>
                    </a:p>
                    <a:p>
                      <a:pPr marL="0" lvl="0" indent="0" algn="ctr">
                        <a:buFont typeface="Arial" panose="020B0604020202020204" pitchFamily="34" charset="0"/>
                        <a:buNone/>
                      </a:pPr>
                      <a:r>
                        <a:rPr kumimoji="1" lang="ja-JP" altLang="en-US" sz="1100" u="none" dirty="0" smtClean="0"/>
                        <a:t>２ｐｔ</a:t>
                      </a:r>
                      <a:endParaRPr kumimoji="1" lang="ja-JP" altLang="en-US" sz="1100" u="none" dirty="0"/>
                    </a:p>
                  </a:txBody>
                  <a:tcPr anchor="ctr"/>
                </a:tc>
                <a:extLst>
                  <a:ext uri="{0D108BD9-81ED-4DB2-BD59-A6C34878D82A}">
                    <a16:rowId xmlns:a16="http://schemas.microsoft.com/office/drawing/2014/main" val="1147447405"/>
                  </a:ext>
                </a:extLst>
              </a:tr>
            </a:tbl>
          </a:graphicData>
        </a:graphic>
      </p:graphicFrame>
      <p:sp>
        <p:nvSpPr>
          <p:cNvPr id="5" name="角丸四角形 4"/>
          <p:cNvSpPr/>
          <p:nvPr/>
        </p:nvSpPr>
        <p:spPr>
          <a:xfrm>
            <a:off x="72908" y="96839"/>
            <a:ext cx="103512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a:t>
            </a:r>
            <a:r>
              <a:rPr lang="ja-JP" altLang="en-US" sz="2275" dirty="0" smtClean="0">
                <a:solidFill>
                  <a:schemeClr val="tx1"/>
                </a:solidFill>
                <a:latin typeface="HGPｺﾞｼｯｸE" panose="020B0900000000000000" pitchFamily="50" charset="-128"/>
                <a:ea typeface="HGPｺﾞｼｯｸE" panose="020B0900000000000000" pitchFamily="50" charset="-128"/>
              </a:rPr>
              <a:t>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37</a:t>
            </a:fld>
            <a:endParaRPr kumimoji="1" lang="ja-JP" altLang="en-US"/>
          </a:p>
        </p:txBody>
      </p:sp>
      <p:sp>
        <p:nvSpPr>
          <p:cNvPr id="3" name="テキスト ボックス 2">
            <a:extLst>
              <a:ext uri="{FF2B5EF4-FFF2-40B4-BE49-F238E27FC236}">
                <a16:creationId xmlns:a16="http://schemas.microsoft.com/office/drawing/2014/main" id="{D1714673-7376-A71F-461A-221A8868BB29}"/>
              </a:ext>
            </a:extLst>
          </p:cNvPr>
          <p:cNvSpPr txBox="1"/>
          <p:nvPr/>
        </p:nvSpPr>
        <p:spPr>
          <a:xfrm>
            <a:off x="173419" y="1227465"/>
            <a:ext cx="6967612" cy="411459"/>
          </a:xfrm>
          <a:prstGeom prst="rect">
            <a:avLst/>
          </a:prstGeom>
          <a:noFill/>
        </p:spPr>
        <p:txBody>
          <a:bodyPr wrap="square" rtlCol="0">
            <a:spAutoFit/>
          </a:bodyPr>
          <a:lstStyle/>
          <a:p>
            <a:pPr>
              <a:lnSpc>
                <a:spcPct val="130000"/>
              </a:lnSpc>
            </a:pPr>
            <a:r>
              <a:rPr lang="ja-JP" altLang="en-US" b="1" dirty="0">
                <a:latin typeface="Century" panose="02040604050505020304" pitchFamily="18" charset="0"/>
              </a:rPr>
              <a:t>北港抽水所における晴天時誤放流事故（令和</a:t>
            </a:r>
            <a:r>
              <a:rPr lang="en-US" altLang="ja-JP" b="1" dirty="0">
                <a:latin typeface="Century" panose="02040604050505020304" pitchFamily="18" charset="0"/>
              </a:rPr>
              <a:t>4</a:t>
            </a:r>
            <a:r>
              <a:rPr lang="ja-JP" altLang="en-US" b="1" dirty="0">
                <a:latin typeface="Century" panose="02040604050505020304" pitchFamily="18" charset="0"/>
              </a:rPr>
              <a:t>年</a:t>
            </a:r>
            <a:r>
              <a:rPr lang="en-US" altLang="ja-JP" b="1" dirty="0">
                <a:latin typeface="Century" panose="02040604050505020304" pitchFamily="18" charset="0"/>
              </a:rPr>
              <a:t>4</a:t>
            </a:r>
            <a:r>
              <a:rPr lang="ja-JP" altLang="en-US" b="1" dirty="0">
                <a:latin typeface="Century" panose="02040604050505020304" pitchFamily="18" charset="0"/>
              </a:rPr>
              <a:t>月</a:t>
            </a:r>
            <a:r>
              <a:rPr lang="en-US" altLang="ja-JP" b="1" dirty="0">
                <a:latin typeface="Century" panose="02040604050505020304" pitchFamily="18" charset="0"/>
              </a:rPr>
              <a:t>28</a:t>
            </a:r>
            <a:r>
              <a:rPr lang="ja-JP" altLang="en-US" b="1" dirty="0">
                <a:latin typeface="Century" panose="02040604050505020304" pitchFamily="18" charset="0"/>
              </a:rPr>
              <a:t>日発生）</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7B3DDCB5-0B96-5ACF-4FBD-931D4DCE1E6E}"/>
              </a:ext>
            </a:extLst>
          </p:cNvPr>
          <p:cNvSpPr txBox="1"/>
          <p:nvPr/>
        </p:nvSpPr>
        <p:spPr>
          <a:xfrm>
            <a:off x="166978" y="6487899"/>
            <a:ext cx="2700000" cy="276999"/>
          </a:xfrm>
          <a:prstGeom prst="rect">
            <a:avLst/>
          </a:prstGeom>
          <a:noFill/>
        </p:spPr>
        <p:txBody>
          <a:bodyPr wrap="square" rtlCol="0">
            <a:spAutoFit/>
          </a:bodyPr>
          <a:lstStyle/>
          <a:p>
            <a:r>
              <a:rPr kumimoji="1" lang="en-US" altLang="ja-JP" sz="1200" dirty="0"/>
              <a:t>※</a:t>
            </a:r>
            <a:r>
              <a:rPr kumimoji="1" lang="ja-JP" altLang="en-US" sz="1200" dirty="0"/>
              <a:t>　事故の概要について、</a:t>
            </a:r>
            <a:r>
              <a:rPr kumimoji="1" lang="ja-JP" altLang="en-US" sz="1200" dirty="0" smtClean="0"/>
              <a:t>次ページ参照</a:t>
            </a:r>
            <a:r>
              <a:rPr kumimoji="1" lang="ja-JP" altLang="en-US" sz="1200" dirty="0"/>
              <a:t>。</a:t>
            </a:r>
          </a:p>
        </p:txBody>
      </p:sp>
    </p:spTree>
    <p:extLst>
      <p:ext uri="{BB962C8B-B14F-4D97-AF65-F5344CB8AC3E}">
        <p14:creationId xmlns:p14="http://schemas.microsoft.com/office/powerpoint/2010/main" val="14817454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処理場・抽水所①</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72908" y="96839"/>
            <a:ext cx="9645858"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a:t>
            </a:r>
            <a:r>
              <a:rPr lang="ja-JP" altLang="en-US" sz="2275" dirty="0" smtClean="0">
                <a:solidFill>
                  <a:schemeClr val="tx1"/>
                </a:solidFill>
                <a:latin typeface="HGPｺﾞｼｯｸE" panose="020B0900000000000000" pitchFamily="50" charset="-128"/>
                <a:ea typeface="HGPｺﾞｼｯｸE" panose="020B0900000000000000" pitchFamily="50" charset="-128"/>
              </a:rPr>
              <a:t>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38</a:t>
            </a:fld>
            <a:endParaRPr kumimoji="1" lang="ja-JP" altLang="en-US"/>
          </a:p>
        </p:txBody>
      </p:sp>
      <p:sp>
        <p:nvSpPr>
          <p:cNvPr id="3" name="テキスト ボックス 2">
            <a:extLst>
              <a:ext uri="{FF2B5EF4-FFF2-40B4-BE49-F238E27FC236}">
                <a16:creationId xmlns:a16="http://schemas.microsoft.com/office/drawing/2014/main" id="{D1714673-7376-A71F-461A-221A8868BB29}"/>
              </a:ext>
            </a:extLst>
          </p:cNvPr>
          <p:cNvSpPr txBox="1"/>
          <p:nvPr/>
        </p:nvSpPr>
        <p:spPr>
          <a:xfrm>
            <a:off x="187933" y="1227465"/>
            <a:ext cx="6967612" cy="452432"/>
          </a:xfrm>
          <a:prstGeom prst="rect">
            <a:avLst/>
          </a:prstGeom>
          <a:noFill/>
        </p:spPr>
        <p:txBody>
          <a:bodyPr wrap="square" rtlCol="0">
            <a:spAutoFit/>
          </a:bodyPr>
          <a:lstStyle/>
          <a:p>
            <a:pPr>
              <a:lnSpc>
                <a:spcPct val="130000"/>
              </a:lnSpc>
            </a:pPr>
            <a:r>
              <a:rPr lang="ja-JP" altLang="en-US" b="1" dirty="0">
                <a:latin typeface="Century" panose="02040604050505020304" pitchFamily="18" charset="0"/>
              </a:rPr>
              <a:t>北港抽水所における晴天時誤放流事故（</a:t>
            </a:r>
            <a:r>
              <a:rPr lang="ja-JP" altLang="en-US" b="1" dirty="0" smtClean="0">
                <a:latin typeface="Century" panose="02040604050505020304" pitchFamily="18" charset="0"/>
              </a:rPr>
              <a:t>令和</a:t>
            </a:r>
            <a:r>
              <a:rPr lang="ja-JP" altLang="en-US" b="1" dirty="0">
                <a:latin typeface="Century" panose="02040604050505020304" pitchFamily="18" charset="0"/>
              </a:rPr>
              <a:t>４</a:t>
            </a:r>
            <a:r>
              <a:rPr lang="ja-JP" altLang="en-US" b="1" dirty="0" smtClean="0">
                <a:latin typeface="Century" panose="02040604050505020304" pitchFamily="18" charset="0"/>
              </a:rPr>
              <a:t>年</a:t>
            </a:r>
            <a:r>
              <a:rPr lang="ja-JP" altLang="en-US" b="1" dirty="0">
                <a:latin typeface="Century" panose="02040604050505020304" pitchFamily="18" charset="0"/>
              </a:rPr>
              <a:t>４</a:t>
            </a:r>
            <a:r>
              <a:rPr lang="ja-JP" altLang="en-US" b="1" dirty="0" smtClean="0">
                <a:latin typeface="Century" panose="02040604050505020304" pitchFamily="18" charset="0"/>
              </a:rPr>
              <a:t>月</a:t>
            </a:r>
            <a:r>
              <a:rPr lang="en-US" altLang="ja-JP" b="1" dirty="0">
                <a:latin typeface="Century" panose="02040604050505020304" pitchFamily="18" charset="0"/>
              </a:rPr>
              <a:t>28</a:t>
            </a:r>
            <a:r>
              <a:rPr lang="ja-JP" altLang="en-US" b="1" dirty="0" smtClean="0">
                <a:latin typeface="Century" panose="02040604050505020304" pitchFamily="18" charset="0"/>
              </a:rPr>
              <a:t>日</a:t>
            </a:r>
            <a:r>
              <a:rPr lang="ja-JP" altLang="en-US" b="1" dirty="0">
                <a:latin typeface="Century" panose="02040604050505020304" pitchFamily="18" charset="0"/>
              </a:rPr>
              <a:t>発生）</a:t>
            </a:r>
            <a:endParaRPr lang="en-US" altLang="ja-JP" b="1" dirty="0">
              <a:latin typeface="Century" panose="02040604050505020304" pitchFamily="18" charset="0"/>
            </a:endParaRPr>
          </a:p>
        </p:txBody>
      </p:sp>
      <p:sp>
        <p:nvSpPr>
          <p:cNvPr id="8" name="テキスト ボックス 7">
            <a:extLst>
              <a:ext uri="{FF2B5EF4-FFF2-40B4-BE49-F238E27FC236}">
                <a16:creationId xmlns:a16="http://schemas.microsoft.com/office/drawing/2014/main" id="{E25D58E4-FC17-1F26-D377-FCD5F3572BBA}"/>
              </a:ext>
            </a:extLst>
          </p:cNvPr>
          <p:cNvSpPr txBox="1"/>
          <p:nvPr/>
        </p:nvSpPr>
        <p:spPr>
          <a:xfrm>
            <a:off x="275019" y="1677407"/>
            <a:ext cx="5400000" cy="412164"/>
          </a:xfrm>
          <a:prstGeom prst="rect">
            <a:avLst/>
          </a:prstGeom>
          <a:noFill/>
        </p:spPr>
        <p:txBody>
          <a:bodyPr wrap="square" rtlCol="0">
            <a:spAutoFit/>
          </a:bodyPr>
          <a:lstStyle/>
          <a:p>
            <a:pPr>
              <a:lnSpc>
                <a:spcPct val="130000"/>
              </a:lnSpc>
            </a:pPr>
            <a:r>
              <a:rPr lang="en-US" altLang="ja-JP" b="1" dirty="0">
                <a:latin typeface="Century" panose="02040604050505020304" pitchFamily="18" charset="0"/>
              </a:rPr>
              <a:t>※</a:t>
            </a:r>
            <a:r>
              <a:rPr lang="ja-JP" altLang="en-US" b="1" dirty="0">
                <a:latin typeface="Century" panose="02040604050505020304" pitchFamily="18" charset="0"/>
              </a:rPr>
              <a:t>　事故発生概要図</a:t>
            </a:r>
            <a:endParaRPr lang="en-US" altLang="ja-JP" b="1" dirty="0">
              <a:latin typeface="Century" panose="02040604050505020304" pitchFamily="18" charset="0"/>
            </a:endParaRPr>
          </a:p>
        </p:txBody>
      </p:sp>
      <p:pic>
        <p:nvPicPr>
          <p:cNvPr id="4" name="図 3"/>
          <p:cNvPicPr>
            <a:picLocks noChangeAspect="1"/>
          </p:cNvPicPr>
          <p:nvPr/>
        </p:nvPicPr>
        <p:blipFill>
          <a:blip r:embed="rId3"/>
          <a:stretch>
            <a:fillRect/>
          </a:stretch>
        </p:blipFill>
        <p:spPr>
          <a:xfrm>
            <a:off x="366247" y="2808513"/>
            <a:ext cx="9162257" cy="3131785"/>
          </a:xfrm>
          <a:prstGeom prst="rect">
            <a:avLst/>
          </a:prstGeom>
        </p:spPr>
      </p:pic>
      <p:sp>
        <p:nvSpPr>
          <p:cNvPr id="10" name="テキスト ボックス 23"/>
          <p:cNvSpPr txBox="1"/>
          <p:nvPr/>
        </p:nvSpPr>
        <p:spPr>
          <a:xfrm>
            <a:off x="131113" y="2279000"/>
            <a:ext cx="2459328" cy="338554"/>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spAutoFit/>
          </a:bodyPr>
          <a:lstStyle/>
          <a:p>
            <a:pPr algn="just">
              <a:spcAft>
                <a:spcPts val="0"/>
              </a:spcAft>
            </a:pPr>
            <a:r>
              <a:rPr lang="ja-JP" sz="1600" b="1" kern="100" dirty="0">
                <a:effectLst/>
                <a:latin typeface="ＭＳ 明朝" panose="02020609040205080304" pitchFamily="17" charset="-128"/>
                <a:ea typeface="ＭＳ ゴシック" panose="020B0609070205080204" pitchFamily="49" charset="-128"/>
                <a:cs typeface="Times New Roman" panose="02020603050405020304" pitchFamily="18" charset="0"/>
              </a:rPr>
              <a:t>【通常時の汚水の流れ】</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テキスト ボックス 24"/>
          <p:cNvSpPr txBox="1"/>
          <p:nvPr/>
        </p:nvSpPr>
        <p:spPr>
          <a:xfrm>
            <a:off x="5091068" y="2279765"/>
            <a:ext cx="2872902" cy="338554"/>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spAutoFit/>
          </a:bodyPr>
          <a:lstStyle/>
          <a:p>
            <a:pPr algn="just">
              <a:spcAft>
                <a:spcPts val="0"/>
              </a:spcAft>
            </a:pPr>
            <a:r>
              <a:rPr lang="ja-JP" sz="1600" b="1" kern="100" dirty="0">
                <a:effectLst/>
                <a:latin typeface="ＭＳ 明朝" panose="02020609040205080304" pitchFamily="17" charset="-128"/>
                <a:ea typeface="ＭＳ ゴシック" panose="020B0609070205080204" pitchFamily="49" charset="-128"/>
                <a:cs typeface="Times New Roman" panose="02020603050405020304" pitchFamily="18" charset="0"/>
              </a:rPr>
              <a:t>【今回事故時の汚水の流れ】</a:t>
            </a:r>
            <a:endParaRPr lang="ja-JP" sz="12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94415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処理場</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・抽水所</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②－１</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72908" y="96839"/>
            <a:ext cx="9502166"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a:t>
            </a:r>
            <a:r>
              <a:rPr lang="ja-JP" altLang="en-US" sz="2275" dirty="0" smtClean="0">
                <a:solidFill>
                  <a:schemeClr val="tx1"/>
                </a:solidFill>
                <a:latin typeface="HGPｺﾞｼｯｸE" panose="020B0900000000000000" pitchFamily="50" charset="-128"/>
                <a:ea typeface="HGPｺﾞｼｯｸE" panose="020B0900000000000000" pitchFamily="50" charset="-128"/>
              </a:rPr>
              <a:t>令和</a:t>
            </a:r>
            <a:r>
              <a:rPr lang="ja-JP" altLang="en-US" sz="2275" dirty="0">
                <a:solidFill>
                  <a:schemeClr val="tx1"/>
                </a:solidFill>
                <a:latin typeface="HGPｺﾞｼｯｸE" panose="020B0900000000000000" pitchFamily="50" charset="-128"/>
                <a:ea typeface="HGPｺﾞｼｯｸE" panose="020B0900000000000000" pitchFamily="50" charset="-128"/>
              </a:rPr>
              <a:t>４</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39</a:t>
            </a:fld>
            <a:endParaRPr kumimoji="1" lang="ja-JP" altLang="en-US"/>
          </a:p>
        </p:txBody>
      </p:sp>
      <p:graphicFrame>
        <p:nvGraphicFramePr>
          <p:cNvPr id="3" name="表 2">
            <a:extLst>
              <a:ext uri="{FF2B5EF4-FFF2-40B4-BE49-F238E27FC236}">
                <a16:creationId xmlns:a16="http://schemas.microsoft.com/office/drawing/2014/main" id="{8E062816-E7EB-C092-86B2-11F64A9F96F3}"/>
              </a:ext>
            </a:extLst>
          </p:cNvPr>
          <p:cNvGraphicFramePr>
            <a:graphicFrameLocks noGrp="1"/>
          </p:cNvGraphicFramePr>
          <p:nvPr>
            <p:extLst>
              <p:ext uri="{D42A27DB-BD31-4B8C-83A1-F6EECF244321}">
                <p14:modId xmlns:p14="http://schemas.microsoft.com/office/powerpoint/2010/main" val="3146353216"/>
              </p:ext>
            </p:extLst>
          </p:nvPr>
        </p:nvGraphicFramePr>
        <p:xfrm>
          <a:off x="247630" y="1443678"/>
          <a:ext cx="9558395" cy="5212080"/>
        </p:xfrm>
        <a:graphic>
          <a:graphicData uri="http://schemas.openxmlformats.org/drawingml/2006/table">
            <a:tbl>
              <a:tblPr firstRow="1" bandRow="1">
                <a:tableStyleId>{5C22544A-7EE6-4342-B048-85BDC9FD1C3A}</a:tableStyleId>
              </a:tblPr>
              <a:tblGrid>
                <a:gridCol w="2222823">
                  <a:extLst>
                    <a:ext uri="{9D8B030D-6E8A-4147-A177-3AD203B41FA5}">
                      <a16:colId xmlns:a16="http://schemas.microsoft.com/office/drawing/2014/main" val="3868781665"/>
                    </a:ext>
                  </a:extLst>
                </a:gridCol>
                <a:gridCol w="2484536">
                  <a:extLst>
                    <a:ext uri="{9D8B030D-6E8A-4147-A177-3AD203B41FA5}">
                      <a16:colId xmlns:a16="http://schemas.microsoft.com/office/drawing/2014/main" val="3511961762"/>
                    </a:ext>
                  </a:extLst>
                </a:gridCol>
                <a:gridCol w="1841863">
                  <a:extLst>
                    <a:ext uri="{9D8B030D-6E8A-4147-A177-3AD203B41FA5}">
                      <a16:colId xmlns:a16="http://schemas.microsoft.com/office/drawing/2014/main" val="468689045"/>
                    </a:ext>
                  </a:extLst>
                </a:gridCol>
                <a:gridCol w="2272937">
                  <a:extLst>
                    <a:ext uri="{9D8B030D-6E8A-4147-A177-3AD203B41FA5}">
                      <a16:colId xmlns:a16="http://schemas.microsoft.com/office/drawing/2014/main" val="3548261750"/>
                    </a:ext>
                  </a:extLst>
                </a:gridCol>
                <a:gridCol w="736236">
                  <a:extLst>
                    <a:ext uri="{9D8B030D-6E8A-4147-A177-3AD203B41FA5}">
                      <a16:colId xmlns:a16="http://schemas.microsoft.com/office/drawing/2014/main" val="4259218795"/>
                    </a:ext>
                  </a:extLst>
                </a:gridCol>
              </a:tblGrid>
              <a:tr h="373091">
                <a:tc>
                  <a:txBody>
                    <a:bodyPr/>
                    <a:lstStyle/>
                    <a:p>
                      <a:pPr algn="ctr"/>
                      <a:r>
                        <a:rPr kumimoji="1" lang="ja-JP" altLang="en-US" dirty="0"/>
                        <a:t>概要</a:t>
                      </a:r>
                    </a:p>
                  </a:txBody>
                  <a:tcPr/>
                </a:tc>
                <a:tc>
                  <a:txBody>
                    <a:bodyPr/>
                    <a:lstStyle/>
                    <a:p>
                      <a:pPr algn="ctr"/>
                      <a:r>
                        <a:rPr kumimoji="1" lang="ja-JP" altLang="en-US" dirty="0"/>
                        <a:t>問題点</a:t>
                      </a:r>
                    </a:p>
                  </a:txBody>
                  <a:tcPr/>
                </a:tc>
                <a:tc>
                  <a:txBody>
                    <a:bodyPr/>
                    <a:lstStyle/>
                    <a:p>
                      <a:pPr algn="ctr"/>
                      <a:r>
                        <a:rPr kumimoji="1" lang="ja-JP" altLang="en-US" dirty="0"/>
                        <a:t>事故原因</a:t>
                      </a:r>
                    </a:p>
                  </a:txBody>
                  <a:tcPr/>
                </a:tc>
                <a:tc>
                  <a:txBody>
                    <a:bodyPr/>
                    <a:lstStyle/>
                    <a:p>
                      <a:pPr algn="ctr"/>
                      <a:r>
                        <a:rPr kumimoji="1" lang="ja-JP" altLang="en-US" dirty="0"/>
                        <a:t>再発防止策</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事故の程度</a:t>
                      </a:r>
                    </a:p>
                  </a:txBody>
                  <a:tcPr/>
                </a:tc>
                <a:extLst>
                  <a:ext uri="{0D108BD9-81ED-4DB2-BD59-A6C34878D82A}">
                    <a16:rowId xmlns:a16="http://schemas.microsoft.com/office/drawing/2014/main" val="1167308062"/>
                  </a:ext>
                </a:extLst>
              </a:tr>
              <a:tr h="4414909">
                <a:tc>
                  <a:txBody>
                    <a:bodyPr/>
                    <a:lstStyle/>
                    <a:p>
                      <a:pPr marL="285750" lvl="0" indent="-285750">
                        <a:buFont typeface="Arial" panose="020B0604020202020204" pitchFamily="34" charset="0"/>
                        <a:buChar char="•"/>
                      </a:pPr>
                      <a:r>
                        <a:rPr kumimoji="1" lang="ja-JP" altLang="ja-JP" sz="1400" kern="1200" dirty="0" smtClean="0">
                          <a:solidFill>
                            <a:schemeClr val="dk1"/>
                          </a:solidFill>
                          <a:effectLst/>
                          <a:latin typeface="+mn-lt"/>
                          <a:ea typeface="+mn-ea"/>
                          <a:cs typeface="+mn-cs"/>
                        </a:rPr>
                        <a:t>塚本及び</a:t>
                      </a:r>
                      <a:r>
                        <a:rPr kumimoji="1" lang="ja-JP" altLang="ja-JP" sz="1400" kern="1200" dirty="0">
                          <a:solidFill>
                            <a:schemeClr val="dk1"/>
                          </a:solidFill>
                          <a:effectLst/>
                          <a:latin typeface="+mn-lt"/>
                          <a:ea typeface="+mn-ea"/>
                          <a:cs typeface="+mn-cs"/>
                        </a:rPr>
                        <a:t>佃第</a:t>
                      </a:r>
                      <a:r>
                        <a:rPr kumimoji="1" lang="en-US" altLang="ja-JP" sz="1400" kern="1200" dirty="0">
                          <a:solidFill>
                            <a:schemeClr val="dk1"/>
                          </a:solidFill>
                          <a:effectLst/>
                          <a:latin typeface="+mn-lt"/>
                          <a:ea typeface="+mn-ea"/>
                          <a:cs typeface="+mn-cs"/>
                        </a:rPr>
                        <a:t>2</a:t>
                      </a:r>
                      <a:r>
                        <a:rPr kumimoji="1" lang="ja-JP" altLang="ja-JP" sz="1400" kern="1200" dirty="0">
                          <a:solidFill>
                            <a:schemeClr val="dk1"/>
                          </a:solidFill>
                          <a:effectLst/>
                          <a:latin typeface="+mn-lt"/>
                          <a:ea typeface="+mn-ea"/>
                          <a:cs typeface="+mn-cs"/>
                        </a:rPr>
                        <a:t>抽水所において、市</a:t>
                      </a:r>
                      <a:r>
                        <a:rPr kumimoji="1" lang="ja-JP" altLang="ja-JP" sz="1400" kern="1200" dirty="0" smtClean="0">
                          <a:solidFill>
                            <a:schemeClr val="dk1"/>
                          </a:solidFill>
                          <a:effectLst/>
                          <a:latin typeface="+mn-lt"/>
                          <a:ea typeface="+mn-ea"/>
                          <a:cs typeface="+mn-cs"/>
                        </a:rPr>
                        <a:t>域内の</a:t>
                      </a:r>
                      <a:r>
                        <a:rPr kumimoji="1" lang="ja-JP" altLang="ja-JP" sz="1400" kern="1200" dirty="0">
                          <a:solidFill>
                            <a:schemeClr val="dk1"/>
                          </a:solidFill>
                          <a:effectLst/>
                          <a:latin typeface="+mn-lt"/>
                          <a:ea typeface="+mn-ea"/>
                          <a:cs typeface="+mn-cs"/>
                        </a:rPr>
                        <a:t>雨雲発生に伴い、雨水ポンプの</a:t>
                      </a:r>
                      <a:r>
                        <a:rPr kumimoji="1" lang="ja-JP" altLang="ja-JP" sz="1400" b="1" kern="1200" dirty="0">
                          <a:solidFill>
                            <a:srgbClr val="0000CC"/>
                          </a:solidFill>
                          <a:effectLst/>
                          <a:latin typeface="+mn-lt"/>
                          <a:ea typeface="+mn-ea"/>
                          <a:cs typeface="+mn-cs"/>
                        </a:rPr>
                        <a:t>モード</a:t>
                      </a:r>
                      <a:r>
                        <a:rPr kumimoji="1" lang="ja-JP" altLang="ja-JP" sz="1400" b="1" kern="1200" dirty="0" smtClean="0">
                          <a:solidFill>
                            <a:srgbClr val="0000CC"/>
                          </a:solidFill>
                          <a:effectLst/>
                          <a:latin typeface="+mn-lt"/>
                          <a:ea typeface="+mn-ea"/>
                          <a:cs typeface="+mn-cs"/>
                        </a:rPr>
                        <a:t>切替</a:t>
                      </a:r>
                      <a:r>
                        <a:rPr kumimoji="1" lang="en-US" altLang="ja-JP" sz="1400" b="1" kern="1200" dirty="0" smtClean="0">
                          <a:solidFill>
                            <a:srgbClr val="0000CC"/>
                          </a:solidFill>
                          <a:effectLst/>
                          <a:latin typeface="+mn-lt"/>
                          <a:ea typeface="+mn-ea"/>
                          <a:cs typeface="+mn-cs"/>
                        </a:rPr>
                        <a:t>【</a:t>
                      </a:r>
                      <a:r>
                        <a:rPr kumimoji="1" lang="ja-JP" altLang="ja-JP" sz="1400" b="1" kern="1200" dirty="0" smtClean="0">
                          <a:solidFill>
                            <a:srgbClr val="0000CC"/>
                          </a:solidFill>
                          <a:effectLst/>
                          <a:latin typeface="+mn-lt"/>
                          <a:ea typeface="+mn-ea"/>
                          <a:cs typeface="+mn-cs"/>
                        </a:rPr>
                        <a:t>手動</a:t>
                      </a:r>
                      <a:r>
                        <a:rPr kumimoji="1" lang="ja-JP" altLang="en-US" sz="1400" b="1" kern="1200" dirty="0" smtClean="0">
                          <a:solidFill>
                            <a:srgbClr val="0000CC"/>
                          </a:solidFill>
                          <a:effectLst/>
                          <a:latin typeface="+mn-lt"/>
                          <a:ea typeface="+mn-ea"/>
                          <a:cs typeface="+mn-cs"/>
                        </a:rPr>
                        <a:t>⇒</a:t>
                      </a:r>
                      <a:r>
                        <a:rPr kumimoji="1" lang="ja-JP" altLang="ja-JP" sz="1400" b="1" kern="1200" dirty="0" smtClean="0">
                          <a:solidFill>
                            <a:srgbClr val="0000CC"/>
                          </a:solidFill>
                          <a:effectLst/>
                          <a:latin typeface="+mn-lt"/>
                          <a:ea typeface="+mn-ea"/>
                          <a:cs typeface="+mn-cs"/>
                        </a:rPr>
                        <a:t>自動</a:t>
                      </a:r>
                      <a:r>
                        <a:rPr kumimoji="1" lang="en-US" altLang="ja-JP" sz="1400" b="1" kern="1200" dirty="0" smtClean="0">
                          <a:solidFill>
                            <a:srgbClr val="0000CC"/>
                          </a:solidFill>
                          <a:effectLst/>
                          <a:latin typeface="+mn-lt"/>
                          <a:ea typeface="+mn-ea"/>
                          <a:cs typeface="+mn-cs"/>
                        </a:rPr>
                        <a:t>】</a:t>
                      </a:r>
                      <a:r>
                        <a:rPr kumimoji="1" lang="ja-JP" altLang="ja-JP" sz="1400" kern="1200" dirty="0" smtClean="0">
                          <a:solidFill>
                            <a:schemeClr val="dk1"/>
                          </a:solidFill>
                          <a:effectLst/>
                          <a:latin typeface="+mn-lt"/>
                          <a:ea typeface="+mn-ea"/>
                          <a:cs typeface="+mn-cs"/>
                        </a:rPr>
                        <a:t>を</a:t>
                      </a:r>
                      <a:r>
                        <a:rPr kumimoji="1" lang="ja-JP" altLang="ja-JP" sz="1400" kern="1200" dirty="0">
                          <a:solidFill>
                            <a:schemeClr val="dk1"/>
                          </a:solidFill>
                          <a:effectLst/>
                          <a:latin typeface="+mn-lt"/>
                          <a:ea typeface="+mn-ea"/>
                          <a:cs typeface="+mn-cs"/>
                        </a:rPr>
                        <a:t>行った際、ポンプ井水位が高く</a:t>
                      </a:r>
                      <a:r>
                        <a:rPr kumimoji="1" lang="ja-JP" altLang="ja-JP" sz="1400" kern="1200" baseline="30000" dirty="0">
                          <a:solidFill>
                            <a:schemeClr val="dk1"/>
                          </a:solidFill>
                          <a:effectLst/>
                          <a:latin typeface="+mn-lt"/>
                          <a:ea typeface="+mn-ea"/>
                          <a:cs typeface="+mn-cs"/>
                        </a:rPr>
                        <a:t>※</a:t>
                      </a:r>
                      <a:r>
                        <a:rPr kumimoji="1" lang="en-US" altLang="ja-JP" sz="1400" kern="1200" baseline="30000" dirty="0">
                          <a:solidFill>
                            <a:schemeClr val="dk1"/>
                          </a:solidFill>
                          <a:effectLst/>
                          <a:latin typeface="+mn-lt"/>
                          <a:ea typeface="+mn-ea"/>
                          <a:cs typeface="+mn-cs"/>
                        </a:rPr>
                        <a:t>1</a:t>
                      </a:r>
                      <a:r>
                        <a:rPr kumimoji="1" lang="ja-JP" altLang="ja-JP" sz="1400" kern="1200" dirty="0" err="1" smtClean="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自動</a:t>
                      </a:r>
                      <a:r>
                        <a:rPr kumimoji="1" lang="ja-JP" altLang="ja-JP" sz="1400" kern="1200" dirty="0">
                          <a:solidFill>
                            <a:schemeClr val="dk1"/>
                          </a:solidFill>
                          <a:effectLst/>
                          <a:latin typeface="+mn-lt"/>
                          <a:ea typeface="+mn-ea"/>
                          <a:cs typeface="+mn-cs"/>
                        </a:rPr>
                        <a:t>起動水位に達していたため、ポンプが自動起動し、排流渠へ誤って汚水を</a:t>
                      </a:r>
                      <a:r>
                        <a:rPr kumimoji="1" lang="ja-JP" altLang="ja-JP" sz="1400" kern="1200" dirty="0" smtClean="0">
                          <a:solidFill>
                            <a:schemeClr val="dk1"/>
                          </a:solidFill>
                          <a:effectLst/>
                          <a:latin typeface="+mn-lt"/>
                          <a:ea typeface="+mn-ea"/>
                          <a:cs typeface="+mn-cs"/>
                        </a:rPr>
                        <a:t>放流。</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endParaRPr kumimoji="1" lang="en-US" altLang="ja-JP" sz="1400" kern="1200" dirty="0">
                        <a:solidFill>
                          <a:schemeClr val="dk1"/>
                        </a:solidFill>
                        <a:effectLst/>
                        <a:latin typeface="+mn-lt"/>
                        <a:ea typeface="+mn-ea"/>
                        <a:cs typeface="+mn-cs"/>
                      </a:endParaRPr>
                    </a:p>
                    <a:p>
                      <a:r>
                        <a:rPr kumimoji="1" lang="ja-JP" altLang="ja-JP" sz="1200" kern="1200" dirty="0">
                          <a:solidFill>
                            <a:schemeClr val="dk1"/>
                          </a:solidFill>
                          <a:effectLst/>
                          <a:latin typeface="+mn-lt"/>
                          <a:ea typeface="+mn-ea"/>
                          <a:cs typeface="+mn-cs"/>
                        </a:rPr>
                        <a:t>※</a:t>
                      </a:r>
                      <a:r>
                        <a:rPr kumimoji="1" lang="en-US" altLang="ja-JP" sz="1200" kern="1200" dirty="0">
                          <a:solidFill>
                            <a:schemeClr val="dk1"/>
                          </a:solidFill>
                          <a:effectLst/>
                          <a:latin typeface="+mn-lt"/>
                          <a:ea typeface="+mn-ea"/>
                          <a:cs typeface="+mn-cs"/>
                        </a:rPr>
                        <a:t>1</a:t>
                      </a:r>
                      <a:r>
                        <a:rPr kumimoji="1" lang="ja-JP" altLang="ja-JP" sz="1200" kern="1200" dirty="0">
                          <a:solidFill>
                            <a:schemeClr val="dk1"/>
                          </a:solidFill>
                          <a:effectLst/>
                          <a:latin typeface="+mn-lt"/>
                          <a:ea typeface="+mn-ea"/>
                          <a:cs typeface="+mn-cs"/>
                        </a:rPr>
                        <a:t>：【塚本抽水所】</a:t>
                      </a:r>
                    </a:p>
                    <a:p>
                      <a:r>
                        <a:rPr kumimoji="1" lang="ja-JP" altLang="en-US"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当日は雨水ポンプの管理</a:t>
                      </a:r>
                      <a:endParaRPr kumimoji="1" lang="en-US" altLang="ja-JP" sz="1200" kern="1200" dirty="0">
                        <a:solidFill>
                          <a:schemeClr val="dk1"/>
                        </a:solidFill>
                        <a:effectLst/>
                        <a:latin typeface="+mn-lt"/>
                        <a:ea typeface="+mn-ea"/>
                        <a:cs typeface="+mn-cs"/>
                      </a:endParaRPr>
                    </a:p>
                    <a:p>
                      <a:r>
                        <a:rPr kumimoji="1" lang="en-US" altLang="ja-JP"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運転実施のため、</a:t>
                      </a:r>
                      <a:r>
                        <a:rPr kumimoji="1" lang="ja-JP" altLang="ja-JP" sz="1200" kern="1200" dirty="0" smtClean="0">
                          <a:solidFill>
                            <a:schemeClr val="dk1"/>
                          </a:solidFill>
                          <a:effectLst/>
                          <a:latin typeface="+mn-lt"/>
                          <a:ea typeface="+mn-ea"/>
                          <a:cs typeface="+mn-cs"/>
                        </a:rPr>
                        <a:t>ポンプ</a:t>
                      </a:r>
                      <a:endParaRPr kumimoji="1" lang="en-US" altLang="ja-JP" sz="1200" kern="1200" dirty="0" smtClean="0">
                        <a:solidFill>
                          <a:schemeClr val="dk1"/>
                        </a:solidFill>
                        <a:effectLst/>
                        <a:latin typeface="+mn-lt"/>
                        <a:ea typeface="+mn-ea"/>
                        <a:cs typeface="+mn-cs"/>
                      </a:endParaRPr>
                    </a:p>
                    <a:p>
                      <a:r>
                        <a:rPr kumimoji="1" lang="ja-JP" altLang="en-US" sz="1200" kern="1200" dirty="0" smtClean="0">
                          <a:solidFill>
                            <a:schemeClr val="dk1"/>
                          </a:solidFill>
                          <a:effectLst/>
                          <a:latin typeface="+mn-lt"/>
                          <a:ea typeface="+mn-ea"/>
                          <a:cs typeface="+mn-cs"/>
                        </a:rPr>
                        <a:t>　　　　　井</a:t>
                      </a:r>
                      <a:r>
                        <a:rPr kumimoji="1" lang="ja-JP" altLang="ja-JP" sz="1200" kern="1200" dirty="0" smtClean="0">
                          <a:solidFill>
                            <a:schemeClr val="dk1"/>
                          </a:solidFill>
                          <a:effectLst/>
                          <a:latin typeface="+mn-lt"/>
                          <a:ea typeface="+mn-ea"/>
                          <a:cs typeface="+mn-cs"/>
                        </a:rPr>
                        <a:t>水位</a:t>
                      </a:r>
                      <a:r>
                        <a:rPr kumimoji="1" lang="ja-JP" altLang="ja-JP" sz="1200" kern="1200" dirty="0">
                          <a:solidFill>
                            <a:schemeClr val="dk1"/>
                          </a:solidFill>
                          <a:effectLst/>
                          <a:latin typeface="+mn-lt"/>
                          <a:ea typeface="+mn-ea"/>
                          <a:cs typeface="+mn-cs"/>
                        </a:rPr>
                        <a:t>を上昇させていた。</a:t>
                      </a:r>
                    </a:p>
                    <a:p>
                      <a:endParaRPr kumimoji="1" lang="en-US" altLang="ja-JP" sz="1200" kern="1200" dirty="0" smtClean="0">
                        <a:solidFill>
                          <a:schemeClr val="dk1"/>
                        </a:solidFill>
                        <a:effectLst/>
                        <a:latin typeface="+mn-lt"/>
                        <a:ea typeface="+mn-ea"/>
                        <a:cs typeface="+mn-cs"/>
                      </a:endParaRPr>
                    </a:p>
                    <a:p>
                      <a:r>
                        <a:rPr kumimoji="1" lang="ja-JP" altLang="en-US"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【佃第</a:t>
                      </a:r>
                      <a:r>
                        <a:rPr kumimoji="1" lang="en-US" altLang="ja-JP" sz="1200" kern="1200" dirty="0">
                          <a:solidFill>
                            <a:schemeClr val="dk1"/>
                          </a:solidFill>
                          <a:effectLst/>
                          <a:latin typeface="+mn-lt"/>
                          <a:ea typeface="+mn-ea"/>
                          <a:cs typeface="+mn-cs"/>
                        </a:rPr>
                        <a:t>2</a:t>
                      </a:r>
                      <a:r>
                        <a:rPr kumimoji="1" lang="ja-JP" altLang="ja-JP" sz="1200" kern="1200" dirty="0">
                          <a:solidFill>
                            <a:schemeClr val="dk1"/>
                          </a:solidFill>
                          <a:effectLst/>
                          <a:latin typeface="+mn-lt"/>
                          <a:ea typeface="+mn-ea"/>
                          <a:cs typeface="+mn-cs"/>
                        </a:rPr>
                        <a:t>抽水所】</a:t>
                      </a:r>
                    </a:p>
                    <a:p>
                      <a:r>
                        <a:rPr kumimoji="1" lang="ja-JP" altLang="en-US" sz="1200" kern="1200" dirty="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晴天時における</a:t>
                      </a:r>
                      <a:r>
                        <a:rPr kumimoji="1" lang="ja-JP" altLang="ja-JP" sz="1200" kern="1200" dirty="0" smtClean="0">
                          <a:solidFill>
                            <a:schemeClr val="dk1"/>
                          </a:solidFill>
                          <a:effectLst/>
                          <a:latin typeface="+mn-lt"/>
                          <a:ea typeface="+mn-ea"/>
                          <a:cs typeface="+mn-cs"/>
                        </a:rPr>
                        <a:t>送水制</a:t>
                      </a:r>
                      <a:endParaRPr kumimoji="1" lang="en-US" altLang="ja-JP" sz="1200" kern="1200" dirty="0" smtClean="0">
                        <a:solidFill>
                          <a:schemeClr val="dk1"/>
                        </a:solidFill>
                        <a:effectLst/>
                        <a:latin typeface="+mn-lt"/>
                        <a:ea typeface="+mn-ea"/>
                        <a:cs typeface="+mn-cs"/>
                      </a:endParaRPr>
                    </a:p>
                    <a:p>
                      <a:r>
                        <a:rPr kumimoji="1" lang="ja-JP" altLang="en-US"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限が</a:t>
                      </a:r>
                      <a:r>
                        <a:rPr kumimoji="1" lang="ja-JP" altLang="ja-JP" sz="1200" kern="1200" dirty="0">
                          <a:solidFill>
                            <a:schemeClr val="dk1"/>
                          </a:solidFill>
                          <a:effectLst/>
                          <a:latin typeface="+mn-lt"/>
                          <a:ea typeface="+mn-ea"/>
                          <a:cs typeface="+mn-cs"/>
                        </a:rPr>
                        <a:t>ある中</a:t>
                      </a:r>
                      <a:r>
                        <a:rPr kumimoji="1" lang="ja-JP" altLang="ja-JP" sz="1200" kern="1200" dirty="0" smtClean="0">
                          <a:solidFill>
                            <a:schemeClr val="dk1"/>
                          </a:solidFill>
                          <a:effectLst/>
                          <a:latin typeface="+mn-lt"/>
                          <a:ea typeface="+mn-ea"/>
                          <a:cs typeface="+mn-cs"/>
                        </a:rPr>
                        <a:t>で</a:t>
                      </a:r>
                      <a:r>
                        <a:rPr kumimoji="1" lang="ja-JP" altLang="en-US" sz="1200" kern="1200" dirty="0" smtClean="0">
                          <a:solidFill>
                            <a:schemeClr val="dk1"/>
                          </a:solidFill>
                          <a:effectLst/>
                          <a:latin typeface="+mn-lt"/>
                          <a:ea typeface="+mn-ea"/>
                          <a:cs typeface="+mn-cs"/>
                        </a:rPr>
                        <a:t>、</a:t>
                      </a:r>
                      <a:r>
                        <a:rPr kumimoji="1" lang="ja-JP" altLang="ja-JP" sz="1200" kern="1200" dirty="0" smtClean="0">
                          <a:solidFill>
                            <a:schemeClr val="dk1"/>
                          </a:solidFill>
                          <a:effectLst/>
                          <a:latin typeface="+mn-lt"/>
                          <a:ea typeface="+mn-ea"/>
                          <a:cs typeface="+mn-cs"/>
                        </a:rPr>
                        <a:t>事故当日</a:t>
                      </a:r>
                      <a:endParaRPr kumimoji="1" lang="en-US" altLang="ja-JP" sz="1200" kern="1200" dirty="0" smtClean="0">
                        <a:solidFill>
                          <a:schemeClr val="dk1"/>
                        </a:solidFill>
                        <a:effectLst/>
                        <a:latin typeface="+mn-lt"/>
                        <a:ea typeface="+mn-ea"/>
                        <a:cs typeface="+mn-cs"/>
                      </a:endParaRPr>
                    </a:p>
                    <a:p>
                      <a:r>
                        <a:rPr kumimoji="1" lang="ja-JP" altLang="en-US" sz="1200" kern="1200" dirty="0" smtClean="0">
                          <a:solidFill>
                            <a:schemeClr val="dk1"/>
                          </a:solidFill>
                          <a:effectLst/>
                          <a:latin typeface="+mn-lt"/>
                          <a:ea typeface="+mn-ea"/>
                          <a:cs typeface="+mn-cs"/>
                        </a:rPr>
                        <a:t>　　　　　は</a:t>
                      </a:r>
                      <a:r>
                        <a:rPr kumimoji="1" lang="ja-JP" altLang="ja-JP" sz="1200" kern="1200" dirty="0" smtClean="0">
                          <a:solidFill>
                            <a:schemeClr val="dk1"/>
                          </a:solidFill>
                          <a:effectLst/>
                          <a:latin typeface="+mn-lt"/>
                          <a:ea typeface="+mn-ea"/>
                          <a:cs typeface="+mn-cs"/>
                        </a:rPr>
                        <a:t>流入</a:t>
                      </a:r>
                      <a:r>
                        <a:rPr kumimoji="1" lang="ja-JP" altLang="ja-JP" sz="1200" kern="1200" dirty="0">
                          <a:solidFill>
                            <a:schemeClr val="dk1"/>
                          </a:solidFill>
                          <a:effectLst/>
                          <a:latin typeface="+mn-lt"/>
                          <a:ea typeface="+mn-ea"/>
                          <a:cs typeface="+mn-cs"/>
                        </a:rPr>
                        <a:t>水量が多く、</a:t>
                      </a:r>
                      <a:r>
                        <a:rPr kumimoji="1" lang="ja-JP" altLang="ja-JP" sz="1200" kern="1200" dirty="0" smtClean="0">
                          <a:solidFill>
                            <a:schemeClr val="dk1"/>
                          </a:solidFill>
                          <a:effectLst/>
                          <a:latin typeface="+mn-lt"/>
                          <a:ea typeface="+mn-ea"/>
                          <a:cs typeface="+mn-cs"/>
                        </a:rPr>
                        <a:t>日常</a:t>
                      </a:r>
                      <a:endParaRPr kumimoji="1" lang="en-US" altLang="ja-JP" sz="1200" kern="1200" dirty="0" smtClean="0">
                        <a:solidFill>
                          <a:schemeClr val="dk1"/>
                        </a:solidFill>
                        <a:effectLst/>
                        <a:latin typeface="+mn-lt"/>
                        <a:ea typeface="+mn-ea"/>
                        <a:cs typeface="+mn-cs"/>
                      </a:endParaRPr>
                    </a:p>
                    <a:p>
                      <a:r>
                        <a:rPr kumimoji="1" lang="ja-JP" altLang="en-US"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汚水ポンプ</a:t>
                      </a:r>
                      <a:r>
                        <a:rPr kumimoji="1" lang="ja-JP" altLang="ja-JP" sz="1200" kern="1200" dirty="0">
                          <a:solidFill>
                            <a:schemeClr val="dk1"/>
                          </a:solidFill>
                          <a:effectLst/>
                          <a:latin typeface="+mn-lt"/>
                          <a:ea typeface="+mn-ea"/>
                          <a:cs typeface="+mn-cs"/>
                        </a:rPr>
                        <a:t>の運転で</a:t>
                      </a:r>
                      <a:r>
                        <a:rPr kumimoji="1" lang="ja-JP" altLang="ja-JP" sz="1200" kern="1200" dirty="0" smtClean="0">
                          <a:solidFill>
                            <a:schemeClr val="dk1"/>
                          </a:solidFill>
                          <a:effectLst/>
                          <a:latin typeface="+mn-lt"/>
                          <a:ea typeface="+mn-ea"/>
                          <a:cs typeface="+mn-cs"/>
                        </a:rPr>
                        <a:t>雨水</a:t>
                      </a:r>
                      <a:endParaRPr kumimoji="1" lang="en-US" altLang="ja-JP" sz="1200" kern="1200" dirty="0" smtClean="0">
                        <a:solidFill>
                          <a:schemeClr val="dk1"/>
                        </a:solidFill>
                        <a:effectLst/>
                        <a:latin typeface="+mn-lt"/>
                        <a:ea typeface="+mn-ea"/>
                        <a:cs typeface="+mn-cs"/>
                      </a:endParaRPr>
                    </a:p>
                    <a:p>
                      <a:r>
                        <a:rPr kumimoji="1" lang="ja-JP" altLang="en-US" sz="1200" kern="1200" dirty="0" smtClean="0">
                          <a:solidFill>
                            <a:schemeClr val="dk1"/>
                          </a:solidFill>
                          <a:effectLst/>
                          <a:latin typeface="+mn-lt"/>
                          <a:ea typeface="+mn-ea"/>
                          <a:cs typeface="+mn-cs"/>
                        </a:rPr>
                        <a:t>　　　　　</a:t>
                      </a:r>
                      <a:r>
                        <a:rPr kumimoji="1" lang="ja-JP" altLang="ja-JP" sz="1200" kern="1200" dirty="0" smtClean="0">
                          <a:solidFill>
                            <a:schemeClr val="dk1"/>
                          </a:solidFill>
                          <a:effectLst/>
                          <a:latin typeface="+mn-lt"/>
                          <a:ea typeface="+mn-ea"/>
                          <a:cs typeface="+mn-cs"/>
                        </a:rPr>
                        <a:t>ポンプ起動</a:t>
                      </a:r>
                      <a:r>
                        <a:rPr kumimoji="1" lang="ja-JP" altLang="ja-JP" sz="1200" kern="1200" dirty="0">
                          <a:solidFill>
                            <a:schemeClr val="dk1"/>
                          </a:solidFill>
                          <a:effectLst/>
                          <a:latin typeface="+mn-lt"/>
                          <a:ea typeface="+mn-ea"/>
                          <a:cs typeface="+mn-cs"/>
                        </a:rPr>
                        <a:t>水位を</a:t>
                      </a:r>
                      <a:r>
                        <a:rPr kumimoji="1" lang="ja-JP" altLang="ja-JP" sz="1200" kern="1200" dirty="0" smtClean="0">
                          <a:solidFill>
                            <a:schemeClr val="dk1"/>
                          </a:solidFill>
                          <a:effectLst/>
                          <a:latin typeface="+mn-lt"/>
                          <a:ea typeface="+mn-ea"/>
                          <a:cs typeface="+mn-cs"/>
                        </a:rPr>
                        <a:t>超過。</a:t>
                      </a:r>
                      <a:endParaRPr kumimoji="1" lang="en-US" altLang="ja-JP" sz="1050" kern="1200" dirty="0">
                        <a:solidFill>
                          <a:schemeClr val="dk1"/>
                        </a:solidFill>
                        <a:effectLst/>
                        <a:latin typeface="+mn-lt"/>
                        <a:ea typeface="+mn-ea"/>
                        <a:cs typeface="+mn-cs"/>
                      </a:endParaRPr>
                    </a:p>
                  </a:txBody>
                  <a:tcPr/>
                </a:tc>
                <a:tc>
                  <a:txBody>
                    <a:bodyPr/>
                    <a:lstStyle/>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ポンプ井水位が雨水</a:t>
                      </a:r>
                      <a:r>
                        <a:rPr kumimoji="1" lang="ja-JP" altLang="ja-JP" sz="1400" kern="1200" dirty="0" smtClean="0">
                          <a:solidFill>
                            <a:schemeClr val="dk1"/>
                          </a:solidFill>
                          <a:effectLst/>
                          <a:latin typeface="+mn-lt"/>
                          <a:ea typeface="+mn-ea"/>
                          <a:cs typeface="+mn-cs"/>
                        </a:rPr>
                        <a:t>ポンプ自動</a:t>
                      </a:r>
                      <a:r>
                        <a:rPr kumimoji="1" lang="ja-JP" altLang="ja-JP" sz="1400" kern="1200" dirty="0">
                          <a:solidFill>
                            <a:schemeClr val="dk1"/>
                          </a:solidFill>
                          <a:effectLst/>
                          <a:latin typeface="+mn-lt"/>
                          <a:ea typeface="+mn-ea"/>
                          <a:cs typeface="+mn-cs"/>
                        </a:rPr>
                        <a:t>起動水位でないことを確認</a:t>
                      </a:r>
                      <a:r>
                        <a:rPr kumimoji="1" lang="ja-JP" altLang="ja-JP" sz="1400" kern="1200" dirty="0" smtClean="0">
                          <a:solidFill>
                            <a:schemeClr val="dk1"/>
                          </a:solidFill>
                          <a:effectLst/>
                          <a:latin typeface="+mn-lt"/>
                          <a:ea typeface="+mn-ea"/>
                          <a:cs typeface="+mn-cs"/>
                        </a:rPr>
                        <a:t>せず</a:t>
                      </a:r>
                      <a:r>
                        <a:rPr kumimoji="1" lang="ja-JP" altLang="en-US" sz="1400" kern="1200" dirty="0" smtClean="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雨水</a:t>
                      </a:r>
                      <a:r>
                        <a:rPr kumimoji="1" lang="ja-JP" altLang="ja-JP" sz="1400" kern="1200" dirty="0">
                          <a:solidFill>
                            <a:schemeClr val="dk1"/>
                          </a:solidFill>
                          <a:effectLst/>
                          <a:latin typeface="+mn-lt"/>
                          <a:ea typeface="+mn-ea"/>
                          <a:cs typeface="+mn-cs"/>
                        </a:rPr>
                        <a:t>ポンプを</a:t>
                      </a:r>
                      <a:r>
                        <a:rPr kumimoji="1" lang="ja-JP" altLang="ja-JP" sz="1400" kern="1200" dirty="0" smtClean="0">
                          <a:solidFill>
                            <a:schemeClr val="dk1"/>
                          </a:solidFill>
                          <a:effectLst/>
                          <a:latin typeface="+mn-lt"/>
                          <a:ea typeface="+mn-ea"/>
                          <a:cs typeface="+mn-cs"/>
                        </a:rPr>
                        <a:t>自動</a:t>
                      </a:r>
                      <a:r>
                        <a:rPr kumimoji="1" lang="ja-JP" altLang="en-US" sz="1400" kern="1200" dirty="0" smtClean="0">
                          <a:solidFill>
                            <a:schemeClr val="dk1"/>
                          </a:solidFill>
                          <a:effectLst/>
                          <a:latin typeface="+mn-lt"/>
                          <a:ea typeface="+mn-ea"/>
                          <a:cs typeface="+mn-cs"/>
                        </a:rPr>
                        <a:t>運転に</a:t>
                      </a:r>
                      <a:r>
                        <a:rPr kumimoji="1" lang="ja-JP" altLang="ja-JP" sz="1400" kern="1200" dirty="0" smtClean="0">
                          <a:solidFill>
                            <a:schemeClr val="dk1"/>
                          </a:solidFill>
                          <a:effectLst/>
                          <a:latin typeface="+mn-lt"/>
                          <a:ea typeface="+mn-ea"/>
                          <a:cs typeface="+mn-cs"/>
                        </a:rPr>
                        <a:t>切替え、ポンプ</a:t>
                      </a:r>
                      <a:r>
                        <a:rPr kumimoji="1" lang="ja-JP" altLang="ja-JP" sz="1400" kern="1200" dirty="0">
                          <a:solidFill>
                            <a:schemeClr val="dk1"/>
                          </a:solidFill>
                          <a:effectLst/>
                          <a:latin typeface="+mn-lt"/>
                          <a:ea typeface="+mn-ea"/>
                          <a:cs typeface="+mn-cs"/>
                        </a:rPr>
                        <a:t>起動</a:t>
                      </a:r>
                      <a:r>
                        <a:rPr kumimoji="1" lang="ja-JP" altLang="ja-JP" sz="1400" kern="1200" dirty="0" smtClean="0">
                          <a:solidFill>
                            <a:schemeClr val="dk1"/>
                          </a:solidFill>
                          <a:effectLst/>
                          <a:latin typeface="+mn-lt"/>
                          <a:ea typeface="+mn-ea"/>
                          <a:cs typeface="+mn-cs"/>
                        </a:rPr>
                        <a:t>水位まで</a:t>
                      </a:r>
                      <a:r>
                        <a:rPr kumimoji="1" lang="ja-JP" altLang="en-US" sz="1400" kern="1200" dirty="0" smtClean="0">
                          <a:solidFill>
                            <a:schemeClr val="dk1"/>
                          </a:solidFill>
                          <a:effectLst/>
                          <a:latin typeface="+mn-lt"/>
                          <a:ea typeface="+mn-ea"/>
                          <a:cs typeface="+mn-cs"/>
                        </a:rPr>
                        <a:t>達していた</a:t>
                      </a:r>
                      <a:r>
                        <a:rPr kumimoji="1" lang="ja-JP" altLang="ja-JP" sz="1400" kern="1200" dirty="0" smtClean="0">
                          <a:solidFill>
                            <a:schemeClr val="dk1"/>
                          </a:solidFill>
                          <a:effectLst/>
                          <a:latin typeface="+mn-lt"/>
                          <a:ea typeface="+mn-ea"/>
                          <a:cs typeface="+mn-cs"/>
                        </a:rPr>
                        <a:t>ため、ポンプ自動</a:t>
                      </a:r>
                      <a:r>
                        <a:rPr kumimoji="1" lang="ja-JP" altLang="ja-JP" sz="1400" kern="1200" dirty="0">
                          <a:solidFill>
                            <a:schemeClr val="dk1"/>
                          </a:solidFill>
                          <a:effectLst/>
                          <a:latin typeface="+mn-lt"/>
                          <a:ea typeface="+mn-ea"/>
                          <a:cs typeface="+mn-cs"/>
                        </a:rPr>
                        <a:t>起動し、晴天時に汚水を放流させた</a:t>
                      </a:r>
                      <a:r>
                        <a:rPr kumimoji="1" lang="ja-JP" altLang="ja-JP" sz="1400" kern="1200" dirty="0" smtClean="0">
                          <a:solidFill>
                            <a:schemeClr val="dk1"/>
                          </a:solidFill>
                          <a:effectLst/>
                          <a:latin typeface="+mn-lt"/>
                          <a:ea typeface="+mn-ea"/>
                          <a:cs typeface="+mn-cs"/>
                        </a:rPr>
                        <a:t>。</a:t>
                      </a:r>
                      <a:endParaRPr kumimoji="1" lang="en-US" altLang="ja-JP" sz="1400" kern="1200" dirty="0" smtClean="0">
                        <a:solidFill>
                          <a:schemeClr val="dk1"/>
                        </a:solidFill>
                        <a:effectLst/>
                        <a:latin typeface="+mn-lt"/>
                        <a:ea typeface="+mn-ea"/>
                        <a:cs typeface="+mn-cs"/>
                      </a:endParaRPr>
                    </a:p>
                    <a:p>
                      <a:pPr marL="28575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indent="-285750">
                        <a:buFont typeface="Arial" panose="020B0604020202020204" pitchFamily="34" charset="0"/>
                        <a:buChar char="•"/>
                      </a:pPr>
                      <a:r>
                        <a:rPr kumimoji="1" lang="ja-JP" altLang="ja-JP" sz="1400" kern="1200" dirty="0">
                          <a:solidFill>
                            <a:schemeClr val="dk1"/>
                          </a:solidFill>
                          <a:effectLst/>
                          <a:latin typeface="+mn-lt"/>
                          <a:ea typeface="+mn-ea"/>
                          <a:cs typeface="+mn-cs"/>
                        </a:rPr>
                        <a:t>ポンプ井</a:t>
                      </a:r>
                      <a:r>
                        <a:rPr kumimoji="1" lang="ja-JP" altLang="ja-JP" sz="1400" kern="1200" dirty="0" smtClean="0">
                          <a:solidFill>
                            <a:schemeClr val="dk1"/>
                          </a:solidFill>
                          <a:effectLst/>
                          <a:latin typeface="+mn-lt"/>
                          <a:ea typeface="+mn-ea"/>
                          <a:cs typeface="+mn-cs"/>
                        </a:rPr>
                        <a:t>水位調整</a:t>
                      </a:r>
                      <a:r>
                        <a:rPr kumimoji="1" lang="ja-JP" altLang="ja-JP" sz="1400" kern="1200" dirty="0">
                          <a:solidFill>
                            <a:schemeClr val="dk1"/>
                          </a:solidFill>
                          <a:effectLst/>
                          <a:latin typeface="+mn-lt"/>
                          <a:ea typeface="+mn-ea"/>
                          <a:cs typeface="+mn-cs"/>
                        </a:rPr>
                        <a:t>を伴う雨水ポンプの管理運転実施中において、ゲリラ豪雨等の急な降雨が観測または予想された場合の</a:t>
                      </a:r>
                      <a:r>
                        <a:rPr kumimoji="1" lang="ja-JP" altLang="en-US" sz="1400" kern="1200" dirty="0">
                          <a:solidFill>
                            <a:schemeClr val="dk1"/>
                          </a:solidFill>
                          <a:effectLst/>
                          <a:latin typeface="+mn-lt"/>
                          <a:ea typeface="+mn-ea"/>
                          <a:cs typeface="+mn-cs"/>
                        </a:rPr>
                        <a:t>受注者</a:t>
                      </a:r>
                      <a:r>
                        <a:rPr kumimoji="1" lang="ja-JP" altLang="ja-JP" sz="1400" kern="1200" dirty="0">
                          <a:solidFill>
                            <a:schemeClr val="dk1"/>
                          </a:solidFill>
                          <a:effectLst/>
                          <a:latin typeface="+mn-lt"/>
                          <a:ea typeface="+mn-ea"/>
                          <a:cs typeface="+mn-cs"/>
                        </a:rPr>
                        <a:t>の対応</a:t>
                      </a:r>
                      <a:r>
                        <a:rPr kumimoji="1" lang="ja-JP" altLang="ja-JP" sz="1400" kern="1200" baseline="30000" dirty="0">
                          <a:solidFill>
                            <a:schemeClr val="dk1"/>
                          </a:solidFill>
                          <a:effectLst/>
                          <a:latin typeface="+mn-lt"/>
                          <a:ea typeface="+mn-ea"/>
                          <a:cs typeface="+mn-cs"/>
                        </a:rPr>
                        <a:t>※</a:t>
                      </a:r>
                      <a:r>
                        <a:rPr kumimoji="1" lang="en-US" altLang="ja-JP" sz="1400" kern="1200" baseline="30000" dirty="0">
                          <a:solidFill>
                            <a:schemeClr val="dk1"/>
                          </a:solidFill>
                          <a:effectLst/>
                          <a:latin typeface="+mn-lt"/>
                          <a:ea typeface="+mn-ea"/>
                          <a:cs typeface="+mn-cs"/>
                        </a:rPr>
                        <a:t>2</a:t>
                      </a:r>
                      <a:r>
                        <a:rPr kumimoji="1" lang="ja-JP" altLang="ja-JP" sz="1400" kern="1200" dirty="0">
                          <a:solidFill>
                            <a:schemeClr val="dk1"/>
                          </a:solidFill>
                          <a:effectLst/>
                          <a:latin typeface="+mn-lt"/>
                          <a:ea typeface="+mn-ea"/>
                          <a:cs typeface="+mn-cs"/>
                        </a:rPr>
                        <a:t>に不備があった。</a:t>
                      </a:r>
                      <a:endParaRPr kumimoji="1" lang="en-US" altLang="ja-JP" sz="1400" kern="1200" dirty="0">
                        <a:solidFill>
                          <a:schemeClr val="dk1"/>
                        </a:solidFill>
                        <a:effectLst/>
                        <a:latin typeface="+mn-lt"/>
                        <a:ea typeface="+mn-ea"/>
                        <a:cs typeface="+mn-cs"/>
                      </a:endParaRPr>
                    </a:p>
                    <a:p>
                      <a:pPr marL="0" indent="0">
                        <a:buFont typeface="Arial" panose="020B0604020202020204" pitchFamily="34" charset="0"/>
                        <a:buNone/>
                      </a:pPr>
                      <a:endParaRPr kumimoji="1" lang="en-US" altLang="ja-JP" sz="1400" kern="1200" dirty="0">
                        <a:solidFill>
                          <a:schemeClr val="dk1"/>
                        </a:solidFill>
                        <a:effectLst/>
                        <a:latin typeface="+mn-lt"/>
                        <a:ea typeface="+mn-ea"/>
                        <a:cs typeface="+mn-cs"/>
                      </a:endParaRPr>
                    </a:p>
                    <a:p>
                      <a:r>
                        <a:rPr kumimoji="1" lang="ja-JP" altLang="ja-JP" sz="1200" kern="1200" dirty="0">
                          <a:solidFill>
                            <a:schemeClr val="dk1"/>
                          </a:solidFill>
                          <a:effectLst/>
                          <a:latin typeface="+mn-lt"/>
                          <a:ea typeface="+mn-ea"/>
                          <a:cs typeface="+mn-cs"/>
                        </a:rPr>
                        <a:t>※</a:t>
                      </a:r>
                      <a:r>
                        <a:rPr kumimoji="1" lang="en-US" altLang="ja-JP" sz="1200" kern="1200" dirty="0">
                          <a:solidFill>
                            <a:schemeClr val="dk1"/>
                          </a:solidFill>
                          <a:effectLst/>
                          <a:latin typeface="+mn-lt"/>
                          <a:ea typeface="+mn-ea"/>
                          <a:cs typeface="+mn-cs"/>
                        </a:rPr>
                        <a:t>2</a:t>
                      </a:r>
                      <a:r>
                        <a:rPr kumimoji="1" lang="ja-JP" altLang="ja-JP" sz="1200" kern="1200" dirty="0">
                          <a:solidFill>
                            <a:schemeClr val="dk1"/>
                          </a:solidFill>
                          <a:effectLst/>
                          <a:latin typeface="+mn-lt"/>
                          <a:ea typeface="+mn-ea"/>
                          <a:cs typeface="+mn-cs"/>
                        </a:rPr>
                        <a:t>：（本来実施すべき対応） </a:t>
                      </a:r>
                    </a:p>
                    <a:p>
                      <a:r>
                        <a:rPr kumimoji="1" lang="ja-JP" altLang="ja-JP" sz="1200" kern="1200" dirty="0">
                          <a:solidFill>
                            <a:schemeClr val="dk1"/>
                          </a:solidFill>
                          <a:effectLst/>
                          <a:latin typeface="+mn-lt"/>
                          <a:ea typeface="+mn-ea"/>
                          <a:cs typeface="+mn-cs"/>
                        </a:rPr>
                        <a:t>①管理運転の中止</a:t>
                      </a:r>
                    </a:p>
                    <a:p>
                      <a:r>
                        <a:rPr kumimoji="1" lang="ja-JP" altLang="ja-JP" sz="1200" kern="1200" dirty="0">
                          <a:solidFill>
                            <a:schemeClr val="dk1"/>
                          </a:solidFill>
                          <a:effectLst/>
                          <a:latin typeface="+mn-lt"/>
                          <a:ea typeface="+mn-ea"/>
                          <a:cs typeface="+mn-cs"/>
                        </a:rPr>
                        <a:t>②雨水ポンプのモード切替前における</a:t>
                      </a:r>
                      <a:r>
                        <a:rPr kumimoji="1" lang="ja-JP" altLang="ja-JP" sz="1200" kern="1200" dirty="0" smtClean="0">
                          <a:solidFill>
                            <a:schemeClr val="dk1"/>
                          </a:solidFill>
                          <a:effectLst/>
                          <a:latin typeface="+mn-lt"/>
                          <a:ea typeface="+mn-ea"/>
                          <a:cs typeface="+mn-cs"/>
                        </a:rPr>
                        <a:t>汚水</a:t>
                      </a:r>
                      <a:r>
                        <a:rPr kumimoji="1" lang="en-US" altLang="ja-JP" sz="1200" kern="1200" dirty="0" smtClean="0">
                          <a:solidFill>
                            <a:schemeClr val="dk1"/>
                          </a:solidFill>
                          <a:effectLst/>
                          <a:latin typeface="+mn-lt"/>
                          <a:ea typeface="+mn-ea"/>
                          <a:cs typeface="+mn-cs"/>
                        </a:rPr>
                        <a:t> </a:t>
                      </a:r>
                      <a:r>
                        <a:rPr kumimoji="1" lang="ja-JP" altLang="ja-JP" sz="1200" kern="1200" dirty="0">
                          <a:solidFill>
                            <a:schemeClr val="dk1"/>
                          </a:solidFill>
                          <a:effectLst/>
                          <a:latin typeface="+mn-lt"/>
                          <a:ea typeface="+mn-ea"/>
                          <a:cs typeface="+mn-cs"/>
                        </a:rPr>
                        <a:t>ポンプによるポンプ井水位の低下運転</a:t>
                      </a:r>
                      <a:r>
                        <a:rPr kumimoji="1" lang="ja-JP" altLang="ja-JP" sz="1200" kern="1200" dirty="0" smtClean="0">
                          <a:solidFill>
                            <a:schemeClr val="dk1"/>
                          </a:solidFill>
                          <a:effectLst/>
                          <a:latin typeface="+mn-lt"/>
                          <a:ea typeface="+mn-ea"/>
                          <a:cs typeface="+mn-cs"/>
                        </a:rPr>
                        <a:t>の実施</a:t>
                      </a:r>
                      <a:endParaRPr kumimoji="1" lang="ja-JP" altLang="ja-JP" sz="1200" kern="1200" dirty="0">
                        <a:solidFill>
                          <a:schemeClr val="dk1"/>
                        </a:solidFill>
                        <a:effectLst/>
                        <a:latin typeface="+mn-lt"/>
                        <a:ea typeface="+mn-ea"/>
                        <a:cs typeface="+mn-cs"/>
                      </a:endParaRPr>
                    </a:p>
                    <a:p>
                      <a:r>
                        <a:rPr kumimoji="1" lang="ja-JP" altLang="ja-JP" sz="1200" kern="1200" dirty="0">
                          <a:solidFill>
                            <a:schemeClr val="dk1"/>
                          </a:solidFill>
                          <a:effectLst/>
                          <a:latin typeface="+mn-lt"/>
                          <a:ea typeface="+mn-ea"/>
                          <a:cs typeface="+mn-cs"/>
                        </a:rPr>
                        <a:t>③当該排水区での降雨開始後、</a:t>
                      </a:r>
                      <a:r>
                        <a:rPr kumimoji="1" lang="ja-JP" altLang="ja-JP" sz="1200" kern="1200" dirty="0" smtClean="0">
                          <a:solidFill>
                            <a:schemeClr val="dk1"/>
                          </a:solidFill>
                          <a:effectLst/>
                          <a:latin typeface="+mn-lt"/>
                          <a:ea typeface="+mn-ea"/>
                          <a:cs typeface="+mn-cs"/>
                        </a:rPr>
                        <a:t>またはポンプ</a:t>
                      </a:r>
                      <a:r>
                        <a:rPr kumimoji="1" lang="ja-JP" altLang="ja-JP" sz="1200" kern="1200" dirty="0">
                          <a:solidFill>
                            <a:schemeClr val="dk1"/>
                          </a:solidFill>
                          <a:effectLst/>
                          <a:latin typeface="+mn-lt"/>
                          <a:ea typeface="+mn-ea"/>
                          <a:cs typeface="+mn-cs"/>
                        </a:rPr>
                        <a:t>井水位低下後に雨水ポンプを</a:t>
                      </a:r>
                      <a:r>
                        <a:rPr kumimoji="1" lang="ja-JP" altLang="ja-JP" sz="1200" kern="1200" dirty="0" smtClean="0">
                          <a:solidFill>
                            <a:schemeClr val="dk1"/>
                          </a:solidFill>
                          <a:effectLst/>
                          <a:latin typeface="+mn-lt"/>
                          <a:ea typeface="+mn-ea"/>
                          <a:cs typeface="+mn-cs"/>
                        </a:rPr>
                        <a:t>自動モード</a:t>
                      </a:r>
                      <a:r>
                        <a:rPr kumimoji="1" lang="ja-JP" altLang="ja-JP" sz="1200" kern="1200" dirty="0">
                          <a:solidFill>
                            <a:schemeClr val="dk1"/>
                          </a:solidFill>
                          <a:effectLst/>
                          <a:latin typeface="+mn-lt"/>
                          <a:ea typeface="+mn-ea"/>
                          <a:cs typeface="+mn-cs"/>
                        </a:rPr>
                        <a:t>へ切替</a:t>
                      </a:r>
                      <a:endParaRPr kumimoji="1" lang="en-US" altLang="ja-JP" sz="500"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kumimoji="1" lang="ja-JP" altLang="en-US" sz="1400" kern="1200" dirty="0" smtClean="0">
                          <a:solidFill>
                            <a:schemeClr val="dk1"/>
                          </a:solidFill>
                          <a:effectLst/>
                          <a:latin typeface="+mn-lt"/>
                          <a:ea typeface="+mn-ea"/>
                          <a:cs typeface="+mn-cs"/>
                        </a:rPr>
                        <a:t>ゲリラ</a:t>
                      </a:r>
                      <a:r>
                        <a:rPr kumimoji="1" lang="ja-JP" altLang="ja-JP" sz="1400" kern="1200" dirty="0" smtClean="0">
                          <a:solidFill>
                            <a:schemeClr val="dk1"/>
                          </a:solidFill>
                          <a:effectLst/>
                          <a:latin typeface="+mn-lt"/>
                          <a:ea typeface="+mn-ea"/>
                          <a:cs typeface="+mn-cs"/>
                        </a:rPr>
                        <a:t>豪雨</a:t>
                      </a:r>
                      <a:r>
                        <a:rPr kumimoji="1" lang="ja-JP" altLang="ja-JP" sz="1400" kern="1200" dirty="0">
                          <a:solidFill>
                            <a:schemeClr val="dk1"/>
                          </a:solidFill>
                          <a:effectLst/>
                          <a:latin typeface="+mn-lt"/>
                          <a:ea typeface="+mn-ea"/>
                          <a:cs typeface="+mn-cs"/>
                        </a:rPr>
                        <a:t>により、</a:t>
                      </a:r>
                      <a:r>
                        <a:rPr kumimoji="1" lang="ja-JP" altLang="ja-JP" sz="1400" kern="1200" dirty="0" smtClean="0">
                          <a:solidFill>
                            <a:schemeClr val="dk1"/>
                          </a:solidFill>
                          <a:effectLst/>
                          <a:latin typeface="+mn-lt"/>
                          <a:ea typeface="+mn-ea"/>
                          <a:cs typeface="+mn-cs"/>
                        </a:rPr>
                        <a:t>当該</a:t>
                      </a:r>
                      <a:r>
                        <a:rPr kumimoji="1" lang="ja-JP" altLang="en-US" sz="1400" kern="1200" dirty="0" smtClean="0">
                          <a:solidFill>
                            <a:schemeClr val="dk1"/>
                          </a:solidFill>
                          <a:effectLst/>
                          <a:latin typeface="+mn-lt"/>
                          <a:ea typeface="+mn-ea"/>
                          <a:cs typeface="+mn-cs"/>
                        </a:rPr>
                        <a:t>の</a:t>
                      </a:r>
                      <a:r>
                        <a:rPr kumimoji="1" lang="ja-JP" altLang="ja-JP" sz="1400" kern="1200" dirty="0" smtClean="0">
                          <a:solidFill>
                            <a:schemeClr val="dk1"/>
                          </a:solidFill>
                          <a:effectLst/>
                          <a:latin typeface="+mn-lt"/>
                          <a:ea typeface="+mn-ea"/>
                          <a:cs typeface="+mn-cs"/>
                        </a:rPr>
                        <a:t>排水区</a:t>
                      </a:r>
                      <a:r>
                        <a:rPr kumimoji="1" lang="ja-JP" altLang="en-US" sz="1400" kern="1200" dirty="0" smtClean="0">
                          <a:solidFill>
                            <a:schemeClr val="dk1"/>
                          </a:solidFill>
                          <a:effectLst/>
                          <a:latin typeface="+mn-lt"/>
                          <a:ea typeface="+mn-ea"/>
                          <a:cs typeface="+mn-cs"/>
                        </a:rPr>
                        <a:t>で</a:t>
                      </a:r>
                      <a:r>
                        <a:rPr kumimoji="1" lang="ja-JP" altLang="ja-JP" sz="1400" kern="1200" dirty="0" smtClean="0">
                          <a:solidFill>
                            <a:schemeClr val="dk1"/>
                          </a:solidFill>
                          <a:effectLst/>
                          <a:latin typeface="+mn-lt"/>
                          <a:ea typeface="+mn-ea"/>
                          <a:cs typeface="+mn-cs"/>
                        </a:rPr>
                        <a:t>危険水位</a:t>
                      </a:r>
                      <a:r>
                        <a:rPr kumimoji="1" lang="ja-JP" altLang="en-US" sz="1400" kern="1200" dirty="0" smtClean="0">
                          <a:solidFill>
                            <a:schemeClr val="dk1"/>
                          </a:solidFill>
                          <a:effectLst/>
                          <a:latin typeface="+mn-lt"/>
                          <a:ea typeface="+mn-ea"/>
                          <a:cs typeface="+mn-cs"/>
                        </a:rPr>
                        <a:t>を</a:t>
                      </a:r>
                      <a:r>
                        <a:rPr kumimoji="1" lang="ja-JP" altLang="ja-JP" sz="1400" kern="1200" dirty="0" smtClean="0">
                          <a:solidFill>
                            <a:schemeClr val="dk1"/>
                          </a:solidFill>
                          <a:effectLst/>
                          <a:latin typeface="+mn-lt"/>
                          <a:ea typeface="+mn-ea"/>
                          <a:cs typeface="+mn-cs"/>
                        </a:rPr>
                        <a:t>超過したこと</a:t>
                      </a:r>
                      <a:r>
                        <a:rPr kumimoji="1" lang="ja-JP" altLang="en-US" sz="1400" kern="1200" dirty="0" smtClean="0">
                          <a:solidFill>
                            <a:schemeClr val="dk1"/>
                          </a:solidFill>
                          <a:effectLst/>
                          <a:latin typeface="+mn-lt"/>
                          <a:ea typeface="+mn-ea"/>
                          <a:cs typeface="+mn-cs"/>
                        </a:rPr>
                        <a:t>で</a:t>
                      </a:r>
                      <a:r>
                        <a:rPr kumimoji="1" lang="ja-JP" altLang="ja-JP" sz="1400" kern="1200" dirty="0" smtClean="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操作員が重要管理</a:t>
                      </a:r>
                      <a:r>
                        <a:rPr kumimoji="1" lang="ja-JP" altLang="ja-JP" sz="1400" kern="1200" dirty="0" smtClean="0">
                          <a:solidFill>
                            <a:schemeClr val="dk1"/>
                          </a:solidFill>
                          <a:effectLst/>
                          <a:latin typeface="+mn-lt"/>
                          <a:ea typeface="+mn-ea"/>
                          <a:cs typeface="+mn-cs"/>
                        </a:rPr>
                        <a:t>ポイント「</a:t>
                      </a:r>
                      <a:r>
                        <a:rPr kumimoji="1" lang="ja-JP" altLang="ja-JP" sz="1400" kern="1200" dirty="0">
                          <a:solidFill>
                            <a:schemeClr val="dk1"/>
                          </a:solidFill>
                          <a:effectLst/>
                          <a:latin typeface="+mn-lt"/>
                          <a:ea typeface="+mn-ea"/>
                          <a:cs typeface="+mn-cs"/>
                        </a:rPr>
                        <a:t>ポンプ起動遅れ防止</a:t>
                      </a:r>
                      <a:r>
                        <a:rPr kumimoji="1" lang="ja-JP" altLang="ja-JP" sz="1400" kern="1200" dirty="0" smtClean="0">
                          <a:solidFill>
                            <a:schemeClr val="dk1"/>
                          </a:solidFill>
                          <a:effectLst/>
                          <a:latin typeface="+mn-lt"/>
                          <a:ea typeface="+mn-ea"/>
                          <a:cs typeface="+mn-cs"/>
                        </a:rPr>
                        <a:t>」対応策</a:t>
                      </a:r>
                      <a:r>
                        <a:rPr kumimoji="1" lang="ja-JP" altLang="en-US" sz="1400" kern="1200" dirty="0" smtClean="0">
                          <a:solidFill>
                            <a:schemeClr val="dk1"/>
                          </a:solidFill>
                          <a:effectLst/>
                          <a:latin typeface="+mn-lt"/>
                          <a:ea typeface="+mn-ea"/>
                          <a:cs typeface="+mn-cs"/>
                        </a:rPr>
                        <a:t>の</a:t>
                      </a:r>
                      <a:r>
                        <a:rPr kumimoji="1" lang="ja-JP" altLang="ja-JP" sz="1400" kern="1200" dirty="0" smtClean="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降雨前のモードチェック」を確実に</a:t>
                      </a:r>
                      <a:r>
                        <a:rPr kumimoji="1" lang="ja-JP" altLang="ja-JP" sz="1400" kern="1200" dirty="0" smtClean="0">
                          <a:solidFill>
                            <a:schemeClr val="dk1"/>
                          </a:solidFill>
                          <a:effectLst/>
                          <a:latin typeface="+mn-lt"/>
                          <a:ea typeface="+mn-ea"/>
                          <a:cs typeface="+mn-cs"/>
                        </a:rPr>
                        <a:t>実施</a:t>
                      </a:r>
                      <a:r>
                        <a:rPr kumimoji="1" lang="ja-JP" altLang="en-US" sz="1400" kern="1200" dirty="0" smtClean="0">
                          <a:solidFill>
                            <a:schemeClr val="dk1"/>
                          </a:solidFill>
                          <a:effectLst/>
                          <a:latin typeface="+mn-lt"/>
                          <a:ea typeface="+mn-ea"/>
                          <a:cs typeface="+mn-cs"/>
                        </a:rPr>
                        <a:t>し</a:t>
                      </a:r>
                      <a:r>
                        <a:rPr kumimoji="1" lang="ja-JP" altLang="ja-JP" sz="1400" kern="1200" dirty="0" smtClean="0">
                          <a:solidFill>
                            <a:schemeClr val="dk1"/>
                          </a:solidFill>
                          <a:effectLst/>
                          <a:latin typeface="+mn-lt"/>
                          <a:ea typeface="+mn-ea"/>
                          <a:cs typeface="+mn-cs"/>
                        </a:rPr>
                        <a:t>なければ</a:t>
                      </a:r>
                      <a:r>
                        <a:rPr kumimoji="1" lang="ja-JP" altLang="ja-JP" sz="1400" kern="1200" dirty="0">
                          <a:solidFill>
                            <a:schemeClr val="dk1"/>
                          </a:solidFill>
                          <a:effectLst/>
                          <a:latin typeface="+mn-lt"/>
                          <a:ea typeface="+mn-ea"/>
                          <a:cs typeface="+mn-cs"/>
                        </a:rPr>
                        <a:t>ならないという</a:t>
                      </a:r>
                      <a:r>
                        <a:rPr kumimoji="1" lang="ja-JP" altLang="ja-JP" sz="1400" kern="1200" dirty="0" smtClean="0">
                          <a:solidFill>
                            <a:schemeClr val="dk1"/>
                          </a:solidFill>
                          <a:effectLst/>
                          <a:latin typeface="+mn-lt"/>
                          <a:ea typeface="+mn-ea"/>
                          <a:cs typeface="+mn-cs"/>
                        </a:rPr>
                        <a:t>焦り</a:t>
                      </a:r>
                      <a:r>
                        <a:rPr kumimoji="1" lang="ja-JP" altLang="en-US" sz="1400" kern="1200" dirty="0" smtClean="0">
                          <a:solidFill>
                            <a:schemeClr val="dk1"/>
                          </a:solidFill>
                          <a:effectLst/>
                          <a:latin typeface="+mn-lt"/>
                          <a:ea typeface="+mn-ea"/>
                          <a:cs typeface="+mn-cs"/>
                        </a:rPr>
                        <a:t>から</a:t>
                      </a:r>
                      <a:r>
                        <a:rPr kumimoji="1" lang="ja-JP" altLang="ja-JP" sz="1400" kern="1200" dirty="0" smtClean="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モード切替を</a:t>
                      </a:r>
                      <a:r>
                        <a:rPr kumimoji="1" lang="ja-JP" altLang="ja-JP" sz="1400" kern="1200" dirty="0" smtClean="0">
                          <a:solidFill>
                            <a:schemeClr val="dk1"/>
                          </a:solidFill>
                          <a:effectLst/>
                          <a:latin typeface="+mn-lt"/>
                          <a:ea typeface="+mn-ea"/>
                          <a:cs typeface="+mn-cs"/>
                        </a:rPr>
                        <a:t>優先。</a:t>
                      </a:r>
                      <a:endParaRPr kumimoji="1" lang="en-US" altLang="ja-JP"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雨水</a:t>
                      </a:r>
                      <a:r>
                        <a:rPr kumimoji="1" lang="ja-JP" altLang="ja-JP" sz="1400" kern="1200" dirty="0" smtClean="0">
                          <a:solidFill>
                            <a:schemeClr val="dk1"/>
                          </a:solidFill>
                          <a:effectLst/>
                          <a:latin typeface="+mn-lt"/>
                          <a:ea typeface="+mn-ea"/>
                          <a:cs typeface="+mn-cs"/>
                        </a:rPr>
                        <a:t>ポンプモード</a:t>
                      </a:r>
                      <a:r>
                        <a:rPr kumimoji="1" lang="ja-JP" altLang="ja-JP" sz="1400" kern="1200" dirty="0">
                          <a:solidFill>
                            <a:schemeClr val="dk1"/>
                          </a:solidFill>
                          <a:effectLst/>
                          <a:latin typeface="+mn-lt"/>
                          <a:ea typeface="+mn-ea"/>
                          <a:cs typeface="+mn-cs"/>
                        </a:rPr>
                        <a:t>切替時におけるポンプ井水位の確認（自動起動水位では</a:t>
                      </a:r>
                      <a:r>
                        <a:rPr kumimoji="1" lang="ja-JP" altLang="ja-JP" sz="1400" kern="1200" dirty="0" smtClean="0">
                          <a:solidFill>
                            <a:schemeClr val="dk1"/>
                          </a:solidFill>
                          <a:effectLst/>
                          <a:latin typeface="+mn-lt"/>
                          <a:ea typeface="+mn-ea"/>
                          <a:cs typeface="+mn-cs"/>
                        </a:rPr>
                        <a:t>ない</a:t>
                      </a:r>
                      <a:r>
                        <a:rPr kumimoji="1" lang="ja-JP" altLang="en-US" sz="1400" kern="1200" dirty="0" smtClean="0">
                          <a:solidFill>
                            <a:schemeClr val="dk1"/>
                          </a:solidFill>
                          <a:effectLst/>
                          <a:latin typeface="+mn-lt"/>
                          <a:ea typeface="+mn-ea"/>
                          <a:cs typeface="+mn-cs"/>
                        </a:rPr>
                        <a:t>か</a:t>
                      </a:r>
                      <a:r>
                        <a:rPr kumimoji="1" lang="ja-JP" altLang="ja-JP" sz="1400" kern="1200" dirty="0" smtClean="0">
                          <a:solidFill>
                            <a:schemeClr val="dk1"/>
                          </a:solidFill>
                          <a:effectLst/>
                          <a:latin typeface="+mn-lt"/>
                          <a:ea typeface="+mn-ea"/>
                          <a:cs typeface="+mn-cs"/>
                        </a:rPr>
                        <a:t>）</a:t>
                      </a:r>
                      <a:r>
                        <a:rPr kumimoji="1" lang="ja-JP" altLang="ja-JP" sz="1400" kern="1200" dirty="0">
                          <a:solidFill>
                            <a:schemeClr val="dk1"/>
                          </a:solidFill>
                          <a:effectLst/>
                          <a:latin typeface="+mn-lt"/>
                          <a:ea typeface="+mn-ea"/>
                          <a:cs typeface="+mn-cs"/>
                        </a:rPr>
                        <a:t>が</a:t>
                      </a:r>
                      <a:r>
                        <a:rPr kumimoji="1" lang="ja-JP" altLang="ja-JP" sz="1400" kern="1200" dirty="0" smtClean="0">
                          <a:solidFill>
                            <a:schemeClr val="dk1"/>
                          </a:solidFill>
                          <a:effectLst/>
                          <a:latin typeface="+mn-lt"/>
                          <a:ea typeface="+mn-ea"/>
                          <a:cs typeface="+mn-cs"/>
                        </a:rPr>
                        <a:t>抜け落ちた</a:t>
                      </a:r>
                      <a:r>
                        <a:rPr kumimoji="1" lang="ja-JP" altLang="ja-JP" sz="1400" kern="1200" dirty="0">
                          <a:solidFill>
                            <a:schemeClr val="dk1"/>
                          </a:solidFill>
                          <a:effectLst/>
                          <a:latin typeface="+mn-lt"/>
                          <a:ea typeface="+mn-ea"/>
                          <a:cs typeface="+mn-cs"/>
                        </a:rPr>
                        <a:t>。</a:t>
                      </a:r>
                      <a:endParaRPr kumimoji="1" lang="ja-JP" altLang="en-US" sz="400" u="none" dirty="0"/>
                    </a:p>
                  </a:txBody>
                  <a:tcPr/>
                </a:tc>
                <a:tc>
                  <a:txBody>
                    <a:bodyPr/>
                    <a:lstStyle/>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誤放流リスク低減のための重要管理</a:t>
                      </a:r>
                      <a:r>
                        <a:rPr kumimoji="1" lang="ja-JP" altLang="ja-JP" sz="1400" kern="1200" dirty="0" smtClean="0">
                          <a:solidFill>
                            <a:schemeClr val="dk1"/>
                          </a:solidFill>
                          <a:effectLst/>
                          <a:latin typeface="+mn-lt"/>
                          <a:ea typeface="+mn-ea"/>
                          <a:cs typeface="+mn-cs"/>
                        </a:rPr>
                        <a:t>ポイント</a:t>
                      </a:r>
                      <a:r>
                        <a:rPr kumimoji="1" lang="ja-JP" altLang="en-US" sz="1400" kern="1200" dirty="0" smtClean="0">
                          <a:solidFill>
                            <a:schemeClr val="dk1"/>
                          </a:solidFill>
                          <a:effectLst/>
                          <a:latin typeface="+mn-lt"/>
                          <a:ea typeface="+mn-ea"/>
                          <a:cs typeface="+mn-cs"/>
                        </a:rPr>
                        <a:t>の</a:t>
                      </a:r>
                      <a:r>
                        <a:rPr kumimoji="1" lang="ja-JP" altLang="ja-JP" sz="1400" kern="1200" dirty="0" smtClean="0">
                          <a:solidFill>
                            <a:schemeClr val="dk1"/>
                          </a:solidFill>
                          <a:effectLst/>
                          <a:latin typeface="+mn-lt"/>
                          <a:ea typeface="+mn-ea"/>
                          <a:cs typeface="+mn-cs"/>
                        </a:rPr>
                        <a:t>見直</a:t>
                      </a:r>
                      <a:r>
                        <a:rPr kumimoji="1" lang="ja-JP" altLang="en-US" sz="1400" kern="1200" dirty="0" smtClean="0">
                          <a:solidFill>
                            <a:schemeClr val="dk1"/>
                          </a:solidFill>
                          <a:effectLst/>
                          <a:latin typeface="+mn-lt"/>
                          <a:ea typeface="+mn-ea"/>
                          <a:cs typeface="+mn-cs"/>
                        </a:rPr>
                        <a:t>し</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ja-JP" altLang="en-US"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　降雨開始前の事前準</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備操作（自動モードの</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切替え）</a:t>
                      </a:r>
                      <a:r>
                        <a:rPr kumimoji="1" lang="ja-JP" altLang="ja-JP" sz="1400" kern="1200" dirty="0" smtClean="0">
                          <a:solidFill>
                            <a:schemeClr val="dk1"/>
                          </a:solidFill>
                          <a:effectLst/>
                          <a:latin typeface="+mn-lt"/>
                          <a:ea typeface="+mn-ea"/>
                          <a:cs typeface="+mn-cs"/>
                        </a:rPr>
                        <a:t>時</a:t>
                      </a:r>
                      <a:r>
                        <a:rPr kumimoji="1" lang="ja-JP" altLang="en-US" sz="1400" kern="1200" dirty="0" smtClean="0">
                          <a:solidFill>
                            <a:schemeClr val="dk1"/>
                          </a:solidFill>
                          <a:effectLst/>
                          <a:latin typeface="+mn-lt"/>
                          <a:ea typeface="+mn-ea"/>
                          <a:cs typeface="+mn-cs"/>
                        </a:rPr>
                        <a:t>の</a:t>
                      </a:r>
                      <a:r>
                        <a:rPr kumimoji="1" lang="ja-JP" altLang="ja-JP" sz="1400" kern="1200" dirty="0" smtClean="0">
                          <a:solidFill>
                            <a:schemeClr val="dk1"/>
                          </a:solidFill>
                          <a:effectLst/>
                          <a:latin typeface="+mn-lt"/>
                          <a:ea typeface="+mn-ea"/>
                          <a:cs typeface="+mn-cs"/>
                        </a:rPr>
                        <a:t>確認事</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r>
                        <a:rPr kumimoji="1" lang="ja-JP" altLang="en-US" sz="1400" kern="1200" dirty="0" smtClean="0">
                          <a:solidFill>
                            <a:schemeClr val="dk1"/>
                          </a:solidFill>
                          <a:effectLst/>
                          <a:latin typeface="+mn-lt"/>
                          <a:ea typeface="+mn-ea"/>
                          <a:cs typeface="+mn-cs"/>
                        </a:rPr>
                        <a:t>　　　</a:t>
                      </a:r>
                      <a:r>
                        <a:rPr kumimoji="1" lang="ja-JP" altLang="ja-JP" sz="1400" kern="1200" dirty="0" smtClean="0">
                          <a:solidFill>
                            <a:schemeClr val="dk1"/>
                          </a:solidFill>
                          <a:effectLst/>
                          <a:latin typeface="+mn-lt"/>
                          <a:ea typeface="+mn-ea"/>
                          <a:cs typeface="+mn-cs"/>
                        </a:rPr>
                        <a:t>項</a:t>
                      </a:r>
                      <a:r>
                        <a:rPr kumimoji="1" lang="ja-JP" altLang="en-US" sz="1400" kern="1200" dirty="0" smtClean="0">
                          <a:solidFill>
                            <a:schemeClr val="dk1"/>
                          </a:solidFill>
                          <a:effectLst/>
                          <a:latin typeface="+mn-lt"/>
                          <a:ea typeface="+mn-ea"/>
                          <a:cs typeface="+mn-cs"/>
                        </a:rPr>
                        <a:t>を</a:t>
                      </a:r>
                      <a:r>
                        <a:rPr kumimoji="1" lang="ja-JP" altLang="ja-JP" sz="1400" kern="1200" dirty="0" smtClean="0">
                          <a:solidFill>
                            <a:schemeClr val="dk1"/>
                          </a:solidFill>
                          <a:effectLst/>
                          <a:latin typeface="+mn-lt"/>
                          <a:ea typeface="+mn-ea"/>
                          <a:cs typeface="+mn-cs"/>
                        </a:rPr>
                        <a:t>再整理</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ja-JP" altLang="en-US" sz="1400" kern="1200" dirty="0">
                          <a:solidFill>
                            <a:schemeClr val="dk1"/>
                          </a:solidFill>
                          <a:effectLst/>
                          <a:latin typeface="+mn-lt"/>
                          <a:ea typeface="+mn-ea"/>
                          <a:cs typeface="+mn-cs"/>
                        </a:rPr>
                        <a:t>   →　</a:t>
                      </a:r>
                      <a:r>
                        <a:rPr kumimoji="1" lang="ja-JP" altLang="ja-JP" sz="1400" kern="1200" dirty="0">
                          <a:solidFill>
                            <a:schemeClr val="dk1"/>
                          </a:solidFill>
                          <a:effectLst/>
                          <a:latin typeface="+mn-lt"/>
                          <a:ea typeface="+mn-ea"/>
                          <a:cs typeface="+mn-cs"/>
                        </a:rPr>
                        <a:t>急な降雨の恐れのある</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場合の対応ルールを重</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要管理ポイントとして新</a:t>
                      </a:r>
                      <a:endParaRPr kumimoji="1" lang="en-US" altLang="ja-JP" sz="1400" kern="1200" dirty="0">
                        <a:solidFill>
                          <a:schemeClr val="dk1"/>
                        </a:solidFill>
                        <a:effectLst/>
                        <a:latin typeface="+mn-lt"/>
                        <a:ea typeface="+mn-ea"/>
                        <a:cs typeface="+mn-cs"/>
                      </a:endParaRPr>
                    </a:p>
                    <a:p>
                      <a:pPr marL="0" lvl="0" indent="0">
                        <a:buFont typeface="Arial" panose="020B0604020202020204" pitchFamily="34" charset="0"/>
                        <a:buNone/>
                      </a:pPr>
                      <a:r>
                        <a:rPr kumimoji="1" lang="en-US" altLang="ja-JP" sz="1400" kern="1200" dirty="0">
                          <a:solidFill>
                            <a:schemeClr val="dk1"/>
                          </a:solidFill>
                          <a:effectLst/>
                          <a:latin typeface="+mn-lt"/>
                          <a:ea typeface="+mn-ea"/>
                          <a:cs typeface="+mn-cs"/>
                        </a:rPr>
                        <a:t>        </a:t>
                      </a:r>
                      <a:r>
                        <a:rPr kumimoji="1" lang="ja-JP" altLang="ja-JP" sz="1400" kern="1200" dirty="0">
                          <a:solidFill>
                            <a:schemeClr val="dk1"/>
                          </a:solidFill>
                          <a:effectLst/>
                          <a:latin typeface="+mn-lt"/>
                          <a:ea typeface="+mn-ea"/>
                          <a:cs typeface="+mn-cs"/>
                        </a:rPr>
                        <a:t>たに</a:t>
                      </a:r>
                      <a:r>
                        <a:rPr kumimoji="1" lang="ja-JP" altLang="ja-JP" sz="1400" kern="1200" dirty="0" smtClean="0">
                          <a:solidFill>
                            <a:schemeClr val="dk1"/>
                          </a:solidFill>
                          <a:effectLst/>
                          <a:latin typeface="+mn-lt"/>
                          <a:ea typeface="+mn-ea"/>
                          <a:cs typeface="+mn-cs"/>
                        </a:rPr>
                        <a:t>設定</a:t>
                      </a:r>
                      <a:endParaRPr kumimoji="1" lang="en-US" altLang="ja-JP" sz="1400" kern="1200" dirty="0" smtClean="0">
                        <a:solidFill>
                          <a:schemeClr val="dk1"/>
                        </a:solidFill>
                        <a:effectLst/>
                        <a:latin typeface="+mn-lt"/>
                        <a:ea typeface="+mn-ea"/>
                        <a:cs typeface="+mn-cs"/>
                      </a:endParaRPr>
                    </a:p>
                    <a:p>
                      <a:pPr marL="0" lvl="0" indent="0">
                        <a:buFont typeface="Arial" panose="020B0604020202020204" pitchFamily="34" charset="0"/>
                        <a:buNone/>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始業時ミーティングで</a:t>
                      </a:r>
                      <a:r>
                        <a:rPr kumimoji="1" lang="ja-JP" altLang="ja-JP" sz="1400" kern="1200" dirty="0" smtClean="0">
                          <a:solidFill>
                            <a:schemeClr val="dk1"/>
                          </a:solidFill>
                          <a:effectLst/>
                          <a:latin typeface="+mn-lt"/>
                          <a:ea typeface="+mn-ea"/>
                          <a:cs typeface="+mn-cs"/>
                        </a:rPr>
                        <a:t>該当設備</a:t>
                      </a:r>
                      <a:r>
                        <a:rPr kumimoji="1" lang="ja-JP" altLang="ja-JP" sz="1400" kern="1200" dirty="0">
                          <a:solidFill>
                            <a:schemeClr val="dk1"/>
                          </a:solidFill>
                          <a:effectLst/>
                          <a:latin typeface="+mn-lt"/>
                          <a:ea typeface="+mn-ea"/>
                          <a:cs typeface="+mn-cs"/>
                        </a:rPr>
                        <a:t>を周知し、雨水ポンプの自動モード操作が降雨開始前の放流操作につながることを</a:t>
                      </a:r>
                      <a:r>
                        <a:rPr kumimoji="1" lang="ja-JP" altLang="ja-JP" sz="1400" kern="1200" dirty="0" smtClean="0">
                          <a:solidFill>
                            <a:schemeClr val="dk1"/>
                          </a:solidFill>
                          <a:effectLst/>
                          <a:latin typeface="+mn-lt"/>
                          <a:ea typeface="+mn-ea"/>
                          <a:cs typeface="+mn-cs"/>
                        </a:rPr>
                        <a:t>共有</a:t>
                      </a:r>
                      <a:endParaRPr kumimoji="1" lang="en-US" altLang="ja-JP" sz="1400" kern="1200" dirty="0" smtClean="0">
                        <a:solidFill>
                          <a:schemeClr val="dk1"/>
                        </a:solidFill>
                        <a:effectLst/>
                        <a:latin typeface="+mn-lt"/>
                        <a:ea typeface="+mn-ea"/>
                        <a:cs typeface="+mn-cs"/>
                      </a:endParaRPr>
                    </a:p>
                    <a:p>
                      <a:pPr marL="285750" lvl="0" indent="-285750">
                        <a:buFont typeface="Arial" panose="020B0604020202020204" pitchFamily="34" charset="0"/>
                        <a:buChar char="•"/>
                      </a:pPr>
                      <a:endParaRPr kumimoji="1" lang="en-US" altLang="ja-JP" sz="1400" kern="1200" dirty="0">
                        <a:solidFill>
                          <a:schemeClr val="dk1"/>
                        </a:solidFill>
                        <a:effectLst/>
                        <a:latin typeface="+mn-lt"/>
                        <a:ea typeface="+mn-ea"/>
                        <a:cs typeface="+mn-cs"/>
                      </a:endParaRPr>
                    </a:p>
                    <a:p>
                      <a:pPr marL="285750" lvl="0" indent="-285750">
                        <a:buFont typeface="Arial" panose="020B0604020202020204" pitchFamily="34" charset="0"/>
                        <a:buChar char="•"/>
                      </a:pPr>
                      <a:r>
                        <a:rPr kumimoji="1" lang="ja-JP" altLang="ja-JP" sz="1400" kern="1200" dirty="0">
                          <a:solidFill>
                            <a:schemeClr val="dk1"/>
                          </a:solidFill>
                          <a:effectLst/>
                          <a:latin typeface="+mn-lt"/>
                          <a:ea typeface="+mn-ea"/>
                          <a:cs typeface="+mn-cs"/>
                        </a:rPr>
                        <a:t>特殊事情のある</a:t>
                      </a:r>
                      <a:r>
                        <a:rPr kumimoji="1" lang="ja-JP" altLang="ja-JP" sz="1400" kern="1200" dirty="0" smtClean="0">
                          <a:solidFill>
                            <a:schemeClr val="dk1"/>
                          </a:solidFill>
                          <a:effectLst/>
                          <a:latin typeface="+mn-lt"/>
                          <a:ea typeface="+mn-ea"/>
                          <a:cs typeface="+mn-cs"/>
                        </a:rPr>
                        <a:t>処理場</a:t>
                      </a:r>
                      <a:r>
                        <a:rPr kumimoji="1" lang="ja-JP" altLang="en-US" sz="1400" kern="1200" dirty="0" smtClean="0">
                          <a:solidFill>
                            <a:schemeClr val="dk1"/>
                          </a:solidFill>
                          <a:effectLst/>
                          <a:latin typeface="+mn-lt"/>
                          <a:ea typeface="+mn-ea"/>
                          <a:cs typeface="+mn-cs"/>
                        </a:rPr>
                        <a:t>・</a:t>
                      </a:r>
                      <a:r>
                        <a:rPr kumimoji="1" lang="ja-JP" altLang="ja-JP" sz="1400" kern="1200" dirty="0" smtClean="0">
                          <a:solidFill>
                            <a:schemeClr val="dk1"/>
                          </a:solidFill>
                          <a:effectLst/>
                          <a:latin typeface="+mn-lt"/>
                          <a:ea typeface="+mn-ea"/>
                          <a:cs typeface="+mn-cs"/>
                        </a:rPr>
                        <a:t>抽</a:t>
                      </a:r>
                      <a:r>
                        <a:rPr kumimoji="1" lang="ja-JP" altLang="ja-JP" sz="1400" kern="1200" dirty="0">
                          <a:solidFill>
                            <a:schemeClr val="dk1"/>
                          </a:solidFill>
                          <a:effectLst/>
                          <a:latin typeface="+mn-lt"/>
                          <a:ea typeface="+mn-ea"/>
                          <a:cs typeface="+mn-cs"/>
                        </a:rPr>
                        <a:t>水所の降雨時運転操作</a:t>
                      </a:r>
                      <a:r>
                        <a:rPr kumimoji="1" lang="ja-JP" altLang="ja-JP" sz="1400" kern="1200" dirty="0" smtClean="0">
                          <a:solidFill>
                            <a:schemeClr val="dk1"/>
                          </a:solidFill>
                          <a:effectLst/>
                          <a:latin typeface="+mn-lt"/>
                          <a:ea typeface="+mn-ea"/>
                          <a:cs typeface="+mn-cs"/>
                        </a:rPr>
                        <a:t>マニュアル</a:t>
                      </a:r>
                      <a:r>
                        <a:rPr kumimoji="1" lang="ja-JP" altLang="en-US" sz="1400" kern="1200" dirty="0">
                          <a:solidFill>
                            <a:schemeClr val="dk1"/>
                          </a:solidFill>
                          <a:effectLst/>
                          <a:latin typeface="+mn-lt"/>
                          <a:ea typeface="+mn-ea"/>
                          <a:cs typeface="+mn-cs"/>
                        </a:rPr>
                        <a:t>の</a:t>
                      </a:r>
                      <a:r>
                        <a:rPr kumimoji="1" lang="ja-JP" altLang="ja-JP" sz="1400" kern="1200" dirty="0" smtClean="0">
                          <a:solidFill>
                            <a:schemeClr val="dk1"/>
                          </a:solidFill>
                          <a:effectLst/>
                          <a:latin typeface="+mn-lt"/>
                          <a:ea typeface="+mn-ea"/>
                          <a:cs typeface="+mn-cs"/>
                        </a:rPr>
                        <a:t>再整備</a:t>
                      </a:r>
                      <a:endParaRPr kumimoji="1" lang="ja-JP" altLang="ja-JP" sz="1000" kern="1200" dirty="0">
                        <a:solidFill>
                          <a:schemeClr val="dk1"/>
                        </a:solidFill>
                        <a:effectLst/>
                        <a:latin typeface="+mn-lt"/>
                        <a:ea typeface="+mn-ea"/>
                        <a:cs typeface="+mn-cs"/>
                      </a:endParaRPr>
                    </a:p>
                  </a:txBody>
                  <a:tcPr/>
                </a:tc>
                <a:tc>
                  <a:txBody>
                    <a:bodyPr/>
                    <a:lstStyle/>
                    <a:p>
                      <a:pPr marL="0" lvl="0" indent="0" algn="ctr">
                        <a:buFont typeface="Arial" panose="020B0604020202020204" pitchFamily="34" charset="0"/>
                        <a:buNone/>
                      </a:pPr>
                      <a:r>
                        <a:rPr kumimoji="1" lang="ja-JP" altLang="en-US" sz="1100" dirty="0" smtClean="0"/>
                        <a:t>中</a:t>
                      </a:r>
                      <a:endParaRPr kumimoji="1" lang="en-US" altLang="ja-JP" sz="1100" dirty="0" smtClean="0"/>
                    </a:p>
                    <a:p>
                      <a:pPr marL="0" lvl="0" indent="0" algn="ctr">
                        <a:buFont typeface="Arial" panose="020B0604020202020204" pitchFamily="34" charset="0"/>
                        <a:buNone/>
                      </a:pPr>
                      <a:endParaRPr kumimoji="1" lang="en-US" altLang="ja-JP" sz="1100" dirty="0" smtClean="0"/>
                    </a:p>
                    <a:p>
                      <a:pPr marL="0" lvl="0" indent="0" algn="ctr">
                        <a:buFont typeface="Arial" panose="020B0604020202020204" pitchFamily="34" charset="0"/>
                        <a:buNone/>
                      </a:pPr>
                      <a:r>
                        <a:rPr kumimoji="1" lang="ja-JP" altLang="en-US" sz="1100" u="none" dirty="0" smtClean="0"/>
                        <a:t>２ｐｔ</a:t>
                      </a:r>
                      <a:endParaRPr kumimoji="1" lang="ja-JP" altLang="en-US" sz="1100" u="none" dirty="0"/>
                    </a:p>
                  </a:txBody>
                  <a:tcPr anchor="ctr"/>
                </a:tc>
                <a:extLst>
                  <a:ext uri="{0D108BD9-81ED-4DB2-BD59-A6C34878D82A}">
                    <a16:rowId xmlns:a16="http://schemas.microsoft.com/office/drawing/2014/main" val="1147447405"/>
                  </a:ext>
                </a:extLst>
              </a:tr>
            </a:tbl>
          </a:graphicData>
        </a:graphic>
      </p:graphicFrame>
      <p:sp>
        <p:nvSpPr>
          <p:cNvPr id="7" name="テキスト ボックス 6">
            <a:extLst>
              <a:ext uri="{FF2B5EF4-FFF2-40B4-BE49-F238E27FC236}">
                <a16:creationId xmlns:a16="http://schemas.microsoft.com/office/drawing/2014/main" id="{93B51E1D-FA8E-EA6C-C9E9-AD4DEEFE065C}"/>
              </a:ext>
            </a:extLst>
          </p:cNvPr>
          <p:cNvSpPr txBox="1"/>
          <p:nvPr/>
        </p:nvSpPr>
        <p:spPr>
          <a:xfrm>
            <a:off x="158904" y="1085930"/>
            <a:ext cx="9735846" cy="432426"/>
          </a:xfrm>
          <a:prstGeom prst="rect">
            <a:avLst/>
          </a:prstGeom>
          <a:noFill/>
        </p:spPr>
        <p:txBody>
          <a:bodyPr wrap="square" rtlCol="0">
            <a:spAutoFit/>
          </a:bodyPr>
          <a:lstStyle/>
          <a:p>
            <a:pPr>
              <a:lnSpc>
                <a:spcPct val="130000"/>
              </a:lnSpc>
            </a:pPr>
            <a:r>
              <a:rPr lang="ja-JP" altLang="en-US" sz="1700" b="1" dirty="0">
                <a:latin typeface="Century" panose="02040604050505020304" pitchFamily="18" charset="0"/>
              </a:rPr>
              <a:t>大野処理区ゲリラ豪雨発生予測時における降雨前の雨水ポンプ放流操作事故（</a:t>
            </a:r>
            <a:r>
              <a:rPr lang="ja-JP" altLang="en-US" sz="1700" b="1" dirty="0" smtClean="0">
                <a:latin typeface="Century" panose="02040604050505020304" pitchFamily="18" charset="0"/>
              </a:rPr>
              <a:t>令和４年</a:t>
            </a:r>
            <a:r>
              <a:rPr lang="ja-JP" altLang="en-US" sz="1700" b="1" dirty="0">
                <a:latin typeface="Century" panose="02040604050505020304" pitchFamily="18" charset="0"/>
              </a:rPr>
              <a:t>７</a:t>
            </a:r>
            <a:r>
              <a:rPr lang="ja-JP" altLang="en-US" sz="1700" b="1" dirty="0" smtClean="0">
                <a:latin typeface="Century" panose="02040604050505020304" pitchFamily="18" charset="0"/>
              </a:rPr>
              <a:t>月</a:t>
            </a:r>
            <a:r>
              <a:rPr lang="en-US" altLang="ja-JP" sz="1700" b="1" dirty="0">
                <a:latin typeface="Century" panose="02040604050505020304" pitchFamily="18" charset="0"/>
              </a:rPr>
              <a:t>28</a:t>
            </a:r>
            <a:r>
              <a:rPr lang="ja-JP" altLang="en-US" sz="1700" b="1" dirty="0">
                <a:latin typeface="Century" panose="02040604050505020304" pitchFamily="18" charset="0"/>
              </a:rPr>
              <a:t>日発生）</a:t>
            </a:r>
            <a:endParaRPr lang="en-US" altLang="ja-JP" sz="1700" b="1" dirty="0">
              <a:latin typeface="Century" panose="02040604050505020304" pitchFamily="18" charset="0"/>
            </a:endParaRPr>
          </a:p>
        </p:txBody>
      </p:sp>
    </p:spTree>
    <p:extLst>
      <p:ext uri="{BB962C8B-B14F-4D97-AF65-F5344CB8AC3E}">
        <p14:creationId xmlns:p14="http://schemas.microsoft.com/office/powerpoint/2010/main" val="2876166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4</a:t>
            </a:fld>
            <a:endParaRPr kumimoji="1" lang="ja-JP" altLang="en-US" dirty="0"/>
          </a:p>
        </p:txBody>
      </p:sp>
      <p:sp>
        <p:nvSpPr>
          <p:cNvPr id="7" name="テキスト ボックス 6"/>
          <p:cNvSpPr txBox="1"/>
          <p:nvPr/>
        </p:nvSpPr>
        <p:spPr>
          <a:xfrm>
            <a:off x="303858" y="1308306"/>
            <a:ext cx="8548738"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委託名称　：　</a:t>
            </a:r>
            <a:r>
              <a:rPr lang="zh-TW" altLang="en-US" sz="1600" b="1" dirty="0" smtClean="0">
                <a:latin typeface="HG丸ｺﾞｼｯｸM-PRO" panose="020F0600000000000000" pitchFamily="50" charset="-128"/>
                <a:ea typeface="HG丸ｺﾞｼｯｸM-PRO" panose="020F0600000000000000" pitchFamily="50" charset="-128"/>
              </a:rPr>
              <a:t>大阪</a:t>
            </a:r>
            <a:r>
              <a:rPr lang="ja-JP" altLang="en-US" sz="1600" b="1" dirty="0" smtClean="0">
                <a:latin typeface="HG丸ｺﾞｼｯｸM-PRO" panose="020F0600000000000000" pitchFamily="50" charset="-128"/>
                <a:ea typeface="HG丸ｺﾞｼｯｸM-PRO" panose="020F0600000000000000" pitchFamily="50" charset="-128"/>
              </a:rPr>
              <a:t>市</a:t>
            </a:r>
            <a:r>
              <a:rPr lang="zh-TW" altLang="en-US" sz="1600" b="1" dirty="0" smtClean="0">
                <a:latin typeface="HG丸ｺﾞｼｯｸM-PRO" panose="020F0600000000000000" pitchFamily="50" charset="-128"/>
                <a:ea typeface="HG丸ｺﾞｼｯｸM-PRO" panose="020F0600000000000000" pitchFamily="50" charset="-128"/>
              </a:rPr>
              <a:t>下水</a:t>
            </a:r>
            <a:r>
              <a:rPr lang="zh-TW" altLang="en-US" sz="1600" b="1" dirty="0">
                <a:latin typeface="HG丸ｺﾞｼｯｸM-PRO" panose="020F0600000000000000" pitchFamily="50" charset="-128"/>
                <a:ea typeface="HG丸ｺﾞｼｯｸM-PRO" panose="020F0600000000000000" pitchFamily="50" charset="-128"/>
              </a:rPr>
              <a:t>道</a:t>
            </a:r>
            <a:r>
              <a:rPr lang="zh-TW" altLang="en-US" sz="1600" b="1" dirty="0" smtClean="0">
                <a:latin typeface="HG丸ｺﾞｼｯｸM-PRO" panose="020F0600000000000000" pitchFamily="50" charset="-128"/>
                <a:ea typeface="HG丸ｺﾞｼｯｸM-PRO" panose="020F0600000000000000" pitchFamily="50" charset="-128"/>
              </a:rPr>
              <a:t>施設</a:t>
            </a:r>
            <a:r>
              <a:rPr lang="ja-JP" altLang="en-US" sz="1600" b="1" dirty="0" smtClean="0">
                <a:latin typeface="HG丸ｺﾞｼｯｸM-PRO" panose="020F0600000000000000" pitchFamily="50" charset="-128"/>
                <a:ea typeface="HG丸ｺﾞｼｯｸM-PRO" panose="020F0600000000000000" pitchFamily="50" charset="-128"/>
              </a:rPr>
              <a:t>包括的管理</a:t>
            </a:r>
            <a:r>
              <a:rPr lang="zh-TW" altLang="en-US" sz="1600" b="1" dirty="0" smtClean="0">
                <a:latin typeface="HG丸ｺﾞｼｯｸM-PRO" panose="020F0600000000000000" pitchFamily="50" charset="-128"/>
                <a:ea typeface="HG丸ｺﾞｼｯｸM-PRO" panose="020F0600000000000000" pitchFamily="50" charset="-128"/>
              </a:rPr>
              <a:t>業務</a:t>
            </a:r>
            <a:r>
              <a:rPr lang="zh-TW" altLang="en-US" sz="1600" b="1" dirty="0">
                <a:latin typeface="HG丸ｺﾞｼｯｸM-PRO" panose="020F0600000000000000" pitchFamily="50" charset="-128"/>
                <a:ea typeface="HG丸ｺﾞｼｯｸM-PRO" panose="020F0600000000000000" pitchFamily="50" charset="-128"/>
              </a:rPr>
              <a:t>委託</a:t>
            </a:r>
          </a:p>
        </p:txBody>
      </p:sp>
      <p:sp>
        <p:nvSpPr>
          <p:cNvPr id="8" name="テキスト ボックス 7"/>
          <p:cNvSpPr txBox="1"/>
          <p:nvPr/>
        </p:nvSpPr>
        <p:spPr>
          <a:xfrm>
            <a:off x="303858" y="1684656"/>
            <a:ext cx="7699652"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契約相手　：　クリアウォーター</a:t>
            </a:r>
            <a:r>
              <a:rPr lang="en-US" altLang="ja-JP" sz="1600" b="1" dirty="0" smtClean="0">
                <a:latin typeface="HG丸ｺﾞｼｯｸM-PRO" panose="020F0600000000000000" pitchFamily="50" charset="-128"/>
                <a:ea typeface="HG丸ｺﾞｼｯｸM-PRO" panose="020F0600000000000000" pitchFamily="50" charset="-128"/>
              </a:rPr>
              <a:t>OSAKA</a:t>
            </a:r>
            <a:r>
              <a:rPr lang="ja-JP" altLang="en-US" sz="1600" b="1" dirty="0">
                <a:latin typeface="HG丸ｺﾞｼｯｸM-PRO" panose="020F0600000000000000" pitchFamily="50" charset="-128"/>
                <a:ea typeface="HG丸ｺﾞｼｯｸM-PRO" panose="020F0600000000000000" pitchFamily="50" charset="-128"/>
              </a:rPr>
              <a:t>　株式会社</a:t>
            </a:r>
          </a:p>
        </p:txBody>
      </p:sp>
      <p:sp>
        <p:nvSpPr>
          <p:cNvPr id="9" name="テキスト ボックス 8"/>
          <p:cNvSpPr txBox="1"/>
          <p:nvPr/>
        </p:nvSpPr>
        <p:spPr>
          <a:xfrm>
            <a:off x="303858" y="2051065"/>
            <a:ext cx="4489282"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契約手法　：　随意契約</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95302" y="2417088"/>
            <a:ext cx="9217728" cy="338554"/>
          </a:xfrm>
          <a:prstGeom prst="rect">
            <a:avLst/>
          </a:prstGeom>
        </p:spPr>
        <p:txBody>
          <a:bodyPr wrap="square">
            <a:spAutoFit/>
          </a:bodyPr>
          <a:lstStyle/>
          <a:p>
            <a:r>
              <a:rPr lang="ja-JP" altLang="en-US" sz="1600"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　契約期間　：　</a:t>
            </a:r>
            <a:r>
              <a:rPr lang="en-US" altLang="ja-JP" sz="1600" b="1" dirty="0" smtClean="0">
                <a:latin typeface="HG丸ｺﾞｼｯｸM-PRO" panose="020F0600000000000000" pitchFamily="50" charset="-128"/>
                <a:ea typeface="HG丸ｺﾞｼｯｸM-PRO" panose="020F0600000000000000" pitchFamily="50" charset="-128"/>
              </a:rPr>
              <a:t>20</a:t>
            </a:r>
            <a:r>
              <a:rPr lang="ja-JP" altLang="en-US" sz="1600" b="1" dirty="0" smtClean="0">
                <a:latin typeface="HG丸ｺﾞｼｯｸM-PRO" panose="020F0600000000000000" pitchFamily="50" charset="-128"/>
                <a:ea typeface="HG丸ｺﾞｼｯｸM-PRO" panose="020F0600000000000000" pitchFamily="50" charset="-128"/>
              </a:rPr>
              <a:t>年間（令和</a:t>
            </a:r>
            <a:r>
              <a:rPr lang="en-US" altLang="ja-JP" sz="1600" b="1" dirty="0" smtClean="0">
                <a:latin typeface="HG丸ｺﾞｼｯｸM-PRO" panose="020F0600000000000000" pitchFamily="50" charset="-128"/>
                <a:ea typeface="HG丸ｺﾞｼｯｸM-PRO" panose="020F0600000000000000" pitchFamily="50" charset="-128"/>
              </a:rPr>
              <a:t>3</a:t>
            </a:r>
            <a:r>
              <a:rPr lang="ja-JP" altLang="en-US" sz="1600" b="1" dirty="0" smtClean="0">
                <a:latin typeface="HG丸ｺﾞｼｯｸM-PRO" panose="020F0600000000000000" pitchFamily="50" charset="-128"/>
                <a:ea typeface="HG丸ｺﾞｼｯｸM-PRO" panose="020F0600000000000000" pitchFamily="50" charset="-128"/>
              </a:rPr>
              <a:t>年～令和</a:t>
            </a:r>
            <a:r>
              <a:rPr lang="en-US" altLang="ja-JP" sz="1600" b="1" dirty="0" smtClean="0">
                <a:latin typeface="HG丸ｺﾞｼｯｸM-PRO" panose="020F0600000000000000" pitchFamily="50" charset="-128"/>
                <a:ea typeface="HG丸ｺﾞｼｯｸM-PRO" panose="020F0600000000000000" pitchFamily="50" charset="-128"/>
              </a:rPr>
              <a:t>23</a:t>
            </a:r>
            <a:r>
              <a:rPr lang="ja-JP" altLang="en-US" sz="1600" b="1" dirty="0" smtClean="0">
                <a:latin typeface="HG丸ｺﾞｼｯｸM-PRO" panose="020F0600000000000000" pitchFamily="50" charset="-128"/>
                <a:ea typeface="HG丸ｺﾞｼｯｸM-PRO" panose="020F0600000000000000" pitchFamily="50" charset="-128"/>
              </a:rPr>
              <a:t>年度：業務実施期間　令和</a:t>
            </a:r>
            <a:r>
              <a:rPr lang="en-US" altLang="ja-JP" sz="1600" b="1" dirty="0" smtClean="0">
                <a:latin typeface="HG丸ｺﾞｼｯｸM-PRO" panose="020F0600000000000000" pitchFamily="50" charset="-128"/>
                <a:ea typeface="HG丸ｺﾞｼｯｸM-PRO" panose="020F0600000000000000" pitchFamily="50" charset="-128"/>
              </a:rPr>
              <a:t>4</a:t>
            </a:r>
            <a:r>
              <a:rPr lang="ja-JP" altLang="en-US" sz="1600" b="1" dirty="0" smtClean="0">
                <a:latin typeface="HG丸ｺﾞｼｯｸM-PRO" panose="020F0600000000000000" pitchFamily="50" charset="-128"/>
                <a:ea typeface="HG丸ｺﾞｼｯｸM-PRO" panose="020F0600000000000000" pitchFamily="50" charset="-128"/>
              </a:rPr>
              <a:t>年～令和</a:t>
            </a:r>
            <a:r>
              <a:rPr lang="en-US" altLang="ja-JP" sz="1600" b="1" dirty="0" smtClean="0">
                <a:latin typeface="HG丸ｺﾞｼｯｸM-PRO" panose="020F0600000000000000" pitchFamily="50" charset="-128"/>
                <a:ea typeface="HG丸ｺﾞｼｯｸM-PRO" panose="020F0600000000000000" pitchFamily="50" charset="-128"/>
              </a:rPr>
              <a:t>23</a:t>
            </a:r>
            <a:r>
              <a:rPr lang="ja-JP" altLang="en-US" sz="1600" b="1" dirty="0" smtClean="0">
                <a:latin typeface="HG丸ｺﾞｼｯｸM-PRO" panose="020F0600000000000000" pitchFamily="50" charset="-128"/>
                <a:ea typeface="HG丸ｺﾞｼｯｸM-PRO" panose="020F0600000000000000" pitchFamily="50" charset="-128"/>
              </a:rPr>
              <a:t>年度）</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03858" y="2790966"/>
            <a:ext cx="4930327"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契約金額　：　約</a:t>
            </a:r>
            <a:r>
              <a:rPr lang="en-US" altLang="ja-JP" sz="1600" b="1" dirty="0" smtClean="0">
                <a:latin typeface="HG丸ｺﾞｼｯｸM-PRO" panose="020F0600000000000000" pitchFamily="50" charset="-128"/>
                <a:ea typeface="HG丸ｺﾞｼｯｸM-PRO" panose="020F0600000000000000" pitchFamily="50" charset="-128"/>
              </a:rPr>
              <a:t>3,853</a:t>
            </a:r>
            <a:r>
              <a:rPr lang="ja-JP" altLang="en-US" sz="1600" b="1" dirty="0" smtClean="0">
                <a:latin typeface="HG丸ｺﾞｼｯｸM-PRO" panose="020F0600000000000000" pitchFamily="50" charset="-128"/>
                <a:ea typeface="HG丸ｺﾞｼｯｸM-PRO" panose="020F0600000000000000" pitchFamily="50" charset="-128"/>
              </a:rPr>
              <a:t>億円</a:t>
            </a:r>
            <a:endParaRPr lang="ja-JP" altLang="en-US" sz="1600" b="1" dirty="0">
              <a:latin typeface="HG丸ｺﾞｼｯｸM-PRO" panose="020F0600000000000000" pitchFamily="50" charset="-128"/>
              <a:ea typeface="HG丸ｺﾞｼｯｸM-PRO" panose="020F0600000000000000" pitchFamily="50" charset="-128"/>
            </a:endParaRPr>
          </a:p>
        </p:txBody>
      </p:sp>
      <p:grpSp>
        <p:nvGrpSpPr>
          <p:cNvPr id="12" name="グループ化 11"/>
          <p:cNvGrpSpPr/>
          <p:nvPr/>
        </p:nvGrpSpPr>
        <p:grpSpPr>
          <a:xfrm>
            <a:off x="303858" y="3170733"/>
            <a:ext cx="9602142" cy="584775"/>
            <a:chOff x="149255" y="3242202"/>
            <a:chExt cx="9602142" cy="584775"/>
          </a:xfrm>
        </p:grpSpPr>
        <p:sp>
          <p:nvSpPr>
            <p:cNvPr id="13" name="テキスト ボックス 12"/>
            <p:cNvSpPr txBox="1"/>
            <p:nvPr/>
          </p:nvSpPr>
          <p:spPr>
            <a:xfrm>
              <a:off x="149255" y="3252561"/>
              <a:ext cx="2097556" cy="338522"/>
            </a:xfrm>
            <a:prstGeom prst="rect">
              <a:avLst/>
            </a:prstGeom>
            <a:noFill/>
          </p:spPr>
          <p:txBody>
            <a:bodyPr vert="horz" wrap="square" lIns="91407" tIns="45704" rIns="91407" bIns="45704" rtlCol="0" anchor="ctr">
              <a:spAutoFit/>
            </a:bodyPr>
            <a:lstStyle/>
            <a:p>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委託</a:t>
              </a:r>
              <a:r>
                <a:rPr lang="ja-JP" altLang="en-US" sz="1600" b="1" dirty="0" smtClean="0">
                  <a:latin typeface="HG丸ｺﾞｼｯｸM-PRO" panose="020F0600000000000000" pitchFamily="50" charset="-128"/>
                  <a:ea typeface="HG丸ｺﾞｼｯｸM-PRO" panose="020F0600000000000000" pitchFamily="50" charset="-128"/>
                </a:rPr>
                <a:t>内容　：</a:t>
              </a:r>
              <a:endParaRPr lang="ja-JP" altLang="en-US" sz="1600" b="1"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998616" y="3242202"/>
              <a:ext cx="7752781" cy="584775"/>
            </a:xfrm>
            <a:prstGeom prst="rect">
              <a:avLst/>
            </a:prstGeom>
          </p:spPr>
          <p:txBody>
            <a:bodyPr wrap="square">
              <a:spAutoFit/>
            </a:bodyPr>
            <a:lstStyle/>
            <a:p>
              <a:r>
                <a:rPr lang="ja-JP" altLang="en-US" sz="1600" b="1" dirty="0">
                  <a:latin typeface="HG丸ｺﾞｼｯｸM-PRO" panose="020F0600000000000000" pitchFamily="50" charset="-128"/>
                  <a:ea typeface="HG丸ｺﾞｼｯｸM-PRO" panose="020F0600000000000000" pitchFamily="50" charset="-128"/>
                </a:rPr>
                <a:t>大阪市内</a:t>
              </a:r>
              <a:r>
                <a:rPr lang="ja-JP" altLang="en-US" sz="1600" b="1" dirty="0" smtClean="0">
                  <a:latin typeface="HG丸ｺﾞｼｯｸM-PRO" panose="020F0600000000000000" pitchFamily="50" charset="-128"/>
                  <a:ea typeface="HG丸ｺﾞｼｯｸM-PRO" panose="020F0600000000000000" pitchFamily="50" charset="-128"/>
                </a:rPr>
                <a:t>で管理又は所有している下水道施設等について、維持管理業務を性</a:t>
              </a:r>
              <a:endParaRPr lang="en-US" altLang="ja-JP" sz="1600" b="1" dirty="0" smtClean="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能発注方式により包括的に委託。</a:t>
              </a:r>
              <a:endParaRPr lang="en-US" altLang="ja-JP" sz="1600" b="1" dirty="0" smtClean="0">
                <a:latin typeface="HG丸ｺﾞｼｯｸM-PRO" panose="020F0600000000000000" pitchFamily="50" charset="-128"/>
                <a:ea typeface="HG丸ｺﾞｼｯｸM-PRO" panose="020F0600000000000000" pitchFamily="50" charset="-128"/>
              </a:endParaRPr>
            </a:p>
          </p:txBody>
        </p:sp>
      </p:grpSp>
      <p:graphicFrame>
        <p:nvGraphicFramePr>
          <p:cNvPr id="15" name="表 14"/>
          <p:cNvGraphicFramePr>
            <a:graphicFrameLocks noGrp="1"/>
          </p:cNvGraphicFramePr>
          <p:nvPr>
            <p:extLst>
              <p:ext uri="{D42A27DB-BD31-4B8C-83A1-F6EECF244321}">
                <p14:modId xmlns:p14="http://schemas.microsoft.com/office/powerpoint/2010/main" val="2552866671"/>
              </p:ext>
            </p:extLst>
          </p:nvPr>
        </p:nvGraphicFramePr>
        <p:xfrm>
          <a:off x="535577" y="3796753"/>
          <a:ext cx="8977453" cy="3031313"/>
        </p:xfrm>
        <a:graphic>
          <a:graphicData uri="http://schemas.openxmlformats.org/drawingml/2006/table">
            <a:tbl>
              <a:tblPr firstRow="1" bandRow="1">
                <a:tableStyleId>{5C22544A-7EE6-4342-B048-85BDC9FD1C3A}</a:tableStyleId>
              </a:tblPr>
              <a:tblGrid>
                <a:gridCol w="3135086">
                  <a:extLst>
                    <a:ext uri="{9D8B030D-6E8A-4147-A177-3AD203B41FA5}">
                      <a16:colId xmlns:a16="http://schemas.microsoft.com/office/drawing/2014/main" val="2520826028"/>
                    </a:ext>
                  </a:extLst>
                </a:gridCol>
                <a:gridCol w="5842367">
                  <a:extLst>
                    <a:ext uri="{9D8B030D-6E8A-4147-A177-3AD203B41FA5}">
                      <a16:colId xmlns:a16="http://schemas.microsoft.com/office/drawing/2014/main" val="1440791850"/>
                    </a:ext>
                  </a:extLst>
                </a:gridCol>
              </a:tblGrid>
              <a:tr h="387541">
                <a:tc>
                  <a:txBody>
                    <a:bodyPr/>
                    <a:lstStyle/>
                    <a:p>
                      <a:pPr algn="ctr"/>
                      <a:r>
                        <a:rPr kumimoji="1" lang="ja-JP" altLang="en-US" sz="1600" dirty="0" smtClean="0"/>
                        <a:t>対象施設</a:t>
                      </a:r>
                      <a:endParaRPr kumimoji="1" lang="ja-JP" altLang="en-US" sz="1600" dirty="0"/>
                    </a:p>
                  </a:txBody>
                  <a:tcPr/>
                </a:tc>
                <a:tc>
                  <a:txBody>
                    <a:bodyPr/>
                    <a:lstStyle/>
                    <a:p>
                      <a:pPr algn="ctr"/>
                      <a:r>
                        <a:rPr kumimoji="1" lang="ja-JP" altLang="en-US" sz="1600" dirty="0" smtClean="0"/>
                        <a:t>主な業務内容</a:t>
                      </a:r>
                      <a:endParaRPr kumimoji="1" lang="ja-JP" altLang="en-US" sz="1600" dirty="0"/>
                    </a:p>
                  </a:txBody>
                  <a:tcPr/>
                </a:tc>
                <a:extLst>
                  <a:ext uri="{0D108BD9-81ED-4DB2-BD59-A6C34878D82A}">
                    <a16:rowId xmlns:a16="http://schemas.microsoft.com/office/drawing/2014/main" val="2661621119"/>
                  </a:ext>
                </a:extLst>
              </a:tr>
              <a:tr h="1210402">
                <a:tc>
                  <a:txBody>
                    <a:bodyPr/>
                    <a:lstStyle/>
                    <a:p>
                      <a:pPr algn="ctr"/>
                      <a:r>
                        <a:rPr kumimoji="1" lang="ja-JP" altLang="en-US" sz="1400" dirty="0" smtClean="0"/>
                        <a:t>管渠施設</a:t>
                      </a:r>
                      <a:endParaRPr kumimoji="1" lang="en-US" altLang="ja-JP" sz="1400" dirty="0" smtClean="0"/>
                    </a:p>
                    <a:p>
                      <a:pPr algn="ctr"/>
                      <a:r>
                        <a:rPr kumimoji="1" lang="ja-JP" altLang="en-US" sz="1400" dirty="0" smtClean="0"/>
                        <a:t>（管渠約</a:t>
                      </a:r>
                      <a:r>
                        <a:rPr kumimoji="1" lang="en-US" altLang="ja-JP" sz="1400" dirty="0" smtClean="0"/>
                        <a:t>4,960</a:t>
                      </a:r>
                      <a:r>
                        <a:rPr kumimoji="1" lang="ja-JP" altLang="en-US" sz="1400" dirty="0" smtClean="0"/>
                        <a:t>ｋｍ、マンホール約</a:t>
                      </a:r>
                      <a:r>
                        <a:rPr kumimoji="1" lang="en-US" altLang="ja-JP" sz="1400" dirty="0" smtClean="0"/>
                        <a:t>19</a:t>
                      </a:r>
                      <a:r>
                        <a:rPr kumimoji="1" lang="ja-JP" altLang="en-US" sz="1400" dirty="0" smtClean="0"/>
                        <a:t>万個所、集水</a:t>
                      </a:r>
                      <a:r>
                        <a:rPr kumimoji="1" lang="ja-JP" altLang="en-US" sz="1400" dirty="0" err="1" smtClean="0"/>
                        <a:t>ます</a:t>
                      </a:r>
                      <a:r>
                        <a:rPr kumimoji="1" lang="en-US" altLang="ja-JP" sz="1400" dirty="0" smtClean="0"/>
                        <a:t>60</a:t>
                      </a:r>
                      <a:r>
                        <a:rPr kumimoji="1" lang="ja-JP" altLang="en-US" sz="1400" dirty="0" smtClean="0"/>
                        <a:t>万個所、取付管約</a:t>
                      </a:r>
                      <a:r>
                        <a:rPr kumimoji="1" lang="en-US" altLang="ja-JP" sz="1400" dirty="0" smtClean="0"/>
                        <a:t>1,900km</a:t>
                      </a:r>
                      <a:r>
                        <a:rPr kumimoji="1" lang="ja-JP" altLang="en-US" sz="1400" dirty="0" smtClean="0"/>
                        <a:t>）</a:t>
                      </a:r>
                      <a:endParaRPr kumimoji="1" lang="ja-JP" altLang="en-US" sz="1400" dirty="0"/>
                    </a:p>
                  </a:txBody>
                  <a:tcPr anchor="ctr"/>
                </a:tc>
                <a:tc>
                  <a:txBody>
                    <a:bodyPr/>
                    <a:lstStyle/>
                    <a:p>
                      <a:r>
                        <a:rPr kumimoji="1" lang="ja-JP" altLang="en-US" sz="1400" dirty="0" smtClean="0"/>
                        <a:t>・　計画的業務</a:t>
                      </a:r>
                      <a:endParaRPr kumimoji="1" lang="en-US" altLang="ja-JP" sz="1400" dirty="0" smtClean="0"/>
                    </a:p>
                    <a:p>
                      <a:r>
                        <a:rPr kumimoji="1" lang="ja-JP" altLang="en-US" sz="1400" dirty="0" smtClean="0"/>
                        <a:t>　　　（管路施設等の巡視・点検、調査、清掃、修繕、排水不良解消）</a:t>
                      </a:r>
                      <a:endParaRPr kumimoji="1" lang="en-US" altLang="ja-JP" sz="1400" dirty="0" smtClean="0"/>
                    </a:p>
                    <a:p>
                      <a:r>
                        <a:rPr kumimoji="1" lang="ja-JP" altLang="en-US" sz="1400" dirty="0" smtClean="0"/>
                        <a:t>・　問題解決業務</a:t>
                      </a:r>
                      <a:endParaRPr kumimoji="1" lang="en-US" altLang="ja-JP" sz="1400" dirty="0" smtClean="0"/>
                    </a:p>
                    <a:p>
                      <a:r>
                        <a:rPr kumimoji="1" lang="ja-JP" altLang="en-US" sz="1400" dirty="0" smtClean="0"/>
                        <a:t>　　　（下水つまり、不法投棄、悪臭、危険個所等の問題解決）</a:t>
                      </a:r>
                      <a:endParaRPr kumimoji="1" lang="en-US" altLang="ja-JP" sz="1400" dirty="0" smtClean="0"/>
                    </a:p>
                    <a:p>
                      <a:r>
                        <a:rPr kumimoji="1" lang="ja-JP" altLang="en-US" sz="1400" dirty="0" smtClean="0"/>
                        <a:t>・　住民対応等業務、緊急対応業務、災害等対応業務、改築業務等</a:t>
                      </a:r>
                      <a:endParaRPr kumimoji="1" lang="ja-JP" altLang="en-US" sz="1400" dirty="0"/>
                    </a:p>
                  </a:txBody>
                  <a:tcPr anchor="ctr"/>
                </a:tc>
                <a:extLst>
                  <a:ext uri="{0D108BD9-81ED-4DB2-BD59-A6C34878D82A}">
                    <a16:rowId xmlns:a16="http://schemas.microsoft.com/office/drawing/2014/main" val="2533132066"/>
                  </a:ext>
                </a:extLst>
              </a:tr>
              <a:tr h="1433370">
                <a:tc>
                  <a:txBody>
                    <a:bodyPr/>
                    <a:lstStyle/>
                    <a:p>
                      <a:pPr algn="ctr"/>
                      <a:r>
                        <a:rPr kumimoji="1" lang="ja-JP" altLang="en-US" sz="1400" dirty="0" smtClean="0"/>
                        <a:t>抽水所（ポンプ場）</a:t>
                      </a:r>
                      <a:endParaRPr kumimoji="1" lang="en-US" altLang="ja-JP" sz="1400" dirty="0" smtClean="0"/>
                    </a:p>
                    <a:p>
                      <a:pPr algn="ctr"/>
                      <a:r>
                        <a:rPr kumimoji="1" lang="ja-JP" altLang="en-US" sz="1400" dirty="0" smtClean="0"/>
                        <a:t>（</a:t>
                      </a:r>
                      <a:r>
                        <a:rPr kumimoji="1" lang="en-US" altLang="ja-JP" sz="1400" dirty="0" smtClean="0"/>
                        <a:t>58</a:t>
                      </a:r>
                      <a:r>
                        <a:rPr kumimoji="1" lang="ja-JP" altLang="en-US" sz="1400" dirty="0" smtClean="0"/>
                        <a:t>箇所）</a:t>
                      </a:r>
                      <a:endParaRPr kumimoji="1" lang="en-US" altLang="ja-JP" sz="1400" dirty="0" smtClean="0"/>
                    </a:p>
                    <a:p>
                      <a:pPr algn="ctr"/>
                      <a:endParaRPr kumimoji="1" lang="en-US" altLang="ja-JP" sz="1400" dirty="0" smtClean="0"/>
                    </a:p>
                    <a:p>
                      <a:pPr algn="ctr"/>
                      <a:r>
                        <a:rPr kumimoji="1" lang="ja-JP" altLang="en-US" sz="1400" dirty="0" smtClean="0"/>
                        <a:t>下水処理場</a:t>
                      </a:r>
                      <a:endParaRPr kumimoji="1" lang="en-US" altLang="ja-JP" sz="1400" dirty="0" smtClean="0"/>
                    </a:p>
                    <a:p>
                      <a:pPr algn="ctr"/>
                      <a:r>
                        <a:rPr kumimoji="1" lang="ja-JP" altLang="en-US" sz="1400" dirty="0" smtClean="0"/>
                        <a:t>（</a:t>
                      </a:r>
                      <a:r>
                        <a:rPr kumimoji="1" lang="en-US" altLang="ja-JP" sz="1400" dirty="0" smtClean="0"/>
                        <a:t>12</a:t>
                      </a:r>
                      <a:r>
                        <a:rPr kumimoji="1" lang="ja-JP" altLang="en-US" sz="1400" dirty="0" smtClean="0"/>
                        <a:t>箇所）</a:t>
                      </a:r>
                      <a:endParaRPr kumimoji="1" lang="ja-JP" altLang="en-US" sz="1400" dirty="0"/>
                    </a:p>
                  </a:txBody>
                  <a:tcPr anchor="ctr"/>
                </a:tc>
                <a:tc>
                  <a:txBody>
                    <a:bodyPr/>
                    <a:lstStyle/>
                    <a:p>
                      <a:r>
                        <a:rPr kumimoji="1" lang="ja-JP" altLang="en-US" sz="1400" dirty="0" smtClean="0"/>
                        <a:t>・　運転維持管理業務</a:t>
                      </a:r>
                      <a:endParaRPr kumimoji="1" lang="en-US" altLang="ja-JP" sz="1400" dirty="0" smtClean="0"/>
                    </a:p>
                    <a:p>
                      <a:r>
                        <a:rPr kumimoji="1" lang="ja-JP" altLang="en-US" sz="1400" dirty="0" smtClean="0"/>
                        <a:t>　　　（各種機器の運転操作及び監視、故障・災害時対応）</a:t>
                      </a:r>
                      <a:endParaRPr kumimoji="1" lang="en-US" altLang="ja-JP" sz="1400" dirty="0" smtClean="0"/>
                    </a:p>
                    <a:p>
                      <a:r>
                        <a:rPr kumimoji="1" lang="ja-JP" altLang="en-US" sz="1400" dirty="0" smtClean="0"/>
                        <a:t>・　水質管理業務</a:t>
                      </a:r>
                      <a:endParaRPr kumimoji="1" lang="en-US" altLang="ja-JP" sz="1400" dirty="0" smtClean="0"/>
                    </a:p>
                    <a:p>
                      <a:r>
                        <a:rPr kumimoji="1" lang="ja-JP" altLang="en-US" sz="1400" dirty="0" smtClean="0"/>
                        <a:t>　　　（各種水質試験及び報告書作成）</a:t>
                      </a:r>
                      <a:endParaRPr kumimoji="1" lang="en-US" altLang="ja-JP" sz="1400" dirty="0" smtClean="0"/>
                    </a:p>
                    <a:p>
                      <a:r>
                        <a:rPr kumimoji="1" lang="ja-JP" altLang="en-US" sz="1400" dirty="0" smtClean="0"/>
                        <a:t>・　保全業務</a:t>
                      </a:r>
                      <a:endParaRPr kumimoji="1" lang="en-US" altLang="ja-JP" sz="1400" dirty="0" smtClean="0"/>
                    </a:p>
                    <a:p>
                      <a:r>
                        <a:rPr kumimoji="1" lang="ja-JP" altLang="en-US" sz="1400" dirty="0" smtClean="0"/>
                        <a:t>　　　（各種機器等の点検、整備、清掃、修繕等）　</a:t>
                      </a:r>
                      <a:endParaRPr kumimoji="1" lang="ja-JP" altLang="en-US" sz="1400" dirty="0"/>
                    </a:p>
                  </a:txBody>
                  <a:tcPr anchor="ctr"/>
                </a:tc>
                <a:extLst>
                  <a:ext uri="{0D108BD9-81ED-4DB2-BD59-A6C34878D82A}">
                    <a16:rowId xmlns:a16="http://schemas.microsoft.com/office/drawing/2014/main" val="1273831839"/>
                  </a:ext>
                </a:extLst>
              </a:tr>
            </a:tbl>
          </a:graphicData>
        </a:graphic>
      </p:graphicFrame>
      <p:pic>
        <p:nvPicPr>
          <p:cNvPr id="16" name="図 15"/>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03510" y="1432490"/>
            <a:ext cx="612731" cy="860282"/>
          </a:xfrm>
          <a:prstGeom prst="rect">
            <a:avLst/>
          </a:prstGeom>
        </p:spPr>
      </p:pic>
      <p:sp>
        <p:nvSpPr>
          <p:cNvPr id="1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0" y="679142"/>
            <a:ext cx="9894750" cy="476209"/>
          </a:xfrm>
          <a:prstGeom prst="rect">
            <a:avLst/>
          </a:prstGeom>
          <a:solidFill>
            <a:schemeClr val="accent1">
              <a:lumMod val="50000"/>
            </a:schemeClr>
          </a:solidFill>
          <a:ln>
            <a:noFill/>
          </a:ln>
          <a:extLst/>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包括委託業務概要</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角丸四角形 1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１</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zh-TW" altLang="en-US" sz="2275" dirty="0">
                <a:solidFill>
                  <a:schemeClr val="tx1"/>
                </a:solidFill>
                <a:latin typeface="HGPｺﾞｼｯｸE" panose="020B0900000000000000" pitchFamily="50" charset="-128"/>
                <a:ea typeface="HGPｺﾞｼｯｸE" panose="020B0900000000000000" pitchFamily="50" charset="-128"/>
              </a:rPr>
              <a:t>大阪市下水道施設包括的管理業務委託内容</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955942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処理場</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・抽水所</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②－２</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72907" y="96839"/>
            <a:ext cx="9423789"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５．包括委託に関連する事故発生状況（令和</a:t>
            </a:r>
            <a:r>
              <a:rPr lang="en-US" altLang="ja-JP" sz="2275" dirty="0">
                <a:solidFill>
                  <a:schemeClr val="tx1"/>
                </a:solidFill>
                <a:latin typeface="HGPｺﾞｼｯｸE" panose="020B0900000000000000" pitchFamily="50" charset="-128"/>
                <a:ea typeface="HGPｺﾞｼｯｸE" panose="020B0900000000000000" pitchFamily="50" charset="-128"/>
              </a:rPr>
              <a:t>4</a:t>
            </a:r>
            <a:r>
              <a:rPr lang="ja-JP" altLang="en-US" sz="2275" dirty="0" smtClean="0">
                <a:solidFill>
                  <a:schemeClr val="tx1"/>
                </a:solidFill>
                <a:latin typeface="HGPｺﾞｼｯｸE" panose="020B0900000000000000" pitchFamily="50" charset="-128"/>
                <a:ea typeface="HGPｺﾞｼｯｸE" panose="020B0900000000000000" pitchFamily="50" charset="-128"/>
              </a:rPr>
              <a:t>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40</a:t>
            </a:fld>
            <a:endParaRPr kumimoji="1" lang="ja-JP" altLang="en-US"/>
          </a:p>
        </p:txBody>
      </p:sp>
      <p:sp>
        <p:nvSpPr>
          <p:cNvPr id="8" name="テキスト ボックス 7">
            <a:extLst>
              <a:ext uri="{FF2B5EF4-FFF2-40B4-BE49-F238E27FC236}">
                <a16:creationId xmlns:a16="http://schemas.microsoft.com/office/drawing/2014/main" id="{E25D58E4-FC17-1F26-D377-FCD5F3572BBA}"/>
              </a:ext>
            </a:extLst>
          </p:cNvPr>
          <p:cNvSpPr txBox="1"/>
          <p:nvPr/>
        </p:nvSpPr>
        <p:spPr>
          <a:xfrm>
            <a:off x="275019" y="1677407"/>
            <a:ext cx="5400000" cy="412164"/>
          </a:xfrm>
          <a:prstGeom prst="rect">
            <a:avLst/>
          </a:prstGeom>
          <a:noFill/>
        </p:spPr>
        <p:txBody>
          <a:bodyPr wrap="square" rtlCol="0">
            <a:spAutoFit/>
          </a:bodyPr>
          <a:lstStyle/>
          <a:p>
            <a:pPr>
              <a:lnSpc>
                <a:spcPct val="130000"/>
              </a:lnSpc>
            </a:pPr>
            <a:r>
              <a:rPr lang="en-US" altLang="ja-JP" b="1" dirty="0">
                <a:latin typeface="Century" panose="02040604050505020304" pitchFamily="18" charset="0"/>
              </a:rPr>
              <a:t>※</a:t>
            </a:r>
            <a:r>
              <a:rPr lang="ja-JP" altLang="en-US" b="1" dirty="0">
                <a:latin typeface="Century" panose="02040604050505020304" pitchFamily="18" charset="0"/>
              </a:rPr>
              <a:t>　事故発生概要図</a:t>
            </a:r>
            <a:endParaRPr lang="en-US" altLang="ja-JP" b="1" dirty="0">
              <a:latin typeface="Century" panose="02040604050505020304" pitchFamily="18" charset="0"/>
            </a:endParaRPr>
          </a:p>
        </p:txBody>
      </p:sp>
      <p:sp>
        <p:nvSpPr>
          <p:cNvPr id="7" name="テキスト ボックス 6">
            <a:extLst>
              <a:ext uri="{FF2B5EF4-FFF2-40B4-BE49-F238E27FC236}">
                <a16:creationId xmlns:a16="http://schemas.microsoft.com/office/drawing/2014/main" id="{F142DA3A-FB68-6E22-FBBE-C932819D554C}"/>
              </a:ext>
            </a:extLst>
          </p:cNvPr>
          <p:cNvSpPr txBox="1"/>
          <p:nvPr/>
        </p:nvSpPr>
        <p:spPr>
          <a:xfrm>
            <a:off x="158905" y="1227465"/>
            <a:ext cx="9564577" cy="393762"/>
          </a:xfrm>
          <a:prstGeom prst="rect">
            <a:avLst/>
          </a:prstGeom>
          <a:noFill/>
        </p:spPr>
        <p:txBody>
          <a:bodyPr wrap="square" rtlCol="0">
            <a:spAutoFit/>
          </a:bodyPr>
          <a:lstStyle/>
          <a:p>
            <a:pPr>
              <a:lnSpc>
                <a:spcPct val="130000"/>
              </a:lnSpc>
            </a:pPr>
            <a:r>
              <a:rPr lang="ja-JP" altLang="en-US" sz="1700" b="1" dirty="0">
                <a:latin typeface="Century" panose="02040604050505020304" pitchFamily="18" charset="0"/>
              </a:rPr>
              <a:t>大野処理区ゲリラ豪雨発生予測時における降雨前の雨水ポンプ放流操作事故（令和</a:t>
            </a:r>
            <a:r>
              <a:rPr lang="en-US" altLang="ja-JP" sz="1700" b="1" dirty="0">
                <a:latin typeface="Century" panose="02040604050505020304" pitchFamily="18" charset="0"/>
              </a:rPr>
              <a:t>4</a:t>
            </a:r>
            <a:r>
              <a:rPr lang="ja-JP" altLang="en-US" sz="1700" b="1" dirty="0">
                <a:latin typeface="Century" panose="02040604050505020304" pitchFamily="18" charset="0"/>
              </a:rPr>
              <a:t>年</a:t>
            </a:r>
            <a:r>
              <a:rPr lang="en-US" altLang="ja-JP" sz="1700" b="1" dirty="0">
                <a:latin typeface="Century" panose="02040604050505020304" pitchFamily="18" charset="0"/>
              </a:rPr>
              <a:t>7</a:t>
            </a:r>
            <a:r>
              <a:rPr lang="ja-JP" altLang="en-US" sz="1700" b="1" dirty="0">
                <a:latin typeface="Century" panose="02040604050505020304" pitchFamily="18" charset="0"/>
              </a:rPr>
              <a:t>月</a:t>
            </a:r>
            <a:r>
              <a:rPr lang="en-US" altLang="ja-JP" sz="1700" b="1" dirty="0">
                <a:latin typeface="Century" panose="02040604050505020304" pitchFamily="18" charset="0"/>
              </a:rPr>
              <a:t>28</a:t>
            </a:r>
            <a:r>
              <a:rPr lang="ja-JP" altLang="en-US" sz="1700" b="1" dirty="0">
                <a:latin typeface="Century" panose="02040604050505020304" pitchFamily="18" charset="0"/>
              </a:rPr>
              <a:t>日発生）</a:t>
            </a:r>
            <a:endParaRPr lang="en-US" altLang="ja-JP" sz="1700" b="1" dirty="0">
              <a:latin typeface="Century" panose="02040604050505020304" pitchFamily="18" charset="0"/>
            </a:endParaRPr>
          </a:p>
        </p:txBody>
      </p:sp>
      <p:sp>
        <p:nvSpPr>
          <p:cNvPr id="13" name="テキスト ボックス 12">
            <a:extLst>
              <a:ext uri="{FF2B5EF4-FFF2-40B4-BE49-F238E27FC236}">
                <a16:creationId xmlns:a16="http://schemas.microsoft.com/office/drawing/2014/main" id="{FCAE65E2-75DD-7DDC-6099-F9B62D045AF0}"/>
              </a:ext>
            </a:extLst>
          </p:cNvPr>
          <p:cNvSpPr txBox="1"/>
          <p:nvPr/>
        </p:nvSpPr>
        <p:spPr>
          <a:xfrm>
            <a:off x="537029" y="2509050"/>
            <a:ext cx="1625600" cy="307777"/>
          </a:xfrm>
          <a:prstGeom prst="rect">
            <a:avLst/>
          </a:prstGeom>
          <a:noFill/>
        </p:spPr>
        <p:txBody>
          <a:bodyPr wrap="square" rtlCol="0">
            <a:spAutoFit/>
          </a:bodyPr>
          <a:lstStyle/>
          <a:p>
            <a:r>
              <a:rPr kumimoji="1" lang="ja-JP" altLang="en-US" sz="1400" dirty="0"/>
              <a:t>塚本抽水所</a:t>
            </a:r>
          </a:p>
        </p:txBody>
      </p:sp>
      <p:sp>
        <p:nvSpPr>
          <p:cNvPr id="14" name="テキスト ボックス 13">
            <a:extLst>
              <a:ext uri="{FF2B5EF4-FFF2-40B4-BE49-F238E27FC236}">
                <a16:creationId xmlns:a16="http://schemas.microsoft.com/office/drawing/2014/main" id="{E94A787B-9BBF-C019-0FE9-71334BAF6879}"/>
              </a:ext>
            </a:extLst>
          </p:cNvPr>
          <p:cNvSpPr txBox="1"/>
          <p:nvPr/>
        </p:nvSpPr>
        <p:spPr>
          <a:xfrm>
            <a:off x="5348988" y="2501795"/>
            <a:ext cx="1625600" cy="307777"/>
          </a:xfrm>
          <a:prstGeom prst="rect">
            <a:avLst/>
          </a:prstGeom>
          <a:noFill/>
        </p:spPr>
        <p:txBody>
          <a:bodyPr wrap="square" rtlCol="0">
            <a:spAutoFit/>
          </a:bodyPr>
          <a:lstStyle/>
          <a:p>
            <a:r>
              <a:rPr kumimoji="1" lang="ja-JP" altLang="en-US" sz="1400" dirty="0"/>
              <a:t>佃第</a:t>
            </a:r>
            <a:r>
              <a:rPr kumimoji="1" lang="en-US" altLang="ja-JP" sz="1400" dirty="0"/>
              <a:t>2</a:t>
            </a:r>
            <a:r>
              <a:rPr kumimoji="1" lang="ja-JP" altLang="en-US" sz="1400" dirty="0"/>
              <a:t>抽水所</a:t>
            </a:r>
          </a:p>
        </p:txBody>
      </p:sp>
      <p:sp>
        <p:nvSpPr>
          <p:cNvPr id="16" name="テキスト ボックス 15">
            <a:extLst>
              <a:ext uri="{FF2B5EF4-FFF2-40B4-BE49-F238E27FC236}">
                <a16:creationId xmlns:a16="http://schemas.microsoft.com/office/drawing/2014/main" id="{EA4250F3-2190-C334-D6E6-1F3AC16480C7}"/>
              </a:ext>
            </a:extLst>
          </p:cNvPr>
          <p:cNvSpPr txBox="1"/>
          <p:nvPr/>
        </p:nvSpPr>
        <p:spPr>
          <a:xfrm>
            <a:off x="725647" y="5534295"/>
            <a:ext cx="3701209" cy="584775"/>
          </a:xfrm>
          <a:prstGeom prst="rect">
            <a:avLst/>
          </a:prstGeom>
          <a:noFill/>
        </p:spPr>
        <p:txBody>
          <a:bodyPr wrap="square">
            <a:spAutoFit/>
          </a:bodyPr>
          <a:lstStyle/>
          <a:p>
            <a:r>
              <a:rPr kumimoji="1" lang="ja-JP" altLang="ja-JP" sz="1600" kern="1200" dirty="0">
                <a:solidFill>
                  <a:schemeClr val="dk1"/>
                </a:solidFill>
                <a:effectLst/>
                <a:latin typeface="+mn-lt"/>
                <a:ea typeface="+mn-ea"/>
                <a:cs typeface="+mn-cs"/>
              </a:rPr>
              <a:t>当日は雨水ポンプの管理運転実施のため、ポンプ井水位を上昇させていた。</a:t>
            </a:r>
          </a:p>
        </p:txBody>
      </p:sp>
      <p:sp>
        <p:nvSpPr>
          <p:cNvPr id="17" name="テキスト ボックス 16">
            <a:extLst>
              <a:ext uri="{FF2B5EF4-FFF2-40B4-BE49-F238E27FC236}">
                <a16:creationId xmlns:a16="http://schemas.microsoft.com/office/drawing/2014/main" id="{EFAF08F4-32CC-5240-36D8-AE1BB2E93D60}"/>
              </a:ext>
            </a:extLst>
          </p:cNvPr>
          <p:cNvSpPr txBox="1"/>
          <p:nvPr/>
        </p:nvSpPr>
        <p:spPr>
          <a:xfrm>
            <a:off x="5464633" y="5519781"/>
            <a:ext cx="3701209" cy="830997"/>
          </a:xfrm>
          <a:prstGeom prst="rect">
            <a:avLst/>
          </a:prstGeom>
          <a:noFill/>
        </p:spPr>
        <p:txBody>
          <a:bodyPr wrap="square">
            <a:spAutoFit/>
          </a:bodyPr>
          <a:lstStyle/>
          <a:p>
            <a:r>
              <a:rPr kumimoji="1" lang="ja-JP" altLang="ja-JP" sz="1600" kern="1200" dirty="0">
                <a:solidFill>
                  <a:schemeClr val="dk1"/>
                </a:solidFill>
                <a:effectLst/>
                <a:latin typeface="+mn-lt"/>
                <a:ea typeface="+mn-ea"/>
                <a:cs typeface="+mn-cs"/>
              </a:rPr>
              <a:t>晴天時における送水制限がある中で事故当日は流入水量が多く、日常の汚水ポンプの運転で雨水ポンプ起動水位を超過した。</a:t>
            </a:r>
          </a:p>
        </p:txBody>
      </p:sp>
      <p:pic>
        <p:nvPicPr>
          <p:cNvPr id="3" name="図 2">
            <a:extLst>
              <a:ext uri="{FF2B5EF4-FFF2-40B4-BE49-F238E27FC236}">
                <a16:creationId xmlns:a16="http://schemas.microsoft.com/office/drawing/2014/main" id="{401513F3-A735-C030-7EF7-CD62DFD27ED6}"/>
              </a:ext>
            </a:extLst>
          </p:cNvPr>
          <p:cNvPicPr>
            <a:picLocks noChangeAspect="1"/>
          </p:cNvPicPr>
          <p:nvPr/>
        </p:nvPicPr>
        <p:blipFill>
          <a:blip r:embed="rId3"/>
          <a:stretch>
            <a:fillRect/>
          </a:stretch>
        </p:blipFill>
        <p:spPr>
          <a:xfrm>
            <a:off x="149005" y="2757835"/>
            <a:ext cx="4840644" cy="2731245"/>
          </a:xfrm>
          <a:prstGeom prst="rect">
            <a:avLst/>
          </a:prstGeom>
        </p:spPr>
      </p:pic>
      <p:pic>
        <p:nvPicPr>
          <p:cNvPr id="4" name="図 3">
            <a:extLst>
              <a:ext uri="{FF2B5EF4-FFF2-40B4-BE49-F238E27FC236}">
                <a16:creationId xmlns:a16="http://schemas.microsoft.com/office/drawing/2014/main" id="{4D00D514-E2C8-DC23-DEA0-91F32B03F6EE}"/>
              </a:ext>
            </a:extLst>
          </p:cNvPr>
          <p:cNvPicPr>
            <a:picLocks noChangeAspect="1"/>
          </p:cNvPicPr>
          <p:nvPr/>
        </p:nvPicPr>
        <p:blipFill>
          <a:blip r:embed="rId4"/>
          <a:stretch>
            <a:fillRect/>
          </a:stretch>
        </p:blipFill>
        <p:spPr>
          <a:xfrm>
            <a:off x="5029681" y="3014294"/>
            <a:ext cx="4590686" cy="2462997"/>
          </a:xfrm>
          <a:prstGeom prst="rect">
            <a:avLst/>
          </a:prstGeom>
        </p:spPr>
      </p:pic>
    </p:spTree>
    <p:extLst>
      <p:ext uri="{BB962C8B-B14F-4D97-AF65-F5344CB8AC3E}">
        <p14:creationId xmlns:p14="http://schemas.microsoft.com/office/powerpoint/2010/main" val="3705141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2275"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275" dirty="0" smtClean="0">
                <a:solidFill>
                  <a:schemeClr val="bg1"/>
                </a:solidFill>
                <a:latin typeface="HGP創英角ｺﾞｼｯｸUB" panose="020B0900000000000000" pitchFamily="50" charset="-128"/>
                <a:ea typeface="HGP創英角ｺﾞｼｯｸUB" panose="020B0900000000000000" pitchFamily="50" charset="-128"/>
              </a:rPr>
              <a:t>（参考）</a:t>
            </a:r>
            <a:r>
              <a:rPr lang="en-US" altLang="ja-JP" sz="2275" dirty="0" smtClean="0">
                <a:solidFill>
                  <a:schemeClr val="bg1"/>
                </a:solidFill>
                <a:latin typeface="HGP創英角ｺﾞｼｯｸUB" panose="020B0900000000000000" pitchFamily="50" charset="-128"/>
                <a:ea typeface="HGP創英角ｺﾞｼｯｸUB" panose="020B0900000000000000" pitchFamily="50" charset="-128"/>
              </a:rPr>
              <a:t>H29-R3</a:t>
            </a:r>
            <a:r>
              <a:rPr lang="ja-JP" altLang="en-US" sz="2275" dirty="0" smtClean="0">
                <a:solidFill>
                  <a:schemeClr val="bg1"/>
                </a:solidFill>
                <a:latin typeface="HGP創英角ｺﾞｼｯｸUB" panose="020B0900000000000000" pitchFamily="50" charset="-128"/>
                <a:ea typeface="HGP創英角ｺﾞｼｯｸUB" panose="020B0900000000000000" pitchFamily="50" charset="-128"/>
              </a:rPr>
              <a:t>事故発生件数</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72908" y="96839"/>
            <a:ext cx="897965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a:solidFill>
                  <a:schemeClr val="tx1"/>
                </a:solidFill>
                <a:latin typeface="HGPｺﾞｼｯｸE" panose="020B0900000000000000" pitchFamily="50" charset="-128"/>
                <a:ea typeface="HGPｺﾞｼｯｸE" panose="020B0900000000000000" pitchFamily="50" charset="-128"/>
              </a:rPr>
              <a:t>５．包括委託に関連する事故発生状況</a:t>
            </a:r>
            <a:r>
              <a:rPr lang="ja-JP" altLang="en-US" sz="2275" dirty="0" smtClean="0">
                <a:solidFill>
                  <a:schemeClr val="tx1"/>
                </a:solidFill>
                <a:latin typeface="HGPｺﾞｼｯｸE" panose="020B0900000000000000" pitchFamily="50" charset="-128"/>
                <a:ea typeface="HGPｺﾞｼｯｸE" panose="020B0900000000000000" pitchFamily="50" charset="-128"/>
              </a:rPr>
              <a:t>（過年度比較）</a:t>
            </a:r>
            <a:endParaRPr lang="en-US" altLang="ja-JP" sz="2275" dirty="0">
              <a:solidFill>
                <a:schemeClr val="tx1"/>
              </a:solidFill>
              <a:latin typeface="HGPｺﾞｼｯｸE" panose="020B0900000000000000" pitchFamily="50" charset="-128"/>
              <a:ea typeface="HGPｺﾞｼｯｸE" panose="020B0900000000000000" pitchFamily="50" charset="-128"/>
            </a:endParaRPr>
          </a:p>
          <a:p>
            <a:pPr>
              <a:lnSpc>
                <a:spcPts val="2194"/>
              </a:lnSpc>
            </a:pP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スライド番号プレースホルダー 5"/>
          <p:cNvSpPr>
            <a:spLocks noGrp="1"/>
          </p:cNvSpPr>
          <p:nvPr>
            <p:ph type="sldNum" sz="quarter" idx="12"/>
          </p:nvPr>
        </p:nvSpPr>
        <p:spPr/>
        <p:txBody>
          <a:bodyPr/>
          <a:lstStyle/>
          <a:p>
            <a:fld id="{36EC18DB-A5DF-4E0E-B815-FCD04A2C4B2C}" type="slidenum">
              <a:rPr kumimoji="1" lang="ja-JP" altLang="en-US" smtClean="0"/>
              <a:t>41</a:t>
            </a:fld>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3907014015"/>
              </p:ext>
            </p:extLst>
          </p:nvPr>
        </p:nvGraphicFramePr>
        <p:xfrm>
          <a:off x="609601" y="1560260"/>
          <a:ext cx="8929485" cy="4871252"/>
        </p:xfrm>
        <a:graphic>
          <a:graphicData uri="http://schemas.openxmlformats.org/drawingml/2006/table">
            <a:tbl>
              <a:tblPr firstRow="1" bandRow="1">
                <a:tableStyleId>{5C22544A-7EE6-4342-B048-85BDC9FD1C3A}</a:tableStyleId>
              </a:tblPr>
              <a:tblGrid>
                <a:gridCol w="1318018">
                  <a:extLst>
                    <a:ext uri="{9D8B030D-6E8A-4147-A177-3AD203B41FA5}">
                      <a16:colId xmlns:a16="http://schemas.microsoft.com/office/drawing/2014/main" val="1716734234"/>
                    </a:ext>
                  </a:extLst>
                </a:gridCol>
                <a:gridCol w="699467">
                  <a:extLst>
                    <a:ext uri="{9D8B030D-6E8A-4147-A177-3AD203B41FA5}">
                      <a16:colId xmlns:a16="http://schemas.microsoft.com/office/drawing/2014/main" val="2051590404"/>
                    </a:ext>
                  </a:extLst>
                </a:gridCol>
                <a:gridCol w="1152000">
                  <a:extLst>
                    <a:ext uri="{9D8B030D-6E8A-4147-A177-3AD203B41FA5}">
                      <a16:colId xmlns:a16="http://schemas.microsoft.com/office/drawing/2014/main" val="3868781665"/>
                    </a:ext>
                  </a:extLst>
                </a:gridCol>
                <a:gridCol w="1152000">
                  <a:extLst>
                    <a:ext uri="{9D8B030D-6E8A-4147-A177-3AD203B41FA5}">
                      <a16:colId xmlns:a16="http://schemas.microsoft.com/office/drawing/2014/main" val="3511961762"/>
                    </a:ext>
                  </a:extLst>
                </a:gridCol>
                <a:gridCol w="1152000">
                  <a:extLst>
                    <a:ext uri="{9D8B030D-6E8A-4147-A177-3AD203B41FA5}">
                      <a16:colId xmlns:a16="http://schemas.microsoft.com/office/drawing/2014/main" val="504868622"/>
                    </a:ext>
                  </a:extLst>
                </a:gridCol>
                <a:gridCol w="1152000">
                  <a:extLst>
                    <a:ext uri="{9D8B030D-6E8A-4147-A177-3AD203B41FA5}">
                      <a16:colId xmlns:a16="http://schemas.microsoft.com/office/drawing/2014/main" val="2982441979"/>
                    </a:ext>
                  </a:extLst>
                </a:gridCol>
                <a:gridCol w="1152000">
                  <a:extLst>
                    <a:ext uri="{9D8B030D-6E8A-4147-A177-3AD203B41FA5}">
                      <a16:colId xmlns:a16="http://schemas.microsoft.com/office/drawing/2014/main" val="3548261750"/>
                    </a:ext>
                  </a:extLst>
                </a:gridCol>
                <a:gridCol w="1152000">
                  <a:extLst>
                    <a:ext uri="{9D8B030D-6E8A-4147-A177-3AD203B41FA5}">
                      <a16:colId xmlns:a16="http://schemas.microsoft.com/office/drawing/2014/main" val="577235993"/>
                    </a:ext>
                  </a:extLst>
                </a:gridCol>
              </a:tblGrid>
              <a:tr h="555594">
                <a:tc>
                  <a:txBody>
                    <a:bodyPr/>
                    <a:lstStyle/>
                    <a:p>
                      <a:pPr algn="ctr"/>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smtClean="0"/>
                        <a:t>H29</a:t>
                      </a:r>
                      <a:endParaRPr kumimoji="1" lang="ja-JP" altLang="en-US" sz="1600" dirty="0"/>
                    </a:p>
                  </a:txBody>
                  <a:tcPr anchor="ctr"/>
                </a:tc>
                <a:tc>
                  <a:txBody>
                    <a:bodyPr/>
                    <a:lstStyle/>
                    <a:p>
                      <a:pPr algn="ctr"/>
                      <a:r>
                        <a:rPr kumimoji="1" lang="en-US" altLang="ja-JP" sz="1600" dirty="0" smtClean="0"/>
                        <a:t>H30</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R1</a:t>
                      </a:r>
                      <a:endParaRPr kumimoji="1" lang="ja-JP" altLang="en-US" sz="16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R2</a:t>
                      </a:r>
                      <a:endParaRPr kumimoji="1" lang="ja-JP" altLang="en-US" sz="1600" dirty="0" smtClean="0"/>
                    </a:p>
                  </a:txBody>
                  <a:tcPr anchor="ctr"/>
                </a:tc>
                <a:tc>
                  <a:txBody>
                    <a:bodyPr/>
                    <a:lstStyle/>
                    <a:p>
                      <a:pPr algn="ctr"/>
                      <a:r>
                        <a:rPr kumimoji="1" lang="en-US" altLang="ja-JP" sz="1600" dirty="0" smtClean="0"/>
                        <a:t>R3</a:t>
                      </a:r>
                      <a:endParaRPr kumimoji="1" lang="ja-JP" altLang="en-US" sz="1600" dirty="0"/>
                    </a:p>
                  </a:txBody>
                  <a:tcPr anchor="ctr">
                    <a:lnR w="38100" cap="flat" cmpd="sng" algn="ctr">
                      <a:solidFill>
                        <a:schemeClr val="bg1"/>
                      </a:solidFill>
                      <a:prstDash val="solid"/>
                      <a:round/>
                      <a:headEnd type="none" w="med" len="med"/>
                      <a:tailEnd type="none" w="med" len="med"/>
                    </a:lnR>
                  </a:tcPr>
                </a:tc>
                <a:tc>
                  <a:txBody>
                    <a:bodyPr/>
                    <a:lstStyle/>
                    <a:p>
                      <a:pPr algn="ctr"/>
                      <a:r>
                        <a:rPr kumimoji="1" lang="en-US" altLang="ja-JP" sz="1600" dirty="0" smtClean="0"/>
                        <a:t>R4</a:t>
                      </a:r>
                    </a:p>
                    <a:p>
                      <a:pPr algn="ctr"/>
                      <a:r>
                        <a:rPr kumimoji="1" lang="ja-JP" altLang="en-US" sz="900" dirty="0" smtClean="0"/>
                        <a:t>（モニタリング年度）</a:t>
                      </a:r>
                      <a:endParaRPr kumimoji="1" lang="en-US" altLang="ja-JP" sz="900" dirty="0" smtClean="0"/>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7308062"/>
                  </a:ext>
                </a:extLst>
              </a:tr>
              <a:tr h="471740">
                <a:tc rowSpan="3">
                  <a:txBody>
                    <a:bodyPr/>
                    <a:lstStyle/>
                    <a:p>
                      <a:pPr algn="ctr"/>
                      <a:r>
                        <a:rPr kumimoji="1" lang="ja-JP" altLang="en-US" sz="1600" dirty="0" smtClean="0"/>
                        <a:t>管路</a:t>
                      </a:r>
                      <a:endParaRPr kumimoji="1" lang="ja-JP" altLang="en-US" sz="1600" dirty="0"/>
                    </a:p>
                  </a:txBody>
                  <a:tcPr anchor="ctr">
                    <a:lnB w="38100" cap="flat" cmpd="sng" algn="ctr">
                      <a:solidFill>
                        <a:schemeClr val="bg1"/>
                      </a:solidFill>
                      <a:prstDash val="solid"/>
                      <a:round/>
                      <a:headEnd type="none" w="med" len="med"/>
                      <a:tailEnd type="none" w="med" len="med"/>
                    </a:lnB>
                  </a:tcPr>
                </a:tc>
                <a:tc>
                  <a:txBody>
                    <a:bodyPr/>
                    <a:lstStyle/>
                    <a:p>
                      <a:pPr algn="ctr"/>
                      <a:r>
                        <a:rPr kumimoji="1" lang="ja-JP" altLang="en-US" sz="1600" dirty="0" smtClean="0"/>
                        <a:t>大</a:t>
                      </a:r>
                      <a:endParaRPr kumimoji="1" lang="ja-JP" altLang="en-US" sz="16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L w="381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06528898"/>
                  </a:ext>
                </a:extLst>
              </a:tr>
              <a:tr h="474405">
                <a:tc vMerge="1">
                  <a:txBody>
                    <a:bodyPr/>
                    <a:lstStyle/>
                    <a:p>
                      <a:endParaRPr kumimoji="1" lang="ja-JP" altLang="en-US"/>
                    </a:p>
                  </a:txBody>
                  <a:tcPr/>
                </a:tc>
                <a:tc>
                  <a:txBody>
                    <a:bodyPr/>
                    <a:lstStyle/>
                    <a:p>
                      <a:pPr algn="ctr"/>
                      <a:r>
                        <a:rPr kumimoji="1" lang="ja-JP" altLang="en-US" sz="1600" dirty="0" smtClean="0"/>
                        <a:t>中</a:t>
                      </a:r>
                      <a:endParaRPr kumimoji="1" lang="ja-JP" altLang="en-US" sz="16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38134801"/>
                  </a:ext>
                </a:extLst>
              </a:tr>
              <a:tr h="474405">
                <a:tc vMerge="1">
                  <a:txBody>
                    <a:bodyPr/>
                    <a:lstStyle/>
                    <a:p>
                      <a:endParaRPr kumimoji="1" lang="ja-JP" altLang="en-US"/>
                    </a:p>
                  </a:txBody>
                  <a:tcPr/>
                </a:tc>
                <a:tc>
                  <a:txBody>
                    <a:bodyPr/>
                    <a:lstStyle/>
                    <a:p>
                      <a:pPr algn="ctr"/>
                      <a:r>
                        <a:rPr kumimoji="1" lang="ja-JP" altLang="en-US" sz="1600" dirty="0" smtClean="0"/>
                        <a:t>小</a:t>
                      </a:r>
                      <a:endParaRPr kumimoji="1" lang="ja-JP" altLang="en-US" sz="16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13</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smtClean="0"/>
                        <a:t>６</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smtClean="0"/>
                        <a:t>３</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12</a:t>
                      </a:r>
                      <a:endParaRPr kumimoji="1" lang="ja-JP" altLang="en-US" sz="18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smtClean="0"/>
                        <a:t>４</a:t>
                      </a:r>
                      <a:endParaRPr kumimoji="1" lang="ja-JP" altLang="en-US" sz="1800" dirty="0"/>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t>12</a:t>
                      </a:r>
                      <a:endParaRPr kumimoji="1" lang="ja-JP" altLang="en-US" sz="1800" dirty="0"/>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67079468"/>
                  </a:ext>
                </a:extLst>
              </a:tr>
              <a:tr h="517133">
                <a:tc rowSpan="3">
                  <a:txBody>
                    <a:bodyPr/>
                    <a:lstStyle/>
                    <a:p>
                      <a:pPr algn="ctr"/>
                      <a:r>
                        <a:rPr kumimoji="1" lang="ja-JP" altLang="en-US" sz="1600" dirty="0" smtClean="0"/>
                        <a:t>処理場</a:t>
                      </a:r>
                      <a:endParaRPr kumimoji="1" lang="en-US" altLang="ja-JP" sz="1600" dirty="0" smtClean="0"/>
                    </a:p>
                    <a:p>
                      <a:pPr algn="ctr"/>
                      <a:r>
                        <a:rPr kumimoji="1" lang="ja-JP" altLang="en-US" sz="1600" dirty="0" smtClean="0"/>
                        <a:t>・抽水所</a:t>
                      </a:r>
                      <a:endParaRPr kumimoji="1" lang="ja-JP" altLang="en-US" sz="1600" dirty="0"/>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600" dirty="0" smtClean="0"/>
                        <a:t>大</a:t>
                      </a:r>
                      <a:endParaRPr kumimoji="1" lang="ja-JP" altLang="en-US" sz="16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3939902"/>
                  </a:ext>
                </a:extLst>
              </a:tr>
              <a:tr h="451709">
                <a:tc vMerge="1">
                  <a:txBody>
                    <a:bodyPr/>
                    <a:lstStyle/>
                    <a:p>
                      <a:endParaRPr kumimoji="1" lang="ja-JP" altLang="en-US"/>
                    </a:p>
                  </a:txBody>
                  <a:tcPr/>
                </a:tc>
                <a:tc>
                  <a:txBody>
                    <a:bodyPr/>
                    <a:lstStyle/>
                    <a:p>
                      <a:pPr algn="ctr"/>
                      <a:r>
                        <a:rPr kumimoji="1" lang="ja-JP" altLang="en-US" sz="1600" dirty="0" smtClean="0"/>
                        <a:t>中</a:t>
                      </a:r>
                      <a:endParaRPr kumimoji="1" lang="ja-JP" altLang="en-US" sz="16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1</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４</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１</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２</a:t>
                      </a:r>
                      <a:endParaRPr kumimoji="1" lang="en-US" altLang="ja-JP" sz="1800" dirty="0" smtClean="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3847249"/>
                  </a:ext>
                </a:extLst>
              </a:tr>
              <a:tr h="451709">
                <a:tc vMerge="1">
                  <a:txBody>
                    <a:bodyPr/>
                    <a:lstStyle/>
                    <a:p>
                      <a:endParaRPr kumimoji="1" lang="ja-JP" altLang="en-US"/>
                    </a:p>
                  </a:txBody>
                  <a:tcPr/>
                </a:tc>
                <a:tc>
                  <a:txBody>
                    <a:bodyPr/>
                    <a:lstStyle/>
                    <a:p>
                      <a:pPr algn="ctr"/>
                      <a:r>
                        <a:rPr kumimoji="1" lang="ja-JP" altLang="en-US" sz="1600" dirty="0" smtClean="0"/>
                        <a:t>小</a:t>
                      </a:r>
                      <a:endParaRPr kumimoji="1" lang="ja-JP" altLang="en-US" sz="160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ja-JP" altLang="en-US" sz="1800" dirty="0" smtClean="0">
                          <a:solidFill>
                            <a:schemeClr val="tx1"/>
                          </a:solidFill>
                        </a:rPr>
                        <a:t>２</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3</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3</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0</a:t>
                      </a: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0</a:t>
                      </a:r>
                      <a:endParaRPr kumimoji="1" lang="ja-JP" altLang="en-US" sz="1800" dirty="0">
                        <a:solidFill>
                          <a:schemeClr val="tx1"/>
                        </a:solidFill>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0</a:t>
                      </a: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0210358"/>
                  </a:ext>
                </a:extLst>
              </a:tr>
              <a:tr h="388353">
                <a:tc rowSpan="3">
                  <a:txBody>
                    <a:bodyPr/>
                    <a:lstStyle/>
                    <a:p>
                      <a:pPr algn="ctr"/>
                      <a:r>
                        <a:rPr kumimoji="1" lang="ja-JP" altLang="en-US" sz="1600" dirty="0" smtClean="0"/>
                        <a:t>合計</a:t>
                      </a:r>
                      <a:endParaRPr kumimoji="1" lang="ja-JP" altLang="en-US" sz="1600" dirty="0"/>
                    </a:p>
                  </a:txBody>
                  <a:tcPr anchor="ctr">
                    <a:lnT w="38100" cap="flat" cmpd="sng" algn="ctr">
                      <a:solidFill>
                        <a:schemeClr val="bg1"/>
                      </a:solidFill>
                      <a:prstDash val="solid"/>
                      <a:round/>
                      <a:headEnd type="none" w="med" len="med"/>
                      <a:tailEnd type="none" w="med" len="med"/>
                    </a:lnT>
                  </a:tcPr>
                </a:tc>
                <a:tc>
                  <a:txBody>
                    <a:bodyPr/>
                    <a:lstStyle/>
                    <a:p>
                      <a:pPr algn="ctr"/>
                      <a:r>
                        <a:rPr kumimoji="1" lang="ja-JP" altLang="en-US" sz="1600" dirty="0" smtClean="0"/>
                        <a:t>大</a:t>
                      </a:r>
                      <a:endParaRPr kumimoji="1" lang="ja-JP" altLang="en-US" sz="16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t>0</a:t>
                      </a:r>
                      <a:endParaRPr kumimoji="1" lang="ja-JP" altLang="en-US" sz="1800"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2191655"/>
                  </a:ext>
                </a:extLst>
              </a:tr>
              <a:tr h="516099">
                <a:tc vMerge="1">
                  <a:txBody>
                    <a:bodyPr/>
                    <a:lstStyle/>
                    <a:p>
                      <a:endParaRPr kumimoji="1" lang="ja-JP" altLang="en-US"/>
                    </a:p>
                  </a:txBody>
                  <a:tcPr/>
                </a:tc>
                <a:tc>
                  <a:txBody>
                    <a:bodyPr/>
                    <a:lstStyle/>
                    <a:p>
                      <a:pPr algn="ctr"/>
                      <a:r>
                        <a:rPr kumimoji="1" lang="ja-JP" altLang="en-US" sz="1600" dirty="0" smtClean="0"/>
                        <a:t>中</a:t>
                      </a:r>
                      <a:endParaRPr kumimoji="1" lang="ja-JP" altLang="en-US" sz="16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1</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1</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en-US" altLang="ja-JP" sz="1800" dirty="0" smtClean="0">
                          <a:solidFill>
                            <a:schemeClr val="tx1"/>
                          </a:solidFill>
                        </a:rPr>
                        <a:t>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４</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１</a:t>
                      </a: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solidFill>
                            <a:schemeClr val="tx1"/>
                          </a:solidFill>
                        </a:rPr>
                        <a:t>２</a:t>
                      </a:r>
                      <a:endParaRPr kumimoji="1" lang="en-US" altLang="ja-JP" sz="1800" dirty="0" smtClean="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9618560"/>
                  </a:ext>
                </a:extLst>
              </a:tr>
              <a:tr h="516099">
                <a:tc vMerge="1">
                  <a:txBody>
                    <a:bodyPr/>
                    <a:lstStyle/>
                    <a:p>
                      <a:endParaRPr kumimoji="1" lang="ja-JP" altLang="en-US"/>
                    </a:p>
                  </a:txBody>
                  <a:tcPr/>
                </a:tc>
                <a:tc>
                  <a:txBody>
                    <a:bodyPr/>
                    <a:lstStyle/>
                    <a:p>
                      <a:pPr algn="ctr"/>
                      <a:r>
                        <a:rPr kumimoji="1" lang="ja-JP" altLang="en-US" sz="1600" dirty="0" smtClean="0"/>
                        <a:t>小</a:t>
                      </a:r>
                      <a:endParaRPr kumimoji="1" lang="ja-JP" altLang="en-US" sz="1600" dirty="0"/>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smtClean="0">
                          <a:solidFill>
                            <a:schemeClr val="tx1"/>
                          </a:solidFill>
                        </a:rPr>
                        <a:t>15</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smtClean="0">
                          <a:solidFill>
                            <a:schemeClr val="tx1"/>
                          </a:solidFill>
                        </a:rPr>
                        <a:t>9</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smtClean="0">
                          <a:solidFill>
                            <a:schemeClr val="tx1"/>
                          </a:solidFill>
                        </a:rPr>
                        <a:t>6</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smtClean="0">
                          <a:solidFill>
                            <a:schemeClr val="tx1"/>
                          </a:solidFill>
                        </a:rPr>
                        <a:t>12</a:t>
                      </a:r>
                      <a:endParaRPr kumimoji="1" lang="ja-JP" altLang="en-US" sz="1800" dirty="0">
                        <a:solidFill>
                          <a:schemeClr val="tx1"/>
                        </a:solidFill>
                      </a:endParaRPr>
                    </a:p>
                  </a:txBody>
                  <a:tcPr anchor="ctr">
                    <a:lnT w="12700" cap="flat" cmpd="sng" algn="ctr">
                      <a:solidFill>
                        <a:schemeClr val="bg1"/>
                      </a:solidFill>
                      <a:prstDash val="solid"/>
                      <a:round/>
                      <a:headEnd type="none" w="med" len="med"/>
                      <a:tailEnd type="none" w="med" len="med"/>
                    </a:lnT>
                  </a:tcPr>
                </a:tc>
                <a:tc>
                  <a:txBody>
                    <a:bodyPr/>
                    <a:lstStyle/>
                    <a:p>
                      <a:pPr algn="ctr"/>
                      <a:r>
                        <a:rPr kumimoji="1" lang="en-US" altLang="ja-JP" sz="1800" dirty="0" smtClean="0">
                          <a:solidFill>
                            <a:schemeClr val="tx1"/>
                          </a:solidFill>
                        </a:rPr>
                        <a:t>4</a:t>
                      </a:r>
                      <a:endParaRPr kumimoji="1" lang="ja-JP" altLang="en-US" sz="1800" dirty="0">
                        <a:solidFill>
                          <a:schemeClr val="tx1"/>
                        </a:solidFill>
                      </a:endParaRPr>
                    </a:p>
                  </a:txBody>
                  <a:tcPr anchor="ctr">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en-US" altLang="ja-JP" sz="1800" dirty="0" smtClean="0">
                          <a:solidFill>
                            <a:schemeClr val="tx1"/>
                          </a:solidFill>
                        </a:rPr>
                        <a:t>12</a:t>
                      </a:r>
                      <a:endParaRPr kumimoji="1" lang="ja-JP" altLang="en-US" sz="1800" dirty="0">
                        <a:solidFill>
                          <a:schemeClr val="tx1"/>
                        </a:solidFill>
                      </a:endParaRPr>
                    </a:p>
                  </a:txBody>
                  <a:tcPr anchor="ctr">
                    <a:lnL w="381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726328302"/>
                  </a:ext>
                </a:extLst>
              </a:tr>
            </a:tbl>
          </a:graphicData>
        </a:graphic>
      </p:graphicFrame>
    </p:spTree>
    <p:extLst>
      <p:ext uri="{BB962C8B-B14F-4D97-AF65-F5344CB8AC3E}">
        <p14:creationId xmlns:p14="http://schemas.microsoft.com/office/powerpoint/2010/main" val="2358050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81643" y="1120982"/>
            <a:ext cx="4824289" cy="10770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1643" y="2281704"/>
            <a:ext cx="4824289" cy="10770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5029710" y="2281704"/>
            <a:ext cx="4824289" cy="10770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18955" y="1121141"/>
            <a:ext cx="4824289" cy="10770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a:xfrm>
            <a:off x="7625149" y="6511514"/>
            <a:ext cx="2228850" cy="365125"/>
          </a:xfrm>
        </p:spPr>
        <p:txBody>
          <a:bodyPr/>
          <a:lstStyle/>
          <a:p>
            <a:fld id="{36EC18DB-A5DF-4E0E-B815-FCD04A2C4B2C}" type="slidenum">
              <a:rPr kumimoji="1" lang="ja-JP" altLang="en-US" smtClean="0"/>
              <a:t>5</a:t>
            </a:fld>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213279278"/>
              </p:ext>
            </p:extLst>
          </p:nvPr>
        </p:nvGraphicFramePr>
        <p:xfrm>
          <a:off x="111450" y="3889688"/>
          <a:ext cx="9731794" cy="2310994"/>
        </p:xfrm>
        <a:graphic>
          <a:graphicData uri="http://schemas.openxmlformats.org/drawingml/2006/table">
            <a:tbl>
              <a:tblPr firstRow="1" bandRow="1">
                <a:tableStyleId>{5940675A-B579-460E-94D1-54222C63F5DA}</a:tableStyleId>
              </a:tblPr>
              <a:tblGrid>
                <a:gridCol w="1135167">
                  <a:extLst>
                    <a:ext uri="{9D8B030D-6E8A-4147-A177-3AD203B41FA5}">
                      <a16:colId xmlns:a16="http://schemas.microsoft.com/office/drawing/2014/main" val="3741062982"/>
                    </a:ext>
                  </a:extLst>
                </a:gridCol>
                <a:gridCol w="2087133">
                  <a:extLst>
                    <a:ext uri="{9D8B030D-6E8A-4147-A177-3AD203B41FA5}">
                      <a16:colId xmlns:a16="http://schemas.microsoft.com/office/drawing/2014/main" val="3657842705"/>
                    </a:ext>
                  </a:extLst>
                </a:gridCol>
                <a:gridCol w="6509494">
                  <a:extLst>
                    <a:ext uri="{9D8B030D-6E8A-4147-A177-3AD203B41FA5}">
                      <a16:colId xmlns:a16="http://schemas.microsoft.com/office/drawing/2014/main" val="576581708"/>
                    </a:ext>
                  </a:extLst>
                </a:gridCol>
              </a:tblGrid>
              <a:tr h="605222">
                <a:tc>
                  <a:txBody>
                    <a:bodyPr/>
                    <a:lstStyle/>
                    <a:p>
                      <a:pPr algn="ctr">
                        <a:lnSpc>
                          <a:spcPts val="2400"/>
                        </a:lnSpc>
                      </a:pPr>
                      <a:r>
                        <a:rPr kumimoji="1" lang="en-US" altLang="ja-JP" sz="1200" dirty="0" smtClean="0"/>
                        <a:t>PDCA</a:t>
                      </a:r>
                      <a:r>
                        <a:rPr kumimoji="1" lang="ja-JP" altLang="en-US" sz="1200" dirty="0" smtClean="0"/>
                        <a:t>の実施頻度</a:t>
                      </a:r>
                      <a:endParaRPr kumimoji="1" lang="en-US" altLang="ja-JP" sz="1200" dirty="0" smtClean="0"/>
                    </a:p>
                  </a:txBody>
                  <a:tcPr anchor="ctr">
                    <a:solidFill>
                      <a:schemeClr val="accent1">
                        <a:lumMod val="40000"/>
                        <a:lumOff val="60000"/>
                      </a:schemeClr>
                    </a:solidFill>
                  </a:tcPr>
                </a:tc>
                <a:tc>
                  <a:txBody>
                    <a:bodyPr/>
                    <a:lstStyle/>
                    <a:p>
                      <a:pPr algn="ctr">
                        <a:lnSpc>
                          <a:spcPts val="2400"/>
                        </a:lnSpc>
                      </a:pPr>
                      <a:r>
                        <a:rPr kumimoji="1" lang="ja-JP" altLang="en-US" sz="1400" dirty="0" smtClean="0"/>
                        <a:t>目的</a:t>
                      </a:r>
                      <a:endParaRPr kumimoji="1" lang="en-US" altLang="ja-JP" sz="1400" dirty="0" smtClean="0"/>
                    </a:p>
                  </a:txBody>
                  <a:tcPr anchor="ctr">
                    <a:solidFill>
                      <a:schemeClr val="accent1">
                        <a:lumMod val="40000"/>
                        <a:lumOff val="60000"/>
                      </a:schemeClr>
                    </a:solidFill>
                  </a:tcPr>
                </a:tc>
                <a:tc>
                  <a:txBody>
                    <a:bodyPr/>
                    <a:lstStyle/>
                    <a:p>
                      <a:pPr algn="ctr">
                        <a:lnSpc>
                          <a:spcPts val="2400"/>
                        </a:lnSpc>
                      </a:pPr>
                      <a:r>
                        <a:rPr kumimoji="1" lang="ja-JP" altLang="en-US" sz="1400" dirty="0" smtClean="0"/>
                        <a:t>頂きたい意見</a:t>
                      </a:r>
                      <a:endParaRPr kumimoji="1" lang="en-US" altLang="ja-JP" sz="1400" dirty="0" smtClean="0"/>
                    </a:p>
                  </a:txBody>
                  <a:tcPr anchor="ctr">
                    <a:solidFill>
                      <a:schemeClr val="accent1">
                        <a:lumMod val="40000"/>
                        <a:lumOff val="60000"/>
                      </a:schemeClr>
                    </a:solidFill>
                  </a:tcPr>
                </a:tc>
                <a:extLst>
                  <a:ext uri="{0D108BD9-81ED-4DB2-BD59-A6C34878D82A}">
                    <a16:rowId xmlns:a16="http://schemas.microsoft.com/office/drawing/2014/main" val="1487391756"/>
                  </a:ext>
                </a:extLst>
              </a:tr>
              <a:tr h="724778">
                <a:tc>
                  <a:txBody>
                    <a:bodyPr/>
                    <a:lstStyle/>
                    <a:p>
                      <a:pPr algn="ctr">
                        <a:lnSpc>
                          <a:spcPts val="2400"/>
                        </a:lnSpc>
                      </a:pPr>
                      <a:r>
                        <a:rPr kumimoji="1" lang="ja-JP" altLang="en-US" sz="1600" dirty="0" smtClean="0"/>
                        <a:t>毎年</a:t>
                      </a:r>
                      <a:endParaRPr kumimoji="1" lang="ja-JP" altLang="en-US" sz="1600" dirty="0"/>
                    </a:p>
                  </a:txBody>
                  <a:tcPr anchor="ctr"/>
                </a:tc>
                <a:tc>
                  <a:txBody>
                    <a:bodyPr/>
                    <a:lstStyle/>
                    <a:p>
                      <a:pPr>
                        <a:lnSpc>
                          <a:spcPts val="2400"/>
                        </a:lnSpc>
                        <a:spcBef>
                          <a:spcPts val="600"/>
                        </a:spcBef>
                      </a:pPr>
                      <a:r>
                        <a:rPr kumimoji="1" lang="ja-JP" altLang="en-US" sz="1200" dirty="0" smtClean="0"/>
                        <a:t>・業務改善による</a:t>
                      </a:r>
                      <a:r>
                        <a:rPr kumimoji="1" lang="ja-JP" altLang="en-US" sz="1200" u="sng" dirty="0" smtClean="0"/>
                        <a:t>品質確保</a:t>
                      </a:r>
                      <a:endParaRPr kumimoji="1" lang="en-US" altLang="ja-JP" sz="1200" u="sng" dirty="0" smtClean="0"/>
                    </a:p>
                    <a:p>
                      <a:pPr>
                        <a:lnSpc>
                          <a:spcPts val="2400"/>
                        </a:lnSpc>
                        <a:spcBef>
                          <a:spcPts val="600"/>
                        </a:spcBef>
                      </a:pPr>
                      <a:r>
                        <a:rPr kumimoji="1" lang="ja-JP" altLang="en-US" sz="1200" dirty="0" smtClean="0"/>
                        <a:t>・コスト削減の着実な</a:t>
                      </a:r>
                      <a:r>
                        <a:rPr kumimoji="1" lang="ja-JP" altLang="en-US" sz="1200" u="sng" dirty="0" smtClean="0"/>
                        <a:t>進捗確保</a:t>
                      </a:r>
                      <a:endParaRPr kumimoji="1" lang="en-US" altLang="ja-JP" sz="1200" u="sng" dirty="0" smtClean="0"/>
                    </a:p>
                  </a:txBody>
                  <a:tcPr anchor="ctr"/>
                </a:tc>
                <a:tc>
                  <a:txBody>
                    <a:bodyPr/>
                    <a:lstStyle/>
                    <a:p>
                      <a:pPr>
                        <a:lnSpc>
                          <a:spcPts val="2400"/>
                        </a:lnSpc>
                        <a:spcBef>
                          <a:spcPts val="600"/>
                        </a:spcBef>
                      </a:pPr>
                      <a:r>
                        <a:rPr kumimoji="1" lang="ja-JP" altLang="en-US" sz="1200" dirty="0" smtClean="0"/>
                        <a:t>要求水準・評価基準に対する評価・ご意見、各基準値の適正性、確認された課題↔改善策に対する評価・ご意見、契約上の課題、維持管理業務に係る事故に対する再発防止策の有効性・問題点　等</a:t>
                      </a:r>
                      <a:endParaRPr kumimoji="1" lang="en-US" altLang="ja-JP" sz="1200" dirty="0" smtClean="0"/>
                    </a:p>
                  </a:txBody>
                  <a:tcPr anchor="ctr"/>
                </a:tc>
                <a:extLst>
                  <a:ext uri="{0D108BD9-81ED-4DB2-BD59-A6C34878D82A}">
                    <a16:rowId xmlns:a16="http://schemas.microsoft.com/office/drawing/2014/main" val="1206667863"/>
                  </a:ext>
                </a:extLst>
              </a:tr>
              <a:tr h="832714">
                <a:tc>
                  <a:txBody>
                    <a:bodyPr/>
                    <a:lstStyle/>
                    <a:p>
                      <a:pPr algn="ctr">
                        <a:lnSpc>
                          <a:spcPts val="2400"/>
                        </a:lnSpc>
                      </a:pPr>
                      <a:r>
                        <a:rPr kumimoji="1" lang="ja-JP" altLang="en-US" sz="1600" dirty="0" smtClean="0"/>
                        <a:t>５年ごと</a:t>
                      </a:r>
                      <a:endParaRPr kumimoji="1" lang="ja-JP" altLang="en-US" sz="1600" dirty="0"/>
                    </a:p>
                  </a:txBody>
                  <a:tcPr anchor="ctr"/>
                </a:tc>
                <a:tc>
                  <a:txBody>
                    <a:bodyPr/>
                    <a:lstStyle/>
                    <a:p>
                      <a:pPr>
                        <a:lnSpc>
                          <a:spcPts val="2400"/>
                        </a:lnSpc>
                      </a:pPr>
                      <a:r>
                        <a:rPr kumimoji="1" lang="ja-JP" altLang="en-US" sz="1200" dirty="0" smtClean="0"/>
                        <a:t>・時代の流れに対応した</a:t>
                      </a:r>
                      <a:r>
                        <a:rPr kumimoji="1" lang="ja-JP" altLang="en-US" sz="1200" u="sng" dirty="0" smtClean="0"/>
                        <a:t>契約内容の確保</a:t>
                      </a:r>
                      <a:endParaRPr kumimoji="1" lang="en-US" altLang="ja-JP" sz="1200" u="sng" dirty="0" smtClean="0"/>
                    </a:p>
                  </a:txBody>
                  <a:tcPr anchor="ctr"/>
                </a:tc>
                <a:tc>
                  <a:txBody>
                    <a:bodyPr/>
                    <a:lstStyle/>
                    <a:p>
                      <a:pPr>
                        <a:lnSpc>
                          <a:spcPts val="2400"/>
                        </a:lnSpc>
                      </a:pPr>
                      <a:r>
                        <a:rPr kumimoji="1" lang="ja-JP" altLang="en-US" sz="1200" dirty="0" smtClean="0"/>
                        <a:t>契約見直しの必要性に関する確認、社会情勢等を鑑みた業務体制・履行状況に対する課題、確認された課題↔改善策に対する評価・ご意見</a:t>
                      </a:r>
                      <a:endParaRPr kumimoji="1" lang="en-US" altLang="ja-JP" sz="1200" dirty="0" smtClean="0"/>
                    </a:p>
                  </a:txBody>
                  <a:tcPr anchor="ctr"/>
                </a:tc>
                <a:extLst>
                  <a:ext uri="{0D108BD9-81ED-4DB2-BD59-A6C34878D82A}">
                    <a16:rowId xmlns:a16="http://schemas.microsoft.com/office/drawing/2014/main" val="666198790"/>
                  </a:ext>
                </a:extLst>
              </a:tr>
            </a:tbl>
          </a:graphicData>
        </a:graphic>
      </p:graphicFrame>
      <p:sp>
        <p:nvSpPr>
          <p:cNvPr id="8" name="角丸四角形 7"/>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２</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包括委託における</a:t>
            </a:r>
            <a:r>
              <a:rPr lang="en-US" altLang="ja-JP" sz="2275" dirty="0" smtClean="0">
                <a:solidFill>
                  <a:schemeClr val="tx1"/>
                </a:solidFill>
                <a:latin typeface="HGPｺﾞｼｯｸE" panose="020B0900000000000000" pitchFamily="50" charset="-128"/>
                <a:ea typeface="HGPｺﾞｼｯｸE" panose="020B0900000000000000" pitchFamily="50" charset="-128"/>
              </a:rPr>
              <a:t>PDCA</a:t>
            </a:r>
            <a:r>
              <a:rPr lang="ja-JP" altLang="en-US" sz="2275" dirty="0" smtClean="0">
                <a:solidFill>
                  <a:schemeClr val="tx1"/>
                </a:solidFill>
                <a:latin typeface="HGPｺﾞｼｯｸE" panose="020B0900000000000000" pitchFamily="50" charset="-128"/>
                <a:ea typeface="HGPｺﾞｼｯｸE" panose="020B0900000000000000" pitchFamily="50" charset="-128"/>
              </a:rPr>
              <a:t>サイクル</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4" name="円 3"/>
          <p:cNvSpPr/>
          <p:nvPr/>
        </p:nvSpPr>
        <p:spPr>
          <a:xfrm>
            <a:off x="3921384" y="1214894"/>
            <a:ext cx="1982198" cy="1982198"/>
          </a:xfrm>
          <a:prstGeom prst="pie">
            <a:avLst>
              <a:gd name="adj1" fmla="val 10782415"/>
              <a:gd name="adj2" fmla="val 1620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円 8"/>
          <p:cNvSpPr/>
          <p:nvPr/>
        </p:nvSpPr>
        <p:spPr>
          <a:xfrm rot="5400000">
            <a:off x="4035280" y="1205184"/>
            <a:ext cx="1982198" cy="1982198"/>
          </a:xfrm>
          <a:prstGeom prst="pie">
            <a:avLst>
              <a:gd name="adj1" fmla="val 10782415"/>
              <a:gd name="adj2" fmla="val 1620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 9"/>
          <p:cNvSpPr/>
          <p:nvPr/>
        </p:nvSpPr>
        <p:spPr>
          <a:xfrm rot="10800000">
            <a:off x="4043447" y="1292759"/>
            <a:ext cx="1982198" cy="1982198"/>
          </a:xfrm>
          <a:prstGeom prst="pie">
            <a:avLst>
              <a:gd name="adj1" fmla="val 10782415"/>
              <a:gd name="adj2" fmla="val 162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円 10"/>
          <p:cNvSpPr/>
          <p:nvPr/>
        </p:nvSpPr>
        <p:spPr>
          <a:xfrm rot="16200000">
            <a:off x="3910735" y="1297571"/>
            <a:ext cx="1982198" cy="1982198"/>
          </a:xfrm>
          <a:prstGeom prst="pie">
            <a:avLst>
              <a:gd name="adj1" fmla="val 10782415"/>
              <a:gd name="adj2" fmla="val 1620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5167363" y="2253859"/>
            <a:ext cx="1406083" cy="923330"/>
          </a:xfrm>
          <a:prstGeom prst="rect">
            <a:avLst/>
          </a:prstGeom>
          <a:noFill/>
        </p:spPr>
        <p:txBody>
          <a:bodyPr wrap="square" rtlCol="0">
            <a:spAutoFit/>
          </a:bodyPr>
          <a:lstStyle/>
          <a:p>
            <a:pPr algn="ctr"/>
            <a:r>
              <a:rPr kumimoji="1" lang="en-US" altLang="ja-JP" sz="5400" b="1" dirty="0" smtClean="0">
                <a:solidFill>
                  <a:schemeClr val="bg1">
                    <a:lumMod val="50000"/>
                  </a:schemeClr>
                </a:solidFill>
                <a:effectLst>
                  <a:outerShdw blurRad="38100" dist="38100" dir="2700000" algn="tl">
                    <a:srgbClr val="000000">
                      <a:alpha val="43137"/>
                    </a:srgbClr>
                  </a:outerShdw>
                </a:effectLst>
              </a:rPr>
              <a:t>D</a:t>
            </a:r>
            <a:r>
              <a:rPr kumimoji="1" lang="en-US" altLang="ja-JP" sz="5400" dirty="0" smtClean="0">
                <a:solidFill>
                  <a:schemeClr val="bg1">
                    <a:lumMod val="50000"/>
                  </a:schemeClr>
                </a:solidFill>
              </a:rPr>
              <a:t>o</a:t>
            </a:r>
            <a:endParaRPr kumimoji="1" lang="ja-JP" altLang="en-US" sz="5400" dirty="0">
              <a:solidFill>
                <a:schemeClr val="bg1">
                  <a:lumMod val="50000"/>
                </a:schemeClr>
              </a:solidFill>
            </a:endParaRPr>
          </a:p>
        </p:txBody>
      </p:sp>
      <p:sp>
        <p:nvSpPr>
          <p:cNvPr id="18" name="テキスト ボックス 17"/>
          <p:cNvSpPr txBox="1"/>
          <p:nvPr/>
        </p:nvSpPr>
        <p:spPr>
          <a:xfrm>
            <a:off x="1962865" y="2218661"/>
            <a:ext cx="3689246" cy="923330"/>
          </a:xfrm>
          <a:prstGeom prst="rect">
            <a:avLst/>
          </a:prstGeom>
          <a:noFill/>
        </p:spPr>
        <p:txBody>
          <a:bodyPr wrap="square" rtlCol="0">
            <a:spAutoFit/>
          </a:bodyPr>
          <a:lstStyle/>
          <a:p>
            <a:pPr algn="ctr"/>
            <a:r>
              <a:rPr kumimoji="1" lang="en-US" altLang="ja-JP" sz="5400" b="1" dirty="0" smtClean="0">
                <a:solidFill>
                  <a:schemeClr val="bg1">
                    <a:lumMod val="50000"/>
                  </a:schemeClr>
                </a:solidFill>
                <a:effectLst>
                  <a:outerShdw blurRad="38100" dist="38100" dir="2700000" algn="tl">
                    <a:srgbClr val="000000">
                      <a:alpha val="43137"/>
                    </a:srgbClr>
                  </a:outerShdw>
                </a:effectLst>
              </a:rPr>
              <a:t>C</a:t>
            </a:r>
            <a:r>
              <a:rPr kumimoji="1" lang="en-US" altLang="ja-JP" sz="5400" dirty="0" smtClean="0">
                <a:solidFill>
                  <a:schemeClr val="bg1">
                    <a:lumMod val="50000"/>
                  </a:schemeClr>
                </a:solidFill>
              </a:rPr>
              <a:t>heck</a:t>
            </a:r>
            <a:endParaRPr kumimoji="1" lang="ja-JP" altLang="en-US" sz="5400" dirty="0">
              <a:solidFill>
                <a:schemeClr val="bg1">
                  <a:lumMod val="50000"/>
                </a:schemeClr>
              </a:solidFill>
            </a:endParaRPr>
          </a:p>
        </p:txBody>
      </p:sp>
      <p:sp>
        <p:nvSpPr>
          <p:cNvPr id="19" name="テキスト ボックス 18"/>
          <p:cNvSpPr txBox="1"/>
          <p:nvPr/>
        </p:nvSpPr>
        <p:spPr>
          <a:xfrm>
            <a:off x="1158554" y="1223881"/>
            <a:ext cx="5270464" cy="923330"/>
          </a:xfrm>
          <a:prstGeom prst="rect">
            <a:avLst/>
          </a:prstGeom>
          <a:noFill/>
        </p:spPr>
        <p:txBody>
          <a:bodyPr wrap="square" rtlCol="0">
            <a:spAutoFit/>
          </a:bodyPr>
          <a:lstStyle/>
          <a:p>
            <a:pPr algn="ctr"/>
            <a:r>
              <a:rPr kumimoji="1" lang="en-US" altLang="ja-JP" sz="5400" b="1" dirty="0">
                <a:solidFill>
                  <a:schemeClr val="bg1">
                    <a:lumMod val="50000"/>
                  </a:schemeClr>
                </a:solidFill>
                <a:effectLst>
                  <a:outerShdw blurRad="38100" dist="38100" dir="2700000" algn="tl">
                    <a:srgbClr val="000000">
                      <a:alpha val="43137"/>
                    </a:srgbClr>
                  </a:outerShdw>
                </a:effectLst>
              </a:rPr>
              <a:t>A</a:t>
            </a:r>
            <a:r>
              <a:rPr kumimoji="1" lang="en-US" altLang="ja-JP" sz="5400" dirty="0">
                <a:solidFill>
                  <a:schemeClr val="bg1">
                    <a:lumMod val="50000"/>
                  </a:schemeClr>
                </a:solidFill>
              </a:rPr>
              <a:t>ction</a:t>
            </a:r>
            <a:endParaRPr kumimoji="1" lang="ja-JP" altLang="en-US" sz="5400" dirty="0">
              <a:solidFill>
                <a:schemeClr val="bg1">
                  <a:lumMod val="50000"/>
                </a:schemeClr>
              </a:solidFill>
            </a:endParaRPr>
          </a:p>
        </p:txBody>
      </p:sp>
      <p:sp>
        <p:nvSpPr>
          <p:cNvPr id="20" name="テキスト ボックス 19"/>
          <p:cNvSpPr txBox="1"/>
          <p:nvPr/>
        </p:nvSpPr>
        <p:spPr>
          <a:xfrm>
            <a:off x="6461264" y="1075353"/>
            <a:ext cx="3257435" cy="1138773"/>
          </a:xfrm>
          <a:prstGeom prst="rect">
            <a:avLst/>
          </a:prstGeom>
          <a:noFill/>
        </p:spPr>
        <p:txBody>
          <a:bodyPr wrap="square" rtlCol="0">
            <a:spAutoFit/>
          </a:bodyPr>
          <a:lstStyle/>
          <a:p>
            <a:pPr marL="85725" indent="-85725"/>
            <a:r>
              <a:rPr kumimoji="1" lang="ja-JP" altLang="en-US" sz="1700" dirty="0" smtClean="0">
                <a:solidFill>
                  <a:schemeClr val="accent4">
                    <a:lumMod val="75000"/>
                  </a:schemeClr>
                </a:solidFill>
              </a:rPr>
              <a:t>●</a:t>
            </a:r>
            <a:r>
              <a:rPr kumimoji="1" lang="ja-JP" altLang="en-US" sz="1700" dirty="0" smtClean="0"/>
              <a:t>包括委託契約に基づく、業務計</a:t>
            </a:r>
            <a:endParaRPr kumimoji="1" lang="en-US" altLang="ja-JP" sz="1700" dirty="0" smtClean="0"/>
          </a:p>
          <a:p>
            <a:pPr marL="85725" indent="-85725"/>
            <a:r>
              <a:rPr kumimoji="1" lang="ja-JP" altLang="en-US" sz="1700" dirty="0"/>
              <a:t>　</a:t>
            </a:r>
            <a:r>
              <a:rPr kumimoji="1" lang="ja-JP" altLang="en-US" sz="1700" dirty="0" smtClean="0"/>
              <a:t>画書の作成</a:t>
            </a:r>
            <a:endParaRPr kumimoji="1" lang="en-US" altLang="ja-JP" sz="1700" dirty="0" smtClean="0"/>
          </a:p>
          <a:p>
            <a:pPr marL="85725" indent="-85725"/>
            <a:r>
              <a:rPr kumimoji="1" lang="ja-JP" altLang="en-US" sz="1700" dirty="0">
                <a:solidFill>
                  <a:schemeClr val="accent4">
                    <a:lumMod val="75000"/>
                  </a:schemeClr>
                </a:solidFill>
              </a:rPr>
              <a:t>●</a:t>
            </a:r>
            <a:r>
              <a:rPr kumimoji="1" lang="ja-JP" altLang="en-US" sz="1700" dirty="0" smtClean="0"/>
              <a:t>要求水準・評価基準値の遵守を目指した、取り組み内容の整理</a:t>
            </a:r>
            <a:endParaRPr kumimoji="1" lang="ja-JP" altLang="en-US" sz="1700" dirty="0"/>
          </a:p>
        </p:txBody>
      </p:sp>
      <p:sp>
        <p:nvSpPr>
          <p:cNvPr id="22" name="テキスト ボックス 21"/>
          <p:cNvSpPr txBox="1"/>
          <p:nvPr/>
        </p:nvSpPr>
        <p:spPr>
          <a:xfrm>
            <a:off x="6546793" y="2480967"/>
            <a:ext cx="3257435" cy="615553"/>
          </a:xfrm>
          <a:prstGeom prst="rect">
            <a:avLst/>
          </a:prstGeom>
          <a:noFill/>
        </p:spPr>
        <p:txBody>
          <a:bodyPr wrap="square" rtlCol="0">
            <a:spAutoFit/>
          </a:bodyPr>
          <a:lstStyle/>
          <a:p>
            <a:pPr marL="85725" indent="-85725"/>
            <a:r>
              <a:rPr kumimoji="1" lang="ja-JP" altLang="en-US" sz="1700" dirty="0" smtClean="0">
                <a:solidFill>
                  <a:schemeClr val="accent2">
                    <a:lumMod val="75000"/>
                  </a:schemeClr>
                </a:solidFill>
              </a:rPr>
              <a:t>●</a:t>
            </a:r>
            <a:r>
              <a:rPr kumimoji="1" lang="ja-JP" altLang="en-US" sz="1700" dirty="0" smtClean="0"/>
              <a:t>業務計画書に基づく業務の実施</a:t>
            </a:r>
            <a:endParaRPr kumimoji="1" lang="en-US" altLang="ja-JP" sz="1700" dirty="0" smtClean="0"/>
          </a:p>
          <a:p>
            <a:pPr marL="85725" indent="-85725"/>
            <a:r>
              <a:rPr kumimoji="1" lang="ja-JP" altLang="en-US" sz="1700" dirty="0" smtClean="0">
                <a:solidFill>
                  <a:schemeClr val="accent2">
                    <a:lumMod val="75000"/>
                  </a:schemeClr>
                </a:solidFill>
              </a:rPr>
              <a:t>●</a:t>
            </a:r>
            <a:r>
              <a:rPr kumimoji="1" lang="ja-JP" altLang="en-US" sz="1700" dirty="0" smtClean="0"/>
              <a:t>業務実績の記録</a:t>
            </a:r>
            <a:endParaRPr kumimoji="1" lang="en-US" altLang="ja-JP" sz="1700" dirty="0" smtClean="0"/>
          </a:p>
        </p:txBody>
      </p:sp>
      <p:sp>
        <p:nvSpPr>
          <p:cNvPr id="23" name="テキスト ボックス 22"/>
          <p:cNvSpPr txBox="1"/>
          <p:nvPr/>
        </p:nvSpPr>
        <p:spPr>
          <a:xfrm>
            <a:off x="18697" y="2419369"/>
            <a:ext cx="3257435" cy="830997"/>
          </a:xfrm>
          <a:prstGeom prst="rect">
            <a:avLst/>
          </a:prstGeom>
          <a:noFill/>
        </p:spPr>
        <p:txBody>
          <a:bodyPr wrap="square" rtlCol="0">
            <a:spAutoFit/>
          </a:bodyPr>
          <a:lstStyle/>
          <a:p>
            <a:pPr marL="85725" indent="-85725"/>
            <a:r>
              <a:rPr kumimoji="1" lang="ja-JP" altLang="en-US" sz="1600" dirty="0" smtClean="0">
                <a:solidFill>
                  <a:schemeClr val="accent1">
                    <a:lumMod val="75000"/>
                  </a:schemeClr>
                </a:solidFill>
              </a:rPr>
              <a:t>●</a:t>
            </a:r>
            <a:r>
              <a:rPr kumimoji="1" lang="ja-JP" altLang="en-US" sz="1600" dirty="0" smtClean="0"/>
              <a:t>セルフモニタリング、発注者実施</a:t>
            </a:r>
            <a:endParaRPr kumimoji="1" lang="en-US" altLang="ja-JP" sz="1600" dirty="0" smtClean="0"/>
          </a:p>
          <a:p>
            <a:pPr marL="85725" indent="-85725"/>
            <a:r>
              <a:rPr kumimoji="1" lang="ja-JP" altLang="en-US" sz="1600" dirty="0"/>
              <a:t>　</a:t>
            </a:r>
            <a:r>
              <a:rPr kumimoji="1" lang="ja-JP" altLang="en-US" sz="1600" dirty="0" smtClean="0"/>
              <a:t>モニタリングによる履行状況確認</a:t>
            </a:r>
            <a:endParaRPr kumimoji="1" lang="en-US" altLang="ja-JP" sz="1600" dirty="0" smtClean="0"/>
          </a:p>
          <a:p>
            <a:pPr marL="85725" indent="-85725"/>
            <a:r>
              <a:rPr kumimoji="1" lang="ja-JP" altLang="en-US" sz="1600" dirty="0" smtClean="0">
                <a:solidFill>
                  <a:schemeClr val="accent1">
                    <a:lumMod val="75000"/>
                  </a:schemeClr>
                </a:solidFill>
              </a:rPr>
              <a:t>●</a:t>
            </a:r>
            <a:r>
              <a:rPr kumimoji="1" lang="ja-JP" altLang="en-US" sz="1600" dirty="0" smtClean="0"/>
              <a:t>改善点抽出</a:t>
            </a:r>
            <a:endParaRPr kumimoji="1" lang="ja-JP" altLang="en-US" sz="1600" dirty="0"/>
          </a:p>
        </p:txBody>
      </p:sp>
      <p:sp>
        <p:nvSpPr>
          <p:cNvPr id="24" name="テキスト ボックス 23"/>
          <p:cNvSpPr txBox="1"/>
          <p:nvPr/>
        </p:nvSpPr>
        <p:spPr>
          <a:xfrm>
            <a:off x="0" y="1287647"/>
            <a:ext cx="4281768" cy="877163"/>
          </a:xfrm>
          <a:prstGeom prst="rect">
            <a:avLst/>
          </a:prstGeom>
          <a:noFill/>
        </p:spPr>
        <p:txBody>
          <a:bodyPr wrap="square" rtlCol="0">
            <a:spAutoFit/>
          </a:bodyPr>
          <a:lstStyle/>
          <a:p>
            <a:pPr marL="85725" indent="-85725"/>
            <a:r>
              <a:rPr kumimoji="1" lang="ja-JP" altLang="en-US" sz="1700" dirty="0" smtClean="0">
                <a:solidFill>
                  <a:schemeClr val="accent6">
                    <a:lumMod val="75000"/>
                  </a:schemeClr>
                </a:solidFill>
              </a:rPr>
              <a:t>●</a:t>
            </a:r>
            <a:r>
              <a:rPr kumimoji="1" lang="ja-JP" altLang="en-US" sz="1700" dirty="0" smtClean="0"/>
              <a:t>業務計画書の改善等による</a:t>
            </a:r>
            <a:endParaRPr kumimoji="1" lang="en-US" altLang="ja-JP" sz="1700" dirty="0" smtClean="0"/>
          </a:p>
          <a:p>
            <a:pPr marL="85725" indent="-85725"/>
            <a:r>
              <a:rPr kumimoji="1" lang="ja-JP" altLang="en-US" sz="1700" dirty="0"/>
              <a:t>　</a:t>
            </a:r>
            <a:r>
              <a:rPr kumimoji="1" lang="ja-JP" altLang="en-US" sz="1700" dirty="0" smtClean="0"/>
              <a:t>　業務改善</a:t>
            </a:r>
            <a:endParaRPr kumimoji="1" lang="en-US" altLang="ja-JP" sz="1700" dirty="0" smtClean="0"/>
          </a:p>
          <a:p>
            <a:pPr marL="85725" indent="-85725"/>
            <a:endParaRPr kumimoji="1" lang="ja-JP" altLang="en-US" sz="1700" dirty="0"/>
          </a:p>
        </p:txBody>
      </p:sp>
      <p:sp>
        <p:nvSpPr>
          <p:cNvPr id="16" name="テキスト ボックス 15"/>
          <p:cNvSpPr txBox="1"/>
          <p:nvPr/>
        </p:nvSpPr>
        <p:spPr>
          <a:xfrm>
            <a:off x="4877841" y="1223672"/>
            <a:ext cx="1849278" cy="923330"/>
          </a:xfrm>
          <a:prstGeom prst="rect">
            <a:avLst/>
          </a:prstGeom>
          <a:noFill/>
        </p:spPr>
        <p:txBody>
          <a:bodyPr wrap="square" rtlCol="0">
            <a:spAutoFit/>
          </a:bodyPr>
          <a:lstStyle/>
          <a:p>
            <a:pPr algn="ctr"/>
            <a:r>
              <a:rPr kumimoji="1" lang="en-US" altLang="ja-JP" sz="5400" b="1" dirty="0" smtClean="0">
                <a:solidFill>
                  <a:schemeClr val="bg1">
                    <a:lumMod val="50000"/>
                  </a:schemeClr>
                </a:solidFill>
                <a:effectLst>
                  <a:outerShdw blurRad="38100" dist="38100" dir="2700000" algn="tl">
                    <a:srgbClr val="000000">
                      <a:alpha val="43137"/>
                    </a:srgbClr>
                  </a:outerShdw>
                </a:effectLst>
              </a:rPr>
              <a:t>P</a:t>
            </a:r>
            <a:r>
              <a:rPr kumimoji="1" lang="en-US" altLang="ja-JP" sz="5400" dirty="0" smtClean="0">
                <a:solidFill>
                  <a:schemeClr val="bg1">
                    <a:lumMod val="50000"/>
                  </a:schemeClr>
                </a:solidFill>
              </a:rPr>
              <a:t>lan</a:t>
            </a:r>
            <a:endParaRPr kumimoji="1" lang="ja-JP" altLang="en-US" sz="5400" dirty="0">
              <a:solidFill>
                <a:schemeClr val="bg1">
                  <a:lumMod val="50000"/>
                </a:schemeClr>
              </a:solidFill>
            </a:endParaRPr>
          </a:p>
        </p:txBody>
      </p:sp>
      <p:sp>
        <p:nvSpPr>
          <p:cNvPr id="25" name="右矢印 24"/>
          <p:cNvSpPr/>
          <p:nvPr/>
        </p:nvSpPr>
        <p:spPr>
          <a:xfrm>
            <a:off x="4877841" y="1599460"/>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5400000">
            <a:off x="5459035" y="20305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10800000">
            <a:off x="4865340" y="2638271"/>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6200000">
            <a:off x="4339347" y="2047212"/>
            <a:ext cx="178245" cy="40261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p:cNvSpPr txBox="1">
            <a:spLocks/>
          </p:cNvSpPr>
          <p:nvPr/>
        </p:nvSpPr>
        <p:spPr>
          <a:xfrm>
            <a:off x="0" y="64483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b="1" dirty="0" smtClean="0">
                <a:solidFill>
                  <a:schemeClr val="bg1"/>
                </a:solidFill>
                <a:latin typeface="ＭＳ ゴシック" panose="020B0609070205080204" pitchFamily="49" charset="-128"/>
                <a:ea typeface="ＭＳ ゴシック" panose="020B0609070205080204" pitchFamily="49" charset="-128"/>
              </a:rPr>
              <a:t>PDCA</a:t>
            </a:r>
            <a:r>
              <a:rPr lang="ja-JP" altLang="en-US" sz="2000" b="1" dirty="0" smtClean="0">
                <a:solidFill>
                  <a:schemeClr val="bg1"/>
                </a:solidFill>
                <a:latin typeface="ＭＳ ゴシック" panose="020B0609070205080204" pitchFamily="49" charset="-128"/>
                <a:ea typeface="ＭＳ ゴシック" panose="020B0609070205080204" pitchFamily="49" charset="-128"/>
              </a:rPr>
              <a:t>の基本的な考え方</a:t>
            </a:r>
            <a:endParaRPr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31" name="タイトル 1"/>
          <p:cNvSpPr txBox="1">
            <a:spLocks/>
          </p:cNvSpPr>
          <p:nvPr/>
        </p:nvSpPr>
        <p:spPr>
          <a:xfrm>
            <a:off x="18697" y="3453710"/>
            <a:ext cx="3632020" cy="382615"/>
          </a:xfrm>
          <a:prstGeom prst="rect">
            <a:avLst/>
          </a:prstGeom>
          <a:gradFill>
            <a:gsLst>
              <a:gs pos="49000">
                <a:srgbClr val="00B0F0"/>
              </a:gs>
              <a:gs pos="100000">
                <a:schemeClr val="bg1"/>
              </a:gs>
            </a:gsLst>
            <a:lin ang="0" scaled="1"/>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000" b="1" dirty="0" smtClean="0">
                <a:solidFill>
                  <a:schemeClr val="bg1"/>
                </a:solidFill>
                <a:latin typeface="ＭＳ ゴシック" panose="020B0609070205080204" pitchFamily="49" charset="-128"/>
                <a:ea typeface="ＭＳ ゴシック" panose="020B0609070205080204" pitchFamily="49" charset="-128"/>
              </a:rPr>
              <a:t>有識者会議での確認事項</a:t>
            </a:r>
            <a:endParaRPr lang="ja-JP" altLang="en-US" sz="2000" b="1" dirty="0">
              <a:solidFill>
                <a:schemeClr val="bg1"/>
              </a:solidFill>
              <a:latin typeface="ＭＳ ゴシック" panose="020B0609070205080204" pitchFamily="49" charset="-128"/>
              <a:ea typeface="ＭＳ ゴシック" panose="020B0609070205080204" pitchFamily="49" charset="-128"/>
            </a:endParaRPr>
          </a:p>
        </p:txBody>
      </p:sp>
      <p:sp>
        <p:nvSpPr>
          <p:cNvPr id="38" name="下矢印 37"/>
          <p:cNvSpPr/>
          <p:nvPr/>
        </p:nvSpPr>
        <p:spPr>
          <a:xfrm rot="16200000">
            <a:off x="666793" y="6282696"/>
            <a:ext cx="525886" cy="457636"/>
          </a:xfrm>
          <a:prstGeom prst="downArrow">
            <a:avLst>
              <a:gd name="adj1" fmla="val 50000"/>
              <a:gd name="adj2" fmla="val 4609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03938" y="6176015"/>
            <a:ext cx="8290246" cy="646331"/>
          </a:xfrm>
          <a:prstGeom prst="rect">
            <a:avLst/>
          </a:prstGeom>
          <a:noFill/>
        </p:spPr>
        <p:txBody>
          <a:bodyPr wrap="square" rtlCol="0">
            <a:spAutoFit/>
          </a:bodyPr>
          <a:lstStyle/>
          <a:p>
            <a:r>
              <a:rPr kumimoji="1" lang="en-US" altLang="ja-JP" u="sng" dirty="0" smtClean="0"/>
              <a:t>CWO</a:t>
            </a:r>
            <a:r>
              <a:rPr kumimoji="1" lang="ja-JP" altLang="en-US" u="sng" dirty="0" smtClean="0"/>
              <a:t>の業務履行状況を踏まえた課題・改善策、検討内容や方向性について、専門的なご意見を頂き、包括委託業務全体のベースアップを図る。</a:t>
            </a:r>
            <a:endParaRPr kumimoji="1" lang="en-US" altLang="ja-JP" u="sng" dirty="0" smtClean="0"/>
          </a:p>
        </p:txBody>
      </p:sp>
    </p:spTree>
    <p:extLst>
      <p:ext uri="{BB962C8B-B14F-4D97-AF65-F5344CB8AC3E}">
        <p14:creationId xmlns:p14="http://schemas.microsoft.com/office/powerpoint/2010/main" val="1176238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407" y="117741"/>
            <a:ext cx="3374236" cy="369332"/>
          </a:xfrm>
          <a:prstGeom prst="rect">
            <a:avLst/>
          </a:prstGeom>
          <a:noFill/>
        </p:spPr>
        <p:txBody>
          <a:bodyPr wrap="square" rtlCol="0">
            <a:spAutoFit/>
          </a:bodyPr>
          <a:lstStyle/>
          <a:p>
            <a:r>
              <a:rPr kumimoji="1" lang="ja-JP" altLang="en-US" b="1" dirty="0" smtClean="0"/>
              <a:t>（１）毎年実施するＰＤＣＡ</a:t>
            </a:r>
            <a:endParaRPr kumimoji="1" lang="ja-JP" altLang="en-US" b="1" dirty="0"/>
          </a:p>
        </p:txBody>
      </p:sp>
      <p:graphicFrame>
        <p:nvGraphicFramePr>
          <p:cNvPr id="5" name="表 4"/>
          <p:cNvGraphicFramePr>
            <a:graphicFrameLocks noGrp="1"/>
          </p:cNvGraphicFramePr>
          <p:nvPr>
            <p:extLst/>
          </p:nvPr>
        </p:nvGraphicFramePr>
        <p:xfrm>
          <a:off x="66671" y="980015"/>
          <a:ext cx="9528179" cy="5535085"/>
        </p:xfrm>
        <a:graphic>
          <a:graphicData uri="http://schemas.openxmlformats.org/drawingml/2006/table">
            <a:tbl>
              <a:tblPr firstRow="1" bandRow="1">
                <a:tableStyleId>{5940675A-B579-460E-94D1-54222C63F5DA}</a:tableStyleId>
              </a:tblPr>
              <a:tblGrid>
                <a:gridCol w="455843">
                  <a:extLst>
                    <a:ext uri="{9D8B030D-6E8A-4147-A177-3AD203B41FA5}">
                      <a16:colId xmlns:a16="http://schemas.microsoft.com/office/drawing/2014/main" val="3886265129"/>
                    </a:ext>
                  </a:extLst>
                </a:gridCol>
                <a:gridCol w="718457">
                  <a:extLst>
                    <a:ext uri="{9D8B030D-6E8A-4147-A177-3AD203B41FA5}">
                      <a16:colId xmlns:a16="http://schemas.microsoft.com/office/drawing/2014/main" val="2075321230"/>
                    </a:ext>
                  </a:extLst>
                </a:gridCol>
                <a:gridCol w="8045904">
                  <a:extLst>
                    <a:ext uri="{9D8B030D-6E8A-4147-A177-3AD203B41FA5}">
                      <a16:colId xmlns:a16="http://schemas.microsoft.com/office/drawing/2014/main" val="3147277613"/>
                    </a:ext>
                  </a:extLst>
                </a:gridCol>
                <a:gridCol w="307975">
                  <a:extLst>
                    <a:ext uri="{9D8B030D-6E8A-4147-A177-3AD203B41FA5}">
                      <a16:colId xmlns:a16="http://schemas.microsoft.com/office/drawing/2014/main" val="53243225"/>
                    </a:ext>
                  </a:extLst>
                </a:gridCol>
              </a:tblGrid>
              <a:tr h="412557">
                <a:tc>
                  <a:txBody>
                    <a:bodyPr/>
                    <a:lstStyle/>
                    <a:p>
                      <a:pPr algn="ctr"/>
                      <a:endParaRPr kumimoji="1" lang="ja-JP" altLang="en-US" dirty="0"/>
                    </a:p>
                  </a:txBody>
                  <a:tcPr marL="36000" marR="36000" anchor="ctr">
                    <a:solidFill>
                      <a:schemeClr val="accent1">
                        <a:lumMod val="40000"/>
                        <a:lumOff val="60000"/>
                      </a:schemeClr>
                    </a:solidFill>
                  </a:tcPr>
                </a:tc>
                <a:tc>
                  <a:txBody>
                    <a:bodyPr/>
                    <a:lstStyle/>
                    <a:p>
                      <a:pPr algn="ctr"/>
                      <a:r>
                        <a:rPr kumimoji="1" lang="ja-JP" altLang="en-US" sz="1400" dirty="0" smtClean="0"/>
                        <a:t>前年度</a:t>
                      </a:r>
                      <a:endParaRPr kumimoji="1" lang="ja-JP" altLang="en-US" sz="1400" dirty="0"/>
                    </a:p>
                  </a:txBody>
                  <a:tcPr marL="36000" marR="36000" anchor="ctr">
                    <a:solidFill>
                      <a:schemeClr val="accent1">
                        <a:lumMod val="40000"/>
                        <a:lumOff val="60000"/>
                      </a:schemeClr>
                    </a:solidFill>
                  </a:tcPr>
                </a:tc>
                <a:tc>
                  <a:txBody>
                    <a:bodyPr/>
                    <a:lstStyle/>
                    <a:p>
                      <a:pPr algn="ctr"/>
                      <a:r>
                        <a:rPr kumimoji="1" lang="ja-JP" altLang="en-US" sz="1400" dirty="0" smtClean="0"/>
                        <a:t>当年度</a:t>
                      </a:r>
                      <a:endParaRPr kumimoji="1" lang="ja-JP" altLang="en-US" sz="1400" dirty="0"/>
                    </a:p>
                  </a:txBody>
                  <a:tcPr marL="36000" marR="36000" anchor="ctr">
                    <a:solidFill>
                      <a:schemeClr val="accent1">
                        <a:lumMod val="40000"/>
                        <a:lumOff val="60000"/>
                      </a:schemeClr>
                    </a:solidFill>
                  </a:tcPr>
                </a:tc>
                <a:tc>
                  <a:txBody>
                    <a:bodyPr/>
                    <a:lstStyle/>
                    <a:p>
                      <a:pPr algn="ctr"/>
                      <a:r>
                        <a:rPr kumimoji="1" lang="ja-JP" altLang="en-US" sz="1400" dirty="0"/>
                        <a:t>次</a:t>
                      </a:r>
                      <a:r>
                        <a:rPr kumimoji="1" lang="ja-JP" altLang="en-US" sz="1400" dirty="0" smtClean="0"/>
                        <a:t>年度</a:t>
                      </a:r>
                      <a:endParaRPr kumimoji="1" lang="en-US" altLang="ja-JP" sz="1400" dirty="0"/>
                    </a:p>
                  </a:txBody>
                  <a:tcPr marL="36000" marR="36000" anchor="ctr">
                    <a:solidFill>
                      <a:schemeClr val="accent1">
                        <a:lumMod val="40000"/>
                        <a:lumOff val="60000"/>
                      </a:schemeClr>
                    </a:solidFill>
                  </a:tcPr>
                </a:tc>
                <a:extLst>
                  <a:ext uri="{0D108BD9-81ED-4DB2-BD59-A6C34878D82A}">
                    <a16:rowId xmlns:a16="http://schemas.microsoft.com/office/drawing/2014/main" val="1343644129"/>
                  </a:ext>
                </a:extLst>
              </a:tr>
              <a:tr h="2476500">
                <a:tc>
                  <a:txBody>
                    <a:bodyPr/>
                    <a:lstStyle/>
                    <a:p>
                      <a:pPr algn="ctr"/>
                      <a:r>
                        <a:rPr kumimoji="1" lang="ja-JP" altLang="en-US" sz="1600" dirty="0"/>
                        <a:t>大阪市</a:t>
                      </a:r>
                    </a:p>
                  </a:txBody>
                  <a:tcPr marL="36000" marR="36000" anchor="ctr"/>
                </a:tc>
                <a:tc>
                  <a:txBody>
                    <a:bodyPr/>
                    <a:lstStyle/>
                    <a:p>
                      <a:pPr algn="ctr"/>
                      <a:endParaRPr kumimoji="1" lang="ja-JP" altLang="en-US" dirty="0"/>
                    </a:p>
                  </a:txBody>
                  <a:tcPr marL="36000" marR="36000" anchor="ctr"/>
                </a:tc>
                <a:tc>
                  <a:txBody>
                    <a:bodyPr/>
                    <a:lstStyle/>
                    <a:p>
                      <a:pPr algn="ctr"/>
                      <a:endParaRPr kumimoji="1" lang="ja-JP" altLang="en-US" dirty="0"/>
                    </a:p>
                  </a:txBody>
                  <a:tcPr marL="36000" marR="36000" anchor="ctr"/>
                </a:tc>
                <a:tc>
                  <a:txBody>
                    <a:bodyPr/>
                    <a:lstStyle/>
                    <a:p>
                      <a:pPr algn="ctr"/>
                      <a:endParaRPr kumimoji="1" lang="ja-JP" altLang="en-US" dirty="0"/>
                    </a:p>
                  </a:txBody>
                  <a:tcPr marL="36000" marR="36000" anchor="ctr"/>
                </a:tc>
                <a:extLst>
                  <a:ext uri="{0D108BD9-81ED-4DB2-BD59-A6C34878D82A}">
                    <a16:rowId xmlns:a16="http://schemas.microsoft.com/office/drawing/2014/main" val="2777851357"/>
                  </a:ext>
                </a:extLst>
              </a:tr>
              <a:tr h="2327065">
                <a:tc>
                  <a:txBody>
                    <a:bodyPr/>
                    <a:lstStyle/>
                    <a:p>
                      <a:pPr algn="ctr"/>
                      <a:r>
                        <a:rPr kumimoji="1" lang="ja-JP" altLang="en-US" sz="1600" dirty="0"/>
                        <a:t>ＣＷＯ</a:t>
                      </a:r>
                    </a:p>
                  </a:txBody>
                  <a:tcPr marL="36000" marR="36000" anchor="ctr"/>
                </a:tc>
                <a:tc>
                  <a:txBody>
                    <a:bodyPr/>
                    <a:lstStyle/>
                    <a:p>
                      <a:pPr algn="ctr"/>
                      <a:endParaRPr kumimoji="1" lang="ja-JP" altLang="en-US" dirty="0"/>
                    </a:p>
                  </a:txBody>
                  <a:tcPr marL="36000" marR="36000" anchor="ctr"/>
                </a:tc>
                <a:tc>
                  <a:txBody>
                    <a:bodyPr/>
                    <a:lstStyle/>
                    <a:p>
                      <a:pPr algn="ctr"/>
                      <a:endParaRPr kumimoji="1" lang="ja-JP" altLang="en-US" dirty="0"/>
                    </a:p>
                  </a:txBody>
                  <a:tcPr marL="36000" marR="36000" anchor="ctr"/>
                </a:tc>
                <a:tc>
                  <a:txBody>
                    <a:bodyPr/>
                    <a:lstStyle/>
                    <a:p>
                      <a:pPr algn="ctr"/>
                      <a:endParaRPr kumimoji="1" lang="ja-JP" altLang="en-US" dirty="0"/>
                    </a:p>
                  </a:txBody>
                  <a:tcPr marL="36000" marR="36000" anchor="ctr"/>
                </a:tc>
                <a:extLst>
                  <a:ext uri="{0D108BD9-81ED-4DB2-BD59-A6C34878D82A}">
                    <a16:rowId xmlns:a16="http://schemas.microsoft.com/office/drawing/2014/main" val="3679771197"/>
                  </a:ext>
                </a:extLst>
              </a:tr>
            </a:tbl>
          </a:graphicData>
        </a:graphic>
      </p:graphicFrame>
      <p:sp>
        <p:nvSpPr>
          <p:cNvPr id="75" name="テキスト ボックス 74"/>
          <p:cNvSpPr txBox="1"/>
          <p:nvPr/>
        </p:nvSpPr>
        <p:spPr>
          <a:xfrm>
            <a:off x="-4430" y="615757"/>
            <a:ext cx="3696675" cy="338554"/>
          </a:xfrm>
          <a:prstGeom prst="rect">
            <a:avLst/>
          </a:prstGeom>
          <a:noFill/>
        </p:spPr>
        <p:txBody>
          <a:bodyPr wrap="square" rtlCol="0">
            <a:spAutoFit/>
          </a:bodyPr>
          <a:lstStyle/>
          <a:p>
            <a:r>
              <a:rPr kumimoji="1" lang="ja-JP" altLang="en-US" sz="1600" dirty="0" smtClean="0"/>
              <a:t>○毎年実施する</a:t>
            </a:r>
            <a:r>
              <a:rPr kumimoji="1" lang="en-US" altLang="ja-JP" sz="1600" dirty="0" smtClean="0"/>
              <a:t>PDCA</a:t>
            </a:r>
            <a:r>
              <a:rPr kumimoji="1" lang="ja-JP" altLang="en-US" sz="1600" dirty="0"/>
              <a:t>の基本的な流れ</a:t>
            </a:r>
            <a:endParaRPr kumimoji="1" lang="ja-JP" altLang="en-US" sz="1600" dirty="0">
              <a:solidFill>
                <a:srgbClr val="FF0000"/>
              </a:solidFill>
            </a:endParaRPr>
          </a:p>
        </p:txBody>
      </p:sp>
      <p:sp>
        <p:nvSpPr>
          <p:cNvPr id="64" name="右矢印 63"/>
          <p:cNvSpPr/>
          <p:nvPr/>
        </p:nvSpPr>
        <p:spPr>
          <a:xfrm>
            <a:off x="914401" y="6099638"/>
            <a:ext cx="8680450" cy="363303"/>
          </a:xfrm>
          <a:prstGeom prst="rightArrow">
            <a:avLst>
              <a:gd name="adj1" fmla="val 50000"/>
              <a:gd name="adj2" fmla="val 92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業務実施</a:t>
            </a:r>
          </a:p>
        </p:txBody>
      </p:sp>
      <p:sp>
        <p:nvSpPr>
          <p:cNvPr id="2" name="スライド番号プレースホルダー 1"/>
          <p:cNvSpPr>
            <a:spLocks noGrp="1"/>
          </p:cNvSpPr>
          <p:nvPr>
            <p:ph type="sldNum" sz="quarter" idx="12"/>
          </p:nvPr>
        </p:nvSpPr>
        <p:spPr/>
        <p:txBody>
          <a:bodyPr/>
          <a:lstStyle/>
          <a:p>
            <a:fld id="{36EC18DB-A5DF-4E0E-B815-FCD04A2C4B2C}" type="slidenum">
              <a:rPr kumimoji="1" lang="ja-JP" altLang="en-US" smtClean="0"/>
              <a:t>6</a:t>
            </a:fld>
            <a:endParaRPr kumimoji="1" lang="ja-JP" altLang="en-US"/>
          </a:p>
        </p:txBody>
      </p:sp>
      <p:sp>
        <p:nvSpPr>
          <p:cNvPr id="73" name="テキスト ボックス 72">
            <a:extLst>
              <a:ext uri="{FF2B5EF4-FFF2-40B4-BE49-F238E27FC236}">
                <a16:creationId xmlns:a16="http://schemas.microsoft.com/office/drawing/2014/main" id="{B7CCB767-E4FE-416F-96D8-AEB662D7392B}"/>
              </a:ext>
            </a:extLst>
          </p:cNvPr>
          <p:cNvSpPr txBox="1"/>
          <p:nvPr/>
        </p:nvSpPr>
        <p:spPr>
          <a:xfrm>
            <a:off x="5331666" y="6540804"/>
            <a:ext cx="4102169" cy="276999"/>
          </a:xfrm>
          <a:prstGeom prst="rect">
            <a:avLst/>
          </a:prstGeom>
          <a:noFill/>
        </p:spPr>
        <p:txBody>
          <a:bodyPr wrap="square" rtlCol="0">
            <a:spAutoFit/>
          </a:bodyPr>
          <a:lstStyle/>
          <a:p>
            <a:pPr algn="r"/>
            <a:r>
              <a:rPr kumimoji="1" lang="en-US" altLang="ja-JP" sz="1200" dirty="0"/>
              <a:t>※</a:t>
            </a:r>
            <a:r>
              <a:rPr kumimoji="1" lang="ja-JP" altLang="en-US" sz="1200" dirty="0"/>
              <a:t>時期は設計書</a:t>
            </a:r>
            <a:r>
              <a:rPr kumimoji="1" lang="ja-JP" altLang="en-US" sz="1200" dirty="0" smtClean="0"/>
              <a:t>で年度初めとしているため、変更協議が必要</a:t>
            </a:r>
            <a:endParaRPr kumimoji="1" lang="ja-JP" altLang="en-US" sz="1200" dirty="0">
              <a:solidFill>
                <a:srgbClr val="FF0000"/>
              </a:solidFill>
            </a:endParaRPr>
          </a:p>
        </p:txBody>
      </p:sp>
      <p:sp>
        <p:nvSpPr>
          <p:cNvPr id="47" name="角丸四角形 46"/>
          <p:cNvSpPr/>
          <p:nvPr/>
        </p:nvSpPr>
        <p:spPr>
          <a:xfrm>
            <a:off x="2659516" y="2235676"/>
            <a:ext cx="331471" cy="1588880"/>
          </a:xfrm>
          <a:prstGeom prst="roundRect">
            <a:avLst/>
          </a:prstGeom>
        </p:spPr>
        <p:style>
          <a:lnRef idx="1">
            <a:schemeClr val="accent4"/>
          </a:lnRef>
          <a:fillRef idx="2">
            <a:schemeClr val="accent4"/>
          </a:fillRef>
          <a:effectRef idx="1">
            <a:schemeClr val="accent4"/>
          </a:effectRef>
          <a:fontRef idx="minor">
            <a:schemeClr val="dk1"/>
          </a:fontRef>
        </p:style>
        <p:txBody>
          <a:bodyPr vert="eaVert" lIns="36000" tIns="36000" rIns="36000" bIns="36000" rtlCol="0" anchor="ctr"/>
          <a:lstStyle/>
          <a:p>
            <a:pPr algn="ctr"/>
            <a:r>
              <a:rPr kumimoji="1" lang="ja-JP" altLang="en-US" sz="1400" dirty="0" smtClean="0"/>
              <a:t>第</a:t>
            </a:r>
            <a:r>
              <a:rPr kumimoji="1" lang="ja-JP" altLang="en-US" sz="1400" dirty="0"/>
              <a:t>２</a:t>
            </a:r>
            <a:r>
              <a:rPr kumimoji="1" lang="ja-JP" altLang="en-US" sz="1400" dirty="0" smtClean="0"/>
              <a:t>回有識者</a:t>
            </a:r>
            <a:r>
              <a:rPr kumimoji="1" lang="ja-JP" altLang="en-US" sz="1400" dirty="0"/>
              <a:t>会議</a:t>
            </a:r>
          </a:p>
        </p:txBody>
      </p:sp>
      <p:sp>
        <p:nvSpPr>
          <p:cNvPr id="48" name="テキスト ボックス 47"/>
          <p:cNvSpPr txBox="1"/>
          <p:nvPr/>
        </p:nvSpPr>
        <p:spPr>
          <a:xfrm>
            <a:off x="2598652" y="1927194"/>
            <a:ext cx="660666" cy="297517"/>
          </a:xfrm>
          <a:prstGeom prst="rect">
            <a:avLst/>
          </a:prstGeom>
          <a:noFill/>
        </p:spPr>
        <p:txBody>
          <a:bodyPr wrap="square" rtlCol="0">
            <a:noAutofit/>
          </a:bodyPr>
          <a:lstStyle/>
          <a:p>
            <a:pPr lvl="0">
              <a:lnSpc>
                <a:spcPts val="1600"/>
              </a:lnSpc>
            </a:pPr>
            <a:r>
              <a:rPr kumimoji="1" lang="en-US" altLang="ja-JP" sz="1200" dirty="0" smtClean="0"/>
              <a:t>6/28</a:t>
            </a:r>
            <a:endParaRPr kumimoji="1" lang="en-US" altLang="ja-JP" sz="1200" dirty="0"/>
          </a:p>
        </p:txBody>
      </p:sp>
      <p:sp>
        <p:nvSpPr>
          <p:cNvPr id="50" name="角丸四角形 49"/>
          <p:cNvSpPr/>
          <p:nvPr/>
        </p:nvSpPr>
        <p:spPr>
          <a:xfrm>
            <a:off x="4649652" y="4314216"/>
            <a:ext cx="448813" cy="1396486"/>
          </a:xfrm>
          <a:prstGeom prst="roundRect">
            <a:avLst/>
          </a:prstGeom>
        </p:spPr>
        <p:style>
          <a:lnRef idx="2">
            <a:schemeClr val="accent1"/>
          </a:lnRef>
          <a:fillRef idx="1">
            <a:schemeClr val="lt1"/>
          </a:fillRef>
          <a:effectRef idx="0">
            <a:schemeClr val="accent1"/>
          </a:effectRef>
          <a:fontRef idx="minor">
            <a:schemeClr val="dk1"/>
          </a:fontRef>
        </p:style>
        <p:txBody>
          <a:bodyPr vert="eaVert" lIns="36000" tIns="36000" rIns="36000" bIns="36000" rtlCol="0" anchor="ctr">
            <a:noAutofit/>
          </a:bodyPr>
          <a:lstStyle/>
          <a:p>
            <a:pPr algn="ctr"/>
            <a:r>
              <a:rPr kumimoji="1" lang="ja-JP" altLang="en-US" sz="1100" dirty="0" smtClean="0"/>
              <a:t>セルフモニタリング</a:t>
            </a:r>
            <a:endParaRPr kumimoji="1" lang="en-US" altLang="ja-JP" sz="1100" dirty="0"/>
          </a:p>
          <a:p>
            <a:pPr algn="ctr"/>
            <a:r>
              <a:rPr kumimoji="1" lang="ja-JP" altLang="en-US" sz="1400" dirty="0"/>
              <a:t>実績報告</a:t>
            </a:r>
            <a:endParaRPr kumimoji="1" lang="en-US" altLang="ja-JP" sz="1400" dirty="0"/>
          </a:p>
        </p:txBody>
      </p:sp>
      <p:sp>
        <p:nvSpPr>
          <p:cNvPr id="56" name="角丸四角形 55"/>
          <p:cNvSpPr/>
          <p:nvPr/>
        </p:nvSpPr>
        <p:spPr>
          <a:xfrm>
            <a:off x="4649652" y="2052289"/>
            <a:ext cx="448813" cy="1591647"/>
          </a:xfrm>
          <a:prstGeom prst="roundRect">
            <a:avLst/>
          </a:prstGeom>
        </p:spPr>
        <p:style>
          <a:lnRef idx="1">
            <a:schemeClr val="accent1"/>
          </a:lnRef>
          <a:fillRef idx="3">
            <a:schemeClr val="accent1"/>
          </a:fillRef>
          <a:effectRef idx="2">
            <a:schemeClr val="accent1"/>
          </a:effectRef>
          <a:fontRef idx="minor">
            <a:schemeClr val="lt1"/>
          </a:fontRef>
        </p:style>
        <p:txBody>
          <a:bodyPr vert="eaVert" lIns="36000" tIns="36000" rIns="36000" bIns="36000" rtlCol="0" anchor="ctr">
            <a:noAutofit/>
          </a:bodyPr>
          <a:lstStyle/>
          <a:p>
            <a:pPr algn="ctr"/>
            <a:r>
              <a:rPr kumimoji="1" lang="ja-JP" altLang="en-US" sz="1400" dirty="0" smtClean="0"/>
              <a:t>モニタリング</a:t>
            </a:r>
            <a:endParaRPr kumimoji="1" lang="en-US" altLang="ja-JP" sz="1400" dirty="0"/>
          </a:p>
          <a:p>
            <a:pPr algn="ctr"/>
            <a:r>
              <a:rPr kumimoji="1" lang="ja-JP" altLang="en-US" sz="1400" dirty="0"/>
              <a:t>確認・改善指示</a:t>
            </a:r>
          </a:p>
        </p:txBody>
      </p:sp>
      <p:sp>
        <p:nvSpPr>
          <p:cNvPr id="60" name="角丸四角形 59"/>
          <p:cNvSpPr/>
          <p:nvPr/>
        </p:nvSpPr>
        <p:spPr>
          <a:xfrm>
            <a:off x="5281757" y="3000342"/>
            <a:ext cx="427490" cy="1600135"/>
          </a:xfrm>
          <a:prstGeom prst="roundRect">
            <a:avLst/>
          </a:prstGeom>
        </p:spPr>
        <p:style>
          <a:lnRef idx="1">
            <a:schemeClr val="accent1"/>
          </a:lnRef>
          <a:fillRef idx="2">
            <a:schemeClr val="accent1"/>
          </a:fillRef>
          <a:effectRef idx="1">
            <a:schemeClr val="accent1"/>
          </a:effectRef>
          <a:fontRef idx="minor">
            <a:schemeClr val="dk1"/>
          </a:fontRef>
        </p:style>
        <p:txBody>
          <a:bodyPr vert="eaVert" lIns="36000" tIns="0" rIns="36000" bIns="0" rtlCol="0" anchor="ctr">
            <a:noAutofit/>
          </a:bodyPr>
          <a:lstStyle/>
          <a:p>
            <a:pPr algn="ctr"/>
            <a:r>
              <a:rPr kumimoji="1" lang="ja-JP" altLang="en-US" sz="1400" dirty="0" smtClean="0"/>
              <a:t>モニタリング集約・</a:t>
            </a:r>
            <a:r>
              <a:rPr kumimoji="1" lang="ja-JP" altLang="en-US" sz="1400" dirty="0"/>
              <a:t>評価</a:t>
            </a:r>
            <a:endParaRPr kumimoji="1" lang="en-US" altLang="ja-JP" sz="1400" dirty="0"/>
          </a:p>
        </p:txBody>
      </p:sp>
      <p:sp>
        <p:nvSpPr>
          <p:cNvPr id="61" name="テキスト ボックス 60"/>
          <p:cNvSpPr txBox="1"/>
          <p:nvPr/>
        </p:nvSpPr>
        <p:spPr>
          <a:xfrm>
            <a:off x="4096549" y="5731626"/>
            <a:ext cx="1569660" cy="297517"/>
          </a:xfrm>
          <a:prstGeom prst="rect">
            <a:avLst/>
          </a:prstGeom>
          <a:noFill/>
        </p:spPr>
        <p:txBody>
          <a:bodyPr wrap="none" rtlCol="0">
            <a:spAutoFit/>
          </a:bodyPr>
          <a:lstStyle/>
          <a:p>
            <a:pPr lvl="0">
              <a:lnSpc>
                <a:spcPts val="1600"/>
              </a:lnSpc>
            </a:pPr>
            <a:r>
              <a:rPr kumimoji="1" lang="ja-JP" altLang="en-US" sz="1200" dirty="0" smtClean="0"/>
              <a:t>毎月・四半期毎・半期</a:t>
            </a:r>
            <a:endParaRPr kumimoji="1" lang="en-US" altLang="ja-JP" sz="1200" dirty="0"/>
          </a:p>
        </p:txBody>
      </p:sp>
      <p:sp>
        <p:nvSpPr>
          <p:cNvPr id="82" name="角丸四角形 81"/>
          <p:cNvSpPr/>
          <p:nvPr/>
        </p:nvSpPr>
        <p:spPr>
          <a:xfrm>
            <a:off x="6251465" y="3334045"/>
            <a:ext cx="659381" cy="1483200"/>
          </a:xfrm>
          <a:prstGeom prst="roundRect">
            <a:avLst/>
          </a:prstGeom>
        </p:spPr>
        <p:style>
          <a:lnRef idx="1">
            <a:schemeClr val="accent1"/>
          </a:lnRef>
          <a:fillRef idx="2">
            <a:schemeClr val="accent1"/>
          </a:fillRef>
          <a:effectRef idx="1">
            <a:schemeClr val="accent1"/>
          </a:effectRef>
          <a:fontRef idx="minor">
            <a:schemeClr val="dk1"/>
          </a:fontRef>
        </p:style>
        <p:txBody>
          <a:bodyPr vert="eaVert" lIns="36000" tIns="36000" rIns="36000" bIns="36000" rtlCol="0" anchor="ctr">
            <a:noAutofit/>
          </a:bodyPr>
          <a:lstStyle/>
          <a:p>
            <a:pPr algn="ctr"/>
            <a:r>
              <a:rPr kumimoji="1" lang="ja-JP" altLang="en-US" sz="1400" dirty="0" smtClean="0"/>
              <a:t>課題抽出</a:t>
            </a:r>
            <a:endParaRPr kumimoji="1" lang="en-US" altLang="ja-JP" sz="1400" dirty="0" smtClean="0"/>
          </a:p>
          <a:p>
            <a:pPr algn="ctr"/>
            <a:r>
              <a:rPr kumimoji="1" lang="ja-JP" altLang="en-US" sz="1400" dirty="0" smtClean="0"/>
              <a:t>改善点議論</a:t>
            </a:r>
            <a:endParaRPr kumimoji="1" lang="en-US" altLang="ja-JP" sz="1400" dirty="0" smtClean="0"/>
          </a:p>
          <a:p>
            <a:pPr algn="ctr"/>
            <a:r>
              <a:rPr kumimoji="1" lang="ja-JP" altLang="en-US" sz="1400" dirty="0" smtClean="0"/>
              <a:t>評価</a:t>
            </a:r>
            <a:endParaRPr kumimoji="1" lang="en-US" altLang="ja-JP" sz="1400" dirty="0"/>
          </a:p>
        </p:txBody>
      </p:sp>
      <p:sp>
        <p:nvSpPr>
          <p:cNvPr id="85" name="角丸四角形 84"/>
          <p:cNvSpPr/>
          <p:nvPr/>
        </p:nvSpPr>
        <p:spPr>
          <a:xfrm>
            <a:off x="1429026" y="4534332"/>
            <a:ext cx="335808" cy="150553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eaVert" lIns="36000" tIns="36000" rIns="36000" bIns="36000" rtlCol="0" anchor="ctr"/>
          <a:lstStyle/>
          <a:p>
            <a:pPr algn="ctr"/>
            <a:r>
              <a:rPr kumimoji="1" lang="ja-JP" altLang="en-US" sz="1200" dirty="0" smtClean="0"/>
              <a:t>前年度業務実績報告</a:t>
            </a:r>
            <a:endParaRPr kumimoji="1" lang="en-US" altLang="ja-JP" sz="1200" dirty="0" smtClean="0"/>
          </a:p>
        </p:txBody>
      </p:sp>
      <p:cxnSp>
        <p:nvCxnSpPr>
          <p:cNvPr id="91" name="直線矢印コネクタ 90"/>
          <p:cNvCxnSpPr/>
          <p:nvPr/>
        </p:nvCxnSpPr>
        <p:spPr>
          <a:xfrm flipV="1">
            <a:off x="4790613" y="3648462"/>
            <a:ext cx="0" cy="64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直線矢印コネクタ 91"/>
          <p:cNvCxnSpPr/>
          <p:nvPr/>
        </p:nvCxnSpPr>
        <p:spPr>
          <a:xfrm>
            <a:off x="4940292" y="3660647"/>
            <a:ext cx="0" cy="648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カギ線コネクタ 92"/>
          <p:cNvCxnSpPr>
            <a:stCxn id="50" idx="3"/>
            <a:endCxn id="60" idx="2"/>
          </p:cNvCxnSpPr>
          <p:nvPr/>
        </p:nvCxnSpPr>
        <p:spPr>
          <a:xfrm flipV="1">
            <a:off x="5098465" y="4600477"/>
            <a:ext cx="397037" cy="41198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4" name="カギ線コネクタ 93"/>
          <p:cNvCxnSpPr>
            <a:stCxn id="103" idx="3"/>
            <a:endCxn id="82" idx="2"/>
          </p:cNvCxnSpPr>
          <p:nvPr/>
        </p:nvCxnSpPr>
        <p:spPr>
          <a:xfrm flipV="1">
            <a:off x="6179752" y="4817245"/>
            <a:ext cx="401404" cy="503282"/>
          </a:xfrm>
          <a:prstGeom prst="bentConnector2">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5" name="二等辺三角形 94"/>
          <p:cNvSpPr/>
          <p:nvPr/>
        </p:nvSpPr>
        <p:spPr>
          <a:xfrm>
            <a:off x="4776038" y="5971510"/>
            <a:ext cx="222554" cy="180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cxnSp>
        <p:nvCxnSpPr>
          <p:cNvPr id="96" name="カギ線コネクタ 95"/>
          <p:cNvCxnSpPr>
            <a:stCxn id="56" idx="3"/>
            <a:endCxn id="60" idx="0"/>
          </p:cNvCxnSpPr>
          <p:nvPr/>
        </p:nvCxnSpPr>
        <p:spPr>
          <a:xfrm>
            <a:off x="5098465" y="2848113"/>
            <a:ext cx="397037" cy="15222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97" name="直線矢印コネクタ 96"/>
          <p:cNvCxnSpPr/>
          <p:nvPr/>
        </p:nvCxnSpPr>
        <p:spPr>
          <a:xfrm>
            <a:off x="5709247" y="3998185"/>
            <a:ext cx="5598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角丸四角形 98"/>
          <p:cNvSpPr/>
          <p:nvPr/>
        </p:nvSpPr>
        <p:spPr>
          <a:xfrm>
            <a:off x="1924430" y="3333897"/>
            <a:ext cx="659381" cy="1483496"/>
          </a:xfrm>
          <a:prstGeom prst="roundRect">
            <a:avLst/>
          </a:prstGeom>
        </p:spPr>
        <p:style>
          <a:lnRef idx="1">
            <a:schemeClr val="accent1"/>
          </a:lnRef>
          <a:fillRef idx="2">
            <a:schemeClr val="accent1"/>
          </a:fillRef>
          <a:effectRef idx="1">
            <a:schemeClr val="accent1"/>
          </a:effectRef>
          <a:fontRef idx="minor">
            <a:schemeClr val="dk1"/>
          </a:fontRef>
        </p:style>
        <p:txBody>
          <a:bodyPr vert="eaVert" lIns="36000" tIns="36000" rIns="36000" bIns="36000" rtlCol="0" anchor="ctr">
            <a:noAutofit/>
          </a:bodyPr>
          <a:lstStyle/>
          <a:p>
            <a:pPr algn="ctr"/>
            <a:r>
              <a:rPr kumimoji="1" lang="ja-JP" altLang="en-US" sz="1400" dirty="0" smtClean="0"/>
              <a:t>課題抽出</a:t>
            </a:r>
            <a:endParaRPr kumimoji="1" lang="en-US" altLang="ja-JP" sz="1400" dirty="0" smtClean="0"/>
          </a:p>
          <a:p>
            <a:pPr algn="ctr"/>
            <a:r>
              <a:rPr kumimoji="1" lang="ja-JP" altLang="en-US" sz="1400" dirty="0" smtClean="0"/>
              <a:t>改善点議論</a:t>
            </a:r>
            <a:endParaRPr kumimoji="1" lang="en-US" altLang="ja-JP" sz="1400" dirty="0" smtClean="0"/>
          </a:p>
          <a:p>
            <a:pPr algn="ctr"/>
            <a:r>
              <a:rPr kumimoji="1" lang="ja-JP" altLang="en-US" sz="1400" dirty="0" smtClean="0"/>
              <a:t>評価</a:t>
            </a:r>
            <a:endParaRPr kumimoji="1" lang="en-US" altLang="ja-JP" sz="1400" dirty="0"/>
          </a:p>
        </p:txBody>
      </p:sp>
      <p:cxnSp>
        <p:nvCxnSpPr>
          <p:cNvPr id="101" name="カギ線コネクタ 100"/>
          <p:cNvCxnSpPr>
            <a:stCxn id="85" idx="3"/>
            <a:endCxn id="99" idx="2"/>
          </p:cNvCxnSpPr>
          <p:nvPr/>
        </p:nvCxnSpPr>
        <p:spPr>
          <a:xfrm flipV="1">
            <a:off x="1764834" y="4817393"/>
            <a:ext cx="489287" cy="46970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02" name="カギ線コネクタ 101"/>
          <p:cNvCxnSpPr>
            <a:stCxn id="99" idx="3"/>
            <a:endCxn id="47" idx="2"/>
          </p:cNvCxnSpPr>
          <p:nvPr/>
        </p:nvCxnSpPr>
        <p:spPr>
          <a:xfrm flipV="1">
            <a:off x="2583811" y="3824556"/>
            <a:ext cx="241441" cy="25108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03" name="角丸四角形 102"/>
          <p:cNvSpPr/>
          <p:nvPr/>
        </p:nvSpPr>
        <p:spPr>
          <a:xfrm>
            <a:off x="5738666" y="4567762"/>
            <a:ext cx="441086" cy="1505530"/>
          </a:xfrm>
          <a:prstGeom prst="round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eaVert" lIns="36000" tIns="36000" rIns="36000" bIns="36000" rtlCol="0" anchor="ctr"/>
          <a:lstStyle/>
          <a:p>
            <a:pPr algn="ctr"/>
            <a:r>
              <a:rPr kumimoji="1" lang="en-US" altLang="ja-JP" sz="1200" dirty="0" smtClean="0"/>
              <a:t>4</a:t>
            </a:r>
            <a:r>
              <a:rPr kumimoji="1" lang="ja-JP" altLang="en-US" sz="1200" dirty="0" smtClean="0"/>
              <a:t>～</a:t>
            </a:r>
            <a:r>
              <a:rPr kumimoji="1" lang="en-US" altLang="ja-JP" sz="1200" dirty="0" smtClean="0"/>
              <a:t>9</a:t>
            </a:r>
            <a:r>
              <a:rPr kumimoji="1" lang="ja-JP" altLang="en-US" sz="1200" dirty="0" smtClean="0"/>
              <a:t>月中間報告</a:t>
            </a:r>
            <a:endParaRPr kumimoji="1" lang="en-US" altLang="ja-JP" sz="1200" dirty="0" smtClean="0"/>
          </a:p>
          <a:p>
            <a:pPr algn="ctr"/>
            <a:r>
              <a:rPr kumimoji="1" lang="ja-JP" altLang="en-US" sz="1200" dirty="0"/>
              <a:t>次</a:t>
            </a:r>
            <a:r>
              <a:rPr kumimoji="1" lang="ja-JP" altLang="en-US" sz="1200" dirty="0" smtClean="0"/>
              <a:t>年度実施方針</a:t>
            </a:r>
            <a:endParaRPr kumimoji="1" lang="ja-JP" altLang="en-US" sz="1200" dirty="0"/>
          </a:p>
        </p:txBody>
      </p:sp>
      <p:cxnSp>
        <p:nvCxnSpPr>
          <p:cNvPr id="104" name="直線矢印コネクタ 103"/>
          <p:cNvCxnSpPr/>
          <p:nvPr/>
        </p:nvCxnSpPr>
        <p:spPr>
          <a:xfrm>
            <a:off x="1066800" y="3998185"/>
            <a:ext cx="8381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5" name="テキスト ボックス 104"/>
          <p:cNvSpPr txBox="1"/>
          <p:nvPr/>
        </p:nvSpPr>
        <p:spPr>
          <a:xfrm>
            <a:off x="3362262" y="3178789"/>
            <a:ext cx="855400" cy="297517"/>
          </a:xfrm>
          <a:prstGeom prst="rect">
            <a:avLst/>
          </a:prstGeom>
          <a:noFill/>
        </p:spPr>
        <p:txBody>
          <a:bodyPr wrap="square" rtlCol="0">
            <a:noAutofit/>
          </a:bodyPr>
          <a:lstStyle/>
          <a:p>
            <a:pPr lvl="0" algn="ctr">
              <a:lnSpc>
                <a:spcPts val="1600"/>
              </a:lnSpc>
            </a:pPr>
            <a:r>
              <a:rPr kumimoji="1" lang="en-US" altLang="ja-JP" sz="1200" dirty="0" smtClean="0"/>
              <a:t>7</a:t>
            </a:r>
            <a:r>
              <a:rPr kumimoji="1" lang="ja-JP" altLang="en-US" sz="1200" dirty="0" smtClean="0"/>
              <a:t>月まで</a:t>
            </a:r>
            <a:endParaRPr kumimoji="1" lang="en-US" altLang="ja-JP" sz="1200" dirty="0"/>
          </a:p>
        </p:txBody>
      </p:sp>
      <p:sp>
        <p:nvSpPr>
          <p:cNvPr id="106" name="角丸四角形 105"/>
          <p:cNvSpPr/>
          <p:nvPr/>
        </p:nvSpPr>
        <p:spPr>
          <a:xfrm>
            <a:off x="3177550" y="3723869"/>
            <a:ext cx="1224000" cy="912846"/>
          </a:xfrm>
          <a:prstGeom prst="roundRect">
            <a:avLst>
              <a:gd name="adj" fmla="val 3058"/>
            </a:avLst>
          </a:prstGeom>
        </p:spPr>
        <p:style>
          <a:lnRef idx="2">
            <a:schemeClr val="accent1"/>
          </a:lnRef>
          <a:fillRef idx="1">
            <a:schemeClr val="lt1"/>
          </a:fillRef>
          <a:effectRef idx="0">
            <a:schemeClr val="accent1"/>
          </a:effectRef>
          <a:fontRef idx="minor">
            <a:schemeClr val="dk1"/>
          </a:fontRef>
        </p:style>
        <p:txBody>
          <a:bodyPr vert="horz" lIns="0" tIns="36000" rIns="36000" bIns="36000" rtlCol="0" anchor="ctr" anchorCtr="1"/>
          <a:lstStyle/>
          <a:p>
            <a:r>
              <a:rPr kumimoji="1" lang="ja-JP" altLang="en-US" sz="1200" dirty="0" smtClean="0"/>
              <a:t>・有識者</a:t>
            </a:r>
            <a:r>
              <a:rPr kumimoji="1" lang="ja-JP" altLang="en-US" sz="1200" dirty="0"/>
              <a:t>意見報告</a:t>
            </a:r>
            <a:endParaRPr kumimoji="1" lang="en-US" altLang="ja-JP" sz="1200" dirty="0"/>
          </a:p>
          <a:p>
            <a:r>
              <a:rPr kumimoji="1" lang="ja-JP" altLang="en-US" sz="1200" dirty="0" smtClean="0"/>
              <a:t>・業務</a:t>
            </a:r>
            <a:r>
              <a:rPr kumimoji="1" lang="ja-JP" altLang="en-US" sz="1200" dirty="0"/>
              <a:t>実績報告</a:t>
            </a:r>
            <a:endParaRPr kumimoji="1" lang="en-US" altLang="ja-JP" sz="1200" dirty="0"/>
          </a:p>
          <a:p>
            <a:pPr marL="85725" indent="-85725"/>
            <a:r>
              <a:rPr kumimoji="1" lang="ja-JP" altLang="en-US" sz="1200" dirty="0" smtClean="0"/>
              <a:t>・改善点報告</a:t>
            </a:r>
            <a:endParaRPr kumimoji="1" lang="en-US" altLang="ja-JP" sz="1200" dirty="0"/>
          </a:p>
        </p:txBody>
      </p:sp>
      <p:sp>
        <p:nvSpPr>
          <p:cNvPr id="107" name="角丸四角形 106"/>
          <p:cNvSpPr/>
          <p:nvPr/>
        </p:nvSpPr>
        <p:spPr>
          <a:xfrm>
            <a:off x="3177212" y="3478772"/>
            <a:ext cx="1224000" cy="275210"/>
          </a:xfrm>
          <a:prstGeom prst="roundRect">
            <a:avLst>
              <a:gd name="adj" fmla="val 4253"/>
            </a:avLst>
          </a:prstGeom>
        </p:spPr>
        <p:style>
          <a:lnRef idx="1">
            <a:schemeClr val="accent1"/>
          </a:lnRef>
          <a:fillRef idx="2">
            <a:schemeClr val="accent1"/>
          </a:fillRef>
          <a:effectRef idx="1">
            <a:schemeClr val="accent1"/>
          </a:effectRef>
          <a:fontRef idx="minor">
            <a:schemeClr val="dk1"/>
          </a:fontRef>
        </p:style>
        <p:txBody>
          <a:bodyPr vert="horz" lIns="36000" tIns="36000" rIns="36000" bIns="36000" rtlCol="0" anchor="ctr" anchorCtr="1">
            <a:noAutofit/>
          </a:bodyPr>
          <a:lstStyle/>
          <a:p>
            <a:pPr algn="ctr"/>
            <a:r>
              <a:rPr kumimoji="1" lang="ja-JP" altLang="en-US" sz="1200" dirty="0" smtClean="0"/>
              <a:t>包括連絡会議</a:t>
            </a:r>
            <a:endParaRPr kumimoji="1" lang="en-US" altLang="ja-JP" sz="1200" dirty="0"/>
          </a:p>
        </p:txBody>
      </p:sp>
      <p:cxnSp>
        <p:nvCxnSpPr>
          <p:cNvPr id="108" name="カギ線コネクタ 107"/>
          <p:cNvCxnSpPr>
            <a:stCxn id="47" idx="3"/>
          </p:cNvCxnSpPr>
          <p:nvPr/>
        </p:nvCxnSpPr>
        <p:spPr>
          <a:xfrm>
            <a:off x="2990987" y="3030116"/>
            <a:ext cx="371275" cy="43200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09" name="テキスト ボックス 108">
            <a:extLst>
              <a:ext uri="{FF2B5EF4-FFF2-40B4-BE49-F238E27FC236}">
                <a16:creationId xmlns:a16="http://schemas.microsoft.com/office/drawing/2014/main" id="{B7CCB767-E4FE-416F-96D8-AEB662D7392B}"/>
              </a:ext>
            </a:extLst>
          </p:cNvPr>
          <p:cNvSpPr txBox="1"/>
          <p:nvPr/>
        </p:nvSpPr>
        <p:spPr>
          <a:xfrm>
            <a:off x="2929730" y="5785335"/>
            <a:ext cx="748923" cy="261610"/>
          </a:xfrm>
          <a:prstGeom prst="rect">
            <a:avLst/>
          </a:prstGeom>
          <a:noFill/>
        </p:spPr>
        <p:txBody>
          <a:bodyPr wrap="none" rtlCol="0" anchor="ctr" anchorCtr="1">
            <a:spAutoFit/>
          </a:bodyPr>
          <a:lstStyle/>
          <a:p>
            <a:pPr algn="r"/>
            <a:r>
              <a:rPr kumimoji="1" lang="ja-JP" altLang="en-US" sz="1100" dirty="0" smtClean="0"/>
              <a:t>随時改善</a:t>
            </a:r>
            <a:endParaRPr kumimoji="1" lang="ja-JP" altLang="en-US" sz="1100" dirty="0">
              <a:solidFill>
                <a:srgbClr val="FF0000"/>
              </a:solidFill>
            </a:endParaRPr>
          </a:p>
        </p:txBody>
      </p:sp>
      <p:sp>
        <p:nvSpPr>
          <p:cNvPr id="110" name="角丸四角形 109"/>
          <p:cNvSpPr/>
          <p:nvPr/>
        </p:nvSpPr>
        <p:spPr>
          <a:xfrm>
            <a:off x="3650109" y="4803561"/>
            <a:ext cx="284749" cy="1172163"/>
          </a:xfrm>
          <a:prstGeom prst="roundRect">
            <a:avLst/>
          </a:prstGeom>
        </p:spPr>
        <p:style>
          <a:lnRef idx="2">
            <a:schemeClr val="accent1"/>
          </a:lnRef>
          <a:fillRef idx="1">
            <a:schemeClr val="lt1"/>
          </a:fillRef>
          <a:effectRef idx="0">
            <a:schemeClr val="accent1"/>
          </a:effectRef>
          <a:fontRef idx="minor">
            <a:schemeClr val="dk1"/>
          </a:fontRef>
        </p:style>
        <p:txBody>
          <a:bodyPr vert="eaVert" wrap="none" lIns="36000" tIns="36000" rIns="36000" bIns="36000" rtlCol="0" anchor="ctr">
            <a:spAutoFit/>
          </a:bodyPr>
          <a:lstStyle/>
          <a:p>
            <a:pPr algn="ctr"/>
            <a:r>
              <a:rPr kumimoji="1" lang="ja-JP" altLang="en-US" sz="1200" dirty="0" smtClean="0"/>
              <a:t>業務計画書修正</a:t>
            </a:r>
            <a:endParaRPr kumimoji="1" lang="ja-JP" altLang="en-US" sz="1200" dirty="0"/>
          </a:p>
        </p:txBody>
      </p:sp>
      <p:cxnSp>
        <p:nvCxnSpPr>
          <p:cNvPr id="112" name="直線矢印コネクタ 111"/>
          <p:cNvCxnSpPr>
            <a:stCxn id="106" idx="2"/>
            <a:endCxn id="110" idx="0"/>
          </p:cNvCxnSpPr>
          <p:nvPr/>
        </p:nvCxnSpPr>
        <p:spPr>
          <a:xfrm>
            <a:off x="3789550" y="4636715"/>
            <a:ext cx="0" cy="166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3" name="角丸四角形 112"/>
          <p:cNvSpPr/>
          <p:nvPr/>
        </p:nvSpPr>
        <p:spPr>
          <a:xfrm>
            <a:off x="7059952" y="2233214"/>
            <a:ext cx="331471" cy="1588880"/>
          </a:xfrm>
          <a:prstGeom prst="roundRect">
            <a:avLst/>
          </a:prstGeom>
        </p:spPr>
        <p:style>
          <a:lnRef idx="1">
            <a:schemeClr val="accent4"/>
          </a:lnRef>
          <a:fillRef idx="2">
            <a:schemeClr val="accent4"/>
          </a:fillRef>
          <a:effectRef idx="1">
            <a:schemeClr val="accent4"/>
          </a:effectRef>
          <a:fontRef idx="minor">
            <a:schemeClr val="dk1"/>
          </a:fontRef>
        </p:style>
        <p:txBody>
          <a:bodyPr vert="eaVert" lIns="36000" tIns="36000" rIns="36000" bIns="36000" rtlCol="0" anchor="ctr"/>
          <a:lstStyle/>
          <a:p>
            <a:pPr algn="ctr"/>
            <a:r>
              <a:rPr kumimoji="1" lang="ja-JP" altLang="en-US" sz="1400" dirty="0" smtClean="0"/>
              <a:t>第</a:t>
            </a:r>
            <a:r>
              <a:rPr kumimoji="1" lang="ja-JP" altLang="en-US" sz="1400" dirty="0"/>
              <a:t>３</a:t>
            </a:r>
            <a:r>
              <a:rPr kumimoji="1" lang="ja-JP" altLang="en-US" sz="1400" dirty="0" smtClean="0"/>
              <a:t>回有識者</a:t>
            </a:r>
            <a:r>
              <a:rPr kumimoji="1" lang="ja-JP" altLang="en-US" sz="1400" dirty="0"/>
              <a:t>会議</a:t>
            </a:r>
          </a:p>
        </p:txBody>
      </p:sp>
      <p:sp>
        <p:nvSpPr>
          <p:cNvPr id="114" name="テキスト ボックス 113"/>
          <p:cNvSpPr txBox="1"/>
          <p:nvPr/>
        </p:nvSpPr>
        <p:spPr>
          <a:xfrm>
            <a:off x="6853605" y="1931341"/>
            <a:ext cx="745717" cy="297517"/>
          </a:xfrm>
          <a:prstGeom prst="rect">
            <a:avLst/>
          </a:prstGeom>
          <a:noFill/>
        </p:spPr>
        <p:txBody>
          <a:bodyPr wrap="none" rtlCol="0">
            <a:spAutoFit/>
          </a:bodyPr>
          <a:lstStyle/>
          <a:p>
            <a:pPr lvl="0">
              <a:lnSpc>
                <a:spcPts val="1600"/>
              </a:lnSpc>
            </a:pPr>
            <a:r>
              <a:rPr kumimoji="1" lang="en-US" altLang="ja-JP" sz="1200" dirty="0" smtClean="0"/>
              <a:t>12</a:t>
            </a:r>
            <a:r>
              <a:rPr kumimoji="1" lang="ja-JP" altLang="en-US" sz="1200" dirty="0" smtClean="0"/>
              <a:t>月</a:t>
            </a:r>
            <a:r>
              <a:rPr kumimoji="1" lang="ja-JP" altLang="en-US" sz="1200" dirty="0"/>
              <a:t>まで</a:t>
            </a:r>
            <a:endParaRPr kumimoji="1" lang="en-US" altLang="ja-JP" sz="1200" dirty="0"/>
          </a:p>
        </p:txBody>
      </p:sp>
      <p:cxnSp>
        <p:nvCxnSpPr>
          <p:cNvPr id="116" name="カギ線コネクタ 115"/>
          <p:cNvCxnSpPr>
            <a:stCxn id="82" idx="3"/>
            <a:endCxn id="113" idx="2"/>
          </p:cNvCxnSpPr>
          <p:nvPr/>
        </p:nvCxnSpPr>
        <p:spPr>
          <a:xfrm flipV="1">
            <a:off x="6910846" y="3822094"/>
            <a:ext cx="314842" cy="25355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18" name="テキスト ボックス 117"/>
          <p:cNvSpPr txBox="1"/>
          <p:nvPr/>
        </p:nvSpPr>
        <p:spPr>
          <a:xfrm>
            <a:off x="7732887" y="3174433"/>
            <a:ext cx="855400" cy="297517"/>
          </a:xfrm>
          <a:prstGeom prst="rect">
            <a:avLst/>
          </a:prstGeom>
          <a:noFill/>
        </p:spPr>
        <p:txBody>
          <a:bodyPr wrap="square" rtlCol="0">
            <a:noAutofit/>
          </a:bodyPr>
          <a:lstStyle/>
          <a:p>
            <a:pPr lvl="0" algn="ctr">
              <a:lnSpc>
                <a:spcPts val="1600"/>
              </a:lnSpc>
            </a:pPr>
            <a:r>
              <a:rPr kumimoji="1" lang="en-US" altLang="ja-JP" sz="1200" dirty="0"/>
              <a:t>2</a:t>
            </a:r>
            <a:r>
              <a:rPr kumimoji="1" lang="ja-JP" altLang="en-US" sz="1200" dirty="0" smtClean="0"/>
              <a:t>月まで</a:t>
            </a:r>
            <a:endParaRPr kumimoji="1" lang="en-US" altLang="ja-JP" sz="1200" dirty="0"/>
          </a:p>
        </p:txBody>
      </p:sp>
      <p:sp>
        <p:nvSpPr>
          <p:cNvPr id="119" name="角丸四角形 118"/>
          <p:cNvSpPr/>
          <p:nvPr/>
        </p:nvSpPr>
        <p:spPr>
          <a:xfrm>
            <a:off x="7548175" y="3719513"/>
            <a:ext cx="1224000" cy="912846"/>
          </a:xfrm>
          <a:prstGeom prst="roundRect">
            <a:avLst>
              <a:gd name="adj" fmla="val 3058"/>
            </a:avLst>
          </a:prstGeom>
        </p:spPr>
        <p:style>
          <a:lnRef idx="2">
            <a:schemeClr val="accent1"/>
          </a:lnRef>
          <a:fillRef idx="1">
            <a:schemeClr val="lt1"/>
          </a:fillRef>
          <a:effectRef idx="0">
            <a:schemeClr val="accent1"/>
          </a:effectRef>
          <a:fontRef idx="minor">
            <a:schemeClr val="dk1"/>
          </a:fontRef>
        </p:style>
        <p:txBody>
          <a:bodyPr vert="horz" lIns="0" tIns="36000" rIns="36000" bIns="36000" rtlCol="0" anchor="ctr" anchorCtr="1"/>
          <a:lstStyle/>
          <a:p>
            <a:r>
              <a:rPr kumimoji="1" lang="ja-JP" altLang="en-US" sz="1200" dirty="0" smtClean="0"/>
              <a:t>・有識者</a:t>
            </a:r>
            <a:r>
              <a:rPr kumimoji="1" lang="ja-JP" altLang="en-US" sz="1200" dirty="0"/>
              <a:t>意見報告</a:t>
            </a:r>
            <a:endParaRPr kumimoji="1" lang="en-US" altLang="ja-JP" sz="1200" dirty="0"/>
          </a:p>
          <a:p>
            <a:r>
              <a:rPr kumimoji="1" lang="ja-JP" altLang="en-US" sz="1200" dirty="0"/>
              <a:t>・改善</a:t>
            </a:r>
            <a:r>
              <a:rPr kumimoji="1" lang="ja-JP" altLang="en-US" sz="1200" dirty="0" smtClean="0"/>
              <a:t>実施協議、　</a:t>
            </a:r>
            <a:endParaRPr kumimoji="1" lang="en-US" altLang="ja-JP" sz="1200" dirty="0" smtClean="0"/>
          </a:p>
          <a:p>
            <a:r>
              <a:rPr kumimoji="1" lang="ja-JP" altLang="en-US" sz="1200" dirty="0" smtClean="0"/>
              <a:t>  決定</a:t>
            </a:r>
            <a:endParaRPr kumimoji="1" lang="en-US" altLang="ja-JP" sz="1200" dirty="0"/>
          </a:p>
        </p:txBody>
      </p:sp>
      <p:sp>
        <p:nvSpPr>
          <p:cNvPr id="120" name="角丸四角形 119"/>
          <p:cNvSpPr/>
          <p:nvPr/>
        </p:nvSpPr>
        <p:spPr>
          <a:xfrm>
            <a:off x="7547837" y="3474416"/>
            <a:ext cx="1224000" cy="275210"/>
          </a:xfrm>
          <a:prstGeom prst="roundRect">
            <a:avLst>
              <a:gd name="adj" fmla="val 4253"/>
            </a:avLst>
          </a:prstGeom>
        </p:spPr>
        <p:style>
          <a:lnRef idx="1">
            <a:schemeClr val="accent1"/>
          </a:lnRef>
          <a:fillRef idx="2">
            <a:schemeClr val="accent1"/>
          </a:fillRef>
          <a:effectRef idx="1">
            <a:schemeClr val="accent1"/>
          </a:effectRef>
          <a:fontRef idx="minor">
            <a:schemeClr val="dk1"/>
          </a:fontRef>
        </p:style>
        <p:txBody>
          <a:bodyPr vert="horz" lIns="36000" tIns="36000" rIns="36000" bIns="36000" rtlCol="0" anchor="ctr" anchorCtr="1">
            <a:noAutofit/>
          </a:bodyPr>
          <a:lstStyle/>
          <a:p>
            <a:pPr algn="ctr"/>
            <a:r>
              <a:rPr kumimoji="1" lang="ja-JP" altLang="en-US" sz="1200" dirty="0" smtClean="0"/>
              <a:t>包括連絡会議</a:t>
            </a:r>
            <a:endParaRPr kumimoji="1" lang="en-US" altLang="ja-JP" sz="1200" dirty="0"/>
          </a:p>
        </p:txBody>
      </p:sp>
      <p:sp>
        <p:nvSpPr>
          <p:cNvPr id="122" name="角丸四角形 121"/>
          <p:cNvSpPr/>
          <p:nvPr/>
        </p:nvSpPr>
        <p:spPr>
          <a:xfrm>
            <a:off x="8924445" y="4352914"/>
            <a:ext cx="284749" cy="1627172"/>
          </a:xfrm>
          <a:prstGeom prst="roundRect">
            <a:avLst/>
          </a:prstGeom>
        </p:spPr>
        <p:style>
          <a:lnRef idx="2">
            <a:schemeClr val="accent1"/>
          </a:lnRef>
          <a:fillRef idx="1">
            <a:schemeClr val="lt1"/>
          </a:fillRef>
          <a:effectRef idx="0">
            <a:schemeClr val="accent1"/>
          </a:effectRef>
          <a:fontRef idx="minor">
            <a:schemeClr val="dk1"/>
          </a:fontRef>
        </p:style>
        <p:txBody>
          <a:bodyPr vert="eaVert" wrap="none" lIns="36000" tIns="36000" rIns="36000" bIns="36000" rtlCol="0" anchor="ctr">
            <a:spAutoFit/>
          </a:bodyPr>
          <a:lstStyle/>
          <a:p>
            <a:pPr algn="ctr"/>
            <a:r>
              <a:rPr kumimoji="1" lang="ja-JP" altLang="en-US" sz="1200" dirty="0" smtClean="0"/>
              <a:t>次年度業務計画書完成</a:t>
            </a:r>
            <a:endParaRPr kumimoji="1" lang="en-US" altLang="ja-JP" sz="1200" dirty="0" smtClean="0"/>
          </a:p>
        </p:txBody>
      </p:sp>
      <p:cxnSp>
        <p:nvCxnSpPr>
          <p:cNvPr id="123" name="直線矢印コネクタ 122"/>
          <p:cNvCxnSpPr>
            <a:stCxn id="122" idx="0"/>
            <a:endCxn id="124" idx="2"/>
          </p:cNvCxnSpPr>
          <p:nvPr/>
        </p:nvCxnSpPr>
        <p:spPr>
          <a:xfrm flipH="1" flipV="1">
            <a:off x="9059488" y="3923192"/>
            <a:ext cx="0" cy="429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4" name="角丸四角形 123"/>
          <p:cNvSpPr/>
          <p:nvPr/>
        </p:nvSpPr>
        <p:spPr>
          <a:xfrm>
            <a:off x="8917113" y="1961096"/>
            <a:ext cx="284749" cy="1962096"/>
          </a:xfrm>
          <a:prstGeom prst="roundRect">
            <a:avLst/>
          </a:prstGeom>
        </p:spPr>
        <p:style>
          <a:lnRef idx="2">
            <a:schemeClr val="accent1"/>
          </a:lnRef>
          <a:fillRef idx="1">
            <a:schemeClr val="lt1"/>
          </a:fillRef>
          <a:effectRef idx="0">
            <a:schemeClr val="accent1"/>
          </a:effectRef>
          <a:fontRef idx="minor">
            <a:schemeClr val="dk1"/>
          </a:fontRef>
        </p:style>
        <p:txBody>
          <a:bodyPr vert="eaVert" lIns="36000" tIns="36000" rIns="36000" bIns="36000" rtlCol="0" anchor="ctr">
            <a:spAutoFit/>
          </a:bodyPr>
          <a:lstStyle/>
          <a:p>
            <a:pPr algn="ctr"/>
            <a:r>
              <a:rPr kumimoji="1" lang="ja-JP" altLang="en-US" sz="1200" dirty="0"/>
              <a:t>次年度</a:t>
            </a:r>
            <a:r>
              <a:rPr kumimoji="1" lang="ja-JP" altLang="en-US" sz="1200" dirty="0" smtClean="0"/>
              <a:t>業務計画書確認</a:t>
            </a:r>
            <a:endParaRPr kumimoji="1" lang="ja-JP" altLang="en-US" sz="1200" dirty="0"/>
          </a:p>
        </p:txBody>
      </p:sp>
      <p:sp>
        <p:nvSpPr>
          <p:cNvPr id="37" name="右矢印 36"/>
          <p:cNvSpPr/>
          <p:nvPr/>
        </p:nvSpPr>
        <p:spPr>
          <a:xfrm>
            <a:off x="7186551" y="5103900"/>
            <a:ext cx="1726529" cy="36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a:extLst>
              <a:ext uri="{FF2B5EF4-FFF2-40B4-BE49-F238E27FC236}">
                <a16:creationId xmlns:a16="http://schemas.microsoft.com/office/drawing/2014/main" id="{B7CCB767-E4FE-416F-96D8-AEB662D7392B}"/>
              </a:ext>
            </a:extLst>
          </p:cNvPr>
          <p:cNvSpPr txBox="1"/>
          <p:nvPr/>
        </p:nvSpPr>
        <p:spPr>
          <a:xfrm>
            <a:off x="7186552" y="5401813"/>
            <a:ext cx="1595372" cy="430887"/>
          </a:xfrm>
          <a:prstGeom prst="rect">
            <a:avLst/>
          </a:prstGeom>
          <a:noFill/>
        </p:spPr>
        <p:txBody>
          <a:bodyPr wrap="none" rtlCol="0" anchor="ctr" anchorCtr="1">
            <a:spAutoFit/>
          </a:bodyPr>
          <a:lstStyle/>
          <a:p>
            <a:r>
              <a:rPr kumimoji="1" lang="ja-JP" altLang="en-US" sz="1100" dirty="0" smtClean="0"/>
              <a:t>次年度業務計画書作成</a:t>
            </a:r>
            <a:endParaRPr kumimoji="1" lang="en-US" altLang="ja-JP" sz="1100" dirty="0" smtClean="0"/>
          </a:p>
          <a:p>
            <a:r>
              <a:rPr kumimoji="1" lang="ja-JP" altLang="en-US" sz="1100" dirty="0" smtClean="0"/>
              <a:t>個別基準値設定</a:t>
            </a:r>
            <a:endParaRPr kumimoji="1" lang="ja-JP" altLang="en-US" sz="1100" dirty="0"/>
          </a:p>
        </p:txBody>
      </p:sp>
      <p:cxnSp>
        <p:nvCxnSpPr>
          <p:cNvPr id="126" name="直線矢印コネクタ 125"/>
          <p:cNvCxnSpPr/>
          <p:nvPr/>
        </p:nvCxnSpPr>
        <p:spPr>
          <a:xfrm>
            <a:off x="8155490" y="4653106"/>
            <a:ext cx="0" cy="540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8" name="二等辺三角形 127"/>
          <p:cNvSpPr/>
          <p:nvPr/>
        </p:nvSpPr>
        <p:spPr>
          <a:xfrm rot="10800000">
            <a:off x="3697732" y="6008185"/>
            <a:ext cx="180000" cy="144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29" name="二等辺三角形 128"/>
          <p:cNvSpPr/>
          <p:nvPr/>
        </p:nvSpPr>
        <p:spPr>
          <a:xfrm rot="10800000">
            <a:off x="8976819" y="6008481"/>
            <a:ext cx="180000" cy="144000"/>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cxnSp>
        <p:nvCxnSpPr>
          <p:cNvPr id="132" name="カギ線コネクタ 131"/>
          <p:cNvCxnSpPr>
            <a:stCxn id="113" idx="3"/>
          </p:cNvCxnSpPr>
          <p:nvPr/>
        </p:nvCxnSpPr>
        <p:spPr>
          <a:xfrm>
            <a:off x="7391423" y="3027654"/>
            <a:ext cx="377759" cy="43445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34" name="テキスト ボックス 133"/>
          <p:cNvSpPr txBox="1"/>
          <p:nvPr/>
        </p:nvSpPr>
        <p:spPr>
          <a:xfrm>
            <a:off x="5249274" y="1793788"/>
            <a:ext cx="1688283" cy="913070"/>
          </a:xfrm>
          <a:prstGeom prst="rect">
            <a:avLst/>
          </a:prstGeom>
          <a:noFill/>
          <a:ln>
            <a:solidFill>
              <a:schemeClr val="tx1"/>
            </a:solidFill>
          </a:ln>
        </p:spPr>
        <p:txBody>
          <a:bodyPr wrap="none" rtlCol="0">
            <a:spAutoFit/>
          </a:bodyPr>
          <a:lstStyle/>
          <a:p>
            <a:pPr lvl="0">
              <a:lnSpc>
                <a:spcPts val="1600"/>
              </a:lnSpc>
            </a:pPr>
            <a:r>
              <a:rPr kumimoji="1" lang="en-US" altLang="ja-JP" sz="1100" dirty="0" smtClean="0"/>
              <a:t>【</a:t>
            </a:r>
            <a:r>
              <a:rPr kumimoji="1" lang="ja-JP" altLang="en-US" sz="1100" dirty="0" smtClean="0"/>
              <a:t>有識者会議</a:t>
            </a:r>
            <a:r>
              <a:rPr kumimoji="1" lang="en-US" altLang="ja-JP" sz="1100" dirty="0" smtClean="0"/>
              <a:t>】</a:t>
            </a:r>
          </a:p>
          <a:p>
            <a:pPr lvl="0">
              <a:lnSpc>
                <a:spcPts val="1600"/>
              </a:lnSpc>
            </a:pPr>
            <a:r>
              <a:rPr kumimoji="1" lang="ja-JP" altLang="en-US" sz="1100" dirty="0" smtClean="0"/>
              <a:t>第２回　前年度実績報告</a:t>
            </a:r>
            <a:endParaRPr kumimoji="1" lang="en-US" altLang="ja-JP" sz="1100" dirty="0" smtClean="0"/>
          </a:p>
          <a:p>
            <a:pPr>
              <a:lnSpc>
                <a:spcPts val="1600"/>
              </a:lnSpc>
            </a:pPr>
            <a:r>
              <a:rPr kumimoji="1" lang="ja-JP" altLang="en-US" sz="1100" dirty="0" smtClean="0"/>
              <a:t>第</a:t>
            </a:r>
            <a:r>
              <a:rPr kumimoji="1" lang="ja-JP" altLang="en-US" sz="1100" dirty="0"/>
              <a:t>３</a:t>
            </a:r>
            <a:r>
              <a:rPr kumimoji="1" lang="ja-JP" altLang="en-US" sz="1100" dirty="0" smtClean="0"/>
              <a:t>回　</a:t>
            </a:r>
            <a:r>
              <a:rPr kumimoji="1" lang="ja-JP" altLang="en-US" sz="1100" dirty="0"/>
              <a:t>上半期中間</a:t>
            </a:r>
            <a:r>
              <a:rPr kumimoji="1" lang="ja-JP" altLang="en-US" sz="1100" dirty="0" smtClean="0"/>
              <a:t>報告</a:t>
            </a:r>
            <a:endParaRPr kumimoji="1" lang="en-US" altLang="ja-JP" sz="1100" dirty="0" smtClean="0"/>
          </a:p>
          <a:p>
            <a:pPr lvl="0">
              <a:lnSpc>
                <a:spcPts val="1600"/>
              </a:lnSpc>
            </a:pPr>
            <a:r>
              <a:rPr kumimoji="1" lang="ja-JP" altLang="en-US" sz="1100" dirty="0" smtClean="0"/>
              <a:t>　　　　　次年度実施方針</a:t>
            </a:r>
            <a:endParaRPr kumimoji="1" lang="en-US" altLang="ja-JP" sz="1100" dirty="0" smtClean="0"/>
          </a:p>
        </p:txBody>
      </p:sp>
      <p:sp>
        <p:nvSpPr>
          <p:cNvPr id="51" name="角丸四角形 50"/>
          <p:cNvSpPr/>
          <p:nvPr/>
        </p:nvSpPr>
        <p:spPr>
          <a:xfrm>
            <a:off x="735329" y="2233214"/>
            <a:ext cx="331471" cy="1588880"/>
          </a:xfrm>
          <a:prstGeom prst="roundRect">
            <a:avLst/>
          </a:prstGeom>
        </p:spPr>
        <p:style>
          <a:lnRef idx="1">
            <a:schemeClr val="accent4"/>
          </a:lnRef>
          <a:fillRef idx="2">
            <a:schemeClr val="accent4"/>
          </a:fillRef>
          <a:effectRef idx="1">
            <a:schemeClr val="accent4"/>
          </a:effectRef>
          <a:fontRef idx="minor">
            <a:schemeClr val="dk1"/>
          </a:fontRef>
        </p:style>
        <p:txBody>
          <a:bodyPr vert="eaVert" lIns="36000" tIns="36000" rIns="36000" bIns="36000" rtlCol="0" anchor="ctr"/>
          <a:lstStyle/>
          <a:p>
            <a:pPr algn="ctr"/>
            <a:r>
              <a:rPr kumimoji="1" lang="ja-JP" altLang="en-US" sz="1400" dirty="0" smtClean="0"/>
              <a:t>第</a:t>
            </a:r>
            <a:r>
              <a:rPr kumimoji="1" lang="en-US" altLang="ja-JP" sz="1400" dirty="0" smtClean="0"/>
              <a:t>1</a:t>
            </a:r>
            <a:r>
              <a:rPr kumimoji="1" lang="ja-JP" altLang="en-US" sz="1400" dirty="0" smtClean="0"/>
              <a:t>回有識者</a:t>
            </a:r>
            <a:r>
              <a:rPr kumimoji="1" lang="ja-JP" altLang="en-US" sz="1400" dirty="0"/>
              <a:t>会議</a:t>
            </a:r>
          </a:p>
        </p:txBody>
      </p:sp>
      <p:sp>
        <p:nvSpPr>
          <p:cNvPr id="52" name="テキスト ボックス 51"/>
          <p:cNvSpPr txBox="1"/>
          <p:nvPr/>
        </p:nvSpPr>
        <p:spPr>
          <a:xfrm>
            <a:off x="663988" y="1931349"/>
            <a:ext cx="660666" cy="297517"/>
          </a:xfrm>
          <a:prstGeom prst="rect">
            <a:avLst/>
          </a:prstGeom>
          <a:noFill/>
        </p:spPr>
        <p:txBody>
          <a:bodyPr wrap="square" rtlCol="0">
            <a:noAutofit/>
          </a:bodyPr>
          <a:lstStyle/>
          <a:p>
            <a:pPr lvl="0">
              <a:lnSpc>
                <a:spcPts val="1600"/>
              </a:lnSpc>
            </a:pPr>
            <a:r>
              <a:rPr kumimoji="1" lang="en-US" altLang="ja-JP" sz="1200" dirty="0" smtClean="0"/>
              <a:t>2/24</a:t>
            </a:r>
            <a:endParaRPr kumimoji="1" lang="en-US" altLang="ja-JP" sz="1200" dirty="0"/>
          </a:p>
        </p:txBody>
      </p:sp>
    </p:spTree>
    <p:extLst>
      <p:ext uri="{BB962C8B-B14F-4D97-AF65-F5344CB8AC3E}">
        <p14:creationId xmlns:p14="http://schemas.microsoft.com/office/powerpoint/2010/main" val="83036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09576" y="1564283"/>
            <a:ext cx="9344024" cy="738664"/>
          </a:xfrm>
          <a:prstGeom prst="rect">
            <a:avLst/>
          </a:prstGeom>
          <a:noFill/>
        </p:spPr>
        <p:txBody>
          <a:bodyPr wrap="square" rtlCol="0">
            <a:spAutoFit/>
          </a:bodyPr>
          <a:lstStyle/>
          <a:p>
            <a:pPr marL="85725" indent="-85725"/>
            <a:r>
              <a:rPr kumimoji="1" lang="ja-JP" altLang="en-US" sz="1400" dirty="0"/>
              <a:t>○３年間の業務履行状況を踏まえ、契約見直しの必要性を確認</a:t>
            </a:r>
            <a:endParaRPr kumimoji="1" lang="en-US" altLang="ja-JP" sz="1400" dirty="0"/>
          </a:p>
          <a:p>
            <a:pPr marL="85725" indent="-85725"/>
            <a:r>
              <a:rPr kumimoji="1" lang="ja-JP" altLang="en-US" sz="1400" dirty="0"/>
              <a:t>○３年間での法</a:t>
            </a:r>
            <a:r>
              <a:rPr kumimoji="1" lang="en-US" altLang="ja-JP" sz="1400" dirty="0"/>
              <a:t>/</a:t>
            </a:r>
            <a:r>
              <a:rPr kumimoji="1" lang="ja-JP" altLang="en-US" sz="1400" dirty="0"/>
              <a:t>制度改正状況や、</a:t>
            </a:r>
            <a:r>
              <a:rPr kumimoji="1" lang="en-US" altLang="ja-JP" sz="1400" dirty="0"/>
              <a:t>ICT/AI</a:t>
            </a:r>
            <a:r>
              <a:rPr kumimoji="1" lang="ja-JP" altLang="en-US" sz="1400" dirty="0"/>
              <a:t>等の技術の進展状況を踏まえて、業務実施体制の評価を実施</a:t>
            </a:r>
            <a:endParaRPr kumimoji="1" lang="en-US" altLang="ja-JP" sz="1400" dirty="0"/>
          </a:p>
          <a:p>
            <a:pPr marL="85725" indent="-85725"/>
            <a:r>
              <a:rPr kumimoji="1" lang="ja-JP" altLang="en-US" sz="1400" dirty="0"/>
              <a:t>○積算基準の改定等を踏まえた業務価格の適正化に関する評価の実施</a:t>
            </a:r>
          </a:p>
        </p:txBody>
      </p:sp>
      <p:sp>
        <p:nvSpPr>
          <p:cNvPr id="8" name="角丸四角形 7"/>
          <p:cNvSpPr/>
          <p:nvPr/>
        </p:nvSpPr>
        <p:spPr>
          <a:xfrm>
            <a:off x="280424" y="1350816"/>
            <a:ext cx="9473176" cy="3306944"/>
          </a:xfrm>
          <a:prstGeom prst="roundRect">
            <a:avLst>
              <a:gd name="adj" fmla="val 971"/>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47075" y="1203180"/>
            <a:ext cx="1457324" cy="2952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b="1" dirty="0"/>
              <a:t>PDCA</a:t>
            </a:r>
            <a:r>
              <a:rPr kumimoji="1" lang="ja-JP" altLang="en-US" sz="1600" b="1" dirty="0"/>
              <a:t>の実施</a:t>
            </a:r>
          </a:p>
        </p:txBody>
      </p:sp>
      <p:sp>
        <p:nvSpPr>
          <p:cNvPr id="12" name="角丸四角形 11"/>
          <p:cNvSpPr/>
          <p:nvPr/>
        </p:nvSpPr>
        <p:spPr>
          <a:xfrm>
            <a:off x="1309123" y="2547910"/>
            <a:ext cx="471717" cy="1600192"/>
          </a:xfrm>
          <a:prstGeom prst="roundRect">
            <a:avLst>
              <a:gd name="adj" fmla="val 13436"/>
            </a:avLst>
          </a:prstGeom>
        </p:spPr>
        <p:style>
          <a:lnRef idx="2">
            <a:schemeClr val="accent1"/>
          </a:lnRef>
          <a:fillRef idx="1">
            <a:schemeClr val="lt1"/>
          </a:fillRef>
          <a:effectRef idx="0">
            <a:schemeClr val="accent1"/>
          </a:effectRef>
          <a:fontRef idx="minor">
            <a:schemeClr val="dk1"/>
          </a:fontRef>
        </p:style>
        <p:txBody>
          <a:bodyPr vert="eaVert" lIns="36000" tIns="0" rIns="36000" bIns="0" rtlCol="0" anchor="ctr"/>
          <a:lstStyle/>
          <a:p>
            <a:r>
              <a:rPr kumimoji="1" lang="ja-JP" altLang="en-US" sz="1200" dirty="0"/>
              <a:t>・社会情勢等の確認</a:t>
            </a:r>
            <a:endParaRPr kumimoji="1" lang="en-US" altLang="ja-JP" sz="1200" dirty="0"/>
          </a:p>
          <a:p>
            <a:r>
              <a:rPr kumimoji="1" lang="ja-JP" altLang="en-US" sz="1200" dirty="0"/>
              <a:t>・年度履行評価まとめ</a:t>
            </a:r>
          </a:p>
        </p:txBody>
      </p:sp>
      <p:sp>
        <p:nvSpPr>
          <p:cNvPr id="20" name="角丸四角形 19"/>
          <p:cNvSpPr/>
          <p:nvPr/>
        </p:nvSpPr>
        <p:spPr>
          <a:xfrm>
            <a:off x="2300915" y="2567491"/>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契約の妥当性評価</a:t>
            </a:r>
          </a:p>
        </p:txBody>
      </p:sp>
      <p:sp>
        <p:nvSpPr>
          <p:cNvPr id="21" name="角丸四角形 20"/>
          <p:cNvSpPr/>
          <p:nvPr/>
        </p:nvSpPr>
        <p:spPr>
          <a:xfrm>
            <a:off x="3104682" y="2567490"/>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課題点の抽出</a:t>
            </a:r>
          </a:p>
        </p:txBody>
      </p:sp>
      <p:sp>
        <p:nvSpPr>
          <p:cNvPr id="22" name="角丸四角形 21"/>
          <p:cNvSpPr/>
          <p:nvPr/>
        </p:nvSpPr>
        <p:spPr>
          <a:xfrm>
            <a:off x="6288843" y="2568468"/>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契約見直・変更協議</a:t>
            </a:r>
          </a:p>
        </p:txBody>
      </p:sp>
      <p:sp>
        <p:nvSpPr>
          <p:cNvPr id="23" name="角丸四角形 22"/>
          <p:cNvSpPr/>
          <p:nvPr/>
        </p:nvSpPr>
        <p:spPr>
          <a:xfrm>
            <a:off x="7934120" y="2568469"/>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契約変更の実施</a:t>
            </a:r>
          </a:p>
        </p:txBody>
      </p:sp>
      <p:cxnSp>
        <p:nvCxnSpPr>
          <p:cNvPr id="14" name="カギ線コネクタ 13"/>
          <p:cNvCxnSpPr>
            <a:stCxn id="12" idx="3"/>
            <a:endCxn id="20" idx="1"/>
          </p:cNvCxnSpPr>
          <p:nvPr/>
        </p:nvCxnSpPr>
        <p:spPr>
          <a:xfrm flipV="1">
            <a:off x="1780840" y="3315204"/>
            <a:ext cx="520075" cy="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81024" y="2516719"/>
            <a:ext cx="691298" cy="15859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eaVert" rtlCol="0" anchor="ctr"/>
          <a:lstStyle/>
          <a:p>
            <a:pPr algn="ctr"/>
            <a:r>
              <a:rPr kumimoji="1" lang="ja-JP" altLang="en-US" sz="1200" dirty="0"/>
              <a:t>（以降</a:t>
            </a:r>
            <a:r>
              <a:rPr kumimoji="1" lang="en-US" altLang="ja-JP" sz="1200" dirty="0"/>
              <a:t>5</a:t>
            </a:r>
            <a:r>
              <a:rPr kumimoji="1" lang="ja-JP" altLang="en-US" sz="1200" dirty="0"/>
              <a:t>年ごと）</a:t>
            </a:r>
            <a:endParaRPr kumimoji="1" lang="en-US" altLang="ja-JP" sz="1200" dirty="0"/>
          </a:p>
          <a:p>
            <a:pPr algn="ctr"/>
            <a:r>
              <a:rPr kumimoji="1" lang="ja-JP" altLang="en-US" sz="1200" dirty="0"/>
              <a:t>業務</a:t>
            </a:r>
            <a:r>
              <a:rPr kumimoji="1" lang="en-US" altLang="ja-JP" sz="1200" dirty="0"/>
              <a:t>4</a:t>
            </a:r>
            <a:r>
              <a:rPr kumimoji="1" lang="ja-JP" altLang="en-US" sz="1200" dirty="0"/>
              <a:t>～</a:t>
            </a:r>
            <a:r>
              <a:rPr kumimoji="1" lang="en-US" altLang="ja-JP" sz="1200" dirty="0"/>
              <a:t>8</a:t>
            </a:r>
            <a:r>
              <a:rPr kumimoji="1" lang="ja-JP" altLang="en-US" sz="1200" dirty="0"/>
              <a:t>年目</a:t>
            </a:r>
            <a:endParaRPr kumimoji="1" lang="en-US" altLang="ja-JP" sz="1200" dirty="0"/>
          </a:p>
          <a:p>
            <a:pPr algn="ctr"/>
            <a:r>
              <a:rPr kumimoji="1" lang="ja-JP" altLang="en-US" sz="1200" dirty="0"/>
              <a:t>業務</a:t>
            </a:r>
            <a:r>
              <a:rPr kumimoji="1" lang="en-US" altLang="ja-JP" sz="1200" dirty="0"/>
              <a:t>1</a:t>
            </a:r>
            <a:r>
              <a:rPr kumimoji="1" lang="ja-JP" altLang="en-US" sz="1200" dirty="0"/>
              <a:t>～</a:t>
            </a:r>
            <a:r>
              <a:rPr kumimoji="1" lang="en-US" altLang="ja-JP" sz="1200" dirty="0"/>
              <a:t>3</a:t>
            </a:r>
            <a:r>
              <a:rPr kumimoji="1" lang="ja-JP" altLang="en-US" sz="1200" dirty="0"/>
              <a:t>年目</a:t>
            </a:r>
          </a:p>
        </p:txBody>
      </p:sp>
      <p:sp>
        <p:nvSpPr>
          <p:cNvPr id="33" name="角丸四角形 32"/>
          <p:cNvSpPr/>
          <p:nvPr/>
        </p:nvSpPr>
        <p:spPr>
          <a:xfrm>
            <a:off x="8609482" y="1758523"/>
            <a:ext cx="885691" cy="310235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eaVert" rtlCol="0" anchor="ctr"/>
          <a:lstStyle/>
          <a:p>
            <a:pPr algn="ctr"/>
            <a:r>
              <a:rPr kumimoji="1" lang="ja-JP" altLang="en-US" sz="1200" dirty="0"/>
              <a:t>業務</a:t>
            </a:r>
            <a:r>
              <a:rPr kumimoji="1" lang="en-US" altLang="ja-JP" sz="1200" dirty="0"/>
              <a:t>6</a:t>
            </a:r>
            <a:r>
              <a:rPr kumimoji="1" lang="ja-JP" altLang="en-US" sz="1200" dirty="0"/>
              <a:t>年目</a:t>
            </a:r>
            <a:r>
              <a:rPr kumimoji="1" lang="ja-JP" altLang="en-US" sz="1200" dirty="0" smtClean="0"/>
              <a:t>～</a:t>
            </a:r>
            <a:endParaRPr kumimoji="1" lang="en-US" altLang="ja-JP" sz="1200" dirty="0" smtClean="0"/>
          </a:p>
          <a:p>
            <a:pPr algn="ctr"/>
            <a:r>
              <a:rPr kumimoji="1" lang="ja-JP" altLang="en-US" sz="1200" dirty="0" smtClean="0"/>
              <a:t>（以降</a:t>
            </a:r>
            <a:r>
              <a:rPr kumimoji="1" lang="en-US" altLang="ja-JP" sz="1200" dirty="0" smtClean="0"/>
              <a:t>5</a:t>
            </a:r>
            <a:r>
              <a:rPr kumimoji="1" lang="ja-JP" altLang="en-US" sz="1200" dirty="0" smtClean="0"/>
              <a:t>年ごと）</a:t>
            </a:r>
            <a:endParaRPr kumimoji="1" lang="ja-JP" altLang="en-US" sz="1200" dirty="0"/>
          </a:p>
        </p:txBody>
      </p:sp>
      <p:sp>
        <p:nvSpPr>
          <p:cNvPr id="24" name="テキスト ボックス 23"/>
          <p:cNvSpPr txBox="1"/>
          <p:nvPr/>
        </p:nvSpPr>
        <p:spPr>
          <a:xfrm>
            <a:off x="3745321" y="2280311"/>
            <a:ext cx="1629918" cy="259045"/>
          </a:xfrm>
          <a:prstGeom prst="rect">
            <a:avLst/>
          </a:prstGeom>
          <a:noFill/>
        </p:spPr>
        <p:txBody>
          <a:bodyPr wrap="square" rtlCol="0">
            <a:spAutoFit/>
          </a:bodyPr>
          <a:lstStyle/>
          <a:p>
            <a:pPr marL="85725" indent="-85725" algn="ctr">
              <a:lnSpc>
                <a:spcPts val="1300"/>
              </a:lnSpc>
            </a:pPr>
            <a:r>
              <a:rPr kumimoji="1" lang="en-US" altLang="ja-JP" sz="1100" dirty="0" smtClean="0"/>
              <a:t>4</a:t>
            </a:r>
            <a:r>
              <a:rPr kumimoji="1" lang="ja-JP" altLang="en-US" sz="1100" dirty="0" smtClean="0"/>
              <a:t>年目（以降</a:t>
            </a:r>
            <a:r>
              <a:rPr kumimoji="1" lang="en-US" altLang="ja-JP" sz="1100" dirty="0" smtClean="0"/>
              <a:t>5</a:t>
            </a:r>
            <a:r>
              <a:rPr kumimoji="1" lang="ja-JP" altLang="en-US" sz="1100" dirty="0" smtClean="0"/>
              <a:t>年ごと）</a:t>
            </a:r>
            <a:endParaRPr kumimoji="1" lang="en-US" altLang="ja-JP" sz="1100" dirty="0"/>
          </a:p>
        </p:txBody>
      </p:sp>
      <p:sp>
        <p:nvSpPr>
          <p:cNvPr id="25" name="左大かっこ 24"/>
          <p:cNvSpPr/>
          <p:nvPr/>
        </p:nvSpPr>
        <p:spPr>
          <a:xfrm rot="5400000">
            <a:off x="4319401" y="436036"/>
            <a:ext cx="228212" cy="3995546"/>
          </a:xfrm>
          <a:prstGeom prst="leftBracket">
            <a:avLst>
              <a:gd name="adj" fmla="val 965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角丸四角形 29"/>
          <p:cNvSpPr/>
          <p:nvPr/>
        </p:nvSpPr>
        <p:spPr>
          <a:xfrm>
            <a:off x="4712212" y="2568468"/>
            <a:ext cx="304800" cy="1495425"/>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lgn="ctr"/>
            <a:r>
              <a:rPr kumimoji="1" lang="ja-JP" altLang="en-US" sz="1200" dirty="0"/>
              <a:t>有識者会議評価</a:t>
            </a:r>
          </a:p>
        </p:txBody>
      </p:sp>
      <p:sp>
        <p:nvSpPr>
          <p:cNvPr id="37" name="角丸四角形 36"/>
          <p:cNvSpPr/>
          <p:nvPr/>
        </p:nvSpPr>
        <p:spPr>
          <a:xfrm>
            <a:off x="7112278" y="2561990"/>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a:t>予算要求</a:t>
            </a:r>
          </a:p>
        </p:txBody>
      </p:sp>
      <p:sp>
        <p:nvSpPr>
          <p:cNvPr id="44" name="左大かっこ 43"/>
          <p:cNvSpPr/>
          <p:nvPr/>
        </p:nvSpPr>
        <p:spPr>
          <a:xfrm rot="5400000">
            <a:off x="7137934" y="1598194"/>
            <a:ext cx="247852" cy="1661160"/>
          </a:xfrm>
          <a:prstGeom prst="leftBracket">
            <a:avLst>
              <a:gd name="adj" fmla="val 9658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テキスト ボックス 44"/>
          <p:cNvSpPr txBox="1"/>
          <p:nvPr/>
        </p:nvSpPr>
        <p:spPr>
          <a:xfrm>
            <a:off x="6457385" y="2288235"/>
            <a:ext cx="1673145" cy="259045"/>
          </a:xfrm>
          <a:prstGeom prst="rect">
            <a:avLst/>
          </a:prstGeom>
          <a:noFill/>
        </p:spPr>
        <p:txBody>
          <a:bodyPr wrap="square" rtlCol="0">
            <a:spAutoFit/>
          </a:bodyPr>
          <a:lstStyle/>
          <a:p>
            <a:pPr marL="85725" indent="-85725" algn="ctr">
              <a:lnSpc>
                <a:spcPts val="1300"/>
              </a:lnSpc>
            </a:pPr>
            <a:r>
              <a:rPr kumimoji="1" lang="en-US" altLang="ja-JP" sz="1100" dirty="0" smtClean="0"/>
              <a:t>5</a:t>
            </a:r>
            <a:r>
              <a:rPr kumimoji="1" lang="ja-JP" altLang="en-US" sz="1100" dirty="0" smtClean="0"/>
              <a:t>年目（以降</a:t>
            </a:r>
            <a:r>
              <a:rPr kumimoji="1" lang="en-US" altLang="ja-JP" sz="1100" dirty="0" smtClean="0"/>
              <a:t>5</a:t>
            </a:r>
            <a:r>
              <a:rPr kumimoji="1" lang="ja-JP" altLang="en-US" sz="1100" dirty="0" smtClean="0"/>
              <a:t>年ごと）</a:t>
            </a:r>
            <a:endParaRPr kumimoji="1" lang="en-US" altLang="ja-JP" sz="1100" dirty="0"/>
          </a:p>
        </p:txBody>
      </p:sp>
      <p:sp>
        <p:nvSpPr>
          <p:cNvPr id="2" name="スライド番号プレースホルダー 1"/>
          <p:cNvSpPr>
            <a:spLocks noGrp="1"/>
          </p:cNvSpPr>
          <p:nvPr>
            <p:ph type="sldNum" sz="quarter" idx="12"/>
          </p:nvPr>
        </p:nvSpPr>
        <p:spPr/>
        <p:txBody>
          <a:bodyPr/>
          <a:lstStyle/>
          <a:p>
            <a:fld id="{36EC18DB-A5DF-4E0E-B815-FCD04A2C4B2C}" type="slidenum">
              <a:rPr kumimoji="1" lang="ja-JP" altLang="en-US" smtClean="0"/>
              <a:t>7</a:t>
            </a:fld>
            <a:endParaRPr kumimoji="1" lang="ja-JP" altLang="en-US"/>
          </a:p>
        </p:txBody>
      </p:sp>
      <p:sp>
        <p:nvSpPr>
          <p:cNvPr id="41" name="テキスト ボックス 40">
            <a:extLst>
              <a:ext uri="{FF2B5EF4-FFF2-40B4-BE49-F238E27FC236}">
                <a16:creationId xmlns:a16="http://schemas.microsoft.com/office/drawing/2014/main" id="{837A7236-9E65-4F17-8A94-2F38B88B6F3C}"/>
              </a:ext>
            </a:extLst>
          </p:cNvPr>
          <p:cNvSpPr txBox="1"/>
          <p:nvPr/>
        </p:nvSpPr>
        <p:spPr>
          <a:xfrm>
            <a:off x="4452158" y="4057415"/>
            <a:ext cx="1830506" cy="592470"/>
          </a:xfrm>
          <a:prstGeom prst="rect">
            <a:avLst/>
          </a:prstGeom>
          <a:noFill/>
        </p:spPr>
        <p:txBody>
          <a:bodyPr wrap="square" lIns="0" rtlCol="0">
            <a:spAutoFit/>
          </a:bodyPr>
          <a:lstStyle/>
          <a:p>
            <a:pPr marL="85725" indent="-85725">
              <a:lnSpc>
                <a:spcPts val="1300"/>
              </a:lnSpc>
            </a:pPr>
            <a:r>
              <a:rPr kumimoji="1" lang="ja-JP" altLang="en-US" sz="1100" dirty="0" smtClean="0"/>
              <a:t>必要に応じ</a:t>
            </a:r>
            <a:endParaRPr kumimoji="1" lang="en-US" altLang="ja-JP" sz="1100" dirty="0" smtClean="0"/>
          </a:p>
          <a:p>
            <a:pPr marL="85725" indent="-85725">
              <a:lnSpc>
                <a:spcPts val="1300"/>
              </a:lnSpc>
            </a:pPr>
            <a:r>
              <a:rPr kumimoji="1" lang="ja-JP" altLang="en-US" sz="1100" dirty="0"/>
              <a:t>　</a:t>
            </a:r>
            <a:r>
              <a:rPr kumimoji="1" lang="ja-JP" altLang="en-US" sz="1100" dirty="0" smtClean="0"/>
              <a:t>・債務枠の再設定協議</a:t>
            </a:r>
            <a:endParaRPr kumimoji="1" lang="en-US" altLang="ja-JP" sz="1100" dirty="0" smtClean="0"/>
          </a:p>
          <a:p>
            <a:pPr marL="85725" indent="-85725">
              <a:lnSpc>
                <a:spcPts val="1300"/>
              </a:lnSpc>
            </a:pPr>
            <a:r>
              <a:rPr kumimoji="1" lang="ja-JP" altLang="en-US" sz="1100" dirty="0"/>
              <a:t>　</a:t>
            </a:r>
            <a:r>
              <a:rPr kumimoji="1" lang="ja-JP" altLang="en-US" sz="1100" dirty="0" smtClean="0"/>
              <a:t>・外郭団体評価委員会</a:t>
            </a:r>
            <a:endParaRPr kumimoji="1" lang="en-US" altLang="ja-JP" sz="1100" dirty="0" smtClean="0"/>
          </a:p>
        </p:txBody>
      </p:sp>
      <p:sp>
        <p:nvSpPr>
          <p:cNvPr id="42" name="角丸四角形 41"/>
          <p:cNvSpPr/>
          <p:nvPr/>
        </p:nvSpPr>
        <p:spPr>
          <a:xfrm>
            <a:off x="5511537" y="2561991"/>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smtClean="0"/>
              <a:t>外郭団体協議等</a:t>
            </a:r>
            <a:endParaRPr kumimoji="1" lang="ja-JP" altLang="en-US" sz="1200" dirty="0"/>
          </a:p>
        </p:txBody>
      </p:sp>
      <p:sp>
        <p:nvSpPr>
          <p:cNvPr id="49" name="角丸四角形 48"/>
          <p:cNvSpPr/>
          <p:nvPr/>
        </p:nvSpPr>
        <p:spPr>
          <a:xfrm>
            <a:off x="3927874" y="2568469"/>
            <a:ext cx="304800" cy="1495425"/>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algn="ctr"/>
            <a:r>
              <a:rPr kumimoji="1" lang="ja-JP" altLang="en-US" sz="1200" dirty="0" smtClean="0"/>
              <a:t>改善案立案</a:t>
            </a:r>
            <a:endParaRPr kumimoji="1" lang="ja-JP" altLang="en-US" sz="1200" dirty="0"/>
          </a:p>
        </p:txBody>
      </p:sp>
      <p:sp>
        <p:nvSpPr>
          <p:cNvPr id="36" name="テキスト ボックス 35"/>
          <p:cNvSpPr txBox="1"/>
          <p:nvPr/>
        </p:nvSpPr>
        <p:spPr>
          <a:xfrm>
            <a:off x="152400" y="688823"/>
            <a:ext cx="4712212" cy="369332"/>
          </a:xfrm>
          <a:prstGeom prst="rect">
            <a:avLst/>
          </a:prstGeom>
          <a:noFill/>
        </p:spPr>
        <p:txBody>
          <a:bodyPr wrap="square" rtlCol="0">
            <a:spAutoFit/>
          </a:bodyPr>
          <a:lstStyle/>
          <a:p>
            <a:r>
              <a:rPr kumimoji="1" lang="ja-JP" altLang="en-US" dirty="0" smtClean="0"/>
              <a:t>○</a:t>
            </a:r>
            <a:r>
              <a:rPr kumimoji="1" lang="en-US" altLang="ja-JP" dirty="0" smtClean="0"/>
              <a:t>5</a:t>
            </a:r>
            <a:r>
              <a:rPr kumimoji="1" lang="ja-JP" altLang="en-US" dirty="0" smtClean="0"/>
              <a:t>年</a:t>
            </a:r>
            <a:r>
              <a:rPr kumimoji="1" lang="ja-JP" altLang="en-US" dirty="0"/>
              <a:t>ごと実施</a:t>
            </a:r>
            <a:r>
              <a:rPr kumimoji="1" lang="ja-JP" altLang="en-US" dirty="0" smtClean="0"/>
              <a:t>するＰＤＣＡの全体フロー</a:t>
            </a:r>
            <a:endParaRPr kumimoji="1" lang="ja-JP" altLang="en-US" dirty="0"/>
          </a:p>
        </p:txBody>
      </p:sp>
      <p:cxnSp>
        <p:nvCxnSpPr>
          <p:cNvPr id="9" name="直線矢印コネクタ 8"/>
          <p:cNvCxnSpPr>
            <a:stCxn id="20" idx="3"/>
            <a:endCxn id="21" idx="1"/>
          </p:cNvCxnSpPr>
          <p:nvPr/>
        </p:nvCxnSpPr>
        <p:spPr>
          <a:xfrm flipV="1">
            <a:off x="2605715" y="3315203"/>
            <a:ext cx="4989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3423358" y="3320944"/>
            <a:ext cx="49896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4256537" y="3317663"/>
            <a:ext cx="4311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5061472" y="3316180"/>
            <a:ext cx="43118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5833906" y="3316180"/>
            <a:ext cx="44875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6591246" y="3316181"/>
            <a:ext cx="5039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7416163" y="3316181"/>
            <a:ext cx="51795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37407" y="117741"/>
            <a:ext cx="3784918" cy="369332"/>
          </a:xfrm>
          <a:prstGeom prst="rect">
            <a:avLst/>
          </a:prstGeom>
          <a:noFill/>
        </p:spPr>
        <p:txBody>
          <a:bodyPr wrap="square" rtlCol="0">
            <a:spAutoFit/>
          </a:bodyPr>
          <a:lstStyle/>
          <a:p>
            <a:r>
              <a:rPr kumimoji="1" lang="ja-JP" altLang="en-US" b="1" dirty="0" smtClean="0"/>
              <a:t>（２）５年ごと実施するＰＤＣＡ</a:t>
            </a:r>
            <a:endParaRPr kumimoji="1" lang="ja-JP" altLang="en-US" b="1" dirty="0"/>
          </a:p>
        </p:txBody>
      </p:sp>
    </p:spTree>
    <p:extLst>
      <p:ext uri="{BB962C8B-B14F-4D97-AF65-F5344CB8AC3E}">
        <p14:creationId xmlns:p14="http://schemas.microsoft.com/office/powerpoint/2010/main" val="2629932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973817616"/>
              </p:ext>
            </p:extLst>
          </p:nvPr>
        </p:nvGraphicFramePr>
        <p:xfrm>
          <a:off x="186373" y="1219746"/>
          <a:ext cx="9522006" cy="5608320"/>
        </p:xfrm>
        <a:graphic>
          <a:graphicData uri="http://schemas.openxmlformats.org/drawingml/2006/table">
            <a:tbl>
              <a:tblPr firstRow="1" bandRow="1">
                <a:tableStyleId>{00A15C55-8517-42AA-B614-E9B94910E393}</a:tableStyleId>
              </a:tblPr>
              <a:tblGrid>
                <a:gridCol w="1248227">
                  <a:extLst>
                    <a:ext uri="{9D8B030D-6E8A-4147-A177-3AD203B41FA5}">
                      <a16:colId xmlns:a16="http://schemas.microsoft.com/office/drawing/2014/main" val="1716734234"/>
                    </a:ext>
                  </a:extLst>
                </a:gridCol>
                <a:gridCol w="4115118">
                  <a:extLst>
                    <a:ext uri="{9D8B030D-6E8A-4147-A177-3AD203B41FA5}">
                      <a16:colId xmlns:a16="http://schemas.microsoft.com/office/drawing/2014/main" val="1965644980"/>
                    </a:ext>
                  </a:extLst>
                </a:gridCol>
                <a:gridCol w="4158661">
                  <a:extLst>
                    <a:ext uri="{9D8B030D-6E8A-4147-A177-3AD203B41FA5}">
                      <a16:colId xmlns:a16="http://schemas.microsoft.com/office/drawing/2014/main" val="3868781665"/>
                    </a:ext>
                  </a:extLst>
                </a:gridCol>
              </a:tblGrid>
              <a:tr h="361233">
                <a:tc>
                  <a:txBody>
                    <a:bodyPr/>
                    <a:lstStyle/>
                    <a:p>
                      <a:pPr algn="ctr"/>
                      <a:endParaRPr kumimoji="1" lang="ja-JP" altLang="en-US" sz="1600" dirty="0"/>
                    </a:p>
                  </a:txBody>
                  <a:tcPr anchor="ctr"/>
                </a:tc>
                <a:tc>
                  <a:txBody>
                    <a:bodyPr/>
                    <a:lstStyle/>
                    <a:p>
                      <a:pPr algn="ctr"/>
                      <a:r>
                        <a:rPr kumimoji="1" lang="ja-JP" altLang="en-US" sz="1800" dirty="0" smtClean="0"/>
                        <a:t>モニタリング項目</a:t>
                      </a:r>
                      <a:endParaRPr kumimoji="1" lang="en-US" altLang="ja-JP" sz="1800" dirty="0" smtClean="0"/>
                    </a:p>
                    <a:p>
                      <a:pPr algn="ctr"/>
                      <a:r>
                        <a:rPr kumimoji="1" lang="ja-JP" altLang="en-US" sz="1400" dirty="0" smtClean="0"/>
                        <a:t>（アウトプット項目中心）</a:t>
                      </a:r>
                      <a:endParaRPr kumimoji="1" lang="en-US" altLang="ja-JP" sz="1400" dirty="0" smtClean="0"/>
                    </a:p>
                    <a:p>
                      <a:pPr algn="ctr"/>
                      <a:r>
                        <a:rPr kumimoji="1" lang="ja-JP" altLang="en-US" sz="1400" dirty="0" smtClean="0"/>
                        <a:t>モニタリングマニュアルで規定</a:t>
                      </a:r>
                    </a:p>
                  </a:txBody>
                  <a:tcPr anchor="ctr"/>
                </a:tc>
                <a:tc>
                  <a:txBody>
                    <a:bodyPr/>
                    <a:lstStyle/>
                    <a:p>
                      <a:pPr algn="ctr"/>
                      <a:r>
                        <a:rPr kumimoji="1" lang="ja-JP" altLang="en-US" sz="1800" dirty="0" smtClean="0"/>
                        <a:t>要求水準・評価基準</a:t>
                      </a:r>
                      <a:endParaRPr kumimoji="1" lang="en-US" altLang="ja-JP" sz="1800" dirty="0" smtClean="0"/>
                    </a:p>
                    <a:p>
                      <a:pPr algn="ctr"/>
                      <a:r>
                        <a:rPr kumimoji="1" lang="ja-JP" altLang="en-US" sz="1400" dirty="0" smtClean="0"/>
                        <a:t>（アウトカム）</a:t>
                      </a:r>
                      <a:endParaRPr kumimoji="1" lang="en-US" altLang="ja-JP" sz="1400" dirty="0" smtClean="0"/>
                    </a:p>
                    <a:p>
                      <a:pPr algn="ctr"/>
                      <a:r>
                        <a:rPr kumimoji="1" lang="ja-JP" altLang="en-US" sz="1400" dirty="0" smtClean="0"/>
                        <a:t>特記仕様書で規定</a:t>
                      </a:r>
                      <a:endParaRPr kumimoji="1" lang="ja-JP" altLang="en-US" sz="1400" dirty="0"/>
                    </a:p>
                  </a:txBody>
                  <a:tcPr anchor="ctr"/>
                </a:tc>
                <a:extLst>
                  <a:ext uri="{0D108BD9-81ED-4DB2-BD59-A6C34878D82A}">
                    <a16:rowId xmlns:a16="http://schemas.microsoft.com/office/drawing/2014/main" val="1167308062"/>
                  </a:ext>
                </a:extLst>
              </a:tr>
              <a:tr h="1519305">
                <a:tc>
                  <a:txBody>
                    <a:bodyPr/>
                    <a:lstStyle/>
                    <a:p>
                      <a:pPr marL="0" indent="180975" algn="l"/>
                      <a:r>
                        <a:rPr kumimoji="1" lang="ja-JP" altLang="en-US" sz="1600" dirty="0" smtClean="0"/>
                        <a:t>管路施設</a:t>
                      </a:r>
                      <a:endParaRPr kumimoji="1" lang="ja-JP" altLang="en-US" sz="1600" dirty="0"/>
                    </a:p>
                  </a:txBody>
                  <a:tcPr anchor="ctr"/>
                </a:tc>
                <a:tc>
                  <a:txBody>
                    <a:bodyPr/>
                    <a:lstStyle/>
                    <a:p>
                      <a:pPr marL="0" indent="180975" algn="l"/>
                      <a:r>
                        <a:rPr kumimoji="1" lang="en-US" altLang="ja-JP" sz="2400" u="sng" dirty="0" smtClean="0"/>
                        <a:t>42</a:t>
                      </a:r>
                      <a:r>
                        <a:rPr kumimoji="1" lang="ja-JP" altLang="en-US" sz="2400" u="sng" dirty="0" smtClean="0"/>
                        <a:t>項目</a:t>
                      </a:r>
                      <a:endParaRPr kumimoji="1" lang="en-US" altLang="ja-JP" sz="2400" u="sng" dirty="0" smtClean="0"/>
                    </a:p>
                    <a:p>
                      <a:pPr marL="0" indent="180975" algn="l"/>
                      <a:r>
                        <a:rPr kumimoji="1" lang="ja-JP" altLang="en-US" sz="1600" dirty="0" smtClean="0"/>
                        <a:t>　・巡視・点検・調査数量</a:t>
                      </a:r>
                      <a:endParaRPr kumimoji="1" lang="en-US" altLang="ja-JP" sz="1600" dirty="0" smtClean="0"/>
                    </a:p>
                    <a:p>
                      <a:pPr marL="0" indent="180975" algn="l"/>
                      <a:r>
                        <a:rPr kumimoji="1" lang="ja-JP" altLang="en-US" sz="1600" dirty="0" smtClean="0"/>
                        <a:t>　・つまり・清掃数量</a:t>
                      </a:r>
                      <a:endParaRPr kumimoji="1" lang="en-US" altLang="ja-JP" sz="1600" dirty="0" smtClean="0"/>
                    </a:p>
                    <a:p>
                      <a:pPr marL="0" indent="180975" algn="l"/>
                      <a:r>
                        <a:rPr kumimoji="1" lang="ja-JP" altLang="en-US" sz="1600" dirty="0" smtClean="0"/>
                        <a:t>　・市民対応状況　など</a:t>
                      </a:r>
                    </a:p>
                    <a:p>
                      <a:pPr marL="0" indent="180975" algn="l"/>
                      <a:endParaRPr kumimoji="1" lang="en-US" altLang="ja-JP" sz="1600" dirty="0" smtClean="0"/>
                    </a:p>
                    <a:p>
                      <a:pPr marL="0" indent="180975" algn="l"/>
                      <a:r>
                        <a:rPr kumimoji="1" lang="ja-JP" altLang="en-US" sz="1600" dirty="0" smtClean="0"/>
                        <a:t>（頻度）毎月報告・監視</a:t>
                      </a:r>
                    </a:p>
                  </a:txBody>
                  <a:tcPr anchor="ctr"/>
                </a:tc>
                <a:tc>
                  <a:txBody>
                    <a:bodyPr/>
                    <a:lstStyle/>
                    <a:p>
                      <a:pPr marL="0" indent="180975" algn="l"/>
                      <a:r>
                        <a:rPr kumimoji="1" lang="en-US" altLang="ja-JP" sz="2400" u="sng" dirty="0" smtClean="0"/>
                        <a:t>3</a:t>
                      </a:r>
                      <a:r>
                        <a:rPr kumimoji="1" lang="ja-JP" altLang="en-US" sz="2400" u="sng" dirty="0" smtClean="0"/>
                        <a:t>項目</a:t>
                      </a:r>
                      <a:endParaRPr kumimoji="1" lang="en-US" altLang="ja-JP" sz="2400" u="sng" dirty="0" smtClean="0"/>
                    </a:p>
                    <a:p>
                      <a:pPr marL="0" indent="180975" algn="l"/>
                      <a:r>
                        <a:rPr kumimoji="1" lang="ja-JP" altLang="en-US" sz="1600" dirty="0" smtClean="0"/>
                        <a:t>要求水準・評価基準値等</a:t>
                      </a:r>
                      <a:endParaRPr kumimoji="1" lang="en-US" altLang="ja-JP" sz="1600" dirty="0" smtClean="0"/>
                    </a:p>
                    <a:p>
                      <a:pPr marL="0" indent="180975" algn="l"/>
                      <a:r>
                        <a:rPr kumimoji="1" lang="ja-JP" altLang="en-US" sz="1600" dirty="0" smtClean="0"/>
                        <a:t>　・道路陥没件数</a:t>
                      </a:r>
                      <a:endParaRPr kumimoji="1" lang="en-US" altLang="ja-JP" sz="1600" dirty="0" smtClean="0"/>
                    </a:p>
                    <a:p>
                      <a:pPr marL="0" indent="180975" algn="l"/>
                      <a:r>
                        <a:rPr kumimoji="1" lang="ja-JP" altLang="en-US" sz="1600" dirty="0" smtClean="0"/>
                        <a:t>　・下水つまり件数</a:t>
                      </a:r>
                      <a:endParaRPr kumimoji="1" lang="en-US" altLang="ja-JP" sz="1600" dirty="0" smtClean="0"/>
                    </a:p>
                    <a:p>
                      <a:pPr marL="0" indent="180975" algn="l"/>
                      <a:r>
                        <a:rPr kumimoji="1" lang="ja-JP" altLang="en-US" sz="1600" dirty="0" smtClean="0"/>
                        <a:t>　・申告対応時間　</a:t>
                      </a:r>
                      <a:endParaRPr kumimoji="1" lang="en-US" altLang="ja-JP" sz="1600" dirty="0" smtClean="0"/>
                    </a:p>
                    <a:p>
                      <a:pPr marL="0" indent="180975" algn="l"/>
                      <a:r>
                        <a:rPr kumimoji="1" lang="ja-JP" altLang="en-US" sz="1600" dirty="0" smtClean="0"/>
                        <a:t>（頻度）毎月報告・監視</a:t>
                      </a:r>
                      <a:endParaRPr kumimoji="1" lang="en-US" altLang="ja-JP" sz="1600" dirty="0" smtClean="0"/>
                    </a:p>
                  </a:txBody>
                  <a:tcPr anchor="ctr"/>
                </a:tc>
                <a:extLst>
                  <a:ext uri="{0D108BD9-81ED-4DB2-BD59-A6C34878D82A}">
                    <a16:rowId xmlns:a16="http://schemas.microsoft.com/office/drawing/2014/main" val="1147447405"/>
                  </a:ext>
                </a:extLst>
              </a:tr>
              <a:tr h="824765">
                <a:tc>
                  <a:txBody>
                    <a:bodyPr/>
                    <a:lstStyle/>
                    <a:p>
                      <a:pPr algn="ctr"/>
                      <a:r>
                        <a:rPr kumimoji="1" lang="ja-JP" altLang="en-US" sz="1600" dirty="0" smtClean="0"/>
                        <a:t>処理場・</a:t>
                      </a:r>
                      <a:endParaRPr kumimoji="1" lang="en-US" altLang="ja-JP" sz="1600" dirty="0" smtClean="0"/>
                    </a:p>
                    <a:p>
                      <a:pPr algn="ctr"/>
                      <a:r>
                        <a:rPr kumimoji="1" lang="ja-JP" altLang="en-US" sz="1600" dirty="0" smtClean="0"/>
                        <a:t>抽水所施設</a:t>
                      </a:r>
                      <a:endParaRPr kumimoji="1" lang="ja-JP" altLang="en-US" sz="1600" dirty="0"/>
                    </a:p>
                  </a:txBody>
                  <a:tcPr anchor="ctr"/>
                </a:tc>
                <a:tc>
                  <a:txBody>
                    <a:bodyPr/>
                    <a:lstStyle/>
                    <a:p>
                      <a:pPr marL="0" indent="180975" algn="l"/>
                      <a:r>
                        <a:rPr kumimoji="1" lang="en-US" altLang="ja-JP" sz="2400" u="sng" dirty="0" smtClean="0"/>
                        <a:t>55</a:t>
                      </a:r>
                      <a:r>
                        <a:rPr kumimoji="1" lang="ja-JP" altLang="en-US" sz="2400" u="sng" dirty="0" smtClean="0"/>
                        <a:t>項目</a:t>
                      </a:r>
                      <a:endParaRPr kumimoji="1" lang="en-US" altLang="ja-JP" sz="2400" u="sng" dirty="0" smtClean="0"/>
                    </a:p>
                    <a:p>
                      <a:pPr marL="0" indent="180975" algn="l"/>
                      <a:r>
                        <a:rPr kumimoji="1" lang="ja-JP" altLang="en-US" sz="1600" dirty="0" smtClean="0"/>
                        <a:t>・放流水質</a:t>
                      </a:r>
                      <a:endParaRPr kumimoji="1" lang="en-US" altLang="ja-JP" sz="1600" dirty="0" smtClean="0"/>
                    </a:p>
                    <a:p>
                      <a:pPr marL="0" indent="180975" algn="l"/>
                      <a:r>
                        <a:rPr kumimoji="1" lang="ja-JP" altLang="en-US" sz="1600" dirty="0" smtClean="0"/>
                        <a:t>・エネルギー、薬品等使用量</a:t>
                      </a:r>
                      <a:endParaRPr kumimoji="1" lang="en-US" altLang="ja-JP" sz="1600" dirty="0" smtClean="0"/>
                    </a:p>
                    <a:p>
                      <a:pPr marL="0" indent="180975" algn="l"/>
                      <a:r>
                        <a:rPr kumimoji="1" lang="ja-JP" altLang="en-US" sz="1600" dirty="0" smtClean="0"/>
                        <a:t>・雨水ポンプの運転</a:t>
                      </a:r>
                      <a:endParaRPr kumimoji="1" lang="en-US" altLang="ja-JP" sz="1600" dirty="0" smtClean="0"/>
                    </a:p>
                    <a:p>
                      <a:pPr marL="0" indent="180975" algn="l"/>
                      <a:r>
                        <a:rPr kumimoji="1" lang="ja-JP" altLang="en-US" sz="1600" dirty="0" smtClean="0"/>
                        <a:t>・水処理、汚泥処理施設の状況</a:t>
                      </a:r>
                      <a:endParaRPr kumimoji="1" lang="en-US" altLang="ja-JP" sz="1600" dirty="0" smtClean="0"/>
                    </a:p>
                    <a:p>
                      <a:pPr marL="0" indent="180975" algn="l"/>
                      <a:r>
                        <a:rPr kumimoji="1" lang="ja-JP" altLang="en-US" sz="1600" dirty="0" smtClean="0"/>
                        <a:t>・点検、修繕実施</a:t>
                      </a:r>
                      <a:endParaRPr kumimoji="1" lang="en-US" altLang="ja-JP" sz="1600" dirty="0" smtClean="0"/>
                    </a:p>
                    <a:p>
                      <a:pPr marL="0" indent="180975" algn="l"/>
                      <a:r>
                        <a:rPr kumimoji="1" lang="ja-JP" altLang="en-US" sz="1600" dirty="0" smtClean="0"/>
                        <a:t>・災害対応要員の確保状況</a:t>
                      </a:r>
                      <a:endParaRPr kumimoji="1" lang="en-US" altLang="ja-JP" sz="1600" dirty="0" smtClean="0"/>
                    </a:p>
                    <a:p>
                      <a:pPr marL="0" indent="180975" algn="l"/>
                      <a:r>
                        <a:rPr kumimoji="1" lang="ja-JP" altLang="en-US" sz="1600" dirty="0" smtClean="0"/>
                        <a:t>　　　　　　　　　　　　　　　など</a:t>
                      </a:r>
                      <a:endParaRPr kumimoji="1" lang="en-US" altLang="ja-JP" sz="1600" dirty="0" smtClean="0"/>
                    </a:p>
                    <a:p>
                      <a:pPr marL="0" indent="180975" algn="l"/>
                      <a:endParaRPr kumimoji="1" lang="en-US" altLang="ja-JP" sz="1600" dirty="0" smtClean="0"/>
                    </a:p>
                    <a:p>
                      <a:pPr marL="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（頻度）毎月、四半期、年</a:t>
                      </a:r>
                      <a:r>
                        <a:rPr kumimoji="1" lang="en-US" altLang="ja-JP" sz="1600" dirty="0" smtClean="0"/>
                        <a:t>1</a:t>
                      </a:r>
                      <a:r>
                        <a:rPr kumimoji="1" lang="ja-JP" altLang="en-US" sz="1600" dirty="0" smtClean="0"/>
                        <a:t>回の報告・監視</a:t>
                      </a:r>
                    </a:p>
                  </a:txBody>
                  <a:tcPr anchor="ctr"/>
                </a:tc>
                <a:tc>
                  <a:txBody>
                    <a:bodyPr/>
                    <a:lstStyle/>
                    <a:p>
                      <a:pPr marL="0" indent="180975" algn="l"/>
                      <a:r>
                        <a:rPr kumimoji="1" lang="en-US" altLang="ja-JP" sz="2400" u="sng" dirty="0" smtClean="0"/>
                        <a:t>3</a:t>
                      </a:r>
                      <a:r>
                        <a:rPr kumimoji="1" lang="ja-JP" altLang="en-US" sz="2400" u="sng" dirty="0" smtClean="0"/>
                        <a:t>項目</a:t>
                      </a:r>
                      <a:endParaRPr kumimoji="1" lang="en-US" altLang="ja-JP" sz="2400" u="sng" dirty="0" smtClean="0"/>
                    </a:p>
                    <a:p>
                      <a:pPr marL="0" indent="180975" algn="l"/>
                      <a:r>
                        <a:rPr kumimoji="1" lang="ja-JP" altLang="en-US" sz="1600" dirty="0" smtClean="0"/>
                        <a:t>要求水準・評価基準値等</a:t>
                      </a:r>
                      <a:endParaRPr kumimoji="1" lang="en-US" altLang="ja-JP" sz="1600" dirty="0" smtClean="0"/>
                    </a:p>
                    <a:p>
                      <a:pPr marL="0" indent="180975" algn="l"/>
                      <a:r>
                        <a:rPr kumimoji="1" lang="ja-JP" altLang="en-US" sz="1600" dirty="0" smtClean="0"/>
                        <a:t>・ポンプ運転に関する事項</a:t>
                      </a:r>
                      <a:endParaRPr kumimoji="1" lang="en-US" altLang="ja-JP" sz="1600" dirty="0" smtClean="0"/>
                    </a:p>
                    <a:p>
                      <a:pPr marL="0" indent="180975" algn="l"/>
                      <a:r>
                        <a:rPr kumimoji="1" lang="ja-JP" altLang="en-US" sz="1600" dirty="0" smtClean="0"/>
                        <a:t>（浸水発生、危険水位超過）</a:t>
                      </a:r>
                      <a:endParaRPr kumimoji="1" lang="en-US" altLang="ja-JP" sz="1600" dirty="0" smtClean="0"/>
                    </a:p>
                    <a:p>
                      <a:pPr marL="0" indent="180975" algn="l"/>
                      <a:r>
                        <a:rPr kumimoji="1" lang="ja-JP" altLang="en-US" sz="1600" dirty="0" smtClean="0"/>
                        <a:t>・放流水質</a:t>
                      </a:r>
                      <a:endParaRPr kumimoji="1" lang="en-US" altLang="ja-JP" sz="1600" dirty="0" smtClean="0"/>
                    </a:p>
                    <a:p>
                      <a:pPr marL="0" indent="180975" algn="just"/>
                      <a:r>
                        <a:rPr kumimoji="1" lang="ja-JP" altLang="en-US" sz="1600" dirty="0" smtClean="0"/>
                        <a:t>（</a:t>
                      </a:r>
                      <a:r>
                        <a:rPr kumimoji="1" lang="en-US" altLang="ja-JP" sz="1600" dirty="0" smtClean="0"/>
                        <a:t>pH</a:t>
                      </a:r>
                      <a:r>
                        <a:rPr kumimoji="1" lang="ja-JP" altLang="en-US" sz="1600" dirty="0" err="1" smtClean="0"/>
                        <a:t>、</a:t>
                      </a:r>
                      <a:r>
                        <a:rPr kumimoji="1" lang="en-US" altLang="ja-JP" sz="1600" dirty="0" smtClean="0"/>
                        <a:t>SS</a:t>
                      </a:r>
                      <a:r>
                        <a:rPr kumimoji="1" lang="ja-JP" altLang="en-US" sz="1600" dirty="0" err="1" smtClean="0"/>
                        <a:t>、</a:t>
                      </a:r>
                      <a:r>
                        <a:rPr kumimoji="1" lang="en-US" altLang="ja-JP" sz="1600" dirty="0" smtClean="0"/>
                        <a:t>BOD</a:t>
                      </a:r>
                      <a:r>
                        <a:rPr kumimoji="1" lang="ja-JP" altLang="en-US" sz="1600" dirty="0" err="1" smtClean="0"/>
                        <a:t>、</a:t>
                      </a:r>
                      <a:r>
                        <a:rPr kumimoji="1" lang="en-US" altLang="ja-JP" sz="1600" dirty="0" smtClean="0"/>
                        <a:t>COD</a:t>
                      </a:r>
                      <a:r>
                        <a:rPr kumimoji="1" lang="ja-JP" altLang="en-US" sz="1600" dirty="0" err="1" smtClean="0"/>
                        <a:t>、</a:t>
                      </a:r>
                      <a:r>
                        <a:rPr kumimoji="1" lang="ja-JP" altLang="en-US" sz="1600" dirty="0" smtClean="0"/>
                        <a:t>全窒素、　</a:t>
                      </a:r>
                      <a:endParaRPr kumimoji="1" lang="en-US" altLang="ja-JP" sz="1600" dirty="0" smtClean="0"/>
                    </a:p>
                    <a:p>
                      <a:pPr marL="0" indent="180975" algn="just"/>
                      <a:r>
                        <a:rPr kumimoji="1" lang="ja-JP" altLang="en-US" sz="1600" dirty="0" smtClean="0"/>
                        <a:t>　 全</a:t>
                      </a:r>
                      <a:r>
                        <a:rPr kumimoji="1" lang="ja-JP" altLang="en-US" sz="1600" dirty="0" err="1" smtClean="0"/>
                        <a:t>りん</a:t>
                      </a:r>
                      <a:r>
                        <a:rPr kumimoji="1" lang="ja-JP" altLang="en-US" sz="1600" dirty="0" smtClean="0"/>
                        <a:t>、大腸菌群数）</a:t>
                      </a:r>
                      <a:endParaRPr kumimoji="1" lang="en-US" altLang="ja-JP" sz="1600" dirty="0" smtClean="0"/>
                    </a:p>
                    <a:p>
                      <a:pPr marL="0" indent="180975" algn="l"/>
                      <a:r>
                        <a:rPr kumimoji="1" lang="ja-JP" altLang="en-US" sz="1600" dirty="0" smtClean="0"/>
                        <a:t>・ユーティリティ等に関する事項</a:t>
                      </a:r>
                      <a:endParaRPr kumimoji="1" lang="en-US" altLang="ja-JP" sz="1600" dirty="0" smtClean="0"/>
                    </a:p>
                    <a:p>
                      <a:pPr marL="0" indent="180975" algn="just"/>
                      <a:r>
                        <a:rPr kumimoji="1" lang="ja-JP" altLang="en-US" sz="1600" dirty="0" smtClean="0"/>
                        <a:t>（電力量、燃料、薬品等）</a:t>
                      </a:r>
                      <a:endParaRPr kumimoji="1" lang="en-US" altLang="ja-JP" sz="1600" dirty="0" smtClean="0"/>
                    </a:p>
                    <a:p>
                      <a:pPr marL="0" marR="0" lvl="0" indent="180975" algn="just"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p>
                      <a:pPr marL="0" marR="0" lvl="0" indent="180975" algn="just"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（頻度）毎月報告・監視</a:t>
                      </a:r>
                      <a:endParaRPr kumimoji="1" lang="en-US" altLang="ja-JP" sz="1600" dirty="0" smtClean="0"/>
                    </a:p>
                    <a:p>
                      <a:pPr marL="0" indent="180975" algn="just"/>
                      <a:endParaRPr kumimoji="1" lang="en-US" altLang="ja-JP" sz="1600" dirty="0" smtClean="0"/>
                    </a:p>
                  </a:txBody>
                  <a:tcPr anchor="ctr"/>
                </a:tc>
                <a:extLst>
                  <a:ext uri="{0D108BD9-81ED-4DB2-BD59-A6C34878D82A}">
                    <a16:rowId xmlns:a16="http://schemas.microsoft.com/office/drawing/2014/main" val="2889943566"/>
                  </a:ext>
                </a:extLst>
              </a:tr>
            </a:tbl>
          </a:graphicData>
        </a:graphic>
      </p:graphicFrame>
      <p:sp>
        <p:nvSpPr>
          <p:cNvPr id="14"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 y="642938"/>
            <a:ext cx="9894750" cy="53179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要求水準</a:t>
            </a:r>
            <a:r>
              <a:rPr lang="en-US" altLang="ja-JP" sz="1950" dirty="0">
                <a:solidFill>
                  <a:schemeClr val="bg1"/>
                </a:solidFill>
                <a:latin typeface="HGP創英角ｺﾞｼｯｸUB" panose="020B0900000000000000" pitchFamily="50" charset="-128"/>
                <a:ea typeface="HGP創英角ｺﾞｼｯｸUB" panose="020B0900000000000000" pitchFamily="50" charset="-128"/>
              </a:rPr>
              <a:t>】</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業務モニタリング結果</a:t>
            </a:r>
            <a:r>
              <a:rPr lang="ja-JP" altLang="en-US" sz="2925"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275"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72908" y="96839"/>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3" name="スライド番号プレースホルダー 2"/>
          <p:cNvSpPr>
            <a:spLocks noGrp="1"/>
          </p:cNvSpPr>
          <p:nvPr>
            <p:ph type="sldNum" sz="quarter" idx="12"/>
          </p:nvPr>
        </p:nvSpPr>
        <p:spPr/>
        <p:txBody>
          <a:bodyPr/>
          <a:lstStyle/>
          <a:p>
            <a:fld id="{36EC18DB-A5DF-4E0E-B815-FCD04A2C4B2C}" type="slidenum">
              <a:rPr kumimoji="1" lang="ja-JP" altLang="en-US" smtClean="0"/>
              <a:t>8</a:t>
            </a:fld>
            <a:endParaRPr kumimoji="1" lang="ja-JP" altLang="en-US"/>
          </a:p>
        </p:txBody>
      </p:sp>
    </p:spTree>
    <p:extLst>
      <p:ext uri="{BB962C8B-B14F-4D97-AF65-F5344CB8AC3E}">
        <p14:creationId xmlns:p14="http://schemas.microsoft.com/office/powerpoint/2010/main" val="4212352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6EC18DB-A5DF-4E0E-B815-FCD04A2C4B2C}" type="slidenum">
              <a:rPr kumimoji="1" lang="ja-JP" altLang="en-US" smtClean="0"/>
              <a:t>9</a:t>
            </a:fld>
            <a:endParaRPr kumimoji="1" lang="ja-JP" altLang="en-US"/>
          </a:p>
        </p:txBody>
      </p:sp>
      <p:sp>
        <p:nvSpPr>
          <p:cNvPr id="8" name="角丸四角形 7"/>
          <p:cNvSpPr/>
          <p:nvPr/>
        </p:nvSpPr>
        <p:spPr>
          <a:xfrm>
            <a:off x="191588" y="131673"/>
            <a:ext cx="5921492" cy="334423"/>
          </a:xfrm>
          <a:prstGeom prst="roundRect">
            <a:avLst>
              <a:gd name="adj" fmla="val 3701"/>
            </a:avLst>
          </a:prstGeom>
          <a:noFill/>
          <a:ln w="15875">
            <a:noFill/>
          </a:ln>
          <a:effectLst>
            <a:outerShdw blurRad="63500" dist="25400" dir="2700000" sx="101000" sy="101000" algn="tl" rotWithShape="0">
              <a:srgbClr val="00B0F0">
                <a:alpha val="49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lIns="29250" tIns="29250" rIns="29250" bIns="29250" rtlCol="0" anchor="t" anchorCtr="0">
            <a:noAutofit/>
          </a:bodyPr>
          <a:lstStyle/>
          <a:p>
            <a:pPr>
              <a:lnSpc>
                <a:spcPts val="2194"/>
              </a:lnSpc>
            </a:pPr>
            <a:r>
              <a:rPr lang="ja-JP" altLang="en-US" sz="2275" dirty="0" smtClean="0">
                <a:solidFill>
                  <a:schemeClr val="tx1"/>
                </a:solidFill>
                <a:latin typeface="HGPｺﾞｼｯｸE" panose="020B0900000000000000" pitchFamily="50" charset="-128"/>
                <a:ea typeface="HGPｺﾞｼｯｸE" panose="020B0900000000000000" pitchFamily="50" charset="-128"/>
              </a:rPr>
              <a:t>３</a:t>
            </a:r>
            <a:r>
              <a:rPr lang="en-US" altLang="ja-JP" sz="2275" dirty="0" smtClean="0">
                <a:solidFill>
                  <a:schemeClr val="tx1"/>
                </a:solidFill>
                <a:latin typeface="HGPｺﾞｼｯｸE" panose="020B0900000000000000" pitchFamily="50" charset="-128"/>
                <a:ea typeface="HGPｺﾞｼｯｸE" panose="020B0900000000000000" pitchFamily="50" charset="-128"/>
              </a:rPr>
              <a:t>.</a:t>
            </a:r>
            <a:r>
              <a:rPr lang="ja-JP" altLang="en-US" sz="2275" dirty="0" smtClean="0">
                <a:solidFill>
                  <a:schemeClr val="tx1"/>
                </a:solidFill>
                <a:latin typeface="HGPｺﾞｼｯｸE" panose="020B0900000000000000" pitchFamily="50" charset="-128"/>
                <a:ea typeface="HGPｺﾞｼｯｸE" panose="020B0900000000000000" pitchFamily="50" charset="-128"/>
              </a:rPr>
              <a:t>モニタリング実施状況（令和４年度）</a:t>
            </a:r>
            <a:endParaRPr lang="en-US" altLang="ja-JP" sz="2275" dirty="0">
              <a:solidFill>
                <a:schemeClr val="tx1"/>
              </a:solidFill>
              <a:latin typeface="HGPｺﾞｼｯｸE" panose="020B0900000000000000" pitchFamily="50" charset="-128"/>
              <a:ea typeface="HGPｺﾞｼｯｸE" panose="020B0900000000000000" pitchFamily="50" charset="-128"/>
            </a:endParaRPr>
          </a:p>
        </p:txBody>
      </p:sp>
      <p:sp>
        <p:nvSpPr>
          <p:cNvPr id="6"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5212080" y="673475"/>
            <a:ext cx="4375009" cy="1138585"/>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200" u="sng" dirty="0" smtClean="0">
                <a:solidFill>
                  <a:schemeClr val="bg1"/>
                </a:solidFill>
                <a:latin typeface="HGP創英角ｺﾞｼｯｸUB" panose="020B0900000000000000" pitchFamily="50" charset="-128"/>
                <a:ea typeface="HGP創英角ｺﾞｼｯｸUB" panose="020B0900000000000000" pitchFamily="50" charset="-128"/>
              </a:rPr>
              <a:t>モニタリング結果凡例</a:t>
            </a:r>
            <a:endParaRPr lang="en-US" altLang="ja-JP" sz="1200" u="sng"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〇　：　問題なし　　　　　　　　　　△　：　問題ないが改善可能</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　：　業務履行に問題あり　　</a:t>
            </a: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endParaRPr lang="en-US" altLang="ja-JP" sz="120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200" dirty="0" smtClean="0">
                <a:solidFill>
                  <a:schemeClr val="bg1"/>
                </a:solidFill>
                <a:latin typeface="HGP創英角ｺﾞｼｯｸUB" panose="020B0900000000000000" pitchFamily="50" charset="-128"/>
                <a:ea typeface="HGP創英角ｺﾞｼｯｸUB" panose="020B0900000000000000" pitchFamily="50" charset="-128"/>
              </a:rPr>
              <a:t>黒字：書類整理改善　　　</a:t>
            </a:r>
            <a:r>
              <a:rPr lang="ja-JP" altLang="en-US" sz="1200" dirty="0" smtClean="0">
                <a:solidFill>
                  <a:srgbClr val="FF0000"/>
                </a:solidFill>
                <a:latin typeface="HGP創英角ｺﾞｼｯｸUB" panose="020B0900000000000000" pitchFamily="50" charset="-128"/>
                <a:ea typeface="HGP創英角ｺﾞｼｯｸUB" panose="020B0900000000000000" pitchFamily="50" charset="-128"/>
              </a:rPr>
              <a:t>赤字：現場調査改善</a:t>
            </a:r>
            <a:endParaRPr lang="ja-JP" altLang="en-US" sz="12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7" name="Text Box 64">
            <a:extLst>
              <a:ext uri="{FF2B5EF4-FFF2-40B4-BE49-F238E27FC236}">
                <a16:creationId xmlns:a16="http://schemas.microsoft.com/office/drawing/2014/main" id="{F19ACF70-B6E4-40D1-8D43-5DF6BE1BDD00}"/>
              </a:ext>
            </a:extLst>
          </p:cNvPr>
          <p:cNvSpPr txBox="1">
            <a:spLocks noChangeArrowheads="1"/>
          </p:cNvSpPr>
          <p:nvPr/>
        </p:nvSpPr>
        <p:spPr bwMode="auto">
          <a:xfrm>
            <a:off x="106681" y="793838"/>
            <a:ext cx="4983479" cy="1018222"/>
          </a:xfrm>
          <a:prstGeom prst="rect">
            <a:avLst/>
          </a:prstGeom>
          <a:solidFill>
            <a:schemeClr val="accent1">
              <a:lumMod val="50000"/>
            </a:schemeClr>
          </a:solidFill>
          <a:ln>
            <a:noFill/>
          </a:ln>
        </p:spPr>
        <p:txBody>
          <a:bodyPr lIns="79399" tIns="87750" rIns="79399" bIns="146250" anchor="ctr"/>
          <a:lstStyle>
            <a:lvl1pPr marL="195263" indent="-195263" defTabSz="1366838">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defTabSz="1366838">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defTabSz="1366838">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defTabSz="1366838">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defTabSz="136683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a:spcBef>
                <a:spcPct val="0"/>
              </a:spcBef>
              <a:buNone/>
            </a:pP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業務モニタリング確認４２項目（管路施設）</a:t>
            </a:r>
            <a:endParaRPr lang="en-US" altLang="ja-JP" sz="1950" dirty="0" smtClean="0">
              <a:solidFill>
                <a:schemeClr val="bg1"/>
              </a:solidFill>
              <a:latin typeface="HGP創英角ｺﾞｼｯｸUB" panose="020B0900000000000000" pitchFamily="50" charset="-128"/>
              <a:ea typeface="HGP創英角ｺﾞｼｯｸUB" panose="020B0900000000000000" pitchFamily="50" charset="-128"/>
            </a:endParaRPr>
          </a:p>
          <a:p>
            <a:pPr>
              <a:spcBef>
                <a:spcPct val="0"/>
              </a:spcBef>
              <a:buNone/>
            </a:pPr>
            <a:r>
              <a:rPr lang="ja-JP" altLang="en-US" sz="195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195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sz="16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モニタリングマニュアルチェックシートによる確認</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a:stretch>
            <a:fillRect/>
          </a:stretch>
        </p:blipFill>
        <p:spPr>
          <a:xfrm>
            <a:off x="774020" y="1865681"/>
            <a:ext cx="8402944" cy="4779822"/>
          </a:xfrm>
          <a:prstGeom prst="rect">
            <a:avLst/>
          </a:prstGeom>
        </p:spPr>
      </p:pic>
    </p:spTree>
    <p:extLst>
      <p:ext uri="{BB962C8B-B14F-4D97-AF65-F5344CB8AC3E}">
        <p14:creationId xmlns:p14="http://schemas.microsoft.com/office/powerpoint/2010/main" val="3901092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中心">
      <a:majorFont>
        <a:latin typeface="Segoe UI"/>
        <a:ea typeface="Meiryo UI"/>
        <a:cs typeface=""/>
      </a:majorFont>
      <a:minorFont>
        <a:latin typeface="Segoe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ーマ1" id="{56A56964-9638-4B1E-AE6C-A3D192840C6D}" vid="{480E88D5-7D79-4461-B68A-B034BBD280C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10789</TotalTime>
  <Words>8229</Words>
  <Application>Microsoft Office PowerPoint</Application>
  <PresentationFormat>A4 210 x 297 mm</PresentationFormat>
  <Paragraphs>1214</Paragraphs>
  <Slides>41</Slides>
  <Notes>41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41</vt:i4>
      </vt:variant>
    </vt:vector>
  </HeadingPairs>
  <TitlesOfParts>
    <vt:vector size="56" baseType="lpstr">
      <vt:lpstr>BIZ UDP明朝 Medium</vt:lpstr>
      <vt:lpstr>HGPｺﾞｼｯｸE</vt:lpstr>
      <vt:lpstr>HGP創英角ｺﾞｼｯｸUB</vt:lpstr>
      <vt:lpstr>HG丸ｺﾞｼｯｸM-PRO</vt:lpstr>
      <vt:lpstr>Meiryo UI</vt:lpstr>
      <vt:lpstr>ＭＳ ゴシック</vt:lpstr>
      <vt:lpstr>ＭＳ 明朝</vt:lpstr>
      <vt:lpstr>游ゴシック</vt:lpstr>
      <vt:lpstr>游明朝</vt:lpstr>
      <vt:lpstr>Arial</vt:lpstr>
      <vt:lpstr>Century</vt:lpstr>
      <vt:lpstr>Segoe UI</vt:lpstr>
      <vt:lpstr>Times New Roman</vt:lpstr>
      <vt:lpstr>Wingdings</vt:lpstr>
      <vt:lpstr>テーマ1</vt:lpstr>
      <vt:lpstr>PowerPoint プレゼンテーション</vt:lpstr>
      <vt:lpstr>説明資料目次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2023-06-21T07:08:02Z</cp:lastPrinted>
  <dcterms:created xsi:type="dcterms:W3CDTF">2021-08-03T04:56:31Z</dcterms:created>
  <dcterms:modified xsi:type="dcterms:W3CDTF">2023-07-10T04:16:46Z</dcterms:modified>
</cp:coreProperties>
</file>