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95" r:id="rId2"/>
    <p:sldId id="379" r:id="rId3"/>
    <p:sldId id="306" r:id="rId4"/>
    <p:sldId id="274" r:id="rId5"/>
    <p:sldId id="345" r:id="rId6"/>
    <p:sldId id="358" r:id="rId7"/>
    <p:sldId id="360" r:id="rId8"/>
    <p:sldId id="361" r:id="rId9"/>
    <p:sldId id="368" r:id="rId10"/>
    <p:sldId id="369" r:id="rId11"/>
    <p:sldId id="370" r:id="rId12"/>
    <p:sldId id="376" r:id="rId13"/>
    <p:sldId id="328" r:id="rId14"/>
    <p:sldId id="407" r:id="rId15"/>
    <p:sldId id="399" r:id="rId16"/>
    <p:sldId id="400" r:id="rId17"/>
    <p:sldId id="414" r:id="rId18"/>
    <p:sldId id="416" r:id="rId19"/>
    <p:sldId id="417" r:id="rId20"/>
    <p:sldId id="419" r:id="rId21"/>
    <p:sldId id="363" r:id="rId22"/>
    <p:sldId id="404" r:id="rId23"/>
    <p:sldId id="418" r:id="rId24"/>
    <p:sldId id="312" r:id="rId25"/>
    <p:sldId id="313" r:id="rId26"/>
    <p:sldId id="314" r:id="rId27"/>
    <p:sldId id="359" r:id="rId28"/>
    <p:sldId id="382" r:id="rId29"/>
    <p:sldId id="383" r:id="rId30"/>
    <p:sldId id="338" r:id="rId31"/>
    <p:sldId id="384" r:id="rId32"/>
    <p:sldId id="362" r:id="rId33"/>
    <p:sldId id="372" r:id="rId34"/>
    <p:sldId id="395" r:id="rId35"/>
    <p:sldId id="396" r:id="rId36"/>
    <p:sldId id="397" r:id="rId37"/>
    <p:sldId id="394" r:id="rId38"/>
    <p:sldId id="375" r:id="rId39"/>
    <p:sldId id="385" r:id="rId40"/>
    <p:sldId id="386" r:id="rId41"/>
    <p:sldId id="387" r:id="rId42"/>
    <p:sldId id="373" r:id="rId43"/>
    <p:sldId id="374" r:id="rId44"/>
    <p:sldId id="402" r:id="rId45"/>
    <p:sldId id="388" r:id="rId46"/>
    <p:sldId id="389" r:id="rId47"/>
    <p:sldId id="390" r:id="rId48"/>
    <p:sldId id="391" r:id="rId49"/>
    <p:sldId id="393" r:id="rId5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森川　公一朗" initials="森川　公一朗" lastIdx="1" clrIdx="0">
    <p:extLst>
      <p:ext uri="{19B8F6BF-5375-455C-9EA6-DF929625EA0E}">
        <p15:presenceInfo xmlns:p15="http://schemas.microsoft.com/office/powerpoint/2012/main" userId="森川　公一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DEEF"/>
    <a:srgbClr val="0000CC"/>
    <a:srgbClr val="FF010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8" autoAdjust="0"/>
    <p:restoredTop sz="87372" autoAdjust="0"/>
  </p:normalViewPr>
  <p:slideViewPr>
    <p:cSldViewPr snapToGrid="0">
      <p:cViewPr>
        <p:scale>
          <a:sx n="66" d="100"/>
          <a:sy n="66" d="100"/>
        </p:scale>
        <p:origin x="1872" y="149"/>
      </p:cViewPr>
      <p:guideLst/>
    </p:cSldViewPr>
  </p:slideViewPr>
  <p:outlineViewPr>
    <p:cViewPr>
      <p:scale>
        <a:sx n="33" d="100"/>
        <a:sy n="33" d="100"/>
      </p:scale>
      <p:origin x="0" y="-4356"/>
    </p:cViewPr>
  </p:outlineViewPr>
  <p:notesTextViewPr>
    <p:cViewPr>
      <p:scale>
        <a:sx n="125" d="100"/>
        <a:sy n="125" d="100"/>
      </p:scale>
      <p:origin x="0" y="0"/>
    </p:cViewPr>
  </p:notesText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401" cy="248444"/>
          </a:xfrm>
          <a:prstGeom prst="rect">
            <a:avLst/>
          </a:prstGeom>
        </p:spPr>
        <p:txBody>
          <a:bodyPr vert="horz" lIns="91359" tIns="45677" rIns="91359" bIns="4567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1" y="0"/>
            <a:ext cx="2946401" cy="248444"/>
          </a:xfrm>
          <a:prstGeom prst="rect">
            <a:avLst/>
          </a:prstGeom>
        </p:spPr>
        <p:txBody>
          <a:bodyPr vert="horz" lIns="91359" tIns="45677" rIns="91359" bIns="45677" rtlCol="0"/>
          <a:lstStyle>
            <a:lvl1pPr algn="r">
              <a:defRPr sz="1200"/>
            </a:lvl1pPr>
          </a:lstStyle>
          <a:p>
            <a:fld id="{68D9C83F-E5FB-4E0E-B7EE-655761F3C553}" type="datetimeFigureOut">
              <a:rPr kumimoji="1" lang="ja-JP" altLang="en-US" smtClean="0"/>
              <a:t>2024/7/8</a:t>
            </a:fld>
            <a:endParaRPr kumimoji="1" lang="ja-JP" altLang="en-US"/>
          </a:p>
        </p:txBody>
      </p:sp>
      <p:sp>
        <p:nvSpPr>
          <p:cNvPr id="4" name="スライド イメージ プレースホルダー 3"/>
          <p:cNvSpPr>
            <a:spLocks noGrp="1" noRot="1" noChangeAspect="1"/>
          </p:cNvSpPr>
          <p:nvPr>
            <p:ph type="sldImg" idx="2"/>
          </p:nvPr>
        </p:nvSpPr>
        <p:spPr>
          <a:xfrm>
            <a:off x="969963" y="249238"/>
            <a:ext cx="5149850" cy="3565525"/>
          </a:xfrm>
          <a:prstGeom prst="rect">
            <a:avLst/>
          </a:prstGeom>
          <a:noFill/>
          <a:ln w="12700">
            <a:solidFill>
              <a:prstClr val="black"/>
            </a:solidFill>
          </a:ln>
        </p:spPr>
        <p:txBody>
          <a:bodyPr vert="horz" lIns="91359" tIns="45677" rIns="91359" bIns="45677" rtlCol="0" anchor="ctr"/>
          <a:lstStyle/>
          <a:p>
            <a:endParaRPr lang="ja-JP" altLang="en-US"/>
          </a:p>
        </p:txBody>
      </p:sp>
      <p:sp>
        <p:nvSpPr>
          <p:cNvPr id="5" name="ノート プレースホルダー 4"/>
          <p:cNvSpPr>
            <a:spLocks noGrp="1"/>
          </p:cNvSpPr>
          <p:nvPr>
            <p:ph type="body" sz="quarter" idx="3"/>
          </p:nvPr>
        </p:nvSpPr>
        <p:spPr>
          <a:xfrm>
            <a:off x="646793" y="4062938"/>
            <a:ext cx="5954308" cy="5615257"/>
          </a:xfrm>
          <a:prstGeom prst="rect">
            <a:avLst/>
          </a:prstGeom>
        </p:spPr>
        <p:txBody>
          <a:bodyPr vert="horz" lIns="91359" tIns="45677" rIns="91359" bIns="456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678194"/>
            <a:ext cx="2946401" cy="248444"/>
          </a:xfrm>
          <a:prstGeom prst="rect">
            <a:avLst/>
          </a:prstGeom>
        </p:spPr>
        <p:txBody>
          <a:bodyPr vert="horz" lIns="91359" tIns="45677" rIns="91359" bIns="456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1" y="9678194"/>
            <a:ext cx="2946401" cy="248444"/>
          </a:xfrm>
          <a:prstGeom prst="rect">
            <a:avLst/>
          </a:prstGeom>
        </p:spPr>
        <p:txBody>
          <a:bodyPr vert="horz" lIns="91359" tIns="45677" rIns="91359" bIns="45677" rtlCol="0" anchor="b"/>
          <a:lstStyle>
            <a:lvl1pPr algn="r">
              <a:defRPr sz="1200"/>
            </a:lvl1pPr>
          </a:lstStyle>
          <a:p>
            <a:fld id="{FDB4C390-704E-47FD-86C2-9A046C79CF26}" type="slidenum">
              <a:rPr kumimoji="1" lang="ja-JP" altLang="en-US" smtClean="0"/>
              <a:t>‹#›</a:t>
            </a:fld>
            <a:endParaRPr kumimoji="1" lang="ja-JP" altLang="en-US"/>
          </a:p>
        </p:txBody>
      </p:sp>
    </p:spTree>
    <p:extLst>
      <p:ext uri="{BB962C8B-B14F-4D97-AF65-F5344CB8AC3E}">
        <p14:creationId xmlns:p14="http://schemas.microsoft.com/office/powerpoint/2010/main" val="37606801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0037" cy="37242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F6DD2ED-2D0F-4113-8EF2-C95DE39AD346}" type="slidenum">
              <a:rPr kumimoji="1" lang="ja-JP" altLang="en-US" smtClean="0"/>
              <a:pPr/>
              <a:t>1</a:t>
            </a:fld>
            <a:endParaRPr kumimoji="1" lang="ja-JP" altLang="en-US"/>
          </a:p>
        </p:txBody>
      </p:sp>
    </p:spTree>
    <p:extLst>
      <p:ext uri="{BB962C8B-B14F-4D97-AF65-F5344CB8AC3E}">
        <p14:creationId xmlns:p14="http://schemas.microsoft.com/office/powerpoint/2010/main" val="428076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10</a:t>
            </a:fld>
            <a:endParaRPr kumimoji="1" lang="ja-JP" altLang="en-US"/>
          </a:p>
        </p:txBody>
      </p:sp>
    </p:spTree>
    <p:extLst>
      <p:ext uri="{BB962C8B-B14F-4D97-AF65-F5344CB8AC3E}">
        <p14:creationId xmlns:p14="http://schemas.microsoft.com/office/powerpoint/2010/main" val="71993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11</a:t>
            </a:fld>
            <a:endParaRPr kumimoji="1" lang="ja-JP" altLang="en-US"/>
          </a:p>
        </p:txBody>
      </p:sp>
    </p:spTree>
    <p:extLst>
      <p:ext uri="{BB962C8B-B14F-4D97-AF65-F5344CB8AC3E}">
        <p14:creationId xmlns:p14="http://schemas.microsoft.com/office/powerpoint/2010/main" val="765430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12</a:t>
            </a:fld>
            <a:endParaRPr kumimoji="1" lang="ja-JP" altLang="en-US"/>
          </a:p>
        </p:txBody>
      </p:sp>
    </p:spTree>
    <p:extLst>
      <p:ext uri="{BB962C8B-B14F-4D97-AF65-F5344CB8AC3E}">
        <p14:creationId xmlns:p14="http://schemas.microsoft.com/office/powerpoint/2010/main" val="226597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9963" y="249238"/>
            <a:ext cx="5151437" cy="35655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13</a:t>
            </a:fld>
            <a:endParaRPr kumimoji="1" lang="ja-JP" altLang="en-US"/>
          </a:p>
        </p:txBody>
      </p:sp>
    </p:spTree>
    <p:extLst>
      <p:ext uri="{BB962C8B-B14F-4D97-AF65-F5344CB8AC3E}">
        <p14:creationId xmlns:p14="http://schemas.microsoft.com/office/powerpoint/2010/main" val="85142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pPr defTabSz="913027">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14</a:t>
            </a:fld>
            <a:endParaRPr kumimoji="1" lang="ja-JP" altLang="en-US"/>
          </a:p>
        </p:txBody>
      </p:sp>
    </p:spTree>
    <p:extLst>
      <p:ext uri="{BB962C8B-B14F-4D97-AF65-F5344CB8AC3E}">
        <p14:creationId xmlns:p14="http://schemas.microsoft.com/office/powerpoint/2010/main" val="187358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pPr defTabSz="913027">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15</a:t>
            </a:fld>
            <a:endParaRPr kumimoji="1" lang="ja-JP" altLang="en-US"/>
          </a:p>
        </p:txBody>
      </p:sp>
    </p:spTree>
    <p:extLst>
      <p:ext uri="{BB962C8B-B14F-4D97-AF65-F5344CB8AC3E}">
        <p14:creationId xmlns:p14="http://schemas.microsoft.com/office/powerpoint/2010/main" val="2189099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16</a:t>
            </a:fld>
            <a:endParaRPr kumimoji="1" lang="ja-JP" altLang="en-US"/>
          </a:p>
        </p:txBody>
      </p:sp>
    </p:spTree>
    <p:extLst>
      <p:ext uri="{BB962C8B-B14F-4D97-AF65-F5344CB8AC3E}">
        <p14:creationId xmlns:p14="http://schemas.microsoft.com/office/powerpoint/2010/main" val="222567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8663" y="241300"/>
            <a:ext cx="5351462" cy="37052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17</a:t>
            </a:fld>
            <a:endParaRPr kumimoji="1" lang="ja-JP" altLang="en-US"/>
          </a:p>
        </p:txBody>
      </p:sp>
    </p:spTree>
    <p:extLst>
      <p:ext uri="{BB962C8B-B14F-4D97-AF65-F5344CB8AC3E}">
        <p14:creationId xmlns:p14="http://schemas.microsoft.com/office/powerpoint/2010/main" val="368165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18</a:t>
            </a:fld>
            <a:endParaRPr kumimoji="1" lang="ja-JP" altLang="en-US"/>
          </a:p>
        </p:txBody>
      </p:sp>
    </p:spTree>
    <p:extLst>
      <p:ext uri="{BB962C8B-B14F-4D97-AF65-F5344CB8AC3E}">
        <p14:creationId xmlns:p14="http://schemas.microsoft.com/office/powerpoint/2010/main" val="537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19</a:t>
            </a:fld>
            <a:endParaRPr kumimoji="1" lang="ja-JP" altLang="en-US"/>
          </a:p>
        </p:txBody>
      </p:sp>
    </p:spTree>
    <p:extLst>
      <p:ext uri="{BB962C8B-B14F-4D97-AF65-F5344CB8AC3E}">
        <p14:creationId xmlns:p14="http://schemas.microsoft.com/office/powerpoint/2010/main" val="119985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a:t>
            </a:fld>
            <a:endParaRPr kumimoji="1" lang="ja-JP" altLang="en-US"/>
          </a:p>
        </p:txBody>
      </p:sp>
    </p:spTree>
    <p:extLst>
      <p:ext uri="{BB962C8B-B14F-4D97-AF65-F5344CB8AC3E}">
        <p14:creationId xmlns:p14="http://schemas.microsoft.com/office/powerpoint/2010/main" val="139682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120">
              <a:defRPr/>
            </a:pPr>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20</a:t>
            </a:fld>
            <a:endParaRPr kumimoji="1" lang="ja-JP" altLang="en-US"/>
          </a:p>
        </p:txBody>
      </p:sp>
    </p:spTree>
    <p:extLst>
      <p:ext uri="{BB962C8B-B14F-4D97-AF65-F5344CB8AC3E}">
        <p14:creationId xmlns:p14="http://schemas.microsoft.com/office/powerpoint/2010/main" val="1105552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21</a:t>
            </a:fld>
            <a:endParaRPr kumimoji="1" lang="ja-JP" altLang="en-US"/>
          </a:p>
        </p:txBody>
      </p:sp>
    </p:spTree>
    <p:extLst>
      <p:ext uri="{BB962C8B-B14F-4D97-AF65-F5344CB8AC3E}">
        <p14:creationId xmlns:p14="http://schemas.microsoft.com/office/powerpoint/2010/main" val="4142581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22</a:t>
            </a:fld>
            <a:endParaRPr kumimoji="1" lang="ja-JP" altLang="en-US"/>
          </a:p>
        </p:txBody>
      </p:sp>
    </p:spTree>
    <p:extLst>
      <p:ext uri="{BB962C8B-B14F-4D97-AF65-F5344CB8AC3E}">
        <p14:creationId xmlns:p14="http://schemas.microsoft.com/office/powerpoint/2010/main" val="4128998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23</a:t>
            </a:fld>
            <a:endParaRPr kumimoji="1" lang="ja-JP" altLang="en-US"/>
          </a:p>
        </p:txBody>
      </p:sp>
    </p:spTree>
    <p:extLst>
      <p:ext uri="{BB962C8B-B14F-4D97-AF65-F5344CB8AC3E}">
        <p14:creationId xmlns:p14="http://schemas.microsoft.com/office/powerpoint/2010/main" val="314325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24</a:t>
            </a:fld>
            <a:endParaRPr kumimoji="1" lang="ja-JP" altLang="en-US"/>
          </a:p>
        </p:txBody>
      </p:sp>
    </p:spTree>
    <p:extLst>
      <p:ext uri="{BB962C8B-B14F-4D97-AF65-F5344CB8AC3E}">
        <p14:creationId xmlns:p14="http://schemas.microsoft.com/office/powerpoint/2010/main" val="3379790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25</a:t>
            </a:fld>
            <a:endParaRPr kumimoji="1" lang="ja-JP" altLang="en-US"/>
          </a:p>
        </p:txBody>
      </p:sp>
    </p:spTree>
    <p:extLst>
      <p:ext uri="{BB962C8B-B14F-4D97-AF65-F5344CB8AC3E}">
        <p14:creationId xmlns:p14="http://schemas.microsoft.com/office/powerpoint/2010/main" val="1740045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26</a:t>
            </a:fld>
            <a:endParaRPr kumimoji="1" lang="ja-JP" altLang="en-US"/>
          </a:p>
        </p:txBody>
      </p:sp>
    </p:spTree>
    <p:extLst>
      <p:ext uri="{BB962C8B-B14F-4D97-AF65-F5344CB8AC3E}">
        <p14:creationId xmlns:p14="http://schemas.microsoft.com/office/powerpoint/2010/main" val="307903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27</a:t>
            </a:fld>
            <a:endParaRPr kumimoji="1" lang="ja-JP" altLang="en-US"/>
          </a:p>
        </p:txBody>
      </p:sp>
    </p:spTree>
    <p:extLst>
      <p:ext uri="{BB962C8B-B14F-4D97-AF65-F5344CB8AC3E}">
        <p14:creationId xmlns:p14="http://schemas.microsoft.com/office/powerpoint/2010/main" val="377517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28</a:t>
            </a:fld>
            <a:endParaRPr kumimoji="1" lang="ja-JP" altLang="en-US"/>
          </a:p>
        </p:txBody>
      </p:sp>
    </p:spTree>
    <p:extLst>
      <p:ext uri="{BB962C8B-B14F-4D97-AF65-F5344CB8AC3E}">
        <p14:creationId xmlns:p14="http://schemas.microsoft.com/office/powerpoint/2010/main" val="2742507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29</a:t>
            </a:fld>
            <a:endParaRPr kumimoji="1" lang="ja-JP" altLang="en-US"/>
          </a:p>
        </p:txBody>
      </p:sp>
    </p:spTree>
    <p:extLst>
      <p:ext uri="{BB962C8B-B14F-4D97-AF65-F5344CB8AC3E}">
        <p14:creationId xmlns:p14="http://schemas.microsoft.com/office/powerpoint/2010/main" val="36598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3</a:t>
            </a:fld>
            <a:endParaRPr kumimoji="1" lang="ja-JP" altLang="en-US"/>
          </a:p>
        </p:txBody>
      </p:sp>
    </p:spTree>
    <p:extLst>
      <p:ext uri="{BB962C8B-B14F-4D97-AF65-F5344CB8AC3E}">
        <p14:creationId xmlns:p14="http://schemas.microsoft.com/office/powerpoint/2010/main" val="1901773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30</a:t>
            </a:fld>
            <a:endParaRPr kumimoji="1" lang="ja-JP" altLang="en-US"/>
          </a:p>
        </p:txBody>
      </p:sp>
    </p:spTree>
    <p:extLst>
      <p:ext uri="{BB962C8B-B14F-4D97-AF65-F5344CB8AC3E}">
        <p14:creationId xmlns:p14="http://schemas.microsoft.com/office/powerpoint/2010/main" val="1864739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31</a:t>
            </a:fld>
            <a:endParaRPr kumimoji="1" lang="ja-JP" altLang="en-US"/>
          </a:p>
        </p:txBody>
      </p:sp>
    </p:spTree>
    <p:extLst>
      <p:ext uri="{BB962C8B-B14F-4D97-AF65-F5344CB8AC3E}">
        <p14:creationId xmlns:p14="http://schemas.microsoft.com/office/powerpoint/2010/main" val="44000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32</a:t>
            </a:fld>
            <a:endParaRPr kumimoji="1" lang="ja-JP" altLang="en-US"/>
          </a:p>
        </p:txBody>
      </p:sp>
    </p:spTree>
    <p:extLst>
      <p:ext uri="{BB962C8B-B14F-4D97-AF65-F5344CB8AC3E}">
        <p14:creationId xmlns:p14="http://schemas.microsoft.com/office/powerpoint/2010/main" val="1781242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33</a:t>
            </a:fld>
            <a:endParaRPr kumimoji="1" lang="ja-JP" altLang="en-US"/>
          </a:p>
        </p:txBody>
      </p:sp>
    </p:spTree>
    <p:extLst>
      <p:ext uri="{BB962C8B-B14F-4D97-AF65-F5344CB8AC3E}">
        <p14:creationId xmlns:p14="http://schemas.microsoft.com/office/powerpoint/2010/main" val="4239109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34</a:t>
            </a:fld>
            <a:endParaRPr kumimoji="1" lang="ja-JP" altLang="en-US"/>
          </a:p>
        </p:txBody>
      </p:sp>
    </p:spTree>
    <p:extLst>
      <p:ext uri="{BB962C8B-B14F-4D97-AF65-F5344CB8AC3E}">
        <p14:creationId xmlns:p14="http://schemas.microsoft.com/office/powerpoint/2010/main" val="708681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sz="11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35</a:t>
            </a:fld>
            <a:endParaRPr kumimoji="1" lang="ja-JP" altLang="en-US"/>
          </a:p>
        </p:txBody>
      </p:sp>
    </p:spTree>
    <p:extLst>
      <p:ext uri="{BB962C8B-B14F-4D97-AF65-F5344CB8AC3E}">
        <p14:creationId xmlns:p14="http://schemas.microsoft.com/office/powerpoint/2010/main" val="336795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36</a:t>
            </a:fld>
            <a:endParaRPr kumimoji="1" lang="ja-JP" altLang="en-US"/>
          </a:p>
        </p:txBody>
      </p:sp>
    </p:spTree>
    <p:extLst>
      <p:ext uri="{BB962C8B-B14F-4D97-AF65-F5344CB8AC3E}">
        <p14:creationId xmlns:p14="http://schemas.microsoft.com/office/powerpoint/2010/main" val="1091616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37</a:t>
            </a:fld>
            <a:endParaRPr kumimoji="1" lang="ja-JP" altLang="en-US"/>
          </a:p>
        </p:txBody>
      </p:sp>
    </p:spTree>
    <p:extLst>
      <p:ext uri="{BB962C8B-B14F-4D97-AF65-F5344CB8AC3E}">
        <p14:creationId xmlns:p14="http://schemas.microsoft.com/office/powerpoint/2010/main" val="4196470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38</a:t>
            </a:fld>
            <a:endParaRPr kumimoji="1" lang="ja-JP" altLang="en-US"/>
          </a:p>
        </p:txBody>
      </p:sp>
    </p:spTree>
    <p:extLst>
      <p:ext uri="{BB962C8B-B14F-4D97-AF65-F5344CB8AC3E}">
        <p14:creationId xmlns:p14="http://schemas.microsoft.com/office/powerpoint/2010/main" val="2465737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39</a:t>
            </a:fld>
            <a:endParaRPr kumimoji="1" lang="ja-JP" altLang="en-US"/>
          </a:p>
        </p:txBody>
      </p:sp>
    </p:spTree>
    <p:extLst>
      <p:ext uri="{BB962C8B-B14F-4D97-AF65-F5344CB8AC3E}">
        <p14:creationId xmlns:p14="http://schemas.microsoft.com/office/powerpoint/2010/main" val="44107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4</a:t>
            </a:fld>
            <a:endParaRPr kumimoji="1" lang="ja-JP" altLang="en-US"/>
          </a:p>
        </p:txBody>
      </p:sp>
    </p:spTree>
    <p:extLst>
      <p:ext uri="{BB962C8B-B14F-4D97-AF65-F5344CB8AC3E}">
        <p14:creationId xmlns:p14="http://schemas.microsoft.com/office/powerpoint/2010/main" val="2825782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40</a:t>
            </a:fld>
            <a:endParaRPr kumimoji="1" lang="ja-JP" altLang="en-US"/>
          </a:p>
        </p:txBody>
      </p:sp>
    </p:spTree>
    <p:extLst>
      <p:ext uri="{BB962C8B-B14F-4D97-AF65-F5344CB8AC3E}">
        <p14:creationId xmlns:p14="http://schemas.microsoft.com/office/powerpoint/2010/main" val="1712122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41</a:t>
            </a:fld>
            <a:endParaRPr kumimoji="1" lang="ja-JP" altLang="en-US"/>
          </a:p>
        </p:txBody>
      </p:sp>
    </p:spTree>
    <p:extLst>
      <p:ext uri="{BB962C8B-B14F-4D97-AF65-F5344CB8AC3E}">
        <p14:creationId xmlns:p14="http://schemas.microsoft.com/office/powerpoint/2010/main" val="4243652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42</a:t>
            </a:fld>
            <a:endParaRPr kumimoji="1" lang="ja-JP" altLang="en-US"/>
          </a:p>
        </p:txBody>
      </p:sp>
    </p:spTree>
    <p:extLst>
      <p:ext uri="{BB962C8B-B14F-4D97-AF65-F5344CB8AC3E}">
        <p14:creationId xmlns:p14="http://schemas.microsoft.com/office/powerpoint/2010/main" val="1082920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43</a:t>
            </a:fld>
            <a:endParaRPr kumimoji="1" lang="ja-JP" altLang="en-US"/>
          </a:p>
        </p:txBody>
      </p:sp>
    </p:spTree>
    <p:extLst>
      <p:ext uri="{BB962C8B-B14F-4D97-AF65-F5344CB8AC3E}">
        <p14:creationId xmlns:p14="http://schemas.microsoft.com/office/powerpoint/2010/main" val="2515418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44</a:t>
            </a:fld>
            <a:endParaRPr kumimoji="1" lang="ja-JP" altLang="en-US"/>
          </a:p>
        </p:txBody>
      </p:sp>
    </p:spTree>
    <p:extLst>
      <p:ext uri="{BB962C8B-B14F-4D97-AF65-F5344CB8AC3E}">
        <p14:creationId xmlns:p14="http://schemas.microsoft.com/office/powerpoint/2010/main" val="432125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45</a:t>
            </a:fld>
            <a:endParaRPr kumimoji="1" lang="ja-JP" altLang="en-US"/>
          </a:p>
        </p:txBody>
      </p:sp>
    </p:spTree>
    <p:extLst>
      <p:ext uri="{BB962C8B-B14F-4D97-AF65-F5344CB8AC3E}">
        <p14:creationId xmlns:p14="http://schemas.microsoft.com/office/powerpoint/2010/main" val="2204398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46</a:t>
            </a:fld>
            <a:endParaRPr kumimoji="1" lang="ja-JP" altLang="en-US"/>
          </a:p>
        </p:txBody>
      </p:sp>
    </p:spTree>
    <p:extLst>
      <p:ext uri="{BB962C8B-B14F-4D97-AF65-F5344CB8AC3E}">
        <p14:creationId xmlns:p14="http://schemas.microsoft.com/office/powerpoint/2010/main" val="4045757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47</a:t>
            </a:fld>
            <a:endParaRPr kumimoji="1" lang="ja-JP" altLang="en-US"/>
          </a:p>
        </p:txBody>
      </p:sp>
    </p:spTree>
    <p:extLst>
      <p:ext uri="{BB962C8B-B14F-4D97-AF65-F5344CB8AC3E}">
        <p14:creationId xmlns:p14="http://schemas.microsoft.com/office/powerpoint/2010/main" val="3829374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48</a:t>
            </a:fld>
            <a:endParaRPr kumimoji="1" lang="ja-JP" altLang="en-US"/>
          </a:p>
        </p:txBody>
      </p:sp>
    </p:spTree>
    <p:extLst>
      <p:ext uri="{BB962C8B-B14F-4D97-AF65-F5344CB8AC3E}">
        <p14:creationId xmlns:p14="http://schemas.microsoft.com/office/powerpoint/2010/main" val="1052627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49</a:t>
            </a:fld>
            <a:endParaRPr kumimoji="1" lang="ja-JP" altLang="en-US"/>
          </a:p>
        </p:txBody>
      </p:sp>
    </p:spTree>
    <p:extLst>
      <p:ext uri="{BB962C8B-B14F-4D97-AF65-F5344CB8AC3E}">
        <p14:creationId xmlns:p14="http://schemas.microsoft.com/office/powerpoint/2010/main" val="30333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5</a:t>
            </a:fld>
            <a:endParaRPr kumimoji="1" lang="ja-JP" altLang="en-US"/>
          </a:p>
        </p:txBody>
      </p:sp>
    </p:spTree>
    <p:extLst>
      <p:ext uri="{BB962C8B-B14F-4D97-AF65-F5344CB8AC3E}">
        <p14:creationId xmlns:p14="http://schemas.microsoft.com/office/powerpoint/2010/main" val="349079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6</a:t>
            </a:fld>
            <a:endParaRPr kumimoji="1" lang="ja-JP" altLang="en-US"/>
          </a:p>
        </p:txBody>
      </p:sp>
    </p:spTree>
    <p:extLst>
      <p:ext uri="{BB962C8B-B14F-4D97-AF65-F5344CB8AC3E}">
        <p14:creationId xmlns:p14="http://schemas.microsoft.com/office/powerpoint/2010/main" val="372249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7</a:t>
            </a:fld>
            <a:endParaRPr kumimoji="1" lang="ja-JP" altLang="en-US"/>
          </a:p>
        </p:txBody>
      </p:sp>
    </p:spTree>
    <p:extLst>
      <p:ext uri="{BB962C8B-B14F-4D97-AF65-F5344CB8AC3E}">
        <p14:creationId xmlns:p14="http://schemas.microsoft.com/office/powerpoint/2010/main" val="71320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8</a:t>
            </a:fld>
            <a:endParaRPr kumimoji="1" lang="ja-JP" altLang="en-US"/>
          </a:p>
        </p:txBody>
      </p:sp>
    </p:spTree>
    <p:extLst>
      <p:ext uri="{BB962C8B-B14F-4D97-AF65-F5344CB8AC3E}">
        <p14:creationId xmlns:p14="http://schemas.microsoft.com/office/powerpoint/2010/main" val="72122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9</a:t>
            </a:fld>
            <a:endParaRPr kumimoji="1" lang="ja-JP" altLang="en-US"/>
          </a:p>
        </p:txBody>
      </p:sp>
    </p:spTree>
    <p:extLst>
      <p:ext uri="{BB962C8B-B14F-4D97-AF65-F5344CB8AC3E}">
        <p14:creationId xmlns:p14="http://schemas.microsoft.com/office/powerpoint/2010/main" val="205615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4917F9-2EED-4C78-9326-BE8027C33945}"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011275"/>
            <a:ext cx="9906000" cy="202516"/>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014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E5A776-3398-4C42-86FC-62C9A22A9CA4}"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457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32DB89-2E09-409C-B8B0-1CAE6E9B52F3}"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29487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3F65F2-11ED-47D6-9961-9E59A92C2D72}"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60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42B838-F57D-4312-92AE-21A1633312B4}"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52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C6900F-8AC1-4703-AD85-DE9D6D005FED}" type="datetime1">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r>
              <a:rPr kumimoji="1" lang="en-US" altLang="ja-JP"/>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8" name="正方形/長方形 7"/>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93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D2F48F-E5D4-4293-B625-9F68D1DA60CA}" type="datetime1">
              <a:rPr kumimoji="1" lang="ja-JP" altLang="en-US" smtClean="0"/>
              <a:t>2024/7/8</a:t>
            </a:fld>
            <a:endParaRPr kumimoji="1" lang="ja-JP" altLang="en-US"/>
          </a:p>
        </p:txBody>
      </p:sp>
      <p:sp>
        <p:nvSpPr>
          <p:cNvPr id="8" name="Footer Placeholder 7"/>
          <p:cNvSpPr>
            <a:spLocks noGrp="1"/>
          </p:cNvSpPr>
          <p:nvPr>
            <p:ph type="ftr" sz="quarter" idx="11"/>
          </p:nvPr>
        </p:nvSpPr>
        <p:spPr/>
        <p:txBody>
          <a:bodyPr/>
          <a:lstStyle/>
          <a:p>
            <a:r>
              <a:rPr kumimoji="1" lang="en-US" altLang="ja-JP"/>
              <a:t>1</a:t>
            </a:r>
            <a:endParaRPr kumimoji="1" lang="ja-JP" altLang="en-US"/>
          </a:p>
        </p:txBody>
      </p:sp>
      <p:sp>
        <p:nvSpPr>
          <p:cNvPr id="9" name="Slide Number Placeholder 8"/>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2120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6EDFBA-D541-4636-B285-6FFAC833A6B8}" type="datetime1">
              <a:rPr kumimoji="1" lang="ja-JP" altLang="en-US" smtClean="0"/>
              <a:t>2024/7/8</a:t>
            </a:fld>
            <a:endParaRPr kumimoji="1" lang="ja-JP" altLang="en-US"/>
          </a:p>
        </p:txBody>
      </p:sp>
      <p:sp>
        <p:nvSpPr>
          <p:cNvPr id="4" name="Footer Placeholder 3"/>
          <p:cNvSpPr>
            <a:spLocks noGrp="1"/>
          </p:cNvSpPr>
          <p:nvPr>
            <p:ph type="ftr" sz="quarter" idx="11"/>
          </p:nvPr>
        </p:nvSpPr>
        <p:spPr/>
        <p:txBody>
          <a:bodyPr/>
          <a:lstStyle/>
          <a:p>
            <a:r>
              <a:rPr kumimoji="1" lang="en-US" altLang="ja-JP"/>
              <a:t>1</a:t>
            </a:r>
            <a:endParaRPr kumimoji="1" lang="ja-JP" altLang="en-US"/>
          </a:p>
        </p:txBody>
      </p:sp>
      <p:sp>
        <p:nvSpPr>
          <p:cNvPr id="5" name="Slide Number Placeholder 4"/>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6" name="正方形/長方形 5"/>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442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13058-F670-4AAE-9411-17A37975CEE6}" type="datetime1">
              <a:rPr kumimoji="1" lang="ja-JP" altLang="en-US" smtClean="0"/>
              <a:t>2024/7/8</a:t>
            </a:fld>
            <a:endParaRPr kumimoji="1" lang="ja-JP" altLang="en-US"/>
          </a:p>
        </p:txBody>
      </p:sp>
      <p:sp>
        <p:nvSpPr>
          <p:cNvPr id="3" name="Footer Placeholder 2"/>
          <p:cNvSpPr>
            <a:spLocks noGrp="1"/>
          </p:cNvSpPr>
          <p:nvPr>
            <p:ph type="ftr" sz="quarter" idx="11"/>
          </p:nvPr>
        </p:nvSpPr>
        <p:spPr/>
        <p:txBody>
          <a:bodyPr/>
          <a:lstStyle/>
          <a:p>
            <a:r>
              <a:rPr kumimoji="1" lang="en-US" altLang="ja-JP"/>
              <a:t>1</a:t>
            </a:r>
            <a:endParaRPr kumimoji="1" lang="ja-JP" altLang="en-US"/>
          </a:p>
        </p:txBody>
      </p:sp>
      <p:sp>
        <p:nvSpPr>
          <p:cNvPr id="4" name="Slide Number Placeholder 3"/>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5" name="正方形/長方形 4"/>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03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7FF873-D241-42F8-843D-019499177D9E}" type="datetime1">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r>
              <a:rPr kumimoji="1" lang="en-US" altLang="ja-JP"/>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353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07C461-7FB6-46B3-B625-63A6392AB974}" type="datetime1">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r>
              <a:rPr kumimoji="1" lang="en-US" altLang="ja-JP"/>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14542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135B6-3F7A-4700-9534-C58F4EBB7F61}" type="datetime1">
              <a:rPr kumimoji="1" lang="ja-JP" altLang="en-US" smtClean="0"/>
              <a:t>2024/7/8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1</a:t>
            </a:r>
            <a:endParaRPr kumimoji="1" lang="ja-JP" altLang="en-US"/>
          </a:p>
        </p:txBody>
      </p:sp>
      <p:sp>
        <p:nvSpPr>
          <p:cNvPr id="6" name="Slide Number Placeholder 5"/>
          <p:cNvSpPr>
            <a:spLocks noGrp="1"/>
          </p:cNvSpPr>
          <p:nvPr>
            <p:ph type="sldNum" sz="quarter" idx="4"/>
          </p:nvPr>
        </p:nvSpPr>
        <p:spPr>
          <a:xfrm>
            <a:off x="7677150" y="6462941"/>
            <a:ext cx="2228850" cy="365125"/>
          </a:xfrm>
          <a:prstGeom prst="rect">
            <a:avLst/>
          </a:prstGeom>
        </p:spPr>
        <p:txBody>
          <a:bodyPr vert="horz" lIns="91440" tIns="45720" rIns="91440" bIns="45720" rtlCol="0" anchor="ctr"/>
          <a:lstStyle>
            <a:lvl1pPr algn="r">
              <a:defRPr sz="1600">
                <a:solidFill>
                  <a:schemeClr val="tx1"/>
                </a:solidFill>
              </a:defRPr>
            </a:lvl1p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5427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980613" y="1834465"/>
            <a:ext cx="8091540" cy="923297"/>
          </a:xfrm>
          <a:prstGeom prst="rect">
            <a:avLst/>
          </a:prstGeom>
          <a:noFill/>
        </p:spPr>
        <p:txBody>
          <a:bodyPr vert="horz" wrap="square" lIns="91407" tIns="45704" rIns="91407" bIns="45704" rtlCol="0" anchor="ctr">
            <a:spAutoFit/>
          </a:bodyPr>
          <a:lstStyle/>
          <a:p>
            <a:r>
              <a:rPr lang="ja-JP" altLang="ja-JP" b="1" dirty="0"/>
              <a:t>第</a:t>
            </a:r>
            <a:r>
              <a:rPr lang="ja-JP" altLang="en-US" b="1" dirty="0"/>
              <a:t>３</a:t>
            </a:r>
            <a:r>
              <a:rPr lang="ja-JP" altLang="ja-JP" b="1" dirty="0"/>
              <a:t>回　建設局下水道施設包括業務委託のＰＤＣＡ実施にかかる有識者会議</a:t>
            </a:r>
            <a:endParaRPr lang="en-US" altLang="ja-JP" b="1" dirty="0"/>
          </a:p>
          <a:p>
            <a:endParaRPr lang="en-US" altLang="ja-JP" b="1" dirty="0"/>
          </a:p>
          <a:p>
            <a:pPr algn="ctr"/>
            <a:r>
              <a:rPr lang="ja-JP" altLang="en-US" b="1" dirty="0"/>
              <a:t>（令和５年度上期　業務実績中間報告）</a:t>
            </a:r>
          </a:p>
        </p:txBody>
      </p:sp>
      <p:sp>
        <p:nvSpPr>
          <p:cNvPr id="13" name="テキスト ボックス 12"/>
          <p:cNvSpPr txBox="1"/>
          <p:nvPr/>
        </p:nvSpPr>
        <p:spPr>
          <a:xfrm>
            <a:off x="8354595" y="297540"/>
            <a:ext cx="906969" cy="369300"/>
          </a:xfrm>
          <a:prstGeom prst="rect">
            <a:avLst/>
          </a:prstGeom>
          <a:noFill/>
          <a:ln>
            <a:solidFill>
              <a:schemeClr val="tx1"/>
            </a:solidFill>
          </a:ln>
        </p:spPr>
        <p:txBody>
          <a:bodyPr vert="horz" wrap="square" lIns="91407" tIns="45704" rIns="91407" bIns="45704" rtlCol="0" anchor="ctr">
            <a:spAutoFit/>
          </a:bodyPr>
          <a:lstStyle/>
          <a:p>
            <a:pPr algn="ctr"/>
            <a:r>
              <a:rPr lang="ja-JP" altLang="en-US" b="1" dirty="0"/>
              <a:t>資料６</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791203" y="5026294"/>
            <a:ext cx="8470361" cy="369300"/>
          </a:xfrm>
          <a:prstGeom prst="rect">
            <a:avLst/>
          </a:prstGeom>
          <a:noFill/>
        </p:spPr>
        <p:txBody>
          <a:bodyPr vert="horz" wrap="square" lIns="91407" tIns="45704" rIns="91407" bIns="45704" rtlCol="0" anchor="ctr">
            <a:spAutoFit/>
          </a:bodyPr>
          <a:lstStyle/>
          <a:p>
            <a:pPr algn="ctr"/>
            <a:r>
              <a:rPr lang="ja-JP" altLang="en-US" b="1" dirty="0"/>
              <a:t>令和６年１月</a:t>
            </a:r>
            <a:r>
              <a:rPr lang="en-US" altLang="ja-JP" b="1" dirty="0"/>
              <a:t>29</a:t>
            </a:r>
            <a:r>
              <a:rPr lang="ja-JP" altLang="en-US" b="1" dirty="0"/>
              <a:t>日</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a:t>
            </a:fld>
            <a:endParaRPr kumimoji="1" lang="ja-JP" altLang="en-US"/>
          </a:p>
        </p:txBody>
      </p:sp>
    </p:spTree>
    <p:extLst>
      <p:ext uri="{BB962C8B-B14F-4D97-AF65-F5344CB8AC3E}">
        <p14:creationId xmlns:p14="http://schemas.microsoft.com/office/powerpoint/2010/main" val="59908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23B8C45-D3E5-FECA-1123-10AB87B2E302}"/>
              </a:ext>
            </a:extLst>
          </p:cNvPr>
          <p:cNvPicPr>
            <a:picLocks noChangeAspect="1"/>
          </p:cNvPicPr>
          <p:nvPr/>
        </p:nvPicPr>
        <p:blipFill>
          <a:blip r:embed="rId3"/>
          <a:stretch>
            <a:fillRect/>
          </a:stretch>
        </p:blipFill>
        <p:spPr>
          <a:xfrm>
            <a:off x="843863" y="1351572"/>
            <a:ext cx="8207026" cy="5111972"/>
          </a:xfrm>
          <a:prstGeom prst="rect">
            <a:avLst/>
          </a:prstGeom>
        </p:spPr>
      </p:pic>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10</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8658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11</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2" name="図 1">
            <a:extLst>
              <a:ext uri="{FF2B5EF4-FFF2-40B4-BE49-F238E27FC236}">
                <a16:creationId xmlns:a16="http://schemas.microsoft.com/office/drawing/2014/main" id="{002541B6-A7E5-188E-4EC4-79B8F3ED5C2F}"/>
              </a:ext>
            </a:extLst>
          </p:cNvPr>
          <p:cNvPicPr>
            <a:picLocks noChangeAspect="1"/>
          </p:cNvPicPr>
          <p:nvPr/>
        </p:nvPicPr>
        <p:blipFill>
          <a:blip r:embed="rId3"/>
          <a:stretch>
            <a:fillRect/>
          </a:stretch>
        </p:blipFill>
        <p:spPr>
          <a:xfrm>
            <a:off x="635464" y="1351572"/>
            <a:ext cx="8207026" cy="5243989"/>
          </a:xfrm>
          <a:prstGeom prst="rect">
            <a:avLst/>
          </a:prstGeom>
        </p:spPr>
      </p:pic>
    </p:spTree>
    <p:extLst>
      <p:ext uri="{BB962C8B-B14F-4D97-AF65-F5344CB8AC3E}">
        <p14:creationId xmlns:p14="http://schemas.microsoft.com/office/powerpoint/2010/main" val="67654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976319209"/>
              </p:ext>
            </p:extLst>
          </p:nvPr>
        </p:nvGraphicFramePr>
        <p:xfrm>
          <a:off x="229550" y="1258836"/>
          <a:ext cx="9460142" cy="4311865"/>
        </p:xfrm>
        <a:graphic>
          <a:graphicData uri="http://schemas.openxmlformats.org/drawingml/2006/table">
            <a:tbl>
              <a:tblPr firstRow="1" bandRow="1">
                <a:tableStyleId>{5C22544A-7EE6-4342-B048-85BDC9FD1C3A}</a:tableStyleId>
              </a:tblPr>
              <a:tblGrid>
                <a:gridCol w="341950">
                  <a:extLst>
                    <a:ext uri="{9D8B030D-6E8A-4147-A177-3AD203B41FA5}">
                      <a16:colId xmlns:a16="http://schemas.microsoft.com/office/drawing/2014/main" val="4133302652"/>
                    </a:ext>
                  </a:extLst>
                </a:gridCol>
                <a:gridCol w="871538">
                  <a:extLst>
                    <a:ext uri="{9D8B030D-6E8A-4147-A177-3AD203B41FA5}">
                      <a16:colId xmlns:a16="http://schemas.microsoft.com/office/drawing/2014/main" val="706894114"/>
                    </a:ext>
                  </a:extLst>
                </a:gridCol>
                <a:gridCol w="6757987">
                  <a:extLst>
                    <a:ext uri="{9D8B030D-6E8A-4147-A177-3AD203B41FA5}">
                      <a16:colId xmlns:a16="http://schemas.microsoft.com/office/drawing/2014/main" val="3454032297"/>
                    </a:ext>
                  </a:extLst>
                </a:gridCol>
                <a:gridCol w="831545">
                  <a:extLst>
                    <a:ext uri="{9D8B030D-6E8A-4147-A177-3AD203B41FA5}">
                      <a16:colId xmlns:a16="http://schemas.microsoft.com/office/drawing/2014/main" val="87249116"/>
                    </a:ext>
                  </a:extLst>
                </a:gridCol>
                <a:gridCol w="657122">
                  <a:extLst>
                    <a:ext uri="{9D8B030D-6E8A-4147-A177-3AD203B41FA5}">
                      <a16:colId xmlns:a16="http://schemas.microsoft.com/office/drawing/2014/main" val="530703205"/>
                    </a:ext>
                  </a:extLst>
                </a:gridCol>
              </a:tblGrid>
              <a:tr h="460285">
                <a:tc gridSpan="2">
                  <a:txBody>
                    <a:bodyPr/>
                    <a:lstStyle/>
                    <a:p>
                      <a:pPr>
                        <a:lnSpc>
                          <a:spcPct val="100000"/>
                        </a:lnSpc>
                      </a:pPr>
                      <a:endParaRPr kumimoji="1" lang="ja-JP" altLang="en-US"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要求水準</a:t>
                      </a:r>
                    </a:p>
                  </a:txBody>
                  <a:tcPr marL="100680" marR="100680" marT="50340" marB="5034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発生数</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評価</a:t>
                      </a:r>
                    </a:p>
                  </a:txBody>
                  <a:tcPr marL="100680" marR="100680" marT="50340" marB="5034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832187">
                <a:tc gridSpan="2">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管路</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道路陥没、下水つまりによる第三者被害　</a:t>
                      </a: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　ただし、その原因が本市の管理施設に起因しない場合や受注者の過失によらない場合を除く</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632713">
                <a:tc rowSpan="2">
                  <a:txBody>
                    <a:bodyPr/>
                    <a:lstStyle/>
                    <a:p>
                      <a:pPr algn="ctr"/>
                      <a:r>
                        <a:rPr kumimoji="1" lang="ja-JP" altLang="en-US" sz="1500" b="1" dirty="0">
                          <a:solidFill>
                            <a:schemeClr val="tx1"/>
                          </a:solidFill>
                          <a:latin typeface="Century" panose="02040604050505020304" pitchFamily="18" charset="0"/>
                          <a:ea typeface="ＭＳ ゴシック" panose="020B0609070205080204" pitchFamily="49" charset="-128"/>
                        </a:rPr>
                        <a:t>下水処理場・抽水所</a:t>
                      </a:r>
                    </a:p>
                  </a:txBody>
                  <a:tcPr marL="100680" marR="100680" marT="50340" marB="50340"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ポンプ</a:t>
                      </a:r>
                      <a:endParaRPr kumimoji="1" lang="en-US" altLang="ja-JP" sz="1500" b="1" dirty="0">
                        <a:solidFill>
                          <a:schemeClr val="tx1"/>
                        </a:solidFill>
                        <a:latin typeface="Century" panose="02040604050505020304" pitchFamily="18" charset="0"/>
                        <a:ea typeface="ＭＳ ゴシック" panose="020B0609070205080204" pitchFamily="49" charset="-128"/>
                      </a:endParaRPr>
                    </a:p>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運転</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600" dirty="0">
                          <a:solidFill>
                            <a:schemeClr val="tx1"/>
                          </a:solidFill>
                          <a:latin typeface="Century" panose="02040604050505020304" pitchFamily="18" charset="0"/>
                          <a:ea typeface="ＭＳ ゴシック" panose="020B0609070205080204" pitchFamily="49" charset="-128"/>
                        </a:rPr>
                        <a:t>ポンプ運転に起因する</a:t>
                      </a:r>
                      <a:r>
                        <a:rPr kumimoji="1" lang="ja-JP" altLang="en-US" sz="1500" dirty="0">
                          <a:solidFill>
                            <a:schemeClr val="tx1"/>
                          </a:solidFill>
                          <a:latin typeface="Century" panose="02040604050505020304" pitchFamily="18" charset="0"/>
                          <a:ea typeface="ＭＳ ゴシック" panose="020B0609070205080204" pitchFamily="49" charset="-128"/>
                        </a:rPr>
                        <a:t>「浸水」を発生させない。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ただし、受注者の過失によらない場合を除く</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回</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〇</a:t>
                      </a: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2302494">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放流</a:t>
                      </a:r>
                      <a:endParaRPr kumimoji="1" lang="en-US" altLang="ja-JP" sz="1500" b="1" dirty="0">
                        <a:solidFill>
                          <a:schemeClr val="tx1"/>
                        </a:solidFill>
                        <a:latin typeface="Century" panose="02040604050505020304" pitchFamily="18" charset="0"/>
                        <a:ea typeface="ＭＳ ゴシック" panose="020B0609070205080204" pitchFamily="49" charset="-128"/>
                      </a:endParaRPr>
                    </a:p>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水質</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水質試験の各回測定値が水質汚濁防止法及び下水道法に定める基準を超過しない。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】pH</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r>
                        <a:rPr kumimoji="1" lang="ja-JP" altLang="en-US" sz="1500" u="sng" dirty="0" err="1">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a:t>
                      </a:r>
                      <a:r>
                        <a:rPr kumimoji="1" lang="ja-JP" altLang="en-US" sz="1500" u="sng" dirty="0" err="1">
                          <a:solidFill>
                            <a:schemeClr val="tx1"/>
                          </a:solidFill>
                          <a:latin typeface="Century" panose="02040604050505020304" pitchFamily="18" charset="0"/>
                          <a:ea typeface="ＭＳ ゴシック" panose="020B0609070205080204" pitchFamily="49" charset="-128"/>
                        </a:rPr>
                        <a:t>りん</a:t>
                      </a:r>
                      <a:r>
                        <a:rPr kumimoji="1" lang="ja-JP" altLang="en-US" sz="1500" u="sng" dirty="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大腸菌群数</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自動観測局の測定値から算出した値が総量規制基準（</a:t>
                      </a:r>
                      <a:r>
                        <a:rPr kumimoji="1" lang="en-US" altLang="ja-JP" sz="1500" dirty="0">
                          <a:solidFill>
                            <a:schemeClr val="tx1"/>
                          </a:solidFill>
                          <a:latin typeface="Century" panose="02040604050505020304" pitchFamily="18" charset="0"/>
                          <a:ea typeface="ＭＳ ゴシック" panose="020B0609070205080204" pitchFamily="49" charset="-128"/>
                        </a:rPr>
                        <a:t>L</a:t>
                      </a:r>
                      <a:r>
                        <a:rPr kumimoji="1" lang="ja-JP" altLang="en-US" sz="1500" dirty="0">
                          <a:solidFill>
                            <a:schemeClr val="tx1"/>
                          </a:solidFill>
                          <a:latin typeface="Century" panose="02040604050505020304" pitchFamily="18" charset="0"/>
                          <a:ea typeface="ＭＳ ゴシック" panose="020B0609070205080204" pitchFamily="49" charset="-128"/>
                        </a:rPr>
                        <a:t>値）を超過しない。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停電及び設備の故障等やむを得ない理由がある場合、有害物質等の流入や汚泥処理炉系（包括業務外）の事故等による脱水分離液処理水の悪化が生じた場合、降雨の状況により放流水質に影響を及ぼす場合などを除く。</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u="none" dirty="0">
                          <a:solidFill>
                            <a:schemeClr val="tx1"/>
                          </a:solidFill>
                          <a:latin typeface="Century" panose="02040604050505020304" pitchFamily="18" charset="0"/>
                          <a:ea typeface="ＭＳ ゴシック" panose="020B0609070205080204" pitchFamily="49" charset="-128"/>
                        </a:rPr>
                        <a:t>9</a:t>
                      </a:r>
                      <a:r>
                        <a:rPr kumimoji="1" lang="ja-JP" altLang="en-US" sz="1500" u="none" dirty="0">
                          <a:solidFill>
                            <a:schemeClr val="tx1"/>
                          </a:solidFill>
                          <a:latin typeface="Century" panose="02040604050505020304" pitchFamily="18" charset="0"/>
                          <a:ea typeface="ＭＳ ゴシック" panose="020B0609070205080204" pitchFamily="49" charset="-128"/>
                        </a:rPr>
                        <a:t>項目</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超過</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なし</a:t>
                      </a:r>
                      <a:endParaRPr kumimoji="1" lang="en-US" altLang="ja-JP" sz="1500" u="none" dirty="0">
                        <a:solidFill>
                          <a:schemeClr val="tx1"/>
                        </a:solidFill>
                        <a:latin typeface="ＭＳ ゴシック" panose="020B0609070205080204" pitchFamily="49" charset="-128"/>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bl>
          </a:graphicData>
        </a:graphic>
      </p:graphicFrame>
      <p:sp>
        <p:nvSpPr>
          <p:cNvPr id="19" name="角丸四角形 18"/>
          <p:cNvSpPr/>
          <p:nvPr/>
        </p:nvSpPr>
        <p:spPr>
          <a:xfrm>
            <a:off x="72908" y="96839"/>
            <a:ext cx="6657076" cy="358961"/>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12</a:t>
            </a:fld>
            <a:endParaRPr kumimoji="1" lang="ja-JP" altLang="en-US" dirty="0"/>
          </a:p>
        </p:txBody>
      </p:sp>
      <p:sp>
        <p:nvSpPr>
          <p:cNvPr id="2" name="テキスト ボックス 1"/>
          <p:cNvSpPr txBox="1"/>
          <p:nvPr/>
        </p:nvSpPr>
        <p:spPr>
          <a:xfrm>
            <a:off x="8536849" y="1919162"/>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7" name="テキスト ボックス 6"/>
          <p:cNvSpPr txBox="1"/>
          <p:nvPr/>
        </p:nvSpPr>
        <p:spPr>
          <a:xfrm>
            <a:off x="253674" y="5550884"/>
            <a:ext cx="9288532" cy="523220"/>
          </a:xfrm>
          <a:prstGeom prst="rect">
            <a:avLst/>
          </a:prstGeom>
          <a:noFill/>
        </p:spPr>
        <p:txBody>
          <a:bodyPr wrap="square" rtlCol="0">
            <a:spAutoFit/>
          </a:bodyPr>
          <a:lstStyle/>
          <a:p>
            <a:r>
              <a:rPr kumimoji="1" lang="en-US" altLang="ja-JP" sz="1400" dirty="0"/>
              <a:t>※1</a:t>
            </a:r>
            <a:r>
              <a:rPr kumimoji="1" lang="ja-JP" altLang="en-US" sz="1400" dirty="0"/>
              <a:t>　令和</a:t>
            </a:r>
            <a:r>
              <a:rPr kumimoji="1" lang="en-US" altLang="ja-JP" sz="1400" dirty="0"/>
              <a:t>5</a:t>
            </a:r>
            <a:r>
              <a:rPr kumimoji="1" lang="ja-JP" altLang="en-US" sz="1400" dirty="0"/>
              <a:t>年</a:t>
            </a:r>
            <a:r>
              <a:rPr kumimoji="1" lang="en-US" altLang="ja-JP" sz="1400" dirty="0"/>
              <a:t>4</a:t>
            </a:r>
            <a:r>
              <a:rPr kumimoji="1" lang="ja-JP" altLang="en-US" sz="1400" dirty="0"/>
              <a:t>月以降、包括委託に関連する事故</a:t>
            </a:r>
            <a:r>
              <a:rPr kumimoji="1" lang="en-US" altLang="ja-JP" sz="1400" dirty="0"/>
              <a:t>(</a:t>
            </a:r>
            <a:r>
              <a:rPr lang="ja-JP" altLang="en-US" sz="1400" dirty="0">
                <a:latin typeface="HGPｺﾞｼｯｸE" panose="020B0900000000000000" pitchFamily="50" charset="-128"/>
                <a:ea typeface="HGPｺﾞｼｯｸE" panose="020B0900000000000000" pitchFamily="50" charset="-128"/>
              </a:rPr>
              <a:t>５．包括委託に関連する事故発生状況</a:t>
            </a:r>
            <a:r>
              <a:rPr kumimoji="1" lang="ja-JP" altLang="en-US" sz="1400" dirty="0"/>
              <a:t>にて事案紹介</a:t>
            </a:r>
            <a:r>
              <a:rPr kumimoji="1" lang="en-US" altLang="ja-JP" sz="1400" dirty="0"/>
              <a:t>)</a:t>
            </a:r>
            <a:r>
              <a:rPr kumimoji="1" lang="ja-JP" altLang="en-US" sz="1400" dirty="0"/>
              <a:t> は発生しているが、</a:t>
            </a:r>
            <a:endParaRPr kumimoji="1" lang="en-US" altLang="ja-JP" sz="1400" dirty="0"/>
          </a:p>
          <a:p>
            <a:r>
              <a:rPr kumimoji="1" lang="ja-JP" altLang="en-US" sz="1400" dirty="0"/>
              <a:t>　　　 </a:t>
            </a:r>
            <a:r>
              <a:rPr kumimoji="1" lang="en-US" altLang="ja-JP" sz="1400" dirty="0"/>
              <a:t>CWO</a:t>
            </a:r>
            <a:r>
              <a:rPr kumimoji="1" lang="ja-JP" altLang="en-US" sz="1400" dirty="0"/>
              <a:t>の過失等により要求水準未達となる事案は発生していないため、</a:t>
            </a:r>
            <a:r>
              <a:rPr kumimoji="1" lang="en-US" altLang="ja-JP" sz="1400" dirty="0"/>
              <a:t>0</a:t>
            </a:r>
            <a:r>
              <a:rPr kumimoji="1" lang="ja-JP" altLang="en-US" sz="1400" dirty="0"/>
              <a:t>件である。</a:t>
            </a:r>
          </a:p>
        </p:txBody>
      </p:sp>
      <p:sp>
        <p:nvSpPr>
          <p:cNvPr id="9" name="テキスト ボックス 8"/>
          <p:cNvSpPr txBox="1"/>
          <p:nvPr/>
        </p:nvSpPr>
        <p:spPr>
          <a:xfrm>
            <a:off x="8536849" y="2629779"/>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※2</a:t>
            </a:r>
            <a:endParaRPr kumimoji="1" lang="ja-JP" altLang="en-US" sz="1200" dirty="0">
              <a:latin typeface="Century" panose="02040604050505020304" pitchFamily="18" charset="0"/>
            </a:endParaRPr>
          </a:p>
        </p:txBody>
      </p:sp>
      <p:sp>
        <p:nvSpPr>
          <p:cNvPr id="10" name="テキスト ボックス 9"/>
          <p:cNvSpPr txBox="1"/>
          <p:nvPr/>
        </p:nvSpPr>
        <p:spPr>
          <a:xfrm>
            <a:off x="248417" y="6043538"/>
            <a:ext cx="9288532" cy="523220"/>
          </a:xfrm>
          <a:prstGeom prst="rect">
            <a:avLst/>
          </a:prstGeom>
          <a:noFill/>
        </p:spPr>
        <p:txBody>
          <a:bodyPr wrap="square" rtlCol="0">
            <a:spAutoFit/>
          </a:bodyPr>
          <a:lstStyle/>
          <a:p>
            <a:r>
              <a:rPr kumimoji="1" lang="en-US" altLang="ja-JP" sz="1400" dirty="0"/>
              <a:t>※2</a:t>
            </a:r>
            <a:r>
              <a:rPr kumimoji="1" lang="ja-JP" altLang="en-US" sz="1400" dirty="0"/>
              <a:t>　浸水（</a:t>
            </a:r>
            <a:r>
              <a:rPr kumimoji="1" lang="en-US" altLang="ja-JP" sz="1400" dirty="0"/>
              <a:t>9</a:t>
            </a:r>
            <a:r>
              <a:rPr kumimoji="1" lang="ja-JP" altLang="en-US" sz="1400" dirty="0"/>
              <a:t>月</a:t>
            </a:r>
            <a:r>
              <a:rPr kumimoji="1" lang="en-US" altLang="ja-JP" sz="1400" dirty="0"/>
              <a:t>10</a:t>
            </a:r>
            <a:r>
              <a:rPr kumimoji="1" lang="ja-JP" altLang="en-US" sz="1400" dirty="0"/>
              <a:t>日）は発生しているが、ポンプ運転の不備に起因するものではなかったため、</a:t>
            </a:r>
            <a:r>
              <a:rPr kumimoji="1" lang="en-US" altLang="ja-JP" sz="1400" dirty="0"/>
              <a:t>0</a:t>
            </a:r>
            <a:r>
              <a:rPr kumimoji="1" lang="ja-JP" altLang="en-US" sz="1400" dirty="0"/>
              <a:t>回としている。</a:t>
            </a:r>
            <a:endParaRPr kumimoji="1" lang="en-US" altLang="ja-JP" sz="1400" dirty="0"/>
          </a:p>
          <a:p>
            <a:r>
              <a:rPr kumimoji="1" lang="ja-JP" altLang="en-US" sz="1400" dirty="0"/>
              <a:t>　　　 ポンプに起因する判断は後のページを参照。</a:t>
            </a:r>
          </a:p>
        </p:txBody>
      </p:sp>
    </p:spTree>
    <p:extLst>
      <p:ext uri="{BB962C8B-B14F-4D97-AF65-F5344CB8AC3E}">
        <p14:creationId xmlns:p14="http://schemas.microsoft.com/office/powerpoint/2010/main" val="34388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655367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13</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623813647"/>
              </p:ext>
            </p:extLst>
          </p:nvPr>
        </p:nvGraphicFramePr>
        <p:xfrm>
          <a:off x="337643" y="1261897"/>
          <a:ext cx="9327057" cy="4799939"/>
        </p:xfrm>
        <a:graphic>
          <a:graphicData uri="http://schemas.openxmlformats.org/drawingml/2006/table">
            <a:tbl>
              <a:tblPr firstRow="1" bandRow="1">
                <a:tableStyleId>{5C22544A-7EE6-4342-B048-85BDC9FD1C3A}</a:tableStyleId>
              </a:tblPr>
              <a:tblGrid>
                <a:gridCol w="322757">
                  <a:extLst>
                    <a:ext uri="{9D8B030D-6E8A-4147-A177-3AD203B41FA5}">
                      <a16:colId xmlns:a16="http://schemas.microsoft.com/office/drawing/2014/main" val="4133302652"/>
                    </a:ext>
                  </a:extLst>
                </a:gridCol>
                <a:gridCol w="1333500">
                  <a:extLst>
                    <a:ext uri="{9D8B030D-6E8A-4147-A177-3AD203B41FA5}">
                      <a16:colId xmlns:a16="http://schemas.microsoft.com/office/drawing/2014/main" val="706894114"/>
                    </a:ext>
                  </a:extLst>
                </a:gridCol>
                <a:gridCol w="4343400">
                  <a:extLst>
                    <a:ext uri="{9D8B030D-6E8A-4147-A177-3AD203B41FA5}">
                      <a16:colId xmlns:a16="http://schemas.microsoft.com/office/drawing/2014/main" val="530703205"/>
                    </a:ext>
                  </a:extLst>
                </a:gridCol>
                <a:gridCol w="2844800">
                  <a:extLst>
                    <a:ext uri="{9D8B030D-6E8A-4147-A177-3AD203B41FA5}">
                      <a16:colId xmlns:a16="http://schemas.microsoft.com/office/drawing/2014/main" val="1903299644"/>
                    </a:ext>
                  </a:extLst>
                </a:gridCol>
                <a:gridCol w="482600">
                  <a:extLst>
                    <a:ext uri="{9D8B030D-6E8A-4147-A177-3AD203B41FA5}">
                      <a16:colId xmlns:a16="http://schemas.microsoft.com/office/drawing/2014/main" val="3624731599"/>
                    </a:ext>
                  </a:extLst>
                </a:gridCol>
              </a:tblGrid>
              <a:tr h="246353">
                <a:tc gridSpan="2">
                  <a:txBody>
                    <a:bodyPr/>
                    <a:lstStyle/>
                    <a:p>
                      <a:pPr>
                        <a:lnSpc>
                          <a:spcPct val="100000"/>
                        </a:lnSpc>
                      </a:pPr>
                      <a:endParaRPr kumimoji="1" lang="ja-JP" altLang="en-US"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評価基準</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発生数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評価</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1716197">
                <a:tc gridSpan="2">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管路</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道路陥没、下水つまりの発生件数。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u="none" baseline="0"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道路陥没</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 年間 </a:t>
                      </a:r>
                      <a:r>
                        <a:rPr kumimoji="1" lang="en-US" altLang="ja-JP" sz="1500" u="sng" dirty="0">
                          <a:solidFill>
                            <a:schemeClr val="tx1"/>
                          </a:solidFill>
                          <a:latin typeface="Century" panose="02040604050505020304" pitchFamily="18" charset="0"/>
                          <a:ea typeface="ＭＳ ゴシック" panose="020B0609070205080204" pitchFamily="49" charset="-128"/>
                        </a:rPr>
                        <a:t>265</a:t>
                      </a:r>
                      <a:r>
                        <a:rPr kumimoji="1" lang="ja-JP" altLang="en-US" sz="1500" u="sng" baseline="0"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件以内　</a:t>
                      </a:r>
                      <a:r>
                        <a:rPr kumimoji="1" lang="en-US" altLang="ja-JP" sz="1500" u="sng" dirty="0">
                          <a:solidFill>
                            <a:schemeClr val="tx1"/>
                          </a:solidFill>
                          <a:latin typeface="Century" panose="02040604050505020304" pitchFamily="18" charset="0"/>
                          <a:ea typeface="ＭＳ ゴシック" panose="020B0609070205080204" pitchFamily="49" charset="-128"/>
                        </a:rPr>
                        <a:t>(133</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a:t>
                      </a:r>
                    </a:p>
                    <a:p>
                      <a:pPr marL="0" indent="0">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下水つまり</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 年間 </a:t>
                      </a:r>
                      <a:r>
                        <a:rPr kumimoji="1" lang="en-US" altLang="ja-JP" sz="1500" u="sng" dirty="0">
                          <a:solidFill>
                            <a:schemeClr val="tx1"/>
                          </a:solidFill>
                          <a:latin typeface="Century" panose="02040604050505020304" pitchFamily="18" charset="0"/>
                          <a:ea typeface="ＭＳ ゴシック" panose="020B0609070205080204" pitchFamily="49" charset="-128"/>
                        </a:rPr>
                        <a:t>935 </a:t>
                      </a:r>
                      <a:r>
                        <a:rPr kumimoji="1" lang="ja-JP" altLang="en-US" sz="1500" u="sng" dirty="0">
                          <a:solidFill>
                            <a:schemeClr val="tx1"/>
                          </a:solidFill>
                          <a:latin typeface="Century" panose="02040604050505020304" pitchFamily="18" charset="0"/>
                          <a:ea typeface="ＭＳ ゴシック" panose="020B0609070205080204" pitchFamily="49" charset="-128"/>
                        </a:rPr>
                        <a:t>件以内　</a:t>
                      </a:r>
                      <a:r>
                        <a:rPr kumimoji="1" lang="en-US" altLang="ja-JP" sz="1500" u="sng" dirty="0">
                          <a:solidFill>
                            <a:schemeClr val="tx1"/>
                          </a:solidFill>
                          <a:latin typeface="Century" panose="02040604050505020304" pitchFamily="18" charset="0"/>
                          <a:ea typeface="ＭＳ ゴシック" panose="020B0609070205080204" pitchFamily="49" charset="-128"/>
                        </a:rPr>
                        <a:t>(468</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en-US" altLang="ja-JP" sz="1200" u="sng" dirty="0">
                          <a:solidFill>
                            <a:schemeClr val="tx1"/>
                          </a:solidFill>
                          <a:latin typeface="Century" panose="02040604050505020304" pitchFamily="18" charset="0"/>
                          <a:ea typeface="ＭＳ ゴシック" panose="020B0609070205080204" pitchFamily="49" charset="-128"/>
                        </a:rPr>
                        <a:t>   </a:t>
                      </a:r>
                    </a:p>
                    <a:p>
                      <a:pPr marL="0" indent="0">
                        <a:lnSpc>
                          <a:spcPct val="100000"/>
                        </a:lnSpc>
                        <a:buFont typeface="Wingdings" panose="05000000000000000000" pitchFamily="2" charset="2"/>
                        <a:buNone/>
                      </a:pPr>
                      <a:endParaRPr kumimoji="1" lang="en-US" altLang="ja-JP" sz="1200" u="sng" dirty="0">
                        <a:solidFill>
                          <a:schemeClr val="tx1"/>
                        </a:solidFill>
                        <a:latin typeface="Century" panose="02040604050505020304" pitchFamily="18" charset="0"/>
                        <a:ea typeface="ＭＳ ゴシック" panose="020B0609070205080204" pitchFamily="49" charset="-128"/>
                      </a:endParaRPr>
                    </a:p>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開庁時間内における道路陥没、下水つまりの申告対応時間。 　</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現場到着時間 ： </a:t>
                      </a:r>
                      <a:r>
                        <a:rPr kumimoji="1" lang="en-US" altLang="ja-JP" sz="1500" u="sng" dirty="0">
                          <a:solidFill>
                            <a:schemeClr val="tx1"/>
                          </a:solidFill>
                          <a:latin typeface="Century" panose="02040604050505020304" pitchFamily="18" charset="0"/>
                          <a:ea typeface="ＭＳ ゴシック" panose="020B0609070205080204" pitchFamily="49" charset="-128"/>
                        </a:rPr>
                        <a:t>2</a:t>
                      </a:r>
                      <a:r>
                        <a:rPr kumimoji="1" lang="ja-JP" altLang="en-US" sz="1500" u="sng" dirty="0">
                          <a:solidFill>
                            <a:schemeClr val="tx1"/>
                          </a:solidFill>
                          <a:latin typeface="Century" panose="02040604050505020304" pitchFamily="18" charset="0"/>
                          <a:ea typeface="ＭＳ ゴシック" panose="020B0609070205080204" pitchFamily="49" charset="-128"/>
                        </a:rPr>
                        <a:t>時間</a:t>
                      </a:r>
                      <a:r>
                        <a:rPr kumimoji="1" lang="en-US" altLang="ja-JP" sz="1500" u="sng" dirty="0">
                          <a:solidFill>
                            <a:schemeClr val="tx1"/>
                          </a:solidFill>
                          <a:latin typeface="Century" panose="02040604050505020304" pitchFamily="18" charset="0"/>
                          <a:ea typeface="ＭＳ ゴシック" panose="020B0609070205080204" pitchFamily="49" charset="-128"/>
                        </a:rPr>
                        <a:t>45</a:t>
                      </a:r>
                      <a:r>
                        <a:rPr kumimoji="1" lang="ja-JP" altLang="en-US" sz="1500" u="sng" dirty="0">
                          <a:solidFill>
                            <a:schemeClr val="tx1"/>
                          </a:solidFill>
                          <a:latin typeface="Century" panose="02040604050505020304" pitchFamily="18" charset="0"/>
                          <a:ea typeface="ＭＳ ゴシック" panose="020B0609070205080204" pitchFamily="49" charset="-128"/>
                        </a:rPr>
                        <a:t>分以内</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道路陥没　：</a:t>
                      </a:r>
                      <a:r>
                        <a:rPr kumimoji="1" lang="en-US" altLang="ja-JP" sz="1500" u="none"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132</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99</a:t>
                      </a:r>
                      <a:r>
                        <a:rPr kumimoji="1" lang="ja-JP" altLang="en-US" sz="1500" u="sng" dirty="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下水つまり： </a:t>
                      </a:r>
                      <a:r>
                        <a:rPr kumimoji="1" lang="en-US" altLang="ja-JP" sz="1500" u="sng" dirty="0">
                          <a:solidFill>
                            <a:schemeClr val="tx1"/>
                          </a:solidFill>
                          <a:latin typeface="Century" panose="02040604050505020304" pitchFamily="18" charset="0"/>
                          <a:ea typeface="ＭＳ ゴシック" panose="020B0609070205080204" pitchFamily="49" charset="-128"/>
                        </a:rPr>
                        <a:t>328</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70</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ja-JP" altLang="en-US" sz="1500" u="none" dirty="0">
                          <a:solidFill>
                            <a:schemeClr val="tx1"/>
                          </a:solidFill>
                          <a:latin typeface="Century" panose="02040604050505020304" pitchFamily="18" charset="0"/>
                          <a:ea typeface="ＭＳ ゴシック" panose="020B0609070205080204" pitchFamily="49" charset="-128"/>
                        </a:rPr>
                        <a:t>　</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現場到着件数：全件超過なし</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→発生　</a:t>
                      </a:r>
                      <a:r>
                        <a:rPr kumimoji="1" lang="en-US" altLang="ja-JP" sz="1500" u="sng" dirty="0">
                          <a:solidFill>
                            <a:schemeClr val="tx1"/>
                          </a:solidFill>
                          <a:latin typeface="Century" panose="02040604050505020304" pitchFamily="18" charset="0"/>
                          <a:ea typeface="ＭＳ ゴシック" panose="020B0609070205080204" pitchFamily="49" charset="-128"/>
                        </a:rPr>
                        <a:t>407</a:t>
                      </a:r>
                      <a:r>
                        <a:rPr kumimoji="1" lang="ja-JP" altLang="en-US" sz="1500" u="sng" dirty="0">
                          <a:solidFill>
                            <a:schemeClr val="tx1"/>
                          </a:solidFill>
                          <a:latin typeface="Century" panose="02040604050505020304" pitchFamily="18" charset="0"/>
                          <a:ea typeface="ＭＳ ゴシック" panose="020B0609070205080204" pitchFamily="49" charset="-128"/>
                        </a:rPr>
                        <a:t>件</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→最遅到達時間   </a:t>
                      </a:r>
                      <a:r>
                        <a:rPr kumimoji="1" lang="en-US" altLang="ja-JP" sz="1500" u="sng" dirty="0">
                          <a:solidFill>
                            <a:schemeClr val="tx1"/>
                          </a:solidFill>
                          <a:latin typeface="Century" panose="02040604050505020304" pitchFamily="18" charset="0"/>
                          <a:ea typeface="ＭＳ ゴシック" panose="020B0609070205080204" pitchFamily="49" charset="-128"/>
                        </a:rPr>
                        <a:t>2</a:t>
                      </a:r>
                      <a:r>
                        <a:rPr kumimoji="1" lang="ja-JP" altLang="en-US" sz="1500" u="sng" dirty="0">
                          <a:solidFill>
                            <a:schemeClr val="tx1"/>
                          </a:solidFill>
                          <a:latin typeface="Century" panose="02040604050505020304" pitchFamily="18" charset="0"/>
                          <a:ea typeface="ＭＳ ゴシック" panose="020B0609070205080204" pitchFamily="49" charset="-128"/>
                        </a:rPr>
                        <a:t>時間半</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482728">
                <a:tc rowSpan="3">
                  <a:txBody>
                    <a:bodyPr/>
                    <a:lstStyle/>
                    <a:p>
                      <a:pPr algn="ctr"/>
                      <a:r>
                        <a:rPr kumimoji="1" lang="ja-JP" altLang="en-US" sz="1500" b="1" dirty="0">
                          <a:solidFill>
                            <a:schemeClr val="tx1"/>
                          </a:solidFill>
                          <a:latin typeface="ＭＳ ゴシック" panose="020B0609070205080204" pitchFamily="49" charset="-128"/>
                          <a:ea typeface="ＭＳ ゴシック" panose="020B0609070205080204" pitchFamily="49" charset="-128"/>
                        </a:rPr>
                        <a:t>下水処理場・抽水所</a:t>
                      </a:r>
                    </a:p>
                  </a:txBody>
                  <a:tcPr marL="98529" marR="98529" marT="49264" marB="49264"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ポンプ運転</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「危険水位」を超過しない。</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超過</a:t>
                      </a:r>
                      <a:r>
                        <a:rPr kumimoji="1" lang="ja-JP" altLang="en-US" sz="1500" u="none" dirty="0">
                          <a:solidFill>
                            <a:schemeClr val="tx1"/>
                          </a:solidFill>
                          <a:latin typeface="Century" panose="02040604050505020304" pitchFamily="18" charset="0"/>
                          <a:ea typeface="ＭＳ ゴシック" panose="020B0609070205080204" pitchFamily="49" charset="-128"/>
                        </a:rPr>
                        <a:t>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〇</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1489558">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放流水質</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混合水質試験の各回測定値が基準を超過しない。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自動観測局における日間荷重平均値が基準を超過しない。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u="none" dirty="0">
                          <a:solidFill>
                            <a:schemeClr val="tx1"/>
                          </a:solidFill>
                          <a:latin typeface="Century" panose="02040604050505020304" pitchFamily="18" charset="0"/>
                          <a:ea typeface="ＭＳ ゴシック" panose="020B0609070205080204" pitchFamily="49" charset="-128"/>
                        </a:rPr>
                        <a:t>5</a:t>
                      </a:r>
                      <a:r>
                        <a:rPr kumimoji="1" lang="ja-JP" altLang="en-US" sz="1500" u="none" dirty="0">
                          <a:solidFill>
                            <a:schemeClr val="tx1"/>
                          </a:solidFill>
                          <a:latin typeface="Century" panose="02040604050505020304" pitchFamily="18" charset="0"/>
                          <a:ea typeface="ＭＳ ゴシック" panose="020B0609070205080204" pitchFamily="49" charset="-128"/>
                        </a:rPr>
                        <a:t>項目　超過なし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r h="551568">
                <a:tc vMerge="1">
                  <a:txBody>
                    <a:bodyPr/>
                    <a:lstStyle/>
                    <a:p>
                      <a:pPr algn="ctr"/>
                      <a:endParaRPr kumimoji="1" lang="ja-JP" altLang="en-US" sz="1200" b="1" u="none"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100" b="1" u="none" dirty="0">
                          <a:solidFill>
                            <a:schemeClr val="tx1"/>
                          </a:solidFill>
                          <a:latin typeface="ＭＳ ゴシック" panose="020B0609070205080204" pitchFamily="49" charset="-128"/>
                          <a:ea typeface="ＭＳ ゴシック" panose="020B0609070205080204" pitchFamily="49" charset="-128"/>
                        </a:rPr>
                        <a:t>ユーティリティ等</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dirty="0">
                          <a:solidFill>
                            <a:schemeClr val="tx1"/>
                          </a:solidFill>
                          <a:latin typeface="Century" panose="02040604050505020304" pitchFamily="18" charset="0"/>
                          <a:ea typeface="ＭＳ ゴシック" panose="020B0609070205080204" pitchFamily="49" charset="-128"/>
                        </a:rPr>
                        <a:t>電力・薬品等の原単位もしくは年間使用予定量を超過しない。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超過</a:t>
                      </a:r>
                      <a:r>
                        <a:rPr kumimoji="1" lang="ja-JP" altLang="en-US" sz="1500" u="none" dirty="0">
                          <a:solidFill>
                            <a:schemeClr val="tx1"/>
                          </a:solidFill>
                          <a:latin typeface="Century" panose="02040604050505020304" pitchFamily="18" charset="0"/>
                          <a:ea typeface="ＭＳ ゴシック" panose="020B0609070205080204" pitchFamily="49" charset="-128"/>
                        </a:rPr>
                        <a:t>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〇</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6889829"/>
                  </a:ext>
                </a:extLst>
              </a:tr>
            </a:tbl>
          </a:graphicData>
        </a:graphic>
      </p:graphicFrame>
      <p:sp>
        <p:nvSpPr>
          <p:cNvPr id="2" name="テキスト ボックス 1">
            <a:extLst>
              <a:ext uri="{FF2B5EF4-FFF2-40B4-BE49-F238E27FC236}">
                <a16:creationId xmlns:a16="http://schemas.microsoft.com/office/drawing/2014/main" id="{EDF953FC-128E-C440-FBAD-56AE5EDE9FB7}"/>
              </a:ext>
            </a:extLst>
          </p:cNvPr>
          <p:cNvSpPr txBox="1"/>
          <p:nvPr/>
        </p:nvSpPr>
        <p:spPr>
          <a:xfrm>
            <a:off x="268576" y="6386301"/>
            <a:ext cx="9288532" cy="461665"/>
          </a:xfrm>
          <a:prstGeom prst="rect">
            <a:avLst/>
          </a:prstGeom>
          <a:noFill/>
        </p:spPr>
        <p:txBody>
          <a:bodyPr wrap="square" rtlCol="0">
            <a:spAutoFit/>
          </a:bodyPr>
          <a:lstStyle/>
          <a:p>
            <a:r>
              <a:rPr kumimoji="1" lang="en-US" altLang="ja-JP" sz="1200" dirty="0"/>
              <a:t>※2</a:t>
            </a:r>
            <a:r>
              <a:rPr kumimoji="1" lang="ja-JP" altLang="en-US" sz="1200" dirty="0"/>
              <a:t>　下水処理場・抽水所におけるポンプ運転、放流水質、ユーティリティ等の発生件数、評価については、運転管理の不備に起因するものではないため 「超過なし」 としている。詳細は次ページ以降参照。</a:t>
            </a:r>
          </a:p>
        </p:txBody>
      </p:sp>
      <p:sp>
        <p:nvSpPr>
          <p:cNvPr id="7" name="テキスト ボックス 6"/>
          <p:cNvSpPr txBox="1"/>
          <p:nvPr/>
        </p:nvSpPr>
        <p:spPr>
          <a:xfrm>
            <a:off x="9238882" y="3764658"/>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※2</a:t>
            </a:r>
            <a:endParaRPr kumimoji="1" lang="ja-JP" altLang="en-US" sz="1200" dirty="0">
              <a:latin typeface="Century" panose="02040604050505020304" pitchFamily="18" charset="0"/>
            </a:endParaRPr>
          </a:p>
        </p:txBody>
      </p:sp>
      <p:sp>
        <p:nvSpPr>
          <p:cNvPr id="9" name="テキスト ボックス 8"/>
          <p:cNvSpPr txBox="1"/>
          <p:nvPr/>
        </p:nvSpPr>
        <p:spPr>
          <a:xfrm>
            <a:off x="9238882" y="4806058"/>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※2</a:t>
            </a:r>
            <a:endParaRPr kumimoji="1" lang="ja-JP" altLang="en-US" sz="1200" dirty="0">
              <a:latin typeface="Century" panose="02040604050505020304" pitchFamily="18" charset="0"/>
            </a:endParaRPr>
          </a:p>
        </p:txBody>
      </p:sp>
      <p:sp>
        <p:nvSpPr>
          <p:cNvPr id="10" name="テキスト ボックス 9"/>
          <p:cNvSpPr txBox="1"/>
          <p:nvPr/>
        </p:nvSpPr>
        <p:spPr>
          <a:xfrm>
            <a:off x="9238882" y="5789780"/>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※2</a:t>
            </a:r>
            <a:endParaRPr kumimoji="1" lang="ja-JP" altLang="en-US" sz="1200" dirty="0">
              <a:latin typeface="Century" panose="02040604050505020304" pitchFamily="18" charset="0"/>
            </a:endParaRPr>
          </a:p>
        </p:txBody>
      </p:sp>
      <p:sp>
        <p:nvSpPr>
          <p:cNvPr id="4" name="テキスト ボックス 3">
            <a:extLst>
              <a:ext uri="{FF2B5EF4-FFF2-40B4-BE49-F238E27FC236}">
                <a16:creationId xmlns:a16="http://schemas.microsoft.com/office/drawing/2014/main" id="{01A56CEB-C88A-4C20-D6E4-D492B52278C7}"/>
              </a:ext>
            </a:extLst>
          </p:cNvPr>
          <p:cNvSpPr txBox="1"/>
          <p:nvPr/>
        </p:nvSpPr>
        <p:spPr>
          <a:xfrm>
            <a:off x="5668368" y="2381152"/>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11" name="テキスト ボックス 10">
            <a:extLst>
              <a:ext uri="{FF2B5EF4-FFF2-40B4-BE49-F238E27FC236}">
                <a16:creationId xmlns:a16="http://schemas.microsoft.com/office/drawing/2014/main" id="{DD337D1B-8A32-3133-7F7B-5853BB2272FC}"/>
              </a:ext>
            </a:extLst>
          </p:cNvPr>
          <p:cNvSpPr txBox="1"/>
          <p:nvPr/>
        </p:nvSpPr>
        <p:spPr>
          <a:xfrm>
            <a:off x="5489842" y="2154146"/>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12" name="テキスト ボックス 11">
            <a:extLst>
              <a:ext uri="{FF2B5EF4-FFF2-40B4-BE49-F238E27FC236}">
                <a16:creationId xmlns:a16="http://schemas.microsoft.com/office/drawing/2014/main" id="{FFD9E38D-EEFD-2AA8-BB49-8A2F45FC43A7}"/>
              </a:ext>
            </a:extLst>
          </p:cNvPr>
          <p:cNvSpPr txBox="1"/>
          <p:nvPr/>
        </p:nvSpPr>
        <p:spPr>
          <a:xfrm>
            <a:off x="268576" y="6122676"/>
            <a:ext cx="9288532" cy="276999"/>
          </a:xfrm>
          <a:prstGeom prst="rect">
            <a:avLst/>
          </a:prstGeom>
          <a:noFill/>
        </p:spPr>
        <p:txBody>
          <a:bodyPr wrap="square" rtlCol="0">
            <a:spAutoFit/>
          </a:bodyPr>
          <a:lstStyle/>
          <a:p>
            <a:r>
              <a:rPr kumimoji="1" lang="en-US" altLang="ja-JP" sz="1200" dirty="0"/>
              <a:t>※1</a:t>
            </a:r>
            <a:r>
              <a:rPr kumimoji="1" lang="ja-JP" altLang="en-US" sz="1200" dirty="0"/>
              <a:t>　管路における道路陥没、下水つまりについては、上半期の達成状況を基準値の</a:t>
            </a:r>
            <a:r>
              <a:rPr kumimoji="1" lang="en-US" altLang="ja-JP" sz="1200" dirty="0"/>
              <a:t>1/2</a:t>
            </a:r>
            <a:r>
              <a:rPr kumimoji="1" lang="ja-JP" altLang="en-US" sz="1200" dirty="0"/>
              <a:t>により評価することとした。（　　）で記載。</a:t>
            </a:r>
          </a:p>
        </p:txBody>
      </p:sp>
      <p:sp>
        <p:nvSpPr>
          <p:cNvPr id="13" name="テキスト ボックス 12">
            <a:extLst>
              <a:ext uri="{FF2B5EF4-FFF2-40B4-BE49-F238E27FC236}">
                <a16:creationId xmlns:a16="http://schemas.microsoft.com/office/drawing/2014/main" id="{C43D325E-C9E1-B38A-52E0-804B8681E32D}"/>
              </a:ext>
            </a:extLst>
          </p:cNvPr>
          <p:cNvSpPr txBox="1"/>
          <p:nvPr/>
        </p:nvSpPr>
        <p:spPr>
          <a:xfrm>
            <a:off x="8728348" y="2056528"/>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14" name="テキスト ボックス 13">
            <a:extLst>
              <a:ext uri="{FF2B5EF4-FFF2-40B4-BE49-F238E27FC236}">
                <a16:creationId xmlns:a16="http://schemas.microsoft.com/office/drawing/2014/main" id="{8C782715-1283-CEAB-29B6-FAE94A411C0A}"/>
              </a:ext>
            </a:extLst>
          </p:cNvPr>
          <p:cNvSpPr txBox="1"/>
          <p:nvPr/>
        </p:nvSpPr>
        <p:spPr>
          <a:xfrm>
            <a:off x="8733543" y="2280752"/>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Tree>
    <p:extLst>
      <p:ext uri="{BB962C8B-B14F-4D97-AF65-F5344CB8AC3E}">
        <p14:creationId xmlns:p14="http://schemas.microsoft.com/office/powerpoint/2010/main" val="23888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危険水位超過について（１）</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14</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180324"/>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ポンプ運転</a:t>
            </a:r>
            <a:endParaRPr lang="en-US" altLang="ja-JP" b="1" dirty="0">
              <a:latin typeface="Century" panose="02040604050505020304" pitchFamily="18" charset="0"/>
            </a:endParaRPr>
          </a:p>
        </p:txBody>
      </p:sp>
      <p:sp>
        <p:nvSpPr>
          <p:cNvPr id="10" name="角丸四角形 9"/>
          <p:cNvSpPr/>
          <p:nvPr/>
        </p:nvSpPr>
        <p:spPr>
          <a:xfrm>
            <a:off x="72908" y="96839"/>
            <a:ext cx="72676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8" y="1451105"/>
            <a:ext cx="9344778" cy="1255215"/>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令和５年度上半期は、５降雨（６月２日、８月１５日、８月２４日、９月１０日、９月２１日）において、１６機場にて延べ２０回危険水位を超過。（２０回の内、半数の１０回は６月２日）</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endParaRPr lang="en-US" altLang="ja-JP" sz="1000" b="1" u="sng"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b="1" u="sng" dirty="0">
                <a:latin typeface="Century" panose="02040604050505020304" pitchFamily="18" charset="0"/>
                <a:ea typeface="ＭＳ 明朝" panose="02020609040205080304" pitchFamily="17" charset="-128"/>
                <a:cs typeface="Times New Roman" panose="02020603050405020304" pitchFamily="18" charset="0"/>
              </a:rPr>
              <a:t>梅雨前線及び台風第２号に伴う大雨</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高知、和歌山、奈良に線状降水帯が発生</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FFA92896-C45B-9121-9C50-FA65AA745D6C}"/>
              </a:ext>
            </a:extLst>
          </p:cNvPr>
          <p:cNvSpPr txBox="1"/>
          <p:nvPr/>
        </p:nvSpPr>
        <p:spPr>
          <a:xfrm>
            <a:off x="6348616" y="2926298"/>
            <a:ext cx="3416320" cy="502702"/>
          </a:xfrm>
          <a:prstGeom prst="rect">
            <a:avLst/>
          </a:prstGeom>
          <a:solidFill>
            <a:schemeClr val="bg1"/>
          </a:solidFill>
          <a:ln>
            <a:solidFill>
              <a:schemeClr val="tx1"/>
            </a:solidFill>
          </a:ln>
        </p:spPr>
        <p:txBody>
          <a:bodyPr wrap="none" rtlCol="0">
            <a:spAutoFit/>
          </a:bodyPr>
          <a:lstStyle/>
          <a:p>
            <a:pPr lvl="0">
              <a:lnSpc>
                <a:spcPts val="1600"/>
              </a:lnSpc>
            </a:pPr>
            <a:r>
              <a:rPr kumimoji="1" lang="ja-JP" altLang="en-US" sz="1400" dirty="0">
                <a:latin typeface="ＭＳ 明朝" panose="02020609040205080304" pitchFamily="17" charset="-128"/>
                <a:ea typeface="ＭＳ 明朝" panose="02020609040205080304" pitchFamily="17" charset="-128"/>
              </a:rPr>
              <a:t>６月平均月間総降雨量：１８５．１ｍｍ</a:t>
            </a:r>
            <a:endParaRPr kumimoji="1" lang="en-US" altLang="ja-JP" sz="1400" dirty="0">
              <a:latin typeface="ＭＳ 明朝" panose="02020609040205080304" pitchFamily="17" charset="-128"/>
              <a:ea typeface="ＭＳ 明朝" panose="02020609040205080304" pitchFamily="17" charset="-128"/>
            </a:endParaRPr>
          </a:p>
          <a:p>
            <a:pPr lvl="0">
              <a:lnSpc>
                <a:spcPts val="1600"/>
              </a:lnSpc>
            </a:pPr>
            <a:r>
              <a:rPr kumimoji="1" lang="ja-JP" altLang="en-US" sz="1400" dirty="0">
                <a:latin typeface="ＭＳ 明朝" panose="02020609040205080304" pitchFamily="17" charset="-128"/>
                <a:ea typeface="ＭＳ 明朝" panose="02020609040205080304" pitchFamily="17" charset="-128"/>
              </a:rPr>
              <a:t>６月２日の総降雨量　：１３５．５ｍｍ</a:t>
            </a:r>
            <a:endParaRPr kumimoji="1" lang="en-US" altLang="ja-JP" sz="1400" dirty="0">
              <a:latin typeface="ＭＳ 明朝" panose="02020609040205080304" pitchFamily="17" charset="-128"/>
              <a:ea typeface="ＭＳ 明朝" panose="02020609040205080304" pitchFamily="17" charset="-128"/>
            </a:endParaRPr>
          </a:p>
        </p:txBody>
      </p:sp>
      <p:pic>
        <p:nvPicPr>
          <p:cNvPr id="8" name="図 7">
            <a:extLst>
              <a:ext uri="{FF2B5EF4-FFF2-40B4-BE49-F238E27FC236}">
                <a16:creationId xmlns:a16="http://schemas.microsoft.com/office/drawing/2014/main" id="{DC15A0AD-5090-3C2D-AED5-0A35D0E2A945}"/>
              </a:ext>
            </a:extLst>
          </p:cNvPr>
          <p:cNvPicPr>
            <a:picLocks noChangeAspect="1"/>
          </p:cNvPicPr>
          <p:nvPr/>
        </p:nvPicPr>
        <p:blipFill rotWithShape="1">
          <a:blip r:embed="rId3"/>
          <a:srcRect b="42361"/>
          <a:stretch/>
        </p:blipFill>
        <p:spPr>
          <a:xfrm>
            <a:off x="425798" y="2767538"/>
            <a:ext cx="5922818" cy="3952915"/>
          </a:xfrm>
          <a:prstGeom prst="rect">
            <a:avLst/>
          </a:prstGeom>
        </p:spPr>
      </p:pic>
      <p:graphicFrame>
        <p:nvGraphicFramePr>
          <p:cNvPr id="6" name="表 9">
            <a:extLst>
              <a:ext uri="{FF2B5EF4-FFF2-40B4-BE49-F238E27FC236}">
                <a16:creationId xmlns:a16="http://schemas.microsoft.com/office/drawing/2014/main" id="{8BEDA8A0-D9EB-7854-67BB-8D474946CB6F}"/>
              </a:ext>
            </a:extLst>
          </p:cNvPr>
          <p:cNvGraphicFramePr>
            <a:graphicFrameLocks noGrp="1"/>
          </p:cNvGraphicFramePr>
          <p:nvPr>
            <p:extLst>
              <p:ext uri="{D42A27DB-BD31-4B8C-83A1-F6EECF244321}">
                <p14:modId xmlns:p14="http://schemas.microsoft.com/office/powerpoint/2010/main" val="2027935172"/>
              </p:ext>
            </p:extLst>
          </p:nvPr>
        </p:nvGraphicFramePr>
        <p:xfrm>
          <a:off x="6688283" y="3772905"/>
          <a:ext cx="2736986" cy="2671919"/>
        </p:xfrm>
        <a:graphic>
          <a:graphicData uri="http://schemas.openxmlformats.org/drawingml/2006/table">
            <a:tbl>
              <a:tblPr firstRow="1" bandRow="1">
                <a:tableStyleId>{5C22544A-7EE6-4342-B048-85BDC9FD1C3A}</a:tableStyleId>
              </a:tblPr>
              <a:tblGrid>
                <a:gridCol w="1466186">
                  <a:extLst>
                    <a:ext uri="{9D8B030D-6E8A-4147-A177-3AD203B41FA5}">
                      <a16:colId xmlns:a16="http://schemas.microsoft.com/office/drawing/2014/main" val="3747593015"/>
                    </a:ext>
                  </a:extLst>
                </a:gridCol>
                <a:gridCol w="1270800">
                  <a:extLst>
                    <a:ext uri="{9D8B030D-6E8A-4147-A177-3AD203B41FA5}">
                      <a16:colId xmlns:a16="http://schemas.microsoft.com/office/drawing/2014/main" val="1430189037"/>
                    </a:ext>
                  </a:extLst>
                </a:gridCol>
              </a:tblGrid>
              <a:tr h="541757">
                <a:tc>
                  <a:txBody>
                    <a:bodyPr/>
                    <a:lstStyle/>
                    <a:p>
                      <a:pPr algn="ctr"/>
                      <a:r>
                        <a:rPr kumimoji="1" lang="ja-JP" altLang="en-US" sz="1400" dirty="0">
                          <a:solidFill>
                            <a:schemeClr val="tx1"/>
                          </a:solidFill>
                          <a:latin typeface="Century" panose="02040604050505020304" pitchFamily="18" charset="0"/>
                        </a:rPr>
                        <a:t>月日</a:t>
                      </a:r>
                    </a:p>
                  </a:txBody>
                  <a:tcPr anchor="ctr"/>
                </a:tc>
                <a:tc>
                  <a:txBody>
                    <a:bodyPr/>
                    <a:lstStyle/>
                    <a:p>
                      <a:pPr algn="ctr"/>
                      <a:r>
                        <a:rPr kumimoji="1" lang="ja-JP" altLang="en-US" sz="1400" dirty="0">
                          <a:solidFill>
                            <a:schemeClr val="tx1"/>
                          </a:solidFill>
                          <a:latin typeface="Century" panose="02040604050505020304" pitchFamily="18" charset="0"/>
                        </a:rPr>
                        <a:t>危険水位</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超過機場数</a:t>
                      </a:r>
                    </a:p>
                  </a:txBody>
                  <a:tcPr anchor="ctr"/>
                </a:tc>
                <a:extLst>
                  <a:ext uri="{0D108BD9-81ED-4DB2-BD59-A6C34878D82A}">
                    <a16:rowId xmlns:a16="http://schemas.microsoft.com/office/drawing/2014/main" val="2657027487"/>
                  </a:ext>
                </a:extLst>
              </a:tr>
              <a:tr h="355027">
                <a:tc>
                  <a:txBody>
                    <a:bodyPr/>
                    <a:lstStyle/>
                    <a:p>
                      <a:pPr algn="ctr"/>
                      <a:r>
                        <a:rPr kumimoji="1" lang="en-US" altLang="ja-JP" sz="1400" dirty="0">
                          <a:solidFill>
                            <a:schemeClr val="tx1"/>
                          </a:solidFill>
                          <a:latin typeface="Century" panose="02040604050505020304" pitchFamily="18" charset="0"/>
                        </a:rPr>
                        <a:t>6</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日</a:t>
                      </a:r>
                    </a:p>
                  </a:txBody>
                  <a:tcPr/>
                </a:tc>
                <a:tc>
                  <a:txBody>
                    <a:bodyPr/>
                    <a:lstStyle/>
                    <a:p>
                      <a:pPr algn="ctr"/>
                      <a:r>
                        <a:rPr kumimoji="1" lang="en-US" altLang="ja-JP" sz="1400" dirty="0">
                          <a:solidFill>
                            <a:schemeClr val="tx1"/>
                          </a:solidFill>
                          <a:latin typeface="Century" panose="02040604050505020304" pitchFamily="18" charset="0"/>
                        </a:rPr>
                        <a:t>10</a:t>
                      </a:r>
                      <a:endParaRPr kumimoji="1" lang="ja-JP" altLang="en-US" sz="1400" dirty="0">
                        <a:solidFill>
                          <a:schemeClr val="tx1"/>
                        </a:solidFill>
                        <a:latin typeface="Century" panose="02040604050505020304" pitchFamily="18" charset="0"/>
                      </a:endParaRPr>
                    </a:p>
                  </a:txBody>
                  <a:tcPr/>
                </a:tc>
                <a:extLst>
                  <a:ext uri="{0D108BD9-81ED-4DB2-BD59-A6C34878D82A}">
                    <a16:rowId xmlns:a16="http://schemas.microsoft.com/office/drawing/2014/main" val="670445557"/>
                  </a:ext>
                </a:extLst>
              </a:tr>
              <a:tr h="355027">
                <a:tc>
                  <a:txBody>
                    <a:bodyPr/>
                    <a:lstStyle/>
                    <a:p>
                      <a:pPr algn="ct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15</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en-US" altLang="ja-JP" sz="1400" dirty="0">
                          <a:solidFill>
                            <a:schemeClr val="tx1"/>
                          </a:solidFill>
                          <a:latin typeface="Century" panose="02040604050505020304" pitchFamily="18" charset="0"/>
                        </a:rPr>
                        <a:t>1</a:t>
                      </a:r>
                    </a:p>
                  </a:txBody>
                  <a:tcPr anchor="ctr"/>
                </a:tc>
                <a:extLst>
                  <a:ext uri="{0D108BD9-81ED-4DB2-BD59-A6C34878D82A}">
                    <a16:rowId xmlns:a16="http://schemas.microsoft.com/office/drawing/2014/main" val="555964851"/>
                  </a:ext>
                </a:extLst>
              </a:tr>
              <a:tr h="355027">
                <a:tc>
                  <a:txBody>
                    <a:bodyPr/>
                    <a:lstStyle/>
                    <a:p>
                      <a:pPr algn="ct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24</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en-US" altLang="ja-JP" sz="1400" dirty="0">
                          <a:solidFill>
                            <a:schemeClr val="tx1"/>
                          </a:solidFill>
                          <a:latin typeface="Century" panose="02040604050505020304" pitchFamily="18" charset="0"/>
                        </a:rPr>
                        <a:t>5</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3310159864"/>
                  </a:ext>
                </a:extLst>
              </a:tr>
              <a:tr h="355027">
                <a:tc>
                  <a:txBody>
                    <a:bodyPr/>
                    <a:lstStyle/>
                    <a:p>
                      <a:pPr algn="ct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10</a:t>
                      </a:r>
                      <a:r>
                        <a:rPr kumimoji="1" lang="ja-JP" altLang="en-US" sz="1400" dirty="0">
                          <a:solidFill>
                            <a:schemeClr val="tx1"/>
                          </a:solidFill>
                          <a:latin typeface="Century" panose="02040604050505020304" pitchFamily="18" charset="0"/>
                        </a:rPr>
                        <a:t>日</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1621177054"/>
                  </a:ext>
                </a:extLst>
              </a:tr>
              <a:tr h="355027">
                <a:tc>
                  <a:txBody>
                    <a:bodyPr/>
                    <a:lstStyle/>
                    <a:p>
                      <a:pPr algn="ct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21</a:t>
                      </a:r>
                      <a:r>
                        <a:rPr kumimoji="1" lang="ja-JP" altLang="en-US" sz="1400" dirty="0">
                          <a:solidFill>
                            <a:schemeClr val="tx1"/>
                          </a:solidFill>
                          <a:latin typeface="Century" panose="02040604050505020304" pitchFamily="18" charset="0"/>
                        </a:rPr>
                        <a:t>日</a:t>
                      </a:r>
                    </a:p>
                  </a:txBody>
                  <a:tcPr anchor="ctr">
                    <a:lnB w="19050"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2</a:t>
                      </a:r>
                      <a:endParaRPr kumimoji="1" lang="ja-JP" altLang="en-US" sz="1400" dirty="0">
                        <a:solidFill>
                          <a:schemeClr val="tx1"/>
                        </a:solidFill>
                        <a:latin typeface="Century" panose="02040604050505020304" pitchFamily="18" charset="0"/>
                      </a:endParaRP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0106790"/>
                  </a:ext>
                </a:extLst>
              </a:tr>
              <a:tr h="355027">
                <a:tc>
                  <a:txBody>
                    <a:bodyPr/>
                    <a:lstStyle/>
                    <a:p>
                      <a:pPr algn="ctr"/>
                      <a:r>
                        <a:rPr kumimoji="1" lang="en-US" altLang="ja-JP" sz="1400" dirty="0">
                          <a:solidFill>
                            <a:schemeClr val="tx1"/>
                          </a:solidFill>
                          <a:latin typeface="Century" panose="02040604050505020304" pitchFamily="18" charset="0"/>
                        </a:rPr>
                        <a:t>5</a:t>
                      </a:r>
                      <a:r>
                        <a:rPr kumimoji="1" lang="ja-JP" altLang="en-US" sz="1400" dirty="0">
                          <a:solidFill>
                            <a:schemeClr val="tx1"/>
                          </a:solidFill>
                          <a:latin typeface="Century" panose="02040604050505020304" pitchFamily="18" charset="0"/>
                        </a:rPr>
                        <a:t>回</a:t>
                      </a:r>
                    </a:p>
                  </a:txBody>
                  <a:tcPr anchor="ctr">
                    <a:lnT w="19050" cap="flat" cmpd="sng" algn="ctr">
                      <a:solidFill>
                        <a:schemeClr val="tx1"/>
                      </a:solidFill>
                      <a:prstDash val="solid"/>
                      <a:round/>
                      <a:headEnd type="none" w="med" len="med"/>
                      <a:tailEnd type="none" w="med" len="med"/>
                    </a:lnT>
                  </a:tcPr>
                </a:tc>
                <a:tc>
                  <a:txBody>
                    <a:bodyPr/>
                    <a:lstStyle/>
                    <a:p>
                      <a:pPr algn="ctr"/>
                      <a:r>
                        <a:rPr kumimoji="1" lang="ja-JP" altLang="en-US" sz="1400" dirty="0">
                          <a:solidFill>
                            <a:schemeClr val="tx1"/>
                          </a:solidFill>
                          <a:latin typeface="Century" panose="02040604050505020304" pitchFamily="18" charset="0"/>
                        </a:rPr>
                        <a:t>延べ </a:t>
                      </a:r>
                      <a:r>
                        <a:rPr kumimoji="1" lang="en-US" altLang="ja-JP" sz="1400" dirty="0">
                          <a:solidFill>
                            <a:schemeClr val="tx1"/>
                          </a:solidFill>
                          <a:latin typeface="Century" panose="02040604050505020304" pitchFamily="18" charset="0"/>
                        </a:rPr>
                        <a:t>20 </a:t>
                      </a:r>
                      <a:r>
                        <a:rPr kumimoji="1" lang="ja-JP" altLang="en-US" sz="1400" dirty="0">
                          <a:solidFill>
                            <a:schemeClr val="tx1"/>
                          </a:solidFill>
                          <a:latin typeface="Century" panose="02040604050505020304" pitchFamily="18" charset="0"/>
                        </a:rPr>
                        <a:t>機場</a:t>
                      </a:r>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2296920"/>
                  </a:ext>
                </a:extLst>
              </a:tr>
            </a:tbl>
          </a:graphicData>
        </a:graphic>
      </p:graphicFrame>
    </p:spTree>
    <p:extLst>
      <p:ext uri="{BB962C8B-B14F-4D97-AF65-F5344CB8AC3E}">
        <p14:creationId xmlns:p14="http://schemas.microsoft.com/office/powerpoint/2010/main" val="375954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15</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055260"/>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ポンプ運転</a:t>
            </a:r>
            <a:endParaRPr lang="en-US" altLang="ja-JP" b="1" dirty="0">
              <a:latin typeface="Century" panose="02040604050505020304" pitchFamily="18" charset="0"/>
            </a:endParaRPr>
          </a:p>
        </p:txBody>
      </p:sp>
      <p:graphicFrame>
        <p:nvGraphicFramePr>
          <p:cNvPr id="9" name="表 9">
            <a:extLst>
              <a:ext uri="{FF2B5EF4-FFF2-40B4-BE49-F238E27FC236}">
                <a16:creationId xmlns:a16="http://schemas.microsoft.com/office/drawing/2014/main" id="{545416E3-B60D-FD8F-2F10-95CD647C5F46}"/>
              </a:ext>
            </a:extLst>
          </p:cNvPr>
          <p:cNvGraphicFramePr>
            <a:graphicFrameLocks noGrp="1"/>
          </p:cNvGraphicFramePr>
          <p:nvPr>
            <p:extLst>
              <p:ext uri="{D42A27DB-BD31-4B8C-83A1-F6EECF244321}">
                <p14:modId xmlns:p14="http://schemas.microsoft.com/office/powerpoint/2010/main" val="4067475782"/>
              </p:ext>
            </p:extLst>
          </p:nvPr>
        </p:nvGraphicFramePr>
        <p:xfrm>
          <a:off x="180315" y="2255997"/>
          <a:ext cx="9360000" cy="4092027"/>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3812377240"/>
                    </a:ext>
                  </a:extLst>
                </a:gridCol>
                <a:gridCol w="1440000">
                  <a:extLst>
                    <a:ext uri="{9D8B030D-6E8A-4147-A177-3AD203B41FA5}">
                      <a16:colId xmlns:a16="http://schemas.microsoft.com/office/drawing/2014/main" val="3747593015"/>
                    </a:ext>
                  </a:extLst>
                </a:gridCol>
                <a:gridCol w="1224000">
                  <a:extLst>
                    <a:ext uri="{9D8B030D-6E8A-4147-A177-3AD203B41FA5}">
                      <a16:colId xmlns:a16="http://schemas.microsoft.com/office/drawing/2014/main" val="1430189037"/>
                    </a:ext>
                  </a:extLst>
                </a:gridCol>
                <a:gridCol w="1836000">
                  <a:extLst>
                    <a:ext uri="{9D8B030D-6E8A-4147-A177-3AD203B41FA5}">
                      <a16:colId xmlns:a16="http://schemas.microsoft.com/office/drawing/2014/main" val="2023894606"/>
                    </a:ext>
                  </a:extLst>
                </a:gridCol>
                <a:gridCol w="1260000">
                  <a:extLst>
                    <a:ext uri="{9D8B030D-6E8A-4147-A177-3AD203B41FA5}">
                      <a16:colId xmlns:a16="http://schemas.microsoft.com/office/drawing/2014/main" val="2442313604"/>
                    </a:ext>
                  </a:extLst>
                </a:gridCol>
                <a:gridCol w="1260000">
                  <a:extLst>
                    <a:ext uri="{9D8B030D-6E8A-4147-A177-3AD203B41FA5}">
                      <a16:colId xmlns:a16="http://schemas.microsoft.com/office/drawing/2014/main" val="4251072969"/>
                    </a:ext>
                  </a:extLst>
                </a:gridCol>
                <a:gridCol w="1476000">
                  <a:extLst>
                    <a:ext uri="{9D8B030D-6E8A-4147-A177-3AD203B41FA5}">
                      <a16:colId xmlns:a16="http://schemas.microsoft.com/office/drawing/2014/main" val="2208901746"/>
                    </a:ext>
                  </a:extLst>
                </a:gridCol>
              </a:tblGrid>
              <a:tr h="541757">
                <a:tc>
                  <a:txBody>
                    <a:bodyPr/>
                    <a:lstStyle/>
                    <a:p>
                      <a:pPr algn="ctr"/>
                      <a:r>
                        <a:rPr kumimoji="1" lang="ja-JP" altLang="en-US" sz="1400" dirty="0">
                          <a:solidFill>
                            <a:schemeClr val="tx1"/>
                          </a:solidFill>
                          <a:latin typeface="Century" panose="02040604050505020304" pitchFamily="18" charset="0"/>
                        </a:rPr>
                        <a:t>月日</a:t>
                      </a:r>
                    </a:p>
                  </a:txBody>
                  <a:tcPr anchor="ctr"/>
                </a:tc>
                <a:tc>
                  <a:txBody>
                    <a:bodyPr/>
                    <a:lstStyle/>
                    <a:p>
                      <a:pPr algn="ctr"/>
                      <a:r>
                        <a:rPr kumimoji="1" lang="ja-JP" altLang="en-US" sz="1400" dirty="0">
                          <a:solidFill>
                            <a:schemeClr val="tx1"/>
                          </a:solidFill>
                          <a:latin typeface="Century" panose="02040604050505020304" pitchFamily="18" charset="0"/>
                        </a:rPr>
                        <a:t>機場名</a:t>
                      </a:r>
                    </a:p>
                  </a:txBody>
                  <a:tcPr anchor="ctr"/>
                </a:tc>
                <a:tc>
                  <a:txBody>
                    <a:bodyPr/>
                    <a:lstStyle/>
                    <a:p>
                      <a:pPr algn="ctr"/>
                      <a:r>
                        <a:rPr kumimoji="1" lang="en-US" altLang="ja-JP" sz="1400" dirty="0">
                          <a:solidFill>
                            <a:schemeClr val="tx1"/>
                          </a:solidFill>
                          <a:latin typeface="Century" panose="02040604050505020304" pitchFamily="18" charset="0"/>
                        </a:rPr>
                        <a:t>10</a:t>
                      </a:r>
                      <a:r>
                        <a:rPr kumimoji="1" lang="ja-JP" altLang="en-US" sz="1400" dirty="0">
                          <a:solidFill>
                            <a:schemeClr val="tx1"/>
                          </a:solidFill>
                          <a:latin typeface="Century" panose="02040604050505020304" pitchFamily="18" charset="0"/>
                        </a:rPr>
                        <a:t>分間降雨</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強度（</a:t>
                      </a:r>
                      <a:r>
                        <a:rPr kumimoji="1" lang="en-US" altLang="ja-JP" sz="1400" dirty="0">
                          <a:solidFill>
                            <a:schemeClr val="tx1"/>
                          </a:solidFill>
                          <a:latin typeface="Century" panose="02040604050505020304" pitchFamily="18" charset="0"/>
                        </a:rPr>
                        <a:t>mm</a:t>
                      </a:r>
                      <a:r>
                        <a:rPr kumimoji="1" lang="ja-JP" altLang="en-US" sz="1400" dirty="0">
                          <a:solidFill>
                            <a:schemeClr val="tx1"/>
                          </a:solidFill>
                          <a:latin typeface="Century" panose="02040604050505020304" pitchFamily="18" charset="0"/>
                        </a:rPr>
                        <a:t>）</a:t>
                      </a:r>
                    </a:p>
                  </a:txBody>
                  <a:tcPr anchor="ctr"/>
                </a:tc>
                <a:tc>
                  <a:txBody>
                    <a:bodyPr/>
                    <a:lstStyle/>
                    <a:p>
                      <a:pPr algn="ctr"/>
                      <a:r>
                        <a:rPr kumimoji="1" lang="ja-JP" altLang="en-US" sz="1400" dirty="0">
                          <a:solidFill>
                            <a:schemeClr val="tx1"/>
                          </a:solidFill>
                          <a:latin typeface="Century" panose="02040604050505020304" pitchFamily="18" charset="0"/>
                        </a:rPr>
                        <a:t>超過時間</a:t>
                      </a:r>
                    </a:p>
                  </a:txBody>
                  <a:tcPr anchor="ctr"/>
                </a:tc>
                <a:tc>
                  <a:txBody>
                    <a:bodyPr/>
                    <a:lstStyle/>
                    <a:p>
                      <a:pPr algn="ctr"/>
                      <a:r>
                        <a:rPr kumimoji="1" lang="ja-JP" altLang="en-US" sz="1400" dirty="0">
                          <a:solidFill>
                            <a:schemeClr val="tx1"/>
                          </a:solidFill>
                          <a:latin typeface="Century" panose="02040604050505020304" pitchFamily="18" charset="0"/>
                        </a:rPr>
                        <a:t>危険水位</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OP + m</a:t>
                      </a:r>
                      <a:r>
                        <a:rPr kumimoji="1" lang="ja-JP" altLang="en-US" sz="1400" dirty="0">
                          <a:solidFill>
                            <a:schemeClr val="tx1"/>
                          </a:solidFill>
                          <a:latin typeface="Century" panose="02040604050505020304" pitchFamily="18" charset="0"/>
                        </a:rPr>
                        <a:t>）</a:t>
                      </a:r>
                    </a:p>
                  </a:txBody>
                  <a:tcPr anchor="ctr"/>
                </a:tc>
                <a:tc>
                  <a:txBody>
                    <a:bodyPr/>
                    <a:lstStyle/>
                    <a:p>
                      <a:pPr algn="ctr"/>
                      <a:r>
                        <a:rPr kumimoji="1" lang="ja-JP" altLang="en-US" sz="1400" dirty="0">
                          <a:solidFill>
                            <a:schemeClr val="tx1"/>
                          </a:solidFill>
                          <a:latin typeface="Century" panose="02040604050505020304" pitchFamily="18" charset="0"/>
                        </a:rPr>
                        <a:t>超過時水位（</a:t>
                      </a:r>
                      <a:r>
                        <a:rPr kumimoji="1" lang="en-US" altLang="ja-JP" sz="1400" dirty="0">
                          <a:solidFill>
                            <a:schemeClr val="tx1"/>
                          </a:solidFill>
                          <a:latin typeface="Century" panose="02040604050505020304" pitchFamily="18" charset="0"/>
                        </a:rPr>
                        <a:t>OP + m</a:t>
                      </a:r>
                      <a:r>
                        <a:rPr kumimoji="1" lang="ja-JP" altLang="en-US" sz="1400" dirty="0">
                          <a:solidFill>
                            <a:schemeClr val="tx1"/>
                          </a:solidFill>
                          <a:latin typeface="Century" panose="02040604050505020304" pitchFamily="18" charset="0"/>
                        </a:rPr>
                        <a:t>）</a:t>
                      </a:r>
                    </a:p>
                  </a:txBody>
                  <a:tcPr anchor="ctr"/>
                </a:tc>
                <a:tc>
                  <a:txBody>
                    <a:bodyPr/>
                    <a:lstStyle/>
                    <a:p>
                      <a:pPr algn="ctr"/>
                      <a:r>
                        <a:rPr kumimoji="1" lang="ja-JP" altLang="en-US" sz="1400" dirty="0">
                          <a:solidFill>
                            <a:schemeClr val="tx1"/>
                          </a:solidFill>
                          <a:latin typeface="Century" panose="02040604050505020304" pitchFamily="18" charset="0"/>
                        </a:rPr>
                        <a:t>運転台数</a:t>
                      </a:r>
                      <a:endParaRPr kumimoji="1" lang="en-US" altLang="ja-JP" sz="1400" dirty="0">
                        <a:solidFill>
                          <a:schemeClr val="tx1"/>
                        </a:solidFill>
                        <a:latin typeface="Century" panose="02040604050505020304" pitchFamily="18" charset="0"/>
                      </a:endParaRPr>
                    </a:p>
                    <a:p>
                      <a:pPr algn="ctr"/>
                      <a:r>
                        <a:rPr kumimoji="1" lang="en-US" altLang="ja-JP" sz="1400" dirty="0">
                          <a:solidFill>
                            <a:schemeClr val="tx1"/>
                          </a:solidFill>
                          <a:latin typeface="Century" panose="02040604050505020304" pitchFamily="18" charset="0"/>
                        </a:rPr>
                        <a:t>/ </a:t>
                      </a:r>
                      <a:r>
                        <a:rPr kumimoji="1" lang="ja-JP" altLang="en-US" sz="1400" dirty="0">
                          <a:solidFill>
                            <a:schemeClr val="tx1"/>
                          </a:solidFill>
                          <a:latin typeface="Century" panose="02040604050505020304" pitchFamily="18" charset="0"/>
                        </a:rPr>
                        <a:t>全ポンプ台数</a:t>
                      </a:r>
                    </a:p>
                  </a:txBody>
                  <a:tcPr anchor="ctr"/>
                </a:tc>
                <a:extLst>
                  <a:ext uri="{0D108BD9-81ED-4DB2-BD59-A6C34878D82A}">
                    <a16:rowId xmlns:a16="http://schemas.microsoft.com/office/drawing/2014/main" val="2657027487"/>
                  </a:ext>
                </a:extLst>
              </a:tr>
              <a:tr h="355027">
                <a:tc rowSpan="10">
                  <a:txBody>
                    <a:bodyPr/>
                    <a:lstStyle/>
                    <a:p>
                      <a:pPr algn="ctr"/>
                      <a:r>
                        <a:rPr kumimoji="1" lang="en-US" altLang="ja-JP" sz="1400" dirty="0">
                          <a:solidFill>
                            <a:schemeClr val="tx1"/>
                          </a:solidFill>
                          <a:latin typeface="Century" panose="02040604050505020304" pitchFamily="18" charset="0"/>
                        </a:rPr>
                        <a:t>6</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ja-JP" altLang="en-US" sz="1400" dirty="0">
                          <a:solidFill>
                            <a:schemeClr val="tx1"/>
                          </a:solidFill>
                          <a:latin typeface="Century" panose="02040604050505020304" pitchFamily="18" charset="0"/>
                        </a:rPr>
                        <a:t>弁天抽水所</a:t>
                      </a:r>
                    </a:p>
                  </a:txBody>
                  <a:tcPr/>
                </a:tc>
                <a:tc>
                  <a:txBody>
                    <a:bodyPr/>
                    <a:lstStyle/>
                    <a:p>
                      <a:pPr algn="ctr"/>
                      <a:r>
                        <a:rPr kumimoji="1" lang="en-US" altLang="ja-JP" sz="1400" dirty="0">
                          <a:solidFill>
                            <a:schemeClr val="tx1"/>
                          </a:solidFill>
                          <a:latin typeface="Century" panose="02040604050505020304" pitchFamily="18" charset="0"/>
                        </a:rPr>
                        <a:t>11.5</a:t>
                      </a:r>
                      <a:endParaRPr kumimoji="1" lang="ja-JP" altLang="en-US" sz="1400" dirty="0">
                        <a:solidFill>
                          <a:schemeClr val="tx1"/>
                        </a:solidFill>
                        <a:latin typeface="Century" panose="02040604050505020304" pitchFamily="18" charset="0"/>
                      </a:endParaRPr>
                    </a:p>
                  </a:txBody>
                  <a:tcPr/>
                </a:tc>
                <a:tc>
                  <a:txBody>
                    <a:bodyPr/>
                    <a:lstStyle/>
                    <a:p>
                      <a:pPr algn="ctr"/>
                      <a:r>
                        <a:rPr kumimoji="1" lang="en-US" altLang="ja-JP" sz="1400" dirty="0">
                          <a:solidFill>
                            <a:schemeClr val="tx1"/>
                          </a:solidFill>
                          <a:latin typeface="Century" panose="02040604050505020304" pitchFamily="18" charset="0"/>
                        </a:rPr>
                        <a:t>11:25</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12:12(47</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OP-15.00</a:t>
                      </a:r>
                    </a:p>
                  </a:txBody>
                  <a:tcPr/>
                </a:tc>
                <a:tc>
                  <a:txBody>
                    <a:bodyPr/>
                    <a:lstStyle/>
                    <a:p>
                      <a:pPr algn="ctr"/>
                      <a:r>
                        <a:rPr kumimoji="1" lang="en-US" altLang="ja-JP" sz="1400" dirty="0">
                          <a:solidFill>
                            <a:schemeClr val="tx1"/>
                          </a:solidFill>
                          <a:latin typeface="Century" panose="02040604050505020304" pitchFamily="18" charset="0"/>
                        </a:rPr>
                        <a:t>OP-3.86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６</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６台</a:t>
                      </a:r>
                    </a:p>
                  </a:txBody>
                  <a:tcPr/>
                </a:tc>
                <a:extLst>
                  <a:ext uri="{0D108BD9-81ED-4DB2-BD59-A6C34878D82A}">
                    <a16:rowId xmlns:a16="http://schemas.microsoft.com/office/drawing/2014/main" val="670445557"/>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zh-TW" altLang="en-US" sz="1400" dirty="0">
                          <a:solidFill>
                            <a:schemeClr val="tx1"/>
                          </a:solidFill>
                          <a:latin typeface="Century" panose="02040604050505020304" pitchFamily="18" charset="0"/>
                        </a:rPr>
                        <a:t>東野田抽水所</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10.5</a:t>
                      </a:r>
                    </a:p>
                  </a:txBody>
                  <a:tcPr anchor="ctr"/>
                </a:tc>
                <a:tc>
                  <a:txBody>
                    <a:bodyPr/>
                    <a:lstStyle/>
                    <a:p>
                      <a:pPr algn="ctr"/>
                      <a:r>
                        <a:rPr kumimoji="1" lang="en-US" altLang="ja-JP" sz="1400" dirty="0">
                          <a:solidFill>
                            <a:schemeClr val="tx1"/>
                          </a:solidFill>
                          <a:latin typeface="Century" panose="02040604050505020304" pitchFamily="18" charset="0"/>
                        </a:rPr>
                        <a:t>11:19</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11:20(1</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OP-1.00</a:t>
                      </a:r>
                    </a:p>
                  </a:txBody>
                  <a:tcPr anchor="ctr"/>
                </a:tc>
                <a:tc>
                  <a:txBody>
                    <a:bodyPr/>
                    <a:lstStyle/>
                    <a:p>
                      <a:pPr algn="ctr"/>
                      <a:r>
                        <a:rPr kumimoji="1" lang="en-US" altLang="ja-JP" sz="1400" dirty="0">
                          <a:solidFill>
                            <a:schemeClr val="tx1"/>
                          </a:solidFill>
                          <a:latin typeface="Century" panose="02040604050505020304" pitchFamily="18" charset="0"/>
                        </a:rPr>
                        <a:t>OP-0.98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７</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７台</a:t>
                      </a:r>
                    </a:p>
                  </a:txBody>
                  <a:tcPr anchor="ctr"/>
                </a:tc>
                <a:extLst>
                  <a:ext uri="{0D108BD9-81ED-4DB2-BD59-A6C34878D82A}">
                    <a16:rowId xmlns:a16="http://schemas.microsoft.com/office/drawing/2014/main" val="555964851"/>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片江抽水所</a:t>
                      </a:r>
                    </a:p>
                  </a:txBody>
                  <a:tcPr anchor="ctr"/>
                </a:tc>
                <a:tc>
                  <a:txBody>
                    <a:bodyPr/>
                    <a:lstStyle/>
                    <a:p>
                      <a:pPr algn="ctr"/>
                      <a:r>
                        <a:rPr kumimoji="1" lang="en-US" altLang="ja-JP" sz="1400" dirty="0">
                          <a:solidFill>
                            <a:schemeClr val="tx1"/>
                          </a:solidFill>
                          <a:latin typeface="Century" panose="02040604050505020304" pitchFamily="18" charset="0"/>
                        </a:rPr>
                        <a:t>13.5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11:20</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11:45(25</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OP+0.00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OP+0.35</a:t>
                      </a:r>
                    </a:p>
                  </a:txBody>
                  <a:tcPr anchor="ctr"/>
                </a:tc>
                <a:tc>
                  <a:txBody>
                    <a:bodyPr/>
                    <a:lstStyle/>
                    <a:p>
                      <a:pPr algn="ctr"/>
                      <a:r>
                        <a:rPr kumimoji="1" lang="ja-JP" altLang="en-US" sz="1400" dirty="0">
                          <a:solidFill>
                            <a:schemeClr val="tx1"/>
                          </a:solidFill>
                          <a:latin typeface="Century" panose="02040604050505020304" pitchFamily="18" charset="0"/>
                        </a:rPr>
                        <a:t>７</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７台</a:t>
                      </a:r>
                    </a:p>
                  </a:txBody>
                  <a:tcPr anchor="ctr"/>
                </a:tc>
                <a:extLst>
                  <a:ext uri="{0D108BD9-81ED-4DB2-BD59-A6C34878D82A}">
                    <a16:rowId xmlns:a16="http://schemas.microsoft.com/office/drawing/2014/main" val="3310159864"/>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南港第</a:t>
                      </a:r>
                      <a:r>
                        <a:rPr kumimoji="1" lang="en-US" altLang="ja-JP" sz="1400" dirty="0">
                          <a:solidFill>
                            <a:schemeClr val="tx1"/>
                          </a:solidFill>
                          <a:latin typeface="Century" panose="02040604050505020304" pitchFamily="18" charset="0"/>
                        </a:rPr>
                        <a:t>1</a:t>
                      </a:r>
                      <a:r>
                        <a:rPr kumimoji="1" lang="ja-JP" altLang="en-US" sz="1400" dirty="0">
                          <a:solidFill>
                            <a:schemeClr val="tx1"/>
                          </a:solidFill>
                          <a:latin typeface="Century" panose="02040604050505020304" pitchFamily="18" charset="0"/>
                        </a:rPr>
                        <a:t>抽水所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10.0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11:01</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11:29(28</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OP+0.60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OP+1.21</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４</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４台</a:t>
                      </a:r>
                    </a:p>
                  </a:txBody>
                  <a:tcPr anchor="ctr"/>
                </a:tc>
                <a:extLst>
                  <a:ext uri="{0D108BD9-81ED-4DB2-BD59-A6C34878D82A}">
                    <a16:rowId xmlns:a16="http://schemas.microsoft.com/office/drawing/2014/main" val="1621177054"/>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南港第</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抽水所</a:t>
                      </a:r>
                    </a:p>
                  </a:txBody>
                  <a:tcPr anchor="ctr"/>
                </a:tc>
                <a:tc>
                  <a:txBody>
                    <a:bodyPr/>
                    <a:lstStyle/>
                    <a:p>
                      <a:pPr algn="ctr"/>
                      <a:r>
                        <a:rPr kumimoji="1" lang="en-US" altLang="ja-JP" sz="1400" dirty="0">
                          <a:solidFill>
                            <a:schemeClr val="tx1"/>
                          </a:solidFill>
                          <a:latin typeface="Century" panose="02040604050505020304" pitchFamily="18" charset="0"/>
                        </a:rPr>
                        <a:t>10.5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10:55</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11:59(64</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OP-1.30</a:t>
                      </a:r>
                    </a:p>
                  </a:txBody>
                  <a:tcPr anchor="ctr"/>
                </a:tc>
                <a:tc>
                  <a:txBody>
                    <a:bodyPr/>
                    <a:lstStyle/>
                    <a:p>
                      <a:pPr algn="ctr"/>
                      <a:r>
                        <a:rPr kumimoji="1" lang="en-US" altLang="ja-JP" sz="1400" dirty="0">
                          <a:solidFill>
                            <a:schemeClr val="tx1"/>
                          </a:solidFill>
                          <a:latin typeface="Century" panose="02040604050505020304" pitchFamily="18" charset="0"/>
                        </a:rPr>
                        <a:t>OP+2.09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４</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４台</a:t>
                      </a:r>
                    </a:p>
                  </a:txBody>
                  <a:tcPr anchor="ctr"/>
                </a:tc>
                <a:extLst>
                  <a:ext uri="{0D108BD9-81ED-4DB2-BD59-A6C34878D82A}">
                    <a16:rowId xmlns:a16="http://schemas.microsoft.com/office/drawing/2014/main" val="4270106790"/>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住之江抽水所</a:t>
                      </a:r>
                    </a:p>
                  </a:txBody>
                  <a:tcPr anchor="ctr"/>
                </a:tc>
                <a:tc>
                  <a:txBody>
                    <a:bodyPr/>
                    <a:lstStyle/>
                    <a:p>
                      <a:pPr algn="ctr"/>
                      <a:r>
                        <a:rPr kumimoji="1" lang="en-US" altLang="ja-JP" sz="1400" dirty="0">
                          <a:solidFill>
                            <a:schemeClr val="tx1"/>
                          </a:solidFill>
                          <a:latin typeface="Century" panose="02040604050505020304" pitchFamily="18" charset="0"/>
                        </a:rPr>
                        <a:t>11.5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11:36</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11:52(16</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OP-18.00</a:t>
                      </a:r>
                    </a:p>
                  </a:txBody>
                  <a:tcPr anchor="ctr"/>
                </a:tc>
                <a:tc>
                  <a:txBody>
                    <a:bodyPr/>
                    <a:lstStyle/>
                    <a:p>
                      <a:pPr algn="ctr"/>
                      <a:r>
                        <a:rPr kumimoji="1" lang="en-US" altLang="ja-JP" sz="1400" dirty="0">
                          <a:solidFill>
                            <a:schemeClr val="tx1"/>
                          </a:solidFill>
                          <a:latin typeface="Century" panose="02040604050505020304" pitchFamily="18" charset="0"/>
                        </a:rPr>
                        <a:t>OP-15.73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６</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６台</a:t>
                      </a:r>
                    </a:p>
                  </a:txBody>
                  <a:tcPr anchor="ctr"/>
                </a:tc>
                <a:extLst>
                  <a:ext uri="{0D108BD9-81ED-4DB2-BD59-A6C34878D82A}">
                    <a16:rowId xmlns:a16="http://schemas.microsoft.com/office/drawing/2014/main" val="2465529483"/>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平野市町抽水所</a:t>
                      </a:r>
                    </a:p>
                  </a:txBody>
                  <a:tcPr anchor="ctr"/>
                </a:tc>
                <a:tc>
                  <a:txBody>
                    <a:bodyPr/>
                    <a:lstStyle/>
                    <a:p>
                      <a:pPr algn="ctr"/>
                      <a:r>
                        <a:rPr kumimoji="1" lang="en-US" altLang="ja-JP" sz="1400" dirty="0">
                          <a:solidFill>
                            <a:schemeClr val="tx1"/>
                          </a:solidFill>
                          <a:latin typeface="Century" panose="02040604050505020304" pitchFamily="18" charset="0"/>
                        </a:rPr>
                        <a:t>10.0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11:17</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11:48(31</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OP+0.40</a:t>
                      </a:r>
                    </a:p>
                  </a:txBody>
                  <a:tcPr anchor="ctr"/>
                </a:tc>
                <a:tc>
                  <a:txBody>
                    <a:bodyPr/>
                    <a:lstStyle/>
                    <a:p>
                      <a:pPr algn="ctr"/>
                      <a:r>
                        <a:rPr kumimoji="1" lang="en-US" altLang="ja-JP" sz="1400" dirty="0">
                          <a:solidFill>
                            <a:schemeClr val="tx1"/>
                          </a:solidFill>
                          <a:latin typeface="Century" panose="02040604050505020304" pitchFamily="18" charset="0"/>
                        </a:rPr>
                        <a:t>OP+1.26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20 / 20</a:t>
                      </a:r>
                      <a:r>
                        <a:rPr kumimoji="1" lang="ja-JP" altLang="en-US" sz="1400" dirty="0">
                          <a:solidFill>
                            <a:schemeClr val="tx1"/>
                          </a:solidFill>
                          <a:latin typeface="Century" panose="02040604050505020304" pitchFamily="18" charset="0"/>
                        </a:rPr>
                        <a:t>台</a:t>
                      </a:r>
                    </a:p>
                  </a:txBody>
                  <a:tcPr anchor="ctr"/>
                </a:tc>
                <a:extLst>
                  <a:ext uri="{0D108BD9-81ED-4DB2-BD59-A6C34878D82A}">
                    <a16:rowId xmlns:a16="http://schemas.microsoft.com/office/drawing/2014/main" val="346132147"/>
                  </a:ext>
                </a:extLst>
              </a:tr>
              <a:tr h="355027">
                <a:tc vMerge="1">
                  <a:txBody>
                    <a:bodyPr/>
                    <a:lstStyle/>
                    <a:p>
                      <a:pPr algn="ctr"/>
                      <a:endParaRPr kumimoji="1" lang="ja-JP" altLang="en-US" sz="1400" dirty="0">
                        <a:solidFill>
                          <a:schemeClr val="tx1"/>
                        </a:solidFill>
                      </a:endParaRPr>
                    </a:p>
                  </a:txBody>
                  <a:tcPr anchor="ctr"/>
                </a:tc>
                <a:tc>
                  <a:txBody>
                    <a:bodyPr/>
                    <a:lstStyle/>
                    <a:p>
                      <a:pPr algn="ctr"/>
                      <a:r>
                        <a:rPr kumimoji="1" lang="zh-TW" altLang="en-US" sz="1400" dirty="0">
                          <a:solidFill>
                            <a:schemeClr val="tx1"/>
                          </a:solidFill>
                          <a:latin typeface="Century" panose="02040604050505020304" pitchFamily="18" charset="0"/>
                        </a:rPr>
                        <a:t>恩貴島抽水所</a:t>
                      </a:r>
                      <a:endParaRPr kumimoji="1" lang="en-US" altLang="ja-JP"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11.5</a:t>
                      </a:r>
                      <a:endParaRPr kumimoji="1" lang="ja-JP" altLang="en-US" sz="1400" dirty="0">
                        <a:solidFill>
                          <a:schemeClr val="tx1"/>
                        </a:solidFill>
                        <a:latin typeface="Century" panose="02040604050505020304" pitchFamily="18" charset="0"/>
                      </a:endParaRPr>
                    </a:p>
                  </a:txBody>
                  <a:tcPr anchor="ctr">
                    <a:lnB w="19050" cap="flat" cmpd="sng" algn="ctr">
                      <a:solidFill>
                        <a:srgbClr val="FF0000"/>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10:57</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11:38(41</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OP-2.50</a:t>
                      </a:r>
                    </a:p>
                  </a:txBody>
                  <a:tcPr anchor="ctr"/>
                </a:tc>
                <a:tc>
                  <a:txBody>
                    <a:bodyPr/>
                    <a:lstStyle/>
                    <a:p>
                      <a:pPr algn="ctr"/>
                      <a:r>
                        <a:rPr kumimoji="1" lang="en-US" altLang="ja-JP" sz="1400" dirty="0">
                          <a:solidFill>
                            <a:schemeClr val="tx1"/>
                          </a:solidFill>
                          <a:latin typeface="Century" panose="02040604050505020304" pitchFamily="18" charset="0"/>
                        </a:rPr>
                        <a:t>OP-1.51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８</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８台</a:t>
                      </a:r>
                    </a:p>
                  </a:txBody>
                  <a:tcPr anchor="ctr"/>
                </a:tc>
                <a:extLst>
                  <a:ext uri="{0D108BD9-81ED-4DB2-BD59-A6C34878D82A}">
                    <a16:rowId xmlns:a16="http://schemas.microsoft.com/office/drawing/2014/main" val="983912991"/>
                  </a:ext>
                </a:extLst>
              </a:tr>
              <a:tr h="355027">
                <a:tc vMerge="1">
                  <a:txBody>
                    <a:bodyPr/>
                    <a:lstStyle/>
                    <a:p>
                      <a:pPr algn="ct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国次抽水所</a:t>
                      </a:r>
                    </a:p>
                  </a:txBody>
                  <a:tcPr anchor="ctr">
                    <a:lnR w="19050" cap="flat" cmpd="sng" algn="ctr">
                      <a:solidFill>
                        <a:srgbClr val="FF0000"/>
                      </a:solidFill>
                      <a:prstDash val="solid"/>
                      <a:round/>
                      <a:headEnd type="none" w="med" len="med"/>
                      <a:tailEnd type="none" w="med" len="med"/>
                    </a:lnR>
                  </a:tcPr>
                </a:tc>
                <a:tc>
                  <a:txBody>
                    <a:bodyPr/>
                    <a:lstStyle/>
                    <a:p>
                      <a:pPr algn="ctr"/>
                      <a:r>
                        <a:rPr kumimoji="1" lang="en-US" altLang="ja-JP" sz="1400" dirty="0">
                          <a:solidFill>
                            <a:schemeClr val="tx1"/>
                          </a:solidFill>
                          <a:latin typeface="Century" panose="02040604050505020304" pitchFamily="18" charset="0"/>
                        </a:rPr>
                        <a:t>8.0</a:t>
                      </a:r>
                      <a:endParaRPr kumimoji="1" lang="ja-JP" altLang="en-US" sz="1400" dirty="0">
                        <a:solidFill>
                          <a:schemeClr val="tx1"/>
                        </a:solidFill>
                        <a:latin typeface="Century" panose="020406040505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11:22</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11:26(4</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lnL w="19050" cap="flat" cmpd="sng" algn="ctr">
                      <a:solidFill>
                        <a:srgbClr val="FF0000"/>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OP-1.00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OP-0.97</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３</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３台</a:t>
                      </a:r>
                    </a:p>
                  </a:txBody>
                  <a:tcPr anchor="ctr">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790308906"/>
                  </a:ext>
                </a:extLst>
              </a:tr>
              <a:tr h="355027">
                <a:tc vMerge="1">
                  <a:txBody>
                    <a:bodyPr/>
                    <a:lstStyle/>
                    <a:p>
                      <a:pPr algn="ct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北港抽水所</a:t>
                      </a:r>
                    </a:p>
                  </a:txBody>
                  <a:tcPr anchor="ctr">
                    <a:lnR w="19050" cap="flat" cmpd="sng" algn="ctr">
                      <a:solidFill>
                        <a:srgbClr val="FF0000"/>
                      </a:solidFill>
                      <a:prstDash val="solid"/>
                      <a:round/>
                      <a:headEnd type="none" w="med" len="med"/>
                      <a:tailEnd type="none" w="med" len="med"/>
                    </a:lnR>
                  </a:tcPr>
                </a:tc>
                <a:tc>
                  <a:txBody>
                    <a:bodyPr/>
                    <a:lstStyle/>
                    <a:p>
                      <a:pPr algn="ctr"/>
                      <a:r>
                        <a:rPr kumimoji="1" lang="en-US" altLang="ja-JP" sz="1400" dirty="0">
                          <a:solidFill>
                            <a:schemeClr val="tx1"/>
                          </a:solidFill>
                          <a:latin typeface="Century" panose="02040604050505020304" pitchFamily="18" charset="0"/>
                        </a:rPr>
                        <a:t>8.8</a:t>
                      </a:r>
                      <a:endParaRPr kumimoji="1" lang="ja-JP" altLang="en-US" sz="1400" dirty="0">
                        <a:solidFill>
                          <a:schemeClr val="tx1"/>
                        </a:solidFill>
                        <a:latin typeface="Century" panose="02040604050505020304" pitchFamily="18"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11:04</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11:22(18</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lnL w="19050" cap="flat" cmpd="sng" algn="ctr">
                      <a:solidFill>
                        <a:srgbClr val="FF0000"/>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OP-2.60</a:t>
                      </a:r>
                    </a:p>
                  </a:txBody>
                  <a:tcPr anchor="ctr"/>
                </a:tc>
                <a:tc>
                  <a:txBody>
                    <a:bodyPr/>
                    <a:lstStyle/>
                    <a:p>
                      <a:pPr algn="ctr"/>
                      <a:r>
                        <a:rPr kumimoji="1" lang="en-US" altLang="ja-JP" sz="1400" dirty="0">
                          <a:solidFill>
                            <a:schemeClr val="tx1"/>
                          </a:solidFill>
                          <a:latin typeface="Century" panose="02040604050505020304" pitchFamily="18" charset="0"/>
                        </a:rPr>
                        <a:t>OP-2.30</a:t>
                      </a:r>
                    </a:p>
                  </a:txBody>
                  <a:tcPr anchor="ctr">
                    <a:lnR w="190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12 / 13</a:t>
                      </a:r>
                      <a:r>
                        <a:rPr kumimoji="1" lang="ja-JP" altLang="en-US" sz="1400" dirty="0">
                          <a:solidFill>
                            <a:schemeClr val="tx1"/>
                          </a:solidFill>
                          <a:latin typeface="Century" panose="02040604050505020304" pitchFamily="18" charset="0"/>
                        </a:rPr>
                        <a:t>台</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578804222"/>
                  </a:ext>
                </a:extLst>
              </a:tr>
            </a:tbl>
          </a:graphicData>
        </a:graphic>
      </p:graphicFrame>
      <p:sp>
        <p:nvSpPr>
          <p:cNvPr id="10" name="角丸四角形 9"/>
          <p:cNvSpPr/>
          <p:nvPr/>
        </p:nvSpPr>
        <p:spPr>
          <a:xfrm>
            <a:off x="72908" y="96839"/>
            <a:ext cx="73438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8" y="1290342"/>
            <a:ext cx="9195790" cy="1015150"/>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令和５年度上半期は、５降雨（６月２日、８月１５日、８月２４日、９月１０日、９月２１日）において、１６機場にて延べ２０回危険水位を超過。</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b="1" u="sng" dirty="0">
                <a:latin typeface="Century" panose="02040604050505020304" pitchFamily="18" charset="0"/>
                <a:ea typeface="ＭＳ 明朝" panose="02020609040205080304" pitchFamily="17" charset="-128"/>
                <a:cs typeface="Times New Roman" panose="02020603050405020304" pitchFamily="18" charset="0"/>
              </a:rPr>
              <a:t>梅雨前線及び台風第２号に伴う大雨</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FFA92896-C45B-9121-9C50-FA65AA745D6C}"/>
              </a:ext>
            </a:extLst>
          </p:cNvPr>
          <p:cNvSpPr txBox="1"/>
          <p:nvPr/>
        </p:nvSpPr>
        <p:spPr>
          <a:xfrm>
            <a:off x="6246226" y="1638379"/>
            <a:ext cx="3416320" cy="502702"/>
          </a:xfrm>
          <a:prstGeom prst="rect">
            <a:avLst/>
          </a:prstGeom>
          <a:solidFill>
            <a:schemeClr val="bg1"/>
          </a:solidFill>
          <a:ln>
            <a:solidFill>
              <a:schemeClr val="tx1"/>
            </a:solidFill>
          </a:ln>
        </p:spPr>
        <p:txBody>
          <a:bodyPr wrap="none" rtlCol="0">
            <a:spAutoFit/>
          </a:bodyPr>
          <a:lstStyle/>
          <a:p>
            <a:pPr lvl="0">
              <a:lnSpc>
                <a:spcPts val="1600"/>
              </a:lnSpc>
            </a:pPr>
            <a:r>
              <a:rPr kumimoji="1" lang="ja-JP" altLang="en-US" sz="1400" dirty="0">
                <a:latin typeface="ＭＳ 明朝" panose="02020609040205080304" pitchFamily="17" charset="-128"/>
                <a:ea typeface="ＭＳ 明朝" panose="02020609040205080304" pitchFamily="17" charset="-128"/>
              </a:rPr>
              <a:t>６月平均月間総降雨量：１８５．１ｍｍ</a:t>
            </a:r>
            <a:endParaRPr kumimoji="1" lang="en-US" altLang="ja-JP" sz="1400" dirty="0">
              <a:latin typeface="ＭＳ 明朝" panose="02020609040205080304" pitchFamily="17" charset="-128"/>
              <a:ea typeface="ＭＳ 明朝" panose="02020609040205080304" pitchFamily="17" charset="-128"/>
            </a:endParaRPr>
          </a:p>
          <a:p>
            <a:pPr lvl="0">
              <a:lnSpc>
                <a:spcPts val="1600"/>
              </a:lnSpc>
            </a:pPr>
            <a:r>
              <a:rPr kumimoji="1" lang="ja-JP" altLang="en-US" sz="1400" dirty="0">
                <a:latin typeface="ＭＳ 明朝" panose="02020609040205080304" pitchFamily="17" charset="-128"/>
                <a:ea typeface="ＭＳ 明朝" panose="02020609040205080304" pitchFamily="17" charset="-128"/>
              </a:rPr>
              <a:t>６月２日の総降雨量　：１３５．５ｍｍ</a:t>
            </a:r>
            <a:endParaRPr kumimoji="1" lang="en-US" altLang="ja-JP" sz="14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3A632DFD-0CDB-D760-0CF7-04580493758B}"/>
              </a:ext>
            </a:extLst>
          </p:cNvPr>
          <p:cNvSpPr txBox="1"/>
          <p:nvPr/>
        </p:nvSpPr>
        <p:spPr>
          <a:xfrm>
            <a:off x="202444" y="6348024"/>
            <a:ext cx="10019241" cy="374974"/>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６月２日　北港抽水所：</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No. 2</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雨水ポンプ用フロースイッチの偶発的故障により一時運転不可</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982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危険水位超過について（３）</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16</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094487"/>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ポンプ運転</a:t>
            </a:r>
            <a:endParaRPr lang="en-US" altLang="ja-JP" b="1" dirty="0">
              <a:latin typeface="Century" panose="02040604050505020304" pitchFamily="18" charset="0"/>
            </a:endParaRPr>
          </a:p>
        </p:txBody>
      </p:sp>
      <p:graphicFrame>
        <p:nvGraphicFramePr>
          <p:cNvPr id="9" name="表 9">
            <a:extLst>
              <a:ext uri="{FF2B5EF4-FFF2-40B4-BE49-F238E27FC236}">
                <a16:creationId xmlns:a16="http://schemas.microsoft.com/office/drawing/2014/main" id="{545416E3-B60D-FD8F-2F10-95CD647C5F46}"/>
              </a:ext>
            </a:extLst>
          </p:cNvPr>
          <p:cNvGraphicFramePr>
            <a:graphicFrameLocks noGrp="1"/>
          </p:cNvGraphicFramePr>
          <p:nvPr>
            <p:extLst>
              <p:ext uri="{D42A27DB-BD31-4B8C-83A1-F6EECF244321}">
                <p14:modId xmlns:p14="http://schemas.microsoft.com/office/powerpoint/2010/main" val="1208244094"/>
              </p:ext>
            </p:extLst>
          </p:nvPr>
        </p:nvGraphicFramePr>
        <p:xfrm>
          <a:off x="202445" y="1432211"/>
          <a:ext cx="9360000" cy="4092027"/>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3812377240"/>
                    </a:ext>
                  </a:extLst>
                </a:gridCol>
                <a:gridCol w="1440000">
                  <a:extLst>
                    <a:ext uri="{9D8B030D-6E8A-4147-A177-3AD203B41FA5}">
                      <a16:colId xmlns:a16="http://schemas.microsoft.com/office/drawing/2014/main" val="3747593015"/>
                    </a:ext>
                  </a:extLst>
                </a:gridCol>
                <a:gridCol w="1224000">
                  <a:extLst>
                    <a:ext uri="{9D8B030D-6E8A-4147-A177-3AD203B41FA5}">
                      <a16:colId xmlns:a16="http://schemas.microsoft.com/office/drawing/2014/main" val="1430189037"/>
                    </a:ext>
                  </a:extLst>
                </a:gridCol>
                <a:gridCol w="1836000">
                  <a:extLst>
                    <a:ext uri="{9D8B030D-6E8A-4147-A177-3AD203B41FA5}">
                      <a16:colId xmlns:a16="http://schemas.microsoft.com/office/drawing/2014/main" val="2023894606"/>
                    </a:ext>
                  </a:extLst>
                </a:gridCol>
                <a:gridCol w="1260000">
                  <a:extLst>
                    <a:ext uri="{9D8B030D-6E8A-4147-A177-3AD203B41FA5}">
                      <a16:colId xmlns:a16="http://schemas.microsoft.com/office/drawing/2014/main" val="4251072969"/>
                    </a:ext>
                  </a:extLst>
                </a:gridCol>
                <a:gridCol w="1260000">
                  <a:extLst>
                    <a:ext uri="{9D8B030D-6E8A-4147-A177-3AD203B41FA5}">
                      <a16:colId xmlns:a16="http://schemas.microsoft.com/office/drawing/2014/main" val="2358167837"/>
                    </a:ext>
                  </a:extLst>
                </a:gridCol>
                <a:gridCol w="1476000">
                  <a:extLst>
                    <a:ext uri="{9D8B030D-6E8A-4147-A177-3AD203B41FA5}">
                      <a16:colId xmlns:a16="http://schemas.microsoft.com/office/drawing/2014/main" val="2208901746"/>
                    </a:ext>
                  </a:extLst>
                </a:gridCol>
              </a:tblGrid>
              <a:tr h="541757">
                <a:tc>
                  <a:txBody>
                    <a:bodyPr/>
                    <a:lstStyle/>
                    <a:p>
                      <a:pPr algn="ctr"/>
                      <a:r>
                        <a:rPr kumimoji="1" lang="ja-JP" altLang="en-US" sz="1400" dirty="0">
                          <a:solidFill>
                            <a:schemeClr val="tx1"/>
                          </a:solidFill>
                          <a:latin typeface="Century" panose="02040604050505020304" pitchFamily="18" charset="0"/>
                        </a:rPr>
                        <a:t>月日</a:t>
                      </a:r>
                    </a:p>
                  </a:txBody>
                  <a:tcPr anchor="ctr"/>
                </a:tc>
                <a:tc>
                  <a:txBody>
                    <a:bodyPr/>
                    <a:lstStyle/>
                    <a:p>
                      <a:pPr algn="ctr"/>
                      <a:r>
                        <a:rPr kumimoji="1" lang="ja-JP" altLang="en-US" sz="1400" dirty="0">
                          <a:solidFill>
                            <a:schemeClr val="tx1"/>
                          </a:solidFill>
                          <a:latin typeface="Century" panose="02040604050505020304" pitchFamily="18" charset="0"/>
                        </a:rPr>
                        <a:t>機場名</a:t>
                      </a:r>
                    </a:p>
                  </a:txBody>
                  <a:tcPr anchor="ctr"/>
                </a:tc>
                <a:tc>
                  <a:txBody>
                    <a:bodyPr/>
                    <a:lstStyle/>
                    <a:p>
                      <a:pPr algn="ctr"/>
                      <a:r>
                        <a:rPr kumimoji="1" lang="en-US" altLang="ja-JP" sz="1400" dirty="0">
                          <a:solidFill>
                            <a:schemeClr val="tx1"/>
                          </a:solidFill>
                          <a:latin typeface="Century" panose="02040604050505020304" pitchFamily="18" charset="0"/>
                        </a:rPr>
                        <a:t>10</a:t>
                      </a:r>
                      <a:r>
                        <a:rPr kumimoji="1" lang="ja-JP" altLang="en-US" sz="1400" dirty="0">
                          <a:solidFill>
                            <a:schemeClr val="tx1"/>
                          </a:solidFill>
                          <a:latin typeface="Century" panose="02040604050505020304" pitchFamily="18" charset="0"/>
                        </a:rPr>
                        <a:t>分降雨</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強度（</a:t>
                      </a:r>
                      <a:r>
                        <a:rPr kumimoji="1" lang="en-US" altLang="ja-JP" sz="1400" dirty="0">
                          <a:solidFill>
                            <a:schemeClr val="tx1"/>
                          </a:solidFill>
                          <a:latin typeface="Century" panose="02040604050505020304" pitchFamily="18" charset="0"/>
                        </a:rPr>
                        <a:t>mm</a:t>
                      </a:r>
                      <a:r>
                        <a:rPr kumimoji="1" lang="ja-JP" altLang="en-US" sz="1400" dirty="0">
                          <a:solidFill>
                            <a:schemeClr val="tx1"/>
                          </a:solidFill>
                          <a:latin typeface="Century" panose="02040604050505020304" pitchFamily="18" charset="0"/>
                        </a:rPr>
                        <a:t>）</a:t>
                      </a:r>
                    </a:p>
                  </a:txBody>
                  <a:tcPr anchor="ctr"/>
                </a:tc>
                <a:tc>
                  <a:txBody>
                    <a:bodyPr/>
                    <a:lstStyle/>
                    <a:p>
                      <a:pPr algn="ctr"/>
                      <a:r>
                        <a:rPr kumimoji="1" lang="ja-JP" altLang="en-US" sz="1400" dirty="0">
                          <a:solidFill>
                            <a:schemeClr val="tx1"/>
                          </a:solidFill>
                          <a:latin typeface="Century" panose="02040604050505020304" pitchFamily="18" charset="0"/>
                        </a:rPr>
                        <a:t>超過時間</a:t>
                      </a:r>
                    </a:p>
                  </a:txBody>
                  <a:tcPr anchor="ctr"/>
                </a:tc>
                <a:tc>
                  <a:txBody>
                    <a:bodyPr/>
                    <a:lstStyle/>
                    <a:p>
                      <a:pPr algn="ctr"/>
                      <a:r>
                        <a:rPr kumimoji="1" lang="ja-JP" altLang="en-US" sz="1400" dirty="0">
                          <a:solidFill>
                            <a:schemeClr val="tx1"/>
                          </a:solidFill>
                          <a:latin typeface="Century" panose="02040604050505020304" pitchFamily="18" charset="0"/>
                        </a:rPr>
                        <a:t>危険水位</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OP + m</a:t>
                      </a:r>
                      <a:r>
                        <a:rPr kumimoji="1" lang="ja-JP" altLang="en-US" sz="1400" dirty="0">
                          <a:solidFill>
                            <a:schemeClr val="tx1"/>
                          </a:solidFill>
                          <a:latin typeface="Century" panose="02040604050505020304" pitchFamily="18" charset="0"/>
                        </a:rPr>
                        <a:t>）</a:t>
                      </a:r>
                    </a:p>
                  </a:txBody>
                  <a:tcPr anchor="ctr"/>
                </a:tc>
                <a:tc>
                  <a:txBody>
                    <a:bodyPr/>
                    <a:lstStyle/>
                    <a:p>
                      <a:pPr algn="ctr"/>
                      <a:r>
                        <a:rPr kumimoji="1" lang="ja-JP" altLang="en-US" sz="1400" dirty="0">
                          <a:solidFill>
                            <a:schemeClr val="tx1"/>
                          </a:solidFill>
                          <a:latin typeface="Century" panose="02040604050505020304" pitchFamily="18" charset="0"/>
                        </a:rPr>
                        <a:t>超過時水位（</a:t>
                      </a:r>
                      <a:r>
                        <a:rPr kumimoji="1" lang="en-US" altLang="ja-JP" sz="1400" dirty="0">
                          <a:solidFill>
                            <a:schemeClr val="tx1"/>
                          </a:solidFill>
                          <a:latin typeface="Century" panose="02040604050505020304" pitchFamily="18" charset="0"/>
                        </a:rPr>
                        <a:t>OP + m</a:t>
                      </a:r>
                      <a:r>
                        <a:rPr kumimoji="1" lang="ja-JP" altLang="en-US" sz="1400" dirty="0">
                          <a:solidFill>
                            <a:schemeClr val="tx1"/>
                          </a:solidFill>
                          <a:latin typeface="Century" panose="02040604050505020304" pitchFamily="18" charset="0"/>
                        </a:rPr>
                        <a:t>）</a:t>
                      </a:r>
                    </a:p>
                  </a:txBody>
                  <a:tcPr anchor="ctr"/>
                </a:tc>
                <a:tc>
                  <a:txBody>
                    <a:bodyPr/>
                    <a:lstStyle/>
                    <a:p>
                      <a:pPr algn="ctr"/>
                      <a:r>
                        <a:rPr kumimoji="1" lang="ja-JP" altLang="en-US" sz="1400" dirty="0">
                          <a:solidFill>
                            <a:schemeClr val="tx1"/>
                          </a:solidFill>
                          <a:latin typeface="Century" panose="02040604050505020304" pitchFamily="18" charset="0"/>
                        </a:rPr>
                        <a:t>運転台数</a:t>
                      </a:r>
                      <a:endParaRPr kumimoji="1" lang="en-US" altLang="ja-JP" sz="1400" dirty="0">
                        <a:solidFill>
                          <a:schemeClr val="tx1"/>
                        </a:solidFill>
                        <a:latin typeface="Century" panose="02040604050505020304" pitchFamily="18" charset="0"/>
                      </a:endParaRPr>
                    </a:p>
                    <a:p>
                      <a:pPr algn="ct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全ポンプ台数</a:t>
                      </a:r>
                    </a:p>
                  </a:txBody>
                  <a:tcPr anchor="ctr"/>
                </a:tc>
                <a:extLst>
                  <a:ext uri="{0D108BD9-81ED-4DB2-BD59-A6C34878D82A}">
                    <a16:rowId xmlns:a16="http://schemas.microsoft.com/office/drawing/2014/main" val="2657027487"/>
                  </a:ext>
                </a:extLst>
              </a:tr>
              <a:tr h="355027">
                <a:tc>
                  <a:txBody>
                    <a:bodyPr/>
                    <a:lstStyle/>
                    <a:p>
                      <a:pPr algn="ctr"/>
                      <a:r>
                        <a:rPr kumimoji="1" lang="en-US" altLang="zh-TW" sz="1400" dirty="0">
                          <a:solidFill>
                            <a:schemeClr val="tx1"/>
                          </a:solidFill>
                          <a:latin typeface="Century" panose="02040604050505020304" pitchFamily="18" charset="0"/>
                        </a:rPr>
                        <a:t>8</a:t>
                      </a:r>
                      <a:r>
                        <a:rPr kumimoji="1" lang="zh-TW" altLang="en-US" sz="1400" dirty="0">
                          <a:solidFill>
                            <a:schemeClr val="tx1"/>
                          </a:solidFill>
                          <a:latin typeface="Century" panose="02040604050505020304" pitchFamily="18" charset="0"/>
                        </a:rPr>
                        <a:t>月</a:t>
                      </a:r>
                      <a:r>
                        <a:rPr kumimoji="1" lang="en-US" altLang="zh-TW" sz="1400" dirty="0">
                          <a:solidFill>
                            <a:schemeClr val="tx1"/>
                          </a:solidFill>
                          <a:latin typeface="Century" panose="02040604050505020304" pitchFamily="18" charset="0"/>
                        </a:rPr>
                        <a:t>15</a:t>
                      </a:r>
                      <a:r>
                        <a:rPr kumimoji="1" lang="zh-TW" altLang="en-US" sz="1400" dirty="0">
                          <a:solidFill>
                            <a:schemeClr val="tx1"/>
                          </a:solidFill>
                          <a:latin typeface="Century" panose="02040604050505020304" pitchFamily="18" charset="0"/>
                        </a:rPr>
                        <a:t>日</a:t>
                      </a:r>
                      <a:endParaRPr kumimoji="1" lang="ja-JP" altLang="en-US" sz="1400" dirty="0">
                        <a:solidFill>
                          <a:schemeClr val="tx1"/>
                        </a:solidFill>
                        <a:latin typeface="Century" panose="02040604050505020304" pitchFamily="18" charset="0"/>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zh-TW" altLang="en-US" sz="1400" dirty="0">
                          <a:solidFill>
                            <a:schemeClr val="tx1"/>
                          </a:solidFill>
                          <a:latin typeface="Century" panose="02040604050505020304" pitchFamily="18" charset="0"/>
                        </a:rPr>
                        <a:t>国次抽水所</a:t>
                      </a:r>
                    </a:p>
                  </a:txBody>
                  <a:tcPr>
                    <a:lnB w="12700" cap="flat" cmpd="sng" algn="ctr">
                      <a:solidFill>
                        <a:schemeClr val="bg1"/>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13.5</a:t>
                      </a:r>
                    </a:p>
                  </a:txBody>
                  <a:tcPr/>
                </a:tc>
                <a:tc>
                  <a:txBody>
                    <a:bodyPr/>
                    <a:lstStyle/>
                    <a:p>
                      <a:pPr algn="ctr"/>
                      <a:r>
                        <a:rPr kumimoji="1" lang="en-US" altLang="ja-JP" sz="1400" dirty="0">
                          <a:solidFill>
                            <a:schemeClr val="tx1"/>
                          </a:solidFill>
                          <a:latin typeface="Century" panose="02040604050505020304" pitchFamily="18" charset="0"/>
                        </a:rPr>
                        <a:t>2:12</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2:37(25</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OP-1.00</a:t>
                      </a:r>
                    </a:p>
                  </a:txBody>
                  <a:tcPr/>
                </a:tc>
                <a:tc>
                  <a:txBody>
                    <a:bodyPr/>
                    <a:lstStyle/>
                    <a:p>
                      <a:pPr algn="ctr"/>
                      <a:r>
                        <a:rPr kumimoji="1" lang="en-US" altLang="ja-JP" sz="1400" dirty="0">
                          <a:solidFill>
                            <a:schemeClr val="tx1"/>
                          </a:solidFill>
                          <a:latin typeface="Century" panose="02040604050505020304" pitchFamily="18" charset="0"/>
                        </a:rPr>
                        <a:t>OP-0.47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３</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３台</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0445557"/>
                  </a:ext>
                </a:extLst>
              </a:tr>
              <a:tr h="355027">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dirty="0">
                          <a:solidFill>
                            <a:schemeClr val="tx1"/>
                          </a:solidFill>
                          <a:latin typeface="Century" panose="02040604050505020304" pitchFamily="18" charset="0"/>
                        </a:rPr>
                        <a:t>8</a:t>
                      </a:r>
                      <a:r>
                        <a:rPr kumimoji="1" lang="zh-TW" altLang="en-US" sz="1400" dirty="0">
                          <a:solidFill>
                            <a:schemeClr val="tx1"/>
                          </a:solidFill>
                          <a:latin typeface="Century" panose="02040604050505020304" pitchFamily="18" charset="0"/>
                        </a:rPr>
                        <a:t>月</a:t>
                      </a:r>
                      <a:r>
                        <a:rPr kumimoji="1" lang="en-US" altLang="zh-TW" sz="1400" dirty="0">
                          <a:solidFill>
                            <a:schemeClr val="tx1"/>
                          </a:solidFill>
                          <a:latin typeface="Century" panose="02040604050505020304" pitchFamily="18" charset="0"/>
                        </a:rPr>
                        <a:t>24</a:t>
                      </a:r>
                      <a:r>
                        <a:rPr kumimoji="1" lang="zh-TW" altLang="en-US" sz="1400" dirty="0">
                          <a:solidFill>
                            <a:schemeClr val="tx1"/>
                          </a:solidFill>
                          <a:latin typeface="Century" panose="02040604050505020304" pitchFamily="18" charset="0"/>
                        </a:rPr>
                        <a:t>日</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zh-TW" altLang="en-US" sz="1400" dirty="0">
                          <a:solidFill>
                            <a:schemeClr val="tx1"/>
                          </a:solidFill>
                          <a:latin typeface="Century" panose="02040604050505020304" pitchFamily="18" charset="0"/>
                        </a:rPr>
                        <a:t>猫間川抽水所</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p>
                  </a:txBody>
                  <a:tcPr anchor="ctr"/>
                </a:tc>
                <a:tc>
                  <a:txBody>
                    <a:bodyPr/>
                    <a:lstStyle/>
                    <a:p>
                      <a:pPr algn="ctr"/>
                      <a:r>
                        <a:rPr kumimoji="1" lang="en-US" altLang="ja-JP" sz="1400" dirty="0">
                          <a:solidFill>
                            <a:schemeClr val="tx1"/>
                          </a:solidFill>
                          <a:latin typeface="Century" panose="02040604050505020304" pitchFamily="18" charset="0"/>
                        </a:rPr>
                        <a:t>11:43</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13:46(123</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OP+1.24</a:t>
                      </a: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５</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５台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5964851"/>
                  </a:ext>
                </a:extLst>
              </a:tr>
              <a:tr h="35502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dirty="0">
                          <a:solidFill>
                            <a:schemeClr val="tx1"/>
                          </a:solidFill>
                          <a:latin typeface="Century" panose="02040604050505020304" pitchFamily="18" charset="0"/>
                        </a:rPr>
                        <a:t>8</a:t>
                      </a:r>
                      <a:r>
                        <a:rPr kumimoji="1" lang="zh-TW" altLang="en-US" sz="1400" dirty="0">
                          <a:solidFill>
                            <a:schemeClr val="tx1"/>
                          </a:solidFill>
                          <a:latin typeface="Century" panose="02040604050505020304" pitchFamily="18" charset="0"/>
                        </a:rPr>
                        <a:t>月</a:t>
                      </a:r>
                      <a:r>
                        <a:rPr kumimoji="1" lang="en-US" altLang="zh-TW" sz="1400" dirty="0">
                          <a:solidFill>
                            <a:schemeClr val="tx1"/>
                          </a:solidFill>
                          <a:latin typeface="Century" panose="02040604050505020304" pitchFamily="18" charset="0"/>
                        </a:rPr>
                        <a:t>24</a:t>
                      </a:r>
                      <a:r>
                        <a:rPr kumimoji="1" lang="zh-TW" altLang="en-US" sz="1400" dirty="0">
                          <a:solidFill>
                            <a:schemeClr val="tx1"/>
                          </a:solidFill>
                          <a:latin typeface="Century" panose="02040604050505020304" pitchFamily="18" charset="0"/>
                        </a:rPr>
                        <a:t>日</a:t>
                      </a:r>
                      <a:endParaRPr kumimoji="1" lang="ja-JP" altLang="en-US" sz="1400" dirty="0">
                        <a:solidFill>
                          <a:schemeClr val="tx1"/>
                        </a:solidFill>
                        <a:latin typeface="Century" panose="02040604050505020304" pitchFamily="18" charset="0"/>
                      </a:endParaRPr>
                    </a:p>
                    <a:p>
                      <a:pPr algn="ctr"/>
                      <a:endParaRPr kumimoji="1" lang="ja-JP" altLang="en-US" sz="1400" dirty="0">
                        <a:solidFill>
                          <a:schemeClr val="tx1"/>
                        </a:solidFill>
                        <a:latin typeface="Century" panose="02040604050505020304" pitchFamily="18" charset="0"/>
                      </a:endParaRPr>
                    </a:p>
                  </a:txBody>
                  <a:tcPr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zh-TW" altLang="en-US" sz="1400" dirty="0">
                          <a:solidFill>
                            <a:schemeClr val="tx1"/>
                          </a:solidFill>
                          <a:latin typeface="Century" panose="02040604050505020304" pitchFamily="18" charset="0"/>
                        </a:rPr>
                        <a:t>国次抽水所	</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15.0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15:02</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15:30(28</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OP-1.00</a:t>
                      </a:r>
                    </a:p>
                  </a:txBody>
                  <a:tcPr anchor="ctr"/>
                </a:tc>
                <a:tc>
                  <a:txBody>
                    <a:bodyPr/>
                    <a:lstStyle/>
                    <a:p>
                      <a:pPr algn="ctr"/>
                      <a:r>
                        <a:rPr kumimoji="1" lang="en-US" altLang="ja-JP" sz="1400" dirty="0">
                          <a:solidFill>
                            <a:schemeClr val="tx1"/>
                          </a:solidFill>
                          <a:latin typeface="Century" panose="02040604050505020304" pitchFamily="18" charset="0"/>
                        </a:rPr>
                        <a:t>OP-0.27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３</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３台</a:t>
                      </a:r>
                    </a:p>
                  </a:txBody>
                  <a:tcPr anchor="ctr">
                    <a:lnT w="12700" cap="flat" cmpd="sng" algn="ctr">
                      <a:solidFill>
                        <a:schemeClr val="bg1"/>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465529483"/>
                  </a:ext>
                </a:extLst>
              </a:tr>
              <a:tr h="355027">
                <a:tc vMerge="1">
                  <a:txBody>
                    <a:bodyPr/>
                    <a:lstStyle/>
                    <a:p>
                      <a:endParaRPr kumimoji="1" lang="ja-JP" altLang="en-US"/>
                    </a:p>
                  </a:txBody>
                  <a:tcPr/>
                </a:tc>
                <a:tc>
                  <a:txBody>
                    <a:bodyPr/>
                    <a:lstStyle/>
                    <a:p>
                      <a:pPr algn="ctr"/>
                      <a:r>
                        <a:rPr kumimoji="1" lang="zh-TW" altLang="en-US" sz="1400" dirty="0">
                          <a:solidFill>
                            <a:schemeClr val="tx1"/>
                          </a:solidFill>
                          <a:latin typeface="Century" panose="02040604050505020304" pitchFamily="18" charset="0"/>
                        </a:rPr>
                        <a:t>城東抽水所</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22.5</a:t>
                      </a:r>
                    </a:p>
                  </a:txBody>
                  <a:tcPr anchor="ctr"/>
                </a:tc>
                <a:tc>
                  <a:txBody>
                    <a:bodyPr/>
                    <a:lstStyle/>
                    <a:p>
                      <a:pPr algn="ctr"/>
                      <a:r>
                        <a:rPr kumimoji="1" lang="en-US" altLang="ja-JP" sz="1400" dirty="0">
                          <a:solidFill>
                            <a:schemeClr val="tx1"/>
                          </a:solidFill>
                          <a:latin typeface="Century" panose="02040604050505020304" pitchFamily="18" charset="0"/>
                        </a:rPr>
                        <a:t>14:38</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14:41(3</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OP-0.90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OP-0.82</a:t>
                      </a:r>
                    </a:p>
                  </a:txBody>
                  <a:tcPr anchor="ctr">
                    <a:lnR w="19050" cap="flat" cmpd="sng" algn="ctr">
                      <a:solidFill>
                        <a:srgbClr val="FF0000"/>
                      </a:solidFill>
                      <a:prstDash val="solid"/>
                      <a:round/>
                      <a:headEnd type="none" w="med" len="med"/>
                      <a:tailEnd type="none" w="med" len="med"/>
                    </a:lnR>
                  </a:tcPr>
                </a:tc>
                <a:tc>
                  <a:txBody>
                    <a:bodyPr/>
                    <a:lstStyle/>
                    <a:p>
                      <a:pPr algn="ctr"/>
                      <a:r>
                        <a:rPr kumimoji="1" lang="ja-JP" altLang="en-US" sz="1400" dirty="0">
                          <a:solidFill>
                            <a:schemeClr val="tx1"/>
                          </a:solidFill>
                          <a:latin typeface="Century" panose="02040604050505020304" pitchFamily="18" charset="0"/>
                        </a:rPr>
                        <a:t>７</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８台</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964502239"/>
                  </a:ext>
                </a:extLst>
              </a:tr>
              <a:tr h="355027">
                <a:tc vMerge="1">
                  <a:txBody>
                    <a:bodyPr/>
                    <a:lstStyle/>
                    <a:p>
                      <a:endParaRPr kumimoji="1" lang="ja-JP" altLang="en-US"/>
                    </a:p>
                  </a:txBody>
                  <a:tcPr/>
                </a:tc>
                <a:tc>
                  <a:txBody>
                    <a:bodyPr/>
                    <a:lstStyle/>
                    <a:p>
                      <a:pPr algn="ctr"/>
                      <a:r>
                        <a:rPr kumimoji="1" lang="zh-TW" altLang="en-US" sz="1400" dirty="0">
                          <a:solidFill>
                            <a:schemeClr val="tx1"/>
                          </a:solidFill>
                          <a:latin typeface="Century" panose="02040604050505020304" pitchFamily="18" charset="0"/>
                        </a:rPr>
                        <a:t>鶴町抽水所</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14.5</a:t>
                      </a:r>
                    </a:p>
                  </a:txBody>
                  <a:tcPr anchor="ctr"/>
                </a:tc>
                <a:tc>
                  <a:txBody>
                    <a:bodyPr/>
                    <a:lstStyle/>
                    <a:p>
                      <a:pPr algn="ctr"/>
                      <a:r>
                        <a:rPr kumimoji="1" lang="en-US" altLang="ja-JP" sz="1400" dirty="0">
                          <a:solidFill>
                            <a:schemeClr val="tx1"/>
                          </a:solidFill>
                          <a:latin typeface="Century" panose="02040604050505020304" pitchFamily="18" charset="0"/>
                        </a:rPr>
                        <a:t>14:55</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15:11(16</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OP-0.70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OP+0.17</a:t>
                      </a:r>
                      <a:endParaRPr kumimoji="1" lang="ja-JP" altLang="en-US" sz="1400" dirty="0">
                        <a:solidFill>
                          <a:schemeClr val="tx1"/>
                        </a:solidFill>
                        <a:latin typeface="Century" panose="02040604050505020304" pitchFamily="18" charset="0"/>
                      </a:endParaRPr>
                    </a:p>
                  </a:txBody>
                  <a:tcPr anchor="ctr">
                    <a:lnR w="190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５</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６台</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639188867"/>
                  </a:ext>
                </a:extLst>
              </a:tr>
              <a:tr h="355027">
                <a:tc vMerge="1">
                  <a:txBody>
                    <a:bodyPr/>
                    <a:lstStyle/>
                    <a:p>
                      <a:endParaRPr kumimoji="1" lang="ja-JP" altLang="en-US"/>
                    </a:p>
                  </a:txBody>
                  <a:tcPr/>
                </a:tc>
                <a:tc>
                  <a:txBody>
                    <a:bodyPr/>
                    <a:lstStyle/>
                    <a:p>
                      <a:pPr algn="ctr"/>
                      <a:r>
                        <a:rPr kumimoji="1" lang="zh-TW" altLang="en-US" sz="1400" dirty="0">
                          <a:solidFill>
                            <a:schemeClr val="tx1"/>
                          </a:solidFill>
                          <a:latin typeface="Century" panose="02040604050505020304" pitchFamily="18" charset="0"/>
                        </a:rPr>
                        <a:t>井高野抽水所</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19.3</a:t>
                      </a:r>
                    </a:p>
                  </a:txBody>
                  <a:tcPr anchor="ctr"/>
                </a:tc>
                <a:tc>
                  <a:txBody>
                    <a:bodyPr/>
                    <a:lstStyle/>
                    <a:p>
                      <a:pPr algn="ctr"/>
                      <a:r>
                        <a:rPr kumimoji="1" lang="en-US" altLang="ja-JP" sz="1400" dirty="0">
                          <a:solidFill>
                            <a:schemeClr val="tx1"/>
                          </a:solidFill>
                          <a:latin typeface="Century" panose="02040604050505020304" pitchFamily="18" charset="0"/>
                        </a:rPr>
                        <a:t>14:56</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15:00(4</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OP+2.10</a:t>
                      </a:r>
                    </a:p>
                  </a:txBody>
                  <a:tcPr anchor="ctr"/>
                </a:tc>
                <a:tc>
                  <a:txBody>
                    <a:bodyPr/>
                    <a:lstStyle/>
                    <a:p>
                      <a:pPr algn="ctr"/>
                      <a:r>
                        <a:rPr kumimoji="1" lang="en-US" altLang="ja-JP" sz="1400" dirty="0">
                          <a:solidFill>
                            <a:schemeClr val="tx1"/>
                          </a:solidFill>
                          <a:latin typeface="Century" panose="02040604050505020304" pitchFamily="18" charset="0"/>
                        </a:rPr>
                        <a:t>OP+2.66</a:t>
                      </a:r>
                    </a:p>
                  </a:txBody>
                  <a:tcPr anchor="ctr">
                    <a:lnR w="12700" cmpd="sng">
                      <a:no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７</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７台</a:t>
                      </a:r>
                    </a:p>
                  </a:txBody>
                  <a:tcPr anchor="ctr">
                    <a:lnL w="12700" cmpd="sng">
                      <a:noFill/>
                    </a:lnL>
                    <a:lnR w="12700" cmpd="sng">
                      <a:noFill/>
                    </a:lnR>
                    <a:lnT w="1905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1254679"/>
                  </a:ext>
                </a:extLst>
              </a:tr>
              <a:tr h="35502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dirty="0">
                          <a:solidFill>
                            <a:schemeClr val="tx1"/>
                          </a:solidFill>
                          <a:latin typeface="Century" panose="02040604050505020304" pitchFamily="18" charset="0"/>
                        </a:rPr>
                        <a:t>9</a:t>
                      </a:r>
                      <a:r>
                        <a:rPr kumimoji="1" lang="zh-TW" altLang="en-US" sz="1400" dirty="0">
                          <a:solidFill>
                            <a:schemeClr val="tx1"/>
                          </a:solidFill>
                          <a:latin typeface="Century" panose="02040604050505020304" pitchFamily="18" charset="0"/>
                        </a:rPr>
                        <a:t>月</a:t>
                      </a:r>
                      <a:r>
                        <a:rPr kumimoji="1" lang="en-US" altLang="zh-TW" sz="1400" dirty="0">
                          <a:solidFill>
                            <a:schemeClr val="tx1"/>
                          </a:solidFill>
                          <a:latin typeface="Century" panose="02040604050505020304" pitchFamily="18" charset="0"/>
                        </a:rPr>
                        <a:t>10</a:t>
                      </a:r>
                      <a:r>
                        <a:rPr kumimoji="1" lang="zh-TW" altLang="en-US" sz="1400" dirty="0">
                          <a:solidFill>
                            <a:schemeClr val="tx1"/>
                          </a:solidFill>
                          <a:latin typeface="Century" panose="02040604050505020304" pitchFamily="18" charset="0"/>
                        </a:rPr>
                        <a:t>日</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zh-TW" altLang="en-US" sz="1400" dirty="0">
                          <a:solidFill>
                            <a:schemeClr val="tx1"/>
                          </a:solidFill>
                          <a:latin typeface="Century" panose="02040604050505020304" pitchFamily="18" charset="0"/>
                        </a:rPr>
                        <a:t>九条抽水所</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17.0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18:09</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18:18(9</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OP-2.00</a:t>
                      </a:r>
                    </a:p>
                  </a:txBody>
                  <a:tcPr anchor="ctr"/>
                </a:tc>
                <a:tc>
                  <a:txBody>
                    <a:bodyPr/>
                    <a:lstStyle/>
                    <a:p>
                      <a:pPr algn="ctr"/>
                      <a:r>
                        <a:rPr kumimoji="1" lang="en-US" altLang="ja-JP" sz="1400" dirty="0">
                          <a:solidFill>
                            <a:schemeClr val="tx1"/>
                          </a:solidFill>
                          <a:latin typeface="Century" panose="02040604050505020304" pitchFamily="18" charset="0"/>
                        </a:rPr>
                        <a:t>OP-1.58</a:t>
                      </a:r>
                    </a:p>
                  </a:txBody>
                  <a:tcPr anchor="ctr">
                    <a:lnR w="12700" cmpd="sng">
                      <a:no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９</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９台</a:t>
                      </a:r>
                    </a:p>
                  </a:txBody>
                  <a:tcPr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1482717"/>
                  </a:ext>
                </a:extLst>
              </a:tr>
              <a:tr h="35502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zh-TW" altLang="en-US" sz="1400" dirty="0">
                          <a:solidFill>
                            <a:schemeClr val="tx1"/>
                          </a:solidFill>
                          <a:latin typeface="Century" panose="02040604050505020304" pitchFamily="18" charset="0"/>
                        </a:rPr>
                        <a:t>鶴町抽水所</a:t>
                      </a:r>
                      <a:endParaRPr kumimoji="1" lang="en-US" altLang="ja-JP"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22.0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18:09</a:t>
                      </a:r>
                      <a:r>
                        <a:rPr kumimoji="1" lang="ja-JP" altLang="en-US" sz="1400" dirty="0">
                          <a:solidFill>
                            <a:schemeClr val="tx1"/>
                          </a:solidFill>
                          <a:latin typeface="Century" panose="02040604050505020304" pitchFamily="18" charset="0"/>
                        </a:rPr>
                        <a:t>～時刻不明 </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OP-0.70</a:t>
                      </a:r>
                    </a:p>
                  </a:txBody>
                  <a:tcPr anchor="ctr"/>
                </a:tc>
                <a:tc>
                  <a:txBody>
                    <a:bodyPr/>
                    <a:lstStyle/>
                    <a:p>
                      <a:pPr algn="ctr"/>
                      <a:r>
                        <a:rPr kumimoji="1" lang="en-US" altLang="ja-JP" sz="1400" dirty="0">
                          <a:solidFill>
                            <a:schemeClr val="tx1"/>
                          </a:solidFill>
                          <a:latin typeface="Century" panose="02040604050505020304" pitchFamily="18" charset="0"/>
                        </a:rPr>
                        <a:t>OP+0.58</a:t>
                      </a:r>
                    </a:p>
                  </a:txBody>
                  <a:tcPr anchor="ctr">
                    <a:lnR w="12700" cmpd="sng">
                      <a:no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６</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６台</a:t>
                      </a:r>
                    </a:p>
                  </a:txBody>
                  <a:tcPr anchor="ctr">
                    <a:lnL w="12700" cmpd="sng">
                      <a:noFill/>
                    </a:lnL>
                    <a:lnR w="12700" cmpd="sng">
                      <a:noFill/>
                    </a:lnR>
                    <a:lnT w="1905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327411"/>
                  </a:ext>
                </a:extLst>
              </a:tr>
              <a:tr h="35502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dirty="0">
                          <a:solidFill>
                            <a:schemeClr val="tx1"/>
                          </a:solidFill>
                          <a:latin typeface="Century" panose="02040604050505020304" pitchFamily="18" charset="0"/>
                        </a:rPr>
                        <a:t>9</a:t>
                      </a:r>
                      <a:r>
                        <a:rPr kumimoji="1" lang="zh-TW"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21</a:t>
                      </a:r>
                      <a:r>
                        <a:rPr kumimoji="1" lang="zh-TW" altLang="en-US" sz="1400" dirty="0">
                          <a:solidFill>
                            <a:schemeClr val="tx1"/>
                          </a:solidFill>
                          <a:latin typeface="Century" panose="02040604050505020304" pitchFamily="18" charset="0"/>
                        </a:rPr>
                        <a:t>日</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zh-TW" altLang="en-US" sz="1400" dirty="0">
                          <a:solidFill>
                            <a:schemeClr val="tx1"/>
                          </a:solidFill>
                          <a:latin typeface="Century" panose="02040604050505020304" pitchFamily="18" charset="0"/>
                        </a:rPr>
                        <a:t>深江抽水所</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12.5</a:t>
                      </a:r>
                    </a:p>
                  </a:txBody>
                  <a:tcPr anchor="ctr"/>
                </a:tc>
                <a:tc>
                  <a:txBody>
                    <a:bodyPr/>
                    <a:lstStyle/>
                    <a:p>
                      <a:pPr algn="ctr"/>
                      <a:r>
                        <a:rPr kumimoji="1" lang="en-US" altLang="ja-JP" sz="1400" dirty="0">
                          <a:solidFill>
                            <a:schemeClr val="tx1"/>
                          </a:solidFill>
                          <a:latin typeface="Century" panose="02040604050505020304" pitchFamily="18" charset="0"/>
                        </a:rPr>
                        <a:t>18:52</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18:53(1</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OP+0.52</a:t>
                      </a:r>
                    </a:p>
                  </a:txBody>
                  <a:tcPr anchor="ctr">
                    <a:lnR w="19050" cap="flat" cmpd="sng" algn="ctr">
                      <a:solidFill>
                        <a:srgbClr val="FF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７</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８台</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5453554"/>
                  </a:ext>
                </a:extLst>
              </a:tr>
              <a:tr h="35502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zh-TW" altLang="en-US" sz="1400" dirty="0">
                          <a:solidFill>
                            <a:schemeClr val="tx1"/>
                          </a:solidFill>
                          <a:latin typeface="Century" panose="02040604050505020304" pitchFamily="18" charset="0"/>
                        </a:rPr>
                        <a:t>鶴町抽水所</a:t>
                      </a:r>
                      <a:endParaRPr kumimoji="1" lang="ja-JP" altLang="en-US" sz="1400" dirty="0">
                        <a:solidFill>
                          <a:schemeClr val="tx1"/>
                        </a:solidFill>
                        <a:latin typeface="Century" panose="020406040505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17.0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18:43</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18:47(4</a:t>
                      </a:r>
                      <a:r>
                        <a:rPr kumimoji="1" lang="ja-JP" altLang="en-US" sz="1400" dirty="0">
                          <a:solidFill>
                            <a:schemeClr val="tx1"/>
                          </a:solidFill>
                          <a:latin typeface="Century" panose="02040604050505020304" pitchFamily="18" charset="0"/>
                        </a:rPr>
                        <a:t>分</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OP-0.53</a:t>
                      </a:r>
                    </a:p>
                  </a:txBody>
                  <a:tcPr anchor="ctr">
                    <a:lnR w="12700" cmpd="sng">
                      <a:no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６</a:t>
                      </a:r>
                      <a:r>
                        <a:rPr kumimoji="1" lang="en-US" altLang="ja-JP" sz="1400" dirty="0">
                          <a:solidFill>
                            <a:schemeClr val="tx1"/>
                          </a:solidFill>
                          <a:latin typeface="Century" panose="02040604050505020304" pitchFamily="18" charset="0"/>
                        </a:rPr>
                        <a:t>/</a:t>
                      </a:r>
                      <a:r>
                        <a:rPr kumimoji="1" lang="ja-JP" altLang="en-US" sz="1400" dirty="0">
                          <a:solidFill>
                            <a:schemeClr val="tx1"/>
                          </a:solidFill>
                          <a:latin typeface="Century" panose="02040604050505020304" pitchFamily="18" charset="0"/>
                        </a:rPr>
                        <a:t>６台</a:t>
                      </a:r>
                    </a:p>
                  </a:txBody>
                  <a:tcPr anchor="ctr">
                    <a:lnL w="12700" cmpd="sng">
                      <a:noFill/>
                    </a:lnL>
                    <a:lnR w="12700" cmpd="sng">
                      <a:noFill/>
                    </a:lnR>
                    <a:lnT w="1905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246838"/>
                  </a:ext>
                </a:extLst>
              </a:tr>
            </a:tbl>
          </a:graphicData>
        </a:graphic>
      </p:graphicFrame>
      <p:sp>
        <p:nvSpPr>
          <p:cNvPr id="7" name="テキスト ボックス 6">
            <a:extLst>
              <a:ext uri="{FF2B5EF4-FFF2-40B4-BE49-F238E27FC236}">
                <a16:creationId xmlns:a16="http://schemas.microsoft.com/office/drawing/2014/main" id="{F9EE8FEA-40BD-5AB3-12BA-35B3869345EF}"/>
              </a:ext>
            </a:extLst>
          </p:cNvPr>
          <p:cNvSpPr txBox="1"/>
          <p:nvPr/>
        </p:nvSpPr>
        <p:spPr>
          <a:xfrm>
            <a:off x="202444" y="5524238"/>
            <a:ext cx="10019241" cy="1336904"/>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８月２４日　城東抽水所：</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No.7</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雨水ポンプ用吐出弁への偶発的な異物噛み込みにより一時運転不可</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鶴町抽水所：</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No.2</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雨水ポンプシリンダライナー焼損事案</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８月２２日発生</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により</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部品入荷待ちのため</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1</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台運転不可</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９月２１日　深江抽水所：</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 No.3</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雨水ポンプ用吐出弁への偶発的な異物</a:t>
            </a:r>
            <a:r>
              <a:rPr lang="ja-JP" altLang="en-US" sz="1600">
                <a:latin typeface="Century" panose="02040604050505020304" pitchFamily="18" charset="0"/>
                <a:ea typeface="ＭＳ 明朝" panose="02020609040205080304" pitchFamily="17" charset="-128"/>
                <a:cs typeface="Times New Roman" panose="02020603050405020304" pitchFamily="18" charset="0"/>
              </a:rPr>
              <a:t>噛み込みにより</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一時運転不可</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角丸四角形 9">
            <a:extLst>
              <a:ext uri="{FF2B5EF4-FFF2-40B4-BE49-F238E27FC236}">
                <a16:creationId xmlns:a16="http://schemas.microsoft.com/office/drawing/2014/main" id="{3C59F32D-C505-C040-B4F2-C583273830B8}"/>
              </a:ext>
            </a:extLst>
          </p:cNvPr>
          <p:cNvSpPr/>
          <p:nvPr/>
        </p:nvSpPr>
        <p:spPr>
          <a:xfrm>
            <a:off x="72908" y="96839"/>
            <a:ext cx="73438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0163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放流水質 全りん値超過について（１）</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17</a:t>
            </a:fld>
            <a:endParaRPr kumimoji="1" lang="ja-JP" altLang="en-US" dirty="0"/>
          </a:p>
        </p:txBody>
      </p:sp>
      <p:sp>
        <p:nvSpPr>
          <p:cNvPr id="2" name="角丸四角形 9">
            <a:extLst>
              <a:ext uri="{FF2B5EF4-FFF2-40B4-BE49-F238E27FC236}">
                <a16:creationId xmlns:a16="http://schemas.microsoft.com/office/drawing/2014/main" id="{5249C2D3-C5C6-49C6-6BCF-D8CA34D21DFB}"/>
              </a:ext>
            </a:extLst>
          </p:cNvPr>
          <p:cNvSpPr/>
          <p:nvPr/>
        </p:nvSpPr>
        <p:spPr>
          <a:xfrm>
            <a:off x="72908" y="96839"/>
            <a:ext cx="73438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8" name="表 5">
            <a:extLst>
              <a:ext uri="{FF2B5EF4-FFF2-40B4-BE49-F238E27FC236}">
                <a16:creationId xmlns:a16="http://schemas.microsoft.com/office/drawing/2014/main" id="{02D9C9C3-FF3D-AFC8-5E3F-6A0BA668609C}"/>
              </a:ext>
            </a:extLst>
          </p:cNvPr>
          <p:cNvGraphicFramePr>
            <a:graphicFrameLocks noGrp="1"/>
          </p:cNvGraphicFramePr>
          <p:nvPr/>
        </p:nvGraphicFramePr>
        <p:xfrm>
          <a:off x="478779" y="1821061"/>
          <a:ext cx="3132000" cy="2739120"/>
        </p:xfrm>
        <a:graphic>
          <a:graphicData uri="http://schemas.openxmlformats.org/drawingml/2006/table">
            <a:tbl>
              <a:tblPr firstRow="1" bandRow="1">
                <a:tableStyleId>{5C22544A-7EE6-4342-B048-85BDC9FD1C3A}</a:tableStyleId>
              </a:tblPr>
              <a:tblGrid>
                <a:gridCol w="487873">
                  <a:extLst>
                    <a:ext uri="{9D8B030D-6E8A-4147-A177-3AD203B41FA5}">
                      <a16:colId xmlns:a16="http://schemas.microsoft.com/office/drawing/2014/main" val="4078843496"/>
                    </a:ext>
                  </a:extLst>
                </a:gridCol>
                <a:gridCol w="1435499">
                  <a:extLst>
                    <a:ext uri="{9D8B030D-6E8A-4147-A177-3AD203B41FA5}">
                      <a16:colId xmlns:a16="http://schemas.microsoft.com/office/drawing/2014/main" val="2775074863"/>
                    </a:ext>
                  </a:extLst>
                </a:gridCol>
                <a:gridCol w="1208628">
                  <a:extLst>
                    <a:ext uri="{9D8B030D-6E8A-4147-A177-3AD203B41FA5}">
                      <a16:colId xmlns:a16="http://schemas.microsoft.com/office/drawing/2014/main" val="3052510947"/>
                    </a:ext>
                  </a:extLst>
                </a:gridCol>
              </a:tblGrid>
              <a:tr h="480219">
                <a:tc>
                  <a:txBody>
                    <a:bodyPr/>
                    <a:lstStyle/>
                    <a:p>
                      <a:pPr algn="ctr"/>
                      <a:r>
                        <a:rPr kumimoji="1" lang="ja-JP" altLang="en-US" sz="1600" dirty="0">
                          <a:solidFill>
                            <a:schemeClr val="tx1"/>
                          </a:solidFill>
                        </a:rPr>
                        <a:t>項　目</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600" dirty="0">
                          <a:solidFill>
                            <a:schemeClr val="tx1"/>
                          </a:solidFill>
                        </a:rPr>
                        <a:t>mg / L</a:t>
                      </a:r>
                      <a:endParaRPr kumimoji="1" lang="ja-JP" altLang="en-US" sz="1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600" dirty="0">
                          <a:solidFill>
                            <a:schemeClr val="tx1"/>
                          </a:solidFill>
                        </a:rPr>
                        <a:t>対象処理場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5440358"/>
                  </a:ext>
                </a:extLst>
              </a:tr>
              <a:tr h="504000">
                <a:tc rowSpan="2">
                  <a:txBody>
                    <a:bodyPr/>
                    <a:lstStyle/>
                    <a:p>
                      <a:pPr algn="ctr"/>
                      <a:r>
                        <a:rPr kumimoji="1" lang="ja-JP" altLang="en-US" sz="1400" dirty="0">
                          <a:solidFill>
                            <a:schemeClr val="tx1"/>
                          </a:solidFill>
                          <a:latin typeface="Century" panose="02040604050505020304" pitchFamily="18" charset="0"/>
                        </a:rPr>
                        <a:t>要求水準</a:t>
                      </a:r>
                      <a:r>
                        <a:rPr kumimoji="1" lang="en-US" altLang="ja-JP" sz="1400" dirty="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baseline="0" dirty="0">
                          <a:solidFill>
                            <a:schemeClr val="tx1"/>
                          </a:solidFill>
                          <a:latin typeface="Century" panose="02040604050505020304" pitchFamily="18" charset="0"/>
                        </a:rPr>
                        <a:t>16 (8)</a:t>
                      </a:r>
                      <a:endParaRPr kumimoji="1" lang="ja-JP" altLang="en-US" sz="1600" baseline="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aseline="0" dirty="0">
                          <a:solidFill>
                            <a:schemeClr val="tx1"/>
                          </a:solidFill>
                          <a:latin typeface="Century" panose="02040604050505020304" pitchFamily="18" charset="0"/>
                        </a:rPr>
                        <a:t>中浜、此花</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680866"/>
                  </a:ext>
                </a:extLst>
              </a:tr>
              <a:tr h="504000">
                <a:tc vMerge="1">
                  <a:txBody>
                    <a:bodyPr/>
                    <a:lstStyle/>
                    <a:p>
                      <a:pPr algn="ct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baseline="0" dirty="0">
                          <a:solidFill>
                            <a:schemeClr val="tx1"/>
                          </a:solidFill>
                          <a:latin typeface="Century" panose="02040604050505020304" pitchFamily="18" charset="0"/>
                        </a:rPr>
                        <a:t>(2)</a:t>
                      </a:r>
                      <a:endParaRPr kumimoji="1" lang="ja-JP" altLang="en-US" sz="1600" baseline="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aseline="0" dirty="0">
                          <a:solidFill>
                            <a:schemeClr val="tx1"/>
                          </a:solidFill>
                          <a:latin typeface="Century" panose="02040604050505020304" pitchFamily="18" charset="0"/>
                        </a:rPr>
                        <a:t>上記以外</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240504"/>
                  </a:ext>
                </a:extLst>
              </a:tr>
              <a:tr h="648000">
                <a:tc rowSpan="2">
                  <a:txBody>
                    <a:bodyPr/>
                    <a:lstStyle/>
                    <a:p>
                      <a:pPr algn="ctr"/>
                      <a:r>
                        <a:rPr kumimoji="1" lang="ja-JP" altLang="en-US" sz="1400" dirty="0">
                          <a:solidFill>
                            <a:schemeClr val="tx1"/>
                          </a:solidFill>
                          <a:latin typeface="Century" panose="02040604050505020304" pitchFamily="18" charset="0"/>
                        </a:rPr>
                        <a:t>評価基準</a:t>
                      </a:r>
                    </a:p>
                  </a:txBody>
                  <a:tcPr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baseline="0" dirty="0">
                          <a:solidFill>
                            <a:schemeClr val="tx1"/>
                          </a:solidFill>
                          <a:latin typeface="Century" panose="02040604050505020304" pitchFamily="18" charset="0"/>
                        </a:rPr>
                        <a:t>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aseline="0" dirty="0">
                          <a:solidFill>
                            <a:schemeClr val="tx1"/>
                          </a:solidFill>
                          <a:latin typeface="Century" panose="02040604050505020304" pitchFamily="18" charset="0"/>
                        </a:rPr>
                        <a:t>中浜、放出、此花、平野</a:t>
                      </a:r>
                      <a:endParaRPr kumimoji="1" lang="en-US" altLang="ja-JP" sz="1600" baseline="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612927"/>
                  </a:ext>
                </a:extLst>
              </a:tr>
              <a:tr h="504000">
                <a:tc vMerge="1">
                  <a:txBody>
                    <a:bodyPr/>
                    <a:lstStyle/>
                    <a:p>
                      <a:pPr algn="ct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b="1" baseline="0" dirty="0">
                          <a:solidFill>
                            <a:srgbClr val="FF0000"/>
                          </a:solidFill>
                          <a:latin typeface="Century" panose="02040604050505020304" pitchFamily="18"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rgbClr val="FF0000"/>
                          </a:solidFill>
                          <a:latin typeface="Century" panose="02040604050505020304" pitchFamily="18" charset="0"/>
                        </a:rPr>
                        <a:t>上記以外</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319080"/>
                  </a:ext>
                </a:extLst>
              </a:tr>
            </a:tbl>
          </a:graphicData>
        </a:graphic>
      </p:graphicFrame>
      <p:sp>
        <p:nvSpPr>
          <p:cNvPr id="10" name="タイトル 1">
            <a:extLst>
              <a:ext uri="{FF2B5EF4-FFF2-40B4-BE49-F238E27FC236}">
                <a16:creationId xmlns:a16="http://schemas.microsoft.com/office/drawing/2014/main" id="{33C59FC6-4131-D11B-1448-71983C12DC6C}"/>
              </a:ext>
            </a:extLst>
          </p:cNvPr>
          <p:cNvSpPr txBox="1">
            <a:spLocks/>
          </p:cNvSpPr>
          <p:nvPr/>
        </p:nvSpPr>
        <p:spPr>
          <a:xfrm>
            <a:off x="1634687" y="4556661"/>
            <a:ext cx="1980029" cy="2862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ＭＳ ゴシック" panose="020B0609070205080204" pitchFamily="49" charset="-128"/>
                <a:ea typeface="ＭＳ ゴシック" panose="020B0609070205080204" pitchFamily="49" charset="-128"/>
              </a:rPr>
              <a:t>（　）内は日間平均値</a:t>
            </a:r>
          </a:p>
        </p:txBody>
      </p:sp>
      <p:sp>
        <p:nvSpPr>
          <p:cNvPr id="15" name="正方形/長方形 14">
            <a:extLst>
              <a:ext uri="{FF2B5EF4-FFF2-40B4-BE49-F238E27FC236}">
                <a16:creationId xmlns:a16="http://schemas.microsoft.com/office/drawing/2014/main" id="{885E60A4-E7B6-8E2B-9C8B-D8219AA1165D}"/>
              </a:ext>
            </a:extLst>
          </p:cNvPr>
          <p:cNvSpPr/>
          <p:nvPr/>
        </p:nvSpPr>
        <p:spPr>
          <a:xfrm>
            <a:off x="221153" y="1174730"/>
            <a:ext cx="3733881" cy="646331"/>
          </a:xfrm>
          <a:prstGeom prst="rect">
            <a:avLst/>
          </a:prstGeom>
        </p:spPr>
        <p:txBody>
          <a:bodyPr wrap="square">
            <a:spAutoFit/>
          </a:bodyPr>
          <a:lstStyle/>
          <a:p>
            <a:r>
              <a:rPr lang="ja-JP" altLang="en-US" b="1" dirty="0">
                <a:latin typeface="ＭＳ ゴシック" panose="020B0609070205080204" pitchFamily="49" charset="-128"/>
                <a:ea typeface="ＭＳ ゴシック" panose="020B0609070205080204" pitchFamily="49" charset="-128"/>
              </a:rPr>
              <a:t>・水質汚濁防止法及び下水道法に</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定める基準により設定</a:t>
            </a:r>
            <a:endParaRPr lang="ja-JP" altLang="en-US" dirty="0"/>
          </a:p>
        </p:txBody>
      </p:sp>
      <p:graphicFrame>
        <p:nvGraphicFramePr>
          <p:cNvPr id="17" name="表 5">
            <a:extLst>
              <a:ext uri="{FF2B5EF4-FFF2-40B4-BE49-F238E27FC236}">
                <a16:creationId xmlns:a16="http://schemas.microsoft.com/office/drawing/2014/main" id="{9B60860A-AB6B-4D89-88FF-BC75F037518E}"/>
              </a:ext>
            </a:extLst>
          </p:cNvPr>
          <p:cNvGraphicFramePr>
            <a:graphicFrameLocks noGrp="1"/>
          </p:cNvGraphicFramePr>
          <p:nvPr/>
        </p:nvGraphicFramePr>
        <p:xfrm>
          <a:off x="4383964" y="1667916"/>
          <a:ext cx="1805048" cy="4499996"/>
        </p:xfrm>
        <a:graphic>
          <a:graphicData uri="http://schemas.openxmlformats.org/drawingml/2006/table">
            <a:tbl>
              <a:tblPr firstRow="1" bandRow="1">
                <a:tableStyleId>{5C22544A-7EE6-4342-B048-85BDC9FD1C3A}</a:tableStyleId>
              </a:tblPr>
              <a:tblGrid>
                <a:gridCol w="955007">
                  <a:extLst>
                    <a:ext uri="{9D8B030D-6E8A-4147-A177-3AD203B41FA5}">
                      <a16:colId xmlns:a16="http://schemas.microsoft.com/office/drawing/2014/main" val="4078843496"/>
                    </a:ext>
                  </a:extLst>
                </a:gridCol>
                <a:gridCol w="850041">
                  <a:extLst>
                    <a:ext uri="{9D8B030D-6E8A-4147-A177-3AD203B41FA5}">
                      <a16:colId xmlns:a16="http://schemas.microsoft.com/office/drawing/2014/main" val="1775372711"/>
                    </a:ext>
                  </a:extLst>
                </a:gridCol>
              </a:tblGrid>
              <a:tr h="312476">
                <a:tc>
                  <a:txBody>
                    <a:bodyPr/>
                    <a:lstStyle/>
                    <a:p>
                      <a:pPr algn="ctr"/>
                      <a:r>
                        <a:rPr kumimoji="1" lang="ja-JP" altLang="en-US" sz="1400" dirty="0">
                          <a:solidFill>
                            <a:schemeClr val="tx1"/>
                          </a:solidFill>
                        </a:rPr>
                        <a:t>処理場</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400" dirty="0">
                          <a:solidFill>
                            <a:schemeClr val="tx1"/>
                          </a:solidFill>
                          <a:latin typeface="Century" panose="02040604050505020304" pitchFamily="18" charset="0"/>
                        </a:rPr>
                        <a:t>kg / </a:t>
                      </a:r>
                      <a:r>
                        <a:rPr kumimoji="1" lang="ja-JP" altLang="en-US" sz="1400" dirty="0">
                          <a:solidFill>
                            <a:schemeClr val="tx1"/>
                          </a:solidFill>
                          <a:latin typeface="Century" panose="02040604050505020304" pitchFamily="18" charset="0"/>
                        </a:rPr>
                        <a:t>日</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5440358"/>
                  </a:ext>
                </a:extLst>
              </a:tr>
              <a:tr h="348960">
                <a:tc>
                  <a:txBody>
                    <a:bodyPr/>
                    <a:lstStyle/>
                    <a:p>
                      <a:pPr algn="ctr"/>
                      <a:r>
                        <a:rPr kumimoji="1" lang="ja-JP" altLang="en-US" sz="1600" dirty="0">
                          <a:solidFill>
                            <a:schemeClr val="tx1"/>
                          </a:solidFill>
                          <a:latin typeface="Century" panose="02040604050505020304" pitchFamily="18" charset="0"/>
                        </a:rPr>
                        <a:t>津守</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315</a:t>
                      </a:r>
                      <a:endParaRPr kumimoji="1" lang="ja-JP" altLang="en-US" sz="16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680866"/>
                  </a:ext>
                </a:extLst>
              </a:tr>
              <a:tr h="348960">
                <a:tc>
                  <a:txBody>
                    <a:bodyPr/>
                    <a:lstStyle/>
                    <a:p>
                      <a:pPr algn="ctr"/>
                      <a:r>
                        <a:rPr kumimoji="1" lang="ja-JP" altLang="en-US" sz="1600" dirty="0">
                          <a:solidFill>
                            <a:schemeClr val="tx1"/>
                          </a:solidFill>
                          <a:latin typeface="Century" panose="02040604050505020304" pitchFamily="18" charset="0"/>
                        </a:rPr>
                        <a:t>海老江</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185</a:t>
                      </a:r>
                      <a:endParaRPr kumimoji="1" lang="ja-JP" altLang="en-US" sz="16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5716265"/>
                  </a:ext>
                </a:extLst>
              </a:tr>
              <a:tr h="348960">
                <a:tc>
                  <a:txBody>
                    <a:bodyPr/>
                    <a:lstStyle/>
                    <a:p>
                      <a:pPr algn="ctr"/>
                      <a:r>
                        <a:rPr kumimoji="1" lang="ja-JP" altLang="en-US" sz="1600" dirty="0">
                          <a:solidFill>
                            <a:schemeClr val="tx1"/>
                          </a:solidFill>
                          <a:latin typeface="Century" panose="02040604050505020304" pitchFamily="18" charset="0"/>
                        </a:rPr>
                        <a:t>中浜</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510</a:t>
                      </a:r>
                      <a:endParaRPr kumimoji="1" lang="ja-JP" altLang="en-US" sz="16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1505596"/>
                  </a:ext>
                </a:extLst>
              </a:tr>
              <a:tr h="348960">
                <a:tc>
                  <a:txBody>
                    <a:bodyPr/>
                    <a:lstStyle/>
                    <a:p>
                      <a:pPr algn="ctr"/>
                      <a:r>
                        <a:rPr kumimoji="1" lang="ja-JP" altLang="en-US" sz="1600" dirty="0">
                          <a:solidFill>
                            <a:schemeClr val="tx1"/>
                          </a:solidFill>
                          <a:latin typeface="Century" panose="02040604050505020304" pitchFamily="18" charset="0"/>
                        </a:rPr>
                        <a:t>市岡</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110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319080"/>
                  </a:ext>
                </a:extLst>
              </a:tr>
              <a:tr h="348960">
                <a:tc>
                  <a:txBody>
                    <a:bodyPr/>
                    <a:lstStyle/>
                    <a:p>
                      <a:pPr algn="ctr"/>
                      <a:r>
                        <a:rPr kumimoji="1" lang="ja-JP" altLang="en-US" sz="1600" dirty="0">
                          <a:solidFill>
                            <a:schemeClr val="tx1"/>
                          </a:solidFill>
                          <a:latin typeface="Century" panose="02040604050505020304" pitchFamily="18" charset="0"/>
                        </a:rPr>
                        <a:t>千島</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panose="02040604050505020304" pitchFamily="18" charset="0"/>
                        </a:rPr>
                        <a:t>86</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425773"/>
                  </a:ext>
                </a:extLst>
              </a:tr>
              <a:tr h="348960">
                <a:tc>
                  <a:txBody>
                    <a:bodyPr/>
                    <a:lstStyle/>
                    <a:p>
                      <a:pPr algn="ctr"/>
                      <a:r>
                        <a:rPr kumimoji="1" lang="ja-JP" altLang="en-US" sz="1600" dirty="0">
                          <a:solidFill>
                            <a:schemeClr val="tx1"/>
                          </a:solidFill>
                          <a:latin typeface="Century" panose="02040604050505020304" pitchFamily="18" charset="0"/>
                        </a:rPr>
                        <a:t>住之江</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panose="02040604050505020304" pitchFamily="18" charset="0"/>
                        </a:rPr>
                        <a:t>250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7230078"/>
                  </a:ext>
                </a:extLst>
              </a:tr>
              <a:tr h="348960">
                <a:tc>
                  <a:txBody>
                    <a:bodyPr/>
                    <a:lstStyle/>
                    <a:p>
                      <a:pPr algn="ctr"/>
                      <a:r>
                        <a:rPr kumimoji="1" lang="ja-JP" altLang="en-US" sz="1600" dirty="0">
                          <a:solidFill>
                            <a:schemeClr val="tx1"/>
                          </a:solidFill>
                          <a:latin typeface="Century" panose="02040604050505020304" pitchFamily="18" charset="0"/>
                        </a:rPr>
                        <a:t>今福</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panose="02040604050505020304" pitchFamily="18" charset="0"/>
                        </a:rPr>
                        <a:t>190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353093"/>
                  </a:ext>
                </a:extLst>
              </a:tr>
              <a:tr h="348960">
                <a:tc>
                  <a:txBody>
                    <a:bodyPr/>
                    <a:lstStyle/>
                    <a:p>
                      <a:pPr algn="ctr"/>
                      <a:r>
                        <a:rPr kumimoji="1" lang="ja-JP" altLang="en-US" sz="1600" dirty="0">
                          <a:solidFill>
                            <a:schemeClr val="tx1"/>
                          </a:solidFill>
                          <a:latin typeface="Century" panose="02040604050505020304" pitchFamily="18" charset="0"/>
                        </a:rPr>
                        <a:t>放出</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panose="02040604050505020304" pitchFamily="18" charset="0"/>
                        </a:rPr>
                        <a:t>298</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0554861"/>
                  </a:ext>
                </a:extLst>
              </a:tr>
              <a:tr h="348960">
                <a:tc>
                  <a:txBody>
                    <a:bodyPr/>
                    <a:lstStyle/>
                    <a:p>
                      <a:pPr algn="ctr"/>
                      <a:r>
                        <a:rPr kumimoji="1" lang="ja-JP" altLang="en-US" sz="1600" dirty="0">
                          <a:solidFill>
                            <a:schemeClr val="tx1"/>
                          </a:solidFill>
                          <a:latin typeface="Century" panose="02040604050505020304" pitchFamily="18" charset="0"/>
                        </a:rPr>
                        <a:t>大野</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panose="02040604050505020304" pitchFamily="18" charset="0"/>
                        </a:rPr>
                        <a:t>215</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6779070"/>
                  </a:ext>
                </a:extLst>
              </a:tr>
              <a:tr h="348960">
                <a:tc>
                  <a:txBody>
                    <a:bodyPr/>
                    <a:lstStyle/>
                    <a:p>
                      <a:pPr algn="ctr"/>
                      <a:r>
                        <a:rPr kumimoji="1" lang="ja-JP" altLang="en-US" sz="1600" dirty="0">
                          <a:solidFill>
                            <a:schemeClr val="tx1"/>
                          </a:solidFill>
                          <a:latin typeface="Century" panose="02040604050505020304" pitchFamily="18" charset="0"/>
                        </a:rPr>
                        <a:t>此花</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panose="02040604050505020304" pitchFamily="18" charset="0"/>
                        </a:rPr>
                        <a:t>190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39655"/>
                  </a:ext>
                </a:extLst>
              </a:tr>
              <a:tr h="348960">
                <a:tc>
                  <a:txBody>
                    <a:bodyPr/>
                    <a:lstStyle/>
                    <a:p>
                      <a:pPr algn="ctr"/>
                      <a:r>
                        <a:rPr kumimoji="1" lang="ja-JP" altLang="en-US" sz="1600" dirty="0">
                          <a:solidFill>
                            <a:schemeClr val="tx1"/>
                          </a:solidFill>
                          <a:latin typeface="Century" panose="02040604050505020304" pitchFamily="18" charset="0"/>
                        </a:rPr>
                        <a:t>十八条</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155</a:t>
                      </a:r>
                      <a:endParaRPr kumimoji="1" lang="ja-JP" altLang="en-US" sz="16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2746339"/>
                  </a:ext>
                </a:extLst>
              </a:tr>
              <a:tr h="348960">
                <a:tc>
                  <a:txBody>
                    <a:bodyPr/>
                    <a:lstStyle/>
                    <a:p>
                      <a:pPr algn="ctr"/>
                      <a:r>
                        <a:rPr kumimoji="1" lang="ja-JP" altLang="en-US" sz="1600" dirty="0">
                          <a:solidFill>
                            <a:schemeClr val="tx1"/>
                          </a:solidFill>
                          <a:latin typeface="Century" panose="02040604050505020304" pitchFamily="18" charset="0"/>
                        </a:rPr>
                        <a:t>平野</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panose="02040604050505020304" pitchFamily="18" charset="0"/>
                        </a:rPr>
                        <a:t>620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5127270"/>
                  </a:ext>
                </a:extLst>
              </a:tr>
            </a:tbl>
          </a:graphicData>
        </a:graphic>
      </p:graphicFrame>
      <p:sp>
        <p:nvSpPr>
          <p:cNvPr id="20" name="正方形/長方形 19">
            <a:extLst>
              <a:ext uri="{FF2B5EF4-FFF2-40B4-BE49-F238E27FC236}">
                <a16:creationId xmlns:a16="http://schemas.microsoft.com/office/drawing/2014/main" id="{93247FDC-327D-BF66-6108-BF656646C5AE}"/>
              </a:ext>
            </a:extLst>
          </p:cNvPr>
          <p:cNvSpPr/>
          <p:nvPr/>
        </p:nvSpPr>
        <p:spPr>
          <a:xfrm>
            <a:off x="3955034" y="1208024"/>
            <a:ext cx="2662908" cy="369332"/>
          </a:xfrm>
          <a:prstGeom prst="rect">
            <a:avLst/>
          </a:prstGeom>
        </p:spPr>
        <p:txBody>
          <a:bodyPr wrap="none">
            <a:spAutoFit/>
          </a:bodyPr>
          <a:lstStyle/>
          <a:p>
            <a:r>
              <a:rPr lang="ja-JP" altLang="en-US" b="1" dirty="0">
                <a:latin typeface="ＭＳ ゴシック" panose="020B0609070205080204" pitchFamily="49" charset="-128"/>
                <a:ea typeface="ＭＳ ゴシック" panose="020B0609070205080204" pitchFamily="49" charset="-128"/>
              </a:rPr>
              <a:t>・総量規制基準（</a:t>
            </a:r>
            <a:r>
              <a:rPr lang="en-US" altLang="ja-JP" b="1" dirty="0">
                <a:latin typeface="Century" panose="02040604050505020304" pitchFamily="18" charset="0"/>
                <a:ea typeface="ＭＳ ゴシック" panose="020B0609070205080204" pitchFamily="49" charset="-128"/>
              </a:rPr>
              <a:t>L</a:t>
            </a:r>
            <a:r>
              <a:rPr lang="ja-JP" altLang="en-US" b="1" dirty="0">
                <a:latin typeface="Century" panose="02040604050505020304" pitchFamily="18" charset="0"/>
                <a:ea typeface="ＭＳ ゴシック" panose="020B0609070205080204" pitchFamily="49" charset="-128"/>
              </a:rPr>
              <a:t>値）</a:t>
            </a:r>
            <a:endParaRPr lang="ja-JP" altLang="en-US" dirty="0"/>
          </a:p>
        </p:txBody>
      </p:sp>
      <p:sp>
        <p:nvSpPr>
          <p:cNvPr id="25" name="正方形/長方形 24">
            <a:extLst>
              <a:ext uri="{FF2B5EF4-FFF2-40B4-BE49-F238E27FC236}">
                <a16:creationId xmlns:a16="http://schemas.microsoft.com/office/drawing/2014/main" id="{3A3D1B95-7C48-1F2F-371F-475B31ABA990}"/>
              </a:ext>
            </a:extLst>
          </p:cNvPr>
          <p:cNvSpPr/>
          <p:nvPr/>
        </p:nvSpPr>
        <p:spPr>
          <a:xfrm>
            <a:off x="180122" y="5206512"/>
            <a:ext cx="4293937" cy="1323439"/>
          </a:xfrm>
          <a:prstGeom prst="rect">
            <a:avLst/>
          </a:prstGeom>
        </p:spPr>
        <p:txBody>
          <a:bodyPr wrap="square">
            <a:spAutoFit/>
          </a:bodyPr>
          <a:lstStyle/>
          <a:p>
            <a:r>
              <a:rPr lang="en-US" altLang="ja-JP" sz="1600" dirty="0">
                <a:latin typeface="Century" panose="02040604050505020304" pitchFamily="18" charset="0"/>
                <a:ea typeface="ＭＳ ゴシック" panose="020B0609070205080204" pitchFamily="49" charset="-128"/>
              </a:rPr>
              <a:t>L</a:t>
            </a:r>
            <a:r>
              <a:rPr lang="ja-JP" altLang="en-US" sz="1600" dirty="0">
                <a:latin typeface="Century" panose="02040604050505020304" pitchFamily="18" charset="0"/>
                <a:ea typeface="ＭＳ ゴシック" panose="020B0609070205080204" pitchFamily="49" charset="-128"/>
              </a:rPr>
              <a:t>値：</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排水が許容される汚濁負荷量</a:t>
            </a:r>
            <a:endPar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endParaRPr>
          </a:p>
          <a:p>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kg/</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日：濃度（</a:t>
            </a:r>
            <a:r>
              <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C</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値）×水量（</a:t>
            </a:r>
            <a:r>
              <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m</a:t>
            </a:r>
            <a:r>
              <a:rPr lang="en-US" altLang="ja-JP" sz="1600" baseline="30000" dirty="0">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10</a:t>
            </a:r>
            <a:r>
              <a:rPr lang="en-US" altLang="ja-JP" sz="1600" baseline="30000" dirty="0">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endParaRPr>
          </a:p>
          <a:p>
            <a:endParaRPr lang="en-US" altLang="ja-JP" sz="1600" dirty="0">
              <a:latin typeface="Century" panose="02040604050505020304" pitchFamily="18" charset="0"/>
              <a:ea typeface="ＭＳ ゴシック" panose="020B0609070205080204" pitchFamily="49" charset="-128"/>
              <a:cs typeface="Times New Roman" panose="02020603050405020304" pitchFamily="18" charset="0"/>
            </a:endParaRPr>
          </a:p>
          <a:p>
            <a:r>
              <a:rPr lang="en-US" altLang="ja-JP" sz="1600" dirty="0">
                <a:latin typeface="Century" panose="02040604050505020304" pitchFamily="18" charset="0"/>
                <a:ea typeface="ＭＳ ゴシック" panose="020B0609070205080204" pitchFamily="49" charset="-128"/>
              </a:rPr>
              <a:t>C</a:t>
            </a:r>
            <a:r>
              <a:rPr lang="ja-JP" altLang="en-US" sz="1600" dirty="0">
                <a:latin typeface="Century" panose="02040604050505020304" pitchFamily="18" charset="0"/>
                <a:ea typeface="ＭＳ ゴシック" panose="020B0609070205080204" pitchFamily="49" charset="-128"/>
              </a:rPr>
              <a:t>値：</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汚水を排水する事業者ごとに</a:t>
            </a:r>
            <a:endPar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endParaRPr>
          </a:p>
          <a:p>
            <a:r>
              <a:rPr lang="ja-JP" altLang="en-US" sz="16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定められる濃度の値</a:t>
            </a:r>
            <a:r>
              <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mg/L</a:t>
            </a:r>
            <a:r>
              <a:rPr lang="ja-JP" altLang="ja-JP" sz="1600" dirty="0">
                <a:effectLst/>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16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graphicFrame>
        <p:nvGraphicFramePr>
          <p:cNvPr id="30" name="表 5">
            <a:extLst>
              <a:ext uri="{FF2B5EF4-FFF2-40B4-BE49-F238E27FC236}">
                <a16:creationId xmlns:a16="http://schemas.microsoft.com/office/drawing/2014/main" id="{E4E900FD-F250-25F2-C15A-CB5B4FA79F01}"/>
              </a:ext>
            </a:extLst>
          </p:cNvPr>
          <p:cNvGraphicFramePr>
            <a:graphicFrameLocks noGrp="1"/>
          </p:cNvGraphicFramePr>
          <p:nvPr/>
        </p:nvGraphicFramePr>
        <p:xfrm>
          <a:off x="6617877" y="1928439"/>
          <a:ext cx="2644127" cy="2640219"/>
        </p:xfrm>
        <a:graphic>
          <a:graphicData uri="http://schemas.openxmlformats.org/drawingml/2006/table">
            <a:tbl>
              <a:tblPr firstRow="1" bandRow="1">
                <a:tableStyleId>{5C22544A-7EE6-4342-B048-85BDC9FD1C3A}</a:tableStyleId>
              </a:tblPr>
              <a:tblGrid>
                <a:gridCol w="1435499">
                  <a:extLst>
                    <a:ext uri="{9D8B030D-6E8A-4147-A177-3AD203B41FA5}">
                      <a16:colId xmlns:a16="http://schemas.microsoft.com/office/drawing/2014/main" val="2775074863"/>
                    </a:ext>
                  </a:extLst>
                </a:gridCol>
                <a:gridCol w="1208628">
                  <a:extLst>
                    <a:ext uri="{9D8B030D-6E8A-4147-A177-3AD203B41FA5}">
                      <a16:colId xmlns:a16="http://schemas.microsoft.com/office/drawing/2014/main" val="3052510947"/>
                    </a:ext>
                  </a:extLst>
                </a:gridCol>
              </a:tblGrid>
              <a:tr h="480219">
                <a:tc>
                  <a:txBody>
                    <a:bodyPr/>
                    <a:lstStyle/>
                    <a:p>
                      <a:pPr algn="ctr"/>
                      <a:r>
                        <a:rPr kumimoji="1" lang="ja-JP" altLang="en-US" sz="1600" dirty="0">
                          <a:solidFill>
                            <a:schemeClr val="tx1"/>
                          </a:solidFill>
                          <a:latin typeface="Century" panose="02040604050505020304" pitchFamily="18" charset="0"/>
                        </a:rPr>
                        <a:t>日付</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mg / L</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5440358"/>
                  </a:ext>
                </a:extLst>
              </a:tr>
              <a:tr h="504000">
                <a:tc>
                  <a:txBody>
                    <a:bodyPr/>
                    <a:lstStyle/>
                    <a:p>
                      <a:pPr algn="ctr"/>
                      <a:r>
                        <a:rPr kumimoji="1" lang="en-US" altLang="ja-JP" sz="1600" baseline="0" dirty="0">
                          <a:solidFill>
                            <a:schemeClr val="tx1"/>
                          </a:solidFill>
                          <a:latin typeface="Century" panose="02040604050505020304" pitchFamily="18" charset="0"/>
                        </a:rPr>
                        <a:t>4</a:t>
                      </a:r>
                      <a:r>
                        <a:rPr kumimoji="1" lang="ja-JP" altLang="en-US" sz="1600" baseline="0" dirty="0">
                          <a:solidFill>
                            <a:schemeClr val="tx1"/>
                          </a:solidFill>
                          <a:latin typeface="Century" panose="02040604050505020304" pitchFamily="18" charset="0"/>
                        </a:rPr>
                        <a:t>月</a:t>
                      </a:r>
                      <a:r>
                        <a:rPr kumimoji="1" lang="en-US" altLang="ja-JP" sz="1600" baseline="0" dirty="0">
                          <a:solidFill>
                            <a:schemeClr val="tx1"/>
                          </a:solidFill>
                          <a:latin typeface="Century" panose="02040604050505020304" pitchFamily="18" charset="0"/>
                        </a:rPr>
                        <a:t>29</a:t>
                      </a:r>
                      <a:r>
                        <a:rPr kumimoji="1" lang="ja-JP" altLang="en-US" sz="1600" baseline="0" dirty="0">
                          <a:solidFill>
                            <a:schemeClr val="tx1"/>
                          </a:solidFill>
                          <a:latin typeface="Century" panose="02040604050505020304" pitchFamily="18" charset="0"/>
                        </a:rPr>
                        <a:t>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aseline="0" dirty="0">
                          <a:solidFill>
                            <a:schemeClr val="tx1"/>
                          </a:solidFill>
                          <a:latin typeface="Century" panose="02040604050505020304" pitchFamily="18" charset="0"/>
                        </a:rPr>
                        <a:t>1.3</a:t>
                      </a:r>
                      <a:endParaRPr kumimoji="1" lang="ja-JP" altLang="en-US" sz="1600" baseline="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680866"/>
                  </a:ext>
                </a:extLst>
              </a:tr>
              <a:tr h="504000">
                <a:tc>
                  <a:txBody>
                    <a:bodyPr/>
                    <a:lstStyle/>
                    <a:p>
                      <a:pPr algn="ctr"/>
                      <a:r>
                        <a:rPr kumimoji="1" lang="en-US" altLang="ja-JP" sz="1600" baseline="0" dirty="0">
                          <a:solidFill>
                            <a:schemeClr val="tx1"/>
                          </a:solidFill>
                          <a:latin typeface="Century" panose="02040604050505020304" pitchFamily="18" charset="0"/>
                        </a:rPr>
                        <a:t>5</a:t>
                      </a:r>
                      <a:r>
                        <a:rPr kumimoji="1" lang="ja-JP" altLang="en-US" sz="1600" baseline="0" dirty="0">
                          <a:solidFill>
                            <a:schemeClr val="tx1"/>
                          </a:solidFill>
                          <a:latin typeface="Century" panose="02040604050505020304" pitchFamily="18" charset="0"/>
                        </a:rPr>
                        <a:t>月</a:t>
                      </a:r>
                      <a:r>
                        <a:rPr kumimoji="1" lang="en-US" altLang="ja-JP" sz="1600" baseline="0" dirty="0">
                          <a:solidFill>
                            <a:schemeClr val="tx1"/>
                          </a:solidFill>
                          <a:latin typeface="Century" panose="02040604050505020304" pitchFamily="18" charset="0"/>
                        </a:rPr>
                        <a:t>1</a:t>
                      </a:r>
                      <a:r>
                        <a:rPr kumimoji="1" lang="ja-JP" altLang="en-US" sz="1600" baseline="0" dirty="0">
                          <a:solidFill>
                            <a:schemeClr val="tx1"/>
                          </a:solidFill>
                          <a:latin typeface="Century" panose="02040604050505020304" pitchFamily="18" charset="0"/>
                        </a:rPr>
                        <a:t>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aseline="0" dirty="0">
                          <a:solidFill>
                            <a:schemeClr val="tx1"/>
                          </a:solidFill>
                          <a:latin typeface="Century" panose="02040604050505020304" pitchFamily="18" charset="0"/>
                        </a:rPr>
                        <a:t>1.2</a:t>
                      </a:r>
                      <a:endParaRPr kumimoji="1" lang="ja-JP" altLang="en-US" sz="1600" baseline="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240504"/>
                  </a:ext>
                </a:extLst>
              </a:tr>
              <a:tr h="648000">
                <a:tc>
                  <a:txBody>
                    <a:bodyPr/>
                    <a:lstStyle/>
                    <a:p>
                      <a:pPr algn="ctr"/>
                      <a:r>
                        <a:rPr kumimoji="1" lang="en-US" altLang="ja-JP" sz="1600" baseline="0" dirty="0">
                          <a:solidFill>
                            <a:schemeClr val="tx1"/>
                          </a:solidFill>
                          <a:latin typeface="Century" panose="02040604050505020304" pitchFamily="18" charset="0"/>
                        </a:rPr>
                        <a:t>5</a:t>
                      </a:r>
                      <a:r>
                        <a:rPr kumimoji="1" lang="ja-JP" altLang="en-US" sz="1600" baseline="0" dirty="0">
                          <a:solidFill>
                            <a:schemeClr val="tx1"/>
                          </a:solidFill>
                          <a:latin typeface="Century" panose="02040604050505020304" pitchFamily="18" charset="0"/>
                        </a:rPr>
                        <a:t>月</a:t>
                      </a:r>
                      <a:r>
                        <a:rPr kumimoji="1" lang="en-US" altLang="ja-JP" sz="1600" baseline="0" dirty="0">
                          <a:solidFill>
                            <a:schemeClr val="tx1"/>
                          </a:solidFill>
                          <a:latin typeface="Century" panose="02040604050505020304" pitchFamily="18" charset="0"/>
                        </a:rPr>
                        <a:t>2</a:t>
                      </a:r>
                      <a:r>
                        <a:rPr kumimoji="1" lang="ja-JP" altLang="en-US" sz="1600" baseline="0" dirty="0">
                          <a:solidFill>
                            <a:schemeClr val="tx1"/>
                          </a:solidFill>
                          <a:latin typeface="Century" panose="02040604050505020304" pitchFamily="18" charset="0"/>
                        </a:rPr>
                        <a:t>日</a:t>
                      </a:r>
                      <a:endParaRPr kumimoji="1" lang="en-US" altLang="ja-JP" sz="1600" baseline="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aseline="0" dirty="0">
                          <a:solidFill>
                            <a:schemeClr val="tx1"/>
                          </a:solidFill>
                          <a:latin typeface="Century" panose="02040604050505020304" pitchFamily="18"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612927"/>
                  </a:ext>
                </a:extLst>
              </a:tr>
              <a:tr h="504000">
                <a:tc>
                  <a:txBody>
                    <a:bodyPr/>
                    <a:lstStyle/>
                    <a:p>
                      <a:pPr algn="ctr"/>
                      <a:r>
                        <a:rPr kumimoji="1" lang="en-US" altLang="ja-JP" sz="1600" baseline="0" dirty="0">
                          <a:solidFill>
                            <a:schemeClr val="tx1"/>
                          </a:solidFill>
                          <a:latin typeface="Century" panose="02040604050505020304" pitchFamily="18" charset="0"/>
                        </a:rPr>
                        <a:t>5</a:t>
                      </a:r>
                      <a:r>
                        <a:rPr kumimoji="1" lang="ja-JP" altLang="en-US" sz="1600" baseline="0" dirty="0">
                          <a:solidFill>
                            <a:schemeClr val="tx1"/>
                          </a:solidFill>
                          <a:latin typeface="Century" panose="02040604050505020304" pitchFamily="18" charset="0"/>
                        </a:rPr>
                        <a:t>月</a:t>
                      </a:r>
                      <a:r>
                        <a:rPr kumimoji="1" lang="en-US" altLang="ja-JP" sz="1600" baseline="0" dirty="0">
                          <a:solidFill>
                            <a:schemeClr val="tx1"/>
                          </a:solidFill>
                          <a:latin typeface="Century" panose="02040604050505020304" pitchFamily="18" charset="0"/>
                        </a:rPr>
                        <a:t>3</a:t>
                      </a:r>
                      <a:r>
                        <a:rPr kumimoji="1" lang="ja-JP" altLang="en-US" sz="1600" baseline="0" dirty="0">
                          <a:solidFill>
                            <a:schemeClr val="tx1"/>
                          </a:solidFill>
                          <a:latin typeface="Century" panose="02040604050505020304" pitchFamily="18" charset="0"/>
                        </a:rPr>
                        <a:t>日</a:t>
                      </a:r>
                      <a:endParaRPr kumimoji="1" lang="en-US" altLang="ja-JP" sz="1600" baseline="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aseline="0" dirty="0">
                          <a:solidFill>
                            <a:schemeClr val="tx1"/>
                          </a:solidFill>
                          <a:latin typeface="Century" panose="02040604050505020304" pitchFamily="18"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319080"/>
                  </a:ext>
                </a:extLst>
              </a:tr>
            </a:tbl>
          </a:graphicData>
        </a:graphic>
      </p:graphicFrame>
      <p:sp>
        <p:nvSpPr>
          <p:cNvPr id="4" name="正方形/長方形 3">
            <a:extLst>
              <a:ext uri="{FF2B5EF4-FFF2-40B4-BE49-F238E27FC236}">
                <a16:creationId xmlns:a16="http://schemas.microsoft.com/office/drawing/2014/main" id="{28F31033-747A-955C-F7CA-BE0ACE067966}"/>
              </a:ext>
            </a:extLst>
          </p:cNvPr>
          <p:cNvSpPr/>
          <p:nvPr/>
        </p:nvSpPr>
        <p:spPr>
          <a:xfrm>
            <a:off x="6448492" y="1208024"/>
            <a:ext cx="2995374" cy="646331"/>
          </a:xfrm>
          <a:prstGeom prst="rect">
            <a:avLst/>
          </a:prstGeom>
        </p:spPr>
        <p:txBody>
          <a:bodyPr wrap="square">
            <a:spAutoFit/>
          </a:bodyPr>
          <a:lstStyle/>
          <a:p>
            <a:r>
              <a:rPr lang="ja-JP" altLang="en-US" b="1" dirty="0">
                <a:latin typeface="ＭＳ ゴシック" panose="020B0609070205080204" pitchFamily="49" charset="-128"/>
                <a:ea typeface="ＭＳ ゴシック" panose="020B0609070205080204" pitchFamily="49" charset="-128"/>
              </a:rPr>
              <a:t>・大野下水処理場における</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全りんの日間平均値</a:t>
            </a:r>
          </a:p>
        </p:txBody>
      </p:sp>
      <p:sp>
        <p:nvSpPr>
          <p:cNvPr id="6" name="正方形/長方形 5">
            <a:extLst>
              <a:ext uri="{FF2B5EF4-FFF2-40B4-BE49-F238E27FC236}">
                <a16:creationId xmlns:a16="http://schemas.microsoft.com/office/drawing/2014/main" id="{93AA0AE2-A25A-FDDA-15CB-25409ED7EA16}"/>
              </a:ext>
            </a:extLst>
          </p:cNvPr>
          <p:cNvSpPr/>
          <p:nvPr/>
        </p:nvSpPr>
        <p:spPr>
          <a:xfrm>
            <a:off x="323271" y="4785300"/>
            <a:ext cx="4293937" cy="276999"/>
          </a:xfrm>
          <a:prstGeom prst="rect">
            <a:avLst/>
          </a:prstGeom>
        </p:spPr>
        <p:txBody>
          <a:bodyPr wrap="square">
            <a:spAutoFit/>
          </a:bodyPr>
          <a:lstStyle/>
          <a:p>
            <a:r>
              <a:rPr lang="en-US" altLang="ja-JP" sz="1200" dirty="0">
                <a:latin typeface="Century" panose="02040604050505020304" pitchFamily="18" charset="0"/>
                <a:ea typeface="ＭＳ ゴシック" panose="020B0609070205080204" pitchFamily="49" charset="-128"/>
              </a:rPr>
              <a:t>※</a:t>
            </a:r>
            <a:r>
              <a:rPr lang="ja-JP" altLang="en-US" sz="1200" dirty="0">
                <a:latin typeface="Century" panose="02040604050505020304" pitchFamily="18" charset="0"/>
                <a:ea typeface="ＭＳ ゴシック" panose="020B0609070205080204" pitchFamily="49" charset="-128"/>
              </a:rPr>
              <a:t>水質汚濁防止法、下水道法の最も厳しい値を採用</a:t>
            </a:r>
            <a:endParaRPr lang="en-US" altLang="ja-JP" sz="12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2691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18</a:t>
            </a:fld>
            <a:endParaRPr kumimoji="1" lang="ja-JP" altLang="en-US" dirty="0"/>
          </a:p>
        </p:txBody>
      </p:sp>
      <p:sp>
        <p:nvSpPr>
          <p:cNvPr id="358" name="正方形/長方形 357">
            <a:extLst>
              <a:ext uri="{FF2B5EF4-FFF2-40B4-BE49-F238E27FC236}">
                <a16:creationId xmlns:a16="http://schemas.microsoft.com/office/drawing/2014/main" id="{3198936C-86C8-6AB5-042B-AB1725972EF4}"/>
              </a:ext>
            </a:extLst>
          </p:cNvPr>
          <p:cNvSpPr/>
          <p:nvPr/>
        </p:nvSpPr>
        <p:spPr>
          <a:xfrm>
            <a:off x="1818217" y="1307301"/>
            <a:ext cx="1232202" cy="318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Century" panose="02040604050505020304" pitchFamily="18" charset="0"/>
              </a:rPr>
              <a:t>嫌気槽</a:t>
            </a:r>
          </a:p>
        </p:txBody>
      </p:sp>
      <p:sp>
        <p:nvSpPr>
          <p:cNvPr id="359" name="正方形/長方形 358">
            <a:extLst>
              <a:ext uri="{FF2B5EF4-FFF2-40B4-BE49-F238E27FC236}">
                <a16:creationId xmlns:a16="http://schemas.microsoft.com/office/drawing/2014/main" id="{35C8FBA2-172A-7640-6022-6E379D6D32C1}"/>
              </a:ext>
            </a:extLst>
          </p:cNvPr>
          <p:cNvSpPr/>
          <p:nvPr/>
        </p:nvSpPr>
        <p:spPr>
          <a:xfrm>
            <a:off x="4509350" y="1307301"/>
            <a:ext cx="1232202" cy="318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Century" panose="02040604050505020304" pitchFamily="18" charset="0"/>
              </a:rPr>
              <a:t>好気槽</a:t>
            </a:r>
          </a:p>
        </p:txBody>
      </p:sp>
      <p:sp>
        <p:nvSpPr>
          <p:cNvPr id="360" name="正方形/長方形 359">
            <a:extLst>
              <a:ext uri="{FF2B5EF4-FFF2-40B4-BE49-F238E27FC236}">
                <a16:creationId xmlns:a16="http://schemas.microsoft.com/office/drawing/2014/main" id="{7A8360DE-2759-AC97-DC40-0D21036370A7}"/>
              </a:ext>
            </a:extLst>
          </p:cNvPr>
          <p:cNvSpPr/>
          <p:nvPr/>
        </p:nvSpPr>
        <p:spPr>
          <a:xfrm>
            <a:off x="7132537" y="1307301"/>
            <a:ext cx="1232202" cy="318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Century" panose="02040604050505020304" pitchFamily="18" charset="0"/>
              </a:rPr>
              <a:t>沈澄池</a:t>
            </a:r>
          </a:p>
        </p:txBody>
      </p:sp>
      <p:grpSp>
        <p:nvGrpSpPr>
          <p:cNvPr id="414" name="グループ化 413">
            <a:extLst>
              <a:ext uri="{FF2B5EF4-FFF2-40B4-BE49-F238E27FC236}">
                <a16:creationId xmlns:a16="http://schemas.microsoft.com/office/drawing/2014/main" id="{0160023C-C265-AC0D-2DA4-2EF4B9E3BDF4}"/>
              </a:ext>
            </a:extLst>
          </p:cNvPr>
          <p:cNvGrpSpPr/>
          <p:nvPr/>
        </p:nvGrpSpPr>
        <p:grpSpPr>
          <a:xfrm>
            <a:off x="1385555" y="1773597"/>
            <a:ext cx="8520445" cy="2316525"/>
            <a:chOff x="1385555" y="1784593"/>
            <a:chExt cx="9497203" cy="2582083"/>
          </a:xfrm>
        </p:grpSpPr>
        <p:grpSp>
          <p:nvGrpSpPr>
            <p:cNvPr id="368" name="グループ化 367">
              <a:extLst>
                <a:ext uri="{FF2B5EF4-FFF2-40B4-BE49-F238E27FC236}">
                  <a16:creationId xmlns:a16="http://schemas.microsoft.com/office/drawing/2014/main" id="{E1256035-6DD4-0D02-61DA-F56A3FC9BEE6}"/>
                </a:ext>
              </a:extLst>
            </p:cNvPr>
            <p:cNvGrpSpPr/>
            <p:nvPr/>
          </p:nvGrpSpPr>
          <p:grpSpPr>
            <a:xfrm>
              <a:off x="1564693" y="1854262"/>
              <a:ext cx="7161134" cy="1883381"/>
              <a:chOff x="1221794" y="2002691"/>
              <a:chExt cx="8444728" cy="2220966"/>
            </a:xfrm>
          </p:grpSpPr>
          <p:sp>
            <p:nvSpPr>
              <p:cNvPr id="367" name="正方形/長方形 366">
                <a:extLst>
                  <a:ext uri="{FF2B5EF4-FFF2-40B4-BE49-F238E27FC236}">
                    <a16:creationId xmlns:a16="http://schemas.microsoft.com/office/drawing/2014/main" id="{04186DB6-2112-877A-DDDC-D3FC882BE81C}"/>
                  </a:ext>
                </a:extLst>
              </p:cNvPr>
              <p:cNvSpPr/>
              <p:nvPr/>
            </p:nvSpPr>
            <p:spPr>
              <a:xfrm>
                <a:off x="6865262" y="2511685"/>
                <a:ext cx="1004443" cy="103842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6" name="四角形: 角を丸くする 363">
                <a:extLst>
                  <a:ext uri="{FF2B5EF4-FFF2-40B4-BE49-F238E27FC236}">
                    <a16:creationId xmlns:a16="http://schemas.microsoft.com/office/drawing/2014/main" id="{B628B6C5-4093-26D1-E3E2-35D569F6D200}"/>
                  </a:ext>
                </a:extLst>
              </p:cNvPr>
              <p:cNvSpPr/>
              <p:nvPr/>
            </p:nvSpPr>
            <p:spPr>
              <a:xfrm>
                <a:off x="7572387" y="2009563"/>
                <a:ext cx="2094135" cy="2214094"/>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5" name="四角形: 角を丸くする 363">
                <a:extLst>
                  <a:ext uri="{FF2B5EF4-FFF2-40B4-BE49-F238E27FC236}">
                    <a16:creationId xmlns:a16="http://schemas.microsoft.com/office/drawing/2014/main" id="{9A715314-A980-F06E-44ED-6D4C881C87E7}"/>
                  </a:ext>
                </a:extLst>
              </p:cNvPr>
              <p:cNvSpPr/>
              <p:nvPr/>
            </p:nvSpPr>
            <p:spPr>
              <a:xfrm>
                <a:off x="4111289" y="2009563"/>
                <a:ext cx="2935958" cy="2214094"/>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4" name="四角形: 角を丸くする 363">
                <a:extLst>
                  <a:ext uri="{FF2B5EF4-FFF2-40B4-BE49-F238E27FC236}">
                    <a16:creationId xmlns:a16="http://schemas.microsoft.com/office/drawing/2014/main" id="{9261DA96-75CE-616E-EB4C-FCA1C8D2EE44}"/>
                  </a:ext>
                </a:extLst>
              </p:cNvPr>
              <p:cNvSpPr/>
              <p:nvPr/>
            </p:nvSpPr>
            <p:spPr>
              <a:xfrm>
                <a:off x="1221794" y="2009563"/>
                <a:ext cx="2935958" cy="2214093"/>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 name="部分円 6">
                <a:extLst>
                  <a:ext uri="{FF2B5EF4-FFF2-40B4-BE49-F238E27FC236}">
                    <a16:creationId xmlns:a16="http://schemas.microsoft.com/office/drawing/2014/main" id="{701AA5BC-108C-89F6-35E0-C466591D9440}"/>
                  </a:ext>
                </a:extLst>
              </p:cNvPr>
              <p:cNvSpPr/>
              <p:nvPr/>
            </p:nvSpPr>
            <p:spPr>
              <a:xfrm rot="900000">
                <a:off x="1607679" y="2825061"/>
                <a:ext cx="1132115" cy="1132114"/>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9" name="楕円 8">
                <a:extLst>
                  <a:ext uri="{FF2B5EF4-FFF2-40B4-BE49-F238E27FC236}">
                    <a16:creationId xmlns:a16="http://schemas.microsoft.com/office/drawing/2014/main" id="{7A03AEF6-66CE-D6B3-C249-A3CF6518C19E}"/>
                  </a:ext>
                </a:extLst>
              </p:cNvPr>
              <p:cNvSpPr/>
              <p:nvPr/>
            </p:nvSpPr>
            <p:spPr>
              <a:xfrm>
                <a:off x="3394919" y="2960117"/>
                <a:ext cx="377371" cy="377371"/>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Ｐ</a:t>
                </a:r>
              </a:p>
            </p:txBody>
          </p:sp>
          <p:sp>
            <p:nvSpPr>
              <p:cNvPr id="11" name="正方形/長方形 10">
                <a:extLst>
                  <a:ext uri="{FF2B5EF4-FFF2-40B4-BE49-F238E27FC236}">
                    <a16:creationId xmlns:a16="http://schemas.microsoft.com/office/drawing/2014/main" id="{14C92E6A-DC82-107E-5612-5EFF1F410FF8}"/>
                  </a:ext>
                </a:extLst>
              </p:cNvPr>
              <p:cNvSpPr/>
              <p:nvPr/>
            </p:nvSpPr>
            <p:spPr>
              <a:xfrm>
                <a:off x="1818219" y="3550207"/>
                <a:ext cx="711032" cy="318178"/>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FF0101"/>
                    </a:solidFill>
                    <a:latin typeface="Century" panose="02040604050505020304" pitchFamily="18" charset="0"/>
                  </a:rPr>
                  <a:t>PO4</a:t>
                </a:r>
                <a:endParaRPr kumimoji="1" lang="ja-JP" altLang="en-US" sz="1400" b="1" dirty="0">
                  <a:solidFill>
                    <a:srgbClr val="FF0101"/>
                  </a:solidFill>
                  <a:latin typeface="Century" panose="02040604050505020304" pitchFamily="18" charset="0"/>
                </a:endParaRPr>
              </a:p>
            </p:txBody>
          </p:sp>
          <p:cxnSp>
            <p:nvCxnSpPr>
              <p:cNvPr id="13" name="直線矢印コネクタ 12">
                <a:extLst>
                  <a:ext uri="{FF2B5EF4-FFF2-40B4-BE49-F238E27FC236}">
                    <a16:creationId xmlns:a16="http://schemas.microsoft.com/office/drawing/2014/main" id="{940D0A39-7575-D208-C901-79FAB8545512}"/>
                  </a:ext>
                </a:extLst>
              </p:cNvPr>
              <p:cNvCxnSpPr>
                <a:cxnSpLocks/>
              </p:cNvCxnSpPr>
              <p:nvPr/>
            </p:nvCxnSpPr>
            <p:spPr>
              <a:xfrm flipV="1">
                <a:off x="2607267" y="3124769"/>
                <a:ext cx="723984" cy="425438"/>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7456A45-4D8B-35D4-8B4C-80E809BDD10D}"/>
                  </a:ext>
                </a:extLst>
              </p:cNvPr>
              <p:cNvCxnSpPr>
                <a:cxnSpLocks/>
              </p:cNvCxnSpPr>
              <p:nvPr/>
            </p:nvCxnSpPr>
            <p:spPr>
              <a:xfrm flipV="1">
                <a:off x="2607267" y="2853135"/>
                <a:ext cx="429162" cy="697072"/>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4" name="矢印: 下 23">
                <a:extLst>
                  <a:ext uri="{FF2B5EF4-FFF2-40B4-BE49-F238E27FC236}">
                    <a16:creationId xmlns:a16="http://schemas.microsoft.com/office/drawing/2014/main" id="{A9366520-F278-DD0D-C71A-9BC3434C2AD6}"/>
                  </a:ext>
                </a:extLst>
              </p:cNvPr>
              <p:cNvSpPr/>
              <p:nvPr/>
            </p:nvSpPr>
            <p:spPr>
              <a:xfrm>
                <a:off x="2036303" y="2440006"/>
                <a:ext cx="304800" cy="27536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6" name="正方形/長方形 25">
                <a:extLst>
                  <a:ext uri="{FF2B5EF4-FFF2-40B4-BE49-F238E27FC236}">
                    <a16:creationId xmlns:a16="http://schemas.microsoft.com/office/drawing/2014/main" id="{02815953-542C-524E-255B-36D5B9E53292}"/>
                  </a:ext>
                </a:extLst>
              </p:cNvPr>
              <p:cNvSpPr/>
              <p:nvPr/>
            </p:nvSpPr>
            <p:spPr>
              <a:xfrm>
                <a:off x="1731957" y="2002691"/>
                <a:ext cx="1091355" cy="39671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101"/>
                    </a:solidFill>
                    <a:latin typeface="Century" panose="02040604050505020304" pitchFamily="18" charset="0"/>
                  </a:rPr>
                  <a:t>有機物</a:t>
                </a:r>
              </a:p>
            </p:txBody>
          </p:sp>
          <p:sp>
            <p:nvSpPr>
              <p:cNvPr id="27" name="正方形/長方形 26">
                <a:extLst>
                  <a:ext uri="{FF2B5EF4-FFF2-40B4-BE49-F238E27FC236}">
                    <a16:creationId xmlns:a16="http://schemas.microsoft.com/office/drawing/2014/main" id="{D5B28AFD-E43C-D272-20C8-B51D84044013}"/>
                  </a:ext>
                </a:extLst>
              </p:cNvPr>
              <p:cNvSpPr>
                <a:spLocks noChangeAspect="1"/>
              </p:cNvSpPr>
              <p:nvPr/>
            </p:nvSpPr>
            <p:spPr>
              <a:xfrm>
                <a:off x="2607267" y="2468584"/>
                <a:ext cx="1399121" cy="3612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101"/>
                    </a:solidFill>
                    <a:latin typeface="Century" panose="02040604050505020304" pitchFamily="18" charset="0"/>
                  </a:rPr>
                  <a:t>エネルギー</a:t>
                </a:r>
              </a:p>
            </p:txBody>
          </p:sp>
          <p:sp>
            <p:nvSpPr>
              <p:cNvPr id="28" name="部分円 27">
                <a:extLst>
                  <a:ext uri="{FF2B5EF4-FFF2-40B4-BE49-F238E27FC236}">
                    <a16:creationId xmlns:a16="http://schemas.microsoft.com/office/drawing/2014/main" id="{471A3B88-274E-F70B-B371-4C7449BEAD00}"/>
                  </a:ext>
                </a:extLst>
              </p:cNvPr>
              <p:cNvSpPr/>
              <p:nvPr/>
            </p:nvSpPr>
            <p:spPr>
              <a:xfrm rot="900000">
                <a:off x="4386948" y="2825061"/>
                <a:ext cx="1132115" cy="1132114"/>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29" name="楕円 28">
                <a:extLst>
                  <a:ext uri="{FF2B5EF4-FFF2-40B4-BE49-F238E27FC236}">
                    <a16:creationId xmlns:a16="http://schemas.microsoft.com/office/drawing/2014/main" id="{970FB3DE-BF24-5455-9E65-B71F075E12B1}"/>
                  </a:ext>
                </a:extLst>
              </p:cNvPr>
              <p:cNvSpPr/>
              <p:nvPr/>
            </p:nvSpPr>
            <p:spPr>
              <a:xfrm>
                <a:off x="4571510" y="2031064"/>
                <a:ext cx="377371" cy="377371"/>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Ｐ</a:t>
                </a:r>
              </a:p>
            </p:txBody>
          </p:sp>
          <p:cxnSp>
            <p:nvCxnSpPr>
              <p:cNvPr id="31" name="直線矢印コネクタ 30">
                <a:extLst>
                  <a:ext uri="{FF2B5EF4-FFF2-40B4-BE49-F238E27FC236}">
                    <a16:creationId xmlns:a16="http://schemas.microsoft.com/office/drawing/2014/main" id="{9F4F6479-4660-0FD0-9F3C-84A606822756}"/>
                  </a:ext>
                </a:extLst>
              </p:cNvPr>
              <p:cNvCxnSpPr>
                <a:cxnSpLocks/>
              </p:cNvCxnSpPr>
              <p:nvPr/>
            </p:nvCxnSpPr>
            <p:spPr>
              <a:xfrm flipV="1">
                <a:off x="5386535" y="3205814"/>
                <a:ext cx="535453" cy="344393"/>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52" name="直線矢印コネクタ 351">
                <a:extLst>
                  <a:ext uri="{FF2B5EF4-FFF2-40B4-BE49-F238E27FC236}">
                    <a16:creationId xmlns:a16="http://schemas.microsoft.com/office/drawing/2014/main" id="{B1E663A3-DB5F-A6EF-D40A-A2D119167640}"/>
                  </a:ext>
                </a:extLst>
              </p:cNvPr>
              <p:cNvCxnSpPr>
                <a:cxnSpLocks/>
              </p:cNvCxnSpPr>
              <p:nvPr/>
            </p:nvCxnSpPr>
            <p:spPr>
              <a:xfrm flipV="1">
                <a:off x="5386536" y="2853135"/>
                <a:ext cx="429162" cy="697072"/>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53" name="矢印: 下 352">
                <a:extLst>
                  <a:ext uri="{FF2B5EF4-FFF2-40B4-BE49-F238E27FC236}">
                    <a16:creationId xmlns:a16="http://schemas.microsoft.com/office/drawing/2014/main" id="{65ABCD0B-B10C-13DF-BFC2-168B3B5351CD}"/>
                  </a:ext>
                </a:extLst>
              </p:cNvPr>
              <p:cNvSpPr/>
              <p:nvPr/>
            </p:nvSpPr>
            <p:spPr>
              <a:xfrm>
                <a:off x="4815573" y="2440006"/>
                <a:ext cx="304800" cy="27536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54" name="正方形/長方形 353">
                <a:extLst>
                  <a:ext uri="{FF2B5EF4-FFF2-40B4-BE49-F238E27FC236}">
                    <a16:creationId xmlns:a16="http://schemas.microsoft.com/office/drawing/2014/main" id="{3CE7B63B-7B18-AFA3-28C1-1D2B48FD89F6}"/>
                  </a:ext>
                </a:extLst>
              </p:cNvPr>
              <p:cNvSpPr>
                <a:spLocks noChangeAspect="1"/>
              </p:cNvSpPr>
              <p:nvPr/>
            </p:nvSpPr>
            <p:spPr>
              <a:xfrm>
                <a:off x="4511228" y="3502259"/>
                <a:ext cx="1045146" cy="37855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有機物</a:t>
                </a:r>
              </a:p>
            </p:txBody>
          </p:sp>
          <p:sp>
            <p:nvSpPr>
              <p:cNvPr id="355" name="正方形/長方形 354">
                <a:extLst>
                  <a:ext uri="{FF2B5EF4-FFF2-40B4-BE49-F238E27FC236}">
                    <a16:creationId xmlns:a16="http://schemas.microsoft.com/office/drawing/2014/main" id="{B00186F8-8EF6-28A8-4D69-FC2E701EAA6A}"/>
                  </a:ext>
                </a:extLst>
              </p:cNvPr>
              <p:cNvSpPr/>
              <p:nvPr/>
            </p:nvSpPr>
            <p:spPr>
              <a:xfrm>
                <a:off x="5386535" y="2468584"/>
                <a:ext cx="1399121" cy="3612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101"/>
                    </a:solidFill>
                    <a:latin typeface="Century" panose="02040604050505020304" pitchFamily="18" charset="0"/>
                  </a:rPr>
                  <a:t>エネルギー</a:t>
                </a:r>
              </a:p>
            </p:txBody>
          </p:sp>
          <p:sp>
            <p:nvSpPr>
              <p:cNvPr id="356" name="楕円 355">
                <a:extLst>
                  <a:ext uri="{FF2B5EF4-FFF2-40B4-BE49-F238E27FC236}">
                    <a16:creationId xmlns:a16="http://schemas.microsoft.com/office/drawing/2014/main" id="{1EFC682C-6398-4C26-21CB-F8906126B803}"/>
                  </a:ext>
                </a:extLst>
              </p:cNvPr>
              <p:cNvSpPr/>
              <p:nvPr/>
            </p:nvSpPr>
            <p:spPr>
              <a:xfrm>
                <a:off x="5009164" y="2031064"/>
                <a:ext cx="377371" cy="377371"/>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Ｐ</a:t>
                </a:r>
              </a:p>
            </p:txBody>
          </p:sp>
          <p:sp>
            <p:nvSpPr>
              <p:cNvPr id="357" name="正方形/長方形 356">
                <a:extLst>
                  <a:ext uri="{FF2B5EF4-FFF2-40B4-BE49-F238E27FC236}">
                    <a16:creationId xmlns:a16="http://schemas.microsoft.com/office/drawing/2014/main" id="{D8B72729-82A5-4B7E-1EB0-6789DBE80DBA}"/>
                  </a:ext>
                </a:extLst>
              </p:cNvPr>
              <p:cNvSpPr/>
              <p:nvPr/>
            </p:nvSpPr>
            <p:spPr>
              <a:xfrm>
                <a:off x="6005354" y="2987182"/>
                <a:ext cx="1012443" cy="32070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不要物</a:t>
                </a:r>
                <a:endParaRPr kumimoji="1" lang="ja-JP" altLang="en-US" sz="1200" b="1" dirty="0">
                  <a:solidFill>
                    <a:srgbClr val="FF0101"/>
                  </a:solidFill>
                  <a:latin typeface="Century" panose="02040604050505020304" pitchFamily="18" charset="0"/>
                </a:endParaRPr>
              </a:p>
            </p:txBody>
          </p:sp>
          <p:sp>
            <p:nvSpPr>
              <p:cNvPr id="361" name="部分円 360">
                <a:extLst>
                  <a:ext uri="{FF2B5EF4-FFF2-40B4-BE49-F238E27FC236}">
                    <a16:creationId xmlns:a16="http://schemas.microsoft.com/office/drawing/2014/main" id="{03AF0876-7668-9DF8-5480-6E2C6B45BC91}"/>
                  </a:ext>
                </a:extLst>
              </p:cNvPr>
              <p:cNvSpPr/>
              <p:nvPr/>
            </p:nvSpPr>
            <p:spPr>
              <a:xfrm rot="900000">
                <a:off x="7934878" y="2825061"/>
                <a:ext cx="1132115" cy="1132114"/>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362" name="正方形/長方形 361">
                <a:extLst>
                  <a:ext uri="{FF2B5EF4-FFF2-40B4-BE49-F238E27FC236}">
                    <a16:creationId xmlns:a16="http://schemas.microsoft.com/office/drawing/2014/main" id="{517F5F80-A6B9-F1B7-7751-D0423A68BA64}"/>
                  </a:ext>
                </a:extLst>
              </p:cNvPr>
              <p:cNvSpPr/>
              <p:nvPr/>
            </p:nvSpPr>
            <p:spPr>
              <a:xfrm>
                <a:off x="8145414" y="3550207"/>
                <a:ext cx="711032" cy="318178"/>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FF0101"/>
                    </a:solidFill>
                    <a:latin typeface="Century" panose="02040604050505020304" pitchFamily="18" charset="0"/>
                  </a:rPr>
                  <a:t>PO4</a:t>
                </a:r>
                <a:endParaRPr kumimoji="1" lang="ja-JP" altLang="en-US" sz="1400" b="1" dirty="0">
                  <a:solidFill>
                    <a:srgbClr val="FF0101"/>
                  </a:solidFill>
                  <a:latin typeface="Century" panose="02040604050505020304" pitchFamily="18" charset="0"/>
                </a:endParaRPr>
              </a:p>
            </p:txBody>
          </p:sp>
          <p:sp>
            <p:nvSpPr>
              <p:cNvPr id="363" name="正方形/長方形 362">
                <a:extLst>
                  <a:ext uri="{FF2B5EF4-FFF2-40B4-BE49-F238E27FC236}">
                    <a16:creationId xmlns:a16="http://schemas.microsoft.com/office/drawing/2014/main" id="{61F65D1B-38A8-CF78-F0DA-8626E19DF75C}"/>
                  </a:ext>
                </a:extLst>
              </p:cNvPr>
              <p:cNvSpPr/>
              <p:nvPr/>
            </p:nvSpPr>
            <p:spPr>
              <a:xfrm>
                <a:off x="8145409" y="3124769"/>
                <a:ext cx="711032" cy="318178"/>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FF0101"/>
                    </a:solidFill>
                    <a:latin typeface="Century" panose="02040604050505020304" pitchFamily="18" charset="0"/>
                  </a:rPr>
                  <a:t>PO4</a:t>
                </a:r>
                <a:endParaRPr kumimoji="1" lang="ja-JP" altLang="en-US" sz="1400" b="1" dirty="0">
                  <a:solidFill>
                    <a:srgbClr val="FF0101"/>
                  </a:solidFill>
                  <a:latin typeface="Century" panose="02040604050505020304" pitchFamily="18" charset="0"/>
                </a:endParaRPr>
              </a:p>
            </p:txBody>
          </p:sp>
        </p:grpSp>
        <p:sp>
          <p:nvSpPr>
            <p:cNvPr id="369" name="矢印: 右 368">
              <a:extLst>
                <a:ext uri="{FF2B5EF4-FFF2-40B4-BE49-F238E27FC236}">
                  <a16:creationId xmlns:a16="http://schemas.microsoft.com/office/drawing/2014/main" id="{C06CE736-ED7E-7F3A-0C31-ED24F727EEDC}"/>
                </a:ext>
              </a:extLst>
            </p:cNvPr>
            <p:cNvSpPr/>
            <p:nvPr/>
          </p:nvSpPr>
          <p:spPr>
            <a:xfrm>
              <a:off x="9294798" y="1784593"/>
              <a:ext cx="685800" cy="1557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楕円 370">
              <a:extLst>
                <a:ext uri="{FF2B5EF4-FFF2-40B4-BE49-F238E27FC236}">
                  <a16:creationId xmlns:a16="http://schemas.microsoft.com/office/drawing/2014/main" id="{6DD7D006-D670-4894-6A8E-7E7853B17616}"/>
                </a:ext>
              </a:extLst>
            </p:cNvPr>
            <p:cNvSpPr/>
            <p:nvPr/>
          </p:nvSpPr>
          <p:spPr>
            <a:xfrm>
              <a:off x="7144856" y="2458617"/>
              <a:ext cx="1223350" cy="12233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矢印: 下 374">
              <a:extLst>
                <a:ext uri="{FF2B5EF4-FFF2-40B4-BE49-F238E27FC236}">
                  <a16:creationId xmlns:a16="http://schemas.microsoft.com/office/drawing/2014/main" id="{5C31CE2A-038F-360A-5048-DBAC5429054B}"/>
                </a:ext>
              </a:extLst>
            </p:cNvPr>
            <p:cNvSpPr/>
            <p:nvPr/>
          </p:nvSpPr>
          <p:spPr>
            <a:xfrm rot="16200000">
              <a:off x="8324922" y="3139141"/>
              <a:ext cx="889385" cy="7079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a:extLst>
                <a:ext uri="{FF2B5EF4-FFF2-40B4-BE49-F238E27FC236}">
                  <a16:creationId xmlns:a16="http://schemas.microsoft.com/office/drawing/2014/main" id="{757A17C1-9E9B-7217-DB71-FCBEACC9E4A0}"/>
                </a:ext>
              </a:extLst>
            </p:cNvPr>
            <p:cNvSpPr/>
            <p:nvPr/>
          </p:nvSpPr>
          <p:spPr>
            <a:xfrm>
              <a:off x="9068255" y="3413152"/>
              <a:ext cx="1814503" cy="59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Century" panose="02040604050505020304" pitchFamily="18" charset="0"/>
                </a:rPr>
                <a:t>余剰汚泥として</a:t>
              </a:r>
              <a:endParaRPr kumimoji="1" lang="en-US" altLang="ja-JP" sz="1600" dirty="0">
                <a:solidFill>
                  <a:schemeClr val="tx1"/>
                </a:solidFill>
                <a:latin typeface="Century" panose="02040604050505020304" pitchFamily="18" charset="0"/>
              </a:endParaRPr>
            </a:p>
            <a:p>
              <a:r>
                <a:rPr kumimoji="1" lang="ja-JP" altLang="en-US" sz="1600" dirty="0">
                  <a:solidFill>
                    <a:schemeClr val="tx1"/>
                  </a:solidFill>
                  <a:latin typeface="Century" panose="02040604050505020304" pitchFamily="18" charset="0"/>
                </a:rPr>
                <a:t>系外排出</a:t>
              </a:r>
            </a:p>
          </p:txBody>
        </p:sp>
        <p:sp>
          <p:nvSpPr>
            <p:cNvPr id="381" name="正方形/長方形 380">
              <a:extLst>
                <a:ext uri="{FF2B5EF4-FFF2-40B4-BE49-F238E27FC236}">
                  <a16:creationId xmlns:a16="http://schemas.microsoft.com/office/drawing/2014/main" id="{DE94FA9B-D207-8E63-D6E9-5C1724186116}"/>
                </a:ext>
              </a:extLst>
            </p:cNvPr>
            <p:cNvSpPr/>
            <p:nvPr/>
          </p:nvSpPr>
          <p:spPr>
            <a:xfrm>
              <a:off x="9715218" y="2064075"/>
              <a:ext cx="1156309" cy="318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Century" panose="02040604050505020304" pitchFamily="18" charset="0"/>
                </a:rPr>
                <a:t>放流水</a:t>
              </a:r>
            </a:p>
          </p:txBody>
        </p:sp>
        <p:sp>
          <p:nvSpPr>
            <p:cNvPr id="382" name="正方形/長方形 381">
              <a:extLst>
                <a:ext uri="{FF2B5EF4-FFF2-40B4-BE49-F238E27FC236}">
                  <a16:creationId xmlns:a16="http://schemas.microsoft.com/office/drawing/2014/main" id="{78FC97F8-C0F2-E4F7-173F-B1B7F7E3D29F}"/>
                </a:ext>
              </a:extLst>
            </p:cNvPr>
            <p:cNvSpPr/>
            <p:nvPr/>
          </p:nvSpPr>
          <p:spPr>
            <a:xfrm>
              <a:off x="1385555" y="3803418"/>
              <a:ext cx="2634144" cy="55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Century" panose="02040604050505020304" pitchFamily="18" charset="0"/>
                </a:rPr>
                <a:t>嫌気槽では一時的に</a:t>
              </a:r>
              <a:endParaRPr kumimoji="1" lang="en-US" altLang="ja-JP" sz="1600" dirty="0">
                <a:solidFill>
                  <a:schemeClr val="tx1"/>
                </a:solidFill>
                <a:latin typeface="Century" panose="02040604050505020304" pitchFamily="18" charset="0"/>
              </a:endParaRPr>
            </a:p>
            <a:p>
              <a:pPr algn="ctr"/>
              <a:r>
                <a:rPr kumimoji="1" lang="ja-JP" altLang="en-US" sz="1600" dirty="0">
                  <a:solidFill>
                    <a:schemeClr val="tx1"/>
                  </a:solidFill>
                  <a:latin typeface="Century" panose="02040604050505020304" pitchFamily="18" charset="0"/>
                </a:rPr>
                <a:t>全りんの値が上昇</a:t>
              </a:r>
            </a:p>
          </p:txBody>
        </p:sp>
        <p:sp>
          <p:nvSpPr>
            <p:cNvPr id="383" name="正方形/長方形 382">
              <a:extLst>
                <a:ext uri="{FF2B5EF4-FFF2-40B4-BE49-F238E27FC236}">
                  <a16:creationId xmlns:a16="http://schemas.microsoft.com/office/drawing/2014/main" id="{A06E4BF6-FAC8-99A4-1FE9-DFDCA3719AD8}"/>
                </a:ext>
              </a:extLst>
            </p:cNvPr>
            <p:cNvSpPr/>
            <p:nvPr/>
          </p:nvSpPr>
          <p:spPr>
            <a:xfrm>
              <a:off x="3961290" y="3811246"/>
              <a:ext cx="2634144" cy="55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Century" panose="02040604050505020304" pitchFamily="18" charset="0"/>
                </a:rPr>
                <a:t>好気槽でりんを</a:t>
              </a:r>
              <a:endParaRPr kumimoji="1" lang="en-US" altLang="ja-JP" sz="1600" dirty="0">
                <a:solidFill>
                  <a:schemeClr val="tx1"/>
                </a:solidFill>
                <a:latin typeface="Century" panose="02040604050505020304" pitchFamily="18" charset="0"/>
              </a:endParaRPr>
            </a:p>
            <a:p>
              <a:pPr algn="ctr"/>
              <a:r>
                <a:rPr kumimoji="1" lang="ja-JP" altLang="en-US" sz="1600" dirty="0">
                  <a:solidFill>
                    <a:schemeClr val="tx1"/>
                  </a:solidFill>
                  <a:latin typeface="Century" panose="02040604050505020304" pitchFamily="18" charset="0"/>
                </a:rPr>
                <a:t>過剰摂取</a:t>
              </a:r>
            </a:p>
          </p:txBody>
        </p:sp>
      </p:grpSp>
      <p:sp>
        <p:nvSpPr>
          <p:cNvPr id="384" name="正方形/長方形 383">
            <a:extLst>
              <a:ext uri="{FF2B5EF4-FFF2-40B4-BE49-F238E27FC236}">
                <a16:creationId xmlns:a16="http://schemas.microsoft.com/office/drawing/2014/main" id="{884A29B9-2FB6-5F20-EF65-383FB64D8528}"/>
              </a:ext>
            </a:extLst>
          </p:cNvPr>
          <p:cNvSpPr/>
          <p:nvPr/>
        </p:nvSpPr>
        <p:spPr>
          <a:xfrm>
            <a:off x="129293" y="2726183"/>
            <a:ext cx="1232202" cy="318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Century" panose="02040604050505020304" pitchFamily="18" charset="0"/>
              </a:rPr>
              <a:t>通常時</a:t>
            </a:r>
          </a:p>
        </p:txBody>
      </p:sp>
      <p:sp>
        <p:nvSpPr>
          <p:cNvPr id="385" name="正方形/長方形 384">
            <a:extLst>
              <a:ext uri="{FF2B5EF4-FFF2-40B4-BE49-F238E27FC236}">
                <a16:creationId xmlns:a16="http://schemas.microsoft.com/office/drawing/2014/main" id="{AD3BA2CE-0208-2A3A-B884-208955739D92}"/>
              </a:ext>
            </a:extLst>
          </p:cNvPr>
          <p:cNvSpPr/>
          <p:nvPr/>
        </p:nvSpPr>
        <p:spPr>
          <a:xfrm>
            <a:off x="129293" y="5264431"/>
            <a:ext cx="1232202" cy="318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Century" panose="02040604050505020304" pitchFamily="18" charset="0"/>
              </a:rPr>
              <a:t>事案当日</a:t>
            </a:r>
          </a:p>
        </p:txBody>
      </p:sp>
      <p:sp>
        <p:nvSpPr>
          <p:cNvPr id="4" name="角丸四角形 9">
            <a:extLst>
              <a:ext uri="{FF2B5EF4-FFF2-40B4-BE49-F238E27FC236}">
                <a16:creationId xmlns:a16="http://schemas.microsoft.com/office/drawing/2014/main" id="{80FDFE02-5C13-A300-3A19-83CA9F861555}"/>
              </a:ext>
            </a:extLst>
          </p:cNvPr>
          <p:cNvSpPr/>
          <p:nvPr/>
        </p:nvSpPr>
        <p:spPr>
          <a:xfrm>
            <a:off x="72908" y="96839"/>
            <a:ext cx="73438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Text Box 64">
            <a:extLst>
              <a:ext uri="{FF2B5EF4-FFF2-40B4-BE49-F238E27FC236}">
                <a16:creationId xmlns:a16="http://schemas.microsoft.com/office/drawing/2014/main" id="{9959D517-0030-1694-99DE-D8011DE154BE}"/>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放流水質 全りん値超過について（２）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pSp>
        <p:nvGrpSpPr>
          <p:cNvPr id="370" name="グループ化 369">
            <a:extLst>
              <a:ext uri="{FF2B5EF4-FFF2-40B4-BE49-F238E27FC236}">
                <a16:creationId xmlns:a16="http://schemas.microsoft.com/office/drawing/2014/main" id="{EEC42779-F5F6-6478-8BEA-B5062892FB83}"/>
              </a:ext>
            </a:extLst>
          </p:cNvPr>
          <p:cNvGrpSpPr/>
          <p:nvPr/>
        </p:nvGrpSpPr>
        <p:grpSpPr>
          <a:xfrm>
            <a:off x="1385555" y="3938925"/>
            <a:ext cx="8567120" cy="2919075"/>
            <a:chOff x="1385555" y="3802479"/>
            <a:chExt cx="8567120" cy="2919075"/>
          </a:xfrm>
        </p:grpSpPr>
        <p:grpSp>
          <p:nvGrpSpPr>
            <p:cNvPr id="415" name="グループ化 414">
              <a:extLst>
                <a:ext uri="{FF2B5EF4-FFF2-40B4-BE49-F238E27FC236}">
                  <a16:creationId xmlns:a16="http://schemas.microsoft.com/office/drawing/2014/main" id="{4500BB44-2D06-E03F-9622-4AD212AA53F8}"/>
                </a:ext>
              </a:extLst>
            </p:cNvPr>
            <p:cNvGrpSpPr/>
            <p:nvPr/>
          </p:nvGrpSpPr>
          <p:grpSpPr>
            <a:xfrm>
              <a:off x="1385555" y="3802479"/>
              <a:ext cx="8567120" cy="2919075"/>
              <a:chOff x="1385555" y="1197012"/>
              <a:chExt cx="9549230" cy="3253704"/>
            </a:xfrm>
          </p:grpSpPr>
          <p:grpSp>
            <p:nvGrpSpPr>
              <p:cNvPr id="416" name="グループ化 415">
                <a:extLst>
                  <a:ext uri="{FF2B5EF4-FFF2-40B4-BE49-F238E27FC236}">
                    <a16:creationId xmlns:a16="http://schemas.microsoft.com/office/drawing/2014/main" id="{1B34F798-034C-AEAB-6A30-8F345B2D3265}"/>
                  </a:ext>
                </a:extLst>
              </p:cNvPr>
              <p:cNvGrpSpPr/>
              <p:nvPr/>
            </p:nvGrpSpPr>
            <p:grpSpPr>
              <a:xfrm>
                <a:off x="1564693" y="1698971"/>
                <a:ext cx="7161134" cy="2038670"/>
                <a:chOff x="1221794" y="1819566"/>
                <a:chExt cx="8444728" cy="2404091"/>
              </a:xfrm>
            </p:grpSpPr>
            <p:sp>
              <p:nvSpPr>
                <p:cNvPr id="424" name="正方形/長方形 423">
                  <a:extLst>
                    <a:ext uri="{FF2B5EF4-FFF2-40B4-BE49-F238E27FC236}">
                      <a16:creationId xmlns:a16="http://schemas.microsoft.com/office/drawing/2014/main" id="{E22B398F-826A-712F-EA7E-97AD5EEA0063}"/>
                    </a:ext>
                  </a:extLst>
                </p:cNvPr>
                <p:cNvSpPr/>
                <p:nvPr/>
              </p:nvSpPr>
              <p:spPr>
                <a:xfrm>
                  <a:off x="6865262" y="2511685"/>
                  <a:ext cx="1004443" cy="103842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25" name="四角形: 角を丸くする 363">
                  <a:extLst>
                    <a:ext uri="{FF2B5EF4-FFF2-40B4-BE49-F238E27FC236}">
                      <a16:creationId xmlns:a16="http://schemas.microsoft.com/office/drawing/2014/main" id="{AEA13BE5-A2AD-1D18-B341-9BA1D7C3800F}"/>
                    </a:ext>
                  </a:extLst>
                </p:cNvPr>
                <p:cNvSpPr/>
                <p:nvPr/>
              </p:nvSpPr>
              <p:spPr>
                <a:xfrm>
                  <a:off x="7572387" y="2009563"/>
                  <a:ext cx="2094135" cy="2214094"/>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26" name="四角形: 角を丸くする 363">
                  <a:extLst>
                    <a:ext uri="{FF2B5EF4-FFF2-40B4-BE49-F238E27FC236}">
                      <a16:creationId xmlns:a16="http://schemas.microsoft.com/office/drawing/2014/main" id="{EFD705E4-D767-CD66-11B0-C5A3E92EB622}"/>
                    </a:ext>
                  </a:extLst>
                </p:cNvPr>
                <p:cNvSpPr/>
                <p:nvPr/>
              </p:nvSpPr>
              <p:spPr>
                <a:xfrm>
                  <a:off x="4111289" y="2009563"/>
                  <a:ext cx="2935958" cy="2214094"/>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27" name="四角形: 角を丸くする 363">
                  <a:extLst>
                    <a:ext uri="{FF2B5EF4-FFF2-40B4-BE49-F238E27FC236}">
                      <a16:creationId xmlns:a16="http://schemas.microsoft.com/office/drawing/2014/main" id="{A06E22DE-3EE2-232B-C41D-2CAA5BFBCE90}"/>
                    </a:ext>
                  </a:extLst>
                </p:cNvPr>
                <p:cNvSpPr/>
                <p:nvPr/>
              </p:nvSpPr>
              <p:spPr>
                <a:xfrm>
                  <a:off x="1221794" y="2009563"/>
                  <a:ext cx="2935958" cy="2214093"/>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28" name="部分円 427">
                  <a:extLst>
                    <a:ext uri="{FF2B5EF4-FFF2-40B4-BE49-F238E27FC236}">
                      <a16:creationId xmlns:a16="http://schemas.microsoft.com/office/drawing/2014/main" id="{BE0120F9-B46B-9EE4-9B9A-096DCF3722FD}"/>
                    </a:ext>
                  </a:extLst>
                </p:cNvPr>
                <p:cNvSpPr/>
                <p:nvPr/>
              </p:nvSpPr>
              <p:spPr>
                <a:xfrm rot="900000">
                  <a:off x="1607679" y="2825061"/>
                  <a:ext cx="1132115" cy="1132114"/>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429" name="楕円 428">
                  <a:extLst>
                    <a:ext uri="{FF2B5EF4-FFF2-40B4-BE49-F238E27FC236}">
                      <a16:creationId xmlns:a16="http://schemas.microsoft.com/office/drawing/2014/main" id="{187E6447-3D8E-87B8-CB79-86F544C4DC57}"/>
                    </a:ext>
                  </a:extLst>
                </p:cNvPr>
                <p:cNvSpPr/>
                <p:nvPr/>
              </p:nvSpPr>
              <p:spPr>
                <a:xfrm>
                  <a:off x="3340164" y="3019348"/>
                  <a:ext cx="230510" cy="23051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Ｐ</a:t>
                  </a:r>
                </a:p>
              </p:txBody>
            </p:sp>
            <p:sp>
              <p:nvSpPr>
                <p:cNvPr id="430" name="正方形/長方形 429">
                  <a:extLst>
                    <a:ext uri="{FF2B5EF4-FFF2-40B4-BE49-F238E27FC236}">
                      <a16:creationId xmlns:a16="http://schemas.microsoft.com/office/drawing/2014/main" id="{596A686B-5280-C066-A675-DB99A61B09FB}"/>
                    </a:ext>
                  </a:extLst>
                </p:cNvPr>
                <p:cNvSpPr/>
                <p:nvPr/>
              </p:nvSpPr>
              <p:spPr>
                <a:xfrm>
                  <a:off x="1818219" y="3550207"/>
                  <a:ext cx="711032" cy="318178"/>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FF0101"/>
                      </a:solidFill>
                      <a:latin typeface="Century" panose="02040604050505020304" pitchFamily="18" charset="0"/>
                    </a:rPr>
                    <a:t>PO4</a:t>
                  </a:r>
                  <a:endParaRPr kumimoji="1" lang="ja-JP" altLang="en-US" sz="1400" b="1" dirty="0">
                    <a:solidFill>
                      <a:srgbClr val="FF0101"/>
                    </a:solidFill>
                    <a:latin typeface="Century" panose="02040604050505020304" pitchFamily="18" charset="0"/>
                  </a:endParaRPr>
                </a:p>
              </p:txBody>
            </p:sp>
            <p:cxnSp>
              <p:nvCxnSpPr>
                <p:cNvPr id="431" name="直線矢印コネクタ 430">
                  <a:extLst>
                    <a:ext uri="{FF2B5EF4-FFF2-40B4-BE49-F238E27FC236}">
                      <a16:creationId xmlns:a16="http://schemas.microsoft.com/office/drawing/2014/main" id="{19A744D4-A7C2-B273-36ED-E875E0A8EDA2}"/>
                    </a:ext>
                  </a:extLst>
                </p:cNvPr>
                <p:cNvCxnSpPr>
                  <a:cxnSpLocks/>
                </p:cNvCxnSpPr>
                <p:nvPr/>
              </p:nvCxnSpPr>
              <p:spPr>
                <a:xfrm flipV="1">
                  <a:off x="2607267" y="3124769"/>
                  <a:ext cx="723984" cy="425438"/>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32" name="直線矢印コネクタ 431">
                  <a:extLst>
                    <a:ext uri="{FF2B5EF4-FFF2-40B4-BE49-F238E27FC236}">
                      <a16:creationId xmlns:a16="http://schemas.microsoft.com/office/drawing/2014/main" id="{ED6D1507-720F-D011-0410-9B7356424FEC}"/>
                    </a:ext>
                  </a:extLst>
                </p:cNvPr>
                <p:cNvCxnSpPr>
                  <a:cxnSpLocks/>
                </p:cNvCxnSpPr>
                <p:nvPr/>
              </p:nvCxnSpPr>
              <p:spPr>
                <a:xfrm flipV="1">
                  <a:off x="2607267" y="2853135"/>
                  <a:ext cx="429162" cy="697072"/>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33" name="矢印: 下 432">
                  <a:extLst>
                    <a:ext uri="{FF2B5EF4-FFF2-40B4-BE49-F238E27FC236}">
                      <a16:creationId xmlns:a16="http://schemas.microsoft.com/office/drawing/2014/main" id="{16186DCB-A5D2-2D81-C691-F5452B81B416}"/>
                    </a:ext>
                  </a:extLst>
                </p:cNvPr>
                <p:cNvSpPr/>
                <p:nvPr/>
              </p:nvSpPr>
              <p:spPr>
                <a:xfrm>
                  <a:off x="2036303" y="2466602"/>
                  <a:ext cx="304801" cy="24877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34" name="正方形/長方形 433">
                  <a:extLst>
                    <a:ext uri="{FF2B5EF4-FFF2-40B4-BE49-F238E27FC236}">
                      <a16:creationId xmlns:a16="http://schemas.microsoft.com/office/drawing/2014/main" id="{8534E090-EC0E-E75E-BD1E-C84858BF632C}"/>
                    </a:ext>
                  </a:extLst>
                </p:cNvPr>
                <p:cNvSpPr/>
                <p:nvPr/>
              </p:nvSpPr>
              <p:spPr>
                <a:xfrm>
                  <a:off x="1792241" y="2018883"/>
                  <a:ext cx="737010" cy="26473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FF0101"/>
                      </a:solidFill>
                      <a:latin typeface="Century" panose="02040604050505020304" pitchFamily="18" charset="0"/>
                    </a:rPr>
                    <a:t>有機物</a:t>
                  </a:r>
                </a:p>
              </p:txBody>
            </p:sp>
            <p:sp>
              <p:nvSpPr>
                <p:cNvPr id="435" name="正方形/長方形 434">
                  <a:extLst>
                    <a:ext uri="{FF2B5EF4-FFF2-40B4-BE49-F238E27FC236}">
                      <a16:creationId xmlns:a16="http://schemas.microsoft.com/office/drawing/2014/main" id="{F69BEBF7-A4C1-2B48-4BDC-EEA6157556E6}"/>
                    </a:ext>
                  </a:extLst>
                </p:cNvPr>
                <p:cNvSpPr/>
                <p:nvPr/>
              </p:nvSpPr>
              <p:spPr>
                <a:xfrm>
                  <a:off x="2607267" y="2581093"/>
                  <a:ext cx="963407" cy="2487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101"/>
                      </a:solidFill>
                      <a:latin typeface="Century" panose="02040604050505020304" pitchFamily="18" charset="0"/>
                    </a:rPr>
                    <a:t>エネルギー</a:t>
                  </a:r>
                </a:p>
              </p:txBody>
            </p:sp>
            <p:sp>
              <p:nvSpPr>
                <p:cNvPr id="436" name="部分円 435">
                  <a:extLst>
                    <a:ext uri="{FF2B5EF4-FFF2-40B4-BE49-F238E27FC236}">
                      <a16:creationId xmlns:a16="http://schemas.microsoft.com/office/drawing/2014/main" id="{BAF9FA32-596D-21D5-C405-5269E42696AA}"/>
                    </a:ext>
                  </a:extLst>
                </p:cNvPr>
                <p:cNvSpPr/>
                <p:nvPr/>
              </p:nvSpPr>
              <p:spPr>
                <a:xfrm rot="900000">
                  <a:off x="4386948" y="2825061"/>
                  <a:ext cx="1132115" cy="1132114"/>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437" name="楕円 436">
                  <a:extLst>
                    <a:ext uri="{FF2B5EF4-FFF2-40B4-BE49-F238E27FC236}">
                      <a16:creationId xmlns:a16="http://schemas.microsoft.com/office/drawing/2014/main" id="{9347B701-9439-1524-A96A-DCBC12C10A44}"/>
                    </a:ext>
                  </a:extLst>
                </p:cNvPr>
                <p:cNvSpPr>
                  <a:spLocks noChangeAspect="1"/>
                </p:cNvSpPr>
                <p:nvPr/>
              </p:nvSpPr>
              <p:spPr>
                <a:xfrm>
                  <a:off x="4842415" y="2066190"/>
                  <a:ext cx="231865" cy="23186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Ｐ</a:t>
                  </a:r>
                </a:p>
              </p:txBody>
            </p:sp>
            <p:cxnSp>
              <p:nvCxnSpPr>
                <p:cNvPr id="438" name="直線矢印コネクタ 437">
                  <a:extLst>
                    <a:ext uri="{FF2B5EF4-FFF2-40B4-BE49-F238E27FC236}">
                      <a16:creationId xmlns:a16="http://schemas.microsoft.com/office/drawing/2014/main" id="{8205B91E-52D3-A89B-FD86-F9EAFE20CB10}"/>
                    </a:ext>
                  </a:extLst>
                </p:cNvPr>
                <p:cNvCxnSpPr>
                  <a:cxnSpLocks/>
                </p:cNvCxnSpPr>
                <p:nvPr/>
              </p:nvCxnSpPr>
              <p:spPr>
                <a:xfrm flipV="1">
                  <a:off x="5386536" y="3124769"/>
                  <a:ext cx="723984" cy="425438"/>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39" name="直線矢印コネクタ 438">
                  <a:extLst>
                    <a:ext uri="{FF2B5EF4-FFF2-40B4-BE49-F238E27FC236}">
                      <a16:creationId xmlns:a16="http://schemas.microsoft.com/office/drawing/2014/main" id="{46E3ED12-4EA0-99A1-53C8-63ABEF765FA6}"/>
                    </a:ext>
                  </a:extLst>
                </p:cNvPr>
                <p:cNvCxnSpPr>
                  <a:cxnSpLocks/>
                </p:cNvCxnSpPr>
                <p:nvPr/>
              </p:nvCxnSpPr>
              <p:spPr>
                <a:xfrm flipV="1">
                  <a:off x="5386536" y="2853135"/>
                  <a:ext cx="429162" cy="697072"/>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40" name="矢印: 下 439">
                  <a:extLst>
                    <a:ext uri="{FF2B5EF4-FFF2-40B4-BE49-F238E27FC236}">
                      <a16:creationId xmlns:a16="http://schemas.microsoft.com/office/drawing/2014/main" id="{587AF943-52F2-E2E1-260F-3A399E8F638D}"/>
                    </a:ext>
                  </a:extLst>
                </p:cNvPr>
                <p:cNvSpPr/>
                <p:nvPr/>
              </p:nvSpPr>
              <p:spPr>
                <a:xfrm>
                  <a:off x="4815573" y="2466602"/>
                  <a:ext cx="304801" cy="24877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41" name="正方形/長方形 440">
                  <a:extLst>
                    <a:ext uri="{FF2B5EF4-FFF2-40B4-BE49-F238E27FC236}">
                      <a16:creationId xmlns:a16="http://schemas.microsoft.com/office/drawing/2014/main" id="{E6E07295-1794-1978-6D5F-041CD8A8350D}"/>
                    </a:ext>
                  </a:extLst>
                </p:cNvPr>
                <p:cNvSpPr>
                  <a:spLocks noChangeAspect="1"/>
                </p:cNvSpPr>
                <p:nvPr/>
              </p:nvSpPr>
              <p:spPr>
                <a:xfrm>
                  <a:off x="4573296" y="3612888"/>
                  <a:ext cx="728987" cy="26498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FF0101"/>
                      </a:solidFill>
                      <a:latin typeface="Century" panose="02040604050505020304" pitchFamily="18" charset="0"/>
                    </a:rPr>
                    <a:t>有機物</a:t>
                  </a:r>
                </a:p>
              </p:txBody>
            </p:sp>
            <p:sp>
              <p:nvSpPr>
                <p:cNvPr id="442" name="正方形/長方形 441">
                  <a:extLst>
                    <a:ext uri="{FF2B5EF4-FFF2-40B4-BE49-F238E27FC236}">
                      <a16:creationId xmlns:a16="http://schemas.microsoft.com/office/drawing/2014/main" id="{AC6EB872-E167-F72C-0B1F-6448E450C7DC}"/>
                    </a:ext>
                  </a:extLst>
                </p:cNvPr>
                <p:cNvSpPr/>
                <p:nvPr/>
              </p:nvSpPr>
              <p:spPr>
                <a:xfrm>
                  <a:off x="5386535" y="2581093"/>
                  <a:ext cx="963407" cy="2487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101"/>
                      </a:solidFill>
                      <a:latin typeface="Century" panose="02040604050505020304" pitchFamily="18" charset="0"/>
                    </a:rPr>
                    <a:t>エネルギー</a:t>
                  </a:r>
                </a:p>
              </p:txBody>
            </p:sp>
            <p:sp>
              <p:nvSpPr>
                <p:cNvPr id="444" name="正方形/長方形 443">
                  <a:extLst>
                    <a:ext uri="{FF2B5EF4-FFF2-40B4-BE49-F238E27FC236}">
                      <a16:creationId xmlns:a16="http://schemas.microsoft.com/office/drawing/2014/main" id="{4C86221C-B030-3EC1-C7D7-6137DB8A453B}"/>
                    </a:ext>
                  </a:extLst>
                </p:cNvPr>
                <p:cNvSpPr/>
                <p:nvPr/>
              </p:nvSpPr>
              <p:spPr>
                <a:xfrm>
                  <a:off x="6142488" y="3059120"/>
                  <a:ext cx="748070" cy="2487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101"/>
                      </a:solidFill>
                      <a:latin typeface="Century" panose="02040604050505020304" pitchFamily="18" charset="0"/>
                    </a:rPr>
                    <a:t>不要物</a:t>
                  </a:r>
                  <a:endParaRPr kumimoji="1" lang="ja-JP" altLang="en-US" sz="1200" b="1" dirty="0">
                    <a:solidFill>
                      <a:srgbClr val="FF0101"/>
                    </a:solidFill>
                    <a:latin typeface="Century" panose="02040604050505020304" pitchFamily="18" charset="0"/>
                  </a:endParaRPr>
                </a:p>
              </p:txBody>
            </p:sp>
            <p:sp>
              <p:nvSpPr>
                <p:cNvPr id="445" name="部分円 444">
                  <a:extLst>
                    <a:ext uri="{FF2B5EF4-FFF2-40B4-BE49-F238E27FC236}">
                      <a16:creationId xmlns:a16="http://schemas.microsoft.com/office/drawing/2014/main" id="{F042FBBF-491A-9E16-F9B3-7D2E3F9B03AB}"/>
                    </a:ext>
                  </a:extLst>
                </p:cNvPr>
                <p:cNvSpPr/>
                <p:nvPr/>
              </p:nvSpPr>
              <p:spPr>
                <a:xfrm rot="900000">
                  <a:off x="7934878" y="2825061"/>
                  <a:ext cx="1132115" cy="1132114"/>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446" name="正方形/長方形 445">
                  <a:extLst>
                    <a:ext uri="{FF2B5EF4-FFF2-40B4-BE49-F238E27FC236}">
                      <a16:creationId xmlns:a16="http://schemas.microsoft.com/office/drawing/2014/main" id="{EC1B3FA5-E3FD-6845-2D4D-0BB6794E8573}"/>
                    </a:ext>
                  </a:extLst>
                </p:cNvPr>
                <p:cNvSpPr/>
                <p:nvPr/>
              </p:nvSpPr>
              <p:spPr>
                <a:xfrm>
                  <a:off x="8145414" y="3550207"/>
                  <a:ext cx="711032" cy="318178"/>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FF0101"/>
                      </a:solidFill>
                      <a:latin typeface="Century" panose="02040604050505020304" pitchFamily="18" charset="0"/>
                    </a:rPr>
                    <a:t>PO4</a:t>
                  </a:r>
                  <a:endParaRPr kumimoji="1" lang="ja-JP" altLang="en-US" sz="1400" b="1" dirty="0">
                    <a:solidFill>
                      <a:srgbClr val="FF0101"/>
                    </a:solidFill>
                    <a:latin typeface="Century" panose="02040604050505020304" pitchFamily="18" charset="0"/>
                  </a:endParaRPr>
                </a:p>
              </p:txBody>
            </p:sp>
            <p:sp>
              <p:nvSpPr>
                <p:cNvPr id="14" name="楕円 13">
                  <a:extLst>
                    <a:ext uri="{FF2B5EF4-FFF2-40B4-BE49-F238E27FC236}">
                      <a16:creationId xmlns:a16="http://schemas.microsoft.com/office/drawing/2014/main" id="{1D3DF390-37CB-635F-2931-2FDDF436561B}"/>
                    </a:ext>
                  </a:extLst>
                </p:cNvPr>
                <p:cNvSpPr>
                  <a:spLocks noChangeAspect="1"/>
                </p:cNvSpPr>
                <p:nvPr/>
              </p:nvSpPr>
              <p:spPr>
                <a:xfrm>
                  <a:off x="6520878" y="2108777"/>
                  <a:ext cx="378556" cy="37855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Ｐ</a:t>
                  </a:r>
                  <a:endParaRPr kumimoji="1" lang="ja-JP" altLang="en-US" sz="1600" b="1" dirty="0">
                    <a:solidFill>
                      <a:srgbClr val="FF0101"/>
                    </a:solidFill>
                    <a:latin typeface="Century" panose="02040604050505020304" pitchFamily="18" charset="0"/>
                  </a:endParaRPr>
                </a:p>
              </p:txBody>
            </p:sp>
            <p:sp>
              <p:nvSpPr>
                <p:cNvPr id="15" name="楕円 14">
                  <a:extLst>
                    <a:ext uri="{FF2B5EF4-FFF2-40B4-BE49-F238E27FC236}">
                      <a16:creationId xmlns:a16="http://schemas.microsoft.com/office/drawing/2014/main" id="{997AD95C-F6EB-7099-2183-C29261B8F146}"/>
                    </a:ext>
                  </a:extLst>
                </p:cNvPr>
                <p:cNvSpPr>
                  <a:spLocks noChangeAspect="1"/>
                </p:cNvSpPr>
                <p:nvPr/>
              </p:nvSpPr>
              <p:spPr>
                <a:xfrm>
                  <a:off x="7723706" y="2108777"/>
                  <a:ext cx="378556" cy="37855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101"/>
                      </a:solidFill>
                      <a:latin typeface="Century" panose="02040604050505020304" pitchFamily="18" charset="0"/>
                    </a:rPr>
                    <a:t>Ｐ</a:t>
                  </a:r>
                  <a:endParaRPr kumimoji="1" lang="ja-JP" altLang="en-US" sz="1600" b="1" dirty="0">
                    <a:solidFill>
                      <a:srgbClr val="FF0101"/>
                    </a:solidFill>
                    <a:latin typeface="Century" panose="02040604050505020304" pitchFamily="18" charset="0"/>
                  </a:endParaRPr>
                </a:p>
              </p:txBody>
            </p:sp>
            <p:sp>
              <p:nvSpPr>
                <p:cNvPr id="16" name="矢印: 下 15">
                  <a:extLst>
                    <a:ext uri="{FF2B5EF4-FFF2-40B4-BE49-F238E27FC236}">
                      <a16:creationId xmlns:a16="http://schemas.microsoft.com/office/drawing/2014/main" id="{6F3A4053-6693-D646-74BD-887FD690608F}"/>
                    </a:ext>
                  </a:extLst>
                </p:cNvPr>
                <p:cNvSpPr/>
                <p:nvPr/>
              </p:nvSpPr>
              <p:spPr>
                <a:xfrm rot="2818103">
                  <a:off x="6847813" y="1847580"/>
                  <a:ext cx="304800" cy="24877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矢印: 下 16">
                  <a:extLst>
                    <a:ext uri="{FF2B5EF4-FFF2-40B4-BE49-F238E27FC236}">
                      <a16:creationId xmlns:a16="http://schemas.microsoft.com/office/drawing/2014/main" id="{F61F6A44-189A-A0E1-BDD1-C29521AEED6C}"/>
                    </a:ext>
                  </a:extLst>
                </p:cNvPr>
                <p:cNvSpPr/>
                <p:nvPr/>
              </p:nvSpPr>
              <p:spPr>
                <a:xfrm rot="18900000">
                  <a:off x="7709230" y="1848984"/>
                  <a:ext cx="304800" cy="24877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417" name="矢印: 右 416">
                <a:extLst>
                  <a:ext uri="{FF2B5EF4-FFF2-40B4-BE49-F238E27FC236}">
                    <a16:creationId xmlns:a16="http://schemas.microsoft.com/office/drawing/2014/main" id="{D3E7D251-19FC-4241-4890-AA58D2F7D328}"/>
                  </a:ext>
                </a:extLst>
              </p:cNvPr>
              <p:cNvSpPr/>
              <p:nvPr/>
            </p:nvSpPr>
            <p:spPr>
              <a:xfrm>
                <a:off x="9315924" y="1810849"/>
                <a:ext cx="685800" cy="1557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楕円 417">
                <a:extLst>
                  <a:ext uri="{FF2B5EF4-FFF2-40B4-BE49-F238E27FC236}">
                    <a16:creationId xmlns:a16="http://schemas.microsoft.com/office/drawing/2014/main" id="{8EA62E40-3E83-77E1-E991-49582508A99E}"/>
                  </a:ext>
                </a:extLst>
              </p:cNvPr>
              <p:cNvSpPr/>
              <p:nvPr/>
            </p:nvSpPr>
            <p:spPr>
              <a:xfrm>
                <a:off x="7144856" y="2458617"/>
                <a:ext cx="1223350" cy="12233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矢印: 下 418">
                <a:extLst>
                  <a:ext uri="{FF2B5EF4-FFF2-40B4-BE49-F238E27FC236}">
                    <a16:creationId xmlns:a16="http://schemas.microsoft.com/office/drawing/2014/main" id="{286C407B-0808-48F0-F2C1-8B2AA81AA62B}"/>
                  </a:ext>
                </a:extLst>
              </p:cNvPr>
              <p:cNvSpPr/>
              <p:nvPr/>
            </p:nvSpPr>
            <p:spPr>
              <a:xfrm rot="16200000">
                <a:off x="8329846" y="3111979"/>
                <a:ext cx="889383" cy="7079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正方形/長方形 419">
                <a:extLst>
                  <a:ext uri="{FF2B5EF4-FFF2-40B4-BE49-F238E27FC236}">
                    <a16:creationId xmlns:a16="http://schemas.microsoft.com/office/drawing/2014/main" id="{0A9AD871-7088-4045-DC32-48AFA1155382}"/>
                  </a:ext>
                </a:extLst>
              </p:cNvPr>
              <p:cNvSpPr/>
              <p:nvPr/>
            </p:nvSpPr>
            <p:spPr>
              <a:xfrm>
                <a:off x="9120282" y="3378172"/>
                <a:ext cx="1814503" cy="88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Century" panose="02040604050505020304" pitchFamily="18" charset="0"/>
                  </a:rPr>
                  <a:t>余剰汚泥として</a:t>
                </a:r>
                <a:endParaRPr kumimoji="1" lang="en-US" altLang="ja-JP" sz="1600" dirty="0">
                  <a:solidFill>
                    <a:schemeClr val="tx1"/>
                  </a:solidFill>
                  <a:latin typeface="Century" panose="02040604050505020304" pitchFamily="18" charset="0"/>
                </a:endParaRPr>
              </a:p>
              <a:p>
                <a:r>
                  <a:rPr kumimoji="1" lang="ja-JP" altLang="en-US" sz="1600" dirty="0">
                    <a:solidFill>
                      <a:schemeClr val="tx1"/>
                    </a:solidFill>
                    <a:latin typeface="Century" panose="02040604050505020304" pitchFamily="18" charset="0"/>
                  </a:rPr>
                  <a:t>系外排出する</a:t>
                </a:r>
                <a:endParaRPr kumimoji="1" lang="en-US" altLang="ja-JP" sz="1600" dirty="0">
                  <a:solidFill>
                    <a:schemeClr val="tx1"/>
                  </a:solidFill>
                  <a:latin typeface="Century" panose="02040604050505020304" pitchFamily="18" charset="0"/>
                </a:endParaRPr>
              </a:p>
              <a:p>
                <a:r>
                  <a:rPr kumimoji="1" lang="ja-JP" altLang="en-US" sz="1600" dirty="0">
                    <a:solidFill>
                      <a:schemeClr val="tx1"/>
                    </a:solidFill>
                    <a:latin typeface="Century" panose="02040604050505020304" pitchFamily="18" charset="0"/>
                  </a:rPr>
                  <a:t>りんも減少</a:t>
                </a:r>
              </a:p>
            </p:txBody>
          </p:sp>
          <p:sp>
            <p:nvSpPr>
              <p:cNvPr id="421" name="正方形/長方形 420">
                <a:extLst>
                  <a:ext uri="{FF2B5EF4-FFF2-40B4-BE49-F238E27FC236}">
                    <a16:creationId xmlns:a16="http://schemas.microsoft.com/office/drawing/2014/main" id="{71A1DF93-0E89-1EBD-00DF-7377FE27EA12}"/>
                  </a:ext>
                </a:extLst>
              </p:cNvPr>
              <p:cNvSpPr/>
              <p:nvPr/>
            </p:nvSpPr>
            <p:spPr>
              <a:xfrm>
                <a:off x="9704977" y="2032383"/>
                <a:ext cx="1156309" cy="318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Century" panose="02040604050505020304" pitchFamily="18" charset="0"/>
                  </a:rPr>
                  <a:t>放流水</a:t>
                </a:r>
              </a:p>
            </p:txBody>
          </p:sp>
          <p:sp>
            <p:nvSpPr>
              <p:cNvPr id="422" name="正方形/長方形 421">
                <a:extLst>
                  <a:ext uri="{FF2B5EF4-FFF2-40B4-BE49-F238E27FC236}">
                    <a16:creationId xmlns:a16="http://schemas.microsoft.com/office/drawing/2014/main" id="{6B91B201-4CDF-E75B-DCAC-8EA040F55C21}"/>
                  </a:ext>
                </a:extLst>
              </p:cNvPr>
              <p:cNvSpPr/>
              <p:nvPr/>
            </p:nvSpPr>
            <p:spPr>
              <a:xfrm>
                <a:off x="1385555" y="3803418"/>
                <a:ext cx="2634144" cy="55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Century" panose="02040604050505020304" pitchFamily="18" charset="0"/>
                  </a:rPr>
                  <a:t>有機物が少なく</a:t>
                </a:r>
                <a:endParaRPr kumimoji="1" lang="en-US" altLang="ja-JP" sz="1600" dirty="0">
                  <a:solidFill>
                    <a:schemeClr val="tx1"/>
                  </a:solidFill>
                  <a:latin typeface="Century" panose="02040604050505020304" pitchFamily="18" charset="0"/>
                </a:endParaRPr>
              </a:p>
              <a:p>
                <a:pPr algn="ctr"/>
                <a:r>
                  <a:rPr kumimoji="1" lang="ja-JP" altLang="en-US" sz="1600" dirty="0">
                    <a:solidFill>
                      <a:schemeClr val="tx1"/>
                    </a:solidFill>
                    <a:latin typeface="Century" panose="02040604050505020304" pitchFamily="18" charset="0"/>
                  </a:rPr>
                  <a:t>りんの放出が減少</a:t>
                </a:r>
              </a:p>
            </p:txBody>
          </p:sp>
          <p:sp>
            <p:nvSpPr>
              <p:cNvPr id="423" name="正方形/長方形 422">
                <a:extLst>
                  <a:ext uri="{FF2B5EF4-FFF2-40B4-BE49-F238E27FC236}">
                    <a16:creationId xmlns:a16="http://schemas.microsoft.com/office/drawing/2014/main" id="{C0FF620C-D0BA-CA0D-9078-8DEE683ADAF5}"/>
                  </a:ext>
                </a:extLst>
              </p:cNvPr>
              <p:cNvSpPr/>
              <p:nvPr/>
            </p:nvSpPr>
            <p:spPr>
              <a:xfrm>
                <a:off x="3961290" y="3895286"/>
                <a:ext cx="2634144" cy="55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Century" panose="02040604050505020304" pitchFamily="18" charset="0"/>
                  </a:rPr>
                  <a:t>体内の有機物が少なく</a:t>
                </a:r>
                <a:endParaRPr kumimoji="1" lang="en-US" altLang="ja-JP" sz="1600" dirty="0">
                  <a:solidFill>
                    <a:schemeClr val="tx1"/>
                  </a:solidFill>
                  <a:latin typeface="Century" panose="02040604050505020304" pitchFamily="18" charset="0"/>
                </a:endParaRPr>
              </a:p>
              <a:p>
                <a:pPr algn="ctr"/>
                <a:r>
                  <a:rPr kumimoji="1" lang="ja-JP" altLang="en-US" sz="1600" dirty="0">
                    <a:solidFill>
                      <a:schemeClr val="tx1"/>
                    </a:solidFill>
                    <a:latin typeface="Century" panose="02040604050505020304" pitchFamily="18" charset="0"/>
                  </a:rPr>
                  <a:t>りんの摂取が減少</a:t>
                </a:r>
              </a:p>
            </p:txBody>
          </p:sp>
          <p:sp>
            <p:nvSpPr>
              <p:cNvPr id="30" name="正方形/長方形 29">
                <a:extLst>
                  <a:ext uri="{FF2B5EF4-FFF2-40B4-BE49-F238E27FC236}">
                    <a16:creationId xmlns:a16="http://schemas.microsoft.com/office/drawing/2014/main" id="{435156BA-7BCE-BA5F-4F97-7CCB022E196E}"/>
                  </a:ext>
                </a:extLst>
              </p:cNvPr>
              <p:cNvSpPr/>
              <p:nvPr/>
            </p:nvSpPr>
            <p:spPr>
              <a:xfrm>
                <a:off x="7635630" y="1197012"/>
                <a:ext cx="3247130" cy="565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Century" panose="02040604050505020304" pitchFamily="18" charset="0"/>
                  </a:rPr>
                  <a:t>応急処置として凝集剤</a:t>
                </a:r>
                <a:endParaRPr kumimoji="1" lang="en-US" altLang="ja-JP" sz="1600" dirty="0">
                  <a:solidFill>
                    <a:schemeClr val="tx1"/>
                  </a:solidFill>
                  <a:latin typeface="Century" panose="02040604050505020304" pitchFamily="18" charset="0"/>
                </a:endParaRPr>
              </a:p>
              <a:p>
                <a:r>
                  <a:rPr kumimoji="1" lang="ja-JP" altLang="en-US" sz="1600" dirty="0">
                    <a:solidFill>
                      <a:schemeClr val="tx1"/>
                    </a:solidFill>
                    <a:latin typeface="Century" panose="02040604050505020304" pitchFamily="18" charset="0"/>
                  </a:rPr>
                  <a:t>（ポリ硫酸第２鉄）を添加</a:t>
                </a:r>
              </a:p>
            </p:txBody>
          </p:sp>
        </p:grpSp>
        <p:grpSp>
          <p:nvGrpSpPr>
            <p:cNvPr id="25" name="グループ化 24">
              <a:extLst>
                <a:ext uri="{FF2B5EF4-FFF2-40B4-BE49-F238E27FC236}">
                  <a16:creationId xmlns:a16="http://schemas.microsoft.com/office/drawing/2014/main" id="{A30EF612-DBD1-5E2F-8AE2-216AB51292A0}"/>
                </a:ext>
              </a:extLst>
            </p:cNvPr>
            <p:cNvGrpSpPr/>
            <p:nvPr/>
          </p:nvGrpSpPr>
          <p:grpSpPr>
            <a:xfrm>
              <a:off x="6088111" y="3992222"/>
              <a:ext cx="865631" cy="402064"/>
              <a:chOff x="6088111" y="3992222"/>
              <a:chExt cx="865631" cy="402064"/>
            </a:xfrm>
          </p:grpSpPr>
          <p:sp>
            <p:nvSpPr>
              <p:cNvPr id="23" name="フリーフォーム: 図形 22">
                <a:extLst>
                  <a:ext uri="{FF2B5EF4-FFF2-40B4-BE49-F238E27FC236}">
                    <a16:creationId xmlns:a16="http://schemas.microsoft.com/office/drawing/2014/main" id="{24115C59-964F-7CCD-1A61-01B8FE13FD5B}"/>
                  </a:ext>
                </a:extLst>
              </p:cNvPr>
              <p:cNvSpPr/>
              <p:nvPr/>
            </p:nvSpPr>
            <p:spPr>
              <a:xfrm>
                <a:off x="6088111" y="4062893"/>
                <a:ext cx="416051" cy="331393"/>
              </a:xfrm>
              <a:custGeom>
                <a:avLst/>
                <a:gdLst>
                  <a:gd name="connsiteX0" fmla="*/ 438150 w 885825"/>
                  <a:gd name="connsiteY0" fmla="*/ 185737 h 771525"/>
                  <a:gd name="connsiteX1" fmla="*/ 0 w 885825"/>
                  <a:gd name="connsiteY1" fmla="*/ 342900 h 771525"/>
                  <a:gd name="connsiteX2" fmla="*/ 357188 w 885825"/>
                  <a:gd name="connsiteY2" fmla="*/ 290512 h 771525"/>
                  <a:gd name="connsiteX3" fmla="*/ 9525 w 885825"/>
                  <a:gd name="connsiteY3" fmla="*/ 619125 h 771525"/>
                  <a:gd name="connsiteX4" fmla="*/ 371475 w 885825"/>
                  <a:gd name="connsiteY4" fmla="*/ 428625 h 771525"/>
                  <a:gd name="connsiteX5" fmla="*/ 290513 w 885825"/>
                  <a:gd name="connsiteY5" fmla="*/ 771525 h 771525"/>
                  <a:gd name="connsiteX6" fmla="*/ 323850 w 885825"/>
                  <a:gd name="connsiteY6" fmla="*/ 704850 h 771525"/>
                  <a:gd name="connsiteX7" fmla="*/ 485775 w 885825"/>
                  <a:gd name="connsiteY7" fmla="*/ 333375 h 771525"/>
                  <a:gd name="connsiteX8" fmla="*/ 466725 w 885825"/>
                  <a:gd name="connsiteY8" fmla="*/ 561975 h 771525"/>
                  <a:gd name="connsiteX9" fmla="*/ 595313 w 885825"/>
                  <a:gd name="connsiteY9" fmla="*/ 214312 h 771525"/>
                  <a:gd name="connsiteX10" fmla="*/ 604838 w 885825"/>
                  <a:gd name="connsiteY10" fmla="*/ 342900 h 771525"/>
                  <a:gd name="connsiteX11" fmla="*/ 709613 w 885825"/>
                  <a:gd name="connsiteY11" fmla="*/ 123825 h 771525"/>
                  <a:gd name="connsiteX12" fmla="*/ 862013 w 885825"/>
                  <a:gd name="connsiteY12" fmla="*/ 71437 h 771525"/>
                  <a:gd name="connsiteX13" fmla="*/ 885825 w 885825"/>
                  <a:gd name="connsiteY13" fmla="*/ 85725 h 771525"/>
                  <a:gd name="connsiteX14" fmla="*/ 814388 w 885825"/>
                  <a:gd name="connsiteY14" fmla="*/ 9525 h 771525"/>
                  <a:gd name="connsiteX15" fmla="*/ 747713 w 885825"/>
                  <a:gd name="connsiteY15" fmla="*/ 0 h 771525"/>
                  <a:gd name="connsiteX16" fmla="*/ 690563 w 885825"/>
                  <a:gd name="connsiteY16" fmla="*/ 0 h 771525"/>
                  <a:gd name="connsiteX17" fmla="*/ 566738 w 885825"/>
                  <a:gd name="connsiteY17" fmla="*/ 52387 h 771525"/>
                  <a:gd name="connsiteX18" fmla="*/ 485775 w 885825"/>
                  <a:gd name="connsiteY18" fmla="*/ 90487 h 771525"/>
                  <a:gd name="connsiteX19" fmla="*/ 385763 w 885825"/>
                  <a:gd name="connsiteY19" fmla="*/ 166687 h 771525"/>
                  <a:gd name="connsiteX20" fmla="*/ 338138 w 885825"/>
                  <a:gd name="connsiteY20" fmla="*/ 209550 h 771525"/>
                  <a:gd name="connsiteX0" fmla="*/ 438150 w 885825"/>
                  <a:gd name="connsiteY0" fmla="*/ 185737 h 771525"/>
                  <a:gd name="connsiteX1" fmla="*/ 0 w 885825"/>
                  <a:gd name="connsiteY1" fmla="*/ 342900 h 771525"/>
                  <a:gd name="connsiteX2" fmla="*/ 357188 w 885825"/>
                  <a:gd name="connsiteY2" fmla="*/ 290512 h 771525"/>
                  <a:gd name="connsiteX3" fmla="*/ 9525 w 885825"/>
                  <a:gd name="connsiteY3" fmla="*/ 619125 h 771525"/>
                  <a:gd name="connsiteX4" fmla="*/ 371475 w 885825"/>
                  <a:gd name="connsiteY4" fmla="*/ 428625 h 771525"/>
                  <a:gd name="connsiteX5" fmla="*/ 290513 w 885825"/>
                  <a:gd name="connsiteY5" fmla="*/ 771525 h 771525"/>
                  <a:gd name="connsiteX6" fmla="*/ 323850 w 885825"/>
                  <a:gd name="connsiteY6" fmla="*/ 704850 h 771525"/>
                  <a:gd name="connsiteX7" fmla="*/ 485775 w 885825"/>
                  <a:gd name="connsiteY7" fmla="*/ 333375 h 771525"/>
                  <a:gd name="connsiteX8" fmla="*/ 466725 w 885825"/>
                  <a:gd name="connsiteY8" fmla="*/ 561975 h 771525"/>
                  <a:gd name="connsiteX9" fmla="*/ 595313 w 885825"/>
                  <a:gd name="connsiteY9" fmla="*/ 214312 h 771525"/>
                  <a:gd name="connsiteX10" fmla="*/ 604838 w 885825"/>
                  <a:gd name="connsiteY10" fmla="*/ 342900 h 771525"/>
                  <a:gd name="connsiteX11" fmla="*/ 709613 w 885825"/>
                  <a:gd name="connsiteY11" fmla="*/ 123825 h 771525"/>
                  <a:gd name="connsiteX12" fmla="*/ 862013 w 885825"/>
                  <a:gd name="connsiteY12" fmla="*/ 71437 h 771525"/>
                  <a:gd name="connsiteX13" fmla="*/ 885825 w 885825"/>
                  <a:gd name="connsiteY13" fmla="*/ 85725 h 771525"/>
                  <a:gd name="connsiteX14" fmla="*/ 814388 w 885825"/>
                  <a:gd name="connsiteY14" fmla="*/ 9525 h 771525"/>
                  <a:gd name="connsiteX15" fmla="*/ 747713 w 885825"/>
                  <a:gd name="connsiteY15" fmla="*/ 0 h 771525"/>
                  <a:gd name="connsiteX16" fmla="*/ 690563 w 885825"/>
                  <a:gd name="connsiteY16" fmla="*/ 0 h 771525"/>
                  <a:gd name="connsiteX17" fmla="*/ 566738 w 885825"/>
                  <a:gd name="connsiteY17" fmla="*/ 52387 h 771525"/>
                  <a:gd name="connsiteX18" fmla="*/ 485775 w 885825"/>
                  <a:gd name="connsiteY18" fmla="*/ 90487 h 771525"/>
                  <a:gd name="connsiteX19" fmla="*/ 385763 w 885825"/>
                  <a:gd name="connsiteY19" fmla="*/ 166687 h 771525"/>
                  <a:gd name="connsiteX20" fmla="*/ 338138 w 885825"/>
                  <a:gd name="connsiteY20" fmla="*/ 209550 h 771525"/>
                  <a:gd name="connsiteX21" fmla="*/ 438150 w 885825"/>
                  <a:gd name="connsiteY21" fmla="*/ 185737 h 771525"/>
                  <a:gd name="connsiteX0" fmla="*/ 438150 w 885825"/>
                  <a:gd name="connsiteY0" fmla="*/ 185737 h 771525"/>
                  <a:gd name="connsiteX1" fmla="*/ 0 w 885825"/>
                  <a:gd name="connsiteY1" fmla="*/ 342900 h 771525"/>
                  <a:gd name="connsiteX2" fmla="*/ 357188 w 885825"/>
                  <a:gd name="connsiteY2" fmla="*/ 290512 h 771525"/>
                  <a:gd name="connsiteX3" fmla="*/ 9525 w 885825"/>
                  <a:gd name="connsiteY3" fmla="*/ 619125 h 771525"/>
                  <a:gd name="connsiteX4" fmla="*/ 371475 w 885825"/>
                  <a:gd name="connsiteY4" fmla="*/ 428625 h 771525"/>
                  <a:gd name="connsiteX5" fmla="*/ 290513 w 885825"/>
                  <a:gd name="connsiteY5" fmla="*/ 771525 h 771525"/>
                  <a:gd name="connsiteX6" fmla="*/ 323850 w 885825"/>
                  <a:gd name="connsiteY6" fmla="*/ 704850 h 771525"/>
                  <a:gd name="connsiteX7" fmla="*/ 485775 w 885825"/>
                  <a:gd name="connsiteY7" fmla="*/ 333375 h 771525"/>
                  <a:gd name="connsiteX8" fmla="*/ 466725 w 885825"/>
                  <a:gd name="connsiteY8" fmla="*/ 561975 h 771525"/>
                  <a:gd name="connsiteX9" fmla="*/ 595313 w 885825"/>
                  <a:gd name="connsiteY9" fmla="*/ 214312 h 771525"/>
                  <a:gd name="connsiteX10" fmla="*/ 604838 w 885825"/>
                  <a:gd name="connsiteY10" fmla="*/ 342900 h 771525"/>
                  <a:gd name="connsiteX11" fmla="*/ 709613 w 885825"/>
                  <a:gd name="connsiteY11" fmla="*/ 123825 h 771525"/>
                  <a:gd name="connsiteX12" fmla="*/ 862013 w 885825"/>
                  <a:gd name="connsiteY12" fmla="*/ 71437 h 771525"/>
                  <a:gd name="connsiteX13" fmla="*/ 885825 w 885825"/>
                  <a:gd name="connsiteY13" fmla="*/ 85725 h 771525"/>
                  <a:gd name="connsiteX14" fmla="*/ 814388 w 885825"/>
                  <a:gd name="connsiteY14" fmla="*/ 9525 h 771525"/>
                  <a:gd name="connsiteX15" fmla="*/ 747713 w 885825"/>
                  <a:gd name="connsiteY15" fmla="*/ 0 h 771525"/>
                  <a:gd name="connsiteX16" fmla="*/ 690563 w 885825"/>
                  <a:gd name="connsiteY16" fmla="*/ 0 h 771525"/>
                  <a:gd name="connsiteX17" fmla="*/ 566738 w 885825"/>
                  <a:gd name="connsiteY17" fmla="*/ 52387 h 771525"/>
                  <a:gd name="connsiteX18" fmla="*/ 485775 w 885825"/>
                  <a:gd name="connsiteY18" fmla="*/ 90487 h 771525"/>
                  <a:gd name="connsiteX19" fmla="*/ 385763 w 885825"/>
                  <a:gd name="connsiteY19" fmla="*/ 166687 h 771525"/>
                  <a:gd name="connsiteX20" fmla="*/ 257175 w 885825"/>
                  <a:gd name="connsiteY20" fmla="*/ 209550 h 771525"/>
                  <a:gd name="connsiteX21" fmla="*/ 438150 w 885825"/>
                  <a:gd name="connsiteY21" fmla="*/ 185737 h 771525"/>
                  <a:gd name="connsiteX0" fmla="*/ 438150 w 885825"/>
                  <a:gd name="connsiteY0" fmla="*/ 185737 h 771525"/>
                  <a:gd name="connsiteX1" fmla="*/ 0 w 885825"/>
                  <a:gd name="connsiteY1" fmla="*/ 342900 h 771525"/>
                  <a:gd name="connsiteX2" fmla="*/ 357188 w 885825"/>
                  <a:gd name="connsiteY2" fmla="*/ 290512 h 771525"/>
                  <a:gd name="connsiteX3" fmla="*/ 9525 w 885825"/>
                  <a:gd name="connsiteY3" fmla="*/ 619125 h 771525"/>
                  <a:gd name="connsiteX4" fmla="*/ 371475 w 885825"/>
                  <a:gd name="connsiteY4" fmla="*/ 428625 h 771525"/>
                  <a:gd name="connsiteX5" fmla="*/ 290513 w 885825"/>
                  <a:gd name="connsiteY5" fmla="*/ 771525 h 771525"/>
                  <a:gd name="connsiteX6" fmla="*/ 323850 w 885825"/>
                  <a:gd name="connsiteY6" fmla="*/ 704850 h 771525"/>
                  <a:gd name="connsiteX7" fmla="*/ 485775 w 885825"/>
                  <a:gd name="connsiteY7" fmla="*/ 333375 h 771525"/>
                  <a:gd name="connsiteX8" fmla="*/ 466725 w 885825"/>
                  <a:gd name="connsiteY8" fmla="*/ 561975 h 771525"/>
                  <a:gd name="connsiteX9" fmla="*/ 595313 w 885825"/>
                  <a:gd name="connsiteY9" fmla="*/ 214312 h 771525"/>
                  <a:gd name="connsiteX10" fmla="*/ 604838 w 885825"/>
                  <a:gd name="connsiteY10" fmla="*/ 342900 h 771525"/>
                  <a:gd name="connsiteX11" fmla="*/ 709613 w 885825"/>
                  <a:gd name="connsiteY11" fmla="*/ 123825 h 771525"/>
                  <a:gd name="connsiteX12" fmla="*/ 862013 w 885825"/>
                  <a:gd name="connsiteY12" fmla="*/ 71437 h 771525"/>
                  <a:gd name="connsiteX13" fmla="*/ 885825 w 885825"/>
                  <a:gd name="connsiteY13" fmla="*/ 85725 h 771525"/>
                  <a:gd name="connsiteX14" fmla="*/ 814388 w 885825"/>
                  <a:gd name="connsiteY14" fmla="*/ 9525 h 771525"/>
                  <a:gd name="connsiteX15" fmla="*/ 747713 w 885825"/>
                  <a:gd name="connsiteY15" fmla="*/ 0 h 771525"/>
                  <a:gd name="connsiteX16" fmla="*/ 690563 w 885825"/>
                  <a:gd name="connsiteY16" fmla="*/ 0 h 771525"/>
                  <a:gd name="connsiteX17" fmla="*/ 566738 w 885825"/>
                  <a:gd name="connsiteY17" fmla="*/ 52387 h 771525"/>
                  <a:gd name="connsiteX18" fmla="*/ 485775 w 885825"/>
                  <a:gd name="connsiteY18" fmla="*/ 90487 h 771525"/>
                  <a:gd name="connsiteX19" fmla="*/ 409575 w 885825"/>
                  <a:gd name="connsiteY19" fmla="*/ 85725 h 771525"/>
                  <a:gd name="connsiteX20" fmla="*/ 257175 w 885825"/>
                  <a:gd name="connsiteY20" fmla="*/ 209550 h 771525"/>
                  <a:gd name="connsiteX21" fmla="*/ 438150 w 885825"/>
                  <a:gd name="connsiteY21" fmla="*/ 185737 h 771525"/>
                  <a:gd name="connsiteX0" fmla="*/ 438150 w 885825"/>
                  <a:gd name="connsiteY0" fmla="*/ 185737 h 771525"/>
                  <a:gd name="connsiteX1" fmla="*/ 0 w 885825"/>
                  <a:gd name="connsiteY1" fmla="*/ 342900 h 771525"/>
                  <a:gd name="connsiteX2" fmla="*/ 357188 w 885825"/>
                  <a:gd name="connsiteY2" fmla="*/ 290512 h 771525"/>
                  <a:gd name="connsiteX3" fmla="*/ 9525 w 885825"/>
                  <a:gd name="connsiteY3" fmla="*/ 619125 h 771525"/>
                  <a:gd name="connsiteX4" fmla="*/ 371475 w 885825"/>
                  <a:gd name="connsiteY4" fmla="*/ 428625 h 771525"/>
                  <a:gd name="connsiteX5" fmla="*/ 290513 w 885825"/>
                  <a:gd name="connsiteY5" fmla="*/ 771525 h 771525"/>
                  <a:gd name="connsiteX6" fmla="*/ 323850 w 885825"/>
                  <a:gd name="connsiteY6" fmla="*/ 704850 h 771525"/>
                  <a:gd name="connsiteX7" fmla="*/ 485775 w 885825"/>
                  <a:gd name="connsiteY7" fmla="*/ 333375 h 771525"/>
                  <a:gd name="connsiteX8" fmla="*/ 466725 w 885825"/>
                  <a:gd name="connsiteY8" fmla="*/ 561975 h 771525"/>
                  <a:gd name="connsiteX9" fmla="*/ 595313 w 885825"/>
                  <a:gd name="connsiteY9" fmla="*/ 214312 h 771525"/>
                  <a:gd name="connsiteX10" fmla="*/ 604838 w 885825"/>
                  <a:gd name="connsiteY10" fmla="*/ 342900 h 771525"/>
                  <a:gd name="connsiteX11" fmla="*/ 709613 w 885825"/>
                  <a:gd name="connsiteY11" fmla="*/ 123825 h 771525"/>
                  <a:gd name="connsiteX12" fmla="*/ 862013 w 885825"/>
                  <a:gd name="connsiteY12" fmla="*/ 71437 h 771525"/>
                  <a:gd name="connsiteX13" fmla="*/ 885825 w 885825"/>
                  <a:gd name="connsiteY13" fmla="*/ 85725 h 771525"/>
                  <a:gd name="connsiteX14" fmla="*/ 814388 w 885825"/>
                  <a:gd name="connsiteY14" fmla="*/ 9525 h 771525"/>
                  <a:gd name="connsiteX15" fmla="*/ 747713 w 885825"/>
                  <a:gd name="connsiteY15" fmla="*/ 0 h 771525"/>
                  <a:gd name="connsiteX16" fmla="*/ 690563 w 885825"/>
                  <a:gd name="connsiteY16" fmla="*/ 0 h 771525"/>
                  <a:gd name="connsiteX17" fmla="*/ 566738 w 885825"/>
                  <a:gd name="connsiteY17" fmla="*/ 52387 h 771525"/>
                  <a:gd name="connsiteX18" fmla="*/ 485775 w 885825"/>
                  <a:gd name="connsiteY18" fmla="*/ 90487 h 771525"/>
                  <a:gd name="connsiteX19" fmla="*/ 409575 w 885825"/>
                  <a:gd name="connsiteY19" fmla="*/ 85725 h 771525"/>
                  <a:gd name="connsiteX20" fmla="*/ 42862 w 885825"/>
                  <a:gd name="connsiteY20" fmla="*/ 242888 h 771525"/>
                  <a:gd name="connsiteX21" fmla="*/ 438150 w 885825"/>
                  <a:gd name="connsiteY21" fmla="*/ 185737 h 771525"/>
                  <a:gd name="connsiteX0" fmla="*/ 438150 w 885825"/>
                  <a:gd name="connsiteY0" fmla="*/ 185737 h 771525"/>
                  <a:gd name="connsiteX1" fmla="*/ 0 w 885825"/>
                  <a:gd name="connsiteY1" fmla="*/ 342900 h 771525"/>
                  <a:gd name="connsiteX2" fmla="*/ 357188 w 885825"/>
                  <a:gd name="connsiteY2" fmla="*/ 290512 h 771525"/>
                  <a:gd name="connsiteX3" fmla="*/ 9525 w 885825"/>
                  <a:gd name="connsiteY3" fmla="*/ 619125 h 771525"/>
                  <a:gd name="connsiteX4" fmla="*/ 371475 w 885825"/>
                  <a:gd name="connsiteY4" fmla="*/ 428625 h 771525"/>
                  <a:gd name="connsiteX5" fmla="*/ 290513 w 885825"/>
                  <a:gd name="connsiteY5" fmla="*/ 771525 h 771525"/>
                  <a:gd name="connsiteX6" fmla="*/ 323850 w 885825"/>
                  <a:gd name="connsiteY6" fmla="*/ 704850 h 771525"/>
                  <a:gd name="connsiteX7" fmla="*/ 485775 w 885825"/>
                  <a:gd name="connsiteY7" fmla="*/ 333375 h 771525"/>
                  <a:gd name="connsiteX8" fmla="*/ 466725 w 885825"/>
                  <a:gd name="connsiteY8" fmla="*/ 561975 h 771525"/>
                  <a:gd name="connsiteX9" fmla="*/ 595313 w 885825"/>
                  <a:gd name="connsiteY9" fmla="*/ 214312 h 771525"/>
                  <a:gd name="connsiteX10" fmla="*/ 604838 w 885825"/>
                  <a:gd name="connsiteY10" fmla="*/ 342900 h 771525"/>
                  <a:gd name="connsiteX11" fmla="*/ 709613 w 885825"/>
                  <a:gd name="connsiteY11" fmla="*/ 123825 h 771525"/>
                  <a:gd name="connsiteX12" fmla="*/ 862013 w 885825"/>
                  <a:gd name="connsiteY12" fmla="*/ 71437 h 771525"/>
                  <a:gd name="connsiteX13" fmla="*/ 885825 w 885825"/>
                  <a:gd name="connsiteY13" fmla="*/ 85725 h 771525"/>
                  <a:gd name="connsiteX14" fmla="*/ 814388 w 885825"/>
                  <a:gd name="connsiteY14" fmla="*/ 9525 h 771525"/>
                  <a:gd name="connsiteX15" fmla="*/ 747713 w 885825"/>
                  <a:gd name="connsiteY15" fmla="*/ 0 h 771525"/>
                  <a:gd name="connsiteX16" fmla="*/ 690563 w 885825"/>
                  <a:gd name="connsiteY16" fmla="*/ 0 h 771525"/>
                  <a:gd name="connsiteX17" fmla="*/ 566738 w 885825"/>
                  <a:gd name="connsiteY17" fmla="*/ 52387 h 771525"/>
                  <a:gd name="connsiteX18" fmla="*/ 485775 w 885825"/>
                  <a:gd name="connsiteY18" fmla="*/ 90487 h 771525"/>
                  <a:gd name="connsiteX19" fmla="*/ 409575 w 885825"/>
                  <a:gd name="connsiteY19" fmla="*/ 85725 h 771525"/>
                  <a:gd name="connsiteX20" fmla="*/ 42862 w 885825"/>
                  <a:gd name="connsiteY20" fmla="*/ 242888 h 771525"/>
                  <a:gd name="connsiteX21" fmla="*/ 438150 w 885825"/>
                  <a:gd name="connsiteY21" fmla="*/ 185737 h 771525"/>
                  <a:gd name="connsiteX0" fmla="*/ 438150 w 885825"/>
                  <a:gd name="connsiteY0" fmla="*/ 185737 h 771525"/>
                  <a:gd name="connsiteX1" fmla="*/ 0 w 885825"/>
                  <a:gd name="connsiteY1" fmla="*/ 342900 h 771525"/>
                  <a:gd name="connsiteX2" fmla="*/ 357188 w 885825"/>
                  <a:gd name="connsiteY2" fmla="*/ 290512 h 771525"/>
                  <a:gd name="connsiteX3" fmla="*/ 9525 w 885825"/>
                  <a:gd name="connsiteY3" fmla="*/ 619125 h 771525"/>
                  <a:gd name="connsiteX4" fmla="*/ 371475 w 885825"/>
                  <a:gd name="connsiteY4" fmla="*/ 428625 h 771525"/>
                  <a:gd name="connsiteX5" fmla="*/ 290513 w 885825"/>
                  <a:gd name="connsiteY5" fmla="*/ 771525 h 771525"/>
                  <a:gd name="connsiteX6" fmla="*/ 323850 w 885825"/>
                  <a:gd name="connsiteY6" fmla="*/ 704850 h 771525"/>
                  <a:gd name="connsiteX7" fmla="*/ 485775 w 885825"/>
                  <a:gd name="connsiteY7" fmla="*/ 333375 h 771525"/>
                  <a:gd name="connsiteX8" fmla="*/ 466725 w 885825"/>
                  <a:gd name="connsiteY8" fmla="*/ 561975 h 771525"/>
                  <a:gd name="connsiteX9" fmla="*/ 595313 w 885825"/>
                  <a:gd name="connsiteY9" fmla="*/ 214312 h 771525"/>
                  <a:gd name="connsiteX10" fmla="*/ 604838 w 885825"/>
                  <a:gd name="connsiteY10" fmla="*/ 342900 h 771525"/>
                  <a:gd name="connsiteX11" fmla="*/ 709613 w 885825"/>
                  <a:gd name="connsiteY11" fmla="*/ 123825 h 771525"/>
                  <a:gd name="connsiteX12" fmla="*/ 862013 w 885825"/>
                  <a:gd name="connsiteY12" fmla="*/ 71437 h 771525"/>
                  <a:gd name="connsiteX13" fmla="*/ 885825 w 885825"/>
                  <a:gd name="connsiteY13" fmla="*/ 85725 h 771525"/>
                  <a:gd name="connsiteX14" fmla="*/ 814388 w 885825"/>
                  <a:gd name="connsiteY14" fmla="*/ 9525 h 771525"/>
                  <a:gd name="connsiteX15" fmla="*/ 747713 w 885825"/>
                  <a:gd name="connsiteY15" fmla="*/ 0 h 771525"/>
                  <a:gd name="connsiteX16" fmla="*/ 690563 w 885825"/>
                  <a:gd name="connsiteY16" fmla="*/ 0 h 771525"/>
                  <a:gd name="connsiteX17" fmla="*/ 566738 w 885825"/>
                  <a:gd name="connsiteY17" fmla="*/ 52387 h 771525"/>
                  <a:gd name="connsiteX18" fmla="*/ 409575 w 885825"/>
                  <a:gd name="connsiteY18" fmla="*/ 85725 h 771525"/>
                  <a:gd name="connsiteX19" fmla="*/ 42862 w 885825"/>
                  <a:gd name="connsiteY19" fmla="*/ 242888 h 771525"/>
                  <a:gd name="connsiteX20" fmla="*/ 438150 w 885825"/>
                  <a:gd name="connsiteY20" fmla="*/ 185737 h 771525"/>
                  <a:gd name="connsiteX0" fmla="*/ 438150 w 885825"/>
                  <a:gd name="connsiteY0" fmla="*/ 185737 h 771525"/>
                  <a:gd name="connsiteX1" fmla="*/ 0 w 885825"/>
                  <a:gd name="connsiteY1" fmla="*/ 342900 h 771525"/>
                  <a:gd name="connsiteX2" fmla="*/ 357188 w 885825"/>
                  <a:gd name="connsiteY2" fmla="*/ 290512 h 771525"/>
                  <a:gd name="connsiteX3" fmla="*/ 9525 w 885825"/>
                  <a:gd name="connsiteY3" fmla="*/ 619125 h 771525"/>
                  <a:gd name="connsiteX4" fmla="*/ 371475 w 885825"/>
                  <a:gd name="connsiteY4" fmla="*/ 428625 h 771525"/>
                  <a:gd name="connsiteX5" fmla="*/ 290513 w 885825"/>
                  <a:gd name="connsiteY5" fmla="*/ 771525 h 771525"/>
                  <a:gd name="connsiteX6" fmla="*/ 323850 w 885825"/>
                  <a:gd name="connsiteY6" fmla="*/ 704850 h 771525"/>
                  <a:gd name="connsiteX7" fmla="*/ 485775 w 885825"/>
                  <a:gd name="connsiteY7" fmla="*/ 333375 h 771525"/>
                  <a:gd name="connsiteX8" fmla="*/ 466725 w 885825"/>
                  <a:gd name="connsiteY8" fmla="*/ 561975 h 771525"/>
                  <a:gd name="connsiteX9" fmla="*/ 595313 w 885825"/>
                  <a:gd name="connsiteY9" fmla="*/ 214312 h 771525"/>
                  <a:gd name="connsiteX10" fmla="*/ 604838 w 885825"/>
                  <a:gd name="connsiteY10" fmla="*/ 342900 h 771525"/>
                  <a:gd name="connsiteX11" fmla="*/ 709613 w 885825"/>
                  <a:gd name="connsiteY11" fmla="*/ 123825 h 771525"/>
                  <a:gd name="connsiteX12" fmla="*/ 862013 w 885825"/>
                  <a:gd name="connsiteY12" fmla="*/ 71437 h 771525"/>
                  <a:gd name="connsiteX13" fmla="*/ 885825 w 885825"/>
                  <a:gd name="connsiteY13" fmla="*/ 85725 h 771525"/>
                  <a:gd name="connsiteX14" fmla="*/ 814388 w 885825"/>
                  <a:gd name="connsiteY14" fmla="*/ 9525 h 771525"/>
                  <a:gd name="connsiteX15" fmla="*/ 747713 w 885825"/>
                  <a:gd name="connsiteY15" fmla="*/ 0 h 771525"/>
                  <a:gd name="connsiteX16" fmla="*/ 690563 w 885825"/>
                  <a:gd name="connsiteY16" fmla="*/ 0 h 771525"/>
                  <a:gd name="connsiteX17" fmla="*/ 566738 w 885825"/>
                  <a:gd name="connsiteY17" fmla="*/ 52387 h 771525"/>
                  <a:gd name="connsiteX18" fmla="*/ 409575 w 885825"/>
                  <a:gd name="connsiteY18" fmla="*/ 85725 h 771525"/>
                  <a:gd name="connsiteX19" fmla="*/ 42862 w 885825"/>
                  <a:gd name="connsiteY19" fmla="*/ 242888 h 771525"/>
                  <a:gd name="connsiteX20" fmla="*/ 438150 w 885825"/>
                  <a:gd name="connsiteY20" fmla="*/ 185737 h 771525"/>
                  <a:gd name="connsiteX0" fmla="*/ 438150 w 885825"/>
                  <a:gd name="connsiteY0" fmla="*/ 189994 h 775782"/>
                  <a:gd name="connsiteX1" fmla="*/ 0 w 885825"/>
                  <a:gd name="connsiteY1" fmla="*/ 347157 h 775782"/>
                  <a:gd name="connsiteX2" fmla="*/ 357188 w 885825"/>
                  <a:gd name="connsiteY2" fmla="*/ 294769 h 775782"/>
                  <a:gd name="connsiteX3" fmla="*/ 9525 w 885825"/>
                  <a:gd name="connsiteY3" fmla="*/ 623382 h 775782"/>
                  <a:gd name="connsiteX4" fmla="*/ 371475 w 885825"/>
                  <a:gd name="connsiteY4" fmla="*/ 432882 h 775782"/>
                  <a:gd name="connsiteX5" fmla="*/ 290513 w 885825"/>
                  <a:gd name="connsiteY5" fmla="*/ 775782 h 775782"/>
                  <a:gd name="connsiteX6" fmla="*/ 323850 w 885825"/>
                  <a:gd name="connsiteY6" fmla="*/ 709107 h 775782"/>
                  <a:gd name="connsiteX7" fmla="*/ 485775 w 885825"/>
                  <a:gd name="connsiteY7" fmla="*/ 337632 h 775782"/>
                  <a:gd name="connsiteX8" fmla="*/ 466725 w 885825"/>
                  <a:gd name="connsiteY8" fmla="*/ 566232 h 775782"/>
                  <a:gd name="connsiteX9" fmla="*/ 595313 w 885825"/>
                  <a:gd name="connsiteY9" fmla="*/ 218569 h 775782"/>
                  <a:gd name="connsiteX10" fmla="*/ 604838 w 885825"/>
                  <a:gd name="connsiteY10" fmla="*/ 347157 h 775782"/>
                  <a:gd name="connsiteX11" fmla="*/ 709613 w 885825"/>
                  <a:gd name="connsiteY11" fmla="*/ 128082 h 775782"/>
                  <a:gd name="connsiteX12" fmla="*/ 862013 w 885825"/>
                  <a:gd name="connsiteY12" fmla="*/ 75694 h 775782"/>
                  <a:gd name="connsiteX13" fmla="*/ 885825 w 885825"/>
                  <a:gd name="connsiteY13" fmla="*/ 89982 h 775782"/>
                  <a:gd name="connsiteX14" fmla="*/ 814388 w 885825"/>
                  <a:gd name="connsiteY14" fmla="*/ 13782 h 775782"/>
                  <a:gd name="connsiteX15" fmla="*/ 747713 w 885825"/>
                  <a:gd name="connsiteY15" fmla="*/ 4257 h 775782"/>
                  <a:gd name="connsiteX16" fmla="*/ 690563 w 885825"/>
                  <a:gd name="connsiteY16" fmla="*/ 4257 h 775782"/>
                  <a:gd name="connsiteX17" fmla="*/ 566738 w 885825"/>
                  <a:gd name="connsiteY17" fmla="*/ 56644 h 775782"/>
                  <a:gd name="connsiteX18" fmla="*/ 409575 w 885825"/>
                  <a:gd name="connsiteY18" fmla="*/ 89982 h 775782"/>
                  <a:gd name="connsiteX19" fmla="*/ 42862 w 885825"/>
                  <a:gd name="connsiteY19" fmla="*/ 247145 h 775782"/>
                  <a:gd name="connsiteX20" fmla="*/ 438150 w 885825"/>
                  <a:gd name="connsiteY20" fmla="*/ 189994 h 775782"/>
                  <a:gd name="connsiteX0" fmla="*/ 438150 w 862013"/>
                  <a:gd name="connsiteY0" fmla="*/ 189994 h 775782"/>
                  <a:gd name="connsiteX1" fmla="*/ 0 w 862013"/>
                  <a:gd name="connsiteY1" fmla="*/ 347157 h 775782"/>
                  <a:gd name="connsiteX2" fmla="*/ 357188 w 862013"/>
                  <a:gd name="connsiteY2" fmla="*/ 294769 h 775782"/>
                  <a:gd name="connsiteX3" fmla="*/ 9525 w 862013"/>
                  <a:gd name="connsiteY3" fmla="*/ 623382 h 775782"/>
                  <a:gd name="connsiteX4" fmla="*/ 371475 w 862013"/>
                  <a:gd name="connsiteY4" fmla="*/ 432882 h 775782"/>
                  <a:gd name="connsiteX5" fmla="*/ 290513 w 862013"/>
                  <a:gd name="connsiteY5" fmla="*/ 775782 h 775782"/>
                  <a:gd name="connsiteX6" fmla="*/ 323850 w 862013"/>
                  <a:gd name="connsiteY6" fmla="*/ 709107 h 775782"/>
                  <a:gd name="connsiteX7" fmla="*/ 485775 w 862013"/>
                  <a:gd name="connsiteY7" fmla="*/ 337632 h 775782"/>
                  <a:gd name="connsiteX8" fmla="*/ 466725 w 862013"/>
                  <a:gd name="connsiteY8" fmla="*/ 566232 h 775782"/>
                  <a:gd name="connsiteX9" fmla="*/ 595313 w 862013"/>
                  <a:gd name="connsiteY9" fmla="*/ 218569 h 775782"/>
                  <a:gd name="connsiteX10" fmla="*/ 604838 w 862013"/>
                  <a:gd name="connsiteY10" fmla="*/ 347157 h 775782"/>
                  <a:gd name="connsiteX11" fmla="*/ 709613 w 862013"/>
                  <a:gd name="connsiteY11" fmla="*/ 128082 h 775782"/>
                  <a:gd name="connsiteX12" fmla="*/ 862013 w 862013"/>
                  <a:gd name="connsiteY12" fmla="*/ 75694 h 775782"/>
                  <a:gd name="connsiteX13" fmla="*/ 814388 w 862013"/>
                  <a:gd name="connsiteY13" fmla="*/ 13782 h 775782"/>
                  <a:gd name="connsiteX14" fmla="*/ 747713 w 862013"/>
                  <a:gd name="connsiteY14" fmla="*/ 4257 h 775782"/>
                  <a:gd name="connsiteX15" fmla="*/ 690563 w 862013"/>
                  <a:gd name="connsiteY15" fmla="*/ 4257 h 775782"/>
                  <a:gd name="connsiteX16" fmla="*/ 566738 w 862013"/>
                  <a:gd name="connsiteY16" fmla="*/ 56644 h 775782"/>
                  <a:gd name="connsiteX17" fmla="*/ 409575 w 862013"/>
                  <a:gd name="connsiteY17" fmla="*/ 89982 h 775782"/>
                  <a:gd name="connsiteX18" fmla="*/ 42862 w 862013"/>
                  <a:gd name="connsiteY18" fmla="*/ 247145 h 775782"/>
                  <a:gd name="connsiteX19" fmla="*/ 438150 w 862013"/>
                  <a:gd name="connsiteY19" fmla="*/ 189994 h 775782"/>
                  <a:gd name="connsiteX0" fmla="*/ 438150 w 865893"/>
                  <a:gd name="connsiteY0" fmla="*/ 189994 h 775782"/>
                  <a:gd name="connsiteX1" fmla="*/ 0 w 865893"/>
                  <a:gd name="connsiteY1" fmla="*/ 347157 h 775782"/>
                  <a:gd name="connsiteX2" fmla="*/ 357188 w 865893"/>
                  <a:gd name="connsiteY2" fmla="*/ 294769 h 775782"/>
                  <a:gd name="connsiteX3" fmla="*/ 9525 w 865893"/>
                  <a:gd name="connsiteY3" fmla="*/ 623382 h 775782"/>
                  <a:gd name="connsiteX4" fmla="*/ 371475 w 865893"/>
                  <a:gd name="connsiteY4" fmla="*/ 432882 h 775782"/>
                  <a:gd name="connsiteX5" fmla="*/ 290513 w 865893"/>
                  <a:gd name="connsiteY5" fmla="*/ 775782 h 775782"/>
                  <a:gd name="connsiteX6" fmla="*/ 323850 w 865893"/>
                  <a:gd name="connsiteY6" fmla="*/ 709107 h 775782"/>
                  <a:gd name="connsiteX7" fmla="*/ 485775 w 865893"/>
                  <a:gd name="connsiteY7" fmla="*/ 337632 h 775782"/>
                  <a:gd name="connsiteX8" fmla="*/ 466725 w 865893"/>
                  <a:gd name="connsiteY8" fmla="*/ 566232 h 775782"/>
                  <a:gd name="connsiteX9" fmla="*/ 595313 w 865893"/>
                  <a:gd name="connsiteY9" fmla="*/ 218569 h 775782"/>
                  <a:gd name="connsiteX10" fmla="*/ 604838 w 865893"/>
                  <a:gd name="connsiteY10" fmla="*/ 347157 h 775782"/>
                  <a:gd name="connsiteX11" fmla="*/ 709613 w 865893"/>
                  <a:gd name="connsiteY11" fmla="*/ 128082 h 775782"/>
                  <a:gd name="connsiteX12" fmla="*/ 862013 w 865893"/>
                  <a:gd name="connsiteY12" fmla="*/ 75694 h 775782"/>
                  <a:gd name="connsiteX13" fmla="*/ 814388 w 865893"/>
                  <a:gd name="connsiteY13" fmla="*/ 13782 h 775782"/>
                  <a:gd name="connsiteX14" fmla="*/ 747713 w 865893"/>
                  <a:gd name="connsiteY14" fmla="*/ 4257 h 775782"/>
                  <a:gd name="connsiteX15" fmla="*/ 690563 w 865893"/>
                  <a:gd name="connsiteY15" fmla="*/ 4257 h 775782"/>
                  <a:gd name="connsiteX16" fmla="*/ 566738 w 865893"/>
                  <a:gd name="connsiteY16" fmla="*/ 56644 h 775782"/>
                  <a:gd name="connsiteX17" fmla="*/ 409575 w 865893"/>
                  <a:gd name="connsiteY17" fmla="*/ 89982 h 775782"/>
                  <a:gd name="connsiteX18" fmla="*/ 42862 w 865893"/>
                  <a:gd name="connsiteY18" fmla="*/ 247145 h 775782"/>
                  <a:gd name="connsiteX19" fmla="*/ 438150 w 865893"/>
                  <a:gd name="connsiteY19" fmla="*/ 189994 h 775782"/>
                  <a:gd name="connsiteX0" fmla="*/ 438150 w 865893"/>
                  <a:gd name="connsiteY0" fmla="*/ 189994 h 775782"/>
                  <a:gd name="connsiteX1" fmla="*/ 0 w 865893"/>
                  <a:gd name="connsiteY1" fmla="*/ 347157 h 775782"/>
                  <a:gd name="connsiteX2" fmla="*/ 357188 w 865893"/>
                  <a:gd name="connsiteY2" fmla="*/ 294769 h 775782"/>
                  <a:gd name="connsiteX3" fmla="*/ 9525 w 865893"/>
                  <a:gd name="connsiteY3" fmla="*/ 623382 h 775782"/>
                  <a:gd name="connsiteX4" fmla="*/ 371475 w 865893"/>
                  <a:gd name="connsiteY4" fmla="*/ 432882 h 775782"/>
                  <a:gd name="connsiteX5" fmla="*/ 290513 w 865893"/>
                  <a:gd name="connsiteY5" fmla="*/ 775782 h 775782"/>
                  <a:gd name="connsiteX6" fmla="*/ 323850 w 865893"/>
                  <a:gd name="connsiteY6" fmla="*/ 709107 h 775782"/>
                  <a:gd name="connsiteX7" fmla="*/ 485775 w 865893"/>
                  <a:gd name="connsiteY7" fmla="*/ 337632 h 775782"/>
                  <a:gd name="connsiteX8" fmla="*/ 466725 w 865893"/>
                  <a:gd name="connsiteY8" fmla="*/ 566232 h 775782"/>
                  <a:gd name="connsiteX9" fmla="*/ 595313 w 865893"/>
                  <a:gd name="connsiteY9" fmla="*/ 218569 h 775782"/>
                  <a:gd name="connsiteX10" fmla="*/ 604838 w 865893"/>
                  <a:gd name="connsiteY10" fmla="*/ 347157 h 775782"/>
                  <a:gd name="connsiteX11" fmla="*/ 709613 w 865893"/>
                  <a:gd name="connsiteY11" fmla="*/ 128082 h 775782"/>
                  <a:gd name="connsiteX12" fmla="*/ 862013 w 865893"/>
                  <a:gd name="connsiteY12" fmla="*/ 75694 h 775782"/>
                  <a:gd name="connsiteX13" fmla="*/ 814388 w 865893"/>
                  <a:gd name="connsiteY13" fmla="*/ 13782 h 775782"/>
                  <a:gd name="connsiteX14" fmla="*/ 747713 w 865893"/>
                  <a:gd name="connsiteY14" fmla="*/ 4257 h 775782"/>
                  <a:gd name="connsiteX15" fmla="*/ 690563 w 865893"/>
                  <a:gd name="connsiteY15" fmla="*/ 4257 h 775782"/>
                  <a:gd name="connsiteX16" fmla="*/ 566738 w 865893"/>
                  <a:gd name="connsiteY16" fmla="*/ 56644 h 775782"/>
                  <a:gd name="connsiteX17" fmla="*/ 409575 w 865893"/>
                  <a:gd name="connsiteY17" fmla="*/ 89982 h 775782"/>
                  <a:gd name="connsiteX18" fmla="*/ 42862 w 865893"/>
                  <a:gd name="connsiteY18" fmla="*/ 247145 h 775782"/>
                  <a:gd name="connsiteX19" fmla="*/ 438150 w 865893"/>
                  <a:gd name="connsiteY19" fmla="*/ 189994 h 775782"/>
                  <a:gd name="connsiteX0" fmla="*/ 438150 w 865893"/>
                  <a:gd name="connsiteY0" fmla="*/ 189994 h 775782"/>
                  <a:gd name="connsiteX1" fmla="*/ 0 w 865893"/>
                  <a:gd name="connsiteY1" fmla="*/ 347157 h 775782"/>
                  <a:gd name="connsiteX2" fmla="*/ 357188 w 865893"/>
                  <a:gd name="connsiteY2" fmla="*/ 294769 h 775782"/>
                  <a:gd name="connsiteX3" fmla="*/ 9525 w 865893"/>
                  <a:gd name="connsiteY3" fmla="*/ 623382 h 775782"/>
                  <a:gd name="connsiteX4" fmla="*/ 371475 w 865893"/>
                  <a:gd name="connsiteY4" fmla="*/ 432882 h 775782"/>
                  <a:gd name="connsiteX5" fmla="*/ 290513 w 865893"/>
                  <a:gd name="connsiteY5" fmla="*/ 775782 h 775782"/>
                  <a:gd name="connsiteX6" fmla="*/ 323850 w 865893"/>
                  <a:gd name="connsiteY6" fmla="*/ 709107 h 775782"/>
                  <a:gd name="connsiteX7" fmla="*/ 485775 w 865893"/>
                  <a:gd name="connsiteY7" fmla="*/ 337632 h 775782"/>
                  <a:gd name="connsiteX8" fmla="*/ 466725 w 865893"/>
                  <a:gd name="connsiteY8" fmla="*/ 566232 h 775782"/>
                  <a:gd name="connsiteX9" fmla="*/ 595313 w 865893"/>
                  <a:gd name="connsiteY9" fmla="*/ 218569 h 775782"/>
                  <a:gd name="connsiteX10" fmla="*/ 604838 w 865893"/>
                  <a:gd name="connsiteY10" fmla="*/ 347157 h 775782"/>
                  <a:gd name="connsiteX11" fmla="*/ 709613 w 865893"/>
                  <a:gd name="connsiteY11" fmla="*/ 128082 h 775782"/>
                  <a:gd name="connsiteX12" fmla="*/ 862013 w 865893"/>
                  <a:gd name="connsiteY12" fmla="*/ 75694 h 775782"/>
                  <a:gd name="connsiteX13" fmla="*/ 814388 w 865893"/>
                  <a:gd name="connsiteY13" fmla="*/ 13782 h 775782"/>
                  <a:gd name="connsiteX14" fmla="*/ 747713 w 865893"/>
                  <a:gd name="connsiteY14" fmla="*/ 4257 h 775782"/>
                  <a:gd name="connsiteX15" fmla="*/ 690563 w 865893"/>
                  <a:gd name="connsiteY15" fmla="*/ 4257 h 775782"/>
                  <a:gd name="connsiteX16" fmla="*/ 566738 w 865893"/>
                  <a:gd name="connsiteY16" fmla="*/ 56644 h 775782"/>
                  <a:gd name="connsiteX17" fmla="*/ 409575 w 865893"/>
                  <a:gd name="connsiteY17" fmla="*/ 89982 h 775782"/>
                  <a:gd name="connsiteX18" fmla="*/ 42862 w 865893"/>
                  <a:gd name="connsiteY18" fmla="*/ 247145 h 775782"/>
                  <a:gd name="connsiteX19" fmla="*/ 438150 w 865893"/>
                  <a:gd name="connsiteY19" fmla="*/ 189994 h 775782"/>
                  <a:gd name="connsiteX0" fmla="*/ 438150 w 865893"/>
                  <a:gd name="connsiteY0" fmla="*/ 189994 h 775782"/>
                  <a:gd name="connsiteX1" fmla="*/ 0 w 865893"/>
                  <a:gd name="connsiteY1" fmla="*/ 347157 h 775782"/>
                  <a:gd name="connsiteX2" fmla="*/ 357188 w 865893"/>
                  <a:gd name="connsiteY2" fmla="*/ 294769 h 775782"/>
                  <a:gd name="connsiteX3" fmla="*/ 9525 w 865893"/>
                  <a:gd name="connsiteY3" fmla="*/ 623382 h 775782"/>
                  <a:gd name="connsiteX4" fmla="*/ 371475 w 865893"/>
                  <a:gd name="connsiteY4" fmla="*/ 432882 h 775782"/>
                  <a:gd name="connsiteX5" fmla="*/ 290513 w 865893"/>
                  <a:gd name="connsiteY5" fmla="*/ 775782 h 775782"/>
                  <a:gd name="connsiteX6" fmla="*/ 323850 w 865893"/>
                  <a:gd name="connsiteY6" fmla="*/ 709107 h 775782"/>
                  <a:gd name="connsiteX7" fmla="*/ 485775 w 865893"/>
                  <a:gd name="connsiteY7" fmla="*/ 337632 h 775782"/>
                  <a:gd name="connsiteX8" fmla="*/ 466725 w 865893"/>
                  <a:gd name="connsiteY8" fmla="*/ 566232 h 775782"/>
                  <a:gd name="connsiteX9" fmla="*/ 595313 w 865893"/>
                  <a:gd name="connsiteY9" fmla="*/ 218569 h 775782"/>
                  <a:gd name="connsiteX10" fmla="*/ 604838 w 865893"/>
                  <a:gd name="connsiteY10" fmla="*/ 347157 h 775782"/>
                  <a:gd name="connsiteX11" fmla="*/ 709613 w 865893"/>
                  <a:gd name="connsiteY11" fmla="*/ 128082 h 775782"/>
                  <a:gd name="connsiteX12" fmla="*/ 862013 w 865893"/>
                  <a:gd name="connsiteY12" fmla="*/ 75694 h 775782"/>
                  <a:gd name="connsiteX13" fmla="*/ 814388 w 865893"/>
                  <a:gd name="connsiteY13" fmla="*/ 13782 h 775782"/>
                  <a:gd name="connsiteX14" fmla="*/ 747713 w 865893"/>
                  <a:gd name="connsiteY14" fmla="*/ 4257 h 775782"/>
                  <a:gd name="connsiteX15" fmla="*/ 690563 w 865893"/>
                  <a:gd name="connsiteY15" fmla="*/ 4257 h 775782"/>
                  <a:gd name="connsiteX16" fmla="*/ 566738 w 865893"/>
                  <a:gd name="connsiteY16" fmla="*/ 56644 h 775782"/>
                  <a:gd name="connsiteX17" fmla="*/ 409575 w 865893"/>
                  <a:gd name="connsiteY17" fmla="*/ 89982 h 775782"/>
                  <a:gd name="connsiteX18" fmla="*/ 42862 w 865893"/>
                  <a:gd name="connsiteY18" fmla="*/ 247145 h 775782"/>
                  <a:gd name="connsiteX19" fmla="*/ 438150 w 865893"/>
                  <a:gd name="connsiteY19" fmla="*/ 189994 h 775782"/>
                  <a:gd name="connsiteX0" fmla="*/ 438150 w 865893"/>
                  <a:gd name="connsiteY0" fmla="*/ 189994 h 775782"/>
                  <a:gd name="connsiteX1" fmla="*/ 0 w 865893"/>
                  <a:gd name="connsiteY1" fmla="*/ 347157 h 775782"/>
                  <a:gd name="connsiteX2" fmla="*/ 357188 w 865893"/>
                  <a:gd name="connsiteY2" fmla="*/ 294769 h 775782"/>
                  <a:gd name="connsiteX3" fmla="*/ 9525 w 865893"/>
                  <a:gd name="connsiteY3" fmla="*/ 623382 h 775782"/>
                  <a:gd name="connsiteX4" fmla="*/ 371475 w 865893"/>
                  <a:gd name="connsiteY4" fmla="*/ 432882 h 775782"/>
                  <a:gd name="connsiteX5" fmla="*/ 290513 w 865893"/>
                  <a:gd name="connsiteY5" fmla="*/ 775782 h 775782"/>
                  <a:gd name="connsiteX6" fmla="*/ 485775 w 865893"/>
                  <a:gd name="connsiteY6" fmla="*/ 337632 h 775782"/>
                  <a:gd name="connsiteX7" fmla="*/ 466725 w 865893"/>
                  <a:gd name="connsiteY7" fmla="*/ 566232 h 775782"/>
                  <a:gd name="connsiteX8" fmla="*/ 595313 w 865893"/>
                  <a:gd name="connsiteY8" fmla="*/ 218569 h 775782"/>
                  <a:gd name="connsiteX9" fmla="*/ 604838 w 865893"/>
                  <a:gd name="connsiteY9" fmla="*/ 347157 h 775782"/>
                  <a:gd name="connsiteX10" fmla="*/ 709613 w 865893"/>
                  <a:gd name="connsiteY10" fmla="*/ 128082 h 775782"/>
                  <a:gd name="connsiteX11" fmla="*/ 862013 w 865893"/>
                  <a:gd name="connsiteY11" fmla="*/ 75694 h 775782"/>
                  <a:gd name="connsiteX12" fmla="*/ 814388 w 865893"/>
                  <a:gd name="connsiteY12" fmla="*/ 13782 h 775782"/>
                  <a:gd name="connsiteX13" fmla="*/ 747713 w 865893"/>
                  <a:gd name="connsiteY13" fmla="*/ 4257 h 775782"/>
                  <a:gd name="connsiteX14" fmla="*/ 690563 w 865893"/>
                  <a:gd name="connsiteY14" fmla="*/ 4257 h 775782"/>
                  <a:gd name="connsiteX15" fmla="*/ 566738 w 865893"/>
                  <a:gd name="connsiteY15" fmla="*/ 56644 h 775782"/>
                  <a:gd name="connsiteX16" fmla="*/ 409575 w 865893"/>
                  <a:gd name="connsiteY16" fmla="*/ 89982 h 775782"/>
                  <a:gd name="connsiteX17" fmla="*/ 42862 w 865893"/>
                  <a:gd name="connsiteY17" fmla="*/ 247145 h 775782"/>
                  <a:gd name="connsiteX18" fmla="*/ 438150 w 865893"/>
                  <a:gd name="connsiteY18" fmla="*/ 189994 h 775782"/>
                  <a:gd name="connsiteX0" fmla="*/ 438150 w 865893"/>
                  <a:gd name="connsiteY0" fmla="*/ 189994 h 776331"/>
                  <a:gd name="connsiteX1" fmla="*/ 0 w 865893"/>
                  <a:gd name="connsiteY1" fmla="*/ 347157 h 776331"/>
                  <a:gd name="connsiteX2" fmla="*/ 357188 w 865893"/>
                  <a:gd name="connsiteY2" fmla="*/ 294769 h 776331"/>
                  <a:gd name="connsiteX3" fmla="*/ 9525 w 865893"/>
                  <a:gd name="connsiteY3" fmla="*/ 623382 h 776331"/>
                  <a:gd name="connsiteX4" fmla="*/ 371475 w 865893"/>
                  <a:gd name="connsiteY4" fmla="*/ 432882 h 776331"/>
                  <a:gd name="connsiteX5" fmla="*/ 290513 w 865893"/>
                  <a:gd name="connsiteY5" fmla="*/ 775782 h 776331"/>
                  <a:gd name="connsiteX6" fmla="*/ 485775 w 865893"/>
                  <a:gd name="connsiteY6" fmla="*/ 337632 h 776331"/>
                  <a:gd name="connsiteX7" fmla="*/ 466725 w 865893"/>
                  <a:gd name="connsiteY7" fmla="*/ 566232 h 776331"/>
                  <a:gd name="connsiteX8" fmla="*/ 595313 w 865893"/>
                  <a:gd name="connsiteY8" fmla="*/ 218569 h 776331"/>
                  <a:gd name="connsiteX9" fmla="*/ 604838 w 865893"/>
                  <a:gd name="connsiteY9" fmla="*/ 347157 h 776331"/>
                  <a:gd name="connsiteX10" fmla="*/ 709613 w 865893"/>
                  <a:gd name="connsiteY10" fmla="*/ 128082 h 776331"/>
                  <a:gd name="connsiteX11" fmla="*/ 862013 w 865893"/>
                  <a:gd name="connsiteY11" fmla="*/ 75694 h 776331"/>
                  <a:gd name="connsiteX12" fmla="*/ 814388 w 865893"/>
                  <a:gd name="connsiteY12" fmla="*/ 13782 h 776331"/>
                  <a:gd name="connsiteX13" fmla="*/ 747713 w 865893"/>
                  <a:gd name="connsiteY13" fmla="*/ 4257 h 776331"/>
                  <a:gd name="connsiteX14" fmla="*/ 690563 w 865893"/>
                  <a:gd name="connsiteY14" fmla="*/ 4257 h 776331"/>
                  <a:gd name="connsiteX15" fmla="*/ 566738 w 865893"/>
                  <a:gd name="connsiteY15" fmla="*/ 56644 h 776331"/>
                  <a:gd name="connsiteX16" fmla="*/ 409575 w 865893"/>
                  <a:gd name="connsiteY16" fmla="*/ 89982 h 776331"/>
                  <a:gd name="connsiteX17" fmla="*/ 42862 w 865893"/>
                  <a:gd name="connsiteY17" fmla="*/ 247145 h 776331"/>
                  <a:gd name="connsiteX18" fmla="*/ 438150 w 865893"/>
                  <a:gd name="connsiteY18" fmla="*/ 189994 h 776331"/>
                  <a:gd name="connsiteX0" fmla="*/ 438150 w 865893"/>
                  <a:gd name="connsiteY0" fmla="*/ 189994 h 776331"/>
                  <a:gd name="connsiteX1" fmla="*/ 0 w 865893"/>
                  <a:gd name="connsiteY1" fmla="*/ 347157 h 776331"/>
                  <a:gd name="connsiteX2" fmla="*/ 357188 w 865893"/>
                  <a:gd name="connsiteY2" fmla="*/ 294769 h 776331"/>
                  <a:gd name="connsiteX3" fmla="*/ 9525 w 865893"/>
                  <a:gd name="connsiteY3" fmla="*/ 623382 h 776331"/>
                  <a:gd name="connsiteX4" fmla="*/ 371475 w 865893"/>
                  <a:gd name="connsiteY4" fmla="*/ 432882 h 776331"/>
                  <a:gd name="connsiteX5" fmla="*/ 290513 w 865893"/>
                  <a:gd name="connsiteY5" fmla="*/ 775782 h 776331"/>
                  <a:gd name="connsiteX6" fmla="*/ 485775 w 865893"/>
                  <a:gd name="connsiteY6" fmla="*/ 337632 h 776331"/>
                  <a:gd name="connsiteX7" fmla="*/ 466725 w 865893"/>
                  <a:gd name="connsiteY7" fmla="*/ 566232 h 776331"/>
                  <a:gd name="connsiteX8" fmla="*/ 595313 w 865893"/>
                  <a:gd name="connsiteY8" fmla="*/ 218569 h 776331"/>
                  <a:gd name="connsiteX9" fmla="*/ 604838 w 865893"/>
                  <a:gd name="connsiteY9" fmla="*/ 347157 h 776331"/>
                  <a:gd name="connsiteX10" fmla="*/ 709613 w 865893"/>
                  <a:gd name="connsiteY10" fmla="*/ 128082 h 776331"/>
                  <a:gd name="connsiteX11" fmla="*/ 862013 w 865893"/>
                  <a:gd name="connsiteY11" fmla="*/ 75694 h 776331"/>
                  <a:gd name="connsiteX12" fmla="*/ 814388 w 865893"/>
                  <a:gd name="connsiteY12" fmla="*/ 13782 h 776331"/>
                  <a:gd name="connsiteX13" fmla="*/ 747713 w 865893"/>
                  <a:gd name="connsiteY13" fmla="*/ 4257 h 776331"/>
                  <a:gd name="connsiteX14" fmla="*/ 690563 w 865893"/>
                  <a:gd name="connsiteY14" fmla="*/ 4257 h 776331"/>
                  <a:gd name="connsiteX15" fmla="*/ 566738 w 865893"/>
                  <a:gd name="connsiteY15" fmla="*/ 56644 h 776331"/>
                  <a:gd name="connsiteX16" fmla="*/ 409575 w 865893"/>
                  <a:gd name="connsiteY16" fmla="*/ 89982 h 776331"/>
                  <a:gd name="connsiteX17" fmla="*/ 42862 w 865893"/>
                  <a:gd name="connsiteY17" fmla="*/ 247145 h 776331"/>
                  <a:gd name="connsiteX18" fmla="*/ 438150 w 865893"/>
                  <a:gd name="connsiteY18" fmla="*/ 189994 h 776331"/>
                  <a:gd name="connsiteX0" fmla="*/ 500073 w 927816"/>
                  <a:gd name="connsiteY0" fmla="*/ 189994 h 776331"/>
                  <a:gd name="connsiteX1" fmla="*/ 61923 w 927816"/>
                  <a:gd name="connsiteY1" fmla="*/ 347157 h 776331"/>
                  <a:gd name="connsiteX2" fmla="*/ 419111 w 927816"/>
                  <a:gd name="connsiteY2" fmla="*/ 294769 h 776331"/>
                  <a:gd name="connsiteX3" fmla="*/ 10 w 927816"/>
                  <a:gd name="connsiteY3" fmla="*/ 585282 h 776331"/>
                  <a:gd name="connsiteX4" fmla="*/ 433398 w 927816"/>
                  <a:gd name="connsiteY4" fmla="*/ 432882 h 776331"/>
                  <a:gd name="connsiteX5" fmla="*/ 352436 w 927816"/>
                  <a:gd name="connsiteY5" fmla="*/ 775782 h 776331"/>
                  <a:gd name="connsiteX6" fmla="*/ 547698 w 927816"/>
                  <a:gd name="connsiteY6" fmla="*/ 337632 h 776331"/>
                  <a:gd name="connsiteX7" fmla="*/ 528648 w 927816"/>
                  <a:gd name="connsiteY7" fmla="*/ 566232 h 776331"/>
                  <a:gd name="connsiteX8" fmla="*/ 657236 w 927816"/>
                  <a:gd name="connsiteY8" fmla="*/ 218569 h 776331"/>
                  <a:gd name="connsiteX9" fmla="*/ 666761 w 927816"/>
                  <a:gd name="connsiteY9" fmla="*/ 347157 h 776331"/>
                  <a:gd name="connsiteX10" fmla="*/ 771536 w 927816"/>
                  <a:gd name="connsiteY10" fmla="*/ 128082 h 776331"/>
                  <a:gd name="connsiteX11" fmla="*/ 923936 w 927816"/>
                  <a:gd name="connsiteY11" fmla="*/ 75694 h 776331"/>
                  <a:gd name="connsiteX12" fmla="*/ 876311 w 927816"/>
                  <a:gd name="connsiteY12" fmla="*/ 13782 h 776331"/>
                  <a:gd name="connsiteX13" fmla="*/ 809636 w 927816"/>
                  <a:gd name="connsiteY13" fmla="*/ 4257 h 776331"/>
                  <a:gd name="connsiteX14" fmla="*/ 752486 w 927816"/>
                  <a:gd name="connsiteY14" fmla="*/ 4257 h 776331"/>
                  <a:gd name="connsiteX15" fmla="*/ 628661 w 927816"/>
                  <a:gd name="connsiteY15" fmla="*/ 56644 h 776331"/>
                  <a:gd name="connsiteX16" fmla="*/ 471498 w 927816"/>
                  <a:gd name="connsiteY16" fmla="*/ 89982 h 776331"/>
                  <a:gd name="connsiteX17" fmla="*/ 104785 w 927816"/>
                  <a:gd name="connsiteY17" fmla="*/ 247145 h 776331"/>
                  <a:gd name="connsiteX18" fmla="*/ 500073 w 927816"/>
                  <a:gd name="connsiteY18" fmla="*/ 189994 h 776331"/>
                  <a:gd name="connsiteX0" fmla="*/ 501171 w 928914"/>
                  <a:gd name="connsiteY0" fmla="*/ 189994 h 776331"/>
                  <a:gd name="connsiteX1" fmla="*/ 63021 w 928914"/>
                  <a:gd name="connsiteY1" fmla="*/ 347157 h 776331"/>
                  <a:gd name="connsiteX2" fmla="*/ 420209 w 928914"/>
                  <a:gd name="connsiteY2" fmla="*/ 294769 h 776331"/>
                  <a:gd name="connsiteX3" fmla="*/ 1108 w 928914"/>
                  <a:gd name="connsiteY3" fmla="*/ 585282 h 776331"/>
                  <a:gd name="connsiteX4" fmla="*/ 434496 w 928914"/>
                  <a:gd name="connsiteY4" fmla="*/ 432882 h 776331"/>
                  <a:gd name="connsiteX5" fmla="*/ 353534 w 928914"/>
                  <a:gd name="connsiteY5" fmla="*/ 775782 h 776331"/>
                  <a:gd name="connsiteX6" fmla="*/ 548796 w 928914"/>
                  <a:gd name="connsiteY6" fmla="*/ 337632 h 776331"/>
                  <a:gd name="connsiteX7" fmla="*/ 529746 w 928914"/>
                  <a:gd name="connsiteY7" fmla="*/ 566232 h 776331"/>
                  <a:gd name="connsiteX8" fmla="*/ 658334 w 928914"/>
                  <a:gd name="connsiteY8" fmla="*/ 218569 h 776331"/>
                  <a:gd name="connsiteX9" fmla="*/ 667859 w 928914"/>
                  <a:gd name="connsiteY9" fmla="*/ 347157 h 776331"/>
                  <a:gd name="connsiteX10" fmla="*/ 772634 w 928914"/>
                  <a:gd name="connsiteY10" fmla="*/ 128082 h 776331"/>
                  <a:gd name="connsiteX11" fmla="*/ 925034 w 928914"/>
                  <a:gd name="connsiteY11" fmla="*/ 75694 h 776331"/>
                  <a:gd name="connsiteX12" fmla="*/ 877409 w 928914"/>
                  <a:gd name="connsiteY12" fmla="*/ 13782 h 776331"/>
                  <a:gd name="connsiteX13" fmla="*/ 810734 w 928914"/>
                  <a:gd name="connsiteY13" fmla="*/ 4257 h 776331"/>
                  <a:gd name="connsiteX14" fmla="*/ 753584 w 928914"/>
                  <a:gd name="connsiteY14" fmla="*/ 4257 h 776331"/>
                  <a:gd name="connsiteX15" fmla="*/ 629759 w 928914"/>
                  <a:gd name="connsiteY15" fmla="*/ 56644 h 776331"/>
                  <a:gd name="connsiteX16" fmla="*/ 472596 w 928914"/>
                  <a:gd name="connsiteY16" fmla="*/ 89982 h 776331"/>
                  <a:gd name="connsiteX17" fmla="*/ 105883 w 928914"/>
                  <a:gd name="connsiteY17" fmla="*/ 247145 h 776331"/>
                  <a:gd name="connsiteX18" fmla="*/ 501171 w 928914"/>
                  <a:gd name="connsiteY18" fmla="*/ 189994 h 776331"/>
                  <a:gd name="connsiteX0" fmla="*/ 438150 w 865893"/>
                  <a:gd name="connsiteY0" fmla="*/ 189994 h 776331"/>
                  <a:gd name="connsiteX1" fmla="*/ 0 w 865893"/>
                  <a:gd name="connsiteY1" fmla="*/ 347157 h 776331"/>
                  <a:gd name="connsiteX2" fmla="*/ 357188 w 865893"/>
                  <a:gd name="connsiteY2" fmla="*/ 294769 h 776331"/>
                  <a:gd name="connsiteX3" fmla="*/ 57150 w 865893"/>
                  <a:gd name="connsiteY3" fmla="*/ 704344 h 776331"/>
                  <a:gd name="connsiteX4" fmla="*/ 371475 w 865893"/>
                  <a:gd name="connsiteY4" fmla="*/ 432882 h 776331"/>
                  <a:gd name="connsiteX5" fmla="*/ 290513 w 865893"/>
                  <a:gd name="connsiteY5" fmla="*/ 775782 h 776331"/>
                  <a:gd name="connsiteX6" fmla="*/ 485775 w 865893"/>
                  <a:gd name="connsiteY6" fmla="*/ 337632 h 776331"/>
                  <a:gd name="connsiteX7" fmla="*/ 466725 w 865893"/>
                  <a:gd name="connsiteY7" fmla="*/ 566232 h 776331"/>
                  <a:gd name="connsiteX8" fmla="*/ 595313 w 865893"/>
                  <a:gd name="connsiteY8" fmla="*/ 218569 h 776331"/>
                  <a:gd name="connsiteX9" fmla="*/ 604838 w 865893"/>
                  <a:gd name="connsiteY9" fmla="*/ 347157 h 776331"/>
                  <a:gd name="connsiteX10" fmla="*/ 709613 w 865893"/>
                  <a:gd name="connsiteY10" fmla="*/ 128082 h 776331"/>
                  <a:gd name="connsiteX11" fmla="*/ 862013 w 865893"/>
                  <a:gd name="connsiteY11" fmla="*/ 75694 h 776331"/>
                  <a:gd name="connsiteX12" fmla="*/ 814388 w 865893"/>
                  <a:gd name="connsiteY12" fmla="*/ 13782 h 776331"/>
                  <a:gd name="connsiteX13" fmla="*/ 747713 w 865893"/>
                  <a:gd name="connsiteY13" fmla="*/ 4257 h 776331"/>
                  <a:gd name="connsiteX14" fmla="*/ 690563 w 865893"/>
                  <a:gd name="connsiteY14" fmla="*/ 4257 h 776331"/>
                  <a:gd name="connsiteX15" fmla="*/ 566738 w 865893"/>
                  <a:gd name="connsiteY15" fmla="*/ 56644 h 776331"/>
                  <a:gd name="connsiteX16" fmla="*/ 409575 w 865893"/>
                  <a:gd name="connsiteY16" fmla="*/ 89982 h 776331"/>
                  <a:gd name="connsiteX17" fmla="*/ 42862 w 865893"/>
                  <a:gd name="connsiteY17" fmla="*/ 247145 h 776331"/>
                  <a:gd name="connsiteX18" fmla="*/ 438150 w 865893"/>
                  <a:gd name="connsiteY18" fmla="*/ 189994 h 776331"/>
                  <a:gd name="connsiteX0" fmla="*/ 438150 w 865893"/>
                  <a:gd name="connsiteY0" fmla="*/ 189994 h 766821"/>
                  <a:gd name="connsiteX1" fmla="*/ 0 w 865893"/>
                  <a:gd name="connsiteY1" fmla="*/ 347157 h 766821"/>
                  <a:gd name="connsiteX2" fmla="*/ 357188 w 865893"/>
                  <a:gd name="connsiteY2" fmla="*/ 294769 h 766821"/>
                  <a:gd name="connsiteX3" fmla="*/ 57150 w 865893"/>
                  <a:gd name="connsiteY3" fmla="*/ 704344 h 766821"/>
                  <a:gd name="connsiteX4" fmla="*/ 371475 w 865893"/>
                  <a:gd name="connsiteY4" fmla="*/ 432882 h 766821"/>
                  <a:gd name="connsiteX5" fmla="*/ 304800 w 865893"/>
                  <a:gd name="connsiteY5" fmla="*/ 766257 h 766821"/>
                  <a:gd name="connsiteX6" fmla="*/ 485775 w 865893"/>
                  <a:gd name="connsiteY6" fmla="*/ 337632 h 766821"/>
                  <a:gd name="connsiteX7" fmla="*/ 466725 w 865893"/>
                  <a:gd name="connsiteY7" fmla="*/ 566232 h 766821"/>
                  <a:gd name="connsiteX8" fmla="*/ 595313 w 865893"/>
                  <a:gd name="connsiteY8" fmla="*/ 218569 h 766821"/>
                  <a:gd name="connsiteX9" fmla="*/ 604838 w 865893"/>
                  <a:gd name="connsiteY9" fmla="*/ 347157 h 766821"/>
                  <a:gd name="connsiteX10" fmla="*/ 709613 w 865893"/>
                  <a:gd name="connsiteY10" fmla="*/ 128082 h 766821"/>
                  <a:gd name="connsiteX11" fmla="*/ 862013 w 865893"/>
                  <a:gd name="connsiteY11" fmla="*/ 75694 h 766821"/>
                  <a:gd name="connsiteX12" fmla="*/ 814388 w 865893"/>
                  <a:gd name="connsiteY12" fmla="*/ 13782 h 766821"/>
                  <a:gd name="connsiteX13" fmla="*/ 747713 w 865893"/>
                  <a:gd name="connsiteY13" fmla="*/ 4257 h 766821"/>
                  <a:gd name="connsiteX14" fmla="*/ 690563 w 865893"/>
                  <a:gd name="connsiteY14" fmla="*/ 4257 h 766821"/>
                  <a:gd name="connsiteX15" fmla="*/ 566738 w 865893"/>
                  <a:gd name="connsiteY15" fmla="*/ 56644 h 766821"/>
                  <a:gd name="connsiteX16" fmla="*/ 409575 w 865893"/>
                  <a:gd name="connsiteY16" fmla="*/ 89982 h 766821"/>
                  <a:gd name="connsiteX17" fmla="*/ 42862 w 865893"/>
                  <a:gd name="connsiteY17" fmla="*/ 247145 h 766821"/>
                  <a:gd name="connsiteX18" fmla="*/ 438150 w 865893"/>
                  <a:gd name="connsiteY18" fmla="*/ 189994 h 766821"/>
                  <a:gd name="connsiteX0" fmla="*/ 438150 w 865893"/>
                  <a:gd name="connsiteY0" fmla="*/ 189994 h 762067"/>
                  <a:gd name="connsiteX1" fmla="*/ 0 w 865893"/>
                  <a:gd name="connsiteY1" fmla="*/ 347157 h 762067"/>
                  <a:gd name="connsiteX2" fmla="*/ 357188 w 865893"/>
                  <a:gd name="connsiteY2" fmla="*/ 294769 h 762067"/>
                  <a:gd name="connsiteX3" fmla="*/ 57150 w 865893"/>
                  <a:gd name="connsiteY3" fmla="*/ 704344 h 762067"/>
                  <a:gd name="connsiteX4" fmla="*/ 371475 w 865893"/>
                  <a:gd name="connsiteY4" fmla="*/ 432882 h 762067"/>
                  <a:gd name="connsiteX5" fmla="*/ 361950 w 865893"/>
                  <a:gd name="connsiteY5" fmla="*/ 761495 h 762067"/>
                  <a:gd name="connsiteX6" fmla="*/ 485775 w 865893"/>
                  <a:gd name="connsiteY6" fmla="*/ 337632 h 762067"/>
                  <a:gd name="connsiteX7" fmla="*/ 466725 w 865893"/>
                  <a:gd name="connsiteY7" fmla="*/ 566232 h 762067"/>
                  <a:gd name="connsiteX8" fmla="*/ 595313 w 865893"/>
                  <a:gd name="connsiteY8" fmla="*/ 218569 h 762067"/>
                  <a:gd name="connsiteX9" fmla="*/ 604838 w 865893"/>
                  <a:gd name="connsiteY9" fmla="*/ 347157 h 762067"/>
                  <a:gd name="connsiteX10" fmla="*/ 709613 w 865893"/>
                  <a:gd name="connsiteY10" fmla="*/ 128082 h 762067"/>
                  <a:gd name="connsiteX11" fmla="*/ 862013 w 865893"/>
                  <a:gd name="connsiteY11" fmla="*/ 75694 h 762067"/>
                  <a:gd name="connsiteX12" fmla="*/ 814388 w 865893"/>
                  <a:gd name="connsiteY12" fmla="*/ 13782 h 762067"/>
                  <a:gd name="connsiteX13" fmla="*/ 747713 w 865893"/>
                  <a:gd name="connsiteY13" fmla="*/ 4257 h 762067"/>
                  <a:gd name="connsiteX14" fmla="*/ 690563 w 865893"/>
                  <a:gd name="connsiteY14" fmla="*/ 4257 h 762067"/>
                  <a:gd name="connsiteX15" fmla="*/ 566738 w 865893"/>
                  <a:gd name="connsiteY15" fmla="*/ 56644 h 762067"/>
                  <a:gd name="connsiteX16" fmla="*/ 409575 w 865893"/>
                  <a:gd name="connsiteY16" fmla="*/ 89982 h 762067"/>
                  <a:gd name="connsiteX17" fmla="*/ 42862 w 865893"/>
                  <a:gd name="connsiteY17" fmla="*/ 247145 h 762067"/>
                  <a:gd name="connsiteX18" fmla="*/ 438150 w 865893"/>
                  <a:gd name="connsiteY18" fmla="*/ 189994 h 762067"/>
                  <a:gd name="connsiteX0" fmla="*/ 438150 w 865893"/>
                  <a:gd name="connsiteY0" fmla="*/ 189994 h 819133"/>
                  <a:gd name="connsiteX1" fmla="*/ 0 w 865893"/>
                  <a:gd name="connsiteY1" fmla="*/ 347157 h 819133"/>
                  <a:gd name="connsiteX2" fmla="*/ 357188 w 865893"/>
                  <a:gd name="connsiteY2" fmla="*/ 294769 h 819133"/>
                  <a:gd name="connsiteX3" fmla="*/ 57150 w 865893"/>
                  <a:gd name="connsiteY3" fmla="*/ 704344 h 819133"/>
                  <a:gd name="connsiteX4" fmla="*/ 371475 w 865893"/>
                  <a:gd name="connsiteY4" fmla="*/ 432882 h 819133"/>
                  <a:gd name="connsiteX5" fmla="*/ 285750 w 865893"/>
                  <a:gd name="connsiteY5" fmla="*/ 818645 h 819133"/>
                  <a:gd name="connsiteX6" fmla="*/ 485775 w 865893"/>
                  <a:gd name="connsiteY6" fmla="*/ 337632 h 819133"/>
                  <a:gd name="connsiteX7" fmla="*/ 466725 w 865893"/>
                  <a:gd name="connsiteY7" fmla="*/ 566232 h 819133"/>
                  <a:gd name="connsiteX8" fmla="*/ 595313 w 865893"/>
                  <a:gd name="connsiteY8" fmla="*/ 218569 h 819133"/>
                  <a:gd name="connsiteX9" fmla="*/ 604838 w 865893"/>
                  <a:gd name="connsiteY9" fmla="*/ 347157 h 819133"/>
                  <a:gd name="connsiteX10" fmla="*/ 709613 w 865893"/>
                  <a:gd name="connsiteY10" fmla="*/ 128082 h 819133"/>
                  <a:gd name="connsiteX11" fmla="*/ 862013 w 865893"/>
                  <a:gd name="connsiteY11" fmla="*/ 75694 h 819133"/>
                  <a:gd name="connsiteX12" fmla="*/ 814388 w 865893"/>
                  <a:gd name="connsiteY12" fmla="*/ 13782 h 819133"/>
                  <a:gd name="connsiteX13" fmla="*/ 747713 w 865893"/>
                  <a:gd name="connsiteY13" fmla="*/ 4257 h 819133"/>
                  <a:gd name="connsiteX14" fmla="*/ 690563 w 865893"/>
                  <a:gd name="connsiteY14" fmla="*/ 4257 h 819133"/>
                  <a:gd name="connsiteX15" fmla="*/ 566738 w 865893"/>
                  <a:gd name="connsiteY15" fmla="*/ 56644 h 819133"/>
                  <a:gd name="connsiteX16" fmla="*/ 409575 w 865893"/>
                  <a:gd name="connsiteY16" fmla="*/ 89982 h 819133"/>
                  <a:gd name="connsiteX17" fmla="*/ 42862 w 865893"/>
                  <a:gd name="connsiteY17" fmla="*/ 247145 h 819133"/>
                  <a:gd name="connsiteX18" fmla="*/ 438150 w 865893"/>
                  <a:gd name="connsiteY18" fmla="*/ 189994 h 819133"/>
                  <a:gd name="connsiteX0" fmla="*/ 438150 w 865893"/>
                  <a:gd name="connsiteY0" fmla="*/ 189994 h 819133"/>
                  <a:gd name="connsiteX1" fmla="*/ 0 w 865893"/>
                  <a:gd name="connsiteY1" fmla="*/ 347157 h 819133"/>
                  <a:gd name="connsiteX2" fmla="*/ 357188 w 865893"/>
                  <a:gd name="connsiteY2" fmla="*/ 294769 h 819133"/>
                  <a:gd name="connsiteX3" fmla="*/ 57150 w 865893"/>
                  <a:gd name="connsiteY3" fmla="*/ 704344 h 819133"/>
                  <a:gd name="connsiteX4" fmla="*/ 371475 w 865893"/>
                  <a:gd name="connsiteY4" fmla="*/ 432882 h 819133"/>
                  <a:gd name="connsiteX5" fmla="*/ 361950 w 865893"/>
                  <a:gd name="connsiteY5" fmla="*/ 818645 h 819133"/>
                  <a:gd name="connsiteX6" fmla="*/ 485775 w 865893"/>
                  <a:gd name="connsiteY6" fmla="*/ 337632 h 819133"/>
                  <a:gd name="connsiteX7" fmla="*/ 466725 w 865893"/>
                  <a:gd name="connsiteY7" fmla="*/ 566232 h 819133"/>
                  <a:gd name="connsiteX8" fmla="*/ 595313 w 865893"/>
                  <a:gd name="connsiteY8" fmla="*/ 218569 h 819133"/>
                  <a:gd name="connsiteX9" fmla="*/ 604838 w 865893"/>
                  <a:gd name="connsiteY9" fmla="*/ 347157 h 819133"/>
                  <a:gd name="connsiteX10" fmla="*/ 709613 w 865893"/>
                  <a:gd name="connsiteY10" fmla="*/ 128082 h 819133"/>
                  <a:gd name="connsiteX11" fmla="*/ 862013 w 865893"/>
                  <a:gd name="connsiteY11" fmla="*/ 75694 h 819133"/>
                  <a:gd name="connsiteX12" fmla="*/ 814388 w 865893"/>
                  <a:gd name="connsiteY12" fmla="*/ 13782 h 819133"/>
                  <a:gd name="connsiteX13" fmla="*/ 747713 w 865893"/>
                  <a:gd name="connsiteY13" fmla="*/ 4257 h 819133"/>
                  <a:gd name="connsiteX14" fmla="*/ 690563 w 865893"/>
                  <a:gd name="connsiteY14" fmla="*/ 4257 h 819133"/>
                  <a:gd name="connsiteX15" fmla="*/ 566738 w 865893"/>
                  <a:gd name="connsiteY15" fmla="*/ 56644 h 819133"/>
                  <a:gd name="connsiteX16" fmla="*/ 409575 w 865893"/>
                  <a:gd name="connsiteY16" fmla="*/ 89982 h 819133"/>
                  <a:gd name="connsiteX17" fmla="*/ 42862 w 865893"/>
                  <a:gd name="connsiteY17" fmla="*/ 247145 h 819133"/>
                  <a:gd name="connsiteX18" fmla="*/ 438150 w 865893"/>
                  <a:gd name="connsiteY18" fmla="*/ 189994 h 819133"/>
                  <a:gd name="connsiteX0" fmla="*/ 438150 w 865893"/>
                  <a:gd name="connsiteY0" fmla="*/ 189994 h 818889"/>
                  <a:gd name="connsiteX1" fmla="*/ 0 w 865893"/>
                  <a:gd name="connsiteY1" fmla="*/ 347157 h 818889"/>
                  <a:gd name="connsiteX2" fmla="*/ 357188 w 865893"/>
                  <a:gd name="connsiteY2" fmla="*/ 294769 h 818889"/>
                  <a:gd name="connsiteX3" fmla="*/ 57150 w 865893"/>
                  <a:gd name="connsiteY3" fmla="*/ 704344 h 818889"/>
                  <a:gd name="connsiteX4" fmla="*/ 371475 w 865893"/>
                  <a:gd name="connsiteY4" fmla="*/ 432882 h 818889"/>
                  <a:gd name="connsiteX5" fmla="*/ 361950 w 865893"/>
                  <a:gd name="connsiteY5" fmla="*/ 818645 h 818889"/>
                  <a:gd name="connsiteX6" fmla="*/ 485775 w 865893"/>
                  <a:gd name="connsiteY6" fmla="*/ 337632 h 818889"/>
                  <a:gd name="connsiteX7" fmla="*/ 466725 w 865893"/>
                  <a:gd name="connsiteY7" fmla="*/ 566232 h 818889"/>
                  <a:gd name="connsiteX8" fmla="*/ 595313 w 865893"/>
                  <a:gd name="connsiteY8" fmla="*/ 218569 h 818889"/>
                  <a:gd name="connsiteX9" fmla="*/ 604838 w 865893"/>
                  <a:gd name="connsiteY9" fmla="*/ 347157 h 818889"/>
                  <a:gd name="connsiteX10" fmla="*/ 709613 w 865893"/>
                  <a:gd name="connsiteY10" fmla="*/ 128082 h 818889"/>
                  <a:gd name="connsiteX11" fmla="*/ 862013 w 865893"/>
                  <a:gd name="connsiteY11" fmla="*/ 75694 h 818889"/>
                  <a:gd name="connsiteX12" fmla="*/ 814388 w 865893"/>
                  <a:gd name="connsiteY12" fmla="*/ 13782 h 818889"/>
                  <a:gd name="connsiteX13" fmla="*/ 747713 w 865893"/>
                  <a:gd name="connsiteY13" fmla="*/ 4257 h 818889"/>
                  <a:gd name="connsiteX14" fmla="*/ 690563 w 865893"/>
                  <a:gd name="connsiteY14" fmla="*/ 4257 h 818889"/>
                  <a:gd name="connsiteX15" fmla="*/ 566738 w 865893"/>
                  <a:gd name="connsiteY15" fmla="*/ 56644 h 818889"/>
                  <a:gd name="connsiteX16" fmla="*/ 409575 w 865893"/>
                  <a:gd name="connsiteY16" fmla="*/ 89982 h 818889"/>
                  <a:gd name="connsiteX17" fmla="*/ 42862 w 865893"/>
                  <a:gd name="connsiteY17" fmla="*/ 247145 h 818889"/>
                  <a:gd name="connsiteX18" fmla="*/ 438150 w 865893"/>
                  <a:gd name="connsiteY18" fmla="*/ 189994 h 818889"/>
                  <a:gd name="connsiteX0" fmla="*/ 438150 w 865893"/>
                  <a:gd name="connsiteY0" fmla="*/ 189994 h 821269"/>
                  <a:gd name="connsiteX1" fmla="*/ 0 w 865893"/>
                  <a:gd name="connsiteY1" fmla="*/ 347157 h 821269"/>
                  <a:gd name="connsiteX2" fmla="*/ 357188 w 865893"/>
                  <a:gd name="connsiteY2" fmla="*/ 294769 h 821269"/>
                  <a:gd name="connsiteX3" fmla="*/ 57150 w 865893"/>
                  <a:gd name="connsiteY3" fmla="*/ 704344 h 821269"/>
                  <a:gd name="connsiteX4" fmla="*/ 371475 w 865893"/>
                  <a:gd name="connsiteY4" fmla="*/ 432882 h 821269"/>
                  <a:gd name="connsiteX5" fmla="*/ 290512 w 865893"/>
                  <a:gd name="connsiteY5" fmla="*/ 821027 h 821269"/>
                  <a:gd name="connsiteX6" fmla="*/ 485775 w 865893"/>
                  <a:gd name="connsiteY6" fmla="*/ 337632 h 821269"/>
                  <a:gd name="connsiteX7" fmla="*/ 466725 w 865893"/>
                  <a:gd name="connsiteY7" fmla="*/ 566232 h 821269"/>
                  <a:gd name="connsiteX8" fmla="*/ 595313 w 865893"/>
                  <a:gd name="connsiteY8" fmla="*/ 218569 h 821269"/>
                  <a:gd name="connsiteX9" fmla="*/ 604838 w 865893"/>
                  <a:gd name="connsiteY9" fmla="*/ 347157 h 821269"/>
                  <a:gd name="connsiteX10" fmla="*/ 709613 w 865893"/>
                  <a:gd name="connsiteY10" fmla="*/ 128082 h 821269"/>
                  <a:gd name="connsiteX11" fmla="*/ 862013 w 865893"/>
                  <a:gd name="connsiteY11" fmla="*/ 75694 h 821269"/>
                  <a:gd name="connsiteX12" fmla="*/ 814388 w 865893"/>
                  <a:gd name="connsiteY12" fmla="*/ 13782 h 821269"/>
                  <a:gd name="connsiteX13" fmla="*/ 747713 w 865893"/>
                  <a:gd name="connsiteY13" fmla="*/ 4257 h 821269"/>
                  <a:gd name="connsiteX14" fmla="*/ 690563 w 865893"/>
                  <a:gd name="connsiteY14" fmla="*/ 4257 h 821269"/>
                  <a:gd name="connsiteX15" fmla="*/ 566738 w 865893"/>
                  <a:gd name="connsiteY15" fmla="*/ 56644 h 821269"/>
                  <a:gd name="connsiteX16" fmla="*/ 409575 w 865893"/>
                  <a:gd name="connsiteY16" fmla="*/ 89982 h 821269"/>
                  <a:gd name="connsiteX17" fmla="*/ 42862 w 865893"/>
                  <a:gd name="connsiteY17" fmla="*/ 247145 h 821269"/>
                  <a:gd name="connsiteX18" fmla="*/ 438150 w 865893"/>
                  <a:gd name="connsiteY18" fmla="*/ 189994 h 821269"/>
                  <a:gd name="connsiteX0" fmla="*/ 438150 w 865893"/>
                  <a:gd name="connsiteY0" fmla="*/ 189994 h 821308"/>
                  <a:gd name="connsiteX1" fmla="*/ 0 w 865893"/>
                  <a:gd name="connsiteY1" fmla="*/ 347157 h 821308"/>
                  <a:gd name="connsiteX2" fmla="*/ 357188 w 865893"/>
                  <a:gd name="connsiteY2" fmla="*/ 294769 h 821308"/>
                  <a:gd name="connsiteX3" fmla="*/ 57150 w 865893"/>
                  <a:gd name="connsiteY3" fmla="*/ 704344 h 821308"/>
                  <a:gd name="connsiteX4" fmla="*/ 371475 w 865893"/>
                  <a:gd name="connsiteY4" fmla="*/ 432882 h 821308"/>
                  <a:gd name="connsiteX5" fmla="*/ 290512 w 865893"/>
                  <a:gd name="connsiteY5" fmla="*/ 821027 h 821308"/>
                  <a:gd name="connsiteX6" fmla="*/ 485775 w 865893"/>
                  <a:gd name="connsiteY6" fmla="*/ 337632 h 821308"/>
                  <a:gd name="connsiteX7" fmla="*/ 466725 w 865893"/>
                  <a:gd name="connsiteY7" fmla="*/ 566232 h 821308"/>
                  <a:gd name="connsiteX8" fmla="*/ 595313 w 865893"/>
                  <a:gd name="connsiteY8" fmla="*/ 218569 h 821308"/>
                  <a:gd name="connsiteX9" fmla="*/ 604838 w 865893"/>
                  <a:gd name="connsiteY9" fmla="*/ 347157 h 821308"/>
                  <a:gd name="connsiteX10" fmla="*/ 709613 w 865893"/>
                  <a:gd name="connsiteY10" fmla="*/ 128082 h 821308"/>
                  <a:gd name="connsiteX11" fmla="*/ 862013 w 865893"/>
                  <a:gd name="connsiteY11" fmla="*/ 75694 h 821308"/>
                  <a:gd name="connsiteX12" fmla="*/ 814388 w 865893"/>
                  <a:gd name="connsiteY12" fmla="*/ 13782 h 821308"/>
                  <a:gd name="connsiteX13" fmla="*/ 747713 w 865893"/>
                  <a:gd name="connsiteY13" fmla="*/ 4257 h 821308"/>
                  <a:gd name="connsiteX14" fmla="*/ 690563 w 865893"/>
                  <a:gd name="connsiteY14" fmla="*/ 4257 h 821308"/>
                  <a:gd name="connsiteX15" fmla="*/ 566738 w 865893"/>
                  <a:gd name="connsiteY15" fmla="*/ 56644 h 821308"/>
                  <a:gd name="connsiteX16" fmla="*/ 409575 w 865893"/>
                  <a:gd name="connsiteY16" fmla="*/ 89982 h 821308"/>
                  <a:gd name="connsiteX17" fmla="*/ 42862 w 865893"/>
                  <a:gd name="connsiteY17" fmla="*/ 247145 h 821308"/>
                  <a:gd name="connsiteX18" fmla="*/ 438150 w 865893"/>
                  <a:gd name="connsiteY18" fmla="*/ 189994 h 821308"/>
                  <a:gd name="connsiteX0" fmla="*/ 438150 w 865893"/>
                  <a:gd name="connsiteY0" fmla="*/ 189994 h 821308"/>
                  <a:gd name="connsiteX1" fmla="*/ 0 w 865893"/>
                  <a:gd name="connsiteY1" fmla="*/ 347157 h 821308"/>
                  <a:gd name="connsiteX2" fmla="*/ 357188 w 865893"/>
                  <a:gd name="connsiteY2" fmla="*/ 294769 h 821308"/>
                  <a:gd name="connsiteX3" fmla="*/ 57150 w 865893"/>
                  <a:gd name="connsiteY3" fmla="*/ 704344 h 821308"/>
                  <a:gd name="connsiteX4" fmla="*/ 371475 w 865893"/>
                  <a:gd name="connsiteY4" fmla="*/ 432882 h 821308"/>
                  <a:gd name="connsiteX5" fmla="*/ 290512 w 865893"/>
                  <a:gd name="connsiteY5" fmla="*/ 821027 h 821308"/>
                  <a:gd name="connsiteX6" fmla="*/ 485775 w 865893"/>
                  <a:gd name="connsiteY6" fmla="*/ 337632 h 821308"/>
                  <a:gd name="connsiteX7" fmla="*/ 466725 w 865893"/>
                  <a:gd name="connsiteY7" fmla="*/ 566232 h 821308"/>
                  <a:gd name="connsiteX8" fmla="*/ 595313 w 865893"/>
                  <a:gd name="connsiteY8" fmla="*/ 218569 h 821308"/>
                  <a:gd name="connsiteX9" fmla="*/ 604838 w 865893"/>
                  <a:gd name="connsiteY9" fmla="*/ 347157 h 821308"/>
                  <a:gd name="connsiteX10" fmla="*/ 709613 w 865893"/>
                  <a:gd name="connsiteY10" fmla="*/ 128082 h 821308"/>
                  <a:gd name="connsiteX11" fmla="*/ 862013 w 865893"/>
                  <a:gd name="connsiteY11" fmla="*/ 75694 h 821308"/>
                  <a:gd name="connsiteX12" fmla="*/ 814388 w 865893"/>
                  <a:gd name="connsiteY12" fmla="*/ 13782 h 821308"/>
                  <a:gd name="connsiteX13" fmla="*/ 747713 w 865893"/>
                  <a:gd name="connsiteY13" fmla="*/ 4257 h 821308"/>
                  <a:gd name="connsiteX14" fmla="*/ 690563 w 865893"/>
                  <a:gd name="connsiteY14" fmla="*/ 4257 h 821308"/>
                  <a:gd name="connsiteX15" fmla="*/ 566738 w 865893"/>
                  <a:gd name="connsiteY15" fmla="*/ 56644 h 821308"/>
                  <a:gd name="connsiteX16" fmla="*/ 409575 w 865893"/>
                  <a:gd name="connsiteY16" fmla="*/ 89982 h 821308"/>
                  <a:gd name="connsiteX17" fmla="*/ 42862 w 865893"/>
                  <a:gd name="connsiteY17" fmla="*/ 247145 h 821308"/>
                  <a:gd name="connsiteX18" fmla="*/ 438150 w 865893"/>
                  <a:gd name="connsiteY18" fmla="*/ 189994 h 821308"/>
                  <a:gd name="connsiteX0" fmla="*/ 438518 w 866261"/>
                  <a:gd name="connsiteY0" fmla="*/ 189994 h 821308"/>
                  <a:gd name="connsiteX1" fmla="*/ 368 w 866261"/>
                  <a:gd name="connsiteY1" fmla="*/ 347157 h 821308"/>
                  <a:gd name="connsiteX2" fmla="*/ 357556 w 866261"/>
                  <a:gd name="connsiteY2" fmla="*/ 294769 h 821308"/>
                  <a:gd name="connsiteX3" fmla="*/ 57518 w 866261"/>
                  <a:gd name="connsiteY3" fmla="*/ 704344 h 821308"/>
                  <a:gd name="connsiteX4" fmla="*/ 371843 w 866261"/>
                  <a:gd name="connsiteY4" fmla="*/ 432882 h 821308"/>
                  <a:gd name="connsiteX5" fmla="*/ 290880 w 866261"/>
                  <a:gd name="connsiteY5" fmla="*/ 821027 h 821308"/>
                  <a:gd name="connsiteX6" fmla="*/ 486143 w 866261"/>
                  <a:gd name="connsiteY6" fmla="*/ 337632 h 821308"/>
                  <a:gd name="connsiteX7" fmla="*/ 467093 w 866261"/>
                  <a:gd name="connsiteY7" fmla="*/ 566232 h 821308"/>
                  <a:gd name="connsiteX8" fmla="*/ 595681 w 866261"/>
                  <a:gd name="connsiteY8" fmla="*/ 218569 h 821308"/>
                  <a:gd name="connsiteX9" fmla="*/ 605206 w 866261"/>
                  <a:gd name="connsiteY9" fmla="*/ 347157 h 821308"/>
                  <a:gd name="connsiteX10" fmla="*/ 709981 w 866261"/>
                  <a:gd name="connsiteY10" fmla="*/ 128082 h 821308"/>
                  <a:gd name="connsiteX11" fmla="*/ 862381 w 866261"/>
                  <a:gd name="connsiteY11" fmla="*/ 75694 h 821308"/>
                  <a:gd name="connsiteX12" fmla="*/ 814756 w 866261"/>
                  <a:gd name="connsiteY12" fmla="*/ 13782 h 821308"/>
                  <a:gd name="connsiteX13" fmla="*/ 748081 w 866261"/>
                  <a:gd name="connsiteY13" fmla="*/ 4257 h 821308"/>
                  <a:gd name="connsiteX14" fmla="*/ 690931 w 866261"/>
                  <a:gd name="connsiteY14" fmla="*/ 4257 h 821308"/>
                  <a:gd name="connsiteX15" fmla="*/ 567106 w 866261"/>
                  <a:gd name="connsiteY15" fmla="*/ 56644 h 821308"/>
                  <a:gd name="connsiteX16" fmla="*/ 409943 w 866261"/>
                  <a:gd name="connsiteY16" fmla="*/ 89982 h 821308"/>
                  <a:gd name="connsiteX17" fmla="*/ 43230 w 866261"/>
                  <a:gd name="connsiteY17" fmla="*/ 247145 h 821308"/>
                  <a:gd name="connsiteX18" fmla="*/ 438518 w 866261"/>
                  <a:gd name="connsiteY18" fmla="*/ 189994 h 821308"/>
                  <a:gd name="connsiteX0" fmla="*/ 439940 w 867683"/>
                  <a:gd name="connsiteY0" fmla="*/ 189994 h 821308"/>
                  <a:gd name="connsiteX1" fmla="*/ 1790 w 867683"/>
                  <a:gd name="connsiteY1" fmla="*/ 347157 h 821308"/>
                  <a:gd name="connsiteX2" fmla="*/ 358978 w 867683"/>
                  <a:gd name="connsiteY2" fmla="*/ 294769 h 821308"/>
                  <a:gd name="connsiteX3" fmla="*/ 58940 w 867683"/>
                  <a:gd name="connsiteY3" fmla="*/ 704344 h 821308"/>
                  <a:gd name="connsiteX4" fmla="*/ 373265 w 867683"/>
                  <a:gd name="connsiteY4" fmla="*/ 432882 h 821308"/>
                  <a:gd name="connsiteX5" fmla="*/ 292302 w 867683"/>
                  <a:gd name="connsiteY5" fmla="*/ 821027 h 821308"/>
                  <a:gd name="connsiteX6" fmla="*/ 487565 w 867683"/>
                  <a:gd name="connsiteY6" fmla="*/ 337632 h 821308"/>
                  <a:gd name="connsiteX7" fmla="*/ 468515 w 867683"/>
                  <a:gd name="connsiteY7" fmla="*/ 566232 h 821308"/>
                  <a:gd name="connsiteX8" fmla="*/ 597103 w 867683"/>
                  <a:gd name="connsiteY8" fmla="*/ 218569 h 821308"/>
                  <a:gd name="connsiteX9" fmla="*/ 606628 w 867683"/>
                  <a:gd name="connsiteY9" fmla="*/ 347157 h 821308"/>
                  <a:gd name="connsiteX10" fmla="*/ 711403 w 867683"/>
                  <a:gd name="connsiteY10" fmla="*/ 128082 h 821308"/>
                  <a:gd name="connsiteX11" fmla="*/ 863803 w 867683"/>
                  <a:gd name="connsiteY11" fmla="*/ 75694 h 821308"/>
                  <a:gd name="connsiteX12" fmla="*/ 816178 w 867683"/>
                  <a:gd name="connsiteY12" fmla="*/ 13782 h 821308"/>
                  <a:gd name="connsiteX13" fmla="*/ 749503 w 867683"/>
                  <a:gd name="connsiteY13" fmla="*/ 4257 h 821308"/>
                  <a:gd name="connsiteX14" fmla="*/ 692353 w 867683"/>
                  <a:gd name="connsiteY14" fmla="*/ 4257 h 821308"/>
                  <a:gd name="connsiteX15" fmla="*/ 568528 w 867683"/>
                  <a:gd name="connsiteY15" fmla="*/ 56644 h 821308"/>
                  <a:gd name="connsiteX16" fmla="*/ 411365 w 867683"/>
                  <a:gd name="connsiteY16" fmla="*/ 89982 h 821308"/>
                  <a:gd name="connsiteX17" fmla="*/ 44652 w 867683"/>
                  <a:gd name="connsiteY17" fmla="*/ 247145 h 821308"/>
                  <a:gd name="connsiteX18" fmla="*/ 439940 w 867683"/>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25477 w 924645"/>
                  <a:gd name="connsiteY7" fmla="*/ 566232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01614 w 924645"/>
                  <a:gd name="connsiteY17" fmla="*/ 247145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25477 w 924645"/>
                  <a:gd name="connsiteY7" fmla="*/ 566232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01614 w 924645"/>
                  <a:gd name="connsiteY17" fmla="*/ 247145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25477 w 924645"/>
                  <a:gd name="connsiteY7" fmla="*/ 566232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01614 w 924645"/>
                  <a:gd name="connsiteY17" fmla="*/ 247145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25477 w 924645"/>
                  <a:gd name="connsiteY7" fmla="*/ 566232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01614 w 924645"/>
                  <a:gd name="connsiteY17" fmla="*/ 247145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25477 w 924645"/>
                  <a:gd name="connsiteY7" fmla="*/ 566232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8271 w 924645"/>
                  <a:gd name="connsiteY17" fmla="*/ 328107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25477 w 924645"/>
                  <a:gd name="connsiteY7" fmla="*/ 566232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8271 w 924645"/>
                  <a:gd name="connsiteY17" fmla="*/ 328107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25477 w 924645"/>
                  <a:gd name="connsiteY7" fmla="*/ 566232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8271 w 924645"/>
                  <a:gd name="connsiteY17" fmla="*/ 328107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18333 w 924645"/>
                  <a:gd name="connsiteY7" fmla="*/ 711488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8271 w 924645"/>
                  <a:gd name="connsiteY17" fmla="*/ 328107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18333 w 924645"/>
                  <a:gd name="connsiteY7" fmla="*/ 711488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8271 w 924645"/>
                  <a:gd name="connsiteY17" fmla="*/ 328107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18333 w 924645"/>
                  <a:gd name="connsiteY7" fmla="*/ 711488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8271 w 924645"/>
                  <a:gd name="connsiteY17" fmla="*/ 328107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18333 w 924645"/>
                  <a:gd name="connsiteY7" fmla="*/ 711488 h 821308"/>
                  <a:gd name="connsiteX8" fmla="*/ 654065 w 924645"/>
                  <a:gd name="connsiteY8" fmla="*/ 218569 h 821308"/>
                  <a:gd name="connsiteX9" fmla="*/ 663590 w 924645"/>
                  <a:gd name="connsiteY9" fmla="*/ 34715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8271 w 924645"/>
                  <a:gd name="connsiteY17" fmla="*/ 328107 h 821308"/>
                  <a:gd name="connsiteX18" fmla="*/ 496902 w 924645"/>
                  <a:gd name="connsiteY18" fmla="*/ 189994 h 821308"/>
                  <a:gd name="connsiteX0" fmla="*/ 496902 w 924645"/>
                  <a:gd name="connsiteY0" fmla="*/ 189994 h 821308"/>
                  <a:gd name="connsiteX1" fmla="*/ 1602 w 924645"/>
                  <a:gd name="connsiteY1" fmla="*/ 487651 h 821308"/>
                  <a:gd name="connsiteX2" fmla="*/ 415940 w 924645"/>
                  <a:gd name="connsiteY2" fmla="*/ 294769 h 821308"/>
                  <a:gd name="connsiteX3" fmla="*/ 115902 w 924645"/>
                  <a:gd name="connsiteY3" fmla="*/ 704344 h 821308"/>
                  <a:gd name="connsiteX4" fmla="*/ 430227 w 924645"/>
                  <a:gd name="connsiteY4" fmla="*/ 432882 h 821308"/>
                  <a:gd name="connsiteX5" fmla="*/ 349264 w 924645"/>
                  <a:gd name="connsiteY5" fmla="*/ 821027 h 821308"/>
                  <a:gd name="connsiteX6" fmla="*/ 544527 w 924645"/>
                  <a:gd name="connsiteY6" fmla="*/ 337632 h 821308"/>
                  <a:gd name="connsiteX7" fmla="*/ 518333 w 924645"/>
                  <a:gd name="connsiteY7" fmla="*/ 711488 h 821308"/>
                  <a:gd name="connsiteX8" fmla="*/ 654065 w 924645"/>
                  <a:gd name="connsiteY8" fmla="*/ 218569 h 821308"/>
                  <a:gd name="connsiteX9" fmla="*/ 673115 w 924645"/>
                  <a:gd name="connsiteY9" fmla="*/ 556707 h 821308"/>
                  <a:gd name="connsiteX10" fmla="*/ 768365 w 924645"/>
                  <a:gd name="connsiteY10" fmla="*/ 128082 h 821308"/>
                  <a:gd name="connsiteX11" fmla="*/ 920765 w 924645"/>
                  <a:gd name="connsiteY11" fmla="*/ 75694 h 821308"/>
                  <a:gd name="connsiteX12" fmla="*/ 873140 w 924645"/>
                  <a:gd name="connsiteY12" fmla="*/ 13782 h 821308"/>
                  <a:gd name="connsiteX13" fmla="*/ 806465 w 924645"/>
                  <a:gd name="connsiteY13" fmla="*/ 4257 h 821308"/>
                  <a:gd name="connsiteX14" fmla="*/ 749315 w 924645"/>
                  <a:gd name="connsiteY14" fmla="*/ 4257 h 821308"/>
                  <a:gd name="connsiteX15" fmla="*/ 625490 w 924645"/>
                  <a:gd name="connsiteY15" fmla="*/ 56644 h 821308"/>
                  <a:gd name="connsiteX16" fmla="*/ 468327 w 924645"/>
                  <a:gd name="connsiteY16" fmla="*/ 89982 h 821308"/>
                  <a:gd name="connsiteX17" fmla="*/ 18271 w 924645"/>
                  <a:gd name="connsiteY17" fmla="*/ 328107 h 821308"/>
                  <a:gd name="connsiteX18" fmla="*/ 496902 w 924645"/>
                  <a:gd name="connsiteY18" fmla="*/ 189994 h 821308"/>
                  <a:gd name="connsiteX0" fmla="*/ 496902 w 924645"/>
                  <a:gd name="connsiteY0" fmla="*/ 192454 h 823768"/>
                  <a:gd name="connsiteX1" fmla="*/ 1602 w 924645"/>
                  <a:gd name="connsiteY1" fmla="*/ 490111 h 823768"/>
                  <a:gd name="connsiteX2" fmla="*/ 415940 w 924645"/>
                  <a:gd name="connsiteY2" fmla="*/ 297229 h 823768"/>
                  <a:gd name="connsiteX3" fmla="*/ 115902 w 924645"/>
                  <a:gd name="connsiteY3" fmla="*/ 706804 h 823768"/>
                  <a:gd name="connsiteX4" fmla="*/ 430227 w 924645"/>
                  <a:gd name="connsiteY4" fmla="*/ 435342 h 823768"/>
                  <a:gd name="connsiteX5" fmla="*/ 349264 w 924645"/>
                  <a:gd name="connsiteY5" fmla="*/ 823487 h 823768"/>
                  <a:gd name="connsiteX6" fmla="*/ 544527 w 924645"/>
                  <a:gd name="connsiteY6" fmla="*/ 340092 h 823768"/>
                  <a:gd name="connsiteX7" fmla="*/ 518333 w 924645"/>
                  <a:gd name="connsiteY7" fmla="*/ 713948 h 823768"/>
                  <a:gd name="connsiteX8" fmla="*/ 654065 w 924645"/>
                  <a:gd name="connsiteY8" fmla="*/ 221029 h 823768"/>
                  <a:gd name="connsiteX9" fmla="*/ 673115 w 924645"/>
                  <a:gd name="connsiteY9" fmla="*/ 559167 h 823768"/>
                  <a:gd name="connsiteX10" fmla="*/ 768365 w 924645"/>
                  <a:gd name="connsiteY10" fmla="*/ 130542 h 823768"/>
                  <a:gd name="connsiteX11" fmla="*/ 920765 w 924645"/>
                  <a:gd name="connsiteY11" fmla="*/ 78154 h 823768"/>
                  <a:gd name="connsiteX12" fmla="*/ 873140 w 924645"/>
                  <a:gd name="connsiteY12" fmla="*/ 16242 h 823768"/>
                  <a:gd name="connsiteX13" fmla="*/ 806465 w 924645"/>
                  <a:gd name="connsiteY13" fmla="*/ 6717 h 823768"/>
                  <a:gd name="connsiteX14" fmla="*/ 749315 w 924645"/>
                  <a:gd name="connsiteY14" fmla="*/ 6717 h 823768"/>
                  <a:gd name="connsiteX15" fmla="*/ 468327 w 924645"/>
                  <a:gd name="connsiteY15" fmla="*/ 92442 h 823768"/>
                  <a:gd name="connsiteX16" fmla="*/ 18271 w 924645"/>
                  <a:gd name="connsiteY16" fmla="*/ 330567 h 823768"/>
                  <a:gd name="connsiteX17" fmla="*/ 496902 w 924645"/>
                  <a:gd name="connsiteY17" fmla="*/ 192454 h 823768"/>
                  <a:gd name="connsiteX0" fmla="*/ 496902 w 873140"/>
                  <a:gd name="connsiteY0" fmla="*/ 192454 h 823768"/>
                  <a:gd name="connsiteX1" fmla="*/ 1602 w 873140"/>
                  <a:gd name="connsiteY1" fmla="*/ 490111 h 823768"/>
                  <a:gd name="connsiteX2" fmla="*/ 415940 w 873140"/>
                  <a:gd name="connsiteY2" fmla="*/ 297229 h 823768"/>
                  <a:gd name="connsiteX3" fmla="*/ 115902 w 873140"/>
                  <a:gd name="connsiteY3" fmla="*/ 706804 h 823768"/>
                  <a:gd name="connsiteX4" fmla="*/ 430227 w 873140"/>
                  <a:gd name="connsiteY4" fmla="*/ 435342 h 823768"/>
                  <a:gd name="connsiteX5" fmla="*/ 349264 w 873140"/>
                  <a:gd name="connsiteY5" fmla="*/ 823487 h 823768"/>
                  <a:gd name="connsiteX6" fmla="*/ 544527 w 873140"/>
                  <a:gd name="connsiteY6" fmla="*/ 340092 h 823768"/>
                  <a:gd name="connsiteX7" fmla="*/ 518333 w 873140"/>
                  <a:gd name="connsiteY7" fmla="*/ 713948 h 823768"/>
                  <a:gd name="connsiteX8" fmla="*/ 654065 w 873140"/>
                  <a:gd name="connsiteY8" fmla="*/ 221029 h 823768"/>
                  <a:gd name="connsiteX9" fmla="*/ 673115 w 873140"/>
                  <a:gd name="connsiteY9" fmla="*/ 559167 h 823768"/>
                  <a:gd name="connsiteX10" fmla="*/ 768365 w 873140"/>
                  <a:gd name="connsiteY10" fmla="*/ 130542 h 823768"/>
                  <a:gd name="connsiteX11" fmla="*/ 873140 w 873140"/>
                  <a:gd name="connsiteY11" fmla="*/ 16242 h 823768"/>
                  <a:gd name="connsiteX12" fmla="*/ 806465 w 873140"/>
                  <a:gd name="connsiteY12" fmla="*/ 6717 h 823768"/>
                  <a:gd name="connsiteX13" fmla="*/ 749315 w 873140"/>
                  <a:gd name="connsiteY13" fmla="*/ 6717 h 823768"/>
                  <a:gd name="connsiteX14" fmla="*/ 468327 w 873140"/>
                  <a:gd name="connsiteY14" fmla="*/ 92442 h 823768"/>
                  <a:gd name="connsiteX15" fmla="*/ 18271 w 873140"/>
                  <a:gd name="connsiteY15" fmla="*/ 330567 h 823768"/>
                  <a:gd name="connsiteX16" fmla="*/ 496902 w 873140"/>
                  <a:gd name="connsiteY16" fmla="*/ 192454 h 823768"/>
                  <a:gd name="connsiteX0" fmla="*/ 496902 w 876512"/>
                  <a:gd name="connsiteY0" fmla="*/ 192454 h 823768"/>
                  <a:gd name="connsiteX1" fmla="*/ 1602 w 876512"/>
                  <a:gd name="connsiteY1" fmla="*/ 490111 h 823768"/>
                  <a:gd name="connsiteX2" fmla="*/ 415940 w 876512"/>
                  <a:gd name="connsiteY2" fmla="*/ 297229 h 823768"/>
                  <a:gd name="connsiteX3" fmla="*/ 115902 w 876512"/>
                  <a:gd name="connsiteY3" fmla="*/ 706804 h 823768"/>
                  <a:gd name="connsiteX4" fmla="*/ 430227 w 876512"/>
                  <a:gd name="connsiteY4" fmla="*/ 435342 h 823768"/>
                  <a:gd name="connsiteX5" fmla="*/ 349264 w 876512"/>
                  <a:gd name="connsiteY5" fmla="*/ 823487 h 823768"/>
                  <a:gd name="connsiteX6" fmla="*/ 544527 w 876512"/>
                  <a:gd name="connsiteY6" fmla="*/ 340092 h 823768"/>
                  <a:gd name="connsiteX7" fmla="*/ 518333 w 876512"/>
                  <a:gd name="connsiteY7" fmla="*/ 713948 h 823768"/>
                  <a:gd name="connsiteX8" fmla="*/ 654065 w 876512"/>
                  <a:gd name="connsiteY8" fmla="*/ 221029 h 823768"/>
                  <a:gd name="connsiteX9" fmla="*/ 673115 w 876512"/>
                  <a:gd name="connsiteY9" fmla="*/ 559167 h 823768"/>
                  <a:gd name="connsiteX10" fmla="*/ 768365 w 876512"/>
                  <a:gd name="connsiteY10" fmla="*/ 130542 h 823768"/>
                  <a:gd name="connsiteX11" fmla="*/ 873140 w 876512"/>
                  <a:gd name="connsiteY11" fmla="*/ 16242 h 823768"/>
                  <a:gd name="connsiteX12" fmla="*/ 806465 w 876512"/>
                  <a:gd name="connsiteY12" fmla="*/ 6717 h 823768"/>
                  <a:gd name="connsiteX13" fmla="*/ 749315 w 876512"/>
                  <a:gd name="connsiteY13" fmla="*/ 6717 h 823768"/>
                  <a:gd name="connsiteX14" fmla="*/ 468327 w 876512"/>
                  <a:gd name="connsiteY14" fmla="*/ 92442 h 823768"/>
                  <a:gd name="connsiteX15" fmla="*/ 18271 w 876512"/>
                  <a:gd name="connsiteY15" fmla="*/ 330567 h 823768"/>
                  <a:gd name="connsiteX16" fmla="*/ 496902 w 876512"/>
                  <a:gd name="connsiteY16" fmla="*/ 192454 h 823768"/>
                  <a:gd name="connsiteX0" fmla="*/ 496902 w 882894"/>
                  <a:gd name="connsiteY0" fmla="*/ 210190 h 841504"/>
                  <a:gd name="connsiteX1" fmla="*/ 1602 w 882894"/>
                  <a:gd name="connsiteY1" fmla="*/ 507847 h 841504"/>
                  <a:gd name="connsiteX2" fmla="*/ 415940 w 882894"/>
                  <a:gd name="connsiteY2" fmla="*/ 314965 h 841504"/>
                  <a:gd name="connsiteX3" fmla="*/ 115902 w 882894"/>
                  <a:gd name="connsiteY3" fmla="*/ 724540 h 841504"/>
                  <a:gd name="connsiteX4" fmla="*/ 430227 w 882894"/>
                  <a:gd name="connsiteY4" fmla="*/ 453078 h 841504"/>
                  <a:gd name="connsiteX5" fmla="*/ 349264 w 882894"/>
                  <a:gd name="connsiteY5" fmla="*/ 841223 h 841504"/>
                  <a:gd name="connsiteX6" fmla="*/ 544527 w 882894"/>
                  <a:gd name="connsiteY6" fmla="*/ 357828 h 841504"/>
                  <a:gd name="connsiteX7" fmla="*/ 518333 w 882894"/>
                  <a:gd name="connsiteY7" fmla="*/ 731684 h 841504"/>
                  <a:gd name="connsiteX8" fmla="*/ 654065 w 882894"/>
                  <a:gd name="connsiteY8" fmla="*/ 238765 h 841504"/>
                  <a:gd name="connsiteX9" fmla="*/ 673115 w 882894"/>
                  <a:gd name="connsiteY9" fmla="*/ 576903 h 841504"/>
                  <a:gd name="connsiteX10" fmla="*/ 768365 w 882894"/>
                  <a:gd name="connsiteY10" fmla="*/ 148278 h 841504"/>
                  <a:gd name="connsiteX11" fmla="*/ 873140 w 882894"/>
                  <a:gd name="connsiteY11" fmla="*/ 33978 h 841504"/>
                  <a:gd name="connsiteX12" fmla="*/ 806465 w 882894"/>
                  <a:gd name="connsiteY12" fmla="*/ 24453 h 841504"/>
                  <a:gd name="connsiteX13" fmla="*/ 749315 w 882894"/>
                  <a:gd name="connsiteY13" fmla="*/ 24453 h 841504"/>
                  <a:gd name="connsiteX14" fmla="*/ 468327 w 882894"/>
                  <a:gd name="connsiteY14" fmla="*/ 110178 h 841504"/>
                  <a:gd name="connsiteX15" fmla="*/ 18271 w 882894"/>
                  <a:gd name="connsiteY15" fmla="*/ 348303 h 841504"/>
                  <a:gd name="connsiteX16" fmla="*/ 496902 w 882894"/>
                  <a:gd name="connsiteY16" fmla="*/ 210190 h 841504"/>
                  <a:gd name="connsiteX0" fmla="*/ 496902 w 873238"/>
                  <a:gd name="connsiteY0" fmla="*/ 193826 h 825140"/>
                  <a:gd name="connsiteX1" fmla="*/ 1602 w 873238"/>
                  <a:gd name="connsiteY1" fmla="*/ 491483 h 825140"/>
                  <a:gd name="connsiteX2" fmla="*/ 415940 w 873238"/>
                  <a:gd name="connsiteY2" fmla="*/ 298601 h 825140"/>
                  <a:gd name="connsiteX3" fmla="*/ 115902 w 873238"/>
                  <a:gd name="connsiteY3" fmla="*/ 708176 h 825140"/>
                  <a:gd name="connsiteX4" fmla="*/ 430227 w 873238"/>
                  <a:gd name="connsiteY4" fmla="*/ 436714 h 825140"/>
                  <a:gd name="connsiteX5" fmla="*/ 349264 w 873238"/>
                  <a:gd name="connsiteY5" fmla="*/ 824859 h 825140"/>
                  <a:gd name="connsiteX6" fmla="*/ 544527 w 873238"/>
                  <a:gd name="connsiteY6" fmla="*/ 341464 h 825140"/>
                  <a:gd name="connsiteX7" fmla="*/ 518333 w 873238"/>
                  <a:gd name="connsiteY7" fmla="*/ 715320 h 825140"/>
                  <a:gd name="connsiteX8" fmla="*/ 654065 w 873238"/>
                  <a:gd name="connsiteY8" fmla="*/ 222401 h 825140"/>
                  <a:gd name="connsiteX9" fmla="*/ 673115 w 873238"/>
                  <a:gd name="connsiteY9" fmla="*/ 560539 h 825140"/>
                  <a:gd name="connsiteX10" fmla="*/ 768365 w 873238"/>
                  <a:gd name="connsiteY10" fmla="*/ 131914 h 825140"/>
                  <a:gd name="connsiteX11" fmla="*/ 873140 w 873238"/>
                  <a:gd name="connsiteY11" fmla="*/ 17614 h 825140"/>
                  <a:gd name="connsiteX12" fmla="*/ 749315 w 873238"/>
                  <a:gd name="connsiteY12" fmla="*/ 8089 h 825140"/>
                  <a:gd name="connsiteX13" fmla="*/ 468327 w 873238"/>
                  <a:gd name="connsiteY13" fmla="*/ 93814 h 825140"/>
                  <a:gd name="connsiteX14" fmla="*/ 18271 w 873238"/>
                  <a:gd name="connsiteY14" fmla="*/ 331939 h 825140"/>
                  <a:gd name="connsiteX15" fmla="*/ 496902 w 873238"/>
                  <a:gd name="connsiteY15" fmla="*/ 193826 h 825140"/>
                  <a:gd name="connsiteX0" fmla="*/ 496902 w 873300"/>
                  <a:gd name="connsiteY0" fmla="*/ 198243 h 829557"/>
                  <a:gd name="connsiteX1" fmla="*/ 1602 w 873300"/>
                  <a:gd name="connsiteY1" fmla="*/ 495900 h 829557"/>
                  <a:gd name="connsiteX2" fmla="*/ 415940 w 873300"/>
                  <a:gd name="connsiteY2" fmla="*/ 303018 h 829557"/>
                  <a:gd name="connsiteX3" fmla="*/ 115902 w 873300"/>
                  <a:gd name="connsiteY3" fmla="*/ 712593 h 829557"/>
                  <a:gd name="connsiteX4" fmla="*/ 430227 w 873300"/>
                  <a:gd name="connsiteY4" fmla="*/ 441131 h 829557"/>
                  <a:gd name="connsiteX5" fmla="*/ 349264 w 873300"/>
                  <a:gd name="connsiteY5" fmla="*/ 829276 h 829557"/>
                  <a:gd name="connsiteX6" fmla="*/ 544527 w 873300"/>
                  <a:gd name="connsiteY6" fmla="*/ 345881 h 829557"/>
                  <a:gd name="connsiteX7" fmla="*/ 518333 w 873300"/>
                  <a:gd name="connsiteY7" fmla="*/ 719737 h 829557"/>
                  <a:gd name="connsiteX8" fmla="*/ 654065 w 873300"/>
                  <a:gd name="connsiteY8" fmla="*/ 226818 h 829557"/>
                  <a:gd name="connsiteX9" fmla="*/ 673115 w 873300"/>
                  <a:gd name="connsiteY9" fmla="*/ 564956 h 829557"/>
                  <a:gd name="connsiteX10" fmla="*/ 773127 w 873300"/>
                  <a:gd name="connsiteY10" fmla="*/ 212531 h 829557"/>
                  <a:gd name="connsiteX11" fmla="*/ 873140 w 873300"/>
                  <a:gd name="connsiteY11" fmla="*/ 22031 h 829557"/>
                  <a:gd name="connsiteX12" fmla="*/ 749315 w 873300"/>
                  <a:gd name="connsiteY12" fmla="*/ 12506 h 829557"/>
                  <a:gd name="connsiteX13" fmla="*/ 468327 w 873300"/>
                  <a:gd name="connsiteY13" fmla="*/ 98231 h 829557"/>
                  <a:gd name="connsiteX14" fmla="*/ 18271 w 873300"/>
                  <a:gd name="connsiteY14" fmla="*/ 336356 h 829557"/>
                  <a:gd name="connsiteX15" fmla="*/ 496902 w 873300"/>
                  <a:gd name="connsiteY15" fmla="*/ 198243 h 829557"/>
                  <a:gd name="connsiteX0" fmla="*/ 496902 w 873300"/>
                  <a:gd name="connsiteY0" fmla="*/ 198243 h 829557"/>
                  <a:gd name="connsiteX1" fmla="*/ 1602 w 873300"/>
                  <a:gd name="connsiteY1" fmla="*/ 495900 h 829557"/>
                  <a:gd name="connsiteX2" fmla="*/ 415940 w 873300"/>
                  <a:gd name="connsiteY2" fmla="*/ 303018 h 829557"/>
                  <a:gd name="connsiteX3" fmla="*/ 115902 w 873300"/>
                  <a:gd name="connsiteY3" fmla="*/ 712593 h 829557"/>
                  <a:gd name="connsiteX4" fmla="*/ 430227 w 873300"/>
                  <a:gd name="connsiteY4" fmla="*/ 441131 h 829557"/>
                  <a:gd name="connsiteX5" fmla="*/ 349264 w 873300"/>
                  <a:gd name="connsiteY5" fmla="*/ 829276 h 829557"/>
                  <a:gd name="connsiteX6" fmla="*/ 544527 w 873300"/>
                  <a:gd name="connsiteY6" fmla="*/ 345881 h 829557"/>
                  <a:gd name="connsiteX7" fmla="*/ 518333 w 873300"/>
                  <a:gd name="connsiteY7" fmla="*/ 719737 h 829557"/>
                  <a:gd name="connsiteX8" fmla="*/ 654065 w 873300"/>
                  <a:gd name="connsiteY8" fmla="*/ 226818 h 829557"/>
                  <a:gd name="connsiteX9" fmla="*/ 673115 w 873300"/>
                  <a:gd name="connsiteY9" fmla="*/ 564956 h 829557"/>
                  <a:gd name="connsiteX10" fmla="*/ 773127 w 873300"/>
                  <a:gd name="connsiteY10" fmla="*/ 212531 h 829557"/>
                  <a:gd name="connsiteX11" fmla="*/ 873140 w 873300"/>
                  <a:gd name="connsiteY11" fmla="*/ 22031 h 829557"/>
                  <a:gd name="connsiteX12" fmla="*/ 749315 w 873300"/>
                  <a:gd name="connsiteY12" fmla="*/ 12506 h 829557"/>
                  <a:gd name="connsiteX13" fmla="*/ 468327 w 873300"/>
                  <a:gd name="connsiteY13" fmla="*/ 98231 h 829557"/>
                  <a:gd name="connsiteX14" fmla="*/ 18271 w 873300"/>
                  <a:gd name="connsiteY14" fmla="*/ 336356 h 829557"/>
                  <a:gd name="connsiteX15" fmla="*/ 496902 w 873300"/>
                  <a:gd name="connsiteY15" fmla="*/ 198243 h 829557"/>
                  <a:gd name="connsiteX0" fmla="*/ 496902 w 1025855"/>
                  <a:gd name="connsiteY0" fmla="*/ 185801 h 817115"/>
                  <a:gd name="connsiteX1" fmla="*/ 1602 w 1025855"/>
                  <a:gd name="connsiteY1" fmla="*/ 483458 h 817115"/>
                  <a:gd name="connsiteX2" fmla="*/ 415940 w 1025855"/>
                  <a:gd name="connsiteY2" fmla="*/ 290576 h 817115"/>
                  <a:gd name="connsiteX3" fmla="*/ 115902 w 1025855"/>
                  <a:gd name="connsiteY3" fmla="*/ 700151 h 817115"/>
                  <a:gd name="connsiteX4" fmla="*/ 430227 w 1025855"/>
                  <a:gd name="connsiteY4" fmla="*/ 428689 h 817115"/>
                  <a:gd name="connsiteX5" fmla="*/ 349264 w 1025855"/>
                  <a:gd name="connsiteY5" fmla="*/ 816834 h 817115"/>
                  <a:gd name="connsiteX6" fmla="*/ 544527 w 1025855"/>
                  <a:gd name="connsiteY6" fmla="*/ 333439 h 817115"/>
                  <a:gd name="connsiteX7" fmla="*/ 518333 w 1025855"/>
                  <a:gd name="connsiteY7" fmla="*/ 707295 h 817115"/>
                  <a:gd name="connsiteX8" fmla="*/ 654065 w 1025855"/>
                  <a:gd name="connsiteY8" fmla="*/ 214376 h 817115"/>
                  <a:gd name="connsiteX9" fmla="*/ 673115 w 1025855"/>
                  <a:gd name="connsiteY9" fmla="*/ 552514 h 817115"/>
                  <a:gd name="connsiteX10" fmla="*/ 773127 w 1025855"/>
                  <a:gd name="connsiteY10" fmla="*/ 200089 h 817115"/>
                  <a:gd name="connsiteX11" fmla="*/ 1025798 w 1025855"/>
                  <a:gd name="connsiteY11" fmla="*/ 74176 h 817115"/>
                  <a:gd name="connsiteX12" fmla="*/ 749315 w 1025855"/>
                  <a:gd name="connsiteY12" fmla="*/ 64 h 817115"/>
                  <a:gd name="connsiteX13" fmla="*/ 468327 w 1025855"/>
                  <a:gd name="connsiteY13" fmla="*/ 85789 h 817115"/>
                  <a:gd name="connsiteX14" fmla="*/ 18271 w 1025855"/>
                  <a:gd name="connsiteY14" fmla="*/ 323914 h 817115"/>
                  <a:gd name="connsiteX15" fmla="*/ 496902 w 1025855"/>
                  <a:gd name="connsiteY15" fmla="*/ 185801 h 81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5855" h="817115">
                    <a:moveTo>
                      <a:pt x="496902" y="185801"/>
                    </a:moveTo>
                    <a:cubicBezTo>
                      <a:pt x="489758" y="202470"/>
                      <a:pt x="-32529" y="423133"/>
                      <a:pt x="1602" y="483458"/>
                    </a:cubicBezTo>
                    <a:cubicBezTo>
                      <a:pt x="35733" y="543783"/>
                      <a:pt x="406415" y="231045"/>
                      <a:pt x="415940" y="290576"/>
                    </a:cubicBezTo>
                    <a:cubicBezTo>
                      <a:pt x="417527" y="336613"/>
                      <a:pt x="89708" y="567594"/>
                      <a:pt x="115902" y="700151"/>
                    </a:cubicBezTo>
                    <a:cubicBezTo>
                      <a:pt x="142096" y="832708"/>
                      <a:pt x="338152" y="508064"/>
                      <a:pt x="430227" y="428689"/>
                    </a:cubicBezTo>
                    <a:cubicBezTo>
                      <a:pt x="379427" y="506476"/>
                      <a:pt x="261158" y="827946"/>
                      <a:pt x="349264" y="816834"/>
                    </a:cubicBezTo>
                    <a:cubicBezTo>
                      <a:pt x="437370" y="805722"/>
                      <a:pt x="515158" y="368364"/>
                      <a:pt x="544527" y="333439"/>
                    </a:cubicBezTo>
                    <a:cubicBezTo>
                      <a:pt x="568339" y="309627"/>
                      <a:pt x="450071" y="712851"/>
                      <a:pt x="518333" y="707295"/>
                    </a:cubicBezTo>
                    <a:cubicBezTo>
                      <a:pt x="586595" y="701739"/>
                      <a:pt x="631046" y="250888"/>
                      <a:pt x="654065" y="214376"/>
                    </a:cubicBezTo>
                    <a:cubicBezTo>
                      <a:pt x="677084" y="177864"/>
                      <a:pt x="610409" y="562039"/>
                      <a:pt x="673115" y="552514"/>
                    </a:cubicBezTo>
                    <a:cubicBezTo>
                      <a:pt x="735821" y="542989"/>
                      <a:pt x="714347" y="279812"/>
                      <a:pt x="773127" y="200089"/>
                    </a:cubicBezTo>
                    <a:cubicBezTo>
                      <a:pt x="831907" y="120366"/>
                      <a:pt x="1029767" y="107513"/>
                      <a:pt x="1025798" y="74176"/>
                    </a:cubicBezTo>
                    <a:cubicBezTo>
                      <a:pt x="1021829" y="40839"/>
                      <a:pt x="842227" y="-1871"/>
                      <a:pt x="749315" y="64"/>
                    </a:cubicBezTo>
                    <a:cubicBezTo>
                      <a:pt x="656403" y="1999"/>
                      <a:pt x="590168" y="31814"/>
                      <a:pt x="468327" y="85789"/>
                    </a:cubicBezTo>
                    <a:cubicBezTo>
                      <a:pt x="346486" y="139764"/>
                      <a:pt x="42878" y="257239"/>
                      <a:pt x="18271" y="323914"/>
                    </a:cubicBezTo>
                    <a:cubicBezTo>
                      <a:pt x="-6336" y="390589"/>
                      <a:pt x="513571" y="145717"/>
                      <a:pt x="496902" y="185801"/>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01905372-2DBF-520A-EB3E-7FDBB991600C}"/>
                  </a:ext>
                </a:extLst>
              </p:cNvPr>
              <p:cNvGrpSpPr/>
              <p:nvPr/>
            </p:nvGrpSpPr>
            <p:grpSpPr>
              <a:xfrm rot="20094896">
                <a:off x="6385492" y="3992222"/>
                <a:ext cx="568250" cy="134101"/>
                <a:chOff x="6975550" y="4038429"/>
                <a:chExt cx="1129367" cy="266519"/>
              </a:xfrm>
            </p:grpSpPr>
            <p:sp>
              <p:nvSpPr>
                <p:cNvPr id="19" name="正方形/長方形 18">
                  <a:extLst>
                    <a:ext uri="{FF2B5EF4-FFF2-40B4-BE49-F238E27FC236}">
                      <a16:creationId xmlns:a16="http://schemas.microsoft.com/office/drawing/2014/main" id="{3D87B2C6-498A-4AB2-89DE-86A1119C2B8D}"/>
                    </a:ext>
                  </a:extLst>
                </p:cNvPr>
                <p:cNvSpPr/>
                <p:nvPr/>
              </p:nvSpPr>
              <p:spPr>
                <a:xfrm>
                  <a:off x="7140847" y="4110963"/>
                  <a:ext cx="964070" cy="114389"/>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上の 2 つの角を丸める 17">
                  <a:extLst>
                    <a:ext uri="{FF2B5EF4-FFF2-40B4-BE49-F238E27FC236}">
                      <a16:creationId xmlns:a16="http://schemas.microsoft.com/office/drawing/2014/main" id="{A3908E9C-8957-2788-98F3-56741BC0D627}"/>
                    </a:ext>
                  </a:extLst>
                </p:cNvPr>
                <p:cNvSpPr/>
                <p:nvPr/>
              </p:nvSpPr>
              <p:spPr>
                <a:xfrm rot="10800000">
                  <a:off x="6975550" y="4038429"/>
                  <a:ext cx="400993" cy="266519"/>
                </a:xfrm>
                <a:prstGeom prst="round2Same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Tree>
    <p:extLst>
      <p:ext uri="{BB962C8B-B14F-4D97-AF65-F5344CB8AC3E}">
        <p14:creationId xmlns:p14="http://schemas.microsoft.com/office/powerpoint/2010/main" val="375504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ユーティリティ費用の超過について（１）</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19</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9" y="6041401"/>
            <a:ext cx="8867204" cy="810478"/>
          </a:xfrm>
          <a:prstGeom prst="rect">
            <a:avLst/>
          </a:prstGeom>
          <a:noFill/>
        </p:spPr>
        <p:txBody>
          <a:bodyPr wrap="square" rtlCol="0">
            <a:spAutoFit/>
          </a:bodyPr>
          <a:lstStyle/>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Ａ：評価基準を満たしている。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Ｂ：評価基準未達であるが、速やかに是正措置・報告が行えている。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Ｃ：評価基準未達があり、是正措置・報告が行えていない。</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Ｄ：評価基準未達があり、その原因が維持管理上の過失によるものである。</a:t>
            </a:r>
            <a:endParaRPr kumimoji="1" lang="ja-JP" altLang="en-US" sz="1200" dirty="0">
              <a:latin typeface="Century" panose="02040604050505020304" pitchFamily="18" charset="0"/>
            </a:endParaRPr>
          </a:p>
        </p:txBody>
      </p:sp>
      <p:graphicFrame>
        <p:nvGraphicFramePr>
          <p:cNvPr id="6" name="表 9">
            <a:extLst>
              <a:ext uri="{FF2B5EF4-FFF2-40B4-BE49-F238E27FC236}">
                <a16:creationId xmlns:a16="http://schemas.microsoft.com/office/drawing/2014/main" id="{A5310B96-A7EE-A575-9E0D-92DC4DD6A4E4}"/>
              </a:ext>
            </a:extLst>
          </p:cNvPr>
          <p:cNvGraphicFramePr>
            <a:graphicFrameLocks noGrp="1"/>
          </p:cNvGraphicFramePr>
          <p:nvPr/>
        </p:nvGraphicFramePr>
        <p:xfrm>
          <a:off x="337058" y="2921150"/>
          <a:ext cx="9220635" cy="3037046"/>
        </p:xfrm>
        <a:graphic>
          <a:graphicData uri="http://schemas.openxmlformats.org/drawingml/2006/table">
            <a:tbl>
              <a:tblPr firstRow="1" bandRow="1">
                <a:tableStyleId>{5C22544A-7EE6-4342-B048-85BDC9FD1C3A}</a:tableStyleId>
              </a:tblPr>
              <a:tblGrid>
                <a:gridCol w="871725">
                  <a:extLst>
                    <a:ext uri="{9D8B030D-6E8A-4147-A177-3AD203B41FA5}">
                      <a16:colId xmlns:a16="http://schemas.microsoft.com/office/drawing/2014/main" val="105062881"/>
                    </a:ext>
                  </a:extLst>
                </a:gridCol>
                <a:gridCol w="842386">
                  <a:extLst>
                    <a:ext uri="{9D8B030D-6E8A-4147-A177-3AD203B41FA5}">
                      <a16:colId xmlns:a16="http://schemas.microsoft.com/office/drawing/2014/main" val="3142190749"/>
                    </a:ext>
                  </a:extLst>
                </a:gridCol>
                <a:gridCol w="551543">
                  <a:extLst>
                    <a:ext uri="{9D8B030D-6E8A-4147-A177-3AD203B41FA5}">
                      <a16:colId xmlns:a16="http://schemas.microsoft.com/office/drawing/2014/main" val="3132827034"/>
                    </a:ext>
                  </a:extLst>
                </a:gridCol>
                <a:gridCol w="785646">
                  <a:extLst>
                    <a:ext uri="{9D8B030D-6E8A-4147-A177-3AD203B41FA5}">
                      <a16:colId xmlns:a16="http://schemas.microsoft.com/office/drawing/2014/main" val="674745554"/>
                    </a:ext>
                  </a:extLst>
                </a:gridCol>
                <a:gridCol w="944107">
                  <a:extLst>
                    <a:ext uri="{9D8B030D-6E8A-4147-A177-3AD203B41FA5}">
                      <a16:colId xmlns:a16="http://schemas.microsoft.com/office/drawing/2014/main" val="732899083"/>
                    </a:ext>
                  </a:extLst>
                </a:gridCol>
                <a:gridCol w="650590">
                  <a:extLst>
                    <a:ext uri="{9D8B030D-6E8A-4147-A177-3AD203B41FA5}">
                      <a16:colId xmlns:a16="http://schemas.microsoft.com/office/drawing/2014/main" val="3609928772"/>
                    </a:ext>
                  </a:extLst>
                </a:gridCol>
                <a:gridCol w="595086">
                  <a:extLst>
                    <a:ext uri="{9D8B030D-6E8A-4147-A177-3AD203B41FA5}">
                      <a16:colId xmlns:a16="http://schemas.microsoft.com/office/drawing/2014/main" val="2369176826"/>
                    </a:ext>
                  </a:extLst>
                </a:gridCol>
                <a:gridCol w="870856">
                  <a:extLst>
                    <a:ext uri="{9D8B030D-6E8A-4147-A177-3AD203B41FA5}">
                      <a16:colId xmlns:a16="http://schemas.microsoft.com/office/drawing/2014/main" val="2272441643"/>
                    </a:ext>
                  </a:extLst>
                </a:gridCol>
                <a:gridCol w="1640116">
                  <a:extLst>
                    <a:ext uri="{9D8B030D-6E8A-4147-A177-3AD203B41FA5}">
                      <a16:colId xmlns:a16="http://schemas.microsoft.com/office/drawing/2014/main" val="664272850"/>
                    </a:ext>
                  </a:extLst>
                </a:gridCol>
                <a:gridCol w="609600">
                  <a:extLst>
                    <a:ext uri="{9D8B030D-6E8A-4147-A177-3AD203B41FA5}">
                      <a16:colId xmlns:a16="http://schemas.microsoft.com/office/drawing/2014/main" val="3002874000"/>
                    </a:ext>
                  </a:extLst>
                </a:gridCol>
                <a:gridCol w="858980">
                  <a:extLst>
                    <a:ext uri="{9D8B030D-6E8A-4147-A177-3AD203B41FA5}">
                      <a16:colId xmlns:a16="http://schemas.microsoft.com/office/drawing/2014/main" val="2491250267"/>
                    </a:ext>
                  </a:extLst>
                </a:gridCol>
              </a:tblGrid>
              <a:tr h="373974">
                <a:tc gridSpan="2">
                  <a:txBody>
                    <a:bodyPr/>
                    <a:lstStyle/>
                    <a:p>
                      <a:pPr algn="ctr"/>
                      <a:r>
                        <a:rPr kumimoji="1" lang="ja-JP" altLang="en-US" sz="1200" dirty="0"/>
                        <a:t>評価項目</a:t>
                      </a:r>
                    </a:p>
                  </a:txBody>
                  <a:tcPr anchor="ct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a:t>A</a:t>
                      </a:r>
                      <a:r>
                        <a:rPr kumimoji="1" lang="ja-JP" altLang="en-US" sz="1100" dirty="0"/>
                        <a:t>達成数</a:t>
                      </a: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a:t>A</a:t>
                      </a:r>
                      <a:r>
                        <a:rPr kumimoji="1" lang="ja-JP" altLang="en-US" sz="1100" dirty="0"/>
                        <a:t>達成数</a:t>
                      </a: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評価</a:t>
                      </a:r>
                    </a:p>
                  </a:txBody>
                  <a:tcPr anchor="ctr"/>
                </a:tc>
                <a:tc>
                  <a:txBody>
                    <a:bodyPr/>
                    <a:lstStyle/>
                    <a:p>
                      <a:pPr algn="ctr"/>
                      <a:r>
                        <a:rPr kumimoji="1" lang="en-US" altLang="ja-JP" sz="1100" dirty="0"/>
                        <a:t>A</a:t>
                      </a:r>
                      <a:r>
                        <a:rPr kumimoji="1" lang="ja-JP" altLang="en-US" sz="1100" dirty="0"/>
                        <a:t>達成数</a:t>
                      </a:r>
                    </a:p>
                  </a:txBody>
                  <a:tcPr anchor="ctr"/>
                </a:tc>
                <a:extLst>
                  <a:ext uri="{0D108BD9-81ED-4DB2-BD59-A6C34878D82A}">
                    <a16:rowId xmlns:a16="http://schemas.microsoft.com/office/drawing/2014/main" val="3384289847"/>
                  </a:ext>
                </a:extLst>
              </a:tr>
              <a:tr h="385842">
                <a:tc rowSpan="2">
                  <a:txBody>
                    <a:bodyPr/>
                    <a:lstStyle/>
                    <a:p>
                      <a:pPr algn="ctr"/>
                      <a:r>
                        <a:rPr kumimoji="1" lang="ja-JP" altLang="en-US" sz="1200" b="0" dirty="0">
                          <a:solidFill>
                            <a:schemeClr val="tx1"/>
                          </a:solidFill>
                        </a:rPr>
                        <a:t>電力   　</a:t>
                      </a:r>
                      <a:r>
                        <a:rPr kumimoji="1" lang="en-US" altLang="ja-JP" sz="1200" b="0" dirty="0">
                          <a:solidFill>
                            <a:schemeClr val="tx1"/>
                          </a:solidFill>
                        </a:rPr>
                        <a:t>(</a:t>
                      </a:r>
                      <a:r>
                        <a:rPr kumimoji="1" lang="ja-JP" altLang="en-US" sz="1200" b="0" dirty="0">
                          <a:solidFill>
                            <a:schemeClr val="tx1"/>
                          </a:solidFill>
                        </a:rPr>
                        <a:t>処理場</a:t>
                      </a:r>
                      <a:r>
                        <a:rPr kumimoji="1" lang="en-US" altLang="ja-JP" sz="1200" b="0" dirty="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a:solidFill>
                            <a:schemeClr val="tx1"/>
                          </a:solidFill>
                        </a:rPr>
                        <a:t>原単位</a:t>
                      </a:r>
                    </a:p>
                  </a:txBody>
                  <a:tcPr anchor="ctr"/>
                </a:tc>
                <a:tc>
                  <a:txBody>
                    <a:bodyPr/>
                    <a:lstStyle/>
                    <a:p>
                      <a:pPr algn="ctr"/>
                      <a:r>
                        <a:rPr kumimoji="1" lang="ja-JP" altLang="en-US" sz="1200" b="1" dirty="0">
                          <a:solidFill>
                            <a:schemeClr val="tx1"/>
                          </a:solidFill>
                        </a:rPr>
                        <a:t>Ｂ</a:t>
                      </a:r>
                    </a:p>
                  </a:txBody>
                  <a:tcPr anchor="ctr">
                    <a:solidFill>
                      <a:srgbClr val="FFFF99"/>
                    </a:solidFill>
                  </a:tcPr>
                </a:tc>
                <a:tc>
                  <a:txBody>
                    <a:bodyPr/>
                    <a:lstStyle/>
                    <a:p>
                      <a:pPr algn="ctr"/>
                      <a:r>
                        <a:rPr kumimoji="1" lang="en-US" altLang="ja-JP" sz="1200" b="1" dirty="0">
                          <a:solidFill>
                            <a:schemeClr val="tx1"/>
                          </a:solidFill>
                        </a:rPr>
                        <a:t>11/12</a:t>
                      </a:r>
                      <a:endParaRPr kumimoji="1" lang="ja-JP" altLang="en-US" sz="1200" b="1" dirty="0">
                        <a:solidFill>
                          <a:schemeClr val="tx1"/>
                        </a:solidFill>
                      </a:endParaRPr>
                    </a:p>
                  </a:txBody>
                  <a:tcPr anchor="ctr">
                    <a:lnR w="57150" cap="flat" cmpd="sng" algn="ctr">
                      <a:solidFill>
                        <a:schemeClr val="bg1"/>
                      </a:solidFill>
                      <a:prstDash val="solid"/>
                      <a:round/>
                      <a:headEnd type="none" w="med" len="med"/>
                      <a:tailEnd type="none" w="med" len="med"/>
                    </a:lnR>
                    <a:solidFill>
                      <a:srgbClr val="FFFF99"/>
                    </a:solidFill>
                  </a:tcPr>
                </a:tc>
                <a:tc rowSpan="2">
                  <a:txBody>
                    <a:bodyPr/>
                    <a:lstStyle/>
                    <a:p>
                      <a:pPr algn="ctr"/>
                      <a:r>
                        <a:rPr kumimoji="1" lang="ja-JP" altLang="en-US" sz="1100" b="0" dirty="0">
                          <a:solidFill>
                            <a:schemeClr val="tx1"/>
                          </a:solidFill>
                        </a:rPr>
                        <a:t>次亜塩素酸</a:t>
                      </a:r>
                      <a:endParaRPr kumimoji="1" lang="en-US" altLang="ja-JP" sz="1100" b="0" dirty="0">
                        <a:solidFill>
                          <a:schemeClr val="tx1"/>
                        </a:solidFill>
                      </a:endParaRPr>
                    </a:p>
                    <a:p>
                      <a:pPr algn="ctr"/>
                      <a:r>
                        <a:rPr kumimoji="1" lang="ja-JP" altLang="en-US" sz="1100" b="0" dirty="0">
                          <a:solidFill>
                            <a:schemeClr val="tx1"/>
                          </a:solidFill>
                        </a:rPr>
                        <a:t>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0" dirty="0">
                          <a:solidFill>
                            <a:schemeClr val="tx1"/>
                          </a:solidFill>
                        </a:rPr>
                        <a:t>原単位</a:t>
                      </a:r>
                    </a:p>
                  </a:txBody>
                  <a:tcPr anchor="ctr"/>
                </a:tc>
                <a:tc>
                  <a:txBody>
                    <a:bodyPr/>
                    <a:lstStyle/>
                    <a:p>
                      <a:pPr algn="ctr"/>
                      <a:r>
                        <a:rPr kumimoji="1" lang="ja-JP" altLang="en-US" sz="1200" b="1" dirty="0">
                          <a:solidFill>
                            <a:schemeClr val="tx1"/>
                          </a:solidFill>
                        </a:rPr>
                        <a:t>Ｂ</a:t>
                      </a:r>
                    </a:p>
                  </a:txBody>
                  <a:tcPr anchor="ctr">
                    <a:solidFill>
                      <a:srgbClr val="FFFF99"/>
                    </a:solidFill>
                  </a:tcPr>
                </a:tc>
                <a:tc>
                  <a:txBody>
                    <a:bodyPr/>
                    <a:lstStyle/>
                    <a:p>
                      <a:pPr algn="ctr"/>
                      <a:r>
                        <a:rPr kumimoji="1" lang="en-US" altLang="ja-JP" sz="1200" b="1" dirty="0">
                          <a:solidFill>
                            <a:schemeClr val="tx1"/>
                          </a:solidFill>
                        </a:rPr>
                        <a:t>11/12</a:t>
                      </a:r>
                      <a:endParaRPr kumimoji="1" lang="ja-JP" altLang="en-US" sz="1200" b="1" dirty="0">
                        <a:solidFill>
                          <a:schemeClr val="tx1"/>
                        </a:solidFill>
                      </a:endParaRPr>
                    </a:p>
                  </a:txBody>
                  <a:tcPr anchor="ctr">
                    <a:lnR w="57150" cap="flat" cmpd="sng" algn="ctr">
                      <a:solidFill>
                        <a:schemeClr val="bg1"/>
                      </a:solidFill>
                      <a:prstDash val="solid"/>
                      <a:round/>
                      <a:headEnd type="none" w="med" len="med"/>
                      <a:tailEnd type="none" w="med" len="med"/>
                    </a:lnR>
                    <a:solidFill>
                      <a:srgbClr val="FFFF99"/>
                    </a:solidFill>
                  </a:tcPr>
                </a:tc>
                <a:tc>
                  <a:txBody>
                    <a:bodyPr/>
                    <a:lstStyle/>
                    <a:p>
                      <a:pPr algn="ctr"/>
                      <a:r>
                        <a:rPr kumimoji="1" lang="ja-JP" altLang="en-US" sz="1200" b="0" dirty="0">
                          <a:solidFill>
                            <a:schemeClr val="tx1"/>
                          </a:solidFill>
                        </a:rPr>
                        <a:t>鉄アルミ混合薬剤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3/3</a:t>
                      </a:r>
                      <a:endParaRPr kumimoji="1" lang="ja-JP" altLang="en-US" sz="1200" b="0" dirty="0">
                        <a:solidFill>
                          <a:schemeClr val="tx1"/>
                        </a:solidFill>
                      </a:endParaRPr>
                    </a:p>
                  </a:txBody>
                  <a:tcPr anchor="ctr"/>
                </a:tc>
                <a:extLst>
                  <a:ext uri="{0D108BD9-81ED-4DB2-BD59-A6C34878D82A}">
                    <a16:rowId xmlns:a16="http://schemas.microsoft.com/office/drawing/2014/main" val="1754182792"/>
                  </a:ext>
                </a:extLst>
              </a:tr>
              <a:tr h="242562">
                <a:tc vMerge="1">
                  <a:txBody>
                    <a:bodyPr/>
                    <a:lstStyle/>
                    <a:p>
                      <a:endParaRPr kumimoji="1" lang="ja-JP" altLang="en-US"/>
                    </a:p>
                  </a:txBody>
                  <a:tcPr/>
                </a:tc>
                <a:tc>
                  <a:txBody>
                    <a:bodyPr/>
                    <a:lstStyle/>
                    <a:p>
                      <a:pPr algn="ctr"/>
                      <a:r>
                        <a:rPr kumimoji="1" lang="ja-JP" altLang="en-US" sz="1200" b="0" dirty="0">
                          <a:solidFill>
                            <a:schemeClr val="tx1"/>
                          </a:solidFill>
                        </a:rPr>
                        <a:t>使用量</a:t>
                      </a:r>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10/12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vMerge="1">
                  <a:txBody>
                    <a:bodyPr/>
                    <a:lstStyle/>
                    <a:p>
                      <a:endParaRPr kumimoji="1" lang="ja-JP" altLang="en-US"/>
                    </a:p>
                  </a:txBody>
                  <a:tcPr/>
                </a:tc>
                <a:tc>
                  <a:txBody>
                    <a:bodyPr/>
                    <a:lstStyle/>
                    <a:p>
                      <a:pPr algn="ctr"/>
                      <a:r>
                        <a:rPr kumimoji="1" lang="ja-JP" altLang="en-US" sz="1200" b="0" dirty="0">
                          <a:solidFill>
                            <a:schemeClr val="tx1"/>
                          </a:solidFill>
                        </a:rPr>
                        <a:t>使用量</a:t>
                      </a:r>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9/12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b="0" dirty="0">
                          <a:solidFill>
                            <a:schemeClr val="tx1"/>
                          </a:solidFill>
                        </a:rPr>
                        <a:t>水酸化マグネシウム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tc>
                <a:extLst>
                  <a:ext uri="{0D108BD9-81ED-4DB2-BD59-A6C34878D82A}">
                    <a16:rowId xmlns:a16="http://schemas.microsoft.com/office/drawing/2014/main" val="3338491500"/>
                  </a:ext>
                </a:extLst>
              </a:tr>
              <a:tr h="362858">
                <a:tc gridSpan="2">
                  <a:txBody>
                    <a:bodyPr/>
                    <a:lstStyle/>
                    <a:p>
                      <a:pPr algn="ctr"/>
                      <a:r>
                        <a:rPr kumimoji="1" lang="ja-JP" altLang="en-US" sz="1200" b="0" dirty="0">
                          <a:solidFill>
                            <a:schemeClr val="tx1"/>
                          </a:solidFill>
                        </a:rPr>
                        <a:t>電力（抽水所）</a:t>
                      </a:r>
                      <a:endParaRPr kumimoji="1" lang="en-US" altLang="ja-JP" sz="1200" b="0" dirty="0">
                        <a:solidFill>
                          <a:schemeClr val="tx1"/>
                        </a:solidFill>
                      </a:endParaRP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4/12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rowSpan="2">
                  <a:txBody>
                    <a:bodyPr/>
                    <a:lstStyle/>
                    <a:p>
                      <a:pPr algn="ctr"/>
                      <a:r>
                        <a:rPr kumimoji="1" lang="ja-JP" altLang="en-US" sz="1200" b="0" dirty="0">
                          <a:solidFill>
                            <a:schemeClr val="tx1"/>
                          </a:solidFill>
                        </a:rPr>
                        <a:t>高分子</a:t>
                      </a:r>
                      <a:endParaRPr kumimoji="1" lang="en-US" altLang="ja-JP" sz="1200" b="0" dirty="0">
                        <a:solidFill>
                          <a:schemeClr val="tx1"/>
                        </a:solidFill>
                      </a:endParaRPr>
                    </a:p>
                    <a:p>
                      <a:pPr algn="ctr"/>
                      <a:r>
                        <a:rPr kumimoji="1" lang="ja-JP" altLang="en-US" sz="1200" b="0" dirty="0">
                          <a:solidFill>
                            <a:schemeClr val="tx1"/>
                          </a:solidFill>
                        </a:rPr>
                        <a:t>凝集剤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0" dirty="0">
                          <a:solidFill>
                            <a:schemeClr val="tx1"/>
                          </a:solidFill>
                        </a:rPr>
                        <a:t>原単位</a:t>
                      </a:r>
                    </a:p>
                  </a:txBody>
                  <a:tcPr anchor="ct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7/7</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b="0" dirty="0">
                          <a:solidFill>
                            <a:schemeClr val="tx1"/>
                          </a:solidFill>
                        </a:rPr>
                        <a:t>臭化ナトリウム</a:t>
                      </a:r>
                    </a:p>
                  </a:txBody>
                  <a:tcPr anchor="ctr">
                    <a:lnL w="57150" cap="flat" cmpd="sng" algn="ctr">
                      <a:solidFill>
                        <a:schemeClr val="bg1"/>
                      </a:solidFill>
                      <a:prstDash val="solid"/>
                      <a:round/>
                      <a:headEnd type="none" w="med" len="med"/>
                      <a:tailEnd type="none" w="med" len="med"/>
                    </a:lnL>
                    <a:lnB w="38100" cap="flat" cmpd="sng" algn="ctr">
                      <a:solidFill>
                        <a:srgbClr val="FFC000"/>
                      </a:solidFill>
                      <a:prstDash val="solid"/>
                      <a:round/>
                      <a:headEnd type="none" w="med" len="med"/>
                      <a:tailEnd type="none" w="med" len="med"/>
                    </a:lnB>
                  </a:tcPr>
                </a:tc>
                <a:tc>
                  <a:txBody>
                    <a:bodyPr/>
                    <a:lstStyle/>
                    <a:p>
                      <a:pPr algn="ctr"/>
                      <a:r>
                        <a:rPr kumimoji="1" lang="ja-JP" altLang="en-US" sz="1200" b="1" dirty="0">
                          <a:solidFill>
                            <a:srgbClr val="FF0000"/>
                          </a:solidFill>
                        </a:rPr>
                        <a:t>Ａ</a:t>
                      </a:r>
                    </a:p>
                  </a:txBody>
                  <a:tcPr anchor="ctr">
                    <a:lnB w="38100" cap="flat" cmpd="sng" algn="ctr">
                      <a:solidFill>
                        <a:srgbClr val="FFC000"/>
                      </a:solidFill>
                      <a:prstDash val="solid"/>
                      <a:round/>
                      <a:headEnd type="none" w="med" len="med"/>
                      <a:tailEnd type="none" w="med" len="med"/>
                    </a:lnB>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B w="381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23118639"/>
                  </a:ext>
                </a:extLst>
              </a:tr>
              <a:tr h="363485">
                <a:tc gridSpan="2">
                  <a:txBody>
                    <a:bodyPr/>
                    <a:lstStyle/>
                    <a:p>
                      <a:pPr algn="ctr"/>
                      <a:r>
                        <a:rPr kumimoji="1" lang="ja-JP" altLang="en-US" sz="1200" b="0" dirty="0">
                          <a:solidFill>
                            <a:schemeClr val="tx1"/>
                          </a:solidFill>
                        </a:rPr>
                        <a:t>上水</a:t>
                      </a:r>
                    </a:p>
                  </a:txBody>
                  <a:tcPr anchor="ctr"/>
                </a:tc>
                <a:tc hMerge="1">
                  <a:txBody>
                    <a:bodyPr/>
                    <a:lstStyle/>
                    <a:p>
                      <a:endParaRPr kumimoji="1" lang="ja-JP" altLang="en-US"/>
                    </a:p>
                  </a:txBody>
                  <a:tcP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10/12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vMerge="1">
                  <a:txBody>
                    <a:bodyPr/>
                    <a:lstStyle/>
                    <a:p>
                      <a:endParaRPr kumimoji="1" lang="ja-JP" altLang="en-US"/>
                    </a:p>
                  </a:txBody>
                  <a:tcPr/>
                </a:tc>
                <a:tc>
                  <a:txBody>
                    <a:bodyPr/>
                    <a:lstStyle/>
                    <a:p>
                      <a:pPr algn="ctr"/>
                      <a:r>
                        <a:rPr kumimoji="1" lang="ja-JP" altLang="en-US" sz="1200" b="0" dirty="0">
                          <a:solidFill>
                            <a:schemeClr val="tx1"/>
                          </a:solidFill>
                        </a:rPr>
                        <a:t>使用量</a:t>
                      </a:r>
                    </a:p>
                  </a:txBody>
                  <a:tcPr anchor="ct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7/7</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炭酸ナトリウム</a:t>
                      </a:r>
                    </a:p>
                  </a:txBody>
                  <a:tcPr anchor="ctr">
                    <a:lnL w="38100" cap="flat" cmpd="sng" algn="ctr">
                      <a:solidFill>
                        <a:srgbClr val="FFC000"/>
                      </a:solidFill>
                      <a:prstDash val="solid"/>
                      <a:round/>
                      <a:headEnd type="none" w="med" len="med"/>
                      <a:tailEnd type="none" w="med" len="med"/>
                    </a:lnL>
                    <a:lnT w="38100" cap="flat" cmpd="sng" algn="ctr">
                      <a:solidFill>
                        <a:srgbClr val="FFC000"/>
                      </a:solidFill>
                      <a:prstDash val="solid"/>
                      <a:round/>
                      <a:headEnd type="none" w="med" len="med"/>
                      <a:tailEnd type="none" w="med" len="med"/>
                    </a:lnT>
                  </a:tcPr>
                </a:tc>
                <a:tc>
                  <a:txBody>
                    <a:bodyPr/>
                    <a:lstStyle/>
                    <a:p>
                      <a:pPr algn="ctr"/>
                      <a:r>
                        <a:rPr kumimoji="1" lang="ja-JP" altLang="en-US" sz="1200" b="1" dirty="0">
                          <a:solidFill>
                            <a:srgbClr val="FF0000"/>
                          </a:solidFill>
                        </a:rPr>
                        <a:t>Ａ</a:t>
                      </a:r>
                    </a:p>
                  </a:txBody>
                  <a:tcPr anchor="ctr">
                    <a:lnT w="38100" cap="flat" cmpd="sng" algn="ctr">
                      <a:solidFill>
                        <a:srgbClr val="FFC000"/>
                      </a:solidFill>
                      <a:prstDash val="solid"/>
                      <a:round/>
                      <a:headEnd type="none" w="med" len="med"/>
                      <a:tailEnd type="none" w="med" len="med"/>
                    </a:lnT>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tcPr>
                </a:tc>
                <a:extLst>
                  <a:ext uri="{0D108BD9-81ED-4DB2-BD59-A6C34878D82A}">
                    <a16:rowId xmlns:a16="http://schemas.microsoft.com/office/drawing/2014/main" val="3921642560"/>
                  </a:ext>
                </a:extLst>
              </a:tr>
              <a:tr h="348343">
                <a:tc gridSpan="2">
                  <a:txBody>
                    <a:bodyPr/>
                    <a:lstStyle/>
                    <a:p>
                      <a:pPr algn="ctr"/>
                      <a:r>
                        <a:rPr kumimoji="1" lang="ja-JP" altLang="en-US" sz="1200" b="0" dirty="0">
                          <a:solidFill>
                            <a:schemeClr val="tx1"/>
                          </a:solidFill>
                        </a:rPr>
                        <a:t>工業用水</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7/12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ポリ塩化アルミニウム</a:t>
                      </a:r>
                      <a:endParaRPr kumimoji="1" lang="en-US" altLang="ja-JP" sz="1200" b="0" dirty="0">
                        <a:solidFill>
                          <a:schemeClr val="tx1"/>
                        </a:solidFill>
                      </a:endParaRP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en-US" altLang="ja-JP" sz="1200" b="1" dirty="0">
                          <a:solidFill>
                            <a:srgbClr val="FF0000"/>
                          </a:solidFill>
                        </a:rPr>
                        <a:t>A</a:t>
                      </a:r>
                      <a:endParaRPr kumimoji="1" lang="ja-JP" altLang="en-US" sz="1200" b="1" dirty="0">
                        <a:solidFill>
                          <a:srgbClr val="FF0000"/>
                        </a:solidFill>
                      </a:endParaRPr>
                    </a:p>
                  </a:txBody>
                  <a:tcPr anchor="ctr"/>
                </a:tc>
                <a:tc>
                  <a:txBody>
                    <a:bodyPr/>
                    <a:lstStyle/>
                    <a:p>
                      <a:pPr algn="ctr"/>
                      <a:r>
                        <a:rPr kumimoji="1" lang="en-US" altLang="ja-JP" sz="1200" b="0" dirty="0">
                          <a:solidFill>
                            <a:schemeClr val="tx1"/>
                          </a:solidFill>
                        </a:rPr>
                        <a:t>3/3</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硫酸</a:t>
                      </a:r>
                    </a:p>
                  </a:txBody>
                  <a:tcPr anchor="ctr">
                    <a:lnL w="38100" cap="flat" cmpd="sng" algn="ctr">
                      <a:solidFill>
                        <a:srgbClr val="FFC000"/>
                      </a:solidFill>
                      <a:prstDash val="solid"/>
                      <a:round/>
                      <a:headEnd type="none" w="med" len="med"/>
                      <a:tailEnd type="none" w="med" len="med"/>
                    </a:lnL>
                  </a:tcP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3906751038"/>
                  </a:ext>
                </a:extLst>
              </a:tr>
              <a:tr h="205918">
                <a:tc gridSpan="2">
                  <a:txBody>
                    <a:bodyPr/>
                    <a:lstStyle/>
                    <a:p>
                      <a:pPr algn="ctr"/>
                      <a:r>
                        <a:rPr kumimoji="1" lang="ja-JP" altLang="en-US" sz="1200" b="0" dirty="0">
                          <a:solidFill>
                            <a:schemeClr val="tx1"/>
                          </a:solidFill>
                        </a:rPr>
                        <a:t>都市ガス</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水酸化ナトリウム</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en-US" altLang="ja-JP" sz="1200" b="1" dirty="0">
                          <a:solidFill>
                            <a:srgbClr val="FF0000"/>
                          </a:solidFill>
                        </a:rPr>
                        <a:t>A</a:t>
                      </a:r>
                      <a:endParaRPr kumimoji="1" lang="ja-JP" altLang="en-US" sz="1200" b="1" dirty="0">
                        <a:solidFill>
                          <a:srgbClr val="FF0000"/>
                        </a:solidFill>
                      </a:endParaRPr>
                    </a:p>
                  </a:txBody>
                  <a:tcPr anchor="ctr"/>
                </a:tc>
                <a:tc>
                  <a:txBody>
                    <a:bodyPr/>
                    <a:lstStyle/>
                    <a:p>
                      <a:pPr algn="ctr"/>
                      <a:r>
                        <a:rPr kumimoji="1" lang="en-US" altLang="ja-JP" sz="1200" b="0" dirty="0">
                          <a:solidFill>
                            <a:schemeClr val="tx1"/>
                          </a:solidFill>
                        </a:rPr>
                        <a:t>4/4</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消泡剤</a:t>
                      </a:r>
                    </a:p>
                  </a:txBody>
                  <a:tcPr anchor="ctr">
                    <a:lnL w="38100" cap="flat" cmpd="sng" algn="ctr">
                      <a:solidFill>
                        <a:srgbClr val="FFC000"/>
                      </a:solidFill>
                      <a:prstDash val="solid"/>
                      <a:round/>
                      <a:headEnd type="none" w="med" len="med"/>
                      <a:tailEnd type="none" w="med" len="med"/>
                    </a:lnL>
                  </a:tcPr>
                </a:tc>
                <a:tc>
                  <a:txBody>
                    <a:bodyPr/>
                    <a:lstStyle/>
                    <a:p>
                      <a:pPr algn="ctr"/>
                      <a:r>
                        <a:rPr kumimoji="1" lang="en-US" altLang="ja-JP" sz="1200" b="1" dirty="0">
                          <a:solidFill>
                            <a:srgbClr val="FF0000"/>
                          </a:solidFill>
                        </a:rPr>
                        <a:t>A</a:t>
                      </a:r>
                      <a:endParaRPr kumimoji="1" lang="ja-JP" altLang="en-US" sz="1200" b="1" dirty="0">
                        <a:solidFill>
                          <a:srgbClr val="FF0000"/>
                        </a:solidFill>
                      </a:endParaRPr>
                    </a:p>
                  </a:txBody>
                  <a:tcPr anchor="ct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3665832826"/>
                  </a:ext>
                </a:extLst>
              </a:tr>
              <a:tr h="326952">
                <a:tc gridSpan="2">
                  <a:txBody>
                    <a:bodyPr/>
                    <a:lstStyle/>
                    <a:p>
                      <a:pPr algn="ctr"/>
                      <a:r>
                        <a:rPr kumimoji="1" lang="ja-JP" altLang="en-US" sz="1200" b="0" dirty="0">
                          <a:solidFill>
                            <a:schemeClr val="tx1"/>
                          </a:solidFill>
                        </a:rPr>
                        <a:t>Ａ重油</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1/12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ポリ硫酸第</a:t>
                      </a:r>
                      <a:r>
                        <a:rPr kumimoji="1" lang="en-US" altLang="ja-JP" sz="1200" b="0" dirty="0">
                          <a:solidFill>
                            <a:schemeClr val="tx1"/>
                          </a:solidFill>
                        </a:rPr>
                        <a:t>2</a:t>
                      </a:r>
                      <a:r>
                        <a:rPr kumimoji="1" lang="ja-JP" altLang="en-US" sz="1200" b="0" dirty="0">
                          <a:solidFill>
                            <a:schemeClr val="tx1"/>
                          </a:solidFill>
                        </a:rPr>
                        <a:t>鉄</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4/6</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活性促進剤</a:t>
                      </a:r>
                    </a:p>
                  </a:txBody>
                  <a:tcPr anchor="ctr">
                    <a:lnL w="38100" cap="flat" cmpd="sng" algn="ctr">
                      <a:solidFill>
                        <a:srgbClr val="FFC000"/>
                      </a:solidFill>
                      <a:prstDash val="solid"/>
                      <a:round/>
                      <a:headEnd type="none" w="med" len="med"/>
                      <a:tailEnd type="none" w="med" len="med"/>
                    </a:lnL>
                  </a:tcP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1619884130"/>
                  </a:ext>
                </a:extLst>
              </a:tr>
              <a:tr h="326952">
                <a:tc gridSpan="2">
                  <a:txBody>
                    <a:bodyPr/>
                    <a:lstStyle/>
                    <a:p>
                      <a:pPr algn="ctr"/>
                      <a:r>
                        <a:rPr kumimoji="1" lang="ja-JP" altLang="en-US" sz="1200" b="0" dirty="0">
                          <a:solidFill>
                            <a:schemeClr val="tx1"/>
                          </a:solidFill>
                        </a:rPr>
                        <a:t>灯油・軽油</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5/7</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安定化第</a:t>
                      </a:r>
                      <a:r>
                        <a:rPr kumimoji="1" lang="en-US" altLang="ja-JP" sz="1200" b="0" dirty="0">
                          <a:solidFill>
                            <a:schemeClr val="tx1"/>
                          </a:solidFill>
                        </a:rPr>
                        <a:t>1</a:t>
                      </a:r>
                      <a:r>
                        <a:rPr kumimoji="1" lang="ja-JP" altLang="en-US" sz="1200" b="0" dirty="0">
                          <a:solidFill>
                            <a:schemeClr val="tx1"/>
                          </a:solidFill>
                        </a:rPr>
                        <a:t>鉄</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3/5</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工業用並塩</a:t>
                      </a:r>
                    </a:p>
                  </a:txBody>
                  <a:tcPr anchor="ctr">
                    <a:lnL w="38100" cap="flat" cmpd="sng" algn="ctr">
                      <a:solidFill>
                        <a:srgbClr val="FFC000"/>
                      </a:solidFill>
                      <a:prstDash val="solid"/>
                      <a:round/>
                      <a:headEnd type="none" w="med" len="med"/>
                      <a:tailEnd type="none" w="med" len="med"/>
                    </a:lnL>
                    <a:lnB w="38100" cap="flat" cmpd="sng" algn="ctr">
                      <a:solidFill>
                        <a:srgbClr val="FFC000"/>
                      </a:solidFill>
                      <a:prstDash val="solid"/>
                      <a:round/>
                      <a:headEnd type="none" w="med" len="med"/>
                      <a:tailEnd type="none" w="med" len="med"/>
                    </a:lnB>
                  </a:tcPr>
                </a:tc>
                <a:tc>
                  <a:txBody>
                    <a:bodyPr/>
                    <a:lstStyle/>
                    <a:p>
                      <a:pPr algn="ctr"/>
                      <a:r>
                        <a:rPr kumimoji="1" lang="en-US" altLang="ja-JP" sz="1200" b="1" dirty="0">
                          <a:solidFill>
                            <a:srgbClr val="FF0000"/>
                          </a:solidFill>
                        </a:rPr>
                        <a:t>A</a:t>
                      </a:r>
                      <a:endParaRPr kumimoji="1" lang="ja-JP" altLang="en-US" sz="1200" b="1" dirty="0">
                        <a:solidFill>
                          <a:srgbClr val="FF0000"/>
                        </a:solidFill>
                      </a:endParaRPr>
                    </a:p>
                  </a:txBody>
                  <a:tcPr anchor="ctr">
                    <a:lnB w="38100" cap="flat" cmpd="sng" algn="ctr">
                      <a:solidFill>
                        <a:srgbClr val="FFC000"/>
                      </a:solidFill>
                      <a:prstDash val="solid"/>
                      <a:round/>
                      <a:headEnd type="none" w="med" len="med"/>
                      <a:tailEnd type="none" w="med" len="med"/>
                    </a:lnB>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lnB w="381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06986933"/>
                  </a:ext>
                </a:extLst>
              </a:tr>
            </a:tbl>
          </a:graphicData>
        </a:graphic>
      </p:graphicFrame>
      <p:sp>
        <p:nvSpPr>
          <p:cNvPr id="10" name="テキスト ボックス 9">
            <a:extLst>
              <a:ext uri="{FF2B5EF4-FFF2-40B4-BE49-F238E27FC236}">
                <a16:creationId xmlns:a16="http://schemas.microsoft.com/office/drawing/2014/main" id="{F6962140-B607-8E4D-5A61-F15199D0DB19}"/>
              </a:ext>
            </a:extLst>
          </p:cNvPr>
          <p:cNvSpPr txBox="1"/>
          <p:nvPr/>
        </p:nvSpPr>
        <p:spPr>
          <a:xfrm>
            <a:off x="704499" y="1633372"/>
            <a:ext cx="8886877" cy="1292662"/>
          </a:xfrm>
          <a:prstGeom prst="rect">
            <a:avLst/>
          </a:prstGeom>
          <a:noFill/>
        </p:spPr>
        <p:txBody>
          <a:bodyPr wrap="square" rtlCol="0">
            <a:spAutoFit/>
          </a:bodyPr>
          <a:lstStyle/>
          <a:p>
            <a:pPr>
              <a:lnSpc>
                <a:spcPct val="130000"/>
              </a:lnSpc>
            </a:pP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ユーティリティの評価基準は、年間の原単位及び使用量であり、抽水</a:t>
            </a: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所を含めた処理区単位で集計している</a:t>
            </a: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電力、上水、工水、重油、灯油等の燃料、次亜塩素酸ナトリウムなどの薬品など大半の項目で評価基準超過となっ</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た</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なお、評価としては、すべての</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処理区</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で評価基準を満たしていれば評価は「</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」となり、</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処理区</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でも</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未達であれば</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、評価は「</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B</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」以下となる。</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角丸四角形 8"/>
          <p:cNvSpPr/>
          <p:nvPr/>
        </p:nvSpPr>
        <p:spPr>
          <a:xfrm>
            <a:off x="72907" y="96839"/>
            <a:ext cx="7404217"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6489700" y="6029495"/>
            <a:ext cx="2749471" cy="276999"/>
          </a:xfrm>
          <a:prstGeom prst="rect">
            <a:avLst/>
          </a:prstGeom>
          <a:noFill/>
          <a:ln w="38100">
            <a:solidFill>
              <a:srgbClr val="FFC000"/>
            </a:solidFill>
          </a:ln>
        </p:spPr>
        <p:txBody>
          <a:bodyPr wrap="none" rtlCol="0">
            <a:spAutoFit/>
          </a:bodyPr>
          <a:lstStyle/>
          <a:p>
            <a:r>
              <a:rPr kumimoji="1" lang="ja-JP" altLang="en-US" sz="1200" dirty="0"/>
              <a:t>平野下水処理場　脱水分離液処理施設</a:t>
            </a:r>
          </a:p>
        </p:txBody>
      </p:sp>
    </p:spTree>
    <p:extLst>
      <p:ext uri="{BB962C8B-B14F-4D97-AF65-F5344CB8AC3E}">
        <p14:creationId xmlns:p14="http://schemas.microsoft.com/office/powerpoint/2010/main" val="278968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356529"/>
            <a:ext cx="8543925" cy="1325563"/>
          </a:xfrm>
        </p:spPr>
        <p:txBody>
          <a:bodyPr>
            <a:normAutofit/>
          </a:bodyPr>
          <a:lstStyle/>
          <a:p>
            <a:r>
              <a:rPr kumimoji="1" lang="ja-JP" altLang="en-US" sz="2800" dirty="0"/>
              <a:t>説明資料目次</a:t>
            </a:r>
          </a:p>
        </p:txBody>
      </p:sp>
      <p:sp>
        <p:nvSpPr>
          <p:cNvPr id="4" name="フッター プレースホルダー 3"/>
          <p:cNvSpPr>
            <a:spLocks noGrp="1"/>
          </p:cNvSpPr>
          <p:nvPr>
            <p:ph type="ftr" sz="quarter" idx="11"/>
          </p:nvPr>
        </p:nvSpPr>
        <p:spPr/>
        <p:txBody>
          <a:bodyPr/>
          <a:lstStyle/>
          <a:p>
            <a:r>
              <a:rPr kumimoji="1" lang="en-US" altLang="ja-JP" dirty="0"/>
              <a:t>1</a:t>
            </a:r>
            <a:endParaRPr kumimoji="1" lang="ja-JP" altLang="en-US" dirty="0"/>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a:t>
            </a:fld>
            <a:endParaRPr kumimoji="1" lang="ja-JP" altLang="en-US"/>
          </a:p>
        </p:txBody>
      </p:sp>
      <p:sp>
        <p:nvSpPr>
          <p:cNvPr id="7" name="テキスト ボックス 6"/>
          <p:cNvSpPr txBox="1"/>
          <p:nvPr/>
        </p:nvSpPr>
        <p:spPr>
          <a:xfrm>
            <a:off x="658689" y="1013225"/>
            <a:ext cx="8865299" cy="5632279"/>
          </a:xfrm>
          <a:prstGeom prst="rect">
            <a:avLst/>
          </a:prstGeom>
          <a:noFill/>
        </p:spPr>
        <p:txBody>
          <a:bodyPr vert="horz" wrap="square" lIns="91407" tIns="45704" rIns="91407" bIns="45704" rtlCol="0" anchor="ctr">
            <a:spAutoFit/>
          </a:bodyPr>
          <a:lstStyle/>
          <a:p>
            <a:r>
              <a:rPr lang="ja-JP" altLang="en-US" b="1" dirty="0"/>
              <a:t>　　</a:t>
            </a:r>
            <a:endParaRPr lang="en-US" altLang="ja-JP" b="1" dirty="0"/>
          </a:p>
          <a:p>
            <a:r>
              <a:rPr lang="ja-JP" altLang="en-US" b="1" dirty="0"/>
              <a:t>１．</a:t>
            </a:r>
            <a:r>
              <a:rPr lang="zh-TW" altLang="en-US" b="1" dirty="0"/>
              <a:t>大阪</a:t>
            </a:r>
            <a:r>
              <a:rPr lang="ja-JP" altLang="en-US" b="1" dirty="0"/>
              <a:t>市</a:t>
            </a:r>
            <a:r>
              <a:rPr lang="zh-TW" altLang="en-US" b="1" dirty="0"/>
              <a:t>下水道施設</a:t>
            </a:r>
            <a:r>
              <a:rPr lang="ja-JP" altLang="en-US" b="1" dirty="0"/>
              <a:t>包括的管理</a:t>
            </a:r>
            <a:r>
              <a:rPr lang="zh-TW" altLang="en-US" b="1" dirty="0"/>
              <a:t>業務委託</a:t>
            </a:r>
            <a:r>
              <a:rPr lang="ja-JP" altLang="en-US" b="1" dirty="0"/>
              <a:t>内容</a:t>
            </a:r>
            <a:r>
              <a:rPr lang="en-US" altLang="ja-JP" b="1" dirty="0"/>
              <a:t>			</a:t>
            </a:r>
            <a:r>
              <a:rPr lang="ja-JP" altLang="en-US" b="1" dirty="0"/>
              <a:t>・・・・・　Ｐ３</a:t>
            </a:r>
            <a:endParaRPr lang="en-US" altLang="ja-JP" b="1" dirty="0"/>
          </a:p>
          <a:p>
            <a:endParaRPr lang="en-US" altLang="ja-JP" b="1" dirty="0"/>
          </a:p>
          <a:p>
            <a:r>
              <a:rPr lang="ja-JP" altLang="en-US" b="1" dirty="0"/>
              <a:t>２．包括委託におけるＰＤＣＡサイクル</a:t>
            </a:r>
            <a:r>
              <a:rPr lang="en-US" altLang="ja-JP" b="1" dirty="0"/>
              <a:t>					</a:t>
            </a:r>
            <a:r>
              <a:rPr lang="ja-JP" altLang="en-US" b="1" dirty="0"/>
              <a:t>・・・・・　Ｐ４</a:t>
            </a:r>
            <a:endParaRPr lang="en-US" altLang="ja-JP" b="1" dirty="0"/>
          </a:p>
          <a:p>
            <a:endParaRPr lang="en-US" altLang="ja-JP" b="1" dirty="0"/>
          </a:p>
          <a:p>
            <a:r>
              <a:rPr lang="ja-JP" altLang="en-US" b="1" dirty="0"/>
              <a:t>３．モニタリング実施状況（令和５年度上期）</a:t>
            </a:r>
            <a:r>
              <a:rPr lang="en-US" altLang="ja-JP" b="1" dirty="0"/>
              <a:t>				</a:t>
            </a:r>
            <a:r>
              <a:rPr lang="ja-JP" altLang="en-US" b="1" dirty="0"/>
              <a:t>・・・・・　Ｐ５－１１</a:t>
            </a:r>
            <a:endParaRPr lang="en-US" altLang="ja-JP" b="1" dirty="0"/>
          </a:p>
          <a:p>
            <a:endParaRPr lang="en-US" altLang="ja-JP" b="1" dirty="0"/>
          </a:p>
          <a:p>
            <a:r>
              <a:rPr lang="ja-JP" altLang="en-US" b="1" dirty="0"/>
              <a:t>４．要求水準・評価基準の達成状況（令和５年度上期）</a:t>
            </a:r>
            <a:r>
              <a:rPr lang="en-US" altLang="ja-JP" b="1" dirty="0"/>
              <a:t>	</a:t>
            </a:r>
            <a:r>
              <a:rPr lang="ja-JP" altLang="en-US" b="1" dirty="0"/>
              <a:t>・・・・・  Ｐ１２－２０</a:t>
            </a:r>
            <a:endParaRPr lang="en-US" altLang="ja-JP" b="1" dirty="0"/>
          </a:p>
          <a:p>
            <a:endParaRPr lang="en-US" altLang="ja-JP" b="1" dirty="0"/>
          </a:p>
          <a:p>
            <a:r>
              <a:rPr lang="ja-JP" altLang="en-US" b="1" dirty="0"/>
              <a:t>５．包括委託に関連する事故発生状況（令和５年度上期）</a:t>
            </a:r>
            <a:r>
              <a:rPr lang="en-US" altLang="ja-JP" b="1" dirty="0"/>
              <a:t>	</a:t>
            </a:r>
            <a:r>
              <a:rPr lang="ja-JP" altLang="en-US" b="1" dirty="0"/>
              <a:t>・・・・・　Ｐ２１－３０</a:t>
            </a:r>
            <a:endParaRPr lang="en-US" altLang="ja-JP" b="1" dirty="0"/>
          </a:p>
          <a:p>
            <a:endParaRPr lang="en-US" altLang="ja-JP" b="1" dirty="0"/>
          </a:p>
          <a:p>
            <a:r>
              <a:rPr lang="ja-JP" altLang="en-US" b="1" dirty="0"/>
              <a:t>６．令和４年度モニタリングによる改善進捗状況</a:t>
            </a:r>
            <a:r>
              <a:rPr lang="en-US" altLang="ja-JP" b="1" dirty="0"/>
              <a:t>			</a:t>
            </a:r>
            <a:r>
              <a:rPr lang="ja-JP" altLang="en-US" b="1" dirty="0"/>
              <a:t>・・・・・　Ｐ３１－３２</a:t>
            </a:r>
            <a:endParaRPr lang="en-US" altLang="ja-JP" b="1" dirty="0"/>
          </a:p>
          <a:p>
            <a:endParaRPr lang="en-US" altLang="ja-JP" b="1" dirty="0"/>
          </a:p>
          <a:p>
            <a:r>
              <a:rPr lang="ja-JP" altLang="en-US" b="1" dirty="0"/>
              <a:t>７．</a:t>
            </a:r>
            <a:r>
              <a:rPr lang="en-US" altLang="ja-JP" b="1" dirty="0"/>
              <a:t>CWO</a:t>
            </a:r>
            <a:r>
              <a:rPr lang="ja-JP" altLang="en-US" b="1" dirty="0"/>
              <a:t>のセルフモニタリングによる業務改善事例</a:t>
            </a:r>
            <a:r>
              <a:rPr lang="en-US" altLang="ja-JP" b="1" dirty="0"/>
              <a:t>			</a:t>
            </a:r>
            <a:r>
              <a:rPr lang="ja-JP" altLang="en-US" b="1" dirty="0"/>
              <a:t>・・・・・  Ｐ３３－３７ 　</a:t>
            </a:r>
            <a:endParaRPr lang="en-US" altLang="ja-JP" b="1" dirty="0"/>
          </a:p>
          <a:p>
            <a:endParaRPr lang="en-US" altLang="ja-JP" b="1" dirty="0"/>
          </a:p>
          <a:p>
            <a:r>
              <a:rPr lang="ja-JP" altLang="en-US" b="1" dirty="0"/>
              <a:t>８．モニタリング方法の見直し</a:t>
            </a:r>
            <a:r>
              <a:rPr lang="en-US" altLang="ja-JP" b="1" dirty="0"/>
              <a:t>(</a:t>
            </a:r>
            <a:r>
              <a:rPr lang="ja-JP" altLang="en-US" b="1" dirty="0"/>
              <a:t>案</a:t>
            </a:r>
            <a:r>
              <a:rPr lang="en-US" altLang="ja-JP" b="1" dirty="0"/>
              <a:t>)						</a:t>
            </a:r>
            <a:r>
              <a:rPr lang="ja-JP" altLang="en-US" b="1" dirty="0"/>
              <a:t>・・・・・  Ｐ３８－４４</a:t>
            </a:r>
            <a:endParaRPr lang="en-US" altLang="ja-JP" b="1" dirty="0"/>
          </a:p>
          <a:p>
            <a:endParaRPr lang="en-US" altLang="ja-JP" b="1" dirty="0"/>
          </a:p>
          <a:p>
            <a:r>
              <a:rPr lang="ja-JP" altLang="en-US" b="1" dirty="0"/>
              <a:t>９．包括委託の業務数量変動への対応</a:t>
            </a:r>
            <a:r>
              <a:rPr lang="en-US" altLang="ja-JP" b="1" dirty="0"/>
              <a:t>					</a:t>
            </a:r>
            <a:r>
              <a:rPr lang="ja-JP" altLang="en-US" b="1" dirty="0"/>
              <a:t>・・・・・  Ｐ４５－４９</a:t>
            </a:r>
            <a:endParaRPr lang="en-US" altLang="ja-JP" b="1" dirty="0"/>
          </a:p>
          <a:p>
            <a:endParaRPr lang="en-US" altLang="ja-JP" b="1" dirty="0"/>
          </a:p>
          <a:p>
            <a:endParaRPr lang="en-US" altLang="ja-JP" b="1" dirty="0"/>
          </a:p>
        </p:txBody>
      </p:sp>
    </p:spTree>
    <p:extLst>
      <p:ext uri="{BB962C8B-B14F-4D97-AF65-F5344CB8AC3E}">
        <p14:creationId xmlns:p14="http://schemas.microsoft.com/office/powerpoint/2010/main" val="239915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ユーティリティ費用の超過について（２）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20</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9" y="6041401"/>
            <a:ext cx="8867204" cy="810478"/>
          </a:xfrm>
          <a:prstGeom prst="rect">
            <a:avLst/>
          </a:prstGeom>
          <a:noFill/>
        </p:spPr>
        <p:txBody>
          <a:bodyPr wrap="square" rtlCol="0">
            <a:spAutoFit/>
          </a:bodyPr>
          <a:lstStyle/>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Ａ：評価基準を満たしている。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Ｂ：評価基準未達であるが、速やかに是正措置・報告が行えている。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Ｃ：評価基準未達があり、是正措置・報告が行えていない。</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Ｄ：評価基準未達があり、その原因が維持管理上の過失によるものである。</a:t>
            </a:r>
            <a:endParaRPr kumimoji="1" lang="ja-JP" altLang="en-US" sz="1200" dirty="0">
              <a:latin typeface="Century" panose="02040604050505020304" pitchFamily="18" charset="0"/>
            </a:endParaRPr>
          </a:p>
        </p:txBody>
      </p:sp>
      <p:graphicFrame>
        <p:nvGraphicFramePr>
          <p:cNvPr id="6" name="表 9">
            <a:extLst>
              <a:ext uri="{FF2B5EF4-FFF2-40B4-BE49-F238E27FC236}">
                <a16:creationId xmlns:a16="http://schemas.microsoft.com/office/drawing/2014/main" id="{A5310B96-A7EE-A575-9E0D-92DC4DD6A4E4}"/>
              </a:ext>
            </a:extLst>
          </p:cNvPr>
          <p:cNvGraphicFramePr>
            <a:graphicFrameLocks noGrp="1"/>
          </p:cNvGraphicFramePr>
          <p:nvPr>
            <p:extLst>
              <p:ext uri="{D42A27DB-BD31-4B8C-83A1-F6EECF244321}">
                <p14:modId xmlns:p14="http://schemas.microsoft.com/office/powerpoint/2010/main" val="1502748468"/>
              </p:ext>
            </p:extLst>
          </p:nvPr>
        </p:nvGraphicFramePr>
        <p:xfrm>
          <a:off x="337058" y="2228883"/>
          <a:ext cx="9540000" cy="3878531"/>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105062881"/>
                    </a:ext>
                  </a:extLst>
                </a:gridCol>
                <a:gridCol w="648000">
                  <a:extLst>
                    <a:ext uri="{9D8B030D-6E8A-4147-A177-3AD203B41FA5}">
                      <a16:colId xmlns:a16="http://schemas.microsoft.com/office/drawing/2014/main" val="3142190749"/>
                    </a:ext>
                  </a:extLst>
                </a:gridCol>
                <a:gridCol w="1116000">
                  <a:extLst>
                    <a:ext uri="{9D8B030D-6E8A-4147-A177-3AD203B41FA5}">
                      <a16:colId xmlns:a16="http://schemas.microsoft.com/office/drawing/2014/main" val="3132827034"/>
                    </a:ext>
                  </a:extLst>
                </a:gridCol>
                <a:gridCol w="2016000">
                  <a:extLst>
                    <a:ext uri="{9D8B030D-6E8A-4147-A177-3AD203B41FA5}">
                      <a16:colId xmlns:a16="http://schemas.microsoft.com/office/drawing/2014/main" val="674745554"/>
                    </a:ext>
                  </a:extLst>
                </a:gridCol>
                <a:gridCol w="900000">
                  <a:extLst>
                    <a:ext uri="{9D8B030D-6E8A-4147-A177-3AD203B41FA5}">
                      <a16:colId xmlns:a16="http://schemas.microsoft.com/office/drawing/2014/main" val="732899083"/>
                    </a:ext>
                  </a:extLst>
                </a:gridCol>
                <a:gridCol w="648000">
                  <a:extLst>
                    <a:ext uri="{9D8B030D-6E8A-4147-A177-3AD203B41FA5}">
                      <a16:colId xmlns:a16="http://schemas.microsoft.com/office/drawing/2014/main" val="3609928772"/>
                    </a:ext>
                  </a:extLst>
                </a:gridCol>
                <a:gridCol w="972000">
                  <a:extLst>
                    <a:ext uri="{9D8B030D-6E8A-4147-A177-3AD203B41FA5}">
                      <a16:colId xmlns:a16="http://schemas.microsoft.com/office/drawing/2014/main" val="2369176826"/>
                    </a:ext>
                  </a:extLst>
                </a:gridCol>
                <a:gridCol w="466713">
                  <a:extLst>
                    <a:ext uri="{9D8B030D-6E8A-4147-A177-3AD203B41FA5}">
                      <a16:colId xmlns:a16="http://schemas.microsoft.com/office/drawing/2014/main" val="2272441643"/>
                    </a:ext>
                  </a:extLst>
                </a:gridCol>
                <a:gridCol w="1981287">
                  <a:extLst>
                    <a:ext uri="{9D8B030D-6E8A-4147-A177-3AD203B41FA5}">
                      <a16:colId xmlns:a16="http://schemas.microsoft.com/office/drawing/2014/main" val="3457443990"/>
                    </a:ext>
                  </a:extLst>
                </a:gridCol>
              </a:tblGrid>
              <a:tr h="373974">
                <a:tc gridSpan="2">
                  <a:txBody>
                    <a:bodyPr/>
                    <a:lstStyle/>
                    <a:p>
                      <a:pPr algn="ctr"/>
                      <a:r>
                        <a:rPr kumimoji="1" lang="ja-JP" altLang="en-US" sz="1200" dirty="0"/>
                        <a:t>評価項目</a:t>
                      </a:r>
                    </a:p>
                  </a:txBody>
                  <a:tcPr anchor="ct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a:t>A</a:t>
                      </a:r>
                      <a:r>
                        <a:rPr kumimoji="1" lang="ja-JP" altLang="en-US" sz="1100" dirty="0"/>
                        <a:t>達成数</a:t>
                      </a: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hMerge="1">
                  <a:txBody>
                    <a:bodyPr/>
                    <a:lstStyle/>
                    <a:p>
                      <a:endParaRPr kumimoji="1" lang="ja-JP" altLang="en-US" dirty="0"/>
                    </a:p>
                  </a:txBody>
                  <a:tcPr/>
                </a:tc>
                <a:tc>
                  <a:txBody>
                    <a:bodyPr/>
                    <a:lstStyle/>
                    <a:p>
                      <a:pPr algn="ctr"/>
                      <a:r>
                        <a:rPr kumimoji="1" lang="ja-JP" altLang="en-US" sz="1200" dirty="0"/>
                        <a:t>評価</a:t>
                      </a:r>
                    </a:p>
                  </a:txBody>
                  <a:tcPr anchor="ctr">
                    <a:lnR w="12700" cmpd="sng">
                      <a:noFill/>
                    </a:lnR>
                  </a:tcPr>
                </a:tc>
                <a:tc gridSpan="2">
                  <a:txBody>
                    <a:bodyPr/>
                    <a:lstStyle/>
                    <a:p>
                      <a:pPr algn="ctr"/>
                      <a:r>
                        <a:rPr kumimoji="1" lang="en-US" altLang="ja-JP" sz="1100" dirty="0"/>
                        <a:t>A</a:t>
                      </a:r>
                      <a:r>
                        <a:rPr kumimoji="1" lang="ja-JP" altLang="en-US" sz="1100" dirty="0"/>
                        <a:t>達成数</a:t>
                      </a:r>
                    </a:p>
                  </a:txBody>
                  <a:tcPr anchor="ctr">
                    <a:lnL w="12700" cmpd="sng">
                      <a:noFill/>
                    </a:lnL>
                    <a:lnR w="571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384289847"/>
                  </a:ext>
                </a:extLst>
              </a:tr>
              <a:tr h="385842">
                <a:tc rowSpan="5">
                  <a:txBody>
                    <a:bodyPr/>
                    <a:lstStyle/>
                    <a:p>
                      <a:pPr algn="ctr"/>
                      <a:r>
                        <a:rPr kumimoji="1" lang="ja-JP" altLang="en-US" sz="1200" b="0" dirty="0">
                          <a:solidFill>
                            <a:schemeClr val="tx1"/>
                          </a:solidFill>
                        </a:rPr>
                        <a:t>電力   　</a:t>
                      </a:r>
                      <a:r>
                        <a:rPr kumimoji="1" lang="en-US" altLang="ja-JP" sz="1200" b="0" dirty="0">
                          <a:solidFill>
                            <a:schemeClr val="tx1"/>
                          </a:solidFill>
                        </a:rPr>
                        <a:t>(</a:t>
                      </a:r>
                      <a:r>
                        <a:rPr kumimoji="1" lang="ja-JP" altLang="en-US" sz="1200" b="0" dirty="0">
                          <a:solidFill>
                            <a:schemeClr val="tx1"/>
                          </a:solidFill>
                        </a:rPr>
                        <a:t>処理場</a:t>
                      </a:r>
                      <a:r>
                        <a:rPr kumimoji="1" lang="en-US" altLang="ja-JP" sz="1200" b="0" dirty="0">
                          <a:solidFill>
                            <a:schemeClr val="tx1"/>
                          </a:solidFill>
                        </a:rPr>
                        <a:t>)</a:t>
                      </a:r>
                      <a:endParaRPr kumimoji="1" lang="ja-JP" altLang="en-US" sz="1200" b="0" dirty="0">
                        <a:solidFill>
                          <a:schemeClr val="tx1"/>
                        </a:solidFill>
                      </a:endParaRPr>
                    </a:p>
                  </a:txBody>
                  <a:tcPr anchor="ctr"/>
                </a:tc>
                <a:tc rowSpan="2">
                  <a:txBody>
                    <a:bodyPr/>
                    <a:lstStyle/>
                    <a:p>
                      <a:pPr algn="ctr"/>
                      <a:r>
                        <a:rPr kumimoji="1" lang="ja-JP" altLang="en-US" sz="1200" b="0" dirty="0">
                          <a:solidFill>
                            <a:schemeClr val="tx1"/>
                          </a:solidFill>
                        </a:rPr>
                        <a:t>原単位</a:t>
                      </a:r>
                    </a:p>
                  </a:txBody>
                  <a:tcPr anchor="ctr">
                    <a:solidFill>
                      <a:srgbClr val="D2DEEF"/>
                    </a:solidFill>
                  </a:tcPr>
                </a:tc>
                <a:tc rowSpan="2">
                  <a:txBody>
                    <a:bodyPr/>
                    <a:lstStyle/>
                    <a:p>
                      <a:pPr algn="ctr"/>
                      <a:r>
                        <a:rPr kumimoji="1" lang="ja-JP" altLang="en-US" sz="1200" b="0" dirty="0">
                          <a:solidFill>
                            <a:schemeClr val="tx1"/>
                          </a:solidFill>
                        </a:rPr>
                        <a:t>放出処理場</a:t>
                      </a:r>
                    </a:p>
                  </a:txBody>
                  <a:tcPr anchor="ctr">
                    <a:solidFill>
                      <a:srgbClr val="D2DEEF"/>
                    </a:solidFill>
                  </a:tcPr>
                </a:tc>
                <a:tc rowSpan="2">
                  <a:txBody>
                    <a:bodyPr/>
                    <a:lstStyle/>
                    <a:p>
                      <a:pPr algn="l"/>
                      <a:r>
                        <a:rPr kumimoji="1" lang="ja-JP" altLang="en-US" sz="1200" b="0" dirty="0">
                          <a:solidFill>
                            <a:schemeClr val="tx1"/>
                          </a:solidFill>
                        </a:rPr>
                        <a:t>小型送風機故障による大型送風機運転の長期化</a:t>
                      </a:r>
                      <a:endParaRPr kumimoji="1" lang="en-US" altLang="ja-JP" sz="1200" b="0" dirty="0">
                        <a:solidFill>
                          <a:schemeClr val="tx1"/>
                        </a:solidFill>
                      </a:endParaRPr>
                    </a:p>
                    <a:p>
                      <a:pPr algn="l"/>
                      <a:r>
                        <a:rPr kumimoji="1" lang="ja-JP" altLang="en-US" sz="1200" b="0" dirty="0">
                          <a:solidFill>
                            <a:schemeClr val="tx1"/>
                          </a:solidFill>
                        </a:rPr>
                        <a:t>（数年後に更新予定）</a:t>
                      </a:r>
                    </a:p>
                  </a:txBody>
                  <a:tcPr anchor="ctr">
                    <a:lnR w="57150" cap="flat" cmpd="sng" algn="ctr">
                      <a:solidFill>
                        <a:schemeClr val="bg1"/>
                      </a:solidFill>
                      <a:prstDash val="solid"/>
                      <a:round/>
                      <a:headEnd type="none" w="med" len="med"/>
                      <a:tailEnd type="none" w="med" len="med"/>
                    </a:lnR>
                    <a:solidFill>
                      <a:srgbClr val="D2DEEF"/>
                    </a:solidFill>
                  </a:tcPr>
                </a:tc>
                <a:tc rowSpan="5">
                  <a:txBody>
                    <a:bodyPr/>
                    <a:lstStyle/>
                    <a:p>
                      <a:pPr algn="ctr"/>
                      <a:r>
                        <a:rPr kumimoji="1" lang="ja-JP" altLang="en-US" sz="1100" b="0" dirty="0">
                          <a:solidFill>
                            <a:schemeClr val="tx1"/>
                          </a:solidFill>
                        </a:rPr>
                        <a:t>次亜塩素酸</a:t>
                      </a:r>
                      <a:endParaRPr kumimoji="1" lang="en-US" altLang="ja-JP" sz="1100" b="0" dirty="0">
                        <a:solidFill>
                          <a:schemeClr val="tx1"/>
                        </a:solidFill>
                      </a:endParaRPr>
                    </a:p>
                    <a:p>
                      <a:pPr algn="ctr"/>
                      <a:r>
                        <a:rPr kumimoji="1" lang="ja-JP" altLang="en-US" sz="1100" b="0" dirty="0">
                          <a:solidFill>
                            <a:schemeClr val="tx1"/>
                          </a:solidFill>
                        </a:rPr>
                        <a:t>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0" dirty="0">
                          <a:solidFill>
                            <a:schemeClr val="tx1"/>
                          </a:solidFill>
                        </a:rPr>
                        <a:t>原単位</a:t>
                      </a:r>
                    </a:p>
                  </a:txBody>
                  <a:tcPr anchor="ctr">
                    <a:solidFill>
                      <a:srgbClr val="D2DEEF"/>
                    </a:solidFill>
                  </a:tcPr>
                </a:tc>
                <a:tc>
                  <a:txBody>
                    <a:bodyPr/>
                    <a:lstStyle/>
                    <a:p>
                      <a:pPr algn="ctr"/>
                      <a:r>
                        <a:rPr kumimoji="1" lang="ja-JP" altLang="en-US" sz="1200" b="0" dirty="0">
                          <a:solidFill>
                            <a:schemeClr val="tx1"/>
                          </a:solidFill>
                        </a:rPr>
                        <a:t>市岡処理場</a:t>
                      </a:r>
                    </a:p>
                  </a:txBody>
                  <a:tcPr anchor="ctr">
                    <a:lnR w="12700" cmpd="sng">
                      <a:noFill/>
                    </a:lnR>
                    <a:solidFill>
                      <a:srgbClr val="D2DEEF"/>
                    </a:solidFill>
                  </a:tcPr>
                </a:tc>
                <a:tc gridSpan="2">
                  <a:txBody>
                    <a:bodyPr/>
                    <a:lstStyle/>
                    <a:p>
                      <a:pPr algn="l"/>
                      <a:r>
                        <a:rPr kumimoji="1" lang="ja-JP" altLang="en-US" sz="1200" b="0" dirty="0">
                          <a:solidFill>
                            <a:schemeClr val="tx1"/>
                          </a:solidFill>
                        </a:rPr>
                        <a:t>局外工事事故による河川水流入の影響（使用量：</a:t>
                      </a:r>
                      <a:r>
                        <a:rPr kumimoji="1" lang="en-US" altLang="ja-JP" sz="1200" b="0" dirty="0">
                          <a:solidFill>
                            <a:schemeClr val="tx1"/>
                          </a:solidFill>
                        </a:rPr>
                        <a:t>112.3</a:t>
                      </a:r>
                      <a:r>
                        <a:rPr kumimoji="1" lang="ja-JP" altLang="en-US" sz="1200" b="0" dirty="0">
                          <a:solidFill>
                            <a:schemeClr val="tx1"/>
                          </a:solidFill>
                        </a:rPr>
                        <a:t>％）</a:t>
                      </a:r>
                    </a:p>
                  </a:txBody>
                  <a:tcPr anchor="ctr">
                    <a:lnL w="12700" cmpd="sng">
                      <a:noFill/>
                    </a:lnL>
                    <a:lnR w="571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2DEEF"/>
                    </a:solidFill>
                  </a:tcPr>
                </a:tc>
                <a:tc hMerge="1">
                  <a:txBody>
                    <a:bodyPr/>
                    <a:lstStyle/>
                    <a:p>
                      <a:endParaRPr kumimoji="1" lang="ja-JP" altLang="en-US"/>
                    </a:p>
                  </a:txBody>
                  <a:tcPr/>
                </a:tc>
                <a:extLst>
                  <a:ext uri="{0D108BD9-81ED-4DB2-BD59-A6C34878D82A}">
                    <a16:rowId xmlns:a16="http://schemas.microsoft.com/office/drawing/2014/main" val="1754182792"/>
                  </a:ext>
                </a:extLst>
              </a:tr>
              <a:tr h="153043">
                <a:tc vMerge="1">
                  <a:txBody>
                    <a:bodyPr/>
                    <a:lstStyle/>
                    <a:p>
                      <a:endParaRPr kumimoji="1" lang="ja-JP" altLang="en-US"/>
                    </a:p>
                  </a:txBody>
                  <a:tcPr/>
                </a:tc>
                <a:tc vMerge="1">
                  <a:txBody>
                    <a:bodyPr/>
                    <a:lstStyle/>
                    <a:p>
                      <a:pPr algn="ctr"/>
                      <a:r>
                        <a:rPr kumimoji="1" lang="ja-JP" altLang="en-US" sz="1200" b="0" dirty="0">
                          <a:solidFill>
                            <a:schemeClr val="tx1"/>
                          </a:solidFill>
                        </a:rPr>
                        <a:t>使用量</a:t>
                      </a:r>
                    </a:p>
                  </a:txBody>
                  <a:tcPr anchor="ctr"/>
                </a:tc>
                <a:tc vMerge="1">
                  <a:txBody>
                    <a:bodyPr/>
                    <a:lstStyle/>
                    <a:p>
                      <a:pPr algn="ctr"/>
                      <a:r>
                        <a:rPr kumimoji="1" lang="ja-JP" altLang="en-US" sz="1200" b="0" dirty="0">
                          <a:solidFill>
                            <a:schemeClr val="tx1"/>
                          </a:solidFill>
                        </a:rPr>
                        <a:t>放出処理場</a:t>
                      </a:r>
                      <a:endParaRPr kumimoji="1" lang="en-US" altLang="ja-JP" sz="1200" b="0" dirty="0">
                        <a:solidFill>
                          <a:schemeClr val="tx1"/>
                        </a:solidFill>
                      </a:endParaRPr>
                    </a:p>
                  </a:txBody>
                  <a:tcPr anchor="ctr">
                    <a:lnB w="12700" cap="flat" cmpd="sng" algn="ctr">
                      <a:solidFill>
                        <a:schemeClr val="bg1"/>
                      </a:solidFill>
                      <a:prstDash val="solid"/>
                      <a:round/>
                      <a:headEnd type="none" w="med" len="med"/>
                      <a:tailEnd type="none" w="med" len="med"/>
                    </a:lnB>
                  </a:tcPr>
                </a:tc>
                <a:tc vMerge="1">
                  <a:txBody>
                    <a:bodyPr/>
                    <a:lstStyle/>
                    <a:p>
                      <a:pPr algn="l"/>
                      <a:r>
                        <a:rPr kumimoji="1" lang="ja-JP" altLang="en-US" sz="1200" b="0" dirty="0">
                          <a:solidFill>
                            <a:schemeClr val="tx1"/>
                          </a:solidFill>
                        </a:rPr>
                        <a:t>原単位と同様</a:t>
                      </a:r>
                    </a:p>
                  </a:txBody>
                  <a:tcPr anchor="ctr">
                    <a:lnR w="571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tc rowSpan="4">
                  <a:txBody>
                    <a:bodyPr/>
                    <a:lstStyle/>
                    <a:p>
                      <a:pPr algn="ctr"/>
                      <a:r>
                        <a:rPr kumimoji="1" lang="ja-JP" altLang="en-US" sz="1200" b="0" dirty="0">
                          <a:solidFill>
                            <a:schemeClr val="tx1"/>
                          </a:solidFill>
                        </a:rPr>
                        <a:t>使用量</a:t>
                      </a:r>
                    </a:p>
                  </a:txBody>
                  <a:tcPr anchor="ctr"/>
                </a:tc>
                <a:tc rowSpan="2">
                  <a:txBody>
                    <a:bodyPr/>
                    <a:lstStyle/>
                    <a:p>
                      <a:pPr algn="ctr"/>
                      <a:r>
                        <a:rPr kumimoji="1" lang="ja-JP" altLang="en-US" sz="1200" b="0" dirty="0">
                          <a:solidFill>
                            <a:schemeClr val="tx1"/>
                          </a:solidFill>
                        </a:rPr>
                        <a:t>中浜処理場</a:t>
                      </a:r>
                    </a:p>
                  </a:txBody>
                  <a:tcPr anchor="ctr">
                    <a:lnR w="12700" cmpd="sng">
                      <a:noFill/>
                    </a:lnR>
                    <a:lnB w="12700" cap="flat" cmpd="sng" algn="ctr">
                      <a:solidFill>
                        <a:schemeClr val="bg1"/>
                      </a:solidFill>
                      <a:prstDash val="solid"/>
                      <a:round/>
                      <a:headEnd type="none" w="med" len="med"/>
                      <a:tailEnd type="none" w="med" len="med"/>
                    </a:lnB>
                  </a:tcPr>
                </a:tc>
                <a:tc rowSpan="2" gridSpan="2">
                  <a:txBody>
                    <a:bodyPr/>
                    <a:lstStyle/>
                    <a:p>
                      <a:pPr algn="ctr"/>
                      <a:r>
                        <a:rPr kumimoji="1" lang="en-US" altLang="ja-JP" sz="1200" b="0" dirty="0">
                          <a:solidFill>
                            <a:schemeClr val="tx1"/>
                          </a:solidFill>
                        </a:rPr>
                        <a:t>MBR</a:t>
                      </a:r>
                      <a:r>
                        <a:rPr kumimoji="1" lang="ja-JP" altLang="en-US" sz="1200" b="0" dirty="0">
                          <a:solidFill>
                            <a:schemeClr val="tx1"/>
                          </a:solidFill>
                        </a:rPr>
                        <a:t>稼働により評価基準値見直しの運転調整中（使用量：</a:t>
                      </a:r>
                      <a:r>
                        <a:rPr kumimoji="1" lang="en-US" altLang="ja-JP" sz="1200" b="0" dirty="0">
                          <a:solidFill>
                            <a:schemeClr val="tx1"/>
                          </a:solidFill>
                        </a:rPr>
                        <a:t>154.8</a:t>
                      </a:r>
                      <a:r>
                        <a:rPr kumimoji="1" lang="ja-JP" altLang="en-US" sz="1200" b="0" dirty="0">
                          <a:solidFill>
                            <a:schemeClr val="tx1"/>
                          </a:solidFill>
                        </a:rPr>
                        <a:t>％）</a:t>
                      </a:r>
                    </a:p>
                  </a:txBody>
                  <a:tcPr anchor="ctr">
                    <a:lnL w="12700" cmpd="sng">
                      <a:noFill/>
                    </a:lnL>
                    <a:lnR w="571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kumimoji="1" lang="ja-JP" altLang="en-US"/>
                    </a:p>
                  </a:txBody>
                  <a:tcPr/>
                </a:tc>
                <a:extLst>
                  <a:ext uri="{0D108BD9-81ED-4DB2-BD59-A6C34878D82A}">
                    <a16:rowId xmlns:a16="http://schemas.microsoft.com/office/drawing/2014/main" val="3338491500"/>
                  </a:ext>
                </a:extLst>
              </a:tr>
              <a:tr h="304157">
                <a:tc vMerge="1">
                  <a:txBody>
                    <a:bodyPr/>
                    <a:lstStyle/>
                    <a:p>
                      <a:endParaRPr kumimoji="1" lang="ja-JP" altLang="en-US"/>
                    </a:p>
                  </a:txBody>
                  <a:tcPr/>
                </a:tc>
                <a:tc rowSpan="3">
                  <a:txBody>
                    <a:bodyPr/>
                    <a:lstStyle/>
                    <a:p>
                      <a:r>
                        <a:rPr kumimoji="1" lang="ja-JP" altLang="en-US" sz="1200" b="0">
                          <a:solidFill>
                            <a:schemeClr val="tx1"/>
                          </a:solidFill>
                        </a:rPr>
                        <a:t>使用量</a:t>
                      </a:r>
                      <a:endParaRPr kumimoji="1" lang="ja-JP" altLang="en-US"/>
                    </a:p>
                  </a:txBody>
                  <a:tcPr anchor="ctr"/>
                </a:tc>
                <a:tc>
                  <a:txBody>
                    <a:bodyPr/>
                    <a:lstStyle/>
                    <a:p>
                      <a:pPr algn="ctr"/>
                      <a:r>
                        <a:rPr kumimoji="1" lang="ja-JP" altLang="en-US" sz="1200" b="0">
                          <a:solidFill>
                            <a:schemeClr val="tx1"/>
                          </a:solidFill>
                        </a:rPr>
                        <a:t>放出処理場</a:t>
                      </a:r>
                      <a:endParaRPr kumimoji="1" lang="en-US" altLang="ja-JP" sz="1200" b="0" dirty="0">
                        <a:solidFill>
                          <a:schemeClr val="tx1"/>
                        </a:solidFill>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200" b="0" dirty="0">
                          <a:solidFill>
                            <a:schemeClr val="tx1"/>
                          </a:solidFill>
                        </a:rPr>
                        <a:t>原単位と同様</a:t>
                      </a:r>
                    </a:p>
                  </a:txBody>
                  <a:tcPr anchor="ctr">
                    <a:lnR w="571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200" b="0" dirty="0">
                        <a:solidFill>
                          <a:schemeClr val="tx1"/>
                        </a:solidFill>
                      </a:endParaRPr>
                    </a:p>
                  </a:txBody>
                  <a:tcPr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vMerge="1">
                  <a:txBody>
                    <a:bodyPr/>
                    <a:lstStyle/>
                    <a:p>
                      <a:pPr algn="ctr"/>
                      <a:endParaRPr kumimoji="1" lang="ja-JP" altLang="en-US" sz="1200" b="0" dirty="0">
                        <a:solidFill>
                          <a:schemeClr val="tx1"/>
                        </a:solidFill>
                      </a:endParaRPr>
                    </a:p>
                  </a:txBody>
                  <a:tcPr anchor="ctr">
                    <a:lnL w="12700" cmpd="sng">
                      <a:noFill/>
                    </a:lnL>
                    <a:lnR w="571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kumimoji="1" lang="ja-JP" altLang="en-US"/>
                    </a:p>
                  </a:txBody>
                  <a:tcPr/>
                </a:tc>
                <a:extLst>
                  <a:ext uri="{0D108BD9-81ED-4DB2-BD59-A6C34878D82A}">
                    <a16:rowId xmlns:a16="http://schemas.microsoft.com/office/drawing/2014/main" val="3732469823"/>
                  </a:ext>
                </a:extLst>
              </a:tr>
              <a:tr h="228600">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rPr>
                        <a:t>市岡処理場</a:t>
                      </a:r>
                      <a:endParaRPr kumimoji="1" lang="ja-JP" altLang="en-US" sz="1200" b="0" dirty="0">
                        <a:solidFill>
                          <a:schemeClr val="tx1"/>
                        </a:solidFill>
                      </a:endParaRPr>
                    </a:p>
                  </a:txBody>
                  <a:tcPr anchor="ctr">
                    <a:lnT w="12700" cap="flat" cmpd="sng" algn="ctr">
                      <a:solidFill>
                        <a:schemeClr val="bg1"/>
                      </a:solidFill>
                      <a:prstDash val="solid"/>
                      <a:round/>
                      <a:headEnd type="none" w="med" len="med"/>
                      <a:tailEnd type="none" w="med" len="med"/>
                    </a:lnT>
                  </a:tcPr>
                </a:tc>
                <a:tc rowSpan="2">
                  <a:txBody>
                    <a:bodyPr/>
                    <a:lstStyle/>
                    <a:p>
                      <a:pPr algn="l"/>
                      <a:r>
                        <a:rPr kumimoji="1" lang="ja-JP" altLang="en-US" sz="1200" b="0" dirty="0">
                          <a:solidFill>
                            <a:schemeClr val="tx1"/>
                          </a:solidFill>
                        </a:rPr>
                        <a:t>処理水量が基準比</a:t>
                      </a:r>
                      <a:r>
                        <a:rPr kumimoji="1" lang="en-US" altLang="ja-JP" sz="1200" b="0" dirty="0">
                          <a:solidFill>
                            <a:schemeClr val="tx1"/>
                          </a:solidFill>
                        </a:rPr>
                        <a:t>114.7%</a:t>
                      </a:r>
                    </a:p>
                    <a:p>
                      <a:pPr algn="l"/>
                      <a:r>
                        <a:rPr kumimoji="1" lang="ja-JP" altLang="en-US" sz="1200" b="0" dirty="0">
                          <a:solidFill>
                            <a:schemeClr val="tx1"/>
                          </a:solidFill>
                        </a:rPr>
                        <a:t>（使用量：</a:t>
                      </a:r>
                      <a:r>
                        <a:rPr kumimoji="1" lang="en-US" altLang="ja-JP" sz="1200" b="0" dirty="0">
                          <a:solidFill>
                            <a:schemeClr val="tx1"/>
                          </a:solidFill>
                        </a:rPr>
                        <a:t>106.3%)</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kumimoji="1" lang="ja-JP" altLang="en-US"/>
                    </a:p>
                  </a:txBody>
                  <a:tcPr>
                    <a:lnL w="57150" cap="flat" cmpd="sng" algn="ctr">
                      <a:solidFill>
                        <a:schemeClr val="bg1"/>
                      </a:solidFill>
                      <a:prstDash val="solid"/>
                      <a:round/>
                      <a:headEnd type="none" w="med" len="med"/>
                      <a:tailEnd type="none" w="med" len="med"/>
                    </a:lnL>
                  </a:tcPr>
                </a:tc>
                <a:tc vMerge="1">
                  <a:txBody>
                    <a:bodyPr/>
                    <a:lstStyle/>
                    <a:p>
                      <a:endParaRPr kumimoji="1" lang="ja-JP" altLang="en-US"/>
                    </a:p>
                  </a:txBody>
                  <a:tcPr/>
                </a:tc>
                <a:tc>
                  <a:txBody>
                    <a:bodyPr/>
                    <a:lstStyle/>
                    <a:p>
                      <a:pPr algn="ctr"/>
                      <a:r>
                        <a:rPr kumimoji="1" lang="ja-JP" altLang="en-US" sz="1200" b="0" dirty="0">
                          <a:solidFill>
                            <a:schemeClr val="tx1"/>
                          </a:solidFill>
                        </a:rPr>
                        <a:t>津守処理場</a:t>
                      </a:r>
                    </a:p>
                  </a:txBody>
                  <a:tcPr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0" dirty="0">
                          <a:solidFill>
                            <a:schemeClr val="tx1"/>
                          </a:solidFill>
                        </a:rPr>
                        <a:t>流入水質悪化等による</a:t>
                      </a:r>
                    </a:p>
                  </a:txBody>
                  <a:tcPr anchor="ctr">
                    <a:lnL w="12700" cmpd="sng">
                      <a:noFill/>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861300903"/>
                  </a:ext>
                </a:extLst>
              </a:tr>
              <a:tr h="228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lnL w="57150" cap="flat" cmpd="sng" algn="ctr">
                      <a:solidFill>
                        <a:schemeClr val="bg1"/>
                      </a:solidFill>
                      <a:prstDash val="solid"/>
                      <a:round/>
                      <a:headEnd type="none" w="med" len="med"/>
                      <a:tailEnd type="none" w="med" len="med"/>
                    </a:lnL>
                  </a:tcPr>
                </a:tc>
                <a:tc vMerge="1">
                  <a:txBody>
                    <a:bodyPr/>
                    <a:lstStyle/>
                    <a:p>
                      <a:endParaRPr kumimoji="1" lang="ja-JP" altLang="en-US"/>
                    </a:p>
                  </a:txBody>
                  <a:tcPr/>
                </a:tc>
                <a:tc>
                  <a:txBody>
                    <a:bodyPr/>
                    <a:lstStyle/>
                    <a:p>
                      <a:pPr algn="ctr"/>
                      <a:r>
                        <a:rPr kumimoji="1" lang="ja-JP" altLang="en-US" sz="1200" b="0" dirty="0">
                          <a:solidFill>
                            <a:schemeClr val="tx1"/>
                          </a:solidFill>
                        </a:rPr>
                        <a:t>市岡処理場</a:t>
                      </a:r>
                    </a:p>
                  </a:txBody>
                  <a:tcPr anchor="ctr">
                    <a:lnR w="12700" cmpd="sng">
                      <a:noFill/>
                    </a:lnR>
                    <a:lnT w="12700" cap="flat" cmpd="sng" algn="ctr">
                      <a:solidFill>
                        <a:schemeClr val="bg1"/>
                      </a:solidFill>
                      <a:prstDash val="solid"/>
                      <a:round/>
                      <a:headEnd type="none" w="med" len="med"/>
                      <a:tailEnd type="none" w="med" len="med"/>
                    </a:lnT>
                  </a:tcPr>
                </a:tc>
                <a:tc gridSpan="2">
                  <a:txBody>
                    <a:bodyPr/>
                    <a:lstStyle/>
                    <a:p>
                      <a:pPr algn="ctr"/>
                      <a:r>
                        <a:rPr kumimoji="1" lang="ja-JP" altLang="en-US" sz="1200" b="0" dirty="0">
                          <a:solidFill>
                            <a:schemeClr val="tx1"/>
                          </a:solidFill>
                        </a:rPr>
                        <a:t>原単位同様（使用量：</a:t>
                      </a:r>
                      <a:r>
                        <a:rPr kumimoji="1" lang="en-US" altLang="ja-JP" sz="1200" b="0" dirty="0">
                          <a:solidFill>
                            <a:schemeClr val="tx1"/>
                          </a:solidFill>
                        </a:rPr>
                        <a:t>115.4</a:t>
                      </a:r>
                      <a:r>
                        <a:rPr kumimoji="1" lang="ja-JP" altLang="en-US" sz="1200" b="0" dirty="0">
                          <a:solidFill>
                            <a:schemeClr val="tx1"/>
                          </a:solidFill>
                        </a:rPr>
                        <a:t>％）</a:t>
                      </a:r>
                    </a:p>
                  </a:txBody>
                  <a:tcPr anchor="ctr">
                    <a:lnL w="12700" cmpd="sng">
                      <a:noFill/>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1489315784"/>
                  </a:ext>
                </a:extLst>
              </a:tr>
              <a:tr h="362858">
                <a:tc gridSpan="2">
                  <a:txBody>
                    <a:bodyPr/>
                    <a:lstStyle/>
                    <a:p>
                      <a:pPr algn="ctr"/>
                      <a:r>
                        <a:rPr kumimoji="1" lang="ja-JP" altLang="en-US" sz="1200" b="0" dirty="0">
                          <a:solidFill>
                            <a:schemeClr val="tx1"/>
                          </a:solidFill>
                        </a:rPr>
                        <a:t>電力（抽水所）</a:t>
                      </a:r>
                      <a:endParaRPr kumimoji="1" lang="en-US" altLang="ja-JP" sz="1200" b="0" dirty="0">
                        <a:solidFill>
                          <a:schemeClr val="tx1"/>
                        </a:solidFill>
                      </a:endParaRP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城東抽水所</a:t>
                      </a:r>
                      <a:endParaRPr kumimoji="1" lang="en-US" altLang="ja-JP" sz="1200" b="0" dirty="0">
                        <a:solidFill>
                          <a:schemeClr val="tx1"/>
                        </a:solidFill>
                      </a:endParaRPr>
                    </a:p>
                    <a:p>
                      <a:pPr algn="ctr"/>
                      <a:r>
                        <a:rPr kumimoji="1" lang="ja-JP" altLang="en-US" sz="1200" b="0" dirty="0">
                          <a:solidFill>
                            <a:schemeClr val="tx1"/>
                          </a:solidFill>
                        </a:rPr>
                        <a:t>外</a:t>
                      </a:r>
                      <a:r>
                        <a:rPr kumimoji="1" lang="en-US" altLang="ja-JP" sz="1200" b="0" dirty="0">
                          <a:solidFill>
                            <a:schemeClr val="tx1"/>
                          </a:solidFill>
                        </a:rPr>
                        <a:t>11</a:t>
                      </a:r>
                      <a:r>
                        <a:rPr kumimoji="1" lang="ja-JP" altLang="en-US" sz="1200" b="0" dirty="0">
                          <a:solidFill>
                            <a:schemeClr val="tx1"/>
                          </a:solidFill>
                        </a:rPr>
                        <a:t>機場</a:t>
                      </a:r>
                    </a:p>
                  </a:txBody>
                  <a:tcPr anchor="ctr"/>
                </a:tc>
                <a:tc>
                  <a:txBody>
                    <a:bodyPr/>
                    <a:lstStyle/>
                    <a:p>
                      <a:pPr algn="l"/>
                      <a:r>
                        <a:rPr kumimoji="1" lang="ja-JP" altLang="en-US" sz="1200" b="0" dirty="0">
                          <a:solidFill>
                            <a:schemeClr val="tx1"/>
                          </a:solidFill>
                        </a:rPr>
                        <a:t>降雨量が基準比</a:t>
                      </a:r>
                      <a:r>
                        <a:rPr kumimoji="1" lang="en-US" altLang="ja-JP" sz="1200" b="0" dirty="0">
                          <a:solidFill>
                            <a:schemeClr val="tx1"/>
                          </a:solidFill>
                        </a:rPr>
                        <a:t>113.7%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（使用量：</a:t>
                      </a:r>
                      <a:r>
                        <a:rPr kumimoji="1" lang="en-US" altLang="ja-JP" sz="1200" b="0" dirty="0">
                          <a:solidFill>
                            <a:schemeClr val="tx1"/>
                          </a:solidFill>
                        </a:rPr>
                        <a:t>105.9</a:t>
                      </a:r>
                      <a:r>
                        <a:rPr kumimoji="1" lang="ja-JP" altLang="en-US" sz="1200" b="0" dirty="0">
                          <a:solidFill>
                            <a:schemeClr val="tx1"/>
                          </a:solidFill>
                        </a:rPr>
                        <a:t>～</a:t>
                      </a:r>
                      <a:r>
                        <a:rPr kumimoji="1" lang="en-US" altLang="ja-JP" sz="1200" b="0" dirty="0">
                          <a:solidFill>
                            <a:schemeClr val="tx1"/>
                          </a:solidFill>
                        </a:rPr>
                        <a:t>132.3%)</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ポリ硫酸第</a:t>
                      </a:r>
                      <a:r>
                        <a:rPr kumimoji="1" lang="en-US" altLang="ja-JP" sz="1200" b="0" dirty="0">
                          <a:solidFill>
                            <a:schemeClr val="tx1"/>
                          </a:solidFill>
                        </a:rPr>
                        <a:t>2</a:t>
                      </a:r>
                      <a:r>
                        <a:rPr kumimoji="1" lang="ja-JP" altLang="en-US" sz="1200" b="0" dirty="0">
                          <a:solidFill>
                            <a:schemeClr val="tx1"/>
                          </a:solidFill>
                        </a:rPr>
                        <a:t>鉄</a:t>
                      </a:r>
                    </a:p>
                  </a:txBody>
                  <a:tcPr anchor="ctr">
                    <a:lnL w="571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solidFill>
                            <a:schemeClr val="tx1"/>
                          </a:solidFill>
                        </a:rPr>
                        <a:t>津守処理場</a:t>
                      </a:r>
                      <a:endParaRPr kumimoji="1" lang="en-US" altLang="ja-JP" sz="1200" b="0" dirty="0">
                        <a:solidFill>
                          <a:schemeClr val="tx1"/>
                        </a:solidFill>
                      </a:endParaRPr>
                    </a:p>
                    <a:p>
                      <a:pPr algn="ctr"/>
                      <a:r>
                        <a:rPr kumimoji="1" lang="ja-JP" altLang="en-US" sz="1200" b="0" dirty="0">
                          <a:solidFill>
                            <a:schemeClr val="tx1"/>
                          </a:solidFill>
                        </a:rPr>
                        <a:t>外１機場</a:t>
                      </a:r>
                      <a:endParaRPr kumimoji="1" lang="en-US" altLang="ja-JP" sz="1200" b="0" dirty="0">
                        <a:solidFill>
                          <a:schemeClr val="tx1"/>
                        </a:solidFill>
                      </a:endParaRPr>
                    </a:p>
                  </a:txBody>
                  <a:tcPr anchor="ctr">
                    <a:lnR w="12700" cmpd="sng">
                      <a:noFill/>
                    </a:lnR>
                  </a:tcPr>
                </a:tc>
                <a:tc gridSpan="2">
                  <a:txBody>
                    <a:bodyPr/>
                    <a:lstStyle/>
                    <a:p>
                      <a:pPr algn="ctr"/>
                      <a:r>
                        <a:rPr kumimoji="1" lang="ja-JP" altLang="en-US" sz="1200" b="0" dirty="0">
                          <a:solidFill>
                            <a:schemeClr val="tx1"/>
                          </a:solidFill>
                        </a:rPr>
                        <a:t>更新工事期間中における運用変更、設備追加等による使用量増加</a:t>
                      </a:r>
                    </a:p>
                  </a:txBody>
                  <a:tcPr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723118639"/>
                  </a:ext>
                </a:extLst>
              </a:tr>
              <a:tr h="181743">
                <a:tc rowSpan="2" gridSpan="2">
                  <a:txBody>
                    <a:bodyPr/>
                    <a:lstStyle/>
                    <a:p>
                      <a:pPr algn="ctr"/>
                      <a:r>
                        <a:rPr kumimoji="1" lang="ja-JP" altLang="en-US" sz="1200" b="0" dirty="0">
                          <a:solidFill>
                            <a:schemeClr val="tx1"/>
                          </a:solidFill>
                        </a:rPr>
                        <a:t>上水</a:t>
                      </a:r>
                    </a:p>
                  </a:txBody>
                  <a:tcPr anchor="ctr"/>
                </a:tc>
                <a:tc rowSpan="2" hMerge="1">
                  <a:txBody>
                    <a:bodyPr/>
                    <a:lstStyle/>
                    <a:p>
                      <a:endParaRPr kumimoji="1" lang="ja-JP" altLang="en-US"/>
                    </a:p>
                  </a:txBody>
                  <a:tcPr/>
                </a:tc>
                <a:tc>
                  <a:txBody>
                    <a:bodyPr/>
                    <a:lstStyle/>
                    <a:p>
                      <a:pPr algn="ctr"/>
                      <a:r>
                        <a:rPr kumimoji="1" lang="ja-JP" altLang="en-US" sz="1200" b="0" dirty="0">
                          <a:solidFill>
                            <a:schemeClr val="tx1"/>
                          </a:solidFill>
                        </a:rPr>
                        <a:t>住之江処理場</a:t>
                      </a:r>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solidFill>
                            <a:schemeClr val="tx1"/>
                          </a:solidFill>
                        </a:rPr>
                        <a:t>埋設配管からの漏水による</a:t>
                      </a:r>
                    </a:p>
                  </a:txBody>
                  <a:tcPr anchor="ctr">
                    <a:lnR w="571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gridSpan="2">
                  <a:txBody>
                    <a:bodyPr/>
                    <a:lstStyle/>
                    <a:p>
                      <a:pPr algn="ctr"/>
                      <a:r>
                        <a:rPr kumimoji="1" lang="ja-JP" altLang="en-US" sz="1200" b="0" dirty="0">
                          <a:solidFill>
                            <a:schemeClr val="tx1"/>
                          </a:solidFill>
                        </a:rPr>
                        <a:t>安定化第</a:t>
                      </a:r>
                      <a:r>
                        <a:rPr kumimoji="1" lang="en-US" altLang="ja-JP" sz="1200" b="0" dirty="0">
                          <a:solidFill>
                            <a:schemeClr val="tx1"/>
                          </a:solidFill>
                        </a:rPr>
                        <a:t>1</a:t>
                      </a:r>
                      <a:r>
                        <a:rPr kumimoji="1" lang="ja-JP" altLang="en-US" sz="1200" b="0" dirty="0">
                          <a:solidFill>
                            <a:schemeClr val="tx1"/>
                          </a:solidFill>
                        </a:rPr>
                        <a:t>鉄</a:t>
                      </a:r>
                    </a:p>
                  </a:txBody>
                  <a:tcPr anchor="ctr">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rowSpan="2" hMerge="1">
                  <a:txBody>
                    <a:bodyPr/>
                    <a:lstStyle/>
                    <a:p>
                      <a:pPr algn="ctr"/>
                      <a:endParaRPr kumimoji="1" lang="ja-JP" altLang="en-US" sz="1400" dirty="0"/>
                    </a:p>
                  </a:txBody>
                  <a:tcPr anchor="ctr">
                    <a:lnT w="12700" cap="flat" cmpd="sng" algn="ctr">
                      <a:solidFill>
                        <a:schemeClr val="bg1"/>
                      </a:solidFill>
                      <a:prstDash val="solid"/>
                      <a:round/>
                      <a:headEnd type="none" w="med" len="med"/>
                      <a:tailEnd type="none" w="med" len="med"/>
                    </a:lnT>
                  </a:tcPr>
                </a:tc>
                <a:tc>
                  <a:txBody>
                    <a:bodyPr/>
                    <a:lstStyle/>
                    <a:p>
                      <a:pPr algn="ctr"/>
                      <a:r>
                        <a:rPr kumimoji="1" lang="ja-JP" altLang="en-US" sz="1200" b="0" dirty="0">
                          <a:solidFill>
                            <a:schemeClr val="tx1"/>
                          </a:solidFill>
                        </a:rPr>
                        <a:t>長堀抽水所</a:t>
                      </a:r>
                    </a:p>
                  </a:txBody>
                  <a:tcPr anchor="ctr">
                    <a:lnR w="12700" cmpd="sng">
                      <a:noFill/>
                    </a:lnR>
                    <a:lnB w="12700" cap="flat" cmpd="sng" algn="ctr">
                      <a:solidFill>
                        <a:schemeClr val="bg1"/>
                      </a:solidFill>
                      <a:prstDash val="solid"/>
                      <a:round/>
                      <a:headEnd type="none" w="med" len="med"/>
                      <a:tailEnd type="none" w="med" len="med"/>
                    </a:lnB>
                  </a:tcPr>
                </a:tc>
                <a:tc rowSpan="2" gridSpan="2">
                  <a:txBody>
                    <a:bodyPr/>
                    <a:lstStyle/>
                    <a:p>
                      <a:pPr algn="ctr"/>
                      <a:r>
                        <a:rPr kumimoji="1" lang="ja-JP" altLang="en-US" sz="1200" b="0" dirty="0">
                          <a:solidFill>
                            <a:schemeClr val="tx1"/>
                          </a:solidFill>
                        </a:rPr>
                        <a:t>臭気対策のための試運転調整による</a:t>
                      </a:r>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2" hMerge="1">
                  <a:txBody>
                    <a:bodyPr/>
                    <a:lstStyle/>
                    <a:p>
                      <a:endParaRPr kumimoji="1" lang="ja-JP" altLang="en-US"/>
                    </a:p>
                  </a:txBody>
                  <a:tcPr/>
                </a:tc>
                <a:extLst>
                  <a:ext uri="{0D108BD9-81ED-4DB2-BD59-A6C34878D82A}">
                    <a16:rowId xmlns:a16="http://schemas.microsoft.com/office/drawing/2014/main" val="3921642560"/>
                  </a:ext>
                </a:extLst>
              </a:tr>
              <a:tr h="181743">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200" b="0" dirty="0">
                          <a:solidFill>
                            <a:schemeClr val="tx1"/>
                          </a:solidFill>
                        </a:rPr>
                        <a:t>海老江処理場</a:t>
                      </a:r>
                    </a:p>
                  </a:txBody>
                  <a:tcPr anchor="ctr">
                    <a:lnT w="12700" cap="flat" cmpd="sng" algn="ctr">
                      <a:solidFill>
                        <a:schemeClr val="bg1"/>
                      </a:solidFill>
                      <a:prstDash val="solid"/>
                      <a:round/>
                      <a:headEnd type="none" w="med" len="med"/>
                      <a:tailEnd type="none" w="med" len="med"/>
                    </a:lnT>
                  </a:tcPr>
                </a:tc>
                <a:tc>
                  <a:txBody>
                    <a:bodyPr/>
                    <a:lstStyle/>
                    <a:p>
                      <a:pPr algn="ctr"/>
                      <a:r>
                        <a:rPr kumimoji="1" lang="ja-JP" altLang="en-US" sz="1200" b="0" dirty="0">
                          <a:solidFill>
                            <a:schemeClr val="tx1"/>
                          </a:solidFill>
                        </a:rPr>
                        <a:t>工事業者使用量増加による</a:t>
                      </a:r>
                    </a:p>
                  </a:txBody>
                  <a:tcPr anchor="ctr">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200" b="0" dirty="0">
                          <a:solidFill>
                            <a:schemeClr val="tx1"/>
                          </a:solidFill>
                        </a:rPr>
                        <a:t>港抽水所</a:t>
                      </a:r>
                    </a:p>
                  </a:txBody>
                  <a:tcPr anchor="ctr">
                    <a:lnR w="12700" cmpd="sng">
                      <a:noFill/>
                    </a:lnR>
                    <a:lnT w="12700" cap="flat" cmpd="sng" algn="ctr">
                      <a:solidFill>
                        <a:schemeClr val="bg1"/>
                      </a:solidFill>
                      <a:prstDash val="solid"/>
                      <a:round/>
                      <a:headEnd type="none" w="med" len="med"/>
                      <a:tailEnd type="none" w="med" len="med"/>
                    </a:lnT>
                  </a:tcPr>
                </a:tc>
                <a:tc gridSpan="2" vMerge="1">
                  <a:txBody>
                    <a:bodyPr/>
                    <a:lstStyle/>
                    <a:p>
                      <a:pPr algn="ctr"/>
                      <a:endParaRPr kumimoji="1" lang="ja-JP" altLang="en-US" sz="1200" b="0" dirty="0">
                        <a:solidFill>
                          <a:schemeClr val="tx1"/>
                        </a:solidFill>
                      </a:endParaRPr>
                    </a:p>
                  </a:txBody>
                  <a:tcPr anchor="ctr">
                    <a:lnL w="12700" cmpd="sng">
                      <a:noFill/>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vMerge="1">
                  <a:txBody>
                    <a:bodyPr/>
                    <a:lstStyle/>
                    <a:p>
                      <a:endParaRPr kumimoji="1" lang="ja-JP" altLang="en-US"/>
                    </a:p>
                  </a:txBody>
                  <a:tcPr/>
                </a:tc>
                <a:extLst>
                  <a:ext uri="{0D108BD9-81ED-4DB2-BD59-A6C34878D82A}">
                    <a16:rowId xmlns:a16="http://schemas.microsoft.com/office/drawing/2014/main" val="2108347748"/>
                  </a:ext>
                </a:extLst>
              </a:tr>
              <a:tr h="228600">
                <a:tc rowSpan="2" gridSpan="2">
                  <a:txBody>
                    <a:bodyPr/>
                    <a:lstStyle/>
                    <a:p>
                      <a:pPr algn="ctr"/>
                      <a:r>
                        <a:rPr kumimoji="1" lang="ja-JP" altLang="en-US" sz="1200" b="0" dirty="0">
                          <a:solidFill>
                            <a:schemeClr val="tx1"/>
                          </a:solidFill>
                        </a:rPr>
                        <a:t>工業用水</a:t>
                      </a:r>
                    </a:p>
                  </a:txBody>
                  <a:tcPr anchor="ctr"/>
                </a:tc>
                <a:tc rowSpan="2" hMerge="1">
                  <a:txBody>
                    <a:bodyPr/>
                    <a:lstStyle/>
                    <a:p>
                      <a:pPr algn="ctr"/>
                      <a:endParaRPr kumimoji="1" lang="ja-JP" altLang="en-US" sz="1400" dirty="0"/>
                    </a:p>
                  </a:txBody>
                  <a:tcPr anchor="ctr"/>
                </a:tc>
                <a:tc rowSpan="2">
                  <a:txBody>
                    <a:bodyPr/>
                    <a:lstStyle/>
                    <a:p>
                      <a:pPr algn="ctr"/>
                      <a:r>
                        <a:rPr kumimoji="1" lang="ja-JP" altLang="en-US" sz="1200" b="0" dirty="0">
                          <a:solidFill>
                            <a:schemeClr val="tx1"/>
                          </a:solidFill>
                        </a:rPr>
                        <a:t>市岡処理場</a:t>
                      </a:r>
                      <a:endParaRPr kumimoji="1" lang="en-US" altLang="ja-JP" sz="1200" b="0" dirty="0">
                        <a:solidFill>
                          <a:schemeClr val="tx1"/>
                        </a:solidFill>
                      </a:endParaRPr>
                    </a:p>
                    <a:p>
                      <a:pPr algn="ctr"/>
                      <a:r>
                        <a:rPr kumimoji="1" lang="ja-JP" altLang="en-US" sz="1200" b="0" dirty="0">
                          <a:solidFill>
                            <a:schemeClr val="tx1"/>
                          </a:solidFill>
                        </a:rPr>
                        <a:t>外４機場</a:t>
                      </a:r>
                    </a:p>
                  </a:txBody>
                  <a:tcPr anchor="ctr"/>
                </a:tc>
                <a:tc rowSpan="2">
                  <a:txBody>
                    <a:bodyPr/>
                    <a:lstStyle/>
                    <a:p>
                      <a:pPr algn="l"/>
                      <a:r>
                        <a:rPr kumimoji="1" lang="ja-JP" altLang="en-US" sz="1200" b="0" dirty="0">
                          <a:solidFill>
                            <a:schemeClr val="tx1"/>
                          </a:solidFill>
                        </a:rPr>
                        <a:t>更新待ちの老朽化機器の封水部からの漏水等</a:t>
                      </a:r>
                    </a:p>
                  </a:txBody>
                  <a:tcPr anchor="ctr">
                    <a:lnR w="57150" cap="flat" cmpd="sng" algn="ctr">
                      <a:solidFill>
                        <a:schemeClr val="bg1"/>
                      </a:solidFill>
                      <a:prstDash val="solid"/>
                      <a:round/>
                      <a:headEnd type="none" w="med" len="med"/>
                      <a:tailEnd type="none" w="med" len="med"/>
                    </a:lnR>
                  </a:tcPr>
                </a:tc>
                <a:tc rowSpan="2">
                  <a:txBody>
                    <a:bodyPr/>
                    <a:lstStyle/>
                    <a:p>
                      <a:pPr algn="ctr"/>
                      <a:r>
                        <a:rPr kumimoji="1" lang="ja-JP" altLang="en-US" sz="1200" b="0" dirty="0">
                          <a:solidFill>
                            <a:schemeClr val="tx1"/>
                          </a:solidFill>
                        </a:rPr>
                        <a:t>Ａ重油</a:t>
                      </a:r>
                    </a:p>
                  </a:txBody>
                  <a:tcPr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2DEEF"/>
                    </a:solidFill>
                  </a:tcPr>
                </a:tc>
                <a:tc gridSpan="3">
                  <a:txBody>
                    <a:bodyPr/>
                    <a:lstStyle/>
                    <a:p>
                      <a:pPr algn="ctr"/>
                      <a:r>
                        <a:rPr kumimoji="1" lang="ja-JP" altLang="en-US" sz="1200" b="0">
                          <a:solidFill>
                            <a:schemeClr val="tx1"/>
                          </a:solidFill>
                        </a:rPr>
                        <a:t>今福処理場外５機場</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2DEEF"/>
                    </a:solidFill>
                  </a:tcPr>
                </a:tc>
                <a:tc hMerge="1">
                  <a:txBody>
                    <a:bodyPr/>
                    <a:lstStyle/>
                    <a:p>
                      <a:pPr algn="ctr"/>
                      <a:r>
                        <a:rPr kumimoji="1" lang="ja-JP" altLang="en-US" sz="1200" b="0" dirty="0">
                          <a:solidFill>
                            <a:schemeClr val="tx1"/>
                          </a:solidFill>
                        </a:rPr>
                        <a:t>今福処理場外５機場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2DEEF"/>
                    </a:solidFill>
                  </a:tcPr>
                </a:tc>
                <a:tc hMerge="1">
                  <a:txBody>
                    <a:bodyPr/>
                    <a:lstStyle/>
                    <a:p>
                      <a:pPr algn="ctr"/>
                      <a:endParaRPr kumimoji="1" lang="ja-JP" altLang="en-US" sz="12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r>
                        <a:rPr kumimoji="1" lang="ja-JP" altLang="en-US" sz="1200" b="0" dirty="0">
                          <a:solidFill>
                            <a:schemeClr val="tx1"/>
                          </a:solidFill>
                        </a:rPr>
                        <a:t>年間使用量を上半期で超過</a:t>
                      </a: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906751038"/>
                  </a:ext>
                </a:extLst>
              </a:tr>
              <a:tr h="22860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r>
                        <a:rPr kumimoji="1" lang="ja-JP" altLang="en-US" sz="1200" b="0" dirty="0">
                          <a:solidFill>
                            <a:schemeClr val="tx1"/>
                          </a:solidFill>
                        </a:rPr>
                        <a:t>放出処理場外２１機場</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hMerge="1">
                  <a:txBody>
                    <a:bodyPr/>
                    <a:lstStyle/>
                    <a:p>
                      <a:pPr algn="ctr"/>
                      <a:r>
                        <a:rPr kumimoji="1" lang="ja-JP" altLang="en-US" sz="1200" b="0" dirty="0">
                          <a:solidFill>
                            <a:schemeClr val="tx1"/>
                          </a:solidFill>
                        </a:rPr>
                        <a:t>放出処理場外２１機場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上半期の評価基準値を超過</a:t>
                      </a: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6282639"/>
                  </a:ext>
                </a:extLst>
              </a:tr>
              <a:tr h="205918">
                <a:tc gridSpan="2">
                  <a:txBody>
                    <a:bodyPr/>
                    <a:lstStyle/>
                    <a:p>
                      <a:pPr algn="ctr"/>
                      <a:r>
                        <a:rPr kumimoji="1" lang="ja-JP" altLang="en-US" sz="1200" b="0" dirty="0">
                          <a:solidFill>
                            <a:schemeClr val="tx1"/>
                          </a:solidFill>
                        </a:rPr>
                        <a:t>都市ガス</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中浜処理場</a:t>
                      </a:r>
                    </a:p>
                  </a:txBody>
                  <a:tcPr anchor="ctr"/>
                </a:tc>
                <a:tc>
                  <a:txBody>
                    <a:bodyPr/>
                    <a:lstStyle/>
                    <a:p>
                      <a:pPr algn="ctr"/>
                      <a:r>
                        <a:rPr kumimoji="1" lang="ja-JP" altLang="en-US" sz="1200" b="0" dirty="0">
                          <a:solidFill>
                            <a:schemeClr val="tx1"/>
                          </a:solidFill>
                        </a:rPr>
                        <a:t>ボイラ更新に伴う試運転</a:t>
                      </a: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灯油・軽油</a:t>
                      </a:r>
                    </a:p>
                  </a:txBody>
                  <a:tcPr anchor="ctr">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中浜処理場</a:t>
                      </a:r>
                      <a:endParaRPr kumimoji="1" lang="en-US" altLang="ja-JP" sz="1200" b="0" dirty="0">
                        <a:solidFill>
                          <a:schemeClr val="tx1"/>
                        </a:solidFill>
                      </a:endParaRPr>
                    </a:p>
                    <a:p>
                      <a:pPr algn="ctr"/>
                      <a:r>
                        <a:rPr kumimoji="1" lang="ja-JP" altLang="en-US" sz="1200" b="0" dirty="0">
                          <a:solidFill>
                            <a:schemeClr val="tx1"/>
                          </a:solidFill>
                        </a:rPr>
                        <a:t>外２機場</a:t>
                      </a:r>
                    </a:p>
                  </a:txBody>
                  <a:tcPr anchor="ctr">
                    <a:lnR w="12700" cmpd="sng">
                      <a:noFill/>
                    </a:lnR>
                    <a:lnT w="12700" cap="flat" cmpd="sng" algn="ctr">
                      <a:solidFill>
                        <a:schemeClr val="bg1"/>
                      </a:solidFill>
                      <a:prstDash val="solid"/>
                      <a:round/>
                      <a:headEnd type="none" w="med" len="med"/>
                      <a:tailEnd type="none" w="med" len="med"/>
                    </a:lnT>
                  </a:tcPr>
                </a:tc>
                <a:tc gridSpan="2">
                  <a:txBody>
                    <a:bodyPr/>
                    <a:lstStyle/>
                    <a:p>
                      <a:pPr algn="ctr"/>
                      <a:r>
                        <a:rPr kumimoji="1" lang="ja-JP" altLang="en-US" sz="1200" b="0" dirty="0">
                          <a:solidFill>
                            <a:schemeClr val="tx1"/>
                          </a:solidFill>
                        </a:rPr>
                        <a:t>降雨量増加に伴うガスタービン</a:t>
                      </a:r>
                      <a:endParaRPr kumimoji="1" lang="en-US" altLang="ja-JP" sz="1200" b="0" dirty="0">
                        <a:solidFill>
                          <a:schemeClr val="tx1"/>
                        </a:solidFill>
                      </a:endParaRPr>
                    </a:p>
                    <a:p>
                      <a:pPr algn="ctr"/>
                      <a:r>
                        <a:rPr kumimoji="1" lang="ja-JP" altLang="en-US" sz="1200" b="0" dirty="0">
                          <a:solidFill>
                            <a:schemeClr val="tx1"/>
                          </a:solidFill>
                        </a:rPr>
                        <a:t>運転時間長期化</a:t>
                      </a:r>
                    </a:p>
                  </a:txBody>
                  <a:tcPr anchor="ctr">
                    <a:lnL w="12700" cmpd="sng">
                      <a:noFill/>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665832826"/>
                  </a:ext>
                </a:extLst>
              </a:tr>
            </a:tbl>
          </a:graphicData>
        </a:graphic>
      </p:graphicFrame>
      <p:sp>
        <p:nvSpPr>
          <p:cNvPr id="10" name="テキスト ボックス 9">
            <a:extLst>
              <a:ext uri="{FF2B5EF4-FFF2-40B4-BE49-F238E27FC236}">
                <a16:creationId xmlns:a16="http://schemas.microsoft.com/office/drawing/2014/main" id="{F6962140-B607-8E4D-5A61-F15199D0DB19}"/>
              </a:ext>
            </a:extLst>
          </p:cNvPr>
          <p:cNvSpPr txBox="1"/>
          <p:nvPr/>
        </p:nvSpPr>
        <p:spPr>
          <a:xfrm>
            <a:off x="704499" y="1633372"/>
            <a:ext cx="8886877" cy="658898"/>
          </a:xfrm>
          <a:prstGeom prst="rect">
            <a:avLst/>
          </a:prstGeom>
          <a:noFill/>
        </p:spPr>
        <p:txBody>
          <a:bodyPr wrap="square" rtlCol="0">
            <a:spAutoFit/>
          </a:bodyPr>
          <a:lstStyle/>
          <a:p>
            <a:pPr>
              <a:lnSpc>
                <a:spcPct val="130000"/>
              </a:lnSpc>
            </a:pP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　令和５年上半期のユーティリティ超過は、設備故障、降雨量及び処理水量の増加</a:t>
            </a: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等、受注者の責に依らない理由による超過であった</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角丸四角形 8"/>
          <p:cNvSpPr/>
          <p:nvPr/>
        </p:nvSpPr>
        <p:spPr>
          <a:xfrm>
            <a:off x="72907" y="96839"/>
            <a:ext cx="7404217"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9953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54780956"/>
              </p:ext>
            </p:extLst>
          </p:nvPr>
        </p:nvGraphicFramePr>
        <p:xfrm>
          <a:off x="84180" y="3801842"/>
          <a:ext cx="9726389" cy="2725163"/>
        </p:xfrm>
        <a:graphic>
          <a:graphicData uri="http://schemas.openxmlformats.org/drawingml/2006/table">
            <a:tbl>
              <a:tblPr firstRow="1" bandRow="1">
                <a:tableStyleId>{5C22544A-7EE6-4342-B048-85BDC9FD1C3A}</a:tableStyleId>
              </a:tblPr>
              <a:tblGrid>
                <a:gridCol w="3731373">
                  <a:extLst>
                    <a:ext uri="{9D8B030D-6E8A-4147-A177-3AD203B41FA5}">
                      <a16:colId xmlns:a16="http://schemas.microsoft.com/office/drawing/2014/main" val="3223534367"/>
                    </a:ext>
                  </a:extLst>
                </a:gridCol>
                <a:gridCol w="981036">
                  <a:extLst>
                    <a:ext uri="{9D8B030D-6E8A-4147-A177-3AD203B41FA5}">
                      <a16:colId xmlns:a16="http://schemas.microsoft.com/office/drawing/2014/main" val="4268151992"/>
                    </a:ext>
                  </a:extLst>
                </a:gridCol>
                <a:gridCol w="1540043">
                  <a:extLst>
                    <a:ext uri="{9D8B030D-6E8A-4147-A177-3AD203B41FA5}">
                      <a16:colId xmlns:a16="http://schemas.microsoft.com/office/drawing/2014/main" val="2405107700"/>
                    </a:ext>
                  </a:extLst>
                </a:gridCol>
                <a:gridCol w="3473937">
                  <a:extLst>
                    <a:ext uri="{9D8B030D-6E8A-4147-A177-3AD203B41FA5}">
                      <a16:colId xmlns:a16="http://schemas.microsoft.com/office/drawing/2014/main" val="2823719571"/>
                    </a:ext>
                  </a:extLst>
                </a:gridCol>
              </a:tblGrid>
              <a:tr h="616406">
                <a:tc>
                  <a:txBody>
                    <a:bodyPr/>
                    <a:lstStyle/>
                    <a:p>
                      <a:pPr algn="ctr"/>
                      <a:r>
                        <a:rPr kumimoji="1" lang="ja-JP" altLang="en-US" sz="1600" dirty="0">
                          <a:solidFill>
                            <a:schemeClr val="bg1"/>
                          </a:solidFill>
                        </a:rPr>
                        <a:t>事故の程度判定</a:t>
                      </a:r>
                    </a:p>
                  </a:txBody>
                  <a:tcPr anchor="ctr"/>
                </a:tc>
                <a:tc>
                  <a:txBody>
                    <a:bodyPr/>
                    <a:lstStyle/>
                    <a:p>
                      <a:pPr algn="ctr"/>
                      <a:r>
                        <a:rPr kumimoji="1" lang="ja-JP" altLang="en-US" sz="1600" dirty="0">
                          <a:solidFill>
                            <a:schemeClr val="bg1"/>
                          </a:solidFill>
                        </a:rPr>
                        <a:t>事故の</a:t>
                      </a:r>
                      <a:endParaRPr kumimoji="1" lang="en-US" altLang="ja-JP" sz="1600" dirty="0">
                        <a:solidFill>
                          <a:schemeClr val="bg1"/>
                        </a:solidFill>
                      </a:endParaRPr>
                    </a:p>
                    <a:p>
                      <a:pPr algn="ctr"/>
                      <a:r>
                        <a:rPr kumimoji="1" lang="ja-JP" altLang="en-US" sz="1600" dirty="0">
                          <a:solidFill>
                            <a:schemeClr val="bg1"/>
                          </a:solidFill>
                        </a:rPr>
                        <a:t>程度</a:t>
                      </a:r>
                    </a:p>
                  </a:txBody>
                  <a:tcPr anchor="ctr"/>
                </a:tc>
                <a:tc>
                  <a:txBody>
                    <a:bodyPr/>
                    <a:lstStyle/>
                    <a:p>
                      <a:pPr algn="ctr"/>
                      <a:r>
                        <a:rPr kumimoji="1" lang="en-US" altLang="ja-JP" sz="1600" dirty="0">
                          <a:solidFill>
                            <a:schemeClr val="bg1"/>
                          </a:solidFill>
                        </a:rPr>
                        <a:t>R5</a:t>
                      </a:r>
                      <a:r>
                        <a:rPr kumimoji="1" lang="ja-JP" altLang="en-US" sz="1600" dirty="0">
                          <a:solidFill>
                            <a:schemeClr val="bg1"/>
                          </a:solidFill>
                        </a:rPr>
                        <a:t>年度上半期</a:t>
                      </a:r>
                      <a:endParaRPr kumimoji="1" lang="en-US" altLang="ja-JP" sz="1600" dirty="0">
                        <a:solidFill>
                          <a:schemeClr val="bg1"/>
                        </a:solidFill>
                      </a:endParaRPr>
                    </a:p>
                    <a:p>
                      <a:pPr algn="ctr"/>
                      <a:r>
                        <a:rPr kumimoji="1" lang="ja-JP" altLang="en-US" sz="1600" dirty="0">
                          <a:solidFill>
                            <a:schemeClr val="bg1"/>
                          </a:solidFill>
                        </a:rPr>
                        <a:t>件数</a:t>
                      </a:r>
                    </a:p>
                  </a:txBody>
                  <a:tcPr anchor="ctr"/>
                </a:tc>
                <a:tc>
                  <a:txBody>
                    <a:bodyPr/>
                    <a:lstStyle/>
                    <a:p>
                      <a:pPr algn="ctr"/>
                      <a:r>
                        <a:rPr kumimoji="1" lang="ja-JP" altLang="en-US" sz="1600" dirty="0">
                          <a:solidFill>
                            <a:schemeClr val="bg1"/>
                          </a:solidFill>
                        </a:rPr>
                        <a:t>措置内容</a:t>
                      </a:r>
                    </a:p>
                  </a:txBody>
                  <a:tcPr anchor="ctr"/>
                </a:tc>
                <a:extLst>
                  <a:ext uri="{0D108BD9-81ED-4DB2-BD59-A6C34878D82A}">
                    <a16:rowId xmlns:a16="http://schemas.microsoft.com/office/drawing/2014/main" val="2338681098"/>
                  </a:ext>
                </a:extLst>
              </a:tr>
              <a:tr h="616406">
                <a:tc>
                  <a:txBody>
                    <a:bodyPr/>
                    <a:lstStyle/>
                    <a:p>
                      <a:r>
                        <a:rPr kumimoji="1" lang="ja-JP" altLang="en-US" sz="1600" dirty="0"/>
                        <a:t>要求水準未達</a:t>
                      </a:r>
                    </a:p>
                  </a:txBody>
                  <a:tcPr/>
                </a:tc>
                <a:tc>
                  <a:txBody>
                    <a:bodyPr/>
                    <a:lstStyle/>
                    <a:p>
                      <a:pPr algn="ctr"/>
                      <a:r>
                        <a:rPr kumimoji="1" lang="ja-JP" altLang="en-US" sz="1600" dirty="0"/>
                        <a:t>大</a:t>
                      </a:r>
                    </a:p>
                  </a:txBody>
                  <a:tcPr anchor="ctr"/>
                </a:tc>
                <a:tc>
                  <a:txBody>
                    <a:bodyPr/>
                    <a:lstStyle/>
                    <a:p>
                      <a:pPr algn="ctr"/>
                      <a:r>
                        <a:rPr kumimoji="1" lang="ja-JP" altLang="en-US" sz="1600" dirty="0"/>
                        <a:t>０件</a:t>
                      </a:r>
                    </a:p>
                  </a:txBody>
                  <a:tcPr anchor="ctr"/>
                </a:tc>
                <a:tc>
                  <a:txBody>
                    <a:bodyPr/>
                    <a:lstStyle/>
                    <a:p>
                      <a:pPr algn="l"/>
                      <a:r>
                        <a:rPr kumimoji="1" lang="ja-JP" altLang="en-US" sz="1600" dirty="0"/>
                        <a:t>損害金・違約金の請求や、当該事象に対する是正を求める。</a:t>
                      </a:r>
                    </a:p>
                  </a:txBody>
                  <a:tcPr anchor="ctr"/>
                </a:tc>
                <a:extLst>
                  <a:ext uri="{0D108BD9-81ED-4DB2-BD59-A6C34878D82A}">
                    <a16:rowId xmlns:a16="http://schemas.microsoft.com/office/drawing/2014/main" val="1515162389"/>
                  </a:ext>
                </a:extLst>
              </a:tr>
              <a:tr h="875945">
                <a:tc>
                  <a:txBody>
                    <a:bodyPr/>
                    <a:lstStyle/>
                    <a:p>
                      <a:r>
                        <a:rPr kumimoji="1" lang="ja-JP" altLang="en-US" sz="1600" dirty="0"/>
                        <a:t>一般規定に抵触（ペナルティーポイント有）</a:t>
                      </a:r>
                      <a:endParaRPr kumimoji="1" lang="en-US" altLang="ja-JP" sz="1600" dirty="0"/>
                    </a:p>
                  </a:txBody>
                  <a:tcPr/>
                </a:tc>
                <a:tc>
                  <a:txBody>
                    <a:bodyPr/>
                    <a:lstStyle/>
                    <a:p>
                      <a:pPr algn="ctr"/>
                      <a:r>
                        <a:rPr kumimoji="1" lang="ja-JP" altLang="en-US" sz="1600" dirty="0"/>
                        <a:t>中</a:t>
                      </a:r>
                    </a:p>
                  </a:txBody>
                  <a:tcPr anchor="ctr"/>
                </a:tc>
                <a:tc>
                  <a:txBody>
                    <a:bodyPr/>
                    <a:lstStyle/>
                    <a:p>
                      <a:pPr algn="ctr"/>
                      <a:r>
                        <a:rPr kumimoji="1" lang="ja-JP" altLang="en-US" sz="1600" dirty="0"/>
                        <a:t>０件</a:t>
                      </a:r>
                    </a:p>
                  </a:txBody>
                  <a:tcPr anchor="ctr"/>
                </a:tc>
                <a:tc>
                  <a:txBody>
                    <a:bodyPr/>
                    <a:lstStyle/>
                    <a:p>
                      <a:pPr algn="l"/>
                      <a:r>
                        <a:rPr kumimoji="1" lang="ja-JP" altLang="en-US" sz="1600" b="0" kern="100" dirty="0">
                          <a:solidFill>
                            <a:schemeClr val="tx1"/>
                          </a:solidFill>
                          <a:effectLst/>
                          <a:latin typeface="+mn-lt"/>
                          <a:ea typeface="+mn-ea"/>
                          <a:cs typeface="+mn-cs"/>
                        </a:rPr>
                        <a:t>是正計画書の提出や、第三者委員会設置による調査・検討と外部講師等を招いた社内研修の実施を求める。</a:t>
                      </a:r>
                      <a:endParaRPr kumimoji="1" lang="en-US" altLang="ja-JP" sz="1600" b="0" kern="100" dirty="0">
                        <a:solidFill>
                          <a:schemeClr val="tx1"/>
                        </a:solidFill>
                        <a:effectLst/>
                        <a:latin typeface="+mn-lt"/>
                        <a:ea typeface="+mn-ea"/>
                        <a:cs typeface="+mn-cs"/>
                      </a:endParaRPr>
                    </a:p>
                  </a:txBody>
                  <a:tcPr anchor="ctr"/>
                </a:tc>
                <a:extLst>
                  <a:ext uri="{0D108BD9-81ED-4DB2-BD59-A6C34878D82A}">
                    <a16:rowId xmlns:a16="http://schemas.microsoft.com/office/drawing/2014/main" val="2620783881"/>
                  </a:ext>
                </a:extLst>
              </a:tr>
              <a:tr h="616406">
                <a:tc>
                  <a:txBody>
                    <a:bodyPr/>
                    <a:lstStyle/>
                    <a:p>
                      <a:r>
                        <a:rPr kumimoji="1" lang="ja-JP" altLang="en-US" sz="1600" dirty="0"/>
                        <a:t>一般規定に抵触（ペナルティーポイント無）</a:t>
                      </a:r>
                      <a:endParaRPr kumimoji="1" lang="en-US" altLang="ja-JP" sz="1600" dirty="0"/>
                    </a:p>
                    <a:p>
                      <a:r>
                        <a:rPr kumimoji="1" lang="ja-JP" altLang="en-US" sz="1600" dirty="0"/>
                        <a:t>一般規定に抵触なし</a:t>
                      </a:r>
                    </a:p>
                  </a:txBody>
                  <a:tcPr/>
                </a:tc>
                <a:tc>
                  <a:txBody>
                    <a:bodyPr/>
                    <a:lstStyle/>
                    <a:p>
                      <a:pPr algn="ctr"/>
                      <a:r>
                        <a:rPr kumimoji="1" lang="ja-JP" altLang="en-US" sz="1600" dirty="0"/>
                        <a:t>小</a:t>
                      </a:r>
                    </a:p>
                  </a:txBody>
                  <a:tcPr anchor="ctr"/>
                </a:tc>
                <a:tc>
                  <a:txBody>
                    <a:bodyPr/>
                    <a:lstStyle/>
                    <a:p>
                      <a:pPr algn="ctr"/>
                      <a:r>
                        <a:rPr kumimoji="1" lang="ja-JP" altLang="en-US" sz="1600" dirty="0"/>
                        <a:t>１６件</a:t>
                      </a:r>
                    </a:p>
                  </a:txBody>
                  <a:tcPr anchor="ctr"/>
                </a:tc>
                <a:tc>
                  <a:txBody>
                    <a:bodyPr/>
                    <a:lstStyle/>
                    <a:p>
                      <a:pPr algn="l"/>
                      <a:r>
                        <a:rPr kumimoji="1" lang="ja-JP" altLang="en-US" sz="1600" dirty="0"/>
                        <a:t>必要に応じて自主改善する。</a:t>
                      </a:r>
                    </a:p>
                  </a:txBody>
                  <a:tcPr anchor="ctr"/>
                </a:tc>
                <a:extLst>
                  <a:ext uri="{0D108BD9-81ED-4DB2-BD59-A6C34878D82A}">
                    <a16:rowId xmlns:a16="http://schemas.microsoft.com/office/drawing/2014/main" val="3481660169"/>
                  </a:ext>
                </a:extLst>
              </a:tr>
            </a:tbl>
          </a:graphicData>
        </a:graphic>
      </p:graphicFrame>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の考え方</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21</a:t>
            </a:fld>
            <a:endParaRPr kumimoji="1" lang="ja-JP" altLang="en-US"/>
          </a:p>
        </p:txBody>
      </p:sp>
      <p:sp>
        <p:nvSpPr>
          <p:cNvPr id="7" name="角丸四角形 6"/>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168523998"/>
              </p:ext>
            </p:extLst>
          </p:nvPr>
        </p:nvGraphicFramePr>
        <p:xfrm>
          <a:off x="134301" y="1227979"/>
          <a:ext cx="9632795" cy="703021"/>
        </p:xfrm>
        <a:graphic>
          <a:graphicData uri="http://schemas.openxmlformats.org/drawingml/2006/table">
            <a:tbl>
              <a:tblPr firstRow="1" firstCol="1" bandRow="1">
                <a:tableStyleId>{5C22544A-7EE6-4342-B048-85BDC9FD1C3A}</a:tableStyleId>
              </a:tblPr>
              <a:tblGrid>
                <a:gridCol w="9632795">
                  <a:extLst>
                    <a:ext uri="{9D8B030D-6E8A-4147-A177-3AD203B41FA5}">
                      <a16:colId xmlns:a16="http://schemas.microsoft.com/office/drawing/2014/main" val="1856965544"/>
                    </a:ext>
                  </a:extLst>
                </a:gridCol>
              </a:tblGrid>
              <a:tr h="703021">
                <a:tc>
                  <a:txBody>
                    <a:bodyPr/>
                    <a:lstStyle/>
                    <a:p>
                      <a:pPr algn="just">
                        <a:spcAft>
                          <a:spcPts val="0"/>
                        </a:spcAft>
                      </a:pPr>
                      <a:r>
                        <a:rPr lang="ja-JP" altLang="en-US" sz="2000" kern="100" dirty="0">
                          <a:solidFill>
                            <a:schemeClr val="tx1"/>
                          </a:solidFill>
                          <a:effectLst/>
                        </a:rPr>
                        <a:t>業務委託契約書（第</a:t>
                      </a:r>
                      <a:r>
                        <a:rPr lang="en-US" altLang="ja-JP" sz="2000" kern="100" dirty="0">
                          <a:solidFill>
                            <a:schemeClr val="tx1"/>
                          </a:solidFill>
                          <a:effectLst/>
                        </a:rPr>
                        <a:t>39</a:t>
                      </a:r>
                      <a:r>
                        <a:rPr lang="ja-JP" altLang="en-US" sz="2000" kern="100" dirty="0">
                          <a:solidFill>
                            <a:schemeClr val="tx1"/>
                          </a:solidFill>
                          <a:effectLst/>
                        </a:rPr>
                        <a:t>条の４、第</a:t>
                      </a:r>
                      <a:r>
                        <a:rPr lang="en-US" altLang="ja-JP" sz="2000" kern="100" dirty="0">
                          <a:solidFill>
                            <a:schemeClr val="tx1"/>
                          </a:solidFill>
                          <a:effectLst/>
                        </a:rPr>
                        <a:t>41</a:t>
                      </a:r>
                      <a:r>
                        <a:rPr lang="ja-JP" altLang="en-US" sz="2000" kern="100" dirty="0">
                          <a:solidFill>
                            <a:schemeClr val="tx1"/>
                          </a:solidFill>
                          <a:effectLst/>
                        </a:rPr>
                        <a:t>条の２第</a:t>
                      </a:r>
                      <a:r>
                        <a:rPr lang="en-US" altLang="ja-JP" sz="2000" kern="100" dirty="0">
                          <a:solidFill>
                            <a:schemeClr val="tx1"/>
                          </a:solidFill>
                          <a:effectLst/>
                        </a:rPr>
                        <a:t>5</a:t>
                      </a:r>
                      <a:r>
                        <a:rPr lang="ja-JP" altLang="en-US" sz="2000" kern="100" dirty="0">
                          <a:solidFill>
                            <a:schemeClr val="tx1"/>
                          </a:solidFill>
                          <a:effectLst/>
                        </a:rPr>
                        <a:t>項）に定める別紙１に準じ、事故の程度の判定を行う</a:t>
                      </a:r>
                      <a:r>
                        <a:rPr kumimoji="1" lang="ja-JP" altLang="en-US" sz="2000" b="1" kern="1200" dirty="0">
                          <a:solidFill>
                            <a:schemeClr val="tx1"/>
                          </a:solidFill>
                          <a:effectLst/>
                          <a:latin typeface="+mn-lt"/>
                          <a:ea typeface="+mn-ea"/>
                          <a:cs typeface="+mn-cs"/>
                        </a:rPr>
                        <a:t>　　　　　　　　</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274690736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061461319"/>
              </p:ext>
            </p:extLst>
          </p:nvPr>
        </p:nvGraphicFramePr>
        <p:xfrm>
          <a:off x="182902" y="1916517"/>
          <a:ext cx="9528947" cy="1902863"/>
        </p:xfrm>
        <a:graphic>
          <a:graphicData uri="http://schemas.openxmlformats.org/drawingml/2006/table">
            <a:tbl>
              <a:tblPr firstRow="1" firstCol="1" bandRow="1">
                <a:tableStyleId>{5C22544A-7EE6-4342-B048-85BDC9FD1C3A}</a:tableStyleId>
              </a:tblPr>
              <a:tblGrid>
                <a:gridCol w="9528947">
                  <a:extLst>
                    <a:ext uri="{9D8B030D-6E8A-4147-A177-3AD203B41FA5}">
                      <a16:colId xmlns:a16="http://schemas.microsoft.com/office/drawing/2014/main" val="1856965544"/>
                    </a:ext>
                  </a:extLst>
                </a:gridCol>
              </a:tblGrid>
              <a:tr h="1902863">
                <a:tc>
                  <a:txBody>
                    <a:bodyPr/>
                    <a:lstStyle/>
                    <a:p>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rPr>
                        <a:t>要求水準未達の事項の定義</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（業務委託契約書第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39</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条の</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4</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endPar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設計図書に定める要求水準に満たない事項とは、受注者の業務の履行によって、特記仕様書共通編第</a:t>
                      </a:r>
                      <a:r>
                        <a:rPr kumimoji="1" lang="en-US" altLang="ja-JP" sz="1600" b="0" kern="1200" dirty="0">
                          <a:solidFill>
                            <a:schemeClr val="tx1"/>
                          </a:solidFill>
                          <a:effectLst/>
                          <a:latin typeface="ＭＳ 明朝" panose="02020609040205080304" pitchFamily="17" charset="-128"/>
                          <a:ea typeface="ＭＳ 明朝" panose="02020609040205080304" pitchFamily="17" charset="-128"/>
                          <a:cs typeface="+mn-cs"/>
                        </a:rPr>
                        <a:t>49</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条に定める要求水準を満たしていない事象が生じた場合において、</a:t>
                      </a:r>
                      <a:r>
                        <a:rPr kumimoji="1" lang="ja-JP" altLang="ja-JP" sz="1600" b="0" u="sng" kern="1200" dirty="0">
                          <a:solidFill>
                            <a:schemeClr val="tx1"/>
                          </a:solidFill>
                          <a:effectLst/>
                          <a:latin typeface="ＭＳ 明朝" panose="02020609040205080304" pitchFamily="17" charset="-128"/>
                          <a:ea typeface="ＭＳ 明朝" panose="02020609040205080304" pitchFamily="17" charset="-128"/>
                          <a:cs typeface="+mn-cs"/>
                        </a:rPr>
                        <a:t>受注者に過失があり生じたものと発注者が認める場合</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を示すものとする。</a:t>
                      </a:r>
                    </a:p>
                    <a:p>
                      <a:r>
                        <a:rPr kumimoji="1" lang="en-US" altLang="ja-JP" sz="1100" b="1" kern="1200" dirty="0">
                          <a:solidFill>
                            <a:schemeClr val="tx1"/>
                          </a:solidFill>
                          <a:effectLst/>
                          <a:latin typeface="ＭＳ 明朝" panose="02020609040205080304" pitchFamily="17" charset="-128"/>
                          <a:ea typeface="ＭＳ 明朝" panose="02020609040205080304" pitchFamily="17" charset="-128"/>
                          <a:cs typeface="+mn-cs"/>
                        </a:rPr>
                        <a:t> </a:t>
                      </a:r>
                      <a:endParaRPr kumimoji="1" lang="ja-JP" altLang="ja-JP" sz="1100" b="1" kern="1200" dirty="0">
                        <a:solidFill>
                          <a:schemeClr val="tx1"/>
                        </a:solidFill>
                        <a:effectLst/>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rPr>
                        <a:t>一般規定に抵触する事項の定義</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（業務委託契約書第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41</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条</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2</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5</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項）</a:t>
                      </a:r>
                      <a:endPar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設計図書に定める一般規定に抵触する事項とは、受注者が</a:t>
                      </a:r>
                      <a:r>
                        <a:rPr kumimoji="1" lang="ja-JP" altLang="ja-JP" sz="1600" b="0" u="sng" kern="1200" dirty="0">
                          <a:solidFill>
                            <a:schemeClr val="tx1"/>
                          </a:solidFill>
                          <a:effectLst/>
                          <a:latin typeface="ＭＳ 明朝" panose="02020609040205080304" pitchFamily="17" charset="-128"/>
                          <a:ea typeface="ＭＳ 明朝" panose="02020609040205080304" pitchFamily="17" charset="-128"/>
                          <a:cs typeface="+mn-cs"/>
                        </a:rPr>
                        <a:t>大阪市競争入札参加停止措置要綱の別表</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の各項に掲げる措置要件のいずれかに該当すると発注者が認める場合を示すものとする。</a:t>
                      </a:r>
                      <a:endParaRPr kumimoji="1" lang="en-US" altLang="ja-JP" sz="1600" b="0" kern="12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noFill/>
                  </a:tcPr>
                </a:tc>
                <a:extLst>
                  <a:ext uri="{0D108BD9-81ED-4DB2-BD59-A6C34878D82A}">
                    <a16:rowId xmlns:a16="http://schemas.microsoft.com/office/drawing/2014/main" val="2746907367"/>
                  </a:ext>
                </a:extLst>
              </a:tr>
            </a:tbl>
          </a:graphicData>
        </a:graphic>
      </p:graphicFrame>
    </p:spTree>
    <p:extLst>
      <p:ext uri="{BB962C8B-B14F-4D97-AF65-F5344CB8AC3E}">
        <p14:creationId xmlns:p14="http://schemas.microsoft.com/office/powerpoint/2010/main" val="1929837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29BA838-A24F-BDAC-E8B2-7D9751657076}"/>
              </a:ext>
            </a:extLst>
          </p:cNvPr>
          <p:cNvPicPr>
            <a:picLocks noChangeAspect="1"/>
          </p:cNvPicPr>
          <p:nvPr/>
        </p:nvPicPr>
        <p:blipFill>
          <a:blip r:embed="rId3"/>
          <a:stretch>
            <a:fillRect/>
          </a:stretch>
        </p:blipFill>
        <p:spPr>
          <a:xfrm>
            <a:off x="4428436" y="1723840"/>
            <a:ext cx="5117356" cy="5020575"/>
          </a:xfrm>
          <a:prstGeom prst="rect">
            <a:avLst/>
          </a:prstGeom>
          <a:solidFill>
            <a:schemeClr val="bg1"/>
          </a:solidFill>
        </p:spPr>
      </p:pic>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の考え方</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22</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993907019"/>
              </p:ext>
            </p:extLst>
          </p:nvPr>
        </p:nvGraphicFramePr>
        <p:xfrm>
          <a:off x="147835" y="1712159"/>
          <a:ext cx="4185857" cy="5020575"/>
        </p:xfrm>
        <a:graphic>
          <a:graphicData uri="http://schemas.openxmlformats.org/drawingml/2006/table">
            <a:tbl>
              <a:tblPr firstRow="1" firstCol="1" bandRow="1">
                <a:tableStyleId>{5C22544A-7EE6-4342-B048-85BDC9FD1C3A}</a:tableStyleId>
              </a:tblPr>
              <a:tblGrid>
                <a:gridCol w="4185857">
                  <a:extLst>
                    <a:ext uri="{9D8B030D-6E8A-4147-A177-3AD203B41FA5}">
                      <a16:colId xmlns:a16="http://schemas.microsoft.com/office/drawing/2014/main" val="1856965544"/>
                    </a:ext>
                  </a:extLst>
                </a:gridCol>
              </a:tblGrid>
              <a:tr h="5020575">
                <a:tc>
                  <a:txBody>
                    <a:bodyPr/>
                    <a:lstStyle/>
                    <a:p>
                      <a:pPr algn="just">
                        <a:spcAft>
                          <a:spcPts val="0"/>
                        </a:spcAft>
                      </a:pPr>
                      <a:endParaRPr lang="en-US" altLang="ja-JP" sz="1600" kern="100" dirty="0">
                        <a:solidFill>
                          <a:schemeClr val="bg1"/>
                        </a:solidFill>
                        <a:effectLst/>
                      </a:endParaRPr>
                    </a:p>
                    <a:p>
                      <a:pPr algn="l">
                        <a:spcAft>
                          <a:spcPts val="0"/>
                        </a:spcAft>
                      </a:pPr>
                      <a:r>
                        <a:rPr lang="ja-JP" sz="1600" kern="100" dirty="0">
                          <a:solidFill>
                            <a:schemeClr val="bg1"/>
                          </a:solidFill>
                          <a:effectLst/>
                        </a:rPr>
                        <a:t>【一般規定に抵触する事項の定義</a:t>
                      </a:r>
                      <a:r>
                        <a:rPr lang="en-US" altLang="ja-JP" sz="1600" kern="100" dirty="0">
                          <a:solidFill>
                            <a:schemeClr val="bg1"/>
                          </a:solidFill>
                          <a:effectLst/>
                        </a:rPr>
                        <a:t>】</a:t>
                      </a:r>
                    </a:p>
                    <a:p>
                      <a:pPr algn="r">
                        <a:spcAft>
                          <a:spcPts val="0"/>
                        </a:spcAft>
                      </a:pPr>
                      <a:r>
                        <a:rPr lang="ja-JP" sz="1600" kern="100" dirty="0">
                          <a:solidFill>
                            <a:schemeClr val="bg1"/>
                          </a:solidFill>
                          <a:effectLst/>
                        </a:rPr>
                        <a:t>（包括業務委託　契約書　別紙</a:t>
                      </a:r>
                      <a:r>
                        <a:rPr lang="en-US" sz="1600" kern="100" dirty="0">
                          <a:solidFill>
                            <a:schemeClr val="bg1"/>
                          </a:solidFill>
                          <a:effectLst/>
                        </a:rPr>
                        <a:t>1</a:t>
                      </a:r>
                      <a:r>
                        <a:rPr lang="ja-JP" sz="1600" kern="100" dirty="0">
                          <a:solidFill>
                            <a:schemeClr val="bg1"/>
                          </a:solidFill>
                          <a:effectLst/>
                        </a:rPr>
                        <a:t>）</a:t>
                      </a:r>
                      <a:endParaRPr lang="en-US" altLang="ja-JP" sz="1600" kern="100" dirty="0">
                        <a:solidFill>
                          <a:schemeClr val="bg1"/>
                        </a:solidFill>
                        <a:effectLst/>
                      </a:endParaRPr>
                    </a:p>
                    <a:p>
                      <a:pPr algn="l">
                        <a:spcAft>
                          <a:spcPts val="0"/>
                        </a:spcAft>
                      </a:pPr>
                      <a:r>
                        <a:rPr lang="ja-JP" altLang="en-US" sz="1600" kern="100" dirty="0">
                          <a:solidFill>
                            <a:schemeClr val="bg1"/>
                          </a:solidFill>
                          <a:effectLst/>
                        </a:rPr>
                        <a:t>　　　　　　　　　</a:t>
                      </a:r>
                      <a:endParaRPr lang="en-US" altLang="ja-JP" sz="1600" kern="100" dirty="0">
                        <a:solidFill>
                          <a:schemeClr val="bg1"/>
                        </a:solidFill>
                        <a:effectLst/>
                      </a:endParaRPr>
                    </a:p>
                    <a:p>
                      <a:pPr algn="ctr">
                        <a:spcAft>
                          <a:spcPts val="0"/>
                        </a:spcAft>
                      </a:pPr>
                      <a:r>
                        <a:rPr lang="en-US" sz="1600" kern="100" dirty="0">
                          <a:solidFill>
                            <a:srgbClr val="FFFF00"/>
                          </a:solidFill>
                          <a:effectLst/>
                        </a:rPr>
                        <a:t>&lt;</a:t>
                      </a:r>
                      <a:r>
                        <a:rPr lang="ja-JP" sz="1600" kern="100" dirty="0">
                          <a:solidFill>
                            <a:srgbClr val="FFFF00"/>
                          </a:solidFill>
                          <a:effectLst/>
                        </a:rPr>
                        <a:t>大阪市競争入札参加停止措置要綱　別表</a:t>
                      </a:r>
                      <a:r>
                        <a:rPr lang="en-US" altLang="ja-JP" sz="1600" kern="100" dirty="0">
                          <a:solidFill>
                            <a:srgbClr val="FFFF00"/>
                          </a:solidFill>
                          <a:effectLst/>
                        </a:rPr>
                        <a:t>&gt;</a:t>
                      </a:r>
                      <a:endParaRPr lang="en-US" altLang="ja-JP" sz="1600" kern="100" dirty="0">
                        <a:solidFill>
                          <a:schemeClr val="bg1"/>
                        </a:solidFill>
                        <a:effectLst/>
                      </a:endParaRPr>
                    </a:p>
                    <a:p>
                      <a:r>
                        <a:rPr kumimoji="1" lang="ja-JP" altLang="en-US" sz="1400" b="1" kern="1200" dirty="0">
                          <a:solidFill>
                            <a:schemeClr val="bg1"/>
                          </a:solidFill>
                          <a:effectLst/>
                          <a:latin typeface="+mn-lt"/>
                          <a:ea typeface="+mn-ea"/>
                          <a:cs typeface="+mn-cs"/>
                        </a:rPr>
                        <a:t>　　</a:t>
                      </a:r>
                      <a:r>
                        <a:rPr kumimoji="1" lang="ja-JP" altLang="ja-JP" sz="1400" b="1" u="sng" kern="1200" dirty="0">
                          <a:solidFill>
                            <a:schemeClr val="bg1"/>
                          </a:solidFill>
                          <a:effectLst/>
                          <a:latin typeface="+mn-lt"/>
                          <a:ea typeface="+mn-ea"/>
                          <a:cs typeface="+mn-cs"/>
                        </a:rPr>
                        <a:t>１．粗雑な契約の履行</a:t>
                      </a:r>
                      <a:r>
                        <a:rPr kumimoji="1" lang="ja-JP"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２．契約違反等　　　　　　　　</a:t>
                      </a:r>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　　</a:t>
                      </a:r>
                    </a:p>
                    <a:p>
                      <a:r>
                        <a:rPr kumimoji="1" lang="en-US"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 </a:t>
                      </a:r>
                      <a:r>
                        <a:rPr kumimoji="1" lang="ja-JP" altLang="ja-JP" sz="1400" b="1" u="sng" kern="1200" dirty="0">
                          <a:solidFill>
                            <a:schemeClr val="bg1"/>
                          </a:solidFill>
                          <a:effectLst/>
                          <a:latin typeface="+mn-lt"/>
                          <a:ea typeface="+mn-ea"/>
                          <a:cs typeface="+mn-cs"/>
                        </a:rPr>
                        <a:t>３．公衆災害事故</a:t>
                      </a:r>
                      <a:r>
                        <a:rPr kumimoji="1" lang="ja-JP"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４．工事等関係者事故</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５．贈賄</a:t>
                      </a:r>
                      <a:r>
                        <a:rPr kumimoji="1" lang="en-US"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６．独占禁止法違反行為　　　　</a:t>
                      </a:r>
                      <a:endParaRPr kumimoji="1" lang="en-US" altLang="ja-JP" sz="1400" b="1" kern="1200" dirty="0">
                        <a:solidFill>
                          <a:schemeClr val="bg1"/>
                        </a:solidFill>
                        <a:effectLst/>
                        <a:latin typeface="+mn-lt"/>
                        <a:ea typeface="+mn-ea"/>
                        <a:cs typeface="+mn-cs"/>
                      </a:endParaRPr>
                    </a:p>
                    <a:p>
                      <a:r>
                        <a:rPr kumimoji="1" lang="ja-JP"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７．刑法上の談合等　　　　　　　</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８．あっせん利得処罰法違反行為</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９．虚偽記載</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10. </a:t>
                      </a:r>
                      <a:r>
                        <a:rPr kumimoji="1" lang="ja-JP" altLang="en-US" sz="1400" b="1" kern="1200" dirty="0">
                          <a:solidFill>
                            <a:schemeClr val="bg1"/>
                          </a:solidFill>
                          <a:effectLst/>
                          <a:latin typeface="+mn-lt"/>
                          <a:ea typeface="+mn-ea"/>
                          <a:cs typeface="+mn-cs"/>
                        </a:rPr>
                        <a:t>暴力行為等</a:t>
                      </a:r>
                    </a:p>
                    <a:p>
                      <a:r>
                        <a:rPr kumimoji="1" lang="zh-TW" altLang="en-US"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zh-TW" sz="1400" b="1" kern="1200" dirty="0">
                          <a:solidFill>
                            <a:schemeClr val="bg1"/>
                          </a:solidFill>
                          <a:effectLst/>
                          <a:latin typeface="+mn-lt"/>
                          <a:ea typeface="+mn-ea"/>
                          <a:cs typeface="+mn-cs"/>
                        </a:rPr>
                        <a:t>11. </a:t>
                      </a:r>
                      <a:r>
                        <a:rPr kumimoji="1" lang="zh-TW" altLang="en-US" sz="1400" b="1" kern="1200" dirty="0">
                          <a:solidFill>
                            <a:schemeClr val="bg1"/>
                          </a:solidFill>
                          <a:effectLst/>
                          <a:latin typeface="+mn-lt"/>
                          <a:ea typeface="+mn-ea"/>
                          <a:cs typeface="+mn-cs"/>
                        </a:rPr>
                        <a:t>建設業法違反</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12. </a:t>
                      </a:r>
                      <a:r>
                        <a:rPr kumimoji="1" lang="ja-JP" altLang="en-US" sz="1400" b="1" kern="1200" dirty="0">
                          <a:solidFill>
                            <a:schemeClr val="bg1"/>
                          </a:solidFill>
                          <a:effectLst/>
                          <a:latin typeface="+mn-lt"/>
                          <a:ea typeface="+mn-ea"/>
                          <a:cs typeface="+mn-cs"/>
                        </a:rPr>
                        <a:t>その他の法令違反</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13. </a:t>
                      </a:r>
                      <a:r>
                        <a:rPr kumimoji="1" lang="ja-JP" altLang="en-US" sz="1400" b="1" kern="1200" dirty="0">
                          <a:solidFill>
                            <a:schemeClr val="bg1"/>
                          </a:solidFill>
                          <a:effectLst/>
                          <a:latin typeface="+mn-lt"/>
                          <a:ea typeface="+mn-ea"/>
                          <a:cs typeface="+mn-cs"/>
                        </a:rPr>
                        <a:t>不正又は不誠実な行為</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14. </a:t>
                      </a:r>
                      <a:r>
                        <a:rPr kumimoji="1" lang="ja-JP" altLang="en-US" sz="1400" b="1" kern="1200" dirty="0">
                          <a:solidFill>
                            <a:schemeClr val="bg1"/>
                          </a:solidFill>
                          <a:effectLst/>
                          <a:latin typeface="+mn-lt"/>
                          <a:ea typeface="+mn-ea"/>
                          <a:cs typeface="+mn-cs"/>
                        </a:rPr>
                        <a:t>その他</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endParaRPr kumimoji="1" lang="en-US" altLang="ja-JP" sz="1400" b="1" kern="1200" dirty="0">
                        <a:solidFill>
                          <a:schemeClr val="bg1"/>
                        </a:solidFill>
                        <a:effectLst/>
                        <a:latin typeface="+mn-lt"/>
                        <a:ea typeface="+mn-ea"/>
                        <a:cs typeface="+mn-cs"/>
                      </a:endParaRPr>
                    </a:p>
                    <a:p>
                      <a:pPr algn="r"/>
                      <a:r>
                        <a:rPr kumimoji="1" lang="en-US" altLang="ja-JP" sz="1400" b="1" kern="1200" dirty="0">
                          <a:solidFill>
                            <a:schemeClr val="bg1"/>
                          </a:solidFill>
                          <a:effectLst/>
                          <a:latin typeface="+mn-lt"/>
                          <a:ea typeface="+mn-ea"/>
                          <a:cs typeface="+mn-cs"/>
                        </a:rPr>
                        <a:t>※</a:t>
                      </a:r>
                      <a:r>
                        <a:rPr kumimoji="1" lang="ja-JP" altLang="en-US" sz="1400" b="1" kern="1200" dirty="0">
                          <a:solidFill>
                            <a:schemeClr val="bg1"/>
                          </a:solidFill>
                          <a:effectLst/>
                          <a:latin typeface="+mn-lt"/>
                          <a:ea typeface="+mn-ea"/>
                          <a:cs typeface="+mn-cs"/>
                        </a:rPr>
                        <a:t>本契約にて主な対象となる項目は</a:t>
                      </a:r>
                      <a:r>
                        <a:rPr kumimoji="1" lang="ja-JP" altLang="en-US" sz="1400" b="1" u="none" kern="1200" dirty="0">
                          <a:solidFill>
                            <a:schemeClr val="bg1"/>
                          </a:solidFill>
                          <a:effectLst/>
                          <a:latin typeface="+mn-lt"/>
                          <a:ea typeface="+mn-ea"/>
                          <a:cs typeface="+mn-cs"/>
                        </a:rPr>
                        <a:t>１．３．</a:t>
                      </a:r>
                      <a:r>
                        <a:rPr kumimoji="1" lang="ja-JP" altLang="en-US" sz="1400" b="1" kern="1200" dirty="0">
                          <a:solidFill>
                            <a:schemeClr val="bg1"/>
                          </a:solidFill>
                          <a:effectLst/>
                          <a:latin typeface="+mn-lt"/>
                          <a:ea typeface="+mn-ea"/>
                          <a:cs typeface="+mn-cs"/>
                        </a:rPr>
                        <a:t>となる。</a:t>
                      </a:r>
                      <a:endParaRPr kumimoji="1" lang="ja-JP" altLang="ja-JP" sz="1400" b="1" kern="1200" dirty="0">
                        <a:solidFill>
                          <a:schemeClr val="bg1"/>
                        </a:solidFill>
                        <a:effectLst/>
                        <a:latin typeface="+mn-lt"/>
                        <a:ea typeface="+mn-ea"/>
                        <a:cs typeface="+mn-cs"/>
                      </a:endParaRPr>
                    </a:p>
                    <a:p>
                      <a:pPr algn="just">
                        <a:spcAft>
                          <a:spcPts val="0"/>
                        </a:spcAft>
                      </a:pP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746907367"/>
                  </a:ext>
                </a:extLst>
              </a:tr>
            </a:tbl>
          </a:graphicData>
        </a:graphic>
      </p:graphicFrame>
      <p:sp>
        <p:nvSpPr>
          <p:cNvPr id="4" name="角丸四角形 6">
            <a:extLst>
              <a:ext uri="{FF2B5EF4-FFF2-40B4-BE49-F238E27FC236}">
                <a16:creationId xmlns:a16="http://schemas.microsoft.com/office/drawing/2014/main" id="{95F98130-A355-025D-5B29-AC9776E67D15}"/>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8" name="表 7">
            <a:extLst>
              <a:ext uri="{FF2B5EF4-FFF2-40B4-BE49-F238E27FC236}">
                <a16:creationId xmlns:a16="http://schemas.microsoft.com/office/drawing/2014/main" id="{84798A89-F804-B1A5-AF86-B92D00EA0414}"/>
              </a:ext>
            </a:extLst>
          </p:cNvPr>
          <p:cNvGraphicFramePr>
            <a:graphicFrameLocks noGrp="1"/>
          </p:cNvGraphicFramePr>
          <p:nvPr>
            <p:extLst>
              <p:ext uri="{D42A27DB-BD31-4B8C-83A1-F6EECF244321}">
                <p14:modId xmlns:p14="http://schemas.microsoft.com/office/powerpoint/2010/main" val="1130070662"/>
              </p:ext>
            </p:extLst>
          </p:nvPr>
        </p:nvGraphicFramePr>
        <p:xfrm>
          <a:off x="134301" y="1227980"/>
          <a:ext cx="9632795" cy="365126"/>
        </p:xfrm>
        <a:graphic>
          <a:graphicData uri="http://schemas.openxmlformats.org/drawingml/2006/table">
            <a:tbl>
              <a:tblPr firstRow="1" firstCol="1" bandRow="1">
                <a:tableStyleId>{5C22544A-7EE6-4342-B048-85BDC9FD1C3A}</a:tableStyleId>
              </a:tblPr>
              <a:tblGrid>
                <a:gridCol w="9632795">
                  <a:extLst>
                    <a:ext uri="{9D8B030D-6E8A-4147-A177-3AD203B41FA5}">
                      <a16:colId xmlns:a16="http://schemas.microsoft.com/office/drawing/2014/main" val="1856965544"/>
                    </a:ext>
                  </a:extLst>
                </a:gridCol>
              </a:tblGrid>
              <a:tr h="365126">
                <a:tc>
                  <a:txBody>
                    <a:bodyPr/>
                    <a:lstStyle/>
                    <a:p>
                      <a:pPr algn="just">
                        <a:spcAft>
                          <a:spcPts val="0"/>
                        </a:spcAft>
                      </a:pPr>
                      <a:r>
                        <a:rPr lang="ja-JP" altLang="en-US" sz="2000" kern="100" dirty="0">
                          <a:solidFill>
                            <a:schemeClr val="tx1"/>
                          </a:solidFill>
                          <a:effectLst/>
                        </a:rPr>
                        <a:t>一般規定に抵触する事項については、事故の程度によりペナルティポイントを付している</a:t>
                      </a:r>
                      <a:r>
                        <a:rPr kumimoji="1" lang="ja-JP" altLang="en-US" sz="2000" b="1" kern="1200" dirty="0">
                          <a:solidFill>
                            <a:schemeClr val="tx1"/>
                          </a:solidFill>
                          <a:effectLst/>
                          <a:latin typeface="+mn-lt"/>
                          <a:ea typeface="+mn-ea"/>
                          <a:cs typeface="+mn-cs"/>
                        </a:rPr>
                        <a:t>　　　　　　　</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2746907367"/>
                  </a:ext>
                </a:extLst>
              </a:tr>
            </a:tbl>
          </a:graphicData>
        </a:graphic>
      </p:graphicFrame>
    </p:spTree>
    <p:extLst>
      <p:ext uri="{BB962C8B-B14F-4D97-AF65-F5344CB8AC3E}">
        <p14:creationId xmlns:p14="http://schemas.microsoft.com/office/powerpoint/2010/main" val="274638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発生事故まとめ</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23</a:t>
            </a:fld>
            <a:endParaRPr kumimoji="1" lang="ja-JP" altLang="en-US"/>
          </a:p>
        </p:txBody>
      </p:sp>
      <p:sp>
        <p:nvSpPr>
          <p:cNvPr id="3" name="角丸四角形 6">
            <a:extLst>
              <a:ext uri="{FF2B5EF4-FFF2-40B4-BE49-F238E27FC236}">
                <a16:creationId xmlns:a16="http://schemas.microsoft.com/office/drawing/2014/main" id="{8B6C63C3-CADD-CB0D-1CAA-F112C0EE5EAC}"/>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A53F2EFC-87E6-0417-B514-8AE689788160}"/>
              </a:ext>
            </a:extLst>
          </p:cNvPr>
          <p:cNvSpPr txBox="1"/>
          <p:nvPr/>
        </p:nvSpPr>
        <p:spPr>
          <a:xfrm>
            <a:off x="303110" y="6215062"/>
            <a:ext cx="9288532" cy="400110"/>
          </a:xfrm>
          <a:prstGeom prst="rect">
            <a:avLst/>
          </a:prstGeom>
          <a:noFill/>
        </p:spPr>
        <p:txBody>
          <a:bodyPr wrap="square" rtlCol="0">
            <a:spAutoFit/>
          </a:bodyPr>
          <a:lstStyle/>
          <a:p>
            <a:r>
              <a:rPr kumimoji="1" lang="en-US" altLang="ja-JP" sz="2000" dirty="0"/>
              <a:t>※</a:t>
            </a:r>
            <a:r>
              <a:rPr kumimoji="1" lang="ja-JP" altLang="en-US" sz="2000" dirty="0"/>
              <a:t>次ページ以降、１件別の事故発生状況詳細を記載</a:t>
            </a:r>
          </a:p>
        </p:txBody>
      </p:sp>
      <p:pic>
        <p:nvPicPr>
          <p:cNvPr id="7" name="図 6">
            <a:extLst>
              <a:ext uri="{FF2B5EF4-FFF2-40B4-BE49-F238E27FC236}">
                <a16:creationId xmlns:a16="http://schemas.microsoft.com/office/drawing/2014/main" id="{FCF3ECD7-A181-AD0A-DDDD-A96241DC4AFD}"/>
              </a:ext>
            </a:extLst>
          </p:cNvPr>
          <p:cNvPicPr>
            <a:picLocks noChangeAspect="1"/>
          </p:cNvPicPr>
          <p:nvPr/>
        </p:nvPicPr>
        <p:blipFill>
          <a:blip r:embed="rId3"/>
          <a:stretch>
            <a:fillRect/>
          </a:stretch>
        </p:blipFill>
        <p:spPr>
          <a:xfrm>
            <a:off x="190231" y="1464378"/>
            <a:ext cx="9514290" cy="4564736"/>
          </a:xfrm>
          <a:prstGeom prst="rect">
            <a:avLst/>
          </a:prstGeom>
        </p:spPr>
      </p:pic>
    </p:spTree>
    <p:extLst>
      <p:ext uri="{BB962C8B-B14F-4D97-AF65-F5344CB8AC3E}">
        <p14:creationId xmlns:p14="http://schemas.microsoft.com/office/powerpoint/2010/main" val="91156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管路①</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59019242"/>
              </p:ext>
            </p:extLst>
          </p:nvPr>
        </p:nvGraphicFramePr>
        <p:xfrm>
          <a:off x="348342" y="1386404"/>
          <a:ext cx="9109167" cy="5256465"/>
        </p:xfrm>
        <a:graphic>
          <a:graphicData uri="http://schemas.openxmlformats.org/drawingml/2006/table">
            <a:tbl>
              <a:tblPr firstRow="1" bandRow="1">
                <a:tableStyleId>{5C22544A-7EE6-4342-B048-85BDC9FD1C3A}</a:tableStyleId>
              </a:tblPr>
              <a:tblGrid>
                <a:gridCol w="1069951">
                  <a:extLst>
                    <a:ext uri="{9D8B030D-6E8A-4147-A177-3AD203B41FA5}">
                      <a16:colId xmlns:a16="http://schemas.microsoft.com/office/drawing/2014/main" val="1716734234"/>
                    </a:ext>
                  </a:extLst>
                </a:gridCol>
                <a:gridCol w="1220132">
                  <a:extLst>
                    <a:ext uri="{9D8B030D-6E8A-4147-A177-3AD203B41FA5}">
                      <a16:colId xmlns:a16="http://schemas.microsoft.com/office/drawing/2014/main" val="3868781665"/>
                    </a:ext>
                  </a:extLst>
                </a:gridCol>
                <a:gridCol w="1110615">
                  <a:extLst>
                    <a:ext uri="{9D8B030D-6E8A-4147-A177-3AD203B41FA5}">
                      <a16:colId xmlns:a16="http://schemas.microsoft.com/office/drawing/2014/main" val="3511961762"/>
                    </a:ext>
                  </a:extLst>
                </a:gridCol>
                <a:gridCol w="2090057">
                  <a:extLst>
                    <a:ext uri="{9D8B030D-6E8A-4147-A177-3AD203B41FA5}">
                      <a16:colId xmlns:a16="http://schemas.microsoft.com/office/drawing/2014/main" val="3248327283"/>
                    </a:ext>
                  </a:extLst>
                </a:gridCol>
                <a:gridCol w="2664823">
                  <a:extLst>
                    <a:ext uri="{9D8B030D-6E8A-4147-A177-3AD203B41FA5}">
                      <a16:colId xmlns:a16="http://schemas.microsoft.com/office/drawing/2014/main" val="3548261750"/>
                    </a:ext>
                  </a:extLst>
                </a:gridCol>
                <a:gridCol w="953589">
                  <a:extLst>
                    <a:ext uri="{9D8B030D-6E8A-4147-A177-3AD203B41FA5}">
                      <a16:colId xmlns:a16="http://schemas.microsoft.com/office/drawing/2014/main" val="2356909041"/>
                    </a:ext>
                  </a:extLst>
                </a:gridCol>
              </a:tblGrid>
              <a:tr h="556507">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algn="ct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167308062"/>
                  </a:ext>
                </a:extLst>
              </a:tr>
              <a:tr h="1442788">
                <a:tc>
                  <a:txBody>
                    <a:bodyPr/>
                    <a:lstStyle/>
                    <a:p>
                      <a:pPr algn="ctr"/>
                      <a:r>
                        <a:rPr kumimoji="1" lang="en-US" altLang="ja-JP" sz="1600" dirty="0"/>
                        <a:t>4</a:t>
                      </a:r>
                      <a:r>
                        <a:rPr kumimoji="1" lang="ja-JP" altLang="en-US" sz="1600" dirty="0"/>
                        <a:t>月</a:t>
                      </a:r>
                      <a:r>
                        <a:rPr kumimoji="1" lang="en-US" altLang="ja-JP" sz="1600" dirty="0"/>
                        <a:t>10</a:t>
                      </a:r>
                      <a:r>
                        <a:rPr kumimoji="1" lang="ja-JP" altLang="en-US" sz="1600" dirty="0"/>
                        <a:t>日</a:t>
                      </a:r>
                    </a:p>
                  </a:txBody>
                  <a:tcPr anchor="ctr"/>
                </a:tc>
                <a:tc>
                  <a:txBody>
                    <a:bodyPr/>
                    <a:lstStyle/>
                    <a:p>
                      <a:r>
                        <a:rPr kumimoji="1" lang="ja-JP" altLang="en-US" sz="1600" dirty="0"/>
                        <a:t>陥没による車両落輪</a:t>
                      </a:r>
                      <a:endParaRPr kumimoji="1" lang="en-US" altLang="ja-JP" sz="1600" dirty="0"/>
                    </a:p>
                  </a:txBody>
                  <a:tcPr anchor="ctr"/>
                </a:tc>
                <a:tc>
                  <a:txBody>
                    <a:bodyPr/>
                    <a:lstStyle/>
                    <a:p>
                      <a:r>
                        <a:rPr kumimoji="1" lang="ja-JP" altLang="en-US" sz="1600" dirty="0"/>
                        <a:t>詳細調査の結果</a:t>
                      </a:r>
                      <a:endParaRPr kumimoji="1" lang="en-US" altLang="ja-JP" sz="1600" dirty="0"/>
                    </a:p>
                    <a:p>
                      <a:endParaRPr kumimoji="1" lang="en-US" altLang="ja-JP" sz="1200" dirty="0"/>
                    </a:p>
                    <a:p>
                      <a:r>
                        <a:rPr kumimoji="1" lang="ja-JP" altLang="en-US" sz="1200" dirty="0"/>
                        <a:t>（起因なし）</a:t>
                      </a:r>
                    </a:p>
                  </a:txBody>
                  <a:tcPr anchor="ctr"/>
                </a:tc>
                <a:tc>
                  <a:txBody>
                    <a:bodyPr/>
                    <a:lstStyle/>
                    <a:p>
                      <a:r>
                        <a:rPr kumimoji="1" lang="ja-JP" altLang="en-US" sz="1600" dirty="0"/>
                        <a:t>計画に基づいた巡視点検を実施</a:t>
                      </a:r>
                      <a:endParaRPr kumimoji="1" lang="en-US" altLang="ja-JP" sz="1600" dirty="0"/>
                    </a:p>
                  </a:txBody>
                  <a:tcPr anchor="ctr"/>
                </a:tc>
                <a:tc>
                  <a:txBody>
                    <a:bodyPr/>
                    <a:lstStyle/>
                    <a:p>
                      <a:pPr algn="ctr"/>
                      <a:r>
                        <a:rPr kumimoji="1" lang="ja-JP" altLang="en-US" sz="1600" dirty="0"/>
                        <a:t>ー</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1147447405"/>
                  </a:ext>
                </a:extLst>
              </a:tr>
              <a:tr h="1132210">
                <a:tc>
                  <a:txBody>
                    <a:bodyPr/>
                    <a:lstStyle/>
                    <a:p>
                      <a:pPr algn="ctr"/>
                      <a:r>
                        <a:rPr kumimoji="1" lang="en-US" altLang="ja-JP" sz="1600" dirty="0"/>
                        <a:t>4</a:t>
                      </a:r>
                      <a:r>
                        <a:rPr kumimoji="1" lang="ja-JP" altLang="en-US" sz="1600" dirty="0"/>
                        <a:t>月</a:t>
                      </a:r>
                      <a:r>
                        <a:rPr kumimoji="1" lang="en-US" altLang="ja-JP" sz="1600" dirty="0"/>
                        <a:t>25</a:t>
                      </a:r>
                      <a:r>
                        <a:rPr kumimoji="1" lang="ja-JP" altLang="en-US" sz="1600" dirty="0"/>
                        <a:t>日</a:t>
                      </a:r>
                    </a:p>
                  </a:txBody>
                  <a:tcPr anchor="ctr"/>
                </a:tc>
                <a:tc>
                  <a:txBody>
                    <a:bodyPr/>
                    <a:lstStyle/>
                    <a:p>
                      <a:r>
                        <a:rPr kumimoji="1" lang="ja-JP" altLang="en-US" sz="1600" dirty="0"/>
                        <a:t>洗浄中による敷地内汚損</a:t>
                      </a:r>
                    </a:p>
                  </a:txBody>
                  <a:tcPr anchor="ctr"/>
                </a:tc>
                <a:tc>
                  <a:txBody>
                    <a:bodyPr/>
                    <a:lstStyle/>
                    <a:p>
                      <a:r>
                        <a:rPr kumimoji="1" lang="ja-JP" altLang="en-US" sz="1600" dirty="0"/>
                        <a:t>吹上防止未措置</a:t>
                      </a:r>
                      <a:endParaRPr kumimoji="1" lang="en-US" altLang="ja-JP" sz="1600" dirty="0"/>
                    </a:p>
                    <a:p>
                      <a:endParaRPr kumimoji="1" lang="en-US" altLang="ja-JP" sz="1600" dirty="0"/>
                    </a:p>
                    <a:p>
                      <a:r>
                        <a:rPr kumimoji="1" lang="ja-JP" altLang="en-US" sz="1200" dirty="0"/>
                        <a:t>（安全対策）</a:t>
                      </a:r>
                    </a:p>
                  </a:txBody>
                  <a:tcPr anchor="ctr"/>
                </a:tc>
                <a:tc>
                  <a:txBody>
                    <a:bodyPr/>
                    <a:lstStyle/>
                    <a:p>
                      <a:pPr algn="ctr"/>
                      <a:r>
                        <a:rPr kumimoji="1" lang="ja-JP" altLang="en-US" sz="1600" dirty="0"/>
                        <a:t>高圧洗浄管清掃時は空気の逃げ道を確保</a:t>
                      </a:r>
                    </a:p>
                  </a:txBody>
                  <a:tcPr anchor="ctr"/>
                </a:tc>
                <a:tc>
                  <a:txBody>
                    <a:bodyPr/>
                    <a:lstStyle/>
                    <a:p>
                      <a:r>
                        <a:rPr kumimoji="1" lang="ja-JP" altLang="en-US" sz="1600" dirty="0"/>
                        <a:t>現場状況により吹上防止措置不可の場合は実施計画の見直しを行う</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889943566"/>
                  </a:ext>
                </a:extLst>
              </a:tr>
              <a:tr h="2102347">
                <a:tc>
                  <a:txBody>
                    <a:bodyPr/>
                    <a:lstStyle/>
                    <a:p>
                      <a:pPr algn="ctr"/>
                      <a:r>
                        <a:rPr kumimoji="1" lang="en-US" altLang="ja-JP" sz="1600" dirty="0"/>
                        <a:t>5</a:t>
                      </a:r>
                      <a:r>
                        <a:rPr kumimoji="1" lang="ja-JP" altLang="en-US" sz="1600" dirty="0"/>
                        <a:t>月</a:t>
                      </a:r>
                      <a:r>
                        <a:rPr kumimoji="1" lang="en-US" altLang="ja-JP" sz="1600" dirty="0"/>
                        <a:t>1</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r>
                        <a:rPr kumimoji="1" lang="ja-JP" altLang="en-US" sz="1600" dirty="0"/>
                        <a:t>木根侵入による排水阻害</a:t>
                      </a:r>
                      <a:endParaRPr kumimoji="1" lang="en-US" altLang="ja-JP" sz="1600" dirty="0"/>
                    </a:p>
                    <a:p>
                      <a:endParaRPr kumimoji="1" lang="en-US" altLang="ja-JP" sz="1200" dirty="0"/>
                    </a:p>
                    <a:p>
                      <a:r>
                        <a:rPr kumimoji="1" lang="ja-JP" altLang="en-US" sz="1400" dirty="0"/>
                        <a:t>（老朽化）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計画に基づいた巡視点検を実施</a:t>
                      </a:r>
                    </a:p>
                  </a:txBody>
                  <a:tcPr anchor="ctr"/>
                </a:tc>
                <a:tc>
                  <a:txBody>
                    <a:bodyPr/>
                    <a:lstStyle/>
                    <a:p>
                      <a:r>
                        <a:rPr kumimoji="1" lang="ja-JP" altLang="en-US" sz="1600" dirty="0"/>
                        <a:t>同一路線の植栽付近の取付管の点検実施</a:t>
                      </a:r>
                      <a:endParaRPr kumimoji="1" lang="en-US" altLang="ja-JP" sz="1600" dirty="0"/>
                    </a:p>
                    <a:p>
                      <a:r>
                        <a:rPr kumimoji="1" lang="ja-JP" altLang="en-US" sz="1600" dirty="0"/>
                        <a:t>当該箇所において取付管を陶管から塩ビ管に布設替え</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281128801"/>
                  </a:ext>
                </a:extLst>
              </a:tr>
            </a:tbl>
          </a:graphicData>
        </a:graphic>
      </p:graphicFrame>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24</a:t>
            </a:fld>
            <a:endParaRPr kumimoji="1" lang="ja-JP" altLang="en-US"/>
          </a:p>
        </p:txBody>
      </p:sp>
      <p:sp>
        <p:nvSpPr>
          <p:cNvPr id="3" name="角丸四角形 6">
            <a:extLst>
              <a:ext uri="{FF2B5EF4-FFF2-40B4-BE49-F238E27FC236}">
                <a16:creationId xmlns:a16="http://schemas.microsoft.com/office/drawing/2014/main" id="{8B6C63C3-CADD-CB0D-1CAA-F112C0EE5EAC}"/>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170030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管路②</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72965156"/>
              </p:ext>
            </p:extLst>
          </p:nvPr>
        </p:nvGraphicFramePr>
        <p:xfrm>
          <a:off x="342264" y="1280160"/>
          <a:ext cx="9115245" cy="5276907"/>
        </p:xfrm>
        <a:graphic>
          <a:graphicData uri="http://schemas.openxmlformats.org/drawingml/2006/table">
            <a:tbl>
              <a:tblPr firstRow="1" bandRow="1">
                <a:tableStyleId>{5C22544A-7EE6-4342-B048-85BDC9FD1C3A}</a:tableStyleId>
              </a:tblPr>
              <a:tblGrid>
                <a:gridCol w="1086486">
                  <a:extLst>
                    <a:ext uri="{9D8B030D-6E8A-4147-A177-3AD203B41FA5}">
                      <a16:colId xmlns:a16="http://schemas.microsoft.com/office/drawing/2014/main" val="1716734234"/>
                    </a:ext>
                  </a:extLst>
                </a:gridCol>
                <a:gridCol w="1187663">
                  <a:extLst>
                    <a:ext uri="{9D8B030D-6E8A-4147-A177-3AD203B41FA5}">
                      <a16:colId xmlns:a16="http://schemas.microsoft.com/office/drawing/2014/main" val="3868781665"/>
                    </a:ext>
                  </a:extLst>
                </a:gridCol>
                <a:gridCol w="1153953">
                  <a:extLst>
                    <a:ext uri="{9D8B030D-6E8A-4147-A177-3AD203B41FA5}">
                      <a16:colId xmlns:a16="http://schemas.microsoft.com/office/drawing/2014/main" val="3511961762"/>
                    </a:ext>
                  </a:extLst>
                </a:gridCol>
                <a:gridCol w="2111236">
                  <a:extLst>
                    <a:ext uri="{9D8B030D-6E8A-4147-A177-3AD203B41FA5}">
                      <a16:colId xmlns:a16="http://schemas.microsoft.com/office/drawing/2014/main" val="3356423572"/>
                    </a:ext>
                  </a:extLst>
                </a:gridCol>
                <a:gridCol w="2731412">
                  <a:extLst>
                    <a:ext uri="{9D8B030D-6E8A-4147-A177-3AD203B41FA5}">
                      <a16:colId xmlns:a16="http://schemas.microsoft.com/office/drawing/2014/main" val="3548261750"/>
                    </a:ext>
                  </a:extLst>
                </a:gridCol>
                <a:gridCol w="844495">
                  <a:extLst>
                    <a:ext uri="{9D8B030D-6E8A-4147-A177-3AD203B41FA5}">
                      <a16:colId xmlns:a16="http://schemas.microsoft.com/office/drawing/2014/main" val="2119515059"/>
                    </a:ext>
                  </a:extLst>
                </a:gridCol>
              </a:tblGrid>
              <a:tr h="536799">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167308062"/>
                  </a:ext>
                </a:extLst>
              </a:tr>
              <a:tr h="1304544">
                <a:tc>
                  <a:txBody>
                    <a:bodyPr/>
                    <a:lstStyle/>
                    <a:p>
                      <a:pPr algn="ctr"/>
                      <a:r>
                        <a:rPr kumimoji="1" lang="en-US" altLang="ja-JP" sz="1600" dirty="0"/>
                        <a:t>5</a:t>
                      </a:r>
                      <a:r>
                        <a:rPr kumimoji="1" lang="ja-JP" altLang="en-US" sz="1600" dirty="0"/>
                        <a:t>月</a:t>
                      </a:r>
                      <a:r>
                        <a:rPr kumimoji="1" lang="en-US" altLang="ja-JP" sz="1600" dirty="0"/>
                        <a:t>12</a:t>
                      </a:r>
                      <a:r>
                        <a:rPr kumimoji="1" lang="ja-JP" altLang="en-US" sz="1600" dirty="0"/>
                        <a:t>日</a:t>
                      </a:r>
                    </a:p>
                  </a:txBody>
                  <a:tcPr anchor="ctr"/>
                </a:tc>
                <a:tc>
                  <a:txBody>
                    <a:bodyPr/>
                    <a:lstStyle/>
                    <a:p>
                      <a:r>
                        <a:rPr kumimoji="1" lang="ja-JP" altLang="en-US" sz="1600" dirty="0"/>
                        <a:t>マンホール蓋ズレ上がりによる車両損傷</a:t>
                      </a:r>
                    </a:p>
                  </a:txBody>
                  <a:tcPr anchor="ctr"/>
                </a:tc>
                <a:tc>
                  <a:txBody>
                    <a:bodyPr/>
                    <a:lstStyle/>
                    <a:p>
                      <a:r>
                        <a:rPr kumimoji="1" lang="ja-JP" altLang="en-US" sz="1800" b="0" i="0" u="none" strike="noStrike" kern="1200" baseline="0" dirty="0">
                          <a:solidFill>
                            <a:schemeClr val="dk1"/>
                          </a:solidFill>
                          <a:latin typeface="+mn-lt"/>
                          <a:ea typeface="+mn-ea"/>
                          <a:cs typeface="+mn-cs"/>
                        </a:rPr>
                        <a:t> </a:t>
                      </a:r>
                      <a:r>
                        <a:rPr kumimoji="1" lang="ja-JP" altLang="en-US" sz="1600" kern="1200" dirty="0">
                          <a:solidFill>
                            <a:schemeClr val="dk1"/>
                          </a:solidFill>
                          <a:latin typeface="+mn-lt"/>
                          <a:ea typeface="+mn-ea"/>
                          <a:cs typeface="+mn-cs"/>
                        </a:rPr>
                        <a:t>蝶番欠落</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400" kern="1200" dirty="0">
                          <a:solidFill>
                            <a:schemeClr val="dk1"/>
                          </a:solidFill>
                          <a:latin typeface="+mn-lt"/>
                          <a:ea typeface="+mn-ea"/>
                          <a:cs typeface="+mn-cs"/>
                        </a:rPr>
                        <a:t>（老朽化）</a:t>
                      </a:r>
                    </a:p>
                  </a:txBody>
                  <a:tcPr anchor="ctr"/>
                </a:tc>
                <a:tc>
                  <a:txBody>
                    <a:bodyPr/>
                    <a:lstStyle/>
                    <a:p>
                      <a:r>
                        <a:rPr kumimoji="1" lang="ja-JP" altLang="en-US" sz="1600" dirty="0"/>
                        <a:t>定期清掃路線として</a:t>
                      </a:r>
                      <a:r>
                        <a:rPr kumimoji="1" lang="ja-JP" altLang="en-US" sz="1600" kern="1200" dirty="0">
                          <a:solidFill>
                            <a:schemeClr val="dk1"/>
                          </a:solidFill>
                          <a:latin typeface="+mn-lt"/>
                          <a:ea typeface="+mn-ea"/>
                          <a:cs typeface="+mn-cs"/>
                        </a:rPr>
                        <a:t>１回</a:t>
                      </a:r>
                      <a:r>
                        <a:rPr kumimoji="1" lang="en-US" altLang="ja-JP" sz="1600" kern="1200" dirty="0">
                          <a:solidFill>
                            <a:schemeClr val="dk1"/>
                          </a:solidFill>
                          <a:latin typeface="+mn-lt"/>
                          <a:ea typeface="+mn-ea"/>
                          <a:cs typeface="+mn-cs"/>
                        </a:rPr>
                        <a:t>/</a:t>
                      </a:r>
                      <a:r>
                        <a:rPr kumimoji="1" lang="ja-JP" altLang="en-US" sz="1600" kern="1200" dirty="0">
                          <a:solidFill>
                            <a:schemeClr val="dk1"/>
                          </a:solidFill>
                          <a:latin typeface="+mn-lt"/>
                          <a:ea typeface="+mn-ea"/>
                          <a:cs typeface="+mn-cs"/>
                        </a:rPr>
                        <a:t>半年、堆積状況の調査</a:t>
                      </a:r>
                      <a:endParaRPr kumimoji="1" lang="en-US" altLang="ja-JP" sz="1600" dirty="0"/>
                    </a:p>
                  </a:txBody>
                  <a:tcPr anchor="ctr"/>
                </a:tc>
                <a:tc>
                  <a:txBody>
                    <a:bodyPr/>
                    <a:lstStyle/>
                    <a:p>
                      <a:r>
                        <a:rPr kumimoji="1" lang="ja-JP" altLang="en-US" sz="1800" b="0" i="0" u="none" strike="noStrike" kern="1200" baseline="0" dirty="0">
                          <a:solidFill>
                            <a:schemeClr val="dk1"/>
                          </a:solidFill>
                          <a:latin typeface="+mn-lt"/>
                          <a:ea typeface="+mn-ea"/>
                          <a:cs typeface="+mn-cs"/>
                        </a:rPr>
                        <a:t> </a:t>
                      </a:r>
                    </a:p>
                    <a:p>
                      <a:r>
                        <a:rPr kumimoji="1" lang="ja-JP" altLang="en-US" sz="1800" b="0" i="0" u="none" strike="noStrike" kern="1200" baseline="0" dirty="0">
                          <a:solidFill>
                            <a:schemeClr val="dk1"/>
                          </a:solidFill>
                          <a:latin typeface="+mn-lt"/>
                          <a:ea typeface="+mn-ea"/>
                          <a:cs typeface="+mn-cs"/>
                        </a:rPr>
                        <a:t>定期</a:t>
                      </a:r>
                      <a:r>
                        <a:rPr kumimoji="1" lang="ja-JP" altLang="en-US" sz="1600" kern="1200" dirty="0">
                          <a:solidFill>
                            <a:schemeClr val="dk1"/>
                          </a:solidFill>
                          <a:latin typeface="+mn-lt"/>
                          <a:ea typeface="+mn-ea"/>
                          <a:cs typeface="+mn-cs"/>
                        </a:rPr>
                        <a:t>清掃路線や腐食環境路線で同様な環境を抽出緊急点検を実施	</a:t>
                      </a:r>
                    </a:p>
                    <a:p>
                      <a:endParaRPr kumimoji="1" lang="ja-JP" altLang="en-US" sz="1600" kern="1200" dirty="0">
                        <a:solidFill>
                          <a:schemeClr val="dk1"/>
                        </a:solidFill>
                        <a:latin typeface="+mn-lt"/>
                        <a:ea typeface="+mn-ea"/>
                        <a:cs typeface="+mn-cs"/>
                      </a:endParaRP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1147447405"/>
                  </a:ext>
                </a:extLst>
              </a:tr>
              <a:tr h="1723408">
                <a:tc>
                  <a:txBody>
                    <a:bodyPr/>
                    <a:lstStyle/>
                    <a:p>
                      <a:pPr algn="ctr"/>
                      <a:r>
                        <a:rPr kumimoji="1" lang="en-US" altLang="ja-JP" sz="1600" dirty="0"/>
                        <a:t>5</a:t>
                      </a:r>
                      <a:r>
                        <a:rPr kumimoji="1" lang="ja-JP" altLang="en-US" sz="1600" dirty="0"/>
                        <a:t>月</a:t>
                      </a:r>
                      <a:r>
                        <a:rPr kumimoji="1" lang="en-US" altLang="ja-JP" sz="1600" dirty="0"/>
                        <a:t>15</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pPr algn="l"/>
                      <a:r>
                        <a:rPr kumimoji="1" lang="ja-JP" altLang="en-US" sz="1600" dirty="0"/>
                        <a:t>破損による排水阻害</a:t>
                      </a:r>
                      <a:endParaRPr kumimoji="1" lang="en-US" altLang="ja-JP" sz="1400" dirty="0"/>
                    </a:p>
                    <a:p>
                      <a:pPr algn="l"/>
                      <a:endParaRPr kumimoji="1" lang="en-US" altLang="ja-JP" sz="1400" dirty="0"/>
                    </a:p>
                    <a:p>
                      <a:pPr algn="l"/>
                      <a:r>
                        <a:rPr kumimoji="1" lang="ja-JP" altLang="en-US" sz="1400" dirty="0"/>
                        <a:t>（老朽化）</a:t>
                      </a:r>
                    </a:p>
                  </a:txBody>
                  <a:tcPr anchor="ctr"/>
                </a:tc>
                <a:tc>
                  <a:txBody>
                    <a:bodyPr/>
                    <a:lstStyle/>
                    <a:p>
                      <a:r>
                        <a:rPr kumimoji="1" lang="ja-JP" altLang="en-US" sz="1600" dirty="0"/>
                        <a:t>計画に基づいた巡視点検路線であったが、ボルト締めグレーチングにより巡視点検不可。</a:t>
                      </a:r>
                      <a:endParaRPr kumimoji="1" lang="en-US" altLang="ja-JP" sz="1600" dirty="0"/>
                    </a:p>
                  </a:txBody>
                  <a:tcPr anchor="ctr"/>
                </a:tc>
                <a:tc>
                  <a:txBody>
                    <a:bodyPr/>
                    <a:lstStyle/>
                    <a:p>
                      <a:endParaRPr kumimoji="1" lang="ja-JP" altLang="en-US" sz="1800" b="0" i="0" u="none" strike="noStrike" kern="1200" baseline="0" dirty="0">
                        <a:solidFill>
                          <a:schemeClr val="dk1"/>
                        </a:solidFill>
                        <a:latin typeface="+mn-lt"/>
                        <a:ea typeface="+mn-ea"/>
                        <a:cs typeface="+mn-cs"/>
                      </a:endParaRPr>
                    </a:p>
                    <a:p>
                      <a:r>
                        <a:rPr kumimoji="1" lang="ja-JP" altLang="en-US" sz="1600" kern="1200" dirty="0">
                          <a:solidFill>
                            <a:schemeClr val="dk1"/>
                          </a:solidFill>
                          <a:latin typeface="+mn-lt"/>
                          <a:ea typeface="+mn-ea"/>
                          <a:cs typeface="+mn-cs"/>
                        </a:rPr>
                        <a:t>同様の確認不可の集水ますについて、所有者への声掛けを行ったうえで調査点検を実施し、集水ます維持管理上支障があることを説明し協力を要請する。	</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889943566"/>
                  </a:ext>
                </a:extLst>
              </a:tr>
              <a:tr h="1497387">
                <a:tc>
                  <a:txBody>
                    <a:bodyPr/>
                    <a:lstStyle/>
                    <a:p>
                      <a:pPr algn="ctr"/>
                      <a:r>
                        <a:rPr kumimoji="1" lang="en-US" altLang="ja-JP" sz="1600" dirty="0"/>
                        <a:t>6</a:t>
                      </a:r>
                      <a:r>
                        <a:rPr kumimoji="1" lang="ja-JP" altLang="en-US" sz="1600" dirty="0"/>
                        <a:t>月</a:t>
                      </a:r>
                      <a:r>
                        <a:rPr kumimoji="1" lang="en-US" altLang="ja-JP" sz="1600" dirty="0"/>
                        <a:t>22</a:t>
                      </a:r>
                      <a:r>
                        <a:rPr kumimoji="1" lang="ja-JP" altLang="en-US" sz="1600" dirty="0"/>
                        <a:t>日</a:t>
                      </a:r>
                    </a:p>
                  </a:txBody>
                  <a:tcPr anchor="ctr"/>
                </a:tc>
                <a:tc>
                  <a:txBody>
                    <a:bodyPr/>
                    <a:lstStyle/>
                    <a:p>
                      <a:pPr algn="l"/>
                      <a:r>
                        <a:rPr kumimoji="1" lang="ja-JP" altLang="en-US" sz="1600" dirty="0"/>
                        <a:t>マンホール段差による転倒</a:t>
                      </a:r>
                    </a:p>
                  </a:txBody>
                  <a:tcPr anchor="ctr"/>
                </a:tc>
                <a:tc>
                  <a:txBody>
                    <a:bodyPr/>
                    <a:lstStyle/>
                    <a:p>
                      <a:pPr algn="l"/>
                      <a:r>
                        <a:rPr kumimoji="1" lang="ja-JP" altLang="en-US" sz="1600" dirty="0"/>
                        <a:t>蓋と受枠に段差が生じた原因が特定不可</a:t>
                      </a:r>
                      <a:endParaRPr kumimoji="1" lang="en-US" altLang="ja-JP" sz="1600" dirty="0"/>
                    </a:p>
                    <a:p>
                      <a:pPr algn="l"/>
                      <a:endParaRPr kumimoji="1" lang="en-US" altLang="ja-JP" sz="1600" dirty="0"/>
                    </a:p>
                    <a:p>
                      <a:pPr algn="l"/>
                      <a:r>
                        <a:rPr kumimoji="1" lang="ja-JP" altLang="en-US" sz="1200" dirty="0"/>
                        <a:t>（起因なし）</a:t>
                      </a:r>
                    </a:p>
                  </a:txBody>
                  <a:tcPr anchor="ctr"/>
                </a:tc>
                <a:tc>
                  <a:txBody>
                    <a:bodyPr/>
                    <a:lstStyle/>
                    <a:p>
                      <a:pPr algn="l"/>
                      <a:r>
                        <a:rPr kumimoji="1" lang="ja-JP" altLang="en-US" sz="1600" dirty="0"/>
                        <a:t>計画に基づいた巡視</a:t>
                      </a:r>
                    </a:p>
                  </a:txBody>
                  <a:tcPr anchor="ctr"/>
                </a:tc>
                <a:tc>
                  <a:txBody>
                    <a:bodyPr/>
                    <a:lstStyle/>
                    <a:p>
                      <a:pPr algn="ctr"/>
                      <a:r>
                        <a:rPr kumimoji="1" lang="ja-JP" altLang="en-US" sz="1600" kern="1200" dirty="0">
                          <a:solidFill>
                            <a:schemeClr val="dk1"/>
                          </a:solidFill>
                          <a:latin typeface="+mn-lt"/>
                          <a:ea typeface="+mn-ea"/>
                          <a:cs typeface="+mn-cs"/>
                        </a:rPr>
                        <a:t>ー</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7757002"/>
                  </a:ext>
                </a:extLst>
              </a:tr>
            </a:tbl>
          </a:graphicData>
        </a:graphic>
      </p:graphicFrame>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25</a:t>
            </a:fld>
            <a:endParaRPr kumimoji="1" lang="ja-JP" altLang="en-US"/>
          </a:p>
        </p:txBody>
      </p:sp>
      <p:sp>
        <p:nvSpPr>
          <p:cNvPr id="3" name="角丸四角形 6">
            <a:extLst>
              <a:ext uri="{FF2B5EF4-FFF2-40B4-BE49-F238E27FC236}">
                <a16:creationId xmlns:a16="http://schemas.microsoft.com/office/drawing/2014/main" id="{F6EDB998-C1E2-3409-08DE-2A11C8E021A7}"/>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72221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管路③</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99902994"/>
              </p:ext>
            </p:extLst>
          </p:nvPr>
        </p:nvGraphicFramePr>
        <p:xfrm>
          <a:off x="506004" y="1298004"/>
          <a:ext cx="9003755" cy="5042280"/>
        </p:xfrm>
        <a:graphic>
          <a:graphicData uri="http://schemas.openxmlformats.org/drawingml/2006/table">
            <a:tbl>
              <a:tblPr firstRow="1" bandRow="1">
                <a:tableStyleId>{5C22544A-7EE6-4342-B048-85BDC9FD1C3A}</a:tableStyleId>
              </a:tblPr>
              <a:tblGrid>
                <a:gridCol w="993245">
                  <a:extLst>
                    <a:ext uri="{9D8B030D-6E8A-4147-A177-3AD203B41FA5}">
                      <a16:colId xmlns:a16="http://schemas.microsoft.com/office/drawing/2014/main" val="1716734234"/>
                    </a:ext>
                  </a:extLst>
                </a:gridCol>
                <a:gridCol w="1203108">
                  <a:extLst>
                    <a:ext uri="{9D8B030D-6E8A-4147-A177-3AD203B41FA5}">
                      <a16:colId xmlns:a16="http://schemas.microsoft.com/office/drawing/2014/main" val="3868781665"/>
                    </a:ext>
                  </a:extLst>
                </a:gridCol>
                <a:gridCol w="1124055">
                  <a:extLst>
                    <a:ext uri="{9D8B030D-6E8A-4147-A177-3AD203B41FA5}">
                      <a16:colId xmlns:a16="http://schemas.microsoft.com/office/drawing/2014/main" val="3511961762"/>
                    </a:ext>
                  </a:extLst>
                </a:gridCol>
                <a:gridCol w="2074140">
                  <a:extLst>
                    <a:ext uri="{9D8B030D-6E8A-4147-A177-3AD203B41FA5}">
                      <a16:colId xmlns:a16="http://schemas.microsoft.com/office/drawing/2014/main" val="504868622"/>
                    </a:ext>
                  </a:extLst>
                </a:gridCol>
                <a:gridCol w="2620208">
                  <a:extLst>
                    <a:ext uri="{9D8B030D-6E8A-4147-A177-3AD203B41FA5}">
                      <a16:colId xmlns:a16="http://schemas.microsoft.com/office/drawing/2014/main" val="3548261750"/>
                    </a:ext>
                  </a:extLst>
                </a:gridCol>
                <a:gridCol w="988999">
                  <a:extLst>
                    <a:ext uri="{9D8B030D-6E8A-4147-A177-3AD203B41FA5}">
                      <a16:colId xmlns:a16="http://schemas.microsoft.com/office/drawing/2014/main" val="4276652360"/>
                    </a:ext>
                  </a:extLst>
                </a:gridCol>
              </a:tblGrid>
              <a:tr h="699853">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167308062"/>
                  </a:ext>
                </a:extLst>
              </a:tr>
              <a:tr h="1589405">
                <a:tc>
                  <a:txBody>
                    <a:bodyPr/>
                    <a:lstStyle/>
                    <a:p>
                      <a:pPr algn="ctr"/>
                      <a:r>
                        <a:rPr kumimoji="1" lang="en-US" altLang="ja-JP" sz="1600" dirty="0"/>
                        <a:t>6</a:t>
                      </a:r>
                      <a:r>
                        <a:rPr kumimoji="1" lang="ja-JP" altLang="en-US" sz="1600" dirty="0"/>
                        <a:t>月</a:t>
                      </a:r>
                      <a:r>
                        <a:rPr kumimoji="1" lang="en-US" altLang="ja-JP" sz="1600" dirty="0"/>
                        <a:t>30</a:t>
                      </a:r>
                      <a:r>
                        <a:rPr kumimoji="1" lang="ja-JP" altLang="en-US" sz="1600" dirty="0"/>
                        <a:t>日</a:t>
                      </a:r>
                    </a:p>
                  </a:txBody>
                  <a:tcPr anchor="ctr"/>
                </a:tc>
                <a:tc>
                  <a:txBody>
                    <a:bodyPr/>
                    <a:lstStyle/>
                    <a:p>
                      <a:pPr algn="l"/>
                      <a:r>
                        <a:rPr kumimoji="1" lang="ja-JP" altLang="en-US" sz="1600" dirty="0"/>
                        <a:t>道路陥没にによる自転車転倒</a:t>
                      </a:r>
                    </a:p>
                  </a:txBody>
                  <a:tcPr anchor="ctr"/>
                </a:tc>
                <a:tc>
                  <a:txBody>
                    <a:bodyPr/>
                    <a:lstStyle/>
                    <a:p>
                      <a:pPr algn="l"/>
                      <a:r>
                        <a:rPr kumimoji="1" lang="ja-JP" altLang="en-US" sz="1600" dirty="0"/>
                        <a:t>集水ます目地不良</a:t>
                      </a:r>
                      <a:endParaRPr kumimoji="1" lang="en-US" altLang="ja-JP" sz="1600" dirty="0"/>
                    </a:p>
                    <a:p>
                      <a:pPr algn="l"/>
                      <a:endParaRPr kumimoji="1" lang="en-US" altLang="ja-JP" sz="1600" dirty="0"/>
                    </a:p>
                    <a:p>
                      <a:pPr algn="l"/>
                      <a:r>
                        <a:rPr kumimoji="1" lang="ja-JP" altLang="en-US" sz="1400" dirty="0"/>
                        <a:t>（老朽化）</a:t>
                      </a:r>
                    </a:p>
                  </a:txBody>
                  <a:tcPr anchor="ctr"/>
                </a:tc>
                <a:tc>
                  <a:txBody>
                    <a:bodyPr/>
                    <a:lstStyle/>
                    <a:p>
                      <a:pPr algn="l"/>
                      <a:r>
                        <a:rPr kumimoji="1" lang="ja-JP" altLang="en-US" sz="1600" dirty="0"/>
                        <a:t>計画に基づいた巡視</a:t>
                      </a:r>
                    </a:p>
                  </a:txBody>
                  <a:tcPr anchor="ctr"/>
                </a:tc>
                <a:tc>
                  <a:txBody>
                    <a:bodyPr/>
                    <a:lstStyle/>
                    <a:p>
                      <a:r>
                        <a:rPr kumimoji="1" lang="ja-JP" altLang="en-US" sz="1600" kern="1200" dirty="0">
                          <a:solidFill>
                            <a:schemeClr val="dk1"/>
                          </a:solidFill>
                          <a:latin typeface="+mn-lt"/>
                          <a:ea typeface="+mn-ea"/>
                          <a:cs typeface="+mn-cs"/>
                        </a:rPr>
                        <a:t>同一路線において同様の事故を防止するため、取付管・集水ますの内部調査を実施し、不具合箇所があれば直ちに補修を行う。	</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4125272486"/>
                  </a:ext>
                </a:extLst>
              </a:tr>
              <a:tr h="994528">
                <a:tc>
                  <a:txBody>
                    <a:bodyPr/>
                    <a:lstStyle/>
                    <a:p>
                      <a:pPr algn="ctr"/>
                      <a:r>
                        <a:rPr kumimoji="1" lang="en-US" altLang="ja-JP" sz="1600" dirty="0"/>
                        <a:t>7</a:t>
                      </a:r>
                      <a:r>
                        <a:rPr kumimoji="1" lang="ja-JP" altLang="en-US" sz="1600" dirty="0"/>
                        <a:t>月</a:t>
                      </a:r>
                      <a:r>
                        <a:rPr kumimoji="1" lang="en-US" altLang="ja-JP" sz="1600" dirty="0"/>
                        <a:t>2</a:t>
                      </a:r>
                      <a:r>
                        <a:rPr kumimoji="1" lang="ja-JP" altLang="en-US" sz="1600" dirty="0"/>
                        <a:t>日</a:t>
                      </a:r>
                    </a:p>
                  </a:txBody>
                  <a:tcPr anchor="ctr"/>
                </a:tc>
                <a:tc>
                  <a:txBody>
                    <a:bodyPr/>
                    <a:lstStyle/>
                    <a:p>
                      <a:pPr algn="l"/>
                      <a:r>
                        <a:rPr kumimoji="1" lang="ja-JP" altLang="en-US" sz="1600" dirty="0"/>
                        <a:t>道路陥没にによる車両損傷</a:t>
                      </a:r>
                    </a:p>
                  </a:txBody>
                  <a:tcPr anchor="ctr"/>
                </a:tc>
                <a:tc>
                  <a:txBody>
                    <a:bodyPr/>
                    <a:lstStyle/>
                    <a:p>
                      <a:pPr algn="l"/>
                      <a:r>
                        <a:rPr kumimoji="1" lang="ja-JP" altLang="en-US" sz="1600" dirty="0"/>
                        <a:t>集水ます目地不良</a:t>
                      </a:r>
                      <a:endParaRPr kumimoji="1" lang="en-US" altLang="ja-JP" sz="1600" dirty="0"/>
                    </a:p>
                    <a:p>
                      <a:pPr algn="l"/>
                      <a:endParaRPr kumimoji="1" lang="en-US" altLang="ja-JP" sz="1600" dirty="0"/>
                    </a:p>
                    <a:p>
                      <a:pPr algn="l"/>
                      <a:r>
                        <a:rPr kumimoji="1" lang="ja-JP" altLang="en-US" sz="1400" dirty="0"/>
                        <a:t>（老朽化）</a:t>
                      </a:r>
                    </a:p>
                  </a:txBody>
                  <a:tcPr anchor="ctr"/>
                </a:tc>
                <a:tc>
                  <a:txBody>
                    <a:bodyPr/>
                    <a:lstStyle/>
                    <a:p>
                      <a:pPr algn="l"/>
                      <a:r>
                        <a:rPr kumimoji="1" lang="ja-JP" altLang="en-US" sz="1600" dirty="0"/>
                        <a:t>計画的な巡視</a:t>
                      </a:r>
                    </a:p>
                  </a:txBody>
                  <a:tcPr anchor="ctr"/>
                </a:tc>
                <a:tc>
                  <a:txBody>
                    <a:bodyPr/>
                    <a:lstStyle/>
                    <a:p>
                      <a:r>
                        <a:rPr kumimoji="1" lang="ja-JP" altLang="en-US" sz="1600" kern="1200" dirty="0">
                          <a:solidFill>
                            <a:schemeClr val="dk1"/>
                          </a:solidFill>
                          <a:latin typeface="+mn-lt"/>
                          <a:ea typeface="+mn-ea"/>
                          <a:cs typeface="+mn-cs"/>
                        </a:rPr>
                        <a:t>同一区間における取付管・集水ますの調査を実施し、不具合箇所があれば直ちに補修</a:t>
                      </a:r>
                      <a:endParaRPr kumimoji="1" lang="ja-JP" altLang="en-US" sz="1800" b="0" i="0" u="none" strike="noStrike" kern="1200" baseline="0" dirty="0">
                        <a:solidFill>
                          <a:schemeClr val="dk1"/>
                        </a:solidFill>
                        <a:latin typeface="+mn-lt"/>
                        <a:ea typeface="+mn-ea"/>
                        <a:cs typeface="+mn-cs"/>
                      </a:endParaRP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889943566"/>
                  </a:ext>
                </a:extLst>
              </a:tr>
              <a:tr h="1716702">
                <a:tc>
                  <a:txBody>
                    <a:bodyPr/>
                    <a:lstStyle/>
                    <a:p>
                      <a:pPr algn="ctr"/>
                      <a:r>
                        <a:rPr kumimoji="1" lang="en-US" altLang="ja-JP" sz="1600" dirty="0"/>
                        <a:t>7</a:t>
                      </a:r>
                      <a:r>
                        <a:rPr kumimoji="1" lang="ja-JP" altLang="en-US" sz="1600" dirty="0"/>
                        <a:t>月</a:t>
                      </a:r>
                      <a:r>
                        <a:rPr kumimoji="1" lang="en-US" altLang="ja-JP" sz="1600" dirty="0"/>
                        <a:t>13</a:t>
                      </a:r>
                      <a:r>
                        <a:rPr kumimoji="1" lang="ja-JP" altLang="en-US" sz="1600" dirty="0"/>
                        <a:t>日</a:t>
                      </a:r>
                    </a:p>
                  </a:txBody>
                  <a:tcPr anchor="ctr"/>
                </a:tc>
                <a:tc>
                  <a:txBody>
                    <a:bodyPr/>
                    <a:lstStyle/>
                    <a:p>
                      <a:pPr algn="l"/>
                      <a:r>
                        <a:rPr kumimoji="1" lang="ja-JP" altLang="en-US" sz="1600" dirty="0"/>
                        <a:t>不明管閉塞による排水不良</a:t>
                      </a:r>
                    </a:p>
                  </a:txBody>
                  <a:tcPr anchor="ctr"/>
                </a:tc>
                <a:tc>
                  <a:txBody>
                    <a:bodyPr/>
                    <a:lstStyle/>
                    <a:p>
                      <a:r>
                        <a:rPr kumimoji="1" lang="ja-JP" altLang="en-US" sz="1600" kern="1200" dirty="0">
                          <a:solidFill>
                            <a:schemeClr val="dk1"/>
                          </a:solidFill>
                          <a:latin typeface="+mn-lt"/>
                          <a:ea typeface="+mn-ea"/>
                          <a:cs typeface="+mn-cs"/>
                        </a:rPr>
                        <a:t>利用実態確認不足による土砂流入防止閉塞措置</a:t>
                      </a:r>
                      <a:endParaRPr kumimoji="1" lang="en-US" altLang="ja-JP" sz="1400" kern="1200" dirty="0">
                        <a:solidFill>
                          <a:schemeClr val="dk1"/>
                        </a:solidFill>
                        <a:latin typeface="+mn-lt"/>
                        <a:ea typeface="+mn-ea"/>
                        <a:cs typeface="+mn-cs"/>
                      </a:endParaRPr>
                    </a:p>
                    <a:p>
                      <a:endParaRPr kumimoji="1" lang="en-US" altLang="ja-JP" sz="1200" b="0" i="0" u="none" strike="noStrike" kern="1200" baseline="0" dirty="0">
                        <a:solidFill>
                          <a:schemeClr val="dk1"/>
                        </a:solidFill>
                        <a:latin typeface="+mn-lt"/>
                        <a:ea typeface="+mn-ea"/>
                        <a:cs typeface="+mn-cs"/>
                      </a:endParaRPr>
                    </a:p>
                    <a:p>
                      <a:r>
                        <a:rPr kumimoji="1" lang="ja-JP" altLang="en-US" sz="1200" b="0" i="0" u="none" strike="noStrike" kern="1200" baseline="0" dirty="0">
                          <a:solidFill>
                            <a:schemeClr val="dk1"/>
                          </a:solidFill>
                          <a:latin typeface="+mn-lt"/>
                          <a:ea typeface="+mn-ea"/>
                          <a:cs typeface="+mn-cs"/>
                        </a:rPr>
                        <a:t>（確認不足）</a:t>
                      </a:r>
                    </a:p>
                  </a:txBody>
                  <a:tcPr anchor="ctr"/>
                </a:tc>
                <a:tc>
                  <a:txBody>
                    <a:bodyPr/>
                    <a:lstStyle/>
                    <a:p>
                      <a:pPr algn="l"/>
                      <a:r>
                        <a:rPr kumimoji="1" lang="ja-JP" altLang="en-US" sz="1600" dirty="0"/>
                        <a:t>維持管理に必要となる集水ます新設</a:t>
                      </a:r>
                    </a:p>
                  </a:txBody>
                  <a:tcPr anchor="ctr"/>
                </a:tc>
                <a:tc>
                  <a:txBody>
                    <a:bodyPr/>
                    <a:lstStyle/>
                    <a:p>
                      <a:endParaRPr kumimoji="1" lang="ja-JP" altLang="en-US" sz="1800" b="0" i="0" u="none" strike="noStrike" kern="1200" baseline="0" dirty="0">
                        <a:solidFill>
                          <a:schemeClr val="dk1"/>
                        </a:solidFill>
                        <a:latin typeface="+mn-lt"/>
                        <a:ea typeface="+mn-ea"/>
                        <a:cs typeface="+mn-cs"/>
                      </a:endParaRPr>
                    </a:p>
                    <a:p>
                      <a:r>
                        <a:rPr kumimoji="1" lang="ja-JP" altLang="en-US" sz="1600" kern="1200" dirty="0">
                          <a:solidFill>
                            <a:schemeClr val="dk1"/>
                          </a:solidFill>
                          <a:latin typeface="+mn-lt"/>
                          <a:ea typeface="+mn-ea"/>
                          <a:cs typeface="+mn-cs"/>
                        </a:rPr>
                        <a:t> 不明管閉塞にあたっては、可能な限りの調査を実施し、慎重に排水利用の実態を見極めて行うものとする</a:t>
                      </a:r>
                      <a:endParaRPr kumimoji="1" lang="ja-JP" altLang="en-US" sz="1600" dirty="0"/>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306528898"/>
                  </a:ext>
                </a:extLst>
              </a:tr>
            </a:tbl>
          </a:graphicData>
        </a:graphic>
      </p:graphicFrame>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26</a:t>
            </a:fld>
            <a:endParaRPr kumimoji="1" lang="ja-JP" altLang="en-US"/>
          </a:p>
        </p:txBody>
      </p:sp>
      <p:sp>
        <p:nvSpPr>
          <p:cNvPr id="3" name="角丸四角形 6">
            <a:extLst>
              <a:ext uri="{FF2B5EF4-FFF2-40B4-BE49-F238E27FC236}">
                <a16:creationId xmlns:a16="http://schemas.microsoft.com/office/drawing/2014/main" id="{86F9E1FD-2E73-0E2C-1D47-D32B8996FF8C}"/>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7120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管路④</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58035828"/>
              </p:ext>
            </p:extLst>
          </p:nvPr>
        </p:nvGraphicFramePr>
        <p:xfrm>
          <a:off x="506004" y="1386406"/>
          <a:ext cx="8882744" cy="5082812"/>
        </p:xfrm>
        <a:graphic>
          <a:graphicData uri="http://schemas.openxmlformats.org/drawingml/2006/table">
            <a:tbl>
              <a:tblPr firstRow="1" bandRow="1">
                <a:tableStyleId>{5C22544A-7EE6-4342-B048-85BDC9FD1C3A}</a:tableStyleId>
              </a:tblPr>
              <a:tblGrid>
                <a:gridCol w="1037046">
                  <a:extLst>
                    <a:ext uri="{9D8B030D-6E8A-4147-A177-3AD203B41FA5}">
                      <a16:colId xmlns:a16="http://schemas.microsoft.com/office/drawing/2014/main" val="1716734234"/>
                    </a:ext>
                  </a:extLst>
                </a:gridCol>
                <a:gridCol w="1132883">
                  <a:extLst>
                    <a:ext uri="{9D8B030D-6E8A-4147-A177-3AD203B41FA5}">
                      <a16:colId xmlns:a16="http://schemas.microsoft.com/office/drawing/2014/main" val="3868781665"/>
                    </a:ext>
                  </a:extLst>
                </a:gridCol>
                <a:gridCol w="1282868">
                  <a:extLst>
                    <a:ext uri="{9D8B030D-6E8A-4147-A177-3AD203B41FA5}">
                      <a16:colId xmlns:a16="http://schemas.microsoft.com/office/drawing/2014/main" val="3511961762"/>
                    </a:ext>
                  </a:extLst>
                </a:gridCol>
                <a:gridCol w="1974816">
                  <a:extLst>
                    <a:ext uri="{9D8B030D-6E8A-4147-A177-3AD203B41FA5}">
                      <a16:colId xmlns:a16="http://schemas.microsoft.com/office/drawing/2014/main" val="504868622"/>
                    </a:ext>
                  </a:extLst>
                </a:gridCol>
                <a:gridCol w="2483760">
                  <a:extLst>
                    <a:ext uri="{9D8B030D-6E8A-4147-A177-3AD203B41FA5}">
                      <a16:colId xmlns:a16="http://schemas.microsoft.com/office/drawing/2014/main" val="3548261750"/>
                    </a:ext>
                  </a:extLst>
                </a:gridCol>
                <a:gridCol w="971371">
                  <a:extLst>
                    <a:ext uri="{9D8B030D-6E8A-4147-A177-3AD203B41FA5}">
                      <a16:colId xmlns:a16="http://schemas.microsoft.com/office/drawing/2014/main" val="2327673157"/>
                    </a:ext>
                  </a:extLst>
                </a:gridCol>
              </a:tblGrid>
              <a:tr h="555594">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167308062"/>
                  </a:ext>
                </a:extLst>
              </a:tr>
              <a:tr h="1711542">
                <a:tc>
                  <a:txBody>
                    <a:bodyPr/>
                    <a:lstStyle/>
                    <a:p>
                      <a:pPr algn="ctr"/>
                      <a:r>
                        <a:rPr kumimoji="1" lang="en-US" altLang="ja-JP" sz="1600" dirty="0"/>
                        <a:t>7</a:t>
                      </a:r>
                      <a:r>
                        <a:rPr kumimoji="1" lang="ja-JP" altLang="en-US" sz="1600" dirty="0"/>
                        <a:t>月</a:t>
                      </a:r>
                      <a:r>
                        <a:rPr kumimoji="1" lang="en-US" altLang="ja-JP" sz="1600" dirty="0"/>
                        <a:t>15</a:t>
                      </a:r>
                      <a:r>
                        <a:rPr kumimoji="1" lang="ja-JP" altLang="en-US" sz="1600" dirty="0"/>
                        <a:t>日</a:t>
                      </a:r>
                    </a:p>
                  </a:txBody>
                  <a:tcPr anchor="ctr"/>
                </a:tc>
                <a:tc>
                  <a:txBody>
                    <a:bodyPr/>
                    <a:lstStyle/>
                    <a:p>
                      <a:r>
                        <a:rPr kumimoji="1" lang="ja-JP" altLang="en-US" sz="1600" dirty="0"/>
                        <a:t>マンホール蓋ズレ上がりによる車両損傷</a:t>
                      </a:r>
                    </a:p>
                  </a:txBody>
                  <a:tcPr anchor="ctr"/>
                </a:tc>
                <a:tc>
                  <a:txBody>
                    <a:bodyPr/>
                    <a:lstStyle/>
                    <a:p>
                      <a:r>
                        <a:rPr kumimoji="1" lang="ja-JP" altLang="en-US" sz="1600" kern="1200" dirty="0">
                          <a:solidFill>
                            <a:schemeClr val="dk1"/>
                          </a:solidFill>
                          <a:latin typeface="+mn-lt"/>
                          <a:ea typeface="+mn-ea"/>
                          <a:cs typeface="+mn-cs"/>
                        </a:rPr>
                        <a:t>蝶番欠落</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600" kern="1200" dirty="0">
                          <a:solidFill>
                            <a:schemeClr val="dk1"/>
                          </a:solidFill>
                          <a:latin typeface="+mn-lt"/>
                          <a:ea typeface="+mn-ea"/>
                          <a:cs typeface="+mn-cs"/>
                        </a:rPr>
                        <a:t>（老朽化）</a:t>
                      </a:r>
                    </a:p>
                  </a:txBody>
                  <a:tcPr anchor="ctr"/>
                </a:tc>
                <a:tc>
                  <a:txBody>
                    <a:bodyPr/>
                    <a:lstStyle/>
                    <a:p>
                      <a:r>
                        <a:rPr kumimoji="1" lang="ja-JP" altLang="en-US" sz="1600" dirty="0"/>
                        <a:t>計画に基づいた巡視点検</a:t>
                      </a:r>
                      <a:endParaRPr kumimoji="1" lang="en-US" altLang="ja-JP" sz="1600" dirty="0"/>
                    </a:p>
                  </a:txBody>
                  <a:tcPr anchor="ctr"/>
                </a:tc>
                <a:tc>
                  <a:txBody>
                    <a:bodyPr/>
                    <a:lstStyle/>
                    <a:p>
                      <a:pPr algn="l"/>
                      <a:r>
                        <a:rPr kumimoji="1" lang="ja-JP" altLang="en-US" sz="1600" dirty="0"/>
                        <a:t>同一路線においてマンホール蓋について点検</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4125272486"/>
                  </a:ext>
                </a:extLst>
              </a:tr>
              <a:tr h="1120457">
                <a:tc>
                  <a:txBody>
                    <a:bodyPr/>
                    <a:lstStyle/>
                    <a:p>
                      <a:pPr algn="ctr"/>
                      <a:r>
                        <a:rPr kumimoji="1" lang="en-US" altLang="ja-JP" sz="1600" dirty="0"/>
                        <a:t>7</a:t>
                      </a:r>
                      <a:r>
                        <a:rPr kumimoji="1" lang="ja-JP" altLang="en-US" sz="1600" dirty="0"/>
                        <a:t>月</a:t>
                      </a:r>
                      <a:r>
                        <a:rPr kumimoji="1" lang="en-US" altLang="ja-JP" sz="1600" dirty="0"/>
                        <a:t>24</a:t>
                      </a:r>
                      <a:r>
                        <a:rPr kumimoji="1" lang="ja-JP" altLang="en-US" sz="1600" dirty="0"/>
                        <a:t>日</a:t>
                      </a:r>
                    </a:p>
                  </a:txBody>
                  <a:tcPr anchor="ctr"/>
                </a:tc>
                <a:tc>
                  <a:txBody>
                    <a:bodyPr/>
                    <a:lstStyle/>
                    <a:p>
                      <a:pPr algn="l"/>
                      <a:r>
                        <a:rPr kumimoji="1" lang="ja-JP" altLang="en-US" sz="1600" dirty="0"/>
                        <a:t>側溝排水管閉塞による排水不良</a:t>
                      </a:r>
                    </a:p>
                  </a:txBody>
                  <a:tcPr anchor="ctr"/>
                </a:tc>
                <a:tc>
                  <a:txBody>
                    <a:bodyPr/>
                    <a:lstStyle/>
                    <a:p>
                      <a:pPr algn="l"/>
                      <a:r>
                        <a:rPr kumimoji="1" lang="ja-JP" altLang="en-US" sz="1600" kern="1200" dirty="0">
                          <a:solidFill>
                            <a:schemeClr val="dk1"/>
                          </a:solidFill>
                          <a:latin typeface="+mn-lt"/>
                          <a:ea typeface="+mn-ea"/>
                          <a:cs typeface="+mn-cs"/>
                        </a:rPr>
                        <a:t>会所修繕時の排水管閉塞</a:t>
                      </a:r>
                      <a:endParaRPr kumimoji="1" lang="en-US" altLang="ja-JP" sz="1600" kern="1200" dirty="0">
                        <a:solidFill>
                          <a:schemeClr val="dk1"/>
                        </a:solidFill>
                        <a:latin typeface="+mn-lt"/>
                        <a:ea typeface="+mn-ea"/>
                        <a:cs typeface="+mn-cs"/>
                      </a:endParaRPr>
                    </a:p>
                    <a:p>
                      <a:pPr algn="l"/>
                      <a:endParaRPr kumimoji="1" lang="en-US" altLang="ja-JP" sz="1600" kern="1200" dirty="0">
                        <a:solidFill>
                          <a:schemeClr val="dk1"/>
                        </a:solidFill>
                        <a:latin typeface="+mn-lt"/>
                        <a:ea typeface="+mn-ea"/>
                        <a:cs typeface="+mn-cs"/>
                      </a:endParaRPr>
                    </a:p>
                    <a:p>
                      <a:pPr algn="l"/>
                      <a:r>
                        <a:rPr kumimoji="1" lang="ja-JP" altLang="en-US" sz="1400" kern="1200" dirty="0">
                          <a:solidFill>
                            <a:schemeClr val="dk1"/>
                          </a:solidFill>
                          <a:latin typeface="+mn-lt"/>
                          <a:ea typeface="+mn-ea"/>
                          <a:cs typeface="+mn-cs"/>
                        </a:rPr>
                        <a:t>（確認不足）</a:t>
                      </a:r>
                      <a:endParaRPr kumimoji="1" lang="ja-JP" alt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水路敷舗装不具合による会所修繕</a:t>
                      </a:r>
                    </a:p>
                  </a:txBody>
                  <a:tcPr anchor="ctr"/>
                </a:tc>
                <a:tc>
                  <a:txBody>
                    <a:bodyPr/>
                    <a:lstStyle/>
                    <a:p>
                      <a:pPr algn="l"/>
                      <a:r>
                        <a:rPr kumimoji="1" lang="ja-JP" altLang="en-US" sz="1400" dirty="0"/>
                        <a:t>会所壁面の清掃等を行い、点検鏡等で目視により十分な確認を行うとともに、周囲の確認できる排水口や点検口に水を流し、接続先及び確認振動音等により、接続先を確認する。</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889943566"/>
                  </a:ext>
                </a:extLst>
              </a:tr>
              <a:tr h="1420550">
                <a:tc>
                  <a:txBody>
                    <a:bodyPr/>
                    <a:lstStyle/>
                    <a:p>
                      <a:pPr algn="ctr"/>
                      <a:r>
                        <a:rPr kumimoji="1" lang="en-US" altLang="ja-JP" sz="1600" dirty="0"/>
                        <a:t>7</a:t>
                      </a:r>
                      <a:r>
                        <a:rPr kumimoji="1" lang="ja-JP" altLang="en-US" sz="1600" dirty="0"/>
                        <a:t>月</a:t>
                      </a:r>
                      <a:r>
                        <a:rPr kumimoji="1" lang="en-US" altLang="ja-JP" sz="1600" dirty="0"/>
                        <a:t>31</a:t>
                      </a:r>
                      <a:r>
                        <a:rPr kumimoji="1" lang="ja-JP" altLang="en-US" sz="1600" dirty="0"/>
                        <a:t>日</a:t>
                      </a:r>
                    </a:p>
                  </a:txBody>
                  <a:tcPr anchor="ctr"/>
                </a:tc>
                <a:tc>
                  <a:txBody>
                    <a:bodyPr/>
                    <a:lstStyle/>
                    <a:p>
                      <a:r>
                        <a:rPr kumimoji="1" lang="ja-JP" altLang="en-US" sz="1600" dirty="0"/>
                        <a:t>陥没による車両損傷</a:t>
                      </a:r>
                      <a:endParaRPr kumimoji="1" lang="en-US" altLang="ja-JP" sz="1600" dirty="0"/>
                    </a:p>
                  </a:txBody>
                  <a:tcPr anchor="ctr"/>
                </a:tc>
                <a:tc>
                  <a:txBody>
                    <a:bodyPr/>
                    <a:lstStyle/>
                    <a:p>
                      <a:pPr algn="l"/>
                      <a:r>
                        <a:rPr kumimoji="1" lang="ja-JP" altLang="en-US" sz="1600" dirty="0"/>
                        <a:t>マンホール目地不良</a:t>
                      </a:r>
                      <a:endParaRPr kumimoji="1" lang="en-US" altLang="ja-JP" sz="1600" dirty="0"/>
                    </a:p>
                    <a:p>
                      <a:pPr algn="l"/>
                      <a:endParaRPr kumimoji="1" lang="en-US" altLang="ja-JP" sz="1600" dirty="0"/>
                    </a:p>
                    <a:p>
                      <a:pPr algn="l"/>
                      <a:r>
                        <a:rPr kumimoji="1" lang="ja-JP" altLang="en-US" sz="1600" dirty="0"/>
                        <a:t>（老朽化）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計画に基づいた巡視</a:t>
                      </a:r>
                    </a:p>
                  </a:txBody>
                  <a:tcPr anchor="ctr"/>
                </a:tc>
                <a:tc>
                  <a:txBody>
                    <a:bodyPr/>
                    <a:lstStyle/>
                    <a:p>
                      <a:r>
                        <a:rPr kumimoji="1" lang="ja-JP" altLang="en-US" sz="1600" b="0" i="0" u="none" strike="noStrike" kern="1200" baseline="0" dirty="0">
                          <a:solidFill>
                            <a:schemeClr val="dk1"/>
                          </a:solidFill>
                          <a:latin typeface="+mn-lt"/>
                          <a:ea typeface="+mn-ea"/>
                          <a:cs typeface="+mn-cs"/>
                        </a:rPr>
                        <a:t>同一路線においてマンホールの内部点検</a:t>
                      </a:r>
                      <a:endParaRPr kumimoji="1" lang="ja-JP" altLang="en-US" sz="1600" dirty="0"/>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306528898"/>
                  </a:ext>
                </a:extLst>
              </a:tr>
            </a:tbl>
          </a:graphicData>
        </a:graphic>
      </p:graphicFrame>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27</a:t>
            </a:fld>
            <a:endParaRPr kumimoji="1" lang="ja-JP" altLang="en-US"/>
          </a:p>
        </p:txBody>
      </p:sp>
      <p:sp>
        <p:nvSpPr>
          <p:cNvPr id="3" name="角丸四角形 6">
            <a:extLst>
              <a:ext uri="{FF2B5EF4-FFF2-40B4-BE49-F238E27FC236}">
                <a16:creationId xmlns:a16="http://schemas.microsoft.com/office/drawing/2014/main" id="{8DCF52CB-1149-AB45-1053-CEB2A12DEF90}"/>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170422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管路⑤</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644924901"/>
              </p:ext>
            </p:extLst>
          </p:nvPr>
        </p:nvGraphicFramePr>
        <p:xfrm>
          <a:off x="506004" y="1386406"/>
          <a:ext cx="8882744" cy="5021852"/>
        </p:xfrm>
        <a:graphic>
          <a:graphicData uri="http://schemas.openxmlformats.org/drawingml/2006/table">
            <a:tbl>
              <a:tblPr firstRow="1" bandRow="1">
                <a:tableStyleId>{5C22544A-7EE6-4342-B048-85BDC9FD1C3A}</a:tableStyleId>
              </a:tblPr>
              <a:tblGrid>
                <a:gridCol w="1037046">
                  <a:extLst>
                    <a:ext uri="{9D8B030D-6E8A-4147-A177-3AD203B41FA5}">
                      <a16:colId xmlns:a16="http://schemas.microsoft.com/office/drawing/2014/main" val="1716734234"/>
                    </a:ext>
                  </a:extLst>
                </a:gridCol>
                <a:gridCol w="1132883">
                  <a:extLst>
                    <a:ext uri="{9D8B030D-6E8A-4147-A177-3AD203B41FA5}">
                      <a16:colId xmlns:a16="http://schemas.microsoft.com/office/drawing/2014/main" val="3868781665"/>
                    </a:ext>
                  </a:extLst>
                </a:gridCol>
                <a:gridCol w="1282868">
                  <a:extLst>
                    <a:ext uri="{9D8B030D-6E8A-4147-A177-3AD203B41FA5}">
                      <a16:colId xmlns:a16="http://schemas.microsoft.com/office/drawing/2014/main" val="3511961762"/>
                    </a:ext>
                  </a:extLst>
                </a:gridCol>
                <a:gridCol w="1974816">
                  <a:extLst>
                    <a:ext uri="{9D8B030D-6E8A-4147-A177-3AD203B41FA5}">
                      <a16:colId xmlns:a16="http://schemas.microsoft.com/office/drawing/2014/main" val="504868622"/>
                    </a:ext>
                  </a:extLst>
                </a:gridCol>
                <a:gridCol w="2483760">
                  <a:extLst>
                    <a:ext uri="{9D8B030D-6E8A-4147-A177-3AD203B41FA5}">
                      <a16:colId xmlns:a16="http://schemas.microsoft.com/office/drawing/2014/main" val="3548261750"/>
                    </a:ext>
                  </a:extLst>
                </a:gridCol>
                <a:gridCol w="971371">
                  <a:extLst>
                    <a:ext uri="{9D8B030D-6E8A-4147-A177-3AD203B41FA5}">
                      <a16:colId xmlns:a16="http://schemas.microsoft.com/office/drawing/2014/main" val="2327673157"/>
                    </a:ext>
                  </a:extLst>
                </a:gridCol>
              </a:tblGrid>
              <a:tr h="555594">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167308062"/>
                  </a:ext>
                </a:extLst>
              </a:tr>
              <a:tr h="1711542">
                <a:tc>
                  <a:txBody>
                    <a:bodyPr/>
                    <a:lstStyle/>
                    <a:p>
                      <a:pPr algn="ctr"/>
                      <a:r>
                        <a:rPr kumimoji="1" lang="ja-JP" altLang="en-US" sz="1600" dirty="0"/>
                        <a:t>８月</a:t>
                      </a:r>
                      <a:r>
                        <a:rPr kumimoji="1" lang="en-US" altLang="ja-JP" sz="1600" dirty="0"/>
                        <a:t>17</a:t>
                      </a:r>
                      <a:r>
                        <a:rPr kumimoji="1" lang="ja-JP" altLang="en-US" sz="1600" dirty="0"/>
                        <a:t>日</a:t>
                      </a:r>
                    </a:p>
                  </a:txBody>
                  <a:tcPr anchor="ctr"/>
                </a:tc>
                <a:tc>
                  <a:txBody>
                    <a:bodyPr/>
                    <a:lstStyle/>
                    <a:p>
                      <a:r>
                        <a:rPr kumimoji="1" lang="ja-JP" altLang="en-US" sz="1600" dirty="0"/>
                        <a:t>資材搬出中の車両損傷</a:t>
                      </a:r>
                    </a:p>
                  </a:txBody>
                  <a:tcPr anchor="ctr"/>
                </a:tc>
                <a:tc>
                  <a:txBody>
                    <a:bodyPr/>
                    <a:lstStyle/>
                    <a:p>
                      <a:r>
                        <a:rPr kumimoji="1" lang="ja-JP" altLang="en-US" sz="1600" kern="1200" dirty="0">
                          <a:solidFill>
                            <a:schemeClr val="dk1"/>
                          </a:solidFill>
                          <a:latin typeface="+mn-lt"/>
                          <a:ea typeface="+mn-ea"/>
                          <a:cs typeface="+mn-cs"/>
                        </a:rPr>
                        <a:t>安全確認不足</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400" kern="1200" dirty="0">
                          <a:solidFill>
                            <a:schemeClr val="dk1"/>
                          </a:solidFill>
                          <a:latin typeface="+mn-lt"/>
                          <a:ea typeface="+mn-ea"/>
                          <a:cs typeface="+mn-cs"/>
                        </a:rPr>
                        <a:t>（安全確認）</a:t>
                      </a:r>
                    </a:p>
                  </a:txBody>
                  <a:tcPr anchor="ctr"/>
                </a:tc>
                <a:tc>
                  <a:txBody>
                    <a:bodyPr/>
                    <a:lstStyle/>
                    <a:p>
                      <a:pPr algn="ctr"/>
                      <a:r>
                        <a:rPr kumimoji="1" lang="ja-JP" altLang="en-US" sz="1600" dirty="0"/>
                        <a:t>ー</a:t>
                      </a:r>
                      <a:endParaRPr kumimoji="1" lang="en-US" altLang="ja-JP" sz="1600" dirty="0"/>
                    </a:p>
                  </a:txBody>
                  <a:tcPr anchor="ctr"/>
                </a:tc>
                <a:tc>
                  <a:txBody>
                    <a:bodyPr/>
                    <a:lstStyle/>
                    <a:p>
                      <a:pPr algn="l"/>
                      <a:r>
                        <a:rPr kumimoji="1" lang="ja-JP" altLang="en-US" sz="1600" dirty="0"/>
                        <a:t>安全意識向上を図るため研修実施</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4125272486"/>
                  </a:ext>
                </a:extLst>
              </a:tr>
              <a:tr h="1120457">
                <a:tc>
                  <a:txBody>
                    <a:bodyPr/>
                    <a:lstStyle/>
                    <a:p>
                      <a:pPr algn="ctr"/>
                      <a:r>
                        <a:rPr kumimoji="1" lang="en-US" altLang="ja-JP" sz="1600" dirty="0"/>
                        <a:t>8</a:t>
                      </a:r>
                      <a:r>
                        <a:rPr kumimoji="1" lang="ja-JP" altLang="en-US" sz="1600" dirty="0"/>
                        <a:t>月</a:t>
                      </a:r>
                      <a:r>
                        <a:rPr kumimoji="1" lang="en-US" altLang="ja-JP" sz="1600" dirty="0"/>
                        <a:t>20</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r>
                        <a:rPr kumimoji="1" lang="ja-JP" altLang="en-US" sz="1600" dirty="0"/>
                        <a:t>木根侵入による排水阻害</a:t>
                      </a:r>
                      <a:endParaRPr kumimoji="1" lang="en-US" altLang="ja-JP" sz="1600" dirty="0"/>
                    </a:p>
                    <a:p>
                      <a:endParaRPr kumimoji="1" lang="en-US" altLang="ja-JP" sz="1600" dirty="0"/>
                    </a:p>
                    <a:p>
                      <a:r>
                        <a:rPr kumimoji="1" lang="ja-JP" altLang="en-US" sz="1600" dirty="0"/>
                        <a:t>（老朽化）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計画に基づいた巡視</a:t>
                      </a:r>
                    </a:p>
                  </a:txBody>
                  <a:tcPr anchor="ctr"/>
                </a:tc>
                <a:tc>
                  <a:txBody>
                    <a:bodyPr/>
                    <a:lstStyle/>
                    <a:p>
                      <a:r>
                        <a:rPr kumimoji="1" lang="ja-JP" altLang="en-US" sz="1600" b="0" i="0" u="none" strike="noStrike" kern="1200" baseline="0" dirty="0">
                          <a:solidFill>
                            <a:schemeClr val="dk1"/>
                          </a:solidFill>
                          <a:latin typeface="+mn-lt"/>
                          <a:ea typeface="+mn-ea"/>
                          <a:cs typeface="+mn-cs"/>
                        </a:rPr>
                        <a:t>同一路線の植栽付近の取付管の点検実施</a:t>
                      </a:r>
                      <a:endParaRPr kumimoji="1" lang="en-US" altLang="ja-JP" sz="1600" b="0" i="0" u="none" strike="noStrike" kern="1200" baseline="0" dirty="0">
                        <a:solidFill>
                          <a:schemeClr val="dk1"/>
                        </a:solidFill>
                        <a:latin typeface="+mn-lt"/>
                        <a:ea typeface="+mn-ea"/>
                        <a:cs typeface="+mn-cs"/>
                      </a:endParaRPr>
                    </a:p>
                    <a:p>
                      <a:r>
                        <a:rPr kumimoji="1" lang="ja-JP" altLang="en-US" sz="1600" b="0" i="0" u="none" strike="noStrike" kern="1200" baseline="0" dirty="0">
                          <a:solidFill>
                            <a:schemeClr val="dk1"/>
                          </a:solidFill>
                          <a:latin typeface="+mn-lt"/>
                          <a:ea typeface="+mn-ea"/>
                          <a:cs typeface="+mn-cs"/>
                        </a:rPr>
                        <a:t>当該箇所において取付管を陶管から塩ビ管に布設替え</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889943566"/>
                  </a:ext>
                </a:extLst>
              </a:tr>
              <a:tr h="1420550">
                <a:tc>
                  <a:txBody>
                    <a:bodyPr/>
                    <a:lstStyle/>
                    <a:p>
                      <a:pPr algn="ctr"/>
                      <a:r>
                        <a:rPr kumimoji="1" lang="en-US" altLang="ja-JP" sz="1600" dirty="0"/>
                        <a:t>8</a:t>
                      </a:r>
                      <a:r>
                        <a:rPr kumimoji="1" lang="ja-JP" altLang="en-US" sz="1600" dirty="0"/>
                        <a:t>月</a:t>
                      </a:r>
                      <a:r>
                        <a:rPr kumimoji="1" lang="en-US" altLang="ja-JP" sz="1600" dirty="0"/>
                        <a:t>29</a:t>
                      </a:r>
                      <a:r>
                        <a:rPr kumimoji="1" lang="ja-JP" altLang="en-US" sz="1600" dirty="0"/>
                        <a:t>日</a:t>
                      </a:r>
                    </a:p>
                  </a:txBody>
                  <a:tcPr anchor="ctr"/>
                </a:tc>
                <a:tc>
                  <a:txBody>
                    <a:bodyPr/>
                    <a:lstStyle/>
                    <a:p>
                      <a:r>
                        <a:rPr kumimoji="1" lang="ja-JP" altLang="en-US" sz="1600" dirty="0"/>
                        <a:t>マンホール蓋ズレ上がりによる車両損傷</a:t>
                      </a:r>
                    </a:p>
                  </a:txBody>
                  <a:tcPr anchor="ctr"/>
                </a:tc>
                <a:tc>
                  <a:txBody>
                    <a:bodyPr/>
                    <a:lstStyle/>
                    <a:p>
                      <a:pPr algn="l"/>
                      <a:r>
                        <a:rPr kumimoji="1" lang="ja-JP" altLang="en-US" sz="1600" kern="1200" dirty="0">
                          <a:solidFill>
                            <a:schemeClr val="dk1"/>
                          </a:solidFill>
                          <a:latin typeface="+mn-lt"/>
                          <a:ea typeface="+mn-ea"/>
                          <a:cs typeface="+mn-cs"/>
                        </a:rPr>
                        <a:t>蝶番欠落</a:t>
                      </a:r>
                      <a:endParaRPr kumimoji="1" lang="en-US" altLang="ja-JP" sz="1600" kern="1200" dirty="0">
                        <a:solidFill>
                          <a:schemeClr val="dk1"/>
                        </a:solidFill>
                        <a:latin typeface="+mn-lt"/>
                        <a:ea typeface="+mn-ea"/>
                        <a:cs typeface="+mn-cs"/>
                      </a:endParaRPr>
                    </a:p>
                    <a:p>
                      <a:pPr algn="l"/>
                      <a:endParaRPr kumimoji="1" lang="en-US" altLang="ja-JP" sz="1600" kern="1200" dirty="0">
                        <a:solidFill>
                          <a:schemeClr val="dk1"/>
                        </a:solidFill>
                        <a:latin typeface="+mn-lt"/>
                        <a:ea typeface="+mn-ea"/>
                        <a:cs typeface="+mn-cs"/>
                      </a:endParaRPr>
                    </a:p>
                    <a:p>
                      <a:pPr algn="l"/>
                      <a:r>
                        <a:rPr kumimoji="1" lang="ja-JP" altLang="en-US" sz="1600" kern="1200" dirty="0">
                          <a:solidFill>
                            <a:schemeClr val="dk1"/>
                          </a:solidFill>
                          <a:latin typeface="+mn-lt"/>
                          <a:ea typeface="+mn-ea"/>
                          <a:cs typeface="+mn-cs"/>
                        </a:rPr>
                        <a:t>（老朽化）</a:t>
                      </a:r>
                      <a:endParaRPr kumimoji="1" lang="ja-JP" alt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計画に基づいた点検</a:t>
                      </a:r>
                      <a:endParaRPr kumimoji="1" lang="en-US" altLang="ja-JP" sz="1600" dirty="0"/>
                    </a:p>
                  </a:txBody>
                  <a:tcPr anchor="ctr"/>
                </a:tc>
                <a:tc>
                  <a:txBody>
                    <a:bodyPr/>
                    <a:lstStyle/>
                    <a:p>
                      <a:pPr algn="l"/>
                      <a:r>
                        <a:rPr kumimoji="1" lang="ja-JP" altLang="en-US" sz="1600" dirty="0"/>
                        <a:t>同一路線においてマンホール蓋について点検同様の事案が多く発生しているため、蝶</a:t>
                      </a:r>
                      <a:r>
                        <a:rPr kumimoji="1" lang="ja-JP" altLang="en-US" sz="1600" kern="1200" dirty="0">
                          <a:solidFill>
                            <a:schemeClr val="dk1"/>
                          </a:solidFill>
                          <a:latin typeface="+mn-lt"/>
                          <a:ea typeface="+mn-ea"/>
                          <a:cs typeface="+mn-cs"/>
                        </a:rPr>
                        <a:t>番欠落については再発</a:t>
                      </a:r>
                      <a:r>
                        <a:rPr kumimoji="1" lang="ja-JP" altLang="en-US" sz="1600" dirty="0"/>
                        <a:t>防止策を双方で協議検討を行う</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306528898"/>
                  </a:ext>
                </a:extLst>
              </a:tr>
            </a:tbl>
          </a:graphicData>
        </a:graphic>
      </p:graphicFrame>
      <p:sp>
        <p:nvSpPr>
          <p:cNvPr id="5" name="角丸四角形 4"/>
          <p:cNvSpPr/>
          <p:nvPr/>
        </p:nvSpPr>
        <p:spPr>
          <a:xfrm>
            <a:off x="72908" y="96839"/>
            <a:ext cx="94368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28</a:t>
            </a:fld>
            <a:endParaRPr kumimoji="1" lang="ja-JP" altLang="en-US"/>
          </a:p>
        </p:txBody>
      </p:sp>
    </p:spTree>
    <p:extLst>
      <p:ext uri="{BB962C8B-B14F-4D97-AF65-F5344CB8AC3E}">
        <p14:creationId xmlns:p14="http://schemas.microsoft.com/office/powerpoint/2010/main" val="363796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処理場・抽水所①</a:t>
            </a:r>
          </a:p>
        </p:txBody>
      </p:sp>
      <p:graphicFrame>
        <p:nvGraphicFramePr>
          <p:cNvPr id="4" name="表 3"/>
          <p:cNvGraphicFramePr>
            <a:graphicFrameLocks noGrp="1"/>
          </p:cNvGraphicFramePr>
          <p:nvPr>
            <p:extLst>
              <p:ext uri="{D42A27DB-BD31-4B8C-83A1-F6EECF244321}">
                <p14:modId xmlns:p14="http://schemas.microsoft.com/office/powerpoint/2010/main" val="884694820"/>
              </p:ext>
            </p:extLst>
          </p:nvPr>
        </p:nvGraphicFramePr>
        <p:xfrm>
          <a:off x="506004" y="1386406"/>
          <a:ext cx="8882744" cy="2290662"/>
        </p:xfrm>
        <a:graphic>
          <a:graphicData uri="http://schemas.openxmlformats.org/drawingml/2006/table">
            <a:tbl>
              <a:tblPr firstRow="1" bandRow="1">
                <a:tableStyleId>{5C22544A-7EE6-4342-B048-85BDC9FD1C3A}</a:tableStyleId>
              </a:tblPr>
              <a:tblGrid>
                <a:gridCol w="1037046">
                  <a:extLst>
                    <a:ext uri="{9D8B030D-6E8A-4147-A177-3AD203B41FA5}">
                      <a16:colId xmlns:a16="http://schemas.microsoft.com/office/drawing/2014/main" val="1716734234"/>
                    </a:ext>
                  </a:extLst>
                </a:gridCol>
                <a:gridCol w="1814747">
                  <a:extLst>
                    <a:ext uri="{9D8B030D-6E8A-4147-A177-3AD203B41FA5}">
                      <a16:colId xmlns:a16="http://schemas.microsoft.com/office/drawing/2014/main" val="3868781665"/>
                    </a:ext>
                  </a:extLst>
                </a:gridCol>
                <a:gridCol w="1439055">
                  <a:extLst>
                    <a:ext uri="{9D8B030D-6E8A-4147-A177-3AD203B41FA5}">
                      <a16:colId xmlns:a16="http://schemas.microsoft.com/office/drawing/2014/main" val="3511961762"/>
                    </a:ext>
                  </a:extLst>
                </a:gridCol>
                <a:gridCol w="1136765">
                  <a:extLst>
                    <a:ext uri="{9D8B030D-6E8A-4147-A177-3AD203B41FA5}">
                      <a16:colId xmlns:a16="http://schemas.microsoft.com/office/drawing/2014/main" val="504868622"/>
                    </a:ext>
                  </a:extLst>
                </a:gridCol>
                <a:gridCol w="2483760">
                  <a:extLst>
                    <a:ext uri="{9D8B030D-6E8A-4147-A177-3AD203B41FA5}">
                      <a16:colId xmlns:a16="http://schemas.microsoft.com/office/drawing/2014/main" val="3548261750"/>
                    </a:ext>
                  </a:extLst>
                </a:gridCol>
                <a:gridCol w="971371">
                  <a:extLst>
                    <a:ext uri="{9D8B030D-6E8A-4147-A177-3AD203B41FA5}">
                      <a16:colId xmlns:a16="http://schemas.microsoft.com/office/drawing/2014/main" val="2327673157"/>
                    </a:ext>
                  </a:extLst>
                </a:gridCol>
              </a:tblGrid>
              <a:tr h="555594">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167308062"/>
                  </a:ext>
                </a:extLst>
              </a:tr>
              <a:tr h="1711542">
                <a:tc>
                  <a:txBody>
                    <a:bodyPr/>
                    <a:lstStyle/>
                    <a:p>
                      <a:pPr algn="ctr"/>
                      <a:r>
                        <a:rPr kumimoji="1" lang="en-US" altLang="ja-JP" sz="1600" dirty="0"/>
                        <a:t>4</a:t>
                      </a:r>
                      <a:r>
                        <a:rPr kumimoji="1" lang="ja-JP" altLang="en-US" sz="1600" dirty="0"/>
                        <a:t>月</a:t>
                      </a:r>
                      <a:r>
                        <a:rPr kumimoji="1" lang="en-US" altLang="ja-JP" sz="1600" dirty="0"/>
                        <a:t>21</a:t>
                      </a:r>
                      <a:r>
                        <a:rPr kumimoji="1" lang="ja-JP" altLang="en-US" sz="1600" dirty="0"/>
                        <a:t>日</a:t>
                      </a:r>
                    </a:p>
                  </a:txBody>
                  <a:tcPr anchor="ctr"/>
                </a:tc>
                <a:tc>
                  <a:txBody>
                    <a:bodyPr/>
                    <a:lstStyle/>
                    <a:p>
                      <a:r>
                        <a:rPr kumimoji="1" lang="ja-JP" altLang="en-US" sz="1600" dirty="0"/>
                        <a:t>場内剪定作業中、場外へ枝落下に</a:t>
                      </a:r>
                      <a:endParaRPr kumimoji="1" lang="en-US" altLang="ja-JP" sz="1600" dirty="0"/>
                    </a:p>
                    <a:p>
                      <a:r>
                        <a:rPr kumimoji="1" lang="ja-JP" altLang="en-US" sz="1600" dirty="0"/>
                        <a:t>よる接触転倒被災</a:t>
                      </a:r>
                    </a:p>
                  </a:txBody>
                  <a:tcPr anchor="ctr"/>
                </a:tc>
                <a:tc>
                  <a:txBody>
                    <a:bodyPr/>
                    <a:lstStyle/>
                    <a:p>
                      <a:r>
                        <a:rPr kumimoji="1" lang="ja-JP" altLang="en-US" sz="1600" kern="1200" dirty="0">
                          <a:solidFill>
                            <a:schemeClr val="dk1"/>
                          </a:solidFill>
                          <a:latin typeface="+mn-lt"/>
                          <a:ea typeface="+mn-ea"/>
                          <a:cs typeface="+mn-cs"/>
                        </a:rPr>
                        <a:t>作業手順書確認不足、安全確認不足</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600" kern="1200" dirty="0">
                          <a:solidFill>
                            <a:schemeClr val="dk1"/>
                          </a:solidFill>
                          <a:latin typeface="+mn-lt"/>
                          <a:ea typeface="+mn-ea"/>
                          <a:cs typeface="+mn-cs"/>
                        </a:rPr>
                        <a:t>（安全確認）</a:t>
                      </a:r>
                    </a:p>
                  </a:txBody>
                  <a:tcPr anchor="ctr"/>
                </a:tc>
                <a:tc>
                  <a:txBody>
                    <a:bodyPr/>
                    <a:lstStyle/>
                    <a:p>
                      <a:pPr algn="ctr"/>
                      <a:r>
                        <a:rPr kumimoji="1" lang="ja-JP" altLang="en-US" sz="1600" dirty="0"/>
                        <a:t>ー</a:t>
                      </a:r>
                      <a:endParaRPr kumimoji="1" lang="en-US" altLang="ja-JP" sz="1600" dirty="0"/>
                    </a:p>
                  </a:txBody>
                  <a:tcPr anchor="ctr"/>
                </a:tc>
                <a:tc>
                  <a:txBody>
                    <a:bodyPr/>
                    <a:lstStyle/>
                    <a:p>
                      <a:pPr algn="l"/>
                      <a:r>
                        <a:rPr kumimoji="1" lang="ja-JP" altLang="en-US" sz="1600" dirty="0"/>
                        <a:t>作業手順書に則った作業を行い、枝葉作業実施時は誘導員、監視員の合図により開始する。</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4125272486"/>
                  </a:ext>
                </a:extLst>
              </a:tr>
            </a:tbl>
          </a:graphicData>
        </a:graphic>
      </p:graphicFrame>
      <p:sp>
        <p:nvSpPr>
          <p:cNvPr id="5" name="角丸四角形 4"/>
          <p:cNvSpPr/>
          <p:nvPr/>
        </p:nvSpPr>
        <p:spPr>
          <a:xfrm>
            <a:off x="72908" y="96839"/>
            <a:ext cx="94368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29</a:t>
            </a:fld>
            <a:endParaRPr kumimoji="1" lang="ja-JP" altLang="en-US"/>
          </a:p>
        </p:txBody>
      </p:sp>
    </p:spTree>
    <p:extLst>
      <p:ext uri="{BB962C8B-B14F-4D97-AF65-F5344CB8AC3E}">
        <p14:creationId xmlns:p14="http://schemas.microsoft.com/office/powerpoint/2010/main" val="381183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a:t>
            </a:fld>
            <a:endParaRPr kumimoji="1" lang="ja-JP" altLang="en-US" dirty="0"/>
          </a:p>
        </p:txBody>
      </p:sp>
      <p:sp>
        <p:nvSpPr>
          <p:cNvPr id="7" name="テキスト ボックス 6"/>
          <p:cNvSpPr txBox="1"/>
          <p:nvPr/>
        </p:nvSpPr>
        <p:spPr>
          <a:xfrm>
            <a:off x="303858" y="1308306"/>
            <a:ext cx="8548738"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委託名称　：　</a:t>
            </a:r>
            <a:r>
              <a:rPr lang="zh-TW" altLang="en-US" sz="1600" b="1" dirty="0">
                <a:latin typeface="HG丸ｺﾞｼｯｸM-PRO" panose="020F0600000000000000" pitchFamily="50" charset="-128"/>
                <a:ea typeface="HG丸ｺﾞｼｯｸM-PRO" panose="020F0600000000000000" pitchFamily="50" charset="-128"/>
              </a:rPr>
              <a:t>大阪</a:t>
            </a:r>
            <a:r>
              <a:rPr lang="ja-JP" altLang="en-US" sz="1600" b="1" dirty="0">
                <a:latin typeface="HG丸ｺﾞｼｯｸM-PRO" panose="020F0600000000000000" pitchFamily="50" charset="-128"/>
                <a:ea typeface="HG丸ｺﾞｼｯｸM-PRO" panose="020F0600000000000000" pitchFamily="50" charset="-128"/>
              </a:rPr>
              <a:t>市</a:t>
            </a:r>
            <a:r>
              <a:rPr lang="zh-TW" altLang="en-US" sz="1600" b="1" dirty="0">
                <a:latin typeface="HG丸ｺﾞｼｯｸM-PRO" panose="020F0600000000000000" pitchFamily="50" charset="-128"/>
                <a:ea typeface="HG丸ｺﾞｼｯｸM-PRO" panose="020F0600000000000000" pitchFamily="50" charset="-128"/>
              </a:rPr>
              <a:t>下水道施設</a:t>
            </a:r>
            <a:r>
              <a:rPr lang="ja-JP" altLang="en-US" sz="1600" b="1" dirty="0">
                <a:latin typeface="HG丸ｺﾞｼｯｸM-PRO" panose="020F0600000000000000" pitchFamily="50" charset="-128"/>
                <a:ea typeface="HG丸ｺﾞｼｯｸM-PRO" panose="020F0600000000000000" pitchFamily="50" charset="-128"/>
              </a:rPr>
              <a:t>包括的管理</a:t>
            </a:r>
            <a:r>
              <a:rPr lang="zh-TW" altLang="en-US" sz="1600" b="1" dirty="0">
                <a:latin typeface="HG丸ｺﾞｼｯｸM-PRO" panose="020F0600000000000000" pitchFamily="50" charset="-128"/>
                <a:ea typeface="HG丸ｺﾞｼｯｸM-PRO" panose="020F0600000000000000" pitchFamily="50" charset="-128"/>
              </a:rPr>
              <a:t>業務委託</a:t>
            </a:r>
          </a:p>
        </p:txBody>
      </p:sp>
      <p:sp>
        <p:nvSpPr>
          <p:cNvPr id="8" name="テキスト ボックス 7"/>
          <p:cNvSpPr txBox="1"/>
          <p:nvPr/>
        </p:nvSpPr>
        <p:spPr>
          <a:xfrm>
            <a:off x="303858" y="1684656"/>
            <a:ext cx="7699652"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契約相手　：　クリアウォーター</a:t>
            </a:r>
            <a:r>
              <a:rPr lang="en-US" altLang="ja-JP" sz="1600" b="1" dirty="0">
                <a:latin typeface="HG丸ｺﾞｼｯｸM-PRO" panose="020F0600000000000000" pitchFamily="50" charset="-128"/>
                <a:ea typeface="HG丸ｺﾞｼｯｸM-PRO" panose="020F0600000000000000" pitchFamily="50" charset="-128"/>
              </a:rPr>
              <a:t>OSAKA</a:t>
            </a:r>
            <a:r>
              <a:rPr lang="ja-JP" altLang="en-US" sz="1600" b="1" dirty="0">
                <a:latin typeface="HG丸ｺﾞｼｯｸM-PRO" panose="020F0600000000000000" pitchFamily="50" charset="-128"/>
                <a:ea typeface="HG丸ｺﾞｼｯｸM-PRO" panose="020F0600000000000000" pitchFamily="50" charset="-128"/>
              </a:rPr>
              <a:t>　株式会社</a:t>
            </a:r>
          </a:p>
        </p:txBody>
      </p:sp>
      <p:sp>
        <p:nvSpPr>
          <p:cNvPr id="9" name="テキスト ボックス 8"/>
          <p:cNvSpPr txBox="1"/>
          <p:nvPr/>
        </p:nvSpPr>
        <p:spPr>
          <a:xfrm>
            <a:off x="303858" y="2051065"/>
            <a:ext cx="4489282"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契約手法　：　随意契約</a:t>
            </a:r>
          </a:p>
        </p:txBody>
      </p:sp>
      <p:sp>
        <p:nvSpPr>
          <p:cNvPr id="10" name="正方形/長方形 9"/>
          <p:cNvSpPr/>
          <p:nvPr/>
        </p:nvSpPr>
        <p:spPr>
          <a:xfrm>
            <a:off x="295302" y="2417088"/>
            <a:ext cx="9217728" cy="338554"/>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　契約期間　：　</a:t>
            </a:r>
            <a:r>
              <a:rPr lang="en-US" altLang="ja-JP" sz="1600" b="1" dirty="0">
                <a:latin typeface="HG丸ｺﾞｼｯｸM-PRO" panose="020F0600000000000000" pitchFamily="50" charset="-128"/>
                <a:ea typeface="HG丸ｺﾞｼｯｸM-PRO" panose="020F0600000000000000" pitchFamily="50" charset="-128"/>
              </a:rPr>
              <a:t>20</a:t>
            </a:r>
            <a:r>
              <a:rPr lang="ja-JP" altLang="en-US" sz="1600" b="1" dirty="0">
                <a:latin typeface="HG丸ｺﾞｼｯｸM-PRO" panose="020F0600000000000000" pitchFamily="50" charset="-128"/>
                <a:ea typeface="HG丸ｺﾞｼｯｸM-PRO" panose="020F0600000000000000" pitchFamily="50" charset="-128"/>
              </a:rPr>
              <a:t>年間（令和</a:t>
            </a:r>
            <a:r>
              <a:rPr lang="en-US" altLang="ja-JP" sz="1600" b="1" dirty="0">
                <a:latin typeface="HG丸ｺﾞｼｯｸM-PRO" panose="020F0600000000000000" pitchFamily="50" charset="-128"/>
                <a:ea typeface="HG丸ｺﾞｼｯｸM-PRO" panose="020F0600000000000000" pitchFamily="50" charset="-128"/>
              </a:rPr>
              <a:t>3</a:t>
            </a:r>
            <a:r>
              <a:rPr lang="ja-JP" altLang="en-US" sz="1600" b="1" dirty="0">
                <a:latin typeface="HG丸ｺﾞｼｯｸM-PRO" panose="020F0600000000000000" pitchFamily="50" charset="-128"/>
                <a:ea typeface="HG丸ｺﾞｼｯｸM-PRO" panose="020F0600000000000000" pitchFamily="50" charset="-128"/>
              </a:rPr>
              <a:t>年～令和</a:t>
            </a:r>
            <a:r>
              <a:rPr lang="en-US" altLang="ja-JP" sz="1600" b="1" dirty="0">
                <a:latin typeface="HG丸ｺﾞｼｯｸM-PRO" panose="020F0600000000000000" pitchFamily="50" charset="-128"/>
                <a:ea typeface="HG丸ｺﾞｼｯｸM-PRO" panose="020F0600000000000000" pitchFamily="50" charset="-128"/>
              </a:rPr>
              <a:t>23</a:t>
            </a:r>
            <a:r>
              <a:rPr lang="ja-JP" altLang="en-US" sz="1600" b="1" dirty="0">
                <a:latin typeface="HG丸ｺﾞｼｯｸM-PRO" panose="020F0600000000000000" pitchFamily="50" charset="-128"/>
                <a:ea typeface="HG丸ｺﾞｼｯｸM-PRO" panose="020F0600000000000000" pitchFamily="50" charset="-128"/>
              </a:rPr>
              <a:t>年度：業務実施期間　令和</a:t>
            </a:r>
            <a:r>
              <a:rPr lang="en-US" altLang="ja-JP" sz="1600" b="1" dirty="0">
                <a:latin typeface="HG丸ｺﾞｼｯｸM-PRO" panose="020F0600000000000000" pitchFamily="50" charset="-128"/>
                <a:ea typeface="HG丸ｺﾞｼｯｸM-PRO" panose="020F0600000000000000" pitchFamily="50" charset="-128"/>
              </a:rPr>
              <a:t>4</a:t>
            </a:r>
            <a:r>
              <a:rPr lang="ja-JP" altLang="en-US" sz="1600" b="1" dirty="0">
                <a:latin typeface="HG丸ｺﾞｼｯｸM-PRO" panose="020F0600000000000000" pitchFamily="50" charset="-128"/>
                <a:ea typeface="HG丸ｺﾞｼｯｸM-PRO" panose="020F0600000000000000" pitchFamily="50" charset="-128"/>
              </a:rPr>
              <a:t>年～令和</a:t>
            </a:r>
            <a:r>
              <a:rPr lang="en-US" altLang="ja-JP" sz="1600" b="1" dirty="0">
                <a:latin typeface="HG丸ｺﾞｼｯｸM-PRO" panose="020F0600000000000000" pitchFamily="50" charset="-128"/>
                <a:ea typeface="HG丸ｺﾞｼｯｸM-PRO" panose="020F0600000000000000" pitchFamily="50" charset="-128"/>
              </a:rPr>
              <a:t>23</a:t>
            </a:r>
            <a:r>
              <a:rPr lang="ja-JP" altLang="en-US" sz="1600" b="1" dirty="0">
                <a:latin typeface="HG丸ｺﾞｼｯｸM-PRO" panose="020F0600000000000000" pitchFamily="50" charset="-128"/>
                <a:ea typeface="HG丸ｺﾞｼｯｸM-PRO" panose="020F0600000000000000" pitchFamily="50" charset="-128"/>
              </a:rPr>
              <a:t>年度）</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03858" y="2790966"/>
            <a:ext cx="4930327"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契約金額　：　約</a:t>
            </a:r>
            <a:r>
              <a:rPr lang="en-US" altLang="ja-JP" sz="1600" b="1" dirty="0">
                <a:latin typeface="HG丸ｺﾞｼｯｸM-PRO" panose="020F0600000000000000" pitchFamily="50" charset="-128"/>
                <a:ea typeface="HG丸ｺﾞｼｯｸM-PRO" panose="020F0600000000000000" pitchFamily="50" charset="-128"/>
              </a:rPr>
              <a:t>3,853</a:t>
            </a:r>
            <a:r>
              <a:rPr lang="ja-JP" altLang="en-US" sz="1600" b="1" dirty="0">
                <a:latin typeface="HG丸ｺﾞｼｯｸM-PRO" panose="020F0600000000000000" pitchFamily="50" charset="-128"/>
                <a:ea typeface="HG丸ｺﾞｼｯｸM-PRO" panose="020F0600000000000000" pitchFamily="50" charset="-128"/>
              </a:rPr>
              <a:t>億円</a:t>
            </a:r>
          </a:p>
        </p:txBody>
      </p:sp>
      <p:grpSp>
        <p:nvGrpSpPr>
          <p:cNvPr id="12" name="グループ化 11"/>
          <p:cNvGrpSpPr/>
          <p:nvPr/>
        </p:nvGrpSpPr>
        <p:grpSpPr>
          <a:xfrm>
            <a:off x="303858" y="3170733"/>
            <a:ext cx="9602142" cy="584775"/>
            <a:chOff x="149255" y="3242202"/>
            <a:chExt cx="9602142" cy="584775"/>
          </a:xfrm>
        </p:grpSpPr>
        <p:sp>
          <p:nvSpPr>
            <p:cNvPr id="13" name="テキスト ボックス 12"/>
            <p:cNvSpPr txBox="1"/>
            <p:nvPr/>
          </p:nvSpPr>
          <p:spPr>
            <a:xfrm>
              <a:off x="149255" y="3252561"/>
              <a:ext cx="2097556"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委託内容　：</a:t>
              </a:r>
            </a:p>
          </p:txBody>
        </p:sp>
        <p:sp>
          <p:nvSpPr>
            <p:cNvPr id="14" name="正方形/長方形 13"/>
            <p:cNvSpPr/>
            <p:nvPr/>
          </p:nvSpPr>
          <p:spPr>
            <a:xfrm>
              <a:off x="1998616" y="3242202"/>
              <a:ext cx="7752781" cy="584775"/>
            </a:xfrm>
            <a:prstGeom prst="rect">
              <a:avLst/>
            </a:prstGeom>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rPr>
                <a:t>大阪市内で管理又は所有している下水道施設等について、維持管理業務を性</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能発注方式により包括的に委託。</a:t>
              </a:r>
              <a:endParaRPr lang="en-US" altLang="ja-JP" sz="1600" b="1" dirty="0">
                <a:latin typeface="HG丸ｺﾞｼｯｸM-PRO" panose="020F0600000000000000" pitchFamily="50" charset="-128"/>
                <a:ea typeface="HG丸ｺﾞｼｯｸM-PRO" panose="020F0600000000000000" pitchFamily="50" charset="-128"/>
              </a:endParaRPr>
            </a:p>
          </p:txBody>
        </p:sp>
      </p:grpSp>
      <p:graphicFrame>
        <p:nvGraphicFramePr>
          <p:cNvPr id="15" name="表 14"/>
          <p:cNvGraphicFramePr>
            <a:graphicFrameLocks noGrp="1"/>
          </p:cNvGraphicFramePr>
          <p:nvPr>
            <p:extLst>
              <p:ext uri="{D42A27DB-BD31-4B8C-83A1-F6EECF244321}">
                <p14:modId xmlns:p14="http://schemas.microsoft.com/office/powerpoint/2010/main" val="2552866671"/>
              </p:ext>
            </p:extLst>
          </p:nvPr>
        </p:nvGraphicFramePr>
        <p:xfrm>
          <a:off x="535577" y="3796753"/>
          <a:ext cx="8977453" cy="3031313"/>
        </p:xfrm>
        <a:graphic>
          <a:graphicData uri="http://schemas.openxmlformats.org/drawingml/2006/table">
            <a:tbl>
              <a:tblPr firstRow="1" bandRow="1">
                <a:tableStyleId>{5C22544A-7EE6-4342-B048-85BDC9FD1C3A}</a:tableStyleId>
              </a:tblPr>
              <a:tblGrid>
                <a:gridCol w="3135086">
                  <a:extLst>
                    <a:ext uri="{9D8B030D-6E8A-4147-A177-3AD203B41FA5}">
                      <a16:colId xmlns:a16="http://schemas.microsoft.com/office/drawing/2014/main" val="2520826028"/>
                    </a:ext>
                  </a:extLst>
                </a:gridCol>
                <a:gridCol w="5842367">
                  <a:extLst>
                    <a:ext uri="{9D8B030D-6E8A-4147-A177-3AD203B41FA5}">
                      <a16:colId xmlns:a16="http://schemas.microsoft.com/office/drawing/2014/main" val="1440791850"/>
                    </a:ext>
                  </a:extLst>
                </a:gridCol>
              </a:tblGrid>
              <a:tr h="387541">
                <a:tc>
                  <a:txBody>
                    <a:bodyPr/>
                    <a:lstStyle/>
                    <a:p>
                      <a:pPr algn="ctr"/>
                      <a:r>
                        <a:rPr kumimoji="1" lang="ja-JP" altLang="en-US" sz="1600" dirty="0"/>
                        <a:t>対象施設</a:t>
                      </a:r>
                    </a:p>
                  </a:txBody>
                  <a:tcPr/>
                </a:tc>
                <a:tc>
                  <a:txBody>
                    <a:bodyPr/>
                    <a:lstStyle/>
                    <a:p>
                      <a:pPr algn="ctr"/>
                      <a:r>
                        <a:rPr kumimoji="1" lang="ja-JP" altLang="en-US" sz="1600" dirty="0"/>
                        <a:t>主な業務内容</a:t>
                      </a:r>
                    </a:p>
                  </a:txBody>
                  <a:tcPr/>
                </a:tc>
                <a:extLst>
                  <a:ext uri="{0D108BD9-81ED-4DB2-BD59-A6C34878D82A}">
                    <a16:rowId xmlns:a16="http://schemas.microsoft.com/office/drawing/2014/main" val="2661621119"/>
                  </a:ext>
                </a:extLst>
              </a:tr>
              <a:tr h="1210402">
                <a:tc>
                  <a:txBody>
                    <a:bodyPr/>
                    <a:lstStyle/>
                    <a:p>
                      <a:pPr algn="ctr"/>
                      <a:r>
                        <a:rPr kumimoji="1" lang="ja-JP" altLang="en-US" sz="1400" dirty="0"/>
                        <a:t>管渠施設</a:t>
                      </a:r>
                      <a:endParaRPr kumimoji="1" lang="en-US" altLang="ja-JP" sz="1400" dirty="0"/>
                    </a:p>
                    <a:p>
                      <a:pPr algn="ctr"/>
                      <a:r>
                        <a:rPr kumimoji="1" lang="ja-JP" altLang="en-US" sz="1400" dirty="0"/>
                        <a:t>（管渠約</a:t>
                      </a:r>
                      <a:r>
                        <a:rPr kumimoji="1" lang="en-US" altLang="ja-JP" sz="1400" dirty="0"/>
                        <a:t>4,960</a:t>
                      </a:r>
                      <a:r>
                        <a:rPr kumimoji="1" lang="ja-JP" altLang="en-US" sz="1400" dirty="0"/>
                        <a:t>ｋｍ、マンホール約</a:t>
                      </a:r>
                      <a:r>
                        <a:rPr kumimoji="1" lang="en-US" altLang="ja-JP" sz="1400" dirty="0"/>
                        <a:t>19</a:t>
                      </a:r>
                      <a:r>
                        <a:rPr kumimoji="1" lang="ja-JP" altLang="en-US" sz="1400" dirty="0"/>
                        <a:t>万個所、集水</a:t>
                      </a:r>
                      <a:r>
                        <a:rPr kumimoji="1" lang="ja-JP" altLang="en-US" sz="1400" dirty="0" err="1"/>
                        <a:t>ます</a:t>
                      </a:r>
                      <a:r>
                        <a:rPr kumimoji="1" lang="en-US" altLang="ja-JP" sz="1400" dirty="0"/>
                        <a:t>60</a:t>
                      </a:r>
                      <a:r>
                        <a:rPr kumimoji="1" lang="ja-JP" altLang="en-US" sz="1400" dirty="0"/>
                        <a:t>万個所、取付管約</a:t>
                      </a:r>
                      <a:r>
                        <a:rPr kumimoji="1" lang="en-US" altLang="ja-JP" sz="1400" dirty="0"/>
                        <a:t>1,900km</a:t>
                      </a:r>
                      <a:r>
                        <a:rPr kumimoji="1" lang="ja-JP" altLang="en-US" sz="1400" dirty="0"/>
                        <a:t>）</a:t>
                      </a:r>
                    </a:p>
                  </a:txBody>
                  <a:tcPr anchor="ctr"/>
                </a:tc>
                <a:tc>
                  <a:txBody>
                    <a:bodyPr/>
                    <a:lstStyle/>
                    <a:p>
                      <a:r>
                        <a:rPr kumimoji="1" lang="ja-JP" altLang="en-US" sz="1400" dirty="0"/>
                        <a:t>・　計画的業務</a:t>
                      </a:r>
                      <a:endParaRPr kumimoji="1" lang="en-US" altLang="ja-JP" sz="1400" dirty="0"/>
                    </a:p>
                    <a:p>
                      <a:r>
                        <a:rPr kumimoji="1" lang="ja-JP" altLang="en-US" sz="1400" dirty="0"/>
                        <a:t>　　　（管路施設等の巡視・点検、調査、清掃、修繕、排水不良解消）</a:t>
                      </a:r>
                      <a:endParaRPr kumimoji="1" lang="en-US" altLang="ja-JP" sz="1400" dirty="0"/>
                    </a:p>
                    <a:p>
                      <a:r>
                        <a:rPr kumimoji="1" lang="ja-JP" altLang="en-US" sz="1400" dirty="0"/>
                        <a:t>・　問題解決業務</a:t>
                      </a:r>
                      <a:endParaRPr kumimoji="1" lang="en-US" altLang="ja-JP" sz="1400" dirty="0"/>
                    </a:p>
                    <a:p>
                      <a:r>
                        <a:rPr kumimoji="1" lang="ja-JP" altLang="en-US" sz="1400" dirty="0"/>
                        <a:t>　　　（下水つまり、不法投棄、悪臭、危険個所等の問題解決）</a:t>
                      </a:r>
                      <a:endParaRPr kumimoji="1" lang="en-US" altLang="ja-JP" sz="1400" dirty="0"/>
                    </a:p>
                    <a:p>
                      <a:r>
                        <a:rPr kumimoji="1" lang="ja-JP" altLang="en-US" sz="1400" dirty="0"/>
                        <a:t>・　住民対応等業務、緊急対応業務、災害等対応業務、改築業務等</a:t>
                      </a:r>
                    </a:p>
                  </a:txBody>
                  <a:tcPr anchor="ctr"/>
                </a:tc>
                <a:extLst>
                  <a:ext uri="{0D108BD9-81ED-4DB2-BD59-A6C34878D82A}">
                    <a16:rowId xmlns:a16="http://schemas.microsoft.com/office/drawing/2014/main" val="2533132066"/>
                  </a:ext>
                </a:extLst>
              </a:tr>
              <a:tr h="1433370">
                <a:tc>
                  <a:txBody>
                    <a:bodyPr/>
                    <a:lstStyle/>
                    <a:p>
                      <a:pPr algn="ctr"/>
                      <a:r>
                        <a:rPr kumimoji="1" lang="ja-JP" altLang="en-US" sz="1400" dirty="0"/>
                        <a:t>抽水所（ポンプ場）</a:t>
                      </a:r>
                      <a:endParaRPr kumimoji="1" lang="en-US" altLang="ja-JP" sz="1400" dirty="0"/>
                    </a:p>
                    <a:p>
                      <a:pPr algn="ctr"/>
                      <a:r>
                        <a:rPr kumimoji="1" lang="ja-JP" altLang="en-US" sz="1400" dirty="0"/>
                        <a:t>（</a:t>
                      </a:r>
                      <a:r>
                        <a:rPr kumimoji="1" lang="en-US" altLang="ja-JP" sz="1400" dirty="0"/>
                        <a:t>58</a:t>
                      </a:r>
                      <a:r>
                        <a:rPr kumimoji="1" lang="ja-JP" altLang="en-US" sz="1400" dirty="0"/>
                        <a:t>箇所）</a:t>
                      </a:r>
                      <a:endParaRPr kumimoji="1" lang="en-US" altLang="ja-JP" sz="1400" dirty="0"/>
                    </a:p>
                    <a:p>
                      <a:pPr algn="ctr"/>
                      <a:endParaRPr kumimoji="1" lang="en-US" altLang="ja-JP" sz="1400" dirty="0"/>
                    </a:p>
                    <a:p>
                      <a:pPr algn="ctr"/>
                      <a:r>
                        <a:rPr kumimoji="1" lang="ja-JP" altLang="en-US" sz="1400" dirty="0"/>
                        <a:t>下水処理場</a:t>
                      </a:r>
                      <a:endParaRPr kumimoji="1" lang="en-US" altLang="ja-JP" sz="1400" dirty="0"/>
                    </a:p>
                    <a:p>
                      <a:pPr algn="ctr"/>
                      <a:r>
                        <a:rPr kumimoji="1" lang="ja-JP" altLang="en-US" sz="1400" dirty="0"/>
                        <a:t>（</a:t>
                      </a:r>
                      <a:r>
                        <a:rPr kumimoji="1" lang="en-US" altLang="ja-JP" sz="1400" dirty="0"/>
                        <a:t>12</a:t>
                      </a:r>
                      <a:r>
                        <a:rPr kumimoji="1" lang="ja-JP" altLang="en-US" sz="1400" dirty="0"/>
                        <a:t>箇所）</a:t>
                      </a:r>
                    </a:p>
                  </a:txBody>
                  <a:tcPr anchor="ctr"/>
                </a:tc>
                <a:tc>
                  <a:txBody>
                    <a:bodyPr/>
                    <a:lstStyle/>
                    <a:p>
                      <a:r>
                        <a:rPr kumimoji="1" lang="ja-JP" altLang="en-US" sz="1400" dirty="0"/>
                        <a:t>・　運転維持管理業務</a:t>
                      </a:r>
                      <a:endParaRPr kumimoji="1" lang="en-US" altLang="ja-JP" sz="1400" dirty="0"/>
                    </a:p>
                    <a:p>
                      <a:r>
                        <a:rPr kumimoji="1" lang="ja-JP" altLang="en-US" sz="1400" dirty="0"/>
                        <a:t>　　　（各種機器の運転操作及び監視、故障・災害時対応）</a:t>
                      </a:r>
                      <a:endParaRPr kumimoji="1" lang="en-US" altLang="ja-JP" sz="1400" dirty="0"/>
                    </a:p>
                    <a:p>
                      <a:r>
                        <a:rPr kumimoji="1" lang="ja-JP" altLang="en-US" sz="1400" dirty="0"/>
                        <a:t>・　水質管理業務</a:t>
                      </a:r>
                      <a:endParaRPr kumimoji="1" lang="en-US" altLang="ja-JP" sz="1400" dirty="0"/>
                    </a:p>
                    <a:p>
                      <a:r>
                        <a:rPr kumimoji="1" lang="ja-JP" altLang="en-US" sz="1400" dirty="0"/>
                        <a:t>　　　（各種水質試験及び報告書作成）</a:t>
                      </a:r>
                      <a:endParaRPr kumimoji="1" lang="en-US" altLang="ja-JP" sz="1400" dirty="0"/>
                    </a:p>
                    <a:p>
                      <a:r>
                        <a:rPr kumimoji="1" lang="ja-JP" altLang="en-US" sz="1400" dirty="0"/>
                        <a:t>・　保全業務</a:t>
                      </a:r>
                      <a:endParaRPr kumimoji="1" lang="en-US" altLang="ja-JP" sz="1400" dirty="0"/>
                    </a:p>
                    <a:p>
                      <a:r>
                        <a:rPr kumimoji="1" lang="ja-JP" altLang="en-US" sz="1400" dirty="0"/>
                        <a:t>　　　（各種機器等の点検、整備、清掃、修繕等）　</a:t>
                      </a:r>
                    </a:p>
                  </a:txBody>
                  <a:tcPr anchor="ctr"/>
                </a:tc>
                <a:extLst>
                  <a:ext uri="{0D108BD9-81ED-4DB2-BD59-A6C34878D82A}">
                    <a16:rowId xmlns:a16="http://schemas.microsoft.com/office/drawing/2014/main" val="1273831839"/>
                  </a:ext>
                </a:extLst>
              </a:tr>
            </a:tbl>
          </a:graphicData>
        </a:graphic>
      </p:graphicFrame>
      <p:pic>
        <p:nvPicPr>
          <p:cNvPr id="16" name="図 1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03510" y="1432490"/>
            <a:ext cx="612731" cy="860282"/>
          </a:xfrm>
          <a:prstGeom prst="rect">
            <a:avLst/>
          </a:prstGeom>
        </p:spPr>
      </p:pic>
      <p:sp>
        <p:nvSpPr>
          <p:cNvPr id="1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包括委託業務概要</a:t>
            </a:r>
          </a:p>
        </p:txBody>
      </p:sp>
      <p:sp>
        <p:nvSpPr>
          <p:cNvPr id="18" name="角丸四角形 1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１</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5594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（参考）</a:t>
            </a:r>
            <a:r>
              <a:rPr lang="en-US" altLang="ja-JP" sz="2275" dirty="0">
                <a:solidFill>
                  <a:schemeClr val="bg1"/>
                </a:solidFill>
                <a:latin typeface="HGP創英角ｺﾞｼｯｸUB" panose="020B0900000000000000" pitchFamily="50" charset="-128"/>
                <a:ea typeface="HGP創英角ｺﾞｼｯｸUB" panose="020B0900000000000000" pitchFamily="50" charset="-128"/>
              </a:rPr>
              <a:t>H29-R4</a:t>
            </a: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事故発生件数</a:t>
            </a:r>
          </a:p>
        </p:txBody>
      </p:sp>
      <p:sp>
        <p:nvSpPr>
          <p:cNvPr id="5" name="角丸四角形 4"/>
          <p:cNvSpPr/>
          <p:nvPr/>
        </p:nvSpPr>
        <p:spPr>
          <a:xfrm>
            <a:off x="72908" y="96839"/>
            <a:ext cx="89796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５．包括委託に関連する事故発生状況（過年度比較）</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30</a:t>
            </a:fld>
            <a:endParaRPr kumimoji="1" lang="ja-JP" altLang="en-US"/>
          </a:p>
        </p:txBody>
      </p:sp>
      <p:graphicFrame>
        <p:nvGraphicFramePr>
          <p:cNvPr id="15" name="表 14"/>
          <p:cNvGraphicFramePr>
            <a:graphicFrameLocks noGrp="1"/>
          </p:cNvGraphicFramePr>
          <p:nvPr/>
        </p:nvGraphicFramePr>
        <p:xfrm>
          <a:off x="609601" y="1560260"/>
          <a:ext cx="8863586" cy="4840772"/>
        </p:xfrm>
        <a:graphic>
          <a:graphicData uri="http://schemas.openxmlformats.org/drawingml/2006/table">
            <a:tbl>
              <a:tblPr firstRow="1" bandRow="1">
                <a:tableStyleId>{5C22544A-7EE6-4342-B048-85BDC9FD1C3A}</a:tableStyleId>
              </a:tblPr>
              <a:tblGrid>
                <a:gridCol w="1158794">
                  <a:extLst>
                    <a:ext uri="{9D8B030D-6E8A-4147-A177-3AD203B41FA5}">
                      <a16:colId xmlns:a16="http://schemas.microsoft.com/office/drawing/2014/main" val="1716734234"/>
                    </a:ext>
                  </a:extLst>
                </a:gridCol>
                <a:gridCol w="614968">
                  <a:extLst>
                    <a:ext uri="{9D8B030D-6E8A-4147-A177-3AD203B41FA5}">
                      <a16:colId xmlns:a16="http://schemas.microsoft.com/office/drawing/2014/main" val="2051590404"/>
                    </a:ext>
                  </a:extLst>
                </a:gridCol>
                <a:gridCol w="1012832">
                  <a:extLst>
                    <a:ext uri="{9D8B030D-6E8A-4147-A177-3AD203B41FA5}">
                      <a16:colId xmlns:a16="http://schemas.microsoft.com/office/drawing/2014/main" val="3868781665"/>
                    </a:ext>
                  </a:extLst>
                </a:gridCol>
                <a:gridCol w="1012832">
                  <a:extLst>
                    <a:ext uri="{9D8B030D-6E8A-4147-A177-3AD203B41FA5}">
                      <a16:colId xmlns:a16="http://schemas.microsoft.com/office/drawing/2014/main" val="3511961762"/>
                    </a:ext>
                  </a:extLst>
                </a:gridCol>
                <a:gridCol w="1012832">
                  <a:extLst>
                    <a:ext uri="{9D8B030D-6E8A-4147-A177-3AD203B41FA5}">
                      <a16:colId xmlns:a16="http://schemas.microsoft.com/office/drawing/2014/main" val="504868622"/>
                    </a:ext>
                  </a:extLst>
                </a:gridCol>
                <a:gridCol w="1012832">
                  <a:extLst>
                    <a:ext uri="{9D8B030D-6E8A-4147-A177-3AD203B41FA5}">
                      <a16:colId xmlns:a16="http://schemas.microsoft.com/office/drawing/2014/main" val="2982441979"/>
                    </a:ext>
                  </a:extLst>
                </a:gridCol>
                <a:gridCol w="1012832">
                  <a:extLst>
                    <a:ext uri="{9D8B030D-6E8A-4147-A177-3AD203B41FA5}">
                      <a16:colId xmlns:a16="http://schemas.microsoft.com/office/drawing/2014/main" val="3548261750"/>
                    </a:ext>
                  </a:extLst>
                </a:gridCol>
                <a:gridCol w="1012832">
                  <a:extLst>
                    <a:ext uri="{9D8B030D-6E8A-4147-A177-3AD203B41FA5}">
                      <a16:colId xmlns:a16="http://schemas.microsoft.com/office/drawing/2014/main" val="577235993"/>
                    </a:ext>
                  </a:extLst>
                </a:gridCol>
                <a:gridCol w="1012832">
                  <a:extLst>
                    <a:ext uri="{9D8B030D-6E8A-4147-A177-3AD203B41FA5}">
                      <a16:colId xmlns:a16="http://schemas.microsoft.com/office/drawing/2014/main" val="1701486977"/>
                    </a:ext>
                  </a:extLst>
                </a:gridCol>
              </a:tblGrid>
              <a:tr h="555594">
                <a:tc>
                  <a:txBody>
                    <a:bodyPr/>
                    <a:lstStyle/>
                    <a:p>
                      <a:pPr algn="ctr"/>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a:t>H29</a:t>
                      </a:r>
                      <a:endParaRPr kumimoji="1" lang="ja-JP" altLang="en-US" sz="1600" dirty="0"/>
                    </a:p>
                  </a:txBody>
                  <a:tcPr anchor="ctr"/>
                </a:tc>
                <a:tc>
                  <a:txBody>
                    <a:bodyPr/>
                    <a:lstStyle/>
                    <a:p>
                      <a:pPr algn="ctr"/>
                      <a:r>
                        <a:rPr kumimoji="1" lang="en-US" altLang="ja-JP" sz="1600" dirty="0"/>
                        <a:t>H30</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R1</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R2</a:t>
                      </a:r>
                      <a:endParaRPr kumimoji="1" lang="ja-JP" altLang="en-US" sz="1600" dirty="0"/>
                    </a:p>
                  </a:txBody>
                  <a:tcPr anchor="ctr"/>
                </a:tc>
                <a:tc>
                  <a:txBody>
                    <a:bodyPr/>
                    <a:lstStyle/>
                    <a:p>
                      <a:pPr algn="ctr"/>
                      <a:r>
                        <a:rPr kumimoji="1" lang="en-US" altLang="ja-JP" sz="1600" dirty="0"/>
                        <a:t>R3</a:t>
                      </a:r>
                      <a:endParaRPr kumimoji="1" lang="ja-JP" altLang="en-US" sz="1600" dirty="0"/>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600" dirty="0"/>
                        <a:t>R4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上期</a:t>
                      </a:r>
                      <a:endParaRPr kumimoji="1" lang="en-US" altLang="ja-JP" sz="1600" dirty="0"/>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7308062"/>
                  </a:ext>
                </a:extLst>
              </a:tr>
              <a:tr h="471740">
                <a:tc rowSpan="3">
                  <a:txBody>
                    <a:bodyPr/>
                    <a:lstStyle/>
                    <a:p>
                      <a:pPr algn="ctr"/>
                      <a:r>
                        <a:rPr kumimoji="1" lang="ja-JP" altLang="en-US" sz="1600" dirty="0"/>
                        <a:t>管路</a:t>
                      </a:r>
                    </a:p>
                  </a:txBody>
                  <a:tcPr anchor="ctr">
                    <a:lnB w="38100" cap="flat" cmpd="sng" algn="ctr">
                      <a:solidFill>
                        <a:schemeClr val="bg1"/>
                      </a:solidFill>
                      <a:prstDash val="solid"/>
                      <a:round/>
                      <a:headEnd type="none" w="med" len="med"/>
                      <a:tailEnd type="none" w="med" len="med"/>
                    </a:lnB>
                  </a:tcPr>
                </a:tc>
                <a:tc>
                  <a:txBody>
                    <a:bodyPr/>
                    <a:lstStyle/>
                    <a:p>
                      <a:pPr algn="ctr"/>
                      <a:r>
                        <a:rPr kumimoji="1" lang="ja-JP" altLang="en-US" sz="1600" dirty="0"/>
                        <a:t>大</a:t>
                      </a: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6528898"/>
                  </a:ext>
                </a:extLst>
              </a:tr>
              <a:tr h="474405">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8134801"/>
                  </a:ext>
                </a:extLst>
              </a:tr>
              <a:tr h="474405">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13</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a:t>６</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a:t>３</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12</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a:t>４</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12</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15</a:t>
                      </a:r>
                      <a:endParaRPr kumimoji="1" lang="ja-JP" altLang="en-US" sz="1800" dirty="0"/>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67079468"/>
                  </a:ext>
                </a:extLst>
              </a:tr>
              <a:tr h="517133">
                <a:tc rowSpan="3">
                  <a:txBody>
                    <a:bodyPr/>
                    <a:lstStyle/>
                    <a:p>
                      <a:pPr algn="ctr"/>
                      <a:r>
                        <a:rPr kumimoji="1" lang="ja-JP" altLang="en-US" sz="1600" dirty="0"/>
                        <a:t>処理場</a:t>
                      </a:r>
                      <a:endParaRPr kumimoji="1" lang="en-US" altLang="ja-JP" sz="1600" dirty="0"/>
                    </a:p>
                    <a:p>
                      <a:pPr algn="ctr"/>
                      <a:r>
                        <a:rPr kumimoji="1" lang="ja-JP" altLang="en-US" sz="1600" dirty="0"/>
                        <a:t>・抽水所</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600" dirty="0"/>
                        <a:t>大</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3939902"/>
                  </a:ext>
                </a:extLst>
              </a:tr>
              <a:tr h="451709">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４</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１</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２</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０</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3847249"/>
                  </a:ext>
                </a:extLst>
              </a:tr>
              <a:tr h="451709">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a:solidFill>
                            <a:schemeClr val="tx1"/>
                          </a:solidFill>
                        </a:rPr>
                        <a:t>２</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3</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3</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endParaRPr kumimoji="1" lang="ja-JP" altLang="en-US" sz="1800" dirty="0">
                        <a:solidFill>
                          <a:schemeClr val="tx1"/>
                        </a:solidFill>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0210358"/>
                  </a:ext>
                </a:extLst>
              </a:tr>
              <a:tr h="388353">
                <a:tc rowSpan="3">
                  <a:txBody>
                    <a:bodyPr/>
                    <a:lstStyle/>
                    <a:p>
                      <a:pPr algn="ctr"/>
                      <a:r>
                        <a:rPr kumimoji="1" lang="ja-JP" altLang="en-US" sz="1600" dirty="0"/>
                        <a:t>合計</a:t>
                      </a:r>
                    </a:p>
                  </a:txBody>
                  <a:tcPr anchor="ctr">
                    <a:lnT w="38100" cap="flat" cmpd="sng" algn="ctr">
                      <a:solidFill>
                        <a:schemeClr val="bg1"/>
                      </a:solidFill>
                      <a:prstDash val="solid"/>
                      <a:round/>
                      <a:headEnd type="none" w="med" len="med"/>
                      <a:tailEnd type="none" w="med" len="med"/>
                    </a:lnT>
                  </a:tcPr>
                </a:tc>
                <a:tc>
                  <a:txBody>
                    <a:bodyPr/>
                    <a:lstStyle/>
                    <a:p>
                      <a:pPr algn="ctr"/>
                      <a:r>
                        <a:rPr kumimoji="1" lang="ja-JP" altLang="en-US" sz="1600" dirty="0"/>
                        <a:t>大</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2191655"/>
                  </a:ext>
                </a:extLst>
              </a:tr>
              <a:tr h="516099">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４</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１</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２</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０</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9618560"/>
                  </a:ext>
                </a:extLst>
              </a:tr>
              <a:tr h="516099">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15</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9</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6</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12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4</a:t>
                      </a:r>
                      <a:endParaRPr kumimoji="1" lang="ja-JP" altLang="en-US" sz="1800" dirty="0">
                        <a:solidFill>
                          <a:schemeClr val="tx1"/>
                        </a:solidFill>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12</a:t>
                      </a:r>
                      <a:endParaRPr kumimoji="1" lang="ja-JP" altLang="en-US"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16</a:t>
                      </a:r>
                      <a:endParaRPr kumimoji="1" lang="ja-JP" altLang="en-US" sz="1800" dirty="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26328302"/>
                  </a:ext>
                </a:extLst>
              </a:tr>
            </a:tbl>
          </a:graphicData>
        </a:graphic>
      </p:graphicFrame>
    </p:spTree>
    <p:extLst>
      <p:ext uri="{BB962C8B-B14F-4D97-AF65-F5344CB8AC3E}">
        <p14:creationId xmlns:p14="http://schemas.microsoft.com/office/powerpoint/2010/main" val="1644514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31</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６</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年度モニタリングによる改善進捗状況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342322" y="668253"/>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黒字：改善済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赤字：改善検討中</a:t>
            </a:r>
          </a:p>
        </p:txBody>
      </p:sp>
      <p:sp>
        <p:nvSpPr>
          <p:cNvPr id="10"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88616"/>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pic>
        <p:nvPicPr>
          <p:cNvPr id="9" name="図 8">
            <a:extLst>
              <a:ext uri="{FF2B5EF4-FFF2-40B4-BE49-F238E27FC236}">
                <a16:creationId xmlns:a16="http://schemas.microsoft.com/office/drawing/2014/main" id="{A73BCBF9-CE57-9589-D1BD-9F67E629E767}"/>
              </a:ext>
            </a:extLst>
          </p:cNvPr>
          <p:cNvPicPr>
            <a:picLocks noChangeAspect="1"/>
          </p:cNvPicPr>
          <p:nvPr/>
        </p:nvPicPr>
        <p:blipFill>
          <a:blip r:embed="rId3"/>
          <a:stretch>
            <a:fillRect/>
          </a:stretch>
        </p:blipFill>
        <p:spPr>
          <a:xfrm>
            <a:off x="1186523" y="2008995"/>
            <a:ext cx="7520609" cy="4802965"/>
          </a:xfrm>
          <a:prstGeom prst="rect">
            <a:avLst/>
          </a:prstGeom>
        </p:spPr>
      </p:pic>
    </p:spTree>
    <p:extLst>
      <p:ext uri="{BB962C8B-B14F-4D97-AF65-F5344CB8AC3E}">
        <p14:creationId xmlns:p14="http://schemas.microsoft.com/office/powerpoint/2010/main" val="329714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32</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６</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年度モニタリングによる改善進捗状況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業務モニタリング結果に伴う取組状況</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401054" y="1259240"/>
            <a:ext cx="9171924" cy="769409"/>
          </a:xfrm>
          <a:prstGeom prst="rect">
            <a:avLst/>
          </a:prstGeom>
          <a:noFill/>
        </p:spPr>
        <p:txBody>
          <a:bodyPr vert="horz" wrap="square" lIns="91407" tIns="45704" rIns="91407" bIns="45704" rtlCol="0" anchor="ctr">
            <a:spAutoFit/>
          </a:bodyPr>
          <a:lstStyle/>
          <a:p>
            <a:r>
              <a:rPr lang="ja-JP" altLang="en-US" sz="1400" b="1" dirty="0">
                <a:latin typeface="HG丸ｺﾞｼｯｸM-PRO" panose="020F0600000000000000" pitchFamily="50" charset="-128"/>
                <a:ea typeface="HG丸ｺﾞｼｯｸM-PRO" panose="020F0600000000000000" pitchFamily="50" charset="-128"/>
              </a:rPr>
              <a:t>●　モニタリング項目：　１－３）④本管つまり清掃等（ラード個所、伏越個所等）</a:t>
            </a:r>
            <a:endParaRPr lang="en-US" altLang="ja-JP" sz="1400" b="1" dirty="0">
              <a:latin typeface="HG丸ｺﾞｼｯｸM-PRO" panose="020F0600000000000000" pitchFamily="50" charset="-128"/>
              <a:ea typeface="HG丸ｺﾞｼｯｸM-PRO" panose="020F0600000000000000" pitchFamily="50" charset="-128"/>
            </a:endParaRPr>
          </a:p>
          <a:p>
            <a:r>
              <a:rPr lang="ja-JP" altLang="en-US" sz="1400" b="1" dirty="0">
                <a:latin typeface="HG丸ｺﾞｼｯｸM-PRO" panose="020F0600000000000000" pitchFamily="50" charset="-128"/>
                <a:ea typeface="HG丸ｺﾞｼｯｸM-PRO" panose="020F0600000000000000" pitchFamily="50" charset="-128"/>
              </a:rPr>
              <a:t>　　改善事項　　　　：　定期清掃箇所の選定方法、管理基準、実施報告書の整理手法（暗黙知から形式知化）</a:t>
            </a:r>
            <a:endParaRPr lang="en-US" altLang="ja-JP" sz="1400" b="1" dirty="0">
              <a:latin typeface="HG丸ｺﾞｼｯｸM-PRO" panose="020F0600000000000000" pitchFamily="50" charset="-128"/>
              <a:ea typeface="HG丸ｺﾞｼｯｸM-PRO" panose="020F0600000000000000" pitchFamily="50" charset="-128"/>
            </a:endParaRPr>
          </a:p>
          <a:p>
            <a:r>
              <a:rPr lang="ja-JP" altLang="en-US" sz="1400" b="1" dirty="0">
                <a:latin typeface="HG丸ｺﾞｼｯｸM-PRO" panose="020F0600000000000000" pitchFamily="50" charset="-128"/>
                <a:ea typeface="HG丸ｺﾞｼｯｸM-PRO" panose="020F0600000000000000" pitchFamily="50" charset="-128"/>
              </a:rPr>
              <a:t>　　改善効果　　　　：　確認事項の整理により作業内容を統一、品質向上に繋げる</a:t>
            </a:r>
            <a:r>
              <a:rPr lang="ja-JP" altLang="en-US" sz="1600" b="1" dirty="0">
                <a:latin typeface="HG丸ｺﾞｼｯｸM-PRO" panose="020F0600000000000000" pitchFamily="50" charset="-128"/>
                <a:ea typeface="HG丸ｺﾞｼｯｸM-PRO" panose="020F0600000000000000" pitchFamily="50" charset="-128"/>
              </a:rPr>
              <a:t>　　　　　　　　　　　</a:t>
            </a:r>
            <a:endParaRPr lang="zh-TW" altLang="en-US" sz="1600" b="1"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686295C5-2E8B-688D-1A68-513C50DA1F46}"/>
              </a:ext>
            </a:extLst>
          </p:cNvPr>
          <p:cNvPicPr>
            <a:picLocks noChangeAspect="1"/>
          </p:cNvPicPr>
          <p:nvPr/>
        </p:nvPicPr>
        <p:blipFill>
          <a:blip r:embed="rId3"/>
          <a:stretch>
            <a:fillRect/>
          </a:stretch>
        </p:blipFill>
        <p:spPr>
          <a:xfrm>
            <a:off x="1114425" y="2072063"/>
            <a:ext cx="3275609" cy="4688215"/>
          </a:xfrm>
          <a:prstGeom prst="rect">
            <a:avLst/>
          </a:prstGeom>
        </p:spPr>
      </p:pic>
      <p:pic>
        <p:nvPicPr>
          <p:cNvPr id="56" name="図 55">
            <a:extLst>
              <a:ext uri="{FF2B5EF4-FFF2-40B4-BE49-F238E27FC236}">
                <a16:creationId xmlns:a16="http://schemas.microsoft.com/office/drawing/2014/main" id="{E029CFDD-078A-1907-4B45-3CF0102D9A54}"/>
              </a:ext>
            </a:extLst>
          </p:cNvPr>
          <p:cNvPicPr>
            <a:picLocks noChangeAspect="1"/>
          </p:cNvPicPr>
          <p:nvPr/>
        </p:nvPicPr>
        <p:blipFill>
          <a:blip r:embed="rId4"/>
          <a:stretch>
            <a:fillRect/>
          </a:stretch>
        </p:blipFill>
        <p:spPr>
          <a:xfrm>
            <a:off x="5504459" y="2369265"/>
            <a:ext cx="3104163" cy="4326511"/>
          </a:xfrm>
          <a:prstGeom prst="rect">
            <a:avLst/>
          </a:prstGeom>
          <a:noFill/>
          <a:ln>
            <a:solidFill>
              <a:schemeClr val="tx1"/>
            </a:solidFill>
          </a:ln>
        </p:spPr>
      </p:pic>
      <p:sp>
        <p:nvSpPr>
          <p:cNvPr id="57" name="正方形/長方形 56">
            <a:extLst>
              <a:ext uri="{FF2B5EF4-FFF2-40B4-BE49-F238E27FC236}">
                <a16:creationId xmlns:a16="http://schemas.microsoft.com/office/drawing/2014/main" id="{DFCA1FCA-FB21-7D45-D4DD-A46EAD1FBA7E}"/>
              </a:ext>
            </a:extLst>
          </p:cNvPr>
          <p:cNvSpPr/>
          <p:nvPr/>
        </p:nvSpPr>
        <p:spPr>
          <a:xfrm>
            <a:off x="5998780" y="2038350"/>
            <a:ext cx="2154620" cy="275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調査・清掃　懸案箇所　個別記録簿（案）</a:t>
            </a:r>
            <a:endParaRPr kumimoji="1" lang="ja-JP" altLang="en-US" dirty="0"/>
          </a:p>
        </p:txBody>
      </p:sp>
    </p:spTree>
    <p:extLst>
      <p:ext uri="{BB962C8B-B14F-4D97-AF65-F5344CB8AC3E}">
        <p14:creationId xmlns:p14="http://schemas.microsoft.com/office/powerpoint/2010/main" val="4119809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8"/>
          <p:cNvGrpSpPr/>
          <p:nvPr/>
        </p:nvGrpSpPr>
        <p:grpSpPr>
          <a:xfrm>
            <a:off x="885000" y="504000"/>
            <a:ext cx="8568000" cy="224736"/>
            <a:chOff x="200472" y="828000"/>
            <a:chExt cx="9649072" cy="224736"/>
          </a:xfrm>
        </p:grpSpPr>
        <p:sp>
          <p:nvSpPr>
            <p:cNvPr id="6" name="平行四辺形 5"/>
            <p:cNvSpPr/>
            <p:nvPr/>
          </p:nvSpPr>
          <p:spPr>
            <a:xfrm>
              <a:off x="200472" y="980728"/>
              <a:ext cx="9180001"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平行四辺形 6"/>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平行四辺形 7"/>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 name="正方形/長方形 3">
            <a:extLst>
              <a:ext uri="{FF2B5EF4-FFF2-40B4-BE49-F238E27FC236}">
                <a16:creationId xmlns:a16="http://schemas.microsoft.com/office/drawing/2014/main" id="{01A6F637-5085-7E5C-3DD0-A17C748A8B7C}"/>
              </a:ext>
            </a:extLst>
          </p:cNvPr>
          <p:cNvSpPr/>
          <p:nvPr/>
        </p:nvSpPr>
        <p:spPr>
          <a:xfrm>
            <a:off x="963062" y="2278503"/>
            <a:ext cx="7979876" cy="140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554"/>
              </a:spcBef>
            </a:pPr>
            <a:r>
              <a:rPr lang="ja-JP" altLang="en-US" sz="2800" b="1" dirty="0">
                <a:solidFill>
                  <a:schemeClr val="tx1"/>
                </a:solidFill>
                <a:latin typeface="メイリオ" panose="020B0604030504040204" pitchFamily="50" charset="-128"/>
                <a:ea typeface="メイリオ" panose="020B0604030504040204" pitchFamily="50" charset="-128"/>
              </a:rPr>
              <a:t>クリアウォーター</a:t>
            </a:r>
            <a:r>
              <a:rPr lang="en-US" altLang="ja-JP" sz="2800" b="1" dirty="0">
                <a:solidFill>
                  <a:schemeClr val="tx1"/>
                </a:solidFill>
                <a:latin typeface="メイリオ" panose="020B0604030504040204" pitchFamily="50" charset="-128"/>
                <a:ea typeface="メイリオ" panose="020B0604030504040204" pitchFamily="50" charset="-128"/>
              </a:rPr>
              <a:t>OSAKA</a:t>
            </a:r>
            <a:r>
              <a:rPr lang="ja-JP" altLang="en-US" sz="2800" b="1" dirty="0">
                <a:solidFill>
                  <a:schemeClr val="tx1"/>
                </a:solidFill>
                <a:latin typeface="メイリオ" panose="020B0604030504040204" pitchFamily="50" charset="-128"/>
                <a:ea typeface="メイリオ" panose="020B0604030504040204" pitchFamily="50" charset="-128"/>
              </a:rPr>
              <a:t>の</a:t>
            </a:r>
            <a:endParaRPr lang="en-US" altLang="ja-JP" sz="2800" b="1" dirty="0">
              <a:solidFill>
                <a:schemeClr val="tx1"/>
              </a:solidFill>
              <a:latin typeface="メイリオ" panose="020B0604030504040204" pitchFamily="50" charset="-128"/>
              <a:ea typeface="メイリオ" panose="020B0604030504040204" pitchFamily="50" charset="-128"/>
            </a:endParaRPr>
          </a:p>
          <a:p>
            <a:pPr algn="ctr">
              <a:spcBef>
                <a:spcPts val="554"/>
              </a:spcBef>
            </a:pPr>
            <a:r>
              <a:rPr lang="ja-JP" altLang="en-US" sz="2800" b="1" dirty="0">
                <a:solidFill>
                  <a:schemeClr val="tx1"/>
                </a:solidFill>
                <a:latin typeface="メイリオ" panose="020B0604030504040204" pitchFamily="50" charset="-128"/>
                <a:ea typeface="メイリオ" panose="020B0604030504040204" pitchFamily="50" charset="-128"/>
              </a:rPr>
              <a:t>セルフモニタリングによる業務改善事例</a:t>
            </a:r>
          </a:p>
        </p:txBody>
      </p:sp>
      <p:sp>
        <p:nvSpPr>
          <p:cNvPr id="10" name="正方形/長方形 9">
            <a:extLst>
              <a:ext uri="{FF2B5EF4-FFF2-40B4-BE49-F238E27FC236}">
                <a16:creationId xmlns:a16="http://schemas.microsoft.com/office/drawing/2014/main" id="{ED8ADE52-7859-41DA-49C7-111918D5AC47}"/>
              </a:ext>
            </a:extLst>
          </p:cNvPr>
          <p:cNvSpPr/>
          <p:nvPr/>
        </p:nvSpPr>
        <p:spPr>
          <a:xfrm>
            <a:off x="963062" y="4751879"/>
            <a:ext cx="7979876" cy="140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554"/>
              </a:spcBef>
            </a:pPr>
            <a:r>
              <a:rPr lang="ja-JP" altLang="en-US" sz="2000" dirty="0">
                <a:solidFill>
                  <a:schemeClr val="tx1"/>
                </a:solidFill>
                <a:latin typeface="メイリオ" panose="020B0604030504040204" pitchFamily="50" charset="-128"/>
                <a:ea typeface="メイリオ" panose="020B0604030504040204" pitchFamily="50" charset="-128"/>
              </a:rPr>
              <a:t>令和</a:t>
            </a:r>
            <a:r>
              <a:rPr lang="en-US" altLang="ja-JP" sz="2000" dirty="0">
                <a:solidFill>
                  <a:schemeClr val="tx1"/>
                </a:solidFill>
                <a:latin typeface="メイリオ" panose="020B0604030504040204" pitchFamily="50" charset="-128"/>
                <a:ea typeface="メイリオ" panose="020B0604030504040204" pitchFamily="50" charset="-128"/>
              </a:rPr>
              <a:t>6</a:t>
            </a:r>
            <a:r>
              <a:rPr lang="ja-JP" altLang="en-US" sz="2000" dirty="0">
                <a:solidFill>
                  <a:schemeClr val="tx1"/>
                </a:solidFill>
                <a:latin typeface="メイリオ" panose="020B0604030504040204" pitchFamily="50" charset="-128"/>
                <a:ea typeface="メイリオ" panose="020B0604030504040204" pitchFamily="50" charset="-128"/>
              </a:rPr>
              <a:t>年</a:t>
            </a:r>
            <a:r>
              <a:rPr lang="en-US" altLang="ja-JP" sz="2000" dirty="0">
                <a:solidFill>
                  <a:schemeClr val="tx1"/>
                </a:solidFill>
                <a:latin typeface="メイリオ" panose="020B0604030504040204" pitchFamily="50" charset="-128"/>
                <a:ea typeface="メイリオ" panose="020B0604030504040204" pitchFamily="50" charset="-128"/>
              </a:rPr>
              <a:t>1</a:t>
            </a:r>
            <a:r>
              <a:rPr lang="ja-JP" altLang="en-US" sz="2000" dirty="0">
                <a:solidFill>
                  <a:schemeClr val="tx1"/>
                </a:solidFill>
                <a:latin typeface="メイリオ" panose="020B0604030504040204" pitchFamily="50" charset="-128"/>
                <a:ea typeface="メイリオ" panose="020B0604030504040204" pitchFamily="50" charset="-128"/>
              </a:rPr>
              <a:t>月</a:t>
            </a:r>
            <a:endParaRPr lang="en-US" altLang="ja-JP" sz="2000" dirty="0">
              <a:solidFill>
                <a:schemeClr val="tx1"/>
              </a:solidFill>
              <a:latin typeface="メイリオ" panose="020B0604030504040204" pitchFamily="50" charset="-128"/>
              <a:ea typeface="メイリオ" panose="020B0604030504040204" pitchFamily="50" charset="-128"/>
            </a:endParaRPr>
          </a:p>
          <a:p>
            <a:pPr algn="ctr">
              <a:spcBef>
                <a:spcPts val="554"/>
              </a:spcBef>
            </a:pPr>
            <a:endParaRPr lang="en-US" altLang="ja-JP" sz="2000" dirty="0">
              <a:solidFill>
                <a:schemeClr val="tx1"/>
              </a:solidFill>
              <a:latin typeface="メイリオ" panose="020B0604030504040204" pitchFamily="50" charset="-128"/>
              <a:ea typeface="メイリオ" panose="020B0604030504040204" pitchFamily="50" charset="-128"/>
            </a:endParaRPr>
          </a:p>
          <a:p>
            <a:pPr algn="ctr">
              <a:spcBef>
                <a:spcPts val="554"/>
              </a:spcBef>
            </a:pPr>
            <a:r>
              <a:rPr lang="ja-JP" altLang="en-US" sz="2000" dirty="0">
                <a:solidFill>
                  <a:schemeClr val="tx1"/>
                </a:solidFill>
                <a:latin typeface="メイリオ" panose="020B0604030504040204" pitchFamily="50" charset="-128"/>
                <a:ea typeface="メイリオ" panose="020B0604030504040204" pitchFamily="50" charset="-128"/>
              </a:rPr>
              <a:t>クリアウォーター</a:t>
            </a:r>
            <a:r>
              <a:rPr lang="en-US" altLang="ja-JP" sz="2000" dirty="0">
                <a:solidFill>
                  <a:schemeClr val="tx1"/>
                </a:solidFill>
                <a:latin typeface="メイリオ" panose="020B0604030504040204" pitchFamily="50" charset="-128"/>
                <a:ea typeface="メイリオ" panose="020B0604030504040204" pitchFamily="50" charset="-128"/>
              </a:rPr>
              <a:t>OSAKA</a:t>
            </a:r>
            <a:r>
              <a:rPr lang="ja-JP" altLang="en-US" sz="2000" dirty="0">
                <a:solidFill>
                  <a:schemeClr val="tx1"/>
                </a:solidFill>
                <a:latin typeface="メイリオ" panose="020B0604030504040204" pitchFamily="50" charset="-128"/>
                <a:ea typeface="メイリオ" panose="020B0604030504040204" pitchFamily="50" charset="-128"/>
              </a:rPr>
              <a:t>株式会社</a:t>
            </a:r>
            <a:endParaRPr lang="en-US" altLang="ja-JP" sz="2000"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7A6BF0F4-39EE-1680-EFFF-633EADA04480}"/>
              </a:ext>
            </a:extLst>
          </p:cNvPr>
          <p:cNvSpPr>
            <a:spLocks noGrp="1"/>
          </p:cNvSpPr>
          <p:nvPr>
            <p:ph type="sldNum" sz="quarter" idx="12"/>
          </p:nvPr>
        </p:nvSpPr>
        <p:spPr/>
        <p:txBody>
          <a:bodyPr/>
          <a:lstStyle/>
          <a:p>
            <a:fld id="{36EC18DB-A5DF-4E0E-B815-FCD04A2C4B2C}" type="slidenum">
              <a:rPr kumimoji="1" lang="ja-JP" altLang="en-US" smtClean="0"/>
              <a:t>33</a:t>
            </a:fld>
            <a:endParaRPr kumimoji="1" lang="ja-JP" altLang="en-US"/>
          </a:p>
        </p:txBody>
      </p:sp>
    </p:spTree>
    <p:extLst>
      <p:ext uri="{BB962C8B-B14F-4D97-AF65-F5344CB8AC3E}">
        <p14:creationId xmlns:p14="http://schemas.microsoft.com/office/powerpoint/2010/main" val="932509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300250" y="2895753"/>
            <a:ext cx="9430603" cy="2600712"/>
          </a:xfrm>
          <a:prstGeom prst="rect">
            <a:avLst/>
          </a:prstGeom>
          <a:noFill/>
        </p:spPr>
        <p:txBody>
          <a:bodyPr wrap="square" rtlCol="0">
            <a:spAutoFit/>
          </a:bodyPr>
          <a:lstStyle/>
          <a:p>
            <a:pPr algn="ctr"/>
            <a:r>
              <a:rPr lang="ja-JP" altLang="en-US" sz="1600" b="1" dirty="0"/>
              <a:t>下水管きょの排水機能阻害（道路陥没、下水詰まり）の未然防止に向けた取組み</a:t>
            </a:r>
            <a:endParaRPr lang="en-US" altLang="ja-JP" sz="1600" b="1" dirty="0"/>
          </a:p>
          <a:p>
            <a:endParaRPr lang="en-US" altLang="ja-JP" sz="1000" dirty="0"/>
          </a:p>
          <a:p>
            <a:r>
              <a:rPr lang="ja-JP" altLang="en-US" sz="1600" dirty="0"/>
              <a:t>（トリガーとなる維持管理行為）</a:t>
            </a:r>
            <a:endParaRPr lang="en-US" altLang="ja-JP" sz="1600" dirty="0"/>
          </a:p>
          <a:p>
            <a:pPr marL="800100" lvl="1" indent="-342900">
              <a:buFont typeface="Wingdings" panose="05000000000000000000" pitchFamily="2" charset="2"/>
              <a:buChar char="l"/>
            </a:pPr>
            <a:r>
              <a:rPr lang="en-US" altLang="ja-JP" sz="1600" dirty="0"/>
              <a:t>【</a:t>
            </a:r>
            <a:r>
              <a:rPr lang="ja-JP" altLang="en-US" sz="1600" dirty="0"/>
              <a:t>重要リスク①</a:t>
            </a:r>
            <a:r>
              <a:rPr lang="en-US" altLang="ja-JP" sz="1600" dirty="0"/>
              <a:t>】</a:t>
            </a:r>
            <a:r>
              <a:rPr lang="ja-JP" altLang="en-US" sz="1600" dirty="0"/>
              <a:t>緊急修繕実施個所及び調査・清掃懸案箇所など</a:t>
            </a:r>
            <a:r>
              <a:rPr lang="ja-JP" altLang="en-US" sz="1600" b="1" u="sng" dirty="0"/>
              <a:t>要監視対象箇所の管理不備</a:t>
            </a:r>
            <a:endParaRPr lang="en-US" altLang="ja-JP" sz="1600" b="1" u="sng" dirty="0"/>
          </a:p>
          <a:p>
            <a:pPr marL="800100" lvl="1" indent="-342900">
              <a:buFont typeface="Wingdings" panose="05000000000000000000" pitchFamily="2" charset="2"/>
              <a:buChar char="l"/>
            </a:pPr>
            <a:r>
              <a:rPr lang="en-US" altLang="ja-JP" sz="1600" dirty="0"/>
              <a:t>【</a:t>
            </a:r>
            <a:r>
              <a:rPr lang="ja-JP" altLang="en-US" sz="1600" dirty="0"/>
              <a:t>重要リスク②</a:t>
            </a:r>
            <a:r>
              <a:rPr lang="en-US" altLang="ja-JP" sz="1600" dirty="0"/>
              <a:t>】</a:t>
            </a:r>
            <a:r>
              <a:rPr lang="ja-JP" altLang="en-US" sz="1600" dirty="0"/>
              <a:t>巡視・点検などの</a:t>
            </a:r>
            <a:r>
              <a:rPr lang="ja-JP" altLang="en-US" sz="1600" b="1" u="sng" dirty="0"/>
              <a:t>業務不備（見逃し、対応遅れ）</a:t>
            </a:r>
            <a:endParaRPr lang="en-US" altLang="ja-JP" sz="1600" b="1" u="sng" dirty="0"/>
          </a:p>
          <a:p>
            <a:pPr lvl="1"/>
            <a:endParaRPr lang="en-US" altLang="ja-JP" sz="900" dirty="0"/>
          </a:p>
          <a:p>
            <a:r>
              <a:rPr lang="ja-JP" altLang="en-US" sz="1600" dirty="0"/>
              <a:t>（主な対応策）</a:t>
            </a:r>
            <a:endParaRPr lang="en-US" altLang="ja-JP" sz="1600" dirty="0"/>
          </a:p>
          <a:p>
            <a:pPr marL="800100" lvl="1" indent="-342900">
              <a:buFont typeface="Wingdings" panose="05000000000000000000" pitchFamily="2" charset="2"/>
              <a:buChar char="l"/>
            </a:pPr>
            <a:r>
              <a:rPr lang="ja-JP" altLang="en-US" sz="1600" b="1" dirty="0"/>
              <a:t>各判断基準の設定作業（定量化、文章化➡</a:t>
            </a:r>
            <a:r>
              <a:rPr lang="ja-JP" altLang="en-US" sz="1600" b="1" u="sng" dirty="0"/>
              <a:t>個別管理簿の作成</a:t>
            </a:r>
            <a:r>
              <a:rPr lang="ja-JP" altLang="en-US" sz="1600" b="1" dirty="0"/>
              <a:t>）を通じて形式知化を推進し、　　　ＰＤＣＡサイクルで業務品質の向上</a:t>
            </a:r>
            <a:endParaRPr lang="en-US" altLang="ja-JP" sz="1600" b="1" dirty="0"/>
          </a:p>
          <a:p>
            <a:pPr marL="800100" lvl="1" indent="-342900">
              <a:buFont typeface="Wingdings" panose="05000000000000000000" pitchFamily="2" charset="2"/>
              <a:buChar char="l"/>
            </a:pPr>
            <a:r>
              <a:rPr lang="ja-JP" altLang="en-US" sz="1600" b="1" dirty="0"/>
              <a:t>清掃等の作業着手判定基準の確認及び遵守を</a:t>
            </a:r>
            <a:r>
              <a:rPr lang="ja-JP" altLang="en-US" sz="1600" b="1" u="sng" dirty="0"/>
              <a:t>「重要管理ポイント」</a:t>
            </a:r>
            <a:r>
              <a:rPr lang="ja-JP" altLang="en-US" sz="1600" b="1" dirty="0"/>
              <a:t>に設定</a:t>
            </a:r>
            <a:endParaRPr lang="en-US" altLang="ja-JP" sz="1600" b="1" dirty="0">
              <a:solidFill>
                <a:srgbClr val="FF0000"/>
              </a:solidFill>
            </a:endParaRPr>
          </a:p>
          <a:p>
            <a:pPr marL="800100" lvl="1" indent="-342900">
              <a:buFont typeface="Wingdings" panose="05000000000000000000" pitchFamily="2" charset="2"/>
              <a:buChar char="l"/>
            </a:pPr>
            <a:r>
              <a:rPr lang="ja-JP" altLang="en-US" sz="1600" b="1" dirty="0"/>
              <a:t>維持管理情報の共有・活用の徹底</a:t>
            </a:r>
            <a:endParaRPr lang="en-US" altLang="ja-JP" sz="1600" b="1" dirty="0"/>
          </a:p>
        </p:txBody>
      </p:sp>
      <p:grpSp>
        <p:nvGrpSpPr>
          <p:cNvPr id="5" name="グループ化 8"/>
          <p:cNvGrpSpPr/>
          <p:nvPr/>
        </p:nvGrpSpPr>
        <p:grpSpPr>
          <a:xfrm>
            <a:off x="885000" y="504000"/>
            <a:ext cx="8568000" cy="224736"/>
            <a:chOff x="200472" y="828000"/>
            <a:chExt cx="9649072" cy="224736"/>
          </a:xfrm>
        </p:grpSpPr>
        <p:sp>
          <p:nvSpPr>
            <p:cNvPr id="6" name="平行四辺形 5"/>
            <p:cNvSpPr/>
            <p:nvPr/>
          </p:nvSpPr>
          <p:spPr>
            <a:xfrm>
              <a:off x="200472" y="980728"/>
              <a:ext cx="9180001"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平行四辺形 6"/>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平行四辺形 7"/>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 name="正方形/長方形 8"/>
          <p:cNvSpPr/>
          <p:nvPr/>
        </p:nvSpPr>
        <p:spPr>
          <a:xfrm>
            <a:off x="963061" y="51935"/>
            <a:ext cx="797987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554"/>
              </a:spcBef>
            </a:pPr>
            <a:r>
              <a:rPr lang="ja-JP" altLang="en-US" sz="2400" b="1" dirty="0">
                <a:solidFill>
                  <a:schemeClr val="tx1"/>
                </a:solidFill>
                <a:latin typeface="メイリオ" panose="020B0604030504040204" pitchFamily="50" charset="-128"/>
                <a:ea typeface="メイリオ" panose="020B0604030504040204" pitchFamily="50" charset="-128"/>
              </a:rPr>
              <a:t>１</a:t>
            </a:r>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１　管路部門におけるセルフモニタリング（リスク管理）　</a:t>
            </a:r>
          </a:p>
        </p:txBody>
      </p:sp>
      <p:sp>
        <p:nvSpPr>
          <p:cNvPr id="11" name="スライド番号プレースホルダー 10"/>
          <p:cNvSpPr>
            <a:spLocks noGrp="1"/>
          </p:cNvSpPr>
          <p:nvPr>
            <p:ph type="sldNum" sz="quarter" idx="12"/>
          </p:nvPr>
        </p:nvSpPr>
        <p:spPr>
          <a:xfrm>
            <a:off x="7836931" y="6479372"/>
            <a:ext cx="2057400" cy="365125"/>
          </a:xfrm>
        </p:spPr>
        <p:txBody>
          <a:bodyPr/>
          <a:lstStyle/>
          <a:p>
            <a:fld id="{AE5CD191-B0C2-45A0-BBE3-5B82EB7C9F79}" type="slidenum">
              <a:rPr kumimoji="1" lang="ja-JP" altLang="en-US"/>
              <a:t>34</a:t>
            </a:fld>
            <a:endParaRPr kumimoji="1" lang="ja-JP" altLang="en-US" dirty="0"/>
          </a:p>
        </p:txBody>
      </p:sp>
      <p:sp>
        <p:nvSpPr>
          <p:cNvPr id="13" name="テキスト ボックス 12"/>
          <p:cNvSpPr txBox="1"/>
          <p:nvPr/>
        </p:nvSpPr>
        <p:spPr>
          <a:xfrm>
            <a:off x="638928" y="832970"/>
            <a:ext cx="8814073" cy="1523494"/>
          </a:xfrm>
          <a:prstGeom prst="rect">
            <a:avLst/>
          </a:prstGeom>
          <a:solidFill>
            <a:schemeClr val="accent5">
              <a:lumMod val="20000"/>
              <a:lumOff val="80000"/>
            </a:schemeClr>
          </a:solidFill>
          <a:ln>
            <a:solidFill>
              <a:schemeClr val="accent1"/>
            </a:solidFill>
          </a:ln>
        </p:spPr>
        <p:txBody>
          <a:bodyPr wrap="square" rtlCol="0">
            <a:spAutoFit/>
          </a:bodyPr>
          <a:lstStyle/>
          <a:p>
            <a:pPr marL="342900" indent="-342900">
              <a:buFont typeface="+mj-ea"/>
              <a:buAutoNum type="circleNumDbPlain"/>
            </a:pPr>
            <a:r>
              <a:rPr kumimoji="1" lang="ja-JP" altLang="en-US" sz="1400" dirty="0"/>
              <a:t>下水管</a:t>
            </a:r>
            <a:r>
              <a:rPr kumimoji="1" lang="ja-JP" altLang="en-US" sz="1400" dirty="0" err="1"/>
              <a:t>きょの</a:t>
            </a:r>
            <a:r>
              <a:rPr kumimoji="1" lang="ja-JP" altLang="en-US" sz="1400" dirty="0"/>
              <a:t>排水機能</a:t>
            </a:r>
            <a:r>
              <a:rPr lang="ja-JP" altLang="en-US" sz="1400" dirty="0"/>
              <a:t>の</a:t>
            </a:r>
            <a:r>
              <a:rPr kumimoji="1" lang="ja-JP" altLang="en-US" sz="1400" dirty="0"/>
              <a:t>阻害等により「第三者への損害発生」に発展する恐れのある業務リスクを抽出</a:t>
            </a:r>
            <a:endParaRPr kumimoji="1" lang="en-US" altLang="ja-JP" sz="1400" dirty="0"/>
          </a:p>
          <a:p>
            <a:pPr marL="342900" indent="-342900">
              <a:buFont typeface="+mj-ea"/>
              <a:buAutoNum type="circleNumDbPlain"/>
            </a:pPr>
            <a:endParaRPr kumimoji="1" lang="en-US" altLang="ja-JP" sz="1100" dirty="0"/>
          </a:p>
          <a:p>
            <a:pPr marL="342900" indent="-342900">
              <a:buFont typeface="+mj-ea"/>
              <a:buAutoNum type="circleNumDbPlain"/>
            </a:pPr>
            <a:r>
              <a:rPr lang="ja-JP" altLang="en-US" sz="1400" dirty="0"/>
              <a:t>低廉な維持管理の継続と要求水準・評価基準の確保を両立させるため、アセットマネジメントシステムにより日常の維持管理の妥当性を示すとともに改善に努めている</a:t>
            </a:r>
            <a:endParaRPr lang="en-US" altLang="ja-JP" sz="1400" dirty="0"/>
          </a:p>
          <a:p>
            <a:pPr marL="342900" indent="-342900">
              <a:buFont typeface="+mj-ea"/>
              <a:buAutoNum type="circleNumDbPlain"/>
            </a:pPr>
            <a:endParaRPr lang="en-US" altLang="ja-JP" sz="1100" dirty="0"/>
          </a:p>
          <a:p>
            <a:pPr marL="342900" indent="-342900">
              <a:buFont typeface="+mj-ea"/>
              <a:buAutoNum type="circleNumDbPlain"/>
            </a:pPr>
            <a:r>
              <a:rPr lang="ja-JP" altLang="en-US" sz="1400" dirty="0"/>
              <a:t>リスク管理の活動を通じて、暗黙知で蓄積するノウハウの形式知化により、技術継承の加速化と業務品質の維持・向上に努めている</a:t>
            </a:r>
          </a:p>
        </p:txBody>
      </p:sp>
      <p:pic>
        <p:nvPicPr>
          <p:cNvPr id="2" name="図 1"/>
          <p:cNvPicPr>
            <a:picLocks noChangeAspect="1"/>
          </p:cNvPicPr>
          <p:nvPr/>
        </p:nvPicPr>
        <p:blipFill>
          <a:blip r:embed="rId3"/>
          <a:stretch>
            <a:fillRect/>
          </a:stretch>
        </p:blipFill>
        <p:spPr>
          <a:xfrm>
            <a:off x="3364854" y="2588368"/>
            <a:ext cx="3176291" cy="262151"/>
          </a:xfrm>
          <a:prstGeom prst="rect">
            <a:avLst/>
          </a:prstGeom>
        </p:spPr>
      </p:pic>
    </p:spTree>
    <p:extLst>
      <p:ext uri="{BB962C8B-B14F-4D97-AF65-F5344CB8AC3E}">
        <p14:creationId xmlns:p14="http://schemas.microsoft.com/office/powerpoint/2010/main" val="3524752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8"/>
          <p:cNvGrpSpPr/>
          <p:nvPr/>
        </p:nvGrpSpPr>
        <p:grpSpPr>
          <a:xfrm>
            <a:off x="885000" y="504000"/>
            <a:ext cx="8568000" cy="224736"/>
            <a:chOff x="200472" y="828000"/>
            <a:chExt cx="9649072" cy="224736"/>
          </a:xfrm>
        </p:grpSpPr>
        <p:sp>
          <p:nvSpPr>
            <p:cNvPr id="6" name="平行四辺形 5"/>
            <p:cNvSpPr/>
            <p:nvPr/>
          </p:nvSpPr>
          <p:spPr>
            <a:xfrm>
              <a:off x="200472" y="980728"/>
              <a:ext cx="9180001"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平行四辺形 6"/>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平行四辺形 7"/>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 name="正方形/長方形 8"/>
          <p:cNvSpPr/>
          <p:nvPr/>
        </p:nvSpPr>
        <p:spPr>
          <a:xfrm>
            <a:off x="946249" y="72872"/>
            <a:ext cx="797987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554"/>
              </a:spcBef>
            </a:pPr>
            <a:r>
              <a:rPr lang="ja-JP" altLang="en-US" sz="2400" b="1" dirty="0">
                <a:solidFill>
                  <a:schemeClr val="tx1"/>
                </a:solidFill>
                <a:latin typeface="メイリオ" panose="020B0604030504040204" pitchFamily="50" charset="-128"/>
                <a:ea typeface="メイリオ" panose="020B0604030504040204" pitchFamily="50" charset="-128"/>
              </a:rPr>
              <a:t>１</a:t>
            </a:r>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２　個別管理簿の基準値設定を通じた形式知化（管路部門）</a:t>
            </a:r>
          </a:p>
        </p:txBody>
      </p:sp>
      <p:sp>
        <p:nvSpPr>
          <p:cNvPr id="11" name="スライド番号プレースホルダー 10"/>
          <p:cNvSpPr>
            <a:spLocks noGrp="1"/>
          </p:cNvSpPr>
          <p:nvPr>
            <p:ph type="sldNum" sz="quarter" idx="12"/>
          </p:nvPr>
        </p:nvSpPr>
        <p:spPr>
          <a:xfrm>
            <a:off x="7806950" y="6464382"/>
            <a:ext cx="2057400" cy="365125"/>
          </a:xfrm>
        </p:spPr>
        <p:txBody>
          <a:bodyPr/>
          <a:lstStyle/>
          <a:p>
            <a:fld id="{AE5CD191-B0C2-45A0-BBE3-5B82EB7C9F79}" type="slidenum">
              <a:rPr kumimoji="1" lang="ja-JP" altLang="en-US"/>
              <a:t>35</a:t>
            </a:fld>
            <a:endParaRPr kumimoji="1" lang="ja-JP" altLang="en-US" dirty="0"/>
          </a:p>
        </p:txBody>
      </p:sp>
      <p:sp>
        <p:nvSpPr>
          <p:cNvPr id="32" name="テキスト ボックス 31"/>
          <p:cNvSpPr txBox="1"/>
          <p:nvPr/>
        </p:nvSpPr>
        <p:spPr>
          <a:xfrm>
            <a:off x="593091" y="774266"/>
            <a:ext cx="8732029" cy="2308324"/>
          </a:xfrm>
          <a:prstGeom prst="rect">
            <a:avLst/>
          </a:prstGeom>
          <a:solidFill>
            <a:schemeClr val="accent1">
              <a:lumMod val="20000"/>
              <a:lumOff val="80000"/>
            </a:schemeClr>
          </a:solidFill>
        </p:spPr>
        <p:txBody>
          <a:bodyPr wrap="square" rtlCol="0">
            <a:spAutoFit/>
          </a:bodyPr>
          <a:lstStyle/>
          <a:p>
            <a:r>
              <a:rPr lang="en-US" altLang="ja-JP" sz="1600" b="1" dirty="0"/>
              <a:t>【</a:t>
            </a:r>
            <a:r>
              <a:rPr lang="ja-JP" altLang="en-US" sz="1600" b="1" dirty="0"/>
              <a:t>重要リスク①対応策</a:t>
            </a:r>
            <a:r>
              <a:rPr lang="en-US" altLang="ja-JP" sz="1600" b="1" dirty="0"/>
              <a:t>】</a:t>
            </a:r>
            <a:r>
              <a:rPr lang="ja-JP" altLang="en-US" sz="1600" b="1" dirty="0"/>
              <a:t>個別管理簿の基準値設定（暗黙知の形式知化）</a:t>
            </a:r>
            <a:endParaRPr lang="en-US" altLang="ja-JP" sz="1600" b="1" dirty="0"/>
          </a:p>
          <a:p>
            <a:pPr lvl="1"/>
            <a:r>
              <a:rPr lang="ja-JP" altLang="en-US" sz="1600" u="sng" dirty="0"/>
              <a:t>作業実施Ａ</a:t>
            </a:r>
            <a:endParaRPr lang="en-US" altLang="ja-JP" sz="1600" u="sng" dirty="0"/>
          </a:p>
          <a:p>
            <a:pPr lvl="2"/>
            <a:r>
              <a:rPr lang="ja-JP" altLang="en-US" sz="1600" dirty="0"/>
              <a:t>Ａ１：直営で作業実施（緊急）</a:t>
            </a:r>
            <a:endParaRPr lang="en-US" altLang="ja-JP" sz="1600" dirty="0"/>
          </a:p>
          <a:p>
            <a:pPr lvl="2"/>
            <a:r>
              <a:rPr lang="ja-JP" altLang="en-US" sz="1600" dirty="0"/>
              <a:t>Ａ２：請負で作業実施（緊急）</a:t>
            </a:r>
            <a:endParaRPr lang="en-US" altLang="ja-JP" sz="1600" dirty="0"/>
          </a:p>
          <a:p>
            <a:pPr lvl="1"/>
            <a:r>
              <a:rPr lang="ja-JP" altLang="en-US" sz="1600" u="sng" dirty="0"/>
              <a:t>経過観察Ｂ</a:t>
            </a:r>
            <a:endParaRPr lang="en-US" altLang="ja-JP" sz="1600" u="sng" dirty="0"/>
          </a:p>
          <a:p>
            <a:pPr lvl="2"/>
            <a:r>
              <a:rPr lang="ja-JP" altLang="en-US" sz="1600" dirty="0"/>
              <a:t>Ｂ１：問題等は見受けられないが注意継続</a:t>
            </a:r>
            <a:endParaRPr lang="en-US" altLang="ja-JP" sz="1600" dirty="0"/>
          </a:p>
          <a:p>
            <a:pPr lvl="2"/>
            <a:r>
              <a:rPr lang="ja-JP" altLang="en-US" sz="1600" dirty="0"/>
              <a:t>Ｂ２：作業依頼の段階には達していない</a:t>
            </a:r>
            <a:endParaRPr lang="en-US" altLang="ja-JP" sz="1600" dirty="0"/>
          </a:p>
          <a:p>
            <a:pPr lvl="2"/>
            <a:r>
              <a:rPr lang="ja-JP" altLang="en-US" sz="1600" dirty="0"/>
              <a:t>Ｂ３：作業依頼の段階に達している</a:t>
            </a:r>
            <a:endParaRPr lang="en-US" altLang="ja-JP" sz="1600" dirty="0"/>
          </a:p>
          <a:p>
            <a:pPr lvl="1"/>
            <a:r>
              <a:rPr lang="ja-JP" altLang="en-US" sz="1600" u="sng" dirty="0"/>
              <a:t>支障なしＣ</a:t>
            </a:r>
            <a:endParaRPr lang="en-US" altLang="ja-JP" sz="1600" u="sng" dirty="0"/>
          </a:p>
        </p:txBody>
      </p:sp>
      <p:sp>
        <p:nvSpPr>
          <p:cNvPr id="4" name="右中かっこ 3"/>
          <p:cNvSpPr/>
          <p:nvPr/>
        </p:nvSpPr>
        <p:spPr>
          <a:xfrm>
            <a:off x="5463572" y="1186544"/>
            <a:ext cx="209616" cy="1633823"/>
          </a:xfrm>
          <a:prstGeom prst="rightBrace">
            <a:avLst>
              <a:gd name="adj1" fmla="val 450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6135382" y="1448766"/>
            <a:ext cx="3054948" cy="369332"/>
          </a:xfrm>
          <a:prstGeom prst="rect">
            <a:avLst/>
          </a:prstGeom>
          <a:noFill/>
        </p:spPr>
        <p:txBody>
          <a:bodyPr wrap="square" rtlCol="0">
            <a:spAutoFit/>
          </a:bodyPr>
          <a:lstStyle/>
          <a:p>
            <a:endParaRPr kumimoji="1" lang="ja-JP" altLang="en-US"/>
          </a:p>
        </p:txBody>
      </p:sp>
      <p:sp>
        <p:nvSpPr>
          <p:cNvPr id="12" name="テキスト ボックス 11"/>
          <p:cNvSpPr txBox="1"/>
          <p:nvPr/>
        </p:nvSpPr>
        <p:spPr>
          <a:xfrm>
            <a:off x="5662464" y="1262290"/>
            <a:ext cx="3624943" cy="1169551"/>
          </a:xfrm>
          <a:prstGeom prst="rect">
            <a:avLst/>
          </a:prstGeom>
          <a:noFill/>
        </p:spPr>
        <p:txBody>
          <a:bodyPr wrap="square" rtlCol="0">
            <a:spAutoFit/>
          </a:bodyPr>
          <a:lstStyle/>
          <a:p>
            <a:r>
              <a:rPr kumimoji="1" lang="ja-JP" altLang="en-US" sz="1400" dirty="0"/>
              <a:t>従来の維持管理では、</a:t>
            </a:r>
            <a:r>
              <a:rPr lang="ja-JP" altLang="en-US" sz="1400" dirty="0"/>
              <a:t>現場状況（管布設状況、天候、時間帯、沿道の利用状況等）をベテラン社員が総合的に（経験と勘により）勘案して作業実施等を決定していた。</a:t>
            </a:r>
            <a:endParaRPr lang="en-US" altLang="ja-JP" sz="1400" dirty="0"/>
          </a:p>
          <a:p>
            <a:r>
              <a:rPr lang="ja-JP" altLang="en-US" sz="1400" dirty="0"/>
              <a:t>（暗黙知による対応）</a:t>
            </a:r>
            <a:endParaRPr lang="en-US" altLang="ja-JP" sz="1400" dirty="0"/>
          </a:p>
        </p:txBody>
      </p:sp>
      <p:sp>
        <p:nvSpPr>
          <p:cNvPr id="23" name="テキスト ボックス 22"/>
          <p:cNvSpPr txBox="1"/>
          <p:nvPr/>
        </p:nvSpPr>
        <p:spPr>
          <a:xfrm>
            <a:off x="478163" y="3393034"/>
            <a:ext cx="1513922" cy="307777"/>
          </a:xfrm>
          <a:prstGeom prst="rect">
            <a:avLst/>
          </a:prstGeom>
          <a:noFill/>
        </p:spPr>
        <p:txBody>
          <a:bodyPr wrap="square" rtlCol="0">
            <a:spAutoFit/>
          </a:bodyPr>
          <a:lstStyle/>
          <a:p>
            <a:r>
              <a:rPr kumimoji="1" lang="en-US" altLang="ja-JP" sz="1400" dirty="0"/>
              <a:t>【</a:t>
            </a:r>
            <a:r>
              <a:rPr kumimoji="1" lang="ja-JP" altLang="en-US" sz="1400" dirty="0"/>
              <a:t>定量化</a:t>
            </a:r>
            <a:r>
              <a:rPr kumimoji="1" lang="en-US" altLang="ja-JP" sz="1400" dirty="0"/>
              <a:t>】</a:t>
            </a:r>
            <a:endParaRPr kumimoji="1" lang="ja-JP" altLang="en-US" sz="1400" dirty="0"/>
          </a:p>
        </p:txBody>
      </p:sp>
      <p:pic>
        <p:nvPicPr>
          <p:cNvPr id="28" name="図 27"/>
          <p:cNvPicPr>
            <a:picLocks noChangeAspect="1"/>
          </p:cNvPicPr>
          <p:nvPr/>
        </p:nvPicPr>
        <p:blipFill>
          <a:blip r:embed="rId3"/>
          <a:stretch>
            <a:fillRect/>
          </a:stretch>
        </p:blipFill>
        <p:spPr>
          <a:xfrm>
            <a:off x="1726748" y="3365598"/>
            <a:ext cx="6499449" cy="2521991"/>
          </a:xfrm>
          <a:prstGeom prst="rect">
            <a:avLst/>
          </a:prstGeom>
        </p:spPr>
      </p:pic>
      <p:sp>
        <p:nvSpPr>
          <p:cNvPr id="30" name="正方形/長方形 29"/>
          <p:cNvSpPr/>
          <p:nvPr/>
        </p:nvSpPr>
        <p:spPr>
          <a:xfrm>
            <a:off x="1389064" y="5679822"/>
            <a:ext cx="7347695" cy="1015663"/>
          </a:xfrm>
          <a:prstGeom prst="rect">
            <a:avLst/>
          </a:prstGeom>
        </p:spPr>
        <p:txBody>
          <a:bodyPr wrap="square">
            <a:spAutoFit/>
          </a:bodyPr>
          <a:lstStyle/>
          <a:p>
            <a:r>
              <a:rPr lang="ja-JP" altLang="en-US" sz="1200" dirty="0"/>
              <a:t>各現場における各判断のチェックポイント等の管理簿への記載例</a:t>
            </a:r>
            <a:endParaRPr lang="en-US" altLang="ja-JP" sz="1200" dirty="0"/>
          </a:p>
          <a:p>
            <a:pPr lvl="1"/>
            <a:r>
              <a:rPr lang="ja-JP" altLang="en-US" sz="1200" dirty="0"/>
              <a:t>Ｂ１：マンホール内水位は高いが、流量あり、ラード付着なし</a:t>
            </a:r>
          </a:p>
          <a:p>
            <a:pPr lvl="1"/>
            <a:r>
              <a:rPr lang="ja-JP" altLang="en-US" sz="1200" dirty="0"/>
              <a:t>Ｂ２：マンホール内水位は高いが、ラード付着なし</a:t>
            </a:r>
          </a:p>
          <a:p>
            <a:pPr lvl="1"/>
            <a:r>
              <a:rPr lang="ja-JP" altLang="en-US" sz="1200" dirty="0"/>
              <a:t>Ｂ３：マンホール管口にラード付着</a:t>
            </a:r>
          </a:p>
          <a:p>
            <a:pPr lvl="1"/>
            <a:r>
              <a:rPr lang="ja-JP" altLang="en-US" sz="1200" dirty="0"/>
              <a:t>Ａ：〇〇店前集水</a:t>
            </a:r>
            <a:r>
              <a:rPr lang="ja-JP" altLang="en-US" sz="1200" dirty="0" err="1"/>
              <a:t>ます</a:t>
            </a:r>
            <a:r>
              <a:rPr lang="ja-JP" altLang="en-US" sz="1200" dirty="0"/>
              <a:t>・取付管のラード付着確認（Ａ２対応困難時は、Ａ１による緊急対応）</a:t>
            </a:r>
          </a:p>
        </p:txBody>
      </p:sp>
      <p:sp>
        <p:nvSpPr>
          <p:cNvPr id="110" name="テキスト ボックス 109"/>
          <p:cNvSpPr txBox="1"/>
          <p:nvPr/>
        </p:nvSpPr>
        <p:spPr>
          <a:xfrm>
            <a:off x="478163" y="5660124"/>
            <a:ext cx="1513922" cy="307777"/>
          </a:xfrm>
          <a:prstGeom prst="rect">
            <a:avLst/>
          </a:prstGeom>
          <a:noFill/>
        </p:spPr>
        <p:txBody>
          <a:bodyPr wrap="square" rtlCol="0">
            <a:spAutoFit/>
          </a:bodyPr>
          <a:lstStyle/>
          <a:p>
            <a:r>
              <a:rPr lang="en-US" altLang="ja-JP" sz="1400" dirty="0"/>
              <a:t>【</a:t>
            </a:r>
            <a:r>
              <a:rPr lang="ja-JP" altLang="en-US" sz="1400" dirty="0"/>
              <a:t>文章</a:t>
            </a:r>
            <a:r>
              <a:rPr kumimoji="1" lang="ja-JP" altLang="en-US" sz="1400" dirty="0"/>
              <a:t>化</a:t>
            </a:r>
            <a:r>
              <a:rPr kumimoji="1" lang="en-US" altLang="ja-JP" sz="1400" dirty="0"/>
              <a:t>】</a:t>
            </a:r>
            <a:endParaRPr kumimoji="1" lang="ja-JP" altLang="en-US" sz="1400" dirty="0"/>
          </a:p>
        </p:txBody>
      </p:sp>
      <p:sp>
        <p:nvSpPr>
          <p:cNvPr id="3" name="テキスト ボックス 2">
            <a:extLst>
              <a:ext uri="{FF2B5EF4-FFF2-40B4-BE49-F238E27FC236}">
                <a16:creationId xmlns:a16="http://schemas.microsoft.com/office/drawing/2014/main" id="{529BF0AD-C6E0-6285-9635-CE4E55D124BE}"/>
              </a:ext>
            </a:extLst>
          </p:cNvPr>
          <p:cNvSpPr txBox="1"/>
          <p:nvPr/>
        </p:nvSpPr>
        <p:spPr>
          <a:xfrm>
            <a:off x="375070" y="3105123"/>
            <a:ext cx="4177879" cy="338554"/>
          </a:xfrm>
          <a:prstGeom prst="rect">
            <a:avLst/>
          </a:prstGeom>
          <a:noFill/>
        </p:spPr>
        <p:txBody>
          <a:bodyPr wrap="square" rtlCol="0">
            <a:spAutoFit/>
          </a:bodyPr>
          <a:lstStyle/>
          <a:p>
            <a:r>
              <a:rPr kumimoji="1" lang="ja-JP" altLang="en-US" sz="1600" b="1" dirty="0"/>
              <a:t>○ ラード付着による下水詰まりの事例</a:t>
            </a:r>
          </a:p>
        </p:txBody>
      </p:sp>
    </p:spTree>
    <p:extLst>
      <p:ext uri="{BB962C8B-B14F-4D97-AF65-F5344CB8AC3E}">
        <p14:creationId xmlns:p14="http://schemas.microsoft.com/office/powerpoint/2010/main" val="93230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6733119" y="3508881"/>
            <a:ext cx="2592000" cy="3215695"/>
          </a:xfrm>
          <a:prstGeom prst="roundRect">
            <a:avLst>
              <a:gd name="adj" fmla="val 1045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（高リスク個所の対応）</a:t>
            </a:r>
            <a:endParaRPr lang="en-US" altLang="ja-JP" sz="1600" dirty="0">
              <a:solidFill>
                <a:schemeClr val="tx1"/>
              </a:solidFill>
            </a:endParaRPr>
          </a:p>
          <a:p>
            <a:r>
              <a:rPr lang="ja-JP" altLang="en-US" sz="1600" dirty="0">
                <a:solidFill>
                  <a:schemeClr val="tx1"/>
                </a:solidFill>
              </a:rPr>
              <a:t>抽出されたマンホールのうち、未調査であった</a:t>
            </a:r>
            <a:endParaRPr lang="en-US" altLang="ja-JP" sz="1600" dirty="0">
              <a:solidFill>
                <a:schemeClr val="tx1"/>
              </a:solidFill>
            </a:endParaRPr>
          </a:p>
          <a:p>
            <a:r>
              <a:rPr lang="en-US" altLang="ja-JP" sz="1600" dirty="0">
                <a:solidFill>
                  <a:schemeClr val="tx1"/>
                </a:solidFill>
              </a:rPr>
              <a:t>4</a:t>
            </a:r>
            <a:r>
              <a:rPr lang="ja-JP" altLang="en-US" sz="1600" dirty="0">
                <a:solidFill>
                  <a:schemeClr val="tx1"/>
                </a:solidFill>
              </a:rPr>
              <a:t>か所について調査を実施し、うち</a:t>
            </a:r>
            <a:r>
              <a:rPr lang="en-US" altLang="ja-JP" sz="1600" dirty="0">
                <a:solidFill>
                  <a:schemeClr val="tx1"/>
                </a:solidFill>
              </a:rPr>
              <a:t>1</a:t>
            </a:r>
            <a:r>
              <a:rPr lang="ja-JP" altLang="en-US" sz="1600" dirty="0">
                <a:solidFill>
                  <a:schemeClr val="tx1"/>
                </a:solidFill>
              </a:rPr>
              <a:t>か所についてつまり発生個所と同様の鍾乳石状物質の堆積が見られた</a:t>
            </a:r>
            <a:endParaRPr lang="en-US" altLang="ja-JP" sz="1600" dirty="0">
              <a:solidFill>
                <a:schemeClr val="tx1"/>
              </a:solidFill>
            </a:endParaRPr>
          </a:p>
          <a:p>
            <a:r>
              <a:rPr lang="ja-JP" altLang="en-US" sz="1600" dirty="0">
                <a:solidFill>
                  <a:schemeClr val="tx1"/>
                </a:solidFill>
              </a:rPr>
              <a:t>➡　請負にて清掃・調査を行い、つまりの発生を未然に防止した</a:t>
            </a:r>
          </a:p>
          <a:p>
            <a:endParaRPr kumimoji="1" lang="ja-JP" altLang="en-US" sz="1600" dirty="0">
              <a:solidFill>
                <a:schemeClr val="tx1"/>
              </a:solidFill>
            </a:endParaRPr>
          </a:p>
        </p:txBody>
      </p:sp>
      <p:grpSp>
        <p:nvGrpSpPr>
          <p:cNvPr id="5" name="グループ化 8"/>
          <p:cNvGrpSpPr/>
          <p:nvPr/>
        </p:nvGrpSpPr>
        <p:grpSpPr>
          <a:xfrm>
            <a:off x="885000" y="504000"/>
            <a:ext cx="8568000" cy="224736"/>
            <a:chOff x="200472" y="828000"/>
            <a:chExt cx="9649072" cy="224736"/>
          </a:xfrm>
        </p:grpSpPr>
        <p:sp>
          <p:nvSpPr>
            <p:cNvPr id="6" name="平行四辺形 5"/>
            <p:cNvSpPr/>
            <p:nvPr/>
          </p:nvSpPr>
          <p:spPr>
            <a:xfrm>
              <a:off x="200472" y="980728"/>
              <a:ext cx="9180001" cy="72008"/>
            </a:xfrm>
            <a:prstGeom prst="parallelogram">
              <a:avLst>
                <a:gd name="adj" fmla="val 980541"/>
              </a:avLst>
            </a:prstGeom>
            <a:gradFill flip="none" rotWithShape="1">
              <a:gsLst>
                <a:gs pos="0">
                  <a:srgbClr val="0070C0"/>
                </a:gs>
                <a:gs pos="50000">
                  <a:srgbClr val="00B0F0"/>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平行四辺形 6"/>
            <p:cNvSpPr/>
            <p:nvPr/>
          </p:nvSpPr>
          <p:spPr>
            <a:xfrm>
              <a:off x="7833528" y="900000"/>
              <a:ext cx="1872000" cy="54000"/>
            </a:xfrm>
            <a:prstGeom prst="parallelogram">
              <a:avLst>
                <a:gd name="adj" fmla="val 980541"/>
              </a:avLst>
            </a:prstGeom>
            <a:gradFill flip="none" rotWithShape="1">
              <a:gsLst>
                <a:gs pos="0">
                  <a:srgbClr val="008BD8"/>
                </a:gs>
                <a:gs pos="50000">
                  <a:srgbClr val="39D9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平行四辺形 7"/>
            <p:cNvSpPr/>
            <p:nvPr/>
          </p:nvSpPr>
          <p:spPr>
            <a:xfrm>
              <a:off x="8445544" y="828000"/>
              <a:ext cx="1404000" cy="43200"/>
            </a:xfrm>
            <a:prstGeom prst="parallelogram">
              <a:avLst>
                <a:gd name="adj" fmla="val 980541"/>
              </a:avLst>
            </a:prstGeom>
            <a:gradFill flip="none" rotWithShape="1">
              <a:gsLst>
                <a:gs pos="0">
                  <a:srgbClr val="00B1F0"/>
                </a:gs>
                <a:gs pos="50000">
                  <a:srgbClr val="B1F6FF"/>
                </a:gs>
              </a:gsLst>
              <a:lin ang="0" scaled="1"/>
              <a:tileRect/>
            </a:gradFill>
            <a:ln>
              <a:noFill/>
            </a:ln>
            <a:effectLst>
              <a:outerShdw blurRad="25400" dist="25400" dir="2700000" sx="80000" sy="8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 name="正方形/長方形 8"/>
          <p:cNvSpPr/>
          <p:nvPr/>
        </p:nvSpPr>
        <p:spPr>
          <a:xfrm>
            <a:off x="946249" y="72872"/>
            <a:ext cx="797987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554"/>
              </a:spcBef>
            </a:pPr>
            <a:r>
              <a:rPr lang="en-US" altLang="ja-JP" sz="2400" b="1" dirty="0">
                <a:solidFill>
                  <a:schemeClr val="tx1"/>
                </a:solidFill>
                <a:latin typeface="メイリオ" panose="020B0604030504040204" pitchFamily="50" charset="-128"/>
                <a:ea typeface="メイリオ" panose="020B0604030504040204" pitchFamily="50" charset="-128"/>
              </a:rPr>
              <a:t>1-</a:t>
            </a:r>
            <a:r>
              <a:rPr lang="ja-JP" altLang="en-US" sz="2400" b="1" dirty="0">
                <a:solidFill>
                  <a:schemeClr val="tx1"/>
                </a:solidFill>
                <a:latin typeface="メイリオ" panose="020B0604030504040204" pitchFamily="50" charset="-128"/>
                <a:ea typeface="メイリオ" panose="020B0604030504040204" pitchFamily="50" charset="-128"/>
              </a:rPr>
              <a:t>３　維持管理情報を活用した不具合未然防止（管路部門）</a:t>
            </a:r>
          </a:p>
        </p:txBody>
      </p:sp>
      <p:sp>
        <p:nvSpPr>
          <p:cNvPr id="11" name="スライド番号プレースホルダー 10"/>
          <p:cNvSpPr>
            <a:spLocks noGrp="1"/>
          </p:cNvSpPr>
          <p:nvPr>
            <p:ph type="sldNum" sz="quarter" idx="12"/>
          </p:nvPr>
        </p:nvSpPr>
        <p:spPr>
          <a:xfrm>
            <a:off x="7791962" y="6464382"/>
            <a:ext cx="2057400" cy="365125"/>
          </a:xfrm>
        </p:spPr>
        <p:txBody>
          <a:bodyPr/>
          <a:lstStyle/>
          <a:p>
            <a:fld id="{AE5CD191-B0C2-45A0-BBE3-5B82EB7C9F79}" type="slidenum">
              <a:rPr kumimoji="1" lang="ja-JP" altLang="en-US"/>
              <a:t>36</a:t>
            </a:fld>
            <a:endParaRPr kumimoji="1" lang="ja-JP" altLang="en-US" dirty="0"/>
          </a:p>
        </p:txBody>
      </p:sp>
      <p:sp>
        <p:nvSpPr>
          <p:cNvPr id="35" name="テキスト ボックス 34"/>
          <p:cNvSpPr txBox="1"/>
          <p:nvPr/>
        </p:nvSpPr>
        <p:spPr>
          <a:xfrm>
            <a:off x="593091" y="774266"/>
            <a:ext cx="8732029" cy="2062103"/>
          </a:xfrm>
          <a:prstGeom prst="rect">
            <a:avLst/>
          </a:prstGeom>
          <a:solidFill>
            <a:schemeClr val="accent1">
              <a:lumMod val="20000"/>
              <a:lumOff val="80000"/>
            </a:schemeClr>
          </a:solidFill>
        </p:spPr>
        <p:txBody>
          <a:bodyPr wrap="square" rtlCol="0">
            <a:spAutoFit/>
          </a:bodyPr>
          <a:lstStyle/>
          <a:p>
            <a:r>
              <a:rPr lang="en-US" altLang="ja-JP" sz="1600" b="1" dirty="0"/>
              <a:t>【</a:t>
            </a:r>
            <a:r>
              <a:rPr lang="ja-JP" altLang="en-US" sz="1600" b="1" dirty="0"/>
              <a:t>重要リスク②対応策</a:t>
            </a:r>
            <a:r>
              <a:rPr lang="en-US" altLang="ja-JP" sz="1600" b="1" dirty="0"/>
              <a:t>】</a:t>
            </a:r>
            <a:r>
              <a:rPr lang="ja-JP" altLang="en-US" sz="1600" b="1" dirty="0"/>
              <a:t>維持管理情報を活用した不具合発生の未然防止</a:t>
            </a:r>
            <a:endParaRPr lang="en-US" altLang="ja-JP" sz="1600" b="1" dirty="0"/>
          </a:p>
          <a:p>
            <a:pPr lvl="1"/>
            <a:r>
              <a:rPr lang="ja-JP" altLang="en-US" sz="1600" dirty="0"/>
              <a:t>従来の維持管理では、現場状況（管布設状況、天候、時間帯、沿道の利用状況等）を</a:t>
            </a:r>
            <a:endParaRPr lang="en-US" altLang="ja-JP" sz="1600" dirty="0"/>
          </a:p>
          <a:p>
            <a:pPr lvl="1"/>
            <a:r>
              <a:rPr lang="ja-JP" altLang="en-US" sz="1600" dirty="0"/>
              <a:t>ベテラン社員が総合的に（経験と勘により）勘案して作業実施等を決定していた</a:t>
            </a:r>
            <a:endParaRPr lang="en-US" altLang="ja-JP" sz="1600" dirty="0"/>
          </a:p>
          <a:p>
            <a:pPr lvl="1"/>
            <a:r>
              <a:rPr lang="ja-JP" altLang="en-US" sz="1600" dirty="0"/>
              <a:t>（暗黙知による対応）</a:t>
            </a:r>
            <a:endParaRPr lang="en-US" altLang="ja-JP" sz="1600" dirty="0"/>
          </a:p>
          <a:p>
            <a:pPr lvl="1"/>
            <a:endParaRPr lang="en-US" altLang="ja-JP" sz="1600" dirty="0"/>
          </a:p>
          <a:p>
            <a:pPr lvl="1"/>
            <a:endParaRPr lang="en-US" altLang="ja-JP" sz="1600" dirty="0"/>
          </a:p>
          <a:p>
            <a:pPr lvl="1"/>
            <a:r>
              <a:rPr lang="ja-JP" altLang="en-US" sz="1600" dirty="0"/>
              <a:t>台帳データおよび蓄積されている維持管理データを活用し、事故／事案が発生した際、再発防止策の検討と併せて高リスク個所の抽出・対応（調査等）を行うことで、業務品質向上を図る</a:t>
            </a:r>
            <a:endParaRPr lang="en-US" altLang="ja-JP" sz="1600" dirty="0"/>
          </a:p>
        </p:txBody>
      </p:sp>
      <p:pic>
        <p:nvPicPr>
          <p:cNvPr id="40" name="図 39"/>
          <p:cNvPicPr>
            <a:picLocks noChangeAspect="1"/>
          </p:cNvPicPr>
          <p:nvPr/>
        </p:nvPicPr>
        <p:blipFill>
          <a:blip r:embed="rId3"/>
          <a:stretch>
            <a:fillRect/>
          </a:stretch>
        </p:blipFill>
        <p:spPr>
          <a:xfrm>
            <a:off x="3457818" y="1894718"/>
            <a:ext cx="3176291" cy="262151"/>
          </a:xfrm>
          <a:prstGeom prst="rect">
            <a:avLst/>
          </a:prstGeom>
        </p:spPr>
      </p:pic>
      <p:sp>
        <p:nvSpPr>
          <p:cNvPr id="41" name="テキスト ボックス 40"/>
          <p:cNvSpPr txBox="1"/>
          <p:nvPr/>
        </p:nvSpPr>
        <p:spPr>
          <a:xfrm>
            <a:off x="478163" y="3174665"/>
            <a:ext cx="2979654" cy="338554"/>
          </a:xfrm>
          <a:prstGeom prst="rect">
            <a:avLst/>
          </a:prstGeom>
          <a:noFill/>
        </p:spPr>
        <p:txBody>
          <a:bodyPr wrap="square" rtlCol="0">
            <a:spAutoFit/>
          </a:bodyPr>
          <a:lstStyle/>
          <a:p>
            <a:r>
              <a:rPr kumimoji="1" lang="en-US" altLang="ja-JP" sz="1600" dirty="0"/>
              <a:t>【</a:t>
            </a:r>
            <a:r>
              <a:rPr lang="ja-JP" altLang="en-US" sz="1600" dirty="0"/>
              <a:t>対応事例（</a:t>
            </a:r>
            <a:r>
              <a:rPr lang="en-US" altLang="ja-JP" sz="1600" dirty="0"/>
              <a:t>2023</a:t>
            </a:r>
            <a:r>
              <a:rPr lang="ja-JP" altLang="en-US" sz="1600" dirty="0"/>
              <a:t>年度）</a:t>
            </a:r>
            <a:r>
              <a:rPr kumimoji="1" lang="en-US" altLang="ja-JP" sz="1600" dirty="0"/>
              <a:t>】</a:t>
            </a:r>
            <a:endParaRPr kumimoji="1" lang="ja-JP" altLang="en-US" sz="1600" dirty="0"/>
          </a:p>
        </p:txBody>
      </p:sp>
      <p:sp>
        <p:nvSpPr>
          <p:cNvPr id="46" name="角丸四角形 45"/>
          <p:cNvSpPr/>
          <p:nvPr/>
        </p:nvSpPr>
        <p:spPr>
          <a:xfrm>
            <a:off x="3663105" y="3508881"/>
            <a:ext cx="2592000" cy="3215695"/>
          </a:xfrm>
          <a:prstGeom prst="roundRect">
            <a:avLst>
              <a:gd name="adj" fmla="val 1045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rPr>
              <a:t>（高リスク個所の分析）</a:t>
            </a:r>
            <a:endParaRPr kumimoji="1" lang="en-US" altLang="ja-JP" sz="1600" dirty="0">
              <a:solidFill>
                <a:schemeClr val="tx1"/>
              </a:solidFill>
            </a:endParaRPr>
          </a:p>
          <a:p>
            <a:r>
              <a:rPr lang="ja-JP" altLang="en-US" sz="1600" dirty="0">
                <a:solidFill>
                  <a:schemeClr val="tx1"/>
                </a:solidFill>
              </a:rPr>
              <a:t>・</a:t>
            </a:r>
            <a:r>
              <a:rPr lang="en-US" altLang="ja-JP" sz="1600" dirty="0">
                <a:solidFill>
                  <a:schemeClr val="tx1"/>
                </a:solidFill>
              </a:rPr>
              <a:t>MH</a:t>
            </a:r>
            <a:r>
              <a:rPr lang="ja-JP" altLang="en-US" sz="1600" dirty="0">
                <a:solidFill>
                  <a:schemeClr val="tx1"/>
                </a:solidFill>
              </a:rPr>
              <a:t>が</a:t>
            </a:r>
            <a:r>
              <a:rPr lang="en-US" altLang="ja-JP" sz="1600" dirty="0">
                <a:solidFill>
                  <a:schemeClr val="tx1"/>
                </a:solidFill>
              </a:rPr>
              <a:t>6m</a:t>
            </a:r>
            <a:r>
              <a:rPr lang="ja-JP" altLang="en-US" sz="1600" dirty="0">
                <a:solidFill>
                  <a:schemeClr val="tx1"/>
                </a:solidFill>
              </a:rPr>
              <a:t>以上</a:t>
            </a:r>
          </a:p>
          <a:p>
            <a:r>
              <a:rPr lang="ja-JP" altLang="en-US" sz="1600" dirty="0">
                <a:solidFill>
                  <a:schemeClr val="tx1"/>
                </a:solidFill>
              </a:rPr>
              <a:t>・下流管径</a:t>
            </a:r>
            <a:r>
              <a:rPr lang="en-US" altLang="ja-JP" sz="1600" dirty="0">
                <a:solidFill>
                  <a:schemeClr val="tx1"/>
                </a:solidFill>
              </a:rPr>
              <a:t>600mm</a:t>
            </a:r>
            <a:r>
              <a:rPr lang="ja-JP" altLang="en-US" sz="1600" dirty="0">
                <a:solidFill>
                  <a:schemeClr val="tx1"/>
                </a:solidFill>
              </a:rPr>
              <a:t>以下</a:t>
            </a:r>
            <a:endParaRPr lang="en-US" altLang="ja-JP" sz="1600" dirty="0">
              <a:solidFill>
                <a:schemeClr val="tx1"/>
              </a:solidFill>
            </a:endParaRPr>
          </a:p>
          <a:p>
            <a:r>
              <a:rPr lang="ja-JP" altLang="en-US" sz="1600" dirty="0">
                <a:solidFill>
                  <a:schemeClr val="tx1"/>
                </a:solidFill>
              </a:rPr>
              <a:t>・臨海部（塩分濃度高）</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rPr>
              <a:t>（高リスク個所の抽出）</a:t>
            </a:r>
          </a:p>
          <a:p>
            <a:r>
              <a:rPr lang="ja-JP" altLang="en-US" sz="1600" dirty="0">
                <a:solidFill>
                  <a:schemeClr val="tx1"/>
                </a:solidFill>
              </a:rPr>
              <a:t>対象個所を</a:t>
            </a:r>
            <a:r>
              <a:rPr lang="en-US" altLang="ja-JP" sz="1600" dirty="0">
                <a:solidFill>
                  <a:schemeClr val="tx1"/>
                </a:solidFill>
              </a:rPr>
              <a:t>GIS</a:t>
            </a:r>
            <a:r>
              <a:rPr lang="ja-JP" altLang="en-US" sz="1600" dirty="0">
                <a:solidFill>
                  <a:schemeClr val="tx1"/>
                </a:solidFill>
              </a:rPr>
              <a:t>上でマッピングし、幹線上のマンホールを除外</a:t>
            </a:r>
          </a:p>
          <a:p>
            <a:r>
              <a:rPr lang="ja-JP" altLang="en-US" sz="1600" dirty="0">
                <a:solidFill>
                  <a:schemeClr val="tx1"/>
                </a:solidFill>
              </a:rPr>
              <a:t>➡　対象個所：</a:t>
            </a:r>
            <a:r>
              <a:rPr lang="en-US" altLang="ja-JP" sz="1600" dirty="0">
                <a:solidFill>
                  <a:schemeClr val="tx1"/>
                </a:solidFill>
              </a:rPr>
              <a:t>9</a:t>
            </a:r>
            <a:r>
              <a:rPr lang="ja-JP" altLang="en-US" sz="1600" dirty="0">
                <a:solidFill>
                  <a:schemeClr val="tx1"/>
                </a:solidFill>
              </a:rPr>
              <a:t>件</a:t>
            </a:r>
            <a:endParaRPr lang="en-US" altLang="ja-JP" sz="1600" dirty="0">
              <a:solidFill>
                <a:schemeClr val="tx1"/>
              </a:solidFill>
            </a:endParaRPr>
          </a:p>
          <a:p>
            <a:r>
              <a:rPr lang="ja-JP" altLang="en-US" sz="1600" dirty="0">
                <a:solidFill>
                  <a:schemeClr val="tx1"/>
                </a:solidFill>
              </a:rPr>
              <a:t>　（うち未調査：</a:t>
            </a:r>
            <a:r>
              <a:rPr lang="en-US" altLang="ja-JP" sz="1600" dirty="0">
                <a:solidFill>
                  <a:schemeClr val="tx1"/>
                </a:solidFill>
              </a:rPr>
              <a:t>4</a:t>
            </a:r>
            <a:r>
              <a:rPr lang="ja-JP" altLang="en-US" sz="1600" dirty="0">
                <a:solidFill>
                  <a:schemeClr val="tx1"/>
                </a:solidFill>
              </a:rPr>
              <a:t>件）</a:t>
            </a:r>
          </a:p>
        </p:txBody>
      </p:sp>
      <p:sp>
        <p:nvSpPr>
          <p:cNvPr id="47" name="角丸四角形 46"/>
          <p:cNvSpPr/>
          <p:nvPr/>
        </p:nvSpPr>
        <p:spPr>
          <a:xfrm>
            <a:off x="593090" y="3508881"/>
            <a:ext cx="2592000" cy="3215695"/>
          </a:xfrm>
          <a:prstGeom prst="roundRect">
            <a:avLst>
              <a:gd name="adj" fmla="val 1045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（概要）</a:t>
            </a:r>
            <a:endParaRPr lang="en-US" altLang="ja-JP" sz="1600" dirty="0">
              <a:solidFill>
                <a:schemeClr val="tx1"/>
              </a:solidFill>
            </a:endParaRPr>
          </a:p>
          <a:p>
            <a:r>
              <a:rPr lang="ja-JP" altLang="en-US" sz="1600" dirty="0">
                <a:solidFill>
                  <a:schemeClr val="tx1"/>
                </a:solidFill>
              </a:rPr>
              <a:t>本管のつまり発生によりマンション内排水施設において溢水</a:t>
            </a:r>
            <a:endParaRPr lang="en-US" altLang="ja-JP" sz="1600" dirty="0">
              <a:solidFill>
                <a:schemeClr val="tx1"/>
              </a:solidFill>
            </a:endParaRPr>
          </a:p>
          <a:p>
            <a:r>
              <a:rPr lang="ja-JP" altLang="en-US" sz="1600" dirty="0">
                <a:solidFill>
                  <a:schemeClr val="tx1"/>
                </a:solidFill>
              </a:rPr>
              <a:t>（原因）</a:t>
            </a:r>
          </a:p>
          <a:p>
            <a:r>
              <a:rPr lang="ja-JP" altLang="en-US" sz="1600" dirty="0">
                <a:solidFill>
                  <a:schemeClr val="tx1"/>
                </a:solidFill>
              </a:rPr>
              <a:t>下水管内で鍾乳石状物質（主成分は炭酸カルシウム</a:t>
            </a:r>
            <a:r>
              <a:rPr lang="en-US" altLang="ja-JP" sz="1600" dirty="0">
                <a:solidFill>
                  <a:schemeClr val="tx1"/>
                </a:solidFill>
              </a:rPr>
              <a:t>[CaCO3]</a:t>
            </a:r>
            <a:r>
              <a:rPr lang="ja-JP" altLang="en-US" sz="1600" dirty="0">
                <a:solidFill>
                  <a:schemeClr val="tx1"/>
                </a:solidFill>
              </a:rPr>
              <a:t>）が生成</a:t>
            </a:r>
          </a:p>
          <a:p>
            <a:r>
              <a:rPr lang="ja-JP" altLang="en-US" sz="1600" dirty="0">
                <a:solidFill>
                  <a:schemeClr val="tx1"/>
                </a:solidFill>
              </a:rPr>
              <a:t>下水中の海水由来のカルシウム分が高落差により飛沫となりマンホール内に付着、結晶化したもの</a:t>
            </a:r>
            <a:endParaRPr kumimoji="1" lang="ja-JP" altLang="en-US" sz="1600" dirty="0">
              <a:solidFill>
                <a:schemeClr val="tx1"/>
              </a:solidFill>
            </a:endParaRPr>
          </a:p>
        </p:txBody>
      </p:sp>
      <p:pic>
        <p:nvPicPr>
          <p:cNvPr id="50" name="図 49"/>
          <p:cNvPicPr>
            <a:picLocks noChangeAspect="1"/>
          </p:cNvPicPr>
          <p:nvPr/>
        </p:nvPicPr>
        <p:blipFill>
          <a:blip r:embed="rId3"/>
          <a:stretch>
            <a:fillRect/>
          </a:stretch>
        </p:blipFill>
        <p:spPr>
          <a:xfrm rot="16200000">
            <a:off x="2105731" y="5005912"/>
            <a:ext cx="2685328" cy="221630"/>
          </a:xfrm>
          <a:prstGeom prst="rect">
            <a:avLst/>
          </a:prstGeom>
        </p:spPr>
      </p:pic>
      <p:pic>
        <p:nvPicPr>
          <p:cNvPr id="52" name="図 51"/>
          <p:cNvPicPr>
            <a:picLocks noChangeAspect="1"/>
          </p:cNvPicPr>
          <p:nvPr/>
        </p:nvPicPr>
        <p:blipFill>
          <a:blip r:embed="rId3"/>
          <a:stretch>
            <a:fillRect/>
          </a:stretch>
        </p:blipFill>
        <p:spPr>
          <a:xfrm rot="16200000">
            <a:off x="5192224" y="5005912"/>
            <a:ext cx="2685328" cy="221630"/>
          </a:xfrm>
          <a:prstGeom prst="rect">
            <a:avLst/>
          </a:prstGeom>
        </p:spPr>
      </p:pic>
    </p:spTree>
    <p:extLst>
      <p:ext uri="{BB962C8B-B14F-4D97-AF65-F5344CB8AC3E}">
        <p14:creationId xmlns:p14="http://schemas.microsoft.com/office/powerpoint/2010/main" val="827706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66907-AC66-34E4-FEA8-B851AC09DA46}"/>
              </a:ext>
            </a:extLst>
          </p:cNvPr>
          <p:cNvSpPr>
            <a:spLocks noGrp="1"/>
          </p:cNvSpPr>
          <p:nvPr>
            <p:ph type="title"/>
          </p:nvPr>
        </p:nvSpPr>
        <p:spPr>
          <a:xfrm>
            <a:off x="399684" y="711869"/>
            <a:ext cx="8543925" cy="540000"/>
          </a:xfrm>
        </p:spPr>
        <p:txBody>
          <a:bodyPr>
            <a:normAutofit fontScale="90000"/>
          </a:bodyPr>
          <a:lstStyle/>
          <a:p>
            <a:r>
              <a:rPr kumimoji="1" lang="ja-JP" altLang="en-US" sz="2000" dirty="0"/>
              <a:t>「人材」「技術」「情報」を最大限に活用し、重点施策を推進するとともに、アウトプットの最大化、業務品質の向上を通じて、ビジョン実現を目指す。</a:t>
            </a:r>
          </a:p>
        </p:txBody>
      </p:sp>
      <p:sp>
        <p:nvSpPr>
          <p:cNvPr id="3" name="フッター プレースホルダー 2">
            <a:extLst>
              <a:ext uri="{FF2B5EF4-FFF2-40B4-BE49-F238E27FC236}">
                <a16:creationId xmlns:a16="http://schemas.microsoft.com/office/drawing/2014/main" id="{AD8227EB-75CD-CC4A-1BAA-542E78906E38}"/>
              </a:ext>
            </a:extLst>
          </p:cNvPr>
          <p:cNvSpPr>
            <a:spLocks noGrp="1"/>
          </p:cNvSpPr>
          <p:nvPr>
            <p:ph type="ftr" sz="quarter" idx="11"/>
          </p:nvPr>
        </p:nvSpPr>
        <p:spPr/>
        <p:txBody>
          <a:bodyPr/>
          <a:lstStyle/>
          <a:p>
            <a:r>
              <a:rPr kumimoji="1" lang="en-US" altLang="ja-JP"/>
              <a:t>1</a:t>
            </a:r>
            <a:endParaRPr kumimoji="1" lang="ja-JP" altLang="en-US"/>
          </a:p>
        </p:txBody>
      </p:sp>
      <p:sp>
        <p:nvSpPr>
          <p:cNvPr id="4" name="スライド番号プレースホルダー 3">
            <a:extLst>
              <a:ext uri="{FF2B5EF4-FFF2-40B4-BE49-F238E27FC236}">
                <a16:creationId xmlns:a16="http://schemas.microsoft.com/office/drawing/2014/main" id="{8D60406B-6F04-8D24-B5E1-371C1E2860AC}"/>
              </a:ext>
            </a:extLst>
          </p:cNvPr>
          <p:cNvSpPr>
            <a:spLocks noGrp="1"/>
          </p:cNvSpPr>
          <p:nvPr>
            <p:ph type="sldNum" sz="quarter" idx="12"/>
          </p:nvPr>
        </p:nvSpPr>
        <p:spPr/>
        <p:txBody>
          <a:bodyPr/>
          <a:lstStyle/>
          <a:p>
            <a:fld id="{36EC18DB-A5DF-4E0E-B815-FCD04A2C4B2C}" type="slidenum">
              <a:rPr kumimoji="1" lang="ja-JP" altLang="en-US" smtClean="0"/>
              <a:t>37</a:t>
            </a:fld>
            <a:endParaRPr kumimoji="1" lang="ja-JP" altLang="en-US"/>
          </a:p>
        </p:txBody>
      </p:sp>
      <p:sp>
        <p:nvSpPr>
          <p:cNvPr id="6" name="正方形/長方形 5">
            <a:extLst>
              <a:ext uri="{FF2B5EF4-FFF2-40B4-BE49-F238E27FC236}">
                <a16:creationId xmlns:a16="http://schemas.microsoft.com/office/drawing/2014/main" id="{7BC4E59C-8F33-D3BC-B2D6-84694FB6FDB2}"/>
              </a:ext>
            </a:extLst>
          </p:cNvPr>
          <p:cNvSpPr/>
          <p:nvPr/>
        </p:nvSpPr>
        <p:spPr>
          <a:xfrm>
            <a:off x="253999" y="0"/>
            <a:ext cx="7149907"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554"/>
              </a:spcBef>
            </a:pPr>
            <a:r>
              <a:rPr lang="en-US" altLang="ja-JP" sz="2400" b="1" dirty="0">
                <a:solidFill>
                  <a:schemeClr val="tx1"/>
                </a:solidFill>
                <a:latin typeface="メイリオ" panose="020B0604030504040204" pitchFamily="50" charset="-128"/>
                <a:ea typeface="メイリオ" panose="020B0604030504040204" pitchFamily="50" charset="-128"/>
              </a:rPr>
              <a:t>   1-4</a:t>
            </a:r>
            <a:r>
              <a:rPr lang="ja-JP" altLang="en-US" sz="2400" b="1" dirty="0">
                <a:solidFill>
                  <a:schemeClr val="tx1"/>
                </a:solidFill>
                <a:latin typeface="メイリオ" panose="020B0604030504040204" pitchFamily="50" charset="-128"/>
                <a:ea typeface="メイリオ" panose="020B0604030504040204" pitchFamily="50" charset="-128"/>
              </a:rPr>
              <a:t>　技術継承等を推進していくための組織体制</a:t>
            </a:r>
          </a:p>
        </p:txBody>
      </p:sp>
      <p:pic>
        <p:nvPicPr>
          <p:cNvPr id="7" name="図 6">
            <a:extLst>
              <a:ext uri="{FF2B5EF4-FFF2-40B4-BE49-F238E27FC236}">
                <a16:creationId xmlns:a16="http://schemas.microsoft.com/office/drawing/2014/main" id="{6994B2AE-1EB9-4F80-DD78-AD6CF904220E}"/>
              </a:ext>
            </a:extLst>
          </p:cNvPr>
          <p:cNvPicPr>
            <a:picLocks noChangeAspect="1"/>
          </p:cNvPicPr>
          <p:nvPr/>
        </p:nvPicPr>
        <p:blipFill>
          <a:blip r:embed="rId3"/>
          <a:stretch>
            <a:fillRect/>
          </a:stretch>
        </p:blipFill>
        <p:spPr>
          <a:xfrm>
            <a:off x="97345" y="1267436"/>
            <a:ext cx="9148602" cy="5271478"/>
          </a:xfrm>
          <a:prstGeom prst="rect">
            <a:avLst/>
          </a:prstGeom>
        </p:spPr>
      </p:pic>
    </p:spTree>
    <p:extLst>
      <p:ext uri="{BB962C8B-B14F-4D97-AF65-F5344CB8AC3E}">
        <p14:creationId xmlns:p14="http://schemas.microsoft.com/office/powerpoint/2010/main" val="2362795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B0F63-D9D0-117D-9B04-ECC996F12EA8}"/>
              </a:ext>
            </a:extLst>
          </p:cNvPr>
          <p:cNvSpPr>
            <a:spLocks noGrp="1"/>
          </p:cNvSpPr>
          <p:nvPr>
            <p:ph type="ctrTitle"/>
          </p:nvPr>
        </p:nvSpPr>
        <p:spPr/>
        <p:txBody>
          <a:bodyPr anchor="ctr">
            <a:normAutofit/>
          </a:bodyPr>
          <a:lstStyle/>
          <a:p>
            <a:r>
              <a:rPr kumimoji="1" lang="ja-JP" altLang="en-US" sz="3200" dirty="0"/>
              <a:t>モニタリング方法の見直し</a:t>
            </a:r>
            <a:r>
              <a:rPr kumimoji="1" lang="en-US" altLang="ja-JP" sz="3200" dirty="0"/>
              <a:t>(</a:t>
            </a:r>
            <a:r>
              <a:rPr kumimoji="1" lang="ja-JP" altLang="en-US" sz="3200" dirty="0"/>
              <a:t>案</a:t>
            </a:r>
            <a:r>
              <a:rPr kumimoji="1" lang="en-US" altLang="ja-JP" sz="3200" dirty="0"/>
              <a:t>)</a:t>
            </a:r>
            <a:endParaRPr kumimoji="1" lang="ja-JP" altLang="en-US" sz="3200" dirty="0"/>
          </a:p>
        </p:txBody>
      </p:sp>
      <p:sp>
        <p:nvSpPr>
          <p:cNvPr id="3" name="字幕 2">
            <a:extLst>
              <a:ext uri="{FF2B5EF4-FFF2-40B4-BE49-F238E27FC236}">
                <a16:creationId xmlns:a16="http://schemas.microsoft.com/office/drawing/2014/main" id="{3448D63F-1E8A-45C0-970C-F8D8E5FED0CB}"/>
              </a:ext>
            </a:extLst>
          </p:cNvPr>
          <p:cNvSpPr>
            <a:spLocks noGrp="1"/>
          </p:cNvSpPr>
          <p:nvPr>
            <p:ph type="subTitle" idx="1"/>
          </p:nvPr>
        </p:nvSpPr>
        <p:spPr>
          <a:xfrm>
            <a:off x="1238250" y="4286250"/>
            <a:ext cx="7429500" cy="971550"/>
          </a:xfrm>
        </p:spPr>
        <p:txBody>
          <a:bodyPr>
            <a:normAutofit/>
          </a:bodyPr>
          <a:lstStyle/>
          <a:p>
            <a:r>
              <a:rPr kumimoji="1" lang="ja-JP" altLang="en-US" sz="2000" dirty="0"/>
              <a:t>令和６年１月</a:t>
            </a:r>
            <a:endParaRPr kumimoji="1" lang="en-US" altLang="ja-JP" sz="2000" dirty="0"/>
          </a:p>
          <a:p>
            <a:r>
              <a:rPr kumimoji="1" lang="ja-JP" altLang="en-US" sz="2000" dirty="0"/>
              <a:t>大阪市建設局下水道部施設管理課</a:t>
            </a:r>
          </a:p>
        </p:txBody>
      </p:sp>
      <p:sp>
        <p:nvSpPr>
          <p:cNvPr id="4" name="スライド番号プレースホルダー 3">
            <a:extLst>
              <a:ext uri="{FF2B5EF4-FFF2-40B4-BE49-F238E27FC236}">
                <a16:creationId xmlns:a16="http://schemas.microsoft.com/office/drawing/2014/main" id="{0605C56E-8B12-7DF1-533B-8938576A1B93}"/>
              </a:ext>
            </a:extLst>
          </p:cNvPr>
          <p:cNvSpPr>
            <a:spLocks noGrp="1"/>
          </p:cNvSpPr>
          <p:nvPr>
            <p:ph type="sldNum" sz="quarter" idx="12"/>
          </p:nvPr>
        </p:nvSpPr>
        <p:spPr/>
        <p:txBody>
          <a:bodyPr/>
          <a:lstStyle/>
          <a:p>
            <a:fld id="{36EC18DB-A5DF-4E0E-B815-FCD04A2C4B2C}" type="slidenum">
              <a:rPr kumimoji="1" lang="ja-JP" altLang="en-US" smtClean="0"/>
              <a:t>38</a:t>
            </a:fld>
            <a:endParaRPr kumimoji="1" lang="ja-JP" altLang="en-US"/>
          </a:p>
        </p:txBody>
      </p:sp>
    </p:spTree>
    <p:extLst>
      <p:ext uri="{BB962C8B-B14F-4D97-AF65-F5344CB8AC3E}">
        <p14:creationId xmlns:p14="http://schemas.microsoft.com/office/powerpoint/2010/main" val="821715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●モニタリング方法の見直し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93B51E1D-FA8E-EA6C-C9E9-AD4DEEFE065C}"/>
              </a:ext>
            </a:extLst>
          </p:cNvPr>
          <p:cNvSpPr txBox="1"/>
          <p:nvPr/>
        </p:nvSpPr>
        <p:spPr>
          <a:xfrm>
            <a:off x="72908" y="540615"/>
            <a:ext cx="9833092" cy="443326"/>
          </a:xfrm>
          <a:prstGeom prst="rect">
            <a:avLst/>
          </a:prstGeom>
          <a:noFill/>
        </p:spPr>
        <p:txBody>
          <a:bodyPr wrap="square" rtlCol="0">
            <a:spAutoFit/>
          </a:bodyPr>
          <a:lstStyle/>
          <a:p>
            <a:pPr>
              <a:lnSpc>
                <a:spcPct val="130000"/>
              </a:lnSpc>
            </a:pPr>
            <a:r>
              <a:rPr lang="ja-JP" altLang="en-US" sz="2000" b="1" u="sng" dirty="0">
                <a:latin typeface="+mn-ea"/>
              </a:rPr>
              <a:t>〇見直しの必要性</a:t>
            </a:r>
          </a:p>
        </p:txBody>
      </p:sp>
      <p:sp>
        <p:nvSpPr>
          <p:cNvPr id="13" name="テキスト ボックス 12">
            <a:extLst>
              <a:ext uri="{FF2B5EF4-FFF2-40B4-BE49-F238E27FC236}">
                <a16:creationId xmlns:a16="http://schemas.microsoft.com/office/drawing/2014/main" id="{93B51E1D-FA8E-EA6C-C9E9-AD4DEEFE065C}"/>
              </a:ext>
            </a:extLst>
          </p:cNvPr>
          <p:cNvSpPr txBox="1"/>
          <p:nvPr/>
        </p:nvSpPr>
        <p:spPr>
          <a:xfrm>
            <a:off x="72911" y="931717"/>
            <a:ext cx="9833092" cy="408189"/>
          </a:xfrm>
          <a:prstGeom prst="rect">
            <a:avLst/>
          </a:prstGeom>
          <a:noFill/>
        </p:spPr>
        <p:txBody>
          <a:bodyPr wrap="square" rtlCol="0">
            <a:spAutoFit/>
          </a:bodyPr>
          <a:lstStyle/>
          <a:p>
            <a:pPr>
              <a:lnSpc>
                <a:spcPct val="130000"/>
              </a:lnSpc>
            </a:pPr>
            <a:r>
              <a:rPr lang="ja-JP" altLang="en-US" dirty="0">
                <a:latin typeface="+mn-ea"/>
              </a:rPr>
              <a:t>管路施設で</a:t>
            </a:r>
            <a:r>
              <a:rPr lang="en-US" altLang="ja-JP" dirty="0">
                <a:latin typeface="+mn-ea"/>
              </a:rPr>
              <a:t>42</a:t>
            </a:r>
            <a:r>
              <a:rPr lang="ja-JP" altLang="en-US" dirty="0">
                <a:latin typeface="+mn-ea"/>
              </a:rPr>
              <a:t>項目のモニタリング項目を定め実施している。</a:t>
            </a:r>
            <a:endParaRPr lang="en-US" altLang="ja-JP" dirty="0">
              <a:latin typeface="+mn-ea"/>
            </a:endParaRPr>
          </a:p>
        </p:txBody>
      </p:sp>
      <p:sp>
        <p:nvSpPr>
          <p:cNvPr id="14" name="テキスト ボックス 13">
            <a:extLst>
              <a:ext uri="{FF2B5EF4-FFF2-40B4-BE49-F238E27FC236}">
                <a16:creationId xmlns:a16="http://schemas.microsoft.com/office/drawing/2014/main" id="{93B51E1D-FA8E-EA6C-C9E9-AD4DEEFE065C}"/>
              </a:ext>
            </a:extLst>
          </p:cNvPr>
          <p:cNvSpPr txBox="1"/>
          <p:nvPr/>
        </p:nvSpPr>
        <p:spPr>
          <a:xfrm>
            <a:off x="177446" y="1299213"/>
            <a:ext cx="9540000" cy="821361"/>
          </a:xfrm>
          <a:prstGeom prst="rect">
            <a:avLst/>
          </a:prstGeom>
          <a:noFill/>
          <a:ln>
            <a:solidFill>
              <a:schemeClr val="tx1"/>
            </a:solidFill>
          </a:ln>
        </p:spPr>
        <p:txBody>
          <a:bodyPr wrap="square" tIns="72000" bIns="72000" rtlCol="0">
            <a:spAutoFit/>
          </a:bodyPr>
          <a:lstStyle/>
          <a:p>
            <a:pPr>
              <a:lnSpc>
                <a:spcPct val="130000"/>
              </a:lnSpc>
            </a:pPr>
            <a:r>
              <a:rPr lang="ja-JP" altLang="en-US" b="1" dirty="0">
                <a:latin typeface="+mn-ea"/>
              </a:rPr>
              <a:t>（令和５年２月</a:t>
            </a:r>
            <a:r>
              <a:rPr lang="en-US" altLang="ja-JP" b="1" dirty="0">
                <a:latin typeface="+mn-ea"/>
              </a:rPr>
              <a:t>24</a:t>
            </a:r>
            <a:r>
              <a:rPr lang="ja-JP" altLang="en-US" b="1" dirty="0">
                <a:latin typeface="+mn-ea"/>
              </a:rPr>
              <a:t>日　</a:t>
            </a:r>
            <a:r>
              <a:rPr lang="en-US" altLang="ja-JP" b="1" dirty="0">
                <a:latin typeface="+mn-ea"/>
              </a:rPr>
              <a:t>PDCA</a:t>
            </a:r>
            <a:r>
              <a:rPr lang="ja-JP" altLang="en-US" b="1" dirty="0">
                <a:latin typeface="+mn-ea"/>
              </a:rPr>
              <a:t>会議）</a:t>
            </a:r>
          </a:p>
          <a:p>
            <a:pPr>
              <a:lnSpc>
                <a:spcPct val="130000"/>
              </a:lnSpc>
            </a:pPr>
            <a:r>
              <a:rPr lang="ja-JP" altLang="en-US" dirty="0">
                <a:latin typeface="+mn-ea"/>
              </a:rPr>
              <a:t>包括委託業務として、毎月多くのアウトプット項目でモニタリングを行う必要があるか今後の検討が必要。</a:t>
            </a:r>
          </a:p>
        </p:txBody>
      </p:sp>
      <p:sp>
        <p:nvSpPr>
          <p:cNvPr id="4" name="テキスト ボックス 3">
            <a:extLst>
              <a:ext uri="{FF2B5EF4-FFF2-40B4-BE49-F238E27FC236}">
                <a16:creationId xmlns:a16="http://schemas.microsoft.com/office/drawing/2014/main" id="{C1D971B7-238D-F8E3-7406-E6264DC4BCFF}"/>
              </a:ext>
            </a:extLst>
          </p:cNvPr>
          <p:cNvSpPr txBox="1"/>
          <p:nvPr/>
        </p:nvSpPr>
        <p:spPr>
          <a:xfrm>
            <a:off x="72911" y="3227253"/>
            <a:ext cx="9833092" cy="443326"/>
          </a:xfrm>
          <a:prstGeom prst="rect">
            <a:avLst/>
          </a:prstGeom>
          <a:noFill/>
        </p:spPr>
        <p:txBody>
          <a:bodyPr wrap="square" rtlCol="0">
            <a:spAutoFit/>
          </a:bodyPr>
          <a:lstStyle/>
          <a:p>
            <a:pPr>
              <a:lnSpc>
                <a:spcPct val="130000"/>
              </a:lnSpc>
            </a:pPr>
            <a:r>
              <a:rPr lang="ja-JP" altLang="en-US" sz="2000" b="1" u="sng" dirty="0">
                <a:latin typeface="+mn-ea"/>
              </a:rPr>
              <a:t>〇見直し案</a:t>
            </a:r>
          </a:p>
        </p:txBody>
      </p:sp>
      <p:sp>
        <p:nvSpPr>
          <p:cNvPr id="3" name="テキスト ボックス 2">
            <a:extLst>
              <a:ext uri="{FF2B5EF4-FFF2-40B4-BE49-F238E27FC236}">
                <a16:creationId xmlns:a16="http://schemas.microsoft.com/office/drawing/2014/main" id="{7AD7165E-FA5D-C2DF-07C7-6578C4DC1F6C}"/>
              </a:ext>
            </a:extLst>
          </p:cNvPr>
          <p:cNvSpPr txBox="1"/>
          <p:nvPr/>
        </p:nvSpPr>
        <p:spPr>
          <a:xfrm>
            <a:off x="177446" y="2114878"/>
            <a:ext cx="9540000" cy="1181459"/>
          </a:xfrm>
          <a:prstGeom prst="rect">
            <a:avLst/>
          </a:prstGeom>
          <a:noFill/>
          <a:ln>
            <a:solidFill>
              <a:schemeClr val="tx1"/>
            </a:solidFill>
          </a:ln>
        </p:spPr>
        <p:txBody>
          <a:bodyPr wrap="square" tIns="72000" bIns="72000" rtlCol="0">
            <a:spAutoFit/>
          </a:bodyPr>
          <a:lstStyle/>
          <a:p>
            <a:pPr>
              <a:lnSpc>
                <a:spcPct val="130000"/>
              </a:lnSpc>
            </a:pPr>
            <a:r>
              <a:rPr lang="ja-JP" altLang="en-US" b="1" dirty="0">
                <a:latin typeface="+mn-ea"/>
              </a:rPr>
              <a:t>（令和５年６月</a:t>
            </a:r>
            <a:r>
              <a:rPr lang="en-US" altLang="ja-JP" b="1" dirty="0">
                <a:latin typeface="+mn-ea"/>
              </a:rPr>
              <a:t>28</a:t>
            </a:r>
            <a:r>
              <a:rPr lang="ja-JP" altLang="en-US" b="1" dirty="0">
                <a:latin typeface="+mn-ea"/>
              </a:rPr>
              <a:t>日　</a:t>
            </a:r>
            <a:r>
              <a:rPr lang="en-US" altLang="ja-JP" b="1" dirty="0">
                <a:latin typeface="+mn-ea"/>
              </a:rPr>
              <a:t>PDCA</a:t>
            </a:r>
            <a:r>
              <a:rPr lang="ja-JP" altLang="en-US" b="1" dirty="0">
                <a:latin typeface="+mn-ea"/>
              </a:rPr>
              <a:t>会議）</a:t>
            </a:r>
          </a:p>
          <a:p>
            <a:pPr>
              <a:lnSpc>
                <a:spcPct val="130000"/>
              </a:lnSpc>
            </a:pPr>
            <a:r>
              <a:rPr lang="ja-JP" altLang="en-US" dirty="0">
                <a:latin typeface="+mn-ea"/>
              </a:rPr>
              <a:t>モニタリング方法や項目ごとの評価については、各方面管理事務所で同じ基準を用いることが必要。</a:t>
            </a:r>
            <a:endParaRPr lang="en-US" altLang="ja-JP" dirty="0">
              <a:latin typeface="+mn-ea"/>
            </a:endParaRPr>
          </a:p>
          <a:p>
            <a:pPr>
              <a:lnSpc>
                <a:spcPct val="130000"/>
              </a:lnSpc>
            </a:pPr>
            <a:r>
              <a:rPr lang="ja-JP" altLang="en-US" dirty="0">
                <a:latin typeface="+mn-ea"/>
              </a:rPr>
              <a:t>確認項目の集約については、観点の違いなど十分に精査を行うこと。</a:t>
            </a:r>
          </a:p>
        </p:txBody>
      </p:sp>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677150" y="6477931"/>
            <a:ext cx="2228850" cy="365125"/>
          </a:xfrm>
        </p:spPr>
        <p:txBody>
          <a:bodyPr/>
          <a:lstStyle/>
          <a:p>
            <a:fld id="{36EC18DB-A5DF-4E0E-B815-FCD04A2C4B2C}" type="slidenum">
              <a:rPr kumimoji="1" lang="ja-JP" altLang="en-US" smtClean="0"/>
              <a:t>39</a:t>
            </a:fld>
            <a:endParaRPr kumimoji="1" lang="ja-JP" altLang="en-US" dirty="0"/>
          </a:p>
        </p:txBody>
      </p:sp>
      <p:grpSp>
        <p:nvGrpSpPr>
          <p:cNvPr id="17" name="グループ化 16">
            <a:extLst>
              <a:ext uri="{FF2B5EF4-FFF2-40B4-BE49-F238E27FC236}">
                <a16:creationId xmlns:a16="http://schemas.microsoft.com/office/drawing/2014/main" id="{BAC733A9-3962-B726-5342-EC8A2BBE031C}"/>
              </a:ext>
            </a:extLst>
          </p:cNvPr>
          <p:cNvGrpSpPr/>
          <p:nvPr/>
        </p:nvGrpSpPr>
        <p:grpSpPr>
          <a:xfrm>
            <a:off x="24779" y="3686154"/>
            <a:ext cx="9792000" cy="2844000"/>
            <a:chOff x="36811" y="3971113"/>
            <a:chExt cx="9833093" cy="2888868"/>
          </a:xfrm>
        </p:grpSpPr>
        <p:sp>
          <p:nvSpPr>
            <p:cNvPr id="15" name="テキスト ボックス 14">
              <a:extLst>
                <a:ext uri="{FF2B5EF4-FFF2-40B4-BE49-F238E27FC236}">
                  <a16:creationId xmlns:a16="http://schemas.microsoft.com/office/drawing/2014/main" id="{93B51E1D-FA8E-EA6C-C9E9-AD4DEEFE065C}"/>
                </a:ext>
              </a:extLst>
            </p:cNvPr>
            <p:cNvSpPr txBox="1"/>
            <p:nvPr/>
          </p:nvSpPr>
          <p:spPr>
            <a:xfrm>
              <a:off x="36811" y="3971113"/>
              <a:ext cx="9833093" cy="2888868"/>
            </a:xfrm>
            <a:prstGeom prst="rect">
              <a:avLst/>
            </a:prstGeom>
            <a:noFill/>
            <a:ln>
              <a:solidFill>
                <a:schemeClr val="tx1"/>
              </a:solidFill>
            </a:ln>
          </p:spPr>
          <p:txBody>
            <a:bodyPr wrap="square" rtlCol="0">
              <a:spAutoFit/>
            </a:bodyPr>
            <a:lstStyle/>
            <a:p>
              <a:pPr marL="285750" indent="-285750">
                <a:lnSpc>
                  <a:spcPct val="130000"/>
                </a:lnSpc>
                <a:buFont typeface="Wingdings" panose="05000000000000000000" pitchFamily="2" charset="2"/>
                <a:buChar char="ü"/>
              </a:pPr>
              <a:r>
                <a:rPr lang="ja-JP" altLang="en-US" dirty="0">
                  <a:latin typeface="+mn-ea"/>
                </a:rPr>
                <a:t>下記の観点から</a:t>
              </a:r>
              <a:r>
                <a:rPr lang="en-US" altLang="ja-JP" dirty="0">
                  <a:latin typeface="+mn-ea"/>
                </a:rPr>
                <a:t>PDCA</a:t>
              </a:r>
              <a:r>
                <a:rPr lang="ja-JP" altLang="en-US" dirty="0">
                  <a:latin typeface="+mn-ea"/>
                </a:rPr>
                <a:t>に活用する項目を抽出し、目的に応じた確認頻度を設定　</a:t>
              </a:r>
              <a:r>
                <a:rPr lang="en-US" altLang="ja-JP" dirty="0">
                  <a:latin typeface="+mn-ea"/>
                </a:rPr>
                <a:t>【</a:t>
              </a:r>
              <a:r>
                <a:rPr lang="ja-JP" altLang="en-US" dirty="0">
                  <a:latin typeface="+mn-ea"/>
                </a:rPr>
                <a:t>効率性</a:t>
              </a:r>
              <a:r>
                <a:rPr lang="en-US" altLang="ja-JP" dirty="0">
                  <a:latin typeface="+mn-ea"/>
                </a:rPr>
                <a:t>UP】</a:t>
              </a:r>
            </a:p>
            <a:p>
              <a:pPr algn="ctr">
                <a:lnSpc>
                  <a:spcPct val="130000"/>
                </a:lnSpc>
              </a:pPr>
              <a:r>
                <a:rPr lang="ja-JP" altLang="en-US" dirty="0">
                  <a:latin typeface="+mn-ea"/>
                </a:rPr>
                <a:t>（　①要求水準との関連性、　②性能発注を踏まえた受注者の裁量、　③業務改善への寄与度　）</a:t>
              </a:r>
              <a:endParaRPr lang="en-US" altLang="ja-JP" dirty="0">
                <a:latin typeface="+mn-ea"/>
              </a:endParaRPr>
            </a:p>
            <a:p>
              <a:pPr>
                <a:lnSpc>
                  <a:spcPct val="130000"/>
                </a:lnSpc>
              </a:pPr>
              <a:endParaRPr lang="en-US" altLang="ja-JP" sz="1400" dirty="0">
                <a:latin typeface="+mn-ea"/>
              </a:endParaRPr>
            </a:p>
            <a:p>
              <a:pPr>
                <a:lnSpc>
                  <a:spcPct val="130000"/>
                </a:lnSpc>
              </a:pPr>
              <a:r>
                <a:rPr lang="ja-JP" altLang="en-US" sz="1600" dirty="0">
                  <a:latin typeface="+mn-ea"/>
                </a:rPr>
                <a:t>　　　</a:t>
              </a:r>
              <a:r>
                <a:rPr lang="en-US" altLang="ja-JP" sz="1600" dirty="0">
                  <a:latin typeface="+mn-ea"/>
                </a:rPr>
                <a:t>PDCA</a:t>
              </a:r>
              <a:r>
                <a:rPr lang="ja-JP" altLang="en-US" sz="1600" dirty="0">
                  <a:latin typeface="+mn-ea"/>
                </a:rPr>
                <a:t>に活用（要求水準に係るもの、計画的業務に係るもの）　</a:t>
              </a:r>
              <a:r>
                <a:rPr lang="en-US" altLang="ja-JP" sz="1600" dirty="0">
                  <a:latin typeface="+mn-ea"/>
                </a:rPr>
                <a:t>7</a:t>
              </a:r>
              <a:r>
                <a:rPr lang="ja-JP" altLang="en-US" sz="1600" dirty="0">
                  <a:latin typeface="+mn-ea"/>
                </a:rPr>
                <a:t>項目　・・・毎月実施（</a:t>
              </a:r>
              <a:r>
                <a:rPr lang="en-US" altLang="ja-JP" sz="1600" dirty="0">
                  <a:latin typeface="+mn-ea"/>
                </a:rPr>
                <a:t>12</a:t>
              </a:r>
              <a:r>
                <a:rPr lang="ja-JP" altLang="en-US" sz="1600" dirty="0">
                  <a:latin typeface="+mn-ea"/>
                </a:rPr>
                <a:t>回</a:t>
              </a:r>
              <a:r>
                <a:rPr lang="en-US" altLang="ja-JP" sz="1600" dirty="0">
                  <a:latin typeface="+mn-ea"/>
                </a:rPr>
                <a:t>/</a:t>
              </a:r>
              <a:r>
                <a:rPr lang="ja-JP" altLang="en-US" sz="1600" dirty="0">
                  <a:latin typeface="+mn-ea"/>
                </a:rPr>
                <a:t>年）</a:t>
              </a:r>
              <a:endParaRPr lang="en-US" altLang="ja-JP" sz="1600" dirty="0">
                <a:latin typeface="+mn-ea"/>
              </a:endParaRPr>
            </a:p>
            <a:p>
              <a:pPr>
                <a:lnSpc>
                  <a:spcPct val="130000"/>
                </a:lnSpc>
              </a:pPr>
              <a:r>
                <a:rPr lang="ja-JP" altLang="en-US" sz="1600" dirty="0">
                  <a:latin typeface="+mn-ea"/>
                </a:rPr>
                <a:t>　　　</a:t>
              </a:r>
              <a:r>
                <a:rPr lang="en-US" altLang="ja-JP" sz="1600" dirty="0">
                  <a:latin typeface="+mn-ea"/>
                </a:rPr>
                <a:t>PDCA</a:t>
              </a:r>
              <a:r>
                <a:rPr lang="ja-JP" altLang="en-US" sz="1600" dirty="0">
                  <a:latin typeface="+mn-ea"/>
                </a:rPr>
                <a:t>に活用（上記以外）　　　　　　　　　　　　　　　　　　　　　</a:t>
              </a:r>
              <a:r>
                <a:rPr lang="en-US" altLang="ja-JP" sz="1600" dirty="0">
                  <a:latin typeface="+mn-ea"/>
                </a:rPr>
                <a:t>14</a:t>
              </a:r>
              <a:r>
                <a:rPr lang="ja-JP" altLang="en-US" sz="1600" dirty="0">
                  <a:latin typeface="+mn-ea"/>
                </a:rPr>
                <a:t>項目　・・・</a:t>
              </a:r>
              <a:r>
                <a:rPr lang="en-US" altLang="ja-JP" sz="1600" dirty="0">
                  <a:latin typeface="+mn-ea"/>
                </a:rPr>
                <a:t>PDCA</a:t>
              </a:r>
              <a:r>
                <a:rPr lang="ja-JP" altLang="en-US" sz="1600" dirty="0">
                  <a:latin typeface="+mn-ea"/>
                </a:rPr>
                <a:t>会議前、検査前（</a:t>
              </a:r>
              <a:r>
                <a:rPr lang="en-US" altLang="ja-JP" sz="1600" dirty="0">
                  <a:latin typeface="+mn-ea"/>
                </a:rPr>
                <a:t>3</a:t>
              </a:r>
              <a:r>
                <a:rPr lang="ja-JP" altLang="en-US" sz="1600" dirty="0">
                  <a:latin typeface="+mn-ea"/>
                </a:rPr>
                <a:t>回</a:t>
              </a:r>
              <a:r>
                <a:rPr lang="en-US" altLang="ja-JP" sz="1600" dirty="0">
                  <a:latin typeface="+mn-ea"/>
                </a:rPr>
                <a:t>/</a:t>
              </a:r>
              <a:r>
                <a:rPr lang="ja-JP" altLang="en-US" sz="1600" dirty="0">
                  <a:latin typeface="+mn-ea"/>
                </a:rPr>
                <a:t>年）</a:t>
              </a:r>
              <a:endParaRPr lang="en-US" altLang="ja-JP" sz="1600" dirty="0">
                <a:latin typeface="+mn-ea"/>
              </a:endParaRPr>
            </a:p>
            <a:p>
              <a:pPr>
                <a:lnSpc>
                  <a:spcPct val="130000"/>
                </a:lnSpc>
              </a:pPr>
              <a:r>
                <a:rPr lang="ja-JP" altLang="en-US" sz="1600" dirty="0">
                  <a:latin typeface="+mn-ea"/>
                </a:rPr>
                <a:t>　　　</a:t>
              </a:r>
              <a:r>
                <a:rPr lang="en-US" altLang="ja-JP" sz="1600" dirty="0">
                  <a:latin typeface="+mn-ea"/>
                </a:rPr>
                <a:t>PDCA</a:t>
              </a:r>
              <a:r>
                <a:rPr lang="ja-JP" altLang="en-US" sz="1600" dirty="0">
                  <a:latin typeface="+mn-ea"/>
                </a:rPr>
                <a:t>に活用しない（業務履行報告に止まるもの）　　　　　　　</a:t>
              </a:r>
              <a:r>
                <a:rPr lang="en-US" altLang="ja-JP" sz="1600" dirty="0">
                  <a:latin typeface="+mn-ea"/>
                </a:rPr>
                <a:t>20</a:t>
              </a:r>
              <a:r>
                <a:rPr lang="ja-JP" altLang="en-US" sz="1600" dirty="0">
                  <a:latin typeface="+mn-ea"/>
                </a:rPr>
                <a:t>項目　・・・検査前（</a:t>
              </a:r>
              <a:r>
                <a:rPr lang="en-US" altLang="ja-JP" sz="1600" dirty="0">
                  <a:latin typeface="+mn-ea"/>
                </a:rPr>
                <a:t>1</a:t>
              </a:r>
              <a:r>
                <a:rPr lang="ja-JP" altLang="en-US" sz="1600" dirty="0">
                  <a:latin typeface="+mn-ea"/>
                </a:rPr>
                <a:t>回</a:t>
              </a:r>
              <a:r>
                <a:rPr lang="en-US" altLang="ja-JP" sz="1600" dirty="0">
                  <a:latin typeface="+mn-ea"/>
                </a:rPr>
                <a:t>/</a:t>
              </a:r>
              <a:r>
                <a:rPr lang="ja-JP" altLang="en-US" sz="1600" dirty="0">
                  <a:latin typeface="+mn-ea"/>
                </a:rPr>
                <a:t>年）</a:t>
              </a:r>
              <a:endParaRPr lang="en-US" altLang="ja-JP" sz="1600" dirty="0">
                <a:latin typeface="+mn-ea"/>
              </a:endParaRPr>
            </a:p>
            <a:p>
              <a:pPr>
                <a:lnSpc>
                  <a:spcPct val="130000"/>
                </a:lnSpc>
              </a:pPr>
              <a:r>
                <a:rPr lang="ja-JP" altLang="en-US" sz="1600" dirty="0">
                  <a:latin typeface="+mn-ea"/>
                </a:rPr>
                <a:t>　　　集約可能なもの（チェックポイントに反映）　　　　　　　　　　　　　　</a:t>
              </a:r>
              <a:r>
                <a:rPr lang="en-US" altLang="ja-JP" sz="1600" dirty="0">
                  <a:latin typeface="+mn-ea"/>
                </a:rPr>
                <a:t>2</a:t>
              </a:r>
              <a:r>
                <a:rPr lang="ja-JP" altLang="en-US" sz="1600" dirty="0">
                  <a:latin typeface="+mn-ea"/>
                </a:rPr>
                <a:t>項目　・・・廃止</a:t>
              </a:r>
              <a:endParaRPr lang="en-US" altLang="ja-JP" sz="1600" dirty="0">
                <a:latin typeface="+mn-ea"/>
              </a:endParaRPr>
            </a:p>
            <a:p>
              <a:pPr>
                <a:lnSpc>
                  <a:spcPct val="130000"/>
                </a:lnSpc>
              </a:pPr>
              <a:endParaRPr lang="en-US" altLang="ja-JP" sz="600" dirty="0">
                <a:latin typeface="+mn-ea"/>
              </a:endParaRPr>
            </a:p>
            <a:p>
              <a:pPr marL="285750" indent="-285750">
                <a:lnSpc>
                  <a:spcPct val="130000"/>
                </a:lnSpc>
                <a:buFont typeface="Wingdings" panose="05000000000000000000" pitchFamily="2" charset="2"/>
                <a:buChar char="ü"/>
              </a:pPr>
              <a:r>
                <a:rPr lang="ja-JP" altLang="en-US" dirty="0">
                  <a:latin typeface="+mn-ea"/>
                </a:rPr>
                <a:t>定量的な評価が困難なため、モニタリング項目ごとにチェックポイントを設定　</a:t>
              </a:r>
              <a:r>
                <a:rPr lang="en-US" altLang="ja-JP" dirty="0">
                  <a:latin typeface="+mn-ea"/>
                </a:rPr>
                <a:t>【</a:t>
              </a:r>
              <a:r>
                <a:rPr lang="ja-JP" altLang="en-US" dirty="0">
                  <a:latin typeface="+mn-ea"/>
                </a:rPr>
                <a:t>有効性</a:t>
              </a:r>
              <a:r>
                <a:rPr lang="en-US" altLang="ja-JP" dirty="0">
                  <a:latin typeface="+mn-ea"/>
                </a:rPr>
                <a:t>UP】</a:t>
              </a:r>
            </a:p>
          </p:txBody>
        </p:sp>
        <p:sp>
          <p:nvSpPr>
            <p:cNvPr id="9" name="二等辺三角形 8">
              <a:extLst>
                <a:ext uri="{FF2B5EF4-FFF2-40B4-BE49-F238E27FC236}">
                  <a16:creationId xmlns:a16="http://schemas.microsoft.com/office/drawing/2014/main" id="{185CC218-BD72-31FB-4544-0B984CB0F03D}"/>
                </a:ext>
              </a:extLst>
            </p:cNvPr>
            <p:cNvSpPr/>
            <p:nvPr/>
          </p:nvSpPr>
          <p:spPr>
            <a:xfrm flipV="1">
              <a:off x="3657600" y="4760166"/>
              <a:ext cx="2399579" cy="182840"/>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27130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1643" y="1120982"/>
            <a:ext cx="4824289" cy="10770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1643" y="2281704"/>
            <a:ext cx="4824289" cy="10770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29710" y="2281704"/>
            <a:ext cx="4824289" cy="10770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18955" y="1121141"/>
            <a:ext cx="4824289" cy="10770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7625149" y="6511514"/>
            <a:ext cx="2228850" cy="365125"/>
          </a:xfrm>
        </p:spPr>
        <p:txBody>
          <a:bodyPr/>
          <a:lstStyle/>
          <a:p>
            <a:fld id="{36EC18DB-A5DF-4E0E-B815-FCD04A2C4B2C}" type="slidenum">
              <a:rPr kumimoji="1" lang="ja-JP" altLang="en-US" smtClean="0"/>
              <a:t>4</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213279278"/>
              </p:ext>
            </p:extLst>
          </p:nvPr>
        </p:nvGraphicFramePr>
        <p:xfrm>
          <a:off x="111450" y="3889688"/>
          <a:ext cx="9731794" cy="2226032"/>
        </p:xfrm>
        <a:graphic>
          <a:graphicData uri="http://schemas.openxmlformats.org/drawingml/2006/table">
            <a:tbl>
              <a:tblPr firstRow="1" bandRow="1">
                <a:tableStyleId>{5940675A-B579-460E-94D1-54222C63F5DA}</a:tableStyleId>
              </a:tblPr>
              <a:tblGrid>
                <a:gridCol w="1135167">
                  <a:extLst>
                    <a:ext uri="{9D8B030D-6E8A-4147-A177-3AD203B41FA5}">
                      <a16:colId xmlns:a16="http://schemas.microsoft.com/office/drawing/2014/main" val="3741062982"/>
                    </a:ext>
                  </a:extLst>
                </a:gridCol>
                <a:gridCol w="2087133">
                  <a:extLst>
                    <a:ext uri="{9D8B030D-6E8A-4147-A177-3AD203B41FA5}">
                      <a16:colId xmlns:a16="http://schemas.microsoft.com/office/drawing/2014/main" val="3657842705"/>
                    </a:ext>
                  </a:extLst>
                </a:gridCol>
                <a:gridCol w="6509494">
                  <a:extLst>
                    <a:ext uri="{9D8B030D-6E8A-4147-A177-3AD203B41FA5}">
                      <a16:colId xmlns:a16="http://schemas.microsoft.com/office/drawing/2014/main" val="576581708"/>
                    </a:ext>
                  </a:extLst>
                </a:gridCol>
              </a:tblGrid>
              <a:tr h="605222">
                <a:tc>
                  <a:txBody>
                    <a:bodyPr/>
                    <a:lstStyle/>
                    <a:p>
                      <a:pPr algn="ctr">
                        <a:lnSpc>
                          <a:spcPts val="2400"/>
                        </a:lnSpc>
                      </a:pPr>
                      <a:r>
                        <a:rPr kumimoji="1" lang="en-US" altLang="ja-JP" sz="1200" dirty="0"/>
                        <a:t>PDCA</a:t>
                      </a:r>
                      <a:r>
                        <a:rPr kumimoji="1" lang="ja-JP" altLang="en-US" sz="1200" dirty="0"/>
                        <a:t>の実施頻度</a:t>
                      </a:r>
                      <a:endParaRPr kumimoji="1" lang="en-US" altLang="ja-JP" sz="1200" dirty="0"/>
                    </a:p>
                  </a:txBody>
                  <a:tcPr anchor="ctr">
                    <a:solidFill>
                      <a:schemeClr val="accent1">
                        <a:lumMod val="40000"/>
                        <a:lumOff val="60000"/>
                      </a:schemeClr>
                    </a:solidFill>
                  </a:tcPr>
                </a:tc>
                <a:tc>
                  <a:txBody>
                    <a:bodyPr/>
                    <a:lstStyle/>
                    <a:p>
                      <a:pPr algn="ctr">
                        <a:lnSpc>
                          <a:spcPts val="2400"/>
                        </a:lnSpc>
                      </a:pPr>
                      <a:r>
                        <a:rPr kumimoji="1" lang="ja-JP" altLang="en-US" sz="1400" dirty="0"/>
                        <a:t>目的</a:t>
                      </a:r>
                      <a:endParaRPr kumimoji="1" lang="en-US" altLang="ja-JP" sz="1400" dirty="0"/>
                    </a:p>
                  </a:txBody>
                  <a:tcPr anchor="ctr">
                    <a:solidFill>
                      <a:schemeClr val="accent1">
                        <a:lumMod val="40000"/>
                        <a:lumOff val="60000"/>
                      </a:schemeClr>
                    </a:solidFill>
                  </a:tcPr>
                </a:tc>
                <a:tc>
                  <a:txBody>
                    <a:bodyPr/>
                    <a:lstStyle/>
                    <a:p>
                      <a:pPr algn="ctr">
                        <a:lnSpc>
                          <a:spcPts val="2400"/>
                        </a:lnSpc>
                      </a:pPr>
                      <a:r>
                        <a:rPr kumimoji="1" lang="ja-JP" altLang="en-US" sz="1400" dirty="0"/>
                        <a:t>頂きたい意見</a:t>
                      </a:r>
                      <a:endParaRPr kumimoji="1" lang="en-US" altLang="ja-JP" sz="1400" dirty="0"/>
                    </a:p>
                  </a:txBody>
                  <a:tcPr anchor="ctr">
                    <a:solidFill>
                      <a:schemeClr val="accent1">
                        <a:lumMod val="40000"/>
                        <a:lumOff val="60000"/>
                      </a:schemeClr>
                    </a:solidFill>
                  </a:tcPr>
                </a:tc>
                <a:extLst>
                  <a:ext uri="{0D108BD9-81ED-4DB2-BD59-A6C34878D82A}">
                    <a16:rowId xmlns:a16="http://schemas.microsoft.com/office/drawing/2014/main" val="1487391756"/>
                  </a:ext>
                </a:extLst>
              </a:tr>
              <a:tr h="724778">
                <a:tc>
                  <a:txBody>
                    <a:bodyPr/>
                    <a:lstStyle/>
                    <a:p>
                      <a:pPr algn="ctr">
                        <a:lnSpc>
                          <a:spcPts val="2400"/>
                        </a:lnSpc>
                      </a:pPr>
                      <a:r>
                        <a:rPr kumimoji="1" lang="ja-JP" altLang="en-US" sz="1600" dirty="0"/>
                        <a:t>毎年</a:t>
                      </a:r>
                    </a:p>
                  </a:txBody>
                  <a:tcPr anchor="ctr"/>
                </a:tc>
                <a:tc>
                  <a:txBody>
                    <a:bodyPr/>
                    <a:lstStyle/>
                    <a:p>
                      <a:pPr>
                        <a:lnSpc>
                          <a:spcPts val="2400"/>
                        </a:lnSpc>
                        <a:spcBef>
                          <a:spcPts val="600"/>
                        </a:spcBef>
                      </a:pPr>
                      <a:r>
                        <a:rPr kumimoji="1" lang="ja-JP" altLang="en-US" sz="1200" dirty="0"/>
                        <a:t>・業務改善による</a:t>
                      </a:r>
                      <a:r>
                        <a:rPr kumimoji="1" lang="ja-JP" altLang="en-US" sz="1200" u="sng" dirty="0"/>
                        <a:t>品質確保</a:t>
                      </a:r>
                      <a:endParaRPr kumimoji="1" lang="en-US" altLang="ja-JP" sz="1200" u="sng" dirty="0"/>
                    </a:p>
                    <a:p>
                      <a:pPr>
                        <a:lnSpc>
                          <a:spcPts val="2400"/>
                        </a:lnSpc>
                        <a:spcBef>
                          <a:spcPts val="600"/>
                        </a:spcBef>
                      </a:pPr>
                      <a:r>
                        <a:rPr kumimoji="1" lang="ja-JP" altLang="en-US" sz="1200" dirty="0"/>
                        <a:t>・コスト削減の着実な</a:t>
                      </a:r>
                      <a:r>
                        <a:rPr kumimoji="1" lang="ja-JP" altLang="en-US" sz="1200" u="sng" dirty="0"/>
                        <a:t>進捗確保</a:t>
                      </a:r>
                      <a:endParaRPr kumimoji="1" lang="en-US" altLang="ja-JP" sz="1200" u="sng" dirty="0"/>
                    </a:p>
                  </a:txBody>
                  <a:tcPr anchor="ctr"/>
                </a:tc>
                <a:tc>
                  <a:txBody>
                    <a:bodyPr/>
                    <a:lstStyle/>
                    <a:p>
                      <a:pPr>
                        <a:lnSpc>
                          <a:spcPts val="2400"/>
                        </a:lnSpc>
                        <a:spcBef>
                          <a:spcPts val="600"/>
                        </a:spcBef>
                      </a:pPr>
                      <a:r>
                        <a:rPr kumimoji="1" lang="ja-JP" altLang="en-US" sz="1200" dirty="0"/>
                        <a:t>要求水準・評価基準に対する評価・ご意見、各基準値の適正性、確認された課題↔改善策に対する評価・ご意見、契約上の課題、維持管理業務に係る事故に対する再発防止策の有効性・問題点　等</a:t>
                      </a:r>
                      <a:endParaRPr kumimoji="1" lang="en-US" altLang="ja-JP" sz="1200" dirty="0"/>
                    </a:p>
                  </a:txBody>
                  <a:tcPr anchor="ctr"/>
                </a:tc>
                <a:extLst>
                  <a:ext uri="{0D108BD9-81ED-4DB2-BD59-A6C34878D82A}">
                    <a16:rowId xmlns:a16="http://schemas.microsoft.com/office/drawing/2014/main" val="1206667863"/>
                  </a:ext>
                </a:extLst>
              </a:tr>
              <a:tr h="832714">
                <a:tc>
                  <a:txBody>
                    <a:bodyPr/>
                    <a:lstStyle/>
                    <a:p>
                      <a:pPr algn="ctr">
                        <a:lnSpc>
                          <a:spcPts val="2400"/>
                        </a:lnSpc>
                      </a:pPr>
                      <a:r>
                        <a:rPr kumimoji="1" lang="ja-JP" altLang="en-US" sz="1600" dirty="0"/>
                        <a:t>５年ごと</a:t>
                      </a:r>
                    </a:p>
                  </a:txBody>
                  <a:tcPr anchor="ctr"/>
                </a:tc>
                <a:tc>
                  <a:txBody>
                    <a:bodyPr/>
                    <a:lstStyle/>
                    <a:p>
                      <a:pPr>
                        <a:lnSpc>
                          <a:spcPts val="2400"/>
                        </a:lnSpc>
                      </a:pPr>
                      <a:r>
                        <a:rPr kumimoji="1" lang="ja-JP" altLang="en-US" sz="1200" dirty="0"/>
                        <a:t>・時代の流れに対応した</a:t>
                      </a:r>
                      <a:r>
                        <a:rPr kumimoji="1" lang="ja-JP" altLang="en-US" sz="1200" u="sng" dirty="0"/>
                        <a:t>契約内容の確保</a:t>
                      </a:r>
                      <a:endParaRPr kumimoji="1" lang="en-US" altLang="ja-JP" sz="1200" u="sng" dirty="0"/>
                    </a:p>
                  </a:txBody>
                  <a:tcPr anchor="ctr"/>
                </a:tc>
                <a:tc>
                  <a:txBody>
                    <a:bodyPr/>
                    <a:lstStyle/>
                    <a:p>
                      <a:pPr>
                        <a:lnSpc>
                          <a:spcPts val="2400"/>
                        </a:lnSpc>
                      </a:pPr>
                      <a:r>
                        <a:rPr kumimoji="1" lang="ja-JP" altLang="en-US" sz="1200" dirty="0"/>
                        <a:t>契約見直しの必要性に関する確認、社会情勢等を鑑みた業務体制・履行状況に対する課題、確認された課題↔改善策に対する評価・ご意見</a:t>
                      </a:r>
                      <a:endParaRPr kumimoji="1" lang="en-US" altLang="ja-JP" sz="1200" dirty="0"/>
                    </a:p>
                  </a:txBody>
                  <a:tcPr anchor="ctr"/>
                </a:tc>
                <a:extLst>
                  <a:ext uri="{0D108BD9-81ED-4DB2-BD59-A6C34878D82A}">
                    <a16:rowId xmlns:a16="http://schemas.microsoft.com/office/drawing/2014/main" val="666198790"/>
                  </a:ext>
                </a:extLst>
              </a:tr>
            </a:tbl>
          </a:graphicData>
        </a:graphic>
      </p:graphicFrame>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包括委託における</a:t>
            </a:r>
            <a:r>
              <a:rPr lang="en-US" altLang="ja-JP" sz="2275" dirty="0">
                <a:solidFill>
                  <a:schemeClr val="tx1"/>
                </a:solidFill>
                <a:latin typeface="HGPｺﾞｼｯｸE" panose="020B0900000000000000" pitchFamily="50" charset="-128"/>
                <a:ea typeface="HGPｺﾞｼｯｸE" panose="020B0900000000000000" pitchFamily="50" charset="-128"/>
              </a:rPr>
              <a:t>PDCA</a:t>
            </a:r>
            <a:r>
              <a:rPr lang="ja-JP" altLang="en-US" sz="2275" dirty="0">
                <a:solidFill>
                  <a:schemeClr val="tx1"/>
                </a:solidFill>
                <a:latin typeface="HGPｺﾞｼｯｸE" panose="020B0900000000000000" pitchFamily="50" charset="-128"/>
                <a:ea typeface="HGPｺﾞｼｯｸE" panose="020B0900000000000000" pitchFamily="50" charset="-128"/>
              </a:rPr>
              <a:t>サイクル</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円 3"/>
          <p:cNvSpPr/>
          <p:nvPr/>
        </p:nvSpPr>
        <p:spPr>
          <a:xfrm>
            <a:off x="3921384" y="1214894"/>
            <a:ext cx="1982198" cy="1982198"/>
          </a:xfrm>
          <a:prstGeom prst="pie">
            <a:avLst>
              <a:gd name="adj1" fmla="val 10782415"/>
              <a:gd name="adj2" fmla="val 1620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円 8"/>
          <p:cNvSpPr/>
          <p:nvPr/>
        </p:nvSpPr>
        <p:spPr>
          <a:xfrm rot="5400000">
            <a:off x="4035280" y="1205184"/>
            <a:ext cx="1982198" cy="1982198"/>
          </a:xfrm>
          <a:prstGeom prst="pie">
            <a:avLst>
              <a:gd name="adj1" fmla="val 10782415"/>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 9"/>
          <p:cNvSpPr/>
          <p:nvPr/>
        </p:nvSpPr>
        <p:spPr>
          <a:xfrm rot="10800000">
            <a:off x="4043447" y="1292759"/>
            <a:ext cx="1982198" cy="1982198"/>
          </a:xfrm>
          <a:prstGeom prst="pie">
            <a:avLst>
              <a:gd name="adj1" fmla="val 10782415"/>
              <a:gd name="adj2" fmla="val 162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円 10"/>
          <p:cNvSpPr/>
          <p:nvPr/>
        </p:nvSpPr>
        <p:spPr>
          <a:xfrm rot="16200000">
            <a:off x="3910735" y="1297571"/>
            <a:ext cx="1982198" cy="1982198"/>
          </a:xfrm>
          <a:prstGeom prst="pie">
            <a:avLst>
              <a:gd name="adj1" fmla="val 10782415"/>
              <a:gd name="adj2" fmla="val 1620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5167363" y="2253859"/>
            <a:ext cx="1406083"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D</a:t>
            </a:r>
            <a:r>
              <a:rPr kumimoji="1" lang="en-US" altLang="ja-JP" sz="5400" dirty="0">
                <a:solidFill>
                  <a:schemeClr val="bg1">
                    <a:lumMod val="50000"/>
                  </a:schemeClr>
                </a:solidFill>
              </a:rPr>
              <a:t>o</a:t>
            </a:r>
            <a:endParaRPr kumimoji="1" lang="ja-JP" altLang="en-US" sz="5400" dirty="0">
              <a:solidFill>
                <a:schemeClr val="bg1">
                  <a:lumMod val="50000"/>
                </a:schemeClr>
              </a:solidFill>
            </a:endParaRPr>
          </a:p>
        </p:txBody>
      </p:sp>
      <p:sp>
        <p:nvSpPr>
          <p:cNvPr id="18" name="テキスト ボックス 17"/>
          <p:cNvSpPr txBox="1"/>
          <p:nvPr/>
        </p:nvSpPr>
        <p:spPr>
          <a:xfrm>
            <a:off x="1962865" y="2218661"/>
            <a:ext cx="3689246"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C</a:t>
            </a:r>
            <a:r>
              <a:rPr kumimoji="1" lang="en-US" altLang="ja-JP" sz="5400" dirty="0">
                <a:solidFill>
                  <a:schemeClr val="bg1">
                    <a:lumMod val="50000"/>
                  </a:schemeClr>
                </a:solidFill>
              </a:rPr>
              <a:t>heck</a:t>
            </a:r>
            <a:endParaRPr kumimoji="1" lang="ja-JP" altLang="en-US" sz="5400" dirty="0">
              <a:solidFill>
                <a:schemeClr val="bg1">
                  <a:lumMod val="50000"/>
                </a:schemeClr>
              </a:solidFill>
            </a:endParaRPr>
          </a:p>
        </p:txBody>
      </p:sp>
      <p:sp>
        <p:nvSpPr>
          <p:cNvPr id="19" name="テキスト ボックス 18"/>
          <p:cNvSpPr txBox="1"/>
          <p:nvPr/>
        </p:nvSpPr>
        <p:spPr>
          <a:xfrm>
            <a:off x="1158554" y="1223881"/>
            <a:ext cx="5270464"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A</a:t>
            </a:r>
            <a:r>
              <a:rPr kumimoji="1" lang="en-US" altLang="ja-JP" sz="5400" dirty="0">
                <a:solidFill>
                  <a:schemeClr val="bg1">
                    <a:lumMod val="50000"/>
                  </a:schemeClr>
                </a:solidFill>
              </a:rPr>
              <a:t>ction</a:t>
            </a:r>
            <a:endParaRPr kumimoji="1" lang="ja-JP" altLang="en-US" sz="5400" dirty="0">
              <a:solidFill>
                <a:schemeClr val="bg1">
                  <a:lumMod val="50000"/>
                </a:schemeClr>
              </a:solidFill>
            </a:endParaRPr>
          </a:p>
        </p:txBody>
      </p:sp>
      <p:sp>
        <p:nvSpPr>
          <p:cNvPr id="20" name="テキスト ボックス 19"/>
          <p:cNvSpPr txBox="1"/>
          <p:nvPr/>
        </p:nvSpPr>
        <p:spPr>
          <a:xfrm>
            <a:off x="6461264" y="1075353"/>
            <a:ext cx="3257435" cy="1138773"/>
          </a:xfrm>
          <a:prstGeom prst="rect">
            <a:avLst/>
          </a:prstGeom>
          <a:noFill/>
        </p:spPr>
        <p:txBody>
          <a:bodyPr wrap="square" rtlCol="0">
            <a:spAutoFit/>
          </a:bodyPr>
          <a:lstStyle/>
          <a:p>
            <a:pPr marL="85725" indent="-85725"/>
            <a:r>
              <a:rPr kumimoji="1" lang="ja-JP" altLang="en-US" sz="1700" dirty="0">
                <a:solidFill>
                  <a:schemeClr val="accent4">
                    <a:lumMod val="75000"/>
                  </a:schemeClr>
                </a:solidFill>
              </a:rPr>
              <a:t>●</a:t>
            </a:r>
            <a:r>
              <a:rPr kumimoji="1" lang="ja-JP" altLang="en-US" sz="1700" dirty="0"/>
              <a:t>包括委託契約に基づく、業務計</a:t>
            </a:r>
            <a:endParaRPr kumimoji="1" lang="en-US" altLang="ja-JP" sz="1700" dirty="0"/>
          </a:p>
          <a:p>
            <a:pPr marL="85725" indent="-85725"/>
            <a:r>
              <a:rPr kumimoji="1" lang="ja-JP" altLang="en-US" sz="1700" dirty="0"/>
              <a:t>　画書の作成</a:t>
            </a:r>
            <a:endParaRPr kumimoji="1" lang="en-US" altLang="ja-JP" sz="1700" dirty="0"/>
          </a:p>
          <a:p>
            <a:pPr marL="85725" indent="-85725"/>
            <a:r>
              <a:rPr kumimoji="1" lang="ja-JP" altLang="en-US" sz="1700" dirty="0">
                <a:solidFill>
                  <a:schemeClr val="accent4">
                    <a:lumMod val="75000"/>
                  </a:schemeClr>
                </a:solidFill>
              </a:rPr>
              <a:t>●</a:t>
            </a:r>
            <a:r>
              <a:rPr kumimoji="1" lang="ja-JP" altLang="en-US" sz="1700" dirty="0"/>
              <a:t>要求水準・評価基準値の遵守を目指した、取り組み内容の整理</a:t>
            </a:r>
          </a:p>
        </p:txBody>
      </p:sp>
      <p:sp>
        <p:nvSpPr>
          <p:cNvPr id="22" name="テキスト ボックス 21"/>
          <p:cNvSpPr txBox="1"/>
          <p:nvPr/>
        </p:nvSpPr>
        <p:spPr>
          <a:xfrm>
            <a:off x="6546793" y="2480967"/>
            <a:ext cx="3257435" cy="615553"/>
          </a:xfrm>
          <a:prstGeom prst="rect">
            <a:avLst/>
          </a:prstGeom>
          <a:noFill/>
        </p:spPr>
        <p:txBody>
          <a:bodyPr wrap="square" rtlCol="0">
            <a:spAutoFit/>
          </a:bodyPr>
          <a:lstStyle/>
          <a:p>
            <a:pPr marL="85725" indent="-85725"/>
            <a:r>
              <a:rPr kumimoji="1" lang="ja-JP" altLang="en-US" sz="1700" dirty="0">
                <a:solidFill>
                  <a:schemeClr val="accent2">
                    <a:lumMod val="75000"/>
                  </a:schemeClr>
                </a:solidFill>
              </a:rPr>
              <a:t>●</a:t>
            </a:r>
            <a:r>
              <a:rPr kumimoji="1" lang="ja-JP" altLang="en-US" sz="1700" dirty="0"/>
              <a:t>業務計画書に基づく業務の実施</a:t>
            </a:r>
            <a:endParaRPr kumimoji="1" lang="en-US" altLang="ja-JP" sz="1700" dirty="0"/>
          </a:p>
          <a:p>
            <a:pPr marL="85725" indent="-85725"/>
            <a:r>
              <a:rPr kumimoji="1" lang="ja-JP" altLang="en-US" sz="1700" dirty="0">
                <a:solidFill>
                  <a:schemeClr val="accent2">
                    <a:lumMod val="75000"/>
                  </a:schemeClr>
                </a:solidFill>
              </a:rPr>
              <a:t>●</a:t>
            </a:r>
            <a:r>
              <a:rPr kumimoji="1" lang="ja-JP" altLang="en-US" sz="1700" dirty="0"/>
              <a:t>業務実績の記録</a:t>
            </a:r>
            <a:endParaRPr kumimoji="1" lang="en-US" altLang="ja-JP" sz="1700" dirty="0"/>
          </a:p>
        </p:txBody>
      </p:sp>
      <p:sp>
        <p:nvSpPr>
          <p:cNvPr id="23" name="テキスト ボックス 22"/>
          <p:cNvSpPr txBox="1"/>
          <p:nvPr/>
        </p:nvSpPr>
        <p:spPr>
          <a:xfrm>
            <a:off x="18697" y="2419369"/>
            <a:ext cx="3257435" cy="830997"/>
          </a:xfrm>
          <a:prstGeom prst="rect">
            <a:avLst/>
          </a:prstGeom>
          <a:noFill/>
        </p:spPr>
        <p:txBody>
          <a:bodyPr wrap="square" rtlCol="0">
            <a:spAutoFit/>
          </a:bodyPr>
          <a:lstStyle/>
          <a:p>
            <a:pPr marL="85725" indent="-85725"/>
            <a:r>
              <a:rPr kumimoji="1" lang="ja-JP" altLang="en-US" sz="1600" dirty="0">
                <a:solidFill>
                  <a:schemeClr val="accent1">
                    <a:lumMod val="75000"/>
                  </a:schemeClr>
                </a:solidFill>
              </a:rPr>
              <a:t>●</a:t>
            </a:r>
            <a:r>
              <a:rPr kumimoji="1" lang="ja-JP" altLang="en-US" sz="1600" dirty="0"/>
              <a:t>セルフモニタリング、発注者実施</a:t>
            </a:r>
            <a:endParaRPr kumimoji="1" lang="en-US" altLang="ja-JP" sz="1600" dirty="0"/>
          </a:p>
          <a:p>
            <a:pPr marL="85725" indent="-85725"/>
            <a:r>
              <a:rPr kumimoji="1" lang="ja-JP" altLang="en-US" sz="1600" dirty="0"/>
              <a:t>　モニタリングによる履行状況確認</a:t>
            </a:r>
            <a:endParaRPr kumimoji="1" lang="en-US" altLang="ja-JP" sz="1600" dirty="0"/>
          </a:p>
          <a:p>
            <a:pPr marL="85725" indent="-85725"/>
            <a:r>
              <a:rPr kumimoji="1" lang="ja-JP" altLang="en-US" sz="1600" dirty="0">
                <a:solidFill>
                  <a:schemeClr val="accent1">
                    <a:lumMod val="75000"/>
                  </a:schemeClr>
                </a:solidFill>
              </a:rPr>
              <a:t>●</a:t>
            </a:r>
            <a:r>
              <a:rPr kumimoji="1" lang="ja-JP" altLang="en-US" sz="1600" dirty="0"/>
              <a:t>改善点抽出</a:t>
            </a:r>
          </a:p>
        </p:txBody>
      </p:sp>
      <p:sp>
        <p:nvSpPr>
          <p:cNvPr id="24" name="テキスト ボックス 23"/>
          <p:cNvSpPr txBox="1"/>
          <p:nvPr/>
        </p:nvSpPr>
        <p:spPr>
          <a:xfrm>
            <a:off x="0" y="1287647"/>
            <a:ext cx="4281768" cy="877163"/>
          </a:xfrm>
          <a:prstGeom prst="rect">
            <a:avLst/>
          </a:prstGeom>
          <a:noFill/>
        </p:spPr>
        <p:txBody>
          <a:bodyPr wrap="square" rtlCol="0">
            <a:spAutoFit/>
          </a:bodyPr>
          <a:lstStyle/>
          <a:p>
            <a:pPr marL="85725" indent="-85725"/>
            <a:r>
              <a:rPr kumimoji="1" lang="ja-JP" altLang="en-US" sz="1700" dirty="0">
                <a:solidFill>
                  <a:schemeClr val="accent6">
                    <a:lumMod val="75000"/>
                  </a:schemeClr>
                </a:solidFill>
              </a:rPr>
              <a:t>●</a:t>
            </a:r>
            <a:r>
              <a:rPr kumimoji="1" lang="ja-JP" altLang="en-US" sz="1700" dirty="0"/>
              <a:t>業務計画書の改善等による</a:t>
            </a:r>
            <a:endParaRPr kumimoji="1" lang="en-US" altLang="ja-JP" sz="1700" dirty="0"/>
          </a:p>
          <a:p>
            <a:pPr marL="85725" indent="-85725"/>
            <a:r>
              <a:rPr kumimoji="1" lang="ja-JP" altLang="en-US" sz="1700" dirty="0"/>
              <a:t>　　業務改善</a:t>
            </a:r>
            <a:endParaRPr kumimoji="1" lang="en-US" altLang="ja-JP" sz="1700" dirty="0"/>
          </a:p>
          <a:p>
            <a:pPr marL="85725" indent="-85725"/>
            <a:endParaRPr kumimoji="1" lang="ja-JP" altLang="en-US" sz="1700" dirty="0"/>
          </a:p>
        </p:txBody>
      </p:sp>
      <p:sp>
        <p:nvSpPr>
          <p:cNvPr id="16" name="テキスト ボックス 15"/>
          <p:cNvSpPr txBox="1"/>
          <p:nvPr/>
        </p:nvSpPr>
        <p:spPr>
          <a:xfrm>
            <a:off x="4877841" y="1223672"/>
            <a:ext cx="1849278"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P</a:t>
            </a:r>
            <a:r>
              <a:rPr kumimoji="1" lang="en-US" altLang="ja-JP" sz="5400" dirty="0">
                <a:solidFill>
                  <a:schemeClr val="bg1">
                    <a:lumMod val="50000"/>
                  </a:schemeClr>
                </a:solidFill>
              </a:rPr>
              <a:t>lan</a:t>
            </a:r>
            <a:endParaRPr kumimoji="1" lang="ja-JP" altLang="en-US" sz="5400" dirty="0">
              <a:solidFill>
                <a:schemeClr val="bg1">
                  <a:lumMod val="50000"/>
                </a:schemeClr>
              </a:solidFill>
            </a:endParaRPr>
          </a:p>
        </p:txBody>
      </p:sp>
      <p:sp>
        <p:nvSpPr>
          <p:cNvPr id="25" name="右矢印 24"/>
          <p:cNvSpPr/>
          <p:nvPr/>
        </p:nvSpPr>
        <p:spPr>
          <a:xfrm>
            <a:off x="4877841" y="1599460"/>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5400000">
            <a:off x="5459035" y="20305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0800000">
            <a:off x="4865340" y="26382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6200000">
            <a:off x="4339347" y="2047212"/>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p:cNvSpPr txBox="1">
            <a:spLocks/>
          </p:cNvSpPr>
          <p:nvPr/>
        </p:nvSpPr>
        <p:spPr>
          <a:xfrm>
            <a:off x="0" y="64483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b="1" dirty="0">
                <a:solidFill>
                  <a:schemeClr val="bg1"/>
                </a:solidFill>
                <a:latin typeface="ＭＳ ゴシック" panose="020B0609070205080204" pitchFamily="49" charset="-128"/>
                <a:ea typeface="ＭＳ ゴシック" panose="020B0609070205080204" pitchFamily="49" charset="-128"/>
              </a:rPr>
              <a:t>PDCA</a:t>
            </a:r>
            <a:r>
              <a:rPr lang="ja-JP" altLang="en-US" sz="2000" b="1" dirty="0">
                <a:solidFill>
                  <a:schemeClr val="bg1"/>
                </a:solidFill>
                <a:latin typeface="ＭＳ ゴシック" panose="020B0609070205080204" pitchFamily="49" charset="-128"/>
                <a:ea typeface="ＭＳ ゴシック" panose="020B0609070205080204" pitchFamily="49" charset="-128"/>
              </a:rPr>
              <a:t>の基本的な考え方</a:t>
            </a:r>
          </a:p>
        </p:txBody>
      </p:sp>
      <p:sp>
        <p:nvSpPr>
          <p:cNvPr id="31" name="タイトル 1"/>
          <p:cNvSpPr txBox="1">
            <a:spLocks/>
          </p:cNvSpPr>
          <p:nvPr/>
        </p:nvSpPr>
        <p:spPr>
          <a:xfrm>
            <a:off x="18697" y="345371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有識者会議での確認事項</a:t>
            </a:r>
          </a:p>
        </p:txBody>
      </p:sp>
      <p:sp>
        <p:nvSpPr>
          <p:cNvPr id="38" name="下矢印 37"/>
          <p:cNvSpPr/>
          <p:nvPr/>
        </p:nvSpPr>
        <p:spPr>
          <a:xfrm rot="16200000">
            <a:off x="666793" y="6282696"/>
            <a:ext cx="525886" cy="457636"/>
          </a:xfrm>
          <a:prstGeom prst="downArrow">
            <a:avLst>
              <a:gd name="adj1" fmla="val 50000"/>
              <a:gd name="adj2" fmla="val 4609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03938" y="6176015"/>
            <a:ext cx="8290246" cy="646331"/>
          </a:xfrm>
          <a:prstGeom prst="rect">
            <a:avLst/>
          </a:prstGeom>
          <a:noFill/>
        </p:spPr>
        <p:txBody>
          <a:bodyPr wrap="square" rtlCol="0">
            <a:spAutoFit/>
          </a:bodyPr>
          <a:lstStyle/>
          <a:p>
            <a:r>
              <a:rPr kumimoji="1" lang="en-US" altLang="ja-JP" u="sng" dirty="0"/>
              <a:t>CWO</a:t>
            </a:r>
            <a:r>
              <a:rPr kumimoji="1" lang="ja-JP" altLang="en-US" u="sng" dirty="0"/>
              <a:t>の業務履行状況を踏まえた課題・改善策、検討内容や方向性について、専門的なご意見を頂き、包括委託業務全体のベースアップを図る。</a:t>
            </a:r>
            <a:endParaRPr kumimoji="1" lang="en-US" altLang="ja-JP" u="sng" dirty="0"/>
          </a:p>
        </p:txBody>
      </p:sp>
    </p:spTree>
    <p:extLst>
      <p:ext uri="{BB962C8B-B14F-4D97-AF65-F5344CB8AC3E}">
        <p14:creationId xmlns:p14="http://schemas.microsoft.com/office/powerpoint/2010/main" val="1176238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6A75C604-0CEB-8802-6A61-7C016B4A84DB}"/>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●モニタリング方法の見直し（管路施設）</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スライド番号プレースホルダー 1">
            <a:extLst>
              <a:ext uri="{FF2B5EF4-FFF2-40B4-BE49-F238E27FC236}">
                <a16:creationId xmlns:a16="http://schemas.microsoft.com/office/drawing/2014/main" id="{92467EDE-95EB-EDB8-8EA9-D60D604B3B83}"/>
              </a:ext>
            </a:extLst>
          </p:cNvPr>
          <p:cNvSpPr>
            <a:spLocks noGrp="1"/>
          </p:cNvSpPr>
          <p:nvPr>
            <p:ph type="sldNum" sz="quarter" idx="12"/>
          </p:nvPr>
        </p:nvSpPr>
        <p:spPr>
          <a:xfrm>
            <a:off x="7662160" y="6462941"/>
            <a:ext cx="2228850" cy="365125"/>
          </a:xfrm>
        </p:spPr>
        <p:txBody>
          <a:bodyPr/>
          <a:lstStyle/>
          <a:p>
            <a:fld id="{36EC18DB-A5DF-4E0E-B815-FCD04A2C4B2C}" type="slidenum">
              <a:rPr kumimoji="1" lang="ja-JP" altLang="en-US" smtClean="0"/>
              <a:t>40</a:t>
            </a:fld>
            <a:endParaRPr kumimoji="1" lang="ja-JP" altLang="en-US"/>
          </a:p>
        </p:txBody>
      </p:sp>
      <p:pic>
        <p:nvPicPr>
          <p:cNvPr id="3" name="図 2">
            <a:extLst>
              <a:ext uri="{FF2B5EF4-FFF2-40B4-BE49-F238E27FC236}">
                <a16:creationId xmlns:a16="http://schemas.microsoft.com/office/drawing/2014/main" id="{A39F3293-AD27-3516-8C6F-627A16A4FE65}"/>
              </a:ext>
            </a:extLst>
          </p:cNvPr>
          <p:cNvPicPr>
            <a:picLocks noChangeAspect="1"/>
          </p:cNvPicPr>
          <p:nvPr/>
        </p:nvPicPr>
        <p:blipFill>
          <a:blip r:embed="rId3"/>
          <a:stretch>
            <a:fillRect/>
          </a:stretch>
        </p:blipFill>
        <p:spPr>
          <a:xfrm>
            <a:off x="503991" y="811222"/>
            <a:ext cx="8640000" cy="5822252"/>
          </a:xfrm>
          <a:prstGeom prst="rect">
            <a:avLst/>
          </a:prstGeom>
          <a:ln>
            <a:solidFill>
              <a:schemeClr val="tx1"/>
            </a:solidFill>
          </a:ln>
        </p:spPr>
      </p:pic>
      <p:sp>
        <p:nvSpPr>
          <p:cNvPr id="4" name="テキスト ボックス 3">
            <a:extLst>
              <a:ext uri="{FF2B5EF4-FFF2-40B4-BE49-F238E27FC236}">
                <a16:creationId xmlns:a16="http://schemas.microsoft.com/office/drawing/2014/main" id="{8CE58FE0-857C-18A9-A629-4FFAEBFBC3E4}"/>
              </a:ext>
            </a:extLst>
          </p:cNvPr>
          <p:cNvSpPr txBox="1"/>
          <p:nvPr/>
        </p:nvSpPr>
        <p:spPr>
          <a:xfrm>
            <a:off x="704850" y="590550"/>
            <a:ext cx="8534391" cy="230832"/>
          </a:xfrm>
          <a:prstGeom prst="rect">
            <a:avLst/>
          </a:prstGeom>
          <a:noFill/>
          <a:ln>
            <a:solidFill>
              <a:schemeClr val="accent1">
                <a:alpha val="0"/>
              </a:schemeClr>
            </a:solidFill>
          </a:ln>
        </p:spPr>
        <p:txBody>
          <a:bodyPr wrap="square" rtlCol="0">
            <a:spAutoFit/>
          </a:bodyPr>
          <a:lstStyle/>
          <a:p>
            <a:r>
              <a:rPr kumimoji="1" lang="en-US" altLang="ja-JP" sz="900" dirty="0">
                <a:solidFill>
                  <a:srgbClr val="FF0000"/>
                </a:solidFill>
                <a:latin typeface="BIZ UDPゴシック" panose="020B0400000000000000" pitchFamily="50" charset="-128"/>
                <a:ea typeface="BIZ UDPゴシック" panose="020B0400000000000000" pitchFamily="50" charset="-128"/>
              </a:rPr>
              <a:t>A</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B</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C</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D</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E</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F</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G</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H</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I</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J</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K</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L</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80895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AAA6513C-BE64-5ECB-DA02-EA68D436CA0E}"/>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●モニタリング方法の見直し（管路施設）</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スライド番号プレースホルダー 1">
            <a:extLst>
              <a:ext uri="{FF2B5EF4-FFF2-40B4-BE49-F238E27FC236}">
                <a16:creationId xmlns:a16="http://schemas.microsoft.com/office/drawing/2014/main" id="{5E70492D-855D-FFC1-F3C8-B7DB2376B72C}"/>
              </a:ext>
            </a:extLst>
          </p:cNvPr>
          <p:cNvSpPr>
            <a:spLocks noGrp="1"/>
          </p:cNvSpPr>
          <p:nvPr>
            <p:ph type="sldNum" sz="quarter" idx="12"/>
          </p:nvPr>
        </p:nvSpPr>
        <p:spPr/>
        <p:txBody>
          <a:bodyPr/>
          <a:lstStyle/>
          <a:p>
            <a:fld id="{36EC18DB-A5DF-4E0E-B815-FCD04A2C4B2C}" type="slidenum">
              <a:rPr kumimoji="1" lang="ja-JP" altLang="en-US" smtClean="0"/>
              <a:t>41</a:t>
            </a:fld>
            <a:endParaRPr kumimoji="1" lang="ja-JP" altLang="en-US"/>
          </a:p>
        </p:txBody>
      </p:sp>
      <p:pic>
        <p:nvPicPr>
          <p:cNvPr id="4" name="図 3">
            <a:extLst>
              <a:ext uri="{FF2B5EF4-FFF2-40B4-BE49-F238E27FC236}">
                <a16:creationId xmlns:a16="http://schemas.microsoft.com/office/drawing/2014/main" id="{9AD37B5A-4B67-681C-CC89-B9B71E9206DE}"/>
              </a:ext>
            </a:extLst>
          </p:cNvPr>
          <p:cNvPicPr>
            <a:picLocks noChangeAspect="1"/>
          </p:cNvPicPr>
          <p:nvPr/>
        </p:nvPicPr>
        <p:blipFill>
          <a:blip r:embed="rId3"/>
          <a:stretch>
            <a:fillRect/>
          </a:stretch>
        </p:blipFill>
        <p:spPr>
          <a:xfrm>
            <a:off x="503991" y="575118"/>
            <a:ext cx="8640000" cy="6282882"/>
          </a:xfrm>
          <a:prstGeom prst="rect">
            <a:avLst/>
          </a:prstGeom>
          <a:ln>
            <a:solidFill>
              <a:schemeClr val="tx1"/>
            </a:solidFill>
          </a:ln>
        </p:spPr>
      </p:pic>
      <p:sp>
        <p:nvSpPr>
          <p:cNvPr id="3" name="テキスト ボックス 2">
            <a:extLst>
              <a:ext uri="{FF2B5EF4-FFF2-40B4-BE49-F238E27FC236}">
                <a16:creationId xmlns:a16="http://schemas.microsoft.com/office/drawing/2014/main" id="{C3F6D1B2-2946-C56E-BA64-B1D701EBEF1B}"/>
              </a:ext>
            </a:extLst>
          </p:cNvPr>
          <p:cNvSpPr txBox="1"/>
          <p:nvPr/>
        </p:nvSpPr>
        <p:spPr>
          <a:xfrm>
            <a:off x="704850" y="385830"/>
            <a:ext cx="8534391" cy="230832"/>
          </a:xfrm>
          <a:prstGeom prst="rect">
            <a:avLst/>
          </a:prstGeom>
          <a:noFill/>
          <a:ln>
            <a:solidFill>
              <a:schemeClr val="accent1">
                <a:alpha val="0"/>
              </a:schemeClr>
            </a:solidFill>
          </a:ln>
        </p:spPr>
        <p:txBody>
          <a:bodyPr wrap="square" rtlCol="0">
            <a:spAutoFit/>
          </a:bodyPr>
          <a:lstStyle/>
          <a:p>
            <a:r>
              <a:rPr kumimoji="1" lang="en-US" altLang="ja-JP" sz="900" dirty="0">
                <a:solidFill>
                  <a:srgbClr val="FF0000"/>
                </a:solidFill>
                <a:latin typeface="BIZ UDPゴシック" panose="020B0400000000000000" pitchFamily="50" charset="-128"/>
                <a:ea typeface="BIZ UDPゴシック" panose="020B0400000000000000" pitchFamily="50" charset="-128"/>
              </a:rPr>
              <a:t>A</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B</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C</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D</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E</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F</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G</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H</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I</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J</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K</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L</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331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A3D2990F-063D-BFF3-0AFB-CC4D90D99B55}"/>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●モニタリング方法の見直し（管路施設）</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スライド番号プレースホルダー 1">
            <a:extLst>
              <a:ext uri="{FF2B5EF4-FFF2-40B4-BE49-F238E27FC236}">
                <a16:creationId xmlns:a16="http://schemas.microsoft.com/office/drawing/2014/main" id="{3DC23257-2442-EE31-78DB-C50B549FBCF9}"/>
              </a:ext>
            </a:extLst>
          </p:cNvPr>
          <p:cNvSpPr>
            <a:spLocks noGrp="1"/>
          </p:cNvSpPr>
          <p:nvPr>
            <p:ph type="sldNum" sz="quarter" idx="12"/>
          </p:nvPr>
        </p:nvSpPr>
        <p:spPr/>
        <p:txBody>
          <a:bodyPr/>
          <a:lstStyle/>
          <a:p>
            <a:fld id="{36EC18DB-A5DF-4E0E-B815-FCD04A2C4B2C}" type="slidenum">
              <a:rPr kumimoji="1" lang="ja-JP" altLang="en-US" smtClean="0"/>
              <a:t>42</a:t>
            </a:fld>
            <a:endParaRPr kumimoji="1" lang="ja-JP" altLang="en-US"/>
          </a:p>
        </p:txBody>
      </p:sp>
      <p:pic>
        <p:nvPicPr>
          <p:cNvPr id="4" name="図 3">
            <a:extLst>
              <a:ext uri="{FF2B5EF4-FFF2-40B4-BE49-F238E27FC236}">
                <a16:creationId xmlns:a16="http://schemas.microsoft.com/office/drawing/2014/main" id="{3E40E7FD-4CB1-0EB0-CF98-DEAC0F9DEE49}"/>
              </a:ext>
            </a:extLst>
          </p:cNvPr>
          <p:cNvPicPr>
            <a:picLocks noChangeAspect="1"/>
          </p:cNvPicPr>
          <p:nvPr/>
        </p:nvPicPr>
        <p:blipFill>
          <a:blip r:embed="rId3"/>
          <a:stretch>
            <a:fillRect/>
          </a:stretch>
        </p:blipFill>
        <p:spPr>
          <a:xfrm>
            <a:off x="525257" y="811084"/>
            <a:ext cx="8640000" cy="4635390"/>
          </a:xfrm>
          <a:prstGeom prst="rect">
            <a:avLst/>
          </a:prstGeom>
          <a:ln>
            <a:solidFill>
              <a:schemeClr val="tx1"/>
            </a:solidFill>
          </a:ln>
        </p:spPr>
      </p:pic>
      <p:sp>
        <p:nvSpPr>
          <p:cNvPr id="3" name="テキスト ボックス 2">
            <a:extLst>
              <a:ext uri="{FF2B5EF4-FFF2-40B4-BE49-F238E27FC236}">
                <a16:creationId xmlns:a16="http://schemas.microsoft.com/office/drawing/2014/main" id="{8D634B61-C2E9-2DD2-D29B-63B8747E012C}"/>
              </a:ext>
            </a:extLst>
          </p:cNvPr>
          <p:cNvSpPr txBox="1"/>
          <p:nvPr/>
        </p:nvSpPr>
        <p:spPr>
          <a:xfrm>
            <a:off x="704850" y="590550"/>
            <a:ext cx="8534391" cy="230832"/>
          </a:xfrm>
          <a:prstGeom prst="rect">
            <a:avLst/>
          </a:prstGeom>
          <a:noFill/>
          <a:ln>
            <a:solidFill>
              <a:schemeClr val="accent1">
                <a:alpha val="0"/>
              </a:schemeClr>
            </a:solidFill>
          </a:ln>
        </p:spPr>
        <p:txBody>
          <a:bodyPr wrap="square" rtlCol="0">
            <a:spAutoFit/>
          </a:bodyPr>
          <a:lstStyle/>
          <a:p>
            <a:r>
              <a:rPr kumimoji="1" lang="en-US" altLang="ja-JP" sz="900" dirty="0">
                <a:solidFill>
                  <a:srgbClr val="FF0000"/>
                </a:solidFill>
                <a:latin typeface="BIZ UDPゴシック" panose="020B0400000000000000" pitchFamily="50" charset="-128"/>
                <a:ea typeface="BIZ UDPゴシック" panose="020B0400000000000000" pitchFamily="50" charset="-128"/>
              </a:rPr>
              <a:t>A</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B</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C</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D</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E</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F</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G</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H</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I</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J</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K</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L</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6450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FB0F1B74-1182-2FEF-5168-7B7ABE18CAA1}"/>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●モニタリング方法の見直し（管路施設）</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スライド番号プレースホルダー 1">
            <a:extLst>
              <a:ext uri="{FF2B5EF4-FFF2-40B4-BE49-F238E27FC236}">
                <a16:creationId xmlns:a16="http://schemas.microsoft.com/office/drawing/2014/main" id="{C278E10D-42FF-9694-0CB8-22AFB1B38F49}"/>
              </a:ext>
            </a:extLst>
          </p:cNvPr>
          <p:cNvSpPr>
            <a:spLocks noGrp="1"/>
          </p:cNvSpPr>
          <p:nvPr>
            <p:ph type="sldNum" sz="quarter" idx="12"/>
          </p:nvPr>
        </p:nvSpPr>
        <p:spPr/>
        <p:txBody>
          <a:bodyPr/>
          <a:lstStyle/>
          <a:p>
            <a:fld id="{36EC18DB-A5DF-4E0E-B815-FCD04A2C4B2C}" type="slidenum">
              <a:rPr kumimoji="1" lang="ja-JP" altLang="en-US" smtClean="0"/>
              <a:t>43</a:t>
            </a:fld>
            <a:endParaRPr kumimoji="1" lang="ja-JP" altLang="en-US"/>
          </a:p>
        </p:txBody>
      </p:sp>
      <p:pic>
        <p:nvPicPr>
          <p:cNvPr id="3" name="図 2">
            <a:extLst>
              <a:ext uri="{FF2B5EF4-FFF2-40B4-BE49-F238E27FC236}">
                <a16:creationId xmlns:a16="http://schemas.microsoft.com/office/drawing/2014/main" id="{FB59D0A0-1BEA-3DEE-6362-B05AE1511A2B}"/>
              </a:ext>
            </a:extLst>
          </p:cNvPr>
          <p:cNvPicPr>
            <a:picLocks noChangeAspect="1"/>
          </p:cNvPicPr>
          <p:nvPr/>
        </p:nvPicPr>
        <p:blipFill>
          <a:blip r:embed="rId3"/>
          <a:stretch>
            <a:fillRect/>
          </a:stretch>
        </p:blipFill>
        <p:spPr>
          <a:xfrm>
            <a:off x="525257" y="799795"/>
            <a:ext cx="8640000" cy="5407271"/>
          </a:xfrm>
          <a:prstGeom prst="rect">
            <a:avLst/>
          </a:prstGeom>
          <a:ln>
            <a:solidFill>
              <a:schemeClr val="tx1"/>
            </a:solidFill>
          </a:ln>
        </p:spPr>
      </p:pic>
      <p:sp>
        <p:nvSpPr>
          <p:cNvPr id="4" name="テキスト ボックス 3">
            <a:extLst>
              <a:ext uri="{FF2B5EF4-FFF2-40B4-BE49-F238E27FC236}">
                <a16:creationId xmlns:a16="http://schemas.microsoft.com/office/drawing/2014/main" id="{D6D76145-4E33-84EE-9864-AFD408783D95}"/>
              </a:ext>
            </a:extLst>
          </p:cNvPr>
          <p:cNvSpPr txBox="1"/>
          <p:nvPr/>
        </p:nvSpPr>
        <p:spPr>
          <a:xfrm>
            <a:off x="704850" y="590550"/>
            <a:ext cx="8534391" cy="230832"/>
          </a:xfrm>
          <a:prstGeom prst="rect">
            <a:avLst/>
          </a:prstGeom>
          <a:noFill/>
          <a:ln>
            <a:solidFill>
              <a:schemeClr val="accent1">
                <a:alpha val="0"/>
              </a:schemeClr>
            </a:solidFill>
          </a:ln>
        </p:spPr>
        <p:txBody>
          <a:bodyPr wrap="square" rtlCol="0">
            <a:spAutoFit/>
          </a:bodyPr>
          <a:lstStyle/>
          <a:p>
            <a:r>
              <a:rPr kumimoji="1" lang="en-US" altLang="ja-JP" sz="900" dirty="0">
                <a:solidFill>
                  <a:srgbClr val="FF0000"/>
                </a:solidFill>
                <a:latin typeface="BIZ UDPゴシック" panose="020B0400000000000000" pitchFamily="50" charset="-128"/>
                <a:ea typeface="BIZ UDPゴシック" panose="020B0400000000000000" pitchFamily="50" charset="-128"/>
              </a:rPr>
              <a:t>A</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B</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C</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D</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E</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F</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G</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H</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I</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J</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K</a:t>
            </a:r>
            <a:r>
              <a:rPr kumimoji="1" lang="ja-JP" altLang="en-US" sz="900" dirty="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a:solidFill>
                  <a:srgbClr val="FF0000"/>
                </a:solidFill>
                <a:latin typeface="BIZ UDPゴシック" panose="020B0400000000000000" pitchFamily="50" charset="-128"/>
                <a:ea typeface="BIZ UDPゴシック" panose="020B0400000000000000" pitchFamily="50" charset="-128"/>
              </a:rPr>
              <a:t>L</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7973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56001"/>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月々の評価について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77334B27-9685-E2FA-1468-99750856A8D7}"/>
              </a:ext>
            </a:extLst>
          </p:cNvPr>
          <p:cNvSpPr txBox="1"/>
          <p:nvPr/>
        </p:nvSpPr>
        <p:spPr>
          <a:xfrm>
            <a:off x="420158" y="1202307"/>
            <a:ext cx="6410948" cy="411459"/>
          </a:xfrm>
          <a:prstGeom prst="rect">
            <a:avLst/>
          </a:prstGeom>
          <a:noFill/>
        </p:spPr>
        <p:txBody>
          <a:bodyPr wrap="square" rtlCol="0">
            <a:spAutoFit/>
          </a:bodyPr>
          <a:lstStyle/>
          <a:p>
            <a:pPr>
              <a:lnSpc>
                <a:spcPct val="130000"/>
              </a:lnSpc>
            </a:pPr>
            <a:r>
              <a:rPr lang="en-US" altLang="ja-JP" b="1" dirty="0">
                <a:latin typeface="Century" panose="02040604050505020304" pitchFamily="18" charset="0"/>
              </a:rPr>
              <a:t>【</a:t>
            </a:r>
            <a:r>
              <a:rPr lang="ja-JP" altLang="en-US" b="1" dirty="0">
                <a:latin typeface="Century" panose="02040604050505020304" pitchFamily="18" charset="0"/>
              </a:rPr>
              <a:t>参考</a:t>
            </a:r>
            <a:r>
              <a:rPr lang="en-US" altLang="ja-JP" b="1" dirty="0">
                <a:latin typeface="Century" panose="02040604050505020304" pitchFamily="18" charset="0"/>
              </a:rPr>
              <a:t>】</a:t>
            </a:r>
            <a:r>
              <a:rPr lang="ja-JP" altLang="en-US" b="1" dirty="0">
                <a:latin typeface="Century" panose="02040604050505020304" pitchFamily="18" charset="0"/>
              </a:rPr>
              <a:t>ユーティリティ（使用量）評価基準の設定、評価例</a:t>
            </a:r>
            <a:endParaRPr lang="en-US" altLang="ja-JP" b="1" dirty="0">
              <a:latin typeface="Century" panose="02040604050505020304" pitchFamily="18" charset="0"/>
            </a:endParaRPr>
          </a:p>
        </p:txBody>
      </p:sp>
      <p:sp>
        <p:nvSpPr>
          <p:cNvPr id="14" name="テキスト ボックス 13">
            <a:extLst>
              <a:ext uri="{FF2B5EF4-FFF2-40B4-BE49-F238E27FC236}">
                <a16:creationId xmlns:a16="http://schemas.microsoft.com/office/drawing/2014/main" id="{77334B27-9685-E2FA-1468-99750856A8D7}"/>
              </a:ext>
            </a:extLst>
          </p:cNvPr>
          <p:cNvSpPr txBox="1"/>
          <p:nvPr/>
        </p:nvSpPr>
        <p:spPr>
          <a:xfrm>
            <a:off x="681416" y="1580384"/>
            <a:ext cx="2138298" cy="376000"/>
          </a:xfrm>
          <a:prstGeom prst="rect">
            <a:avLst/>
          </a:prstGeom>
          <a:noFill/>
        </p:spPr>
        <p:txBody>
          <a:bodyPr wrap="square" rtlCol="0">
            <a:spAutoFit/>
          </a:bodyPr>
          <a:lstStyle/>
          <a:p>
            <a:pPr>
              <a:lnSpc>
                <a:spcPct val="130000"/>
              </a:lnSpc>
            </a:pPr>
            <a:r>
              <a:rPr lang="ja-JP" altLang="en-US" sz="1600" b="1" dirty="0">
                <a:latin typeface="Century" panose="02040604050505020304" pitchFamily="18" charset="0"/>
              </a:rPr>
              <a:t>［従来］　毎月評価</a:t>
            </a:r>
            <a:endParaRPr lang="en-US" altLang="ja-JP" sz="1600" b="1" dirty="0">
              <a:latin typeface="Century" panose="02040604050505020304" pitchFamily="18" charset="0"/>
            </a:endParaRPr>
          </a:p>
        </p:txBody>
      </p:sp>
      <p:graphicFrame>
        <p:nvGraphicFramePr>
          <p:cNvPr id="15" name="表 14"/>
          <p:cNvGraphicFramePr>
            <a:graphicFrameLocks noGrp="1"/>
          </p:cNvGraphicFramePr>
          <p:nvPr/>
        </p:nvGraphicFramePr>
        <p:xfrm>
          <a:off x="690123" y="1929487"/>
          <a:ext cx="8263377" cy="1923760"/>
        </p:xfrm>
        <a:graphic>
          <a:graphicData uri="http://schemas.openxmlformats.org/drawingml/2006/table">
            <a:tbl>
              <a:tblPr firstRow="1" bandRow="1">
                <a:tableStyleId>{93296810-A885-4BE3-A3E7-6D5BEEA58F35}</a:tableStyleId>
              </a:tblPr>
              <a:tblGrid>
                <a:gridCol w="1197977">
                  <a:extLst>
                    <a:ext uri="{9D8B030D-6E8A-4147-A177-3AD203B41FA5}">
                      <a16:colId xmlns:a16="http://schemas.microsoft.com/office/drawing/2014/main" val="3056356421"/>
                    </a:ext>
                  </a:extLst>
                </a:gridCol>
                <a:gridCol w="970513">
                  <a:extLst>
                    <a:ext uri="{9D8B030D-6E8A-4147-A177-3AD203B41FA5}">
                      <a16:colId xmlns:a16="http://schemas.microsoft.com/office/drawing/2014/main" val="3164474369"/>
                    </a:ext>
                  </a:extLst>
                </a:gridCol>
                <a:gridCol w="960848">
                  <a:extLst>
                    <a:ext uri="{9D8B030D-6E8A-4147-A177-3AD203B41FA5}">
                      <a16:colId xmlns:a16="http://schemas.microsoft.com/office/drawing/2014/main" val="4117702368"/>
                    </a:ext>
                  </a:extLst>
                </a:gridCol>
                <a:gridCol w="960848">
                  <a:extLst>
                    <a:ext uri="{9D8B030D-6E8A-4147-A177-3AD203B41FA5}">
                      <a16:colId xmlns:a16="http://schemas.microsoft.com/office/drawing/2014/main" val="2185430912"/>
                    </a:ext>
                  </a:extLst>
                </a:gridCol>
                <a:gridCol w="960848">
                  <a:extLst>
                    <a:ext uri="{9D8B030D-6E8A-4147-A177-3AD203B41FA5}">
                      <a16:colId xmlns:a16="http://schemas.microsoft.com/office/drawing/2014/main" val="347176148"/>
                    </a:ext>
                  </a:extLst>
                </a:gridCol>
                <a:gridCol w="960848">
                  <a:extLst>
                    <a:ext uri="{9D8B030D-6E8A-4147-A177-3AD203B41FA5}">
                      <a16:colId xmlns:a16="http://schemas.microsoft.com/office/drawing/2014/main" val="2876891467"/>
                    </a:ext>
                  </a:extLst>
                </a:gridCol>
                <a:gridCol w="960848">
                  <a:extLst>
                    <a:ext uri="{9D8B030D-6E8A-4147-A177-3AD203B41FA5}">
                      <a16:colId xmlns:a16="http://schemas.microsoft.com/office/drawing/2014/main" val="1175309737"/>
                    </a:ext>
                  </a:extLst>
                </a:gridCol>
                <a:gridCol w="1290647">
                  <a:extLst>
                    <a:ext uri="{9D8B030D-6E8A-4147-A177-3AD203B41FA5}">
                      <a16:colId xmlns:a16="http://schemas.microsoft.com/office/drawing/2014/main" val="3931922136"/>
                    </a:ext>
                  </a:extLst>
                </a:gridCol>
              </a:tblGrid>
              <a:tr h="288000">
                <a:tc>
                  <a:txBody>
                    <a:bodyPr/>
                    <a:lstStyle/>
                    <a:p>
                      <a:pPr algn="ctr"/>
                      <a:r>
                        <a:rPr kumimoji="1" lang="ja-JP" altLang="en-US" sz="1000" b="1" dirty="0">
                          <a:solidFill>
                            <a:schemeClr val="bg1"/>
                          </a:solidFill>
                        </a:rPr>
                        <a:t>令和</a:t>
                      </a:r>
                      <a:r>
                        <a:rPr kumimoji="1" lang="en-US" altLang="ja-JP" sz="1000" b="1" dirty="0">
                          <a:solidFill>
                            <a:schemeClr val="bg1"/>
                          </a:solidFill>
                        </a:rPr>
                        <a:t>5</a:t>
                      </a:r>
                      <a:r>
                        <a:rPr kumimoji="1" lang="ja-JP" altLang="en-US" sz="1000" b="1" dirty="0">
                          <a:solidFill>
                            <a:schemeClr val="bg1"/>
                          </a:solidFill>
                        </a:rPr>
                        <a:t>年度</a:t>
                      </a: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4</a:t>
                      </a:r>
                      <a:r>
                        <a:rPr kumimoji="1" lang="ja-JP" altLang="en-US" sz="1200" b="1" dirty="0">
                          <a:solidFill>
                            <a:schemeClr val="bg1"/>
                          </a:solidFill>
                          <a:latin typeface="+mn-ea"/>
                          <a:ea typeface="+mn-ea"/>
                        </a:rPr>
                        <a:t>月</a:t>
                      </a:r>
                    </a:p>
                  </a:txBody>
                  <a:tcPr anchor="ctr">
                    <a:lnR w="38100" cap="flat" cmpd="sng" algn="ctr">
                      <a:solidFill>
                        <a:srgbClr val="FF010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5</a:t>
                      </a:r>
                      <a:r>
                        <a:rPr kumimoji="1" lang="ja-JP" altLang="en-US" sz="1200" b="1" dirty="0">
                          <a:solidFill>
                            <a:schemeClr val="bg1"/>
                          </a:solidFill>
                          <a:latin typeface="+mn-ea"/>
                          <a:ea typeface="+mn-ea"/>
                        </a:rPr>
                        <a:t>月</a:t>
                      </a:r>
                    </a:p>
                  </a:txBody>
                  <a:tcPr anchor="ctr">
                    <a:lnL w="38100" cap="flat" cmpd="sng" algn="ctr">
                      <a:solidFill>
                        <a:srgbClr val="FF0101"/>
                      </a:solidFill>
                      <a:prstDash val="solid"/>
                      <a:round/>
                      <a:headEnd type="none" w="med" len="med"/>
                      <a:tailEnd type="none" w="med" len="med"/>
                    </a:lnL>
                    <a:lnR w="38100" cap="flat" cmpd="sng" algn="ctr">
                      <a:solidFill>
                        <a:srgbClr val="FF0101"/>
                      </a:solidFill>
                      <a:prstDash val="solid"/>
                      <a:round/>
                      <a:headEnd type="none" w="med" len="med"/>
                      <a:tailEnd type="none" w="med" len="med"/>
                    </a:lnR>
                    <a:lnT w="38100" cap="flat" cmpd="sng" algn="ctr">
                      <a:solidFill>
                        <a:srgbClr val="FF0101"/>
                      </a:solidFill>
                      <a:prstDash val="solid"/>
                      <a:round/>
                      <a:headEnd type="none" w="med" len="med"/>
                      <a:tailEnd type="none" w="med" len="med"/>
                    </a:lnT>
                    <a:lnB w="38100" cap="flat" cmpd="sng" algn="ctr">
                      <a:solidFill>
                        <a:srgbClr val="FF010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6</a:t>
                      </a:r>
                      <a:r>
                        <a:rPr kumimoji="1" lang="ja-JP" altLang="en-US" sz="1200" b="1" dirty="0">
                          <a:solidFill>
                            <a:schemeClr val="bg1"/>
                          </a:solidFill>
                          <a:latin typeface="+mn-ea"/>
                          <a:ea typeface="+mn-ea"/>
                        </a:rPr>
                        <a:t>月</a:t>
                      </a:r>
                    </a:p>
                  </a:txBody>
                  <a:tcPr anchor="ctr">
                    <a:lnL w="38100" cap="flat" cmpd="sng" algn="ctr">
                      <a:solidFill>
                        <a:srgbClr val="FF010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ja-JP" altLang="en-US" sz="1200" b="1" dirty="0">
                          <a:solidFill>
                            <a:schemeClr val="bg1"/>
                          </a:solidFill>
                          <a:latin typeface="+mn-ea"/>
                          <a:ea typeface="+mn-ea"/>
                        </a:rPr>
                        <a:t>～</a:t>
                      </a: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2</a:t>
                      </a:r>
                      <a:r>
                        <a:rPr kumimoji="1" lang="ja-JP" altLang="en-US" sz="1200" b="1" dirty="0">
                          <a:solidFill>
                            <a:schemeClr val="bg1"/>
                          </a:solidFill>
                          <a:latin typeface="+mn-ea"/>
                          <a:ea typeface="+mn-ea"/>
                        </a:rPr>
                        <a:t>月</a:t>
                      </a: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3</a:t>
                      </a:r>
                      <a:r>
                        <a:rPr kumimoji="1" lang="ja-JP" altLang="en-US" sz="1200" b="1" dirty="0">
                          <a:solidFill>
                            <a:schemeClr val="bg1"/>
                          </a:solidFill>
                          <a:latin typeface="+mn-ea"/>
                          <a:ea typeface="+mn-ea"/>
                        </a:rPr>
                        <a:t>月</a:t>
                      </a:r>
                    </a:p>
                  </a:txBody>
                  <a:tcPr anchor="ctr">
                    <a:lnR w="762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ja-JP" altLang="en-US" sz="1200" b="1" dirty="0">
                          <a:solidFill>
                            <a:srgbClr val="FFFF00"/>
                          </a:solidFill>
                          <a:latin typeface="+mn-ea"/>
                          <a:ea typeface="+mn-ea"/>
                        </a:rPr>
                        <a:t>年間使用量</a:t>
                      </a:r>
                      <a:endParaRPr kumimoji="1" lang="en-US" altLang="ja-JP" sz="1200" b="1" dirty="0">
                        <a:solidFill>
                          <a:srgbClr val="FFFF00"/>
                        </a:solidFill>
                        <a:latin typeface="+mn-ea"/>
                        <a:ea typeface="+mn-ea"/>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rgbClr val="FF0101"/>
                      </a:solidFill>
                      <a:prstDash val="solid"/>
                      <a:round/>
                      <a:headEnd type="none" w="med" len="med"/>
                      <a:tailEnd type="none" w="med" len="med"/>
                    </a:lnB>
                    <a:solidFill>
                      <a:schemeClr val="accent6"/>
                    </a:solidFill>
                  </a:tcPr>
                </a:tc>
                <a:extLst>
                  <a:ext uri="{0D108BD9-81ED-4DB2-BD59-A6C34878D82A}">
                    <a16:rowId xmlns:a16="http://schemas.microsoft.com/office/drawing/2014/main" val="2941672193"/>
                  </a:ext>
                </a:extLst>
              </a:tr>
              <a:tr h="396240">
                <a:tc>
                  <a:txBody>
                    <a:bodyPr/>
                    <a:lstStyle/>
                    <a:p>
                      <a:pPr algn="ctr"/>
                      <a:r>
                        <a:rPr kumimoji="1" lang="ja-JP" altLang="en-US" sz="1000" dirty="0">
                          <a:latin typeface="+mn-ea"/>
                          <a:ea typeface="+mn-ea"/>
                        </a:rPr>
                        <a:t>評価基準値</a:t>
                      </a:r>
                      <a:r>
                        <a:rPr kumimoji="1" lang="en-US" altLang="ja-JP" sz="1000" dirty="0">
                          <a:latin typeface="+mn-ea"/>
                          <a:ea typeface="+mn-ea"/>
                        </a:rPr>
                        <a:t>(kWh)</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1,130,000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1,170,000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T w="38100" cap="flat" cmpd="sng" algn="ctr">
                      <a:solidFill>
                        <a:srgbClr val="FF010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1,140,000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1,000,000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1,150,000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R w="38100" cap="flat" cmpd="sng" algn="ctr">
                      <a:solidFill>
                        <a:srgbClr val="FF010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13,500,000</a:t>
                      </a:r>
                      <a:endParaRPr kumimoji="1" lang="ja-JP" altLang="en-US" sz="1600" b="0" i="0" u="none" strike="noStrike" kern="1200" cap="none" spc="0" normalizeH="0" baseline="3000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txBody>
                  <a:tcPr anchor="ctr">
                    <a:lnL w="38100" cap="flat" cmpd="sng" algn="ctr">
                      <a:solidFill>
                        <a:srgbClr val="FF0101"/>
                      </a:solidFill>
                      <a:prstDash val="solid"/>
                      <a:round/>
                      <a:headEnd type="none" w="med" len="med"/>
                      <a:tailEnd type="none" w="med" len="med"/>
                    </a:lnL>
                    <a:lnR w="38100" cap="flat" cmpd="sng" algn="ctr">
                      <a:solidFill>
                        <a:srgbClr val="FF0101"/>
                      </a:solidFill>
                      <a:prstDash val="solid"/>
                      <a:round/>
                      <a:headEnd type="none" w="med" len="med"/>
                      <a:tailEnd type="none" w="med" len="med"/>
                    </a:lnR>
                    <a:lnT w="38100" cap="flat" cmpd="sng" algn="ctr">
                      <a:solidFill>
                        <a:srgbClr val="FF0101"/>
                      </a:solidFill>
                      <a:prstDash val="solid"/>
                      <a:round/>
                      <a:headEnd type="none" w="med" len="med"/>
                      <a:tailEnd type="none" w="med" len="med"/>
                    </a:lnT>
                    <a:lnB w="38100" cap="flat" cmpd="sng" algn="ctr">
                      <a:solidFill>
                        <a:srgbClr val="FF0101"/>
                      </a:solidFill>
                      <a:prstDash val="solid"/>
                      <a:round/>
                      <a:headEnd type="none" w="med" len="med"/>
                      <a:tailEnd type="none" w="med" len="med"/>
                    </a:lnB>
                  </a:tcPr>
                </a:tc>
                <a:extLst>
                  <a:ext uri="{0D108BD9-81ED-4DB2-BD59-A6C34878D82A}">
                    <a16:rowId xmlns:a16="http://schemas.microsoft.com/office/drawing/2014/main" val="1059184870"/>
                  </a:ext>
                </a:extLst>
              </a:tr>
              <a:tr h="250123">
                <a:tc>
                  <a:txBody>
                    <a:bodyPr/>
                    <a:lstStyle/>
                    <a:p>
                      <a:pPr algn="ctr"/>
                      <a:endParaRPr kumimoji="1" lang="en-US" altLang="ja-JP"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lnR w="762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endParaRPr kumimoji="1" lang="en-US" altLang="ja-JP" sz="1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FF0101"/>
                      </a:solidFill>
                      <a:prstDash val="solid"/>
                      <a:round/>
                      <a:headEnd type="none" w="med" len="med"/>
                      <a:tailEnd type="none" w="med" len="med"/>
                    </a:lnT>
                    <a:lnB w="38100" cap="flat" cmpd="sng" algn="ctr">
                      <a:solidFill>
                        <a:srgbClr val="FF0101"/>
                      </a:solidFill>
                      <a:prstDash val="solid"/>
                      <a:round/>
                      <a:headEnd type="none" w="med" len="med"/>
                      <a:tailEnd type="none" w="med" len="med"/>
                    </a:lnB>
                  </a:tcPr>
                </a:tc>
                <a:extLst>
                  <a:ext uri="{0D108BD9-81ED-4DB2-BD59-A6C34878D82A}">
                    <a16:rowId xmlns:a16="http://schemas.microsoft.com/office/drawing/2014/main" val="1913480677"/>
                  </a:ext>
                </a:extLst>
              </a:tr>
              <a:tr h="396240">
                <a:tc>
                  <a:txBody>
                    <a:bodyPr/>
                    <a:lstStyle/>
                    <a:p>
                      <a:pPr algn="ctr"/>
                      <a:r>
                        <a:rPr kumimoji="1" lang="ja-JP" altLang="en-US" sz="1000" dirty="0">
                          <a:latin typeface="+mn-ea"/>
                          <a:ea typeface="+mn-ea"/>
                        </a:rPr>
                        <a:t>実績値</a:t>
                      </a:r>
                      <a:endParaRPr kumimoji="1" lang="en-US" altLang="ja-JP" sz="1000" dirty="0">
                        <a:latin typeface="+mn-ea"/>
                        <a:ea typeface="+mn-ea"/>
                      </a:endParaRPr>
                    </a:p>
                    <a:p>
                      <a:pPr algn="ctr"/>
                      <a:r>
                        <a:rPr kumimoji="1" lang="en-US" altLang="ja-JP" sz="1000" dirty="0">
                          <a:latin typeface="+mn-ea"/>
                          <a:ea typeface="+mn-ea"/>
                        </a:rPr>
                        <a:t>(kWh)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1,128,595</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1,300,115</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1,140,000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1,000,000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1,150,000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R w="38100" cap="flat" cmpd="sng" algn="ctr">
                      <a:solidFill>
                        <a:srgbClr val="FF010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13,628,710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L w="38100" cap="flat" cmpd="sng" algn="ctr">
                      <a:solidFill>
                        <a:srgbClr val="FF0101"/>
                      </a:solidFill>
                      <a:prstDash val="solid"/>
                      <a:round/>
                      <a:headEnd type="none" w="med" len="med"/>
                      <a:tailEnd type="none" w="med" len="med"/>
                    </a:lnL>
                    <a:lnR w="38100" cap="flat" cmpd="sng" algn="ctr">
                      <a:solidFill>
                        <a:srgbClr val="FF0101"/>
                      </a:solidFill>
                      <a:prstDash val="solid"/>
                      <a:round/>
                      <a:headEnd type="none" w="med" len="med"/>
                      <a:tailEnd type="none" w="med" len="med"/>
                    </a:lnR>
                    <a:lnT w="38100" cap="flat" cmpd="sng" algn="ctr">
                      <a:solidFill>
                        <a:srgbClr val="FF0101"/>
                      </a:solidFill>
                      <a:prstDash val="solid"/>
                      <a:round/>
                      <a:headEnd type="none" w="med" len="med"/>
                      <a:tailEnd type="none" w="med" len="med"/>
                    </a:lnT>
                    <a:lnB w="38100" cap="flat" cmpd="sng" algn="ctr">
                      <a:solidFill>
                        <a:srgbClr val="FF0101"/>
                      </a:solidFill>
                      <a:prstDash val="solid"/>
                      <a:round/>
                      <a:headEnd type="none" w="med" len="med"/>
                      <a:tailEnd type="none" w="med" len="med"/>
                    </a:lnB>
                  </a:tcPr>
                </a:tc>
                <a:extLst>
                  <a:ext uri="{0D108BD9-81ED-4DB2-BD59-A6C34878D82A}">
                    <a16:rowId xmlns:a16="http://schemas.microsoft.com/office/drawing/2014/main" val="2674782432"/>
                  </a:ext>
                </a:extLst>
              </a:tr>
              <a:tr h="396240">
                <a:tc>
                  <a:txBody>
                    <a:bodyPr/>
                    <a:lstStyle/>
                    <a:p>
                      <a:pPr algn="ctr"/>
                      <a:endParaRPr kumimoji="1" lang="en-US" altLang="ja-JP"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a:t>
                      </a: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B</a:t>
                      </a: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lnR w="762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B</a:t>
                      </a: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FF0101"/>
                      </a:solidFill>
                      <a:prstDash val="solid"/>
                      <a:round/>
                      <a:headEnd type="none" w="med" len="med"/>
                      <a:tailEnd type="none" w="med" len="med"/>
                    </a:lnT>
                  </a:tcPr>
                </a:tc>
                <a:extLst>
                  <a:ext uri="{0D108BD9-81ED-4DB2-BD59-A6C34878D82A}">
                    <a16:rowId xmlns:a16="http://schemas.microsoft.com/office/drawing/2014/main" val="4095867715"/>
                  </a:ext>
                </a:extLst>
              </a:tr>
            </a:tbl>
          </a:graphicData>
        </a:graphic>
      </p:graphicFrame>
      <p:sp>
        <p:nvSpPr>
          <p:cNvPr id="16" name="テキスト ボックス 15">
            <a:extLst>
              <a:ext uri="{FF2B5EF4-FFF2-40B4-BE49-F238E27FC236}">
                <a16:creationId xmlns:a16="http://schemas.microsoft.com/office/drawing/2014/main" id="{77334B27-9685-E2FA-1468-99750856A8D7}"/>
              </a:ext>
            </a:extLst>
          </p:cNvPr>
          <p:cNvSpPr txBox="1"/>
          <p:nvPr/>
        </p:nvSpPr>
        <p:spPr>
          <a:xfrm>
            <a:off x="690123" y="4168968"/>
            <a:ext cx="3405627" cy="376000"/>
          </a:xfrm>
          <a:prstGeom prst="rect">
            <a:avLst/>
          </a:prstGeom>
          <a:noFill/>
        </p:spPr>
        <p:txBody>
          <a:bodyPr wrap="square" rtlCol="0">
            <a:spAutoFit/>
          </a:bodyPr>
          <a:lstStyle/>
          <a:p>
            <a:pPr>
              <a:lnSpc>
                <a:spcPct val="130000"/>
              </a:lnSpc>
            </a:pPr>
            <a:r>
              <a:rPr lang="ja-JP" altLang="en-US" sz="1600" b="1" dirty="0">
                <a:latin typeface="Century" panose="02040604050505020304" pitchFamily="18" charset="0"/>
              </a:rPr>
              <a:t>［変更］　２月時点で評価</a:t>
            </a:r>
            <a:endParaRPr lang="en-US" altLang="ja-JP" sz="1600" b="1" dirty="0">
              <a:latin typeface="Century" panose="02040604050505020304" pitchFamily="18" charset="0"/>
            </a:endParaRPr>
          </a:p>
        </p:txBody>
      </p:sp>
      <p:sp>
        <p:nvSpPr>
          <p:cNvPr id="2" name="右中かっこ 1">
            <a:extLst>
              <a:ext uri="{FF2B5EF4-FFF2-40B4-BE49-F238E27FC236}">
                <a16:creationId xmlns:a16="http://schemas.microsoft.com/office/drawing/2014/main" id="{61AA35B1-D2C7-148F-ED7F-5F10F993B892}"/>
              </a:ext>
            </a:extLst>
          </p:cNvPr>
          <p:cNvSpPr/>
          <p:nvPr/>
        </p:nvSpPr>
        <p:spPr>
          <a:xfrm rot="5400000">
            <a:off x="2778106" y="2974411"/>
            <a:ext cx="191157" cy="1847228"/>
          </a:xfrm>
          <a:prstGeom prst="rightBrace">
            <a:avLst>
              <a:gd name="adj1" fmla="val 22618"/>
              <a:gd name="adj2" fmla="val 486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08147C5-1F14-D582-ED44-3F0CA0C9B062}"/>
              </a:ext>
            </a:extLst>
          </p:cNvPr>
          <p:cNvSpPr txBox="1"/>
          <p:nvPr/>
        </p:nvSpPr>
        <p:spPr>
          <a:xfrm>
            <a:off x="2304661" y="3889195"/>
            <a:ext cx="1138046" cy="376000"/>
          </a:xfrm>
          <a:prstGeom prst="rect">
            <a:avLst/>
          </a:prstGeom>
          <a:noFill/>
        </p:spPr>
        <p:txBody>
          <a:bodyPr wrap="square" rtlCol="0">
            <a:spAutoFit/>
          </a:bodyPr>
          <a:lstStyle/>
          <a:p>
            <a:pPr algn="ctr">
              <a:lnSpc>
                <a:spcPct val="130000"/>
              </a:lnSpc>
            </a:pPr>
            <a:r>
              <a:rPr lang="ja-JP" altLang="en-US" sz="1600" dirty="0">
                <a:latin typeface="Century" panose="02040604050505020304" pitchFamily="18" charset="0"/>
              </a:rPr>
              <a:t>実績値</a:t>
            </a:r>
            <a:endParaRPr lang="en-US" altLang="ja-JP" sz="1600" dirty="0">
              <a:latin typeface="Century" panose="02040604050505020304" pitchFamily="18" charset="0"/>
            </a:endParaRPr>
          </a:p>
        </p:txBody>
      </p:sp>
      <p:sp>
        <p:nvSpPr>
          <p:cNvPr id="9" name="右中かっこ 8">
            <a:extLst>
              <a:ext uri="{FF2B5EF4-FFF2-40B4-BE49-F238E27FC236}">
                <a16:creationId xmlns:a16="http://schemas.microsoft.com/office/drawing/2014/main" id="{5A586C18-8F4A-8648-104C-8B196C8E0129}"/>
              </a:ext>
            </a:extLst>
          </p:cNvPr>
          <p:cNvSpPr/>
          <p:nvPr/>
        </p:nvSpPr>
        <p:spPr>
          <a:xfrm rot="5400000">
            <a:off x="5632627" y="2024893"/>
            <a:ext cx="191158" cy="3746266"/>
          </a:xfrm>
          <a:prstGeom prst="rightBrace">
            <a:avLst>
              <a:gd name="adj1" fmla="val 22618"/>
              <a:gd name="adj2" fmla="val 486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246D248-6761-6B99-5EE8-6540EAD020D0}"/>
              </a:ext>
            </a:extLst>
          </p:cNvPr>
          <p:cNvSpPr txBox="1"/>
          <p:nvPr/>
        </p:nvSpPr>
        <p:spPr>
          <a:xfrm>
            <a:off x="5172849" y="3889195"/>
            <a:ext cx="1214246" cy="376000"/>
          </a:xfrm>
          <a:prstGeom prst="rect">
            <a:avLst/>
          </a:prstGeom>
          <a:noFill/>
        </p:spPr>
        <p:txBody>
          <a:bodyPr wrap="square" rtlCol="0">
            <a:spAutoFit/>
          </a:bodyPr>
          <a:lstStyle/>
          <a:p>
            <a:pPr algn="ctr">
              <a:lnSpc>
                <a:spcPct val="130000"/>
              </a:lnSpc>
            </a:pPr>
            <a:r>
              <a:rPr lang="ja-JP" altLang="en-US" sz="1600" dirty="0">
                <a:latin typeface="Century" panose="02040604050505020304" pitchFamily="18" charset="0"/>
              </a:rPr>
              <a:t>評価基準値</a:t>
            </a:r>
            <a:endParaRPr lang="en-US" altLang="ja-JP" sz="1600" dirty="0">
              <a:latin typeface="Century" panose="02040604050505020304" pitchFamily="18" charset="0"/>
            </a:endParaRPr>
          </a:p>
        </p:txBody>
      </p:sp>
      <p:graphicFrame>
        <p:nvGraphicFramePr>
          <p:cNvPr id="11" name="表 11">
            <a:extLst>
              <a:ext uri="{FF2B5EF4-FFF2-40B4-BE49-F238E27FC236}">
                <a16:creationId xmlns:a16="http://schemas.microsoft.com/office/drawing/2014/main" id="{4DCF2049-2027-7050-0DAF-E0DC79C72EBC}"/>
              </a:ext>
            </a:extLst>
          </p:cNvPr>
          <p:cNvGraphicFramePr>
            <a:graphicFrameLocks noGrp="1"/>
          </p:cNvGraphicFramePr>
          <p:nvPr/>
        </p:nvGraphicFramePr>
        <p:xfrm>
          <a:off x="7296672" y="705786"/>
          <a:ext cx="2381900" cy="1155172"/>
        </p:xfrm>
        <a:graphic>
          <a:graphicData uri="http://schemas.openxmlformats.org/drawingml/2006/table">
            <a:tbl>
              <a:tblPr firstRow="1" bandRow="1">
                <a:tableStyleId>{5C22544A-7EE6-4342-B048-85BDC9FD1C3A}</a:tableStyleId>
              </a:tblPr>
              <a:tblGrid>
                <a:gridCol w="2001687">
                  <a:extLst>
                    <a:ext uri="{9D8B030D-6E8A-4147-A177-3AD203B41FA5}">
                      <a16:colId xmlns:a16="http://schemas.microsoft.com/office/drawing/2014/main" val="4141648443"/>
                    </a:ext>
                  </a:extLst>
                </a:gridCol>
                <a:gridCol w="380213">
                  <a:extLst>
                    <a:ext uri="{9D8B030D-6E8A-4147-A177-3AD203B41FA5}">
                      <a16:colId xmlns:a16="http://schemas.microsoft.com/office/drawing/2014/main" val="671069305"/>
                    </a:ext>
                  </a:extLst>
                </a:gridCol>
              </a:tblGrid>
              <a:tr h="288793">
                <a:tc gridSpan="2">
                  <a:txBody>
                    <a:bodyPr/>
                    <a:lstStyle/>
                    <a:p>
                      <a:pPr algn="ctr"/>
                      <a:r>
                        <a:rPr kumimoji="1" lang="ja-JP" altLang="en-US" sz="1200" dirty="0"/>
                        <a:t>ユーティリティに関する事項</a:t>
                      </a:r>
                    </a:p>
                  </a:txBody>
                  <a:tcPr/>
                </a:tc>
                <a:tc hMerge="1">
                  <a:txBody>
                    <a:bodyPr/>
                    <a:lstStyle/>
                    <a:p>
                      <a:endParaRPr kumimoji="1" lang="ja-JP" altLang="en-US" dirty="0"/>
                    </a:p>
                  </a:txBody>
                  <a:tcPr/>
                </a:tc>
                <a:extLst>
                  <a:ext uri="{0D108BD9-81ED-4DB2-BD59-A6C34878D82A}">
                    <a16:rowId xmlns:a16="http://schemas.microsoft.com/office/drawing/2014/main" val="3696742473"/>
                  </a:ext>
                </a:extLst>
              </a:tr>
              <a:tr h="288793">
                <a:tc>
                  <a:txBody>
                    <a:bodyPr/>
                    <a:lstStyle/>
                    <a:p>
                      <a:r>
                        <a:rPr kumimoji="1" lang="ja-JP" altLang="en-US" sz="1200" dirty="0"/>
                        <a:t>評価基準値を満足した</a:t>
                      </a:r>
                    </a:p>
                  </a:txBody>
                  <a:tcPr/>
                </a:tc>
                <a:tc>
                  <a:txBody>
                    <a:bodyPr/>
                    <a:lstStyle/>
                    <a:p>
                      <a:r>
                        <a:rPr kumimoji="1" lang="ja-JP" altLang="en-US" sz="1200" dirty="0"/>
                        <a:t>Ａ</a:t>
                      </a:r>
                    </a:p>
                  </a:txBody>
                  <a:tcPr/>
                </a:tc>
                <a:extLst>
                  <a:ext uri="{0D108BD9-81ED-4DB2-BD59-A6C34878D82A}">
                    <a16:rowId xmlns:a16="http://schemas.microsoft.com/office/drawing/2014/main" val="3392968745"/>
                  </a:ext>
                </a:extLst>
              </a:tr>
              <a:tr h="288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評価基準値を超過した</a:t>
                      </a:r>
                    </a:p>
                  </a:txBody>
                  <a:tcPr/>
                </a:tc>
                <a:tc>
                  <a:txBody>
                    <a:bodyPr/>
                    <a:lstStyle/>
                    <a:p>
                      <a:r>
                        <a:rPr kumimoji="1" lang="ja-JP" altLang="en-US" sz="1200" dirty="0"/>
                        <a:t>Ｂ</a:t>
                      </a:r>
                      <a:endParaRPr kumimoji="1" lang="en-US" altLang="ja-JP" sz="1200" dirty="0"/>
                    </a:p>
                  </a:txBody>
                  <a:tcPr/>
                </a:tc>
                <a:extLst>
                  <a:ext uri="{0D108BD9-81ED-4DB2-BD59-A6C34878D82A}">
                    <a16:rowId xmlns:a16="http://schemas.microsoft.com/office/drawing/2014/main" val="1901115376"/>
                  </a:ext>
                </a:extLst>
              </a:tr>
              <a:tr h="288793">
                <a:tc>
                  <a:txBody>
                    <a:bodyPr/>
                    <a:lstStyle/>
                    <a:p>
                      <a:r>
                        <a:rPr kumimoji="1" lang="ja-JP" altLang="en-US" sz="1200" dirty="0"/>
                        <a:t>維持管理上の問題があった</a:t>
                      </a:r>
                    </a:p>
                  </a:txBody>
                  <a:tcPr/>
                </a:tc>
                <a:tc>
                  <a:txBody>
                    <a:bodyPr/>
                    <a:lstStyle/>
                    <a:p>
                      <a:r>
                        <a:rPr kumimoji="1" lang="ja-JP" altLang="en-US" sz="1200" dirty="0"/>
                        <a:t>Ｃ</a:t>
                      </a:r>
                    </a:p>
                  </a:txBody>
                  <a:tcPr/>
                </a:tc>
                <a:extLst>
                  <a:ext uri="{0D108BD9-81ED-4DB2-BD59-A6C34878D82A}">
                    <a16:rowId xmlns:a16="http://schemas.microsoft.com/office/drawing/2014/main" val="2130904964"/>
                  </a:ext>
                </a:extLst>
              </a:tr>
            </a:tbl>
          </a:graphicData>
        </a:graphic>
      </p:graphicFrame>
      <p:sp>
        <p:nvSpPr>
          <p:cNvPr id="12" name="楕円 11">
            <a:extLst>
              <a:ext uri="{FF2B5EF4-FFF2-40B4-BE49-F238E27FC236}">
                <a16:creationId xmlns:a16="http://schemas.microsoft.com/office/drawing/2014/main" id="{310DF8D1-1923-338B-61C0-E6F1BE0D3E17}"/>
              </a:ext>
            </a:extLst>
          </p:cNvPr>
          <p:cNvSpPr/>
          <p:nvPr/>
        </p:nvSpPr>
        <p:spPr>
          <a:xfrm>
            <a:off x="7847182" y="3429000"/>
            <a:ext cx="1012874" cy="373446"/>
          </a:xfrm>
          <a:prstGeom prst="ellipse">
            <a:avLst/>
          </a:prstGeom>
          <a:noFill/>
          <a:ln w="38100">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7A1969E7-6E98-248C-F856-D7D9C1C8FCB9}"/>
              </a:ext>
            </a:extLst>
          </p:cNvPr>
          <p:cNvSpPr/>
          <p:nvPr/>
        </p:nvSpPr>
        <p:spPr>
          <a:xfrm>
            <a:off x="2819714" y="3429000"/>
            <a:ext cx="1012874" cy="373446"/>
          </a:xfrm>
          <a:prstGeom prst="ellipse">
            <a:avLst/>
          </a:prstGeom>
          <a:noFill/>
          <a:ln w="38100">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91489636-6C2C-BE0F-F31D-9D1C5FA57FD8}"/>
              </a:ext>
            </a:extLst>
          </p:cNvPr>
          <p:cNvCxnSpPr>
            <a:cxnSpLocks/>
          </p:cNvCxnSpPr>
          <p:nvPr/>
        </p:nvCxnSpPr>
        <p:spPr>
          <a:xfrm flipH="1">
            <a:off x="4095750" y="3615723"/>
            <a:ext cx="3390900" cy="0"/>
          </a:xfrm>
          <a:prstGeom prst="straightConnector1">
            <a:avLst/>
          </a:prstGeom>
          <a:ln w="38100">
            <a:solidFill>
              <a:srgbClr val="FF010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8" name="表 27">
            <a:extLst>
              <a:ext uri="{FF2B5EF4-FFF2-40B4-BE49-F238E27FC236}">
                <a16:creationId xmlns:a16="http://schemas.microsoft.com/office/drawing/2014/main" id="{900BA0C7-7F73-5E3B-8159-BFB30B3B09FA}"/>
              </a:ext>
            </a:extLst>
          </p:cNvPr>
          <p:cNvGraphicFramePr>
            <a:graphicFrameLocks noGrp="1"/>
          </p:cNvGraphicFramePr>
          <p:nvPr/>
        </p:nvGraphicFramePr>
        <p:xfrm>
          <a:off x="690123" y="4577603"/>
          <a:ext cx="8263377" cy="1812000"/>
        </p:xfrm>
        <a:graphic>
          <a:graphicData uri="http://schemas.openxmlformats.org/drawingml/2006/table">
            <a:tbl>
              <a:tblPr firstRow="1" bandRow="1">
                <a:tableStyleId>{93296810-A885-4BE3-A3E7-6D5BEEA58F35}</a:tableStyleId>
              </a:tblPr>
              <a:tblGrid>
                <a:gridCol w="1197977">
                  <a:extLst>
                    <a:ext uri="{9D8B030D-6E8A-4147-A177-3AD203B41FA5}">
                      <a16:colId xmlns:a16="http://schemas.microsoft.com/office/drawing/2014/main" val="3056356421"/>
                    </a:ext>
                  </a:extLst>
                </a:gridCol>
                <a:gridCol w="970513">
                  <a:extLst>
                    <a:ext uri="{9D8B030D-6E8A-4147-A177-3AD203B41FA5}">
                      <a16:colId xmlns:a16="http://schemas.microsoft.com/office/drawing/2014/main" val="3164474369"/>
                    </a:ext>
                  </a:extLst>
                </a:gridCol>
                <a:gridCol w="960848">
                  <a:extLst>
                    <a:ext uri="{9D8B030D-6E8A-4147-A177-3AD203B41FA5}">
                      <a16:colId xmlns:a16="http://schemas.microsoft.com/office/drawing/2014/main" val="4117702368"/>
                    </a:ext>
                  </a:extLst>
                </a:gridCol>
                <a:gridCol w="960848">
                  <a:extLst>
                    <a:ext uri="{9D8B030D-6E8A-4147-A177-3AD203B41FA5}">
                      <a16:colId xmlns:a16="http://schemas.microsoft.com/office/drawing/2014/main" val="2185430912"/>
                    </a:ext>
                  </a:extLst>
                </a:gridCol>
                <a:gridCol w="960848">
                  <a:extLst>
                    <a:ext uri="{9D8B030D-6E8A-4147-A177-3AD203B41FA5}">
                      <a16:colId xmlns:a16="http://schemas.microsoft.com/office/drawing/2014/main" val="347176148"/>
                    </a:ext>
                  </a:extLst>
                </a:gridCol>
                <a:gridCol w="960848">
                  <a:extLst>
                    <a:ext uri="{9D8B030D-6E8A-4147-A177-3AD203B41FA5}">
                      <a16:colId xmlns:a16="http://schemas.microsoft.com/office/drawing/2014/main" val="2876891467"/>
                    </a:ext>
                  </a:extLst>
                </a:gridCol>
                <a:gridCol w="960848">
                  <a:extLst>
                    <a:ext uri="{9D8B030D-6E8A-4147-A177-3AD203B41FA5}">
                      <a16:colId xmlns:a16="http://schemas.microsoft.com/office/drawing/2014/main" val="1175309737"/>
                    </a:ext>
                  </a:extLst>
                </a:gridCol>
                <a:gridCol w="1290647">
                  <a:extLst>
                    <a:ext uri="{9D8B030D-6E8A-4147-A177-3AD203B41FA5}">
                      <a16:colId xmlns:a16="http://schemas.microsoft.com/office/drawing/2014/main" val="3931922136"/>
                    </a:ext>
                  </a:extLst>
                </a:gridCol>
              </a:tblGrid>
              <a:tr h="288000">
                <a:tc>
                  <a:txBody>
                    <a:bodyPr/>
                    <a:lstStyle/>
                    <a:p>
                      <a:pPr algn="ctr"/>
                      <a:r>
                        <a:rPr kumimoji="1" lang="ja-JP" altLang="en-US" sz="1000" b="1" dirty="0">
                          <a:solidFill>
                            <a:schemeClr val="bg1"/>
                          </a:solidFill>
                        </a:rPr>
                        <a:t>令和</a:t>
                      </a:r>
                      <a:r>
                        <a:rPr kumimoji="1" lang="en-US" altLang="ja-JP" sz="1000" b="1" dirty="0">
                          <a:solidFill>
                            <a:schemeClr val="bg1"/>
                          </a:solidFill>
                        </a:rPr>
                        <a:t>5</a:t>
                      </a:r>
                      <a:r>
                        <a:rPr kumimoji="1" lang="ja-JP" altLang="en-US" sz="1000" b="1" dirty="0">
                          <a:solidFill>
                            <a:schemeClr val="bg1"/>
                          </a:solidFill>
                        </a:rPr>
                        <a:t>年度</a:t>
                      </a: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4</a:t>
                      </a:r>
                      <a:r>
                        <a:rPr kumimoji="1" lang="ja-JP" altLang="en-US" sz="1200" b="1" dirty="0">
                          <a:solidFill>
                            <a:schemeClr val="bg1"/>
                          </a:solidFill>
                          <a:latin typeface="+mn-ea"/>
                          <a:ea typeface="+mn-ea"/>
                        </a:rPr>
                        <a:t>月</a:t>
                      </a:r>
                    </a:p>
                  </a:txBody>
                  <a:tcPr anchor="ctr">
                    <a:lnR w="38100" cap="flat" cmpd="sng" algn="ctr">
                      <a:solidFill>
                        <a:srgbClr val="FF010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5</a:t>
                      </a:r>
                      <a:r>
                        <a:rPr kumimoji="1" lang="ja-JP" altLang="en-US" sz="1200" b="1" dirty="0">
                          <a:solidFill>
                            <a:schemeClr val="bg1"/>
                          </a:solidFill>
                          <a:latin typeface="+mn-ea"/>
                          <a:ea typeface="+mn-ea"/>
                        </a:rPr>
                        <a:t>月</a:t>
                      </a:r>
                    </a:p>
                  </a:txBody>
                  <a:tcPr anchor="ctr">
                    <a:lnL w="38100" cap="flat" cmpd="sng" algn="ctr">
                      <a:solidFill>
                        <a:srgbClr val="FF0101"/>
                      </a:solidFill>
                      <a:prstDash val="solid"/>
                      <a:round/>
                      <a:headEnd type="none" w="med" len="med"/>
                      <a:tailEnd type="none" w="med" len="med"/>
                    </a:lnL>
                    <a:lnR w="38100" cap="flat" cmpd="sng" algn="ctr">
                      <a:solidFill>
                        <a:srgbClr val="FF0101"/>
                      </a:solidFill>
                      <a:prstDash val="solid"/>
                      <a:round/>
                      <a:headEnd type="none" w="med" len="med"/>
                      <a:tailEnd type="none" w="med" len="med"/>
                    </a:lnR>
                    <a:lnT w="38100" cap="flat" cmpd="sng" algn="ctr">
                      <a:solidFill>
                        <a:srgbClr val="FF0101"/>
                      </a:solidFill>
                      <a:prstDash val="solid"/>
                      <a:round/>
                      <a:headEnd type="none" w="med" len="med"/>
                      <a:tailEnd type="none" w="med" len="med"/>
                    </a:lnT>
                    <a:lnB w="38100" cap="flat" cmpd="sng" algn="ctr">
                      <a:solidFill>
                        <a:srgbClr val="FF010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6</a:t>
                      </a:r>
                      <a:r>
                        <a:rPr kumimoji="1" lang="ja-JP" altLang="en-US" sz="1200" b="1" dirty="0">
                          <a:solidFill>
                            <a:schemeClr val="bg1"/>
                          </a:solidFill>
                          <a:latin typeface="+mn-ea"/>
                          <a:ea typeface="+mn-ea"/>
                        </a:rPr>
                        <a:t>月</a:t>
                      </a:r>
                    </a:p>
                  </a:txBody>
                  <a:tcPr anchor="ctr">
                    <a:lnL w="38100" cap="flat" cmpd="sng" algn="ctr">
                      <a:solidFill>
                        <a:srgbClr val="FF010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ja-JP" altLang="en-US" sz="1200" b="1" dirty="0">
                          <a:solidFill>
                            <a:schemeClr val="bg1"/>
                          </a:solidFill>
                          <a:latin typeface="+mn-ea"/>
                          <a:ea typeface="+mn-ea"/>
                        </a:rPr>
                        <a:t>～</a:t>
                      </a: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2</a:t>
                      </a:r>
                      <a:r>
                        <a:rPr kumimoji="1" lang="ja-JP" altLang="en-US" sz="1200" b="1" dirty="0">
                          <a:solidFill>
                            <a:schemeClr val="bg1"/>
                          </a:solidFill>
                          <a:latin typeface="+mn-ea"/>
                          <a:ea typeface="+mn-ea"/>
                        </a:rPr>
                        <a:t>月</a:t>
                      </a: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200" b="1" dirty="0">
                          <a:solidFill>
                            <a:schemeClr val="bg1"/>
                          </a:solidFill>
                          <a:latin typeface="+mn-ea"/>
                          <a:ea typeface="+mn-ea"/>
                        </a:rPr>
                        <a:t>3</a:t>
                      </a:r>
                      <a:r>
                        <a:rPr kumimoji="1" lang="ja-JP" altLang="en-US" sz="1200" b="1" dirty="0">
                          <a:solidFill>
                            <a:schemeClr val="bg1"/>
                          </a:solidFill>
                          <a:latin typeface="+mn-ea"/>
                          <a:ea typeface="+mn-ea"/>
                        </a:rPr>
                        <a:t>月</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ja-JP" altLang="en-US" sz="1200" b="1" dirty="0">
                          <a:solidFill>
                            <a:srgbClr val="FFFF00"/>
                          </a:solidFill>
                          <a:latin typeface="+mn-ea"/>
                          <a:ea typeface="+mn-ea"/>
                        </a:rPr>
                        <a:t>年間使用量</a:t>
                      </a:r>
                      <a:endParaRPr kumimoji="1" lang="en-US" altLang="ja-JP" sz="1200" b="1" dirty="0">
                        <a:solidFill>
                          <a:srgbClr val="FFFF00"/>
                        </a:solidFill>
                        <a:latin typeface="+mn-ea"/>
                        <a:ea typeface="+mn-ea"/>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941672193"/>
                  </a:ext>
                </a:extLst>
              </a:tr>
              <a:tr h="396240">
                <a:tc>
                  <a:txBody>
                    <a:bodyPr/>
                    <a:lstStyle/>
                    <a:p>
                      <a:pPr algn="ctr"/>
                      <a:r>
                        <a:rPr kumimoji="1" lang="ja-JP" altLang="en-US" sz="1000" dirty="0">
                          <a:latin typeface="+mn-ea"/>
                          <a:ea typeface="+mn-ea"/>
                        </a:rPr>
                        <a:t>評価基準値</a:t>
                      </a:r>
                      <a:r>
                        <a:rPr kumimoji="1" lang="en-US" altLang="ja-JP" sz="1000" dirty="0">
                          <a:latin typeface="+mn-ea"/>
                          <a:ea typeface="+mn-ea"/>
                        </a:rPr>
                        <a:t>(kWh)</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1,130,000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1,170,000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T w="38100" cap="flat" cmpd="sng" algn="ctr">
                      <a:solidFill>
                        <a:srgbClr val="FF010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1,140,000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1,000,000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1,150,000</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13,500,000</a:t>
                      </a:r>
                      <a:endParaRPr kumimoji="1" lang="ja-JP" altLang="en-US" sz="1600" b="0" i="0" u="none" strike="noStrike" kern="1200" cap="none" spc="0" normalizeH="0" baseline="3000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9184870"/>
                  </a:ext>
                </a:extLst>
              </a:tr>
              <a:tr h="250123">
                <a:tc>
                  <a:txBody>
                    <a:bodyPr/>
                    <a:lstStyle/>
                    <a:p>
                      <a:pPr algn="ctr"/>
                      <a:endParaRPr kumimoji="1" lang="en-US" altLang="ja-JP"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3480677"/>
                  </a:ext>
                </a:extLst>
              </a:tr>
              <a:tr h="396240">
                <a:tc>
                  <a:txBody>
                    <a:bodyPr/>
                    <a:lstStyle/>
                    <a:p>
                      <a:pPr algn="ctr"/>
                      <a:r>
                        <a:rPr kumimoji="1" lang="ja-JP" altLang="en-US" sz="1000" dirty="0">
                          <a:latin typeface="+mn-ea"/>
                          <a:ea typeface="+mn-ea"/>
                        </a:rPr>
                        <a:t>実績値</a:t>
                      </a:r>
                      <a:endParaRPr kumimoji="1" lang="en-US" altLang="ja-JP" sz="1000" dirty="0">
                        <a:latin typeface="+mn-ea"/>
                        <a:ea typeface="+mn-ea"/>
                      </a:endParaRPr>
                    </a:p>
                    <a:p>
                      <a:pPr algn="ctr"/>
                      <a:r>
                        <a:rPr kumimoji="1" lang="en-US" altLang="ja-JP" sz="1000" dirty="0">
                          <a:latin typeface="+mn-ea"/>
                          <a:ea typeface="+mn-ea"/>
                        </a:rPr>
                        <a:t>(kWh)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1,128,595</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1,300,115</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endParaRPr kumimoji="1" lang="ja-JP" altLang="en-US" sz="16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782432"/>
                  </a:ext>
                </a:extLst>
              </a:tr>
              <a:tr h="396240">
                <a:tc>
                  <a:txBody>
                    <a:bodyPr/>
                    <a:lstStyle/>
                    <a:p>
                      <a:pPr algn="ctr"/>
                      <a:endParaRPr kumimoji="1" lang="en-US" altLang="ja-JP" sz="1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endParaRPr kumimoji="1" lang="ja-JP" altLang="en-US" sz="16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水質悪化にょる送気量増加</a:t>
                      </a:r>
                      <a:endParaRPr kumimoji="1" lang="ja-JP" altLang="en-US" sz="24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txBody>
                  <a:tcPr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5867715"/>
                  </a:ext>
                </a:extLst>
              </a:tr>
            </a:tbl>
          </a:graphicData>
        </a:graphic>
      </p:graphicFrame>
      <p:sp>
        <p:nvSpPr>
          <p:cNvPr id="30" name="楕円 29">
            <a:extLst>
              <a:ext uri="{FF2B5EF4-FFF2-40B4-BE49-F238E27FC236}">
                <a16:creationId xmlns:a16="http://schemas.microsoft.com/office/drawing/2014/main" id="{B0D2AC8B-BE08-8E74-811F-6305B3F375F9}"/>
              </a:ext>
            </a:extLst>
          </p:cNvPr>
          <p:cNvSpPr/>
          <p:nvPr/>
        </p:nvSpPr>
        <p:spPr>
          <a:xfrm>
            <a:off x="2498395" y="5866565"/>
            <a:ext cx="1507119" cy="555674"/>
          </a:xfrm>
          <a:prstGeom prst="ellipse">
            <a:avLst/>
          </a:prstGeom>
          <a:noFill/>
          <a:ln w="38100">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64850362-82C8-EF72-4BD8-D52C3CA4FE96}"/>
              </a:ext>
            </a:extLst>
          </p:cNvPr>
          <p:cNvSpPr/>
          <p:nvPr/>
        </p:nvSpPr>
        <p:spPr>
          <a:xfrm>
            <a:off x="5728206" y="5866565"/>
            <a:ext cx="1102900" cy="555674"/>
          </a:xfrm>
          <a:prstGeom prst="roundRect">
            <a:avLst/>
          </a:prstGeom>
          <a:noFill/>
          <a:ln w="38100">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72895EB-DAB4-1DE8-63A4-0D748400E794}"/>
              </a:ext>
            </a:extLst>
          </p:cNvPr>
          <p:cNvSpPr txBox="1"/>
          <p:nvPr/>
        </p:nvSpPr>
        <p:spPr>
          <a:xfrm>
            <a:off x="5270270" y="6422238"/>
            <a:ext cx="4059468" cy="376000"/>
          </a:xfrm>
          <a:prstGeom prst="rect">
            <a:avLst/>
          </a:prstGeom>
          <a:noFill/>
        </p:spPr>
        <p:txBody>
          <a:bodyPr wrap="square" rtlCol="0">
            <a:spAutoFit/>
          </a:bodyPr>
          <a:lstStyle/>
          <a:p>
            <a:pPr algn="ctr">
              <a:lnSpc>
                <a:spcPct val="130000"/>
              </a:lnSpc>
            </a:pPr>
            <a:r>
              <a:rPr lang="ja-JP" altLang="en-US" sz="1600" dirty="0">
                <a:latin typeface="Century" panose="02040604050505020304" pitchFamily="18" charset="0"/>
              </a:rPr>
              <a:t>月々の値に超過がなければ２月まで経過観察</a:t>
            </a:r>
            <a:endParaRPr lang="en-US" altLang="ja-JP" sz="1600" dirty="0">
              <a:latin typeface="Century" panose="02040604050505020304" pitchFamily="18" charset="0"/>
            </a:endParaRPr>
          </a:p>
        </p:txBody>
      </p:sp>
      <p:sp>
        <p:nvSpPr>
          <p:cNvPr id="35" name="テキスト ボックス 34">
            <a:extLst>
              <a:ext uri="{FF2B5EF4-FFF2-40B4-BE49-F238E27FC236}">
                <a16:creationId xmlns:a16="http://schemas.microsoft.com/office/drawing/2014/main" id="{AE777813-8B03-7E3B-7934-8CEAD63B8052}"/>
              </a:ext>
            </a:extLst>
          </p:cNvPr>
          <p:cNvSpPr txBox="1"/>
          <p:nvPr/>
        </p:nvSpPr>
        <p:spPr>
          <a:xfrm>
            <a:off x="1464602" y="6197951"/>
            <a:ext cx="1012874" cy="369332"/>
          </a:xfrm>
          <a:prstGeom prst="rect">
            <a:avLst/>
          </a:prstGeom>
          <a:noFill/>
        </p:spPr>
        <p:txBody>
          <a:bodyPr wrap="square">
            <a:spAutoFit/>
          </a:bodyPr>
          <a:lstStyle/>
          <a:p>
            <a:r>
              <a:rPr kumimoji="1" lang="en-US" altLang="ja-JP" sz="18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(99.8%)</a:t>
            </a:r>
            <a:endParaRPr lang="ja-JP" altLang="en-US" dirty="0"/>
          </a:p>
        </p:txBody>
      </p:sp>
      <p:sp>
        <p:nvSpPr>
          <p:cNvPr id="36" name="テキスト ボックス 35">
            <a:extLst>
              <a:ext uri="{FF2B5EF4-FFF2-40B4-BE49-F238E27FC236}">
                <a16:creationId xmlns:a16="http://schemas.microsoft.com/office/drawing/2014/main" id="{7A9E476D-BEDE-35C1-2116-3ACE57947B56}"/>
              </a:ext>
            </a:extLst>
          </p:cNvPr>
          <p:cNvSpPr txBox="1"/>
          <p:nvPr/>
        </p:nvSpPr>
        <p:spPr>
          <a:xfrm>
            <a:off x="3880911" y="6197951"/>
            <a:ext cx="1012874" cy="369332"/>
          </a:xfrm>
          <a:prstGeom prst="rect">
            <a:avLst/>
          </a:prstGeom>
          <a:noFill/>
        </p:spPr>
        <p:txBody>
          <a:bodyPr wrap="square">
            <a:spAutoFit/>
          </a:bodyPr>
          <a:lstStyle/>
          <a:p>
            <a:r>
              <a:rPr kumimoji="1" lang="en-US" altLang="ja-JP" sz="1800" b="0" i="0" u="none" strike="noStrike" kern="1200" cap="none" spc="0" normalizeH="0" baseline="3000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(111.1%)</a:t>
            </a:r>
            <a:endParaRPr lang="ja-JP" altLang="en-US" dirty="0"/>
          </a:p>
        </p:txBody>
      </p:sp>
      <p:sp>
        <p:nvSpPr>
          <p:cNvPr id="38" name="テキスト ボックス 37">
            <a:extLst>
              <a:ext uri="{FF2B5EF4-FFF2-40B4-BE49-F238E27FC236}">
                <a16:creationId xmlns:a16="http://schemas.microsoft.com/office/drawing/2014/main" id="{A0A82C77-476D-DF44-E52C-295A43BF5590}"/>
              </a:ext>
            </a:extLst>
          </p:cNvPr>
          <p:cNvSpPr txBox="1"/>
          <p:nvPr/>
        </p:nvSpPr>
        <p:spPr>
          <a:xfrm>
            <a:off x="458410" y="6422238"/>
            <a:ext cx="4177321" cy="376000"/>
          </a:xfrm>
          <a:prstGeom prst="rect">
            <a:avLst/>
          </a:prstGeom>
          <a:noFill/>
        </p:spPr>
        <p:txBody>
          <a:bodyPr wrap="square" rtlCol="0">
            <a:spAutoFit/>
          </a:bodyPr>
          <a:lstStyle/>
          <a:p>
            <a:pPr algn="ctr">
              <a:lnSpc>
                <a:spcPct val="130000"/>
              </a:lnSpc>
            </a:pPr>
            <a:r>
              <a:rPr lang="ja-JP" altLang="en-US" sz="1600" b="1" u="sng" dirty="0">
                <a:solidFill>
                  <a:srgbClr val="FF0000"/>
                </a:solidFill>
                <a:latin typeface="Century" panose="02040604050505020304" pitchFamily="18" charset="0"/>
              </a:rPr>
              <a:t>月々の値が</a:t>
            </a:r>
            <a:r>
              <a:rPr lang="en-US" altLang="ja-JP" sz="1600" b="1" u="sng" dirty="0">
                <a:solidFill>
                  <a:srgbClr val="FF0000"/>
                </a:solidFill>
                <a:latin typeface="Century" panose="02040604050505020304" pitchFamily="18" charset="0"/>
              </a:rPr>
              <a:t>105%</a:t>
            </a:r>
            <a:r>
              <a:rPr lang="ja-JP" altLang="en-US" sz="1600" b="1" u="sng" dirty="0">
                <a:solidFill>
                  <a:srgbClr val="FF0000"/>
                </a:solidFill>
                <a:latin typeface="Century" panose="02040604050505020304" pitchFamily="18" charset="0"/>
              </a:rPr>
              <a:t>を超えたら理由等を報告</a:t>
            </a:r>
            <a:endParaRPr lang="en-US" altLang="ja-JP" sz="1600" b="1" u="sng" dirty="0">
              <a:solidFill>
                <a:srgbClr val="FF0000"/>
              </a:solidFill>
              <a:latin typeface="Century" panose="02040604050505020304" pitchFamily="18" charset="0"/>
            </a:endParaRPr>
          </a:p>
        </p:txBody>
      </p:sp>
      <p:sp>
        <p:nvSpPr>
          <p:cNvPr id="40" name="テキスト ボックス 39">
            <a:extLst>
              <a:ext uri="{FF2B5EF4-FFF2-40B4-BE49-F238E27FC236}">
                <a16:creationId xmlns:a16="http://schemas.microsoft.com/office/drawing/2014/main" id="{E3B1FB9C-46AA-80A3-0DD7-7C159BA36591}"/>
              </a:ext>
            </a:extLst>
          </p:cNvPr>
          <p:cNvSpPr txBox="1"/>
          <p:nvPr/>
        </p:nvSpPr>
        <p:spPr>
          <a:xfrm>
            <a:off x="4838642" y="5199777"/>
            <a:ext cx="5342790" cy="376000"/>
          </a:xfrm>
          <a:prstGeom prst="rect">
            <a:avLst/>
          </a:prstGeom>
          <a:noFill/>
        </p:spPr>
        <p:txBody>
          <a:bodyPr wrap="square" rtlCol="0">
            <a:spAutoFit/>
          </a:bodyPr>
          <a:lstStyle/>
          <a:p>
            <a:pPr algn="ctr">
              <a:lnSpc>
                <a:spcPct val="130000"/>
              </a:lnSpc>
            </a:pPr>
            <a:r>
              <a:rPr lang="ja-JP" altLang="en-US" sz="1600" b="1" u="sng" dirty="0">
                <a:solidFill>
                  <a:srgbClr val="FF0000"/>
                </a:solidFill>
                <a:latin typeface="Century" panose="02040604050505020304" pitchFamily="18" charset="0"/>
              </a:rPr>
              <a:t>実績値の累積使用量が年間使用量を超過したら即評価</a:t>
            </a:r>
            <a:endParaRPr lang="en-US" altLang="ja-JP" sz="1600" b="1" u="sng" dirty="0">
              <a:solidFill>
                <a:srgbClr val="FF0000"/>
              </a:solidFill>
              <a:latin typeface="Century" panose="02040604050505020304" pitchFamily="18" charset="0"/>
            </a:endParaRPr>
          </a:p>
        </p:txBody>
      </p:sp>
      <p:sp>
        <p:nvSpPr>
          <p:cNvPr id="41" name="四角形: 角を丸くする 40">
            <a:extLst>
              <a:ext uri="{FF2B5EF4-FFF2-40B4-BE49-F238E27FC236}">
                <a16:creationId xmlns:a16="http://schemas.microsoft.com/office/drawing/2014/main" id="{1200C8CC-189B-BE42-23A2-2732B9883380}"/>
              </a:ext>
            </a:extLst>
          </p:cNvPr>
          <p:cNvSpPr/>
          <p:nvPr/>
        </p:nvSpPr>
        <p:spPr>
          <a:xfrm>
            <a:off x="7601338" y="4828280"/>
            <a:ext cx="1388023" cy="473679"/>
          </a:xfrm>
          <a:prstGeom prst="roundRect">
            <a:avLst/>
          </a:prstGeom>
          <a:noFill/>
          <a:ln w="38100">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5">
            <a:extLst>
              <a:ext uri="{FF2B5EF4-FFF2-40B4-BE49-F238E27FC236}">
                <a16:creationId xmlns:a16="http://schemas.microsoft.com/office/drawing/2014/main" id="{EC9C6A47-8E4F-5E5A-7978-B7E79E1BB70B}"/>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●モニタリング方法の見直し（処理場・抽水所）</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BD2828BE-B69E-FBCD-D98A-BD43B5C49A17}"/>
              </a:ext>
            </a:extLst>
          </p:cNvPr>
          <p:cNvSpPr>
            <a:spLocks noGrp="1"/>
          </p:cNvSpPr>
          <p:nvPr>
            <p:ph type="sldNum" sz="quarter" idx="12"/>
          </p:nvPr>
        </p:nvSpPr>
        <p:spPr/>
        <p:txBody>
          <a:bodyPr/>
          <a:lstStyle/>
          <a:p>
            <a:fld id="{36EC18DB-A5DF-4E0E-B815-FCD04A2C4B2C}" type="slidenum">
              <a:rPr kumimoji="1" lang="ja-JP" altLang="en-US" smtClean="0"/>
              <a:t>44</a:t>
            </a:fld>
            <a:endParaRPr kumimoji="1" lang="ja-JP" altLang="en-US" dirty="0"/>
          </a:p>
        </p:txBody>
      </p:sp>
    </p:spTree>
    <p:extLst>
      <p:ext uri="{BB962C8B-B14F-4D97-AF65-F5344CB8AC3E}">
        <p14:creationId xmlns:p14="http://schemas.microsoft.com/office/powerpoint/2010/main" val="4107720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p:txBody>
          <a:bodyPr>
            <a:normAutofit/>
          </a:bodyPr>
          <a:lstStyle/>
          <a:p>
            <a:r>
              <a:rPr kumimoji="1" lang="ja-JP" altLang="en-US" sz="3600" dirty="0"/>
              <a:t>包括委託の業務数量変動への対応</a:t>
            </a:r>
            <a:br>
              <a:rPr kumimoji="1" lang="en-US" altLang="ja-JP" sz="3600" dirty="0"/>
            </a:br>
            <a:r>
              <a:rPr kumimoji="1" lang="ja-JP" altLang="en-US" sz="3600" dirty="0"/>
              <a:t>（主に管路施設）</a:t>
            </a:r>
          </a:p>
        </p:txBody>
      </p:sp>
      <p:sp>
        <p:nvSpPr>
          <p:cNvPr id="3" name="字幕 2">
            <a:extLst>
              <a:ext uri="{FF2B5EF4-FFF2-40B4-BE49-F238E27FC236}">
                <a16:creationId xmlns:a16="http://schemas.microsoft.com/office/drawing/2014/main" id="{9D35F854-5601-1EFA-B8D1-EF0874602B41}"/>
              </a:ext>
            </a:extLst>
          </p:cNvPr>
          <p:cNvSpPr>
            <a:spLocks noGrp="1"/>
          </p:cNvSpPr>
          <p:nvPr>
            <p:ph type="subTitle" idx="1"/>
          </p:nvPr>
        </p:nvSpPr>
        <p:spPr>
          <a:xfrm>
            <a:off x="1362075" y="4396516"/>
            <a:ext cx="7429500" cy="1655762"/>
          </a:xfrm>
        </p:spPr>
        <p:txBody>
          <a:bodyPr/>
          <a:lstStyle/>
          <a:p>
            <a:r>
              <a:rPr kumimoji="1" lang="ja-JP" altLang="en-US" dirty="0"/>
              <a:t>大阪市建設局下水道部施設管理課</a:t>
            </a:r>
            <a:endParaRPr kumimoji="1" lang="en-US" altLang="ja-JP" dirty="0"/>
          </a:p>
          <a:p>
            <a:r>
              <a:rPr kumimoji="1" lang="ja-JP" altLang="en-US" dirty="0"/>
              <a:t>令和６年１月</a:t>
            </a:r>
            <a:endParaRPr kumimoji="1" lang="en-US" altLang="ja-JP" dirty="0"/>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fld id="{36EC18DB-A5DF-4E0E-B815-FCD04A2C4B2C}" type="slidenum">
              <a:rPr kumimoji="1" lang="ja-JP" altLang="en-US" smtClean="0"/>
              <a:t>45</a:t>
            </a:fld>
            <a:endParaRPr kumimoji="1" lang="ja-JP" altLang="en-US"/>
          </a:p>
        </p:txBody>
      </p:sp>
    </p:spTree>
    <p:extLst>
      <p:ext uri="{BB962C8B-B14F-4D97-AF65-F5344CB8AC3E}">
        <p14:creationId xmlns:p14="http://schemas.microsoft.com/office/powerpoint/2010/main" val="3288985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１　数量精算の考え方</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677150" y="6477931"/>
            <a:ext cx="2228850" cy="365125"/>
          </a:xfrm>
        </p:spPr>
        <p:txBody>
          <a:bodyPr/>
          <a:lstStyle/>
          <a:p>
            <a:fld id="{36EC18DB-A5DF-4E0E-B815-FCD04A2C4B2C}" type="slidenum">
              <a:rPr kumimoji="1" lang="ja-JP" altLang="en-US" smtClean="0"/>
              <a:t>46</a:t>
            </a:fld>
            <a:endParaRPr kumimoji="1" lang="ja-JP" altLang="en-US" dirty="0"/>
          </a:p>
        </p:txBody>
      </p:sp>
      <p:sp>
        <p:nvSpPr>
          <p:cNvPr id="11" name="テキスト ボックス 10">
            <a:extLst>
              <a:ext uri="{FF2B5EF4-FFF2-40B4-BE49-F238E27FC236}">
                <a16:creationId xmlns:a16="http://schemas.microsoft.com/office/drawing/2014/main" id="{FAD7BC33-2804-1528-1160-3C6DE400D460}"/>
              </a:ext>
            </a:extLst>
          </p:cNvPr>
          <p:cNvSpPr txBox="1"/>
          <p:nvPr/>
        </p:nvSpPr>
        <p:spPr>
          <a:xfrm>
            <a:off x="24602" y="639069"/>
            <a:ext cx="9988827" cy="1475917"/>
          </a:xfrm>
          <a:prstGeom prst="rect">
            <a:avLst/>
          </a:prstGeom>
          <a:noFill/>
          <a:ln>
            <a:solidFill>
              <a:schemeClr val="tx1">
                <a:alpha val="0"/>
              </a:schemeClr>
            </a:solidFill>
          </a:ln>
        </p:spPr>
        <p:txBody>
          <a:bodyPr wrap="square" rtlCol="0">
            <a:spAutoFit/>
          </a:bodyPr>
          <a:lstStyle/>
          <a:p>
            <a:pPr marL="342900" indent="-342900">
              <a:lnSpc>
                <a:spcPct val="130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数量増減ともに出来高払いとなる仕様発注では、受注者のインセンティブ要素が低く、　　　　　　企業努力による創意工夫が働きにくい。</a:t>
            </a:r>
            <a:endParaRPr lang="en-US" altLang="ja-JP" dirty="0">
              <a:latin typeface="BIZ UDPゴシック" panose="020B0400000000000000" pitchFamily="50" charset="-128"/>
              <a:ea typeface="BIZ UDPゴシック" panose="020B0400000000000000" pitchFamily="50" charset="-128"/>
            </a:endParaRPr>
          </a:p>
          <a:p>
            <a:pPr marL="342900" indent="-342900">
              <a:lnSpc>
                <a:spcPct val="130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本委託では、数量変動リスクが高いもの（修繕業務、緊急作業、災害動員、ユーティリティ費）を　除き、</a:t>
            </a:r>
            <a:r>
              <a:rPr lang="ja-JP" altLang="en-US" u="sng" dirty="0">
                <a:latin typeface="BIZ UDPゴシック" panose="020B0400000000000000" pitchFamily="50" charset="-128"/>
                <a:ea typeface="BIZ UDPゴシック" panose="020B0400000000000000" pitchFamily="50" charset="-128"/>
              </a:rPr>
              <a:t>固定費（数量精算しない）で支払う</a:t>
            </a:r>
            <a:r>
              <a:rPr lang="ja-JP" altLang="en-US" dirty="0">
                <a:latin typeface="BIZ UDPゴシック" panose="020B0400000000000000" pitchFamily="50" charset="-128"/>
                <a:ea typeface="BIZ UDPゴシック" panose="020B0400000000000000" pitchFamily="50" charset="-128"/>
              </a:rPr>
              <a:t>こととしている。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性能発注の視点</a:t>
            </a:r>
            <a:r>
              <a:rPr lang="en-US" altLang="ja-JP" dirty="0">
                <a:latin typeface="BIZ UDPゴシック" panose="020B0400000000000000" pitchFamily="50" charset="-128"/>
                <a:ea typeface="BIZ UDPゴシック" panose="020B0400000000000000" pitchFamily="50" charset="-128"/>
              </a:rPr>
              <a:t>】</a:t>
            </a:r>
          </a:p>
        </p:txBody>
      </p:sp>
      <p:graphicFrame>
        <p:nvGraphicFramePr>
          <p:cNvPr id="8" name="表 5">
            <a:extLst>
              <a:ext uri="{FF2B5EF4-FFF2-40B4-BE49-F238E27FC236}">
                <a16:creationId xmlns:a16="http://schemas.microsoft.com/office/drawing/2014/main" id="{B4ABA636-03D1-FC71-25B3-8D7431F87C06}"/>
              </a:ext>
            </a:extLst>
          </p:cNvPr>
          <p:cNvGraphicFramePr>
            <a:graphicFrameLocks noGrp="1"/>
          </p:cNvGraphicFramePr>
          <p:nvPr/>
        </p:nvGraphicFramePr>
        <p:xfrm>
          <a:off x="194506" y="2223939"/>
          <a:ext cx="7482644" cy="4311775"/>
        </p:xfrm>
        <a:graphic>
          <a:graphicData uri="http://schemas.openxmlformats.org/drawingml/2006/table">
            <a:tbl>
              <a:tblPr firstRow="1" bandRow="1">
                <a:tableStyleId>{5C22544A-7EE6-4342-B048-85BDC9FD1C3A}</a:tableStyleId>
              </a:tblPr>
              <a:tblGrid>
                <a:gridCol w="2926824">
                  <a:extLst>
                    <a:ext uri="{9D8B030D-6E8A-4147-A177-3AD203B41FA5}">
                      <a16:colId xmlns:a16="http://schemas.microsoft.com/office/drawing/2014/main" val="2198623810"/>
                    </a:ext>
                  </a:extLst>
                </a:gridCol>
                <a:gridCol w="3219509">
                  <a:extLst>
                    <a:ext uri="{9D8B030D-6E8A-4147-A177-3AD203B41FA5}">
                      <a16:colId xmlns:a16="http://schemas.microsoft.com/office/drawing/2014/main" val="3850924348"/>
                    </a:ext>
                  </a:extLst>
                </a:gridCol>
                <a:gridCol w="1336311">
                  <a:extLst>
                    <a:ext uri="{9D8B030D-6E8A-4147-A177-3AD203B41FA5}">
                      <a16:colId xmlns:a16="http://schemas.microsoft.com/office/drawing/2014/main" val="3294296728"/>
                    </a:ext>
                  </a:extLst>
                </a:gridCol>
              </a:tblGrid>
              <a:tr h="334192">
                <a:tc gridSpan="2">
                  <a:txBody>
                    <a:bodyPr/>
                    <a:lstStyle/>
                    <a:p>
                      <a:pPr algn="ctr"/>
                      <a:r>
                        <a:rPr kumimoji="1" lang="ja-JP" altLang="en-US" sz="1600" dirty="0"/>
                        <a:t>主な業務内容</a:t>
                      </a:r>
                    </a:p>
                  </a:txBody>
                  <a:tcPr anchor="ctr"/>
                </a:tc>
                <a:tc hMerge="1">
                  <a:txBody>
                    <a:bodyPr/>
                    <a:lstStyle/>
                    <a:p>
                      <a:pPr algn="ctr"/>
                      <a:endParaRPr kumimoji="1" lang="ja-JP" altLang="en-US" sz="1400" dirty="0"/>
                    </a:p>
                  </a:txBody>
                  <a:tcPr anchor="ctr"/>
                </a:tc>
                <a:tc rowSpan="2">
                  <a:txBody>
                    <a:bodyPr/>
                    <a:lstStyle/>
                    <a:p>
                      <a:pPr algn="ctr"/>
                      <a:r>
                        <a:rPr kumimoji="1" lang="ja-JP" altLang="en-US" sz="1600" dirty="0"/>
                        <a:t>精算の有無</a:t>
                      </a:r>
                    </a:p>
                  </a:txBody>
                  <a:tcPr anchor="ctr"/>
                </a:tc>
                <a:extLst>
                  <a:ext uri="{0D108BD9-81ED-4DB2-BD59-A6C34878D82A}">
                    <a16:rowId xmlns:a16="http://schemas.microsoft.com/office/drawing/2014/main" val="4105079756"/>
                  </a:ext>
                </a:extLst>
              </a:tr>
              <a:tr h="334192">
                <a:tc>
                  <a:txBody>
                    <a:bodyPr/>
                    <a:lstStyle/>
                    <a:p>
                      <a:pPr algn="ctr"/>
                      <a:r>
                        <a:rPr kumimoji="1" lang="ja-JP" altLang="en-US" sz="1600" dirty="0"/>
                        <a:t>管路施設</a:t>
                      </a:r>
                    </a:p>
                  </a:txBody>
                  <a:tcPr anchor="ctr"/>
                </a:tc>
                <a:tc>
                  <a:txBody>
                    <a:bodyPr/>
                    <a:lstStyle/>
                    <a:p>
                      <a:pPr algn="ctr"/>
                      <a:r>
                        <a:rPr kumimoji="1" lang="ja-JP" altLang="en-US" sz="1600" dirty="0"/>
                        <a:t>処理場・抽水所施設</a:t>
                      </a:r>
                    </a:p>
                  </a:txBody>
                  <a:tcPr anchor="ctr"/>
                </a:tc>
                <a:tc vMerge="1">
                  <a:txBody>
                    <a:bodyPr/>
                    <a:lstStyle/>
                    <a:p>
                      <a:endParaRPr kumimoji="1" lang="ja-JP" altLang="en-US"/>
                    </a:p>
                  </a:txBody>
                  <a:tcPr/>
                </a:tc>
                <a:extLst>
                  <a:ext uri="{0D108BD9-81ED-4DB2-BD59-A6C34878D82A}">
                    <a16:rowId xmlns:a16="http://schemas.microsoft.com/office/drawing/2014/main" val="86040473"/>
                  </a:ext>
                </a:extLst>
              </a:tr>
              <a:tr h="922240">
                <a:tc>
                  <a:txBody>
                    <a:bodyPr/>
                    <a:lstStyle/>
                    <a:p>
                      <a:r>
                        <a:rPr kumimoji="1" lang="ja-JP" altLang="en-US" sz="1600" dirty="0">
                          <a:solidFill>
                            <a:schemeClr val="tx1"/>
                          </a:solidFill>
                        </a:rPr>
                        <a:t>緊急修繕</a:t>
                      </a:r>
                      <a:endParaRPr kumimoji="1" lang="en-US" altLang="ja-JP" sz="1600" dirty="0">
                        <a:solidFill>
                          <a:schemeClr val="tx1"/>
                        </a:solidFill>
                      </a:endParaRPr>
                    </a:p>
                    <a:p>
                      <a:r>
                        <a:rPr kumimoji="1" lang="ja-JP" altLang="en-US" sz="1600" dirty="0">
                          <a:solidFill>
                            <a:schemeClr val="tx1"/>
                          </a:solidFill>
                        </a:rPr>
                        <a:t>マンホールポンプ修繕</a:t>
                      </a:r>
                      <a:endParaRPr kumimoji="1" lang="en-US" altLang="ja-JP" sz="1600" dirty="0">
                        <a:solidFill>
                          <a:schemeClr val="tx1"/>
                        </a:solidFill>
                      </a:endParaRPr>
                    </a:p>
                  </a:txBody>
                  <a:tcPr anchor="ctr"/>
                </a:tc>
                <a:tc>
                  <a:txBody>
                    <a:bodyPr/>
                    <a:lstStyle/>
                    <a:p>
                      <a:r>
                        <a:rPr kumimoji="1" lang="ja-JP" altLang="en-US" sz="1600" dirty="0">
                          <a:solidFill>
                            <a:schemeClr val="tx1"/>
                          </a:solidFill>
                        </a:rPr>
                        <a:t>修繕・委託・施設修復業務</a:t>
                      </a:r>
                      <a:endParaRPr kumimoji="1" lang="en-US" altLang="ja-JP" sz="1600" dirty="0">
                        <a:solidFill>
                          <a:schemeClr val="tx1"/>
                        </a:solidFill>
                      </a:endParaRPr>
                    </a:p>
                    <a:p>
                      <a:r>
                        <a:rPr kumimoji="1" lang="ja-JP" altLang="en-US" sz="1600" dirty="0">
                          <a:solidFill>
                            <a:schemeClr val="tx1"/>
                          </a:solidFill>
                        </a:rPr>
                        <a:t>直接経費（ユーティリティ費用）</a:t>
                      </a:r>
                    </a:p>
                  </a:txBody>
                  <a:tcPr anchor="ctr"/>
                </a:tc>
                <a:tc>
                  <a:txBody>
                    <a:bodyPr/>
                    <a:lstStyle/>
                    <a:p>
                      <a:pPr algn="ctr"/>
                      <a:r>
                        <a:rPr kumimoji="1" lang="ja-JP" altLang="en-US" sz="1600" dirty="0"/>
                        <a:t>金額精算</a:t>
                      </a:r>
                      <a:endParaRPr kumimoji="1" lang="en-US" altLang="ja-JP" sz="1600" dirty="0"/>
                    </a:p>
                  </a:txBody>
                  <a:tcPr anchor="ctr"/>
                </a:tc>
                <a:extLst>
                  <a:ext uri="{0D108BD9-81ED-4DB2-BD59-A6C34878D82A}">
                    <a16:rowId xmlns:a16="http://schemas.microsoft.com/office/drawing/2014/main" val="2412638107"/>
                  </a:ext>
                </a:extLst>
              </a:tr>
              <a:tr h="860195">
                <a:tc>
                  <a:txBody>
                    <a:bodyPr/>
                    <a:lstStyle/>
                    <a:p>
                      <a:r>
                        <a:rPr kumimoji="1" lang="en-US" altLang="ja-JP" sz="1600" dirty="0">
                          <a:solidFill>
                            <a:schemeClr val="tx1"/>
                          </a:solidFill>
                        </a:rPr>
                        <a:t>MP</a:t>
                      </a:r>
                      <a:r>
                        <a:rPr kumimoji="1" lang="ja-JP" altLang="en-US" sz="1600" dirty="0">
                          <a:solidFill>
                            <a:schemeClr val="tx1"/>
                          </a:solidFill>
                        </a:rPr>
                        <a:t>点検、鉄蓋購入</a:t>
                      </a:r>
                      <a:endParaRPr kumimoji="1" lang="en-US" altLang="ja-JP" sz="1600" dirty="0">
                        <a:solidFill>
                          <a:schemeClr val="tx1"/>
                        </a:solidFill>
                      </a:endParaRPr>
                    </a:p>
                    <a:p>
                      <a:r>
                        <a:rPr kumimoji="1" lang="en-US" altLang="ja-JP" sz="1600" dirty="0">
                          <a:solidFill>
                            <a:schemeClr val="tx1"/>
                          </a:solidFill>
                        </a:rPr>
                        <a:t>2</a:t>
                      </a:r>
                      <a:r>
                        <a:rPr kumimoji="1" lang="ja-JP" altLang="en-US" sz="1600" dirty="0">
                          <a:solidFill>
                            <a:schemeClr val="tx1"/>
                          </a:solidFill>
                        </a:rPr>
                        <a:t>号動員以上の災害動員費</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2</a:t>
                      </a:r>
                      <a:r>
                        <a:rPr kumimoji="1" lang="ja-JP" altLang="en-US" sz="1600" dirty="0">
                          <a:solidFill>
                            <a:schemeClr val="tx1"/>
                          </a:solidFill>
                        </a:rPr>
                        <a:t>号動員以上の災害動員費</a:t>
                      </a:r>
                    </a:p>
                  </a:txBody>
                  <a:tcPr anchor="ctr"/>
                </a:tc>
                <a:tc>
                  <a:txBody>
                    <a:bodyPr/>
                    <a:lstStyle/>
                    <a:p>
                      <a:pPr algn="ctr"/>
                      <a:r>
                        <a:rPr kumimoji="1" lang="ja-JP" altLang="en-US" sz="1600" dirty="0"/>
                        <a:t>数量精算</a:t>
                      </a:r>
                    </a:p>
                  </a:txBody>
                  <a:tcPr anchor="ctr"/>
                </a:tc>
                <a:extLst>
                  <a:ext uri="{0D108BD9-81ED-4DB2-BD59-A6C34878D82A}">
                    <a16:rowId xmlns:a16="http://schemas.microsoft.com/office/drawing/2014/main" val="4149567850"/>
                  </a:ext>
                </a:extLst>
              </a:tr>
              <a:tr h="922240">
                <a:tc>
                  <a:txBody>
                    <a:bodyPr/>
                    <a:lstStyle/>
                    <a:p>
                      <a:r>
                        <a:rPr kumimoji="1" lang="en-US" altLang="ja-JP" sz="1600" dirty="0">
                          <a:solidFill>
                            <a:schemeClr val="tx1"/>
                          </a:solidFill>
                        </a:rPr>
                        <a:t>【CWO</a:t>
                      </a:r>
                      <a:r>
                        <a:rPr kumimoji="1" lang="ja-JP" altLang="en-US" sz="1600" dirty="0">
                          <a:solidFill>
                            <a:schemeClr val="tx1"/>
                          </a:solidFill>
                        </a:rPr>
                        <a:t>人件費</a:t>
                      </a:r>
                      <a:r>
                        <a:rPr kumimoji="1" lang="en-US" altLang="ja-JP" sz="1600" dirty="0">
                          <a:solidFill>
                            <a:schemeClr val="tx1"/>
                          </a:solidFill>
                        </a:rPr>
                        <a:t>】</a:t>
                      </a:r>
                    </a:p>
                    <a:p>
                      <a:r>
                        <a:rPr kumimoji="1" lang="ja-JP" altLang="en-US" sz="1600" dirty="0">
                          <a:solidFill>
                            <a:schemeClr val="tx1"/>
                          </a:solidFill>
                        </a:rPr>
                        <a:t>巡視点検、管渠調査（直営）住民対応業務　</a:t>
                      </a:r>
                      <a:endParaRPr kumimoji="1" lang="en-US" altLang="ja-JP" sz="16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【CWO</a:t>
                      </a:r>
                      <a:r>
                        <a:rPr kumimoji="1" lang="ja-JP" altLang="en-US" sz="1600" dirty="0">
                          <a:solidFill>
                            <a:schemeClr val="tx1"/>
                          </a:solidFill>
                        </a:rPr>
                        <a:t>人件費</a:t>
                      </a:r>
                      <a:r>
                        <a:rPr kumimoji="1" lang="en-US" altLang="ja-JP" sz="16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運転管理業務、水質分析試験業務、点検整備業務等（直営）</a:t>
                      </a:r>
                    </a:p>
                  </a:txBody>
                  <a:tcPr anchor="ctr"/>
                </a:tc>
                <a:tc>
                  <a:txBody>
                    <a:bodyPr/>
                    <a:lstStyle/>
                    <a:p>
                      <a:pPr algn="ctr"/>
                      <a:r>
                        <a:rPr kumimoji="1" lang="ja-JP" altLang="en-US" sz="1600" dirty="0"/>
                        <a:t>精算なし</a:t>
                      </a:r>
                    </a:p>
                  </a:txBody>
                  <a:tcPr anchor="ctr"/>
                </a:tc>
                <a:extLst>
                  <a:ext uri="{0D108BD9-81ED-4DB2-BD59-A6C34878D82A}">
                    <a16:rowId xmlns:a16="http://schemas.microsoft.com/office/drawing/2014/main" val="1751411479"/>
                  </a:ext>
                </a:extLst>
              </a:tr>
              <a:tr h="936540">
                <a:tc>
                  <a:txBody>
                    <a:bodyPr/>
                    <a:lstStyle/>
                    <a:p>
                      <a:r>
                        <a:rPr kumimoji="1" lang="en-US" altLang="ja-JP" sz="1600" dirty="0">
                          <a:solidFill>
                            <a:schemeClr val="tx1"/>
                          </a:solidFill>
                        </a:rPr>
                        <a:t>【CWO</a:t>
                      </a:r>
                      <a:r>
                        <a:rPr kumimoji="1" lang="ja-JP" altLang="en-US" sz="1600" dirty="0">
                          <a:solidFill>
                            <a:schemeClr val="tx1"/>
                          </a:solidFill>
                        </a:rPr>
                        <a:t>外注費</a:t>
                      </a:r>
                      <a:r>
                        <a:rPr kumimoji="1" lang="en-US" altLang="ja-JP" sz="1600" dirty="0">
                          <a:solidFill>
                            <a:schemeClr val="tx1"/>
                          </a:solidFill>
                        </a:rPr>
                        <a:t>】</a:t>
                      </a:r>
                    </a:p>
                    <a:p>
                      <a:r>
                        <a:rPr kumimoji="1" lang="ja-JP" altLang="en-US" sz="1600" dirty="0">
                          <a:solidFill>
                            <a:schemeClr val="tx1"/>
                          </a:solidFill>
                        </a:rPr>
                        <a:t>管渠調査（外注）、</a:t>
                      </a:r>
                      <a:endParaRPr kumimoji="1" lang="en-US" altLang="ja-JP" sz="1600" dirty="0">
                        <a:solidFill>
                          <a:schemeClr val="tx1"/>
                        </a:solidFill>
                      </a:endParaRPr>
                    </a:p>
                    <a:p>
                      <a:r>
                        <a:rPr kumimoji="1" lang="ja-JP" altLang="en-US" sz="1600" dirty="0">
                          <a:solidFill>
                            <a:schemeClr val="tx1"/>
                          </a:solidFill>
                        </a:rPr>
                        <a:t>取付管新設・補修、浚渫</a:t>
                      </a:r>
                      <a:endParaRPr kumimoji="1" lang="en-US" altLang="ja-JP" sz="16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【CWO</a:t>
                      </a:r>
                      <a:r>
                        <a:rPr kumimoji="1" lang="ja-JP" altLang="en-US" sz="1600" dirty="0">
                          <a:solidFill>
                            <a:schemeClr val="tx1"/>
                          </a:solidFill>
                        </a:rPr>
                        <a:t>外注費</a:t>
                      </a:r>
                      <a:r>
                        <a:rPr kumimoji="1" lang="en-US" altLang="ja-JP" sz="16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産業廃棄物処分費、備品類</a:t>
                      </a:r>
                    </a:p>
                    <a:p>
                      <a:endParaRPr kumimoji="1" lang="ja-JP" altLang="en-US" sz="1600" dirty="0">
                        <a:solidFill>
                          <a:schemeClr val="tx1"/>
                        </a:solidFill>
                      </a:endParaRPr>
                    </a:p>
                  </a:txBody>
                  <a:tcPr anchor="ctr"/>
                </a:tc>
                <a:tc>
                  <a:txBody>
                    <a:bodyPr/>
                    <a:lstStyle/>
                    <a:p>
                      <a:pPr algn="ctr"/>
                      <a:r>
                        <a:rPr kumimoji="1" lang="ja-JP" altLang="en-US" sz="1600" dirty="0"/>
                        <a:t>精算なし</a:t>
                      </a:r>
                    </a:p>
                  </a:txBody>
                  <a:tcPr anchor="ctr"/>
                </a:tc>
                <a:extLst>
                  <a:ext uri="{0D108BD9-81ED-4DB2-BD59-A6C34878D82A}">
                    <a16:rowId xmlns:a16="http://schemas.microsoft.com/office/drawing/2014/main" val="81732168"/>
                  </a:ext>
                </a:extLst>
              </a:tr>
            </a:tbl>
          </a:graphicData>
        </a:graphic>
      </p:graphicFrame>
      <p:grpSp>
        <p:nvGrpSpPr>
          <p:cNvPr id="19" name="グループ化 18">
            <a:extLst>
              <a:ext uri="{FF2B5EF4-FFF2-40B4-BE49-F238E27FC236}">
                <a16:creationId xmlns:a16="http://schemas.microsoft.com/office/drawing/2014/main" id="{6A540331-D284-42FF-7885-5122F6AEF3F8}"/>
              </a:ext>
            </a:extLst>
          </p:cNvPr>
          <p:cNvGrpSpPr/>
          <p:nvPr/>
        </p:nvGrpSpPr>
        <p:grpSpPr>
          <a:xfrm>
            <a:off x="7816870" y="2943642"/>
            <a:ext cx="2005820" cy="792000"/>
            <a:chOff x="7876830" y="3063562"/>
            <a:chExt cx="2005820" cy="792000"/>
          </a:xfrm>
        </p:grpSpPr>
        <p:sp>
          <p:nvSpPr>
            <p:cNvPr id="16" name="二等辺三角形 15">
              <a:extLst>
                <a:ext uri="{FF2B5EF4-FFF2-40B4-BE49-F238E27FC236}">
                  <a16:creationId xmlns:a16="http://schemas.microsoft.com/office/drawing/2014/main" id="{6FBC7FE7-2A6A-B618-F194-1AC13565C627}"/>
                </a:ext>
              </a:extLst>
            </p:cNvPr>
            <p:cNvSpPr/>
            <p:nvPr/>
          </p:nvSpPr>
          <p:spPr>
            <a:xfrm rot="5400000">
              <a:off x="7660830" y="3399482"/>
              <a:ext cx="576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B05A888-D5A5-E775-33C8-69F0FA5E5D01}"/>
                </a:ext>
              </a:extLst>
            </p:cNvPr>
            <p:cNvSpPr/>
            <p:nvPr/>
          </p:nvSpPr>
          <p:spPr>
            <a:xfrm>
              <a:off x="8154650" y="3063562"/>
              <a:ext cx="1728000" cy="792000"/>
            </a:xfrm>
            <a:prstGeom prst="rect">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かかった金額を支払う。</a:t>
              </a:r>
            </a:p>
          </p:txBody>
        </p:sp>
      </p:grpSp>
      <p:grpSp>
        <p:nvGrpSpPr>
          <p:cNvPr id="20" name="グループ化 19">
            <a:extLst>
              <a:ext uri="{FF2B5EF4-FFF2-40B4-BE49-F238E27FC236}">
                <a16:creationId xmlns:a16="http://schemas.microsoft.com/office/drawing/2014/main" id="{F0550621-2175-FB6F-D3A2-C062E2B72774}"/>
              </a:ext>
            </a:extLst>
          </p:cNvPr>
          <p:cNvGrpSpPr/>
          <p:nvPr/>
        </p:nvGrpSpPr>
        <p:grpSpPr>
          <a:xfrm>
            <a:off x="7806970" y="3900627"/>
            <a:ext cx="2041820" cy="792000"/>
            <a:chOff x="7876830" y="3063562"/>
            <a:chExt cx="2041820" cy="792000"/>
          </a:xfrm>
        </p:grpSpPr>
        <p:sp>
          <p:nvSpPr>
            <p:cNvPr id="21" name="二等辺三角形 20">
              <a:extLst>
                <a:ext uri="{FF2B5EF4-FFF2-40B4-BE49-F238E27FC236}">
                  <a16:creationId xmlns:a16="http://schemas.microsoft.com/office/drawing/2014/main" id="{5FC21116-769E-A7B0-FA12-7EF6D51DA136}"/>
                </a:ext>
              </a:extLst>
            </p:cNvPr>
            <p:cNvSpPr/>
            <p:nvPr/>
          </p:nvSpPr>
          <p:spPr>
            <a:xfrm rot="5400000">
              <a:off x="7660830" y="3384492"/>
              <a:ext cx="576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E66D6F2-94B4-B936-35BE-2301E72E1665}"/>
                </a:ext>
              </a:extLst>
            </p:cNvPr>
            <p:cNvSpPr/>
            <p:nvPr/>
          </p:nvSpPr>
          <p:spPr>
            <a:xfrm>
              <a:off x="8154650" y="3063562"/>
              <a:ext cx="1764000" cy="792000"/>
            </a:xfrm>
            <a:prstGeom prst="rect">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数量変更するが、単価はそのまま。</a:t>
              </a:r>
            </a:p>
          </p:txBody>
        </p:sp>
      </p:grpSp>
      <p:grpSp>
        <p:nvGrpSpPr>
          <p:cNvPr id="23" name="グループ化 22">
            <a:extLst>
              <a:ext uri="{FF2B5EF4-FFF2-40B4-BE49-F238E27FC236}">
                <a16:creationId xmlns:a16="http://schemas.microsoft.com/office/drawing/2014/main" id="{1159D06B-8720-E7CC-2DFD-E577473E7656}"/>
              </a:ext>
            </a:extLst>
          </p:cNvPr>
          <p:cNvGrpSpPr/>
          <p:nvPr/>
        </p:nvGrpSpPr>
        <p:grpSpPr>
          <a:xfrm>
            <a:off x="7816870" y="5250426"/>
            <a:ext cx="2041820" cy="792000"/>
            <a:chOff x="7876830" y="3063562"/>
            <a:chExt cx="2041820" cy="792000"/>
          </a:xfrm>
        </p:grpSpPr>
        <p:sp>
          <p:nvSpPr>
            <p:cNvPr id="24" name="二等辺三角形 23">
              <a:extLst>
                <a:ext uri="{FF2B5EF4-FFF2-40B4-BE49-F238E27FC236}">
                  <a16:creationId xmlns:a16="http://schemas.microsoft.com/office/drawing/2014/main" id="{6C5F0E62-CE9D-A449-AE12-3D3538BF5456}"/>
                </a:ext>
              </a:extLst>
            </p:cNvPr>
            <p:cNvSpPr/>
            <p:nvPr/>
          </p:nvSpPr>
          <p:spPr>
            <a:xfrm rot="5400000">
              <a:off x="7660830" y="3384492"/>
              <a:ext cx="576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76F8949F-CF16-0CE3-753A-DFBDF0EB7036}"/>
                </a:ext>
              </a:extLst>
            </p:cNvPr>
            <p:cNvSpPr/>
            <p:nvPr/>
          </p:nvSpPr>
          <p:spPr>
            <a:xfrm>
              <a:off x="8154650" y="3063562"/>
              <a:ext cx="1764000" cy="792000"/>
            </a:xfrm>
            <a:prstGeom prst="rect">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契約時の固定額を支払う。</a:t>
              </a:r>
            </a:p>
          </p:txBody>
        </p:sp>
      </p:grpSp>
      <p:sp>
        <p:nvSpPr>
          <p:cNvPr id="26" name="正方形/長方形 25">
            <a:extLst>
              <a:ext uri="{FF2B5EF4-FFF2-40B4-BE49-F238E27FC236}">
                <a16:creationId xmlns:a16="http://schemas.microsoft.com/office/drawing/2014/main" id="{B95D8BD7-001C-A3BF-0FCA-4FAE9CACD7FA}"/>
              </a:ext>
            </a:extLst>
          </p:cNvPr>
          <p:cNvSpPr/>
          <p:nvPr/>
        </p:nvSpPr>
        <p:spPr>
          <a:xfrm>
            <a:off x="194506" y="4692627"/>
            <a:ext cx="7482644" cy="181310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6942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395DD76-1980-8F9F-6357-A0A847ED0201}"/>
              </a:ext>
            </a:extLst>
          </p:cNvPr>
          <p:cNvSpPr>
            <a:spLocks noGrp="1"/>
          </p:cNvSpPr>
          <p:nvPr>
            <p:ph type="sldNum" sz="quarter" idx="12"/>
          </p:nvPr>
        </p:nvSpPr>
        <p:spPr/>
        <p:txBody>
          <a:bodyPr/>
          <a:lstStyle/>
          <a:p>
            <a:fld id="{36EC18DB-A5DF-4E0E-B815-FCD04A2C4B2C}" type="slidenum">
              <a:rPr kumimoji="1" lang="ja-JP" altLang="en-US" smtClean="0"/>
              <a:t>47</a:t>
            </a:fld>
            <a:endParaRPr kumimoji="1" lang="ja-JP" altLang="en-US"/>
          </a:p>
        </p:txBody>
      </p:sp>
      <p:sp>
        <p:nvSpPr>
          <p:cNvPr id="5" name="角丸四角形 5">
            <a:extLst>
              <a:ext uri="{FF2B5EF4-FFF2-40B4-BE49-F238E27FC236}">
                <a16:creationId xmlns:a16="http://schemas.microsoft.com/office/drawing/2014/main" id="{0B62E7C8-0403-954F-FB05-F4A005A3DCFD}"/>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　想定される課題（管路施設）</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0D06992A-4E73-5374-45DB-68ADA36FD263}"/>
              </a:ext>
            </a:extLst>
          </p:cNvPr>
          <p:cNvSpPr txBox="1"/>
          <p:nvPr/>
        </p:nvSpPr>
        <p:spPr>
          <a:xfrm>
            <a:off x="24600" y="617176"/>
            <a:ext cx="9988827" cy="755720"/>
          </a:xfrm>
          <a:prstGeom prst="rect">
            <a:avLst/>
          </a:prstGeom>
          <a:noFill/>
          <a:ln>
            <a:solidFill>
              <a:schemeClr val="tx1">
                <a:alpha val="0"/>
              </a:schemeClr>
            </a:solidFill>
          </a:ln>
        </p:spPr>
        <p:txBody>
          <a:bodyPr wrap="square" rtlCol="0">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契約書における規定</a:t>
            </a:r>
            <a:r>
              <a:rPr lang="en-US" altLang="ja-JP" dirty="0">
                <a:latin typeface="BIZ UDPゴシック" panose="020B0400000000000000" pitchFamily="50" charset="-128"/>
                <a:ea typeface="BIZ UDPゴシック" panose="020B0400000000000000" pitchFamily="50" charset="-128"/>
              </a:rPr>
              <a:t>】</a:t>
            </a:r>
          </a:p>
          <a:p>
            <a:pPr marL="342900" indent="-342900">
              <a:lnSpc>
                <a:spcPct val="130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契約書（特記仕様書）において、一定の業務履行レベルを下回らないことを求めている。</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20F1035-B591-CF73-FBA4-DAD211BC3128}"/>
              </a:ext>
            </a:extLst>
          </p:cNvPr>
          <p:cNvSpPr txBox="1"/>
          <p:nvPr/>
        </p:nvSpPr>
        <p:spPr>
          <a:xfrm>
            <a:off x="194980" y="5562842"/>
            <a:ext cx="9576000" cy="829458"/>
          </a:xfrm>
          <a:prstGeom prst="rect">
            <a:avLst/>
          </a:prstGeom>
          <a:noFill/>
          <a:ln>
            <a:solidFill>
              <a:schemeClr val="tx1">
                <a:alpha val="0"/>
              </a:schemeClr>
            </a:solidFill>
          </a:ln>
        </p:spPr>
        <p:txBody>
          <a:bodyPr wrap="square" rtlCol="0">
            <a:spAutoFit/>
          </a:bodyPr>
          <a:lstStyle/>
          <a:p>
            <a:pPr>
              <a:lnSpc>
                <a:spcPct val="130000"/>
              </a:lnSpc>
            </a:pPr>
            <a:r>
              <a:rPr lang="ja-JP" altLang="en-US" sz="2000" b="1" dirty="0">
                <a:latin typeface="BIZ UDPゴシック" panose="020B0400000000000000" pitchFamily="50" charset="-128"/>
                <a:ea typeface="BIZ UDPゴシック" panose="020B0400000000000000" pitchFamily="50" charset="-128"/>
              </a:rPr>
              <a:t>減額精算を回避しようとすることで、</a:t>
            </a:r>
            <a:r>
              <a:rPr lang="ja-JP" altLang="en-US" sz="2000" b="1" u="sng" dirty="0">
                <a:solidFill>
                  <a:srgbClr val="FF0000"/>
                </a:solidFill>
                <a:latin typeface="BIZ UDPゴシック" panose="020B0400000000000000" pitchFamily="50" charset="-128"/>
                <a:ea typeface="BIZ UDPゴシック" panose="020B0400000000000000" pitchFamily="50" charset="-128"/>
              </a:rPr>
              <a:t>設計数量と実施数量の乖離（上振れ）が大きくなる恐れ</a:t>
            </a:r>
            <a:r>
              <a:rPr lang="ja-JP" altLang="en-US" sz="2000" b="1" dirty="0">
                <a:latin typeface="BIZ UDPゴシック" panose="020B0400000000000000" pitchFamily="50" charset="-128"/>
                <a:ea typeface="BIZ UDPゴシック" panose="020B0400000000000000" pitchFamily="50" charset="-128"/>
              </a:rPr>
              <a:t>がある。（</a:t>
            </a:r>
            <a:r>
              <a:rPr lang="en-US" altLang="ja-JP" sz="2000" b="1" dirty="0">
                <a:latin typeface="BIZ UDPゴシック" panose="020B0400000000000000" pitchFamily="50" charset="-128"/>
                <a:ea typeface="BIZ UDPゴシック" panose="020B0400000000000000" pitchFamily="50" charset="-128"/>
              </a:rPr>
              <a:t>CWO</a:t>
            </a:r>
            <a:r>
              <a:rPr lang="ja-JP" altLang="en-US" sz="2000" b="1" dirty="0">
                <a:latin typeface="BIZ UDPゴシック" panose="020B0400000000000000" pitchFamily="50" charset="-128"/>
                <a:ea typeface="BIZ UDPゴシック" panose="020B0400000000000000" pitchFamily="50" charset="-128"/>
              </a:rPr>
              <a:t>の経営リスク）</a:t>
            </a:r>
            <a:endParaRPr lang="en-US" altLang="ja-JP" sz="2000" b="1"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6195861F-8289-FD5A-95A4-D4F4ECA6D4B2}"/>
              </a:ext>
            </a:extLst>
          </p:cNvPr>
          <p:cNvSpPr/>
          <p:nvPr/>
        </p:nvSpPr>
        <p:spPr>
          <a:xfrm>
            <a:off x="165000" y="1477621"/>
            <a:ext cx="9576000" cy="356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400" dirty="0">
                <a:solidFill>
                  <a:srgbClr val="000000"/>
                </a:solidFill>
                <a:latin typeface="BIZ UDゴシック" panose="020B0400000000000000" pitchFamily="49" charset="-128"/>
                <a:ea typeface="BIZ UDゴシック" panose="020B0400000000000000" pitchFamily="49" charset="-128"/>
              </a:rPr>
              <a:t>第７２条</a:t>
            </a: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４ 受注者は、第</a:t>
            </a:r>
            <a:r>
              <a:rPr kumimoji="1" lang="en-US" altLang="ja-JP" sz="1400" dirty="0">
                <a:solidFill>
                  <a:srgbClr val="000000"/>
                </a:solidFill>
                <a:latin typeface="BIZ UDゴシック" panose="020B0400000000000000" pitchFamily="49" charset="-128"/>
                <a:ea typeface="BIZ UDゴシック" panose="020B0400000000000000" pitchFamily="49" charset="-128"/>
              </a:rPr>
              <a:t>66</a:t>
            </a:r>
            <a:r>
              <a:rPr kumimoji="1" lang="ja-JP" altLang="en-US" sz="1400" dirty="0">
                <a:solidFill>
                  <a:srgbClr val="000000"/>
                </a:solidFill>
                <a:latin typeface="BIZ UDゴシック" panose="020B0400000000000000" pitchFamily="49" charset="-128"/>
                <a:ea typeface="BIZ UDゴシック" panose="020B0400000000000000" pitchFamily="49" charset="-128"/>
              </a:rPr>
              <a:t>条に記載する調査業務、清掃業務、修繕業務、その他施設保守管理業務、新設・改築業務等に　　あたっては、</a:t>
            </a:r>
            <a:r>
              <a:rPr kumimoji="1" lang="ja-JP" altLang="en-US" sz="1400" dirty="0">
                <a:solidFill>
                  <a:srgbClr val="FF0000"/>
                </a:solidFill>
                <a:latin typeface="BIZ UDゴシック" panose="020B0400000000000000" pitchFamily="49" charset="-128"/>
                <a:ea typeface="BIZ UDゴシック" panose="020B0400000000000000" pitchFamily="49" charset="-128"/>
              </a:rPr>
              <a:t>別紙－</a:t>
            </a:r>
            <a:r>
              <a:rPr kumimoji="1" lang="en-US" altLang="ja-JP" sz="1400" dirty="0">
                <a:solidFill>
                  <a:srgbClr val="FF0000"/>
                </a:solidFill>
                <a:latin typeface="BIZ UDゴシック" panose="020B0400000000000000" pitchFamily="49" charset="-128"/>
                <a:ea typeface="BIZ UDゴシック" panose="020B0400000000000000" pitchFamily="49" charset="-128"/>
              </a:rPr>
              <a:t>12</a:t>
            </a:r>
            <a:r>
              <a:rPr kumimoji="1" lang="ja-JP" altLang="en-US" sz="1400" dirty="0">
                <a:solidFill>
                  <a:srgbClr val="FF0000"/>
                </a:solidFill>
                <a:latin typeface="BIZ UDゴシック" panose="020B0400000000000000" pitchFamily="49" charset="-128"/>
                <a:ea typeface="BIZ UDゴシック" panose="020B0400000000000000" pitchFamily="49" charset="-128"/>
              </a:rPr>
              <a:t>の履行レベルを下回らない業務計画書としなければならない</a:t>
            </a:r>
            <a:r>
              <a:rPr kumimoji="1" lang="ja-JP" altLang="en-US" sz="1400" dirty="0">
                <a:solidFill>
                  <a:srgbClr val="000000"/>
                </a:solidFill>
                <a:latin typeface="BIZ UDゴシック" panose="020B0400000000000000" pitchFamily="49" charset="-128"/>
                <a:ea typeface="BIZ UDゴシック" panose="020B0400000000000000" pitchFamily="49" charset="-128"/>
              </a:rPr>
              <a:t>。</a:t>
            </a:r>
            <a:endParaRPr kumimoji="1" lang="en-US" altLang="ja-JP" sz="1400" dirty="0">
              <a:solidFill>
                <a:srgbClr val="000000"/>
              </a:solidFill>
              <a:latin typeface="BIZ UDゴシック" panose="020B0400000000000000" pitchFamily="49" charset="-128"/>
              <a:ea typeface="BIZ UDゴシック" panose="020B0400000000000000" pitchFamily="49" charset="-128"/>
            </a:endParaRPr>
          </a:p>
          <a:p>
            <a:pPr marL="179388" indent="-179388"/>
            <a:endParaRPr kumimoji="1" lang="en-US" altLang="ja-JP" sz="1000" dirty="0">
              <a:solidFill>
                <a:srgbClr val="000000"/>
              </a:solidFill>
              <a:latin typeface="BIZ UDゴシック" panose="020B0400000000000000" pitchFamily="49" charset="-128"/>
              <a:ea typeface="BIZ UDゴシック" panose="020B0400000000000000" pitchFamily="49" charset="-128"/>
            </a:endParaRP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　　運用状況➡・単年度分の業務内容を記載した業務計画書を受理</a:t>
            </a:r>
            <a:endParaRPr kumimoji="1" lang="en-US" altLang="ja-JP" sz="1400" dirty="0">
              <a:solidFill>
                <a:srgbClr val="000000"/>
              </a:solidFill>
              <a:latin typeface="BIZ UDゴシック" panose="020B0400000000000000" pitchFamily="49" charset="-128"/>
              <a:ea typeface="BIZ UDゴシック" panose="020B0400000000000000" pitchFamily="49" charset="-128"/>
            </a:endParaRP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　　　　　　　・ポイント管理に基づき、業務計画が履行レベルを超えているか確認</a:t>
            </a:r>
            <a:endParaRPr kumimoji="1" lang="en-US" altLang="ja-JP" sz="1400" dirty="0">
              <a:solidFill>
                <a:srgbClr val="000000"/>
              </a:solidFill>
              <a:latin typeface="BIZ UDゴシック" panose="020B0400000000000000" pitchFamily="49" charset="-128"/>
              <a:ea typeface="BIZ UDゴシック" panose="020B0400000000000000" pitchFamily="49" charset="-128"/>
            </a:endParaRP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　　</a:t>
            </a:r>
            <a:r>
              <a:rPr kumimoji="1" lang="ja-JP" altLang="en-US" sz="1400" u="sng" dirty="0">
                <a:solidFill>
                  <a:srgbClr val="000000"/>
                </a:solidFill>
                <a:latin typeface="BIZ UDゴシック" panose="020B0400000000000000" pitchFamily="49" charset="-128"/>
                <a:ea typeface="BIZ UDゴシック" panose="020B0400000000000000" pitchFamily="49" charset="-128"/>
              </a:rPr>
              <a:t>明確になっていない点➡・対象期間（年度ごとにレベル確保　</a:t>
            </a:r>
            <a:r>
              <a:rPr kumimoji="1" lang="en-US" altLang="ja-JP" sz="1400" u="sng" dirty="0">
                <a:solidFill>
                  <a:srgbClr val="000000"/>
                </a:solidFill>
                <a:latin typeface="BIZ UDゴシック" panose="020B0400000000000000" pitchFamily="49" charset="-128"/>
                <a:ea typeface="BIZ UDゴシック" panose="020B0400000000000000" pitchFamily="49" charset="-128"/>
              </a:rPr>
              <a:t>or</a:t>
            </a:r>
            <a:r>
              <a:rPr kumimoji="1" lang="ja-JP" altLang="en-US" sz="1400" u="sng" dirty="0">
                <a:solidFill>
                  <a:srgbClr val="000000"/>
                </a:solidFill>
                <a:latin typeface="BIZ UDゴシック" panose="020B0400000000000000" pitchFamily="49" charset="-128"/>
                <a:ea typeface="BIZ UDゴシック" panose="020B0400000000000000" pitchFamily="49" charset="-128"/>
              </a:rPr>
              <a:t>　契約期間でレベル確保）</a:t>
            </a:r>
            <a:endParaRPr kumimoji="1" lang="en-US" altLang="ja-JP" sz="1400" u="sng" dirty="0">
              <a:solidFill>
                <a:srgbClr val="000000"/>
              </a:solidFill>
              <a:latin typeface="BIZ UDゴシック" panose="020B0400000000000000" pitchFamily="49" charset="-128"/>
              <a:ea typeface="BIZ UDゴシック" panose="020B0400000000000000" pitchFamily="49" charset="-128"/>
            </a:endParaRPr>
          </a:p>
          <a:p>
            <a:pPr marL="179388" indent="-179388"/>
            <a:endParaRPr kumimoji="1" lang="en-US" altLang="ja-JP" sz="1000" dirty="0">
              <a:solidFill>
                <a:srgbClr val="000000"/>
              </a:solidFill>
              <a:latin typeface="BIZ UDゴシック" panose="020B0400000000000000" pitchFamily="49" charset="-128"/>
              <a:ea typeface="BIZ UDゴシック" panose="020B0400000000000000" pitchFamily="49" charset="-128"/>
            </a:endParaRP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第７３条</a:t>
            </a: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２ 発注者は、特記仕様書第</a:t>
            </a:r>
            <a:r>
              <a:rPr kumimoji="1" lang="en-US" altLang="ja-JP" sz="1400" dirty="0">
                <a:solidFill>
                  <a:srgbClr val="000000"/>
                </a:solidFill>
                <a:latin typeface="BIZ UDゴシック" panose="020B0400000000000000" pitchFamily="49" charset="-128"/>
                <a:ea typeface="BIZ UDゴシック" panose="020B0400000000000000" pitchFamily="49" charset="-128"/>
              </a:rPr>
              <a:t>11</a:t>
            </a:r>
            <a:r>
              <a:rPr kumimoji="1" lang="ja-JP" altLang="en-US" sz="1400" dirty="0">
                <a:solidFill>
                  <a:srgbClr val="000000"/>
                </a:solidFill>
                <a:latin typeface="BIZ UDゴシック" panose="020B0400000000000000" pitchFamily="49" charset="-128"/>
                <a:ea typeface="BIZ UDゴシック" panose="020B0400000000000000" pitchFamily="49" charset="-128"/>
              </a:rPr>
              <a:t>条第</a:t>
            </a:r>
            <a:r>
              <a:rPr kumimoji="1" lang="en-US" altLang="ja-JP" sz="1400" dirty="0">
                <a:solidFill>
                  <a:srgbClr val="000000"/>
                </a:solidFill>
                <a:latin typeface="BIZ UDゴシック" panose="020B0400000000000000" pitchFamily="49" charset="-128"/>
                <a:ea typeface="BIZ UDゴシック" panose="020B0400000000000000" pitchFamily="49" charset="-128"/>
              </a:rPr>
              <a:t>2</a:t>
            </a:r>
            <a:r>
              <a:rPr kumimoji="1" lang="ja-JP" altLang="en-US" sz="1400" dirty="0">
                <a:solidFill>
                  <a:srgbClr val="000000"/>
                </a:solidFill>
                <a:latin typeface="BIZ UDゴシック" panose="020B0400000000000000" pitchFamily="49" charset="-128"/>
                <a:ea typeface="BIZ UDゴシック" panose="020B0400000000000000" pitchFamily="49" charset="-128"/>
              </a:rPr>
              <a:t>項で監督職員が承諾した</a:t>
            </a:r>
            <a:r>
              <a:rPr kumimoji="1" lang="ja-JP" altLang="en-US" sz="1400" dirty="0">
                <a:solidFill>
                  <a:srgbClr val="FF0000"/>
                </a:solidFill>
                <a:latin typeface="BIZ UDゴシック" panose="020B0400000000000000" pitchFamily="49" charset="-128"/>
                <a:ea typeface="BIZ UDゴシック" panose="020B0400000000000000" pitchFamily="49" charset="-128"/>
              </a:rPr>
              <a:t>業務計画書に記載のある数量を出来形数量が下回る場合にあっては</a:t>
            </a:r>
            <a:r>
              <a:rPr kumimoji="1" lang="ja-JP" altLang="en-US" sz="1400" dirty="0">
                <a:solidFill>
                  <a:srgbClr val="000000"/>
                </a:solidFill>
                <a:latin typeface="BIZ UDゴシック" panose="020B0400000000000000" pitchFamily="49" charset="-128"/>
                <a:ea typeface="BIZ UDゴシック" panose="020B0400000000000000" pitchFamily="49" charset="-128"/>
              </a:rPr>
              <a:t>、別紙－</a:t>
            </a:r>
            <a:r>
              <a:rPr kumimoji="1" lang="en-US" altLang="ja-JP" sz="1400" dirty="0">
                <a:solidFill>
                  <a:srgbClr val="000000"/>
                </a:solidFill>
                <a:latin typeface="BIZ UDゴシック" panose="020B0400000000000000" pitchFamily="49" charset="-128"/>
                <a:ea typeface="BIZ UDゴシック" panose="020B0400000000000000" pitchFamily="49" charset="-128"/>
              </a:rPr>
              <a:t>12</a:t>
            </a:r>
            <a:r>
              <a:rPr kumimoji="1" lang="ja-JP" altLang="en-US" sz="1400" dirty="0">
                <a:solidFill>
                  <a:srgbClr val="000000"/>
                </a:solidFill>
                <a:latin typeface="BIZ UDゴシック" panose="020B0400000000000000" pitchFamily="49" charset="-128"/>
                <a:ea typeface="BIZ UDゴシック" panose="020B0400000000000000" pitchFamily="49" charset="-128"/>
              </a:rPr>
              <a:t>「１．</a:t>
            </a:r>
            <a:r>
              <a:rPr kumimoji="1" lang="en-US" altLang="ja-JP" sz="1400" dirty="0">
                <a:solidFill>
                  <a:srgbClr val="000000"/>
                </a:solidFill>
                <a:latin typeface="BIZ UDゴシック" panose="020B0400000000000000" pitchFamily="49" charset="-128"/>
                <a:ea typeface="BIZ UDゴシック" panose="020B0400000000000000" pitchFamily="49" charset="-128"/>
              </a:rPr>
              <a:t>(1) 1</a:t>
            </a:r>
            <a:r>
              <a:rPr kumimoji="1" lang="ja-JP" altLang="en-US" sz="1400" dirty="0">
                <a:solidFill>
                  <a:srgbClr val="000000"/>
                </a:solidFill>
                <a:latin typeface="BIZ UDゴシック" panose="020B0400000000000000" pitchFamily="49" charset="-128"/>
                <a:ea typeface="BIZ UDゴシック" panose="020B0400000000000000" pitchFamily="49" charset="-128"/>
              </a:rPr>
              <a:t>）巡視点検 </a:t>
            </a:r>
            <a:r>
              <a:rPr kumimoji="1" lang="en-US" altLang="ja-JP" sz="1400" dirty="0">
                <a:solidFill>
                  <a:srgbClr val="000000"/>
                </a:solidFill>
                <a:latin typeface="BIZ UDゴシック" panose="020B0400000000000000" pitchFamily="49" charset="-128"/>
                <a:ea typeface="BIZ UDゴシック" panose="020B0400000000000000" pitchFamily="49" charset="-128"/>
              </a:rPr>
              <a:t>2)</a:t>
            </a:r>
            <a:r>
              <a:rPr kumimoji="1" lang="ja-JP" altLang="en-US" sz="1400" dirty="0">
                <a:solidFill>
                  <a:srgbClr val="000000"/>
                </a:solidFill>
                <a:latin typeface="BIZ UDゴシック" panose="020B0400000000000000" pitchFamily="49" charset="-128"/>
                <a:ea typeface="BIZ UDゴシック" panose="020B0400000000000000" pitchFamily="49" charset="-128"/>
              </a:rPr>
              <a:t>調査、清掃、修繕、新設・改築業務」等に記載の項目毎に、業務計画書の数量より出来形不足となった項目の数量を減じ、</a:t>
            </a:r>
            <a:r>
              <a:rPr kumimoji="1" lang="ja-JP" altLang="en-US" sz="1400" u="sng" dirty="0">
                <a:solidFill>
                  <a:srgbClr val="FF0000"/>
                </a:solidFill>
                <a:latin typeface="BIZ UDゴシック" panose="020B0400000000000000" pitchFamily="49" charset="-128"/>
                <a:ea typeface="BIZ UDゴシック" panose="020B0400000000000000" pitchFamily="49" charset="-128"/>
              </a:rPr>
              <a:t>それに応じた減額精算を行う</a:t>
            </a:r>
            <a:r>
              <a:rPr kumimoji="1" lang="ja-JP" altLang="en-US" sz="1400" dirty="0">
                <a:solidFill>
                  <a:srgbClr val="000000"/>
                </a:solidFill>
                <a:latin typeface="BIZ UDゴシック" panose="020B0400000000000000" pitchFamily="49" charset="-128"/>
                <a:ea typeface="BIZ UDゴシック" panose="020B0400000000000000" pitchFamily="49" charset="-128"/>
              </a:rPr>
              <a:t>。</a:t>
            </a:r>
            <a:endParaRPr kumimoji="1" lang="en-US" altLang="ja-JP" sz="1400" dirty="0">
              <a:solidFill>
                <a:srgbClr val="000000"/>
              </a:solidFill>
              <a:latin typeface="BIZ UDゴシック" panose="020B0400000000000000" pitchFamily="49" charset="-128"/>
              <a:ea typeface="BIZ UDゴシック" panose="020B0400000000000000" pitchFamily="49" charset="-128"/>
            </a:endParaRPr>
          </a:p>
          <a:p>
            <a:pPr marL="179388" indent="-179388"/>
            <a:endParaRPr kumimoji="1" lang="en-US" altLang="ja-JP" sz="1000" dirty="0">
              <a:solidFill>
                <a:srgbClr val="000000"/>
              </a:solidFill>
              <a:latin typeface="BIZ UDゴシック" panose="020B0400000000000000" pitchFamily="49" charset="-128"/>
              <a:ea typeface="BIZ UDゴシック" panose="020B0400000000000000" pitchFamily="49" charset="-128"/>
            </a:endParaRP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　　運用状況➡・全体の業務量が業務計画書数量をクリアしているか確認</a:t>
            </a:r>
            <a:endParaRPr kumimoji="1" lang="en-US" altLang="ja-JP" sz="1400" dirty="0">
              <a:solidFill>
                <a:srgbClr val="000000"/>
              </a:solidFill>
              <a:latin typeface="BIZ UDゴシック" panose="020B0400000000000000" pitchFamily="49" charset="-128"/>
              <a:ea typeface="BIZ UDゴシック" panose="020B0400000000000000" pitchFamily="49" charset="-128"/>
            </a:endParaRP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　　　　　　　　　　（受注者裁量を考慮し、項目毎の数量で判断していない）</a:t>
            </a:r>
            <a:endParaRPr kumimoji="1" lang="en-US" altLang="ja-JP" sz="1400" dirty="0">
              <a:solidFill>
                <a:srgbClr val="000000"/>
              </a:solidFill>
              <a:latin typeface="BIZ UDゴシック" panose="020B0400000000000000" pitchFamily="49" charset="-128"/>
              <a:ea typeface="BIZ UDゴシック" panose="020B0400000000000000" pitchFamily="49" charset="-128"/>
            </a:endParaRPr>
          </a:p>
          <a:p>
            <a:pPr marL="179388" indent="-179388"/>
            <a:r>
              <a:rPr kumimoji="1" lang="ja-JP" altLang="en-US" sz="1400" dirty="0">
                <a:solidFill>
                  <a:srgbClr val="000000"/>
                </a:solidFill>
                <a:latin typeface="BIZ UDゴシック" panose="020B0400000000000000" pitchFamily="49" charset="-128"/>
                <a:ea typeface="BIZ UDゴシック" panose="020B0400000000000000" pitchFamily="49" charset="-128"/>
              </a:rPr>
              <a:t>　　明確になっていない点➡・特に無し</a:t>
            </a:r>
          </a:p>
        </p:txBody>
      </p:sp>
      <p:sp>
        <p:nvSpPr>
          <p:cNvPr id="2" name="二等辺三角形 1">
            <a:extLst>
              <a:ext uri="{FF2B5EF4-FFF2-40B4-BE49-F238E27FC236}">
                <a16:creationId xmlns:a16="http://schemas.microsoft.com/office/drawing/2014/main" id="{E7E7D8E0-ECE2-DD32-8489-4B80622BFC6D}"/>
              </a:ext>
            </a:extLst>
          </p:cNvPr>
          <p:cNvSpPr/>
          <p:nvPr/>
        </p:nvSpPr>
        <p:spPr>
          <a:xfrm flipV="1">
            <a:off x="3752346" y="5218844"/>
            <a:ext cx="2533337" cy="2858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1882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8E3AA8C-5DDC-3662-1C42-DA12ED2A06A8}"/>
              </a:ext>
            </a:extLst>
          </p:cNvPr>
          <p:cNvSpPr>
            <a:spLocks noGrp="1"/>
          </p:cNvSpPr>
          <p:nvPr>
            <p:ph type="sldNum" sz="quarter" idx="12"/>
          </p:nvPr>
        </p:nvSpPr>
        <p:spPr/>
        <p:txBody>
          <a:bodyPr/>
          <a:lstStyle/>
          <a:p>
            <a:fld id="{36EC18DB-A5DF-4E0E-B815-FCD04A2C4B2C}" type="slidenum">
              <a:rPr kumimoji="1" lang="ja-JP" altLang="en-US" smtClean="0"/>
              <a:t>48</a:t>
            </a:fld>
            <a:endParaRPr kumimoji="1" lang="ja-JP" altLang="en-US"/>
          </a:p>
        </p:txBody>
      </p:sp>
      <p:sp>
        <p:nvSpPr>
          <p:cNvPr id="5" name="角丸四角形 5">
            <a:extLst>
              <a:ext uri="{FF2B5EF4-FFF2-40B4-BE49-F238E27FC236}">
                <a16:creationId xmlns:a16="http://schemas.microsoft.com/office/drawing/2014/main" id="{EEA3B8B6-950F-D9B6-A850-1793AAC9604A}"/>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　管路施設に対する性能発注</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E1EC37D9-2021-1D55-A133-74175C343E14}"/>
              </a:ext>
            </a:extLst>
          </p:cNvPr>
          <p:cNvSpPr txBox="1"/>
          <p:nvPr/>
        </p:nvSpPr>
        <p:spPr>
          <a:xfrm>
            <a:off x="24603" y="639069"/>
            <a:ext cx="9881398" cy="3749168"/>
          </a:xfrm>
          <a:prstGeom prst="rect">
            <a:avLst/>
          </a:prstGeom>
          <a:noFill/>
          <a:ln>
            <a:solidFill>
              <a:schemeClr val="tx1">
                <a:alpha val="0"/>
              </a:schemeClr>
            </a:solidFill>
          </a:ln>
        </p:spPr>
        <p:txBody>
          <a:bodyPr wrap="square" rtlCol="0">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他都市の状況</a:t>
            </a:r>
            <a:r>
              <a:rPr lang="en-US" altLang="ja-JP" dirty="0">
                <a:latin typeface="BIZ UDPゴシック" panose="020B0400000000000000" pitchFamily="50" charset="-128"/>
                <a:ea typeface="BIZ UDPゴシック" panose="020B0400000000000000" pitchFamily="50" charset="-128"/>
              </a:rPr>
              <a:t>】</a:t>
            </a:r>
          </a:p>
          <a:p>
            <a:pPr marL="342900" indent="-342900">
              <a:lnSpc>
                <a:spcPct val="130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管路施設に対する包括的民間委託は、管路管理に係る複数の業務をパッケージ化し、複数年契約していることから、</a:t>
            </a:r>
            <a:r>
              <a:rPr lang="ja-JP" altLang="en-US" u="sng" dirty="0">
                <a:solidFill>
                  <a:srgbClr val="FF0000"/>
                </a:solidFill>
                <a:latin typeface="BIZ UDPゴシック" panose="020B0400000000000000" pitchFamily="50" charset="-128"/>
                <a:ea typeface="BIZ UDPゴシック" panose="020B0400000000000000" pitchFamily="50" charset="-128"/>
              </a:rPr>
              <a:t>仕様発注の事例が大半</a:t>
            </a:r>
            <a:r>
              <a:rPr lang="ja-JP" altLang="en-US" dirty="0">
                <a:latin typeface="BIZ UDPゴシック" panose="020B0400000000000000" pitchFamily="50" charset="-128"/>
                <a:ea typeface="BIZ UDPゴシック" panose="020B0400000000000000" pitchFamily="50" charset="-128"/>
              </a:rPr>
              <a:t>である。</a:t>
            </a: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en-US" altLang="ja-JP" sz="7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　　（仕様発注としている理由）</a:t>
            </a:r>
            <a:endParaRPr lang="en-US" altLang="ja-JP" sz="1600" dirty="0">
              <a:latin typeface="BIZ UDPゴシック" panose="020B0400000000000000" pitchFamily="50" charset="-128"/>
              <a:ea typeface="BIZ UDPゴシック" panose="020B0400000000000000" pitchFamily="50" charset="-128"/>
            </a:endParaRPr>
          </a:p>
          <a:p>
            <a:pPr marL="450850" indent="-177800">
              <a:lnSpc>
                <a:spcPct val="130000"/>
              </a:lnSpc>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多くが公道の地下に広範囲に埋設されているため、</a:t>
            </a:r>
            <a:r>
              <a:rPr lang="ja-JP" altLang="en-US" sz="1600" u="sng" dirty="0">
                <a:latin typeface="BIZ UDPゴシック" panose="020B0400000000000000" pitchFamily="50" charset="-128"/>
                <a:ea typeface="BIZ UDPゴシック" panose="020B0400000000000000" pitchFamily="50" charset="-128"/>
              </a:rPr>
              <a:t>施設の状況を常時監視することが難しい</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450850" indent="-177800">
              <a:lnSpc>
                <a:spcPct val="130000"/>
              </a:lnSpc>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管路施設の状況が、受託者の作業上の責によらない外的要因（交通荷重や他工事等）により変化してしまうことから、</a:t>
            </a:r>
            <a:r>
              <a:rPr lang="ja-JP" altLang="en-US" sz="1600" u="sng" dirty="0">
                <a:latin typeface="BIZ UDPゴシック" panose="020B0400000000000000" pitchFamily="50" charset="-128"/>
                <a:ea typeface="BIZ UDPゴシック" panose="020B0400000000000000" pitchFamily="50" charset="-128"/>
              </a:rPr>
              <a:t>一定の確度のある性能基準を評価・監視する指標が設定しづらい</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450850" indent="-177800">
              <a:lnSpc>
                <a:spcPct val="130000"/>
              </a:lnSpc>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重車両の通行に起因する道路陥没や調査の見落とし等</a:t>
            </a:r>
            <a:r>
              <a:rPr lang="ja-JP" altLang="en-US" sz="1600" u="sng" dirty="0">
                <a:latin typeface="BIZ UDPゴシック" panose="020B0400000000000000" pitchFamily="50" charset="-128"/>
                <a:ea typeface="BIZ UDPゴシック" panose="020B0400000000000000" pitchFamily="50" charset="-128"/>
              </a:rPr>
              <a:t>原因が明らかでない場合がある</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450850" indent="-177800">
              <a:lnSpc>
                <a:spcPct val="130000"/>
              </a:lnSpc>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下水処理場のように</a:t>
            </a:r>
            <a:r>
              <a:rPr lang="ja-JP" altLang="en-US" sz="1600" u="sng" dirty="0">
                <a:latin typeface="BIZ UDPゴシック" panose="020B0400000000000000" pitchFamily="50" charset="-128"/>
                <a:ea typeface="BIZ UDPゴシック" panose="020B0400000000000000" pitchFamily="50" charset="-128"/>
              </a:rPr>
              <a:t>法律で定められた</a:t>
            </a:r>
            <a:r>
              <a:rPr lang="ja-JP" altLang="en-US" sz="1600" dirty="0">
                <a:latin typeface="BIZ UDPゴシック" panose="020B0400000000000000" pitchFamily="50" charset="-128"/>
                <a:ea typeface="BIZ UDPゴシック" panose="020B0400000000000000" pitchFamily="50" charset="-128"/>
              </a:rPr>
              <a:t>水質等の</a:t>
            </a:r>
            <a:r>
              <a:rPr lang="ja-JP" altLang="en-US" sz="1600" u="sng" dirty="0">
                <a:latin typeface="BIZ UDPゴシック" panose="020B0400000000000000" pitchFamily="50" charset="-128"/>
                <a:ea typeface="BIZ UDPゴシック" panose="020B0400000000000000" pitchFamily="50" charset="-128"/>
              </a:rPr>
              <a:t>基準値がない</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273050" algn="r">
              <a:lnSpc>
                <a:spcPct val="13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下水道管路施設の管理業務における包括的民間委託導入ガイドライン</a:t>
            </a:r>
            <a:r>
              <a:rPr lang="en-US" altLang="ja-JP" sz="1400" dirty="0">
                <a:latin typeface="BIZ UDPゴシック" panose="020B0400000000000000" pitchFamily="50" charset="-128"/>
                <a:ea typeface="BIZ UDPゴシック" panose="020B0400000000000000" pitchFamily="50" charset="-128"/>
              </a:rPr>
              <a:t>』</a:t>
            </a:r>
          </a:p>
          <a:p>
            <a:pPr marL="273050" algn="r">
              <a:lnSpc>
                <a:spcPct val="130000"/>
              </a:lnSpc>
            </a:pPr>
            <a:r>
              <a:rPr lang="ja-JP" altLang="en-US" sz="1400" dirty="0">
                <a:latin typeface="BIZ UDPゴシック" panose="020B0400000000000000" pitchFamily="50" charset="-128"/>
                <a:ea typeface="BIZ UDPゴシック" panose="020B0400000000000000" pitchFamily="50" charset="-128"/>
              </a:rPr>
              <a:t>（令和</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3</a:t>
            </a:r>
            <a:r>
              <a:rPr lang="ja-JP" altLang="en-US" sz="1400" dirty="0">
                <a:latin typeface="BIZ UDPゴシック" panose="020B0400000000000000" pitchFamily="50" charset="-128"/>
                <a:ea typeface="BIZ UDPゴシック" panose="020B0400000000000000" pitchFamily="50" charset="-128"/>
              </a:rPr>
              <a:t>月　国土交通省水管理・国土保全局下水道部）　　より部分抜粋</a:t>
            </a:r>
            <a:endParaRPr lang="en-US" altLang="ja-JP" sz="1400" dirty="0">
              <a:latin typeface="BIZ UDPゴシック" panose="020B0400000000000000" pitchFamily="50" charset="-128"/>
              <a:ea typeface="BIZ UDPゴシック" panose="020B0400000000000000" pitchFamily="50" charset="-128"/>
            </a:endParaRPr>
          </a:p>
        </p:txBody>
      </p:sp>
      <p:sp>
        <p:nvSpPr>
          <p:cNvPr id="7" name="二等辺三角形 6">
            <a:extLst>
              <a:ext uri="{FF2B5EF4-FFF2-40B4-BE49-F238E27FC236}">
                <a16:creationId xmlns:a16="http://schemas.microsoft.com/office/drawing/2014/main" id="{32F8BA8C-6F92-19C8-9928-A1314892F9A6}"/>
              </a:ext>
            </a:extLst>
          </p:cNvPr>
          <p:cNvSpPr/>
          <p:nvPr/>
        </p:nvSpPr>
        <p:spPr>
          <a:xfrm flipV="1">
            <a:off x="3686331" y="4466276"/>
            <a:ext cx="2533337" cy="2858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4D12A8D-433B-AE6B-58D0-5D7CB08B1BD2}"/>
              </a:ext>
            </a:extLst>
          </p:cNvPr>
          <p:cNvSpPr txBox="1"/>
          <p:nvPr/>
        </p:nvSpPr>
        <p:spPr>
          <a:xfrm>
            <a:off x="194980" y="4875496"/>
            <a:ext cx="9576000" cy="1162178"/>
          </a:xfrm>
          <a:prstGeom prst="rect">
            <a:avLst/>
          </a:prstGeom>
          <a:noFill/>
          <a:ln>
            <a:solidFill>
              <a:schemeClr val="tx1">
                <a:alpha val="0"/>
              </a:schemeClr>
            </a:solidFill>
          </a:ln>
        </p:spPr>
        <p:txBody>
          <a:bodyPr wrap="square" rtlCol="0">
            <a:spAutoFit/>
          </a:bodyPr>
          <a:lstStyle/>
          <a:p>
            <a:pPr>
              <a:lnSpc>
                <a:spcPct val="130000"/>
              </a:lnSpc>
            </a:pPr>
            <a:r>
              <a:rPr lang="ja-JP" altLang="en-US" sz="2000" b="1" dirty="0">
                <a:latin typeface="BIZ UDPゴシック" panose="020B0400000000000000" pitchFamily="50" charset="-128"/>
                <a:ea typeface="BIZ UDPゴシック" panose="020B0400000000000000" pitchFamily="50" charset="-128"/>
              </a:rPr>
              <a:t>本包括委託では、</a:t>
            </a:r>
            <a:r>
              <a:rPr lang="ja-JP" altLang="en-US" sz="2000" b="1" dirty="0">
                <a:solidFill>
                  <a:srgbClr val="FF0000"/>
                </a:solidFill>
                <a:latin typeface="BIZ UDPゴシック" panose="020B0400000000000000" pitchFamily="50" charset="-128"/>
                <a:ea typeface="BIZ UDPゴシック" panose="020B0400000000000000" pitchFamily="50" charset="-128"/>
              </a:rPr>
              <a:t>要求する性能や達成すべき水準</a:t>
            </a:r>
            <a:r>
              <a:rPr lang="ja-JP" altLang="en-US" sz="2000" b="1" dirty="0">
                <a:latin typeface="BIZ UDPゴシック" panose="020B0400000000000000" pitchFamily="50" charset="-128"/>
                <a:ea typeface="BIZ UDPゴシック" panose="020B0400000000000000" pitchFamily="50" charset="-128"/>
              </a:rPr>
              <a:t>及び</a:t>
            </a:r>
            <a:r>
              <a:rPr lang="ja-JP" altLang="en-US" sz="2000" b="1" dirty="0">
                <a:solidFill>
                  <a:srgbClr val="FF0000"/>
                </a:solidFill>
                <a:latin typeface="BIZ UDPゴシック" panose="020B0400000000000000" pitchFamily="50" charset="-128"/>
                <a:ea typeface="BIZ UDPゴシック" panose="020B0400000000000000" pitchFamily="50" charset="-128"/>
              </a:rPr>
              <a:t>受注者が実施しなければならない内容</a:t>
            </a:r>
            <a:r>
              <a:rPr lang="ja-JP" altLang="en-US" sz="2000" b="1" dirty="0">
                <a:latin typeface="BIZ UDPゴシック" panose="020B0400000000000000" pitchFamily="50" charset="-128"/>
                <a:ea typeface="BIZ UDPゴシック" panose="020B0400000000000000" pitchFamily="50" charset="-128"/>
              </a:rPr>
              <a:t>を定めた上で、性能発注方式により発注している。</a:t>
            </a:r>
            <a:endParaRPr lang="en-US" altLang="ja-JP" sz="2000" b="1" dirty="0">
              <a:latin typeface="BIZ UDPゴシック" panose="020B0400000000000000" pitchFamily="50" charset="-128"/>
              <a:ea typeface="BIZ UDPゴシック" panose="020B0400000000000000" pitchFamily="50" charset="-128"/>
            </a:endParaRPr>
          </a:p>
          <a:p>
            <a:pPr algn="r">
              <a:lnSpc>
                <a:spcPct val="130000"/>
              </a:lnSpc>
            </a:pPr>
            <a:r>
              <a:rPr lang="ja-JP" altLang="en-US" sz="1400" b="1" dirty="0">
                <a:latin typeface="BIZ UDPゴシック" panose="020B0400000000000000" pitchFamily="50" charset="-128"/>
                <a:ea typeface="BIZ UDPゴシック" panose="020B0400000000000000" pitchFamily="50" charset="-128"/>
              </a:rPr>
              <a:t>特記仕様書第１条（目的）より部分抜粋</a:t>
            </a:r>
            <a:endParaRPr lang="en-US" altLang="ja-JP" sz="14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59E012A-6015-4122-92F5-523D6D3FC10C}"/>
              </a:ext>
            </a:extLst>
          </p:cNvPr>
          <p:cNvSpPr txBox="1"/>
          <p:nvPr/>
        </p:nvSpPr>
        <p:spPr>
          <a:xfrm>
            <a:off x="300250" y="6104427"/>
            <a:ext cx="9453051" cy="682046"/>
          </a:xfrm>
          <a:prstGeom prst="rect">
            <a:avLst/>
          </a:prstGeom>
          <a:noFill/>
          <a:ln>
            <a:solidFill>
              <a:schemeClr val="tx1">
                <a:alpha val="0"/>
              </a:schemeClr>
            </a:solidFill>
          </a:ln>
        </p:spPr>
        <p:txBody>
          <a:bodyPr wrap="square" rtlCol="0">
            <a:spAutoFit/>
          </a:bodyPr>
          <a:lstStyle/>
          <a:p>
            <a:pPr marL="285750" indent="-285750">
              <a:lnSpc>
                <a:spcPct val="130000"/>
              </a:lnSpc>
              <a:buFont typeface="Wingdings" panose="05000000000000000000" pitchFamily="2" charset="2"/>
              <a:buChar char="l"/>
            </a:pPr>
            <a:r>
              <a:rPr lang="ja-JP" altLang="en-US" sz="1600" b="1" dirty="0">
                <a:latin typeface="BIZ UDPゴシック" panose="020B0400000000000000" pitchFamily="50" charset="-128"/>
                <a:ea typeface="BIZ UDPゴシック" panose="020B0400000000000000" pitchFamily="50" charset="-128"/>
              </a:rPr>
              <a:t>要求する性能や達成すべき水準　</a:t>
            </a:r>
            <a:r>
              <a:rPr lang="en-US" altLang="ja-JP" sz="1600" b="1" dirty="0">
                <a:latin typeface="BIZ UDPゴシック" panose="020B0400000000000000" pitchFamily="50" charset="-128"/>
                <a:ea typeface="BIZ UDPゴシック" panose="020B0400000000000000" pitchFamily="50" charset="-128"/>
              </a:rPr>
              <a:t>	</a:t>
            </a:r>
            <a:r>
              <a:rPr lang="ja-JP" altLang="en-US" sz="1600" b="1" dirty="0">
                <a:latin typeface="BIZ UDPゴシック" panose="020B0400000000000000" pitchFamily="50" charset="-128"/>
                <a:ea typeface="BIZ UDPゴシック" panose="020B0400000000000000" pitchFamily="50" charset="-128"/>
              </a:rPr>
              <a:t>　＝性能発注の要素　（道路陥没・下水つまりの発生件数ほか）</a:t>
            </a:r>
            <a:endParaRPr lang="en-US" altLang="ja-JP" sz="1600" b="1"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l"/>
            </a:pPr>
            <a:r>
              <a:rPr lang="ja-JP" altLang="en-US" sz="1600" b="1" dirty="0">
                <a:latin typeface="BIZ UDPゴシック" panose="020B0400000000000000" pitchFamily="50" charset="-128"/>
                <a:ea typeface="BIZ UDPゴシック" panose="020B0400000000000000" pitchFamily="50" charset="-128"/>
              </a:rPr>
              <a:t>受注者が実施しなければならない内容　＝仕様発注的要素　（過年度業務の履行実績　：別紙</a:t>
            </a:r>
            <a:r>
              <a:rPr lang="en-US" altLang="ja-JP" sz="1600" b="1" dirty="0">
                <a:latin typeface="BIZ UDPゴシック" panose="020B0400000000000000" pitchFamily="50" charset="-128"/>
                <a:ea typeface="BIZ UDPゴシック" panose="020B0400000000000000" pitchFamily="50" charset="-128"/>
              </a:rPr>
              <a:t>-12</a:t>
            </a:r>
            <a:r>
              <a:rPr lang="ja-JP" altLang="en-US" sz="1600" b="1" dirty="0">
                <a:latin typeface="BIZ UDPゴシック" panose="020B0400000000000000" pitchFamily="50" charset="-128"/>
                <a:ea typeface="BIZ UDPゴシック" panose="020B0400000000000000" pitchFamily="50" charset="-128"/>
              </a:rPr>
              <a:t>）</a:t>
            </a:r>
            <a:endParaRPr lang="en-US" altLang="ja-JP" sz="11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9550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2EE7DB4-9ABB-554C-D99D-0292CB629677}"/>
              </a:ext>
            </a:extLst>
          </p:cNvPr>
          <p:cNvSpPr>
            <a:spLocks noGrp="1"/>
          </p:cNvSpPr>
          <p:nvPr>
            <p:ph type="sldNum" sz="quarter" idx="12"/>
          </p:nvPr>
        </p:nvSpPr>
        <p:spPr/>
        <p:txBody>
          <a:bodyPr/>
          <a:lstStyle/>
          <a:p>
            <a:fld id="{36EC18DB-A5DF-4E0E-B815-FCD04A2C4B2C}" type="slidenum">
              <a:rPr kumimoji="1" lang="ja-JP" altLang="en-US" smtClean="0"/>
              <a:t>49</a:t>
            </a:fld>
            <a:endParaRPr kumimoji="1" lang="ja-JP" altLang="en-US"/>
          </a:p>
        </p:txBody>
      </p:sp>
      <p:sp>
        <p:nvSpPr>
          <p:cNvPr id="6" name="角丸四角形 5">
            <a:extLst>
              <a:ext uri="{FF2B5EF4-FFF2-40B4-BE49-F238E27FC236}">
                <a16:creationId xmlns:a16="http://schemas.microsoft.com/office/drawing/2014/main" id="{2DD65600-2B44-55F3-A8A2-B5BBB1E8AFE5}"/>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　ご意見を頂きたい項目</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F0D61920-B767-C306-76CF-6E58E783C011}"/>
              </a:ext>
            </a:extLst>
          </p:cNvPr>
          <p:cNvSpPr txBox="1"/>
          <p:nvPr/>
        </p:nvSpPr>
        <p:spPr>
          <a:xfrm>
            <a:off x="24602" y="763153"/>
            <a:ext cx="9988827" cy="2769989"/>
          </a:xfrm>
          <a:prstGeom prst="rect">
            <a:avLst/>
          </a:prstGeom>
          <a:noFill/>
          <a:ln>
            <a:solidFill>
              <a:schemeClr val="tx1">
                <a:alpha val="0"/>
              </a:schemeClr>
            </a:solidFill>
          </a:ln>
        </p:spPr>
        <p:txBody>
          <a:bodyPr wrap="square" rtlCol="0">
            <a:spAutoFit/>
          </a:bodyPr>
          <a:lstStyle/>
          <a:p>
            <a:pPr marL="447675" indent="-447675">
              <a:lnSpc>
                <a:spcPct val="130000"/>
              </a:lnSpc>
            </a:pPr>
            <a:r>
              <a:rPr lang="ja-JP" altLang="en-US" sz="2000" dirty="0">
                <a:latin typeface="BIZ UDPゴシック" panose="020B0400000000000000" pitchFamily="50" charset="-128"/>
                <a:ea typeface="BIZ UDPゴシック" panose="020B0400000000000000" pitchFamily="50" charset="-128"/>
              </a:rPr>
              <a:t>○　性能発注（要求水準・評価基準を満足すれば履行内容は問わない）　を追求する上で、要求水準・評価基準はどうあるべきか？</a:t>
            </a:r>
            <a:endParaRPr lang="en-US" altLang="ja-JP" sz="2000" dirty="0">
              <a:latin typeface="BIZ UDPゴシック" panose="020B0400000000000000" pitchFamily="50" charset="-128"/>
              <a:ea typeface="BIZ UDPゴシック" panose="020B0400000000000000" pitchFamily="50" charset="-128"/>
            </a:endParaRPr>
          </a:p>
          <a:p>
            <a:pPr marL="541338" indent="-541338">
              <a:lnSpc>
                <a:spcPct val="130000"/>
              </a:lnSpc>
            </a:pPr>
            <a:endParaRPr lang="en-US" altLang="ja-JP" sz="900" dirty="0">
              <a:latin typeface="BIZ UDPゴシック" panose="020B0400000000000000" pitchFamily="50" charset="-128"/>
              <a:ea typeface="BIZ UDPゴシック" panose="020B0400000000000000" pitchFamily="50" charset="-128"/>
            </a:endParaRPr>
          </a:p>
          <a:p>
            <a:pPr marL="541338" indent="-541338">
              <a:lnSpc>
                <a:spcPct val="130000"/>
              </a:lnSpc>
            </a:pPr>
            <a:r>
              <a:rPr lang="ja-JP" altLang="en-US" sz="1600" dirty="0">
                <a:latin typeface="BIZ UDPゴシック" panose="020B0400000000000000" pitchFamily="50" charset="-128"/>
                <a:ea typeface="BIZ UDPゴシック" panose="020B0400000000000000" pitchFamily="50" charset="-128"/>
              </a:rPr>
              <a:t>　　　　（現在の評価指標について）</a:t>
            </a:r>
            <a:endParaRPr lang="en-US" altLang="ja-JP" sz="1600" dirty="0">
              <a:latin typeface="BIZ UDPゴシック" panose="020B0400000000000000" pitchFamily="50" charset="-128"/>
              <a:ea typeface="BIZ UDPゴシック" panose="020B0400000000000000" pitchFamily="50" charset="-128"/>
            </a:endParaRPr>
          </a:p>
          <a:p>
            <a:pPr marL="541338" indent="-541338">
              <a:lnSpc>
                <a:spcPct val="130000"/>
              </a:lnSpc>
            </a:pPr>
            <a:r>
              <a:rPr lang="ja-JP" altLang="en-US" sz="1600" dirty="0">
                <a:latin typeface="BIZ UDPゴシック" panose="020B0400000000000000" pitchFamily="50" charset="-128"/>
                <a:ea typeface="BIZ UDPゴシック" panose="020B0400000000000000" pitchFamily="50" charset="-128"/>
              </a:rPr>
              <a:t>　　　　・現契約の要求水準は、受注者の重過失によるものに限定している。</a:t>
            </a:r>
            <a:endParaRPr lang="en-US" altLang="ja-JP" sz="1600" dirty="0">
              <a:latin typeface="BIZ UDPゴシック" panose="020B0400000000000000" pitchFamily="50" charset="-128"/>
              <a:ea typeface="BIZ UDPゴシック" panose="020B0400000000000000" pitchFamily="50" charset="-128"/>
            </a:endParaRPr>
          </a:p>
          <a:p>
            <a:pPr marL="541338" indent="-541338">
              <a:lnSpc>
                <a:spcPct val="130000"/>
              </a:lnSpc>
            </a:pPr>
            <a:r>
              <a:rPr lang="ja-JP" altLang="en-US" sz="1600" dirty="0">
                <a:latin typeface="BIZ UDPゴシック" panose="020B0400000000000000" pitchFamily="50" charset="-128"/>
                <a:ea typeface="BIZ UDPゴシック" panose="020B0400000000000000" pitchFamily="50" charset="-128"/>
              </a:rPr>
              <a:t>　　　　・現契約の評価基準は、バラツキを考慮して標準偏差</a:t>
            </a:r>
            <a:r>
              <a:rPr lang="en-US" altLang="ja-JP" sz="1600" dirty="0">
                <a:latin typeface="BIZ UDPゴシック" panose="020B0400000000000000" pitchFamily="50" charset="-128"/>
                <a:ea typeface="BIZ UDPゴシック" panose="020B0400000000000000" pitchFamily="50" charset="-128"/>
              </a:rPr>
              <a:t>σ</a:t>
            </a:r>
            <a:r>
              <a:rPr lang="ja-JP" altLang="en-US" sz="1600" dirty="0">
                <a:latin typeface="BIZ UDPゴシック" panose="020B0400000000000000" pitchFamily="50" charset="-128"/>
                <a:ea typeface="BIZ UDPゴシック" panose="020B0400000000000000" pitchFamily="50" charset="-128"/>
              </a:rPr>
              <a:t>を加算している。（平均の１～</a:t>
            </a:r>
            <a:r>
              <a:rPr lang="en-US" altLang="ja-JP" sz="16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割増し）</a:t>
            </a:r>
            <a:endParaRPr lang="en-US" altLang="ja-JP" sz="1600" dirty="0">
              <a:latin typeface="BIZ UDPゴシック" panose="020B0400000000000000" pitchFamily="50" charset="-128"/>
              <a:ea typeface="BIZ UDPゴシック" panose="020B0400000000000000" pitchFamily="50" charset="-128"/>
            </a:endParaRPr>
          </a:p>
          <a:p>
            <a:pPr marL="541338" indent="-541338">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4DFDA7F-6BBE-F4CF-2CCD-938FA348E06D}"/>
              </a:ext>
            </a:extLst>
          </p:cNvPr>
          <p:cNvSpPr txBox="1"/>
          <p:nvPr/>
        </p:nvSpPr>
        <p:spPr>
          <a:xfrm>
            <a:off x="24601" y="3343699"/>
            <a:ext cx="9988827" cy="3190104"/>
          </a:xfrm>
          <a:prstGeom prst="rect">
            <a:avLst/>
          </a:prstGeom>
          <a:noFill/>
          <a:ln>
            <a:solidFill>
              <a:schemeClr val="tx1">
                <a:alpha val="0"/>
              </a:schemeClr>
            </a:solidFill>
          </a:ln>
        </p:spPr>
        <p:txBody>
          <a:bodyPr wrap="square" rtlCol="0">
            <a:spAutoFit/>
          </a:bodyPr>
          <a:lstStyle/>
          <a:p>
            <a:pPr marL="447675" indent="-447675">
              <a:lnSpc>
                <a:spcPct val="130000"/>
              </a:lnSpc>
            </a:pPr>
            <a:r>
              <a:rPr lang="ja-JP" altLang="en-US" sz="2000" dirty="0">
                <a:latin typeface="BIZ UDPゴシック" panose="020B0400000000000000" pitchFamily="50" charset="-128"/>
                <a:ea typeface="BIZ UDPゴシック" panose="020B0400000000000000" pitchFamily="50" charset="-128"/>
              </a:rPr>
              <a:t>○　長期契約における業務履行レベルの確保はどうあるべきか？</a:t>
            </a:r>
            <a:endParaRPr lang="en-US" altLang="ja-JP" sz="2000" dirty="0">
              <a:latin typeface="BIZ UDPゴシック" panose="020B0400000000000000" pitchFamily="50" charset="-128"/>
              <a:ea typeface="BIZ UDPゴシック" panose="020B0400000000000000" pitchFamily="50" charset="-128"/>
            </a:endParaRPr>
          </a:p>
          <a:p>
            <a:pPr marL="447675" indent="-447675">
              <a:lnSpc>
                <a:spcPct val="130000"/>
              </a:lnSpc>
            </a:pPr>
            <a:r>
              <a:rPr lang="ja-JP" altLang="en-US" sz="2000" dirty="0">
                <a:latin typeface="BIZ UDPゴシック" panose="020B0400000000000000" pitchFamily="50" charset="-128"/>
                <a:ea typeface="BIZ UDPゴシック" panose="020B0400000000000000" pitchFamily="50" charset="-128"/>
              </a:rPr>
              <a:t>　   性能発注として実施する上で適正な業務履行レベルの設定はどうあるべきか？</a:t>
            </a:r>
            <a:endParaRPr lang="en-US" altLang="ja-JP" sz="2000" dirty="0">
              <a:latin typeface="BIZ UDPゴシック" panose="020B0400000000000000" pitchFamily="50" charset="-128"/>
              <a:ea typeface="BIZ UDPゴシック" panose="020B0400000000000000" pitchFamily="50" charset="-128"/>
            </a:endParaRPr>
          </a:p>
          <a:p>
            <a:pPr marL="541338" indent="-541338">
              <a:lnSpc>
                <a:spcPct val="130000"/>
              </a:lnSpc>
            </a:pPr>
            <a:endParaRPr lang="en-US" altLang="ja-JP" sz="900" dirty="0">
              <a:latin typeface="BIZ UDPゴシック" panose="020B0400000000000000" pitchFamily="50" charset="-128"/>
              <a:ea typeface="BIZ UDPゴシック" panose="020B0400000000000000" pitchFamily="50" charset="-128"/>
            </a:endParaRPr>
          </a:p>
          <a:p>
            <a:pPr marL="541338" indent="-541338">
              <a:lnSpc>
                <a:spcPct val="130000"/>
              </a:lnSpc>
            </a:pPr>
            <a:r>
              <a:rPr lang="ja-JP" altLang="en-US" sz="1600" dirty="0">
                <a:latin typeface="BIZ UDPゴシック" panose="020B0400000000000000" pitchFamily="50" charset="-128"/>
                <a:ea typeface="BIZ UDPゴシック" panose="020B0400000000000000" pitchFamily="50" charset="-128"/>
              </a:rPr>
              <a:t>　　　　（履行レベル確保の考え方）</a:t>
            </a:r>
            <a:endParaRPr lang="en-US" altLang="ja-JP" sz="1600" dirty="0">
              <a:latin typeface="BIZ UDPゴシック" panose="020B0400000000000000" pitchFamily="50" charset="-128"/>
              <a:ea typeface="BIZ UDPゴシック" panose="020B0400000000000000" pitchFamily="50" charset="-128"/>
            </a:endParaRPr>
          </a:p>
          <a:p>
            <a:pPr marL="541338" indent="-541338">
              <a:lnSpc>
                <a:spcPct val="130000"/>
              </a:lnSpc>
            </a:pPr>
            <a:r>
              <a:rPr lang="ja-JP" altLang="en-US" sz="1600" dirty="0">
                <a:latin typeface="BIZ UDPゴシック" panose="020B0400000000000000" pitchFamily="50" charset="-128"/>
                <a:ea typeface="BIZ UDPゴシック" panose="020B0400000000000000" pitchFamily="50" charset="-128"/>
              </a:rPr>
              <a:t>　　　　・設計数量と実施数量の乖離（上振れ）を解消するため、確保すべき業務履行レベルについて、一定期間（契約変更を行うまでの</a:t>
            </a:r>
            <a:r>
              <a:rPr lang="en-US" altLang="ja-JP" sz="1600" dirty="0">
                <a:latin typeface="BIZ UDPゴシック" panose="020B0400000000000000" pitchFamily="50" charset="-128"/>
                <a:ea typeface="BIZ UDPゴシック" panose="020B0400000000000000" pitchFamily="50" charset="-128"/>
              </a:rPr>
              <a:t>5</a:t>
            </a:r>
            <a:r>
              <a:rPr lang="ja-JP" altLang="en-US" sz="1600" dirty="0">
                <a:latin typeface="BIZ UDPゴシック" panose="020B0400000000000000" pitchFamily="50" charset="-128"/>
                <a:ea typeface="BIZ UDPゴシック" panose="020B0400000000000000" pitchFamily="50" charset="-128"/>
              </a:rPr>
              <a:t>年間）の平均で評価することとしている。</a:t>
            </a:r>
            <a:endParaRPr lang="en-US" altLang="ja-JP" sz="1600" dirty="0">
              <a:latin typeface="BIZ UDPゴシック" panose="020B0400000000000000" pitchFamily="50" charset="-128"/>
              <a:ea typeface="BIZ UDPゴシック" panose="020B0400000000000000" pitchFamily="50" charset="-128"/>
            </a:endParaRPr>
          </a:p>
          <a:p>
            <a:pPr marL="541338" indent="-541338">
              <a:lnSpc>
                <a:spcPct val="130000"/>
              </a:lnSpc>
            </a:pPr>
            <a:endParaRPr lang="en-US" altLang="ja-JP" sz="800" dirty="0">
              <a:latin typeface="BIZ UDPゴシック" panose="020B0400000000000000" pitchFamily="50" charset="-128"/>
              <a:ea typeface="BIZ UDPゴシック" panose="020B0400000000000000" pitchFamily="50" charset="-128"/>
            </a:endParaRPr>
          </a:p>
          <a:p>
            <a:pPr marL="541338" indent="-541338">
              <a:lnSpc>
                <a:spcPct val="130000"/>
              </a:lnSpc>
            </a:pPr>
            <a:r>
              <a:rPr lang="ja-JP" altLang="en-US" sz="1600" dirty="0">
                <a:latin typeface="BIZ UDPゴシック" panose="020B0400000000000000" pitchFamily="50" charset="-128"/>
                <a:ea typeface="BIZ UDPゴシック" panose="020B0400000000000000" pitchFamily="50" charset="-128"/>
              </a:rPr>
              <a:t>　　　　（現在の業務履行レベルの考え方）</a:t>
            </a:r>
            <a:endParaRPr lang="en-US" altLang="ja-JP" sz="1600" dirty="0">
              <a:latin typeface="BIZ UDPゴシック" panose="020B0400000000000000" pitchFamily="50" charset="-128"/>
              <a:ea typeface="BIZ UDPゴシック" panose="020B0400000000000000" pitchFamily="50" charset="-128"/>
            </a:endParaRPr>
          </a:p>
          <a:p>
            <a:pPr marL="541338" indent="-541338">
              <a:lnSpc>
                <a:spcPct val="130000"/>
              </a:lnSpc>
            </a:pPr>
            <a:r>
              <a:rPr lang="ja-JP" altLang="en-US" sz="1600" dirty="0">
                <a:latin typeface="BIZ UDPゴシック" panose="020B0400000000000000" pitchFamily="50" charset="-128"/>
                <a:ea typeface="BIZ UDPゴシック" panose="020B0400000000000000" pitchFamily="50" charset="-128"/>
              </a:rPr>
              <a:t>　　　　・過年度に実施した業務量の平均値としている。　　</a:t>
            </a: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3140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515226726"/>
              </p:ext>
            </p:extLst>
          </p:nvPr>
        </p:nvGraphicFramePr>
        <p:xfrm>
          <a:off x="186373" y="1219746"/>
          <a:ext cx="9522006" cy="5608320"/>
        </p:xfrm>
        <a:graphic>
          <a:graphicData uri="http://schemas.openxmlformats.org/drawingml/2006/table">
            <a:tbl>
              <a:tblPr firstRow="1" bandRow="1">
                <a:tableStyleId>{00A15C55-8517-42AA-B614-E9B94910E393}</a:tableStyleId>
              </a:tblPr>
              <a:tblGrid>
                <a:gridCol w="1248227">
                  <a:extLst>
                    <a:ext uri="{9D8B030D-6E8A-4147-A177-3AD203B41FA5}">
                      <a16:colId xmlns:a16="http://schemas.microsoft.com/office/drawing/2014/main" val="1716734234"/>
                    </a:ext>
                  </a:extLst>
                </a:gridCol>
                <a:gridCol w="4115118">
                  <a:extLst>
                    <a:ext uri="{9D8B030D-6E8A-4147-A177-3AD203B41FA5}">
                      <a16:colId xmlns:a16="http://schemas.microsoft.com/office/drawing/2014/main" val="1965644980"/>
                    </a:ext>
                  </a:extLst>
                </a:gridCol>
                <a:gridCol w="4158661">
                  <a:extLst>
                    <a:ext uri="{9D8B030D-6E8A-4147-A177-3AD203B41FA5}">
                      <a16:colId xmlns:a16="http://schemas.microsoft.com/office/drawing/2014/main" val="3868781665"/>
                    </a:ext>
                  </a:extLst>
                </a:gridCol>
              </a:tblGrid>
              <a:tr h="361233">
                <a:tc>
                  <a:txBody>
                    <a:bodyPr/>
                    <a:lstStyle/>
                    <a:p>
                      <a:pPr algn="ctr"/>
                      <a:endParaRPr kumimoji="1" lang="ja-JP" altLang="en-US" sz="1600" dirty="0"/>
                    </a:p>
                  </a:txBody>
                  <a:tcPr anchor="ctr"/>
                </a:tc>
                <a:tc>
                  <a:txBody>
                    <a:bodyPr/>
                    <a:lstStyle/>
                    <a:p>
                      <a:pPr algn="ctr"/>
                      <a:r>
                        <a:rPr kumimoji="1" lang="ja-JP" altLang="en-US" sz="1800" dirty="0"/>
                        <a:t>モニタリング項目</a:t>
                      </a:r>
                      <a:endParaRPr kumimoji="1" lang="en-US" altLang="ja-JP" sz="1800" dirty="0"/>
                    </a:p>
                    <a:p>
                      <a:pPr algn="ctr"/>
                      <a:r>
                        <a:rPr kumimoji="1" lang="ja-JP" altLang="en-US" sz="1400" dirty="0"/>
                        <a:t>（アウトプット項目中心）</a:t>
                      </a:r>
                      <a:endParaRPr kumimoji="1" lang="en-US" altLang="ja-JP" sz="1400" dirty="0"/>
                    </a:p>
                    <a:p>
                      <a:pPr algn="ctr"/>
                      <a:r>
                        <a:rPr kumimoji="1" lang="ja-JP" altLang="en-US" sz="1400" dirty="0"/>
                        <a:t>モニタリングマニュアルで規定</a:t>
                      </a:r>
                    </a:p>
                  </a:txBody>
                  <a:tcPr anchor="ctr"/>
                </a:tc>
                <a:tc>
                  <a:txBody>
                    <a:bodyPr/>
                    <a:lstStyle/>
                    <a:p>
                      <a:pPr algn="ctr"/>
                      <a:r>
                        <a:rPr kumimoji="1" lang="ja-JP" altLang="en-US" sz="1800" dirty="0"/>
                        <a:t>要求水準・評価基準</a:t>
                      </a:r>
                      <a:endParaRPr kumimoji="1" lang="en-US" altLang="ja-JP" sz="1800" dirty="0"/>
                    </a:p>
                    <a:p>
                      <a:pPr algn="ctr"/>
                      <a:r>
                        <a:rPr kumimoji="1" lang="ja-JP" altLang="en-US" sz="1400" dirty="0"/>
                        <a:t>（アウトカム）</a:t>
                      </a:r>
                      <a:endParaRPr kumimoji="1" lang="en-US" altLang="ja-JP" sz="1400" dirty="0"/>
                    </a:p>
                    <a:p>
                      <a:pPr algn="ctr"/>
                      <a:r>
                        <a:rPr kumimoji="1" lang="ja-JP" altLang="en-US" sz="1400" dirty="0"/>
                        <a:t>特記仕様書で規定</a:t>
                      </a:r>
                    </a:p>
                  </a:txBody>
                  <a:tcPr anchor="ctr"/>
                </a:tc>
                <a:extLst>
                  <a:ext uri="{0D108BD9-81ED-4DB2-BD59-A6C34878D82A}">
                    <a16:rowId xmlns:a16="http://schemas.microsoft.com/office/drawing/2014/main" val="1167308062"/>
                  </a:ext>
                </a:extLst>
              </a:tr>
              <a:tr h="1519305">
                <a:tc>
                  <a:txBody>
                    <a:bodyPr/>
                    <a:lstStyle/>
                    <a:p>
                      <a:pPr marL="0" indent="180975" algn="l"/>
                      <a:r>
                        <a:rPr kumimoji="1" lang="ja-JP" altLang="en-US" sz="1600" dirty="0"/>
                        <a:t>管路施設</a:t>
                      </a:r>
                    </a:p>
                  </a:txBody>
                  <a:tcPr anchor="ctr"/>
                </a:tc>
                <a:tc>
                  <a:txBody>
                    <a:bodyPr/>
                    <a:lstStyle/>
                    <a:p>
                      <a:pPr marL="0" indent="180975" algn="l"/>
                      <a:r>
                        <a:rPr kumimoji="1" lang="en-US" altLang="ja-JP" sz="2400" u="sng" dirty="0"/>
                        <a:t>42</a:t>
                      </a:r>
                      <a:r>
                        <a:rPr kumimoji="1" lang="ja-JP" altLang="en-US" sz="2400" u="sng" dirty="0"/>
                        <a:t>項目</a:t>
                      </a:r>
                      <a:endParaRPr kumimoji="1" lang="en-US" altLang="ja-JP" sz="2400" u="sng" dirty="0"/>
                    </a:p>
                    <a:p>
                      <a:pPr marL="0" indent="180975" algn="l"/>
                      <a:r>
                        <a:rPr kumimoji="1" lang="ja-JP" altLang="en-US" sz="1600" dirty="0"/>
                        <a:t>　・巡視・点検・調査数量</a:t>
                      </a:r>
                      <a:endParaRPr kumimoji="1" lang="en-US" altLang="ja-JP" sz="1600" dirty="0"/>
                    </a:p>
                    <a:p>
                      <a:pPr marL="0" indent="180975" algn="l"/>
                      <a:r>
                        <a:rPr kumimoji="1" lang="ja-JP" altLang="en-US" sz="1600" dirty="0"/>
                        <a:t>　・つまり・清掃数量</a:t>
                      </a:r>
                      <a:endParaRPr kumimoji="1" lang="en-US" altLang="ja-JP" sz="1600" dirty="0"/>
                    </a:p>
                    <a:p>
                      <a:pPr marL="0" indent="180975" algn="l"/>
                      <a:r>
                        <a:rPr kumimoji="1" lang="ja-JP" altLang="en-US" sz="1600" dirty="0"/>
                        <a:t>　・市民対応状況　など</a:t>
                      </a:r>
                    </a:p>
                    <a:p>
                      <a:pPr marL="0" indent="180975" algn="l"/>
                      <a:endParaRPr kumimoji="1" lang="en-US" altLang="ja-JP" sz="1600" dirty="0"/>
                    </a:p>
                    <a:p>
                      <a:pPr marL="0" indent="180975" algn="l"/>
                      <a:r>
                        <a:rPr kumimoji="1" lang="ja-JP" altLang="en-US" sz="1600" dirty="0"/>
                        <a:t>（頻度）毎月報告・監視</a:t>
                      </a:r>
                    </a:p>
                  </a:txBody>
                  <a:tcPr anchor="ctr"/>
                </a:tc>
                <a:tc>
                  <a:txBody>
                    <a:bodyPr/>
                    <a:lstStyle/>
                    <a:p>
                      <a:pPr marL="0" indent="180975" algn="l"/>
                      <a:r>
                        <a:rPr kumimoji="1" lang="en-US" altLang="ja-JP" sz="2400" u="sng" dirty="0"/>
                        <a:t>3</a:t>
                      </a:r>
                      <a:r>
                        <a:rPr kumimoji="1" lang="ja-JP" altLang="en-US" sz="2400" u="sng" dirty="0"/>
                        <a:t>項目</a:t>
                      </a:r>
                      <a:endParaRPr kumimoji="1" lang="en-US" altLang="ja-JP" sz="2400" u="sng" dirty="0"/>
                    </a:p>
                    <a:p>
                      <a:pPr marL="0" indent="180975" algn="l"/>
                      <a:r>
                        <a:rPr kumimoji="1" lang="ja-JP" altLang="en-US" sz="1600" dirty="0"/>
                        <a:t>要求水準・評価基準値等</a:t>
                      </a:r>
                      <a:endParaRPr kumimoji="1" lang="en-US" altLang="ja-JP" sz="1600" dirty="0"/>
                    </a:p>
                    <a:p>
                      <a:pPr marL="0" indent="180975" algn="l"/>
                      <a:r>
                        <a:rPr kumimoji="1" lang="ja-JP" altLang="en-US" sz="1600" dirty="0"/>
                        <a:t>　・道路陥没件数</a:t>
                      </a:r>
                      <a:endParaRPr kumimoji="1" lang="en-US" altLang="ja-JP" sz="1600" dirty="0"/>
                    </a:p>
                    <a:p>
                      <a:pPr marL="0" indent="180975" algn="l"/>
                      <a:r>
                        <a:rPr kumimoji="1" lang="ja-JP" altLang="en-US" sz="1600" dirty="0"/>
                        <a:t>　・下水つまり件数</a:t>
                      </a:r>
                      <a:endParaRPr kumimoji="1" lang="en-US" altLang="ja-JP" sz="1600" dirty="0"/>
                    </a:p>
                    <a:p>
                      <a:pPr marL="0" indent="180975" algn="l"/>
                      <a:r>
                        <a:rPr kumimoji="1" lang="ja-JP" altLang="en-US" sz="1600" dirty="0"/>
                        <a:t>　・申告対応時間　</a:t>
                      </a:r>
                      <a:endParaRPr kumimoji="1" lang="en-US" altLang="ja-JP" sz="1600" dirty="0"/>
                    </a:p>
                    <a:p>
                      <a:pPr marL="0" indent="180975" algn="l"/>
                      <a:r>
                        <a:rPr kumimoji="1" lang="ja-JP" altLang="en-US" sz="1600" dirty="0"/>
                        <a:t>（頻度）毎月報告・監視</a:t>
                      </a:r>
                      <a:endParaRPr kumimoji="1" lang="en-US" altLang="ja-JP" sz="1600" dirty="0"/>
                    </a:p>
                  </a:txBody>
                  <a:tcPr anchor="ctr"/>
                </a:tc>
                <a:extLst>
                  <a:ext uri="{0D108BD9-81ED-4DB2-BD59-A6C34878D82A}">
                    <a16:rowId xmlns:a16="http://schemas.microsoft.com/office/drawing/2014/main" val="1147447405"/>
                  </a:ext>
                </a:extLst>
              </a:tr>
              <a:tr h="574480">
                <a:tc>
                  <a:txBody>
                    <a:bodyPr/>
                    <a:lstStyle/>
                    <a:p>
                      <a:pPr algn="ctr"/>
                      <a:r>
                        <a:rPr kumimoji="1" lang="ja-JP" altLang="en-US" sz="1600" dirty="0"/>
                        <a:t>処理場・</a:t>
                      </a:r>
                      <a:endParaRPr kumimoji="1" lang="en-US" altLang="ja-JP" sz="1600" dirty="0"/>
                    </a:p>
                    <a:p>
                      <a:pPr algn="ctr"/>
                      <a:r>
                        <a:rPr kumimoji="1" lang="ja-JP" altLang="en-US" sz="1600" dirty="0"/>
                        <a:t>抽水所施設</a:t>
                      </a:r>
                    </a:p>
                  </a:txBody>
                  <a:tcPr anchor="ctr"/>
                </a:tc>
                <a:tc>
                  <a:txBody>
                    <a:bodyPr/>
                    <a:lstStyle/>
                    <a:p>
                      <a:pPr marL="0" indent="180975" algn="l"/>
                      <a:r>
                        <a:rPr kumimoji="1" lang="en-US" altLang="ja-JP" sz="2400" u="sng" dirty="0"/>
                        <a:t>55</a:t>
                      </a:r>
                      <a:r>
                        <a:rPr kumimoji="1" lang="ja-JP" altLang="en-US" sz="2400" u="sng" dirty="0"/>
                        <a:t>項目</a:t>
                      </a:r>
                      <a:endParaRPr kumimoji="1" lang="en-US" altLang="ja-JP" sz="2400" u="sng" dirty="0"/>
                    </a:p>
                    <a:p>
                      <a:pPr marL="0" indent="180975" algn="l"/>
                      <a:r>
                        <a:rPr kumimoji="1" lang="ja-JP" altLang="en-US" sz="1600" dirty="0"/>
                        <a:t>・放流水質</a:t>
                      </a:r>
                      <a:endParaRPr kumimoji="1" lang="en-US" altLang="ja-JP" sz="1600" dirty="0"/>
                    </a:p>
                    <a:p>
                      <a:pPr marL="0" indent="180975" algn="l"/>
                      <a:r>
                        <a:rPr kumimoji="1" lang="ja-JP" altLang="en-US" sz="1600" dirty="0"/>
                        <a:t>・エネルギー、薬品等使用量</a:t>
                      </a:r>
                      <a:endParaRPr kumimoji="1" lang="en-US" altLang="ja-JP" sz="1600" dirty="0"/>
                    </a:p>
                    <a:p>
                      <a:pPr marL="0" indent="180975" algn="l"/>
                      <a:r>
                        <a:rPr kumimoji="1" lang="ja-JP" altLang="en-US" sz="1600" dirty="0"/>
                        <a:t>・雨水ポンプの運転</a:t>
                      </a:r>
                      <a:endParaRPr kumimoji="1" lang="en-US" altLang="ja-JP" sz="1600" dirty="0"/>
                    </a:p>
                    <a:p>
                      <a:pPr marL="0" indent="180975" algn="l"/>
                      <a:r>
                        <a:rPr kumimoji="1" lang="ja-JP" altLang="en-US" sz="1600" dirty="0"/>
                        <a:t>・水処理、汚泥処理施設の状況</a:t>
                      </a:r>
                      <a:endParaRPr kumimoji="1" lang="en-US" altLang="ja-JP" sz="1600" dirty="0"/>
                    </a:p>
                    <a:p>
                      <a:pPr marL="0" indent="180975" algn="l"/>
                      <a:r>
                        <a:rPr kumimoji="1" lang="ja-JP" altLang="en-US" sz="1600" dirty="0"/>
                        <a:t>・点検、修繕実施</a:t>
                      </a:r>
                      <a:endParaRPr kumimoji="1" lang="en-US" altLang="ja-JP" sz="1600" dirty="0"/>
                    </a:p>
                    <a:p>
                      <a:pPr marL="0" indent="180975" algn="l"/>
                      <a:r>
                        <a:rPr kumimoji="1" lang="ja-JP" altLang="en-US" sz="1600" dirty="0"/>
                        <a:t>・災害対応要員の確保状況</a:t>
                      </a:r>
                      <a:endParaRPr kumimoji="1" lang="en-US" altLang="ja-JP" sz="1600" dirty="0"/>
                    </a:p>
                    <a:p>
                      <a:pPr marL="0" indent="180975" algn="l"/>
                      <a:r>
                        <a:rPr kumimoji="1" lang="ja-JP" altLang="en-US" sz="1600" dirty="0"/>
                        <a:t>　　　　　　　　　　　　　　　など</a:t>
                      </a:r>
                      <a:endParaRPr kumimoji="1" lang="en-US" altLang="ja-JP" sz="1600" dirty="0"/>
                    </a:p>
                    <a:p>
                      <a:pPr marL="0" indent="180975" algn="l"/>
                      <a:endParaRPr kumimoji="1" lang="en-US" altLang="ja-JP" sz="1600" dirty="0"/>
                    </a:p>
                    <a:p>
                      <a:pPr marL="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dirty="0"/>
                        <a:t>（頻度）毎月、四半期、年</a:t>
                      </a:r>
                      <a:r>
                        <a:rPr kumimoji="1" lang="en-US" altLang="ja-JP" sz="1600" dirty="0"/>
                        <a:t>1</a:t>
                      </a:r>
                      <a:r>
                        <a:rPr kumimoji="1" lang="ja-JP" altLang="en-US" sz="1600" dirty="0"/>
                        <a:t>回の報告・監視</a:t>
                      </a:r>
                    </a:p>
                  </a:txBody>
                  <a:tcPr anchor="ctr"/>
                </a:tc>
                <a:tc>
                  <a:txBody>
                    <a:bodyPr/>
                    <a:lstStyle/>
                    <a:p>
                      <a:pPr marL="0" indent="180975" algn="l"/>
                      <a:r>
                        <a:rPr kumimoji="1" lang="en-US" altLang="ja-JP" sz="2400" u="sng" dirty="0"/>
                        <a:t>3</a:t>
                      </a:r>
                      <a:r>
                        <a:rPr kumimoji="1" lang="ja-JP" altLang="en-US" sz="2400" u="sng" dirty="0"/>
                        <a:t>項目</a:t>
                      </a:r>
                      <a:endParaRPr kumimoji="1" lang="en-US" altLang="ja-JP" sz="2400" u="sng" dirty="0"/>
                    </a:p>
                    <a:p>
                      <a:pPr marL="0" indent="180975" algn="l"/>
                      <a:r>
                        <a:rPr kumimoji="1" lang="ja-JP" altLang="en-US" sz="1600" dirty="0"/>
                        <a:t>要求水準・評価基準値等</a:t>
                      </a:r>
                      <a:endParaRPr kumimoji="1" lang="en-US" altLang="ja-JP" sz="1600" dirty="0"/>
                    </a:p>
                    <a:p>
                      <a:pPr marL="0" indent="180975" algn="l"/>
                      <a:r>
                        <a:rPr kumimoji="1" lang="ja-JP" altLang="en-US" sz="1600" dirty="0"/>
                        <a:t>・ポンプ運転に関する事項</a:t>
                      </a:r>
                      <a:endParaRPr kumimoji="1" lang="en-US" altLang="ja-JP" sz="1600" dirty="0"/>
                    </a:p>
                    <a:p>
                      <a:pPr marL="0" indent="180975" algn="l"/>
                      <a:r>
                        <a:rPr kumimoji="1" lang="ja-JP" altLang="en-US" sz="1600" dirty="0"/>
                        <a:t>（浸水発生、危険水位超過）</a:t>
                      </a:r>
                      <a:endParaRPr kumimoji="1" lang="en-US" altLang="ja-JP" sz="1600" dirty="0"/>
                    </a:p>
                    <a:p>
                      <a:pPr marL="0" indent="180975" algn="l"/>
                      <a:r>
                        <a:rPr kumimoji="1" lang="ja-JP" altLang="en-US" sz="1600" dirty="0"/>
                        <a:t>・放流水質</a:t>
                      </a:r>
                      <a:endParaRPr kumimoji="1" lang="en-US" altLang="ja-JP" sz="1600" dirty="0"/>
                    </a:p>
                    <a:p>
                      <a:pPr marL="0" indent="180975" algn="just"/>
                      <a:r>
                        <a:rPr kumimoji="1" lang="ja-JP" altLang="en-US" sz="1600" dirty="0"/>
                        <a:t>（</a:t>
                      </a:r>
                      <a:r>
                        <a:rPr kumimoji="1" lang="en-US" altLang="ja-JP" sz="1600" dirty="0"/>
                        <a:t>pH</a:t>
                      </a:r>
                      <a:r>
                        <a:rPr kumimoji="1" lang="ja-JP" altLang="en-US" sz="1600" dirty="0" err="1"/>
                        <a:t>、</a:t>
                      </a:r>
                      <a:r>
                        <a:rPr kumimoji="1" lang="en-US" altLang="ja-JP" sz="1600" dirty="0"/>
                        <a:t>SS</a:t>
                      </a:r>
                      <a:r>
                        <a:rPr kumimoji="1" lang="ja-JP" altLang="en-US" sz="1600" dirty="0" err="1"/>
                        <a:t>、</a:t>
                      </a:r>
                      <a:r>
                        <a:rPr kumimoji="1" lang="en-US" altLang="ja-JP" sz="1600" dirty="0"/>
                        <a:t>BOD</a:t>
                      </a:r>
                      <a:r>
                        <a:rPr kumimoji="1" lang="ja-JP" altLang="en-US" sz="1600" dirty="0" err="1"/>
                        <a:t>、</a:t>
                      </a:r>
                      <a:r>
                        <a:rPr kumimoji="1" lang="en-US" altLang="ja-JP" sz="1600" dirty="0"/>
                        <a:t>COD</a:t>
                      </a:r>
                      <a:r>
                        <a:rPr kumimoji="1" lang="ja-JP" altLang="en-US" sz="1600" dirty="0" err="1"/>
                        <a:t>、</a:t>
                      </a:r>
                      <a:r>
                        <a:rPr kumimoji="1" lang="ja-JP" altLang="en-US" sz="1600" dirty="0"/>
                        <a:t>全窒素、　</a:t>
                      </a:r>
                      <a:endParaRPr kumimoji="1" lang="en-US" altLang="ja-JP" sz="1600" dirty="0"/>
                    </a:p>
                    <a:p>
                      <a:pPr marL="0" indent="180975" algn="just"/>
                      <a:r>
                        <a:rPr kumimoji="1" lang="ja-JP" altLang="en-US" sz="1600" dirty="0"/>
                        <a:t>　 全</a:t>
                      </a:r>
                      <a:r>
                        <a:rPr kumimoji="1" lang="ja-JP" altLang="en-US" sz="1600" dirty="0" err="1"/>
                        <a:t>りん</a:t>
                      </a:r>
                      <a:r>
                        <a:rPr kumimoji="1" lang="ja-JP" altLang="en-US" sz="1600" dirty="0"/>
                        <a:t>、大腸菌群数）</a:t>
                      </a:r>
                      <a:endParaRPr kumimoji="1" lang="en-US" altLang="ja-JP" sz="1600" dirty="0"/>
                    </a:p>
                    <a:p>
                      <a:pPr marL="0" indent="180975" algn="l"/>
                      <a:r>
                        <a:rPr kumimoji="1" lang="ja-JP" altLang="en-US" sz="1600" dirty="0"/>
                        <a:t>・ユーティリティ等に関する事項</a:t>
                      </a:r>
                      <a:endParaRPr kumimoji="1" lang="en-US" altLang="ja-JP" sz="1600" dirty="0"/>
                    </a:p>
                    <a:p>
                      <a:pPr marL="0" indent="180975" algn="just"/>
                      <a:r>
                        <a:rPr kumimoji="1" lang="ja-JP" altLang="en-US" sz="1600" dirty="0"/>
                        <a:t>（電力量、燃料、薬品等）</a:t>
                      </a:r>
                      <a:endParaRPr kumimoji="1" lang="en-US" altLang="ja-JP" sz="1600" dirty="0"/>
                    </a:p>
                    <a:p>
                      <a:pPr marL="0"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dirty="0"/>
                    </a:p>
                    <a:p>
                      <a:pPr marL="0"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dirty="0"/>
                        <a:t>（頻度）毎月報告・監視</a:t>
                      </a:r>
                      <a:endParaRPr kumimoji="1" lang="en-US" altLang="ja-JP" sz="1600" dirty="0"/>
                    </a:p>
                    <a:p>
                      <a:pPr marL="0" indent="180975" algn="just"/>
                      <a:endParaRPr kumimoji="1" lang="en-US" altLang="ja-JP" sz="1600" dirty="0"/>
                    </a:p>
                  </a:txBody>
                  <a:tcPr anchor="ctr"/>
                </a:tc>
                <a:extLst>
                  <a:ext uri="{0D108BD9-81ED-4DB2-BD59-A6C34878D82A}">
                    <a16:rowId xmlns:a16="http://schemas.microsoft.com/office/drawing/2014/main" val="2889943566"/>
                  </a:ext>
                </a:extLst>
              </a:tr>
            </a:tbl>
          </a:graphicData>
        </a:graphic>
      </p:graphicFrame>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5</a:t>
            </a:fld>
            <a:endParaRPr kumimoji="1" lang="ja-JP" altLang="en-US"/>
          </a:p>
        </p:txBody>
      </p:sp>
    </p:spTree>
    <p:extLst>
      <p:ext uri="{BB962C8B-B14F-4D97-AF65-F5344CB8AC3E}">
        <p14:creationId xmlns:p14="http://schemas.microsoft.com/office/powerpoint/2010/main" val="421235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6</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212080" y="673475"/>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06681" y="793838"/>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pic>
        <p:nvPicPr>
          <p:cNvPr id="3" name="図 2">
            <a:extLst>
              <a:ext uri="{FF2B5EF4-FFF2-40B4-BE49-F238E27FC236}">
                <a16:creationId xmlns:a16="http://schemas.microsoft.com/office/drawing/2014/main" id="{1889A7C8-C6C6-85AC-66E4-9E5D5B7AB999}"/>
              </a:ext>
            </a:extLst>
          </p:cNvPr>
          <p:cNvPicPr>
            <a:picLocks noChangeAspect="1"/>
          </p:cNvPicPr>
          <p:nvPr/>
        </p:nvPicPr>
        <p:blipFill>
          <a:blip r:embed="rId3"/>
          <a:stretch>
            <a:fillRect/>
          </a:stretch>
        </p:blipFill>
        <p:spPr>
          <a:xfrm>
            <a:off x="521677" y="1954133"/>
            <a:ext cx="8862646" cy="4772194"/>
          </a:xfrm>
          <a:prstGeom prst="rect">
            <a:avLst/>
          </a:prstGeom>
        </p:spPr>
      </p:pic>
    </p:spTree>
    <p:extLst>
      <p:ext uri="{BB962C8B-B14F-4D97-AF65-F5344CB8AC3E}">
        <p14:creationId xmlns:p14="http://schemas.microsoft.com/office/powerpoint/2010/main" val="390109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7</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342322" y="668253"/>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sp>
        <p:nvSpPr>
          <p:cNvPr id="10"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88616"/>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pic>
        <p:nvPicPr>
          <p:cNvPr id="2" name="図 1">
            <a:extLst>
              <a:ext uri="{FF2B5EF4-FFF2-40B4-BE49-F238E27FC236}">
                <a16:creationId xmlns:a16="http://schemas.microsoft.com/office/drawing/2014/main" id="{A7E492A1-77E7-84D2-FA10-F9D78F2E2934}"/>
              </a:ext>
            </a:extLst>
          </p:cNvPr>
          <p:cNvPicPr>
            <a:picLocks noChangeAspect="1"/>
          </p:cNvPicPr>
          <p:nvPr/>
        </p:nvPicPr>
        <p:blipFill>
          <a:blip r:embed="rId3"/>
          <a:stretch>
            <a:fillRect/>
          </a:stretch>
        </p:blipFill>
        <p:spPr>
          <a:xfrm>
            <a:off x="244813" y="2008995"/>
            <a:ext cx="9416374" cy="3891203"/>
          </a:xfrm>
          <a:prstGeom prst="rect">
            <a:avLst/>
          </a:prstGeom>
        </p:spPr>
      </p:pic>
    </p:spTree>
    <p:extLst>
      <p:ext uri="{BB962C8B-B14F-4D97-AF65-F5344CB8AC3E}">
        <p14:creationId xmlns:p14="http://schemas.microsoft.com/office/powerpoint/2010/main" val="425628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8</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63301"/>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299569" y="642938"/>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pic>
        <p:nvPicPr>
          <p:cNvPr id="3" name="図 2">
            <a:extLst>
              <a:ext uri="{FF2B5EF4-FFF2-40B4-BE49-F238E27FC236}">
                <a16:creationId xmlns:a16="http://schemas.microsoft.com/office/drawing/2014/main" id="{01AF5DF6-0057-2A56-A5DB-CF705E433CC4}"/>
              </a:ext>
            </a:extLst>
          </p:cNvPr>
          <p:cNvPicPr>
            <a:picLocks noChangeAspect="1"/>
          </p:cNvPicPr>
          <p:nvPr/>
        </p:nvPicPr>
        <p:blipFill>
          <a:blip r:embed="rId3"/>
          <a:stretch>
            <a:fillRect/>
          </a:stretch>
        </p:blipFill>
        <p:spPr>
          <a:xfrm>
            <a:off x="115711" y="2001178"/>
            <a:ext cx="9674578" cy="2855644"/>
          </a:xfrm>
          <a:prstGeom prst="rect">
            <a:avLst/>
          </a:prstGeom>
        </p:spPr>
      </p:pic>
    </p:spTree>
    <p:extLst>
      <p:ext uri="{BB962C8B-B14F-4D97-AF65-F5344CB8AC3E}">
        <p14:creationId xmlns:p14="http://schemas.microsoft.com/office/powerpoint/2010/main" val="137061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9</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graphicFrame>
        <p:nvGraphicFramePr>
          <p:cNvPr id="6" name="オブジェクト 5">
            <a:extLst>
              <a:ext uri="{FF2B5EF4-FFF2-40B4-BE49-F238E27FC236}">
                <a16:creationId xmlns:a16="http://schemas.microsoft.com/office/drawing/2014/main" id="{19A576B0-07D2-A5AD-EB10-BFD0A08E7E19}"/>
              </a:ext>
            </a:extLst>
          </p:cNvPr>
          <p:cNvGraphicFramePr>
            <a:graphicFrameLocks noChangeAspect="1"/>
          </p:cNvGraphicFramePr>
          <p:nvPr>
            <p:extLst>
              <p:ext uri="{D42A27DB-BD31-4B8C-83A1-F6EECF244321}">
                <p14:modId xmlns:p14="http://schemas.microsoft.com/office/powerpoint/2010/main" val="557384107"/>
              </p:ext>
            </p:extLst>
          </p:nvPr>
        </p:nvGraphicFramePr>
        <p:xfrm>
          <a:off x="584550" y="1377341"/>
          <a:ext cx="8207025" cy="5131363"/>
        </p:xfrm>
        <a:graphic>
          <a:graphicData uri="http://schemas.openxmlformats.org/presentationml/2006/ole">
            <mc:AlternateContent xmlns:mc="http://schemas.openxmlformats.org/markup-compatibility/2006">
              <mc:Choice xmlns:v="urn:schemas-microsoft-com:vml" Requires="v">
                <p:oleObj name="Worksheet" r:id="rId3" imgW="10649097" imgH="6657963" progId="Excel.Sheet.12">
                  <p:embed/>
                </p:oleObj>
              </mc:Choice>
              <mc:Fallback>
                <p:oleObj name="Worksheet" r:id="rId3" imgW="10649097" imgH="6657963" progId="Excel.Sheet.12">
                  <p:embed/>
                  <p:pic>
                    <p:nvPicPr>
                      <p:cNvPr id="0" name=""/>
                      <p:cNvPicPr/>
                      <p:nvPr/>
                    </p:nvPicPr>
                    <p:blipFill>
                      <a:blip r:embed="rId4"/>
                      <a:stretch>
                        <a:fillRect/>
                      </a:stretch>
                    </p:blipFill>
                    <p:spPr>
                      <a:xfrm>
                        <a:off x="584550" y="1377341"/>
                        <a:ext cx="8207025" cy="5131363"/>
                      </a:xfrm>
                      <a:prstGeom prst="rect">
                        <a:avLst/>
                      </a:prstGeom>
                    </p:spPr>
                  </p:pic>
                </p:oleObj>
              </mc:Fallback>
            </mc:AlternateContent>
          </a:graphicData>
        </a:graphic>
      </p:graphicFrame>
    </p:spTree>
    <p:extLst>
      <p:ext uri="{BB962C8B-B14F-4D97-AF65-F5344CB8AC3E}">
        <p14:creationId xmlns:p14="http://schemas.microsoft.com/office/powerpoint/2010/main" val="3737745767"/>
      </p:ext>
    </p:extLst>
  </p:cSld>
  <p:clrMapOvr>
    <a:masterClrMapping/>
  </p:clrMapOvr>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中心">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A56964-9638-4B1E-AE6C-A3D192840C6D}" vid="{480E88D5-7D79-4461-B68A-B034BBD280C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13576</TotalTime>
  <Words>8043</Words>
  <PresentationFormat>A4 210 x 297 mm</PresentationFormat>
  <Paragraphs>1405</Paragraphs>
  <Slides>49</Slides>
  <Notes>49</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67" baseType="lpstr">
      <vt:lpstr>BIZ UDPゴシック</vt:lpstr>
      <vt:lpstr>BIZ UDP明朝 Medium</vt:lpstr>
      <vt:lpstr>BIZ UDゴシック</vt:lpstr>
      <vt:lpstr>HGPｺﾞｼｯｸE</vt:lpstr>
      <vt:lpstr>HGP創英角ｺﾞｼｯｸUB</vt:lpstr>
      <vt:lpstr>HG丸ｺﾞｼｯｸM-PRO</vt:lpstr>
      <vt:lpstr>Meiryo UI</vt:lpstr>
      <vt:lpstr>ＭＳ ゴシック</vt:lpstr>
      <vt:lpstr>ＭＳ 明朝</vt:lpstr>
      <vt:lpstr>メイリオ</vt:lpstr>
      <vt:lpstr>游ゴシック</vt:lpstr>
      <vt:lpstr>游明朝</vt:lpstr>
      <vt:lpstr>Arial</vt:lpstr>
      <vt:lpstr>Century</vt:lpstr>
      <vt:lpstr>Segoe UI</vt:lpstr>
      <vt:lpstr>Wingdings</vt:lpstr>
      <vt:lpstr>テーマ1</vt:lpstr>
      <vt:lpstr>Worksheet</vt:lpstr>
      <vt:lpstr>PowerPoint プレゼンテーション</vt:lpstr>
      <vt:lpstr>説明資料目次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「人材」「技術」「情報」を最大限に活用し、重点施策を推進するとともに、アウトプットの最大化、業務品質の向上を通じて、ビジョン実現を目指す。</vt:lpstr>
      <vt:lpstr>モニタリング方法の見直し(案)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包括委託の業務数量変動への対応 （主に管路施設）</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2024-01-29T04:14:43Z</cp:lastPrinted>
  <dcterms:created xsi:type="dcterms:W3CDTF">2021-08-03T04:56:31Z</dcterms:created>
  <dcterms:modified xsi:type="dcterms:W3CDTF">2024-07-08T09:13:49Z</dcterms:modified>
</cp:coreProperties>
</file>