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4"/>
  </p:notesMasterIdLst>
  <p:sldIdLst>
    <p:sldId id="295" r:id="rId3"/>
    <p:sldId id="420" r:id="rId4"/>
    <p:sldId id="306" r:id="rId5"/>
    <p:sldId id="274" r:id="rId6"/>
    <p:sldId id="1057" r:id="rId7"/>
    <p:sldId id="345" r:id="rId8"/>
    <p:sldId id="358" r:id="rId9"/>
    <p:sldId id="360" r:id="rId10"/>
    <p:sldId id="361" r:id="rId11"/>
    <p:sldId id="368" r:id="rId12"/>
    <p:sldId id="369" r:id="rId13"/>
    <p:sldId id="370" r:id="rId14"/>
    <p:sldId id="376" r:id="rId15"/>
    <p:sldId id="328" r:id="rId16"/>
    <p:sldId id="407" r:id="rId17"/>
    <p:sldId id="1033" r:id="rId18"/>
    <p:sldId id="1032" r:id="rId19"/>
    <p:sldId id="1072" r:id="rId20"/>
    <p:sldId id="1031" r:id="rId21"/>
    <p:sldId id="1073" r:id="rId22"/>
    <p:sldId id="1074" r:id="rId23"/>
    <p:sldId id="363" r:id="rId24"/>
    <p:sldId id="404" r:id="rId25"/>
    <p:sldId id="418" r:id="rId26"/>
    <p:sldId id="1062" r:id="rId27"/>
    <p:sldId id="1066" r:id="rId28"/>
    <p:sldId id="1067" r:id="rId29"/>
    <p:sldId id="313" r:id="rId30"/>
    <p:sldId id="1068" r:id="rId31"/>
    <p:sldId id="1069" r:id="rId32"/>
    <p:sldId id="1070" r:id="rId33"/>
    <p:sldId id="383" r:id="rId34"/>
    <p:sldId id="338" r:id="rId35"/>
    <p:sldId id="1061" r:id="rId36"/>
    <p:sldId id="388" r:id="rId37"/>
    <p:sldId id="1034" r:id="rId38"/>
    <p:sldId id="1035" r:id="rId39"/>
    <p:sldId id="1036" r:id="rId40"/>
    <p:sldId id="1075" r:id="rId41"/>
    <p:sldId id="1059" r:id="rId42"/>
    <p:sldId id="390" r:id="rId43"/>
    <p:sldId id="1071" r:id="rId44"/>
    <p:sldId id="1060" r:id="rId45"/>
    <p:sldId id="1039" r:id="rId46"/>
    <p:sldId id="391" r:id="rId47"/>
    <p:sldId id="1049" r:id="rId48"/>
    <p:sldId id="1050" r:id="rId49"/>
    <p:sldId id="1048" r:id="rId50"/>
    <p:sldId id="1051" r:id="rId51"/>
    <p:sldId id="422" r:id="rId52"/>
    <p:sldId id="1029" r:id="rId53"/>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森川　公一朗" initials="森川　公一朗" lastIdx="1" clrIdx="0">
    <p:extLst>
      <p:ext uri="{19B8F6BF-5375-455C-9EA6-DF929625EA0E}">
        <p15:presenceInfo xmlns:p15="http://schemas.microsoft.com/office/powerpoint/2012/main" userId="森川　公一朗"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101"/>
    <a:srgbClr val="00FFFF"/>
    <a:srgbClr val="FFFF99"/>
    <a:srgbClr val="0000CC"/>
    <a:srgbClr val="D2DEE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81505" autoAdjust="0"/>
  </p:normalViewPr>
  <p:slideViewPr>
    <p:cSldViewPr snapToGrid="0">
      <p:cViewPr>
        <p:scale>
          <a:sx n="33" d="100"/>
          <a:sy n="33" d="100"/>
        </p:scale>
        <p:origin x="2842" y="758"/>
      </p:cViewPr>
      <p:guideLst/>
    </p:cSldViewPr>
  </p:slideViewPr>
  <p:outlineViewPr>
    <p:cViewPr>
      <p:scale>
        <a:sx n="33" d="100"/>
        <a:sy n="33" d="100"/>
      </p:scale>
      <p:origin x="0" y="-4356"/>
    </p:cViewPr>
  </p:outlineViewPr>
  <p:notesTextViewPr>
    <p:cViewPr>
      <p:scale>
        <a:sx n="125" d="100"/>
        <a:sy n="125" d="100"/>
      </p:scale>
      <p:origin x="0" y="0"/>
    </p:cViewPr>
  </p:notesTextViewPr>
  <p:notesViewPr>
    <p:cSldViewPr snapToGrid="0">
      <p:cViewPr varScale="1">
        <p:scale>
          <a:sx n="57" d="100"/>
          <a:sy n="57" d="100"/>
        </p:scale>
        <p:origin x="3269"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5626601\Desktop\0602&#27700;&#20301;&#12487;&#12540;&#12479;(&#24321;&#22825;&#12289;&#21335;&#28207;&#31532;2&#12289;&#20303;&#2527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8100" cap="rnd">
              <a:solidFill>
                <a:schemeClr val="accent1"/>
              </a:solidFill>
              <a:round/>
            </a:ln>
            <a:effectLst/>
          </c:spPr>
          <c:marker>
            <c:symbol val="none"/>
          </c:marker>
          <c:xVal>
            <c:numRef>
              <c:f>'弁天 (グラフ用)'!$B$5:$B$184</c:f>
              <c:numCache>
                <c:formatCode>h:mm</c:formatCode>
                <c:ptCount val="180"/>
                <c:pt idx="0">
                  <c:v>0.41666666666666669</c:v>
                </c:pt>
                <c:pt idx="1">
                  <c:v>0.41736111111111113</c:v>
                </c:pt>
                <c:pt idx="2">
                  <c:v>0.41805555555555601</c:v>
                </c:pt>
                <c:pt idx="3">
                  <c:v>0.41875000000000001</c:v>
                </c:pt>
                <c:pt idx="4">
                  <c:v>0.41944444444444401</c:v>
                </c:pt>
                <c:pt idx="5">
                  <c:v>0.42013888888888901</c:v>
                </c:pt>
                <c:pt idx="6">
                  <c:v>0.420833333333333</c:v>
                </c:pt>
                <c:pt idx="7">
                  <c:v>0.421527777777778</c:v>
                </c:pt>
                <c:pt idx="8">
                  <c:v>0.422222222222222</c:v>
                </c:pt>
                <c:pt idx="9">
                  <c:v>0.422916666666667</c:v>
                </c:pt>
                <c:pt idx="10">
                  <c:v>0.42361111111111099</c:v>
                </c:pt>
                <c:pt idx="11">
                  <c:v>0.42430555555555599</c:v>
                </c:pt>
                <c:pt idx="12">
                  <c:v>0.42499999999999999</c:v>
                </c:pt>
                <c:pt idx="13">
                  <c:v>0.42569444444444399</c:v>
                </c:pt>
                <c:pt idx="14">
                  <c:v>0.42638888888888898</c:v>
                </c:pt>
                <c:pt idx="15">
                  <c:v>0.42708333333333298</c:v>
                </c:pt>
                <c:pt idx="16">
                  <c:v>0.42777777777777798</c:v>
                </c:pt>
                <c:pt idx="17">
                  <c:v>0.42847222222222198</c:v>
                </c:pt>
                <c:pt idx="18">
                  <c:v>0.42916666666666697</c:v>
                </c:pt>
                <c:pt idx="19">
                  <c:v>0.42986111111111103</c:v>
                </c:pt>
                <c:pt idx="20">
                  <c:v>0.43055555555555503</c:v>
                </c:pt>
                <c:pt idx="21">
                  <c:v>0.43125000000000002</c:v>
                </c:pt>
                <c:pt idx="22">
                  <c:v>0.43194444444444402</c:v>
                </c:pt>
                <c:pt idx="23">
                  <c:v>0.43263888888888902</c:v>
                </c:pt>
                <c:pt idx="24">
                  <c:v>0.43333333333333302</c:v>
                </c:pt>
                <c:pt idx="25">
                  <c:v>0.43402777777777801</c:v>
                </c:pt>
                <c:pt idx="26">
                  <c:v>0.43472222222222201</c:v>
                </c:pt>
                <c:pt idx="27">
                  <c:v>0.43541666666666701</c:v>
                </c:pt>
                <c:pt idx="28">
                  <c:v>0.43611111111111101</c:v>
                </c:pt>
                <c:pt idx="29">
                  <c:v>0.436805555555556</c:v>
                </c:pt>
                <c:pt idx="30">
                  <c:v>0.4375</c:v>
                </c:pt>
                <c:pt idx="31">
                  <c:v>0.438194444444444</c:v>
                </c:pt>
                <c:pt idx="32">
                  <c:v>0.43888888888888899</c:v>
                </c:pt>
                <c:pt idx="33">
                  <c:v>0.43958333333333299</c:v>
                </c:pt>
                <c:pt idx="34">
                  <c:v>0.44027777777777799</c:v>
                </c:pt>
                <c:pt idx="35">
                  <c:v>0.44097222222222199</c:v>
                </c:pt>
                <c:pt idx="36">
                  <c:v>0.44166666666666698</c:v>
                </c:pt>
                <c:pt idx="37">
                  <c:v>0.44236111111111098</c:v>
                </c:pt>
                <c:pt idx="38">
                  <c:v>0.44305555555555498</c:v>
                </c:pt>
                <c:pt idx="39">
                  <c:v>0.44374999999999998</c:v>
                </c:pt>
                <c:pt idx="40">
                  <c:v>0.44444444444444398</c:v>
                </c:pt>
                <c:pt idx="41">
                  <c:v>0.44513888888888897</c:v>
                </c:pt>
                <c:pt idx="42">
                  <c:v>0.44583333333333303</c:v>
                </c:pt>
                <c:pt idx="43">
                  <c:v>0.44652777777777802</c:v>
                </c:pt>
                <c:pt idx="44">
                  <c:v>0.44722222222222202</c:v>
                </c:pt>
                <c:pt idx="45">
                  <c:v>0.44791666666666702</c:v>
                </c:pt>
                <c:pt idx="46">
                  <c:v>0.44861111111111102</c:v>
                </c:pt>
                <c:pt idx="47">
                  <c:v>0.44930555555555601</c:v>
                </c:pt>
                <c:pt idx="48">
                  <c:v>0.45</c:v>
                </c:pt>
                <c:pt idx="49">
                  <c:v>0.45069444444444401</c:v>
                </c:pt>
                <c:pt idx="50">
                  <c:v>0.45138888888888901</c:v>
                </c:pt>
                <c:pt idx="51">
                  <c:v>0.452083333333333</c:v>
                </c:pt>
                <c:pt idx="52">
                  <c:v>0.452777777777778</c:v>
                </c:pt>
                <c:pt idx="53">
                  <c:v>0.453472222222222</c:v>
                </c:pt>
                <c:pt idx="54">
                  <c:v>0.454166666666667</c:v>
                </c:pt>
                <c:pt idx="55">
                  <c:v>0.45486111111111099</c:v>
                </c:pt>
                <c:pt idx="56">
                  <c:v>0.45555555555555499</c:v>
                </c:pt>
                <c:pt idx="57">
                  <c:v>0.45624999999999999</c:v>
                </c:pt>
                <c:pt idx="58">
                  <c:v>0.45694444444444399</c:v>
                </c:pt>
                <c:pt idx="59">
                  <c:v>0.45763888888888898</c:v>
                </c:pt>
                <c:pt idx="60">
                  <c:v>0.45833333333333298</c:v>
                </c:pt>
                <c:pt idx="61">
                  <c:v>0.45902777777777798</c:v>
                </c:pt>
                <c:pt idx="62">
                  <c:v>0.45972222222222198</c:v>
                </c:pt>
                <c:pt idx="63">
                  <c:v>0.46041666666666597</c:v>
                </c:pt>
                <c:pt idx="64">
                  <c:v>0.46111111111111103</c:v>
                </c:pt>
                <c:pt idx="65">
                  <c:v>0.46180555555555503</c:v>
                </c:pt>
                <c:pt idx="66">
                  <c:v>0.46250000000000002</c:v>
                </c:pt>
                <c:pt idx="67">
                  <c:v>0.46319444444444402</c:v>
                </c:pt>
                <c:pt idx="68">
                  <c:v>0.46388888888888902</c:v>
                </c:pt>
                <c:pt idx="69">
                  <c:v>0.46458333333333302</c:v>
                </c:pt>
                <c:pt idx="70">
                  <c:v>0.46527777777777801</c:v>
                </c:pt>
                <c:pt idx="71">
                  <c:v>0.46597222222222201</c:v>
                </c:pt>
                <c:pt idx="72">
                  <c:v>0.46666666666666701</c:v>
                </c:pt>
                <c:pt idx="73">
                  <c:v>0.46736111111111101</c:v>
                </c:pt>
                <c:pt idx="74">
                  <c:v>0.468055555555555</c:v>
                </c:pt>
                <c:pt idx="75">
                  <c:v>0.46875</c:v>
                </c:pt>
                <c:pt idx="76">
                  <c:v>0.469444444444444</c:v>
                </c:pt>
                <c:pt idx="77">
                  <c:v>0.47013888888888899</c:v>
                </c:pt>
                <c:pt idx="78">
                  <c:v>0.47083333333333299</c:v>
                </c:pt>
                <c:pt idx="79">
                  <c:v>0.47152777777777799</c:v>
                </c:pt>
                <c:pt idx="80">
                  <c:v>0.47222222222222199</c:v>
                </c:pt>
                <c:pt idx="81">
                  <c:v>0.47291666666666599</c:v>
                </c:pt>
                <c:pt idx="82">
                  <c:v>0.47361111111111098</c:v>
                </c:pt>
                <c:pt idx="83">
                  <c:v>0.47430555555555498</c:v>
                </c:pt>
                <c:pt idx="84">
                  <c:v>0.47499999999999998</c:v>
                </c:pt>
                <c:pt idx="85">
                  <c:v>0.47569444444444398</c:v>
                </c:pt>
                <c:pt idx="86">
                  <c:v>0.47638888888888897</c:v>
                </c:pt>
                <c:pt idx="87">
                  <c:v>0.47708333333333303</c:v>
                </c:pt>
                <c:pt idx="88">
                  <c:v>0.47777777777777802</c:v>
                </c:pt>
                <c:pt idx="89">
                  <c:v>0.47847222222222202</c:v>
                </c:pt>
                <c:pt idx="90">
                  <c:v>0.47916666666666602</c:v>
                </c:pt>
                <c:pt idx="91">
                  <c:v>0.47986111111111102</c:v>
                </c:pt>
                <c:pt idx="92">
                  <c:v>0.48055555555555501</c:v>
                </c:pt>
                <c:pt idx="93">
                  <c:v>0.48125000000000001</c:v>
                </c:pt>
                <c:pt idx="94">
                  <c:v>0.48194444444444401</c:v>
                </c:pt>
                <c:pt idx="95">
                  <c:v>0.48263888888888901</c:v>
                </c:pt>
                <c:pt idx="96">
                  <c:v>0.483333333333333</c:v>
                </c:pt>
                <c:pt idx="97">
                  <c:v>0.484027777777778</c:v>
                </c:pt>
                <c:pt idx="98">
                  <c:v>0.484722222222222</c:v>
                </c:pt>
                <c:pt idx="99">
                  <c:v>0.485416666666666</c:v>
                </c:pt>
                <c:pt idx="100">
                  <c:v>0.48611111111111099</c:v>
                </c:pt>
                <c:pt idx="101">
                  <c:v>0.48680555555555499</c:v>
                </c:pt>
                <c:pt idx="102">
                  <c:v>0.48749999999999999</c:v>
                </c:pt>
                <c:pt idx="103">
                  <c:v>0.48819444444444399</c:v>
                </c:pt>
                <c:pt idx="104">
                  <c:v>0.48888888888888898</c:v>
                </c:pt>
                <c:pt idx="105">
                  <c:v>0.48958333333333298</c:v>
                </c:pt>
                <c:pt idx="106">
                  <c:v>0.49027777777777698</c:v>
                </c:pt>
                <c:pt idx="107">
                  <c:v>0.49097222222222198</c:v>
                </c:pt>
                <c:pt idx="108">
                  <c:v>0.49166666666666597</c:v>
                </c:pt>
                <c:pt idx="109">
                  <c:v>0.49236111111111103</c:v>
                </c:pt>
                <c:pt idx="110">
                  <c:v>0.49305555555555503</c:v>
                </c:pt>
                <c:pt idx="111">
                  <c:v>0.49375000000000002</c:v>
                </c:pt>
                <c:pt idx="112">
                  <c:v>0.49444444444444402</c:v>
                </c:pt>
                <c:pt idx="113">
                  <c:v>0.49513888888888902</c:v>
                </c:pt>
                <c:pt idx="114">
                  <c:v>0.49583333333333302</c:v>
                </c:pt>
                <c:pt idx="115">
                  <c:v>0.49652777777777701</c:v>
                </c:pt>
                <c:pt idx="116">
                  <c:v>0.49722222222222201</c:v>
                </c:pt>
                <c:pt idx="117">
                  <c:v>0.49791666666666601</c:v>
                </c:pt>
                <c:pt idx="118">
                  <c:v>0.49861111111111101</c:v>
                </c:pt>
                <c:pt idx="119">
                  <c:v>0.499305555555555</c:v>
                </c:pt>
                <c:pt idx="120">
                  <c:v>0.499999999999999</c:v>
                </c:pt>
                <c:pt idx="121">
                  <c:v>0.500694444444443</c:v>
                </c:pt>
                <c:pt idx="122">
                  <c:v>0.501388888888887</c:v>
                </c:pt>
                <c:pt idx="123">
                  <c:v>0.50208333333333099</c:v>
                </c:pt>
                <c:pt idx="124">
                  <c:v>0.50277777777777499</c:v>
                </c:pt>
                <c:pt idx="125">
                  <c:v>0.50347222222221899</c:v>
                </c:pt>
                <c:pt idx="126">
                  <c:v>0.50416666666666299</c:v>
                </c:pt>
                <c:pt idx="127">
                  <c:v>0.50486111111110699</c:v>
                </c:pt>
                <c:pt idx="128">
                  <c:v>0.50555555555555098</c:v>
                </c:pt>
                <c:pt idx="129">
                  <c:v>0.50624999999999498</c:v>
                </c:pt>
                <c:pt idx="130">
                  <c:v>0.50694444444443898</c:v>
                </c:pt>
                <c:pt idx="131">
                  <c:v>0.50763888888888298</c:v>
                </c:pt>
                <c:pt idx="132">
                  <c:v>0.50833333333332698</c:v>
                </c:pt>
                <c:pt idx="133">
                  <c:v>0.50902777777777097</c:v>
                </c:pt>
                <c:pt idx="134">
                  <c:v>0.50972222222221497</c:v>
                </c:pt>
                <c:pt idx="135">
                  <c:v>0.51041666666665897</c:v>
                </c:pt>
                <c:pt idx="136">
                  <c:v>0.51111111111110297</c:v>
                </c:pt>
                <c:pt idx="137">
                  <c:v>0.51180555555554696</c:v>
                </c:pt>
                <c:pt idx="138">
                  <c:v>0.51249999999999096</c:v>
                </c:pt>
                <c:pt idx="139">
                  <c:v>0.51319444444443496</c:v>
                </c:pt>
                <c:pt idx="140">
                  <c:v>0.51388888888887896</c:v>
                </c:pt>
                <c:pt idx="141">
                  <c:v>0.51458333333332296</c:v>
                </c:pt>
                <c:pt idx="142">
                  <c:v>0.51527777777776695</c:v>
                </c:pt>
                <c:pt idx="143">
                  <c:v>0.51597222222221095</c:v>
                </c:pt>
                <c:pt idx="144">
                  <c:v>0.51666666666665495</c:v>
                </c:pt>
                <c:pt idx="145">
                  <c:v>0.51736111111109895</c:v>
                </c:pt>
                <c:pt idx="146">
                  <c:v>0.51805555555554295</c:v>
                </c:pt>
                <c:pt idx="147">
                  <c:v>0.51874999999998705</c:v>
                </c:pt>
                <c:pt idx="148">
                  <c:v>0.51944444444443105</c:v>
                </c:pt>
                <c:pt idx="149">
                  <c:v>0.52013888888887505</c:v>
                </c:pt>
                <c:pt idx="150">
                  <c:v>0.52083333333331905</c:v>
                </c:pt>
                <c:pt idx="151">
                  <c:v>0.52152777777776305</c:v>
                </c:pt>
                <c:pt idx="152">
                  <c:v>0.52222222222220704</c:v>
                </c:pt>
                <c:pt idx="153">
                  <c:v>0.52291666666665104</c:v>
                </c:pt>
                <c:pt idx="154">
                  <c:v>0.52361111111109504</c:v>
                </c:pt>
                <c:pt idx="155">
                  <c:v>0.52430555555553904</c:v>
                </c:pt>
                <c:pt idx="156">
                  <c:v>0.52499999999998304</c:v>
                </c:pt>
                <c:pt idx="157">
                  <c:v>0.52569444444442703</c:v>
                </c:pt>
                <c:pt idx="158">
                  <c:v>0.52638888888887103</c:v>
                </c:pt>
                <c:pt idx="159">
                  <c:v>0.52708333333331503</c:v>
                </c:pt>
                <c:pt idx="160">
                  <c:v>0.52777777777775903</c:v>
                </c:pt>
                <c:pt idx="161">
                  <c:v>0.52847222222220303</c:v>
                </c:pt>
                <c:pt idx="162">
                  <c:v>0.52916666666664702</c:v>
                </c:pt>
                <c:pt idx="163">
                  <c:v>0.52986111111109102</c:v>
                </c:pt>
                <c:pt idx="164">
                  <c:v>0.53055555555553502</c:v>
                </c:pt>
                <c:pt idx="165">
                  <c:v>0.53124999999997902</c:v>
                </c:pt>
                <c:pt idx="166">
                  <c:v>0.53194444444442301</c:v>
                </c:pt>
                <c:pt idx="167">
                  <c:v>0.53263888888886701</c:v>
                </c:pt>
                <c:pt idx="168">
                  <c:v>0.53333333333331101</c:v>
                </c:pt>
                <c:pt idx="169">
                  <c:v>0.53402777777775501</c:v>
                </c:pt>
                <c:pt idx="170">
                  <c:v>0.53472222222219901</c:v>
                </c:pt>
                <c:pt idx="171">
                  <c:v>0.535416666666643</c:v>
                </c:pt>
                <c:pt idx="172">
                  <c:v>0.536111111111087</c:v>
                </c:pt>
                <c:pt idx="173">
                  <c:v>0.536805555555531</c:v>
                </c:pt>
                <c:pt idx="174">
                  <c:v>0.537499999999975</c:v>
                </c:pt>
                <c:pt idx="175">
                  <c:v>0.538194444444419</c:v>
                </c:pt>
                <c:pt idx="176">
                  <c:v>0.53888888888886299</c:v>
                </c:pt>
                <c:pt idx="177">
                  <c:v>0.53958333333330699</c:v>
                </c:pt>
                <c:pt idx="178">
                  <c:v>0.54027777777775099</c:v>
                </c:pt>
                <c:pt idx="179">
                  <c:v>0.54097222222219499</c:v>
                </c:pt>
              </c:numCache>
            </c:numRef>
          </c:xVal>
          <c:yVal>
            <c:numRef>
              <c:f>'弁天 (グラフ用)'!$C$5:$C$184</c:f>
              <c:numCache>
                <c:formatCode>#,##0.00;"OP "\-#,##0.00</c:formatCode>
                <c:ptCount val="180"/>
                <c:pt idx="0">
                  <c:v>-18.25</c:v>
                </c:pt>
                <c:pt idx="1">
                  <c:v>-18.22</c:v>
                </c:pt>
                <c:pt idx="2">
                  <c:v>-18.149999999999999</c:v>
                </c:pt>
                <c:pt idx="3">
                  <c:v>-18.079999999999998</c:v>
                </c:pt>
                <c:pt idx="4">
                  <c:v>-18.02</c:v>
                </c:pt>
                <c:pt idx="5">
                  <c:v>-17.940000000000001</c:v>
                </c:pt>
                <c:pt idx="6">
                  <c:v>-17.899999999999999</c:v>
                </c:pt>
                <c:pt idx="7">
                  <c:v>-18.09</c:v>
                </c:pt>
                <c:pt idx="8">
                  <c:v>-18.18</c:v>
                </c:pt>
                <c:pt idx="9">
                  <c:v>-18.13</c:v>
                </c:pt>
                <c:pt idx="10">
                  <c:v>-18.059999999999999</c:v>
                </c:pt>
                <c:pt idx="11">
                  <c:v>-18.02</c:v>
                </c:pt>
                <c:pt idx="12">
                  <c:v>-17.940000000000001</c:v>
                </c:pt>
                <c:pt idx="13">
                  <c:v>-17.91</c:v>
                </c:pt>
                <c:pt idx="14">
                  <c:v>-17.88</c:v>
                </c:pt>
                <c:pt idx="15">
                  <c:v>-17.86</c:v>
                </c:pt>
                <c:pt idx="16">
                  <c:v>-17.86</c:v>
                </c:pt>
                <c:pt idx="17">
                  <c:v>-18.13</c:v>
                </c:pt>
                <c:pt idx="18">
                  <c:v>-18.350000000000001</c:v>
                </c:pt>
                <c:pt idx="19">
                  <c:v>-18.38</c:v>
                </c:pt>
                <c:pt idx="20">
                  <c:v>-18.38</c:v>
                </c:pt>
                <c:pt idx="21">
                  <c:v>-18.399999999999999</c:v>
                </c:pt>
                <c:pt idx="22">
                  <c:v>-18.399999999999999</c:v>
                </c:pt>
                <c:pt idx="23">
                  <c:v>-18.420000000000002</c:v>
                </c:pt>
                <c:pt idx="24">
                  <c:v>-18.46</c:v>
                </c:pt>
                <c:pt idx="25">
                  <c:v>-18.48</c:v>
                </c:pt>
                <c:pt idx="26">
                  <c:v>-18.489999999999998</c:v>
                </c:pt>
                <c:pt idx="27">
                  <c:v>-18.5</c:v>
                </c:pt>
                <c:pt idx="28">
                  <c:v>-18.48</c:v>
                </c:pt>
                <c:pt idx="29">
                  <c:v>-18.489999999999998</c:v>
                </c:pt>
                <c:pt idx="30">
                  <c:v>-18.48</c:v>
                </c:pt>
                <c:pt idx="31">
                  <c:v>-18.489999999999998</c:v>
                </c:pt>
                <c:pt idx="32">
                  <c:v>-18.399999999999999</c:v>
                </c:pt>
                <c:pt idx="33">
                  <c:v>-18.37</c:v>
                </c:pt>
                <c:pt idx="34">
                  <c:v>-18.34</c:v>
                </c:pt>
                <c:pt idx="35">
                  <c:v>-18.29</c:v>
                </c:pt>
                <c:pt idx="36">
                  <c:v>-18.170000000000002</c:v>
                </c:pt>
                <c:pt idx="37">
                  <c:v>-18.18</c:v>
                </c:pt>
                <c:pt idx="38">
                  <c:v>-18.079999999999998</c:v>
                </c:pt>
                <c:pt idx="39">
                  <c:v>-18.100000000000001</c:v>
                </c:pt>
                <c:pt idx="40">
                  <c:v>-18.059999999999999</c:v>
                </c:pt>
                <c:pt idx="41">
                  <c:v>-17.97</c:v>
                </c:pt>
                <c:pt idx="42">
                  <c:v>-18.010000000000002</c:v>
                </c:pt>
                <c:pt idx="43">
                  <c:v>-17.98</c:v>
                </c:pt>
                <c:pt idx="44">
                  <c:v>-17.96</c:v>
                </c:pt>
                <c:pt idx="45">
                  <c:v>-17.920000000000002</c:v>
                </c:pt>
                <c:pt idx="46">
                  <c:v>-17.829999999999998</c:v>
                </c:pt>
                <c:pt idx="47">
                  <c:v>-18.100000000000001</c:v>
                </c:pt>
                <c:pt idx="48">
                  <c:v>-18.32</c:v>
                </c:pt>
                <c:pt idx="49">
                  <c:v>-18.27</c:v>
                </c:pt>
                <c:pt idx="50">
                  <c:v>-18.329999999999998</c:v>
                </c:pt>
                <c:pt idx="51">
                  <c:v>-18.260000000000002</c:v>
                </c:pt>
                <c:pt idx="52">
                  <c:v>-18.149999999999999</c:v>
                </c:pt>
                <c:pt idx="53">
                  <c:v>-18.13</c:v>
                </c:pt>
                <c:pt idx="54">
                  <c:v>-18.079999999999998</c:v>
                </c:pt>
                <c:pt idx="55">
                  <c:v>-17.989999999999998</c:v>
                </c:pt>
                <c:pt idx="56">
                  <c:v>-18.03</c:v>
                </c:pt>
                <c:pt idx="57">
                  <c:v>-17.95</c:v>
                </c:pt>
                <c:pt idx="58">
                  <c:v>-17.93</c:v>
                </c:pt>
                <c:pt idx="59">
                  <c:v>-17.95</c:v>
                </c:pt>
                <c:pt idx="60">
                  <c:v>-17.940000000000001</c:v>
                </c:pt>
                <c:pt idx="61">
                  <c:v>-18</c:v>
                </c:pt>
                <c:pt idx="62">
                  <c:v>-18.079999999999998</c:v>
                </c:pt>
                <c:pt idx="63">
                  <c:v>-18.09</c:v>
                </c:pt>
                <c:pt idx="64">
                  <c:v>-18.14</c:v>
                </c:pt>
                <c:pt idx="65">
                  <c:v>-18.22</c:v>
                </c:pt>
                <c:pt idx="66">
                  <c:v>-18.23</c:v>
                </c:pt>
                <c:pt idx="67">
                  <c:v>-18.239999999999998</c:v>
                </c:pt>
                <c:pt idx="68">
                  <c:v>-18.23</c:v>
                </c:pt>
                <c:pt idx="69">
                  <c:v>-18.29</c:v>
                </c:pt>
                <c:pt idx="70">
                  <c:v>-18.260000000000002</c:v>
                </c:pt>
                <c:pt idx="71">
                  <c:v>-18.27</c:v>
                </c:pt>
                <c:pt idx="72">
                  <c:v>-18.3</c:v>
                </c:pt>
                <c:pt idx="73">
                  <c:v>-18.3</c:v>
                </c:pt>
                <c:pt idx="74">
                  <c:v>-18.260000000000002</c:v>
                </c:pt>
                <c:pt idx="75">
                  <c:v>-18.13</c:v>
                </c:pt>
                <c:pt idx="76">
                  <c:v>-18</c:v>
                </c:pt>
                <c:pt idx="77">
                  <c:v>-17.809999999999999</c:v>
                </c:pt>
                <c:pt idx="78">
                  <c:v>-17.579999999999998</c:v>
                </c:pt>
                <c:pt idx="79">
                  <c:v>-17.48</c:v>
                </c:pt>
                <c:pt idx="80">
                  <c:v>-17.32</c:v>
                </c:pt>
                <c:pt idx="81">
                  <c:v>-17.18</c:v>
                </c:pt>
                <c:pt idx="82">
                  <c:v>-17.02</c:v>
                </c:pt>
                <c:pt idx="83">
                  <c:v>-16.79</c:v>
                </c:pt>
                <c:pt idx="84">
                  <c:v>-16.510000000000002</c:v>
                </c:pt>
                <c:pt idx="85">
                  <c:v>-16.21</c:v>
                </c:pt>
                <c:pt idx="86">
                  <c:v>-15.64</c:v>
                </c:pt>
                <c:pt idx="87">
                  <c:v>-14.26</c:v>
                </c:pt>
                <c:pt idx="88">
                  <c:v>-12.16</c:v>
                </c:pt>
                <c:pt idx="89">
                  <c:v>-8.9600000000000009</c:v>
                </c:pt>
                <c:pt idx="90">
                  <c:v>-4.37</c:v>
                </c:pt>
                <c:pt idx="91">
                  <c:v>-4.58</c:v>
                </c:pt>
                <c:pt idx="92">
                  <c:v>-5.37</c:v>
                </c:pt>
                <c:pt idx="93">
                  <c:v>-9.18</c:v>
                </c:pt>
                <c:pt idx="94">
                  <c:v>-9.1999999999999993</c:v>
                </c:pt>
                <c:pt idx="95">
                  <c:v>-8.41</c:v>
                </c:pt>
                <c:pt idx="96">
                  <c:v>-10.119999999999999</c:v>
                </c:pt>
                <c:pt idx="97">
                  <c:v>-6.5</c:v>
                </c:pt>
                <c:pt idx="98">
                  <c:v>-6.71</c:v>
                </c:pt>
                <c:pt idx="99">
                  <c:v>-7.06</c:v>
                </c:pt>
                <c:pt idx="100">
                  <c:v>-4.16</c:v>
                </c:pt>
                <c:pt idx="101">
                  <c:v>-5.36</c:v>
                </c:pt>
                <c:pt idx="102">
                  <c:v>-7.6</c:v>
                </c:pt>
                <c:pt idx="103">
                  <c:v>-7.26</c:v>
                </c:pt>
                <c:pt idx="104">
                  <c:v>-6.94</c:v>
                </c:pt>
                <c:pt idx="105">
                  <c:v>-7</c:v>
                </c:pt>
                <c:pt idx="106">
                  <c:v>-7.07</c:v>
                </c:pt>
                <c:pt idx="107">
                  <c:v>-8.48</c:v>
                </c:pt>
                <c:pt idx="108">
                  <c:v>-8.23</c:v>
                </c:pt>
                <c:pt idx="109">
                  <c:v>-8.0299999999999994</c:v>
                </c:pt>
                <c:pt idx="110">
                  <c:v>-8.1</c:v>
                </c:pt>
                <c:pt idx="111">
                  <c:v>-6.58</c:v>
                </c:pt>
                <c:pt idx="112">
                  <c:v>-6.94</c:v>
                </c:pt>
                <c:pt idx="113">
                  <c:v>-7.44</c:v>
                </c:pt>
                <c:pt idx="114">
                  <c:v>-7.48</c:v>
                </c:pt>
                <c:pt idx="115">
                  <c:v>-7.6</c:v>
                </c:pt>
                <c:pt idx="116">
                  <c:v>-7.78</c:v>
                </c:pt>
                <c:pt idx="117">
                  <c:v>-7.82</c:v>
                </c:pt>
                <c:pt idx="118">
                  <c:v>-8.74</c:v>
                </c:pt>
                <c:pt idx="119">
                  <c:v>-9.59</c:v>
                </c:pt>
                <c:pt idx="120">
                  <c:v>-9.39</c:v>
                </c:pt>
                <c:pt idx="121">
                  <c:v>-9.4</c:v>
                </c:pt>
                <c:pt idx="122">
                  <c:v>-9.34</c:v>
                </c:pt>
                <c:pt idx="123">
                  <c:v>-9.56</c:v>
                </c:pt>
                <c:pt idx="124">
                  <c:v>-9.6</c:v>
                </c:pt>
                <c:pt idx="125">
                  <c:v>-9.74</c:v>
                </c:pt>
                <c:pt idx="126">
                  <c:v>-9.9</c:v>
                </c:pt>
                <c:pt idx="127">
                  <c:v>-10.130000000000001</c:v>
                </c:pt>
                <c:pt idx="128">
                  <c:v>-10.4</c:v>
                </c:pt>
                <c:pt idx="129">
                  <c:v>-10.73</c:v>
                </c:pt>
                <c:pt idx="130">
                  <c:v>-11.19</c:v>
                </c:pt>
                <c:pt idx="131">
                  <c:v>-12.44</c:v>
                </c:pt>
                <c:pt idx="132">
                  <c:v>-12.82</c:v>
                </c:pt>
                <c:pt idx="133">
                  <c:v>-14.33</c:v>
                </c:pt>
                <c:pt idx="134">
                  <c:v>-15.26</c:v>
                </c:pt>
                <c:pt idx="135">
                  <c:v>-15.21</c:v>
                </c:pt>
                <c:pt idx="136">
                  <c:v>-15.29</c:v>
                </c:pt>
                <c:pt idx="137">
                  <c:v>-15.58</c:v>
                </c:pt>
                <c:pt idx="138">
                  <c:v>-15.7</c:v>
                </c:pt>
                <c:pt idx="139">
                  <c:v>-15.82</c:v>
                </c:pt>
                <c:pt idx="140">
                  <c:v>-16.23</c:v>
                </c:pt>
                <c:pt idx="141">
                  <c:v>-16.21</c:v>
                </c:pt>
                <c:pt idx="142">
                  <c:v>-16.38</c:v>
                </c:pt>
                <c:pt idx="143">
                  <c:v>-16.559999999999999</c:v>
                </c:pt>
                <c:pt idx="144">
                  <c:v>-16.75</c:v>
                </c:pt>
                <c:pt idx="145">
                  <c:v>-17.23</c:v>
                </c:pt>
                <c:pt idx="146">
                  <c:v>-17.28</c:v>
                </c:pt>
                <c:pt idx="147">
                  <c:v>-17.41</c:v>
                </c:pt>
                <c:pt idx="148">
                  <c:v>-17.510000000000002</c:v>
                </c:pt>
                <c:pt idx="149">
                  <c:v>-17.73</c:v>
                </c:pt>
                <c:pt idx="150">
                  <c:v>-17.899999999999999</c:v>
                </c:pt>
                <c:pt idx="151">
                  <c:v>-18.010000000000002</c:v>
                </c:pt>
                <c:pt idx="152">
                  <c:v>-18.190000000000001</c:v>
                </c:pt>
                <c:pt idx="153">
                  <c:v>-17.95</c:v>
                </c:pt>
                <c:pt idx="154">
                  <c:v>-17.91</c:v>
                </c:pt>
                <c:pt idx="155">
                  <c:v>-17.96</c:v>
                </c:pt>
                <c:pt idx="156">
                  <c:v>-18.100000000000001</c:v>
                </c:pt>
                <c:pt idx="157">
                  <c:v>-18.170000000000002</c:v>
                </c:pt>
                <c:pt idx="158">
                  <c:v>-18.28</c:v>
                </c:pt>
                <c:pt idx="159">
                  <c:v>-18.36</c:v>
                </c:pt>
                <c:pt idx="160">
                  <c:v>-18.46</c:v>
                </c:pt>
                <c:pt idx="161">
                  <c:v>-18.39</c:v>
                </c:pt>
                <c:pt idx="162">
                  <c:v>-18.149999999999999</c:v>
                </c:pt>
                <c:pt idx="163">
                  <c:v>-18.149999999999999</c:v>
                </c:pt>
                <c:pt idx="164">
                  <c:v>-18.13</c:v>
                </c:pt>
                <c:pt idx="165">
                  <c:v>-18.2</c:v>
                </c:pt>
                <c:pt idx="166">
                  <c:v>-18.190000000000001</c:v>
                </c:pt>
                <c:pt idx="167">
                  <c:v>-18</c:v>
                </c:pt>
                <c:pt idx="168">
                  <c:v>-17.91</c:v>
                </c:pt>
                <c:pt idx="169">
                  <c:v>-17.88</c:v>
                </c:pt>
                <c:pt idx="170">
                  <c:v>-17.899999999999999</c:v>
                </c:pt>
                <c:pt idx="171">
                  <c:v>-17.920000000000002</c:v>
                </c:pt>
                <c:pt idx="172">
                  <c:v>-17.93</c:v>
                </c:pt>
                <c:pt idx="173">
                  <c:v>-17.93</c:v>
                </c:pt>
                <c:pt idx="174">
                  <c:v>-17.95</c:v>
                </c:pt>
                <c:pt idx="175">
                  <c:v>-17.95</c:v>
                </c:pt>
                <c:pt idx="176">
                  <c:v>-17.989999999999998</c:v>
                </c:pt>
                <c:pt idx="177">
                  <c:v>-17.989999999999998</c:v>
                </c:pt>
                <c:pt idx="178">
                  <c:v>-18</c:v>
                </c:pt>
                <c:pt idx="179">
                  <c:v>-17.98</c:v>
                </c:pt>
              </c:numCache>
            </c:numRef>
          </c:yVal>
          <c:smooth val="0"/>
          <c:extLst>
            <c:ext xmlns:c16="http://schemas.microsoft.com/office/drawing/2014/chart" uri="{C3380CC4-5D6E-409C-BE32-E72D297353CC}">
              <c16:uniqueId val="{00000000-33CD-4421-864F-38168462A30C}"/>
            </c:ext>
          </c:extLst>
        </c:ser>
        <c:ser>
          <c:idx val="1"/>
          <c:order val="1"/>
          <c:spPr>
            <a:ln w="38100" cap="rnd">
              <a:solidFill>
                <a:srgbClr val="FF0000"/>
              </a:solidFill>
              <a:round/>
            </a:ln>
            <a:effectLst/>
          </c:spPr>
          <c:marker>
            <c:symbol val="none"/>
          </c:marker>
          <c:xVal>
            <c:numRef>
              <c:f>'弁天 (グラフ用)'!$B$5:$B$184</c:f>
              <c:numCache>
                <c:formatCode>h:mm</c:formatCode>
                <c:ptCount val="180"/>
                <c:pt idx="0">
                  <c:v>0.41666666666666669</c:v>
                </c:pt>
                <c:pt idx="1">
                  <c:v>0.41736111111111113</c:v>
                </c:pt>
                <c:pt idx="2">
                  <c:v>0.41805555555555601</c:v>
                </c:pt>
                <c:pt idx="3">
                  <c:v>0.41875000000000001</c:v>
                </c:pt>
                <c:pt idx="4">
                  <c:v>0.41944444444444401</c:v>
                </c:pt>
                <c:pt idx="5">
                  <c:v>0.42013888888888901</c:v>
                </c:pt>
                <c:pt idx="6">
                  <c:v>0.420833333333333</c:v>
                </c:pt>
                <c:pt idx="7">
                  <c:v>0.421527777777778</c:v>
                </c:pt>
                <c:pt idx="8">
                  <c:v>0.422222222222222</c:v>
                </c:pt>
                <c:pt idx="9">
                  <c:v>0.422916666666667</c:v>
                </c:pt>
                <c:pt idx="10">
                  <c:v>0.42361111111111099</c:v>
                </c:pt>
                <c:pt idx="11">
                  <c:v>0.42430555555555599</c:v>
                </c:pt>
                <c:pt idx="12">
                  <c:v>0.42499999999999999</c:v>
                </c:pt>
                <c:pt idx="13">
                  <c:v>0.42569444444444399</c:v>
                </c:pt>
                <c:pt idx="14">
                  <c:v>0.42638888888888898</c:v>
                </c:pt>
                <c:pt idx="15">
                  <c:v>0.42708333333333298</c:v>
                </c:pt>
                <c:pt idx="16">
                  <c:v>0.42777777777777798</c:v>
                </c:pt>
                <c:pt idx="17">
                  <c:v>0.42847222222222198</c:v>
                </c:pt>
                <c:pt idx="18">
                  <c:v>0.42916666666666697</c:v>
                </c:pt>
                <c:pt idx="19">
                  <c:v>0.42986111111111103</c:v>
                </c:pt>
                <c:pt idx="20">
                  <c:v>0.43055555555555503</c:v>
                </c:pt>
                <c:pt idx="21">
                  <c:v>0.43125000000000002</c:v>
                </c:pt>
                <c:pt idx="22">
                  <c:v>0.43194444444444402</c:v>
                </c:pt>
                <c:pt idx="23">
                  <c:v>0.43263888888888902</c:v>
                </c:pt>
                <c:pt idx="24">
                  <c:v>0.43333333333333302</c:v>
                </c:pt>
                <c:pt idx="25">
                  <c:v>0.43402777777777801</c:v>
                </c:pt>
                <c:pt idx="26">
                  <c:v>0.43472222222222201</c:v>
                </c:pt>
                <c:pt idx="27">
                  <c:v>0.43541666666666701</c:v>
                </c:pt>
                <c:pt idx="28">
                  <c:v>0.43611111111111101</c:v>
                </c:pt>
                <c:pt idx="29">
                  <c:v>0.436805555555556</c:v>
                </c:pt>
                <c:pt idx="30">
                  <c:v>0.4375</c:v>
                </c:pt>
                <c:pt idx="31">
                  <c:v>0.438194444444444</c:v>
                </c:pt>
                <c:pt idx="32">
                  <c:v>0.43888888888888899</c:v>
                </c:pt>
                <c:pt idx="33">
                  <c:v>0.43958333333333299</c:v>
                </c:pt>
                <c:pt idx="34">
                  <c:v>0.44027777777777799</c:v>
                </c:pt>
                <c:pt idx="35">
                  <c:v>0.44097222222222199</c:v>
                </c:pt>
                <c:pt idx="36">
                  <c:v>0.44166666666666698</c:v>
                </c:pt>
                <c:pt idx="37">
                  <c:v>0.44236111111111098</c:v>
                </c:pt>
                <c:pt idx="38">
                  <c:v>0.44305555555555498</c:v>
                </c:pt>
                <c:pt idx="39">
                  <c:v>0.44374999999999998</c:v>
                </c:pt>
                <c:pt idx="40">
                  <c:v>0.44444444444444398</c:v>
                </c:pt>
                <c:pt idx="41">
                  <c:v>0.44513888888888897</c:v>
                </c:pt>
                <c:pt idx="42">
                  <c:v>0.44583333333333303</c:v>
                </c:pt>
                <c:pt idx="43">
                  <c:v>0.44652777777777802</c:v>
                </c:pt>
                <c:pt idx="44">
                  <c:v>0.44722222222222202</c:v>
                </c:pt>
                <c:pt idx="45">
                  <c:v>0.44791666666666702</c:v>
                </c:pt>
                <c:pt idx="46">
                  <c:v>0.44861111111111102</c:v>
                </c:pt>
                <c:pt idx="47">
                  <c:v>0.44930555555555601</c:v>
                </c:pt>
                <c:pt idx="48">
                  <c:v>0.45</c:v>
                </c:pt>
                <c:pt idx="49">
                  <c:v>0.45069444444444401</c:v>
                </c:pt>
                <c:pt idx="50">
                  <c:v>0.45138888888888901</c:v>
                </c:pt>
                <c:pt idx="51">
                  <c:v>0.452083333333333</c:v>
                </c:pt>
                <c:pt idx="52">
                  <c:v>0.452777777777778</c:v>
                </c:pt>
                <c:pt idx="53">
                  <c:v>0.453472222222222</c:v>
                </c:pt>
                <c:pt idx="54">
                  <c:v>0.454166666666667</c:v>
                </c:pt>
                <c:pt idx="55">
                  <c:v>0.45486111111111099</c:v>
                </c:pt>
                <c:pt idx="56">
                  <c:v>0.45555555555555499</c:v>
                </c:pt>
                <c:pt idx="57">
                  <c:v>0.45624999999999999</c:v>
                </c:pt>
                <c:pt idx="58">
                  <c:v>0.45694444444444399</c:v>
                </c:pt>
                <c:pt idx="59">
                  <c:v>0.45763888888888898</c:v>
                </c:pt>
                <c:pt idx="60">
                  <c:v>0.45833333333333298</c:v>
                </c:pt>
                <c:pt idx="61">
                  <c:v>0.45902777777777798</c:v>
                </c:pt>
                <c:pt idx="62">
                  <c:v>0.45972222222222198</c:v>
                </c:pt>
                <c:pt idx="63">
                  <c:v>0.46041666666666597</c:v>
                </c:pt>
                <c:pt idx="64">
                  <c:v>0.46111111111111103</c:v>
                </c:pt>
                <c:pt idx="65">
                  <c:v>0.46180555555555503</c:v>
                </c:pt>
                <c:pt idx="66">
                  <c:v>0.46250000000000002</c:v>
                </c:pt>
                <c:pt idx="67">
                  <c:v>0.46319444444444402</c:v>
                </c:pt>
                <c:pt idx="68">
                  <c:v>0.46388888888888902</c:v>
                </c:pt>
                <c:pt idx="69">
                  <c:v>0.46458333333333302</c:v>
                </c:pt>
                <c:pt idx="70">
                  <c:v>0.46527777777777801</c:v>
                </c:pt>
                <c:pt idx="71">
                  <c:v>0.46597222222222201</c:v>
                </c:pt>
                <c:pt idx="72">
                  <c:v>0.46666666666666701</c:v>
                </c:pt>
                <c:pt idx="73">
                  <c:v>0.46736111111111101</c:v>
                </c:pt>
                <c:pt idx="74">
                  <c:v>0.468055555555555</c:v>
                </c:pt>
                <c:pt idx="75">
                  <c:v>0.46875</c:v>
                </c:pt>
                <c:pt idx="76">
                  <c:v>0.469444444444444</c:v>
                </c:pt>
                <c:pt idx="77">
                  <c:v>0.47013888888888899</c:v>
                </c:pt>
                <c:pt idx="78">
                  <c:v>0.47083333333333299</c:v>
                </c:pt>
                <c:pt idx="79">
                  <c:v>0.47152777777777799</c:v>
                </c:pt>
                <c:pt idx="80">
                  <c:v>0.47222222222222199</c:v>
                </c:pt>
                <c:pt idx="81">
                  <c:v>0.47291666666666599</c:v>
                </c:pt>
                <c:pt idx="82">
                  <c:v>0.47361111111111098</c:v>
                </c:pt>
                <c:pt idx="83">
                  <c:v>0.47430555555555498</c:v>
                </c:pt>
                <c:pt idx="84">
                  <c:v>0.47499999999999998</c:v>
                </c:pt>
                <c:pt idx="85">
                  <c:v>0.47569444444444398</c:v>
                </c:pt>
                <c:pt idx="86">
                  <c:v>0.47638888888888897</c:v>
                </c:pt>
                <c:pt idx="87">
                  <c:v>0.47708333333333303</c:v>
                </c:pt>
                <c:pt idx="88">
                  <c:v>0.47777777777777802</c:v>
                </c:pt>
                <c:pt idx="89">
                  <c:v>0.47847222222222202</c:v>
                </c:pt>
                <c:pt idx="90">
                  <c:v>0.47916666666666602</c:v>
                </c:pt>
                <c:pt idx="91">
                  <c:v>0.47986111111111102</c:v>
                </c:pt>
                <c:pt idx="92">
                  <c:v>0.48055555555555501</c:v>
                </c:pt>
                <c:pt idx="93">
                  <c:v>0.48125000000000001</c:v>
                </c:pt>
                <c:pt idx="94">
                  <c:v>0.48194444444444401</c:v>
                </c:pt>
                <c:pt idx="95">
                  <c:v>0.48263888888888901</c:v>
                </c:pt>
                <c:pt idx="96">
                  <c:v>0.483333333333333</c:v>
                </c:pt>
                <c:pt idx="97">
                  <c:v>0.484027777777778</c:v>
                </c:pt>
                <c:pt idx="98">
                  <c:v>0.484722222222222</c:v>
                </c:pt>
                <c:pt idx="99">
                  <c:v>0.485416666666666</c:v>
                </c:pt>
                <c:pt idx="100">
                  <c:v>0.48611111111111099</c:v>
                </c:pt>
                <c:pt idx="101">
                  <c:v>0.48680555555555499</c:v>
                </c:pt>
                <c:pt idx="102">
                  <c:v>0.48749999999999999</c:v>
                </c:pt>
                <c:pt idx="103">
                  <c:v>0.48819444444444399</c:v>
                </c:pt>
                <c:pt idx="104">
                  <c:v>0.48888888888888898</c:v>
                </c:pt>
                <c:pt idx="105">
                  <c:v>0.48958333333333298</c:v>
                </c:pt>
                <c:pt idx="106">
                  <c:v>0.49027777777777698</c:v>
                </c:pt>
                <c:pt idx="107">
                  <c:v>0.49097222222222198</c:v>
                </c:pt>
                <c:pt idx="108">
                  <c:v>0.49166666666666597</c:v>
                </c:pt>
                <c:pt idx="109">
                  <c:v>0.49236111111111103</c:v>
                </c:pt>
                <c:pt idx="110">
                  <c:v>0.49305555555555503</c:v>
                </c:pt>
                <c:pt idx="111">
                  <c:v>0.49375000000000002</c:v>
                </c:pt>
                <c:pt idx="112">
                  <c:v>0.49444444444444402</c:v>
                </c:pt>
                <c:pt idx="113">
                  <c:v>0.49513888888888902</c:v>
                </c:pt>
                <c:pt idx="114">
                  <c:v>0.49583333333333302</c:v>
                </c:pt>
                <c:pt idx="115">
                  <c:v>0.49652777777777701</c:v>
                </c:pt>
                <c:pt idx="116">
                  <c:v>0.49722222222222201</c:v>
                </c:pt>
                <c:pt idx="117">
                  <c:v>0.49791666666666601</c:v>
                </c:pt>
                <c:pt idx="118">
                  <c:v>0.49861111111111101</c:v>
                </c:pt>
                <c:pt idx="119">
                  <c:v>0.499305555555555</c:v>
                </c:pt>
                <c:pt idx="120">
                  <c:v>0.499999999999999</c:v>
                </c:pt>
                <c:pt idx="121">
                  <c:v>0.500694444444443</c:v>
                </c:pt>
                <c:pt idx="122">
                  <c:v>0.501388888888887</c:v>
                </c:pt>
                <c:pt idx="123">
                  <c:v>0.50208333333333099</c:v>
                </c:pt>
                <c:pt idx="124">
                  <c:v>0.50277777777777499</c:v>
                </c:pt>
                <c:pt idx="125">
                  <c:v>0.50347222222221899</c:v>
                </c:pt>
                <c:pt idx="126">
                  <c:v>0.50416666666666299</c:v>
                </c:pt>
                <c:pt idx="127">
                  <c:v>0.50486111111110699</c:v>
                </c:pt>
                <c:pt idx="128">
                  <c:v>0.50555555555555098</c:v>
                </c:pt>
                <c:pt idx="129">
                  <c:v>0.50624999999999498</c:v>
                </c:pt>
                <c:pt idx="130">
                  <c:v>0.50694444444443898</c:v>
                </c:pt>
                <c:pt idx="131">
                  <c:v>0.50763888888888298</c:v>
                </c:pt>
                <c:pt idx="132">
                  <c:v>0.50833333333332698</c:v>
                </c:pt>
                <c:pt idx="133">
                  <c:v>0.50902777777777097</c:v>
                </c:pt>
                <c:pt idx="134">
                  <c:v>0.50972222222221497</c:v>
                </c:pt>
                <c:pt idx="135">
                  <c:v>0.51041666666665897</c:v>
                </c:pt>
                <c:pt idx="136">
                  <c:v>0.51111111111110297</c:v>
                </c:pt>
                <c:pt idx="137">
                  <c:v>0.51180555555554696</c:v>
                </c:pt>
                <c:pt idx="138">
                  <c:v>0.51249999999999096</c:v>
                </c:pt>
                <c:pt idx="139">
                  <c:v>0.51319444444443496</c:v>
                </c:pt>
                <c:pt idx="140">
                  <c:v>0.51388888888887896</c:v>
                </c:pt>
                <c:pt idx="141">
                  <c:v>0.51458333333332296</c:v>
                </c:pt>
                <c:pt idx="142">
                  <c:v>0.51527777777776695</c:v>
                </c:pt>
                <c:pt idx="143">
                  <c:v>0.51597222222221095</c:v>
                </c:pt>
                <c:pt idx="144">
                  <c:v>0.51666666666665495</c:v>
                </c:pt>
                <c:pt idx="145">
                  <c:v>0.51736111111109895</c:v>
                </c:pt>
                <c:pt idx="146">
                  <c:v>0.51805555555554295</c:v>
                </c:pt>
                <c:pt idx="147">
                  <c:v>0.51874999999998705</c:v>
                </c:pt>
                <c:pt idx="148">
                  <c:v>0.51944444444443105</c:v>
                </c:pt>
                <c:pt idx="149">
                  <c:v>0.52013888888887505</c:v>
                </c:pt>
                <c:pt idx="150">
                  <c:v>0.52083333333331905</c:v>
                </c:pt>
                <c:pt idx="151">
                  <c:v>0.52152777777776305</c:v>
                </c:pt>
                <c:pt idx="152">
                  <c:v>0.52222222222220704</c:v>
                </c:pt>
                <c:pt idx="153">
                  <c:v>0.52291666666665104</c:v>
                </c:pt>
                <c:pt idx="154">
                  <c:v>0.52361111111109504</c:v>
                </c:pt>
                <c:pt idx="155">
                  <c:v>0.52430555555553904</c:v>
                </c:pt>
                <c:pt idx="156">
                  <c:v>0.52499999999998304</c:v>
                </c:pt>
                <c:pt idx="157">
                  <c:v>0.52569444444442703</c:v>
                </c:pt>
                <c:pt idx="158">
                  <c:v>0.52638888888887103</c:v>
                </c:pt>
                <c:pt idx="159">
                  <c:v>0.52708333333331503</c:v>
                </c:pt>
                <c:pt idx="160">
                  <c:v>0.52777777777775903</c:v>
                </c:pt>
                <c:pt idx="161">
                  <c:v>0.52847222222220303</c:v>
                </c:pt>
                <c:pt idx="162">
                  <c:v>0.52916666666664702</c:v>
                </c:pt>
                <c:pt idx="163">
                  <c:v>0.52986111111109102</c:v>
                </c:pt>
                <c:pt idx="164">
                  <c:v>0.53055555555553502</c:v>
                </c:pt>
                <c:pt idx="165">
                  <c:v>0.53124999999997902</c:v>
                </c:pt>
                <c:pt idx="166">
                  <c:v>0.53194444444442301</c:v>
                </c:pt>
                <c:pt idx="167">
                  <c:v>0.53263888888886701</c:v>
                </c:pt>
                <c:pt idx="168">
                  <c:v>0.53333333333331101</c:v>
                </c:pt>
                <c:pt idx="169">
                  <c:v>0.53402777777775501</c:v>
                </c:pt>
                <c:pt idx="170">
                  <c:v>0.53472222222219901</c:v>
                </c:pt>
                <c:pt idx="171">
                  <c:v>0.535416666666643</c:v>
                </c:pt>
                <c:pt idx="172">
                  <c:v>0.536111111111087</c:v>
                </c:pt>
                <c:pt idx="173">
                  <c:v>0.536805555555531</c:v>
                </c:pt>
                <c:pt idx="174">
                  <c:v>0.537499999999975</c:v>
                </c:pt>
                <c:pt idx="175">
                  <c:v>0.538194444444419</c:v>
                </c:pt>
                <c:pt idx="176">
                  <c:v>0.53888888888886299</c:v>
                </c:pt>
                <c:pt idx="177">
                  <c:v>0.53958333333330699</c:v>
                </c:pt>
                <c:pt idx="178">
                  <c:v>0.54027777777775099</c:v>
                </c:pt>
                <c:pt idx="179">
                  <c:v>0.54097222222219499</c:v>
                </c:pt>
              </c:numCache>
            </c:numRef>
          </c:xVal>
          <c:yVal>
            <c:numRef>
              <c:f>'弁天 (グラフ用)'!$D$5:$D$184</c:f>
              <c:numCache>
                <c:formatCode>0.00</c:formatCode>
                <c:ptCount val="180"/>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pt idx="34">
                  <c:v>-15</c:v>
                </c:pt>
                <c:pt idx="35">
                  <c:v>-15</c:v>
                </c:pt>
                <c:pt idx="36">
                  <c:v>-15</c:v>
                </c:pt>
                <c:pt idx="37">
                  <c:v>-15</c:v>
                </c:pt>
                <c:pt idx="38">
                  <c:v>-15</c:v>
                </c:pt>
                <c:pt idx="39">
                  <c:v>-15</c:v>
                </c:pt>
                <c:pt idx="40">
                  <c:v>-15</c:v>
                </c:pt>
                <c:pt idx="41">
                  <c:v>-15</c:v>
                </c:pt>
                <c:pt idx="42">
                  <c:v>-15</c:v>
                </c:pt>
                <c:pt idx="43">
                  <c:v>-15</c:v>
                </c:pt>
                <c:pt idx="44">
                  <c:v>-15</c:v>
                </c:pt>
                <c:pt idx="45">
                  <c:v>-15</c:v>
                </c:pt>
                <c:pt idx="46">
                  <c:v>-15</c:v>
                </c:pt>
                <c:pt idx="47">
                  <c:v>-15</c:v>
                </c:pt>
                <c:pt idx="48">
                  <c:v>-15</c:v>
                </c:pt>
                <c:pt idx="49">
                  <c:v>-15</c:v>
                </c:pt>
                <c:pt idx="50">
                  <c:v>-15</c:v>
                </c:pt>
                <c:pt idx="51">
                  <c:v>-15</c:v>
                </c:pt>
                <c:pt idx="52">
                  <c:v>-15</c:v>
                </c:pt>
                <c:pt idx="53">
                  <c:v>-15</c:v>
                </c:pt>
                <c:pt idx="54">
                  <c:v>-15</c:v>
                </c:pt>
                <c:pt idx="55">
                  <c:v>-15</c:v>
                </c:pt>
                <c:pt idx="56">
                  <c:v>-15</c:v>
                </c:pt>
                <c:pt idx="57">
                  <c:v>-15</c:v>
                </c:pt>
                <c:pt idx="58">
                  <c:v>-15</c:v>
                </c:pt>
                <c:pt idx="59">
                  <c:v>-15</c:v>
                </c:pt>
                <c:pt idx="60">
                  <c:v>-15</c:v>
                </c:pt>
                <c:pt idx="61">
                  <c:v>-15</c:v>
                </c:pt>
                <c:pt idx="62">
                  <c:v>-15</c:v>
                </c:pt>
                <c:pt idx="63">
                  <c:v>-15</c:v>
                </c:pt>
                <c:pt idx="64">
                  <c:v>-15</c:v>
                </c:pt>
                <c:pt idx="65">
                  <c:v>-15</c:v>
                </c:pt>
                <c:pt idx="66">
                  <c:v>-15</c:v>
                </c:pt>
                <c:pt idx="67">
                  <c:v>-15</c:v>
                </c:pt>
                <c:pt idx="68">
                  <c:v>-15</c:v>
                </c:pt>
                <c:pt idx="69">
                  <c:v>-15</c:v>
                </c:pt>
                <c:pt idx="70">
                  <c:v>-15</c:v>
                </c:pt>
                <c:pt idx="71">
                  <c:v>-15</c:v>
                </c:pt>
                <c:pt idx="72">
                  <c:v>-15</c:v>
                </c:pt>
                <c:pt idx="73">
                  <c:v>-15</c:v>
                </c:pt>
                <c:pt idx="74">
                  <c:v>-15</c:v>
                </c:pt>
                <c:pt idx="75">
                  <c:v>-15</c:v>
                </c:pt>
                <c:pt idx="76">
                  <c:v>-15</c:v>
                </c:pt>
                <c:pt idx="77">
                  <c:v>-15</c:v>
                </c:pt>
                <c:pt idx="78">
                  <c:v>-15</c:v>
                </c:pt>
                <c:pt idx="79">
                  <c:v>-15</c:v>
                </c:pt>
                <c:pt idx="80">
                  <c:v>-15</c:v>
                </c:pt>
                <c:pt idx="81">
                  <c:v>-15</c:v>
                </c:pt>
                <c:pt idx="82">
                  <c:v>-15</c:v>
                </c:pt>
                <c:pt idx="83">
                  <c:v>-15</c:v>
                </c:pt>
                <c:pt idx="84">
                  <c:v>-15</c:v>
                </c:pt>
                <c:pt idx="85">
                  <c:v>-15</c:v>
                </c:pt>
                <c:pt idx="86">
                  <c:v>-15</c:v>
                </c:pt>
                <c:pt idx="87">
                  <c:v>-15</c:v>
                </c:pt>
                <c:pt idx="88">
                  <c:v>-15</c:v>
                </c:pt>
                <c:pt idx="89">
                  <c:v>-15</c:v>
                </c:pt>
                <c:pt idx="90">
                  <c:v>-15</c:v>
                </c:pt>
                <c:pt idx="91">
                  <c:v>-15</c:v>
                </c:pt>
                <c:pt idx="92">
                  <c:v>-15</c:v>
                </c:pt>
                <c:pt idx="93">
                  <c:v>-15</c:v>
                </c:pt>
                <c:pt idx="94">
                  <c:v>-15</c:v>
                </c:pt>
                <c:pt idx="95">
                  <c:v>-15</c:v>
                </c:pt>
                <c:pt idx="96">
                  <c:v>-15</c:v>
                </c:pt>
                <c:pt idx="97">
                  <c:v>-15</c:v>
                </c:pt>
                <c:pt idx="98">
                  <c:v>-15</c:v>
                </c:pt>
                <c:pt idx="99">
                  <c:v>-15</c:v>
                </c:pt>
                <c:pt idx="100">
                  <c:v>-15</c:v>
                </c:pt>
                <c:pt idx="101">
                  <c:v>-15</c:v>
                </c:pt>
                <c:pt idx="102">
                  <c:v>-15</c:v>
                </c:pt>
                <c:pt idx="103">
                  <c:v>-15</c:v>
                </c:pt>
                <c:pt idx="104">
                  <c:v>-15</c:v>
                </c:pt>
                <c:pt idx="105">
                  <c:v>-15</c:v>
                </c:pt>
                <c:pt idx="106">
                  <c:v>-15</c:v>
                </c:pt>
                <c:pt idx="107">
                  <c:v>-15</c:v>
                </c:pt>
                <c:pt idx="108">
                  <c:v>-15</c:v>
                </c:pt>
                <c:pt idx="109">
                  <c:v>-15</c:v>
                </c:pt>
                <c:pt idx="110">
                  <c:v>-15</c:v>
                </c:pt>
                <c:pt idx="111">
                  <c:v>-15</c:v>
                </c:pt>
                <c:pt idx="112">
                  <c:v>-15</c:v>
                </c:pt>
                <c:pt idx="113">
                  <c:v>-15</c:v>
                </c:pt>
                <c:pt idx="114">
                  <c:v>-15</c:v>
                </c:pt>
                <c:pt idx="115">
                  <c:v>-15</c:v>
                </c:pt>
                <c:pt idx="116">
                  <c:v>-15</c:v>
                </c:pt>
                <c:pt idx="117">
                  <c:v>-15</c:v>
                </c:pt>
                <c:pt idx="118">
                  <c:v>-15</c:v>
                </c:pt>
                <c:pt idx="119">
                  <c:v>-15</c:v>
                </c:pt>
                <c:pt idx="120">
                  <c:v>-15</c:v>
                </c:pt>
                <c:pt idx="121">
                  <c:v>-15</c:v>
                </c:pt>
                <c:pt idx="122">
                  <c:v>-15</c:v>
                </c:pt>
                <c:pt idx="123">
                  <c:v>-15</c:v>
                </c:pt>
                <c:pt idx="124">
                  <c:v>-15</c:v>
                </c:pt>
                <c:pt idx="125">
                  <c:v>-15</c:v>
                </c:pt>
                <c:pt idx="126">
                  <c:v>-15</c:v>
                </c:pt>
                <c:pt idx="127">
                  <c:v>-15</c:v>
                </c:pt>
                <c:pt idx="128">
                  <c:v>-15</c:v>
                </c:pt>
                <c:pt idx="129">
                  <c:v>-15</c:v>
                </c:pt>
                <c:pt idx="130">
                  <c:v>-15</c:v>
                </c:pt>
                <c:pt idx="131">
                  <c:v>-15</c:v>
                </c:pt>
                <c:pt idx="132">
                  <c:v>-15</c:v>
                </c:pt>
                <c:pt idx="133">
                  <c:v>-15</c:v>
                </c:pt>
                <c:pt idx="134">
                  <c:v>-15</c:v>
                </c:pt>
                <c:pt idx="135">
                  <c:v>-15</c:v>
                </c:pt>
                <c:pt idx="136">
                  <c:v>-15</c:v>
                </c:pt>
                <c:pt idx="137">
                  <c:v>-15</c:v>
                </c:pt>
                <c:pt idx="138">
                  <c:v>-15</c:v>
                </c:pt>
                <c:pt idx="139">
                  <c:v>-15</c:v>
                </c:pt>
                <c:pt idx="140">
                  <c:v>-15</c:v>
                </c:pt>
                <c:pt idx="141">
                  <c:v>-15</c:v>
                </c:pt>
                <c:pt idx="142">
                  <c:v>-15</c:v>
                </c:pt>
                <c:pt idx="143">
                  <c:v>-15</c:v>
                </c:pt>
                <c:pt idx="144">
                  <c:v>-15</c:v>
                </c:pt>
                <c:pt idx="145">
                  <c:v>-15</c:v>
                </c:pt>
                <c:pt idx="146">
                  <c:v>-15</c:v>
                </c:pt>
                <c:pt idx="147">
                  <c:v>-15</c:v>
                </c:pt>
                <c:pt idx="148">
                  <c:v>-15</c:v>
                </c:pt>
                <c:pt idx="149">
                  <c:v>-15</c:v>
                </c:pt>
                <c:pt idx="150">
                  <c:v>-15</c:v>
                </c:pt>
                <c:pt idx="151">
                  <c:v>-15</c:v>
                </c:pt>
                <c:pt idx="152">
                  <c:v>-15</c:v>
                </c:pt>
                <c:pt idx="153">
                  <c:v>-15</c:v>
                </c:pt>
                <c:pt idx="154">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174">
                  <c:v>-15</c:v>
                </c:pt>
                <c:pt idx="175">
                  <c:v>-15</c:v>
                </c:pt>
                <c:pt idx="176">
                  <c:v>-15</c:v>
                </c:pt>
                <c:pt idx="177">
                  <c:v>-15</c:v>
                </c:pt>
                <c:pt idx="178">
                  <c:v>-15</c:v>
                </c:pt>
                <c:pt idx="179">
                  <c:v>-15</c:v>
                </c:pt>
              </c:numCache>
            </c:numRef>
          </c:yVal>
          <c:smooth val="0"/>
          <c:extLst>
            <c:ext xmlns:c16="http://schemas.microsoft.com/office/drawing/2014/chart" uri="{C3380CC4-5D6E-409C-BE32-E72D297353CC}">
              <c16:uniqueId val="{00000001-33CD-4421-864F-38168462A30C}"/>
            </c:ext>
          </c:extLst>
        </c:ser>
        <c:dLbls>
          <c:showLegendKey val="0"/>
          <c:showVal val="0"/>
          <c:showCatName val="0"/>
          <c:showSerName val="0"/>
          <c:showPercent val="0"/>
          <c:showBubbleSize val="0"/>
        </c:dLbls>
        <c:axId val="698814600"/>
        <c:axId val="698814928"/>
      </c:scatterChart>
      <c:valAx>
        <c:axId val="698814600"/>
        <c:scaling>
          <c:orientation val="minMax"/>
          <c:max val="0.52"/>
          <c:min val="0.46"/>
        </c:scaling>
        <c:delete val="0"/>
        <c:axPos val="b"/>
        <c:majorGridlines>
          <c:spPr>
            <a:ln w="9525" cap="flat" cmpd="sng" algn="ctr">
              <a:solidFill>
                <a:schemeClr val="bg1">
                  <a:lumMod val="50000"/>
                </a:schemeClr>
              </a:solidFill>
              <a:round/>
            </a:ln>
            <a:effectLst/>
          </c:spPr>
        </c:majorGridlines>
        <c:numFmt formatCode="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ＭＳ Ｐ明朝" panose="02020600040205080304" pitchFamily="18" charset="-128"/>
                <a:ea typeface="ＭＳ Ｐ明朝" panose="02020600040205080304" pitchFamily="18" charset="-128"/>
                <a:cs typeface="+mn-cs"/>
              </a:defRPr>
            </a:pPr>
            <a:endParaRPr lang="ja-JP"/>
          </a:p>
        </c:txPr>
        <c:crossAx val="698814928"/>
        <c:crosses val="autoZero"/>
        <c:crossBetween val="midCat"/>
      </c:valAx>
      <c:valAx>
        <c:axId val="698814928"/>
        <c:scaling>
          <c:orientation val="minMax"/>
        </c:scaling>
        <c:delete val="0"/>
        <c:axPos val="l"/>
        <c:majorGridlines>
          <c:spPr>
            <a:ln w="9525" cap="flat" cmpd="sng" algn="ctr">
              <a:solidFill>
                <a:schemeClr val="bg1">
                  <a:lumMod val="50000"/>
                </a:schemeClr>
              </a:solidFill>
              <a:round/>
            </a:ln>
            <a:effectLst/>
          </c:spPr>
        </c:majorGridlines>
        <c:numFmt formatCode="#,##0.00;&quot;OP &quot;\-#,##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ＭＳ Ｐ明朝" panose="02020600040205080304" pitchFamily="18" charset="-128"/>
                <a:ea typeface="ＭＳ Ｐ明朝" panose="02020600040205080304" pitchFamily="18" charset="-128"/>
                <a:cs typeface="+mn-cs"/>
              </a:defRPr>
            </a:pPr>
            <a:endParaRPr lang="ja-JP"/>
          </a:p>
        </c:txPr>
        <c:crossAx val="698814600"/>
        <c:crosses val="autoZero"/>
        <c:crossBetween val="midCat"/>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事故件数</c:v>
                </c:pt>
              </c:strCache>
            </c:strRef>
          </c:tx>
          <c:spPr>
            <a:ln>
              <a:solidFill>
                <a:schemeClr val="tx1"/>
              </a:solidFill>
            </a:ln>
          </c:spPr>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8C0-4E3E-A0C6-6CDD8CC8467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8C0-4E3E-A0C6-6CDD8CC8467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8C0-4E3E-A0C6-6CDD8CC8467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8C0-4E3E-A0C6-6CDD8CC8467C}"/>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E8C0-4E3E-A0C6-6CDD8CC8467C}"/>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extLst>
                <c:ext xmlns:c16="http://schemas.microsoft.com/office/drawing/2014/chart" uri="{C3380CC4-5D6E-409C-BE32-E72D297353CC}">
                  <c16:uniqueId val="{00000001-E8C0-4E3E-A0C6-6CDD8CC8467C}"/>
                </c:ext>
              </c:extLst>
            </c:dLbl>
            <c:dLbl>
              <c:idx val="1"/>
              <c:layout>
                <c:manualLayout>
                  <c:x val="0.13156688616780515"/>
                  <c:y val="-0.1069425465486218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8C0-4E3E-A0C6-6CDD8CC8467C}"/>
                </c:ext>
              </c:extLst>
            </c:dLbl>
            <c:dLbl>
              <c:idx val="2"/>
              <c:layout>
                <c:manualLayout>
                  <c:x val="0.12548557008682043"/>
                  <c:y val="-6.166020521220345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4494101419101383"/>
                      <c:h val="0.25909637471357039"/>
                    </c:manualLayout>
                  </c15:layout>
                </c:ext>
                <c:ext xmlns:c16="http://schemas.microsoft.com/office/drawing/2014/chart" uri="{C3380CC4-5D6E-409C-BE32-E72D297353CC}">
                  <c16:uniqueId val="{00000005-E8C0-4E3E-A0C6-6CDD8CC8467C}"/>
                </c:ext>
              </c:extLst>
            </c:dLbl>
            <c:dLbl>
              <c:idx val="3"/>
              <c:layout>
                <c:manualLayout>
                  <c:x val="0.10883824323094048"/>
                  <c:y val="0.1465071038782518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7711749155358412"/>
                      <c:h val="0.25909637471357039"/>
                    </c:manualLayout>
                  </c15:layout>
                </c:ext>
                <c:ext xmlns:c16="http://schemas.microsoft.com/office/drawing/2014/chart" uri="{C3380CC4-5D6E-409C-BE32-E72D297353CC}">
                  <c16:uniqueId val="{00000007-E8C0-4E3E-A0C6-6CDD8CC8467C}"/>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extLst>
                <c:ext xmlns:c16="http://schemas.microsoft.com/office/drawing/2014/chart" uri="{C3380CC4-5D6E-409C-BE32-E72D297353CC}">
                  <c16:uniqueId val="{00000009-E8C0-4E3E-A0C6-6CDD8CC8467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下水つまり</c:v>
                </c:pt>
                <c:pt idx="1">
                  <c:v>道路陥没</c:v>
                </c:pt>
                <c:pt idx="2">
                  <c:v>蓋跳ね上げ</c:v>
                </c:pt>
                <c:pt idx="3">
                  <c:v>構造的課題</c:v>
                </c:pt>
                <c:pt idx="4">
                  <c:v>その他</c:v>
                </c:pt>
              </c:strCache>
            </c:strRef>
          </c:cat>
          <c:val>
            <c:numRef>
              <c:f>Sheet1!$B$2:$B$6</c:f>
              <c:numCache>
                <c:formatCode>General</c:formatCode>
                <c:ptCount val="5"/>
                <c:pt idx="0">
                  <c:v>25</c:v>
                </c:pt>
                <c:pt idx="1">
                  <c:v>16</c:v>
                </c:pt>
                <c:pt idx="2">
                  <c:v>6</c:v>
                </c:pt>
                <c:pt idx="3">
                  <c:v>7</c:v>
                </c:pt>
                <c:pt idx="4">
                  <c:v>6</c:v>
                </c:pt>
              </c:numCache>
            </c:numRef>
          </c:val>
          <c:extLst>
            <c:ext xmlns:c16="http://schemas.microsoft.com/office/drawing/2014/chart" uri="{C3380CC4-5D6E-409C-BE32-E72D297353CC}">
              <c16:uniqueId val="{00000000-6FB8-469A-8621-58B5CC8245ED}"/>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6401" cy="248444"/>
          </a:xfrm>
          <a:prstGeom prst="rect">
            <a:avLst/>
          </a:prstGeom>
        </p:spPr>
        <p:txBody>
          <a:bodyPr vert="horz" lIns="91332" tIns="45662" rIns="91332" bIns="4566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94" y="0"/>
            <a:ext cx="2946401" cy="248444"/>
          </a:xfrm>
          <a:prstGeom prst="rect">
            <a:avLst/>
          </a:prstGeom>
        </p:spPr>
        <p:txBody>
          <a:bodyPr vert="horz" lIns="91332" tIns="45662" rIns="91332" bIns="45662" rtlCol="0"/>
          <a:lstStyle>
            <a:lvl1pPr algn="r">
              <a:defRPr sz="1200"/>
            </a:lvl1pPr>
          </a:lstStyle>
          <a:p>
            <a:fld id="{68D9C83F-E5FB-4E0E-B7EE-655761F3C553}" type="datetimeFigureOut">
              <a:rPr kumimoji="1" lang="ja-JP" altLang="en-US" smtClean="0"/>
              <a:t>2024/11/29</a:t>
            </a:fld>
            <a:endParaRPr kumimoji="1" lang="ja-JP" altLang="en-US"/>
          </a:p>
        </p:txBody>
      </p:sp>
      <p:sp>
        <p:nvSpPr>
          <p:cNvPr id="4" name="スライド イメージ プレースホルダー 3"/>
          <p:cNvSpPr>
            <a:spLocks noGrp="1" noRot="1" noChangeAspect="1"/>
          </p:cNvSpPr>
          <p:nvPr>
            <p:ph type="sldImg" idx="2"/>
          </p:nvPr>
        </p:nvSpPr>
        <p:spPr>
          <a:xfrm>
            <a:off x="969963" y="249238"/>
            <a:ext cx="5149850" cy="3565525"/>
          </a:xfrm>
          <a:prstGeom prst="rect">
            <a:avLst/>
          </a:prstGeom>
          <a:noFill/>
          <a:ln w="12700">
            <a:solidFill>
              <a:prstClr val="black"/>
            </a:solidFill>
          </a:ln>
        </p:spPr>
        <p:txBody>
          <a:bodyPr vert="horz" lIns="91332" tIns="45662" rIns="91332" bIns="45662" rtlCol="0" anchor="ctr"/>
          <a:lstStyle/>
          <a:p>
            <a:endParaRPr lang="ja-JP" altLang="en-US"/>
          </a:p>
        </p:txBody>
      </p:sp>
      <p:sp>
        <p:nvSpPr>
          <p:cNvPr id="5" name="ノート プレースホルダー 4"/>
          <p:cNvSpPr>
            <a:spLocks noGrp="1"/>
          </p:cNvSpPr>
          <p:nvPr>
            <p:ph type="body" sz="quarter" idx="3"/>
          </p:nvPr>
        </p:nvSpPr>
        <p:spPr>
          <a:xfrm>
            <a:off x="646793" y="4062941"/>
            <a:ext cx="5954308" cy="5615257"/>
          </a:xfrm>
          <a:prstGeom prst="rect">
            <a:avLst/>
          </a:prstGeom>
        </p:spPr>
        <p:txBody>
          <a:bodyPr vert="horz" lIns="91332" tIns="45662" rIns="91332" bIns="4566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678194"/>
            <a:ext cx="2946401" cy="248444"/>
          </a:xfrm>
          <a:prstGeom prst="rect">
            <a:avLst/>
          </a:prstGeom>
        </p:spPr>
        <p:txBody>
          <a:bodyPr vert="horz" lIns="91332" tIns="45662" rIns="91332" bIns="4566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94" y="9678194"/>
            <a:ext cx="2946401" cy="248444"/>
          </a:xfrm>
          <a:prstGeom prst="rect">
            <a:avLst/>
          </a:prstGeom>
        </p:spPr>
        <p:txBody>
          <a:bodyPr vert="horz" lIns="91332" tIns="45662" rIns="91332" bIns="45662" rtlCol="0" anchor="b"/>
          <a:lstStyle>
            <a:lvl1pPr algn="r">
              <a:defRPr sz="1200"/>
            </a:lvl1pPr>
          </a:lstStyle>
          <a:p>
            <a:fld id="{FDB4C390-704E-47FD-86C2-9A046C79CF26}" type="slidenum">
              <a:rPr kumimoji="1" lang="ja-JP" altLang="en-US" smtClean="0"/>
              <a:t>‹#›</a:t>
            </a:fld>
            <a:endParaRPr kumimoji="1" lang="ja-JP" altLang="en-US"/>
          </a:p>
        </p:txBody>
      </p:sp>
    </p:spTree>
    <p:extLst>
      <p:ext uri="{BB962C8B-B14F-4D97-AF65-F5344CB8AC3E}">
        <p14:creationId xmlns:p14="http://schemas.microsoft.com/office/powerpoint/2010/main" val="37606801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9144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3716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18288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0037" cy="372427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F6DD2ED-2D0F-4113-8EF2-C95DE39AD346}" type="slidenum">
              <a:rPr kumimoji="1" lang="ja-JP" altLang="en-US" smtClean="0"/>
              <a:pPr/>
              <a:t>1</a:t>
            </a:fld>
            <a:endParaRPr kumimoji="1" lang="ja-JP" altLang="en-US"/>
          </a:p>
        </p:txBody>
      </p:sp>
    </p:spTree>
    <p:extLst>
      <p:ext uri="{BB962C8B-B14F-4D97-AF65-F5344CB8AC3E}">
        <p14:creationId xmlns:p14="http://schemas.microsoft.com/office/powerpoint/2010/main" val="428076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pPr defTabSz="913120">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10</a:t>
            </a:fld>
            <a:endParaRPr kumimoji="1" lang="ja-JP" altLang="en-US"/>
          </a:p>
        </p:txBody>
      </p:sp>
    </p:spTree>
    <p:extLst>
      <p:ext uri="{BB962C8B-B14F-4D97-AF65-F5344CB8AC3E}">
        <p14:creationId xmlns:p14="http://schemas.microsoft.com/office/powerpoint/2010/main" val="205615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11</a:t>
            </a:fld>
            <a:endParaRPr kumimoji="1" lang="ja-JP" altLang="en-US"/>
          </a:p>
        </p:txBody>
      </p:sp>
    </p:spTree>
    <p:extLst>
      <p:ext uri="{BB962C8B-B14F-4D97-AF65-F5344CB8AC3E}">
        <p14:creationId xmlns:p14="http://schemas.microsoft.com/office/powerpoint/2010/main" val="71993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12</a:t>
            </a:fld>
            <a:endParaRPr kumimoji="1" lang="ja-JP" altLang="en-US"/>
          </a:p>
        </p:txBody>
      </p:sp>
    </p:spTree>
    <p:extLst>
      <p:ext uri="{BB962C8B-B14F-4D97-AF65-F5344CB8AC3E}">
        <p14:creationId xmlns:p14="http://schemas.microsoft.com/office/powerpoint/2010/main" val="765430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13</a:t>
            </a:fld>
            <a:endParaRPr kumimoji="1" lang="ja-JP" altLang="en-US"/>
          </a:p>
        </p:txBody>
      </p:sp>
    </p:spTree>
    <p:extLst>
      <p:ext uri="{BB962C8B-B14F-4D97-AF65-F5344CB8AC3E}">
        <p14:creationId xmlns:p14="http://schemas.microsoft.com/office/powerpoint/2010/main" val="2265974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9963" y="249238"/>
            <a:ext cx="5151437" cy="3565525"/>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14</a:t>
            </a:fld>
            <a:endParaRPr kumimoji="1" lang="ja-JP" altLang="en-US"/>
          </a:p>
        </p:txBody>
      </p:sp>
    </p:spTree>
    <p:extLst>
      <p:ext uri="{BB962C8B-B14F-4D97-AF65-F5344CB8AC3E}">
        <p14:creationId xmlns:p14="http://schemas.microsoft.com/office/powerpoint/2010/main" val="851423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pPr defTabSz="913120">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15</a:t>
            </a:fld>
            <a:endParaRPr kumimoji="1" lang="ja-JP" altLang="en-US"/>
          </a:p>
        </p:txBody>
      </p:sp>
    </p:spTree>
    <p:extLst>
      <p:ext uri="{BB962C8B-B14F-4D97-AF65-F5344CB8AC3E}">
        <p14:creationId xmlns:p14="http://schemas.microsoft.com/office/powerpoint/2010/main" val="1873587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pPr defTabSz="913120">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16</a:t>
            </a:fld>
            <a:endParaRPr kumimoji="1" lang="ja-JP" altLang="en-US"/>
          </a:p>
        </p:txBody>
      </p:sp>
    </p:spTree>
    <p:extLst>
      <p:ext uri="{BB962C8B-B14F-4D97-AF65-F5344CB8AC3E}">
        <p14:creationId xmlns:p14="http://schemas.microsoft.com/office/powerpoint/2010/main" val="724471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pPr defTabSz="912748">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17</a:t>
            </a:fld>
            <a:endParaRPr kumimoji="1" lang="ja-JP" altLang="en-US"/>
          </a:p>
        </p:txBody>
      </p:sp>
    </p:spTree>
    <p:extLst>
      <p:ext uri="{BB962C8B-B14F-4D97-AF65-F5344CB8AC3E}">
        <p14:creationId xmlns:p14="http://schemas.microsoft.com/office/powerpoint/2010/main" val="88305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6925" y="249238"/>
            <a:ext cx="5500688" cy="3810000"/>
          </a:xfrm>
        </p:spPr>
      </p:sp>
      <p:sp>
        <p:nvSpPr>
          <p:cNvPr id="3" name="ノート プレースホルダー 2"/>
          <p:cNvSpPr>
            <a:spLocks noGrp="1"/>
          </p:cNvSpPr>
          <p:nvPr>
            <p:ph type="body" idx="1"/>
          </p:nvPr>
        </p:nvSpPr>
        <p:spPr/>
        <p:txBody>
          <a:bodyPr/>
          <a:lstStyle/>
          <a:p>
            <a:pPr defTabSz="911563">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18</a:t>
            </a:fld>
            <a:endParaRPr kumimoji="1" lang="ja-JP" altLang="en-US"/>
          </a:p>
        </p:txBody>
      </p:sp>
    </p:spTree>
    <p:extLst>
      <p:ext uri="{BB962C8B-B14F-4D97-AF65-F5344CB8AC3E}">
        <p14:creationId xmlns:p14="http://schemas.microsoft.com/office/powerpoint/2010/main" val="143567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19</a:t>
            </a:fld>
            <a:endParaRPr kumimoji="1" lang="ja-JP" altLang="en-US"/>
          </a:p>
        </p:txBody>
      </p:sp>
    </p:spTree>
    <p:extLst>
      <p:ext uri="{BB962C8B-B14F-4D97-AF65-F5344CB8AC3E}">
        <p14:creationId xmlns:p14="http://schemas.microsoft.com/office/powerpoint/2010/main" val="401940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2</a:t>
            </a:fld>
            <a:endParaRPr kumimoji="1" lang="ja-JP" altLang="en-US"/>
          </a:p>
        </p:txBody>
      </p:sp>
    </p:spTree>
    <p:extLst>
      <p:ext uri="{BB962C8B-B14F-4D97-AF65-F5344CB8AC3E}">
        <p14:creationId xmlns:p14="http://schemas.microsoft.com/office/powerpoint/2010/main" val="4276897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20</a:t>
            </a:fld>
            <a:endParaRPr kumimoji="1" lang="ja-JP" altLang="en-US"/>
          </a:p>
        </p:txBody>
      </p:sp>
    </p:spTree>
    <p:extLst>
      <p:ext uri="{BB962C8B-B14F-4D97-AF65-F5344CB8AC3E}">
        <p14:creationId xmlns:p14="http://schemas.microsoft.com/office/powerpoint/2010/main" val="1199850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56">
              <a:defRPr/>
            </a:pPr>
            <a:endParaRPr lang="ja-JP"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21</a:t>
            </a:fld>
            <a:endParaRPr kumimoji="1" lang="ja-JP" altLang="en-US"/>
          </a:p>
        </p:txBody>
      </p:sp>
    </p:spTree>
    <p:extLst>
      <p:ext uri="{BB962C8B-B14F-4D97-AF65-F5344CB8AC3E}">
        <p14:creationId xmlns:p14="http://schemas.microsoft.com/office/powerpoint/2010/main" val="1105552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22</a:t>
            </a:fld>
            <a:endParaRPr kumimoji="1" lang="ja-JP" altLang="en-US"/>
          </a:p>
        </p:txBody>
      </p:sp>
    </p:spTree>
    <p:extLst>
      <p:ext uri="{BB962C8B-B14F-4D97-AF65-F5344CB8AC3E}">
        <p14:creationId xmlns:p14="http://schemas.microsoft.com/office/powerpoint/2010/main" val="4142581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23</a:t>
            </a:fld>
            <a:endParaRPr kumimoji="1" lang="ja-JP" altLang="en-US"/>
          </a:p>
        </p:txBody>
      </p:sp>
    </p:spTree>
    <p:extLst>
      <p:ext uri="{BB962C8B-B14F-4D97-AF65-F5344CB8AC3E}">
        <p14:creationId xmlns:p14="http://schemas.microsoft.com/office/powerpoint/2010/main" val="4128998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24</a:t>
            </a:fld>
            <a:endParaRPr kumimoji="1" lang="ja-JP" altLang="en-US"/>
          </a:p>
        </p:txBody>
      </p:sp>
    </p:spTree>
    <p:extLst>
      <p:ext uri="{BB962C8B-B14F-4D97-AF65-F5344CB8AC3E}">
        <p14:creationId xmlns:p14="http://schemas.microsoft.com/office/powerpoint/2010/main" val="314325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25</a:t>
            </a:fld>
            <a:endParaRPr kumimoji="1" lang="ja-JP" altLang="en-US"/>
          </a:p>
        </p:txBody>
      </p:sp>
    </p:spTree>
    <p:extLst>
      <p:ext uri="{BB962C8B-B14F-4D97-AF65-F5344CB8AC3E}">
        <p14:creationId xmlns:p14="http://schemas.microsoft.com/office/powerpoint/2010/main" val="929926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26</a:t>
            </a:fld>
            <a:endParaRPr kumimoji="1" lang="ja-JP" altLang="en-US"/>
          </a:p>
        </p:txBody>
      </p:sp>
    </p:spTree>
    <p:extLst>
      <p:ext uri="{BB962C8B-B14F-4D97-AF65-F5344CB8AC3E}">
        <p14:creationId xmlns:p14="http://schemas.microsoft.com/office/powerpoint/2010/main" val="1849589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27</a:t>
            </a:fld>
            <a:endParaRPr kumimoji="1" lang="ja-JP" altLang="en-US"/>
          </a:p>
        </p:txBody>
      </p:sp>
    </p:spTree>
    <p:extLst>
      <p:ext uri="{BB962C8B-B14F-4D97-AF65-F5344CB8AC3E}">
        <p14:creationId xmlns:p14="http://schemas.microsoft.com/office/powerpoint/2010/main" val="3292036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28</a:t>
            </a:fld>
            <a:endParaRPr kumimoji="1" lang="ja-JP" altLang="en-US"/>
          </a:p>
        </p:txBody>
      </p:sp>
    </p:spTree>
    <p:extLst>
      <p:ext uri="{BB962C8B-B14F-4D97-AF65-F5344CB8AC3E}">
        <p14:creationId xmlns:p14="http://schemas.microsoft.com/office/powerpoint/2010/main" val="1740045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29</a:t>
            </a:fld>
            <a:endParaRPr kumimoji="1" lang="ja-JP" altLang="en-US"/>
          </a:p>
        </p:txBody>
      </p:sp>
    </p:spTree>
    <p:extLst>
      <p:ext uri="{BB962C8B-B14F-4D97-AF65-F5344CB8AC3E}">
        <p14:creationId xmlns:p14="http://schemas.microsoft.com/office/powerpoint/2010/main" val="9078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3</a:t>
            </a:fld>
            <a:endParaRPr kumimoji="1" lang="ja-JP" altLang="en-US"/>
          </a:p>
        </p:txBody>
      </p:sp>
    </p:spTree>
    <p:extLst>
      <p:ext uri="{BB962C8B-B14F-4D97-AF65-F5344CB8AC3E}">
        <p14:creationId xmlns:p14="http://schemas.microsoft.com/office/powerpoint/2010/main" val="1901773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30</a:t>
            </a:fld>
            <a:endParaRPr kumimoji="1" lang="ja-JP" altLang="en-US"/>
          </a:p>
        </p:txBody>
      </p:sp>
    </p:spTree>
    <p:extLst>
      <p:ext uri="{BB962C8B-B14F-4D97-AF65-F5344CB8AC3E}">
        <p14:creationId xmlns:p14="http://schemas.microsoft.com/office/powerpoint/2010/main" val="1421116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31</a:t>
            </a:fld>
            <a:endParaRPr kumimoji="1" lang="ja-JP" altLang="en-US"/>
          </a:p>
        </p:txBody>
      </p:sp>
    </p:spTree>
    <p:extLst>
      <p:ext uri="{BB962C8B-B14F-4D97-AF65-F5344CB8AC3E}">
        <p14:creationId xmlns:p14="http://schemas.microsoft.com/office/powerpoint/2010/main" val="559562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32</a:t>
            </a:fld>
            <a:endParaRPr kumimoji="1" lang="ja-JP" altLang="en-US"/>
          </a:p>
        </p:txBody>
      </p:sp>
    </p:spTree>
    <p:extLst>
      <p:ext uri="{BB962C8B-B14F-4D97-AF65-F5344CB8AC3E}">
        <p14:creationId xmlns:p14="http://schemas.microsoft.com/office/powerpoint/2010/main" val="36598541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33</a:t>
            </a:fld>
            <a:endParaRPr kumimoji="1" lang="ja-JP" altLang="en-US"/>
          </a:p>
        </p:txBody>
      </p:sp>
    </p:spTree>
    <p:extLst>
      <p:ext uri="{BB962C8B-B14F-4D97-AF65-F5344CB8AC3E}">
        <p14:creationId xmlns:p14="http://schemas.microsoft.com/office/powerpoint/2010/main" val="1864739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34</a:t>
            </a:fld>
            <a:endParaRPr kumimoji="1" lang="ja-JP" altLang="en-US"/>
          </a:p>
        </p:txBody>
      </p:sp>
    </p:spTree>
    <p:extLst>
      <p:ext uri="{BB962C8B-B14F-4D97-AF65-F5344CB8AC3E}">
        <p14:creationId xmlns:p14="http://schemas.microsoft.com/office/powerpoint/2010/main" val="2936376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10212" cy="3814762"/>
          </a:xfrm>
        </p:spPr>
      </p:sp>
      <p:sp>
        <p:nvSpPr>
          <p:cNvPr id="3" name="ノート プレースホルダー 2"/>
          <p:cNvSpPr>
            <a:spLocks noGrp="1"/>
          </p:cNvSpPr>
          <p:nvPr>
            <p:ph type="body" idx="1"/>
          </p:nvPr>
        </p:nvSpPr>
        <p:spPr/>
        <p:txBody>
          <a:bodyPr/>
          <a:lstStyle/>
          <a:p>
            <a:r>
              <a:rPr kumimoji="1" lang="en-US" altLang="ja-JP" dirty="0">
                <a:latin typeface="HG丸ｺﾞｼｯｸM-PRO" panose="020F0600000000000000" pitchFamily="50" charset="-128"/>
                <a:ea typeface="HG丸ｺﾞｼｯｸM-PRO" panose="020F0600000000000000" pitchFamily="50" charset="-128"/>
              </a:rPr>
              <a:t>【</a:t>
            </a:r>
            <a:r>
              <a:rPr kumimoji="1" lang="ja-JP" altLang="en-US" dirty="0">
                <a:latin typeface="HG丸ｺﾞｼｯｸM-PRO" panose="020F0600000000000000" pitchFamily="50" charset="-128"/>
                <a:ea typeface="HG丸ｺﾞｼｯｸM-PRO" panose="020F0600000000000000" pitchFamily="50" charset="-128"/>
              </a:rPr>
              <a:t>説明骨子</a:t>
            </a:r>
            <a:r>
              <a:rPr kumimoji="1" lang="en-US" altLang="ja-JP" dirty="0">
                <a:latin typeface="HG丸ｺﾞｼｯｸM-PRO" panose="020F0600000000000000" pitchFamily="50" charset="-128"/>
                <a:ea typeface="HG丸ｺﾞｼｯｸM-PRO" panose="020F0600000000000000" pitchFamily="50" charset="-128"/>
              </a:rPr>
              <a:t>】</a:t>
            </a:r>
          </a:p>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6467">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6467">
                <a:defRPr/>
              </a:pPr>
              <a:t>35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04398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0100" y="249238"/>
            <a:ext cx="5516563" cy="3819525"/>
          </a:xfrm>
        </p:spPr>
      </p:sp>
      <p:sp>
        <p:nvSpPr>
          <p:cNvPr id="3" name="ノート プレースホルダー 2"/>
          <p:cNvSpPr>
            <a:spLocks noGrp="1"/>
          </p:cNvSpPr>
          <p:nvPr>
            <p:ph type="body" idx="1"/>
          </p:nvPr>
        </p:nvSpPr>
        <p:spPr/>
        <p:txBody>
          <a:bodyPr/>
          <a:lstStyle/>
          <a:p>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説明骨子</a:t>
            </a:r>
            <a:r>
              <a:rPr lang="en-US" altLang="ja-JP" dirty="0">
                <a:latin typeface="HG丸ｺﾞｼｯｸM-PRO" panose="020F0600000000000000" pitchFamily="50" charset="-128"/>
                <a:ea typeface="HG丸ｺﾞｼｯｸM-PRO" panose="020F0600000000000000" pitchFamily="50" charset="-128"/>
              </a:rPr>
              <a:t>】</a:t>
            </a:r>
          </a:p>
        </p:txBody>
      </p:sp>
      <p:sp>
        <p:nvSpPr>
          <p:cNvPr id="4" name="スライド番号プレースホルダー 3"/>
          <p:cNvSpPr>
            <a:spLocks noGrp="1"/>
          </p:cNvSpPr>
          <p:nvPr>
            <p:ph type="sldNum" sz="quarter" idx="5"/>
          </p:nvPr>
        </p:nvSpPr>
        <p:spPr/>
        <p:txBody>
          <a:bodyPr/>
          <a:lstStyle/>
          <a:p>
            <a:pPr defTabSz="457106">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7106">
                <a:defRPr/>
              </a:pPr>
              <a:t>36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56388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0100" y="249238"/>
            <a:ext cx="5516563" cy="3819525"/>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7106">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7106">
                <a:defRPr/>
              </a:pPr>
              <a:t>37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75811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0100" y="249238"/>
            <a:ext cx="5516563" cy="3819525"/>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7106">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7106">
                <a:defRPr/>
              </a:pPr>
              <a:t>38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08436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6513">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6513">
                <a:defRPr/>
              </a:pPr>
              <a:t>39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4123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4</a:t>
            </a:fld>
            <a:endParaRPr kumimoji="1" lang="ja-JP" altLang="en-US"/>
          </a:p>
        </p:txBody>
      </p:sp>
    </p:spTree>
    <p:extLst>
      <p:ext uri="{BB962C8B-B14F-4D97-AF65-F5344CB8AC3E}">
        <p14:creationId xmlns:p14="http://schemas.microsoft.com/office/powerpoint/2010/main" val="2825782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0100" y="249238"/>
            <a:ext cx="5516563" cy="3819525"/>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7106">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7106">
                <a:defRPr/>
              </a:pPr>
              <a:t>40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53086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41</a:t>
            </a:fld>
            <a:endParaRPr kumimoji="1" lang="ja-JP" altLang="en-US"/>
          </a:p>
        </p:txBody>
      </p:sp>
    </p:spTree>
    <p:extLst>
      <p:ext uri="{BB962C8B-B14F-4D97-AF65-F5344CB8AC3E}">
        <p14:creationId xmlns:p14="http://schemas.microsoft.com/office/powerpoint/2010/main" val="38293744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42</a:t>
            </a:fld>
            <a:endParaRPr kumimoji="1" lang="ja-JP" altLang="en-US"/>
          </a:p>
        </p:txBody>
      </p:sp>
    </p:spTree>
    <p:extLst>
      <p:ext uri="{BB962C8B-B14F-4D97-AF65-F5344CB8AC3E}">
        <p14:creationId xmlns:p14="http://schemas.microsoft.com/office/powerpoint/2010/main" val="2536464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43</a:t>
            </a:fld>
            <a:endParaRPr kumimoji="1" lang="ja-JP" altLang="en-US"/>
          </a:p>
        </p:txBody>
      </p:sp>
    </p:spTree>
    <p:extLst>
      <p:ext uri="{BB962C8B-B14F-4D97-AF65-F5344CB8AC3E}">
        <p14:creationId xmlns:p14="http://schemas.microsoft.com/office/powerpoint/2010/main" val="1097692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0100" y="249238"/>
            <a:ext cx="5516563" cy="3819525"/>
          </a:xfrm>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7106">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7106">
                <a:defRPr/>
              </a:pPr>
              <a:t>44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043982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0100" y="249238"/>
            <a:ext cx="5516563" cy="3819525"/>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7106">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7106">
                <a:defRPr/>
              </a:pPr>
              <a:t>45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989777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B4C390-704E-47FD-86C2-9A046C79CF26}" type="slidenum">
              <a:rPr kumimoji="1" lang="ja-JP" altLang="en-US" smtClean="0"/>
              <a:t>46</a:t>
            </a:fld>
            <a:endParaRPr kumimoji="1" lang="ja-JP" altLang="en-US"/>
          </a:p>
        </p:txBody>
      </p:sp>
    </p:spTree>
    <p:extLst>
      <p:ext uri="{BB962C8B-B14F-4D97-AF65-F5344CB8AC3E}">
        <p14:creationId xmlns:p14="http://schemas.microsoft.com/office/powerpoint/2010/main" val="3682675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0100" y="249238"/>
            <a:ext cx="5516563" cy="3819525"/>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7106">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7106">
                <a:defRPr/>
              </a:pPr>
              <a:t>49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332291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6467">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6467">
                <a:defRPr/>
              </a:pPr>
              <a:t>50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119221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10212" cy="3814762"/>
          </a:xfrm>
        </p:spPr>
      </p:sp>
      <p:sp>
        <p:nvSpPr>
          <p:cNvPr id="3" name="ノート プレースホルダー 2"/>
          <p:cNvSpPr>
            <a:spLocks noGrp="1"/>
          </p:cNvSpPr>
          <p:nvPr>
            <p:ph type="body" idx="1"/>
          </p:nvPr>
        </p:nvSpPr>
        <p:spPr/>
        <p:txBody>
          <a:bodyPr/>
          <a:lstStyle/>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456467">
              <a:defRPr/>
            </a:pPr>
            <a:fld id="{FDB4C390-704E-47FD-86C2-9A046C79CF26}" type="slidenum">
              <a:rPr kumimoji="1" lang="ja-JP" altLang="en-US">
                <a:solidFill>
                  <a:prstClr val="black"/>
                </a:solidFill>
                <a:latin typeface="游ゴシック" panose="020F0502020204030204"/>
                <a:ea typeface="游ゴシック" panose="020B0400000000000000" pitchFamily="50" charset="-128"/>
              </a:rPr>
              <a:pPr defTabSz="456467">
                <a:defRPr/>
              </a:pPr>
              <a:t>51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5638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5</a:t>
            </a:fld>
            <a:endParaRPr kumimoji="1" lang="ja-JP" altLang="en-US"/>
          </a:p>
        </p:txBody>
      </p:sp>
    </p:spTree>
    <p:extLst>
      <p:ext uri="{BB962C8B-B14F-4D97-AF65-F5344CB8AC3E}">
        <p14:creationId xmlns:p14="http://schemas.microsoft.com/office/powerpoint/2010/main" val="159314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6</a:t>
            </a:fld>
            <a:endParaRPr kumimoji="1" lang="ja-JP" altLang="en-US"/>
          </a:p>
        </p:txBody>
      </p:sp>
    </p:spTree>
    <p:extLst>
      <p:ext uri="{BB962C8B-B14F-4D97-AF65-F5344CB8AC3E}">
        <p14:creationId xmlns:p14="http://schemas.microsoft.com/office/powerpoint/2010/main" val="3490796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7</a:t>
            </a:fld>
            <a:endParaRPr kumimoji="1" lang="ja-JP" altLang="en-US"/>
          </a:p>
        </p:txBody>
      </p:sp>
    </p:spTree>
    <p:extLst>
      <p:ext uri="{BB962C8B-B14F-4D97-AF65-F5344CB8AC3E}">
        <p14:creationId xmlns:p14="http://schemas.microsoft.com/office/powerpoint/2010/main" val="3722490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8</a:t>
            </a:fld>
            <a:endParaRPr kumimoji="1" lang="ja-JP" altLang="en-US"/>
          </a:p>
        </p:txBody>
      </p:sp>
    </p:spTree>
    <p:extLst>
      <p:ext uri="{BB962C8B-B14F-4D97-AF65-F5344CB8AC3E}">
        <p14:creationId xmlns:p14="http://schemas.microsoft.com/office/powerpoint/2010/main" val="713209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8513" y="249238"/>
            <a:ext cx="5508625" cy="38147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9</a:t>
            </a:fld>
            <a:endParaRPr kumimoji="1" lang="ja-JP" altLang="en-US"/>
          </a:p>
        </p:txBody>
      </p:sp>
    </p:spTree>
    <p:extLst>
      <p:ext uri="{BB962C8B-B14F-4D97-AF65-F5344CB8AC3E}">
        <p14:creationId xmlns:p14="http://schemas.microsoft.com/office/powerpoint/2010/main" val="72122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84917F9-2EED-4C78-9326-BE8027C33945}" type="datetime1">
              <a:rPr kumimoji="1" lang="ja-JP" altLang="en-US" smtClean="0"/>
              <a:t>2024/11/29</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011275"/>
            <a:ext cx="9906000" cy="202516"/>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014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E5A776-3398-4C42-86FC-62C9A22A9CA4}" type="datetime1">
              <a:rPr kumimoji="1" lang="ja-JP" altLang="en-US" smtClean="0"/>
              <a:t>2024/11/29</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5457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32DB89-2E09-409C-B8B0-1CAE6E9B52F3}" type="datetime1">
              <a:rPr kumimoji="1" lang="ja-JP" altLang="en-US" smtClean="0"/>
              <a:t>2024/11/29</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294872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84917F9-2EED-4C78-9326-BE8027C33945}" type="datetime1">
              <a:rPr kumimoji="1" lang="ja-JP" altLang="en-US" smtClean="0"/>
              <a:t>2024/11/29</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011275"/>
            <a:ext cx="9906000" cy="202516"/>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Tree>
    <p:extLst>
      <p:ext uri="{BB962C8B-B14F-4D97-AF65-F5344CB8AC3E}">
        <p14:creationId xmlns:p14="http://schemas.microsoft.com/office/powerpoint/2010/main" val="4248795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3F65F2-11ED-47D6-9961-9E59A92C2D72}" type="datetime1">
              <a:rPr kumimoji="1" lang="ja-JP" altLang="en-US" smtClean="0"/>
              <a:t>2024/11/29</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95758"/>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Tree>
    <p:extLst>
      <p:ext uri="{BB962C8B-B14F-4D97-AF65-F5344CB8AC3E}">
        <p14:creationId xmlns:p14="http://schemas.microsoft.com/office/powerpoint/2010/main" val="962934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042B838-F57D-4312-92AE-21A1633312B4}" type="datetime1">
              <a:rPr kumimoji="1" lang="ja-JP" altLang="en-US" smtClean="0"/>
              <a:t>2024/11/29</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95758"/>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Tree>
    <p:extLst>
      <p:ext uri="{BB962C8B-B14F-4D97-AF65-F5344CB8AC3E}">
        <p14:creationId xmlns:p14="http://schemas.microsoft.com/office/powerpoint/2010/main" val="983858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BC6900F-8AC1-4703-AD85-DE9D6D005FED}" type="datetime1">
              <a:rPr kumimoji="1" lang="ja-JP" altLang="en-US" smtClean="0"/>
              <a:t>2024/11/29</a:t>
            </a:fld>
            <a:endParaRPr kumimoji="1" lang="ja-JP" altLang="en-US"/>
          </a:p>
        </p:txBody>
      </p:sp>
      <p:sp>
        <p:nvSpPr>
          <p:cNvPr id="6" name="Footer Placeholder 5"/>
          <p:cNvSpPr>
            <a:spLocks noGrp="1"/>
          </p:cNvSpPr>
          <p:nvPr>
            <p:ph type="ftr" sz="quarter" idx="11"/>
          </p:nvPr>
        </p:nvSpPr>
        <p:spPr/>
        <p:txBody>
          <a:bodyPr/>
          <a:lstStyle/>
          <a:p>
            <a:r>
              <a:rPr kumimoji="1" lang="en-US" altLang="ja-JP" dirty="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8" name="正方形/長方形 7"/>
          <p:cNvSpPr/>
          <p:nvPr/>
        </p:nvSpPr>
        <p:spPr>
          <a:xfrm rot="10800000">
            <a:off x="0" y="495758"/>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Tree>
    <p:extLst>
      <p:ext uri="{BB962C8B-B14F-4D97-AF65-F5344CB8AC3E}">
        <p14:creationId xmlns:p14="http://schemas.microsoft.com/office/powerpoint/2010/main" val="1731623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2D2F48F-E5D4-4293-B625-9F68D1DA60CA}" type="datetime1">
              <a:rPr kumimoji="1" lang="ja-JP" altLang="en-US" smtClean="0"/>
              <a:t>2024/11/29</a:t>
            </a:fld>
            <a:endParaRPr kumimoji="1" lang="ja-JP" altLang="en-US"/>
          </a:p>
        </p:txBody>
      </p:sp>
      <p:sp>
        <p:nvSpPr>
          <p:cNvPr id="8" name="Footer Placeholder 7"/>
          <p:cNvSpPr>
            <a:spLocks noGrp="1"/>
          </p:cNvSpPr>
          <p:nvPr>
            <p:ph type="ftr" sz="quarter" idx="11"/>
          </p:nvPr>
        </p:nvSpPr>
        <p:spPr/>
        <p:txBody>
          <a:bodyPr/>
          <a:lstStyle/>
          <a:p>
            <a:r>
              <a:rPr kumimoji="1" lang="en-US" altLang="ja-JP" dirty="0"/>
              <a:t>1</a:t>
            </a:r>
            <a:endParaRPr kumimoji="1" lang="ja-JP" altLang="en-US"/>
          </a:p>
        </p:txBody>
      </p:sp>
      <p:sp>
        <p:nvSpPr>
          <p:cNvPr id="9" name="Slide Number Placeholder 8"/>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8713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6EDFBA-D541-4636-B285-6FFAC833A6B8}" type="datetime1">
              <a:rPr kumimoji="1" lang="ja-JP" altLang="en-US" smtClean="0"/>
              <a:t>2024/11/29</a:t>
            </a:fld>
            <a:endParaRPr kumimoji="1" lang="ja-JP" altLang="en-US"/>
          </a:p>
        </p:txBody>
      </p:sp>
      <p:sp>
        <p:nvSpPr>
          <p:cNvPr id="4" name="Footer Placeholder 3"/>
          <p:cNvSpPr>
            <a:spLocks noGrp="1"/>
          </p:cNvSpPr>
          <p:nvPr>
            <p:ph type="ftr" sz="quarter" idx="11"/>
          </p:nvPr>
        </p:nvSpPr>
        <p:spPr/>
        <p:txBody>
          <a:bodyPr/>
          <a:lstStyle/>
          <a:p>
            <a:r>
              <a:rPr kumimoji="1" lang="en-US" altLang="ja-JP" dirty="0"/>
              <a:t>1</a:t>
            </a:r>
            <a:endParaRPr kumimoji="1" lang="ja-JP" altLang="en-US"/>
          </a:p>
        </p:txBody>
      </p:sp>
      <p:sp>
        <p:nvSpPr>
          <p:cNvPr id="5" name="Slide Number Placeholder 4"/>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6" name="正方形/長方形 5"/>
          <p:cNvSpPr/>
          <p:nvPr/>
        </p:nvSpPr>
        <p:spPr>
          <a:xfrm rot="10800000">
            <a:off x="0" y="495758"/>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Tree>
    <p:extLst>
      <p:ext uri="{BB962C8B-B14F-4D97-AF65-F5344CB8AC3E}">
        <p14:creationId xmlns:p14="http://schemas.microsoft.com/office/powerpoint/2010/main" val="2851973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13058-F670-4AAE-9411-17A37975CEE6}" type="datetime1">
              <a:rPr kumimoji="1" lang="ja-JP" altLang="en-US" smtClean="0"/>
              <a:t>2024/11/29</a:t>
            </a:fld>
            <a:endParaRPr kumimoji="1" lang="ja-JP" altLang="en-US"/>
          </a:p>
        </p:txBody>
      </p:sp>
      <p:sp>
        <p:nvSpPr>
          <p:cNvPr id="3" name="Footer Placeholder 2"/>
          <p:cNvSpPr>
            <a:spLocks noGrp="1"/>
          </p:cNvSpPr>
          <p:nvPr>
            <p:ph type="ftr" sz="quarter" idx="11"/>
          </p:nvPr>
        </p:nvSpPr>
        <p:spPr/>
        <p:txBody>
          <a:bodyPr/>
          <a:lstStyle/>
          <a:p>
            <a:r>
              <a:rPr kumimoji="1" lang="en-US" altLang="ja-JP" dirty="0"/>
              <a:t>1</a:t>
            </a:r>
            <a:endParaRPr kumimoji="1" lang="ja-JP" altLang="en-US"/>
          </a:p>
        </p:txBody>
      </p:sp>
      <p:sp>
        <p:nvSpPr>
          <p:cNvPr id="4" name="Slide Number Placeholder 3"/>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5" name="正方形/長方形 4"/>
          <p:cNvSpPr/>
          <p:nvPr/>
        </p:nvSpPr>
        <p:spPr>
          <a:xfrm rot="10800000">
            <a:off x="0" y="495758"/>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Tree>
    <p:extLst>
      <p:ext uri="{BB962C8B-B14F-4D97-AF65-F5344CB8AC3E}">
        <p14:creationId xmlns:p14="http://schemas.microsoft.com/office/powerpoint/2010/main" val="1864211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9"/>
            <a:ext cx="5014913"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7FF873-D241-42F8-843D-019499177D9E}" type="datetime1">
              <a:rPr kumimoji="1" lang="ja-JP" altLang="en-US" smtClean="0"/>
              <a:t>2024/11/29</a:t>
            </a:fld>
            <a:endParaRPr kumimoji="1" lang="ja-JP" altLang="en-US"/>
          </a:p>
        </p:txBody>
      </p:sp>
      <p:sp>
        <p:nvSpPr>
          <p:cNvPr id="6" name="Footer Placeholder 5"/>
          <p:cNvSpPr>
            <a:spLocks noGrp="1"/>
          </p:cNvSpPr>
          <p:nvPr>
            <p:ph type="ftr" sz="quarter" idx="11"/>
          </p:nvPr>
        </p:nvSpPr>
        <p:spPr/>
        <p:txBody>
          <a:bodyPr/>
          <a:lstStyle/>
          <a:p>
            <a:r>
              <a:rPr kumimoji="1" lang="en-US" altLang="ja-JP" dirty="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27723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3F65F2-11ED-47D6-9961-9E59A92C2D72}" type="datetime1">
              <a:rPr kumimoji="1" lang="ja-JP" altLang="en-US" smtClean="0"/>
              <a:t>2024/11/29</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8607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9"/>
            <a:ext cx="5014913"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07C461-7FB6-46B3-B625-63A6392AB974}" type="datetime1">
              <a:rPr kumimoji="1" lang="ja-JP" altLang="en-US" smtClean="0"/>
              <a:t>2024/11/29</a:t>
            </a:fld>
            <a:endParaRPr kumimoji="1" lang="ja-JP" altLang="en-US"/>
          </a:p>
        </p:txBody>
      </p:sp>
      <p:sp>
        <p:nvSpPr>
          <p:cNvPr id="6" name="Footer Placeholder 5"/>
          <p:cNvSpPr>
            <a:spLocks noGrp="1"/>
          </p:cNvSpPr>
          <p:nvPr>
            <p:ph type="ftr" sz="quarter" idx="11"/>
          </p:nvPr>
        </p:nvSpPr>
        <p:spPr/>
        <p:txBody>
          <a:bodyPr/>
          <a:lstStyle/>
          <a:p>
            <a:r>
              <a:rPr kumimoji="1" lang="en-US" altLang="ja-JP" dirty="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2147381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E5A776-3398-4C42-86FC-62C9A22A9CA4}" type="datetime1">
              <a:rPr kumimoji="1" lang="ja-JP" altLang="en-US" smtClean="0"/>
              <a:t>2024/11/29</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2441327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32DB89-2E09-409C-B8B0-1CAE6E9B52F3}" type="datetime1">
              <a:rPr kumimoji="1" lang="ja-JP" altLang="en-US" smtClean="0"/>
              <a:t>2024/11/29</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200643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042B838-F57D-4312-92AE-21A1633312B4}" type="datetime1">
              <a:rPr kumimoji="1" lang="ja-JP" altLang="en-US" smtClean="0"/>
              <a:t>2024/11/29</a:t>
            </a:fld>
            <a:endParaRPr kumimoji="1" lang="ja-JP" altLang="en-US"/>
          </a:p>
        </p:txBody>
      </p:sp>
      <p:sp>
        <p:nvSpPr>
          <p:cNvPr id="5" name="Footer Placeholder 4"/>
          <p:cNvSpPr>
            <a:spLocks noGrp="1"/>
          </p:cNvSpPr>
          <p:nvPr>
            <p:ph type="ftr" sz="quarter" idx="11"/>
          </p:nvPr>
        </p:nvSpPr>
        <p:spPr/>
        <p:txBody>
          <a:bodyPr/>
          <a:lstStyle/>
          <a:p>
            <a:r>
              <a:rPr kumimoji="1" lang="en-US" altLang="ja-JP" dirty="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52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BC6900F-8AC1-4703-AD85-DE9D6D005FED}" type="datetime1">
              <a:rPr kumimoji="1" lang="ja-JP" altLang="en-US" smtClean="0"/>
              <a:t>2024/11/29</a:t>
            </a:fld>
            <a:endParaRPr kumimoji="1" lang="ja-JP" altLang="en-US"/>
          </a:p>
        </p:txBody>
      </p:sp>
      <p:sp>
        <p:nvSpPr>
          <p:cNvPr id="6" name="Footer Placeholder 5"/>
          <p:cNvSpPr>
            <a:spLocks noGrp="1"/>
          </p:cNvSpPr>
          <p:nvPr>
            <p:ph type="ftr" sz="quarter" idx="11"/>
          </p:nvPr>
        </p:nvSpPr>
        <p:spPr/>
        <p:txBody>
          <a:bodyPr/>
          <a:lstStyle/>
          <a:p>
            <a:r>
              <a:rPr kumimoji="1" lang="en-US" altLang="ja-JP" dirty="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8" name="正方形/長方形 7"/>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939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2D2F48F-E5D4-4293-B625-9F68D1DA60CA}" type="datetime1">
              <a:rPr kumimoji="1" lang="ja-JP" altLang="en-US" smtClean="0"/>
              <a:t>2024/11/29</a:t>
            </a:fld>
            <a:endParaRPr kumimoji="1" lang="ja-JP" altLang="en-US"/>
          </a:p>
        </p:txBody>
      </p:sp>
      <p:sp>
        <p:nvSpPr>
          <p:cNvPr id="8" name="Footer Placeholder 7"/>
          <p:cNvSpPr>
            <a:spLocks noGrp="1"/>
          </p:cNvSpPr>
          <p:nvPr>
            <p:ph type="ftr" sz="quarter" idx="11"/>
          </p:nvPr>
        </p:nvSpPr>
        <p:spPr/>
        <p:txBody>
          <a:bodyPr/>
          <a:lstStyle/>
          <a:p>
            <a:r>
              <a:rPr kumimoji="1" lang="en-US" altLang="ja-JP" dirty="0"/>
              <a:t>1</a:t>
            </a:r>
            <a:endParaRPr kumimoji="1" lang="ja-JP" altLang="en-US"/>
          </a:p>
        </p:txBody>
      </p:sp>
      <p:sp>
        <p:nvSpPr>
          <p:cNvPr id="9" name="Slide Number Placeholder 8"/>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321204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6EDFBA-D541-4636-B285-6FFAC833A6B8}" type="datetime1">
              <a:rPr kumimoji="1" lang="ja-JP" altLang="en-US" smtClean="0"/>
              <a:t>2024/11/29</a:t>
            </a:fld>
            <a:endParaRPr kumimoji="1" lang="ja-JP" altLang="en-US"/>
          </a:p>
        </p:txBody>
      </p:sp>
      <p:sp>
        <p:nvSpPr>
          <p:cNvPr id="4" name="Footer Placeholder 3"/>
          <p:cNvSpPr>
            <a:spLocks noGrp="1"/>
          </p:cNvSpPr>
          <p:nvPr>
            <p:ph type="ftr" sz="quarter" idx="11"/>
          </p:nvPr>
        </p:nvSpPr>
        <p:spPr/>
        <p:txBody>
          <a:bodyPr/>
          <a:lstStyle/>
          <a:p>
            <a:r>
              <a:rPr kumimoji="1" lang="en-US" altLang="ja-JP" dirty="0"/>
              <a:t>1</a:t>
            </a:r>
            <a:endParaRPr kumimoji="1" lang="ja-JP" altLang="en-US"/>
          </a:p>
        </p:txBody>
      </p:sp>
      <p:sp>
        <p:nvSpPr>
          <p:cNvPr id="5" name="Slide Number Placeholder 4"/>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6" name="正方形/長方形 5"/>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442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13058-F670-4AAE-9411-17A37975CEE6}" type="datetime1">
              <a:rPr kumimoji="1" lang="ja-JP" altLang="en-US" smtClean="0"/>
              <a:t>2024/11/29</a:t>
            </a:fld>
            <a:endParaRPr kumimoji="1" lang="ja-JP" altLang="en-US"/>
          </a:p>
        </p:txBody>
      </p:sp>
      <p:sp>
        <p:nvSpPr>
          <p:cNvPr id="3" name="Footer Placeholder 2"/>
          <p:cNvSpPr>
            <a:spLocks noGrp="1"/>
          </p:cNvSpPr>
          <p:nvPr>
            <p:ph type="ftr" sz="quarter" idx="11"/>
          </p:nvPr>
        </p:nvSpPr>
        <p:spPr/>
        <p:txBody>
          <a:bodyPr/>
          <a:lstStyle/>
          <a:p>
            <a:r>
              <a:rPr kumimoji="1" lang="en-US" altLang="ja-JP" dirty="0"/>
              <a:t>1</a:t>
            </a:r>
            <a:endParaRPr kumimoji="1" lang="ja-JP" altLang="en-US"/>
          </a:p>
        </p:txBody>
      </p:sp>
      <p:sp>
        <p:nvSpPr>
          <p:cNvPr id="4" name="Slide Number Placeholder 3"/>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5" name="正方形/長方形 4"/>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0032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7FF873-D241-42F8-843D-019499177D9E}" type="datetime1">
              <a:rPr kumimoji="1" lang="ja-JP" altLang="en-US" smtClean="0"/>
              <a:t>2024/11/29</a:t>
            </a:fld>
            <a:endParaRPr kumimoji="1" lang="ja-JP" altLang="en-US"/>
          </a:p>
        </p:txBody>
      </p:sp>
      <p:sp>
        <p:nvSpPr>
          <p:cNvPr id="6" name="Footer Placeholder 5"/>
          <p:cNvSpPr>
            <a:spLocks noGrp="1"/>
          </p:cNvSpPr>
          <p:nvPr>
            <p:ph type="ftr" sz="quarter" idx="11"/>
          </p:nvPr>
        </p:nvSpPr>
        <p:spPr/>
        <p:txBody>
          <a:bodyPr/>
          <a:lstStyle/>
          <a:p>
            <a:r>
              <a:rPr kumimoji="1" lang="en-US" altLang="ja-JP" dirty="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5353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07C461-7FB6-46B3-B625-63A6392AB974}" type="datetime1">
              <a:rPr kumimoji="1" lang="ja-JP" altLang="en-US" smtClean="0"/>
              <a:t>2024/11/29</a:t>
            </a:fld>
            <a:endParaRPr kumimoji="1" lang="ja-JP" altLang="en-US"/>
          </a:p>
        </p:txBody>
      </p:sp>
      <p:sp>
        <p:nvSpPr>
          <p:cNvPr id="6" name="Footer Placeholder 5"/>
          <p:cNvSpPr>
            <a:spLocks noGrp="1"/>
          </p:cNvSpPr>
          <p:nvPr>
            <p:ph type="ftr" sz="quarter" idx="11"/>
          </p:nvPr>
        </p:nvSpPr>
        <p:spPr/>
        <p:txBody>
          <a:bodyPr/>
          <a:lstStyle/>
          <a:p>
            <a:r>
              <a:rPr kumimoji="1" lang="en-US" altLang="ja-JP" dirty="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14542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135B6-3F7A-4700-9534-C58F4EBB7F61}" type="datetime1">
              <a:rPr kumimoji="1" lang="ja-JP" altLang="en-US" smtClean="0"/>
              <a:t>2024/11/29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dirty="0"/>
              <a:t>1</a:t>
            </a:r>
            <a:endParaRPr kumimoji="1" lang="ja-JP" altLang="en-US"/>
          </a:p>
        </p:txBody>
      </p:sp>
      <p:sp>
        <p:nvSpPr>
          <p:cNvPr id="6" name="Slide Number Placeholder 5"/>
          <p:cNvSpPr>
            <a:spLocks noGrp="1"/>
          </p:cNvSpPr>
          <p:nvPr>
            <p:ph type="sldNum" sz="quarter" idx="4"/>
          </p:nvPr>
        </p:nvSpPr>
        <p:spPr>
          <a:xfrm>
            <a:off x="7677150" y="6462941"/>
            <a:ext cx="2228850" cy="365125"/>
          </a:xfrm>
          <a:prstGeom prst="rect">
            <a:avLst/>
          </a:prstGeom>
        </p:spPr>
        <p:txBody>
          <a:bodyPr vert="horz" lIns="91440" tIns="45720" rIns="91440" bIns="45720" rtlCol="0" anchor="ctr"/>
          <a:lstStyle>
            <a:lvl1pPr algn="r">
              <a:defRPr sz="1600">
                <a:solidFill>
                  <a:schemeClr val="tx1"/>
                </a:solidFill>
              </a:defRPr>
            </a:lvl1p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354271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C2C135B6-3F7A-4700-9534-C58F4EBB7F61}" type="datetime1">
              <a:rPr kumimoji="1" lang="ja-JP" altLang="en-US" smtClean="0"/>
              <a:t>2024/11/29</a:t>
            </a:fld>
            <a:endParaRPr kumimoji="1" lang="ja-JP" altLang="en-US"/>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r>
              <a:rPr kumimoji="1" lang="en-US" altLang="ja-JP" dirty="0"/>
              <a:t>1</a:t>
            </a:r>
            <a:endParaRPr kumimoji="1" lang="ja-JP" altLang="en-US"/>
          </a:p>
        </p:txBody>
      </p:sp>
      <p:sp>
        <p:nvSpPr>
          <p:cNvPr id="6" name="Slide Number Placeholder 5"/>
          <p:cNvSpPr>
            <a:spLocks noGrp="1"/>
          </p:cNvSpPr>
          <p:nvPr>
            <p:ph type="sldNum" sz="quarter" idx="4"/>
          </p:nvPr>
        </p:nvSpPr>
        <p:spPr>
          <a:xfrm>
            <a:off x="7677150" y="6462943"/>
            <a:ext cx="2228850" cy="365125"/>
          </a:xfrm>
          <a:prstGeom prst="rect">
            <a:avLst/>
          </a:prstGeom>
        </p:spPr>
        <p:txBody>
          <a:bodyPr vert="horz" lIns="91440" tIns="45720" rIns="91440" bIns="45720" rtlCol="0" anchor="ctr"/>
          <a:lstStyle>
            <a:lvl1pPr algn="r">
              <a:defRPr sz="1477">
                <a:solidFill>
                  <a:schemeClr val="tx1"/>
                </a:solidFill>
              </a:defRPr>
            </a:lvl1p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4272230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17.emf"/><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21.emf"/><Relationship Id="rId4" Type="http://schemas.openxmlformats.org/officeDocument/2006/relationships/image" Target="../media/image20.emf"/></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980613" y="1834465"/>
            <a:ext cx="8091540" cy="923297"/>
          </a:xfrm>
          <a:prstGeom prst="rect">
            <a:avLst/>
          </a:prstGeom>
          <a:noFill/>
        </p:spPr>
        <p:txBody>
          <a:bodyPr vert="horz" wrap="square" lIns="91407" tIns="45704" rIns="91407" bIns="45704" rtlCol="0" anchor="ctr">
            <a:spAutoFit/>
          </a:bodyPr>
          <a:lstStyle/>
          <a:p>
            <a:r>
              <a:rPr lang="ja-JP" altLang="ja-JP" b="1" dirty="0"/>
              <a:t>第</a:t>
            </a:r>
            <a:r>
              <a:rPr lang="ja-JP" altLang="en-US" b="1" dirty="0"/>
              <a:t>４</a:t>
            </a:r>
            <a:r>
              <a:rPr lang="ja-JP" altLang="ja-JP" b="1" dirty="0"/>
              <a:t>回　建設局下水道施設包括業務委託のＰＤＣＡ実施にかかる有識者会議</a:t>
            </a:r>
            <a:endParaRPr lang="en-US" altLang="ja-JP" b="1" dirty="0"/>
          </a:p>
          <a:p>
            <a:endParaRPr lang="en-US" altLang="ja-JP" b="1" dirty="0"/>
          </a:p>
          <a:p>
            <a:pPr algn="ctr"/>
            <a:r>
              <a:rPr lang="ja-JP" altLang="en-US" b="1" dirty="0"/>
              <a:t>（令和５年度　業務実績報告）</a:t>
            </a:r>
          </a:p>
        </p:txBody>
      </p:sp>
      <p:sp>
        <p:nvSpPr>
          <p:cNvPr id="13" name="テキスト ボックス 12"/>
          <p:cNvSpPr txBox="1"/>
          <p:nvPr/>
        </p:nvSpPr>
        <p:spPr>
          <a:xfrm>
            <a:off x="8354595" y="297540"/>
            <a:ext cx="906969" cy="369300"/>
          </a:xfrm>
          <a:prstGeom prst="rect">
            <a:avLst/>
          </a:prstGeom>
          <a:noFill/>
          <a:ln>
            <a:solidFill>
              <a:schemeClr val="tx1"/>
            </a:solidFill>
          </a:ln>
        </p:spPr>
        <p:txBody>
          <a:bodyPr vert="horz" wrap="square" lIns="91407" tIns="45704" rIns="91407" bIns="45704" rtlCol="0" anchor="ctr">
            <a:spAutoFit/>
          </a:bodyPr>
          <a:lstStyle/>
          <a:p>
            <a:pPr algn="ctr"/>
            <a:r>
              <a:rPr lang="ja-JP" altLang="en-US" b="1" dirty="0"/>
              <a:t>資料６</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791203" y="5026294"/>
            <a:ext cx="8470361" cy="369300"/>
          </a:xfrm>
          <a:prstGeom prst="rect">
            <a:avLst/>
          </a:prstGeom>
          <a:noFill/>
        </p:spPr>
        <p:txBody>
          <a:bodyPr vert="horz" wrap="square" lIns="91407" tIns="45704" rIns="91407" bIns="45704" rtlCol="0" anchor="ctr">
            <a:spAutoFit/>
          </a:bodyPr>
          <a:lstStyle/>
          <a:p>
            <a:pPr algn="ctr"/>
            <a:r>
              <a:rPr lang="ja-JP" altLang="en-US" b="1" dirty="0"/>
              <a:t>令和６年７月</a:t>
            </a:r>
            <a:r>
              <a:rPr lang="en-US" altLang="ja-JP" b="1" dirty="0"/>
              <a:t>19</a:t>
            </a:r>
            <a:r>
              <a:rPr lang="ja-JP" altLang="en-US" b="1" dirty="0"/>
              <a:t>日</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a:t>
            </a:fld>
            <a:endParaRPr kumimoji="1" lang="ja-JP" altLang="en-US"/>
          </a:p>
        </p:txBody>
      </p:sp>
    </p:spTree>
    <p:extLst>
      <p:ext uri="{BB962C8B-B14F-4D97-AF65-F5344CB8AC3E}">
        <p14:creationId xmlns:p14="http://schemas.microsoft.com/office/powerpoint/2010/main" val="59908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10</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モニタリング実施状況（令和５年度）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業務モニタリング確認５５項目（処理場・抽水所施設）</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6113080" y="73645"/>
            <a:ext cx="3741441" cy="11010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ユーティリティ  達成機場数</a:t>
            </a: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対象機場数</a:t>
            </a:r>
            <a:endParaRPr lang="ja-JP" altLang="en-US" sz="1200" dirty="0">
              <a:solidFill>
                <a:srgbClr val="FF0000"/>
              </a:solidFill>
              <a:latin typeface="HGP創英角ｺﾞｼｯｸUB" panose="020B0900000000000000" pitchFamily="50" charset="-128"/>
              <a:ea typeface="HGP創英角ｺﾞｼｯｸUB" panose="020B0900000000000000" pitchFamily="50" charset="-128"/>
            </a:endParaRPr>
          </a:p>
        </p:txBody>
      </p:sp>
      <p:graphicFrame>
        <p:nvGraphicFramePr>
          <p:cNvPr id="6" name="オブジェクト 5">
            <a:extLst>
              <a:ext uri="{FF2B5EF4-FFF2-40B4-BE49-F238E27FC236}">
                <a16:creationId xmlns:a16="http://schemas.microsoft.com/office/drawing/2014/main" id="{19A576B0-07D2-A5AD-EB10-BFD0A08E7E19}"/>
              </a:ext>
            </a:extLst>
          </p:cNvPr>
          <p:cNvGraphicFramePr>
            <a:graphicFrameLocks noChangeAspect="1"/>
          </p:cNvGraphicFramePr>
          <p:nvPr>
            <p:extLst>
              <p:ext uri="{D42A27DB-BD31-4B8C-83A1-F6EECF244321}">
                <p14:modId xmlns:p14="http://schemas.microsoft.com/office/powerpoint/2010/main" val="557384107"/>
              </p:ext>
            </p:extLst>
          </p:nvPr>
        </p:nvGraphicFramePr>
        <p:xfrm>
          <a:off x="584200" y="1377950"/>
          <a:ext cx="8207375" cy="5130800"/>
        </p:xfrm>
        <a:graphic>
          <a:graphicData uri="http://schemas.openxmlformats.org/presentationml/2006/ole">
            <mc:AlternateContent xmlns:mc="http://schemas.openxmlformats.org/markup-compatibility/2006">
              <mc:Choice xmlns:v="urn:schemas-microsoft-com:vml" Requires="v">
                <p:oleObj name="Worksheet" r:id="rId3" imgW="10649097" imgH="6657963" progId="Excel.Sheet.12">
                  <p:embed/>
                </p:oleObj>
              </mc:Choice>
              <mc:Fallback>
                <p:oleObj name="Worksheet" r:id="rId3" imgW="10649097" imgH="6657963" progId="Excel.Sheet.12">
                  <p:embed/>
                  <p:pic>
                    <p:nvPicPr>
                      <p:cNvPr id="0" name=""/>
                      <p:cNvPicPr/>
                      <p:nvPr/>
                    </p:nvPicPr>
                    <p:blipFill>
                      <a:blip r:embed="rId4"/>
                      <a:stretch>
                        <a:fillRect/>
                      </a:stretch>
                    </p:blipFill>
                    <p:spPr>
                      <a:xfrm>
                        <a:off x="584200" y="1377950"/>
                        <a:ext cx="8207375" cy="5130800"/>
                      </a:xfrm>
                      <a:prstGeom prst="rect">
                        <a:avLst/>
                      </a:prstGeom>
                    </p:spPr>
                  </p:pic>
                </p:oleObj>
              </mc:Fallback>
            </mc:AlternateContent>
          </a:graphicData>
        </a:graphic>
      </p:graphicFrame>
    </p:spTree>
    <p:extLst>
      <p:ext uri="{BB962C8B-B14F-4D97-AF65-F5344CB8AC3E}">
        <p14:creationId xmlns:p14="http://schemas.microsoft.com/office/powerpoint/2010/main" val="373774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23B8C45-D3E5-FECA-1123-10AB87B2E302}"/>
              </a:ext>
            </a:extLst>
          </p:cNvPr>
          <p:cNvPicPr>
            <a:picLocks noChangeAspect="1"/>
          </p:cNvPicPr>
          <p:nvPr/>
        </p:nvPicPr>
        <p:blipFill>
          <a:blip r:embed="rId3"/>
          <a:stretch>
            <a:fillRect/>
          </a:stretch>
        </p:blipFill>
        <p:spPr>
          <a:xfrm>
            <a:off x="843863" y="1351572"/>
            <a:ext cx="8207026" cy="5111972"/>
          </a:xfrm>
          <a:prstGeom prst="rect">
            <a:avLst/>
          </a:prstGeom>
        </p:spPr>
      </p:pic>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11</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モニタリング実施状況（令和５年度）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業務モニタリング確認５５項目（処理場・抽水所施設）</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6113080" y="73645"/>
            <a:ext cx="3741441" cy="11010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ユーティリティ  達成機場数</a:t>
            </a: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対象機場数</a:t>
            </a:r>
            <a:endParaRPr lang="ja-JP" altLang="en-US" sz="1200"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86589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12</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モニタリング実施状況（令和５年度）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業務モニタリング確認５５項目（処理場・抽水所施設）</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6113080" y="73645"/>
            <a:ext cx="3741441" cy="11010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ユーティリティ  達成機場数</a:t>
            </a: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対象機場数</a:t>
            </a:r>
            <a:endParaRPr lang="ja-JP" altLang="en-US" sz="1200"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2" name="図 1">
            <a:extLst>
              <a:ext uri="{FF2B5EF4-FFF2-40B4-BE49-F238E27FC236}">
                <a16:creationId xmlns:a16="http://schemas.microsoft.com/office/drawing/2014/main" id="{002541B6-A7E5-188E-4EC4-79B8F3ED5C2F}"/>
              </a:ext>
            </a:extLst>
          </p:cNvPr>
          <p:cNvPicPr>
            <a:picLocks noChangeAspect="1"/>
          </p:cNvPicPr>
          <p:nvPr/>
        </p:nvPicPr>
        <p:blipFill>
          <a:blip r:embed="rId3"/>
          <a:stretch>
            <a:fillRect/>
          </a:stretch>
        </p:blipFill>
        <p:spPr>
          <a:xfrm>
            <a:off x="635464" y="1351572"/>
            <a:ext cx="8207026" cy="5243989"/>
          </a:xfrm>
          <a:prstGeom prst="rect">
            <a:avLst/>
          </a:prstGeom>
        </p:spPr>
      </p:pic>
    </p:spTree>
    <p:extLst>
      <p:ext uri="{BB962C8B-B14F-4D97-AF65-F5344CB8AC3E}">
        <p14:creationId xmlns:p14="http://schemas.microsoft.com/office/powerpoint/2010/main" val="676546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要求水準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4287951724"/>
              </p:ext>
            </p:extLst>
          </p:nvPr>
        </p:nvGraphicFramePr>
        <p:xfrm>
          <a:off x="229550" y="1258836"/>
          <a:ext cx="9460142" cy="4311865"/>
        </p:xfrm>
        <a:graphic>
          <a:graphicData uri="http://schemas.openxmlformats.org/drawingml/2006/table">
            <a:tbl>
              <a:tblPr firstRow="1" bandRow="1">
                <a:tableStyleId>{5C22544A-7EE6-4342-B048-85BDC9FD1C3A}</a:tableStyleId>
              </a:tblPr>
              <a:tblGrid>
                <a:gridCol w="341950">
                  <a:extLst>
                    <a:ext uri="{9D8B030D-6E8A-4147-A177-3AD203B41FA5}">
                      <a16:colId xmlns:a16="http://schemas.microsoft.com/office/drawing/2014/main" val="4133302652"/>
                    </a:ext>
                  </a:extLst>
                </a:gridCol>
                <a:gridCol w="871538">
                  <a:extLst>
                    <a:ext uri="{9D8B030D-6E8A-4147-A177-3AD203B41FA5}">
                      <a16:colId xmlns:a16="http://schemas.microsoft.com/office/drawing/2014/main" val="706894114"/>
                    </a:ext>
                  </a:extLst>
                </a:gridCol>
                <a:gridCol w="6757987">
                  <a:extLst>
                    <a:ext uri="{9D8B030D-6E8A-4147-A177-3AD203B41FA5}">
                      <a16:colId xmlns:a16="http://schemas.microsoft.com/office/drawing/2014/main" val="3454032297"/>
                    </a:ext>
                  </a:extLst>
                </a:gridCol>
                <a:gridCol w="831545">
                  <a:extLst>
                    <a:ext uri="{9D8B030D-6E8A-4147-A177-3AD203B41FA5}">
                      <a16:colId xmlns:a16="http://schemas.microsoft.com/office/drawing/2014/main" val="87249116"/>
                    </a:ext>
                  </a:extLst>
                </a:gridCol>
                <a:gridCol w="657122">
                  <a:extLst>
                    <a:ext uri="{9D8B030D-6E8A-4147-A177-3AD203B41FA5}">
                      <a16:colId xmlns:a16="http://schemas.microsoft.com/office/drawing/2014/main" val="530703205"/>
                    </a:ext>
                  </a:extLst>
                </a:gridCol>
              </a:tblGrid>
              <a:tr h="460285">
                <a:tc gridSpan="2">
                  <a:txBody>
                    <a:bodyPr/>
                    <a:lstStyle/>
                    <a:p>
                      <a:pPr>
                        <a:lnSpc>
                          <a:spcPct val="100000"/>
                        </a:lnSpc>
                      </a:pPr>
                      <a:endParaRPr kumimoji="1" lang="ja-JP" altLang="en-US" sz="1500"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pPr>
                      <a:r>
                        <a:rPr kumimoji="1" lang="ja-JP" altLang="en-US" sz="1500" dirty="0">
                          <a:solidFill>
                            <a:schemeClr val="tx1"/>
                          </a:solidFill>
                          <a:latin typeface="Century" panose="02040604050505020304" pitchFamily="18" charset="0"/>
                          <a:ea typeface="ＭＳ ゴシック" panose="020B0609070205080204" pitchFamily="49" charset="-128"/>
                        </a:rPr>
                        <a:t>要求水準</a:t>
                      </a:r>
                    </a:p>
                  </a:txBody>
                  <a:tcPr marL="100680" marR="100680" marT="50340" marB="5034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pPr>
                      <a:r>
                        <a:rPr kumimoji="1" lang="ja-JP" altLang="en-US" sz="1500" dirty="0">
                          <a:solidFill>
                            <a:schemeClr val="tx1"/>
                          </a:solidFill>
                          <a:latin typeface="Century" panose="02040604050505020304" pitchFamily="18" charset="0"/>
                          <a:ea typeface="ＭＳ ゴシック" panose="020B0609070205080204" pitchFamily="49" charset="-128"/>
                        </a:rPr>
                        <a:t>発生数</a:t>
                      </a:r>
                      <a:endParaRPr kumimoji="1" lang="en-US" altLang="ja-JP" sz="1500"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評価</a:t>
                      </a:r>
                    </a:p>
                  </a:txBody>
                  <a:tcPr marL="100680" marR="100680" marT="50340" marB="50340"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64719659"/>
                  </a:ext>
                </a:extLst>
              </a:tr>
              <a:tr h="832187">
                <a:tc gridSpan="2">
                  <a:txBody>
                    <a:bodyPr/>
                    <a:lstStyle/>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管路</a:t>
                      </a:r>
                    </a:p>
                  </a:txBody>
                  <a:tcPr marL="100680" marR="100680" marT="50340" marB="5034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道路陥没、下水つまりによる第三者被害　</a:t>
                      </a:r>
                      <a:r>
                        <a:rPr kumimoji="1" lang="en-US" altLang="ja-JP" sz="1500" dirty="0">
                          <a:solidFill>
                            <a:schemeClr val="tx1"/>
                          </a:solidFill>
                          <a:latin typeface="Century" panose="02040604050505020304" pitchFamily="18" charset="0"/>
                          <a:ea typeface="ＭＳ ゴシック" panose="020B0609070205080204" pitchFamily="49" charset="-128"/>
                        </a:rPr>
                        <a:t>0</a:t>
                      </a:r>
                      <a:r>
                        <a:rPr kumimoji="1" lang="ja-JP" altLang="en-US" sz="1500" dirty="0">
                          <a:solidFill>
                            <a:schemeClr val="tx1"/>
                          </a:solidFill>
                          <a:latin typeface="Century" panose="02040604050505020304" pitchFamily="18" charset="0"/>
                          <a:ea typeface="ＭＳ ゴシック" panose="020B0609070205080204" pitchFamily="49" charset="-128"/>
                        </a:rPr>
                        <a:t>件。</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indent="0">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　ただし、その原因が本市の管理施設に起因しない場合や受注者の過失によらない場合を除く（令和</a:t>
                      </a:r>
                      <a:r>
                        <a:rPr kumimoji="1" lang="en-US" altLang="ja-JP" sz="1500" dirty="0">
                          <a:solidFill>
                            <a:schemeClr val="tx1"/>
                          </a:solidFill>
                          <a:latin typeface="Century" panose="02040604050505020304" pitchFamily="18" charset="0"/>
                          <a:ea typeface="ＭＳ ゴシック" panose="020B0609070205080204" pitchFamily="49" charset="-128"/>
                        </a:rPr>
                        <a:t>5</a:t>
                      </a:r>
                      <a:r>
                        <a:rPr kumimoji="1" lang="ja-JP" altLang="en-US" sz="1500" dirty="0">
                          <a:solidFill>
                            <a:schemeClr val="tx1"/>
                          </a:solidFill>
                          <a:latin typeface="Century" panose="02040604050505020304" pitchFamily="18" charset="0"/>
                          <a:ea typeface="ＭＳ ゴシック" panose="020B0609070205080204" pitchFamily="49" charset="-128"/>
                        </a:rPr>
                        <a:t>年度における第三者被害の事故発生：</a:t>
                      </a:r>
                      <a:r>
                        <a:rPr kumimoji="1" lang="en-US" altLang="ja-JP" sz="1500" dirty="0">
                          <a:solidFill>
                            <a:schemeClr val="tx1"/>
                          </a:solidFill>
                          <a:latin typeface="Century" panose="02040604050505020304" pitchFamily="18" charset="0"/>
                          <a:ea typeface="ＭＳ ゴシック" panose="020B0609070205080204" pitchFamily="49" charset="-128"/>
                        </a:rPr>
                        <a:t>19</a:t>
                      </a:r>
                      <a:r>
                        <a:rPr kumimoji="1" lang="ja-JP" altLang="en-US" sz="1500" dirty="0">
                          <a:solidFill>
                            <a:schemeClr val="tx1"/>
                          </a:solidFill>
                          <a:latin typeface="Century" panose="02040604050505020304" pitchFamily="18" charset="0"/>
                          <a:ea typeface="ＭＳ ゴシック" panose="020B0609070205080204" pitchFamily="49" charset="-128"/>
                        </a:rPr>
                        <a:t>件）</a:t>
                      </a:r>
                    </a:p>
                  </a:txBody>
                  <a:tcPr marL="100680" marR="100680" marT="50340" marB="5034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dirty="0">
                          <a:solidFill>
                            <a:schemeClr val="tx1"/>
                          </a:solidFill>
                          <a:latin typeface="Century" panose="02040604050505020304" pitchFamily="18" charset="0"/>
                          <a:ea typeface="ＭＳ ゴシック" panose="020B0609070205080204" pitchFamily="49" charset="-128"/>
                        </a:rPr>
                        <a:t>0</a:t>
                      </a:r>
                      <a:r>
                        <a:rPr kumimoji="1" lang="ja-JP" altLang="en-US" sz="1500" dirty="0">
                          <a:solidFill>
                            <a:schemeClr val="tx1"/>
                          </a:solidFill>
                          <a:latin typeface="Century" panose="02040604050505020304" pitchFamily="18" charset="0"/>
                          <a:ea typeface="ＭＳ ゴシック" panose="020B0609070205080204" pitchFamily="49" charset="-128"/>
                        </a:rPr>
                        <a:t>件</a:t>
                      </a:r>
                    </a:p>
                  </a:txBody>
                  <a:tcPr marL="100680" marR="100680" marT="50340" marB="50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434449"/>
                  </a:ext>
                </a:extLst>
              </a:tr>
              <a:tr h="632713">
                <a:tc rowSpan="2">
                  <a:txBody>
                    <a:bodyPr/>
                    <a:lstStyle/>
                    <a:p>
                      <a:pPr algn="ctr"/>
                      <a:r>
                        <a:rPr kumimoji="1" lang="ja-JP" altLang="en-US" sz="1500" b="1" dirty="0">
                          <a:solidFill>
                            <a:schemeClr val="tx1"/>
                          </a:solidFill>
                          <a:latin typeface="Century" panose="02040604050505020304" pitchFamily="18" charset="0"/>
                          <a:ea typeface="ＭＳ ゴシック" panose="020B0609070205080204" pitchFamily="49" charset="-128"/>
                        </a:rPr>
                        <a:t>下水処理場・抽水所</a:t>
                      </a:r>
                    </a:p>
                  </a:txBody>
                  <a:tcPr marL="100680" marR="100680" marT="50340" marB="50340" vert="eaVert"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ポンプ</a:t>
                      </a:r>
                      <a:endParaRPr kumimoji="1" lang="en-US" altLang="ja-JP" sz="1500" b="1" dirty="0">
                        <a:solidFill>
                          <a:schemeClr val="tx1"/>
                        </a:solidFill>
                        <a:latin typeface="Century" panose="02040604050505020304" pitchFamily="18" charset="0"/>
                        <a:ea typeface="ＭＳ ゴシック" panose="020B0609070205080204" pitchFamily="49" charset="-128"/>
                      </a:endParaRPr>
                    </a:p>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運転</a:t>
                      </a:r>
                    </a:p>
                  </a:txBody>
                  <a:tcPr marL="100680" marR="100680" marT="50340" marB="5034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600" dirty="0">
                          <a:solidFill>
                            <a:schemeClr val="tx1"/>
                          </a:solidFill>
                          <a:latin typeface="Century" panose="02040604050505020304" pitchFamily="18" charset="0"/>
                          <a:ea typeface="ＭＳ ゴシック" panose="020B0609070205080204" pitchFamily="49" charset="-128"/>
                        </a:rPr>
                        <a:t>ポンプ運転に起因する</a:t>
                      </a:r>
                      <a:r>
                        <a:rPr kumimoji="1" lang="ja-JP" altLang="en-US" sz="1500" dirty="0">
                          <a:solidFill>
                            <a:schemeClr val="tx1"/>
                          </a:solidFill>
                          <a:latin typeface="Century" panose="02040604050505020304" pitchFamily="18" charset="0"/>
                          <a:ea typeface="ＭＳ ゴシック" panose="020B0609070205080204" pitchFamily="49" charset="-128"/>
                        </a:rPr>
                        <a:t>「浸水」を発生させない。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　ただし、受注者の過失によらない場合を除く</a:t>
                      </a:r>
                    </a:p>
                  </a:txBody>
                  <a:tcPr marL="100680" marR="100680" marT="50340" marB="5034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dirty="0">
                          <a:solidFill>
                            <a:schemeClr val="tx1"/>
                          </a:solidFill>
                          <a:latin typeface="Century" panose="02040604050505020304" pitchFamily="18" charset="0"/>
                          <a:ea typeface="ＭＳ ゴシック" panose="020B0609070205080204" pitchFamily="49" charset="-128"/>
                        </a:rPr>
                        <a:t>0</a:t>
                      </a:r>
                      <a:r>
                        <a:rPr kumimoji="1" lang="ja-JP" altLang="en-US" sz="1500" dirty="0">
                          <a:solidFill>
                            <a:schemeClr val="tx1"/>
                          </a:solidFill>
                          <a:latin typeface="Century" panose="02040604050505020304" pitchFamily="18" charset="0"/>
                          <a:ea typeface="ＭＳ ゴシック" panose="020B0609070205080204" pitchFamily="49" charset="-128"/>
                        </a:rPr>
                        <a:t>回</a:t>
                      </a:r>
                    </a:p>
                  </a:txBody>
                  <a:tcPr marL="100680" marR="100680" marT="50340" marB="50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〇</a:t>
                      </a:r>
                    </a:p>
                  </a:txBody>
                  <a:tcPr marL="100680" marR="100680" marT="50340" marB="5034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471355"/>
                  </a:ext>
                </a:extLst>
              </a:tr>
              <a:tr h="2302494">
                <a:tc v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放流</a:t>
                      </a:r>
                      <a:endParaRPr kumimoji="1" lang="en-US" altLang="ja-JP" sz="1500" b="1" dirty="0">
                        <a:solidFill>
                          <a:schemeClr val="tx1"/>
                        </a:solidFill>
                        <a:latin typeface="Century" panose="02040604050505020304" pitchFamily="18" charset="0"/>
                        <a:ea typeface="ＭＳ ゴシック" panose="020B0609070205080204" pitchFamily="49" charset="-128"/>
                      </a:endParaRPr>
                    </a:p>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水質</a:t>
                      </a:r>
                    </a:p>
                  </a:txBody>
                  <a:tcPr marL="100680" marR="100680" marT="50340" marB="5034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gn="l">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水質試験の各回測定値が水質汚濁防止法及び下水道法に定める基準を超過しない。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　</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項目</a:t>
                      </a:r>
                      <a:r>
                        <a:rPr kumimoji="1" lang="en-US" altLang="ja-JP" sz="1500" u="sng" dirty="0">
                          <a:solidFill>
                            <a:schemeClr val="tx1"/>
                          </a:solidFill>
                          <a:latin typeface="Century" panose="02040604050505020304" pitchFamily="18" charset="0"/>
                          <a:ea typeface="ＭＳ ゴシック" panose="020B0609070205080204" pitchFamily="49" charset="-128"/>
                        </a:rPr>
                        <a:t>】pH</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SS</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BOD</a:t>
                      </a:r>
                      <a:r>
                        <a:rPr kumimoji="1" lang="ja-JP" altLang="en-US" sz="1500" u="sng" dirty="0" err="1">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全窒素、全</a:t>
                      </a:r>
                      <a:r>
                        <a:rPr kumimoji="1" lang="ja-JP" altLang="en-US" sz="1500" u="sng" dirty="0" err="1">
                          <a:solidFill>
                            <a:schemeClr val="tx1"/>
                          </a:solidFill>
                          <a:latin typeface="Century" panose="02040604050505020304" pitchFamily="18" charset="0"/>
                          <a:ea typeface="ＭＳ ゴシック" panose="020B0609070205080204" pitchFamily="49" charset="-128"/>
                        </a:rPr>
                        <a:t>りん</a:t>
                      </a:r>
                      <a:r>
                        <a:rPr kumimoji="1" lang="ja-JP" altLang="en-US" sz="1500" u="sng" dirty="0">
                          <a:solidFill>
                            <a:schemeClr val="tx1"/>
                          </a:solidFill>
                          <a:latin typeface="Century" panose="02040604050505020304" pitchFamily="18" charset="0"/>
                          <a:ea typeface="ＭＳ ゴシック" panose="020B0609070205080204" pitchFamily="49" charset="-128"/>
                        </a:rPr>
                        <a:t>、</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　　　　　</a:t>
                      </a:r>
                      <a:r>
                        <a:rPr kumimoji="1" lang="ja-JP" altLang="en-US" sz="1500" u="sng" dirty="0">
                          <a:solidFill>
                            <a:schemeClr val="tx1"/>
                          </a:solidFill>
                          <a:latin typeface="Century" panose="02040604050505020304" pitchFamily="18" charset="0"/>
                          <a:ea typeface="ＭＳ ゴシック" panose="020B0609070205080204" pitchFamily="49" charset="-128"/>
                        </a:rPr>
                        <a:t>大腸菌群数</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285750" indent="-285750" algn="l">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自動観測局の測定値から算出した値が総量規制基準（</a:t>
                      </a:r>
                      <a:r>
                        <a:rPr kumimoji="1" lang="en-US" altLang="ja-JP" sz="1500" dirty="0">
                          <a:solidFill>
                            <a:schemeClr val="tx1"/>
                          </a:solidFill>
                          <a:latin typeface="Century" panose="02040604050505020304" pitchFamily="18" charset="0"/>
                          <a:ea typeface="ＭＳ ゴシック" panose="020B0609070205080204" pitchFamily="49" charset="-128"/>
                        </a:rPr>
                        <a:t>L</a:t>
                      </a:r>
                      <a:r>
                        <a:rPr kumimoji="1" lang="ja-JP" altLang="en-US" sz="1500" dirty="0">
                          <a:solidFill>
                            <a:schemeClr val="tx1"/>
                          </a:solidFill>
                          <a:latin typeface="Century" panose="02040604050505020304" pitchFamily="18" charset="0"/>
                          <a:ea typeface="ＭＳ ゴシック" panose="020B0609070205080204" pitchFamily="49" charset="-128"/>
                        </a:rPr>
                        <a:t>値）を超過しない。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　</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項目</a:t>
                      </a:r>
                      <a:r>
                        <a:rPr kumimoji="1" lang="en-US" altLang="ja-JP" sz="1500" u="sng" dirty="0">
                          <a:solidFill>
                            <a:schemeClr val="tx1"/>
                          </a:solidFill>
                          <a:latin typeface="Century" panose="02040604050505020304" pitchFamily="18" charset="0"/>
                          <a:ea typeface="ＭＳ ゴシック" panose="020B0609070205080204" pitchFamily="49" charset="-128"/>
                        </a:rPr>
                        <a:t>】COD</a:t>
                      </a:r>
                      <a:r>
                        <a:rPr kumimoji="1" lang="ja-JP" altLang="en-US" sz="1500" u="sng" dirty="0">
                          <a:solidFill>
                            <a:schemeClr val="tx1"/>
                          </a:solidFill>
                          <a:latin typeface="Century" panose="02040604050505020304" pitchFamily="18" charset="0"/>
                          <a:ea typeface="ＭＳ ゴシック" panose="020B0609070205080204" pitchFamily="49" charset="-128"/>
                        </a:rPr>
                        <a:t>、全窒素、全りん</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　停電及び設備の故障等やむを得ない理由がある場合、有害物質等の流入や汚泥処理炉系（包括業務外）の事故等による脱水分離液処理水の悪化が生じた場合、降雨の状況により放流水質に影響を及ぼす場合などを除く。</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txBody>
                  <a:tcPr marL="100680" marR="100680" marT="50340" marB="5034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u="none" dirty="0">
                          <a:solidFill>
                            <a:schemeClr val="tx1"/>
                          </a:solidFill>
                          <a:latin typeface="Century" panose="02040604050505020304" pitchFamily="18" charset="0"/>
                          <a:ea typeface="ＭＳ ゴシック" panose="020B0609070205080204" pitchFamily="49" charset="-128"/>
                        </a:rPr>
                        <a:t>9</a:t>
                      </a:r>
                      <a:r>
                        <a:rPr kumimoji="1" lang="ja-JP" altLang="en-US" sz="1500" u="none" dirty="0">
                          <a:solidFill>
                            <a:schemeClr val="tx1"/>
                          </a:solidFill>
                          <a:latin typeface="Century" panose="02040604050505020304" pitchFamily="18" charset="0"/>
                          <a:ea typeface="ＭＳ ゴシック" panose="020B0609070205080204" pitchFamily="49" charset="-128"/>
                        </a:rPr>
                        <a:t>項目</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超過</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なし</a:t>
                      </a:r>
                      <a:endParaRPr kumimoji="1" lang="en-US" altLang="ja-JP" sz="1500" u="none" dirty="0">
                        <a:solidFill>
                          <a:schemeClr val="tx1"/>
                        </a:solidFill>
                        <a:latin typeface="ＭＳ ゴシック" panose="020B0609070205080204" pitchFamily="49" charset="-128"/>
                        <a:ea typeface="ＭＳ ゴシック" panose="020B0609070205080204" pitchFamily="49" charset="-128"/>
                      </a:endParaRPr>
                    </a:p>
                  </a:txBody>
                  <a:tcPr marL="100680" marR="100680" marT="50340" marB="50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072116"/>
                  </a:ext>
                </a:extLst>
              </a:tr>
            </a:tbl>
          </a:graphicData>
        </a:graphic>
      </p:graphicFrame>
      <p:sp>
        <p:nvSpPr>
          <p:cNvPr id="19" name="角丸四角形 18"/>
          <p:cNvSpPr/>
          <p:nvPr/>
        </p:nvSpPr>
        <p:spPr>
          <a:xfrm>
            <a:off x="72908" y="96839"/>
            <a:ext cx="6657076" cy="358961"/>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13</a:t>
            </a:fld>
            <a:endParaRPr kumimoji="1" lang="ja-JP" altLang="en-US" dirty="0"/>
          </a:p>
        </p:txBody>
      </p:sp>
      <p:sp>
        <p:nvSpPr>
          <p:cNvPr id="2" name="テキスト ボックス 1"/>
          <p:cNvSpPr txBox="1"/>
          <p:nvPr/>
        </p:nvSpPr>
        <p:spPr>
          <a:xfrm>
            <a:off x="8536849" y="1919162"/>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※1</a:t>
            </a:r>
            <a:endParaRPr kumimoji="1" lang="ja-JP" altLang="en-US" sz="1200" dirty="0">
              <a:latin typeface="Century" panose="02040604050505020304" pitchFamily="18" charset="0"/>
            </a:endParaRPr>
          </a:p>
        </p:txBody>
      </p:sp>
      <p:sp>
        <p:nvSpPr>
          <p:cNvPr id="9" name="テキスト ボックス 8"/>
          <p:cNvSpPr txBox="1"/>
          <p:nvPr/>
        </p:nvSpPr>
        <p:spPr>
          <a:xfrm>
            <a:off x="8536849" y="2629779"/>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※2</a:t>
            </a:r>
            <a:endParaRPr kumimoji="1" lang="ja-JP" altLang="en-US" sz="1200" dirty="0">
              <a:latin typeface="Century" panose="02040604050505020304" pitchFamily="18" charset="0"/>
            </a:endParaRPr>
          </a:p>
        </p:txBody>
      </p:sp>
      <p:sp>
        <p:nvSpPr>
          <p:cNvPr id="4" name="テキスト ボックス 3">
            <a:extLst>
              <a:ext uri="{FF2B5EF4-FFF2-40B4-BE49-F238E27FC236}">
                <a16:creationId xmlns:a16="http://schemas.microsoft.com/office/drawing/2014/main" id="{A121618A-E1D3-693D-6315-DCC8AAC4220D}"/>
              </a:ext>
            </a:extLst>
          </p:cNvPr>
          <p:cNvSpPr txBox="1"/>
          <p:nvPr/>
        </p:nvSpPr>
        <p:spPr>
          <a:xfrm>
            <a:off x="253674" y="5550884"/>
            <a:ext cx="9288532" cy="523220"/>
          </a:xfrm>
          <a:prstGeom prst="rect">
            <a:avLst/>
          </a:prstGeom>
          <a:noFill/>
        </p:spPr>
        <p:txBody>
          <a:bodyPr wrap="square" rtlCol="0">
            <a:spAutoFit/>
          </a:bodyPr>
          <a:lstStyle/>
          <a:p>
            <a:r>
              <a:rPr kumimoji="1" lang="en-US" altLang="ja-JP" sz="1400" dirty="0"/>
              <a:t>※1</a:t>
            </a:r>
            <a:r>
              <a:rPr kumimoji="1" lang="ja-JP" altLang="en-US" sz="1400" dirty="0"/>
              <a:t>　令和</a:t>
            </a:r>
            <a:r>
              <a:rPr kumimoji="1" lang="en-US" altLang="ja-JP" sz="1400" dirty="0"/>
              <a:t>5</a:t>
            </a:r>
            <a:r>
              <a:rPr kumimoji="1" lang="ja-JP" altLang="en-US" sz="1400" dirty="0"/>
              <a:t>年</a:t>
            </a:r>
            <a:r>
              <a:rPr kumimoji="1" lang="en-US" altLang="ja-JP" sz="1400" dirty="0"/>
              <a:t>4</a:t>
            </a:r>
            <a:r>
              <a:rPr kumimoji="1" lang="ja-JP" altLang="en-US" sz="1400" dirty="0"/>
              <a:t>月以降、包括委託に関連する事故</a:t>
            </a:r>
            <a:r>
              <a:rPr kumimoji="1" lang="en-US" altLang="ja-JP" sz="1400" dirty="0"/>
              <a:t>(</a:t>
            </a:r>
            <a:r>
              <a:rPr lang="ja-JP" altLang="en-US" sz="1400" dirty="0">
                <a:latin typeface="HGPｺﾞｼｯｸE" panose="020B0900000000000000" pitchFamily="50" charset="-128"/>
                <a:ea typeface="HGPｺﾞｼｯｸE" panose="020B0900000000000000" pitchFamily="50" charset="-128"/>
              </a:rPr>
              <a:t>５．包括委託に関連する事故発生状況</a:t>
            </a:r>
            <a:r>
              <a:rPr kumimoji="1" lang="ja-JP" altLang="en-US" sz="1400" dirty="0"/>
              <a:t>にて事案紹介</a:t>
            </a:r>
            <a:r>
              <a:rPr kumimoji="1" lang="en-US" altLang="ja-JP" sz="1400" dirty="0"/>
              <a:t>)</a:t>
            </a:r>
            <a:r>
              <a:rPr kumimoji="1" lang="ja-JP" altLang="en-US" sz="1400" dirty="0"/>
              <a:t> は発生しているが、</a:t>
            </a:r>
            <a:endParaRPr kumimoji="1" lang="en-US" altLang="ja-JP" sz="1400" dirty="0"/>
          </a:p>
          <a:p>
            <a:r>
              <a:rPr kumimoji="1" lang="ja-JP" altLang="en-US" sz="1400" dirty="0"/>
              <a:t>　　　 </a:t>
            </a:r>
            <a:r>
              <a:rPr kumimoji="1" lang="en-US" altLang="ja-JP" sz="1400" dirty="0"/>
              <a:t>CWO</a:t>
            </a:r>
            <a:r>
              <a:rPr kumimoji="1" lang="ja-JP" altLang="en-US" sz="1400" dirty="0"/>
              <a:t>の過失等により要求水準未達となる事案は発生していないため、</a:t>
            </a:r>
            <a:r>
              <a:rPr kumimoji="1" lang="en-US" altLang="ja-JP" sz="1400" dirty="0"/>
              <a:t>0</a:t>
            </a:r>
            <a:r>
              <a:rPr kumimoji="1" lang="ja-JP" altLang="en-US" sz="1400" dirty="0"/>
              <a:t>件である。</a:t>
            </a:r>
          </a:p>
        </p:txBody>
      </p:sp>
      <p:sp>
        <p:nvSpPr>
          <p:cNvPr id="5" name="テキスト ボックス 4">
            <a:extLst>
              <a:ext uri="{FF2B5EF4-FFF2-40B4-BE49-F238E27FC236}">
                <a16:creationId xmlns:a16="http://schemas.microsoft.com/office/drawing/2014/main" id="{79EF92C0-7CE9-0EF7-52D6-0BD4863461C4}"/>
              </a:ext>
            </a:extLst>
          </p:cNvPr>
          <p:cNvSpPr txBox="1"/>
          <p:nvPr/>
        </p:nvSpPr>
        <p:spPr>
          <a:xfrm>
            <a:off x="248417" y="6043538"/>
            <a:ext cx="9288532" cy="523220"/>
          </a:xfrm>
          <a:prstGeom prst="rect">
            <a:avLst/>
          </a:prstGeom>
          <a:noFill/>
        </p:spPr>
        <p:txBody>
          <a:bodyPr wrap="square" rtlCol="0">
            <a:spAutoFit/>
          </a:bodyPr>
          <a:lstStyle/>
          <a:p>
            <a:r>
              <a:rPr kumimoji="1" lang="en-US" altLang="ja-JP" sz="1400" dirty="0"/>
              <a:t>※2</a:t>
            </a:r>
            <a:r>
              <a:rPr kumimoji="1" lang="ja-JP" altLang="en-US" sz="1400" dirty="0"/>
              <a:t>　浸水（</a:t>
            </a:r>
            <a:r>
              <a:rPr kumimoji="1" lang="en-US" altLang="ja-JP" sz="1400" dirty="0"/>
              <a:t>9</a:t>
            </a:r>
            <a:r>
              <a:rPr kumimoji="1" lang="ja-JP" altLang="en-US" sz="1400" dirty="0"/>
              <a:t>月</a:t>
            </a:r>
            <a:r>
              <a:rPr kumimoji="1" lang="en-US" altLang="ja-JP" sz="1400" dirty="0"/>
              <a:t>10</a:t>
            </a:r>
            <a:r>
              <a:rPr kumimoji="1" lang="ja-JP" altLang="en-US" sz="1400" dirty="0"/>
              <a:t>日）は発生しているが、ポンプ運転の不備に起因するものではなかったため、</a:t>
            </a:r>
            <a:r>
              <a:rPr kumimoji="1" lang="en-US" altLang="ja-JP" sz="1400" dirty="0"/>
              <a:t>0</a:t>
            </a:r>
            <a:r>
              <a:rPr kumimoji="1" lang="ja-JP" altLang="en-US" sz="1400" dirty="0"/>
              <a:t>回としている。</a:t>
            </a:r>
            <a:endParaRPr kumimoji="1" lang="en-US" altLang="ja-JP" sz="1400" dirty="0"/>
          </a:p>
          <a:p>
            <a:r>
              <a:rPr kumimoji="1" lang="ja-JP" altLang="en-US" sz="1400" dirty="0"/>
              <a:t>　　　 ポンプに起因する判断は後のページを参照。</a:t>
            </a:r>
          </a:p>
        </p:txBody>
      </p:sp>
    </p:spTree>
    <p:extLst>
      <p:ext uri="{BB962C8B-B14F-4D97-AF65-F5344CB8AC3E}">
        <p14:creationId xmlns:p14="http://schemas.microsoft.com/office/powerpoint/2010/main" val="343885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72908" y="96839"/>
            <a:ext cx="655367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14</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731804467"/>
              </p:ext>
            </p:extLst>
          </p:nvPr>
        </p:nvGraphicFramePr>
        <p:xfrm>
          <a:off x="337643" y="1261897"/>
          <a:ext cx="9327057" cy="4799939"/>
        </p:xfrm>
        <a:graphic>
          <a:graphicData uri="http://schemas.openxmlformats.org/drawingml/2006/table">
            <a:tbl>
              <a:tblPr firstRow="1" bandRow="1">
                <a:tableStyleId>{5C22544A-7EE6-4342-B048-85BDC9FD1C3A}</a:tableStyleId>
              </a:tblPr>
              <a:tblGrid>
                <a:gridCol w="322757">
                  <a:extLst>
                    <a:ext uri="{9D8B030D-6E8A-4147-A177-3AD203B41FA5}">
                      <a16:colId xmlns:a16="http://schemas.microsoft.com/office/drawing/2014/main" val="4133302652"/>
                    </a:ext>
                  </a:extLst>
                </a:gridCol>
                <a:gridCol w="1333500">
                  <a:extLst>
                    <a:ext uri="{9D8B030D-6E8A-4147-A177-3AD203B41FA5}">
                      <a16:colId xmlns:a16="http://schemas.microsoft.com/office/drawing/2014/main" val="706894114"/>
                    </a:ext>
                  </a:extLst>
                </a:gridCol>
                <a:gridCol w="4343400">
                  <a:extLst>
                    <a:ext uri="{9D8B030D-6E8A-4147-A177-3AD203B41FA5}">
                      <a16:colId xmlns:a16="http://schemas.microsoft.com/office/drawing/2014/main" val="530703205"/>
                    </a:ext>
                  </a:extLst>
                </a:gridCol>
                <a:gridCol w="2844800">
                  <a:extLst>
                    <a:ext uri="{9D8B030D-6E8A-4147-A177-3AD203B41FA5}">
                      <a16:colId xmlns:a16="http://schemas.microsoft.com/office/drawing/2014/main" val="1903299644"/>
                    </a:ext>
                  </a:extLst>
                </a:gridCol>
                <a:gridCol w="482600">
                  <a:extLst>
                    <a:ext uri="{9D8B030D-6E8A-4147-A177-3AD203B41FA5}">
                      <a16:colId xmlns:a16="http://schemas.microsoft.com/office/drawing/2014/main" val="3624731599"/>
                    </a:ext>
                  </a:extLst>
                </a:gridCol>
              </a:tblGrid>
              <a:tr h="246353">
                <a:tc gridSpan="2">
                  <a:txBody>
                    <a:bodyPr/>
                    <a:lstStyle/>
                    <a:p>
                      <a:pPr>
                        <a:lnSpc>
                          <a:spcPct val="100000"/>
                        </a:lnSpc>
                      </a:pPr>
                      <a:endParaRPr kumimoji="1" lang="ja-JP" altLang="en-US" sz="1500"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ＭＳ ゴシック" panose="020B0609070205080204" pitchFamily="49" charset="-128"/>
                          <a:ea typeface="ＭＳ ゴシック" panose="020B0609070205080204" pitchFamily="49" charset="-128"/>
                        </a:rPr>
                        <a:t>評価基準</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ＭＳ ゴシック" panose="020B0609070205080204" pitchFamily="49" charset="-128"/>
                          <a:ea typeface="ＭＳ ゴシック" panose="020B0609070205080204" pitchFamily="49" charset="-128"/>
                        </a:rPr>
                        <a:t>発生数</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ＭＳ ゴシック" panose="020B0609070205080204" pitchFamily="49" charset="-128"/>
                          <a:ea typeface="ＭＳ ゴシック" panose="020B0609070205080204" pitchFamily="49" charset="-128"/>
                        </a:rPr>
                        <a:t>評価</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64719659"/>
                  </a:ext>
                </a:extLst>
              </a:tr>
              <a:tr h="1716197">
                <a:tc gridSpan="2">
                  <a:txBody>
                    <a:bodyPr/>
                    <a:lstStyle/>
                    <a:p>
                      <a:pPr algn="ctr">
                        <a:lnSpc>
                          <a:spcPct val="100000"/>
                        </a:lnSpc>
                      </a:pPr>
                      <a:r>
                        <a:rPr kumimoji="1" lang="ja-JP" altLang="en-US" sz="1500" b="1" dirty="0">
                          <a:solidFill>
                            <a:schemeClr val="tx1"/>
                          </a:solidFill>
                          <a:latin typeface="ＭＳ ゴシック" panose="020B0609070205080204" pitchFamily="49" charset="-128"/>
                          <a:ea typeface="ＭＳ ゴシック" panose="020B0609070205080204" pitchFamily="49" charset="-128"/>
                        </a:rPr>
                        <a:t>管路</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500" dirty="0">
                          <a:solidFill>
                            <a:schemeClr val="tx1"/>
                          </a:solidFill>
                          <a:latin typeface="ＭＳ ゴシック" panose="020B0609070205080204" pitchFamily="49" charset="-128"/>
                          <a:ea typeface="ＭＳ ゴシック" panose="020B0609070205080204" pitchFamily="49" charset="-128"/>
                        </a:rPr>
                        <a:t>道路陥没、下水つまりの発生件数。</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p>
                      <a:pPr marL="0" indent="0">
                        <a:lnSpc>
                          <a:spcPct val="100000"/>
                        </a:lnSpc>
                        <a:buFont typeface="Wingdings" panose="05000000000000000000" pitchFamily="2" charset="2"/>
                        <a:buNone/>
                      </a:pPr>
                      <a:r>
                        <a:rPr kumimoji="1" lang="ja-JP" altLang="en-US" sz="1500" u="none" baseline="0" dirty="0">
                          <a:solidFill>
                            <a:schemeClr val="tx1"/>
                          </a:solidFill>
                          <a:latin typeface="ＭＳ ゴシック" panose="020B0609070205080204" pitchFamily="49" charset="-128"/>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道路陥没</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 年間 </a:t>
                      </a:r>
                      <a:r>
                        <a:rPr kumimoji="1" lang="en-US" altLang="ja-JP" sz="1500" u="sng" dirty="0">
                          <a:solidFill>
                            <a:schemeClr val="tx1"/>
                          </a:solidFill>
                          <a:latin typeface="Century" panose="02040604050505020304" pitchFamily="18" charset="0"/>
                          <a:ea typeface="ＭＳ ゴシック" panose="020B0609070205080204" pitchFamily="49" charset="-128"/>
                        </a:rPr>
                        <a:t>265</a:t>
                      </a:r>
                      <a:r>
                        <a:rPr kumimoji="1" lang="ja-JP" altLang="en-US" sz="1500" u="sng" baseline="0" dirty="0">
                          <a:solidFill>
                            <a:schemeClr val="tx1"/>
                          </a:solidFill>
                          <a:latin typeface="Century" panose="02040604050505020304" pitchFamily="18" charset="0"/>
                          <a:ea typeface="ＭＳ ゴシック" panose="020B0609070205080204" pitchFamily="49" charset="-128"/>
                        </a:rPr>
                        <a:t> </a:t>
                      </a:r>
                      <a:r>
                        <a:rPr kumimoji="1" lang="ja-JP" altLang="en-US" sz="1500" u="sng" dirty="0">
                          <a:solidFill>
                            <a:schemeClr val="tx1"/>
                          </a:solidFill>
                          <a:latin typeface="Century" panose="02040604050505020304" pitchFamily="18" charset="0"/>
                          <a:ea typeface="ＭＳ ゴシック" panose="020B0609070205080204" pitchFamily="49" charset="-128"/>
                        </a:rPr>
                        <a:t>件以内　</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indent="0">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下水つまり</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 年間 </a:t>
                      </a:r>
                      <a:r>
                        <a:rPr kumimoji="1" lang="en-US" altLang="ja-JP" sz="1500" u="sng" dirty="0">
                          <a:solidFill>
                            <a:schemeClr val="tx1"/>
                          </a:solidFill>
                          <a:latin typeface="Century" panose="02040604050505020304" pitchFamily="18" charset="0"/>
                          <a:ea typeface="ＭＳ ゴシック" panose="020B0609070205080204" pitchFamily="49" charset="-128"/>
                        </a:rPr>
                        <a:t>935 </a:t>
                      </a:r>
                      <a:r>
                        <a:rPr kumimoji="1" lang="ja-JP" altLang="en-US" sz="1500" u="sng" dirty="0">
                          <a:solidFill>
                            <a:schemeClr val="tx1"/>
                          </a:solidFill>
                          <a:latin typeface="Century" panose="02040604050505020304" pitchFamily="18" charset="0"/>
                          <a:ea typeface="ＭＳ ゴシック" panose="020B0609070205080204" pitchFamily="49" charset="-128"/>
                        </a:rPr>
                        <a:t>件以内</a:t>
                      </a:r>
                      <a:r>
                        <a:rPr kumimoji="1" lang="en-US" altLang="ja-JP" sz="1200" u="sng" dirty="0">
                          <a:solidFill>
                            <a:schemeClr val="tx1"/>
                          </a:solidFill>
                          <a:latin typeface="Century" panose="02040604050505020304" pitchFamily="18" charset="0"/>
                          <a:ea typeface="ＭＳ ゴシック" panose="020B0609070205080204" pitchFamily="49" charset="-128"/>
                        </a:rPr>
                        <a:t>   </a:t>
                      </a:r>
                    </a:p>
                    <a:p>
                      <a:pPr marL="0" indent="0">
                        <a:lnSpc>
                          <a:spcPct val="100000"/>
                        </a:lnSpc>
                        <a:buFont typeface="Wingdings" panose="05000000000000000000" pitchFamily="2" charset="2"/>
                        <a:buNone/>
                      </a:pPr>
                      <a:endParaRPr kumimoji="1" lang="en-US" altLang="ja-JP" sz="1200" u="sng" dirty="0">
                        <a:solidFill>
                          <a:schemeClr val="tx1"/>
                        </a:solidFill>
                        <a:latin typeface="Century" panose="02040604050505020304" pitchFamily="18" charset="0"/>
                        <a:ea typeface="ＭＳ ゴシック" panose="020B0609070205080204" pitchFamily="49" charset="-128"/>
                      </a:endParaRPr>
                    </a:p>
                    <a:p>
                      <a:pPr marL="285750" indent="-285750">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開庁時間内における道路陥没、下水つまりの申告対応時間。 　</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現場到着時間 ： </a:t>
                      </a:r>
                      <a:r>
                        <a:rPr kumimoji="1" lang="en-US" altLang="ja-JP" sz="1500" u="sng" dirty="0">
                          <a:solidFill>
                            <a:schemeClr val="tx1"/>
                          </a:solidFill>
                          <a:latin typeface="Century" panose="02040604050505020304" pitchFamily="18" charset="0"/>
                          <a:ea typeface="ＭＳ ゴシック" panose="020B0609070205080204" pitchFamily="49" charset="-128"/>
                        </a:rPr>
                        <a:t>2</a:t>
                      </a:r>
                      <a:r>
                        <a:rPr kumimoji="1" lang="ja-JP" altLang="en-US" sz="1500" u="sng" dirty="0">
                          <a:solidFill>
                            <a:schemeClr val="tx1"/>
                          </a:solidFill>
                          <a:latin typeface="Century" panose="02040604050505020304" pitchFamily="18" charset="0"/>
                          <a:ea typeface="ＭＳ ゴシック" panose="020B0609070205080204" pitchFamily="49" charset="-128"/>
                        </a:rPr>
                        <a:t>時間</a:t>
                      </a:r>
                      <a:r>
                        <a:rPr kumimoji="1" lang="en-US" altLang="ja-JP" sz="1500" u="sng" dirty="0">
                          <a:solidFill>
                            <a:schemeClr val="tx1"/>
                          </a:solidFill>
                          <a:latin typeface="Century" panose="02040604050505020304" pitchFamily="18" charset="0"/>
                          <a:ea typeface="ＭＳ ゴシック" panose="020B0609070205080204" pitchFamily="49" charset="-128"/>
                        </a:rPr>
                        <a:t>45</a:t>
                      </a:r>
                      <a:r>
                        <a:rPr kumimoji="1" lang="ja-JP" altLang="en-US" sz="1500" u="sng" dirty="0">
                          <a:solidFill>
                            <a:schemeClr val="tx1"/>
                          </a:solidFill>
                          <a:latin typeface="Century" panose="02040604050505020304" pitchFamily="18" charset="0"/>
                          <a:ea typeface="ＭＳ ゴシック" panose="020B0609070205080204" pitchFamily="49" charset="-128"/>
                        </a:rPr>
                        <a:t>分以内</a:t>
                      </a:r>
                      <a:endParaRPr kumimoji="1" lang="en-US" altLang="ja-JP" sz="1300" u="sng"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道路陥没　：</a:t>
                      </a:r>
                      <a:r>
                        <a:rPr kumimoji="1" lang="en-US" altLang="ja-JP" sz="1500" u="none" dirty="0">
                          <a:solidFill>
                            <a:schemeClr val="tx1"/>
                          </a:solidFill>
                          <a:latin typeface="Century" panose="02040604050505020304" pitchFamily="18" charset="0"/>
                          <a:ea typeface="ＭＳ ゴシック" panose="020B0609070205080204" pitchFamily="49" charset="-128"/>
                        </a:rPr>
                        <a:t> </a:t>
                      </a:r>
                      <a:r>
                        <a:rPr kumimoji="1" lang="en-US" altLang="ja-JP" sz="1500" u="sng" dirty="0">
                          <a:solidFill>
                            <a:schemeClr val="tx1"/>
                          </a:solidFill>
                          <a:latin typeface="Century" panose="02040604050505020304" pitchFamily="18" charset="0"/>
                          <a:ea typeface="ＭＳ ゴシック" panose="020B0609070205080204" pitchFamily="49" charset="-128"/>
                        </a:rPr>
                        <a:t>177</a:t>
                      </a:r>
                      <a:r>
                        <a:rPr kumimoji="1" lang="ja-JP" altLang="en-US" sz="1500" u="sng" dirty="0">
                          <a:solidFill>
                            <a:schemeClr val="tx1"/>
                          </a:solidFill>
                          <a:latin typeface="Century" panose="02040604050505020304" pitchFamily="18" charset="0"/>
                          <a:ea typeface="ＭＳ ゴシック" panose="020B0609070205080204" pitchFamily="49" charset="-128"/>
                        </a:rPr>
                        <a:t>件（</a:t>
                      </a:r>
                      <a:r>
                        <a:rPr kumimoji="1" lang="en-US" altLang="ja-JP" sz="1500" u="sng" dirty="0">
                          <a:solidFill>
                            <a:schemeClr val="tx1"/>
                          </a:solidFill>
                          <a:latin typeface="Century" panose="02040604050505020304" pitchFamily="18" charset="0"/>
                          <a:ea typeface="ＭＳ ゴシック" panose="020B0609070205080204" pitchFamily="49" charset="-128"/>
                        </a:rPr>
                        <a:t>67</a:t>
                      </a:r>
                      <a:r>
                        <a:rPr kumimoji="1" lang="ja-JP" altLang="en-US" sz="1500" u="sng" dirty="0">
                          <a:solidFill>
                            <a:schemeClr val="tx1"/>
                          </a:solidFill>
                          <a:latin typeface="Century" panose="02040604050505020304" pitchFamily="18" charset="0"/>
                          <a:ea typeface="ＭＳ ゴシック" panose="020B0609070205080204" pitchFamily="49" charset="-128"/>
                        </a:rPr>
                        <a:t>％）</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下水つまり： </a:t>
                      </a:r>
                      <a:r>
                        <a:rPr kumimoji="1" lang="en-US" altLang="ja-JP" sz="1500" u="sng" dirty="0">
                          <a:solidFill>
                            <a:schemeClr val="tx1"/>
                          </a:solidFill>
                          <a:latin typeface="Century" panose="02040604050505020304" pitchFamily="18" charset="0"/>
                          <a:ea typeface="ＭＳ ゴシック" panose="020B0609070205080204" pitchFamily="49" charset="-128"/>
                        </a:rPr>
                        <a:t>662</a:t>
                      </a:r>
                      <a:r>
                        <a:rPr kumimoji="1" lang="ja-JP" altLang="en-US" sz="1500" u="sng" dirty="0">
                          <a:solidFill>
                            <a:schemeClr val="tx1"/>
                          </a:solidFill>
                          <a:latin typeface="Century" panose="02040604050505020304" pitchFamily="18" charset="0"/>
                          <a:ea typeface="ＭＳ ゴシック" panose="020B0609070205080204" pitchFamily="49" charset="-128"/>
                        </a:rPr>
                        <a:t>件（</a:t>
                      </a:r>
                      <a:r>
                        <a:rPr kumimoji="1" lang="en-US" altLang="ja-JP" sz="1500" u="sng" dirty="0">
                          <a:solidFill>
                            <a:schemeClr val="tx1"/>
                          </a:solidFill>
                          <a:latin typeface="Century" panose="02040604050505020304" pitchFamily="18" charset="0"/>
                          <a:ea typeface="ＭＳ ゴシック" panose="020B0609070205080204" pitchFamily="49" charset="-128"/>
                        </a:rPr>
                        <a:t>71</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ja-JP" altLang="en-US" sz="1500" u="none" dirty="0">
                          <a:solidFill>
                            <a:schemeClr val="tx1"/>
                          </a:solidFill>
                          <a:latin typeface="Century" panose="02040604050505020304" pitchFamily="18" charset="0"/>
                          <a:ea typeface="ＭＳ ゴシック" panose="020B0609070205080204" pitchFamily="49" charset="-128"/>
                        </a:rPr>
                        <a:t>　</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現場到着件数：全件超過なし</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　→発生　</a:t>
                      </a:r>
                      <a:r>
                        <a:rPr kumimoji="1" lang="en-US" altLang="ja-JP" sz="1500" u="sng" dirty="0">
                          <a:solidFill>
                            <a:schemeClr val="tx1"/>
                          </a:solidFill>
                          <a:latin typeface="Century" panose="02040604050505020304" pitchFamily="18" charset="0"/>
                          <a:ea typeface="ＭＳ ゴシック" panose="020B0609070205080204" pitchFamily="49" charset="-128"/>
                        </a:rPr>
                        <a:t>712</a:t>
                      </a:r>
                      <a:r>
                        <a:rPr kumimoji="1" lang="ja-JP" altLang="en-US" sz="1500" u="sng" dirty="0">
                          <a:solidFill>
                            <a:schemeClr val="tx1"/>
                          </a:solidFill>
                          <a:latin typeface="Century" panose="02040604050505020304" pitchFamily="18" charset="0"/>
                          <a:ea typeface="ＭＳ ゴシック" panose="020B0609070205080204" pitchFamily="49" charset="-128"/>
                        </a:rPr>
                        <a:t>件</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　→最遅到達時間   </a:t>
                      </a:r>
                      <a:r>
                        <a:rPr kumimoji="1" lang="en-US" altLang="ja-JP" sz="1500" u="sng" dirty="0">
                          <a:solidFill>
                            <a:schemeClr val="tx1"/>
                          </a:solidFill>
                          <a:latin typeface="Century" panose="02040604050505020304" pitchFamily="18" charset="0"/>
                          <a:ea typeface="ＭＳ ゴシック" panose="020B0609070205080204" pitchFamily="49" charset="-128"/>
                        </a:rPr>
                        <a:t>2</a:t>
                      </a:r>
                      <a:r>
                        <a:rPr kumimoji="1" lang="ja-JP" altLang="en-US" sz="1500" u="sng" dirty="0">
                          <a:solidFill>
                            <a:schemeClr val="tx1"/>
                          </a:solidFill>
                          <a:latin typeface="Century" panose="02040604050505020304" pitchFamily="18" charset="0"/>
                          <a:ea typeface="ＭＳ ゴシック" panose="020B0609070205080204" pitchFamily="49" charset="-128"/>
                        </a:rPr>
                        <a:t>時間半</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434449"/>
                  </a:ext>
                </a:extLst>
              </a:tr>
              <a:tr h="482728">
                <a:tc rowSpan="3">
                  <a:txBody>
                    <a:bodyPr/>
                    <a:lstStyle/>
                    <a:p>
                      <a:pPr algn="ctr"/>
                      <a:r>
                        <a:rPr kumimoji="1" lang="ja-JP" altLang="en-US" sz="1500" b="1" dirty="0">
                          <a:solidFill>
                            <a:schemeClr val="tx1"/>
                          </a:solidFill>
                          <a:latin typeface="ＭＳ ゴシック" panose="020B0609070205080204" pitchFamily="49" charset="-128"/>
                          <a:ea typeface="ＭＳ ゴシック" panose="020B0609070205080204" pitchFamily="49" charset="-128"/>
                        </a:rPr>
                        <a:t>下水処理場・抽水所</a:t>
                      </a:r>
                    </a:p>
                  </a:txBody>
                  <a:tcPr marL="98529" marR="98529" marT="49264" marB="49264" vert="eaVert"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ＭＳ ゴシック" panose="020B0609070205080204" pitchFamily="49" charset="-128"/>
                          <a:ea typeface="ＭＳ ゴシック" panose="020B0609070205080204" pitchFamily="49" charset="-128"/>
                        </a:rPr>
                        <a:t>ポンプ運転</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500" dirty="0">
                          <a:solidFill>
                            <a:schemeClr val="tx1"/>
                          </a:solidFill>
                          <a:latin typeface="ＭＳ ゴシック" panose="020B0609070205080204" pitchFamily="49" charset="-128"/>
                          <a:ea typeface="ＭＳ ゴシック" panose="020B0609070205080204" pitchFamily="49" charset="-128"/>
                        </a:rPr>
                        <a:t>「危険水位」を超過しない。</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a:solidFill>
                            <a:schemeClr val="tx1"/>
                          </a:solidFill>
                          <a:latin typeface="ＭＳ ゴシック" panose="020B0609070205080204" pitchFamily="49" charset="-128"/>
                          <a:ea typeface="ＭＳ ゴシック" panose="020B0609070205080204" pitchFamily="49" charset="-128"/>
                        </a:rPr>
                        <a:t>超過</a:t>
                      </a:r>
                      <a:r>
                        <a:rPr kumimoji="1" lang="ja-JP" altLang="en-US" sz="1500" u="none" dirty="0">
                          <a:solidFill>
                            <a:schemeClr val="tx1"/>
                          </a:solidFill>
                          <a:latin typeface="Century" panose="02040604050505020304" pitchFamily="18" charset="0"/>
                          <a:ea typeface="ＭＳ ゴシック" panose="020B0609070205080204" pitchFamily="49" charset="-128"/>
                        </a:rPr>
                        <a:t>なし</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a:solidFill>
                            <a:schemeClr val="tx1"/>
                          </a:solidFill>
                          <a:latin typeface="ＭＳ ゴシック" panose="020B0609070205080204" pitchFamily="49" charset="-128"/>
                          <a:ea typeface="ＭＳ ゴシック" panose="020B0609070205080204" pitchFamily="49" charset="-128"/>
                        </a:rPr>
                        <a:t>〇</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471355"/>
                  </a:ext>
                </a:extLst>
              </a:tr>
              <a:tr h="1489558">
                <a:tc v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ＭＳ ゴシック" panose="020B0609070205080204" pitchFamily="49" charset="-128"/>
                          <a:ea typeface="ＭＳ ゴシック" panose="020B0609070205080204" pitchFamily="49" charset="-128"/>
                        </a:rPr>
                        <a:t>放流水質</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gn="l">
                        <a:lnSpc>
                          <a:spcPct val="100000"/>
                        </a:lnSpc>
                        <a:buFont typeface="Wingdings" panose="05000000000000000000" pitchFamily="2" charset="2"/>
                        <a:buChar char="Ø"/>
                      </a:pPr>
                      <a:r>
                        <a:rPr kumimoji="1" lang="ja-JP" altLang="en-US" sz="1500" dirty="0">
                          <a:solidFill>
                            <a:schemeClr val="tx1"/>
                          </a:solidFill>
                          <a:latin typeface="ＭＳ ゴシック" panose="020B0609070205080204" pitchFamily="49" charset="-128"/>
                          <a:ea typeface="ＭＳ ゴシック" panose="020B0609070205080204" pitchFamily="49" charset="-128"/>
                        </a:rPr>
                        <a:t>混合水質試験の各回測定値が基準を超過しない。　</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ja-JP" altLang="en-US" sz="1500" u="sng" dirty="0">
                          <a:solidFill>
                            <a:schemeClr val="tx1"/>
                          </a:solidFill>
                          <a:latin typeface="ＭＳ ゴシック" panose="020B0609070205080204" pitchFamily="49" charset="-128"/>
                          <a:ea typeface="ＭＳ ゴシック" panose="020B0609070205080204" pitchFamily="49" charset="-128"/>
                        </a:rPr>
                        <a:t>項目</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SS</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BOD</a:t>
                      </a:r>
                    </a:p>
                    <a:p>
                      <a:pPr marL="285750" indent="-285750" algn="l">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自動観測局における日間荷重平均値が基準を超過しない。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500" dirty="0">
                          <a:solidFill>
                            <a:schemeClr val="tx1"/>
                          </a:solidFill>
                          <a:latin typeface="ＭＳ ゴシック" panose="020B0609070205080204" pitchFamily="49" charset="-128"/>
                          <a:ea typeface="ＭＳ ゴシック" panose="020B0609070205080204" pitchFamily="49" charset="-128"/>
                        </a:rPr>
                        <a:t>　</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ja-JP" altLang="en-US" sz="1500" u="sng" dirty="0">
                          <a:solidFill>
                            <a:schemeClr val="tx1"/>
                          </a:solidFill>
                          <a:latin typeface="ＭＳ ゴシック" panose="020B0609070205080204" pitchFamily="49" charset="-128"/>
                          <a:ea typeface="ＭＳ ゴシック" panose="020B0609070205080204" pitchFamily="49" charset="-128"/>
                        </a:rPr>
                        <a:t>項目</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COD</a:t>
                      </a:r>
                      <a:r>
                        <a:rPr kumimoji="1" lang="ja-JP" altLang="en-US" sz="1500" u="sng" dirty="0">
                          <a:solidFill>
                            <a:schemeClr val="tx1"/>
                          </a:solidFill>
                          <a:latin typeface="Century" panose="02040604050505020304" pitchFamily="18" charset="0"/>
                          <a:ea typeface="ＭＳ ゴシック" panose="020B0609070205080204" pitchFamily="49" charset="-128"/>
                        </a:rPr>
                        <a:t>、全窒素、全りん</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u="none" dirty="0">
                          <a:solidFill>
                            <a:schemeClr val="tx1"/>
                          </a:solidFill>
                          <a:latin typeface="Century" panose="02040604050505020304" pitchFamily="18" charset="0"/>
                          <a:ea typeface="ＭＳ ゴシック" panose="020B0609070205080204" pitchFamily="49" charset="-128"/>
                        </a:rPr>
                        <a:t>5</a:t>
                      </a:r>
                      <a:r>
                        <a:rPr kumimoji="1" lang="ja-JP" altLang="en-US" sz="1500" u="none" dirty="0">
                          <a:solidFill>
                            <a:schemeClr val="tx1"/>
                          </a:solidFill>
                          <a:latin typeface="Century" panose="02040604050505020304" pitchFamily="18" charset="0"/>
                          <a:ea typeface="ＭＳ ゴシック" panose="020B0609070205080204" pitchFamily="49" charset="-128"/>
                        </a:rPr>
                        <a:t>項目　超過なし</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072116"/>
                  </a:ext>
                </a:extLst>
              </a:tr>
              <a:tr h="551568">
                <a:tc vMerge="1">
                  <a:txBody>
                    <a:bodyPr/>
                    <a:lstStyle/>
                    <a:p>
                      <a:pPr algn="ctr"/>
                      <a:endParaRPr kumimoji="1" lang="ja-JP" altLang="en-US" sz="1200" b="1" u="none"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100" b="1" u="none" dirty="0">
                          <a:solidFill>
                            <a:schemeClr val="tx1"/>
                          </a:solidFill>
                          <a:latin typeface="ＭＳ ゴシック" panose="020B0609070205080204" pitchFamily="49" charset="-128"/>
                          <a:ea typeface="ＭＳ ゴシック" panose="020B0609070205080204" pitchFamily="49" charset="-128"/>
                        </a:rPr>
                        <a:t>ユーティリティ等</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dirty="0">
                          <a:solidFill>
                            <a:schemeClr val="tx1"/>
                          </a:solidFill>
                          <a:latin typeface="Century" panose="02040604050505020304" pitchFamily="18" charset="0"/>
                          <a:ea typeface="ＭＳ ゴシック" panose="020B0609070205080204" pitchFamily="49" charset="-128"/>
                        </a:rPr>
                        <a:t>電力・薬品等の原単位もしくは年間使用予定量を超過しない。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a:solidFill>
                            <a:schemeClr val="tx1"/>
                          </a:solidFill>
                          <a:latin typeface="ＭＳ ゴシック" panose="020B0609070205080204" pitchFamily="49" charset="-128"/>
                          <a:ea typeface="ＭＳ ゴシック" panose="020B0609070205080204" pitchFamily="49" charset="-128"/>
                        </a:rPr>
                        <a:t>超過</a:t>
                      </a:r>
                      <a:r>
                        <a:rPr kumimoji="1" lang="ja-JP" altLang="en-US" sz="1500" u="none" dirty="0">
                          <a:solidFill>
                            <a:schemeClr val="tx1"/>
                          </a:solidFill>
                          <a:latin typeface="Century" panose="02040604050505020304" pitchFamily="18" charset="0"/>
                          <a:ea typeface="ＭＳ ゴシック" panose="020B0609070205080204" pitchFamily="49" charset="-128"/>
                        </a:rPr>
                        <a:t>なし</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〇</a:t>
                      </a:r>
                      <a:endParaRPr kumimoji="1" lang="en-US" altLang="ja-JP" sz="1500"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6889829"/>
                  </a:ext>
                </a:extLst>
              </a:tr>
            </a:tbl>
          </a:graphicData>
        </a:graphic>
      </p:graphicFrame>
      <p:sp>
        <p:nvSpPr>
          <p:cNvPr id="2" name="テキスト ボックス 1">
            <a:extLst>
              <a:ext uri="{FF2B5EF4-FFF2-40B4-BE49-F238E27FC236}">
                <a16:creationId xmlns:a16="http://schemas.microsoft.com/office/drawing/2014/main" id="{EDF953FC-128E-C440-FBAD-56AE5EDE9FB7}"/>
              </a:ext>
            </a:extLst>
          </p:cNvPr>
          <p:cNvSpPr txBox="1"/>
          <p:nvPr/>
        </p:nvSpPr>
        <p:spPr>
          <a:xfrm>
            <a:off x="268576" y="6082753"/>
            <a:ext cx="9288532" cy="461665"/>
          </a:xfrm>
          <a:prstGeom prst="rect">
            <a:avLst/>
          </a:prstGeom>
          <a:noFill/>
        </p:spPr>
        <p:txBody>
          <a:bodyPr wrap="square" rtlCol="0">
            <a:spAutoFit/>
          </a:bodyPr>
          <a:lstStyle/>
          <a:p>
            <a:r>
              <a:rPr kumimoji="1" lang="en-US" altLang="ja-JP" sz="1200" dirty="0"/>
              <a:t>※</a:t>
            </a:r>
            <a:r>
              <a:rPr kumimoji="1" lang="ja-JP" altLang="en-US" sz="1200" dirty="0"/>
              <a:t>　下水処理場・抽水所におけるポンプ運転、放流水質、ユーティリティ等の発生件数、評価については、運転管理の不備に起因するものではないため 「超過なし」 としている。</a:t>
            </a:r>
          </a:p>
        </p:txBody>
      </p:sp>
      <p:sp>
        <p:nvSpPr>
          <p:cNvPr id="7" name="テキスト ボックス 6"/>
          <p:cNvSpPr txBox="1"/>
          <p:nvPr/>
        </p:nvSpPr>
        <p:spPr>
          <a:xfrm>
            <a:off x="9238882" y="3764658"/>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a:t>
            </a:r>
            <a:endParaRPr kumimoji="1" lang="ja-JP" altLang="en-US" sz="1200" dirty="0">
              <a:latin typeface="Century" panose="02040604050505020304" pitchFamily="18" charset="0"/>
            </a:endParaRPr>
          </a:p>
        </p:txBody>
      </p:sp>
      <p:sp>
        <p:nvSpPr>
          <p:cNvPr id="9" name="テキスト ボックス 8"/>
          <p:cNvSpPr txBox="1"/>
          <p:nvPr/>
        </p:nvSpPr>
        <p:spPr>
          <a:xfrm>
            <a:off x="9238882" y="4806058"/>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a:t>
            </a:r>
            <a:endParaRPr kumimoji="1" lang="ja-JP" altLang="en-US" sz="1200" dirty="0">
              <a:latin typeface="Century" panose="02040604050505020304" pitchFamily="18" charset="0"/>
            </a:endParaRPr>
          </a:p>
        </p:txBody>
      </p:sp>
      <p:sp>
        <p:nvSpPr>
          <p:cNvPr id="10" name="テキスト ボックス 9"/>
          <p:cNvSpPr txBox="1"/>
          <p:nvPr/>
        </p:nvSpPr>
        <p:spPr>
          <a:xfrm>
            <a:off x="9238882" y="5789780"/>
            <a:ext cx="509452" cy="276999"/>
          </a:xfrm>
          <a:prstGeom prst="rect">
            <a:avLst/>
          </a:prstGeom>
          <a:noFill/>
        </p:spPr>
        <p:txBody>
          <a:bodyPr wrap="square" rtlCol="0">
            <a:spAutoFit/>
          </a:bodyPr>
          <a:lstStyle/>
          <a:p>
            <a:r>
              <a:rPr kumimoji="1" lang="en-US" altLang="ja-JP" sz="1200" dirty="0">
                <a:latin typeface="Century" panose="02040604050505020304" pitchFamily="18" charset="0"/>
              </a:rPr>
              <a:t>※</a:t>
            </a:r>
            <a:endParaRPr kumimoji="1" lang="ja-JP" altLang="en-US" sz="1200" dirty="0">
              <a:latin typeface="Century" panose="02040604050505020304" pitchFamily="18" charset="0"/>
            </a:endParaRPr>
          </a:p>
        </p:txBody>
      </p:sp>
    </p:spTree>
    <p:extLst>
      <p:ext uri="{BB962C8B-B14F-4D97-AF65-F5344CB8AC3E}">
        <p14:creationId xmlns:p14="http://schemas.microsoft.com/office/powerpoint/2010/main" val="238883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ポンプ運転　危険水位超過について（１）</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15</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180324"/>
            <a:ext cx="5400000" cy="412164"/>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ポンプ運転</a:t>
            </a:r>
            <a:endParaRPr lang="en-US" altLang="ja-JP" b="1" dirty="0">
              <a:latin typeface="Century" panose="02040604050505020304" pitchFamily="18" charset="0"/>
            </a:endParaRPr>
          </a:p>
        </p:txBody>
      </p:sp>
      <p:sp>
        <p:nvSpPr>
          <p:cNvPr id="10" name="角丸四角形 9"/>
          <p:cNvSpPr/>
          <p:nvPr/>
        </p:nvSpPr>
        <p:spPr>
          <a:xfrm>
            <a:off x="72908" y="96839"/>
            <a:ext cx="72676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7" name="テキスト ボックス 6">
            <a:extLst>
              <a:ext uri="{FF2B5EF4-FFF2-40B4-BE49-F238E27FC236}">
                <a16:creationId xmlns:a16="http://schemas.microsoft.com/office/drawing/2014/main" id="{F9EE8FEA-40BD-5AB3-12BA-35B3869345EF}"/>
              </a:ext>
            </a:extLst>
          </p:cNvPr>
          <p:cNvSpPr txBox="1"/>
          <p:nvPr/>
        </p:nvSpPr>
        <p:spPr>
          <a:xfrm>
            <a:off x="420158" y="1451105"/>
            <a:ext cx="9344778" cy="1335237"/>
          </a:xfrm>
          <a:prstGeom prst="rect">
            <a:avLst/>
          </a:prstGeom>
          <a:noFill/>
        </p:spPr>
        <p:txBody>
          <a:bodyPr wrap="square" rtlCol="0">
            <a:spAutoFit/>
          </a:bodyPr>
          <a:lstStyle/>
          <a:p>
            <a:pPr>
              <a:lnSpc>
                <a:spcPct val="130000"/>
              </a:lnSpc>
            </a:pP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　令和５年度については、６降雨（６月２日、８月１５日、８月２４日、９月１０日、９月２１日、</a:t>
            </a:r>
            <a:endParaRPr lang="en-US" altLang="ja-JP" sz="1600" dirty="0">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１１月７日）において、１７機場にて延べ２６回危険水位を超過。（２６回の内、半数近い１０回は６月２日）</a:t>
            </a:r>
            <a:endParaRPr lang="en-US" altLang="ja-JP" sz="1600" dirty="0">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lang="ja-JP" altLang="en-US" sz="1600" b="1" u="sng" dirty="0">
                <a:latin typeface="Century" panose="02040604050505020304" pitchFamily="18" charset="0"/>
                <a:ea typeface="ＭＳ 明朝" panose="02020609040205080304" pitchFamily="17" charset="-128"/>
                <a:cs typeface="Times New Roman" panose="02020603050405020304" pitchFamily="18" charset="0"/>
              </a:rPr>
              <a:t>梅雨前線及び台風第２号に伴う大雨</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　高知、和歌山、奈良に線状降水帯が発生</a:t>
            </a:r>
            <a:endParaRPr lang="en-US" altLang="ja-JP" sz="16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FFA92896-C45B-9121-9C50-FA65AA745D6C}"/>
              </a:ext>
            </a:extLst>
          </p:cNvPr>
          <p:cNvSpPr txBox="1"/>
          <p:nvPr/>
        </p:nvSpPr>
        <p:spPr>
          <a:xfrm>
            <a:off x="6348616" y="2926298"/>
            <a:ext cx="3416320" cy="502702"/>
          </a:xfrm>
          <a:prstGeom prst="rect">
            <a:avLst/>
          </a:prstGeom>
          <a:solidFill>
            <a:schemeClr val="bg1"/>
          </a:solidFill>
          <a:ln>
            <a:solidFill>
              <a:schemeClr val="tx1"/>
            </a:solidFill>
          </a:ln>
        </p:spPr>
        <p:txBody>
          <a:bodyPr wrap="none" rtlCol="0">
            <a:spAutoFit/>
          </a:bodyPr>
          <a:lstStyle/>
          <a:p>
            <a:pPr lvl="0">
              <a:lnSpc>
                <a:spcPts val="1600"/>
              </a:lnSpc>
            </a:pPr>
            <a:r>
              <a:rPr kumimoji="1" lang="ja-JP" altLang="en-US" sz="1400" dirty="0">
                <a:latin typeface="ＭＳ 明朝" panose="02020609040205080304" pitchFamily="17" charset="-128"/>
                <a:ea typeface="ＭＳ 明朝" panose="02020609040205080304" pitchFamily="17" charset="-128"/>
              </a:rPr>
              <a:t>６月平均月間総降雨量：１８５．１ｍｍ</a:t>
            </a:r>
            <a:endParaRPr kumimoji="1" lang="en-US" altLang="ja-JP" sz="1400" dirty="0">
              <a:latin typeface="ＭＳ 明朝" panose="02020609040205080304" pitchFamily="17" charset="-128"/>
              <a:ea typeface="ＭＳ 明朝" panose="02020609040205080304" pitchFamily="17" charset="-128"/>
            </a:endParaRPr>
          </a:p>
          <a:p>
            <a:pPr lvl="0">
              <a:lnSpc>
                <a:spcPts val="1600"/>
              </a:lnSpc>
            </a:pPr>
            <a:r>
              <a:rPr kumimoji="1" lang="ja-JP" altLang="en-US" sz="1400" dirty="0">
                <a:latin typeface="ＭＳ 明朝" panose="02020609040205080304" pitchFamily="17" charset="-128"/>
                <a:ea typeface="ＭＳ 明朝" panose="02020609040205080304" pitchFamily="17" charset="-128"/>
              </a:rPr>
              <a:t>６月２日の総降雨量　：１３５．５ｍｍ</a:t>
            </a:r>
            <a:endParaRPr kumimoji="1" lang="en-US" altLang="ja-JP" sz="1400" dirty="0">
              <a:latin typeface="ＭＳ 明朝" panose="02020609040205080304" pitchFamily="17" charset="-128"/>
              <a:ea typeface="ＭＳ 明朝" panose="02020609040205080304" pitchFamily="17" charset="-128"/>
            </a:endParaRPr>
          </a:p>
        </p:txBody>
      </p:sp>
      <p:pic>
        <p:nvPicPr>
          <p:cNvPr id="8" name="図 7">
            <a:extLst>
              <a:ext uri="{FF2B5EF4-FFF2-40B4-BE49-F238E27FC236}">
                <a16:creationId xmlns:a16="http://schemas.microsoft.com/office/drawing/2014/main" id="{DC15A0AD-5090-3C2D-AED5-0A35D0E2A945}"/>
              </a:ext>
            </a:extLst>
          </p:cNvPr>
          <p:cNvPicPr>
            <a:picLocks noChangeAspect="1"/>
          </p:cNvPicPr>
          <p:nvPr/>
        </p:nvPicPr>
        <p:blipFill rotWithShape="1">
          <a:blip r:embed="rId3"/>
          <a:srcRect b="42361"/>
          <a:stretch/>
        </p:blipFill>
        <p:spPr>
          <a:xfrm>
            <a:off x="425798" y="2767538"/>
            <a:ext cx="5922818" cy="3952915"/>
          </a:xfrm>
          <a:prstGeom prst="rect">
            <a:avLst/>
          </a:prstGeom>
        </p:spPr>
      </p:pic>
      <p:graphicFrame>
        <p:nvGraphicFramePr>
          <p:cNvPr id="6" name="表 9">
            <a:extLst>
              <a:ext uri="{FF2B5EF4-FFF2-40B4-BE49-F238E27FC236}">
                <a16:creationId xmlns:a16="http://schemas.microsoft.com/office/drawing/2014/main" id="{8BEDA8A0-D9EB-7854-67BB-8D474946CB6F}"/>
              </a:ext>
            </a:extLst>
          </p:cNvPr>
          <p:cNvGraphicFramePr>
            <a:graphicFrameLocks noGrp="1"/>
          </p:cNvGraphicFramePr>
          <p:nvPr>
            <p:extLst>
              <p:ext uri="{D42A27DB-BD31-4B8C-83A1-F6EECF244321}">
                <p14:modId xmlns:p14="http://schemas.microsoft.com/office/powerpoint/2010/main" val="2114103263"/>
              </p:ext>
            </p:extLst>
          </p:nvPr>
        </p:nvGraphicFramePr>
        <p:xfrm>
          <a:off x="6688283" y="3772905"/>
          <a:ext cx="2736986" cy="3026946"/>
        </p:xfrm>
        <a:graphic>
          <a:graphicData uri="http://schemas.openxmlformats.org/drawingml/2006/table">
            <a:tbl>
              <a:tblPr firstRow="1" bandRow="1">
                <a:tableStyleId>{5C22544A-7EE6-4342-B048-85BDC9FD1C3A}</a:tableStyleId>
              </a:tblPr>
              <a:tblGrid>
                <a:gridCol w="1466186">
                  <a:extLst>
                    <a:ext uri="{9D8B030D-6E8A-4147-A177-3AD203B41FA5}">
                      <a16:colId xmlns:a16="http://schemas.microsoft.com/office/drawing/2014/main" val="3747593015"/>
                    </a:ext>
                  </a:extLst>
                </a:gridCol>
                <a:gridCol w="1270800">
                  <a:extLst>
                    <a:ext uri="{9D8B030D-6E8A-4147-A177-3AD203B41FA5}">
                      <a16:colId xmlns:a16="http://schemas.microsoft.com/office/drawing/2014/main" val="1430189037"/>
                    </a:ext>
                  </a:extLst>
                </a:gridCol>
              </a:tblGrid>
              <a:tr h="541757">
                <a:tc>
                  <a:txBody>
                    <a:bodyPr/>
                    <a:lstStyle/>
                    <a:p>
                      <a:pPr algn="ctr"/>
                      <a:r>
                        <a:rPr kumimoji="1" lang="ja-JP" altLang="en-US" sz="1400" dirty="0">
                          <a:solidFill>
                            <a:schemeClr val="tx1"/>
                          </a:solidFill>
                          <a:latin typeface="Century" panose="02040604050505020304" pitchFamily="18" charset="0"/>
                        </a:rPr>
                        <a:t>月日</a:t>
                      </a:r>
                    </a:p>
                  </a:txBody>
                  <a:tcPr anchor="ctr"/>
                </a:tc>
                <a:tc>
                  <a:txBody>
                    <a:bodyPr/>
                    <a:lstStyle/>
                    <a:p>
                      <a:pPr algn="ctr"/>
                      <a:r>
                        <a:rPr kumimoji="1" lang="ja-JP" altLang="en-US" sz="1400" dirty="0">
                          <a:solidFill>
                            <a:schemeClr val="tx1"/>
                          </a:solidFill>
                          <a:latin typeface="Century" panose="02040604050505020304" pitchFamily="18" charset="0"/>
                        </a:rPr>
                        <a:t>危険水位</a:t>
                      </a:r>
                      <a:endParaRPr kumimoji="1" lang="en-US" altLang="ja-JP" sz="1400" dirty="0">
                        <a:solidFill>
                          <a:schemeClr val="tx1"/>
                        </a:solidFill>
                        <a:latin typeface="Century" panose="02040604050505020304" pitchFamily="18" charset="0"/>
                      </a:endParaRPr>
                    </a:p>
                    <a:p>
                      <a:pPr algn="ctr"/>
                      <a:r>
                        <a:rPr kumimoji="1" lang="ja-JP" altLang="en-US" sz="1400" dirty="0">
                          <a:solidFill>
                            <a:schemeClr val="tx1"/>
                          </a:solidFill>
                          <a:latin typeface="Century" panose="02040604050505020304" pitchFamily="18" charset="0"/>
                        </a:rPr>
                        <a:t>超過機場数</a:t>
                      </a:r>
                    </a:p>
                  </a:txBody>
                  <a:tcPr anchor="ctr"/>
                </a:tc>
                <a:extLst>
                  <a:ext uri="{0D108BD9-81ED-4DB2-BD59-A6C34878D82A}">
                    <a16:rowId xmlns:a16="http://schemas.microsoft.com/office/drawing/2014/main" val="2657027487"/>
                  </a:ext>
                </a:extLst>
              </a:tr>
              <a:tr h="355027">
                <a:tc>
                  <a:txBody>
                    <a:bodyPr/>
                    <a:lstStyle/>
                    <a:p>
                      <a:pPr algn="ctr"/>
                      <a:r>
                        <a:rPr kumimoji="1" lang="en-US" altLang="ja-JP" sz="1400" dirty="0">
                          <a:solidFill>
                            <a:schemeClr val="tx1"/>
                          </a:solidFill>
                          <a:latin typeface="Century" panose="02040604050505020304" pitchFamily="18" charset="0"/>
                        </a:rPr>
                        <a:t>6</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2</a:t>
                      </a:r>
                      <a:r>
                        <a:rPr kumimoji="1" lang="ja-JP" altLang="en-US" sz="1400" dirty="0">
                          <a:solidFill>
                            <a:schemeClr val="tx1"/>
                          </a:solidFill>
                          <a:latin typeface="Century" panose="02040604050505020304" pitchFamily="18" charset="0"/>
                        </a:rPr>
                        <a:t>日</a:t>
                      </a:r>
                    </a:p>
                  </a:txBody>
                  <a:tcPr/>
                </a:tc>
                <a:tc>
                  <a:txBody>
                    <a:bodyPr/>
                    <a:lstStyle/>
                    <a:p>
                      <a:pPr algn="ctr"/>
                      <a:r>
                        <a:rPr kumimoji="1" lang="en-US" altLang="ja-JP" sz="1400" dirty="0">
                          <a:solidFill>
                            <a:schemeClr val="tx1"/>
                          </a:solidFill>
                          <a:latin typeface="Century" panose="02040604050505020304" pitchFamily="18" charset="0"/>
                        </a:rPr>
                        <a:t>10</a:t>
                      </a:r>
                      <a:endParaRPr kumimoji="1" lang="ja-JP" altLang="en-US" sz="1400" dirty="0">
                        <a:solidFill>
                          <a:schemeClr val="tx1"/>
                        </a:solidFill>
                        <a:latin typeface="Century" panose="02040604050505020304" pitchFamily="18" charset="0"/>
                      </a:endParaRPr>
                    </a:p>
                  </a:txBody>
                  <a:tcPr/>
                </a:tc>
                <a:extLst>
                  <a:ext uri="{0D108BD9-81ED-4DB2-BD59-A6C34878D82A}">
                    <a16:rowId xmlns:a16="http://schemas.microsoft.com/office/drawing/2014/main" val="670445557"/>
                  </a:ext>
                </a:extLst>
              </a:tr>
              <a:tr h="355027">
                <a:tc>
                  <a:txBody>
                    <a:bodyPr/>
                    <a:lstStyle/>
                    <a:p>
                      <a:pPr algn="ctr"/>
                      <a:r>
                        <a:rPr kumimoji="1" lang="en-US" altLang="ja-JP" sz="1400" dirty="0">
                          <a:solidFill>
                            <a:schemeClr val="tx1"/>
                          </a:solidFill>
                          <a:latin typeface="Century" panose="02040604050505020304" pitchFamily="18" charset="0"/>
                        </a:rPr>
                        <a:t>8</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15</a:t>
                      </a:r>
                      <a:r>
                        <a:rPr kumimoji="1" lang="ja-JP" altLang="en-US" sz="1400" dirty="0">
                          <a:solidFill>
                            <a:schemeClr val="tx1"/>
                          </a:solidFill>
                          <a:latin typeface="Century" panose="02040604050505020304" pitchFamily="18" charset="0"/>
                        </a:rPr>
                        <a:t>日</a:t>
                      </a:r>
                    </a:p>
                  </a:txBody>
                  <a:tcPr anchor="ctr"/>
                </a:tc>
                <a:tc>
                  <a:txBody>
                    <a:bodyPr/>
                    <a:lstStyle/>
                    <a:p>
                      <a:pPr algn="ctr"/>
                      <a:r>
                        <a:rPr kumimoji="1" lang="en-US" altLang="ja-JP" sz="1400" dirty="0">
                          <a:solidFill>
                            <a:schemeClr val="tx1"/>
                          </a:solidFill>
                          <a:latin typeface="Century" panose="02040604050505020304" pitchFamily="18" charset="0"/>
                        </a:rPr>
                        <a:t>1</a:t>
                      </a:r>
                    </a:p>
                  </a:txBody>
                  <a:tcPr anchor="ctr"/>
                </a:tc>
                <a:extLst>
                  <a:ext uri="{0D108BD9-81ED-4DB2-BD59-A6C34878D82A}">
                    <a16:rowId xmlns:a16="http://schemas.microsoft.com/office/drawing/2014/main" val="555964851"/>
                  </a:ext>
                </a:extLst>
              </a:tr>
              <a:tr h="355027">
                <a:tc>
                  <a:txBody>
                    <a:bodyPr/>
                    <a:lstStyle/>
                    <a:p>
                      <a:pPr algn="ctr"/>
                      <a:r>
                        <a:rPr kumimoji="1" lang="en-US" altLang="ja-JP" sz="1400" dirty="0">
                          <a:solidFill>
                            <a:schemeClr val="tx1"/>
                          </a:solidFill>
                          <a:latin typeface="Century" panose="02040604050505020304" pitchFamily="18" charset="0"/>
                        </a:rPr>
                        <a:t>8</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24</a:t>
                      </a:r>
                      <a:r>
                        <a:rPr kumimoji="1" lang="ja-JP" altLang="en-US" sz="1400" dirty="0">
                          <a:solidFill>
                            <a:schemeClr val="tx1"/>
                          </a:solidFill>
                          <a:latin typeface="Century" panose="02040604050505020304" pitchFamily="18" charset="0"/>
                        </a:rPr>
                        <a:t>日</a:t>
                      </a:r>
                    </a:p>
                  </a:txBody>
                  <a:tcPr anchor="ctr"/>
                </a:tc>
                <a:tc>
                  <a:txBody>
                    <a:bodyPr/>
                    <a:lstStyle/>
                    <a:p>
                      <a:pPr algn="ctr"/>
                      <a:r>
                        <a:rPr kumimoji="1" lang="en-US" altLang="ja-JP" sz="1400" dirty="0">
                          <a:solidFill>
                            <a:schemeClr val="tx1"/>
                          </a:solidFill>
                          <a:latin typeface="Century" panose="02040604050505020304" pitchFamily="18" charset="0"/>
                        </a:rPr>
                        <a:t>5</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3310159864"/>
                  </a:ext>
                </a:extLst>
              </a:tr>
              <a:tr h="355027">
                <a:tc>
                  <a:txBody>
                    <a:bodyPr/>
                    <a:lstStyle/>
                    <a:p>
                      <a:pPr algn="ctr"/>
                      <a:r>
                        <a:rPr kumimoji="1" lang="en-US" altLang="ja-JP" sz="1400" dirty="0">
                          <a:solidFill>
                            <a:schemeClr val="tx1"/>
                          </a:solidFill>
                          <a:latin typeface="Century" panose="02040604050505020304" pitchFamily="18" charset="0"/>
                        </a:rPr>
                        <a:t>9</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10</a:t>
                      </a:r>
                      <a:r>
                        <a:rPr kumimoji="1" lang="ja-JP" altLang="en-US" sz="1400" dirty="0">
                          <a:solidFill>
                            <a:schemeClr val="tx1"/>
                          </a:solidFill>
                          <a:latin typeface="Century" panose="02040604050505020304" pitchFamily="18" charset="0"/>
                        </a:rPr>
                        <a:t>日</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2</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1621177054"/>
                  </a:ext>
                </a:extLst>
              </a:tr>
              <a:tr h="3550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9</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21</a:t>
                      </a:r>
                      <a:r>
                        <a:rPr kumimoji="1" lang="ja-JP" altLang="en-US" sz="1400" dirty="0">
                          <a:solidFill>
                            <a:schemeClr val="tx1"/>
                          </a:solidFill>
                          <a:latin typeface="Century" panose="02040604050505020304" pitchFamily="18" charset="0"/>
                        </a:rPr>
                        <a:t>日</a:t>
                      </a:r>
                    </a:p>
                  </a:txBody>
                  <a:tcPr anchor="ctr"/>
                </a:tc>
                <a:tc>
                  <a:txBody>
                    <a:bodyPr/>
                    <a:lstStyle/>
                    <a:p>
                      <a:pPr algn="ctr"/>
                      <a:r>
                        <a:rPr kumimoji="1" lang="en-US" altLang="ja-JP" sz="1400" dirty="0">
                          <a:solidFill>
                            <a:schemeClr val="tx1"/>
                          </a:solidFill>
                          <a:latin typeface="Century" panose="02040604050505020304" pitchFamily="18" charset="0"/>
                        </a:rPr>
                        <a:t>2</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2677495372"/>
                  </a:ext>
                </a:extLst>
              </a:tr>
              <a:tr h="355027">
                <a:tc>
                  <a:txBody>
                    <a:bodyPr/>
                    <a:lstStyle/>
                    <a:p>
                      <a:pPr algn="ctr"/>
                      <a:r>
                        <a:rPr kumimoji="1" lang="en-US" altLang="ja-JP" sz="1400" dirty="0">
                          <a:solidFill>
                            <a:schemeClr val="tx1"/>
                          </a:solidFill>
                          <a:latin typeface="Century" panose="02040604050505020304" pitchFamily="18" charset="0"/>
                        </a:rPr>
                        <a:t>11</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7</a:t>
                      </a:r>
                      <a:r>
                        <a:rPr kumimoji="1" lang="ja-JP" altLang="en-US" sz="1400" dirty="0">
                          <a:solidFill>
                            <a:schemeClr val="tx1"/>
                          </a:solidFill>
                          <a:latin typeface="Century" panose="02040604050505020304" pitchFamily="18" charset="0"/>
                        </a:rPr>
                        <a:t>日</a:t>
                      </a:r>
                    </a:p>
                  </a:txBody>
                  <a:tcPr anchor="ctr">
                    <a:lnB w="19050" cap="flat" cmpd="sng" algn="ctr">
                      <a:solidFill>
                        <a:schemeClr val="tx1"/>
                      </a:solidFill>
                      <a:prstDash val="solid"/>
                      <a:round/>
                      <a:headEnd type="none" w="med" len="med"/>
                      <a:tailEnd type="none" w="med" len="med"/>
                    </a:lnB>
                  </a:tcPr>
                </a:tc>
                <a:tc>
                  <a:txBody>
                    <a:bodyPr/>
                    <a:lstStyle/>
                    <a:p>
                      <a:pPr algn="ctr"/>
                      <a:r>
                        <a:rPr kumimoji="1" lang="en-US" altLang="ja-JP" sz="1400" dirty="0">
                          <a:solidFill>
                            <a:schemeClr val="tx1"/>
                          </a:solidFill>
                          <a:latin typeface="Century" panose="02040604050505020304" pitchFamily="18" charset="0"/>
                        </a:rPr>
                        <a:t>6</a:t>
                      </a:r>
                      <a:endParaRPr kumimoji="1" lang="ja-JP" altLang="en-US" sz="1400" dirty="0">
                        <a:solidFill>
                          <a:schemeClr val="tx1"/>
                        </a:solidFill>
                        <a:latin typeface="Century" panose="02040604050505020304" pitchFamily="18" charset="0"/>
                      </a:endParaRPr>
                    </a:p>
                  </a:txBody>
                  <a:tcPr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0106790"/>
                  </a:ext>
                </a:extLst>
              </a:tr>
              <a:tr h="355027">
                <a:tc>
                  <a:txBody>
                    <a:bodyPr/>
                    <a:lstStyle/>
                    <a:p>
                      <a:pPr algn="ctr"/>
                      <a:r>
                        <a:rPr kumimoji="1" lang="en-US" altLang="ja-JP" sz="1400" dirty="0">
                          <a:solidFill>
                            <a:schemeClr val="tx1"/>
                          </a:solidFill>
                          <a:latin typeface="Century" panose="02040604050505020304" pitchFamily="18" charset="0"/>
                        </a:rPr>
                        <a:t>6</a:t>
                      </a:r>
                      <a:r>
                        <a:rPr kumimoji="1" lang="ja-JP" altLang="en-US" sz="1400" dirty="0">
                          <a:solidFill>
                            <a:schemeClr val="tx1"/>
                          </a:solidFill>
                          <a:latin typeface="Century" panose="02040604050505020304" pitchFamily="18" charset="0"/>
                        </a:rPr>
                        <a:t>回</a:t>
                      </a:r>
                    </a:p>
                  </a:txBody>
                  <a:tcPr anchor="ctr">
                    <a:lnT w="19050" cap="flat" cmpd="sng" algn="ctr">
                      <a:solidFill>
                        <a:schemeClr val="tx1"/>
                      </a:solidFill>
                      <a:prstDash val="solid"/>
                      <a:round/>
                      <a:headEnd type="none" w="med" len="med"/>
                      <a:tailEnd type="none" w="med" len="med"/>
                    </a:lnT>
                  </a:tcPr>
                </a:tc>
                <a:tc>
                  <a:txBody>
                    <a:bodyPr/>
                    <a:lstStyle/>
                    <a:p>
                      <a:pPr algn="ctr"/>
                      <a:r>
                        <a:rPr kumimoji="1" lang="ja-JP" altLang="en-US" sz="1400" dirty="0">
                          <a:solidFill>
                            <a:schemeClr val="tx1"/>
                          </a:solidFill>
                          <a:latin typeface="Century" panose="02040604050505020304" pitchFamily="18" charset="0"/>
                        </a:rPr>
                        <a:t>延べ </a:t>
                      </a:r>
                      <a:r>
                        <a:rPr kumimoji="1" lang="en-US" altLang="ja-JP" sz="1400" dirty="0">
                          <a:solidFill>
                            <a:schemeClr val="tx1"/>
                          </a:solidFill>
                          <a:latin typeface="Century" panose="02040604050505020304" pitchFamily="18" charset="0"/>
                        </a:rPr>
                        <a:t>26 </a:t>
                      </a:r>
                      <a:r>
                        <a:rPr kumimoji="1" lang="ja-JP" altLang="en-US" sz="1400" dirty="0">
                          <a:solidFill>
                            <a:schemeClr val="tx1"/>
                          </a:solidFill>
                          <a:latin typeface="Century" panose="02040604050505020304" pitchFamily="18" charset="0"/>
                        </a:rPr>
                        <a:t>機場</a:t>
                      </a:r>
                    </a:p>
                  </a:txBody>
                  <a:tcPr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42296920"/>
                  </a:ext>
                </a:extLst>
              </a:tr>
            </a:tbl>
          </a:graphicData>
        </a:graphic>
      </p:graphicFrame>
    </p:spTree>
    <p:extLst>
      <p:ext uri="{BB962C8B-B14F-4D97-AF65-F5344CB8AC3E}">
        <p14:creationId xmlns:p14="http://schemas.microsoft.com/office/powerpoint/2010/main" val="3759541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ポンプ運転　危険水位超過について（２）</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16</a:t>
            </a:fld>
            <a:endParaRPr kumimoji="1" lang="ja-JP" altLang="en-US" dirty="0"/>
          </a:p>
        </p:txBody>
      </p:sp>
      <p:sp>
        <p:nvSpPr>
          <p:cNvPr id="10" name="角丸四角形 9"/>
          <p:cNvSpPr/>
          <p:nvPr/>
        </p:nvSpPr>
        <p:spPr>
          <a:xfrm>
            <a:off x="72908" y="96839"/>
            <a:ext cx="72676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12" name="表 11">
            <a:extLst>
              <a:ext uri="{FF2B5EF4-FFF2-40B4-BE49-F238E27FC236}">
                <a16:creationId xmlns:a16="http://schemas.microsoft.com/office/drawing/2014/main" id="{6339FE66-36AA-7412-14EC-7826964CB72A}"/>
              </a:ext>
            </a:extLst>
          </p:cNvPr>
          <p:cNvGraphicFramePr>
            <a:graphicFrameLocks noGrp="1"/>
          </p:cNvGraphicFramePr>
          <p:nvPr>
            <p:extLst>
              <p:ext uri="{D42A27DB-BD31-4B8C-83A1-F6EECF244321}">
                <p14:modId xmlns:p14="http://schemas.microsoft.com/office/powerpoint/2010/main" val="95707853"/>
              </p:ext>
            </p:extLst>
          </p:nvPr>
        </p:nvGraphicFramePr>
        <p:xfrm>
          <a:off x="239997" y="1386406"/>
          <a:ext cx="9414758" cy="4493534"/>
        </p:xfrm>
        <a:graphic>
          <a:graphicData uri="http://schemas.openxmlformats.org/drawingml/2006/table">
            <a:tbl>
              <a:tblPr>
                <a:tableStyleId>{5C22544A-7EE6-4342-B048-85BDC9FD1C3A}</a:tableStyleId>
              </a:tblPr>
              <a:tblGrid>
                <a:gridCol w="958389">
                  <a:extLst>
                    <a:ext uri="{9D8B030D-6E8A-4147-A177-3AD203B41FA5}">
                      <a16:colId xmlns:a16="http://schemas.microsoft.com/office/drawing/2014/main" val="3232403254"/>
                    </a:ext>
                  </a:extLst>
                </a:gridCol>
                <a:gridCol w="1550335">
                  <a:extLst>
                    <a:ext uri="{9D8B030D-6E8A-4147-A177-3AD203B41FA5}">
                      <a16:colId xmlns:a16="http://schemas.microsoft.com/office/drawing/2014/main" val="2748173476"/>
                    </a:ext>
                  </a:extLst>
                </a:gridCol>
                <a:gridCol w="732885">
                  <a:extLst>
                    <a:ext uri="{9D8B030D-6E8A-4147-A177-3AD203B41FA5}">
                      <a16:colId xmlns:a16="http://schemas.microsoft.com/office/drawing/2014/main" val="3896383658"/>
                    </a:ext>
                  </a:extLst>
                </a:gridCol>
                <a:gridCol w="732885">
                  <a:extLst>
                    <a:ext uri="{9D8B030D-6E8A-4147-A177-3AD203B41FA5}">
                      <a16:colId xmlns:a16="http://schemas.microsoft.com/office/drawing/2014/main" val="2137386060"/>
                    </a:ext>
                  </a:extLst>
                </a:gridCol>
                <a:gridCol w="732885">
                  <a:extLst>
                    <a:ext uri="{9D8B030D-6E8A-4147-A177-3AD203B41FA5}">
                      <a16:colId xmlns:a16="http://schemas.microsoft.com/office/drawing/2014/main" val="3350369271"/>
                    </a:ext>
                  </a:extLst>
                </a:gridCol>
                <a:gridCol w="958389">
                  <a:extLst>
                    <a:ext uri="{9D8B030D-6E8A-4147-A177-3AD203B41FA5}">
                      <a16:colId xmlns:a16="http://schemas.microsoft.com/office/drawing/2014/main" val="2702250076"/>
                    </a:ext>
                  </a:extLst>
                </a:gridCol>
                <a:gridCol w="1550335">
                  <a:extLst>
                    <a:ext uri="{9D8B030D-6E8A-4147-A177-3AD203B41FA5}">
                      <a16:colId xmlns:a16="http://schemas.microsoft.com/office/drawing/2014/main" val="1598651695"/>
                    </a:ext>
                  </a:extLst>
                </a:gridCol>
                <a:gridCol w="732885">
                  <a:extLst>
                    <a:ext uri="{9D8B030D-6E8A-4147-A177-3AD203B41FA5}">
                      <a16:colId xmlns:a16="http://schemas.microsoft.com/office/drawing/2014/main" val="2128723367"/>
                    </a:ext>
                  </a:extLst>
                </a:gridCol>
                <a:gridCol w="732885">
                  <a:extLst>
                    <a:ext uri="{9D8B030D-6E8A-4147-A177-3AD203B41FA5}">
                      <a16:colId xmlns:a16="http://schemas.microsoft.com/office/drawing/2014/main" val="3122453091"/>
                    </a:ext>
                  </a:extLst>
                </a:gridCol>
                <a:gridCol w="732885">
                  <a:extLst>
                    <a:ext uri="{9D8B030D-6E8A-4147-A177-3AD203B41FA5}">
                      <a16:colId xmlns:a16="http://schemas.microsoft.com/office/drawing/2014/main" val="2194807785"/>
                    </a:ext>
                  </a:extLst>
                </a:gridCol>
              </a:tblGrid>
              <a:tr h="840786">
                <a:tc>
                  <a:txBody>
                    <a:bodyPr/>
                    <a:lstStyle/>
                    <a:p>
                      <a:pPr algn="ctr" fontAlgn="ctr"/>
                      <a:r>
                        <a:rPr lang="ja-JP" sz="1400" u="none" strike="noStrike" dirty="0">
                          <a:effectLst/>
                        </a:rPr>
                        <a:t>月日</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下水処理場</a:t>
                      </a:r>
                      <a:br>
                        <a:rPr lang="ja-JP" sz="1400" u="none" strike="noStrike" dirty="0">
                          <a:effectLst/>
                        </a:rPr>
                      </a:br>
                      <a:r>
                        <a:rPr lang="ja-JP" sz="1400" u="none" strike="noStrike" dirty="0">
                          <a:effectLst/>
                        </a:rPr>
                        <a:t>抽水所名</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超過</a:t>
                      </a:r>
                      <a:br>
                        <a:rPr lang="ja-JP" sz="1400" u="none" strike="noStrike" dirty="0">
                          <a:effectLst/>
                        </a:rPr>
                      </a:br>
                      <a:r>
                        <a:rPr lang="ja-JP" sz="1400" u="none" strike="noStrike" dirty="0">
                          <a:effectLst/>
                        </a:rPr>
                        <a:t>高さ</a:t>
                      </a:r>
                      <a:br>
                        <a:rPr lang="ja-JP" sz="1400" u="none" strike="noStrike" dirty="0">
                          <a:effectLst/>
                        </a:rPr>
                      </a:br>
                      <a:r>
                        <a:rPr lang="ja-JP" sz="1400" u="none" strike="noStrike" dirty="0">
                          <a:effectLst/>
                        </a:rPr>
                        <a:t>（m）</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超過</a:t>
                      </a:r>
                      <a:br>
                        <a:rPr lang="ja-JP" sz="1400" u="none" strike="noStrike" dirty="0">
                          <a:effectLst/>
                        </a:rPr>
                      </a:br>
                      <a:r>
                        <a:rPr lang="ja-JP" sz="1400" u="none" strike="noStrike" dirty="0">
                          <a:effectLst/>
                        </a:rPr>
                        <a:t>時間</a:t>
                      </a:r>
                      <a:br>
                        <a:rPr lang="ja-JP" sz="1400" u="none" strike="noStrike" dirty="0">
                          <a:effectLst/>
                        </a:rPr>
                      </a:br>
                      <a:r>
                        <a:rPr lang="ja-JP" sz="1400" u="none" strike="noStrike" dirty="0">
                          <a:effectLst/>
                        </a:rPr>
                        <a:t>（分）</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超過時間</a:t>
                      </a:r>
                      <a:br>
                        <a:rPr lang="ja-JP" sz="1400" u="none" strike="noStrike" dirty="0">
                          <a:effectLst/>
                        </a:rPr>
                      </a:br>
                      <a:r>
                        <a:rPr lang="ja-JP" sz="1400" u="none" strike="noStrike" dirty="0">
                          <a:effectLst/>
                        </a:rPr>
                        <a:t>×</a:t>
                      </a:r>
                      <a:br>
                        <a:rPr lang="ja-JP" sz="1400" u="none" strike="noStrike" dirty="0">
                          <a:effectLst/>
                        </a:rPr>
                      </a:br>
                      <a:r>
                        <a:rPr lang="ja-JP" sz="1400" u="none" strike="noStrike" dirty="0">
                          <a:effectLst/>
                        </a:rPr>
                        <a:t>超過高さ</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月日</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下水処理場</a:t>
                      </a:r>
                      <a:br>
                        <a:rPr lang="ja-JP" sz="1400" u="none" strike="noStrike" dirty="0">
                          <a:effectLst/>
                        </a:rPr>
                      </a:br>
                      <a:r>
                        <a:rPr lang="ja-JP" sz="1400" u="none" strike="noStrike" dirty="0">
                          <a:effectLst/>
                        </a:rPr>
                        <a:t>抽水所名</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超過</a:t>
                      </a:r>
                      <a:br>
                        <a:rPr lang="ja-JP" sz="1400" u="none" strike="noStrike" dirty="0">
                          <a:effectLst/>
                        </a:rPr>
                      </a:br>
                      <a:r>
                        <a:rPr lang="ja-JP" sz="1400" u="none" strike="noStrike" dirty="0">
                          <a:effectLst/>
                        </a:rPr>
                        <a:t>高さ</a:t>
                      </a:r>
                      <a:br>
                        <a:rPr lang="ja-JP" sz="1400" u="none" strike="noStrike" dirty="0">
                          <a:effectLst/>
                        </a:rPr>
                      </a:br>
                      <a:r>
                        <a:rPr lang="ja-JP" sz="1400" u="none" strike="noStrike" dirty="0">
                          <a:effectLst/>
                        </a:rPr>
                        <a:t>（m）</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超過</a:t>
                      </a:r>
                      <a:br>
                        <a:rPr lang="ja-JP" sz="1400" u="none" strike="noStrike" dirty="0">
                          <a:effectLst/>
                        </a:rPr>
                      </a:br>
                      <a:r>
                        <a:rPr lang="ja-JP" sz="1400" u="none" strike="noStrike" dirty="0">
                          <a:effectLst/>
                        </a:rPr>
                        <a:t>時間</a:t>
                      </a:r>
                      <a:br>
                        <a:rPr lang="ja-JP" sz="1400" u="none" strike="noStrike" dirty="0">
                          <a:effectLst/>
                        </a:rPr>
                      </a:br>
                      <a:r>
                        <a:rPr lang="ja-JP" sz="1400" u="none" strike="noStrike" dirty="0">
                          <a:effectLst/>
                        </a:rPr>
                        <a:t>（分）</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超過時間</a:t>
                      </a:r>
                      <a:br>
                        <a:rPr lang="ja-JP" sz="1400" u="none" strike="noStrike" dirty="0">
                          <a:effectLst/>
                        </a:rPr>
                      </a:br>
                      <a:r>
                        <a:rPr lang="ja-JP" sz="1400" u="none" strike="noStrike" dirty="0">
                          <a:effectLst/>
                        </a:rPr>
                        <a:t>×</a:t>
                      </a:r>
                      <a:br>
                        <a:rPr lang="ja-JP" sz="1400" u="none" strike="noStrike" dirty="0">
                          <a:effectLst/>
                        </a:rPr>
                      </a:br>
                      <a:r>
                        <a:rPr lang="ja-JP" sz="1400" u="none" strike="noStrike" dirty="0">
                          <a:effectLst/>
                        </a:rPr>
                        <a:t>超過高さ</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441150"/>
                  </a:ext>
                </a:extLst>
              </a:tr>
              <a:tr h="280262">
                <a:tc>
                  <a:txBody>
                    <a:bodyPr/>
                    <a:lstStyle/>
                    <a:p>
                      <a:pPr algn="ctr" fontAlgn="ctr"/>
                      <a:r>
                        <a:rPr lang="en-US" sz="1400" u="none" strike="noStrike" dirty="0">
                          <a:effectLst/>
                        </a:rPr>
                        <a:t>R5.6.2 (金)</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弁天抽水所</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ja-JP" sz="1400" u="none" strike="noStrike" dirty="0">
                          <a:effectLst/>
                        </a:rPr>
                        <a:t>11.14</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ja-JP" sz="1400" u="none" strike="noStrike">
                          <a:effectLst/>
                        </a:rPr>
                        <a:t>47</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523.58</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u="none" strike="noStrike" dirty="0">
                          <a:effectLst/>
                        </a:rPr>
                        <a:t>R5.8.24 (木)</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鶴町抽水所</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0.87</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16</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13.92</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8708514"/>
                  </a:ext>
                </a:extLst>
              </a:tr>
              <a:tr h="280262">
                <a:tc>
                  <a:txBody>
                    <a:bodyPr/>
                    <a:lstStyle/>
                    <a:p>
                      <a:pPr algn="ctr" fontAlgn="ctr"/>
                      <a:r>
                        <a:rPr lang="en-US" sz="1400" u="none" strike="noStrike" dirty="0">
                          <a:effectLst/>
                        </a:rPr>
                        <a:t>R5.6.2 (金)</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東野田抽水所</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0.02</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1</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0.02</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R5.8.24 (木)</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井高野抽水所</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0.56</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4</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2.24</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8273566"/>
                  </a:ext>
                </a:extLst>
              </a:tr>
              <a:tr h="280262">
                <a:tc>
                  <a:txBody>
                    <a:bodyPr/>
                    <a:lstStyle/>
                    <a:p>
                      <a:pPr algn="ctr" fontAlgn="ctr"/>
                      <a:r>
                        <a:rPr lang="en-US" sz="1400" u="none" strike="noStrike" dirty="0">
                          <a:effectLst/>
                        </a:rPr>
                        <a:t>R5.6.2 (金)</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片江抽水所</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0.35</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25</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8.75</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R5.8.24 (木)</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国次抽水所</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0.73</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28</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20.44</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8719988"/>
                  </a:ext>
                </a:extLst>
              </a:tr>
              <a:tr h="280262">
                <a:tc>
                  <a:txBody>
                    <a:bodyPr/>
                    <a:lstStyle/>
                    <a:p>
                      <a:pPr algn="ctr" fontAlgn="ctr"/>
                      <a:r>
                        <a:rPr lang="en-US" sz="1400" u="none" strike="noStrike" dirty="0">
                          <a:effectLst/>
                        </a:rPr>
                        <a:t>R5.6.2 (金)</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南港第2抽水所</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ja-JP" sz="1400" u="none" strike="noStrike" dirty="0">
                          <a:effectLst/>
                        </a:rPr>
                        <a:t>3.39</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64</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216.96</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u="none" strike="noStrike" dirty="0">
                          <a:effectLst/>
                        </a:rPr>
                        <a:t>R5.9.10 (日)</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九条抽水所</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0.42</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9</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3.78</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3782427"/>
                  </a:ext>
                </a:extLst>
              </a:tr>
              <a:tr h="280262">
                <a:tc>
                  <a:txBody>
                    <a:bodyPr/>
                    <a:lstStyle/>
                    <a:p>
                      <a:pPr algn="ctr" fontAlgn="ctr"/>
                      <a:r>
                        <a:rPr lang="en-US" sz="1400" u="none" strike="noStrike" dirty="0">
                          <a:effectLst/>
                        </a:rPr>
                        <a:t>R5.6.2 (金)</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南港第1抽水所</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0.61</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28</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17.08</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R5.9.10 (日)</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鶴町抽水所</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1.28</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2280527"/>
                  </a:ext>
                </a:extLst>
              </a:tr>
              <a:tr h="280262">
                <a:tc>
                  <a:txBody>
                    <a:bodyPr/>
                    <a:lstStyle/>
                    <a:p>
                      <a:pPr algn="ctr" fontAlgn="ctr"/>
                      <a:r>
                        <a:rPr lang="en-US" sz="1400" u="none" strike="noStrike" dirty="0">
                          <a:effectLst/>
                        </a:rPr>
                        <a:t>R5.6.2 (金)</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住之江抽水所</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ja-JP" sz="1400" u="none" strike="noStrike" dirty="0">
                          <a:effectLst/>
                        </a:rPr>
                        <a:t>2.27</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ja-JP" sz="1400" u="none" strike="noStrike">
                          <a:effectLst/>
                        </a:rPr>
                        <a:t>16</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36.32</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400" u="none" strike="noStrike" dirty="0">
                          <a:effectLst/>
                        </a:rPr>
                        <a:t>R5.9.21 (木)</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深江抽水所</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0.02</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1</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0.02</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664149"/>
                  </a:ext>
                </a:extLst>
              </a:tr>
              <a:tr h="280262">
                <a:tc>
                  <a:txBody>
                    <a:bodyPr/>
                    <a:lstStyle/>
                    <a:p>
                      <a:pPr algn="ctr" fontAlgn="ctr"/>
                      <a:r>
                        <a:rPr lang="en-US" sz="1400" u="none" strike="noStrike" dirty="0">
                          <a:effectLst/>
                        </a:rPr>
                        <a:t>R5.6.2 (金)</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平野市町抽水所</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0.86</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31</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26.66</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R5.9.21 (木)</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鶴町抽水所</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0.17</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4</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0.68</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6249638"/>
                  </a:ext>
                </a:extLst>
              </a:tr>
              <a:tr h="280262">
                <a:tc>
                  <a:txBody>
                    <a:bodyPr/>
                    <a:lstStyle/>
                    <a:p>
                      <a:pPr algn="ctr" fontAlgn="ctr"/>
                      <a:r>
                        <a:rPr lang="en-US" sz="1400" u="none" strike="noStrike" dirty="0">
                          <a:effectLst/>
                        </a:rPr>
                        <a:t>R5.6.2 (金)</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恩貴島抽水所</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0.99</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41</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40.59</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R5.11.7 (火)</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弁天抽水所</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ja-JP" sz="1400" u="none" strike="noStrike" dirty="0">
                          <a:effectLst/>
                        </a:rPr>
                        <a:t>10.06</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ja-JP" sz="1400" u="none" strike="noStrike">
                          <a:effectLst/>
                        </a:rPr>
                        <a:t>46</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462.76</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33394899"/>
                  </a:ext>
                </a:extLst>
              </a:tr>
              <a:tr h="280262">
                <a:tc>
                  <a:txBody>
                    <a:bodyPr/>
                    <a:lstStyle/>
                    <a:p>
                      <a:pPr algn="ctr" fontAlgn="ctr"/>
                      <a:r>
                        <a:rPr lang="en-US" sz="1400" u="none" strike="noStrike" dirty="0">
                          <a:effectLst/>
                        </a:rPr>
                        <a:t>R5.6.2 (金)</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北港抽水所</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0.3</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18</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5.4</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R5.11.7 (火)</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片江抽水所</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1.09</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18</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19.62</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59306"/>
                  </a:ext>
                </a:extLst>
              </a:tr>
              <a:tr h="280262">
                <a:tc>
                  <a:txBody>
                    <a:bodyPr/>
                    <a:lstStyle/>
                    <a:p>
                      <a:pPr algn="ctr" fontAlgn="ctr"/>
                      <a:r>
                        <a:rPr lang="en-US" sz="1400" u="none" strike="noStrike" dirty="0">
                          <a:effectLst/>
                        </a:rPr>
                        <a:t>R5.6.2 (金)</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国次抽水所</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0.03</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4</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0.12</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R5.11.7 (火)</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鶴町抽水所</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0.11</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3</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0.33</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3192896"/>
                  </a:ext>
                </a:extLst>
              </a:tr>
              <a:tr h="280262">
                <a:tc>
                  <a:txBody>
                    <a:bodyPr/>
                    <a:lstStyle/>
                    <a:p>
                      <a:pPr algn="ctr" fontAlgn="ctr"/>
                      <a:r>
                        <a:rPr lang="en-US" sz="1400" u="none" strike="noStrike" dirty="0">
                          <a:effectLst/>
                        </a:rPr>
                        <a:t>R5.8.15 (火)</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国次抽水所</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0.53</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25</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13.25</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R5.11.7 (火)</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南港第1抽水所</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0.91</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17</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15.47</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6030284"/>
                  </a:ext>
                </a:extLst>
              </a:tr>
              <a:tr h="280262">
                <a:tc>
                  <a:txBody>
                    <a:bodyPr/>
                    <a:lstStyle/>
                    <a:p>
                      <a:pPr algn="ctr" fontAlgn="ctr"/>
                      <a:r>
                        <a:rPr lang="en-US" sz="1400" u="none" strike="noStrike" dirty="0">
                          <a:effectLst/>
                        </a:rPr>
                        <a:t>R5.8.24 (木)</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猫間川抽水所</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0.24</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123</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29.52</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R5.11.7 (火)</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平林抽水所</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1.05</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13</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13.65</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9520944"/>
                  </a:ext>
                </a:extLst>
              </a:tr>
              <a:tr h="289604">
                <a:tc>
                  <a:txBody>
                    <a:bodyPr/>
                    <a:lstStyle/>
                    <a:p>
                      <a:pPr algn="ctr" fontAlgn="ctr"/>
                      <a:r>
                        <a:rPr lang="en-US" sz="1400" u="none" strike="noStrike" dirty="0">
                          <a:effectLst/>
                        </a:rPr>
                        <a:t>R5.8.24 (木)</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城東抽水所</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0.08</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3</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0.24</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R5.11.7 (火)</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平野市町抽水所</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ja-JP" sz="1400" u="none" strike="noStrike">
                          <a:effectLst/>
                        </a:rPr>
                        <a:t>1.6</a:t>
                      </a:r>
                      <a:endParaRPr 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28</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ja-JP" sz="1400" u="none" strike="noStrike" dirty="0">
                          <a:effectLst/>
                        </a:rPr>
                        <a:t>44.8</a:t>
                      </a:r>
                      <a:endParaRPr 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0409170"/>
                  </a:ext>
                </a:extLst>
              </a:tr>
            </a:tbl>
          </a:graphicData>
        </a:graphic>
      </p:graphicFrame>
      <p:sp>
        <p:nvSpPr>
          <p:cNvPr id="2" name="正方形/長方形 1">
            <a:extLst>
              <a:ext uri="{FF2B5EF4-FFF2-40B4-BE49-F238E27FC236}">
                <a16:creationId xmlns:a16="http://schemas.microsoft.com/office/drawing/2014/main" id="{6BC47F5C-28DE-0524-E2A9-66D5C3849D1E}"/>
              </a:ext>
            </a:extLst>
          </p:cNvPr>
          <p:cNvSpPr/>
          <p:nvPr/>
        </p:nvSpPr>
        <p:spPr>
          <a:xfrm>
            <a:off x="1987774" y="6051477"/>
            <a:ext cx="6509248" cy="56404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mn-ea"/>
              </a:rPr>
              <a:t>超過高さ（ｍ）　</a:t>
            </a:r>
            <a:r>
              <a:rPr kumimoji="1" lang="en-US" altLang="ja-JP" sz="2000" dirty="0">
                <a:solidFill>
                  <a:schemeClr val="tx1"/>
                </a:solidFill>
                <a:latin typeface="+mn-ea"/>
              </a:rPr>
              <a:t>×</a:t>
            </a:r>
            <a:r>
              <a:rPr kumimoji="1" lang="ja-JP" altLang="en-US" sz="2000" dirty="0">
                <a:solidFill>
                  <a:schemeClr val="tx1"/>
                </a:solidFill>
                <a:latin typeface="+mn-ea"/>
              </a:rPr>
              <a:t>　超過時間（分）で危険度合いを評価</a:t>
            </a:r>
          </a:p>
        </p:txBody>
      </p:sp>
    </p:spTree>
    <p:extLst>
      <p:ext uri="{BB962C8B-B14F-4D97-AF65-F5344CB8AC3E}">
        <p14:creationId xmlns:p14="http://schemas.microsoft.com/office/powerpoint/2010/main" val="1378772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8D5A4EBE-6FA7-290D-A52C-D2B852FE64E8}"/>
              </a:ext>
            </a:extLst>
          </p:cNvPr>
          <p:cNvGrpSpPr/>
          <p:nvPr/>
        </p:nvGrpSpPr>
        <p:grpSpPr>
          <a:xfrm>
            <a:off x="5939631" y="3432945"/>
            <a:ext cx="3713872" cy="2754225"/>
            <a:chOff x="6136079" y="3362315"/>
            <a:chExt cx="3713872" cy="2754225"/>
          </a:xfrm>
        </p:grpSpPr>
        <p:pic>
          <p:nvPicPr>
            <p:cNvPr id="80" name="図 79">
              <a:extLst>
                <a:ext uri="{FF2B5EF4-FFF2-40B4-BE49-F238E27FC236}">
                  <a16:creationId xmlns:a16="http://schemas.microsoft.com/office/drawing/2014/main" id="{D5D63A2F-89E2-900C-4C97-D93078408B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79"/>
            <a:stretch/>
          </p:blipFill>
          <p:spPr>
            <a:xfrm>
              <a:off x="6136079" y="3750744"/>
              <a:ext cx="3713872" cy="2362334"/>
            </a:xfrm>
            <a:prstGeom prst="rect">
              <a:avLst/>
            </a:prstGeom>
          </p:spPr>
        </p:pic>
        <p:pic>
          <p:nvPicPr>
            <p:cNvPr id="13" name="図 12">
              <a:extLst>
                <a:ext uri="{FF2B5EF4-FFF2-40B4-BE49-F238E27FC236}">
                  <a16:creationId xmlns:a16="http://schemas.microsoft.com/office/drawing/2014/main" id="{A720894D-F8BA-6BEB-926A-8BFECE38F3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652" t="3207" b="-1"/>
            <a:stretch/>
          </p:blipFill>
          <p:spPr>
            <a:xfrm>
              <a:off x="7981440" y="3362315"/>
              <a:ext cx="1758425" cy="2754225"/>
            </a:xfrm>
            <a:prstGeom prst="rect">
              <a:avLst/>
            </a:prstGeom>
          </p:spPr>
        </p:pic>
      </p:grpSp>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ポンプ運転　危険水位超過について（３）</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a:xfrm>
            <a:off x="7677150" y="6427122"/>
            <a:ext cx="2228850" cy="365125"/>
          </a:xfrm>
        </p:spPr>
        <p:txBody>
          <a:bodyPr/>
          <a:lstStyle/>
          <a:p>
            <a:fld id="{36EC18DB-A5DF-4E0E-B815-FCD04A2C4B2C}" type="slidenum">
              <a:rPr kumimoji="1" lang="ja-JP" altLang="en-US" smtClean="0"/>
              <a:t>17</a:t>
            </a:fld>
            <a:endParaRPr kumimoji="1" lang="ja-JP" altLang="en-US" dirty="0"/>
          </a:p>
        </p:txBody>
      </p:sp>
      <p:sp>
        <p:nvSpPr>
          <p:cNvPr id="10" name="角丸四角形 9"/>
          <p:cNvSpPr/>
          <p:nvPr/>
        </p:nvSpPr>
        <p:spPr>
          <a:xfrm>
            <a:off x="72908" y="96839"/>
            <a:ext cx="72676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pSp>
        <p:nvGrpSpPr>
          <p:cNvPr id="39" name="グループ化 38">
            <a:extLst>
              <a:ext uri="{FF2B5EF4-FFF2-40B4-BE49-F238E27FC236}">
                <a16:creationId xmlns:a16="http://schemas.microsoft.com/office/drawing/2014/main" id="{BF82AA97-CF8C-29E2-3BF7-215B31FA0391}"/>
              </a:ext>
            </a:extLst>
          </p:cNvPr>
          <p:cNvGrpSpPr/>
          <p:nvPr/>
        </p:nvGrpSpPr>
        <p:grpSpPr>
          <a:xfrm>
            <a:off x="-10310" y="2060937"/>
            <a:ext cx="7862282" cy="1862914"/>
            <a:chOff x="-2056337" y="2416948"/>
            <a:chExt cx="6407576" cy="1518231"/>
          </a:xfrm>
        </p:grpSpPr>
        <p:grpSp>
          <p:nvGrpSpPr>
            <p:cNvPr id="40" name="グループ化 39">
              <a:extLst>
                <a:ext uri="{FF2B5EF4-FFF2-40B4-BE49-F238E27FC236}">
                  <a16:creationId xmlns:a16="http://schemas.microsoft.com/office/drawing/2014/main" id="{101A8A12-EA16-58FA-9F15-FAE62D5B61BB}"/>
                </a:ext>
              </a:extLst>
            </p:cNvPr>
            <p:cNvGrpSpPr/>
            <p:nvPr/>
          </p:nvGrpSpPr>
          <p:grpSpPr>
            <a:xfrm>
              <a:off x="-2056337" y="2416948"/>
              <a:ext cx="6407576" cy="1518231"/>
              <a:chOff x="-2650474" y="3927674"/>
              <a:chExt cx="6407576" cy="1518231"/>
            </a:xfrm>
          </p:grpSpPr>
          <p:grpSp>
            <p:nvGrpSpPr>
              <p:cNvPr id="43" name="グループ化 42">
                <a:extLst>
                  <a:ext uri="{FF2B5EF4-FFF2-40B4-BE49-F238E27FC236}">
                    <a16:creationId xmlns:a16="http://schemas.microsoft.com/office/drawing/2014/main" id="{CE0E4CFF-D502-5A45-D724-59BAF005AE64}"/>
                  </a:ext>
                </a:extLst>
              </p:cNvPr>
              <p:cNvGrpSpPr/>
              <p:nvPr/>
            </p:nvGrpSpPr>
            <p:grpSpPr>
              <a:xfrm>
                <a:off x="1318586" y="3927674"/>
                <a:ext cx="2438516" cy="1518231"/>
                <a:chOff x="6310458" y="4020626"/>
                <a:chExt cx="2438516" cy="1518231"/>
              </a:xfrm>
            </p:grpSpPr>
            <p:pic>
              <p:nvPicPr>
                <p:cNvPr id="46" name="図 45">
                  <a:extLst>
                    <a:ext uri="{FF2B5EF4-FFF2-40B4-BE49-F238E27FC236}">
                      <a16:creationId xmlns:a16="http://schemas.microsoft.com/office/drawing/2014/main" id="{05CC5F0D-E495-3A5A-46F5-0EB6E20A70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0458" y="4020626"/>
                  <a:ext cx="1981587" cy="1518231"/>
                </a:xfrm>
                <a:prstGeom prst="rect">
                  <a:avLst/>
                </a:prstGeom>
              </p:spPr>
            </p:pic>
            <p:grpSp>
              <p:nvGrpSpPr>
                <p:cNvPr id="47" name="グループ化 46">
                  <a:extLst>
                    <a:ext uri="{FF2B5EF4-FFF2-40B4-BE49-F238E27FC236}">
                      <a16:creationId xmlns:a16="http://schemas.microsoft.com/office/drawing/2014/main" id="{2A9277B4-20ED-3846-BE94-F382D846ABF5}"/>
                    </a:ext>
                  </a:extLst>
                </p:cNvPr>
                <p:cNvGrpSpPr/>
                <p:nvPr/>
              </p:nvGrpSpPr>
              <p:grpSpPr>
                <a:xfrm>
                  <a:off x="8145724" y="4455075"/>
                  <a:ext cx="603250" cy="76200"/>
                  <a:chOff x="8648700" y="3901411"/>
                  <a:chExt cx="603250" cy="76200"/>
                </a:xfrm>
              </p:grpSpPr>
              <p:cxnSp>
                <p:nvCxnSpPr>
                  <p:cNvPr id="49" name="直線コネクタ 48">
                    <a:extLst>
                      <a:ext uri="{FF2B5EF4-FFF2-40B4-BE49-F238E27FC236}">
                        <a16:creationId xmlns:a16="http://schemas.microsoft.com/office/drawing/2014/main" id="{05821517-F8D6-A6DF-6735-1088EE3BD476}"/>
                      </a:ext>
                    </a:extLst>
                  </p:cNvPr>
                  <p:cNvCxnSpPr/>
                  <p:nvPr/>
                </p:nvCxnSpPr>
                <p:spPr>
                  <a:xfrm>
                    <a:off x="8648700" y="3901411"/>
                    <a:ext cx="60325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5AE28207-61E2-ADC5-C5C9-2E06D6E67CB7}"/>
                      </a:ext>
                    </a:extLst>
                  </p:cNvPr>
                  <p:cNvCxnSpPr/>
                  <p:nvPr/>
                </p:nvCxnSpPr>
                <p:spPr>
                  <a:xfrm>
                    <a:off x="8648700" y="3977611"/>
                    <a:ext cx="603250" cy="0"/>
                  </a:xfrm>
                  <a:prstGeom prst="line">
                    <a:avLst/>
                  </a:prstGeom>
                  <a:ln w="25400"/>
                </p:spPr>
                <p:style>
                  <a:lnRef idx="1">
                    <a:schemeClr val="dk1"/>
                  </a:lnRef>
                  <a:fillRef idx="0">
                    <a:schemeClr val="dk1"/>
                  </a:fillRef>
                  <a:effectRef idx="0">
                    <a:schemeClr val="dk1"/>
                  </a:effectRef>
                  <a:fontRef idx="minor">
                    <a:schemeClr val="tx1"/>
                  </a:fontRef>
                </p:style>
              </p:cxnSp>
            </p:grpSp>
          </p:grpSp>
          <p:cxnSp>
            <p:nvCxnSpPr>
              <p:cNvPr id="44" name="直線コネクタ 43">
                <a:extLst>
                  <a:ext uri="{FF2B5EF4-FFF2-40B4-BE49-F238E27FC236}">
                    <a16:creationId xmlns:a16="http://schemas.microsoft.com/office/drawing/2014/main" id="{F1D5F129-7FB7-FE11-9307-1A12CEA494F6}"/>
                  </a:ext>
                </a:extLst>
              </p:cNvPr>
              <p:cNvCxnSpPr>
                <a:cxnSpLocks/>
              </p:cNvCxnSpPr>
              <p:nvPr/>
            </p:nvCxnSpPr>
            <p:spPr>
              <a:xfrm>
                <a:off x="-2650474" y="4289103"/>
                <a:ext cx="1603771" cy="313834"/>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232505A6-BD99-10E8-8A5A-E39EFF8F1596}"/>
                  </a:ext>
                </a:extLst>
              </p:cNvPr>
              <p:cNvCxnSpPr>
                <a:cxnSpLocks/>
              </p:cNvCxnSpPr>
              <p:nvPr/>
            </p:nvCxnSpPr>
            <p:spPr>
              <a:xfrm>
                <a:off x="-2642071" y="4099526"/>
                <a:ext cx="4006414" cy="680282"/>
              </a:xfrm>
              <a:prstGeom prst="line">
                <a:avLst/>
              </a:prstGeom>
              <a:ln w="38100"/>
            </p:spPr>
            <p:style>
              <a:lnRef idx="1">
                <a:schemeClr val="dk1"/>
              </a:lnRef>
              <a:fillRef idx="0">
                <a:schemeClr val="dk1"/>
              </a:fillRef>
              <a:effectRef idx="0">
                <a:schemeClr val="dk1"/>
              </a:effectRef>
              <a:fontRef idx="minor">
                <a:schemeClr val="tx1"/>
              </a:fontRef>
            </p:style>
          </p:cxnSp>
        </p:grpSp>
        <p:sp>
          <p:nvSpPr>
            <p:cNvPr id="41" name="フリーフォーム: 図形 40">
              <a:extLst>
                <a:ext uri="{FF2B5EF4-FFF2-40B4-BE49-F238E27FC236}">
                  <a16:creationId xmlns:a16="http://schemas.microsoft.com/office/drawing/2014/main" id="{2AEC9FFA-F43F-93E3-6731-690CB2E46BBD}"/>
                </a:ext>
              </a:extLst>
            </p:cNvPr>
            <p:cNvSpPr/>
            <p:nvPr/>
          </p:nvSpPr>
          <p:spPr>
            <a:xfrm>
              <a:off x="-624480" y="3063094"/>
              <a:ext cx="4300806" cy="701890"/>
            </a:xfrm>
            <a:custGeom>
              <a:avLst/>
              <a:gdLst>
                <a:gd name="connsiteX0" fmla="*/ 43543 w 5529943"/>
                <a:gd name="connsiteY0" fmla="*/ 0 h 1001485"/>
                <a:gd name="connsiteX1" fmla="*/ 3860800 w 5529943"/>
                <a:gd name="connsiteY1" fmla="*/ 624114 h 1001485"/>
                <a:gd name="connsiteX2" fmla="*/ 5515429 w 5529943"/>
                <a:gd name="connsiteY2" fmla="*/ 624114 h 1001485"/>
                <a:gd name="connsiteX3" fmla="*/ 5529943 w 5529943"/>
                <a:gd name="connsiteY3" fmla="*/ 986971 h 1001485"/>
                <a:gd name="connsiteX4" fmla="*/ 4978400 w 5529943"/>
                <a:gd name="connsiteY4" fmla="*/ 1001485 h 1001485"/>
                <a:gd name="connsiteX5" fmla="*/ 4978400 w 5529943"/>
                <a:gd name="connsiteY5" fmla="*/ 696685 h 1001485"/>
                <a:gd name="connsiteX6" fmla="*/ 4397829 w 5529943"/>
                <a:gd name="connsiteY6" fmla="*/ 711200 h 1001485"/>
                <a:gd name="connsiteX7" fmla="*/ 4093029 w 5529943"/>
                <a:gd name="connsiteY7" fmla="*/ 914400 h 1001485"/>
                <a:gd name="connsiteX8" fmla="*/ 3686629 w 5529943"/>
                <a:gd name="connsiteY8" fmla="*/ 914400 h 1001485"/>
                <a:gd name="connsiteX9" fmla="*/ 0 w 5529943"/>
                <a:gd name="connsiteY9" fmla="*/ 29028 h 1001485"/>
                <a:gd name="connsiteX0" fmla="*/ 43543 w 5529943"/>
                <a:gd name="connsiteY0" fmla="*/ 0 h 1001485"/>
                <a:gd name="connsiteX1" fmla="*/ 3860800 w 5529943"/>
                <a:gd name="connsiteY1" fmla="*/ 624114 h 1001485"/>
                <a:gd name="connsiteX2" fmla="*/ 5515429 w 5529943"/>
                <a:gd name="connsiteY2" fmla="*/ 624114 h 1001485"/>
                <a:gd name="connsiteX3" fmla="*/ 5529943 w 5529943"/>
                <a:gd name="connsiteY3" fmla="*/ 986971 h 1001485"/>
                <a:gd name="connsiteX4" fmla="*/ 4978400 w 5529943"/>
                <a:gd name="connsiteY4" fmla="*/ 1001485 h 1001485"/>
                <a:gd name="connsiteX5" fmla="*/ 4968875 w 5529943"/>
                <a:gd name="connsiteY5" fmla="*/ 739547 h 1001485"/>
                <a:gd name="connsiteX6" fmla="*/ 4397829 w 5529943"/>
                <a:gd name="connsiteY6" fmla="*/ 711200 h 1001485"/>
                <a:gd name="connsiteX7" fmla="*/ 4093029 w 5529943"/>
                <a:gd name="connsiteY7" fmla="*/ 914400 h 1001485"/>
                <a:gd name="connsiteX8" fmla="*/ 3686629 w 5529943"/>
                <a:gd name="connsiteY8" fmla="*/ 914400 h 1001485"/>
                <a:gd name="connsiteX9" fmla="*/ 0 w 5529943"/>
                <a:gd name="connsiteY9" fmla="*/ 29028 h 1001485"/>
                <a:gd name="connsiteX0" fmla="*/ 43543 w 5529943"/>
                <a:gd name="connsiteY0" fmla="*/ 0 h 1001485"/>
                <a:gd name="connsiteX1" fmla="*/ 3860800 w 5529943"/>
                <a:gd name="connsiteY1" fmla="*/ 624114 h 1001485"/>
                <a:gd name="connsiteX2" fmla="*/ 5515429 w 5529943"/>
                <a:gd name="connsiteY2" fmla="*/ 624114 h 1001485"/>
                <a:gd name="connsiteX3" fmla="*/ 5529943 w 5529943"/>
                <a:gd name="connsiteY3" fmla="*/ 986971 h 1001485"/>
                <a:gd name="connsiteX4" fmla="*/ 4978400 w 5529943"/>
                <a:gd name="connsiteY4" fmla="*/ 1001485 h 1001485"/>
                <a:gd name="connsiteX5" fmla="*/ 4968875 w 5529943"/>
                <a:gd name="connsiteY5" fmla="*/ 739547 h 1001485"/>
                <a:gd name="connsiteX6" fmla="*/ 4497841 w 5529943"/>
                <a:gd name="connsiteY6" fmla="*/ 754063 h 1001485"/>
                <a:gd name="connsiteX7" fmla="*/ 4093029 w 5529943"/>
                <a:gd name="connsiteY7" fmla="*/ 914400 h 1001485"/>
                <a:gd name="connsiteX8" fmla="*/ 3686629 w 5529943"/>
                <a:gd name="connsiteY8" fmla="*/ 914400 h 1001485"/>
                <a:gd name="connsiteX9" fmla="*/ 0 w 5529943"/>
                <a:gd name="connsiteY9" fmla="*/ 29028 h 1001485"/>
                <a:gd name="connsiteX0" fmla="*/ 43543 w 5529943"/>
                <a:gd name="connsiteY0" fmla="*/ 0 h 1001485"/>
                <a:gd name="connsiteX1" fmla="*/ 3860800 w 5529943"/>
                <a:gd name="connsiteY1" fmla="*/ 624114 h 1001485"/>
                <a:gd name="connsiteX2" fmla="*/ 5515429 w 5529943"/>
                <a:gd name="connsiteY2" fmla="*/ 624114 h 1001485"/>
                <a:gd name="connsiteX3" fmla="*/ 5529943 w 5529943"/>
                <a:gd name="connsiteY3" fmla="*/ 986971 h 1001485"/>
                <a:gd name="connsiteX4" fmla="*/ 4978400 w 5529943"/>
                <a:gd name="connsiteY4" fmla="*/ 1001485 h 1001485"/>
                <a:gd name="connsiteX5" fmla="*/ 4968875 w 5529943"/>
                <a:gd name="connsiteY5" fmla="*/ 739547 h 1001485"/>
                <a:gd name="connsiteX6" fmla="*/ 4497841 w 5529943"/>
                <a:gd name="connsiteY6" fmla="*/ 754063 h 1001485"/>
                <a:gd name="connsiteX7" fmla="*/ 3935866 w 5529943"/>
                <a:gd name="connsiteY7" fmla="*/ 804863 h 1001485"/>
                <a:gd name="connsiteX8" fmla="*/ 3686629 w 5529943"/>
                <a:gd name="connsiteY8" fmla="*/ 914400 h 1001485"/>
                <a:gd name="connsiteX9" fmla="*/ 0 w 5529943"/>
                <a:gd name="connsiteY9" fmla="*/ 29028 h 1001485"/>
                <a:gd name="connsiteX0" fmla="*/ 43543 w 5529943"/>
                <a:gd name="connsiteY0" fmla="*/ 0 h 1001485"/>
                <a:gd name="connsiteX1" fmla="*/ 3860800 w 5529943"/>
                <a:gd name="connsiteY1" fmla="*/ 624114 h 1001485"/>
                <a:gd name="connsiteX2" fmla="*/ 5515429 w 5529943"/>
                <a:gd name="connsiteY2" fmla="*/ 624114 h 1001485"/>
                <a:gd name="connsiteX3" fmla="*/ 5529943 w 5529943"/>
                <a:gd name="connsiteY3" fmla="*/ 986971 h 1001485"/>
                <a:gd name="connsiteX4" fmla="*/ 4978400 w 5529943"/>
                <a:gd name="connsiteY4" fmla="*/ 1001485 h 1001485"/>
                <a:gd name="connsiteX5" fmla="*/ 4968875 w 5529943"/>
                <a:gd name="connsiteY5" fmla="*/ 739547 h 1001485"/>
                <a:gd name="connsiteX6" fmla="*/ 4497841 w 5529943"/>
                <a:gd name="connsiteY6" fmla="*/ 754063 h 1001485"/>
                <a:gd name="connsiteX7" fmla="*/ 3840616 w 5529943"/>
                <a:gd name="connsiteY7" fmla="*/ 790575 h 1001485"/>
                <a:gd name="connsiteX8" fmla="*/ 3686629 w 5529943"/>
                <a:gd name="connsiteY8" fmla="*/ 914400 h 1001485"/>
                <a:gd name="connsiteX9" fmla="*/ 0 w 5529943"/>
                <a:gd name="connsiteY9" fmla="*/ 29028 h 1001485"/>
                <a:gd name="connsiteX0" fmla="*/ 43543 w 5529943"/>
                <a:gd name="connsiteY0" fmla="*/ 0 h 1001485"/>
                <a:gd name="connsiteX1" fmla="*/ 3860800 w 5529943"/>
                <a:gd name="connsiteY1" fmla="*/ 624114 h 1001485"/>
                <a:gd name="connsiteX2" fmla="*/ 5515429 w 5529943"/>
                <a:gd name="connsiteY2" fmla="*/ 624114 h 1001485"/>
                <a:gd name="connsiteX3" fmla="*/ 5529943 w 5529943"/>
                <a:gd name="connsiteY3" fmla="*/ 986971 h 1001485"/>
                <a:gd name="connsiteX4" fmla="*/ 4978400 w 5529943"/>
                <a:gd name="connsiteY4" fmla="*/ 1001485 h 1001485"/>
                <a:gd name="connsiteX5" fmla="*/ 4968875 w 5529943"/>
                <a:gd name="connsiteY5" fmla="*/ 739547 h 1001485"/>
                <a:gd name="connsiteX6" fmla="*/ 4497841 w 5529943"/>
                <a:gd name="connsiteY6" fmla="*/ 754063 h 1001485"/>
                <a:gd name="connsiteX7" fmla="*/ 4110492 w 5529943"/>
                <a:gd name="connsiteY7" fmla="*/ 953634 h 1001485"/>
                <a:gd name="connsiteX8" fmla="*/ 3840616 w 5529943"/>
                <a:gd name="connsiteY8" fmla="*/ 790575 h 1001485"/>
                <a:gd name="connsiteX9" fmla="*/ 3686629 w 5529943"/>
                <a:gd name="connsiteY9" fmla="*/ 914400 h 1001485"/>
                <a:gd name="connsiteX10" fmla="*/ 0 w 5529943"/>
                <a:gd name="connsiteY10" fmla="*/ 29028 h 1001485"/>
                <a:gd name="connsiteX0" fmla="*/ 43543 w 5529943"/>
                <a:gd name="connsiteY0" fmla="*/ 0 h 1001485"/>
                <a:gd name="connsiteX1" fmla="*/ 3860800 w 5529943"/>
                <a:gd name="connsiteY1" fmla="*/ 624114 h 1001485"/>
                <a:gd name="connsiteX2" fmla="*/ 5515429 w 5529943"/>
                <a:gd name="connsiteY2" fmla="*/ 624114 h 1001485"/>
                <a:gd name="connsiteX3" fmla="*/ 5529943 w 5529943"/>
                <a:gd name="connsiteY3" fmla="*/ 986971 h 1001485"/>
                <a:gd name="connsiteX4" fmla="*/ 4978400 w 5529943"/>
                <a:gd name="connsiteY4" fmla="*/ 1001485 h 1001485"/>
                <a:gd name="connsiteX5" fmla="*/ 4968875 w 5529943"/>
                <a:gd name="connsiteY5" fmla="*/ 739547 h 1001485"/>
                <a:gd name="connsiteX6" fmla="*/ 4497841 w 5529943"/>
                <a:gd name="connsiteY6" fmla="*/ 754063 h 1001485"/>
                <a:gd name="connsiteX7" fmla="*/ 4110492 w 5529943"/>
                <a:gd name="connsiteY7" fmla="*/ 953634 h 1001485"/>
                <a:gd name="connsiteX8" fmla="*/ 3840616 w 5529943"/>
                <a:gd name="connsiteY8" fmla="*/ 790575 h 1001485"/>
                <a:gd name="connsiteX9" fmla="*/ 3700917 w 5529943"/>
                <a:gd name="connsiteY9" fmla="*/ 776288 h 1001485"/>
                <a:gd name="connsiteX10" fmla="*/ 0 w 5529943"/>
                <a:gd name="connsiteY10" fmla="*/ 29028 h 1001485"/>
                <a:gd name="connsiteX0" fmla="*/ 43543 w 5534479"/>
                <a:gd name="connsiteY0" fmla="*/ 0 h 1001485"/>
                <a:gd name="connsiteX1" fmla="*/ 3860800 w 5534479"/>
                <a:gd name="connsiteY1" fmla="*/ 624114 h 1001485"/>
                <a:gd name="connsiteX2" fmla="*/ 5534479 w 5534479"/>
                <a:gd name="connsiteY2" fmla="*/ 389164 h 1001485"/>
                <a:gd name="connsiteX3" fmla="*/ 5529943 w 5534479"/>
                <a:gd name="connsiteY3" fmla="*/ 986971 h 1001485"/>
                <a:gd name="connsiteX4" fmla="*/ 4978400 w 5534479"/>
                <a:gd name="connsiteY4" fmla="*/ 1001485 h 1001485"/>
                <a:gd name="connsiteX5" fmla="*/ 4968875 w 5534479"/>
                <a:gd name="connsiteY5" fmla="*/ 739547 h 1001485"/>
                <a:gd name="connsiteX6" fmla="*/ 4497841 w 5534479"/>
                <a:gd name="connsiteY6" fmla="*/ 754063 h 1001485"/>
                <a:gd name="connsiteX7" fmla="*/ 4110492 w 5534479"/>
                <a:gd name="connsiteY7" fmla="*/ 953634 h 1001485"/>
                <a:gd name="connsiteX8" fmla="*/ 3840616 w 5534479"/>
                <a:gd name="connsiteY8" fmla="*/ 790575 h 1001485"/>
                <a:gd name="connsiteX9" fmla="*/ 3700917 w 5534479"/>
                <a:gd name="connsiteY9" fmla="*/ 776288 h 1001485"/>
                <a:gd name="connsiteX10" fmla="*/ 0 w 5534479"/>
                <a:gd name="connsiteY10" fmla="*/ 29028 h 1001485"/>
                <a:gd name="connsiteX0" fmla="*/ 43543 w 5534479"/>
                <a:gd name="connsiteY0" fmla="*/ 0 h 1001485"/>
                <a:gd name="connsiteX1" fmla="*/ 3905250 w 5534479"/>
                <a:gd name="connsiteY1" fmla="*/ 433614 h 1001485"/>
                <a:gd name="connsiteX2" fmla="*/ 5534479 w 5534479"/>
                <a:gd name="connsiteY2" fmla="*/ 389164 h 1001485"/>
                <a:gd name="connsiteX3" fmla="*/ 5529943 w 5534479"/>
                <a:gd name="connsiteY3" fmla="*/ 986971 h 1001485"/>
                <a:gd name="connsiteX4" fmla="*/ 4978400 w 5534479"/>
                <a:gd name="connsiteY4" fmla="*/ 1001485 h 1001485"/>
                <a:gd name="connsiteX5" fmla="*/ 4968875 w 5534479"/>
                <a:gd name="connsiteY5" fmla="*/ 739547 h 1001485"/>
                <a:gd name="connsiteX6" fmla="*/ 4497841 w 5534479"/>
                <a:gd name="connsiteY6" fmla="*/ 754063 h 1001485"/>
                <a:gd name="connsiteX7" fmla="*/ 4110492 w 5534479"/>
                <a:gd name="connsiteY7" fmla="*/ 953634 h 1001485"/>
                <a:gd name="connsiteX8" fmla="*/ 3840616 w 5534479"/>
                <a:gd name="connsiteY8" fmla="*/ 790575 h 1001485"/>
                <a:gd name="connsiteX9" fmla="*/ 3700917 w 5534479"/>
                <a:gd name="connsiteY9" fmla="*/ 776288 h 1001485"/>
                <a:gd name="connsiteX10" fmla="*/ 0 w 5534479"/>
                <a:gd name="connsiteY10" fmla="*/ 29028 h 1001485"/>
                <a:gd name="connsiteX0" fmla="*/ 43543 w 5534479"/>
                <a:gd name="connsiteY0" fmla="*/ 0 h 1001485"/>
                <a:gd name="connsiteX1" fmla="*/ 3810779 w 5534479"/>
                <a:gd name="connsiteY1" fmla="*/ 517891 h 1001485"/>
                <a:gd name="connsiteX2" fmla="*/ 3905250 w 5534479"/>
                <a:gd name="connsiteY2" fmla="*/ 433614 h 1001485"/>
                <a:gd name="connsiteX3" fmla="*/ 5534479 w 5534479"/>
                <a:gd name="connsiteY3" fmla="*/ 389164 h 1001485"/>
                <a:gd name="connsiteX4" fmla="*/ 5529943 w 5534479"/>
                <a:gd name="connsiteY4" fmla="*/ 986971 h 1001485"/>
                <a:gd name="connsiteX5" fmla="*/ 4978400 w 5534479"/>
                <a:gd name="connsiteY5" fmla="*/ 1001485 h 1001485"/>
                <a:gd name="connsiteX6" fmla="*/ 4968875 w 5534479"/>
                <a:gd name="connsiteY6" fmla="*/ 739547 h 1001485"/>
                <a:gd name="connsiteX7" fmla="*/ 4497841 w 5534479"/>
                <a:gd name="connsiteY7" fmla="*/ 754063 h 1001485"/>
                <a:gd name="connsiteX8" fmla="*/ 4110492 w 5534479"/>
                <a:gd name="connsiteY8" fmla="*/ 953634 h 1001485"/>
                <a:gd name="connsiteX9" fmla="*/ 3840616 w 5534479"/>
                <a:gd name="connsiteY9" fmla="*/ 790575 h 1001485"/>
                <a:gd name="connsiteX10" fmla="*/ 3700917 w 5534479"/>
                <a:gd name="connsiteY10" fmla="*/ 776288 h 1001485"/>
                <a:gd name="connsiteX11" fmla="*/ 0 w 5534479"/>
                <a:gd name="connsiteY11" fmla="*/ 29028 h 1001485"/>
                <a:gd name="connsiteX0" fmla="*/ 43543 w 5534479"/>
                <a:gd name="connsiteY0" fmla="*/ 0 h 1001485"/>
                <a:gd name="connsiteX1" fmla="*/ 3810779 w 5534479"/>
                <a:gd name="connsiteY1" fmla="*/ 517891 h 1001485"/>
                <a:gd name="connsiteX2" fmla="*/ 3905250 w 5534479"/>
                <a:gd name="connsiteY2" fmla="*/ 433614 h 1001485"/>
                <a:gd name="connsiteX3" fmla="*/ 5534479 w 5534479"/>
                <a:gd name="connsiteY3" fmla="*/ 389164 h 1001485"/>
                <a:gd name="connsiteX4" fmla="*/ 5529943 w 5534479"/>
                <a:gd name="connsiteY4" fmla="*/ 986971 h 1001485"/>
                <a:gd name="connsiteX5" fmla="*/ 4978400 w 5534479"/>
                <a:gd name="connsiteY5" fmla="*/ 1001485 h 1001485"/>
                <a:gd name="connsiteX6" fmla="*/ 4968875 w 5534479"/>
                <a:gd name="connsiteY6" fmla="*/ 739547 h 1001485"/>
                <a:gd name="connsiteX7" fmla="*/ 4497841 w 5534479"/>
                <a:gd name="connsiteY7" fmla="*/ 754063 h 1001485"/>
                <a:gd name="connsiteX8" fmla="*/ 4110492 w 5534479"/>
                <a:gd name="connsiteY8" fmla="*/ 953634 h 1001485"/>
                <a:gd name="connsiteX9" fmla="*/ 3840616 w 5534479"/>
                <a:gd name="connsiteY9" fmla="*/ 790575 h 1001485"/>
                <a:gd name="connsiteX10" fmla="*/ 3605667 w 5534479"/>
                <a:gd name="connsiteY10" fmla="*/ 846138 h 1001485"/>
                <a:gd name="connsiteX11" fmla="*/ 0 w 5534479"/>
                <a:gd name="connsiteY11" fmla="*/ 29028 h 1001485"/>
                <a:gd name="connsiteX0" fmla="*/ 43543 w 5534479"/>
                <a:gd name="connsiteY0" fmla="*/ 0 h 1001485"/>
                <a:gd name="connsiteX1" fmla="*/ 3810779 w 5534479"/>
                <a:gd name="connsiteY1" fmla="*/ 517891 h 1001485"/>
                <a:gd name="connsiteX2" fmla="*/ 3905250 w 5534479"/>
                <a:gd name="connsiteY2" fmla="*/ 433614 h 1001485"/>
                <a:gd name="connsiteX3" fmla="*/ 5534479 w 5534479"/>
                <a:gd name="connsiteY3" fmla="*/ 389164 h 1001485"/>
                <a:gd name="connsiteX4" fmla="*/ 5529943 w 5534479"/>
                <a:gd name="connsiteY4" fmla="*/ 986971 h 1001485"/>
                <a:gd name="connsiteX5" fmla="*/ 4978400 w 5534479"/>
                <a:gd name="connsiteY5" fmla="*/ 1001485 h 1001485"/>
                <a:gd name="connsiteX6" fmla="*/ 4968875 w 5534479"/>
                <a:gd name="connsiteY6" fmla="*/ 739547 h 1001485"/>
                <a:gd name="connsiteX7" fmla="*/ 4497841 w 5534479"/>
                <a:gd name="connsiteY7" fmla="*/ 754063 h 1001485"/>
                <a:gd name="connsiteX8" fmla="*/ 4110492 w 5534479"/>
                <a:gd name="connsiteY8" fmla="*/ 953634 h 1001485"/>
                <a:gd name="connsiteX9" fmla="*/ 3846966 w 5534479"/>
                <a:gd name="connsiteY9" fmla="*/ 904875 h 1001485"/>
                <a:gd name="connsiteX10" fmla="*/ 3605667 w 5534479"/>
                <a:gd name="connsiteY10" fmla="*/ 846138 h 1001485"/>
                <a:gd name="connsiteX11" fmla="*/ 0 w 5534479"/>
                <a:gd name="connsiteY11" fmla="*/ 29028 h 1001485"/>
                <a:gd name="connsiteX0" fmla="*/ 43543 w 5534479"/>
                <a:gd name="connsiteY0" fmla="*/ 9780 h 1011265"/>
                <a:gd name="connsiteX1" fmla="*/ 1061229 w 5534479"/>
                <a:gd name="connsiteY1" fmla="*/ 38721 h 1011265"/>
                <a:gd name="connsiteX2" fmla="*/ 3810779 w 5534479"/>
                <a:gd name="connsiteY2" fmla="*/ 527671 h 1011265"/>
                <a:gd name="connsiteX3" fmla="*/ 3905250 w 5534479"/>
                <a:gd name="connsiteY3" fmla="*/ 443394 h 1011265"/>
                <a:gd name="connsiteX4" fmla="*/ 5534479 w 5534479"/>
                <a:gd name="connsiteY4" fmla="*/ 398944 h 1011265"/>
                <a:gd name="connsiteX5" fmla="*/ 5529943 w 5534479"/>
                <a:gd name="connsiteY5" fmla="*/ 996751 h 1011265"/>
                <a:gd name="connsiteX6" fmla="*/ 4978400 w 5534479"/>
                <a:gd name="connsiteY6" fmla="*/ 1011265 h 1011265"/>
                <a:gd name="connsiteX7" fmla="*/ 4968875 w 5534479"/>
                <a:gd name="connsiteY7" fmla="*/ 749327 h 1011265"/>
                <a:gd name="connsiteX8" fmla="*/ 4497841 w 5534479"/>
                <a:gd name="connsiteY8" fmla="*/ 763843 h 1011265"/>
                <a:gd name="connsiteX9" fmla="*/ 4110492 w 5534479"/>
                <a:gd name="connsiteY9" fmla="*/ 963414 h 1011265"/>
                <a:gd name="connsiteX10" fmla="*/ 3846966 w 5534479"/>
                <a:gd name="connsiteY10" fmla="*/ 914655 h 1011265"/>
                <a:gd name="connsiteX11" fmla="*/ 3605667 w 5534479"/>
                <a:gd name="connsiteY11" fmla="*/ 855918 h 1011265"/>
                <a:gd name="connsiteX12" fmla="*/ 0 w 5534479"/>
                <a:gd name="connsiteY12" fmla="*/ 38808 h 1011265"/>
                <a:gd name="connsiteX0" fmla="*/ 43543 w 5534479"/>
                <a:gd name="connsiteY0" fmla="*/ 9780 h 1011265"/>
                <a:gd name="connsiteX1" fmla="*/ 1061229 w 5534479"/>
                <a:gd name="connsiteY1" fmla="*/ 38721 h 1011265"/>
                <a:gd name="connsiteX2" fmla="*/ 3810779 w 5534479"/>
                <a:gd name="connsiteY2" fmla="*/ 527671 h 1011265"/>
                <a:gd name="connsiteX3" fmla="*/ 3905250 w 5534479"/>
                <a:gd name="connsiteY3" fmla="*/ 443394 h 1011265"/>
                <a:gd name="connsiteX4" fmla="*/ 5534479 w 5534479"/>
                <a:gd name="connsiteY4" fmla="*/ 398944 h 1011265"/>
                <a:gd name="connsiteX5" fmla="*/ 5529943 w 5534479"/>
                <a:gd name="connsiteY5" fmla="*/ 996751 h 1011265"/>
                <a:gd name="connsiteX6" fmla="*/ 4978400 w 5534479"/>
                <a:gd name="connsiteY6" fmla="*/ 1011265 h 1011265"/>
                <a:gd name="connsiteX7" fmla="*/ 4968875 w 5534479"/>
                <a:gd name="connsiteY7" fmla="*/ 749327 h 1011265"/>
                <a:gd name="connsiteX8" fmla="*/ 4497841 w 5534479"/>
                <a:gd name="connsiteY8" fmla="*/ 763843 h 1011265"/>
                <a:gd name="connsiteX9" fmla="*/ 4110492 w 5534479"/>
                <a:gd name="connsiteY9" fmla="*/ 963414 h 1011265"/>
                <a:gd name="connsiteX10" fmla="*/ 3815216 w 5534479"/>
                <a:gd name="connsiteY10" fmla="*/ 794005 h 1011265"/>
                <a:gd name="connsiteX11" fmla="*/ 3605667 w 5534479"/>
                <a:gd name="connsiteY11" fmla="*/ 855918 h 1011265"/>
                <a:gd name="connsiteX12" fmla="*/ 0 w 5534479"/>
                <a:gd name="connsiteY12" fmla="*/ 38808 h 1011265"/>
                <a:gd name="connsiteX0" fmla="*/ 43543 w 5534479"/>
                <a:gd name="connsiteY0" fmla="*/ 9780 h 1011265"/>
                <a:gd name="connsiteX1" fmla="*/ 1061229 w 5534479"/>
                <a:gd name="connsiteY1" fmla="*/ 38721 h 1011265"/>
                <a:gd name="connsiteX2" fmla="*/ 3810779 w 5534479"/>
                <a:gd name="connsiteY2" fmla="*/ 527671 h 1011265"/>
                <a:gd name="connsiteX3" fmla="*/ 3905250 w 5534479"/>
                <a:gd name="connsiteY3" fmla="*/ 443394 h 1011265"/>
                <a:gd name="connsiteX4" fmla="*/ 5534479 w 5534479"/>
                <a:gd name="connsiteY4" fmla="*/ 398944 h 1011265"/>
                <a:gd name="connsiteX5" fmla="*/ 5529943 w 5534479"/>
                <a:gd name="connsiteY5" fmla="*/ 996751 h 1011265"/>
                <a:gd name="connsiteX6" fmla="*/ 4978400 w 5534479"/>
                <a:gd name="connsiteY6" fmla="*/ 1011265 h 1011265"/>
                <a:gd name="connsiteX7" fmla="*/ 4968875 w 5534479"/>
                <a:gd name="connsiteY7" fmla="*/ 749327 h 1011265"/>
                <a:gd name="connsiteX8" fmla="*/ 4497841 w 5534479"/>
                <a:gd name="connsiteY8" fmla="*/ 763843 h 1011265"/>
                <a:gd name="connsiteX9" fmla="*/ 4110492 w 5534479"/>
                <a:gd name="connsiteY9" fmla="*/ 963414 h 1011265"/>
                <a:gd name="connsiteX10" fmla="*/ 3815216 w 5534479"/>
                <a:gd name="connsiteY10" fmla="*/ 794005 h 1011265"/>
                <a:gd name="connsiteX11" fmla="*/ 3618367 w 5534479"/>
                <a:gd name="connsiteY11" fmla="*/ 747968 h 1011265"/>
                <a:gd name="connsiteX12" fmla="*/ 0 w 5534479"/>
                <a:gd name="connsiteY12" fmla="*/ 38808 h 1011265"/>
                <a:gd name="connsiteX0" fmla="*/ 43543 w 5534479"/>
                <a:gd name="connsiteY0" fmla="*/ 0 h 1001485"/>
                <a:gd name="connsiteX1" fmla="*/ 2028969 w 5534479"/>
                <a:gd name="connsiteY1" fmla="*/ 181341 h 1001485"/>
                <a:gd name="connsiteX2" fmla="*/ 3810779 w 5534479"/>
                <a:gd name="connsiteY2" fmla="*/ 517891 h 1001485"/>
                <a:gd name="connsiteX3" fmla="*/ 3905250 w 5534479"/>
                <a:gd name="connsiteY3" fmla="*/ 433614 h 1001485"/>
                <a:gd name="connsiteX4" fmla="*/ 5534479 w 5534479"/>
                <a:gd name="connsiteY4" fmla="*/ 389164 h 1001485"/>
                <a:gd name="connsiteX5" fmla="*/ 5529943 w 5534479"/>
                <a:gd name="connsiteY5" fmla="*/ 986971 h 1001485"/>
                <a:gd name="connsiteX6" fmla="*/ 4978400 w 5534479"/>
                <a:gd name="connsiteY6" fmla="*/ 1001485 h 1001485"/>
                <a:gd name="connsiteX7" fmla="*/ 4968875 w 5534479"/>
                <a:gd name="connsiteY7" fmla="*/ 739547 h 1001485"/>
                <a:gd name="connsiteX8" fmla="*/ 4497841 w 5534479"/>
                <a:gd name="connsiteY8" fmla="*/ 754063 h 1001485"/>
                <a:gd name="connsiteX9" fmla="*/ 4110492 w 5534479"/>
                <a:gd name="connsiteY9" fmla="*/ 953634 h 1001485"/>
                <a:gd name="connsiteX10" fmla="*/ 3815216 w 5534479"/>
                <a:gd name="connsiteY10" fmla="*/ 784225 h 1001485"/>
                <a:gd name="connsiteX11" fmla="*/ 3618367 w 5534479"/>
                <a:gd name="connsiteY11" fmla="*/ 738188 h 1001485"/>
                <a:gd name="connsiteX12" fmla="*/ 0 w 5534479"/>
                <a:gd name="connsiteY12" fmla="*/ 29028 h 1001485"/>
                <a:gd name="connsiteX0" fmla="*/ 820783 w 5534479"/>
                <a:gd name="connsiteY0" fmla="*/ 161472 h 972457"/>
                <a:gd name="connsiteX1" fmla="*/ 2028969 w 5534479"/>
                <a:gd name="connsiteY1" fmla="*/ 152313 h 972457"/>
                <a:gd name="connsiteX2" fmla="*/ 3810779 w 5534479"/>
                <a:gd name="connsiteY2" fmla="*/ 488863 h 972457"/>
                <a:gd name="connsiteX3" fmla="*/ 3905250 w 5534479"/>
                <a:gd name="connsiteY3" fmla="*/ 404586 h 972457"/>
                <a:gd name="connsiteX4" fmla="*/ 5534479 w 5534479"/>
                <a:gd name="connsiteY4" fmla="*/ 360136 h 972457"/>
                <a:gd name="connsiteX5" fmla="*/ 5529943 w 5534479"/>
                <a:gd name="connsiteY5" fmla="*/ 957943 h 972457"/>
                <a:gd name="connsiteX6" fmla="*/ 4978400 w 5534479"/>
                <a:gd name="connsiteY6" fmla="*/ 972457 h 972457"/>
                <a:gd name="connsiteX7" fmla="*/ 4968875 w 5534479"/>
                <a:gd name="connsiteY7" fmla="*/ 710519 h 972457"/>
                <a:gd name="connsiteX8" fmla="*/ 4497841 w 5534479"/>
                <a:gd name="connsiteY8" fmla="*/ 725035 h 972457"/>
                <a:gd name="connsiteX9" fmla="*/ 4110492 w 5534479"/>
                <a:gd name="connsiteY9" fmla="*/ 924606 h 972457"/>
                <a:gd name="connsiteX10" fmla="*/ 3815216 w 5534479"/>
                <a:gd name="connsiteY10" fmla="*/ 755197 h 972457"/>
                <a:gd name="connsiteX11" fmla="*/ 3618367 w 5534479"/>
                <a:gd name="connsiteY11" fmla="*/ 709160 h 972457"/>
                <a:gd name="connsiteX12" fmla="*/ 0 w 5534479"/>
                <a:gd name="connsiteY12" fmla="*/ 0 h 972457"/>
                <a:gd name="connsiteX0" fmla="*/ 820783 w 5534479"/>
                <a:gd name="connsiteY0" fmla="*/ 161472 h 972457"/>
                <a:gd name="connsiteX1" fmla="*/ 2486169 w 5534479"/>
                <a:gd name="connsiteY1" fmla="*/ 213273 h 972457"/>
                <a:gd name="connsiteX2" fmla="*/ 3810779 w 5534479"/>
                <a:gd name="connsiteY2" fmla="*/ 488863 h 972457"/>
                <a:gd name="connsiteX3" fmla="*/ 3905250 w 5534479"/>
                <a:gd name="connsiteY3" fmla="*/ 404586 h 972457"/>
                <a:gd name="connsiteX4" fmla="*/ 5534479 w 5534479"/>
                <a:gd name="connsiteY4" fmla="*/ 360136 h 972457"/>
                <a:gd name="connsiteX5" fmla="*/ 5529943 w 5534479"/>
                <a:gd name="connsiteY5" fmla="*/ 957943 h 972457"/>
                <a:gd name="connsiteX6" fmla="*/ 4978400 w 5534479"/>
                <a:gd name="connsiteY6" fmla="*/ 972457 h 972457"/>
                <a:gd name="connsiteX7" fmla="*/ 4968875 w 5534479"/>
                <a:gd name="connsiteY7" fmla="*/ 710519 h 972457"/>
                <a:gd name="connsiteX8" fmla="*/ 4497841 w 5534479"/>
                <a:gd name="connsiteY8" fmla="*/ 725035 h 972457"/>
                <a:gd name="connsiteX9" fmla="*/ 4110492 w 5534479"/>
                <a:gd name="connsiteY9" fmla="*/ 924606 h 972457"/>
                <a:gd name="connsiteX10" fmla="*/ 3815216 w 5534479"/>
                <a:gd name="connsiteY10" fmla="*/ 755197 h 972457"/>
                <a:gd name="connsiteX11" fmla="*/ 3618367 w 5534479"/>
                <a:gd name="connsiteY11" fmla="*/ 709160 h 972457"/>
                <a:gd name="connsiteX12" fmla="*/ 0 w 5534479"/>
                <a:gd name="connsiteY12" fmla="*/ 0 h 972457"/>
                <a:gd name="connsiteX0" fmla="*/ 820783 w 5534479"/>
                <a:gd name="connsiteY0" fmla="*/ 161472 h 972457"/>
                <a:gd name="connsiteX1" fmla="*/ 2661429 w 5534479"/>
                <a:gd name="connsiteY1" fmla="*/ 281853 h 972457"/>
                <a:gd name="connsiteX2" fmla="*/ 3810779 w 5534479"/>
                <a:gd name="connsiteY2" fmla="*/ 488863 h 972457"/>
                <a:gd name="connsiteX3" fmla="*/ 3905250 w 5534479"/>
                <a:gd name="connsiteY3" fmla="*/ 404586 h 972457"/>
                <a:gd name="connsiteX4" fmla="*/ 5534479 w 5534479"/>
                <a:gd name="connsiteY4" fmla="*/ 360136 h 972457"/>
                <a:gd name="connsiteX5" fmla="*/ 5529943 w 5534479"/>
                <a:gd name="connsiteY5" fmla="*/ 957943 h 972457"/>
                <a:gd name="connsiteX6" fmla="*/ 4978400 w 5534479"/>
                <a:gd name="connsiteY6" fmla="*/ 972457 h 972457"/>
                <a:gd name="connsiteX7" fmla="*/ 4968875 w 5534479"/>
                <a:gd name="connsiteY7" fmla="*/ 710519 h 972457"/>
                <a:gd name="connsiteX8" fmla="*/ 4497841 w 5534479"/>
                <a:gd name="connsiteY8" fmla="*/ 725035 h 972457"/>
                <a:gd name="connsiteX9" fmla="*/ 4110492 w 5534479"/>
                <a:gd name="connsiteY9" fmla="*/ 924606 h 972457"/>
                <a:gd name="connsiteX10" fmla="*/ 3815216 w 5534479"/>
                <a:gd name="connsiteY10" fmla="*/ 755197 h 972457"/>
                <a:gd name="connsiteX11" fmla="*/ 3618367 w 5534479"/>
                <a:gd name="connsiteY11" fmla="*/ 709160 h 972457"/>
                <a:gd name="connsiteX12" fmla="*/ 0 w 5534479"/>
                <a:gd name="connsiteY12" fmla="*/ 0 h 972457"/>
                <a:gd name="connsiteX0" fmla="*/ 1468483 w 5534479"/>
                <a:gd name="connsiteY0" fmla="*/ 298632 h 972457"/>
                <a:gd name="connsiteX1" fmla="*/ 2661429 w 5534479"/>
                <a:gd name="connsiteY1" fmla="*/ 281853 h 972457"/>
                <a:gd name="connsiteX2" fmla="*/ 3810779 w 5534479"/>
                <a:gd name="connsiteY2" fmla="*/ 488863 h 972457"/>
                <a:gd name="connsiteX3" fmla="*/ 3905250 w 5534479"/>
                <a:gd name="connsiteY3" fmla="*/ 404586 h 972457"/>
                <a:gd name="connsiteX4" fmla="*/ 5534479 w 5534479"/>
                <a:gd name="connsiteY4" fmla="*/ 360136 h 972457"/>
                <a:gd name="connsiteX5" fmla="*/ 5529943 w 5534479"/>
                <a:gd name="connsiteY5" fmla="*/ 957943 h 972457"/>
                <a:gd name="connsiteX6" fmla="*/ 4978400 w 5534479"/>
                <a:gd name="connsiteY6" fmla="*/ 972457 h 972457"/>
                <a:gd name="connsiteX7" fmla="*/ 4968875 w 5534479"/>
                <a:gd name="connsiteY7" fmla="*/ 710519 h 972457"/>
                <a:gd name="connsiteX8" fmla="*/ 4497841 w 5534479"/>
                <a:gd name="connsiteY8" fmla="*/ 725035 h 972457"/>
                <a:gd name="connsiteX9" fmla="*/ 4110492 w 5534479"/>
                <a:gd name="connsiteY9" fmla="*/ 924606 h 972457"/>
                <a:gd name="connsiteX10" fmla="*/ 3815216 w 5534479"/>
                <a:gd name="connsiteY10" fmla="*/ 755197 h 972457"/>
                <a:gd name="connsiteX11" fmla="*/ 3618367 w 5534479"/>
                <a:gd name="connsiteY11" fmla="*/ 709160 h 972457"/>
                <a:gd name="connsiteX12" fmla="*/ 0 w 5534479"/>
                <a:gd name="connsiteY12" fmla="*/ 0 h 972457"/>
                <a:gd name="connsiteX0" fmla="*/ 1239883 w 5534479"/>
                <a:gd name="connsiteY0" fmla="*/ 245292 h 972457"/>
                <a:gd name="connsiteX1" fmla="*/ 2661429 w 5534479"/>
                <a:gd name="connsiteY1" fmla="*/ 281853 h 972457"/>
                <a:gd name="connsiteX2" fmla="*/ 3810779 w 5534479"/>
                <a:gd name="connsiteY2" fmla="*/ 488863 h 972457"/>
                <a:gd name="connsiteX3" fmla="*/ 3905250 w 5534479"/>
                <a:gd name="connsiteY3" fmla="*/ 404586 h 972457"/>
                <a:gd name="connsiteX4" fmla="*/ 5534479 w 5534479"/>
                <a:gd name="connsiteY4" fmla="*/ 360136 h 972457"/>
                <a:gd name="connsiteX5" fmla="*/ 5529943 w 5534479"/>
                <a:gd name="connsiteY5" fmla="*/ 957943 h 972457"/>
                <a:gd name="connsiteX6" fmla="*/ 4978400 w 5534479"/>
                <a:gd name="connsiteY6" fmla="*/ 972457 h 972457"/>
                <a:gd name="connsiteX7" fmla="*/ 4968875 w 5534479"/>
                <a:gd name="connsiteY7" fmla="*/ 710519 h 972457"/>
                <a:gd name="connsiteX8" fmla="*/ 4497841 w 5534479"/>
                <a:gd name="connsiteY8" fmla="*/ 725035 h 972457"/>
                <a:gd name="connsiteX9" fmla="*/ 4110492 w 5534479"/>
                <a:gd name="connsiteY9" fmla="*/ 924606 h 972457"/>
                <a:gd name="connsiteX10" fmla="*/ 3815216 w 5534479"/>
                <a:gd name="connsiteY10" fmla="*/ 755197 h 972457"/>
                <a:gd name="connsiteX11" fmla="*/ 3618367 w 5534479"/>
                <a:gd name="connsiteY11" fmla="*/ 709160 h 972457"/>
                <a:gd name="connsiteX12" fmla="*/ 0 w 5534479"/>
                <a:gd name="connsiteY12" fmla="*/ 0 h 972457"/>
                <a:gd name="connsiteX0" fmla="*/ 0 w 4294596"/>
                <a:gd name="connsiteY0" fmla="*/ 0 h 727165"/>
                <a:gd name="connsiteX1" fmla="*/ 1421546 w 4294596"/>
                <a:gd name="connsiteY1" fmla="*/ 36561 h 727165"/>
                <a:gd name="connsiteX2" fmla="*/ 2570896 w 4294596"/>
                <a:gd name="connsiteY2" fmla="*/ 243571 h 727165"/>
                <a:gd name="connsiteX3" fmla="*/ 2665367 w 4294596"/>
                <a:gd name="connsiteY3" fmla="*/ 159294 h 727165"/>
                <a:gd name="connsiteX4" fmla="*/ 4294596 w 4294596"/>
                <a:gd name="connsiteY4" fmla="*/ 114844 h 727165"/>
                <a:gd name="connsiteX5" fmla="*/ 4290060 w 4294596"/>
                <a:gd name="connsiteY5" fmla="*/ 712651 h 727165"/>
                <a:gd name="connsiteX6" fmla="*/ 3738517 w 4294596"/>
                <a:gd name="connsiteY6" fmla="*/ 727165 h 727165"/>
                <a:gd name="connsiteX7" fmla="*/ 3728992 w 4294596"/>
                <a:gd name="connsiteY7" fmla="*/ 465227 h 727165"/>
                <a:gd name="connsiteX8" fmla="*/ 3257958 w 4294596"/>
                <a:gd name="connsiteY8" fmla="*/ 479743 h 727165"/>
                <a:gd name="connsiteX9" fmla="*/ 2870609 w 4294596"/>
                <a:gd name="connsiteY9" fmla="*/ 679314 h 727165"/>
                <a:gd name="connsiteX10" fmla="*/ 2575333 w 4294596"/>
                <a:gd name="connsiteY10" fmla="*/ 509905 h 727165"/>
                <a:gd name="connsiteX11" fmla="*/ 2378484 w 4294596"/>
                <a:gd name="connsiteY11" fmla="*/ 463868 h 727165"/>
                <a:gd name="connsiteX0" fmla="*/ 0 w 4300806"/>
                <a:gd name="connsiteY0" fmla="*/ 5776 h 701890"/>
                <a:gd name="connsiteX1" fmla="*/ 1427756 w 4300806"/>
                <a:gd name="connsiteY1" fmla="*/ 11286 h 701890"/>
                <a:gd name="connsiteX2" fmla="*/ 2577106 w 4300806"/>
                <a:gd name="connsiteY2" fmla="*/ 218296 h 701890"/>
                <a:gd name="connsiteX3" fmla="*/ 2671577 w 4300806"/>
                <a:gd name="connsiteY3" fmla="*/ 134019 h 701890"/>
                <a:gd name="connsiteX4" fmla="*/ 4300806 w 4300806"/>
                <a:gd name="connsiteY4" fmla="*/ 89569 h 701890"/>
                <a:gd name="connsiteX5" fmla="*/ 4296270 w 4300806"/>
                <a:gd name="connsiteY5" fmla="*/ 687376 h 701890"/>
                <a:gd name="connsiteX6" fmla="*/ 3744727 w 4300806"/>
                <a:gd name="connsiteY6" fmla="*/ 701890 h 701890"/>
                <a:gd name="connsiteX7" fmla="*/ 3735202 w 4300806"/>
                <a:gd name="connsiteY7" fmla="*/ 439952 h 701890"/>
                <a:gd name="connsiteX8" fmla="*/ 3264168 w 4300806"/>
                <a:gd name="connsiteY8" fmla="*/ 454468 h 701890"/>
                <a:gd name="connsiteX9" fmla="*/ 2876819 w 4300806"/>
                <a:gd name="connsiteY9" fmla="*/ 654039 h 701890"/>
                <a:gd name="connsiteX10" fmla="*/ 2581543 w 4300806"/>
                <a:gd name="connsiteY10" fmla="*/ 484630 h 701890"/>
                <a:gd name="connsiteX11" fmla="*/ 2384694 w 4300806"/>
                <a:gd name="connsiteY11" fmla="*/ 438593 h 701890"/>
                <a:gd name="connsiteX0" fmla="*/ 0 w 4300806"/>
                <a:gd name="connsiteY0" fmla="*/ 5776 h 701890"/>
                <a:gd name="connsiteX1" fmla="*/ 1427756 w 4300806"/>
                <a:gd name="connsiteY1" fmla="*/ 11286 h 701890"/>
                <a:gd name="connsiteX2" fmla="*/ 2577106 w 4300806"/>
                <a:gd name="connsiteY2" fmla="*/ 218296 h 701890"/>
                <a:gd name="connsiteX3" fmla="*/ 2671577 w 4300806"/>
                <a:gd name="connsiteY3" fmla="*/ 134019 h 701890"/>
                <a:gd name="connsiteX4" fmla="*/ 4300806 w 4300806"/>
                <a:gd name="connsiteY4" fmla="*/ 89569 h 701890"/>
                <a:gd name="connsiteX5" fmla="*/ 4296270 w 4300806"/>
                <a:gd name="connsiteY5" fmla="*/ 687376 h 701890"/>
                <a:gd name="connsiteX6" fmla="*/ 3744727 w 4300806"/>
                <a:gd name="connsiteY6" fmla="*/ 701890 h 701890"/>
                <a:gd name="connsiteX7" fmla="*/ 3735202 w 4300806"/>
                <a:gd name="connsiteY7" fmla="*/ 439952 h 701890"/>
                <a:gd name="connsiteX8" fmla="*/ 3264168 w 4300806"/>
                <a:gd name="connsiteY8" fmla="*/ 454468 h 701890"/>
                <a:gd name="connsiteX9" fmla="*/ 2876819 w 4300806"/>
                <a:gd name="connsiteY9" fmla="*/ 654039 h 701890"/>
                <a:gd name="connsiteX10" fmla="*/ 2581543 w 4300806"/>
                <a:gd name="connsiteY10" fmla="*/ 484630 h 701890"/>
                <a:gd name="connsiteX11" fmla="*/ 2347433 w 4300806"/>
                <a:gd name="connsiteY11" fmla="*/ 525535 h 70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00806" h="701890">
                  <a:moveTo>
                    <a:pt x="0" y="5776"/>
                  </a:moveTo>
                  <a:cubicBezTo>
                    <a:pt x="234173" y="38116"/>
                    <a:pt x="998238" y="-24134"/>
                    <a:pt x="1427756" y="11286"/>
                  </a:cubicBezTo>
                  <a:cubicBezTo>
                    <a:pt x="1857274" y="46706"/>
                    <a:pt x="2167661" y="178367"/>
                    <a:pt x="2577106" y="218296"/>
                  </a:cubicBezTo>
                  <a:lnTo>
                    <a:pt x="2671577" y="134019"/>
                  </a:lnTo>
                  <a:lnTo>
                    <a:pt x="4300806" y="89569"/>
                  </a:lnTo>
                  <a:lnTo>
                    <a:pt x="4296270" y="687376"/>
                  </a:lnTo>
                  <a:lnTo>
                    <a:pt x="3744727" y="701890"/>
                  </a:lnTo>
                  <a:lnTo>
                    <a:pt x="3735202" y="439952"/>
                  </a:lnTo>
                  <a:lnTo>
                    <a:pt x="3264168" y="454468"/>
                  </a:lnTo>
                  <a:cubicBezTo>
                    <a:pt x="3152514" y="460667"/>
                    <a:pt x="2988473" y="647840"/>
                    <a:pt x="2876819" y="654039"/>
                  </a:cubicBezTo>
                  <a:lnTo>
                    <a:pt x="2581543" y="484630"/>
                  </a:lnTo>
                  <a:lnTo>
                    <a:pt x="2347433" y="525535"/>
                  </a:lnTo>
                </a:path>
              </a:pathLst>
            </a:custGeom>
            <a:solidFill>
              <a:srgbClr val="00B0F0">
                <a:alpha val="5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1" name="テキスト ボックス 50">
            <a:extLst>
              <a:ext uri="{FF2B5EF4-FFF2-40B4-BE49-F238E27FC236}">
                <a16:creationId xmlns:a16="http://schemas.microsoft.com/office/drawing/2014/main" id="{D6F42684-27CA-C021-D418-86ACE1425E82}"/>
              </a:ext>
            </a:extLst>
          </p:cNvPr>
          <p:cNvSpPr txBox="1"/>
          <p:nvPr/>
        </p:nvSpPr>
        <p:spPr>
          <a:xfrm>
            <a:off x="1070378" y="1922845"/>
            <a:ext cx="5232651" cy="460104"/>
          </a:xfrm>
          <a:prstGeom prst="rect">
            <a:avLst/>
          </a:prstGeom>
          <a:noFill/>
        </p:spPr>
        <p:txBody>
          <a:bodyPr wrap="square" rtlCol="0">
            <a:spAutoFit/>
          </a:bodyPr>
          <a:lstStyle/>
          <a:p>
            <a:pPr>
              <a:lnSpc>
                <a:spcPct val="130000"/>
              </a:lnSpc>
            </a:pP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堰を越えて「天王寺～弁天幹線」へ越流</a:t>
            </a:r>
            <a:endPar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52" name="直線コネクタ 51">
            <a:extLst>
              <a:ext uri="{FF2B5EF4-FFF2-40B4-BE49-F238E27FC236}">
                <a16:creationId xmlns:a16="http://schemas.microsoft.com/office/drawing/2014/main" id="{95C2318C-3B20-E1AB-7FAA-A76CF3772032}"/>
              </a:ext>
            </a:extLst>
          </p:cNvPr>
          <p:cNvCxnSpPr>
            <a:cxnSpLocks/>
          </p:cNvCxnSpPr>
          <p:nvPr/>
        </p:nvCxnSpPr>
        <p:spPr>
          <a:xfrm>
            <a:off x="3146335" y="3306524"/>
            <a:ext cx="2356190" cy="0"/>
          </a:xfrm>
          <a:prstGeom prst="line">
            <a:avLst/>
          </a:prstGeom>
          <a:ln w="38100">
            <a:solidFill>
              <a:srgbClr val="FF0101"/>
            </a:solidFill>
          </a:ln>
        </p:spPr>
        <p:style>
          <a:lnRef idx="1">
            <a:schemeClr val="accent1"/>
          </a:lnRef>
          <a:fillRef idx="0">
            <a:schemeClr val="accent1"/>
          </a:fillRef>
          <a:effectRef idx="0">
            <a:schemeClr val="accent1"/>
          </a:effectRef>
          <a:fontRef idx="minor">
            <a:schemeClr val="tx1"/>
          </a:fontRef>
        </p:style>
      </p:cxnSp>
      <p:sp>
        <p:nvSpPr>
          <p:cNvPr id="53" name="矢印: 下 52">
            <a:extLst>
              <a:ext uri="{FF2B5EF4-FFF2-40B4-BE49-F238E27FC236}">
                <a16:creationId xmlns:a16="http://schemas.microsoft.com/office/drawing/2014/main" id="{0C6E6BD2-F995-62C7-0280-55CB8477C583}"/>
              </a:ext>
            </a:extLst>
          </p:cNvPr>
          <p:cNvSpPr/>
          <p:nvPr/>
        </p:nvSpPr>
        <p:spPr>
          <a:xfrm flipV="1">
            <a:off x="2883447" y="2932467"/>
            <a:ext cx="1203662" cy="282022"/>
          </a:xfrm>
          <a:prstGeom prst="down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466EC39C-CB48-EAF2-9856-6627EFD23AF9}"/>
              </a:ext>
            </a:extLst>
          </p:cNvPr>
          <p:cNvCxnSpPr>
            <a:cxnSpLocks/>
          </p:cNvCxnSpPr>
          <p:nvPr/>
        </p:nvCxnSpPr>
        <p:spPr>
          <a:xfrm>
            <a:off x="3146335" y="2845623"/>
            <a:ext cx="2356190" cy="0"/>
          </a:xfrm>
          <a:prstGeom prst="line">
            <a:avLst/>
          </a:prstGeom>
          <a:ln w="38100">
            <a:solidFill>
              <a:srgbClr val="FF010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F508E605-954B-99FA-211A-F13C7ADB7FA1}"/>
              </a:ext>
            </a:extLst>
          </p:cNvPr>
          <p:cNvCxnSpPr>
            <a:cxnSpLocks/>
          </p:cNvCxnSpPr>
          <p:nvPr/>
        </p:nvCxnSpPr>
        <p:spPr>
          <a:xfrm>
            <a:off x="3146335" y="4422582"/>
            <a:ext cx="2929239" cy="1301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16F1EBA-950F-8BFF-4B00-53C79BA7B6F5}"/>
              </a:ext>
            </a:extLst>
          </p:cNvPr>
          <p:cNvCxnSpPr>
            <a:cxnSpLocks/>
          </p:cNvCxnSpPr>
          <p:nvPr/>
        </p:nvCxnSpPr>
        <p:spPr>
          <a:xfrm>
            <a:off x="1083110" y="5770494"/>
            <a:ext cx="49239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FCBC5CD0-217E-03EB-54BC-78350D7115C8}"/>
              </a:ext>
            </a:extLst>
          </p:cNvPr>
          <p:cNvCxnSpPr>
            <a:cxnSpLocks/>
          </p:cNvCxnSpPr>
          <p:nvPr/>
        </p:nvCxnSpPr>
        <p:spPr>
          <a:xfrm>
            <a:off x="469853" y="4787613"/>
            <a:ext cx="161024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27D99A7F-1B21-6E94-93D4-449665175550}"/>
              </a:ext>
            </a:extLst>
          </p:cNvPr>
          <p:cNvCxnSpPr>
            <a:cxnSpLocks/>
          </p:cNvCxnSpPr>
          <p:nvPr/>
        </p:nvCxnSpPr>
        <p:spPr>
          <a:xfrm>
            <a:off x="1990703" y="2903150"/>
            <a:ext cx="104079" cy="19104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A90207F-8773-CFBA-16C6-626556E7E0BD}"/>
              </a:ext>
            </a:extLst>
          </p:cNvPr>
          <p:cNvCxnSpPr>
            <a:cxnSpLocks/>
          </p:cNvCxnSpPr>
          <p:nvPr/>
        </p:nvCxnSpPr>
        <p:spPr>
          <a:xfrm>
            <a:off x="2744520" y="3039200"/>
            <a:ext cx="415370" cy="14233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矢印: 下 72">
            <a:extLst>
              <a:ext uri="{FF2B5EF4-FFF2-40B4-BE49-F238E27FC236}">
                <a16:creationId xmlns:a16="http://schemas.microsoft.com/office/drawing/2014/main" id="{BF12A200-4270-9762-B4C5-6BB268E977DE}"/>
              </a:ext>
            </a:extLst>
          </p:cNvPr>
          <p:cNvSpPr/>
          <p:nvPr/>
        </p:nvSpPr>
        <p:spPr>
          <a:xfrm rot="16723527">
            <a:off x="414536" y="1795517"/>
            <a:ext cx="380785" cy="775180"/>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96752434-DF27-6281-784E-BBC4A9AB47D0}"/>
              </a:ext>
            </a:extLst>
          </p:cNvPr>
          <p:cNvSpPr/>
          <p:nvPr/>
        </p:nvSpPr>
        <p:spPr>
          <a:xfrm>
            <a:off x="548934" y="2889504"/>
            <a:ext cx="8682949" cy="3066157"/>
          </a:xfrm>
          <a:custGeom>
            <a:avLst/>
            <a:gdLst>
              <a:gd name="connsiteX0" fmla="*/ 43543 w 5529943"/>
              <a:gd name="connsiteY0" fmla="*/ 0 h 1001485"/>
              <a:gd name="connsiteX1" fmla="*/ 3860800 w 5529943"/>
              <a:gd name="connsiteY1" fmla="*/ 624114 h 1001485"/>
              <a:gd name="connsiteX2" fmla="*/ 5515429 w 5529943"/>
              <a:gd name="connsiteY2" fmla="*/ 624114 h 1001485"/>
              <a:gd name="connsiteX3" fmla="*/ 5529943 w 5529943"/>
              <a:gd name="connsiteY3" fmla="*/ 986971 h 1001485"/>
              <a:gd name="connsiteX4" fmla="*/ 4978400 w 5529943"/>
              <a:gd name="connsiteY4" fmla="*/ 1001485 h 1001485"/>
              <a:gd name="connsiteX5" fmla="*/ 4978400 w 5529943"/>
              <a:gd name="connsiteY5" fmla="*/ 696685 h 1001485"/>
              <a:gd name="connsiteX6" fmla="*/ 4397829 w 5529943"/>
              <a:gd name="connsiteY6" fmla="*/ 711200 h 1001485"/>
              <a:gd name="connsiteX7" fmla="*/ 4093029 w 5529943"/>
              <a:gd name="connsiteY7" fmla="*/ 914400 h 1001485"/>
              <a:gd name="connsiteX8" fmla="*/ 3686629 w 5529943"/>
              <a:gd name="connsiteY8" fmla="*/ 914400 h 1001485"/>
              <a:gd name="connsiteX9" fmla="*/ 0 w 5529943"/>
              <a:gd name="connsiteY9" fmla="*/ 29028 h 1001485"/>
              <a:gd name="connsiteX0" fmla="*/ 43543 w 5529943"/>
              <a:gd name="connsiteY0" fmla="*/ 0 h 1001485"/>
              <a:gd name="connsiteX1" fmla="*/ 3860800 w 5529943"/>
              <a:gd name="connsiteY1" fmla="*/ 624114 h 1001485"/>
              <a:gd name="connsiteX2" fmla="*/ 5515429 w 5529943"/>
              <a:gd name="connsiteY2" fmla="*/ 624114 h 1001485"/>
              <a:gd name="connsiteX3" fmla="*/ 5529943 w 5529943"/>
              <a:gd name="connsiteY3" fmla="*/ 986971 h 1001485"/>
              <a:gd name="connsiteX4" fmla="*/ 4978400 w 5529943"/>
              <a:gd name="connsiteY4" fmla="*/ 1001485 h 1001485"/>
              <a:gd name="connsiteX5" fmla="*/ 4968875 w 5529943"/>
              <a:gd name="connsiteY5" fmla="*/ 739547 h 1001485"/>
              <a:gd name="connsiteX6" fmla="*/ 4397829 w 5529943"/>
              <a:gd name="connsiteY6" fmla="*/ 711200 h 1001485"/>
              <a:gd name="connsiteX7" fmla="*/ 4093029 w 5529943"/>
              <a:gd name="connsiteY7" fmla="*/ 914400 h 1001485"/>
              <a:gd name="connsiteX8" fmla="*/ 3686629 w 5529943"/>
              <a:gd name="connsiteY8" fmla="*/ 914400 h 1001485"/>
              <a:gd name="connsiteX9" fmla="*/ 0 w 5529943"/>
              <a:gd name="connsiteY9" fmla="*/ 29028 h 1001485"/>
              <a:gd name="connsiteX0" fmla="*/ 43543 w 5529943"/>
              <a:gd name="connsiteY0" fmla="*/ 0 h 1001485"/>
              <a:gd name="connsiteX1" fmla="*/ 3860800 w 5529943"/>
              <a:gd name="connsiteY1" fmla="*/ 624114 h 1001485"/>
              <a:gd name="connsiteX2" fmla="*/ 5515429 w 5529943"/>
              <a:gd name="connsiteY2" fmla="*/ 624114 h 1001485"/>
              <a:gd name="connsiteX3" fmla="*/ 5529943 w 5529943"/>
              <a:gd name="connsiteY3" fmla="*/ 986971 h 1001485"/>
              <a:gd name="connsiteX4" fmla="*/ 4978400 w 5529943"/>
              <a:gd name="connsiteY4" fmla="*/ 1001485 h 1001485"/>
              <a:gd name="connsiteX5" fmla="*/ 4968875 w 5529943"/>
              <a:gd name="connsiteY5" fmla="*/ 739547 h 1001485"/>
              <a:gd name="connsiteX6" fmla="*/ 4497841 w 5529943"/>
              <a:gd name="connsiteY6" fmla="*/ 754063 h 1001485"/>
              <a:gd name="connsiteX7" fmla="*/ 4093029 w 5529943"/>
              <a:gd name="connsiteY7" fmla="*/ 914400 h 1001485"/>
              <a:gd name="connsiteX8" fmla="*/ 3686629 w 5529943"/>
              <a:gd name="connsiteY8" fmla="*/ 914400 h 1001485"/>
              <a:gd name="connsiteX9" fmla="*/ 0 w 5529943"/>
              <a:gd name="connsiteY9" fmla="*/ 29028 h 1001485"/>
              <a:gd name="connsiteX0" fmla="*/ 43543 w 5529943"/>
              <a:gd name="connsiteY0" fmla="*/ 0 h 1001485"/>
              <a:gd name="connsiteX1" fmla="*/ 3860800 w 5529943"/>
              <a:gd name="connsiteY1" fmla="*/ 624114 h 1001485"/>
              <a:gd name="connsiteX2" fmla="*/ 5515429 w 5529943"/>
              <a:gd name="connsiteY2" fmla="*/ 624114 h 1001485"/>
              <a:gd name="connsiteX3" fmla="*/ 5529943 w 5529943"/>
              <a:gd name="connsiteY3" fmla="*/ 986971 h 1001485"/>
              <a:gd name="connsiteX4" fmla="*/ 4978400 w 5529943"/>
              <a:gd name="connsiteY4" fmla="*/ 1001485 h 1001485"/>
              <a:gd name="connsiteX5" fmla="*/ 4968875 w 5529943"/>
              <a:gd name="connsiteY5" fmla="*/ 739547 h 1001485"/>
              <a:gd name="connsiteX6" fmla="*/ 4497841 w 5529943"/>
              <a:gd name="connsiteY6" fmla="*/ 754063 h 1001485"/>
              <a:gd name="connsiteX7" fmla="*/ 3935866 w 5529943"/>
              <a:gd name="connsiteY7" fmla="*/ 804863 h 1001485"/>
              <a:gd name="connsiteX8" fmla="*/ 3686629 w 5529943"/>
              <a:gd name="connsiteY8" fmla="*/ 914400 h 1001485"/>
              <a:gd name="connsiteX9" fmla="*/ 0 w 5529943"/>
              <a:gd name="connsiteY9" fmla="*/ 29028 h 1001485"/>
              <a:gd name="connsiteX0" fmla="*/ 43543 w 5529943"/>
              <a:gd name="connsiteY0" fmla="*/ 0 h 1001485"/>
              <a:gd name="connsiteX1" fmla="*/ 3860800 w 5529943"/>
              <a:gd name="connsiteY1" fmla="*/ 624114 h 1001485"/>
              <a:gd name="connsiteX2" fmla="*/ 5515429 w 5529943"/>
              <a:gd name="connsiteY2" fmla="*/ 624114 h 1001485"/>
              <a:gd name="connsiteX3" fmla="*/ 5529943 w 5529943"/>
              <a:gd name="connsiteY3" fmla="*/ 986971 h 1001485"/>
              <a:gd name="connsiteX4" fmla="*/ 4978400 w 5529943"/>
              <a:gd name="connsiteY4" fmla="*/ 1001485 h 1001485"/>
              <a:gd name="connsiteX5" fmla="*/ 4968875 w 5529943"/>
              <a:gd name="connsiteY5" fmla="*/ 739547 h 1001485"/>
              <a:gd name="connsiteX6" fmla="*/ 4497841 w 5529943"/>
              <a:gd name="connsiteY6" fmla="*/ 754063 h 1001485"/>
              <a:gd name="connsiteX7" fmla="*/ 3840616 w 5529943"/>
              <a:gd name="connsiteY7" fmla="*/ 790575 h 1001485"/>
              <a:gd name="connsiteX8" fmla="*/ 3686629 w 5529943"/>
              <a:gd name="connsiteY8" fmla="*/ 914400 h 1001485"/>
              <a:gd name="connsiteX9" fmla="*/ 0 w 5529943"/>
              <a:gd name="connsiteY9" fmla="*/ 29028 h 1001485"/>
              <a:gd name="connsiteX0" fmla="*/ 43543 w 5529943"/>
              <a:gd name="connsiteY0" fmla="*/ 0 h 1001485"/>
              <a:gd name="connsiteX1" fmla="*/ 3860800 w 5529943"/>
              <a:gd name="connsiteY1" fmla="*/ 624114 h 1001485"/>
              <a:gd name="connsiteX2" fmla="*/ 5515429 w 5529943"/>
              <a:gd name="connsiteY2" fmla="*/ 624114 h 1001485"/>
              <a:gd name="connsiteX3" fmla="*/ 5529943 w 5529943"/>
              <a:gd name="connsiteY3" fmla="*/ 986971 h 1001485"/>
              <a:gd name="connsiteX4" fmla="*/ 4978400 w 5529943"/>
              <a:gd name="connsiteY4" fmla="*/ 1001485 h 1001485"/>
              <a:gd name="connsiteX5" fmla="*/ 4968875 w 5529943"/>
              <a:gd name="connsiteY5" fmla="*/ 739547 h 1001485"/>
              <a:gd name="connsiteX6" fmla="*/ 4497841 w 5529943"/>
              <a:gd name="connsiteY6" fmla="*/ 754063 h 1001485"/>
              <a:gd name="connsiteX7" fmla="*/ 4110492 w 5529943"/>
              <a:gd name="connsiteY7" fmla="*/ 953634 h 1001485"/>
              <a:gd name="connsiteX8" fmla="*/ 3840616 w 5529943"/>
              <a:gd name="connsiteY8" fmla="*/ 790575 h 1001485"/>
              <a:gd name="connsiteX9" fmla="*/ 3686629 w 5529943"/>
              <a:gd name="connsiteY9" fmla="*/ 914400 h 1001485"/>
              <a:gd name="connsiteX10" fmla="*/ 0 w 5529943"/>
              <a:gd name="connsiteY10" fmla="*/ 29028 h 1001485"/>
              <a:gd name="connsiteX0" fmla="*/ 43543 w 5529943"/>
              <a:gd name="connsiteY0" fmla="*/ 0 h 1001485"/>
              <a:gd name="connsiteX1" fmla="*/ 3860800 w 5529943"/>
              <a:gd name="connsiteY1" fmla="*/ 624114 h 1001485"/>
              <a:gd name="connsiteX2" fmla="*/ 5515429 w 5529943"/>
              <a:gd name="connsiteY2" fmla="*/ 624114 h 1001485"/>
              <a:gd name="connsiteX3" fmla="*/ 5529943 w 5529943"/>
              <a:gd name="connsiteY3" fmla="*/ 986971 h 1001485"/>
              <a:gd name="connsiteX4" fmla="*/ 4978400 w 5529943"/>
              <a:gd name="connsiteY4" fmla="*/ 1001485 h 1001485"/>
              <a:gd name="connsiteX5" fmla="*/ 4968875 w 5529943"/>
              <a:gd name="connsiteY5" fmla="*/ 739547 h 1001485"/>
              <a:gd name="connsiteX6" fmla="*/ 4497841 w 5529943"/>
              <a:gd name="connsiteY6" fmla="*/ 754063 h 1001485"/>
              <a:gd name="connsiteX7" fmla="*/ 4110492 w 5529943"/>
              <a:gd name="connsiteY7" fmla="*/ 953634 h 1001485"/>
              <a:gd name="connsiteX8" fmla="*/ 3840616 w 5529943"/>
              <a:gd name="connsiteY8" fmla="*/ 790575 h 1001485"/>
              <a:gd name="connsiteX9" fmla="*/ 3700917 w 5529943"/>
              <a:gd name="connsiteY9" fmla="*/ 776288 h 1001485"/>
              <a:gd name="connsiteX10" fmla="*/ 0 w 5529943"/>
              <a:gd name="connsiteY10" fmla="*/ 29028 h 1001485"/>
              <a:gd name="connsiteX0" fmla="*/ 43543 w 5534479"/>
              <a:gd name="connsiteY0" fmla="*/ 0 h 1001485"/>
              <a:gd name="connsiteX1" fmla="*/ 3860800 w 5534479"/>
              <a:gd name="connsiteY1" fmla="*/ 624114 h 1001485"/>
              <a:gd name="connsiteX2" fmla="*/ 5534479 w 5534479"/>
              <a:gd name="connsiteY2" fmla="*/ 389164 h 1001485"/>
              <a:gd name="connsiteX3" fmla="*/ 5529943 w 5534479"/>
              <a:gd name="connsiteY3" fmla="*/ 986971 h 1001485"/>
              <a:gd name="connsiteX4" fmla="*/ 4978400 w 5534479"/>
              <a:gd name="connsiteY4" fmla="*/ 1001485 h 1001485"/>
              <a:gd name="connsiteX5" fmla="*/ 4968875 w 5534479"/>
              <a:gd name="connsiteY5" fmla="*/ 739547 h 1001485"/>
              <a:gd name="connsiteX6" fmla="*/ 4497841 w 5534479"/>
              <a:gd name="connsiteY6" fmla="*/ 754063 h 1001485"/>
              <a:gd name="connsiteX7" fmla="*/ 4110492 w 5534479"/>
              <a:gd name="connsiteY7" fmla="*/ 953634 h 1001485"/>
              <a:gd name="connsiteX8" fmla="*/ 3840616 w 5534479"/>
              <a:gd name="connsiteY8" fmla="*/ 790575 h 1001485"/>
              <a:gd name="connsiteX9" fmla="*/ 3700917 w 5534479"/>
              <a:gd name="connsiteY9" fmla="*/ 776288 h 1001485"/>
              <a:gd name="connsiteX10" fmla="*/ 0 w 5534479"/>
              <a:gd name="connsiteY10" fmla="*/ 29028 h 1001485"/>
              <a:gd name="connsiteX0" fmla="*/ 43543 w 5534479"/>
              <a:gd name="connsiteY0" fmla="*/ 0 h 1001485"/>
              <a:gd name="connsiteX1" fmla="*/ 3905250 w 5534479"/>
              <a:gd name="connsiteY1" fmla="*/ 433614 h 1001485"/>
              <a:gd name="connsiteX2" fmla="*/ 5534479 w 5534479"/>
              <a:gd name="connsiteY2" fmla="*/ 389164 h 1001485"/>
              <a:gd name="connsiteX3" fmla="*/ 5529943 w 5534479"/>
              <a:gd name="connsiteY3" fmla="*/ 986971 h 1001485"/>
              <a:gd name="connsiteX4" fmla="*/ 4978400 w 5534479"/>
              <a:gd name="connsiteY4" fmla="*/ 1001485 h 1001485"/>
              <a:gd name="connsiteX5" fmla="*/ 4968875 w 5534479"/>
              <a:gd name="connsiteY5" fmla="*/ 739547 h 1001485"/>
              <a:gd name="connsiteX6" fmla="*/ 4497841 w 5534479"/>
              <a:gd name="connsiteY6" fmla="*/ 754063 h 1001485"/>
              <a:gd name="connsiteX7" fmla="*/ 4110492 w 5534479"/>
              <a:gd name="connsiteY7" fmla="*/ 953634 h 1001485"/>
              <a:gd name="connsiteX8" fmla="*/ 3840616 w 5534479"/>
              <a:gd name="connsiteY8" fmla="*/ 790575 h 1001485"/>
              <a:gd name="connsiteX9" fmla="*/ 3700917 w 5534479"/>
              <a:gd name="connsiteY9" fmla="*/ 776288 h 1001485"/>
              <a:gd name="connsiteX10" fmla="*/ 0 w 5534479"/>
              <a:gd name="connsiteY10" fmla="*/ 29028 h 1001485"/>
              <a:gd name="connsiteX0" fmla="*/ 43543 w 5534479"/>
              <a:gd name="connsiteY0" fmla="*/ 0 h 1001485"/>
              <a:gd name="connsiteX1" fmla="*/ 3810779 w 5534479"/>
              <a:gd name="connsiteY1" fmla="*/ 517891 h 1001485"/>
              <a:gd name="connsiteX2" fmla="*/ 3905250 w 5534479"/>
              <a:gd name="connsiteY2" fmla="*/ 433614 h 1001485"/>
              <a:gd name="connsiteX3" fmla="*/ 5534479 w 5534479"/>
              <a:gd name="connsiteY3" fmla="*/ 389164 h 1001485"/>
              <a:gd name="connsiteX4" fmla="*/ 5529943 w 5534479"/>
              <a:gd name="connsiteY4" fmla="*/ 986971 h 1001485"/>
              <a:gd name="connsiteX5" fmla="*/ 4978400 w 5534479"/>
              <a:gd name="connsiteY5" fmla="*/ 1001485 h 1001485"/>
              <a:gd name="connsiteX6" fmla="*/ 4968875 w 5534479"/>
              <a:gd name="connsiteY6" fmla="*/ 739547 h 1001485"/>
              <a:gd name="connsiteX7" fmla="*/ 4497841 w 5534479"/>
              <a:gd name="connsiteY7" fmla="*/ 754063 h 1001485"/>
              <a:gd name="connsiteX8" fmla="*/ 4110492 w 5534479"/>
              <a:gd name="connsiteY8" fmla="*/ 953634 h 1001485"/>
              <a:gd name="connsiteX9" fmla="*/ 3840616 w 5534479"/>
              <a:gd name="connsiteY9" fmla="*/ 790575 h 1001485"/>
              <a:gd name="connsiteX10" fmla="*/ 3700917 w 5534479"/>
              <a:gd name="connsiteY10" fmla="*/ 776288 h 1001485"/>
              <a:gd name="connsiteX11" fmla="*/ 0 w 5534479"/>
              <a:gd name="connsiteY11" fmla="*/ 29028 h 1001485"/>
              <a:gd name="connsiteX0" fmla="*/ 43543 w 5534479"/>
              <a:gd name="connsiteY0" fmla="*/ 0 h 1001485"/>
              <a:gd name="connsiteX1" fmla="*/ 3810779 w 5534479"/>
              <a:gd name="connsiteY1" fmla="*/ 517891 h 1001485"/>
              <a:gd name="connsiteX2" fmla="*/ 3905250 w 5534479"/>
              <a:gd name="connsiteY2" fmla="*/ 433614 h 1001485"/>
              <a:gd name="connsiteX3" fmla="*/ 5534479 w 5534479"/>
              <a:gd name="connsiteY3" fmla="*/ 389164 h 1001485"/>
              <a:gd name="connsiteX4" fmla="*/ 5529943 w 5534479"/>
              <a:gd name="connsiteY4" fmla="*/ 986971 h 1001485"/>
              <a:gd name="connsiteX5" fmla="*/ 4978400 w 5534479"/>
              <a:gd name="connsiteY5" fmla="*/ 1001485 h 1001485"/>
              <a:gd name="connsiteX6" fmla="*/ 4968875 w 5534479"/>
              <a:gd name="connsiteY6" fmla="*/ 739547 h 1001485"/>
              <a:gd name="connsiteX7" fmla="*/ 4497841 w 5534479"/>
              <a:gd name="connsiteY7" fmla="*/ 754063 h 1001485"/>
              <a:gd name="connsiteX8" fmla="*/ 4110492 w 5534479"/>
              <a:gd name="connsiteY8" fmla="*/ 953634 h 1001485"/>
              <a:gd name="connsiteX9" fmla="*/ 3840616 w 5534479"/>
              <a:gd name="connsiteY9" fmla="*/ 790575 h 1001485"/>
              <a:gd name="connsiteX10" fmla="*/ 3605667 w 5534479"/>
              <a:gd name="connsiteY10" fmla="*/ 846138 h 1001485"/>
              <a:gd name="connsiteX11" fmla="*/ 0 w 5534479"/>
              <a:gd name="connsiteY11" fmla="*/ 29028 h 1001485"/>
              <a:gd name="connsiteX0" fmla="*/ 43543 w 5534479"/>
              <a:gd name="connsiteY0" fmla="*/ 0 h 1001485"/>
              <a:gd name="connsiteX1" fmla="*/ 3810779 w 5534479"/>
              <a:gd name="connsiteY1" fmla="*/ 517891 h 1001485"/>
              <a:gd name="connsiteX2" fmla="*/ 3905250 w 5534479"/>
              <a:gd name="connsiteY2" fmla="*/ 433614 h 1001485"/>
              <a:gd name="connsiteX3" fmla="*/ 5534479 w 5534479"/>
              <a:gd name="connsiteY3" fmla="*/ 389164 h 1001485"/>
              <a:gd name="connsiteX4" fmla="*/ 5529943 w 5534479"/>
              <a:gd name="connsiteY4" fmla="*/ 986971 h 1001485"/>
              <a:gd name="connsiteX5" fmla="*/ 4978400 w 5534479"/>
              <a:gd name="connsiteY5" fmla="*/ 1001485 h 1001485"/>
              <a:gd name="connsiteX6" fmla="*/ 4968875 w 5534479"/>
              <a:gd name="connsiteY6" fmla="*/ 739547 h 1001485"/>
              <a:gd name="connsiteX7" fmla="*/ 4497841 w 5534479"/>
              <a:gd name="connsiteY7" fmla="*/ 754063 h 1001485"/>
              <a:gd name="connsiteX8" fmla="*/ 4110492 w 5534479"/>
              <a:gd name="connsiteY8" fmla="*/ 953634 h 1001485"/>
              <a:gd name="connsiteX9" fmla="*/ 3846966 w 5534479"/>
              <a:gd name="connsiteY9" fmla="*/ 904875 h 1001485"/>
              <a:gd name="connsiteX10" fmla="*/ 3605667 w 5534479"/>
              <a:gd name="connsiteY10" fmla="*/ 846138 h 1001485"/>
              <a:gd name="connsiteX11" fmla="*/ 0 w 5534479"/>
              <a:gd name="connsiteY11" fmla="*/ 29028 h 1001485"/>
              <a:gd name="connsiteX0" fmla="*/ 43543 w 5534479"/>
              <a:gd name="connsiteY0" fmla="*/ 9780 h 1011265"/>
              <a:gd name="connsiteX1" fmla="*/ 1061229 w 5534479"/>
              <a:gd name="connsiteY1" fmla="*/ 38721 h 1011265"/>
              <a:gd name="connsiteX2" fmla="*/ 3810779 w 5534479"/>
              <a:gd name="connsiteY2" fmla="*/ 527671 h 1011265"/>
              <a:gd name="connsiteX3" fmla="*/ 3905250 w 5534479"/>
              <a:gd name="connsiteY3" fmla="*/ 443394 h 1011265"/>
              <a:gd name="connsiteX4" fmla="*/ 5534479 w 5534479"/>
              <a:gd name="connsiteY4" fmla="*/ 398944 h 1011265"/>
              <a:gd name="connsiteX5" fmla="*/ 5529943 w 5534479"/>
              <a:gd name="connsiteY5" fmla="*/ 996751 h 1011265"/>
              <a:gd name="connsiteX6" fmla="*/ 4978400 w 5534479"/>
              <a:gd name="connsiteY6" fmla="*/ 1011265 h 1011265"/>
              <a:gd name="connsiteX7" fmla="*/ 4968875 w 5534479"/>
              <a:gd name="connsiteY7" fmla="*/ 749327 h 1011265"/>
              <a:gd name="connsiteX8" fmla="*/ 4497841 w 5534479"/>
              <a:gd name="connsiteY8" fmla="*/ 763843 h 1011265"/>
              <a:gd name="connsiteX9" fmla="*/ 4110492 w 5534479"/>
              <a:gd name="connsiteY9" fmla="*/ 963414 h 1011265"/>
              <a:gd name="connsiteX10" fmla="*/ 3846966 w 5534479"/>
              <a:gd name="connsiteY10" fmla="*/ 914655 h 1011265"/>
              <a:gd name="connsiteX11" fmla="*/ 3605667 w 5534479"/>
              <a:gd name="connsiteY11" fmla="*/ 855918 h 1011265"/>
              <a:gd name="connsiteX12" fmla="*/ 0 w 5534479"/>
              <a:gd name="connsiteY12" fmla="*/ 38808 h 1011265"/>
              <a:gd name="connsiteX0" fmla="*/ 43543 w 5534479"/>
              <a:gd name="connsiteY0" fmla="*/ 9780 h 1011265"/>
              <a:gd name="connsiteX1" fmla="*/ 1061229 w 5534479"/>
              <a:gd name="connsiteY1" fmla="*/ 38721 h 1011265"/>
              <a:gd name="connsiteX2" fmla="*/ 3810779 w 5534479"/>
              <a:gd name="connsiteY2" fmla="*/ 527671 h 1011265"/>
              <a:gd name="connsiteX3" fmla="*/ 3905250 w 5534479"/>
              <a:gd name="connsiteY3" fmla="*/ 443394 h 1011265"/>
              <a:gd name="connsiteX4" fmla="*/ 5534479 w 5534479"/>
              <a:gd name="connsiteY4" fmla="*/ 398944 h 1011265"/>
              <a:gd name="connsiteX5" fmla="*/ 5529943 w 5534479"/>
              <a:gd name="connsiteY5" fmla="*/ 996751 h 1011265"/>
              <a:gd name="connsiteX6" fmla="*/ 4978400 w 5534479"/>
              <a:gd name="connsiteY6" fmla="*/ 1011265 h 1011265"/>
              <a:gd name="connsiteX7" fmla="*/ 4968875 w 5534479"/>
              <a:gd name="connsiteY7" fmla="*/ 749327 h 1011265"/>
              <a:gd name="connsiteX8" fmla="*/ 4497841 w 5534479"/>
              <a:gd name="connsiteY8" fmla="*/ 763843 h 1011265"/>
              <a:gd name="connsiteX9" fmla="*/ 4110492 w 5534479"/>
              <a:gd name="connsiteY9" fmla="*/ 963414 h 1011265"/>
              <a:gd name="connsiteX10" fmla="*/ 3815216 w 5534479"/>
              <a:gd name="connsiteY10" fmla="*/ 794005 h 1011265"/>
              <a:gd name="connsiteX11" fmla="*/ 3605667 w 5534479"/>
              <a:gd name="connsiteY11" fmla="*/ 855918 h 1011265"/>
              <a:gd name="connsiteX12" fmla="*/ 0 w 5534479"/>
              <a:gd name="connsiteY12" fmla="*/ 38808 h 1011265"/>
              <a:gd name="connsiteX0" fmla="*/ 43543 w 5534479"/>
              <a:gd name="connsiteY0" fmla="*/ 9780 h 1011265"/>
              <a:gd name="connsiteX1" fmla="*/ 1061229 w 5534479"/>
              <a:gd name="connsiteY1" fmla="*/ 38721 h 1011265"/>
              <a:gd name="connsiteX2" fmla="*/ 3810779 w 5534479"/>
              <a:gd name="connsiteY2" fmla="*/ 527671 h 1011265"/>
              <a:gd name="connsiteX3" fmla="*/ 3905250 w 5534479"/>
              <a:gd name="connsiteY3" fmla="*/ 443394 h 1011265"/>
              <a:gd name="connsiteX4" fmla="*/ 5534479 w 5534479"/>
              <a:gd name="connsiteY4" fmla="*/ 398944 h 1011265"/>
              <a:gd name="connsiteX5" fmla="*/ 5529943 w 5534479"/>
              <a:gd name="connsiteY5" fmla="*/ 996751 h 1011265"/>
              <a:gd name="connsiteX6" fmla="*/ 4978400 w 5534479"/>
              <a:gd name="connsiteY6" fmla="*/ 1011265 h 1011265"/>
              <a:gd name="connsiteX7" fmla="*/ 4968875 w 5534479"/>
              <a:gd name="connsiteY7" fmla="*/ 749327 h 1011265"/>
              <a:gd name="connsiteX8" fmla="*/ 4497841 w 5534479"/>
              <a:gd name="connsiteY8" fmla="*/ 763843 h 1011265"/>
              <a:gd name="connsiteX9" fmla="*/ 4110492 w 5534479"/>
              <a:gd name="connsiteY9" fmla="*/ 963414 h 1011265"/>
              <a:gd name="connsiteX10" fmla="*/ 3815216 w 5534479"/>
              <a:gd name="connsiteY10" fmla="*/ 794005 h 1011265"/>
              <a:gd name="connsiteX11" fmla="*/ 3618367 w 5534479"/>
              <a:gd name="connsiteY11" fmla="*/ 747968 h 1011265"/>
              <a:gd name="connsiteX12" fmla="*/ 0 w 5534479"/>
              <a:gd name="connsiteY12" fmla="*/ 38808 h 1011265"/>
              <a:gd name="connsiteX0" fmla="*/ 43543 w 5534479"/>
              <a:gd name="connsiteY0" fmla="*/ 0 h 1001485"/>
              <a:gd name="connsiteX1" fmla="*/ 2028969 w 5534479"/>
              <a:gd name="connsiteY1" fmla="*/ 181341 h 1001485"/>
              <a:gd name="connsiteX2" fmla="*/ 3810779 w 5534479"/>
              <a:gd name="connsiteY2" fmla="*/ 517891 h 1001485"/>
              <a:gd name="connsiteX3" fmla="*/ 3905250 w 5534479"/>
              <a:gd name="connsiteY3" fmla="*/ 433614 h 1001485"/>
              <a:gd name="connsiteX4" fmla="*/ 5534479 w 5534479"/>
              <a:gd name="connsiteY4" fmla="*/ 389164 h 1001485"/>
              <a:gd name="connsiteX5" fmla="*/ 5529943 w 5534479"/>
              <a:gd name="connsiteY5" fmla="*/ 986971 h 1001485"/>
              <a:gd name="connsiteX6" fmla="*/ 4978400 w 5534479"/>
              <a:gd name="connsiteY6" fmla="*/ 1001485 h 1001485"/>
              <a:gd name="connsiteX7" fmla="*/ 4968875 w 5534479"/>
              <a:gd name="connsiteY7" fmla="*/ 739547 h 1001485"/>
              <a:gd name="connsiteX8" fmla="*/ 4497841 w 5534479"/>
              <a:gd name="connsiteY8" fmla="*/ 754063 h 1001485"/>
              <a:gd name="connsiteX9" fmla="*/ 4110492 w 5534479"/>
              <a:gd name="connsiteY9" fmla="*/ 953634 h 1001485"/>
              <a:gd name="connsiteX10" fmla="*/ 3815216 w 5534479"/>
              <a:gd name="connsiteY10" fmla="*/ 784225 h 1001485"/>
              <a:gd name="connsiteX11" fmla="*/ 3618367 w 5534479"/>
              <a:gd name="connsiteY11" fmla="*/ 738188 h 1001485"/>
              <a:gd name="connsiteX12" fmla="*/ 0 w 5534479"/>
              <a:gd name="connsiteY12" fmla="*/ 29028 h 1001485"/>
              <a:gd name="connsiteX0" fmla="*/ 820783 w 5534479"/>
              <a:gd name="connsiteY0" fmla="*/ 161472 h 972457"/>
              <a:gd name="connsiteX1" fmla="*/ 2028969 w 5534479"/>
              <a:gd name="connsiteY1" fmla="*/ 152313 h 972457"/>
              <a:gd name="connsiteX2" fmla="*/ 3810779 w 5534479"/>
              <a:gd name="connsiteY2" fmla="*/ 488863 h 972457"/>
              <a:gd name="connsiteX3" fmla="*/ 3905250 w 5534479"/>
              <a:gd name="connsiteY3" fmla="*/ 404586 h 972457"/>
              <a:gd name="connsiteX4" fmla="*/ 5534479 w 5534479"/>
              <a:gd name="connsiteY4" fmla="*/ 360136 h 972457"/>
              <a:gd name="connsiteX5" fmla="*/ 5529943 w 5534479"/>
              <a:gd name="connsiteY5" fmla="*/ 957943 h 972457"/>
              <a:gd name="connsiteX6" fmla="*/ 4978400 w 5534479"/>
              <a:gd name="connsiteY6" fmla="*/ 972457 h 972457"/>
              <a:gd name="connsiteX7" fmla="*/ 4968875 w 5534479"/>
              <a:gd name="connsiteY7" fmla="*/ 710519 h 972457"/>
              <a:gd name="connsiteX8" fmla="*/ 4497841 w 5534479"/>
              <a:gd name="connsiteY8" fmla="*/ 725035 h 972457"/>
              <a:gd name="connsiteX9" fmla="*/ 4110492 w 5534479"/>
              <a:gd name="connsiteY9" fmla="*/ 924606 h 972457"/>
              <a:gd name="connsiteX10" fmla="*/ 3815216 w 5534479"/>
              <a:gd name="connsiteY10" fmla="*/ 755197 h 972457"/>
              <a:gd name="connsiteX11" fmla="*/ 3618367 w 5534479"/>
              <a:gd name="connsiteY11" fmla="*/ 709160 h 972457"/>
              <a:gd name="connsiteX12" fmla="*/ 0 w 5534479"/>
              <a:gd name="connsiteY12" fmla="*/ 0 h 972457"/>
              <a:gd name="connsiteX0" fmla="*/ 820783 w 5534479"/>
              <a:gd name="connsiteY0" fmla="*/ 161472 h 972457"/>
              <a:gd name="connsiteX1" fmla="*/ 2486169 w 5534479"/>
              <a:gd name="connsiteY1" fmla="*/ 213273 h 972457"/>
              <a:gd name="connsiteX2" fmla="*/ 3810779 w 5534479"/>
              <a:gd name="connsiteY2" fmla="*/ 488863 h 972457"/>
              <a:gd name="connsiteX3" fmla="*/ 3905250 w 5534479"/>
              <a:gd name="connsiteY3" fmla="*/ 404586 h 972457"/>
              <a:gd name="connsiteX4" fmla="*/ 5534479 w 5534479"/>
              <a:gd name="connsiteY4" fmla="*/ 360136 h 972457"/>
              <a:gd name="connsiteX5" fmla="*/ 5529943 w 5534479"/>
              <a:gd name="connsiteY5" fmla="*/ 957943 h 972457"/>
              <a:gd name="connsiteX6" fmla="*/ 4978400 w 5534479"/>
              <a:gd name="connsiteY6" fmla="*/ 972457 h 972457"/>
              <a:gd name="connsiteX7" fmla="*/ 4968875 w 5534479"/>
              <a:gd name="connsiteY7" fmla="*/ 710519 h 972457"/>
              <a:gd name="connsiteX8" fmla="*/ 4497841 w 5534479"/>
              <a:gd name="connsiteY8" fmla="*/ 725035 h 972457"/>
              <a:gd name="connsiteX9" fmla="*/ 4110492 w 5534479"/>
              <a:gd name="connsiteY9" fmla="*/ 924606 h 972457"/>
              <a:gd name="connsiteX10" fmla="*/ 3815216 w 5534479"/>
              <a:gd name="connsiteY10" fmla="*/ 755197 h 972457"/>
              <a:gd name="connsiteX11" fmla="*/ 3618367 w 5534479"/>
              <a:gd name="connsiteY11" fmla="*/ 709160 h 972457"/>
              <a:gd name="connsiteX12" fmla="*/ 0 w 5534479"/>
              <a:gd name="connsiteY12" fmla="*/ 0 h 972457"/>
              <a:gd name="connsiteX0" fmla="*/ 820783 w 5534479"/>
              <a:gd name="connsiteY0" fmla="*/ 161472 h 972457"/>
              <a:gd name="connsiteX1" fmla="*/ 2661429 w 5534479"/>
              <a:gd name="connsiteY1" fmla="*/ 281853 h 972457"/>
              <a:gd name="connsiteX2" fmla="*/ 3810779 w 5534479"/>
              <a:gd name="connsiteY2" fmla="*/ 488863 h 972457"/>
              <a:gd name="connsiteX3" fmla="*/ 3905250 w 5534479"/>
              <a:gd name="connsiteY3" fmla="*/ 404586 h 972457"/>
              <a:gd name="connsiteX4" fmla="*/ 5534479 w 5534479"/>
              <a:gd name="connsiteY4" fmla="*/ 360136 h 972457"/>
              <a:gd name="connsiteX5" fmla="*/ 5529943 w 5534479"/>
              <a:gd name="connsiteY5" fmla="*/ 957943 h 972457"/>
              <a:gd name="connsiteX6" fmla="*/ 4978400 w 5534479"/>
              <a:gd name="connsiteY6" fmla="*/ 972457 h 972457"/>
              <a:gd name="connsiteX7" fmla="*/ 4968875 w 5534479"/>
              <a:gd name="connsiteY7" fmla="*/ 710519 h 972457"/>
              <a:gd name="connsiteX8" fmla="*/ 4497841 w 5534479"/>
              <a:gd name="connsiteY8" fmla="*/ 725035 h 972457"/>
              <a:gd name="connsiteX9" fmla="*/ 4110492 w 5534479"/>
              <a:gd name="connsiteY9" fmla="*/ 924606 h 972457"/>
              <a:gd name="connsiteX10" fmla="*/ 3815216 w 5534479"/>
              <a:gd name="connsiteY10" fmla="*/ 755197 h 972457"/>
              <a:gd name="connsiteX11" fmla="*/ 3618367 w 5534479"/>
              <a:gd name="connsiteY11" fmla="*/ 709160 h 972457"/>
              <a:gd name="connsiteX12" fmla="*/ 0 w 5534479"/>
              <a:gd name="connsiteY12" fmla="*/ 0 h 972457"/>
              <a:gd name="connsiteX0" fmla="*/ 1468483 w 5534479"/>
              <a:gd name="connsiteY0" fmla="*/ 298632 h 972457"/>
              <a:gd name="connsiteX1" fmla="*/ 2661429 w 5534479"/>
              <a:gd name="connsiteY1" fmla="*/ 281853 h 972457"/>
              <a:gd name="connsiteX2" fmla="*/ 3810779 w 5534479"/>
              <a:gd name="connsiteY2" fmla="*/ 488863 h 972457"/>
              <a:gd name="connsiteX3" fmla="*/ 3905250 w 5534479"/>
              <a:gd name="connsiteY3" fmla="*/ 404586 h 972457"/>
              <a:gd name="connsiteX4" fmla="*/ 5534479 w 5534479"/>
              <a:gd name="connsiteY4" fmla="*/ 360136 h 972457"/>
              <a:gd name="connsiteX5" fmla="*/ 5529943 w 5534479"/>
              <a:gd name="connsiteY5" fmla="*/ 957943 h 972457"/>
              <a:gd name="connsiteX6" fmla="*/ 4978400 w 5534479"/>
              <a:gd name="connsiteY6" fmla="*/ 972457 h 972457"/>
              <a:gd name="connsiteX7" fmla="*/ 4968875 w 5534479"/>
              <a:gd name="connsiteY7" fmla="*/ 710519 h 972457"/>
              <a:gd name="connsiteX8" fmla="*/ 4497841 w 5534479"/>
              <a:gd name="connsiteY8" fmla="*/ 725035 h 972457"/>
              <a:gd name="connsiteX9" fmla="*/ 4110492 w 5534479"/>
              <a:gd name="connsiteY9" fmla="*/ 924606 h 972457"/>
              <a:gd name="connsiteX10" fmla="*/ 3815216 w 5534479"/>
              <a:gd name="connsiteY10" fmla="*/ 755197 h 972457"/>
              <a:gd name="connsiteX11" fmla="*/ 3618367 w 5534479"/>
              <a:gd name="connsiteY11" fmla="*/ 709160 h 972457"/>
              <a:gd name="connsiteX12" fmla="*/ 0 w 5534479"/>
              <a:gd name="connsiteY12" fmla="*/ 0 h 972457"/>
              <a:gd name="connsiteX0" fmla="*/ 1239883 w 5534479"/>
              <a:gd name="connsiteY0" fmla="*/ 245292 h 972457"/>
              <a:gd name="connsiteX1" fmla="*/ 2661429 w 5534479"/>
              <a:gd name="connsiteY1" fmla="*/ 281853 h 972457"/>
              <a:gd name="connsiteX2" fmla="*/ 3810779 w 5534479"/>
              <a:gd name="connsiteY2" fmla="*/ 488863 h 972457"/>
              <a:gd name="connsiteX3" fmla="*/ 3905250 w 5534479"/>
              <a:gd name="connsiteY3" fmla="*/ 404586 h 972457"/>
              <a:gd name="connsiteX4" fmla="*/ 5534479 w 5534479"/>
              <a:gd name="connsiteY4" fmla="*/ 360136 h 972457"/>
              <a:gd name="connsiteX5" fmla="*/ 5529943 w 5534479"/>
              <a:gd name="connsiteY5" fmla="*/ 957943 h 972457"/>
              <a:gd name="connsiteX6" fmla="*/ 4978400 w 5534479"/>
              <a:gd name="connsiteY6" fmla="*/ 972457 h 972457"/>
              <a:gd name="connsiteX7" fmla="*/ 4968875 w 5534479"/>
              <a:gd name="connsiteY7" fmla="*/ 710519 h 972457"/>
              <a:gd name="connsiteX8" fmla="*/ 4497841 w 5534479"/>
              <a:gd name="connsiteY8" fmla="*/ 725035 h 972457"/>
              <a:gd name="connsiteX9" fmla="*/ 4110492 w 5534479"/>
              <a:gd name="connsiteY9" fmla="*/ 924606 h 972457"/>
              <a:gd name="connsiteX10" fmla="*/ 3815216 w 5534479"/>
              <a:gd name="connsiteY10" fmla="*/ 755197 h 972457"/>
              <a:gd name="connsiteX11" fmla="*/ 3618367 w 5534479"/>
              <a:gd name="connsiteY11" fmla="*/ 709160 h 972457"/>
              <a:gd name="connsiteX12" fmla="*/ 0 w 5534479"/>
              <a:gd name="connsiteY12" fmla="*/ 0 h 972457"/>
              <a:gd name="connsiteX0" fmla="*/ 0 w 4294596"/>
              <a:gd name="connsiteY0" fmla="*/ 0 h 727165"/>
              <a:gd name="connsiteX1" fmla="*/ 1421546 w 4294596"/>
              <a:gd name="connsiteY1" fmla="*/ 36561 h 727165"/>
              <a:gd name="connsiteX2" fmla="*/ 2570896 w 4294596"/>
              <a:gd name="connsiteY2" fmla="*/ 243571 h 727165"/>
              <a:gd name="connsiteX3" fmla="*/ 2665367 w 4294596"/>
              <a:gd name="connsiteY3" fmla="*/ 159294 h 727165"/>
              <a:gd name="connsiteX4" fmla="*/ 4294596 w 4294596"/>
              <a:gd name="connsiteY4" fmla="*/ 114844 h 727165"/>
              <a:gd name="connsiteX5" fmla="*/ 4290060 w 4294596"/>
              <a:gd name="connsiteY5" fmla="*/ 712651 h 727165"/>
              <a:gd name="connsiteX6" fmla="*/ 3738517 w 4294596"/>
              <a:gd name="connsiteY6" fmla="*/ 727165 h 727165"/>
              <a:gd name="connsiteX7" fmla="*/ 3728992 w 4294596"/>
              <a:gd name="connsiteY7" fmla="*/ 465227 h 727165"/>
              <a:gd name="connsiteX8" fmla="*/ 3257958 w 4294596"/>
              <a:gd name="connsiteY8" fmla="*/ 479743 h 727165"/>
              <a:gd name="connsiteX9" fmla="*/ 2870609 w 4294596"/>
              <a:gd name="connsiteY9" fmla="*/ 679314 h 727165"/>
              <a:gd name="connsiteX10" fmla="*/ 2575333 w 4294596"/>
              <a:gd name="connsiteY10" fmla="*/ 509905 h 727165"/>
              <a:gd name="connsiteX11" fmla="*/ 2378484 w 4294596"/>
              <a:gd name="connsiteY11" fmla="*/ 463868 h 727165"/>
              <a:gd name="connsiteX0" fmla="*/ 0 w 4294596"/>
              <a:gd name="connsiteY0" fmla="*/ 0 h 727165"/>
              <a:gd name="connsiteX1" fmla="*/ 1421546 w 4294596"/>
              <a:gd name="connsiteY1" fmla="*/ 36561 h 727165"/>
              <a:gd name="connsiteX2" fmla="*/ 2504864 w 4294596"/>
              <a:gd name="connsiteY2" fmla="*/ 111508 h 727165"/>
              <a:gd name="connsiteX3" fmla="*/ 2665367 w 4294596"/>
              <a:gd name="connsiteY3" fmla="*/ 159294 h 727165"/>
              <a:gd name="connsiteX4" fmla="*/ 4294596 w 4294596"/>
              <a:gd name="connsiteY4" fmla="*/ 114844 h 727165"/>
              <a:gd name="connsiteX5" fmla="*/ 4290060 w 4294596"/>
              <a:gd name="connsiteY5" fmla="*/ 712651 h 727165"/>
              <a:gd name="connsiteX6" fmla="*/ 3738517 w 4294596"/>
              <a:gd name="connsiteY6" fmla="*/ 727165 h 727165"/>
              <a:gd name="connsiteX7" fmla="*/ 3728992 w 4294596"/>
              <a:gd name="connsiteY7" fmla="*/ 465227 h 727165"/>
              <a:gd name="connsiteX8" fmla="*/ 3257958 w 4294596"/>
              <a:gd name="connsiteY8" fmla="*/ 479743 h 727165"/>
              <a:gd name="connsiteX9" fmla="*/ 2870609 w 4294596"/>
              <a:gd name="connsiteY9" fmla="*/ 679314 h 727165"/>
              <a:gd name="connsiteX10" fmla="*/ 2575333 w 4294596"/>
              <a:gd name="connsiteY10" fmla="*/ 509905 h 727165"/>
              <a:gd name="connsiteX11" fmla="*/ 2378484 w 4294596"/>
              <a:gd name="connsiteY11" fmla="*/ 463868 h 727165"/>
              <a:gd name="connsiteX0" fmla="*/ 0 w 4294596"/>
              <a:gd name="connsiteY0" fmla="*/ 0 h 727165"/>
              <a:gd name="connsiteX1" fmla="*/ 864993 w 4294596"/>
              <a:gd name="connsiteY1" fmla="*/ 121458 h 727165"/>
              <a:gd name="connsiteX2" fmla="*/ 2504864 w 4294596"/>
              <a:gd name="connsiteY2" fmla="*/ 111508 h 727165"/>
              <a:gd name="connsiteX3" fmla="*/ 2665367 w 4294596"/>
              <a:gd name="connsiteY3" fmla="*/ 159294 h 727165"/>
              <a:gd name="connsiteX4" fmla="*/ 4294596 w 4294596"/>
              <a:gd name="connsiteY4" fmla="*/ 114844 h 727165"/>
              <a:gd name="connsiteX5" fmla="*/ 4290060 w 4294596"/>
              <a:gd name="connsiteY5" fmla="*/ 712651 h 727165"/>
              <a:gd name="connsiteX6" fmla="*/ 3738517 w 4294596"/>
              <a:gd name="connsiteY6" fmla="*/ 727165 h 727165"/>
              <a:gd name="connsiteX7" fmla="*/ 3728992 w 4294596"/>
              <a:gd name="connsiteY7" fmla="*/ 465227 h 727165"/>
              <a:gd name="connsiteX8" fmla="*/ 3257958 w 4294596"/>
              <a:gd name="connsiteY8" fmla="*/ 479743 h 727165"/>
              <a:gd name="connsiteX9" fmla="*/ 2870609 w 4294596"/>
              <a:gd name="connsiteY9" fmla="*/ 679314 h 727165"/>
              <a:gd name="connsiteX10" fmla="*/ 2575333 w 4294596"/>
              <a:gd name="connsiteY10" fmla="*/ 509905 h 727165"/>
              <a:gd name="connsiteX11" fmla="*/ 2378484 w 4294596"/>
              <a:gd name="connsiteY11" fmla="*/ 463868 h 727165"/>
              <a:gd name="connsiteX0" fmla="*/ 0 w 5624663"/>
              <a:gd name="connsiteY0" fmla="*/ 36665 h 631766"/>
              <a:gd name="connsiteX1" fmla="*/ 2195060 w 5624663"/>
              <a:gd name="connsiteY1" fmla="*/ 26059 h 631766"/>
              <a:gd name="connsiteX2" fmla="*/ 3834931 w 5624663"/>
              <a:gd name="connsiteY2" fmla="*/ 16109 h 631766"/>
              <a:gd name="connsiteX3" fmla="*/ 3995434 w 5624663"/>
              <a:gd name="connsiteY3" fmla="*/ 63895 h 631766"/>
              <a:gd name="connsiteX4" fmla="*/ 5624663 w 5624663"/>
              <a:gd name="connsiteY4" fmla="*/ 19445 h 631766"/>
              <a:gd name="connsiteX5" fmla="*/ 5620127 w 5624663"/>
              <a:gd name="connsiteY5" fmla="*/ 617252 h 631766"/>
              <a:gd name="connsiteX6" fmla="*/ 5068584 w 5624663"/>
              <a:gd name="connsiteY6" fmla="*/ 631766 h 631766"/>
              <a:gd name="connsiteX7" fmla="*/ 5059059 w 5624663"/>
              <a:gd name="connsiteY7" fmla="*/ 369828 h 631766"/>
              <a:gd name="connsiteX8" fmla="*/ 4588025 w 5624663"/>
              <a:gd name="connsiteY8" fmla="*/ 384344 h 631766"/>
              <a:gd name="connsiteX9" fmla="*/ 4200676 w 5624663"/>
              <a:gd name="connsiteY9" fmla="*/ 583915 h 631766"/>
              <a:gd name="connsiteX10" fmla="*/ 3905400 w 5624663"/>
              <a:gd name="connsiteY10" fmla="*/ 414506 h 631766"/>
              <a:gd name="connsiteX11" fmla="*/ 3708551 w 5624663"/>
              <a:gd name="connsiteY11" fmla="*/ 368469 h 631766"/>
              <a:gd name="connsiteX0" fmla="*/ 0 w 5624663"/>
              <a:gd name="connsiteY0" fmla="*/ 34876 h 629977"/>
              <a:gd name="connsiteX1" fmla="*/ 1874335 w 5624663"/>
              <a:gd name="connsiteY1" fmla="*/ 33703 h 629977"/>
              <a:gd name="connsiteX2" fmla="*/ 3834931 w 5624663"/>
              <a:gd name="connsiteY2" fmla="*/ 14320 h 629977"/>
              <a:gd name="connsiteX3" fmla="*/ 3995434 w 5624663"/>
              <a:gd name="connsiteY3" fmla="*/ 62106 h 629977"/>
              <a:gd name="connsiteX4" fmla="*/ 5624663 w 5624663"/>
              <a:gd name="connsiteY4" fmla="*/ 17656 h 629977"/>
              <a:gd name="connsiteX5" fmla="*/ 5620127 w 5624663"/>
              <a:gd name="connsiteY5" fmla="*/ 615463 h 629977"/>
              <a:gd name="connsiteX6" fmla="*/ 5068584 w 5624663"/>
              <a:gd name="connsiteY6" fmla="*/ 629977 h 629977"/>
              <a:gd name="connsiteX7" fmla="*/ 5059059 w 5624663"/>
              <a:gd name="connsiteY7" fmla="*/ 368039 h 629977"/>
              <a:gd name="connsiteX8" fmla="*/ 4588025 w 5624663"/>
              <a:gd name="connsiteY8" fmla="*/ 382555 h 629977"/>
              <a:gd name="connsiteX9" fmla="*/ 4200676 w 5624663"/>
              <a:gd name="connsiteY9" fmla="*/ 582126 h 629977"/>
              <a:gd name="connsiteX10" fmla="*/ 3905400 w 5624663"/>
              <a:gd name="connsiteY10" fmla="*/ 412717 h 629977"/>
              <a:gd name="connsiteX11" fmla="*/ 3708551 w 5624663"/>
              <a:gd name="connsiteY11" fmla="*/ 366680 h 629977"/>
              <a:gd name="connsiteX0" fmla="*/ 0 w 5624663"/>
              <a:gd name="connsiteY0" fmla="*/ 1811098 h 2406199"/>
              <a:gd name="connsiteX1" fmla="*/ 1741987 w 5624663"/>
              <a:gd name="connsiteY1" fmla="*/ 0 h 2406199"/>
              <a:gd name="connsiteX2" fmla="*/ 1874335 w 5624663"/>
              <a:gd name="connsiteY2" fmla="*/ 1809925 h 2406199"/>
              <a:gd name="connsiteX3" fmla="*/ 3834931 w 5624663"/>
              <a:gd name="connsiteY3" fmla="*/ 1790542 h 2406199"/>
              <a:gd name="connsiteX4" fmla="*/ 3995434 w 5624663"/>
              <a:gd name="connsiteY4" fmla="*/ 1838328 h 2406199"/>
              <a:gd name="connsiteX5" fmla="*/ 5624663 w 5624663"/>
              <a:gd name="connsiteY5" fmla="*/ 1793878 h 2406199"/>
              <a:gd name="connsiteX6" fmla="*/ 5620127 w 5624663"/>
              <a:gd name="connsiteY6" fmla="*/ 2391685 h 2406199"/>
              <a:gd name="connsiteX7" fmla="*/ 5068584 w 5624663"/>
              <a:gd name="connsiteY7" fmla="*/ 2406199 h 2406199"/>
              <a:gd name="connsiteX8" fmla="*/ 5059059 w 5624663"/>
              <a:gd name="connsiteY8" fmla="*/ 2144261 h 2406199"/>
              <a:gd name="connsiteX9" fmla="*/ 4588025 w 5624663"/>
              <a:gd name="connsiteY9" fmla="*/ 2158777 h 2406199"/>
              <a:gd name="connsiteX10" fmla="*/ 4200676 w 5624663"/>
              <a:gd name="connsiteY10" fmla="*/ 2358348 h 2406199"/>
              <a:gd name="connsiteX11" fmla="*/ 3905400 w 5624663"/>
              <a:gd name="connsiteY11" fmla="*/ 2188939 h 2406199"/>
              <a:gd name="connsiteX12" fmla="*/ 3708551 w 5624663"/>
              <a:gd name="connsiteY12" fmla="*/ 2142902 h 2406199"/>
              <a:gd name="connsiteX0" fmla="*/ 0 w 5624663"/>
              <a:gd name="connsiteY0" fmla="*/ 1811098 h 2406199"/>
              <a:gd name="connsiteX1" fmla="*/ 1741987 w 5624663"/>
              <a:gd name="connsiteY1" fmla="*/ 0 h 2406199"/>
              <a:gd name="connsiteX2" fmla="*/ 1874335 w 5624663"/>
              <a:gd name="connsiteY2" fmla="*/ 1809925 h 2406199"/>
              <a:gd name="connsiteX3" fmla="*/ 3834931 w 5624663"/>
              <a:gd name="connsiteY3" fmla="*/ 1790542 h 2406199"/>
              <a:gd name="connsiteX4" fmla="*/ 3995434 w 5624663"/>
              <a:gd name="connsiteY4" fmla="*/ 1838328 h 2406199"/>
              <a:gd name="connsiteX5" fmla="*/ 5624663 w 5624663"/>
              <a:gd name="connsiteY5" fmla="*/ 1793878 h 2406199"/>
              <a:gd name="connsiteX6" fmla="*/ 5620127 w 5624663"/>
              <a:gd name="connsiteY6" fmla="*/ 2391685 h 2406199"/>
              <a:gd name="connsiteX7" fmla="*/ 5068584 w 5624663"/>
              <a:gd name="connsiteY7" fmla="*/ 2406199 h 2406199"/>
              <a:gd name="connsiteX8" fmla="*/ 5059059 w 5624663"/>
              <a:gd name="connsiteY8" fmla="*/ 2144261 h 2406199"/>
              <a:gd name="connsiteX9" fmla="*/ 4588025 w 5624663"/>
              <a:gd name="connsiteY9" fmla="*/ 2158777 h 2406199"/>
              <a:gd name="connsiteX10" fmla="*/ 4200676 w 5624663"/>
              <a:gd name="connsiteY10" fmla="*/ 2358348 h 2406199"/>
              <a:gd name="connsiteX11" fmla="*/ 3905400 w 5624663"/>
              <a:gd name="connsiteY11" fmla="*/ 2188939 h 2406199"/>
              <a:gd name="connsiteX12" fmla="*/ 3708551 w 5624663"/>
              <a:gd name="connsiteY12" fmla="*/ 2142902 h 2406199"/>
              <a:gd name="connsiteX0" fmla="*/ 0 w 5624663"/>
              <a:gd name="connsiteY0" fmla="*/ 1811098 h 2406199"/>
              <a:gd name="connsiteX1" fmla="*/ 1741987 w 5624663"/>
              <a:gd name="connsiteY1" fmla="*/ 0 h 2406199"/>
              <a:gd name="connsiteX2" fmla="*/ 1874335 w 5624663"/>
              <a:gd name="connsiteY2" fmla="*/ 1809925 h 2406199"/>
              <a:gd name="connsiteX3" fmla="*/ 3834931 w 5624663"/>
              <a:gd name="connsiteY3" fmla="*/ 1790542 h 2406199"/>
              <a:gd name="connsiteX4" fmla="*/ 3995434 w 5624663"/>
              <a:gd name="connsiteY4" fmla="*/ 1838328 h 2406199"/>
              <a:gd name="connsiteX5" fmla="*/ 5624663 w 5624663"/>
              <a:gd name="connsiteY5" fmla="*/ 1793878 h 2406199"/>
              <a:gd name="connsiteX6" fmla="*/ 5620127 w 5624663"/>
              <a:gd name="connsiteY6" fmla="*/ 2391685 h 2406199"/>
              <a:gd name="connsiteX7" fmla="*/ 5068584 w 5624663"/>
              <a:gd name="connsiteY7" fmla="*/ 2406199 h 2406199"/>
              <a:gd name="connsiteX8" fmla="*/ 5059059 w 5624663"/>
              <a:gd name="connsiteY8" fmla="*/ 2144261 h 2406199"/>
              <a:gd name="connsiteX9" fmla="*/ 4588025 w 5624663"/>
              <a:gd name="connsiteY9" fmla="*/ 2158777 h 2406199"/>
              <a:gd name="connsiteX10" fmla="*/ 4200676 w 5624663"/>
              <a:gd name="connsiteY10" fmla="*/ 2358348 h 2406199"/>
              <a:gd name="connsiteX11" fmla="*/ 3905400 w 5624663"/>
              <a:gd name="connsiteY11" fmla="*/ 2188939 h 2406199"/>
              <a:gd name="connsiteX12" fmla="*/ 3708551 w 5624663"/>
              <a:gd name="connsiteY12" fmla="*/ 2142902 h 2406199"/>
              <a:gd name="connsiteX0" fmla="*/ 0 w 5624663"/>
              <a:gd name="connsiteY0" fmla="*/ 1811103 h 2406204"/>
              <a:gd name="connsiteX1" fmla="*/ 1741987 w 5624663"/>
              <a:gd name="connsiteY1" fmla="*/ 5 h 2406204"/>
              <a:gd name="connsiteX2" fmla="*/ 3834931 w 5624663"/>
              <a:gd name="connsiteY2" fmla="*/ 1790547 h 2406204"/>
              <a:gd name="connsiteX3" fmla="*/ 3995434 w 5624663"/>
              <a:gd name="connsiteY3" fmla="*/ 1838333 h 2406204"/>
              <a:gd name="connsiteX4" fmla="*/ 5624663 w 5624663"/>
              <a:gd name="connsiteY4" fmla="*/ 1793883 h 2406204"/>
              <a:gd name="connsiteX5" fmla="*/ 5620127 w 5624663"/>
              <a:gd name="connsiteY5" fmla="*/ 2391690 h 2406204"/>
              <a:gd name="connsiteX6" fmla="*/ 5068584 w 5624663"/>
              <a:gd name="connsiteY6" fmla="*/ 2406204 h 2406204"/>
              <a:gd name="connsiteX7" fmla="*/ 5059059 w 5624663"/>
              <a:gd name="connsiteY7" fmla="*/ 2144266 h 2406204"/>
              <a:gd name="connsiteX8" fmla="*/ 4588025 w 5624663"/>
              <a:gd name="connsiteY8" fmla="*/ 2158782 h 2406204"/>
              <a:gd name="connsiteX9" fmla="*/ 4200676 w 5624663"/>
              <a:gd name="connsiteY9" fmla="*/ 2358353 h 2406204"/>
              <a:gd name="connsiteX10" fmla="*/ 3905400 w 5624663"/>
              <a:gd name="connsiteY10" fmla="*/ 2188944 h 2406204"/>
              <a:gd name="connsiteX11" fmla="*/ 3708551 w 5624663"/>
              <a:gd name="connsiteY11" fmla="*/ 2142907 h 2406204"/>
              <a:gd name="connsiteX0" fmla="*/ 0 w 5624663"/>
              <a:gd name="connsiteY0" fmla="*/ 20556 h 615657"/>
              <a:gd name="connsiteX1" fmla="*/ 3834931 w 5624663"/>
              <a:gd name="connsiteY1" fmla="*/ 0 h 615657"/>
              <a:gd name="connsiteX2" fmla="*/ 3995434 w 5624663"/>
              <a:gd name="connsiteY2" fmla="*/ 47786 h 615657"/>
              <a:gd name="connsiteX3" fmla="*/ 5624663 w 5624663"/>
              <a:gd name="connsiteY3" fmla="*/ 3336 h 615657"/>
              <a:gd name="connsiteX4" fmla="*/ 5620127 w 5624663"/>
              <a:gd name="connsiteY4" fmla="*/ 601143 h 615657"/>
              <a:gd name="connsiteX5" fmla="*/ 5068584 w 5624663"/>
              <a:gd name="connsiteY5" fmla="*/ 615657 h 615657"/>
              <a:gd name="connsiteX6" fmla="*/ 5059059 w 5624663"/>
              <a:gd name="connsiteY6" fmla="*/ 353719 h 615657"/>
              <a:gd name="connsiteX7" fmla="*/ 4588025 w 5624663"/>
              <a:gd name="connsiteY7" fmla="*/ 368235 h 615657"/>
              <a:gd name="connsiteX8" fmla="*/ 4200676 w 5624663"/>
              <a:gd name="connsiteY8" fmla="*/ 567806 h 615657"/>
              <a:gd name="connsiteX9" fmla="*/ 3905400 w 5624663"/>
              <a:gd name="connsiteY9" fmla="*/ 398397 h 615657"/>
              <a:gd name="connsiteX10" fmla="*/ 3708551 w 5624663"/>
              <a:gd name="connsiteY10" fmla="*/ 352360 h 615657"/>
              <a:gd name="connsiteX0" fmla="*/ 0 w 5624663"/>
              <a:gd name="connsiteY0" fmla="*/ 20556 h 615657"/>
              <a:gd name="connsiteX1" fmla="*/ 1902350 w 5624663"/>
              <a:gd name="connsiteY1" fmla="*/ 11177 h 615657"/>
              <a:gd name="connsiteX2" fmla="*/ 3834931 w 5624663"/>
              <a:gd name="connsiteY2" fmla="*/ 0 h 615657"/>
              <a:gd name="connsiteX3" fmla="*/ 3995434 w 5624663"/>
              <a:gd name="connsiteY3" fmla="*/ 47786 h 615657"/>
              <a:gd name="connsiteX4" fmla="*/ 5624663 w 5624663"/>
              <a:gd name="connsiteY4" fmla="*/ 3336 h 615657"/>
              <a:gd name="connsiteX5" fmla="*/ 5620127 w 5624663"/>
              <a:gd name="connsiteY5" fmla="*/ 601143 h 615657"/>
              <a:gd name="connsiteX6" fmla="*/ 5068584 w 5624663"/>
              <a:gd name="connsiteY6" fmla="*/ 615657 h 615657"/>
              <a:gd name="connsiteX7" fmla="*/ 5059059 w 5624663"/>
              <a:gd name="connsiteY7" fmla="*/ 353719 h 615657"/>
              <a:gd name="connsiteX8" fmla="*/ 4588025 w 5624663"/>
              <a:gd name="connsiteY8" fmla="*/ 368235 h 615657"/>
              <a:gd name="connsiteX9" fmla="*/ 4200676 w 5624663"/>
              <a:gd name="connsiteY9" fmla="*/ 567806 h 615657"/>
              <a:gd name="connsiteX10" fmla="*/ 3905400 w 5624663"/>
              <a:gd name="connsiteY10" fmla="*/ 398397 h 615657"/>
              <a:gd name="connsiteX11" fmla="*/ 3708551 w 5624663"/>
              <a:gd name="connsiteY11" fmla="*/ 352360 h 615657"/>
              <a:gd name="connsiteX0" fmla="*/ 0 w 5624663"/>
              <a:gd name="connsiteY0" fmla="*/ 20556 h 615657"/>
              <a:gd name="connsiteX1" fmla="*/ 1581876 w 5624663"/>
              <a:gd name="connsiteY1" fmla="*/ 13001 h 615657"/>
              <a:gd name="connsiteX2" fmla="*/ 1902350 w 5624663"/>
              <a:gd name="connsiteY2" fmla="*/ 11177 h 615657"/>
              <a:gd name="connsiteX3" fmla="*/ 3834931 w 5624663"/>
              <a:gd name="connsiteY3" fmla="*/ 0 h 615657"/>
              <a:gd name="connsiteX4" fmla="*/ 3995434 w 5624663"/>
              <a:gd name="connsiteY4" fmla="*/ 47786 h 615657"/>
              <a:gd name="connsiteX5" fmla="*/ 5624663 w 5624663"/>
              <a:gd name="connsiteY5" fmla="*/ 3336 h 615657"/>
              <a:gd name="connsiteX6" fmla="*/ 5620127 w 5624663"/>
              <a:gd name="connsiteY6" fmla="*/ 601143 h 615657"/>
              <a:gd name="connsiteX7" fmla="*/ 5068584 w 5624663"/>
              <a:gd name="connsiteY7" fmla="*/ 615657 h 615657"/>
              <a:gd name="connsiteX8" fmla="*/ 5059059 w 5624663"/>
              <a:gd name="connsiteY8" fmla="*/ 353719 h 615657"/>
              <a:gd name="connsiteX9" fmla="*/ 4588025 w 5624663"/>
              <a:gd name="connsiteY9" fmla="*/ 368235 h 615657"/>
              <a:gd name="connsiteX10" fmla="*/ 4200676 w 5624663"/>
              <a:gd name="connsiteY10" fmla="*/ 567806 h 615657"/>
              <a:gd name="connsiteX11" fmla="*/ 3905400 w 5624663"/>
              <a:gd name="connsiteY11" fmla="*/ 398397 h 615657"/>
              <a:gd name="connsiteX12" fmla="*/ 3708551 w 5624663"/>
              <a:gd name="connsiteY12" fmla="*/ 352360 h 615657"/>
              <a:gd name="connsiteX0" fmla="*/ 0 w 5624663"/>
              <a:gd name="connsiteY0" fmla="*/ 1761291 h 2356392"/>
              <a:gd name="connsiteX1" fmla="*/ 1616653 w 5624663"/>
              <a:gd name="connsiteY1" fmla="*/ 0 h 2356392"/>
              <a:gd name="connsiteX2" fmla="*/ 1902350 w 5624663"/>
              <a:gd name="connsiteY2" fmla="*/ 1751912 h 2356392"/>
              <a:gd name="connsiteX3" fmla="*/ 3834931 w 5624663"/>
              <a:gd name="connsiteY3" fmla="*/ 1740735 h 2356392"/>
              <a:gd name="connsiteX4" fmla="*/ 3995434 w 5624663"/>
              <a:gd name="connsiteY4" fmla="*/ 1788521 h 2356392"/>
              <a:gd name="connsiteX5" fmla="*/ 5624663 w 5624663"/>
              <a:gd name="connsiteY5" fmla="*/ 1744071 h 2356392"/>
              <a:gd name="connsiteX6" fmla="*/ 5620127 w 5624663"/>
              <a:gd name="connsiteY6" fmla="*/ 2341878 h 2356392"/>
              <a:gd name="connsiteX7" fmla="*/ 5068584 w 5624663"/>
              <a:gd name="connsiteY7" fmla="*/ 2356392 h 2356392"/>
              <a:gd name="connsiteX8" fmla="*/ 5059059 w 5624663"/>
              <a:gd name="connsiteY8" fmla="*/ 2094454 h 2356392"/>
              <a:gd name="connsiteX9" fmla="*/ 4588025 w 5624663"/>
              <a:gd name="connsiteY9" fmla="*/ 2108970 h 2356392"/>
              <a:gd name="connsiteX10" fmla="*/ 4200676 w 5624663"/>
              <a:gd name="connsiteY10" fmla="*/ 2308541 h 2356392"/>
              <a:gd name="connsiteX11" fmla="*/ 3905400 w 5624663"/>
              <a:gd name="connsiteY11" fmla="*/ 2139132 h 2356392"/>
              <a:gd name="connsiteX12" fmla="*/ 3708551 w 5624663"/>
              <a:gd name="connsiteY12" fmla="*/ 2093095 h 2356392"/>
              <a:gd name="connsiteX0" fmla="*/ 0 w 5624663"/>
              <a:gd name="connsiteY0" fmla="*/ 1761291 h 2356392"/>
              <a:gd name="connsiteX1" fmla="*/ 712459 w 5624663"/>
              <a:gd name="connsiteY1" fmla="*/ 983683 h 2356392"/>
              <a:gd name="connsiteX2" fmla="*/ 1616653 w 5624663"/>
              <a:gd name="connsiteY2" fmla="*/ 0 h 2356392"/>
              <a:gd name="connsiteX3" fmla="*/ 1902350 w 5624663"/>
              <a:gd name="connsiteY3" fmla="*/ 1751912 h 2356392"/>
              <a:gd name="connsiteX4" fmla="*/ 3834931 w 5624663"/>
              <a:gd name="connsiteY4" fmla="*/ 1740735 h 2356392"/>
              <a:gd name="connsiteX5" fmla="*/ 3995434 w 5624663"/>
              <a:gd name="connsiteY5" fmla="*/ 1788521 h 2356392"/>
              <a:gd name="connsiteX6" fmla="*/ 5624663 w 5624663"/>
              <a:gd name="connsiteY6" fmla="*/ 1744071 h 2356392"/>
              <a:gd name="connsiteX7" fmla="*/ 5620127 w 5624663"/>
              <a:gd name="connsiteY7" fmla="*/ 2341878 h 2356392"/>
              <a:gd name="connsiteX8" fmla="*/ 5068584 w 5624663"/>
              <a:gd name="connsiteY8" fmla="*/ 2356392 h 2356392"/>
              <a:gd name="connsiteX9" fmla="*/ 5059059 w 5624663"/>
              <a:gd name="connsiteY9" fmla="*/ 2094454 h 2356392"/>
              <a:gd name="connsiteX10" fmla="*/ 4588025 w 5624663"/>
              <a:gd name="connsiteY10" fmla="*/ 2108970 h 2356392"/>
              <a:gd name="connsiteX11" fmla="*/ 4200676 w 5624663"/>
              <a:gd name="connsiteY11" fmla="*/ 2308541 h 2356392"/>
              <a:gd name="connsiteX12" fmla="*/ 3905400 w 5624663"/>
              <a:gd name="connsiteY12" fmla="*/ 2139132 h 2356392"/>
              <a:gd name="connsiteX13" fmla="*/ 3708551 w 5624663"/>
              <a:gd name="connsiteY13" fmla="*/ 2093095 h 2356392"/>
              <a:gd name="connsiteX0" fmla="*/ 0 w 5624663"/>
              <a:gd name="connsiteY0" fmla="*/ 1761291 h 2356392"/>
              <a:gd name="connsiteX1" fmla="*/ 1333471 w 5624663"/>
              <a:gd name="connsiteY1" fmla="*/ 1753737 h 2356392"/>
              <a:gd name="connsiteX2" fmla="*/ 1616653 w 5624663"/>
              <a:gd name="connsiteY2" fmla="*/ 0 h 2356392"/>
              <a:gd name="connsiteX3" fmla="*/ 1902350 w 5624663"/>
              <a:gd name="connsiteY3" fmla="*/ 1751912 h 2356392"/>
              <a:gd name="connsiteX4" fmla="*/ 3834931 w 5624663"/>
              <a:gd name="connsiteY4" fmla="*/ 1740735 h 2356392"/>
              <a:gd name="connsiteX5" fmla="*/ 3995434 w 5624663"/>
              <a:gd name="connsiteY5" fmla="*/ 1788521 h 2356392"/>
              <a:gd name="connsiteX6" fmla="*/ 5624663 w 5624663"/>
              <a:gd name="connsiteY6" fmla="*/ 1744071 h 2356392"/>
              <a:gd name="connsiteX7" fmla="*/ 5620127 w 5624663"/>
              <a:gd name="connsiteY7" fmla="*/ 2341878 h 2356392"/>
              <a:gd name="connsiteX8" fmla="*/ 5068584 w 5624663"/>
              <a:gd name="connsiteY8" fmla="*/ 2356392 h 2356392"/>
              <a:gd name="connsiteX9" fmla="*/ 5059059 w 5624663"/>
              <a:gd name="connsiteY9" fmla="*/ 2094454 h 2356392"/>
              <a:gd name="connsiteX10" fmla="*/ 4588025 w 5624663"/>
              <a:gd name="connsiteY10" fmla="*/ 2108970 h 2356392"/>
              <a:gd name="connsiteX11" fmla="*/ 4200676 w 5624663"/>
              <a:gd name="connsiteY11" fmla="*/ 2308541 h 2356392"/>
              <a:gd name="connsiteX12" fmla="*/ 3905400 w 5624663"/>
              <a:gd name="connsiteY12" fmla="*/ 2139132 h 2356392"/>
              <a:gd name="connsiteX13" fmla="*/ 3708551 w 5624663"/>
              <a:gd name="connsiteY13" fmla="*/ 2093095 h 2356392"/>
              <a:gd name="connsiteX0" fmla="*/ 0 w 5624663"/>
              <a:gd name="connsiteY0" fmla="*/ 1761291 h 2356392"/>
              <a:gd name="connsiteX1" fmla="*/ 1333471 w 5624663"/>
              <a:gd name="connsiteY1" fmla="*/ 1753737 h 2356392"/>
              <a:gd name="connsiteX2" fmla="*/ 1616653 w 5624663"/>
              <a:gd name="connsiteY2" fmla="*/ 0 h 2356392"/>
              <a:gd name="connsiteX3" fmla="*/ 1902350 w 5624663"/>
              <a:gd name="connsiteY3" fmla="*/ 1751912 h 2356392"/>
              <a:gd name="connsiteX4" fmla="*/ 3834931 w 5624663"/>
              <a:gd name="connsiteY4" fmla="*/ 1740735 h 2356392"/>
              <a:gd name="connsiteX5" fmla="*/ 3995434 w 5624663"/>
              <a:gd name="connsiteY5" fmla="*/ 1788521 h 2356392"/>
              <a:gd name="connsiteX6" fmla="*/ 5624663 w 5624663"/>
              <a:gd name="connsiteY6" fmla="*/ 1744071 h 2356392"/>
              <a:gd name="connsiteX7" fmla="*/ 5620127 w 5624663"/>
              <a:gd name="connsiteY7" fmla="*/ 2341878 h 2356392"/>
              <a:gd name="connsiteX8" fmla="*/ 5068584 w 5624663"/>
              <a:gd name="connsiteY8" fmla="*/ 2356392 h 2356392"/>
              <a:gd name="connsiteX9" fmla="*/ 5059059 w 5624663"/>
              <a:gd name="connsiteY9" fmla="*/ 2094454 h 2356392"/>
              <a:gd name="connsiteX10" fmla="*/ 4588025 w 5624663"/>
              <a:gd name="connsiteY10" fmla="*/ 2108970 h 2356392"/>
              <a:gd name="connsiteX11" fmla="*/ 4200676 w 5624663"/>
              <a:gd name="connsiteY11" fmla="*/ 2308541 h 2356392"/>
              <a:gd name="connsiteX12" fmla="*/ 3905400 w 5624663"/>
              <a:gd name="connsiteY12" fmla="*/ 2139132 h 2356392"/>
              <a:gd name="connsiteX13" fmla="*/ 3708551 w 5624663"/>
              <a:gd name="connsiteY13" fmla="*/ 2093095 h 2356392"/>
              <a:gd name="connsiteX14" fmla="*/ 0 w 5624663"/>
              <a:gd name="connsiteY14" fmla="*/ 1761291 h 2356392"/>
              <a:gd name="connsiteX0" fmla="*/ 0 w 5624663"/>
              <a:gd name="connsiteY0" fmla="*/ 1761291 h 2356392"/>
              <a:gd name="connsiteX1" fmla="*/ 1333471 w 5624663"/>
              <a:gd name="connsiteY1" fmla="*/ 1753737 h 2356392"/>
              <a:gd name="connsiteX2" fmla="*/ 1616653 w 5624663"/>
              <a:gd name="connsiteY2" fmla="*/ 0 h 2356392"/>
              <a:gd name="connsiteX3" fmla="*/ 1902350 w 5624663"/>
              <a:gd name="connsiteY3" fmla="*/ 1751912 h 2356392"/>
              <a:gd name="connsiteX4" fmla="*/ 3834931 w 5624663"/>
              <a:gd name="connsiteY4" fmla="*/ 1740735 h 2356392"/>
              <a:gd name="connsiteX5" fmla="*/ 3995434 w 5624663"/>
              <a:gd name="connsiteY5" fmla="*/ 1788521 h 2356392"/>
              <a:gd name="connsiteX6" fmla="*/ 5624663 w 5624663"/>
              <a:gd name="connsiteY6" fmla="*/ 1744071 h 2356392"/>
              <a:gd name="connsiteX7" fmla="*/ 5620127 w 5624663"/>
              <a:gd name="connsiteY7" fmla="*/ 2341878 h 2356392"/>
              <a:gd name="connsiteX8" fmla="*/ 5068584 w 5624663"/>
              <a:gd name="connsiteY8" fmla="*/ 2356392 h 2356392"/>
              <a:gd name="connsiteX9" fmla="*/ 5059059 w 5624663"/>
              <a:gd name="connsiteY9" fmla="*/ 2094454 h 2356392"/>
              <a:gd name="connsiteX10" fmla="*/ 4588025 w 5624663"/>
              <a:gd name="connsiteY10" fmla="*/ 2108970 h 2356392"/>
              <a:gd name="connsiteX11" fmla="*/ 4200676 w 5624663"/>
              <a:gd name="connsiteY11" fmla="*/ 2308541 h 2356392"/>
              <a:gd name="connsiteX12" fmla="*/ 3905400 w 5624663"/>
              <a:gd name="connsiteY12" fmla="*/ 2139132 h 2356392"/>
              <a:gd name="connsiteX13" fmla="*/ 3708551 w 5624663"/>
              <a:gd name="connsiteY13" fmla="*/ 2093095 h 2356392"/>
              <a:gd name="connsiteX14" fmla="*/ 1348375 w 5624663"/>
              <a:gd name="connsiteY14" fmla="*/ 1872971 h 2356392"/>
              <a:gd name="connsiteX15" fmla="*/ 0 w 5624663"/>
              <a:gd name="connsiteY15" fmla="*/ 1761291 h 2356392"/>
              <a:gd name="connsiteX0" fmla="*/ 0 w 5624663"/>
              <a:gd name="connsiteY0" fmla="*/ 1761291 h 2356392"/>
              <a:gd name="connsiteX1" fmla="*/ 1333471 w 5624663"/>
              <a:gd name="connsiteY1" fmla="*/ 1753737 h 2356392"/>
              <a:gd name="connsiteX2" fmla="*/ 1616653 w 5624663"/>
              <a:gd name="connsiteY2" fmla="*/ 0 h 2356392"/>
              <a:gd name="connsiteX3" fmla="*/ 1902350 w 5624663"/>
              <a:gd name="connsiteY3" fmla="*/ 1751912 h 2356392"/>
              <a:gd name="connsiteX4" fmla="*/ 3834931 w 5624663"/>
              <a:gd name="connsiteY4" fmla="*/ 1740735 h 2356392"/>
              <a:gd name="connsiteX5" fmla="*/ 3995434 w 5624663"/>
              <a:gd name="connsiteY5" fmla="*/ 1788521 h 2356392"/>
              <a:gd name="connsiteX6" fmla="*/ 5624663 w 5624663"/>
              <a:gd name="connsiteY6" fmla="*/ 1744071 h 2356392"/>
              <a:gd name="connsiteX7" fmla="*/ 5620127 w 5624663"/>
              <a:gd name="connsiteY7" fmla="*/ 2341878 h 2356392"/>
              <a:gd name="connsiteX8" fmla="*/ 5068584 w 5624663"/>
              <a:gd name="connsiteY8" fmla="*/ 2356392 h 2356392"/>
              <a:gd name="connsiteX9" fmla="*/ 5059059 w 5624663"/>
              <a:gd name="connsiteY9" fmla="*/ 2094454 h 2356392"/>
              <a:gd name="connsiteX10" fmla="*/ 4588025 w 5624663"/>
              <a:gd name="connsiteY10" fmla="*/ 2108970 h 2356392"/>
              <a:gd name="connsiteX11" fmla="*/ 4200676 w 5624663"/>
              <a:gd name="connsiteY11" fmla="*/ 2308541 h 2356392"/>
              <a:gd name="connsiteX12" fmla="*/ 3905400 w 5624663"/>
              <a:gd name="connsiteY12" fmla="*/ 2139132 h 2356392"/>
              <a:gd name="connsiteX13" fmla="*/ 3708551 w 5624663"/>
              <a:gd name="connsiteY13" fmla="*/ 2093095 h 2356392"/>
              <a:gd name="connsiteX14" fmla="*/ 538576 w 5624663"/>
              <a:gd name="connsiteY14" fmla="*/ 2230674 h 2356392"/>
              <a:gd name="connsiteX15" fmla="*/ 0 w 5624663"/>
              <a:gd name="connsiteY15" fmla="*/ 1761291 h 2356392"/>
              <a:gd name="connsiteX0" fmla="*/ 0 w 5624663"/>
              <a:gd name="connsiteY0" fmla="*/ 1761291 h 2356392"/>
              <a:gd name="connsiteX1" fmla="*/ 1333471 w 5624663"/>
              <a:gd name="connsiteY1" fmla="*/ 1753737 h 2356392"/>
              <a:gd name="connsiteX2" fmla="*/ 1616653 w 5624663"/>
              <a:gd name="connsiteY2" fmla="*/ 0 h 2356392"/>
              <a:gd name="connsiteX3" fmla="*/ 1902350 w 5624663"/>
              <a:gd name="connsiteY3" fmla="*/ 1751912 h 2356392"/>
              <a:gd name="connsiteX4" fmla="*/ 3834931 w 5624663"/>
              <a:gd name="connsiteY4" fmla="*/ 1740735 h 2356392"/>
              <a:gd name="connsiteX5" fmla="*/ 3995434 w 5624663"/>
              <a:gd name="connsiteY5" fmla="*/ 1788521 h 2356392"/>
              <a:gd name="connsiteX6" fmla="*/ 5624663 w 5624663"/>
              <a:gd name="connsiteY6" fmla="*/ 1744071 h 2356392"/>
              <a:gd name="connsiteX7" fmla="*/ 5620127 w 5624663"/>
              <a:gd name="connsiteY7" fmla="*/ 2341878 h 2356392"/>
              <a:gd name="connsiteX8" fmla="*/ 5068584 w 5624663"/>
              <a:gd name="connsiteY8" fmla="*/ 2356392 h 2356392"/>
              <a:gd name="connsiteX9" fmla="*/ 5059059 w 5624663"/>
              <a:gd name="connsiteY9" fmla="*/ 2094454 h 2356392"/>
              <a:gd name="connsiteX10" fmla="*/ 4588025 w 5624663"/>
              <a:gd name="connsiteY10" fmla="*/ 2108970 h 2356392"/>
              <a:gd name="connsiteX11" fmla="*/ 4200676 w 5624663"/>
              <a:gd name="connsiteY11" fmla="*/ 2308541 h 2356392"/>
              <a:gd name="connsiteX12" fmla="*/ 3905400 w 5624663"/>
              <a:gd name="connsiteY12" fmla="*/ 2139132 h 2356392"/>
              <a:gd name="connsiteX13" fmla="*/ 3897339 w 5624663"/>
              <a:gd name="connsiteY13" fmla="*/ 2227234 h 2356392"/>
              <a:gd name="connsiteX14" fmla="*/ 538576 w 5624663"/>
              <a:gd name="connsiteY14" fmla="*/ 2230674 h 2356392"/>
              <a:gd name="connsiteX15" fmla="*/ 0 w 5624663"/>
              <a:gd name="connsiteY15" fmla="*/ 1761291 h 2356392"/>
              <a:gd name="connsiteX0" fmla="*/ 0 w 5510397"/>
              <a:gd name="connsiteY0" fmla="*/ 1761291 h 2356392"/>
              <a:gd name="connsiteX1" fmla="*/ 1219205 w 5510397"/>
              <a:gd name="connsiteY1" fmla="*/ 1753737 h 2356392"/>
              <a:gd name="connsiteX2" fmla="*/ 1502387 w 5510397"/>
              <a:gd name="connsiteY2" fmla="*/ 0 h 2356392"/>
              <a:gd name="connsiteX3" fmla="*/ 1788084 w 5510397"/>
              <a:gd name="connsiteY3" fmla="*/ 1751912 h 2356392"/>
              <a:gd name="connsiteX4" fmla="*/ 3720665 w 5510397"/>
              <a:gd name="connsiteY4" fmla="*/ 1740735 h 2356392"/>
              <a:gd name="connsiteX5" fmla="*/ 3881168 w 5510397"/>
              <a:gd name="connsiteY5" fmla="*/ 1788521 h 2356392"/>
              <a:gd name="connsiteX6" fmla="*/ 5510397 w 5510397"/>
              <a:gd name="connsiteY6" fmla="*/ 1744071 h 2356392"/>
              <a:gd name="connsiteX7" fmla="*/ 5505861 w 5510397"/>
              <a:gd name="connsiteY7" fmla="*/ 2341878 h 2356392"/>
              <a:gd name="connsiteX8" fmla="*/ 4954318 w 5510397"/>
              <a:gd name="connsiteY8" fmla="*/ 2356392 h 2356392"/>
              <a:gd name="connsiteX9" fmla="*/ 4944793 w 5510397"/>
              <a:gd name="connsiteY9" fmla="*/ 2094454 h 2356392"/>
              <a:gd name="connsiteX10" fmla="*/ 4473759 w 5510397"/>
              <a:gd name="connsiteY10" fmla="*/ 2108970 h 2356392"/>
              <a:gd name="connsiteX11" fmla="*/ 4086410 w 5510397"/>
              <a:gd name="connsiteY11" fmla="*/ 2308541 h 2356392"/>
              <a:gd name="connsiteX12" fmla="*/ 3791134 w 5510397"/>
              <a:gd name="connsiteY12" fmla="*/ 2139132 h 2356392"/>
              <a:gd name="connsiteX13" fmla="*/ 3783073 w 5510397"/>
              <a:gd name="connsiteY13" fmla="*/ 2227234 h 2356392"/>
              <a:gd name="connsiteX14" fmla="*/ 424310 w 5510397"/>
              <a:gd name="connsiteY14" fmla="*/ 2230674 h 2356392"/>
              <a:gd name="connsiteX15" fmla="*/ 0 w 5510397"/>
              <a:gd name="connsiteY15" fmla="*/ 1761291 h 2356392"/>
              <a:gd name="connsiteX0" fmla="*/ 0 w 5510397"/>
              <a:gd name="connsiteY0" fmla="*/ 1761291 h 2356392"/>
              <a:gd name="connsiteX1" fmla="*/ 1219205 w 5510397"/>
              <a:gd name="connsiteY1" fmla="*/ 1753737 h 2356392"/>
              <a:gd name="connsiteX2" fmla="*/ 1358312 w 5510397"/>
              <a:gd name="connsiteY2" fmla="*/ 814768 h 2356392"/>
              <a:gd name="connsiteX3" fmla="*/ 1502387 w 5510397"/>
              <a:gd name="connsiteY3" fmla="*/ 0 h 2356392"/>
              <a:gd name="connsiteX4" fmla="*/ 1788084 w 5510397"/>
              <a:gd name="connsiteY4" fmla="*/ 1751912 h 2356392"/>
              <a:gd name="connsiteX5" fmla="*/ 3720665 w 5510397"/>
              <a:gd name="connsiteY5" fmla="*/ 1740735 h 2356392"/>
              <a:gd name="connsiteX6" fmla="*/ 3881168 w 5510397"/>
              <a:gd name="connsiteY6" fmla="*/ 1788521 h 2356392"/>
              <a:gd name="connsiteX7" fmla="*/ 5510397 w 5510397"/>
              <a:gd name="connsiteY7" fmla="*/ 1744071 h 2356392"/>
              <a:gd name="connsiteX8" fmla="*/ 5505861 w 5510397"/>
              <a:gd name="connsiteY8" fmla="*/ 2341878 h 2356392"/>
              <a:gd name="connsiteX9" fmla="*/ 4954318 w 5510397"/>
              <a:gd name="connsiteY9" fmla="*/ 2356392 h 2356392"/>
              <a:gd name="connsiteX10" fmla="*/ 4944793 w 5510397"/>
              <a:gd name="connsiteY10" fmla="*/ 2094454 h 2356392"/>
              <a:gd name="connsiteX11" fmla="*/ 4473759 w 5510397"/>
              <a:gd name="connsiteY11" fmla="*/ 2108970 h 2356392"/>
              <a:gd name="connsiteX12" fmla="*/ 4086410 w 5510397"/>
              <a:gd name="connsiteY12" fmla="*/ 2308541 h 2356392"/>
              <a:gd name="connsiteX13" fmla="*/ 3791134 w 5510397"/>
              <a:gd name="connsiteY13" fmla="*/ 2139132 h 2356392"/>
              <a:gd name="connsiteX14" fmla="*/ 3783073 w 5510397"/>
              <a:gd name="connsiteY14" fmla="*/ 2227234 h 2356392"/>
              <a:gd name="connsiteX15" fmla="*/ 424310 w 5510397"/>
              <a:gd name="connsiteY15" fmla="*/ 2230674 h 2356392"/>
              <a:gd name="connsiteX16" fmla="*/ 0 w 5510397"/>
              <a:gd name="connsiteY16" fmla="*/ 1761291 h 2356392"/>
              <a:gd name="connsiteX0" fmla="*/ 0 w 5510397"/>
              <a:gd name="connsiteY0" fmla="*/ 1845748 h 2440849"/>
              <a:gd name="connsiteX1" fmla="*/ 1219205 w 5510397"/>
              <a:gd name="connsiteY1" fmla="*/ 1838194 h 2440849"/>
              <a:gd name="connsiteX2" fmla="*/ 1119844 w 5510397"/>
              <a:gd name="connsiteY2" fmla="*/ 0 h 2440849"/>
              <a:gd name="connsiteX3" fmla="*/ 1502387 w 5510397"/>
              <a:gd name="connsiteY3" fmla="*/ 84457 h 2440849"/>
              <a:gd name="connsiteX4" fmla="*/ 1788084 w 5510397"/>
              <a:gd name="connsiteY4" fmla="*/ 1836369 h 2440849"/>
              <a:gd name="connsiteX5" fmla="*/ 3720665 w 5510397"/>
              <a:gd name="connsiteY5" fmla="*/ 1825192 h 2440849"/>
              <a:gd name="connsiteX6" fmla="*/ 3881168 w 5510397"/>
              <a:gd name="connsiteY6" fmla="*/ 1872978 h 2440849"/>
              <a:gd name="connsiteX7" fmla="*/ 5510397 w 5510397"/>
              <a:gd name="connsiteY7" fmla="*/ 1828528 h 2440849"/>
              <a:gd name="connsiteX8" fmla="*/ 5505861 w 5510397"/>
              <a:gd name="connsiteY8" fmla="*/ 2426335 h 2440849"/>
              <a:gd name="connsiteX9" fmla="*/ 4954318 w 5510397"/>
              <a:gd name="connsiteY9" fmla="*/ 2440849 h 2440849"/>
              <a:gd name="connsiteX10" fmla="*/ 4944793 w 5510397"/>
              <a:gd name="connsiteY10" fmla="*/ 2178911 h 2440849"/>
              <a:gd name="connsiteX11" fmla="*/ 4473759 w 5510397"/>
              <a:gd name="connsiteY11" fmla="*/ 2193427 h 2440849"/>
              <a:gd name="connsiteX12" fmla="*/ 4086410 w 5510397"/>
              <a:gd name="connsiteY12" fmla="*/ 2392998 h 2440849"/>
              <a:gd name="connsiteX13" fmla="*/ 3791134 w 5510397"/>
              <a:gd name="connsiteY13" fmla="*/ 2223589 h 2440849"/>
              <a:gd name="connsiteX14" fmla="*/ 3783073 w 5510397"/>
              <a:gd name="connsiteY14" fmla="*/ 2311691 h 2440849"/>
              <a:gd name="connsiteX15" fmla="*/ 424310 w 5510397"/>
              <a:gd name="connsiteY15" fmla="*/ 2315131 h 2440849"/>
              <a:gd name="connsiteX16" fmla="*/ 0 w 5510397"/>
              <a:gd name="connsiteY16" fmla="*/ 1845748 h 2440849"/>
              <a:gd name="connsiteX0" fmla="*/ 0 w 5510397"/>
              <a:gd name="connsiteY0" fmla="*/ 1845748 h 2440849"/>
              <a:gd name="connsiteX1" fmla="*/ 1219205 w 5510397"/>
              <a:gd name="connsiteY1" fmla="*/ 1838194 h 2440849"/>
              <a:gd name="connsiteX2" fmla="*/ 1119844 w 5510397"/>
              <a:gd name="connsiteY2" fmla="*/ 0 h 2440849"/>
              <a:gd name="connsiteX3" fmla="*/ 1517292 w 5510397"/>
              <a:gd name="connsiteY3" fmla="*/ 44712 h 2440849"/>
              <a:gd name="connsiteX4" fmla="*/ 1788084 w 5510397"/>
              <a:gd name="connsiteY4" fmla="*/ 1836369 h 2440849"/>
              <a:gd name="connsiteX5" fmla="*/ 3720665 w 5510397"/>
              <a:gd name="connsiteY5" fmla="*/ 1825192 h 2440849"/>
              <a:gd name="connsiteX6" fmla="*/ 3881168 w 5510397"/>
              <a:gd name="connsiteY6" fmla="*/ 1872978 h 2440849"/>
              <a:gd name="connsiteX7" fmla="*/ 5510397 w 5510397"/>
              <a:gd name="connsiteY7" fmla="*/ 1828528 h 2440849"/>
              <a:gd name="connsiteX8" fmla="*/ 5505861 w 5510397"/>
              <a:gd name="connsiteY8" fmla="*/ 2426335 h 2440849"/>
              <a:gd name="connsiteX9" fmla="*/ 4954318 w 5510397"/>
              <a:gd name="connsiteY9" fmla="*/ 2440849 h 2440849"/>
              <a:gd name="connsiteX10" fmla="*/ 4944793 w 5510397"/>
              <a:gd name="connsiteY10" fmla="*/ 2178911 h 2440849"/>
              <a:gd name="connsiteX11" fmla="*/ 4473759 w 5510397"/>
              <a:gd name="connsiteY11" fmla="*/ 2193427 h 2440849"/>
              <a:gd name="connsiteX12" fmla="*/ 4086410 w 5510397"/>
              <a:gd name="connsiteY12" fmla="*/ 2392998 h 2440849"/>
              <a:gd name="connsiteX13" fmla="*/ 3791134 w 5510397"/>
              <a:gd name="connsiteY13" fmla="*/ 2223589 h 2440849"/>
              <a:gd name="connsiteX14" fmla="*/ 3783073 w 5510397"/>
              <a:gd name="connsiteY14" fmla="*/ 2311691 h 2440849"/>
              <a:gd name="connsiteX15" fmla="*/ 424310 w 5510397"/>
              <a:gd name="connsiteY15" fmla="*/ 2315131 h 2440849"/>
              <a:gd name="connsiteX16" fmla="*/ 0 w 5510397"/>
              <a:gd name="connsiteY16" fmla="*/ 1845748 h 2440849"/>
              <a:gd name="connsiteX0" fmla="*/ 0 w 5510397"/>
              <a:gd name="connsiteY0" fmla="*/ 1880525 h 2475626"/>
              <a:gd name="connsiteX1" fmla="*/ 1219205 w 5510397"/>
              <a:gd name="connsiteY1" fmla="*/ 1872971 h 2475626"/>
              <a:gd name="connsiteX2" fmla="*/ 1119844 w 5510397"/>
              <a:gd name="connsiteY2" fmla="*/ 0 h 2475626"/>
              <a:gd name="connsiteX3" fmla="*/ 1517292 w 5510397"/>
              <a:gd name="connsiteY3" fmla="*/ 79489 h 2475626"/>
              <a:gd name="connsiteX4" fmla="*/ 1788084 w 5510397"/>
              <a:gd name="connsiteY4" fmla="*/ 1871146 h 2475626"/>
              <a:gd name="connsiteX5" fmla="*/ 3720665 w 5510397"/>
              <a:gd name="connsiteY5" fmla="*/ 1859969 h 2475626"/>
              <a:gd name="connsiteX6" fmla="*/ 3881168 w 5510397"/>
              <a:gd name="connsiteY6" fmla="*/ 1907755 h 2475626"/>
              <a:gd name="connsiteX7" fmla="*/ 5510397 w 5510397"/>
              <a:gd name="connsiteY7" fmla="*/ 1863305 h 2475626"/>
              <a:gd name="connsiteX8" fmla="*/ 5505861 w 5510397"/>
              <a:gd name="connsiteY8" fmla="*/ 2461112 h 2475626"/>
              <a:gd name="connsiteX9" fmla="*/ 4954318 w 5510397"/>
              <a:gd name="connsiteY9" fmla="*/ 2475626 h 2475626"/>
              <a:gd name="connsiteX10" fmla="*/ 4944793 w 5510397"/>
              <a:gd name="connsiteY10" fmla="*/ 2213688 h 2475626"/>
              <a:gd name="connsiteX11" fmla="*/ 4473759 w 5510397"/>
              <a:gd name="connsiteY11" fmla="*/ 2228204 h 2475626"/>
              <a:gd name="connsiteX12" fmla="*/ 4086410 w 5510397"/>
              <a:gd name="connsiteY12" fmla="*/ 2427775 h 2475626"/>
              <a:gd name="connsiteX13" fmla="*/ 3791134 w 5510397"/>
              <a:gd name="connsiteY13" fmla="*/ 2258366 h 2475626"/>
              <a:gd name="connsiteX14" fmla="*/ 3783073 w 5510397"/>
              <a:gd name="connsiteY14" fmla="*/ 2346468 h 2475626"/>
              <a:gd name="connsiteX15" fmla="*/ 424310 w 5510397"/>
              <a:gd name="connsiteY15" fmla="*/ 2349908 h 2475626"/>
              <a:gd name="connsiteX16" fmla="*/ 0 w 5510397"/>
              <a:gd name="connsiteY16" fmla="*/ 1880525 h 2475626"/>
              <a:gd name="connsiteX0" fmla="*/ 0 w 7010259"/>
              <a:gd name="connsiteY0" fmla="*/ 1880525 h 2475626"/>
              <a:gd name="connsiteX1" fmla="*/ 1219205 w 7010259"/>
              <a:gd name="connsiteY1" fmla="*/ 1872971 h 2475626"/>
              <a:gd name="connsiteX2" fmla="*/ 1119844 w 7010259"/>
              <a:gd name="connsiteY2" fmla="*/ 0 h 2475626"/>
              <a:gd name="connsiteX3" fmla="*/ 1517292 w 7010259"/>
              <a:gd name="connsiteY3" fmla="*/ 79489 h 2475626"/>
              <a:gd name="connsiteX4" fmla="*/ 1788084 w 7010259"/>
              <a:gd name="connsiteY4" fmla="*/ 1871146 h 2475626"/>
              <a:gd name="connsiteX5" fmla="*/ 3720665 w 7010259"/>
              <a:gd name="connsiteY5" fmla="*/ 1859969 h 2475626"/>
              <a:gd name="connsiteX6" fmla="*/ 3881168 w 7010259"/>
              <a:gd name="connsiteY6" fmla="*/ 1907755 h 2475626"/>
              <a:gd name="connsiteX7" fmla="*/ 7010259 w 7010259"/>
              <a:gd name="connsiteY7" fmla="*/ 1674643 h 2475626"/>
              <a:gd name="connsiteX8" fmla="*/ 5505861 w 7010259"/>
              <a:gd name="connsiteY8" fmla="*/ 2461112 h 2475626"/>
              <a:gd name="connsiteX9" fmla="*/ 4954318 w 7010259"/>
              <a:gd name="connsiteY9" fmla="*/ 2475626 h 2475626"/>
              <a:gd name="connsiteX10" fmla="*/ 4944793 w 7010259"/>
              <a:gd name="connsiteY10" fmla="*/ 2213688 h 2475626"/>
              <a:gd name="connsiteX11" fmla="*/ 4473759 w 7010259"/>
              <a:gd name="connsiteY11" fmla="*/ 2228204 h 2475626"/>
              <a:gd name="connsiteX12" fmla="*/ 4086410 w 7010259"/>
              <a:gd name="connsiteY12" fmla="*/ 2427775 h 2475626"/>
              <a:gd name="connsiteX13" fmla="*/ 3791134 w 7010259"/>
              <a:gd name="connsiteY13" fmla="*/ 2258366 h 2475626"/>
              <a:gd name="connsiteX14" fmla="*/ 3783073 w 7010259"/>
              <a:gd name="connsiteY14" fmla="*/ 2346468 h 2475626"/>
              <a:gd name="connsiteX15" fmla="*/ 424310 w 7010259"/>
              <a:gd name="connsiteY15" fmla="*/ 2349908 h 2475626"/>
              <a:gd name="connsiteX16" fmla="*/ 0 w 7010259"/>
              <a:gd name="connsiteY16" fmla="*/ 1880525 h 2475626"/>
              <a:gd name="connsiteX0" fmla="*/ 0 w 7010259"/>
              <a:gd name="connsiteY0" fmla="*/ 1880525 h 2475626"/>
              <a:gd name="connsiteX1" fmla="*/ 1219205 w 7010259"/>
              <a:gd name="connsiteY1" fmla="*/ 1872971 h 2475626"/>
              <a:gd name="connsiteX2" fmla="*/ 1119844 w 7010259"/>
              <a:gd name="connsiteY2" fmla="*/ 0 h 2475626"/>
              <a:gd name="connsiteX3" fmla="*/ 1517292 w 7010259"/>
              <a:gd name="connsiteY3" fmla="*/ 79489 h 2475626"/>
              <a:gd name="connsiteX4" fmla="*/ 1788084 w 7010259"/>
              <a:gd name="connsiteY4" fmla="*/ 1871146 h 2475626"/>
              <a:gd name="connsiteX5" fmla="*/ 3720665 w 7010259"/>
              <a:gd name="connsiteY5" fmla="*/ 1859969 h 2475626"/>
              <a:gd name="connsiteX6" fmla="*/ 4550917 w 7010259"/>
              <a:gd name="connsiteY6" fmla="*/ 1728526 h 2475626"/>
              <a:gd name="connsiteX7" fmla="*/ 7010259 w 7010259"/>
              <a:gd name="connsiteY7" fmla="*/ 1674643 h 2475626"/>
              <a:gd name="connsiteX8" fmla="*/ 5505861 w 7010259"/>
              <a:gd name="connsiteY8" fmla="*/ 2461112 h 2475626"/>
              <a:gd name="connsiteX9" fmla="*/ 4954318 w 7010259"/>
              <a:gd name="connsiteY9" fmla="*/ 2475626 h 2475626"/>
              <a:gd name="connsiteX10" fmla="*/ 4944793 w 7010259"/>
              <a:gd name="connsiteY10" fmla="*/ 2213688 h 2475626"/>
              <a:gd name="connsiteX11" fmla="*/ 4473759 w 7010259"/>
              <a:gd name="connsiteY11" fmla="*/ 2228204 h 2475626"/>
              <a:gd name="connsiteX12" fmla="*/ 4086410 w 7010259"/>
              <a:gd name="connsiteY12" fmla="*/ 2427775 h 2475626"/>
              <a:gd name="connsiteX13" fmla="*/ 3791134 w 7010259"/>
              <a:gd name="connsiteY13" fmla="*/ 2258366 h 2475626"/>
              <a:gd name="connsiteX14" fmla="*/ 3783073 w 7010259"/>
              <a:gd name="connsiteY14" fmla="*/ 2346468 h 2475626"/>
              <a:gd name="connsiteX15" fmla="*/ 424310 w 7010259"/>
              <a:gd name="connsiteY15" fmla="*/ 2349908 h 2475626"/>
              <a:gd name="connsiteX16" fmla="*/ 0 w 7010259"/>
              <a:gd name="connsiteY16" fmla="*/ 1880525 h 2475626"/>
              <a:gd name="connsiteX0" fmla="*/ 0 w 7015156"/>
              <a:gd name="connsiteY0" fmla="*/ 1880525 h 2498844"/>
              <a:gd name="connsiteX1" fmla="*/ 1219205 w 7015156"/>
              <a:gd name="connsiteY1" fmla="*/ 1872971 h 2498844"/>
              <a:gd name="connsiteX2" fmla="*/ 1119844 w 7015156"/>
              <a:gd name="connsiteY2" fmla="*/ 0 h 2498844"/>
              <a:gd name="connsiteX3" fmla="*/ 1517292 w 7015156"/>
              <a:gd name="connsiteY3" fmla="*/ 79489 h 2498844"/>
              <a:gd name="connsiteX4" fmla="*/ 1788084 w 7015156"/>
              <a:gd name="connsiteY4" fmla="*/ 1871146 h 2498844"/>
              <a:gd name="connsiteX5" fmla="*/ 3720665 w 7015156"/>
              <a:gd name="connsiteY5" fmla="*/ 1859969 h 2498844"/>
              <a:gd name="connsiteX6" fmla="*/ 4550917 w 7015156"/>
              <a:gd name="connsiteY6" fmla="*/ 1728526 h 2498844"/>
              <a:gd name="connsiteX7" fmla="*/ 7010259 w 7015156"/>
              <a:gd name="connsiteY7" fmla="*/ 1674643 h 2498844"/>
              <a:gd name="connsiteX8" fmla="*/ 7015156 w 7015156"/>
              <a:gd name="connsiteY8" fmla="*/ 2498844 h 2498844"/>
              <a:gd name="connsiteX9" fmla="*/ 4954318 w 7015156"/>
              <a:gd name="connsiteY9" fmla="*/ 2475626 h 2498844"/>
              <a:gd name="connsiteX10" fmla="*/ 4944793 w 7015156"/>
              <a:gd name="connsiteY10" fmla="*/ 2213688 h 2498844"/>
              <a:gd name="connsiteX11" fmla="*/ 4473759 w 7015156"/>
              <a:gd name="connsiteY11" fmla="*/ 2228204 h 2498844"/>
              <a:gd name="connsiteX12" fmla="*/ 4086410 w 7015156"/>
              <a:gd name="connsiteY12" fmla="*/ 2427775 h 2498844"/>
              <a:gd name="connsiteX13" fmla="*/ 3791134 w 7015156"/>
              <a:gd name="connsiteY13" fmla="*/ 2258366 h 2498844"/>
              <a:gd name="connsiteX14" fmla="*/ 3783073 w 7015156"/>
              <a:gd name="connsiteY14" fmla="*/ 2346468 h 2498844"/>
              <a:gd name="connsiteX15" fmla="*/ 424310 w 7015156"/>
              <a:gd name="connsiteY15" fmla="*/ 2349908 h 2498844"/>
              <a:gd name="connsiteX16" fmla="*/ 0 w 7015156"/>
              <a:gd name="connsiteY16" fmla="*/ 1880525 h 2498844"/>
              <a:gd name="connsiteX0" fmla="*/ 0 w 7015156"/>
              <a:gd name="connsiteY0" fmla="*/ 1880525 h 2498844"/>
              <a:gd name="connsiteX1" fmla="*/ 1219205 w 7015156"/>
              <a:gd name="connsiteY1" fmla="*/ 1872971 h 2498844"/>
              <a:gd name="connsiteX2" fmla="*/ 1119844 w 7015156"/>
              <a:gd name="connsiteY2" fmla="*/ 0 h 2498844"/>
              <a:gd name="connsiteX3" fmla="*/ 1517292 w 7015156"/>
              <a:gd name="connsiteY3" fmla="*/ 79489 h 2498844"/>
              <a:gd name="connsiteX4" fmla="*/ 1788084 w 7015156"/>
              <a:gd name="connsiteY4" fmla="*/ 1871146 h 2498844"/>
              <a:gd name="connsiteX5" fmla="*/ 3720665 w 7015156"/>
              <a:gd name="connsiteY5" fmla="*/ 1859969 h 2498844"/>
              <a:gd name="connsiteX6" fmla="*/ 4550917 w 7015156"/>
              <a:gd name="connsiteY6" fmla="*/ 1728526 h 2498844"/>
              <a:gd name="connsiteX7" fmla="*/ 7010259 w 7015156"/>
              <a:gd name="connsiteY7" fmla="*/ 1674643 h 2498844"/>
              <a:gd name="connsiteX8" fmla="*/ 7015156 w 7015156"/>
              <a:gd name="connsiteY8" fmla="*/ 2498844 h 2498844"/>
              <a:gd name="connsiteX9" fmla="*/ 6057990 w 7015156"/>
              <a:gd name="connsiteY9" fmla="*/ 2475626 h 2498844"/>
              <a:gd name="connsiteX10" fmla="*/ 4944793 w 7015156"/>
              <a:gd name="connsiteY10" fmla="*/ 2213688 h 2498844"/>
              <a:gd name="connsiteX11" fmla="*/ 4473759 w 7015156"/>
              <a:gd name="connsiteY11" fmla="*/ 2228204 h 2498844"/>
              <a:gd name="connsiteX12" fmla="*/ 4086410 w 7015156"/>
              <a:gd name="connsiteY12" fmla="*/ 2427775 h 2498844"/>
              <a:gd name="connsiteX13" fmla="*/ 3791134 w 7015156"/>
              <a:gd name="connsiteY13" fmla="*/ 2258366 h 2498844"/>
              <a:gd name="connsiteX14" fmla="*/ 3783073 w 7015156"/>
              <a:gd name="connsiteY14" fmla="*/ 2346468 h 2498844"/>
              <a:gd name="connsiteX15" fmla="*/ 424310 w 7015156"/>
              <a:gd name="connsiteY15" fmla="*/ 2349908 h 2498844"/>
              <a:gd name="connsiteX16" fmla="*/ 0 w 7015156"/>
              <a:gd name="connsiteY16" fmla="*/ 1880525 h 2498844"/>
              <a:gd name="connsiteX0" fmla="*/ 0 w 7015156"/>
              <a:gd name="connsiteY0" fmla="*/ 1880525 h 2498844"/>
              <a:gd name="connsiteX1" fmla="*/ 1219205 w 7015156"/>
              <a:gd name="connsiteY1" fmla="*/ 1872971 h 2498844"/>
              <a:gd name="connsiteX2" fmla="*/ 1119844 w 7015156"/>
              <a:gd name="connsiteY2" fmla="*/ 0 h 2498844"/>
              <a:gd name="connsiteX3" fmla="*/ 1517292 w 7015156"/>
              <a:gd name="connsiteY3" fmla="*/ 79489 h 2498844"/>
              <a:gd name="connsiteX4" fmla="*/ 1788084 w 7015156"/>
              <a:gd name="connsiteY4" fmla="*/ 1871146 h 2498844"/>
              <a:gd name="connsiteX5" fmla="*/ 3720665 w 7015156"/>
              <a:gd name="connsiteY5" fmla="*/ 1859969 h 2498844"/>
              <a:gd name="connsiteX6" fmla="*/ 4550917 w 7015156"/>
              <a:gd name="connsiteY6" fmla="*/ 1728526 h 2498844"/>
              <a:gd name="connsiteX7" fmla="*/ 7010259 w 7015156"/>
              <a:gd name="connsiteY7" fmla="*/ 1674643 h 2498844"/>
              <a:gd name="connsiteX8" fmla="*/ 7015156 w 7015156"/>
              <a:gd name="connsiteY8" fmla="*/ 2498844 h 2498844"/>
              <a:gd name="connsiteX9" fmla="*/ 6057990 w 7015156"/>
              <a:gd name="connsiteY9" fmla="*/ 2475626 h 2498844"/>
              <a:gd name="connsiteX10" fmla="*/ 6057898 w 7015156"/>
              <a:gd name="connsiteY10" fmla="*/ 2081625 h 2498844"/>
              <a:gd name="connsiteX11" fmla="*/ 4473759 w 7015156"/>
              <a:gd name="connsiteY11" fmla="*/ 2228204 h 2498844"/>
              <a:gd name="connsiteX12" fmla="*/ 4086410 w 7015156"/>
              <a:gd name="connsiteY12" fmla="*/ 2427775 h 2498844"/>
              <a:gd name="connsiteX13" fmla="*/ 3791134 w 7015156"/>
              <a:gd name="connsiteY13" fmla="*/ 2258366 h 2498844"/>
              <a:gd name="connsiteX14" fmla="*/ 3783073 w 7015156"/>
              <a:gd name="connsiteY14" fmla="*/ 2346468 h 2498844"/>
              <a:gd name="connsiteX15" fmla="*/ 424310 w 7015156"/>
              <a:gd name="connsiteY15" fmla="*/ 2349908 h 2498844"/>
              <a:gd name="connsiteX16" fmla="*/ 0 w 7015156"/>
              <a:gd name="connsiteY16" fmla="*/ 1880525 h 2498844"/>
              <a:gd name="connsiteX0" fmla="*/ 0 w 7015156"/>
              <a:gd name="connsiteY0" fmla="*/ 1880525 h 2498844"/>
              <a:gd name="connsiteX1" fmla="*/ 1219205 w 7015156"/>
              <a:gd name="connsiteY1" fmla="*/ 1872971 h 2498844"/>
              <a:gd name="connsiteX2" fmla="*/ 1119844 w 7015156"/>
              <a:gd name="connsiteY2" fmla="*/ 0 h 2498844"/>
              <a:gd name="connsiteX3" fmla="*/ 1517292 w 7015156"/>
              <a:gd name="connsiteY3" fmla="*/ 79489 h 2498844"/>
              <a:gd name="connsiteX4" fmla="*/ 1788084 w 7015156"/>
              <a:gd name="connsiteY4" fmla="*/ 1871146 h 2498844"/>
              <a:gd name="connsiteX5" fmla="*/ 3720665 w 7015156"/>
              <a:gd name="connsiteY5" fmla="*/ 1859969 h 2498844"/>
              <a:gd name="connsiteX6" fmla="*/ 4550917 w 7015156"/>
              <a:gd name="connsiteY6" fmla="*/ 1728526 h 2498844"/>
              <a:gd name="connsiteX7" fmla="*/ 7010259 w 7015156"/>
              <a:gd name="connsiteY7" fmla="*/ 1674643 h 2498844"/>
              <a:gd name="connsiteX8" fmla="*/ 7015156 w 7015156"/>
              <a:gd name="connsiteY8" fmla="*/ 2498844 h 2498844"/>
              <a:gd name="connsiteX9" fmla="*/ 6057990 w 7015156"/>
              <a:gd name="connsiteY9" fmla="*/ 2475626 h 2498844"/>
              <a:gd name="connsiteX10" fmla="*/ 6057898 w 7015156"/>
              <a:gd name="connsiteY10" fmla="*/ 2081625 h 2498844"/>
              <a:gd name="connsiteX11" fmla="*/ 5351037 w 7015156"/>
              <a:gd name="connsiteY11" fmla="*/ 2152739 h 2498844"/>
              <a:gd name="connsiteX12" fmla="*/ 4086410 w 7015156"/>
              <a:gd name="connsiteY12" fmla="*/ 2427775 h 2498844"/>
              <a:gd name="connsiteX13" fmla="*/ 3791134 w 7015156"/>
              <a:gd name="connsiteY13" fmla="*/ 2258366 h 2498844"/>
              <a:gd name="connsiteX14" fmla="*/ 3783073 w 7015156"/>
              <a:gd name="connsiteY14" fmla="*/ 2346468 h 2498844"/>
              <a:gd name="connsiteX15" fmla="*/ 424310 w 7015156"/>
              <a:gd name="connsiteY15" fmla="*/ 2349908 h 2498844"/>
              <a:gd name="connsiteX16" fmla="*/ 0 w 7015156"/>
              <a:gd name="connsiteY16" fmla="*/ 1880525 h 2498844"/>
              <a:gd name="connsiteX0" fmla="*/ 0 w 7015156"/>
              <a:gd name="connsiteY0" fmla="*/ 1880525 h 2498844"/>
              <a:gd name="connsiteX1" fmla="*/ 1219205 w 7015156"/>
              <a:gd name="connsiteY1" fmla="*/ 1872971 h 2498844"/>
              <a:gd name="connsiteX2" fmla="*/ 1119844 w 7015156"/>
              <a:gd name="connsiteY2" fmla="*/ 0 h 2498844"/>
              <a:gd name="connsiteX3" fmla="*/ 1517292 w 7015156"/>
              <a:gd name="connsiteY3" fmla="*/ 79489 h 2498844"/>
              <a:gd name="connsiteX4" fmla="*/ 1788084 w 7015156"/>
              <a:gd name="connsiteY4" fmla="*/ 1871146 h 2498844"/>
              <a:gd name="connsiteX5" fmla="*/ 3720665 w 7015156"/>
              <a:gd name="connsiteY5" fmla="*/ 1859969 h 2498844"/>
              <a:gd name="connsiteX6" fmla="*/ 4550917 w 7015156"/>
              <a:gd name="connsiteY6" fmla="*/ 1728526 h 2498844"/>
              <a:gd name="connsiteX7" fmla="*/ 7010259 w 7015156"/>
              <a:gd name="connsiteY7" fmla="*/ 1674643 h 2498844"/>
              <a:gd name="connsiteX8" fmla="*/ 7015156 w 7015156"/>
              <a:gd name="connsiteY8" fmla="*/ 2498844 h 2498844"/>
              <a:gd name="connsiteX9" fmla="*/ 6057990 w 7015156"/>
              <a:gd name="connsiteY9" fmla="*/ 2475626 h 2498844"/>
              <a:gd name="connsiteX10" fmla="*/ 6057898 w 7015156"/>
              <a:gd name="connsiteY10" fmla="*/ 2081625 h 2498844"/>
              <a:gd name="connsiteX11" fmla="*/ 5351037 w 7015156"/>
              <a:gd name="connsiteY11" fmla="*/ 2152739 h 2498844"/>
              <a:gd name="connsiteX12" fmla="*/ 4897656 w 7015156"/>
              <a:gd name="connsiteY12" fmla="*/ 2408909 h 2498844"/>
              <a:gd name="connsiteX13" fmla="*/ 3791134 w 7015156"/>
              <a:gd name="connsiteY13" fmla="*/ 2258366 h 2498844"/>
              <a:gd name="connsiteX14" fmla="*/ 3783073 w 7015156"/>
              <a:gd name="connsiteY14" fmla="*/ 2346468 h 2498844"/>
              <a:gd name="connsiteX15" fmla="*/ 424310 w 7015156"/>
              <a:gd name="connsiteY15" fmla="*/ 2349908 h 2498844"/>
              <a:gd name="connsiteX16" fmla="*/ 0 w 7015156"/>
              <a:gd name="connsiteY16" fmla="*/ 1880525 h 2498844"/>
              <a:gd name="connsiteX0" fmla="*/ 0 w 7015156"/>
              <a:gd name="connsiteY0" fmla="*/ 1880525 h 2498844"/>
              <a:gd name="connsiteX1" fmla="*/ 1219205 w 7015156"/>
              <a:gd name="connsiteY1" fmla="*/ 1872971 h 2498844"/>
              <a:gd name="connsiteX2" fmla="*/ 1119844 w 7015156"/>
              <a:gd name="connsiteY2" fmla="*/ 0 h 2498844"/>
              <a:gd name="connsiteX3" fmla="*/ 1517292 w 7015156"/>
              <a:gd name="connsiteY3" fmla="*/ 79489 h 2498844"/>
              <a:gd name="connsiteX4" fmla="*/ 1788084 w 7015156"/>
              <a:gd name="connsiteY4" fmla="*/ 1871146 h 2498844"/>
              <a:gd name="connsiteX5" fmla="*/ 3720665 w 7015156"/>
              <a:gd name="connsiteY5" fmla="*/ 1859969 h 2498844"/>
              <a:gd name="connsiteX6" fmla="*/ 4550917 w 7015156"/>
              <a:gd name="connsiteY6" fmla="*/ 1728526 h 2498844"/>
              <a:gd name="connsiteX7" fmla="*/ 7010259 w 7015156"/>
              <a:gd name="connsiteY7" fmla="*/ 1674643 h 2498844"/>
              <a:gd name="connsiteX8" fmla="*/ 7015156 w 7015156"/>
              <a:gd name="connsiteY8" fmla="*/ 2498844 h 2498844"/>
              <a:gd name="connsiteX9" fmla="*/ 6057990 w 7015156"/>
              <a:gd name="connsiteY9" fmla="*/ 2475626 h 2498844"/>
              <a:gd name="connsiteX10" fmla="*/ 6057898 w 7015156"/>
              <a:gd name="connsiteY10" fmla="*/ 2081625 h 2498844"/>
              <a:gd name="connsiteX11" fmla="*/ 5351037 w 7015156"/>
              <a:gd name="connsiteY11" fmla="*/ 2152739 h 2498844"/>
              <a:gd name="connsiteX12" fmla="*/ 4897656 w 7015156"/>
              <a:gd name="connsiteY12" fmla="*/ 2408909 h 2498844"/>
              <a:gd name="connsiteX13" fmla="*/ 4555214 w 7015156"/>
              <a:gd name="connsiteY13" fmla="*/ 2182901 h 2498844"/>
              <a:gd name="connsiteX14" fmla="*/ 3783073 w 7015156"/>
              <a:gd name="connsiteY14" fmla="*/ 2346468 h 2498844"/>
              <a:gd name="connsiteX15" fmla="*/ 424310 w 7015156"/>
              <a:gd name="connsiteY15" fmla="*/ 2349908 h 2498844"/>
              <a:gd name="connsiteX16" fmla="*/ 0 w 7015156"/>
              <a:gd name="connsiteY16" fmla="*/ 1880525 h 2498844"/>
              <a:gd name="connsiteX0" fmla="*/ 0 w 7015156"/>
              <a:gd name="connsiteY0" fmla="*/ 1880525 h 2498844"/>
              <a:gd name="connsiteX1" fmla="*/ 1219205 w 7015156"/>
              <a:gd name="connsiteY1" fmla="*/ 1872971 h 2498844"/>
              <a:gd name="connsiteX2" fmla="*/ 1119844 w 7015156"/>
              <a:gd name="connsiteY2" fmla="*/ 0 h 2498844"/>
              <a:gd name="connsiteX3" fmla="*/ 1517292 w 7015156"/>
              <a:gd name="connsiteY3" fmla="*/ 79489 h 2498844"/>
              <a:gd name="connsiteX4" fmla="*/ 1788084 w 7015156"/>
              <a:gd name="connsiteY4" fmla="*/ 1871146 h 2498844"/>
              <a:gd name="connsiteX5" fmla="*/ 3720665 w 7015156"/>
              <a:gd name="connsiteY5" fmla="*/ 1859969 h 2498844"/>
              <a:gd name="connsiteX6" fmla="*/ 4550917 w 7015156"/>
              <a:gd name="connsiteY6" fmla="*/ 1728526 h 2498844"/>
              <a:gd name="connsiteX7" fmla="*/ 7010259 w 7015156"/>
              <a:gd name="connsiteY7" fmla="*/ 1674643 h 2498844"/>
              <a:gd name="connsiteX8" fmla="*/ 7015156 w 7015156"/>
              <a:gd name="connsiteY8" fmla="*/ 2498844 h 2498844"/>
              <a:gd name="connsiteX9" fmla="*/ 6057990 w 7015156"/>
              <a:gd name="connsiteY9" fmla="*/ 2475626 h 2498844"/>
              <a:gd name="connsiteX10" fmla="*/ 6057898 w 7015156"/>
              <a:gd name="connsiteY10" fmla="*/ 2081625 h 2498844"/>
              <a:gd name="connsiteX11" fmla="*/ 5351037 w 7015156"/>
              <a:gd name="connsiteY11" fmla="*/ 2152739 h 2498844"/>
              <a:gd name="connsiteX12" fmla="*/ 4897656 w 7015156"/>
              <a:gd name="connsiteY12" fmla="*/ 2408909 h 2498844"/>
              <a:gd name="connsiteX13" fmla="*/ 4555214 w 7015156"/>
              <a:gd name="connsiteY13" fmla="*/ 2182901 h 2498844"/>
              <a:gd name="connsiteX14" fmla="*/ 4330193 w 7015156"/>
              <a:gd name="connsiteY14" fmla="*/ 2403066 h 2498844"/>
              <a:gd name="connsiteX15" fmla="*/ 424310 w 7015156"/>
              <a:gd name="connsiteY15" fmla="*/ 2349908 h 2498844"/>
              <a:gd name="connsiteX16" fmla="*/ 0 w 7015156"/>
              <a:gd name="connsiteY16" fmla="*/ 1880525 h 2498844"/>
              <a:gd name="connsiteX0" fmla="*/ 0 w 7015156"/>
              <a:gd name="connsiteY0" fmla="*/ 1880525 h 2498844"/>
              <a:gd name="connsiteX1" fmla="*/ 1219205 w 7015156"/>
              <a:gd name="connsiteY1" fmla="*/ 1872971 h 2498844"/>
              <a:gd name="connsiteX2" fmla="*/ 1119844 w 7015156"/>
              <a:gd name="connsiteY2" fmla="*/ 0 h 2498844"/>
              <a:gd name="connsiteX3" fmla="*/ 1517292 w 7015156"/>
              <a:gd name="connsiteY3" fmla="*/ 79489 h 2498844"/>
              <a:gd name="connsiteX4" fmla="*/ 1788084 w 7015156"/>
              <a:gd name="connsiteY4" fmla="*/ 1871146 h 2498844"/>
              <a:gd name="connsiteX5" fmla="*/ 3720665 w 7015156"/>
              <a:gd name="connsiteY5" fmla="*/ 1859969 h 2498844"/>
              <a:gd name="connsiteX6" fmla="*/ 4550917 w 7015156"/>
              <a:gd name="connsiteY6" fmla="*/ 1728526 h 2498844"/>
              <a:gd name="connsiteX7" fmla="*/ 7010259 w 7015156"/>
              <a:gd name="connsiteY7" fmla="*/ 1674643 h 2498844"/>
              <a:gd name="connsiteX8" fmla="*/ 7015156 w 7015156"/>
              <a:gd name="connsiteY8" fmla="*/ 2498844 h 2498844"/>
              <a:gd name="connsiteX9" fmla="*/ 6057990 w 7015156"/>
              <a:gd name="connsiteY9" fmla="*/ 2475626 h 2498844"/>
              <a:gd name="connsiteX10" fmla="*/ 6057898 w 7015156"/>
              <a:gd name="connsiteY10" fmla="*/ 2081625 h 2498844"/>
              <a:gd name="connsiteX11" fmla="*/ 5351037 w 7015156"/>
              <a:gd name="connsiteY11" fmla="*/ 2152739 h 2498844"/>
              <a:gd name="connsiteX12" fmla="*/ 4897656 w 7015156"/>
              <a:gd name="connsiteY12" fmla="*/ 2408909 h 2498844"/>
              <a:gd name="connsiteX13" fmla="*/ 4555214 w 7015156"/>
              <a:gd name="connsiteY13" fmla="*/ 2182901 h 2498844"/>
              <a:gd name="connsiteX14" fmla="*/ 4349060 w 7015156"/>
              <a:gd name="connsiteY14" fmla="*/ 2365334 h 2498844"/>
              <a:gd name="connsiteX15" fmla="*/ 424310 w 7015156"/>
              <a:gd name="connsiteY15" fmla="*/ 2349908 h 2498844"/>
              <a:gd name="connsiteX16" fmla="*/ 0 w 7015156"/>
              <a:gd name="connsiteY16" fmla="*/ 1880525 h 2498844"/>
              <a:gd name="connsiteX0" fmla="*/ 0 w 7015156"/>
              <a:gd name="connsiteY0" fmla="*/ 1880525 h 2498844"/>
              <a:gd name="connsiteX1" fmla="*/ 1219205 w 7015156"/>
              <a:gd name="connsiteY1" fmla="*/ 1872971 h 2498844"/>
              <a:gd name="connsiteX2" fmla="*/ 1119844 w 7015156"/>
              <a:gd name="connsiteY2" fmla="*/ 0 h 2498844"/>
              <a:gd name="connsiteX3" fmla="*/ 1517292 w 7015156"/>
              <a:gd name="connsiteY3" fmla="*/ 79489 h 2498844"/>
              <a:gd name="connsiteX4" fmla="*/ 1788084 w 7015156"/>
              <a:gd name="connsiteY4" fmla="*/ 1871146 h 2498844"/>
              <a:gd name="connsiteX5" fmla="*/ 3607468 w 7015156"/>
              <a:gd name="connsiteY5" fmla="*/ 1793937 h 2498844"/>
              <a:gd name="connsiteX6" fmla="*/ 4550917 w 7015156"/>
              <a:gd name="connsiteY6" fmla="*/ 1728526 h 2498844"/>
              <a:gd name="connsiteX7" fmla="*/ 7010259 w 7015156"/>
              <a:gd name="connsiteY7" fmla="*/ 1674643 h 2498844"/>
              <a:gd name="connsiteX8" fmla="*/ 7015156 w 7015156"/>
              <a:gd name="connsiteY8" fmla="*/ 2498844 h 2498844"/>
              <a:gd name="connsiteX9" fmla="*/ 6057990 w 7015156"/>
              <a:gd name="connsiteY9" fmla="*/ 2475626 h 2498844"/>
              <a:gd name="connsiteX10" fmla="*/ 6057898 w 7015156"/>
              <a:gd name="connsiteY10" fmla="*/ 2081625 h 2498844"/>
              <a:gd name="connsiteX11" fmla="*/ 5351037 w 7015156"/>
              <a:gd name="connsiteY11" fmla="*/ 2152739 h 2498844"/>
              <a:gd name="connsiteX12" fmla="*/ 4897656 w 7015156"/>
              <a:gd name="connsiteY12" fmla="*/ 2408909 h 2498844"/>
              <a:gd name="connsiteX13" fmla="*/ 4555214 w 7015156"/>
              <a:gd name="connsiteY13" fmla="*/ 2182901 h 2498844"/>
              <a:gd name="connsiteX14" fmla="*/ 4349060 w 7015156"/>
              <a:gd name="connsiteY14" fmla="*/ 2365334 h 2498844"/>
              <a:gd name="connsiteX15" fmla="*/ 424310 w 7015156"/>
              <a:gd name="connsiteY15" fmla="*/ 2349908 h 2498844"/>
              <a:gd name="connsiteX16" fmla="*/ 0 w 7015156"/>
              <a:gd name="connsiteY16" fmla="*/ 1880525 h 2498844"/>
              <a:gd name="connsiteX0" fmla="*/ 0 w 7015156"/>
              <a:gd name="connsiteY0" fmla="*/ 1880525 h 2498844"/>
              <a:gd name="connsiteX1" fmla="*/ 1219205 w 7015156"/>
              <a:gd name="connsiteY1" fmla="*/ 1872971 h 2498844"/>
              <a:gd name="connsiteX2" fmla="*/ 1119844 w 7015156"/>
              <a:gd name="connsiteY2" fmla="*/ 0 h 2498844"/>
              <a:gd name="connsiteX3" fmla="*/ 1517292 w 7015156"/>
              <a:gd name="connsiteY3" fmla="*/ 79489 h 2498844"/>
              <a:gd name="connsiteX4" fmla="*/ 1778650 w 7015156"/>
              <a:gd name="connsiteY4" fmla="*/ 1710784 h 2498844"/>
              <a:gd name="connsiteX5" fmla="*/ 3607468 w 7015156"/>
              <a:gd name="connsiteY5" fmla="*/ 1793937 h 2498844"/>
              <a:gd name="connsiteX6" fmla="*/ 4550917 w 7015156"/>
              <a:gd name="connsiteY6" fmla="*/ 1728526 h 2498844"/>
              <a:gd name="connsiteX7" fmla="*/ 7010259 w 7015156"/>
              <a:gd name="connsiteY7" fmla="*/ 1674643 h 2498844"/>
              <a:gd name="connsiteX8" fmla="*/ 7015156 w 7015156"/>
              <a:gd name="connsiteY8" fmla="*/ 2498844 h 2498844"/>
              <a:gd name="connsiteX9" fmla="*/ 6057990 w 7015156"/>
              <a:gd name="connsiteY9" fmla="*/ 2475626 h 2498844"/>
              <a:gd name="connsiteX10" fmla="*/ 6057898 w 7015156"/>
              <a:gd name="connsiteY10" fmla="*/ 2081625 h 2498844"/>
              <a:gd name="connsiteX11" fmla="*/ 5351037 w 7015156"/>
              <a:gd name="connsiteY11" fmla="*/ 2152739 h 2498844"/>
              <a:gd name="connsiteX12" fmla="*/ 4897656 w 7015156"/>
              <a:gd name="connsiteY12" fmla="*/ 2408909 h 2498844"/>
              <a:gd name="connsiteX13" fmla="*/ 4555214 w 7015156"/>
              <a:gd name="connsiteY13" fmla="*/ 2182901 h 2498844"/>
              <a:gd name="connsiteX14" fmla="*/ 4349060 w 7015156"/>
              <a:gd name="connsiteY14" fmla="*/ 2365334 h 2498844"/>
              <a:gd name="connsiteX15" fmla="*/ 424310 w 7015156"/>
              <a:gd name="connsiteY15" fmla="*/ 2349908 h 2498844"/>
              <a:gd name="connsiteX16" fmla="*/ 0 w 7015156"/>
              <a:gd name="connsiteY16" fmla="*/ 1880525 h 2498844"/>
              <a:gd name="connsiteX0" fmla="*/ 0 w 7015156"/>
              <a:gd name="connsiteY0" fmla="*/ 1880525 h 2498844"/>
              <a:gd name="connsiteX1" fmla="*/ 1228637 w 7015156"/>
              <a:gd name="connsiteY1" fmla="*/ 1759774 h 2498844"/>
              <a:gd name="connsiteX2" fmla="*/ 1119844 w 7015156"/>
              <a:gd name="connsiteY2" fmla="*/ 0 h 2498844"/>
              <a:gd name="connsiteX3" fmla="*/ 1517292 w 7015156"/>
              <a:gd name="connsiteY3" fmla="*/ 79489 h 2498844"/>
              <a:gd name="connsiteX4" fmla="*/ 1778650 w 7015156"/>
              <a:gd name="connsiteY4" fmla="*/ 1710784 h 2498844"/>
              <a:gd name="connsiteX5" fmla="*/ 3607468 w 7015156"/>
              <a:gd name="connsiteY5" fmla="*/ 1793937 h 2498844"/>
              <a:gd name="connsiteX6" fmla="*/ 4550917 w 7015156"/>
              <a:gd name="connsiteY6" fmla="*/ 1728526 h 2498844"/>
              <a:gd name="connsiteX7" fmla="*/ 7010259 w 7015156"/>
              <a:gd name="connsiteY7" fmla="*/ 1674643 h 2498844"/>
              <a:gd name="connsiteX8" fmla="*/ 7015156 w 7015156"/>
              <a:gd name="connsiteY8" fmla="*/ 2498844 h 2498844"/>
              <a:gd name="connsiteX9" fmla="*/ 6057990 w 7015156"/>
              <a:gd name="connsiteY9" fmla="*/ 2475626 h 2498844"/>
              <a:gd name="connsiteX10" fmla="*/ 6057898 w 7015156"/>
              <a:gd name="connsiteY10" fmla="*/ 2081625 h 2498844"/>
              <a:gd name="connsiteX11" fmla="*/ 5351037 w 7015156"/>
              <a:gd name="connsiteY11" fmla="*/ 2152739 h 2498844"/>
              <a:gd name="connsiteX12" fmla="*/ 4897656 w 7015156"/>
              <a:gd name="connsiteY12" fmla="*/ 2408909 h 2498844"/>
              <a:gd name="connsiteX13" fmla="*/ 4555214 w 7015156"/>
              <a:gd name="connsiteY13" fmla="*/ 2182901 h 2498844"/>
              <a:gd name="connsiteX14" fmla="*/ 4349060 w 7015156"/>
              <a:gd name="connsiteY14" fmla="*/ 2365334 h 2498844"/>
              <a:gd name="connsiteX15" fmla="*/ 424310 w 7015156"/>
              <a:gd name="connsiteY15" fmla="*/ 2349908 h 2498844"/>
              <a:gd name="connsiteX16" fmla="*/ 0 w 7015156"/>
              <a:gd name="connsiteY16" fmla="*/ 1880525 h 2498844"/>
              <a:gd name="connsiteX0" fmla="*/ 0 w 7015156"/>
              <a:gd name="connsiteY0" fmla="*/ 1880525 h 2498844"/>
              <a:gd name="connsiteX1" fmla="*/ 1228637 w 7015156"/>
              <a:gd name="connsiteY1" fmla="*/ 1759774 h 2498844"/>
              <a:gd name="connsiteX2" fmla="*/ 1119844 w 7015156"/>
              <a:gd name="connsiteY2" fmla="*/ 0 h 2498844"/>
              <a:gd name="connsiteX3" fmla="*/ 1517292 w 7015156"/>
              <a:gd name="connsiteY3" fmla="*/ 79489 h 2498844"/>
              <a:gd name="connsiteX4" fmla="*/ 1778650 w 7015156"/>
              <a:gd name="connsiteY4" fmla="*/ 1710784 h 2498844"/>
              <a:gd name="connsiteX5" fmla="*/ 3607468 w 7015156"/>
              <a:gd name="connsiteY5" fmla="*/ 1793937 h 2498844"/>
              <a:gd name="connsiteX6" fmla="*/ 4550917 w 7015156"/>
              <a:gd name="connsiteY6" fmla="*/ 1558731 h 2498844"/>
              <a:gd name="connsiteX7" fmla="*/ 7010259 w 7015156"/>
              <a:gd name="connsiteY7" fmla="*/ 1674643 h 2498844"/>
              <a:gd name="connsiteX8" fmla="*/ 7015156 w 7015156"/>
              <a:gd name="connsiteY8" fmla="*/ 2498844 h 2498844"/>
              <a:gd name="connsiteX9" fmla="*/ 6057990 w 7015156"/>
              <a:gd name="connsiteY9" fmla="*/ 2475626 h 2498844"/>
              <a:gd name="connsiteX10" fmla="*/ 6057898 w 7015156"/>
              <a:gd name="connsiteY10" fmla="*/ 2081625 h 2498844"/>
              <a:gd name="connsiteX11" fmla="*/ 5351037 w 7015156"/>
              <a:gd name="connsiteY11" fmla="*/ 2152739 h 2498844"/>
              <a:gd name="connsiteX12" fmla="*/ 4897656 w 7015156"/>
              <a:gd name="connsiteY12" fmla="*/ 2408909 h 2498844"/>
              <a:gd name="connsiteX13" fmla="*/ 4555214 w 7015156"/>
              <a:gd name="connsiteY13" fmla="*/ 2182901 h 2498844"/>
              <a:gd name="connsiteX14" fmla="*/ 4349060 w 7015156"/>
              <a:gd name="connsiteY14" fmla="*/ 2365334 h 2498844"/>
              <a:gd name="connsiteX15" fmla="*/ 424310 w 7015156"/>
              <a:gd name="connsiteY15" fmla="*/ 2349908 h 2498844"/>
              <a:gd name="connsiteX16" fmla="*/ 0 w 7015156"/>
              <a:gd name="connsiteY16" fmla="*/ 1880525 h 2498844"/>
              <a:gd name="connsiteX0" fmla="*/ 0 w 7029235"/>
              <a:gd name="connsiteY0" fmla="*/ 1880525 h 2498844"/>
              <a:gd name="connsiteX1" fmla="*/ 1228637 w 7029235"/>
              <a:gd name="connsiteY1" fmla="*/ 1759774 h 2498844"/>
              <a:gd name="connsiteX2" fmla="*/ 1119844 w 7029235"/>
              <a:gd name="connsiteY2" fmla="*/ 0 h 2498844"/>
              <a:gd name="connsiteX3" fmla="*/ 1517292 w 7029235"/>
              <a:gd name="connsiteY3" fmla="*/ 79489 h 2498844"/>
              <a:gd name="connsiteX4" fmla="*/ 1778650 w 7029235"/>
              <a:gd name="connsiteY4" fmla="*/ 1710784 h 2498844"/>
              <a:gd name="connsiteX5" fmla="*/ 3607468 w 7029235"/>
              <a:gd name="connsiteY5" fmla="*/ 1793937 h 2498844"/>
              <a:gd name="connsiteX6" fmla="*/ 4550917 w 7029235"/>
              <a:gd name="connsiteY6" fmla="*/ 1558731 h 2498844"/>
              <a:gd name="connsiteX7" fmla="*/ 7029126 w 7029235"/>
              <a:gd name="connsiteY7" fmla="*/ 1504848 h 2498844"/>
              <a:gd name="connsiteX8" fmla="*/ 7015156 w 7029235"/>
              <a:gd name="connsiteY8" fmla="*/ 2498844 h 2498844"/>
              <a:gd name="connsiteX9" fmla="*/ 6057990 w 7029235"/>
              <a:gd name="connsiteY9" fmla="*/ 2475626 h 2498844"/>
              <a:gd name="connsiteX10" fmla="*/ 6057898 w 7029235"/>
              <a:gd name="connsiteY10" fmla="*/ 2081625 h 2498844"/>
              <a:gd name="connsiteX11" fmla="*/ 5351037 w 7029235"/>
              <a:gd name="connsiteY11" fmla="*/ 2152739 h 2498844"/>
              <a:gd name="connsiteX12" fmla="*/ 4897656 w 7029235"/>
              <a:gd name="connsiteY12" fmla="*/ 2408909 h 2498844"/>
              <a:gd name="connsiteX13" fmla="*/ 4555214 w 7029235"/>
              <a:gd name="connsiteY13" fmla="*/ 2182901 h 2498844"/>
              <a:gd name="connsiteX14" fmla="*/ 4349060 w 7029235"/>
              <a:gd name="connsiteY14" fmla="*/ 2365334 h 2498844"/>
              <a:gd name="connsiteX15" fmla="*/ 424310 w 7029235"/>
              <a:gd name="connsiteY15" fmla="*/ 2349908 h 2498844"/>
              <a:gd name="connsiteX16" fmla="*/ 0 w 7029235"/>
              <a:gd name="connsiteY16" fmla="*/ 1880525 h 2498844"/>
              <a:gd name="connsiteX0" fmla="*/ 0 w 7029235"/>
              <a:gd name="connsiteY0" fmla="*/ 1880525 h 2498844"/>
              <a:gd name="connsiteX1" fmla="*/ 1228637 w 7029235"/>
              <a:gd name="connsiteY1" fmla="*/ 1759774 h 2498844"/>
              <a:gd name="connsiteX2" fmla="*/ 1119844 w 7029235"/>
              <a:gd name="connsiteY2" fmla="*/ 0 h 2498844"/>
              <a:gd name="connsiteX3" fmla="*/ 1517292 w 7029235"/>
              <a:gd name="connsiteY3" fmla="*/ 79489 h 2498844"/>
              <a:gd name="connsiteX4" fmla="*/ 1778650 w 7029235"/>
              <a:gd name="connsiteY4" fmla="*/ 1710784 h 2498844"/>
              <a:gd name="connsiteX5" fmla="*/ 3513138 w 7029235"/>
              <a:gd name="connsiteY5" fmla="*/ 1595842 h 2498844"/>
              <a:gd name="connsiteX6" fmla="*/ 4550917 w 7029235"/>
              <a:gd name="connsiteY6" fmla="*/ 1558731 h 2498844"/>
              <a:gd name="connsiteX7" fmla="*/ 7029126 w 7029235"/>
              <a:gd name="connsiteY7" fmla="*/ 1504848 h 2498844"/>
              <a:gd name="connsiteX8" fmla="*/ 7015156 w 7029235"/>
              <a:gd name="connsiteY8" fmla="*/ 2498844 h 2498844"/>
              <a:gd name="connsiteX9" fmla="*/ 6057990 w 7029235"/>
              <a:gd name="connsiteY9" fmla="*/ 2475626 h 2498844"/>
              <a:gd name="connsiteX10" fmla="*/ 6057898 w 7029235"/>
              <a:gd name="connsiteY10" fmla="*/ 2081625 h 2498844"/>
              <a:gd name="connsiteX11" fmla="*/ 5351037 w 7029235"/>
              <a:gd name="connsiteY11" fmla="*/ 2152739 h 2498844"/>
              <a:gd name="connsiteX12" fmla="*/ 4897656 w 7029235"/>
              <a:gd name="connsiteY12" fmla="*/ 2408909 h 2498844"/>
              <a:gd name="connsiteX13" fmla="*/ 4555214 w 7029235"/>
              <a:gd name="connsiteY13" fmla="*/ 2182901 h 2498844"/>
              <a:gd name="connsiteX14" fmla="*/ 4349060 w 7029235"/>
              <a:gd name="connsiteY14" fmla="*/ 2365334 h 2498844"/>
              <a:gd name="connsiteX15" fmla="*/ 424310 w 7029235"/>
              <a:gd name="connsiteY15" fmla="*/ 2349908 h 2498844"/>
              <a:gd name="connsiteX16" fmla="*/ 0 w 7029235"/>
              <a:gd name="connsiteY16" fmla="*/ 1880525 h 2498844"/>
              <a:gd name="connsiteX0" fmla="*/ 0 w 7029235"/>
              <a:gd name="connsiteY0" fmla="*/ 1880525 h 2498844"/>
              <a:gd name="connsiteX1" fmla="*/ 1228637 w 7029235"/>
              <a:gd name="connsiteY1" fmla="*/ 1759774 h 2498844"/>
              <a:gd name="connsiteX2" fmla="*/ 1119844 w 7029235"/>
              <a:gd name="connsiteY2" fmla="*/ 0 h 2498844"/>
              <a:gd name="connsiteX3" fmla="*/ 1517292 w 7029235"/>
              <a:gd name="connsiteY3" fmla="*/ 79489 h 2498844"/>
              <a:gd name="connsiteX4" fmla="*/ 1731485 w 7029235"/>
              <a:gd name="connsiteY4" fmla="*/ 1559855 h 2498844"/>
              <a:gd name="connsiteX5" fmla="*/ 3513138 w 7029235"/>
              <a:gd name="connsiteY5" fmla="*/ 1595842 h 2498844"/>
              <a:gd name="connsiteX6" fmla="*/ 4550917 w 7029235"/>
              <a:gd name="connsiteY6" fmla="*/ 1558731 h 2498844"/>
              <a:gd name="connsiteX7" fmla="*/ 7029126 w 7029235"/>
              <a:gd name="connsiteY7" fmla="*/ 1504848 h 2498844"/>
              <a:gd name="connsiteX8" fmla="*/ 7015156 w 7029235"/>
              <a:gd name="connsiteY8" fmla="*/ 2498844 h 2498844"/>
              <a:gd name="connsiteX9" fmla="*/ 6057990 w 7029235"/>
              <a:gd name="connsiteY9" fmla="*/ 2475626 h 2498844"/>
              <a:gd name="connsiteX10" fmla="*/ 6057898 w 7029235"/>
              <a:gd name="connsiteY10" fmla="*/ 2081625 h 2498844"/>
              <a:gd name="connsiteX11" fmla="*/ 5351037 w 7029235"/>
              <a:gd name="connsiteY11" fmla="*/ 2152739 h 2498844"/>
              <a:gd name="connsiteX12" fmla="*/ 4897656 w 7029235"/>
              <a:gd name="connsiteY12" fmla="*/ 2408909 h 2498844"/>
              <a:gd name="connsiteX13" fmla="*/ 4555214 w 7029235"/>
              <a:gd name="connsiteY13" fmla="*/ 2182901 h 2498844"/>
              <a:gd name="connsiteX14" fmla="*/ 4349060 w 7029235"/>
              <a:gd name="connsiteY14" fmla="*/ 2365334 h 2498844"/>
              <a:gd name="connsiteX15" fmla="*/ 424310 w 7029235"/>
              <a:gd name="connsiteY15" fmla="*/ 2349908 h 2498844"/>
              <a:gd name="connsiteX16" fmla="*/ 0 w 7029235"/>
              <a:gd name="connsiteY16" fmla="*/ 1880525 h 2498844"/>
              <a:gd name="connsiteX0" fmla="*/ 0 w 7029235"/>
              <a:gd name="connsiteY0" fmla="*/ 1880525 h 2498844"/>
              <a:gd name="connsiteX1" fmla="*/ 1153172 w 7029235"/>
              <a:gd name="connsiteY1" fmla="*/ 1561679 h 2498844"/>
              <a:gd name="connsiteX2" fmla="*/ 1119844 w 7029235"/>
              <a:gd name="connsiteY2" fmla="*/ 0 h 2498844"/>
              <a:gd name="connsiteX3" fmla="*/ 1517292 w 7029235"/>
              <a:gd name="connsiteY3" fmla="*/ 79489 h 2498844"/>
              <a:gd name="connsiteX4" fmla="*/ 1731485 w 7029235"/>
              <a:gd name="connsiteY4" fmla="*/ 1559855 h 2498844"/>
              <a:gd name="connsiteX5" fmla="*/ 3513138 w 7029235"/>
              <a:gd name="connsiteY5" fmla="*/ 1595842 h 2498844"/>
              <a:gd name="connsiteX6" fmla="*/ 4550917 w 7029235"/>
              <a:gd name="connsiteY6" fmla="*/ 1558731 h 2498844"/>
              <a:gd name="connsiteX7" fmla="*/ 7029126 w 7029235"/>
              <a:gd name="connsiteY7" fmla="*/ 1504848 h 2498844"/>
              <a:gd name="connsiteX8" fmla="*/ 7015156 w 7029235"/>
              <a:gd name="connsiteY8" fmla="*/ 2498844 h 2498844"/>
              <a:gd name="connsiteX9" fmla="*/ 6057990 w 7029235"/>
              <a:gd name="connsiteY9" fmla="*/ 2475626 h 2498844"/>
              <a:gd name="connsiteX10" fmla="*/ 6057898 w 7029235"/>
              <a:gd name="connsiteY10" fmla="*/ 2081625 h 2498844"/>
              <a:gd name="connsiteX11" fmla="*/ 5351037 w 7029235"/>
              <a:gd name="connsiteY11" fmla="*/ 2152739 h 2498844"/>
              <a:gd name="connsiteX12" fmla="*/ 4897656 w 7029235"/>
              <a:gd name="connsiteY12" fmla="*/ 2408909 h 2498844"/>
              <a:gd name="connsiteX13" fmla="*/ 4555214 w 7029235"/>
              <a:gd name="connsiteY13" fmla="*/ 2182901 h 2498844"/>
              <a:gd name="connsiteX14" fmla="*/ 4349060 w 7029235"/>
              <a:gd name="connsiteY14" fmla="*/ 2365334 h 2498844"/>
              <a:gd name="connsiteX15" fmla="*/ 424310 w 7029235"/>
              <a:gd name="connsiteY15" fmla="*/ 2349908 h 2498844"/>
              <a:gd name="connsiteX16" fmla="*/ 0 w 7029235"/>
              <a:gd name="connsiteY16" fmla="*/ 1880525 h 2498844"/>
              <a:gd name="connsiteX0" fmla="*/ 0 w 7029235"/>
              <a:gd name="connsiteY0" fmla="*/ 1880525 h 2498844"/>
              <a:gd name="connsiteX1" fmla="*/ 1247503 w 7029235"/>
              <a:gd name="connsiteY1" fmla="*/ 1552245 h 2498844"/>
              <a:gd name="connsiteX2" fmla="*/ 1119844 w 7029235"/>
              <a:gd name="connsiteY2" fmla="*/ 0 h 2498844"/>
              <a:gd name="connsiteX3" fmla="*/ 1517292 w 7029235"/>
              <a:gd name="connsiteY3" fmla="*/ 79489 h 2498844"/>
              <a:gd name="connsiteX4" fmla="*/ 1731485 w 7029235"/>
              <a:gd name="connsiteY4" fmla="*/ 1559855 h 2498844"/>
              <a:gd name="connsiteX5" fmla="*/ 3513138 w 7029235"/>
              <a:gd name="connsiteY5" fmla="*/ 1595842 h 2498844"/>
              <a:gd name="connsiteX6" fmla="*/ 4550917 w 7029235"/>
              <a:gd name="connsiteY6" fmla="*/ 1558731 h 2498844"/>
              <a:gd name="connsiteX7" fmla="*/ 7029126 w 7029235"/>
              <a:gd name="connsiteY7" fmla="*/ 1504848 h 2498844"/>
              <a:gd name="connsiteX8" fmla="*/ 7015156 w 7029235"/>
              <a:gd name="connsiteY8" fmla="*/ 2498844 h 2498844"/>
              <a:gd name="connsiteX9" fmla="*/ 6057990 w 7029235"/>
              <a:gd name="connsiteY9" fmla="*/ 2475626 h 2498844"/>
              <a:gd name="connsiteX10" fmla="*/ 6057898 w 7029235"/>
              <a:gd name="connsiteY10" fmla="*/ 2081625 h 2498844"/>
              <a:gd name="connsiteX11" fmla="*/ 5351037 w 7029235"/>
              <a:gd name="connsiteY11" fmla="*/ 2152739 h 2498844"/>
              <a:gd name="connsiteX12" fmla="*/ 4897656 w 7029235"/>
              <a:gd name="connsiteY12" fmla="*/ 2408909 h 2498844"/>
              <a:gd name="connsiteX13" fmla="*/ 4555214 w 7029235"/>
              <a:gd name="connsiteY13" fmla="*/ 2182901 h 2498844"/>
              <a:gd name="connsiteX14" fmla="*/ 4349060 w 7029235"/>
              <a:gd name="connsiteY14" fmla="*/ 2365334 h 2498844"/>
              <a:gd name="connsiteX15" fmla="*/ 424310 w 7029235"/>
              <a:gd name="connsiteY15" fmla="*/ 2349908 h 2498844"/>
              <a:gd name="connsiteX16" fmla="*/ 0 w 7029235"/>
              <a:gd name="connsiteY16" fmla="*/ 1880525 h 2498844"/>
              <a:gd name="connsiteX0" fmla="*/ 0 w 7076400"/>
              <a:gd name="connsiteY0" fmla="*/ 1597533 h 2498844"/>
              <a:gd name="connsiteX1" fmla="*/ 1294668 w 7076400"/>
              <a:gd name="connsiteY1" fmla="*/ 1552245 h 2498844"/>
              <a:gd name="connsiteX2" fmla="*/ 1167009 w 7076400"/>
              <a:gd name="connsiteY2" fmla="*/ 0 h 2498844"/>
              <a:gd name="connsiteX3" fmla="*/ 1564457 w 7076400"/>
              <a:gd name="connsiteY3" fmla="*/ 79489 h 2498844"/>
              <a:gd name="connsiteX4" fmla="*/ 1778650 w 7076400"/>
              <a:gd name="connsiteY4" fmla="*/ 1559855 h 2498844"/>
              <a:gd name="connsiteX5" fmla="*/ 3560303 w 7076400"/>
              <a:gd name="connsiteY5" fmla="*/ 1595842 h 2498844"/>
              <a:gd name="connsiteX6" fmla="*/ 4598082 w 7076400"/>
              <a:gd name="connsiteY6" fmla="*/ 1558731 h 2498844"/>
              <a:gd name="connsiteX7" fmla="*/ 7076291 w 7076400"/>
              <a:gd name="connsiteY7" fmla="*/ 1504848 h 2498844"/>
              <a:gd name="connsiteX8" fmla="*/ 7062321 w 7076400"/>
              <a:gd name="connsiteY8" fmla="*/ 2498844 h 2498844"/>
              <a:gd name="connsiteX9" fmla="*/ 6105155 w 7076400"/>
              <a:gd name="connsiteY9" fmla="*/ 2475626 h 2498844"/>
              <a:gd name="connsiteX10" fmla="*/ 6105063 w 7076400"/>
              <a:gd name="connsiteY10" fmla="*/ 2081625 h 2498844"/>
              <a:gd name="connsiteX11" fmla="*/ 5398202 w 7076400"/>
              <a:gd name="connsiteY11" fmla="*/ 2152739 h 2498844"/>
              <a:gd name="connsiteX12" fmla="*/ 4944821 w 7076400"/>
              <a:gd name="connsiteY12" fmla="*/ 2408909 h 2498844"/>
              <a:gd name="connsiteX13" fmla="*/ 4602379 w 7076400"/>
              <a:gd name="connsiteY13" fmla="*/ 2182901 h 2498844"/>
              <a:gd name="connsiteX14" fmla="*/ 4396225 w 7076400"/>
              <a:gd name="connsiteY14" fmla="*/ 2365334 h 2498844"/>
              <a:gd name="connsiteX15" fmla="*/ 471475 w 7076400"/>
              <a:gd name="connsiteY15" fmla="*/ 2349908 h 2498844"/>
              <a:gd name="connsiteX16" fmla="*/ 0 w 7076400"/>
              <a:gd name="connsiteY16" fmla="*/ 1597533 h 2498844"/>
              <a:gd name="connsiteX0" fmla="*/ 0 w 7076400"/>
              <a:gd name="connsiteY0" fmla="*/ 1597533 h 2498844"/>
              <a:gd name="connsiteX1" fmla="*/ 1294668 w 7076400"/>
              <a:gd name="connsiteY1" fmla="*/ 1552245 h 2498844"/>
              <a:gd name="connsiteX2" fmla="*/ 1167009 w 7076400"/>
              <a:gd name="connsiteY2" fmla="*/ 0 h 2498844"/>
              <a:gd name="connsiteX3" fmla="*/ 1743686 w 7076400"/>
              <a:gd name="connsiteY3" fmla="*/ 173820 h 2498844"/>
              <a:gd name="connsiteX4" fmla="*/ 1778650 w 7076400"/>
              <a:gd name="connsiteY4" fmla="*/ 1559855 h 2498844"/>
              <a:gd name="connsiteX5" fmla="*/ 3560303 w 7076400"/>
              <a:gd name="connsiteY5" fmla="*/ 1595842 h 2498844"/>
              <a:gd name="connsiteX6" fmla="*/ 4598082 w 7076400"/>
              <a:gd name="connsiteY6" fmla="*/ 1558731 h 2498844"/>
              <a:gd name="connsiteX7" fmla="*/ 7076291 w 7076400"/>
              <a:gd name="connsiteY7" fmla="*/ 1504848 h 2498844"/>
              <a:gd name="connsiteX8" fmla="*/ 7062321 w 7076400"/>
              <a:gd name="connsiteY8" fmla="*/ 2498844 h 2498844"/>
              <a:gd name="connsiteX9" fmla="*/ 6105155 w 7076400"/>
              <a:gd name="connsiteY9" fmla="*/ 2475626 h 2498844"/>
              <a:gd name="connsiteX10" fmla="*/ 6105063 w 7076400"/>
              <a:gd name="connsiteY10" fmla="*/ 2081625 h 2498844"/>
              <a:gd name="connsiteX11" fmla="*/ 5398202 w 7076400"/>
              <a:gd name="connsiteY11" fmla="*/ 2152739 h 2498844"/>
              <a:gd name="connsiteX12" fmla="*/ 4944821 w 7076400"/>
              <a:gd name="connsiteY12" fmla="*/ 2408909 h 2498844"/>
              <a:gd name="connsiteX13" fmla="*/ 4602379 w 7076400"/>
              <a:gd name="connsiteY13" fmla="*/ 2182901 h 2498844"/>
              <a:gd name="connsiteX14" fmla="*/ 4396225 w 7076400"/>
              <a:gd name="connsiteY14" fmla="*/ 2365334 h 2498844"/>
              <a:gd name="connsiteX15" fmla="*/ 471475 w 7076400"/>
              <a:gd name="connsiteY15" fmla="*/ 2349908 h 2498844"/>
              <a:gd name="connsiteX16" fmla="*/ 0 w 7076400"/>
              <a:gd name="connsiteY16" fmla="*/ 1597533 h 2498844"/>
              <a:gd name="connsiteX0" fmla="*/ 0 w 7076400"/>
              <a:gd name="connsiteY0" fmla="*/ 1597533 h 2498844"/>
              <a:gd name="connsiteX1" fmla="*/ 1294668 w 7076400"/>
              <a:gd name="connsiteY1" fmla="*/ 1552245 h 2498844"/>
              <a:gd name="connsiteX2" fmla="*/ 1167009 w 7076400"/>
              <a:gd name="connsiteY2" fmla="*/ 0 h 2498844"/>
              <a:gd name="connsiteX3" fmla="*/ 1743686 w 7076400"/>
              <a:gd name="connsiteY3" fmla="*/ 154953 h 2498844"/>
              <a:gd name="connsiteX4" fmla="*/ 1778650 w 7076400"/>
              <a:gd name="connsiteY4" fmla="*/ 1559855 h 2498844"/>
              <a:gd name="connsiteX5" fmla="*/ 3560303 w 7076400"/>
              <a:gd name="connsiteY5" fmla="*/ 1595842 h 2498844"/>
              <a:gd name="connsiteX6" fmla="*/ 4598082 w 7076400"/>
              <a:gd name="connsiteY6" fmla="*/ 1558731 h 2498844"/>
              <a:gd name="connsiteX7" fmla="*/ 7076291 w 7076400"/>
              <a:gd name="connsiteY7" fmla="*/ 1504848 h 2498844"/>
              <a:gd name="connsiteX8" fmla="*/ 7062321 w 7076400"/>
              <a:gd name="connsiteY8" fmla="*/ 2498844 h 2498844"/>
              <a:gd name="connsiteX9" fmla="*/ 6105155 w 7076400"/>
              <a:gd name="connsiteY9" fmla="*/ 2475626 h 2498844"/>
              <a:gd name="connsiteX10" fmla="*/ 6105063 w 7076400"/>
              <a:gd name="connsiteY10" fmla="*/ 2081625 h 2498844"/>
              <a:gd name="connsiteX11" fmla="*/ 5398202 w 7076400"/>
              <a:gd name="connsiteY11" fmla="*/ 2152739 h 2498844"/>
              <a:gd name="connsiteX12" fmla="*/ 4944821 w 7076400"/>
              <a:gd name="connsiteY12" fmla="*/ 2408909 h 2498844"/>
              <a:gd name="connsiteX13" fmla="*/ 4602379 w 7076400"/>
              <a:gd name="connsiteY13" fmla="*/ 2182901 h 2498844"/>
              <a:gd name="connsiteX14" fmla="*/ 4396225 w 7076400"/>
              <a:gd name="connsiteY14" fmla="*/ 2365334 h 2498844"/>
              <a:gd name="connsiteX15" fmla="*/ 471475 w 7076400"/>
              <a:gd name="connsiteY15" fmla="*/ 2349908 h 2498844"/>
              <a:gd name="connsiteX16" fmla="*/ 0 w 7076400"/>
              <a:gd name="connsiteY16" fmla="*/ 1597533 h 249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76400" h="2498844">
                <a:moveTo>
                  <a:pt x="0" y="1597533"/>
                </a:moveTo>
                <a:lnTo>
                  <a:pt x="1294668" y="1552245"/>
                </a:lnTo>
                <a:lnTo>
                  <a:pt x="1167009" y="0"/>
                </a:lnTo>
                <a:lnTo>
                  <a:pt x="1743686" y="154953"/>
                </a:lnTo>
                <a:lnTo>
                  <a:pt x="1778650" y="1559855"/>
                </a:lnTo>
                <a:lnTo>
                  <a:pt x="3560303" y="1595842"/>
                </a:lnTo>
                <a:lnTo>
                  <a:pt x="4598082" y="1558731"/>
                </a:lnTo>
                <a:lnTo>
                  <a:pt x="7076291" y="1504848"/>
                </a:lnTo>
                <a:cubicBezTo>
                  <a:pt x="7077923" y="1779582"/>
                  <a:pt x="7060689" y="2224110"/>
                  <a:pt x="7062321" y="2498844"/>
                </a:cubicBezTo>
                <a:lnTo>
                  <a:pt x="6105155" y="2475626"/>
                </a:lnTo>
                <a:cubicBezTo>
                  <a:pt x="6105124" y="2344292"/>
                  <a:pt x="6105094" y="2212959"/>
                  <a:pt x="6105063" y="2081625"/>
                </a:cubicBezTo>
                <a:lnTo>
                  <a:pt x="5398202" y="2152739"/>
                </a:lnTo>
                <a:cubicBezTo>
                  <a:pt x="5286548" y="2158938"/>
                  <a:pt x="5056475" y="2402710"/>
                  <a:pt x="4944821" y="2408909"/>
                </a:cubicBezTo>
                <a:lnTo>
                  <a:pt x="4602379" y="2182901"/>
                </a:lnTo>
                <a:lnTo>
                  <a:pt x="4396225" y="2365334"/>
                </a:lnTo>
                <a:lnTo>
                  <a:pt x="471475" y="2349908"/>
                </a:lnTo>
                <a:lnTo>
                  <a:pt x="0" y="1597533"/>
                </a:lnTo>
                <a:close/>
              </a:path>
            </a:pathLst>
          </a:custGeom>
          <a:solidFill>
            <a:srgbClr val="00B0F0">
              <a:alpha val="5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矢印: 右カーブ 71">
            <a:extLst>
              <a:ext uri="{FF2B5EF4-FFF2-40B4-BE49-F238E27FC236}">
                <a16:creationId xmlns:a16="http://schemas.microsoft.com/office/drawing/2014/main" id="{0B80B565-C34A-CA9C-5B9C-E86B1C4EF82F}"/>
              </a:ext>
            </a:extLst>
          </p:cNvPr>
          <p:cNvSpPr/>
          <p:nvPr/>
        </p:nvSpPr>
        <p:spPr>
          <a:xfrm rot="3096105">
            <a:off x="2053375" y="2474481"/>
            <a:ext cx="650683" cy="8922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矢印: 下 60">
            <a:extLst>
              <a:ext uri="{FF2B5EF4-FFF2-40B4-BE49-F238E27FC236}">
                <a16:creationId xmlns:a16="http://schemas.microsoft.com/office/drawing/2014/main" id="{E451AD4E-CB7E-24CD-6A18-C52AC0BF5933}"/>
              </a:ext>
            </a:extLst>
          </p:cNvPr>
          <p:cNvSpPr/>
          <p:nvPr/>
        </p:nvSpPr>
        <p:spPr>
          <a:xfrm rot="20858807">
            <a:off x="2286624" y="3546254"/>
            <a:ext cx="419654" cy="85430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74559166-2E31-E99D-A121-84D876A416E5}"/>
              </a:ext>
            </a:extLst>
          </p:cNvPr>
          <p:cNvCxnSpPr>
            <a:cxnSpLocks/>
            <a:stCxn id="41" idx="11"/>
          </p:cNvCxnSpPr>
          <p:nvPr/>
        </p:nvCxnSpPr>
        <p:spPr>
          <a:xfrm flipH="1" flipV="1">
            <a:off x="2744520" y="3114683"/>
            <a:ext cx="1882469" cy="383941"/>
          </a:xfrm>
          <a:prstGeom prst="line">
            <a:avLst/>
          </a:prstGeom>
          <a:ln w="38100"/>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A9CA1EC4-8925-41C8-F8BA-BED93F686677}"/>
              </a:ext>
            </a:extLst>
          </p:cNvPr>
          <p:cNvSpPr txBox="1"/>
          <p:nvPr/>
        </p:nvSpPr>
        <p:spPr>
          <a:xfrm>
            <a:off x="6627160" y="1647016"/>
            <a:ext cx="1709418" cy="374974"/>
          </a:xfrm>
          <a:prstGeom prst="rect">
            <a:avLst/>
          </a:prstGeom>
          <a:noFill/>
        </p:spPr>
        <p:txBody>
          <a:bodyPr wrap="square" rtlCol="0">
            <a:spAutoFit/>
          </a:bodyPr>
          <a:lstStyle/>
          <a:p>
            <a:pPr>
              <a:lnSpc>
                <a:spcPct val="130000"/>
              </a:lnSpc>
            </a:pPr>
            <a:r>
              <a:rPr lang="ja-JP" altLang="en-US" sz="1600" b="1" dirty="0">
                <a:latin typeface="Century" panose="02040604050505020304" pitchFamily="18" charset="0"/>
                <a:ea typeface="ＭＳ 明朝" panose="02020609040205080304" pitchFamily="17" charset="-128"/>
                <a:cs typeface="Times New Roman" panose="02020603050405020304" pitchFamily="18" charset="0"/>
              </a:rPr>
              <a:t>猫間川抽水所</a:t>
            </a:r>
            <a:endParaRPr lang="en-US" altLang="ja-JP" sz="1600" b="1"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F80C5E22-22C7-F4D5-DD49-0ADC919E0A84}"/>
              </a:ext>
            </a:extLst>
          </p:cNvPr>
          <p:cNvSpPr txBox="1"/>
          <p:nvPr/>
        </p:nvSpPr>
        <p:spPr>
          <a:xfrm>
            <a:off x="7873335" y="3047613"/>
            <a:ext cx="1709418" cy="374974"/>
          </a:xfrm>
          <a:prstGeom prst="rect">
            <a:avLst/>
          </a:prstGeom>
          <a:noFill/>
        </p:spPr>
        <p:txBody>
          <a:bodyPr wrap="square" rtlCol="0">
            <a:spAutoFit/>
          </a:bodyPr>
          <a:lstStyle/>
          <a:p>
            <a:pPr>
              <a:lnSpc>
                <a:spcPct val="130000"/>
              </a:lnSpc>
            </a:pPr>
            <a:r>
              <a:rPr lang="ja-JP" altLang="en-US" sz="1600" b="1" dirty="0">
                <a:latin typeface="Century" panose="02040604050505020304" pitchFamily="18" charset="0"/>
                <a:ea typeface="ＭＳ 明朝" panose="02020609040205080304" pitchFamily="17" charset="-128"/>
                <a:cs typeface="Times New Roman" panose="02020603050405020304" pitchFamily="18" charset="0"/>
              </a:rPr>
              <a:t>弁天抽水所</a:t>
            </a:r>
            <a:endParaRPr lang="en-US" altLang="ja-JP" sz="1600" b="1"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169BA419-6996-99D4-8F66-E777BBA95F04}"/>
              </a:ext>
            </a:extLst>
          </p:cNvPr>
          <p:cNvSpPr/>
          <p:nvPr/>
        </p:nvSpPr>
        <p:spPr>
          <a:xfrm>
            <a:off x="6807969" y="4061944"/>
            <a:ext cx="841357" cy="748114"/>
          </a:xfrm>
          <a:prstGeom prst="rect">
            <a:avLst/>
          </a:prstGeom>
          <a:noFill/>
          <a:ln w="57150">
            <a:solidFill>
              <a:srgbClr val="FF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62B430A9-EA07-3979-988C-54247BCC4894}"/>
              </a:ext>
            </a:extLst>
          </p:cNvPr>
          <p:cNvSpPr txBox="1"/>
          <p:nvPr/>
        </p:nvSpPr>
        <p:spPr>
          <a:xfrm>
            <a:off x="5238369" y="6013296"/>
            <a:ext cx="4013458" cy="696729"/>
          </a:xfrm>
          <a:prstGeom prst="rect">
            <a:avLst/>
          </a:prstGeom>
          <a:noFill/>
        </p:spPr>
        <p:txBody>
          <a:bodyPr wrap="square" rtlCol="0">
            <a:spAutoFit/>
          </a:bodyPr>
          <a:lstStyle/>
          <a:p>
            <a:pPr>
              <a:lnSpc>
                <a:spcPct val="130000"/>
              </a:lnSpc>
            </a:pP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機械室保護の観点から危険水位を設定</a:t>
            </a:r>
            <a:endPar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下水管渠の水位上昇には影響しない</a:t>
            </a:r>
            <a:endPar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65697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図 98">
            <a:extLst>
              <a:ext uri="{FF2B5EF4-FFF2-40B4-BE49-F238E27FC236}">
                <a16:creationId xmlns:a16="http://schemas.microsoft.com/office/drawing/2014/main" id="{72146919-7705-401C-30FE-ED2F51F9765D}"/>
              </a:ext>
            </a:extLst>
          </p:cNvPr>
          <p:cNvPicPr>
            <a:picLocks noChangeAspect="1"/>
          </p:cNvPicPr>
          <p:nvPr/>
        </p:nvPicPr>
        <p:blipFill>
          <a:blip r:embed="rId3"/>
          <a:stretch>
            <a:fillRect/>
          </a:stretch>
        </p:blipFill>
        <p:spPr>
          <a:xfrm>
            <a:off x="4301082" y="1103302"/>
            <a:ext cx="5516206" cy="5642531"/>
          </a:xfrm>
          <a:prstGeom prst="rect">
            <a:avLst/>
          </a:prstGeom>
        </p:spPr>
      </p:pic>
      <p:sp>
        <p:nvSpPr>
          <p:cNvPr id="103" name="正方形/長方形 102">
            <a:extLst>
              <a:ext uri="{FF2B5EF4-FFF2-40B4-BE49-F238E27FC236}">
                <a16:creationId xmlns:a16="http://schemas.microsoft.com/office/drawing/2014/main" id="{B562F892-5089-FDD1-4841-4A1658C99C5A}"/>
              </a:ext>
            </a:extLst>
          </p:cNvPr>
          <p:cNvSpPr/>
          <p:nvPr/>
        </p:nvSpPr>
        <p:spPr>
          <a:xfrm>
            <a:off x="4062413" y="745642"/>
            <a:ext cx="7451725" cy="50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ポンプ運転　危険水位超過について（４）</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a:xfrm>
            <a:off x="7677150" y="6427122"/>
            <a:ext cx="2228850" cy="365125"/>
          </a:xfrm>
        </p:spPr>
        <p:txBody>
          <a:bodyPr/>
          <a:lstStyle/>
          <a:p>
            <a:fld id="{36EC18DB-A5DF-4E0E-B815-FCD04A2C4B2C}" type="slidenum">
              <a:rPr kumimoji="1" lang="ja-JP" altLang="en-US" smtClean="0"/>
              <a:t>18</a:t>
            </a:fld>
            <a:endParaRPr kumimoji="1" lang="ja-JP" altLang="en-US" dirty="0"/>
          </a:p>
        </p:txBody>
      </p:sp>
      <p:sp>
        <p:nvSpPr>
          <p:cNvPr id="10" name="角丸四角形 9"/>
          <p:cNvSpPr/>
          <p:nvPr/>
        </p:nvSpPr>
        <p:spPr>
          <a:xfrm>
            <a:off x="72908" y="96839"/>
            <a:ext cx="72676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21" name="テキスト ボックス 20">
            <a:extLst>
              <a:ext uri="{FF2B5EF4-FFF2-40B4-BE49-F238E27FC236}">
                <a16:creationId xmlns:a16="http://schemas.microsoft.com/office/drawing/2014/main" id="{F80C5E22-22C7-F4D5-DD49-0ADC919E0A84}"/>
              </a:ext>
            </a:extLst>
          </p:cNvPr>
          <p:cNvSpPr txBox="1"/>
          <p:nvPr/>
        </p:nvSpPr>
        <p:spPr>
          <a:xfrm>
            <a:off x="845959" y="5965825"/>
            <a:ext cx="3162230" cy="695062"/>
          </a:xfrm>
          <a:prstGeom prst="rect">
            <a:avLst/>
          </a:prstGeom>
          <a:noFill/>
        </p:spPr>
        <p:txBody>
          <a:bodyPr wrap="square" rtlCol="0">
            <a:spAutoFit/>
          </a:bodyPr>
          <a:lstStyle/>
          <a:p>
            <a:pPr>
              <a:lnSpc>
                <a:spcPct val="130000"/>
              </a:lnSpc>
            </a:pPr>
            <a:r>
              <a:rPr lang="ja-JP" altLang="en-US" sz="1600" b="1" dirty="0">
                <a:latin typeface="Century" panose="02040604050505020304" pitchFamily="18" charset="0"/>
                <a:ea typeface="ＭＳ 明朝" panose="02020609040205080304" pitchFamily="17" charset="-128"/>
                <a:cs typeface="Times New Roman" panose="02020603050405020304" pitchFamily="18" charset="0"/>
              </a:rPr>
              <a:t>超過高さ</a:t>
            </a:r>
            <a:r>
              <a:rPr lang="en-US" altLang="ja-JP" sz="1600" b="1"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latin typeface="Century" panose="02040604050505020304" pitchFamily="18" charset="0"/>
                <a:ea typeface="ＭＳ 明朝" panose="02020609040205080304" pitchFamily="17" charset="-128"/>
                <a:cs typeface="Times New Roman" panose="02020603050405020304" pitchFamily="18" charset="0"/>
              </a:rPr>
              <a:t>時間</a:t>
            </a:r>
            <a:endParaRPr lang="en-US" altLang="ja-JP" sz="1600" b="1" dirty="0">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lang="ja-JP" altLang="en-US" sz="1600" b="1" dirty="0">
                <a:latin typeface="Century" panose="02040604050505020304" pitchFamily="18" charset="0"/>
                <a:ea typeface="ＭＳ 明朝" panose="02020609040205080304" pitchFamily="17" charset="-128"/>
                <a:cs typeface="Times New Roman" panose="02020603050405020304" pitchFamily="18" charset="0"/>
              </a:rPr>
              <a:t>５２３</a:t>
            </a:r>
            <a:r>
              <a:rPr lang="en-US" altLang="ja-JP" sz="1600" b="1"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latin typeface="Century" panose="02040604050505020304" pitchFamily="18" charset="0"/>
                <a:ea typeface="ＭＳ 明朝" panose="02020609040205080304" pitchFamily="17" charset="-128"/>
                <a:cs typeface="Times New Roman" panose="02020603050405020304" pitchFamily="18" charset="0"/>
              </a:rPr>
              <a:t> ５８ ⇒ ３００</a:t>
            </a:r>
            <a:r>
              <a:rPr lang="en-US" altLang="ja-JP" sz="1600" b="1"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latin typeface="Century" panose="02040604050505020304" pitchFamily="18" charset="0"/>
                <a:ea typeface="ＭＳ 明朝" panose="02020609040205080304" pitchFamily="17" charset="-128"/>
                <a:cs typeface="Times New Roman" panose="02020603050405020304" pitchFamily="18" charset="0"/>
              </a:rPr>
              <a:t>９５</a:t>
            </a:r>
            <a:endParaRPr lang="en-US" altLang="ja-JP" sz="1600" b="1" dirty="0">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6" name="グラフ 5">
            <a:extLst>
              <a:ext uri="{FF2B5EF4-FFF2-40B4-BE49-F238E27FC236}">
                <a16:creationId xmlns:a16="http://schemas.microsoft.com/office/drawing/2014/main" id="{03E069AD-00F8-448F-EAA0-A2DFF90F1A45}"/>
              </a:ext>
            </a:extLst>
          </p:cNvPr>
          <p:cNvGraphicFramePr>
            <a:graphicFrameLocks/>
          </p:cNvGraphicFramePr>
          <p:nvPr/>
        </p:nvGraphicFramePr>
        <p:xfrm>
          <a:off x="88712" y="2017583"/>
          <a:ext cx="4397635" cy="3803073"/>
        </p:xfrm>
        <a:graphic>
          <a:graphicData uri="http://schemas.openxmlformats.org/drawingml/2006/chart">
            <c:chart xmlns:c="http://schemas.openxmlformats.org/drawingml/2006/chart" xmlns:r="http://schemas.openxmlformats.org/officeDocument/2006/relationships" r:id="rId4"/>
          </a:graphicData>
        </a:graphic>
      </p:graphicFrame>
      <p:cxnSp>
        <p:nvCxnSpPr>
          <p:cNvPr id="101" name="直線コネクタ 100">
            <a:extLst>
              <a:ext uri="{FF2B5EF4-FFF2-40B4-BE49-F238E27FC236}">
                <a16:creationId xmlns:a16="http://schemas.microsoft.com/office/drawing/2014/main" id="{6CE537D2-007D-292C-F002-3B83206585FE}"/>
              </a:ext>
            </a:extLst>
          </p:cNvPr>
          <p:cNvCxnSpPr>
            <a:cxnSpLocks/>
          </p:cNvCxnSpPr>
          <p:nvPr/>
        </p:nvCxnSpPr>
        <p:spPr>
          <a:xfrm>
            <a:off x="1632095" y="4771747"/>
            <a:ext cx="5708505" cy="0"/>
          </a:xfrm>
          <a:prstGeom prst="line">
            <a:avLst/>
          </a:prstGeom>
          <a:ln w="38100">
            <a:solidFill>
              <a:srgbClr val="FF0101"/>
            </a:solidFill>
          </a:ln>
        </p:spPr>
        <p:style>
          <a:lnRef idx="1">
            <a:schemeClr val="accent1"/>
          </a:lnRef>
          <a:fillRef idx="0">
            <a:schemeClr val="accent1"/>
          </a:fillRef>
          <a:effectRef idx="0">
            <a:schemeClr val="accent1"/>
          </a:effectRef>
          <a:fontRef idx="minor">
            <a:schemeClr val="tx1"/>
          </a:fontRef>
        </p:style>
      </p:cxnSp>
      <p:sp>
        <p:nvSpPr>
          <p:cNvPr id="104" name="四角形: 角を丸くする 103">
            <a:extLst>
              <a:ext uri="{FF2B5EF4-FFF2-40B4-BE49-F238E27FC236}">
                <a16:creationId xmlns:a16="http://schemas.microsoft.com/office/drawing/2014/main" id="{402C08CD-93F3-C715-3F8D-916640AADDFA}"/>
              </a:ext>
            </a:extLst>
          </p:cNvPr>
          <p:cNvSpPr/>
          <p:nvPr/>
        </p:nvSpPr>
        <p:spPr>
          <a:xfrm>
            <a:off x="304800" y="1274115"/>
            <a:ext cx="1818640" cy="4879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弁天抽水所</a:t>
            </a:r>
          </a:p>
        </p:txBody>
      </p:sp>
      <p:sp>
        <p:nvSpPr>
          <p:cNvPr id="4" name="四角形: 角を丸くする 3">
            <a:extLst>
              <a:ext uri="{FF2B5EF4-FFF2-40B4-BE49-F238E27FC236}">
                <a16:creationId xmlns:a16="http://schemas.microsoft.com/office/drawing/2014/main" id="{D298A131-AABA-CC25-9054-E04658F6DB18}"/>
              </a:ext>
            </a:extLst>
          </p:cNvPr>
          <p:cNvSpPr/>
          <p:nvPr/>
        </p:nvSpPr>
        <p:spPr>
          <a:xfrm>
            <a:off x="5556027" y="3189579"/>
            <a:ext cx="1818640" cy="487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機械室</a:t>
            </a:r>
          </a:p>
        </p:txBody>
      </p:sp>
      <p:sp>
        <p:nvSpPr>
          <p:cNvPr id="7" name="四角形: 角を丸くする 6">
            <a:extLst>
              <a:ext uri="{FF2B5EF4-FFF2-40B4-BE49-F238E27FC236}">
                <a16:creationId xmlns:a16="http://schemas.microsoft.com/office/drawing/2014/main" id="{5996EBBC-517C-3FAE-DB32-FEF6D47CFF94}"/>
              </a:ext>
            </a:extLst>
          </p:cNvPr>
          <p:cNvSpPr/>
          <p:nvPr/>
        </p:nvSpPr>
        <p:spPr>
          <a:xfrm>
            <a:off x="7882255" y="1609825"/>
            <a:ext cx="1818640" cy="6925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河川</a:t>
            </a:r>
            <a:endParaRPr kumimoji="1" lang="en-US" altLang="ja-JP" dirty="0">
              <a:solidFill>
                <a:schemeClr val="tx1"/>
              </a:solidFill>
            </a:endParaRPr>
          </a:p>
          <a:p>
            <a:pPr algn="ctr"/>
            <a:r>
              <a:rPr kumimoji="1" lang="ja-JP" altLang="en-US" dirty="0">
                <a:solidFill>
                  <a:schemeClr val="tx1"/>
                </a:solidFill>
              </a:rPr>
              <a:t>（放流先）</a:t>
            </a:r>
          </a:p>
        </p:txBody>
      </p:sp>
    </p:spTree>
    <p:extLst>
      <p:ext uri="{BB962C8B-B14F-4D97-AF65-F5344CB8AC3E}">
        <p14:creationId xmlns:p14="http://schemas.microsoft.com/office/powerpoint/2010/main" val="3423547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19</a:t>
            </a:fld>
            <a:endParaRPr kumimoji="1" lang="ja-JP" altLang="en-US" dirty="0"/>
          </a:p>
        </p:txBody>
      </p:sp>
      <p:sp>
        <p:nvSpPr>
          <p:cNvPr id="367" name="正方形/長方形 366">
            <a:extLst>
              <a:ext uri="{FF2B5EF4-FFF2-40B4-BE49-F238E27FC236}">
                <a16:creationId xmlns:a16="http://schemas.microsoft.com/office/drawing/2014/main" id="{04186DB6-2112-877A-DDDC-D3FC882BE81C}"/>
              </a:ext>
            </a:extLst>
          </p:cNvPr>
          <p:cNvSpPr/>
          <p:nvPr/>
        </p:nvSpPr>
        <p:spPr>
          <a:xfrm>
            <a:off x="6063798" y="2280476"/>
            <a:ext cx="764166" cy="46642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 name="角丸四角形 9">
            <a:extLst>
              <a:ext uri="{FF2B5EF4-FFF2-40B4-BE49-F238E27FC236}">
                <a16:creationId xmlns:a16="http://schemas.microsoft.com/office/drawing/2014/main" id="{80FDFE02-5C13-A300-3A19-83CA9F861555}"/>
              </a:ext>
            </a:extLst>
          </p:cNvPr>
          <p:cNvSpPr/>
          <p:nvPr/>
        </p:nvSpPr>
        <p:spPr>
          <a:xfrm>
            <a:off x="72908" y="96839"/>
            <a:ext cx="73438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Text Box 64">
            <a:extLst>
              <a:ext uri="{FF2B5EF4-FFF2-40B4-BE49-F238E27FC236}">
                <a16:creationId xmlns:a16="http://schemas.microsoft.com/office/drawing/2014/main" id="{9959D517-0030-1694-99DE-D8011DE154BE}"/>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水質汚濁防止法</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放流水質 シアン化合物基準値超過について（１）</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 name="正方形/長方形 1">
            <a:extLst>
              <a:ext uri="{FF2B5EF4-FFF2-40B4-BE49-F238E27FC236}">
                <a16:creationId xmlns:a16="http://schemas.microsoft.com/office/drawing/2014/main" id="{C593DEBC-5944-6B09-81E2-2E4F46CFC92D}"/>
              </a:ext>
            </a:extLst>
          </p:cNvPr>
          <p:cNvSpPr/>
          <p:nvPr/>
        </p:nvSpPr>
        <p:spPr>
          <a:xfrm>
            <a:off x="3445033" y="2280476"/>
            <a:ext cx="764166" cy="46642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66" name="四角形: 角を丸くする 363">
            <a:extLst>
              <a:ext uri="{FF2B5EF4-FFF2-40B4-BE49-F238E27FC236}">
                <a16:creationId xmlns:a16="http://schemas.microsoft.com/office/drawing/2014/main" id="{B628B6C5-4093-26D1-E3E2-35D569F6D200}"/>
              </a:ext>
            </a:extLst>
          </p:cNvPr>
          <p:cNvSpPr/>
          <p:nvPr/>
        </p:nvSpPr>
        <p:spPr>
          <a:xfrm>
            <a:off x="6601769" y="2171880"/>
            <a:ext cx="1593189" cy="940694"/>
          </a:xfrm>
          <a:custGeom>
            <a:avLst/>
            <a:gdLst>
              <a:gd name="connsiteX0" fmla="*/ 0 w 1460803"/>
              <a:gd name="connsiteY0" fmla="*/ 243472 h 1497919"/>
              <a:gd name="connsiteX1" fmla="*/ 243472 w 1460803"/>
              <a:gd name="connsiteY1" fmla="*/ 0 h 1497919"/>
              <a:gd name="connsiteX2" fmla="*/ 1217331 w 1460803"/>
              <a:gd name="connsiteY2" fmla="*/ 0 h 1497919"/>
              <a:gd name="connsiteX3" fmla="*/ 1460803 w 1460803"/>
              <a:gd name="connsiteY3" fmla="*/ 243472 h 1497919"/>
              <a:gd name="connsiteX4" fmla="*/ 1460803 w 1460803"/>
              <a:gd name="connsiteY4" fmla="*/ 1254447 h 1497919"/>
              <a:gd name="connsiteX5" fmla="*/ 1217331 w 1460803"/>
              <a:gd name="connsiteY5" fmla="*/ 1497919 h 1497919"/>
              <a:gd name="connsiteX6" fmla="*/ 243472 w 1460803"/>
              <a:gd name="connsiteY6" fmla="*/ 1497919 h 1497919"/>
              <a:gd name="connsiteX7" fmla="*/ 0 w 1460803"/>
              <a:gd name="connsiteY7" fmla="*/ 1254447 h 1497919"/>
              <a:gd name="connsiteX8" fmla="*/ 0 w 1460803"/>
              <a:gd name="connsiteY8" fmla="*/ 243472 h 1497919"/>
              <a:gd name="connsiteX0" fmla="*/ 0 w 1460803"/>
              <a:gd name="connsiteY0" fmla="*/ 243472 h 1497919"/>
              <a:gd name="connsiteX1" fmla="*/ 243472 w 1460803"/>
              <a:gd name="connsiteY1" fmla="*/ 0 h 1497919"/>
              <a:gd name="connsiteX2" fmla="*/ 650724 w 1460803"/>
              <a:gd name="connsiteY2" fmla="*/ 0 h 1497919"/>
              <a:gd name="connsiteX3" fmla="*/ 1217331 w 1460803"/>
              <a:gd name="connsiteY3" fmla="*/ 0 h 1497919"/>
              <a:gd name="connsiteX4" fmla="*/ 1460803 w 1460803"/>
              <a:gd name="connsiteY4" fmla="*/ 243472 h 1497919"/>
              <a:gd name="connsiteX5" fmla="*/ 1460803 w 1460803"/>
              <a:gd name="connsiteY5" fmla="*/ 1254447 h 1497919"/>
              <a:gd name="connsiteX6" fmla="*/ 1217331 w 1460803"/>
              <a:gd name="connsiteY6" fmla="*/ 1497919 h 1497919"/>
              <a:gd name="connsiteX7" fmla="*/ 243472 w 1460803"/>
              <a:gd name="connsiteY7" fmla="*/ 1497919 h 1497919"/>
              <a:gd name="connsiteX8" fmla="*/ 0 w 1460803"/>
              <a:gd name="connsiteY8" fmla="*/ 1254447 h 1497919"/>
              <a:gd name="connsiteX9" fmla="*/ 0 w 1460803"/>
              <a:gd name="connsiteY9" fmla="*/ 243472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9" fmla="*/ 742164 w 1460803"/>
              <a:gd name="connsiteY9" fmla="*/ 91440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7" fmla="*/ 243472 w 1460803"/>
              <a:gd name="connsiteY7"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0" fmla="*/ 1460803 w 1460803"/>
              <a:gd name="connsiteY0" fmla="*/ 0 h 1254447"/>
              <a:gd name="connsiteX1" fmla="*/ 1460803 w 1460803"/>
              <a:gd name="connsiteY1" fmla="*/ 1010975 h 1254447"/>
              <a:gd name="connsiteX2" fmla="*/ 1217331 w 1460803"/>
              <a:gd name="connsiteY2" fmla="*/ 1254447 h 1254447"/>
              <a:gd name="connsiteX3" fmla="*/ 243472 w 1460803"/>
              <a:gd name="connsiteY3" fmla="*/ 1254447 h 1254447"/>
              <a:gd name="connsiteX4" fmla="*/ 0 w 1460803"/>
              <a:gd name="connsiteY4" fmla="*/ 1010975 h 1254447"/>
              <a:gd name="connsiteX5" fmla="*/ 0 w 1460803"/>
              <a:gd name="connsiteY5" fmla="*/ 0 h 125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803" h="1254447">
                <a:moveTo>
                  <a:pt x="1460803" y="0"/>
                </a:moveTo>
                <a:lnTo>
                  <a:pt x="1460803" y="1010975"/>
                </a:lnTo>
                <a:cubicBezTo>
                  <a:pt x="1460803" y="1145441"/>
                  <a:pt x="1351797" y="1254447"/>
                  <a:pt x="1217331" y="1254447"/>
                </a:cubicBezTo>
                <a:lnTo>
                  <a:pt x="243472" y="1254447"/>
                </a:lnTo>
                <a:cubicBezTo>
                  <a:pt x="109006" y="1254447"/>
                  <a:pt x="0" y="1145441"/>
                  <a:pt x="0" y="1010975"/>
                </a:cubicBezTo>
                <a:lnTo>
                  <a:pt x="0" y="0"/>
                </a:lnTo>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65" name="四角形: 角を丸くする 363">
            <a:extLst>
              <a:ext uri="{FF2B5EF4-FFF2-40B4-BE49-F238E27FC236}">
                <a16:creationId xmlns:a16="http://schemas.microsoft.com/office/drawing/2014/main" id="{9A715314-A980-F06E-44ED-6D4C881C87E7}"/>
              </a:ext>
            </a:extLst>
          </p:cNvPr>
          <p:cNvSpPr/>
          <p:nvPr/>
        </p:nvSpPr>
        <p:spPr>
          <a:xfrm>
            <a:off x="3968613" y="2171880"/>
            <a:ext cx="2233636" cy="940694"/>
          </a:xfrm>
          <a:custGeom>
            <a:avLst/>
            <a:gdLst>
              <a:gd name="connsiteX0" fmla="*/ 0 w 1460803"/>
              <a:gd name="connsiteY0" fmla="*/ 243472 h 1497919"/>
              <a:gd name="connsiteX1" fmla="*/ 243472 w 1460803"/>
              <a:gd name="connsiteY1" fmla="*/ 0 h 1497919"/>
              <a:gd name="connsiteX2" fmla="*/ 1217331 w 1460803"/>
              <a:gd name="connsiteY2" fmla="*/ 0 h 1497919"/>
              <a:gd name="connsiteX3" fmla="*/ 1460803 w 1460803"/>
              <a:gd name="connsiteY3" fmla="*/ 243472 h 1497919"/>
              <a:gd name="connsiteX4" fmla="*/ 1460803 w 1460803"/>
              <a:gd name="connsiteY4" fmla="*/ 1254447 h 1497919"/>
              <a:gd name="connsiteX5" fmla="*/ 1217331 w 1460803"/>
              <a:gd name="connsiteY5" fmla="*/ 1497919 h 1497919"/>
              <a:gd name="connsiteX6" fmla="*/ 243472 w 1460803"/>
              <a:gd name="connsiteY6" fmla="*/ 1497919 h 1497919"/>
              <a:gd name="connsiteX7" fmla="*/ 0 w 1460803"/>
              <a:gd name="connsiteY7" fmla="*/ 1254447 h 1497919"/>
              <a:gd name="connsiteX8" fmla="*/ 0 w 1460803"/>
              <a:gd name="connsiteY8" fmla="*/ 243472 h 1497919"/>
              <a:gd name="connsiteX0" fmla="*/ 0 w 1460803"/>
              <a:gd name="connsiteY0" fmla="*/ 243472 h 1497919"/>
              <a:gd name="connsiteX1" fmla="*/ 243472 w 1460803"/>
              <a:gd name="connsiteY1" fmla="*/ 0 h 1497919"/>
              <a:gd name="connsiteX2" fmla="*/ 650724 w 1460803"/>
              <a:gd name="connsiteY2" fmla="*/ 0 h 1497919"/>
              <a:gd name="connsiteX3" fmla="*/ 1217331 w 1460803"/>
              <a:gd name="connsiteY3" fmla="*/ 0 h 1497919"/>
              <a:gd name="connsiteX4" fmla="*/ 1460803 w 1460803"/>
              <a:gd name="connsiteY4" fmla="*/ 243472 h 1497919"/>
              <a:gd name="connsiteX5" fmla="*/ 1460803 w 1460803"/>
              <a:gd name="connsiteY5" fmla="*/ 1254447 h 1497919"/>
              <a:gd name="connsiteX6" fmla="*/ 1217331 w 1460803"/>
              <a:gd name="connsiteY6" fmla="*/ 1497919 h 1497919"/>
              <a:gd name="connsiteX7" fmla="*/ 243472 w 1460803"/>
              <a:gd name="connsiteY7" fmla="*/ 1497919 h 1497919"/>
              <a:gd name="connsiteX8" fmla="*/ 0 w 1460803"/>
              <a:gd name="connsiteY8" fmla="*/ 1254447 h 1497919"/>
              <a:gd name="connsiteX9" fmla="*/ 0 w 1460803"/>
              <a:gd name="connsiteY9" fmla="*/ 243472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9" fmla="*/ 742164 w 1460803"/>
              <a:gd name="connsiteY9" fmla="*/ 91440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7" fmla="*/ 243472 w 1460803"/>
              <a:gd name="connsiteY7"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0" fmla="*/ 1460803 w 1460803"/>
              <a:gd name="connsiteY0" fmla="*/ 0 h 1254447"/>
              <a:gd name="connsiteX1" fmla="*/ 1460803 w 1460803"/>
              <a:gd name="connsiteY1" fmla="*/ 1010975 h 1254447"/>
              <a:gd name="connsiteX2" fmla="*/ 1217331 w 1460803"/>
              <a:gd name="connsiteY2" fmla="*/ 1254447 h 1254447"/>
              <a:gd name="connsiteX3" fmla="*/ 243472 w 1460803"/>
              <a:gd name="connsiteY3" fmla="*/ 1254447 h 1254447"/>
              <a:gd name="connsiteX4" fmla="*/ 0 w 1460803"/>
              <a:gd name="connsiteY4" fmla="*/ 1010975 h 1254447"/>
              <a:gd name="connsiteX5" fmla="*/ 0 w 1460803"/>
              <a:gd name="connsiteY5" fmla="*/ 0 h 125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803" h="1254447">
                <a:moveTo>
                  <a:pt x="1460803" y="0"/>
                </a:moveTo>
                <a:lnTo>
                  <a:pt x="1460803" y="1010975"/>
                </a:lnTo>
                <a:cubicBezTo>
                  <a:pt x="1460803" y="1145441"/>
                  <a:pt x="1351797" y="1254447"/>
                  <a:pt x="1217331" y="1254447"/>
                </a:cubicBezTo>
                <a:lnTo>
                  <a:pt x="243472" y="1254447"/>
                </a:lnTo>
                <a:cubicBezTo>
                  <a:pt x="109006" y="1254447"/>
                  <a:pt x="0" y="1145441"/>
                  <a:pt x="0" y="1010975"/>
                </a:cubicBezTo>
                <a:lnTo>
                  <a:pt x="0" y="0"/>
                </a:lnTo>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 name="四角形: 角を丸くする 363">
            <a:extLst>
              <a:ext uri="{FF2B5EF4-FFF2-40B4-BE49-F238E27FC236}">
                <a16:creationId xmlns:a16="http://schemas.microsoft.com/office/drawing/2014/main" id="{5AA536C7-E763-8FB6-4820-53DAADA126A1}"/>
              </a:ext>
            </a:extLst>
          </p:cNvPr>
          <p:cNvSpPr/>
          <p:nvPr/>
        </p:nvSpPr>
        <p:spPr>
          <a:xfrm>
            <a:off x="1349848" y="2171880"/>
            <a:ext cx="2233636" cy="940694"/>
          </a:xfrm>
          <a:custGeom>
            <a:avLst/>
            <a:gdLst>
              <a:gd name="connsiteX0" fmla="*/ 0 w 1460803"/>
              <a:gd name="connsiteY0" fmla="*/ 243472 h 1497919"/>
              <a:gd name="connsiteX1" fmla="*/ 243472 w 1460803"/>
              <a:gd name="connsiteY1" fmla="*/ 0 h 1497919"/>
              <a:gd name="connsiteX2" fmla="*/ 1217331 w 1460803"/>
              <a:gd name="connsiteY2" fmla="*/ 0 h 1497919"/>
              <a:gd name="connsiteX3" fmla="*/ 1460803 w 1460803"/>
              <a:gd name="connsiteY3" fmla="*/ 243472 h 1497919"/>
              <a:gd name="connsiteX4" fmla="*/ 1460803 w 1460803"/>
              <a:gd name="connsiteY4" fmla="*/ 1254447 h 1497919"/>
              <a:gd name="connsiteX5" fmla="*/ 1217331 w 1460803"/>
              <a:gd name="connsiteY5" fmla="*/ 1497919 h 1497919"/>
              <a:gd name="connsiteX6" fmla="*/ 243472 w 1460803"/>
              <a:gd name="connsiteY6" fmla="*/ 1497919 h 1497919"/>
              <a:gd name="connsiteX7" fmla="*/ 0 w 1460803"/>
              <a:gd name="connsiteY7" fmla="*/ 1254447 h 1497919"/>
              <a:gd name="connsiteX8" fmla="*/ 0 w 1460803"/>
              <a:gd name="connsiteY8" fmla="*/ 243472 h 1497919"/>
              <a:gd name="connsiteX0" fmla="*/ 0 w 1460803"/>
              <a:gd name="connsiteY0" fmla="*/ 243472 h 1497919"/>
              <a:gd name="connsiteX1" fmla="*/ 243472 w 1460803"/>
              <a:gd name="connsiteY1" fmla="*/ 0 h 1497919"/>
              <a:gd name="connsiteX2" fmla="*/ 650724 w 1460803"/>
              <a:gd name="connsiteY2" fmla="*/ 0 h 1497919"/>
              <a:gd name="connsiteX3" fmla="*/ 1217331 w 1460803"/>
              <a:gd name="connsiteY3" fmla="*/ 0 h 1497919"/>
              <a:gd name="connsiteX4" fmla="*/ 1460803 w 1460803"/>
              <a:gd name="connsiteY4" fmla="*/ 243472 h 1497919"/>
              <a:gd name="connsiteX5" fmla="*/ 1460803 w 1460803"/>
              <a:gd name="connsiteY5" fmla="*/ 1254447 h 1497919"/>
              <a:gd name="connsiteX6" fmla="*/ 1217331 w 1460803"/>
              <a:gd name="connsiteY6" fmla="*/ 1497919 h 1497919"/>
              <a:gd name="connsiteX7" fmla="*/ 243472 w 1460803"/>
              <a:gd name="connsiteY7" fmla="*/ 1497919 h 1497919"/>
              <a:gd name="connsiteX8" fmla="*/ 0 w 1460803"/>
              <a:gd name="connsiteY8" fmla="*/ 1254447 h 1497919"/>
              <a:gd name="connsiteX9" fmla="*/ 0 w 1460803"/>
              <a:gd name="connsiteY9" fmla="*/ 243472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9" fmla="*/ 742164 w 1460803"/>
              <a:gd name="connsiteY9" fmla="*/ 91440 h 1497919"/>
              <a:gd name="connsiteX0" fmla="*/ 650724 w 1460803"/>
              <a:gd name="connsiteY0" fmla="*/ 0 h 1497919"/>
              <a:gd name="connsiteX1" fmla="*/ 1217331 w 1460803"/>
              <a:gd name="connsiteY1" fmla="*/ 0 h 1497919"/>
              <a:gd name="connsiteX2" fmla="*/ 1460803 w 1460803"/>
              <a:gd name="connsiteY2" fmla="*/ 243472 h 1497919"/>
              <a:gd name="connsiteX3" fmla="*/ 1460803 w 1460803"/>
              <a:gd name="connsiteY3" fmla="*/ 1254447 h 1497919"/>
              <a:gd name="connsiteX4" fmla="*/ 1217331 w 1460803"/>
              <a:gd name="connsiteY4" fmla="*/ 1497919 h 1497919"/>
              <a:gd name="connsiteX5" fmla="*/ 243472 w 1460803"/>
              <a:gd name="connsiteY5" fmla="*/ 1497919 h 1497919"/>
              <a:gd name="connsiteX6" fmla="*/ 0 w 1460803"/>
              <a:gd name="connsiteY6" fmla="*/ 1254447 h 1497919"/>
              <a:gd name="connsiteX7" fmla="*/ 0 w 1460803"/>
              <a:gd name="connsiteY7" fmla="*/ 243472 h 1497919"/>
              <a:gd name="connsiteX8" fmla="*/ 243472 w 1460803"/>
              <a:gd name="connsiteY8"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7" fmla="*/ 243472 w 1460803"/>
              <a:gd name="connsiteY7" fmla="*/ 0 h 1497919"/>
              <a:gd name="connsiteX0" fmla="*/ 1217331 w 1460803"/>
              <a:gd name="connsiteY0" fmla="*/ 0 h 1497919"/>
              <a:gd name="connsiteX1" fmla="*/ 1460803 w 1460803"/>
              <a:gd name="connsiteY1" fmla="*/ 243472 h 1497919"/>
              <a:gd name="connsiteX2" fmla="*/ 1460803 w 1460803"/>
              <a:gd name="connsiteY2" fmla="*/ 1254447 h 1497919"/>
              <a:gd name="connsiteX3" fmla="*/ 1217331 w 1460803"/>
              <a:gd name="connsiteY3" fmla="*/ 1497919 h 1497919"/>
              <a:gd name="connsiteX4" fmla="*/ 243472 w 1460803"/>
              <a:gd name="connsiteY4" fmla="*/ 1497919 h 1497919"/>
              <a:gd name="connsiteX5" fmla="*/ 0 w 1460803"/>
              <a:gd name="connsiteY5" fmla="*/ 1254447 h 1497919"/>
              <a:gd name="connsiteX6" fmla="*/ 0 w 1460803"/>
              <a:gd name="connsiteY6" fmla="*/ 243472 h 1497919"/>
              <a:gd name="connsiteX0" fmla="*/ 1460803 w 1460803"/>
              <a:gd name="connsiteY0" fmla="*/ 0 h 1254447"/>
              <a:gd name="connsiteX1" fmla="*/ 1460803 w 1460803"/>
              <a:gd name="connsiteY1" fmla="*/ 1010975 h 1254447"/>
              <a:gd name="connsiteX2" fmla="*/ 1217331 w 1460803"/>
              <a:gd name="connsiteY2" fmla="*/ 1254447 h 1254447"/>
              <a:gd name="connsiteX3" fmla="*/ 243472 w 1460803"/>
              <a:gd name="connsiteY3" fmla="*/ 1254447 h 1254447"/>
              <a:gd name="connsiteX4" fmla="*/ 0 w 1460803"/>
              <a:gd name="connsiteY4" fmla="*/ 1010975 h 1254447"/>
              <a:gd name="connsiteX5" fmla="*/ 0 w 1460803"/>
              <a:gd name="connsiteY5" fmla="*/ 0 h 125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803" h="1254447">
                <a:moveTo>
                  <a:pt x="1460803" y="0"/>
                </a:moveTo>
                <a:lnTo>
                  <a:pt x="1460803" y="1010975"/>
                </a:lnTo>
                <a:cubicBezTo>
                  <a:pt x="1460803" y="1145441"/>
                  <a:pt x="1351797" y="1254447"/>
                  <a:pt x="1217331" y="1254447"/>
                </a:cubicBezTo>
                <a:lnTo>
                  <a:pt x="243472" y="1254447"/>
                </a:lnTo>
                <a:cubicBezTo>
                  <a:pt x="109006" y="1254447"/>
                  <a:pt x="0" y="1145441"/>
                  <a:pt x="0" y="1010975"/>
                </a:cubicBezTo>
                <a:lnTo>
                  <a:pt x="0" y="0"/>
                </a:lnTo>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 name="正方形/長方形 7">
            <a:extLst>
              <a:ext uri="{FF2B5EF4-FFF2-40B4-BE49-F238E27FC236}">
                <a16:creationId xmlns:a16="http://schemas.microsoft.com/office/drawing/2014/main" id="{D80FAB6E-C44B-AE92-A51F-62570BB0B105}"/>
              </a:ext>
            </a:extLst>
          </p:cNvPr>
          <p:cNvSpPr/>
          <p:nvPr/>
        </p:nvSpPr>
        <p:spPr>
          <a:xfrm>
            <a:off x="6794274" y="3462677"/>
            <a:ext cx="1232202" cy="3181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Century" panose="02040604050505020304" pitchFamily="18" charset="0"/>
              </a:rPr>
              <a:t>沈澄池</a:t>
            </a:r>
          </a:p>
        </p:txBody>
      </p:sp>
      <p:sp>
        <p:nvSpPr>
          <p:cNvPr id="10" name="正方形/長方形 9">
            <a:extLst>
              <a:ext uri="{FF2B5EF4-FFF2-40B4-BE49-F238E27FC236}">
                <a16:creationId xmlns:a16="http://schemas.microsoft.com/office/drawing/2014/main" id="{40F37A06-14D8-DF9A-1A60-DD11079A0128}"/>
              </a:ext>
            </a:extLst>
          </p:cNvPr>
          <p:cNvSpPr/>
          <p:nvPr/>
        </p:nvSpPr>
        <p:spPr>
          <a:xfrm>
            <a:off x="4245904" y="3462677"/>
            <a:ext cx="1232202" cy="3181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Century" panose="02040604050505020304" pitchFamily="18" charset="0"/>
              </a:rPr>
              <a:t>反応槽</a:t>
            </a:r>
          </a:p>
        </p:txBody>
      </p:sp>
      <p:sp>
        <p:nvSpPr>
          <p:cNvPr id="12" name="正方形/長方形 11">
            <a:extLst>
              <a:ext uri="{FF2B5EF4-FFF2-40B4-BE49-F238E27FC236}">
                <a16:creationId xmlns:a16="http://schemas.microsoft.com/office/drawing/2014/main" id="{A52E5E19-300B-BDCE-86ED-999659C59AA6}"/>
              </a:ext>
            </a:extLst>
          </p:cNvPr>
          <p:cNvSpPr/>
          <p:nvPr/>
        </p:nvSpPr>
        <p:spPr>
          <a:xfrm>
            <a:off x="1772488" y="3462677"/>
            <a:ext cx="1473200" cy="3181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Century" panose="02040604050505020304" pitchFamily="18" charset="0"/>
              </a:rPr>
              <a:t>最初沈殿池</a:t>
            </a:r>
          </a:p>
        </p:txBody>
      </p:sp>
      <p:sp>
        <p:nvSpPr>
          <p:cNvPr id="22" name="矢印: 右 21">
            <a:extLst>
              <a:ext uri="{FF2B5EF4-FFF2-40B4-BE49-F238E27FC236}">
                <a16:creationId xmlns:a16="http://schemas.microsoft.com/office/drawing/2014/main" id="{272C49C3-E58E-6EDC-3248-2A549E7A899B}"/>
              </a:ext>
            </a:extLst>
          </p:cNvPr>
          <p:cNvSpPr/>
          <p:nvPr/>
        </p:nvSpPr>
        <p:spPr>
          <a:xfrm>
            <a:off x="8529257" y="1694710"/>
            <a:ext cx="615268" cy="1396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a:extLst>
              <a:ext uri="{FF2B5EF4-FFF2-40B4-BE49-F238E27FC236}">
                <a16:creationId xmlns:a16="http://schemas.microsoft.com/office/drawing/2014/main" id="{3FF35138-89CA-6ED1-5399-BBECBBC53048}"/>
              </a:ext>
            </a:extLst>
          </p:cNvPr>
          <p:cNvSpPr/>
          <p:nvPr/>
        </p:nvSpPr>
        <p:spPr>
          <a:xfrm>
            <a:off x="8906438" y="2081473"/>
            <a:ext cx="1037386" cy="28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Century" panose="02040604050505020304" pitchFamily="18" charset="0"/>
              </a:rPr>
              <a:t>放流水</a:t>
            </a:r>
          </a:p>
        </p:txBody>
      </p:sp>
      <p:sp>
        <p:nvSpPr>
          <p:cNvPr id="374" name="矢印: 右 373">
            <a:extLst>
              <a:ext uri="{FF2B5EF4-FFF2-40B4-BE49-F238E27FC236}">
                <a16:creationId xmlns:a16="http://schemas.microsoft.com/office/drawing/2014/main" id="{E5BFBEB4-08A5-E757-0750-CD1F69528B11}"/>
              </a:ext>
            </a:extLst>
          </p:cNvPr>
          <p:cNvSpPr/>
          <p:nvPr/>
        </p:nvSpPr>
        <p:spPr>
          <a:xfrm>
            <a:off x="427283" y="1694710"/>
            <a:ext cx="615268" cy="1396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正方形/長方形 375">
            <a:extLst>
              <a:ext uri="{FF2B5EF4-FFF2-40B4-BE49-F238E27FC236}">
                <a16:creationId xmlns:a16="http://schemas.microsoft.com/office/drawing/2014/main" id="{C1E9E668-FFE0-5248-7EDC-BA359AB10911}"/>
              </a:ext>
            </a:extLst>
          </p:cNvPr>
          <p:cNvSpPr/>
          <p:nvPr/>
        </p:nvSpPr>
        <p:spPr>
          <a:xfrm>
            <a:off x="1054288" y="1771448"/>
            <a:ext cx="2794791" cy="34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a:solidFill>
                  <a:schemeClr val="tx1"/>
                </a:solidFill>
                <a:latin typeface="+mn-ea"/>
              </a:rPr>
              <a:t>【</a:t>
            </a:r>
            <a:r>
              <a:rPr kumimoji="1" lang="ja-JP" altLang="en-US" sz="2000" dirty="0">
                <a:solidFill>
                  <a:schemeClr val="tx1"/>
                </a:solidFill>
                <a:latin typeface="+mn-ea"/>
              </a:rPr>
              <a:t>１</a:t>
            </a:r>
            <a:r>
              <a:rPr kumimoji="1" lang="en-US" altLang="ja-JP" sz="2000" dirty="0">
                <a:solidFill>
                  <a:schemeClr val="tx1"/>
                </a:solidFill>
                <a:latin typeface="+mn-ea"/>
              </a:rPr>
              <a:t>】</a:t>
            </a:r>
            <a:r>
              <a:rPr kumimoji="1" lang="ja-JP" altLang="en-US" sz="2000" dirty="0">
                <a:solidFill>
                  <a:schemeClr val="tx1"/>
                </a:solidFill>
                <a:latin typeface="+mn-ea"/>
              </a:rPr>
              <a:t>シアン化合物の流入</a:t>
            </a:r>
          </a:p>
        </p:txBody>
      </p:sp>
      <p:sp>
        <p:nvSpPr>
          <p:cNvPr id="378" name="正方形/長方形 377">
            <a:extLst>
              <a:ext uri="{FF2B5EF4-FFF2-40B4-BE49-F238E27FC236}">
                <a16:creationId xmlns:a16="http://schemas.microsoft.com/office/drawing/2014/main" id="{9854A426-4BB3-E312-5018-EE18B9118C53}"/>
              </a:ext>
            </a:extLst>
          </p:cNvPr>
          <p:cNvSpPr/>
          <p:nvPr/>
        </p:nvSpPr>
        <p:spPr>
          <a:xfrm>
            <a:off x="947097" y="4809173"/>
            <a:ext cx="7582159" cy="564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mn-ea"/>
              </a:rPr>
              <a:t>シアン化合物は無色透明であり、事前の検出が困難</a:t>
            </a:r>
            <a:endParaRPr kumimoji="1" lang="en-US" altLang="ja-JP" sz="2000" dirty="0">
              <a:solidFill>
                <a:schemeClr val="tx1"/>
              </a:solidFill>
              <a:latin typeface="+mn-ea"/>
            </a:endParaRPr>
          </a:p>
          <a:p>
            <a:r>
              <a:rPr kumimoji="1" lang="ja-JP" altLang="en-US" sz="2000" dirty="0">
                <a:solidFill>
                  <a:schemeClr val="tx1"/>
                </a:solidFill>
                <a:latin typeface="+mn-ea"/>
              </a:rPr>
              <a:t>検出時には、流入から１２時間以上経過しており、排出元の特定が困難</a:t>
            </a:r>
          </a:p>
        </p:txBody>
      </p:sp>
      <p:sp>
        <p:nvSpPr>
          <p:cNvPr id="379" name="部分円 378">
            <a:extLst>
              <a:ext uri="{FF2B5EF4-FFF2-40B4-BE49-F238E27FC236}">
                <a16:creationId xmlns:a16="http://schemas.microsoft.com/office/drawing/2014/main" id="{BC3B42EC-48CB-2E9F-7ECF-8AFA935800C4}"/>
              </a:ext>
            </a:extLst>
          </p:cNvPr>
          <p:cNvSpPr/>
          <p:nvPr/>
        </p:nvSpPr>
        <p:spPr>
          <a:xfrm rot="900000">
            <a:off x="4232243" y="2287059"/>
            <a:ext cx="431687" cy="431687"/>
          </a:xfrm>
          <a:prstGeom prst="pie">
            <a:avLst>
              <a:gd name="adj1" fmla="val 19438360"/>
              <a:gd name="adj2" fmla="val 16200000"/>
            </a:avLst>
          </a:prstGeom>
          <a:solidFill>
            <a:srgbClr val="CC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386" name="部分円 385">
            <a:extLst>
              <a:ext uri="{FF2B5EF4-FFF2-40B4-BE49-F238E27FC236}">
                <a16:creationId xmlns:a16="http://schemas.microsoft.com/office/drawing/2014/main" id="{ACF325A3-1E96-48FD-C0E6-DBAEC48F0C5F}"/>
              </a:ext>
            </a:extLst>
          </p:cNvPr>
          <p:cNvSpPr/>
          <p:nvPr/>
        </p:nvSpPr>
        <p:spPr>
          <a:xfrm rot="900000">
            <a:off x="4910515" y="2287059"/>
            <a:ext cx="431687" cy="431687"/>
          </a:xfrm>
          <a:prstGeom prst="pie">
            <a:avLst>
              <a:gd name="adj1" fmla="val 19438360"/>
              <a:gd name="adj2" fmla="val 16200000"/>
            </a:avLst>
          </a:prstGeom>
          <a:solidFill>
            <a:srgbClr val="CC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387" name="部分円 386">
            <a:extLst>
              <a:ext uri="{FF2B5EF4-FFF2-40B4-BE49-F238E27FC236}">
                <a16:creationId xmlns:a16="http://schemas.microsoft.com/office/drawing/2014/main" id="{94617D16-6CE7-3945-8342-B71115E96DE9}"/>
              </a:ext>
            </a:extLst>
          </p:cNvPr>
          <p:cNvSpPr/>
          <p:nvPr/>
        </p:nvSpPr>
        <p:spPr>
          <a:xfrm rot="900000">
            <a:off x="5619445" y="2287059"/>
            <a:ext cx="431687" cy="431687"/>
          </a:xfrm>
          <a:prstGeom prst="pie">
            <a:avLst>
              <a:gd name="adj1" fmla="val 19438360"/>
              <a:gd name="adj2" fmla="val 16200000"/>
            </a:avLst>
          </a:prstGeom>
          <a:solidFill>
            <a:srgbClr val="CC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388" name="正方形/長方形 387">
            <a:extLst>
              <a:ext uri="{FF2B5EF4-FFF2-40B4-BE49-F238E27FC236}">
                <a16:creationId xmlns:a16="http://schemas.microsoft.com/office/drawing/2014/main" id="{6725153A-29C5-7286-37B7-36F596030032}"/>
              </a:ext>
            </a:extLst>
          </p:cNvPr>
          <p:cNvSpPr/>
          <p:nvPr/>
        </p:nvSpPr>
        <p:spPr>
          <a:xfrm>
            <a:off x="3799119" y="1680847"/>
            <a:ext cx="2913173" cy="473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a:solidFill>
                  <a:schemeClr val="tx1"/>
                </a:solidFill>
                <a:latin typeface="+mn-ea"/>
              </a:rPr>
              <a:t>【</a:t>
            </a:r>
            <a:r>
              <a:rPr kumimoji="1" lang="ja-JP" altLang="en-US" sz="2000" dirty="0">
                <a:solidFill>
                  <a:schemeClr val="tx1"/>
                </a:solidFill>
                <a:latin typeface="+mn-ea"/>
              </a:rPr>
              <a:t>２</a:t>
            </a:r>
            <a:r>
              <a:rPr kumimoji="1" lang="en-US" altLang="ja-JP" sz="2000" dirty="0">
                <a:solidFill>
                  <a:schemeClr val="tx1"/>
                </a:solidFill>
                <a:latin typeface="+mn-ea"/>
              </a:rPr>
              <a:t>】</a:t>
            </a:r>
            <a:r>
              <a:rPr kumimoji="1" lang="ja-JP" altLang="en-US" sz="2000" dirty="0">
                <a:solidFill>
                  <a:schemeClr val="tx1"/>
                </a:solidFill>
                <a:latin typeface="+mn-ea"/>
              </a:rPr>
              <a:t>活性汚泥がダメージ</a:t>
            </a:r>
          </a:p>
        </p:txBody>
      </p:sp>
      <p:sp>
        <p:nvSpPr>
          <p:cNvPr id="391" name="正方形/長方形 390">
            <a:extLst>
              <a:ext uri="{FF2B5EF4-FFF2-40B4-BE49-F238E27FC236}">
                <a16:creationId xmlns:a16="http://schemas.microsoft.com/office/drawing/2014/main" id="{460B5D31-D9FA-5E12-4A2A-51F4F3CEDDBD}"/>
              </a:ext>
            </a:extLst>
          </p:cNvPr>
          <p:cNvSpPr/>
          <p:nvPr/>
        </p:nvSpPr>
        <p:spPr>
          <a:xfrm>
            <a:off x="6693282" y="2534111"/>
            <a:ext cx="1593190" cy="591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solidFill>
                  <a:schemeClr val="bg1"/>
                </a:solidFill>
                <a:latin typeface="+mn-ea"/>
              </a:rPr>
              <a:t>T-P</a:t>
            </a:r>
            <a:r>
              <a:rPr kumimoji="1" lang="ja-JP" altLang="en-US" sz="2000" b="1" dirty="0">
                <a:solidFill>
                  <a:schemeClr val="bg1"/>
                </a:solidFill>
                <a:latin typeface="+mn-ea"/>
              </a:rPr>
              <a:t>、</a:t>
            </a:r>
            <a:r>
              <a:rPr kumimoji="1" lang="en-US" altLang="ja-JP" sz="2000" b="1" dirty="0">
                <a:solidFill>
                  <a:schemeClr val="bg1"/>
                </a:solidFill>
                <a:latin typeface="+mn-ea"/>
              </a:rPr>
              <a:t>T-N</a:t>
            </a:r>
            <a:r>
              <a:rPr kumimoji="1" lang="ja-JP" altLang="en-US" sz="2000" b="1" dirty="0">
                <a:solidFill>
                  <a:schemeClr val="bg1"/>
                </a:solidFill>
                <a:latin typeface="+mn-ea"/>
              </a:rPr>
              <a:t>の</a:t>
            </a:r>
            <a:endParaRPr kumimoji="1" lang="en-US" altLang="ja-JP" sz="2000" b="1" dirty="0">
              <a:solidFill>
                <a:schemeClr val="bg1"/>
              </a:solidFill>
              <a:latin typeface="+mn-ea"/>
            </a:endParaRPr>
          </a:p>
          <a:p>
            <a:r>
              <a:rPr kumimoji="1" lang="ja-JP" altLang="en-US" sz="2000" b="1" dirty="0">
                <a:solidFill>
                  <a:schemeClr val="bg1"/>
                </a:solidFill>
                <a:latin typeface="+mn-ea"/>
              </a:rPr>
              <a:t>値が上昇</a:t>
            </a:r>
          </a:p>
        </p:txBody>
      </p:sp>
      <p:sp>
        <p:nvSpPr>
          <p:cNvPr id="394" name="正方形/長方形 393">
            <a:extLst>
              <a:ext uri="{FF2B5EF4-FFF2-40B4-BE49-F238E27FC236}">
                <a16:creationId xmlns:a16="http://schemas.microsoft.com/office/drawing/2014/main" id="{EBBF6E58-4A8C-2D36-15AB-4AFD299CE0B7}"/>
              </a:ext>
            </a:extLst>
          </p:cNvPr>
          <p:cNvSpPr/>
          <p:nvPr/>
        </p:nvSpPr>
        <p:spPr>
          <a:xfrm>
            <a:off x="117868" y="973228"/>
            <a:ext cx="6061648" cy="797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mn-ea"/>
              </a:rPr>
              <a:t>令和５年</a:t>
            </a:r>
            <a:r>
              <a:rPr kumimoji="1" lang="en-US" altLang="ja-JP" sz="2000" dirty="0">
                <a:solidFill>
                  <a:schemeClr val="tx1"/>
                </a:solidFill>
                <a:latin typeface="+mn-ea"/>
              </a:rPr>
              <a:t>11</a:t>
            </a:r>
            <a:r>
              <a:rPr kumimoji="1" lang="ja-JP" altLang="en-US" sz="2000" dirty="0">
                <a:solidFill>
                  <a:schemeClr val="tx1"/>
                </a:solidFill>
                <a:latin typeface="+mn-ea"/>
              </a:rPr>
              <a:t>月</a:t>
            </a:r>
            <a:r>
              <a:rPr kumimoji="1" lang="en-US" altLang="ja-JP" sz="2000" dirty="0">
                <a:solidFill>
                  <a:schemeClr val="tx1"/>
                </a:solidFill>
                <a:latin typeface="+mn-ea"/>
              </a:rPr>
              <a:t>18</a:t>
            </a:r>
            <a:r>
              <a:rPr kumimoji="1" lang="ja-JP" altLang="en-US" sz="2000" dirty="0">
                <a:solidFill>
                  <a:schemeClr val="tx1"/>
                </a:solidFill>
                <a:latin typeface="+mn-ea"/>
              </a:rPr>
              <a:t>日　中浜東処理場</a:t>
            </a:r>
          </a:p>
        </p:txBody>
      </p:sp>
      <p:sp>
        <p:nvSpPr>
          <p:cNvPr id="395" name="矢印: 下 394">
            <a:extLst>
              <a:ext uri="{FF2B5EF4-FFF2-40B4-BE49-F238E27FC236}">
                <a16:creationId xmlns:a16="http://schemas.microsoft.com/office/drawing/2014/main" id="{8110B92D-3284-1358-0DAD-BA33A4221C50}"/>
              </a:ext>
            </a:extLst>
          </p:cNvPr>
          <p:cNvSpPr/>
          <p:nvPr/>
        </p:nvSpPr>
        <p:spPr>
          <a:xfrm>
            <a:off x="4345794" y="2788376"/>
            <a:ext cx="240586" cy="308057"/>
          </a:xfrm>
          <a:prstGeom prst="down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矢印: 下 395">
            <a:extLst>
              <a:ext uri="{FF2B5EF4-FFF2-40B4-BE49-F238E27FC236}">
                <a16:creationId xmlns:a16="http://schemas.microsoft.com/office/drawing/2014/main" id="{27B4D67F-406D-36DF-B918-BD7737FB5A99}"/>
              </a:ext>
            </a:extLst>
          </p:cNvPr>
          <p:cNvSpPr/>
          <p:nvPr/>
        </p:nvSpPr>
        <p:spPr>
          <a:xfrm>
            <a:off x="4976131" y="2788376"/>
            <a:ext cx="240586" cy="308057"/>
          </a:xfrm>
          <a:prstGeom prst="down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7" name="矢印: 下 396">
            <a:extLst>
              <a:ext uri="{FF2B5EF4-FFF2-40B4-BE49-F238E27FC236}">
                <a16:creationId xmlns:a16="http://schemas.microsoft.com/office/drawing/2014/main" id="{DBB72501-DFA6-151E-B9C5-BB6C2E616487}"/>
              </a:ext>
            </a:extLst>
          </p:cNvPr>
          <p:cNvSpPr/>
          <p:nvPr/>
        </p:nvSpPr>
        <p:spPr>
          <a:xfrm>
            <a:off x="5668418" y="2788376"/>
            <a:ext cx="240586" cy="308057"/>
          </a:xfrm>
          <a:prstGeom prst="down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正方形/長方形 399">
            <a:extLst>
              <a:ext uri="{FF2B5EF4-FFF2-40B4-BE49-F238E27FC236}">
                <a16:creationId xmlns:a16="http://schemas.microsoft.com/office/drawing/2014/main" id="{FF4BC200-4454-BDC8-10DF-B5285AA17983}"/>
              </a:ext>
            </a:extLst>
          </p:cNvPr>
          <p:cNvSpPr/>
          <p:nvPr/>
        </p:nvSpPr>
        <p:spPr>
          <a:xfrm>
            <a:off x="1547767" y="2351876"/>
            <a:ext cx="1938679" cy="466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solidFill>
                  <a:schemeClr val="bg1"/>
                </a:solidFill>
                <a:latin typeface="+mn-ea"/>
              </a:rPr>
              <a:t>pH</a:t>
            </a:r>
            <a:r>
              <a:rPr kumimoji="1" lang="ja-JP" altLang="en-US" sz="2000" b="1" dirty="0">
                <a:solidFill>
                  <a:schemeClr val="bg1"/>
                </a:solidFill>
                <a:latin typeface="+mn-ea"/>
              </a:rPr>
              <a:t>等異常無し</a:t>
            </a:r>
          </a:p>
        </p:txBody>
      </p:sp>
      <p:sp>
        <p:nvSpPr>
          <p:cNvPr id="401" name="矢印: 右 400">
            <a:extLst>
              <a:ext uri="{FF2B5EF4-FFF2-40B4-BE49-F238E27FC236}">
                <a16:creationId xmlns:a16="http://schemas.microsoft.com/office/drawing/2014/main" id="{7AD9B889-772B-462B-A2DD-61908618C252}"/>
              </a:ext>
            </a:extLst>
          </p:cNvPr>
          <p:cNvSpPr/>
          <p:nvPr/>
        </p:nvSpPr>
        <p:spPr>
          <a:xfrm rot="16200000">
            <a:off x="7189440" y="1982173"/>
            <a:ext cx="352626" cy="751250"/>
          </a:xfrm>
          <a:prstGeom prst="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矢印: 右 401">
            <a:extLst>
              <a:ext uri="{FF2B5EF4-FFF2-40B4-BE49-F238E27FC236}">
                <a16:creationId xmlns:a16="http://schemas.microsoft.com/office/drawing/2014/main" id="{D0474DB9-5C7B-6527-F4EF-7ACFA80974AF}"/>
              </a:ext>
            </a:extLst>
          </p:cNvPr>
          <p:cNvSpPr/>
          <p:nvPr/>
        </p:nvSpPr>
        <p:spPr>
          <a:xfrm rot="5400000">
            <a:off x="3469533" y="5429661"/>
            <a:ext cx="513911" cy="751250"/>
          </a:xfrm>
          <a:prstGeom prst="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3" name="正方形/長方形 402">
            <a:extLst>
              <a:ext uri="{FF2B5EF4-FFF2-40B4-BE49-F238E27FC236}">
                <a16:creationId xmlns:a16="http://schemas.microsoft.com/office/drawing/2014/main" id="{EE990E6E-EF9B-B902-E875-BD7309051037}"/>
              </a:ext>
            </a:extLst>
          </p:cNvPr>
          <p:cNvSpPr/>
          <p:nvPr/>
        </p:nvSpPr>
        <p:spPr>
          <a:xfrm>
            <a:off x="947098" y="6129629"/>
            <a:ext cx="8024182" cy="564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n-ea"/>
              </a:rPr>
              <a:t>工場等、排出事業者への規制指導によりシアン化合物の流入を未然に防止</a:t>
            </a:r>
            <a:endParaRPr kumimoji="1" lang="en-US" altLang="ja-JP" sz="2000" dirty="0">
              <a:solidFill>
                <a:schemeClr val="tx1"/>
              </a:solidFill>
              <a:latin typeface="+mn-ea"/>
            </a:endParaRPr>
          </a:p>
          <a:p>
            <a:pPr algn="ctr"/>
            <a:r>
              <a:rPr kumimoji="1" lang="ja-JP" altLang="en-US" sz="2000" dirty="0">
                <a:solidFill>
                  <a:schemeClr val="tx1"/>
                </a:solidFill>
                <a:latin typeface="+mn-ea"/>
              </a:rPr>
              <a:t>（これまでにシアン化合物の流入事案無し）</a:t>
            </a:r>
          </a:p>
        </p:txBody>
      </p:sp>
      <p:sp>
        <p:nvSpPr>
          <p:cNvPr id="404" name="正方形/長方形 403">
            <a:extLst>
              <a:ext uri="{FF2B5EF4-FFF2-40B4-BE49-F238E27FC236}">
                <a16:creationId xmlns:a16="http://schemas.microsoft.com/office/drawing/2014/main" id="{FC2895BE-6844-5255-D90E-08E9869D4CA8}"/>
              </a:ext>
            </a:extLst>
          </p:cNvPr>
          <p:cNvSpPr/>
          <p:nvPr/>
        </p:nvSpPr>
        <p:spPr>
          <a:xfrm>
            <a:off x="6419174" y="1680847"/>
            <a:ext cx="2913173" cy="473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a:solidFill>
                  <a:schemeClr val="tx1"/>
                </a:solidFill>
                <a:latin typeface="+mn-ea"/>
              </a:rPr>
              <a:t>【</a:t>
            </a:r>
            <a:r>
              <a:rPr kumimoji="1" lang="ja-JP" altLang="en-US" sz="2000" dirty="0">
                <a:solidFill>
                  <a:schemeClr val="tx1"/>
                </a:solidFill>
                <a:latin typeface="+mn-ea"/>
              </a:rPr>
              <a:t>３</a:t>
            </a:r>
            <a:r>
              <a:rPr kumimoji="1" lang="en-US" altLang="ja-JP" sz="2000" dirty="0">
                <a:solidFill>
                  <a:schemeClr val="tx1"/>
                </a:solidFill>
                <a:latin typeface="+mn-ea"/>
              </a:rPr>
              <a:t>】</a:t>
            </a:r>
            <a:r>
              <a:rPr kumimoji="1" lang="ja-JP" altLang="en-US" sz="2000" dirty="0">
                <a:solidFill>
                  <a:schemeClr val="tx1"/>
                </a:solidFill>
                <a:latin typeface="+mn-ea"/>
              </a:rPr>
              <a:t>放流水質悪化</a:t>
            </a:r>
          </a:p>
        </p:txBody>
      </p:sp>
      <p:sp>
        <p:nvSpPr>
          <p:cNvPr id="405" name="正方形/長方形 404">
            <a:extLst>
              <a:ext uri="{FF2B5EF4-FFF2-40B4-BE49-F238E27FC236}">
                <a16:creationId xmlns:a16="http://schemas.microsoft.com/office/drawing/2014/main" id="{1BDEE52F-16C9-DAF7-17AD-FDF6B2B2F5E8}"/>
              </a:ext>
            </a:extLst>
          </p:cNvPr>
          <p:cNvSpPr/>
          <p:nvPr/>
        </p:nvSpPr>
        <p:spPr>
          <a:xfrm>
            <a:off x="1125813" y="3950719"/>
            <a:ext cx="5475956" cy="564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mn-ea"/>
              </a:rPr>
              <a:t>凝集剤散布等の対応によりリン値上昇を抑制</a:t>
            </a:r>
            <a:endParaRPr kumimoji="1" lang="en-US" altLang="ja-JP" sz="2000" dirty="0">
              <a:solidFill>
                <a:schemeClr val="tx1"/>
              </a:solidFill>
              <a:latin typeface="+mn-ea"/>
            </a:endParaRPr>
          </a:p>
          <a:p>
            <a:r>
              <a:rPr kumimoji="1" lang="ja-JP" altLang="en-US" sz="2000" dirty="0">
                <a:solidFill>
                  <a:schemeClr val="tx1"/>
                </a:solidFill>
                <a:latin typeface="+mn-ea"/>
              </a:rPr>
              <a:t>リン、窒素の放流水質基準超過は無かった</a:t>
            </a:r>
          </a:p>
        </p:txBody>
      </p:sp>
    </p:spTree>
    <p:extLst>
      <p:ext uri="{BB962C8B-B14F-4D97-AF65-F5344CB8AC3E}">
        <p14:creationId xmlns:p14="http://schemas.microsoft.com/office/powerpoint/2010/main" val="44149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7" y="-356529"/>
            <a:ext cx="8543925" cy="1325563"/>
          </a:xfrm>
        </p:spPr>
        <p:txBody>
          <a:bodyPr>
            <a:normAutofit/>
          </a:bodyPr>
          <a:lstStyle/>
          <a:p>
            <a:r>
              <a:rPr kumimoji="1" lang="ja-JP" altLang="en-US" sz="2800" dirty="0"/>
              <a:t>説明資料目次</a:t>
            </a:r>
          </a:p>
        </p:txBody>
      </p:sp>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2</a:t>
            </a:fld>
            <a:endParaRPr kumimoji="1" lang="ja-JP" altLang="en-US"/>
          </a:p>
        </p:txBody>
      </p:sp>
      <p:sp>
        <p:nvSpPr>
          <p:cNvPr id="7" name="テキスト ボックス 6"/>
          <p:cNvSpPr txBox="1"/>
          <p:nvPr/>
        </p:nvSpPr>
        <p:spPr>
          <a:xfrm>
            <a:off x="658689" y="1128569"/>
            <a:ext cx="8865299" cy="4985948"/>
          </a:xfrm>
          <a:prstGeom prst="rect">
            <a:avLst/>
          </a:prstGeom>
          <a:noFill/>
        </p:spPr>
        <p:txBody>
          <a:bodyPr vert="horz" wrap="square" lIns="91407" tIns="45704" rIns="91407" bIns="45704" rtlCol="0" anchor="ctr">
            <a:spAutoFit/>
          </a:bodyPr>
          <a:lstStyle/>
          <a:p>
            <a:r>
              <a:rPr lang="ja-JP" altLang="en-US" b="1" dirty="0"/>
              <a:t>１．</a:t>
            </a:r>
            <a:r>
              <a:rPr lang="zh-TW" altLang="en-US" b="1" dirty="0"/>
              <a:t>大阪</a:t>
            </a:r>
            <a:r>
              <a:rPr lang="ja-JP" altLang="en-US" b="1" dirty="0"/>
              <a:t>市</a:t>
            </a:r>
            <a:r>
              <a:rPr lang="zh-TW" altLang="en-US" b="1" dirty="0"/>
              <a:t>下水道施設</a:t>
            </a:r>
            <a:r>
              <a:rPr lang="ja-JP" altLang="en-US" b="1" dirty="0"/>
              <a:t>包括的管理</a:t>
            </a:r>
            <a:r>
              <a:rPr lang="zh-TW" altLang="en-US" b="1" dirty="0"/>
              <a:t>業務委託</a:t>
            </a:r>
            <a:r>
              <a:rPr lang="ja-JP" altLang="en-US" b="1" dirty="0"/>
              <a:t>内容</a:t>
            </a:r>
            <a:r>
              <a:rPr lang="en-US" altLang="ja-JP" b="1" dirty="0"/>
              <a:t>		</a:t>
            </a:r>
            <a:r>
              <a:rPr lang="ja-JP" altLang="en-US" b="1" dirty="0"/>
              <a:t>・・・・・　Ｐ３</a:t>
            </a:r>
            <a:endParaRPr lang="en-US" altLang="ja-JP" b="1" dirty="0"/>
          </a:p>
          <a:p>
            <a:endParaRPr lang="en-US" altLang="ja-JP" sz="1400" b="1" dirty="0"/>
          </a:p>
          <a:p>
            <a:r>
              <a:rPr lang="ja-JP" altLang="en-US" b="1" dirty="0"/>
              <a:t>２．包括委託におけるＰＤＣＡサイクル</a:t>
            </a:r>
            <a:r>
              <a:rPr lang="en-US" altLang="ja-JP" b="1" dirty="0"/>
              <a:t>				</a:t>
            </a:r>
            <a:r>
              <a:rPr lang="ja-JP" altLang="en-US" b="1" dirty="0"/>
              <a:t>・・・・・　Ｐ４－５</a:t>
            </a:r>
            <a:endParaRPr lang="en-US" altLang="ja-JP" b="1" dirty="0"/>
          </a:p>
          <a:p>
            <a:endParaRPr lang="en-US" altLang="ja-JP" sz="1400" b="1" dirty="0"/>
          </a:p>
          <a:p>
            <a:r>
              <a:rPr lang="ja-JP" altLang="en-US" b="1" dirty="0"/>
              <a:t>３．モニタリング実施状況（令和５年度）</a:t>
            </a:r>
            <a:r>
              <a:rPr lang="en-US" altLang="ja-JP" b="1" dirty="0"/>
              <a:t>				</a:t>
            </a:r>
            <a:r>
              <a:rPr lang="ja-JP" altLang="en-US" b="1" dirty="0"/>
              <a:t>・・・・・　Ｐ６－１２</a:t>
            </a:r>
            <a:endParaRPr lang="en-US" altLang="ja-JP" b="1" dirty="0"/>
          </a:p>
          <a:p>
            <a:endParaRPr lang="en-US" altLang="ja-JP" sz="1400" b="1" dirty="0"/>
          </a:p>
          <a:p>
            <a:r>
              <a:rPr lang="ja-JP" altLang="en-US" b="1" dirty="0"/>
              <a:t>４．要求水準・評価基準の達成状況（令和５年度）</a:t>
            </a:r>
            <a:r>
              <a:rPr lang="en-US" altLang="ja-JP" b="1" dirty="0"/>
              <a:t>	</a:t>
            </a:r>
            <a:r>
              <a:rPr lang="ja-JP" altLang="en-US" b="1" dirty="0"/>
              <a:t>・・・・・  Ｐ１３－２１</a:t>
            </a:r>
            <a:endParaRPr lang="en-US" altLang="ja-JP" b="1" dirty="0"/>
          </a:p>
          <a:p>
            <a:endParaRPr lang="en-US" altLang="ja-JP" sz="1400" b="1" dirty="0"/>
          </a:p>
          <a:p>
            <a:r>
              <a:rPr lang="ja-JP" altLang="en-US" b="1" dirty="0"/>
              <a:t>５．包括委託に関連する事故発生状況（令和５年度）</a:t>
            </a:r>
            <a:r>
              <a:rPr lang="en-US" altLang="ja-JP" b="1" dirty="0"/>
              <a:t>	</a:t>
            </a:r>
            <a:r>
              <a:rPr lang="ja-JP" altLang="en-US" b="1" dirty="0"/>
              <a:t>・・・・・　Ｐ２２－３３</a:t>
            </a:r>
            <a:endParaRPr lang="en-US" altLang="ja-JP" b="1" dirty="0"/>
          </a:p>
          <a:p>
            <a:endParaRPr lang="en-US" altLang="ja-JP" b="1" dirty="0"/>
          </a:p>
          <a:p>
            <a:r>
              <a:rPr lang="ja-JP" altLang="en-US" b="1" dirty="0"/>
              <a:t>６．これまでに実施したモニタリングによる改善進捗状況</a:t>
            </a:r>
            <a:r>
              <a:rPr lang="en-US" altLang="ja-JP" b="1" dirty="0"/>
              <a:t>	</a:t>
            </a:r>
            <a:r>
              <a:rPr lang="ja-JP" altLang="en-US" b="1" dirty="0"/>
              <a:t>・・・・・　Ｐ３４</a:t>
            </a:r>
            <a:endParaRPr lang="en-US" altLang="ja-JP" b="1" dirty="0"/>
          </a:p>
          <a:p>
            <a:endParaRPr lang="en-US" altLang="ja-JP" b="1" dirty="0"/>
          </a:p>
          <a:p>
            <a:r>
              <a:rPr lang="ja-JP" altLang="en-US" b="1" dirty="0"/>
              <a:t>７．５年毎の</a:t>
            </a:r>
            <a:r>
              <a:rPr lang="en-US" altLang="ja-JP" b="1" dirty="0"/>
              <a:t>PDCA</a:t>
            </a:r>
            <a:r>
              <a:rPr lang="ja-JP" altLang="en-US" b="1" dirty="0"/>
              <a:t>について（途中経過報告）</a:t>
            </a:r>
            <a:r>
              <a:rPr lang="en-US" altLang="ja-JP" b="1" dirty="0"/>
              <a:t>		</a:t>
            </a:r>
            <a:r>
              <a:rPr lang="ja-JP" altLang="en-US" b="1" dirty="0"/>
              <a:t>・・・・・・・・・　Ｐ３５－４３</a:t>
            </a:r>
            <a:endParaRPr lang="en-US" altLang="ja-JP" b="1" dirty="0"/>
          </a:p>
          <a:p>
            <a:r>
              <a:rPr lang="en-US" altLang="ja-JP" b="1" dirty="0"/>
              <a:t>	</a:t>
            </a:r>
            <a:r>
              <a:rPr lang="ja-JP" altLang="en-US" dirty="0"/>
              <a:t>（ユーティリティ等に係る評価基準の見直し、管路に係る業務数量の見直し　ほか）</a:t>
            </a:r>
            <a:endParaRPr lang="en-US" altLang="ja-JP" dirty="0"/>
          </a:p>
          <a:p>
            <a:endParaRPr lang="en-US" altLang="ja-JP" sz="1400" b="1" dirty="0"/>
          </a:p>
          <a:p>
            <a:r>
              <a:rPr lang="ja-JP" altLang="en-US" b="1" dirty="0"/>
              <a:t>８．第三者事故の削減に向けた取組みについて</a:t>
            </a:r>
            <a:r>
              <a:rPr lang="en-US" altLang="ja-JP" b="1" dirty="0"/>
              <a:t>			</a:t>
            </a:r>
            <a:r>
              <a:rPr lang="ja-JP" altLang="en-US" b="1" dirty="0"/>
              <a:t>・・・・・・　</a:t>
            </a:r>
            <a:r>
              <a:rPr lang="en-US" altLang="ja-JP" b="1" dirty="0"/>
              <a:t>P</a:t>
            </a:r>
            <a:r>
              <a:rPr lang="ja-JP" altLang="en-US" b="1" dirty="0"/>
              <a:t>４４－４９</a:t>
            </a:r>
            <a:endParaRPr lang="en-US" altLang="ja-JP" b="1" dirty="0"/>
          </a:p>
          <a:p>
            <a:r>
              <a:rPr lang="ja-JP" altLang="en-US" b="1" dirty="0"/>
              <a:t>　　　</a:t>
            </a:r>
            <a:r>
              <a:rPr lang="ja-JP" altLang="en-US" dirty="0"/>
              <a:t>（取付管・マンホール蓋に対する改築更新の進め方）</a:t>
            </a:r>
            <a:endParaRPr lang="en-US" altLang="ja-JP" dirty="0"/>
          </a:p>
          <a:p>
            <a:endParaRPr lang="en-US" altLang="ja-JP" sz="1400" b="1" dirty="0"/>
          </a:p>
          <a:p>
            <a:r>
              <a:rPr lang="ja-JP" altLang="en-US" b="1" dirty="0"/>
              <a:t>９．モニタリング結果の水平展開の取組み</a:t>
            </a:r>
            <a:r>
              <a:rPr lang="en-US" altLang="ja-JP" b="1" dirty="0"/>
              <a:t>		</a:t>
            </a:r>
            <a:r>
              <a:rPr lang="ja-JP" altLang="en-US" b="1" dirty="0"/>
              <a:t> </a:t>
            </a:r>
            <a:r>
              <a:rPr lang="en-US" altLang="ja-JP" b="1" dirty="0"/>
              <a:t>		</a:t>
            </a:r>
            <a:r>
              <a:rPr lang="ja-JP" altLang="en-US" b="1" dirty="0"/>
              <a:t>・・・・・　Ｐ５０－５１</a:t>
            </a:r>
            <a:endParaRPr lang="en-US" altLang="ja-JP" b="1" dirty="0"/>
          </a:p>
        </p:txBody>
      </p:sp>
    </p:spTree>
    <p:extLst>
      <p:ext uri="{BB962C8B-B14F-4D97-AF65-F5344CB8AC3E}">
        <p14:creationId xmlns:p14="http://schemas.microsoft.com/office/powerpoint/2010/main" val="2639047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ユーティリティ使用量の超過について（１）</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20</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227465"/>
            <a:ext cx="5400000" cy="412164"/>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ユーティリティ</a:t>
            </a:r>
            <a:endParaRPr lang="en-US" altLang="ja-JP" b="1" dirty="0">
              <a:latin typeface="Century" panose="02040604050505020304" pitchFamily="18" charset="0"/>
            </a:endParaRPr>
          </a:p>
        </p:txBody>
      </p:sp>
      <p:sp>
        <p:nvSpPr>
          <p:cNvPr id="7" name="テキスト ボックス 6">
            <a:extLst>
              <a:ext uri="{FF2B5EF4-FFF2-40B4-BE49-F238E27FC236}">
                <a16:creationId xmlns:a16="http://schemas.microsoft.com/office/drawing/2014/main" id="{F9EE8FEA-40BD-5AB3-12BA-35B3869345EF}"/>
              </a:ext>
            </a:extLst>
          </p:cNvPr>
          <p:cNvSpPr txBox="1"/>
          <p:nvPr/>
        </p:nvSpPr>
        <p:spPr>
          <a:xfrm>
            <a:off x="420159" y="6041401"/>
            <a:ext cx="8867204" cy="810478"/>
          </a:xfrm>
          <a:prstGeom prst="rect">
            <a:avLst/>
          </a:prstGeom>
          <a:noFill/>
        </p:spPr>
        <p:txBody>
          <a:bodyPr wrap="square" rtlCol="0">
            <a:spAutoFit/>
          </a:bodyPr>
          <a:lstStyle/>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Ａ：評価基準を満たしている。</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Ｂ：評価基準未達であるが、速やかに是正措置・報告が行えている。</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Ｃ：評価基準未達があり、是正措置・報告が行えていない。</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Ｄ：評価基準未達があり、その原因が維持管理上の過失によるものである。</a:t>
            </a:r>
            <a:endParaRPr kumimoji="1" lang="ja-JP" altLang="en-US" sz="1200" dirty="0">
              <a:latin typeface="Century" panose="02040604050505020304" pitchFamily="18" charset="0"/>
            </a:endParaRPr>
          </a:p>
        </p:txBody>
      </p:sp>
      <p:graphicFrame>
        <p:nvGraphicFramePr>
          <p:cNvPr id="6" name="表 9">
            <a:extLst>
              <a:ext uri="{FF2B5EF4-FFF2-40B4-BE49-F238E27FC236}">
                <a16:creationId xmlns:a16="http://schemas.microsoft.com/office/drawing/2014/main" id="{A5310B96-A7EE-A575-9E0D-92DC4DD6A4E4}"/>
              </a:ext>
            </a:extLst>
          </p:cNvPr>
          <p:cNvGraphicFramePr>
            <a:graphicFrameLocks noGrp="1"/>
          </p:cNvGraphicFramePr>
          <p:nvPr/>
        </p:nvGraphicFramePr>
        <p:xfrm>
          <a:off x="337058" y="2921150"/>
          <a:ext cx="9220635" cy="3037046"/>
        </p:xfrm>
        <a:graphic>
          <a:graphicData uri="http://schemas.openxmlformats.org/drawingml/2006/table">
            <a:tbl>
              <a:tblPr firstRow="1" bandRow="1">
                <a:tableStyleId>{5C22544A-7EE6-4342-B048-85BDC9FD1C3A}</a:tableStyleId>
              </a:tblPr>
              <a:tblGrid>
                <a:gridCol w="871725">
                  <a:extLst>
                    <a:ext uri="{9D8B030D-6E8A-4147-A177-3AD203B41FA5}">
                      <a16:colId xmlns:a16="http://schemas.microsoft.com/office/drawing/2014/main" val="105062881"/>
                    </a:ext>
                  </a:extLst>
                </a:gridCol>
                <a:gridCol w="842386">
                  <a:extLst>
                    <a:ext uri="{9D8B030D-6E8A-4147-A177-3AD203B41FA5}">
                      <a16:colId xmlns:a16="http://schemas.microsoft.com/office/drawing/2014/main" val="3142190749"/>
                    </a:ext>
                  </a:extLst>
                </a:gridCol>
                <a:gridCol w="551543">
                  <a:extLst>
                    <a:ext uri="{9D8B030D-6E8A-4147-A177-3AD203B41FA5}">
                      <a16:colId xmlns:a16="http://schemas.microsoft.com/office/drawing/2014/main" val="3132827034"/>
                    </a:ext>
                  </a:extLst>
                </a:gridCol>
                <a:gridCol w="785646">
                  <a:extLst>
                    <a:ext uri="{9D8B030D-6E8A-4147-A177-3AD203B41FA5}">
                      <a16:colId xmlns:a16="http://schemas.microsoft.com/office/drawing/2014/main" val="674745554"/>
                    </a:ext>
                  </a:extLst>
                </a:gridCol>
                <a:gridCol w="944107">
                  <a:extLst>
                    <a:ext uri="{9D8B030D-6E8A-4147-A177-3AD203B41FA5}">
                      <a16:colId xmlns:a16="http://schemas.microsoft.com/office/drawing/2014/main" val="732899083"/>
                    </a:ext>
                  </a:extLst>
                </a:gridCol>
                <a:gridCol w="650590">
                  <a:extLst>
                    <a:ext uri="{9D8B030D-6E8A-4147-A177-3AD203B41FA5}">
                      <a16:colId xmlns:a16="http://schemas.microsoft.com/office/drawing/2014/main" val="3609928772"/>
                    </a:ext>
                  </a:extLst>
                </a:gridCol>
                <a:gridCol w="595086">
                  <a:extLst>
                    <a:ext uri="{9D8B030D-6E8A-4147-A177-3AD203B41FA5}">
                      <a16:colId xmlns:a16="http://schemas.microsoft.com/office/drawing/2014/main" val="2369176826"/>
                    </a:ext>
                  </a:extLst>
                </a:gridCol>
                <a:gridCol w="870856">
                  <a:extLst>
                    <a:ext uri="{9D8B030D-6E8A-4147-A177-3AD203B41FA5}">
                      <a16:colId xmlns:a16="http://schemas.microsoft.com/office/drawing/2014/main" val="2272441643"/>
                    </a:ext>
                  </a:extLst>
                </a:gridCol>
                <a:gridCol w="1640116">
                  <a:extLst>
                    <a:ext uri="{9D8B030D-6E8A-4147-A177-3AD203B41FA5}">
                      <a16:colId xmlns:a16="http://schemas.microsoft.com/office/drawing/2014/main" val="664272850"/>
                    </a:ext>
                  </a:extLst>
                </a:gridCol>
                <a:gridCol w="609600">
                  <a:extLst>
                    <a:ext uri="{9D8B030D-6E8A-4147-A177-3AD203B41FA5}">
                      <a16:colId xmlns:a16="http://schemas.microsoft.com/office/drawing/2014/main" val="3002874000"/>
                    </a:ext>
                  </a:extLst>
                </a:gridCol>
                <a:gridCol w="858980">
                  <a:extLst>
                    <a:ext uri="{9D8B030D-6E8A-4147-A177-3AD203B41FA5}">
                      <a16:colId xmlns:a16="http://schemas.microsoft.com/office/drawing/2014/main" val="2491250267"/>
                    </a:ext>
                  </a:extLst>
                </a:gridCol>
              </a:tblGrid>
              <a:tr h="373974">
                <a:tc gridSpan="2">
                  <a:txBody>
                    <a:bodyPr/>
                    <a:lstStyle/>
                    <a:p>
                      <a:pPr algn="ctr"/>
                      <a:r>
                        <a:rPr kumimoji="1" lang="ja-JP" altLang="en-US" sz="1200" dirty="0"/>
                        <a:t>評価項目</a:t>
                      </a:r>
                    </a:p>
                  </a:txBody>
                  <a:tcPr anchor="ctr"/>
                </a:tc>
                <a:tc hMerge="1">
                  <a:txBody>
                    <a:bodyPr/>
                    <a:lstStyle/>
                    <a:p>
                      <a:endParaRPr kumimoji="1" lang="ja-JP" altLang="en-US" dirty="0"/>
                    </a:p>
                  </a:txBody>
                  <a:tcPr/>
                </a:tc>
                <a:tc>
                  <a:txBody>
                    <a:bodyPr/>
                    <a:lstStyle/>
                    <a:p>
                      <a:pPr algn="ctr"/>
                      <a:r>
                        <a:rPr kumimoji="1" lang="ja-JP" altLang="en-US" sz="1200" dirty="0"/>
                        <a:t>評価</a:t>
                      </a:r>
                    </a:p>
                  </a:txBody>
                  <a:tcPr anchor="ctr"/>
                </a:tc>
                <a:tc>
                  <a:txBody>
                    <a:bodyPr/>
                    <a:lstStyle/>
                    <a:p>
                      <a:pPr algn="ctr"/>
                      <a:r>
                        <a:rPr kumimoji="1" lang="en-US" altLang="ja-JP" sz="1100" dirty="0"/>
                        <a:t>A</a:t>
                      </a:r>
                      <a:r>
                        <a:rPr kumimoji="1" lang="ja-JP" altLang="en-US" sz="1100" dirty="0"/>
                        <a:t>達成数</a:t>
                      </a:r>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dirty="0"/>
                        <a:t>評価項目</a:t>
                      </a:r>
                    </a:p>
                  </a:txBody>
                  <a:tcPr anchor="ctr">
                    <a:lnL w="57150" cap="flat" cmpd="sng" algn="ctr">
                      <a:solidFill>
                        <a:schemeClr val="bg1"/>
                      </a:solidFill>
                      <a:prstDash val="solid"/>
                      <a:round/>
                      <a:headEnd type="none" w="med" len="med"/>
                      <a:tailEnd type="none" w="med" len="med"/>
                    </a:lnL>
                  </a:tcPr>
                </a:tc>
                <a:tc hMerge="1">
                  <a:txBody>
                    <a:bodyPr/>
                    <a:lstStyle/>
                    <a:p>
                      <a:endParaRPr kumimoji="1" lang="ja-JP" altLang="en-US" dirty="0"/>
                    </a:p>
                  </a:txBody>
                  <a:tcPr/>
                </a:tc>
                <a:tc>
                  <a:txBody>
                    <a:bodyPr/>
                    <a:lstStyle/>
                    <a:p>
                      <a:pPr algn="ctr"/>
                      <a:r>
                        <a:rPr kumimoji="1" lang="ja-JP" altLang="en-US" sz="1200" dirty="0"/>
                        <a:t>評価</a:t>
                      </a:r>
                    </a:p>
                  </a:txBody>
                  <a:tcPr anchor="ctr"/>
                </a:tc>
                <a:tc>
                  <a:txBody>
                    <a:bodyPr/>
                    <a:lstStyle/>
                    <a:p>
                      <a:pPr algn="ctr"/>
                      <a:r>
                        <a:rPr kumimoji="1" lang="en-US" altLang="ja-JP" sz="1100" dirty="0"/>
                        <a:t>A</a:t>
                      </a:r>
                      <a:r>
                        <a:rPr kumimoji="1" lang="ja-JP" altLang="en-US" sz="1100" dirty="0"/>
                        <a:t>達成数</a:t>
                      </a:r>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評価項目</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評価</a:t>
                      </a:r>
                    </a:p>
                  </a:txBody>
                  <a:tcPr anchor="ctr"/>
                </a:tc>
                <a:tc>
                  <a:txBody>
                    <a:bodyPr/>
                    <a:lstStyle/>
                    <a:p>
                      <a:pPr algn="ctr"/>
                      <a:r>
                        <a:rPr kumimoji="1" lang="en-US" altLang="ja-JP" sz="1100" dirty="0"/>
                        <a:t>A</a:t>
                      </a:r>
                      <a:r>
                        <a:rPr kumimoji="1" lang="ja-JP" altLang="en-US" sz="1100" dirty="0"/>
                        <a:t>達成数</a:t>
                      </a:r>
                    </a:p>
                  </a:txBody>
                  <a:tcPr anchor="ctr"/>
                </a:tc>
                <a:extLst>
                  <a:ext uri="{0D108BD9-81ED-4DB2-BD59-A6C34878D82A}">
                    <a16:rowId xmlns:a16="http://schemas.microsoft.com/office/drawing/2014/main" val="3384289847"/>
                  </a:ext>
                </a:extLst>
              </a:tr>
              <a:tr h="385842">
                <a:tc rowSpan="2">
                  <a:txBody>
                    <a:bodyPr/>
                    <a:lstStyle/>
                    <a:p>
                      <a:pPr algn="ctr"/>
                      <a:r>
                        <a:rPr kumimoji="1" lang="ja-JP" altLang="en-US" sz="1200" b="0" dirty="0">
                          <a:solidFill>
                            <a:schemeClr val="tx1"/>
                          </a:solidFill>
                        </a:rPr>
                        <a:t>電力   　</a:t>
                      </a:r>
                      <a:r>
                        <a:rPr kumimoji="1" lang="en-US" altLang="ja-JP" sz="1200" b="0" dirty="0">
                          <a:solidFill>
                            <a:schemeClr val="tx1"/>
                          </a:solidFill>
                        </a:rPr>
                        <a:t>(</a:t>
                      </a:r>
                      <a:r>
                        <a:rPr kumimoji="1" lang="ja-JP" altLang="en-US" sz="1200" b="0" dirty="0">
                          <a:solidFill>
                            <a:schemeClr val="tx1"/>
                          </a:solidFill>
                        </a:rPr>
                        <a:t>処理場</a:t>
                      </a:r>
                      <a:r>
                        <a:rPr kumimoji="1" lang="en-US" altLang="ja-JP" sz="1200" b="0" dirty="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a:solidFill>
                            <a:schemeClr val="tx1"/>
                          </a:solidFill>
                        </a:rPr>
                        <a:t>原単位</a:t>
                      </a:r>
                    </a:p>
                  </a:txBody>
                  <a:tcPr anchor="ctr"/>
                </a:tc>
                <a:tc>
                  <a:txBody>
                    <a:bodyPr/>
                    <a:lstStyle/>
                    <a:p>
                      <a:pPr algn="ctr"/>
                      <a:r>
                        <a:rPr kumimoji="1" lang="ja-JP" altLang="en-US" sz="1200" b="0" dirty="0">
                          <a:solidFill>
                            <a:schemeClr val="tx1"/>
                          </a:solidFill>
                        </a:rPr>
                        <a:t>Ｂ</a:t>
                      </a:r>
                    </a:p>
                  </a:txBody>
                  <a:tcPr anchor="ctr">
                    <a:solidFill>
                      <a:srgbClr val="D2DEEF"/>
                    </a:solidFill>
                  </a:tcPr>
                </a:tc>
                <a:tc>
                  <a:txBody>
                    <a:bodyPr/>
                    <a:lstStyle/>
                    <a:p>
                      <a:pPr algn="ctr"/>
                      <a:r>
                        <a:rPr kumimoji="1" lang="en-US" altLang="ja-JP" sz="1200" b="0" dirty="0">
                          <a:solidFill>
                            <a:schemeClr val="tx1"/>
                          </a:solidFill>
                        </a:rPr>
                        <a:t>5/12</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solidFill>
                      <a:srgbClr val="D2DEEF"/>
                    </a:solidFill>
                  </a:tcPr>
                </a:tc>
                <a:tc rowSpan="2">
                  <a:txBody>
                    <a:bodyPr/>
                    <a:lstStyle/>
                    <a:p>
                      <a:pPr algn="ctr"/>
                      <a:r>
                        <a:rPr kumimoji="1" lang="ja-JP" altLang="en-US" sz="1100" b="0" dirty="0">
                          <a:solidFill>
                            <a:schemeClr val="tx1"/>
                          </a:solidFill>
                        </a:rPr>
                        <a:t>次亜塩素酸</a:t>
                      </a:r>
                      <a:endParaRPr kumimoji="1" lang="en-US" altLang="ja-JP" sz="1100" b="0" dirty="0">
                        <a:solidFill>
                          <a:schemeClr val="tx1"/>
                        </a:solidFill>
                      </a:endParaRPr>
                    </a:p>
                    <a:p>
                      <a:pPr algn="ctr"/>
                      <a:r>
                        <a:rPr kumimoji="1" lang="ja-JP" altLang="en-US" sz="1100" b="0" dirty="0">
                          <a:solidFill>
                            <a:schemeClr val="tx1"/>
                          </a:solidFill>
                        </a:rPr>
                        <a:t>ナトリウム</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b="0" dirty="0">
                          <a:solidFill>
                            <a:schemeClr val="tx1"/>
                          </a:solidFill>
                        </a:rPr>
                        <a:t>原単位</a:t>
                      </a:r>
                    </a:p>
                  </a:txBody>
                  <a:tcPr anchor="ctr"/>
                </a:tc>
                <a:tc>
                  <a:txBody>
                    <a:bodyPr/>
                    <a:lstStyle/>
                    <a:p>
                      <a:pPr algn="ctr"/>
                      <a:r>
                        <a:rPr kumimoji="1" lang="ja-JP" altLang="en-US" sz="1200" b="0" dirty="0">
                          <a:solidFill>
                            <a:schemeClr val="tx1"/>
                          </a:solidFill>
                        </a:rPr>
                        <a:t>Ｂ</a:t>
                      </a:r>
                    </a:p>
                  </a:txBody>
                  <a:tcPr anchor="ctr">
                    <a:solidFill>
                      <a:srgbClr val="D2DEEF"/>
                    </a:solidFill>
                  </a:tcPr>
                </a:tc>
                <a:tc>
                  <a:txBody>
                    <a:bodyPr/>
                    <a:lstStyle/>
                    <a:p>
                      <a:pPr algn="ctr"/>
                      <a:r>
                        <a:rPr kumimoji="1" lang="en-US" altLang="ja-JP" sz="1200" b="0" dirty="0">
                          <a:solidFill>
                            <a:schemeClr val="tx1"/>
                          </a:solidFill>
                        </a:rPr>
                        <a:t>9/12</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solidFill>
                      <a:srgbClr val="D2DEEF"/>
                    </a:solidFill>
                  </a:tcPr>
                </a:tc>
                <a:tc>
                  <a:txBody>
                    <a:bodyPr/>
                    <a:lstStyle/>
                    <a:p>
                      <a:pPr algn="ctr"/>
                      <a:r>
                        <a:rPr kumimoji="1" lang="ja-JP" altLang="en-US" sz="1200" b="0" dirty="0">
                          <a:solidFill>
                            <a:schemeClr val="tx1"/>
                          </a:solidFill>
                        </a:rPr>
                        <a:t>鉄アルミ混合薬剤</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b="1" dirty="0">
                          <a:solidFill>
                            <a:srgbClr val="FF0000"/>
                          </a:solidFill>
                        </a:rPr>
                        <a:t>Ａ</a:t>
                      </a:r>
                    </a:p>
                  </a:txBody>
                  <a:tcPr anchor="ctr"/>
                </a:tc>
                <a:tc>
                  <a:txBody>
                    <a:bodyPr/>
                    <a:lstStyle/>
                    <a:p>
                      <a:pPr algn="ctr"/>
                      <a:r>
                        <a:rPr kumimoji="1" lang="en-US" altLang="ja-JP" sz="1200" b="0" dirty="0">
                          <a:solidFill>
                            <a:schemeClr val="tx1"/>
                          </a:solidFill>
                        </a:rPr>
                        <a:t>3/3</a:t>
                      </a:r>
                      <a:endParaRPr kumimoji="1" lang="ja-JP" altLang="en-US" sz="1200" b="0" dirty="0">
                        <a:solidFill>
                          <a:schemeClr val="tx1"/>
                        </a:solidFill>
                      </a:endParaRPr>
                    </a:p>
                  </a:txBody>
                  <a:tcPr anchor="ctr"/>
                </a:tc>
                <a:extLst>
                  <a:ext uri="{0D108BD9-81ED-4DB2-BD59-A6C34878D82A}">
                    <a16:rowId xmlns:a16="http://schemas.microsoft.com/office/drawing/2014/main" val="1754182792"/>
                  </a:ext>
                </a:extLst>
              </a:tr>
              <a:tr h="242562">
                <a:tc vMerge="1">
                  <a:txBody>
                    <a:bodyPr/>
                    <a:lstStyle/>
                    <a:p>
                      <a:endParaRPr kumimoji="1" lang="ja-JP" altLang="en-US"/>
                    </a:p>
                  </a:txBody>
                  <a:tcPr/>
                </a:tc>
                <a:tc>
                  <a:txBody>
                    <a:bodyPr/>
                    <a:lstStyle/>
                    <a:p>
                      <a:pPr algn="ctr"/>
                      <a:r>
                        <a:rPr kumimoji="1" lang="ja-JP" altLang="en-US" sz="1200" b="0" dirty="0">
                          <a:solidFill>
                            <a:schemeClr val="tx1"/>
                          </a:solidFill>
                        </a:rPr>
                        <a:t>使用量</a:t>
                      </a:r>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6/12</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vMerge="1">
                  <a:txBody>
                    <a:bodyPr/>
                    <a:lstStyle/>
                    <a:p>
                      <a:endParaRPr kumimoji="1" lang="ja-JP" altLang="en-US"/>
                    </a:p>
                  </a:txBody>
                  <a:tcPr/>
                </a:tc>
                <a:tc>
                  <a:txBody>
                    <a:bodyPr/>
                    <a:lstStyle/>
                    <a:p>
                      <a:pPr algn="ctr"/>
                      <a:r>
                        <a:rPr kumimoji="1" lang="ja-JP" altLang="en-US" sz="1200" b="0" dirty="0">
                          <a:solidFill>
                            <a:schemeClr val="tx1"/>
                          </a:solidFill>
                        </a:rPr>
                        <a:t>使用量</a:t>
                      </a:r>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9/12</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b="0" dirty="0">
                          <a:solidFill>
                            <a:schemeClr val="tx1"/>
                          </a:solidFill>
                        </a:rPr>
                        <a:t>水酸化マグネシウム</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b="1" dirty="0">
                          <a:solidFill>
                            <a:srgbClr val="FF0000"/>
                          </a:solidFill>
                        </a:rPr>
                        <a:t>Ａ</a:t>
                      </a:r>
                    </a:p>
                  </a:txBody>
                  <a:tcPr anchor="ct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tc>
                <a:extLst>
                  <a:ext uri="{0D108BD9-81ED-4DB2-BD59-A6C34878D82A}">
                    <a16:rowId xmlns:a16="http://schemas.microsoft.com/office/drawing/2014/main" val="3338491500"/>
                  </a:ext>
                </a:extLst>
              </a:tr>
              <a:tr h="362858">
                <a:tc gridSpan="2">
                  <a:txBody>
                    <a:bodyPr/>
                    <a:lstStyle/>
                    <a:p>
                      <a:pPr algn="ctr"/>
                      <a:r>
                        <a:rPr kumimoji="1" lang="ja-JP" altLang="en-US" sz="1200" b="0" dirty="0">
                          <a:solidFill>
                            <a:schemeClr val="tx1"/>
                          </a:solidFill>
                        </a:rPr>
                        <a:t>電力（抽水所）</a:t>
                      </a:r>
                      <a:endParaRPr kumimoji="1" lang="en-US" altLang="ja-JP" sz="1200" b="0" dirty="0">
                        <a:solidFill>
                          <a:schemeClr val="tx1"/>
                        </a:solidFill>
                      </a:endParaRPr>
                    </a:p>
                  </a:txBody>
                  <a:tcPr anchor="ct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3/12</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rowSpan="2">
                  <a:txBody>
                    <a:bodyPr/>
                    <a:lstStyle/>
                    <a:p>
                      <a:pPr algn="ctr"/>
                      <a:r>
                        <a:rPr kumimoji="1" lang="ja-JP" altLang="en-US" sz="1200" b="0" dirty="0">
                          <a:solidFill>
                            <a:schemeClr val="tx1"/>
                          </a:solidFill>
                        </a:rPr>
                        <a:t>高分子</a:t>
                      </a:r>
                      <a:endParaRPr kumimoji="1" lang="en-US" altLang="ja-JP" sz="1200" b="0" dirty="0">
                        <a:solidFill>
                          <a:schemeClr val="tx1"/>
                        </a:solidFill>
                      </a:endParaRPr>
                    </a:p>
                    <a:p>
                      <a:pPr algn="ctr"/>
                      <a:r>
                        <a:rPr kumimoji="1" lang="ja-JP" altLang="en-US" sz="1200" b="0" dirty="0">
                          <a:solidFill>
                            <a:schemeClr val="tx1"/>
                          </a:solidFill>
                        </a:rPr>
                        <a:t>凝集剤</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b="0" dirty="0">
                          <a:solidFill>
                            <a:schemeClr val="tx1"/>
                          </a:solidFill>
                        </a:rPr>
                        <a:t>原単位</a:t>
                      </a:r>
                    </a:p>
                  </a:txBody>
                  <a:tcPr anchor="ctr"/>
                </a:tc>
                <a:tc>
                  <a:txBody>
                    <a:bodyPr/>
                    <a:lstStyle/>
                    <a:p>
                      <a:pPr algn="ctr"/>
                      <a:r>
                        <a:rPr kumimoji="1" lang="ja-JP" altLang="en-US" sz="1200" b="0" dirty="0">
                          <a:solidFill>
                            <a:schemeClr val="tx1"/>
                          </a:solidFill>
                        </a:rPr>
                        <a:t>Ｂ</a:t>
                      </a:r>
                    </a:p>
                  </a:txBody>
                  <a:tcPr anchor="ctr">
                    <a:solidFill>
                      <a:srgbClr val="FFFF99"/>
                    </a:solidFill>
                  </a:tcPr>
                </a:tc>
                <a:tc>
                  <a:txBody>
                    <a:bodyPr/>
                    <a:lstStyle/>
                    <a:p>
                      <a:pPr algn="ctr"/>
                      <a:r>
                        <a:rPr kumimoji="1" lang="en-US" altLang="ja-JP" sz="1200" b="0" dirty="0">
                          <a:solidFill>
                            <a:schemeClr val="tx1"/>
                          </a:solidFill>
                        </a:rPr>
                        <a:t>6/7</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solidFill>
                      <a:srgbClr val="FFFF99"/>
                    </a:solidFill>
                  </a:tcPr>
                </a:tc>
                <a:tc>
                  <a:txBody>
                    <a:bodyPr/>
                    <a:lstStyle/>
                    <a:p>
                      <a:pPr algn="ctr"/>
                      <a:r>
                        <a:rPr kumimoji="1" lang="ja-JP" altLang="en-US" sz="1200" b="0" dirty="0">
                          <a:solidFill>
                            <a:schemeClr val="tx1"/>
                          </a:solidFill>
                        </a:rPr>
                        <a:t>臭化ナトリウム</a:t>
                      </a:r>
                    </a:p>
                  </a:txBody>
                  <a:tcPr anchor="ctr">
                    <a:lnL w="57150" cap="flat" cmpd="sng" algn="ctr">
                      <a:solidFill>
                        <a:schemeClr val="bg1"/>
                      </a:solidFill>
                      <a:prstDash val="solid"/>
                      <a:round/>
                      <a:headEnd type="none" w="med" len="med"/>
                      <a:tailEnd type="none" w="med" len="med"/>
                    </a:lnL>
                    <a:lnB w="38100" cap="flat" cmpd="sng" algn="ctr">
                      <a:solidFill>
                        <a:srgbClr val="FFC000"/>
                      </a:solidFill>
                      <a:prstDash val="solid"/>
                      <a:round/>
                      <a:headEnd type="none" w="med" len="med"/>
                      <a:tailEnd type="none" w="med" len="med"/>
                    </a:lnB>
                  </a:tcPr>
                </a:tc>
                <a:tc>
                  <a:txBody>
                    <a:bodyPr/>
                    <a:lstStyle/>
                    <a:p>
                      <a:pPr algn="ctr"/>
                      <a:r>
                        <a:rPr kumimoji="1" lang="ja-JP" altLang="en-US" sz="1200" b="1" dirty="0">
                          <a:solidFill>
                            <a:srgbClr val="FF0000"/>
                          </a:solidFill>
                        </a:rPr>
                        <a:t>Ａ</a:t>
                      </a:r>
                    </a:p>
                  </a:txBody>
                  <a:tcPr anchor="ctr">
                    <a:lnB w="38100" cap="flat" cmpd="sng" algn="ctr">
                      <a:solidFill>
                        <a:srgbClr val="FFC000"/>
                      </a:solidFill>
                      <a:prstDash val="solid"/>
                      <a:round/>
                      <a:headEnd type="none" w="med" len="med"/>
                      <a:tailEnd type="none" w="med" len="med"/>
                    </a:lnB>
                  </a:tcP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B w="381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723118639"/>
                  </a:ext>
                </a:extLst>
              </a:tr>
              <a:tr h="363485">
                <a:tc gridSpan="2">
                  <a:txBody>
                    <a:bodyPr/>
                    <a:lstStyle/>
                    <a:p>
                      <a:pPr algn="ctr"/>
                      <a:r>
                        <a:rPr kumimoji="1" lang="ja-JP" altLang="en-US" sz="1200" b="0" dirty="0">
                          <a:solidFill>
                            <a:schemeClr val="tx1"/>
                          </a:solidFill>
                        </a:rPr>
                        <a:t>上水</a:t>
                      </a:r>
                    </a:p>
                  </a:txBody>
                  <a:tcPr anchor="ctr"/>
                </a:tc>
                <a:tc hMerge="1">
                  <a:txBody>
                    <a:bodyPr/>
                    <a:lstStyle/>
                    <a:p>
                      <a:endParaRPr kumimoji="1" lang="ja-JP" altLang="en-US"/>
                    </a:p>
                  </a:txBody>
                  <a:tcPr/>
                </a:tc>
                <a:tc>
                  <a:txBody>
                    <a:bodyPr/>
                    <a:lstStyle/>
                    <a:p>
                      <a:pPr algn="ctr"/>
                      <a:r>
                        <a:rPr kumimoji="1" lang="ja-JP" altLang="en-US" sz="1200" b="1" dirty="0">
                          <a:solidFill>
                            <a:schemeClr val="tx1"/>
                          </a:solidFill>
                        </a:rPr>
                        <a:t>Ｂ</a:t>
                      </a:r>
                    </a:p>
                  </a:txBody>
                  <a:tcPr anchor="ctr">
                    <a:solidFill>
                      <a:srgbClr val="FFFF99"/>
                    </a:solidFill>
                  </a:tcPr>
                </a:tc>
                <a:tc>
                  <a:txBody>
                    <a:bodyPr/>
                    <a:lstStyle/>
                    <a:p>
                      <a:pPr algn="ctr"/>
                      <a:r>
                        <a:rPr kumimoji="1" lang="en-US" altLang="ja-JP" sz="1200" b="1" dirty="0">
                          <a:solidFill>
                            <a:schemeClr val="tx1"/>
                          </a:solidFill>
                        </a:rPr>
                        <a:t>11/12</a:t>
                      </a:r>
                      <a:endParaRPr kumimoji="1" lang="ja-JP" altLang="en-US" sz="1200" b="1" dirty="0">
                        <a:solidFill>
                          <a:schemeClr val="tx1"/>
                        </a:solidFill>
                      </a:endParaRPr>
                    </a:p>
                  </a:txBody>
                  <a:tcPr anchor="ctr">
                    <a:lnR w="57150" cap="flat" cmpd="sng" algn="ctr">
                      <a:solidFill>
                        <a:schemeClr val="bg1"/>
                      </a:solidFill>
                      <a:prstDash val="solid"/>
                      <a:round/>
                      <a:headEnd type="none" w="med" len="med"/>
                      <a:tailEnd type="none" w="med" len="med"/>
                    </a:lnR>
                    <a:solidFill>
                      <a:srgbClr val="FFFF99"/>
                    </a:solidFill>
                  </a:tcPr>
                </a:tc>
                <a:tc vMerge="1">
                  <a:txBody>
                    <a:bodyPr/>
                    <a:lstStyle/>
                    <a:p>
                      <a:endParaRPr kumimoji="1" lang="ja-JP" altLang="en-US"/>
                    </a:p>
                  </a:txBody>
                  <a:tcPr/>
                </a:tc>
                <a:tc>
                  <a:txBody>
                    <a:bodyPr/>
                    <a:lstStyle/>
                    <a:p>
                      <a:pPr algn="ctr"/>
                      <a:r>
                        <a:rPr kumimoji="1" lang="ja-JP" altLang="en-US" sz="1200" b="0" dirty="0">
                          <a:solidFill>
                            <a:schemeClr val="tx1"/>
                          </a:solidFill>
                        </a:rPr>
                        <a:t>使用量</a:t>
                      </a:r>
                    </a:p>
                  </a:txBody>
                  <a:tcPr anchor="ctr"/>
                </a:tc>
                <a:tc>
                  <a:txBody>
                    <a:bodyPr/>
                    <a:lstStyle/>
                    <a:p>
                      <a:pPr algn="ctr"/>
                      <a:r>
                        <a:rPr kumimoji="1" lang="ja-JP" altLang="en-US" sz="1200" b="1" dirty="0">
                          <a:solidFill>
                            <a:srgbClr val="FF0000"/>
                          </a:solidFill>
                        </a:rPr>
                        <a:t>Ａ</a:t>
                      </a:r>
                    </a:p>
                  </a:txBody>
                  <a:tcPr anchor="ctr"/>
                </a:tc>
                <a:tc>
                  <a:txBody>
                    <a:bodyPr/>
                    <a:lstStyle/>
                    <a:p>
                      <a:pPr algn="ctr"/>
                      <a:r>
                        <a:rPr kumimoji="1" lang="en-US" altLang="ja-JP" sz="1200" b="0" dirty="0">
                          <a:solidFill>
                            <a:schemeClr val="tx1"/>
                          </a:solidFill>
                        </a:rPr>
                        <a:t>7/7</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tcPr>
                </a:tc>
                <a:tc>
                  <a:txBody>
                    <a:bodyPr/>
                    <a:lstStyle/>
                    <a:p>
                      <a:pPr algn="ctr"/>
                      <a:r>
                        <a:rPr kumimoji="1" lang="ja-JP" altLang="en-US" sz="1200" b="0" dirty="0">
                          <a:solidFill>
                            <a:schemeClr val="tx1"/>
                          </a:solidFill>
                        </a:rPr>
                        <a:t>炭酸ナトリウム</a:t>
                      </a:r>
                    </a:p>
                  </a:txBody>
                  <a:tcPr anchor="ctr">
                    <a:lnL w="38100" cap="flat" cmpd="sng" algn="ctr">
                      <a:solidFill>
                        <a:srgbClr val="FFC000"/>
                      </a:solidFill>
                      <a:prstDash val="solid"/>
                      <a:round/>
                      <a:headEnd type="none" w="med" len="med"/>
                      <a:tailEnd type="none" w="med" len="med"/>
                    </a:lnL>
                    <a:lnT w="38100" cap="flat" cmpd="sng" algn="ctr">
                      <a:solidFill>
                        <a:srgbClr val="FFC000"/>
                      </a:solidFill>
                      <a:prstDash val="solid"/>
                      <a:round/>
                      <a:headEnd type="none" w="med" len="med"/>
                      <a:tailEnd type="none" w="med" len="med"/>
                    </a:lnT>
                  </a:tcPr>
                </a:tc>
                <a:tc>
                  <a:txBody>
                    <a:bodyPr/>
                    <a:lstStyle/>
                    <a:p>
                      <a:pPr algn="ctr"/>
                      <a:r>
                        <a:rPr kumimoji="1" lang="ja-JP" altLang="en-US" sz="1200" b="1" dirty="0">
                          <a:solidFill>
                            <a:srgbClr val="FF0000"/>
                          </a:solidFill>
                        </a:rPr>
                        <a:t>Ａ</a:t>
                      </a:r>
                    </a:p>
                  </a:txBody>
                  <a:tcPr anchor="ctr">
                    <a:lnT w="38100" cap="flat" cmpd="sng" algn="ctr">
                      <a:solidFill>
                        <a:srgbClr val="FFC000"/>
                      </a:solidFill>
                      <a:prstDash val="solid"/>
                      <a:round/>
                      <a:headEnd type="none" w="med" len="med"/>
                      <a:tailEnd type="none" w="med" len="med"/>
                    </a:lnT>
                  </a:tcP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tcPr>
                </a:tc>
                <a:extLst>
                  <a:ext uri="{0D108BD9-81ED-4DB2-BD59-A6C34878D82A}">
                    <a16:rowId xmlns:a16="http://schemas.microsoft.com/office/drawing/2014/main" val="3921642560"/>
                  </a:ext>
                </a:extLst>
              </a:tr>
              <a:tr h="348343">
                <a:tc gridSpan="2">
                  <a:txBody>
                    <a:bodyPr/>
                    <a:lstStyle/>
                    <a:p>
                      <a:pPr algn="ctr"/>
                      <a:r>
                        <a:rPr kumimoji="1" lang="ja-JP" altLang="en-US" sz="1200" b="0" dirty="0">
                          <a:solidFill>
                            <a:schemeClr val="tx1"/>
                          </a:solidFill>
                        </a:rPr>
                        <a:t>工業用水</a:t>
                      </a:r>
                    </a:p>
                  </a:txBody>
                  <a:tcPr anchor="ct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9/12</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b="0" dirty="0">
                          <a:solidFill>
                            <a:schemeClr val="tx1"/>
                          </a:solidFill>
                        </a:rPr>
                        <a:t>ポリ塩化アルミニウム</a:t>
                      </a:r>
                      <a:endParaRPr kumimoji="1" lang="en-US" altLang="ja-JP" sz="1200" b="0" dirty="0">
                        <a:solidFill>
                          <a:schemeClr val="tx1"/>
                        </a:solidFill>
                      </a:endParaRPr>
                    </a:p>
                  </a:txBody>
                  <a:tcPr anchor="ctr">
                    <a:lnL w="57150" cap="flat" cmpd="sng" algn="ctr">
                      <a:solidFill>
                        <a:schemeClr val="bg1"/>
                      </a:solidFill>
                      <a:prstDash val="solid"/>
                      <a:round/>
                      <a:headEnd type="none" w="med" len="med"/>
                      <a:tailEnd type="none" w="med" len="med"/>
                    </a:lnL>
                  </a:tcPr>
                </a:tc>
                <a:tc hMerge="1">
                  <a:txBody>
                    <a:bodyPr/>
                    <a:lstStyle/>
                    <a:p>
                      <a:pPr algn="ctr"/>
                      <a:endParaRPr kumimoji="1" lang="ja-JP" altLang="en-US" sz="1400" dirty="0"/>
                    </a:p>
                  </a:txBody>
                  <a:tcPr anchor="ctr"/>
                </a:tc>
                <a:tc>
                  <a:txBody>
                    <a:bodyPr/>
                    <a:lstStyle/>
                    <a:p>
                      <a:pPr algn="ctr"/>
                      <a:r>
                        <a:rPr kumimoji="1" lang="en-US" altLang="ja-JP" sz="1200" b="1" dirty="0">
                          <a:solidFill>
                            <a:srgbClr val="FF0000"/>
                          </a:solidFill>
                        </a:rPr>
                        <a:t>A</a:t>
                      </a:r>
                      <a:endParaRPr kumimoji="1" lang="ja-JP" altLang="en-US" sz="1200" b="1" dirty="0">
                        <a:solidFill>
                          <a:srgbClr val="FF0000"/>
                        </a:solidFill>
                      </a:endParaRPr>
                    </a:p>
                  </a:txBody>
                  <a:tcPr anchor="ctr"/>
                </a:tc>
                <a:tc>
                  <a:txBody>
                    <a:bodyPr/>
                    <a:lstStyle/>
                    <a:p>
                      <a:pPr algn="ctr"/>
                      <a:r>
                        <a:rPr kumimoji="1" lang="en-US" altLang="ja-JP" sz="1200" b="0" dirty="0">
                          <a:solidFill>
                            <a:schemeClr val="tx1"/>
                          </a:solidFill>
                        </a:rPr>
                        <a:t>3/3</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tcPr>
                </a:tc>
                <a:tc>
                  <a:txBody>
                    <a:bodyPr/>
                    <a:lstStyle/>
                    <a:p>
                      <a:pPr algn="ctr"/>
                      <a:r>
                        <a:rPr kumimoji="1" lang="ja-JP" altLang="en-US" sz="1200" b="0" dirty="0">
                          <a:solidFill>
                            <a:schemeClr val="tx1"/>
                          </a:solidFill>
                        </a:rPr>
                        <a:t>硫酸</a:t>
                      </a:r>
                    </a:p>
                  </a:txBody>
                  <a:tcPr anchor="ctr">
                    <a:lnL w="38100" cap="flat" cmpd="sng" algn="ctr">
                      <a:solidFill>
                        <a:srgbClr val="FFC000"/>
                      </a:solidFill>
                      <a:prstDash val="solid"/>
                      <a:round/>
                      <a:headEnd type="none" w="med" len="med"/>
                      <a:tailEnd type="none" w="med" len="med"/>
                    </a:lnL>
                  </a:tcPr>
                </a:tc>
                <a:tc>
                  <a:txBody>
                    <a:bodyPr/>
                    <a:lstStyle/>
                    <a:p>
                      <a:pPr algn="ctr"/>
                      <a:r>
                        <a:rPr kumimoji="1" lang="ja-JP" altLang="en-US" sz="1200" b="1" dirty="0">
                          <a:solidFill>
                            <a:srgbClr val="FF0000"/>
                          </a:solidFill>
                        </a:rPr>
                        <a:t>Ａ</a:t>
                      </a:r>
                    </a:p>
                  </a:txBody>
                  <a:tcPr anchor="ct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tcPr>
                </a:tc>
                <a:extLst>
                  <a:ext uri="{0D108BD9-81ED-4DB2-BD59-A6C34878D82A}">
                    <a16:rowId xmlns:a16="http://schemas.microsoft.com/office/drawing/2014/main" val="3906751038"/>
                  </a:ext>
                </a:extLst>
              </a:tr>
              <a:tr h="205918">
                <a:tc gridSpan="2">
                  <a:txBody>
                    <a:bodyPr/>
                    <a:lstStyle/>
                    <a:p>
                      <a:pPr algn="ctr"/>
                      <a:r>
                        <a:rPr kumimoji="1" lang="ja-JP" altLang="en-US" sz="1200" b="0" dirty="0">
                          <a:solidFill>
                            <a:schemeClr val="tx1"/>
                          </a:solidFill>
                        </a:rPr>
                        <a:t>都市ガス</a:t>
                      </a:r>
                    </a:p>
                  </a:txBody>
                  <a:tcPr anchor="ct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1/2</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b="0" dirty="0">
                          <a:solidFill>
                            <a:schemeClr val="tx1"/>
                          </a:solidFill>
                        </a:rPr>
                        <a:t>水酸化ナトリウム</a:t>
                      </a:r>
                    </a:p>
                  </a:txBody>
                  <a:tcPr anchor="ctr">
                    <a:lnL w="57150" cap="flat" cmpd="sng" algn="ctr">
                      <a:solidFill>
                        <a:schemeClr val="bg1"/>
                      </a:solidFill>
                      <a:prstDash val="solid"/>
                      <a:round/>
                      <a:headEnd type="none" w="med" len="med"/>
                      <a:tailEnd type="none" w="med" len="med"/>
                    </a:lnL>
                  </a:tcPr>
                </a:tc>
                <a:tc hMerge="1">
                  <a:txBody>
                    <a:bodyPr/>
                    <a:lstStyle/>
                    <a:p>
                      <a:pPr algn="ctr"/>
                      <a:endParaRPr kumimoji="1" lang="ja-JP" altLang="en-US" sz="1400" dirty="0"/>
                    </a:p>
                  </a:txBody>
                  <a:tcPr anchor="ctr"/>
                </a:tc>
                <a:tc>
                  <a:txBody>
                    <a:bodyPr/>
                    <a:lstStyle/>
                    <a:p>
                      <a:pPr algn="ctr"/>
                      <a:r>
                        <a:rPr kumimoji="1" lang="en-US" altLang="ja-JP" sz="1200" b="1" dirty="0">
                          <a:solidFill>
                            <a:srgbClr val="FF0000"/>
                          </a:solidFill>
                        </a:rPr>
                        <a:t>A</a:t>
                      </a:r>
                      <a:endParaRPr kumimoji="1" lang="ja-JP" altLang="en-US" sz="1200" b="1" dirty="0">
                        <a:solidFill>
                          <a:srgbClr val="FF0000"/>
                        </a:solidFill>
                      </a:endParaRPr>
                    </a:p>
                  </a:txBody>
                  <a:tcPr anchor="ctr"/>
                </a:tc>
                <a:tc>
                  <a:txBody>
                    <a:bodyPr/>
                    <a:lstStyle/>
                    <a:p>
                      <a:pPr algn="ctr"/>
                      <a:r>
                        <a:rPr kumimoji="1" lang="en-US" altLang="ja-JP" sz="1200" b="0" dirty="0">
                          <a:solidFill>
                            <a:schemeClr val="tx1"/>
                          </a:solidFill>
                        </a:rPr>
                        <a:t>4/4</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tcPr>
                </a:tc>
                <a:tc>
                  <a:txBody>
                    <a:bodyPr/>
                    <a:lstStyle/>
                    <a:p>
                      <a:pPr algn="ctr"/>
                      <a:r>
                        <a:rPr kumimoji="1" lang="ja-JP" altLang="en-US" sz="1200" b="0" dirty="0">
                          <a:solidFill>
                            <a:schemeClr val="tx1"/>
                          </a:solidFill>
                        </a:rPr>
                        <a:t>消泡剤</a:t>
                      </a:r>
                    </a:p>
                  </a:txBody>
                  <a:tcPr anchor="ctr">
                    <a:lnL w="38100" cap="flat" cmpd="sng" algn="ctr">
                      <a:solidFill>
                        <a:srgbClr val="FFC000"/>
                      </a:solidFill>
                      <a:prstDash val="solid"/>
                      <a:round/>
                      <a:headEnd type="none" w="med" len="med"/>
                      <a:tailEnd type="none" w="med" len="med"/>
                    </a:lnL>
                  </a:tcPr>
                </a:tc>
                <a:tc>
                  <a:txBody>
                    <a:bodyPr/>
                    <a:lstStyle/>
                    <a:p>
                      <a:pPr algn="ctr"/>
                      <a:r>
                        <a:rPr kumimoji="1" lang="en-US" altLang="ja-JP" sz="1200" b="1" dirty="0">
                          <a:solidFill>
                            <a:srgbClr val="FF0000"/>
                          </a:solidFill>
                        </a:rPr>
                        <a:t>A</a:t>
                      </a:r>
                      <a:endParaRPr kumimoji="1" lang="ja-JP" altLang="en-US" sz="1200" b="1" dirty="0">
                        <a:solidFill>
                          <a:srgbClr val="FF0000"/>
                        </a:solidFill>
                      </a:endParaRPr>
                    </a:p>
                  </a:txBody>
                  <a:tcPr anchor="ct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tcPr>
                </a:tc>
                <a:extLst>
                  <a:ext uri="{0D108BD9-81ED-4DB2-BD59-A6C34878D82A}">
                    <a16:rowId xmlns:a16="http://schemas.microsoft.com/office/drawing/2014/main" val="3665832826"/>
                  </a:ext>
                </a:extLst>
              </a:tr>
              <a:tr h="326952">
                <a:tc gridSpan="2">
                  <a:txBody>
                    <a:bodyPr/>
                    <a:lstStyle/>
                    <a:p>
                      <a:pPr algn="ctr"/>
                      <a:r>
                        <a:rPr kumimoji="1" lang="ja-JP" altLang="en-US" sz="1200" b="0" dirty="0">
                          <a:solidFill>
                            <a:schemeClr val="tx1"/>
                          </a:solidFill>
                        </a:rPr>
                        <a:t>Ａ重油</a:t>
                      </a:r>
                    </a:p>
                  </a:txBody>
                  <a:tcPr anchor="ct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1/12</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b="0" dirty="0">
                          <a:solidFill>
                            <a:schemeClr val="tx1"/>
                          </a:solidFill>
                        </a:rPr>
                        <a:t>ポリ硫酸第</a:t>
                      </a:r>
                      <a:r>
                        <a:rPr kumimoji="1" lang="en-US" altLang="ja-JP" sz="1200" b="0" dirty="0">
                          <a:solidFill>
                            <a:schemeClr val="tx1"/>
                          </a:solidFill>
                        </a:rPr>
                        <a:t>2</a:t>
                      </a:r>
                      <a:r>
                        <a:rPr kumimoji="1" lang="ja-JP" altLang="en-US" sz="1200" b="0" dirty="0">
                          <a:solidFill>
                            <a:schemeClr val="tx1"/>
                          </a:solidFill>
                        </a:rPr>
                        <a:t>鉄</a:t>
                      </a:r>
                    </a:p>
                  </a:txBody>
                  <a:tcPr anchor="ctr">
                    <a:lnL w="57150" cap="flat" cmpd="sng" algn="ctr">
                      <a:solidFill>
                        <a:schemeClr val="bg1"/>
                      </a:solidFill>
                      <a:prstDash val="solid"/>
                      <a:round/>
                      <a:headEnd type="none" w="med" len="med"/>
                      <a:tailEnd type="none" w="med" len="med"/>
                    </a:lnL>
                  </a:tcP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5/7</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tcPr>
                </a:tc>
                <a:tc>
                  <a:txBody>
                    <a:bodyPr/>
                    <a:lstStyle/>
                    <a:p>
                      <a:pPr algn="ctr"/>
                      <a:r>
                        <a:rPr kumimoji="1" lang="ja-JP" altLang="en-US" sz="1200" b="0" dirty="0">
                          <a:solidFill>
                            <a:schemeClr val="tx1"/>
                          </a:solidFill>
                        </a:rPr>
                        <a:t>活性促進剤</a:t>
                      </a:r>
                    </a:p>
                  </a:txBody>
                  <a:tcPr anchor="ctr">
                    <a:lnL w="38100" cap="flat" cmpd="sng" algn="ctr">
                      <a:solidFill>
                        <a:srgbClr val="FFC000"/>
                      </a:solidFill>
                      <a:prstDash val="solid"/>
                      <a:round/>
                      <a:headEnd type="none" w="med" len="med"/>
                      <a:tailEnd type="none" w="med" len="med"/>
                    </a:lnL>
                  </a:tcPr>
                </a:tc>
                <a:tc>
                  <a:txBody>
                    <a:bodyPr/>
                    <a:lstStyle/>
                    <a:p>
                      <a:pPr algn="ctr"/>
                      <a:r>
                        <a:rPr kumimoji="1" lang="ja-JP" altLang="en-US" sz="1200" b="1" dirty="0">
                          <a:solidFill>
                            <a:srgbClr val="FF0000"/>
                          </a:solidFill>
                        </a:rPr>
                        <a:t>Ａ</a:t>
                      </a:r>
                    </a:p>
                  </a:txBody>
                  <a:tcPr anchor="ct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tcPr>
                </a:tc>
                <a:extLst>
                  <a:ext uri="{0D108BD9-81ED-4DB2-BD59-A6C34878D82A}">
                    <a16:rowId xmlns:a16="http://schemas.microsoft.com/office/drawing/2014/main" val="1619884130"/>
                  </a:ext>
                </a:extLst>
              </a:tr>
              <a:tr h="326952">
                <a:tc gridSpan="2">
                  <a:txBody>
                    <a:bodyPr/>
                    <a:lstStyle/>
                    <a:p>
                      <a:pPr algn="ctr"/>
                      <a:r>
                        <a:rPr kumimoji="1" lang="ja-JP" altLang="en-US" sz="1200" b="0" dirty="0">
                          <a:solidFill>
                            <a:schemeClr val="tx1"/>
                          </a:solidFill>
                        </a:rPr>
                        <a:t>灯油・軽油</a:t>
                      </a:r>
                    </a:p>
                  </a:txBody>
                  <a:tcPr anchor="ct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4/7</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b="0" dirty="0">
                          <a:solidFill>
                            <a:schemeClr val="tx1"/>
                          </a:solidFill>
                        </a:rPr>
                        <a:t>安定化第</a:t>
                      </a:r>
                      <a:r>
                        <a:rPr kumimoji="1" lang="en-US" altLang="ja-JP" sz="1200" b="0" dirty="0">
                          <a:solidFill>
                            <a:schemeClr val="tx1"/>
                          </a:solidFill>
                        </a:rPr>
                        <a:t>1</a:t>
                      </a:r>
                      <a:r>
                        <a:rPr kumimoji="1" lang="ja-JP" altLang="en-US" sz="1200" b="0" dirty="0">
                          <a:solidFill>
                            <a:schemeClr val="tx1"/>
                          </a:solidFill>
                        </a:rPr>
                        <a:t>鉄</a:t>
                      </a:r>
                    </a:p>
                  </a:txBody>
                  <a:tcPr anchor="ctr">
                    <a:lnL w="57150" cap="flat" cmpd="sng" algn="ctr">
                      <a:solidFill>
                        <a:schemeClr val="bg1"/>
                      </a:solidFill>
                      <a:prstDash val="solid"/>
                      <a:round/>
                      <a:headEnd type="none" w="med" len="med"/>
                      <a:tailEnd type="none" w="med" len="med"/>
                    </a:lnL>
                  </a:tcP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Ｂ</a:t>
                      </a:r>
                    </a:p>
                  </a:txBody>
                  <a:tcPr anchor="ctr"/>
                </a:tc>
                <a:tc>
                  <a:txBody>
                    <a:bodyPr/>
                    <a:lstStyle/>
                    <a:p>
                      <a:pPr algn="ctr"/>
                      <a:r>
                        <a:rPr kumimoji="1" lang="en-US" altLang="ja-JP" sz="1200" b="0" dirty="0">
                          <a:solidFill>
                            <a:schemeClr val="tx1"/>
                          </a:solidFill>
                        </a:rPr>
                        <a:t>3/5</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tcPr>
                </a:tc>
                <a:tc>
                  <a:txBody>
                    <a:bodyPr/>
                    <a:lstStyle/>
                    <a:p>
                      <a:pPr algn="ctr"/>
                      <a:r>
                        <a:rPr kumimoji="1" lang="ja-JP" altLang="en-US" sz="1200" b="0" dirty="0">
                          <a:solidFill>
                            <a:schemeClr val="tx1"/>
                          </a:solidFill>
                        </a:rPr>
                        <a:t>工業用並塩</a:t>
                      </a:r>
                    </a:p>
                  </a:txBody>
                  <a:tcPr anchor="ctr">
                    <a:lnL w="38100" cap="flat" cmpd="sng" algn="ctr">
                      <a:solidFill>
                        <a:srgbClr val="FFC000"/>
                      </a:solidFill>
                      <a:prstDash val="solid"/>
                      <a:round/>
                      <a:headEnd type="none" w="med" len="med"/>
                      <a:tailEnd type="none" w="med" len="med"/>
                    </a:lnL>
                    <a:lnB w="38100" cap="flat" cmpd="sng" algn="ctr">
                      <a:solidFill>
                        <a:srgbClr val="FFC000"/>
                      </a:solidFill>
                      <a:prstDash val="solid"/>
                      <a:round/>
                      <a:headEnd type="none" w="med" len="med"/>
                      <a:tailEnd type="none" w="med" len="med"/>
                    </a:lnB>
                  </a:tcPr>
                </a:tc>
                <a:tc>
                  <a:txBody>
                    <a:bodyPr/>
                    <a:lstStyle/>
                    <a:p>
                      <a:pPr algn="ctr"/>
                      <a:r>
                        <a:rPr kumimoji="1" lang="en-US" altLang="ja-JP" sz="1200" b="1" dirty="0">
                          <a:solidFill>
                            <a:srgbClr val="FF0000"/>
                          </a:solidFill>
                        </a:rPr>
                        <a:t>A</a:t>
                      </a:r>
                      <a:endParaRPr kumimoji="1" lang="ja-JP" altLang="en-US" sz="1200" b="1" dirty="0">
                        <a:solidFill>
                          <a:srgbClr val="FF0000"/>
                        </a:solidFill>
                      </a:endParaRPr>
                    </a:p>
                  </a:txBody>
                  <a:tcPr anchor="ctr">
                    <a:lnB w="38100" cap="flat" cmpd="sng" algn="ctr">
                      <a:solidFill>
                        <a:srgbClr val="FFC000"/>
                      </a:solidFill>
                      <a:prstDash val="solid"/>
                      <a:round/>
                      <a:headEnd type="none" w="med" len="med"/>
                      <a:tailEnd type="none" w="med" len="med"/>
                    </a:lnB>
                  </a:tcPr>
                </a:tc>
                <a:tc>
                  <a:txBody>
                    <a:bodyPr/>
                    <a:lstStyle/>
                    <a:p>
                      <a:pPr algn="ctr"/>
                      <a:r>
                        <a:rPr kumimoji="1" lang="en-US" altLang="ja-JP" sz="1200" b="0" dirty="0">
                          <a:solidFill>
                            <a:schemeClr val="tx1"/>
                          </a:solidFill>
                        </a:rPr>
                        <a:t>1/1</a:t>
                      </a:r>
                      <a:endParaRPr kumimoji="1" lang="ja-JP" altLang="en-US" sz="1200" b="0" dirty="0">
                        <a:solidFill>
                          <a:schemeClr val="tx1"/>
                        </a:solidFill>
                      </a:endParaRPr>
                    </a:p>
                  </a:txBody>
                  <a:tcPr anchor="ctr">
                    <a:lnR w="38100" cap="flat" cmpd="sng" algn="ctr">
                      <a:solidFill>
                        <a:srgbClr val="FFC000"/>
                      </a:solidFill>
                      <a:prstDash val="solid"/>
                      <a:round/>
                      <a:headEnd type="none" w="med" len="med"/>
                      <a:tailEnd type="none" w="med" len="med"/>
                    </a:lnR>
                    <a:lnB w="381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06986933"/>
                  </a:ext>
                </a:extLst>
              </a:tr>
            </a:tbl>
          </a:graphicData>
        </a:graphic>
      </p:graphicFrame>
      <p:sp>
        <p:nvSpPr>
          <p:cNvPr id="10" name="テキスト ボックス 9">
            <a:extLst>
              <a:ext uri="{FF2B5EF4-FFF2-40B4-BE49-F238E27FC236}">
                <a16:creationId xmlns:a16="http://schemas.microsoft.com/office/drawing/2014/main" id="{F6962140-B607-8E4D-5A61-F15199D0DB19}"/>
              </a:ext>
            </a:extLst>
          </p:cNvPr>
          <p:cNvSpPr txBox="1"/>
          <p:nvPr/>
        </p:nvSpPr>
        <p:spPr>
          <a:xfrm>
            <a:off x="704499" y="1633372"/>
            <a:ext cx="8886877" cy="1292662"/>
          </a:xfrm>
          <a:prstGeom prst="rect">
            <a:avLst/>
          </a:prstGeom>
          <a:noFill/>
        </p:spPr>
        <p:txBody>
          <a:bodyPr wrap="square" rtlCol="0">
            <a:spAutoFit/>
          </a:bodyPr>
          <a:lstStyle/>
          <a:p>
            <a:pPr>
              <a:lnSpc>
                <a:spcPct val="130000"/>
              </a:lnSpc>
            </a:pPr>
            <a:r>
              <a:rPr lang="ja-JP" altLang="en-US" sz="15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ユーティリティの評価基準は、年間の原単位及び使用量であり、抽水</a:t>
            </a:r>
            <a:r>
              <a:rPr lang="ja-JP" altLang="en-US" sz="1500" dirty="0">
                <a:latin typeface="Century" panose="02040604050505020304" pitchFamily="18" charset="0"/>
                <a:ea typeface="ＭＳ 明朝" panose="02020609040205080304" pitchFamily="17" charset="-128"/>
                <a:cs typeface="Times New Roman" panose="02020603050405020304" pitchFamily="18" charset="0"/>
              </a:rPr>
              <a:t>所を含めた処理区単位で集計している</a:t>
            </a:r>
            <a:r>
              <a:rPr kumimoji="1"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電力、上水、工水、重油、灯油等の燃料、次亜塩素酸ナトリウムなどの薬品など大半の項目で評価基準超過となっ</a:t>
            </a:r>
            <a:r>
              <a:rPr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た</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なお、評価としては、すべての</a:t>
            </a:r>
            <a:r>
              <a:rPr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処理区</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で評価基準を満たしていれば評価は「</a:t>
            </a:r>
            <a:r>
              <a:rPr lang="en-US" altLang="ja-JP" sz="1500" dirty="0">
                <a:effectLst/>
                <a:latin typeface="Century" panose="02040604050505020304" pitchFamily="18" charset="0"/>
                <a:ea typeface="ＭＳ 明朝" panose="02020609040205080304" pitchFamily="17" charset="-128"/>
                <a:cs typeface="Times New Roman" panose="02020603050405020304" pitchFamily="18" charset="0"/>
              </a:rPr>
              <a:t>A</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」となり、</a:t>
            </a:r>
            <a:r>
              <a:rPr lang="en-US" altLang="ja-JP" sz="15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処理区</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でも</a:t>
            </a:r>
            <a:r>
              <a:rPr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未達であれば</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、評価は「</a:t>
            </a:r>
            <a:r>
              <a:rPr lang="en-US" altLang="ja-JP" sz="1500" dirty="0">
                <a:effectLst/>
                <a:latin typeface="Century" panose="02040604050505020304" pitchFamily="18" charset="0"/>
                <a:ea typeface="ＭＳ 明朝" panose="02020609040205080304" pitchFamily="17" charset="-128"/>
                <a:cs typeface="Times New Roman" panose="02020603050405020304" pitchFamily="18" charset="0"/>
              </a:rPr>
              <a:t>B</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」以下となる。</a:t>
            </a:r>
            <a:endParaRPr kumimoji="1" lang="en-US" altLang="ja-JP" sz="15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角丸四角形 8"/>
          <p:cNvSpPr/>
          <p:nvPr/>
        </p:nvSpPr>
        <p:spPr>
          <a:xfrm>
            <a:off x="72907" y="96839"/>
            <a:ext cx="7404217"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6489700" y="6029495"/>
            <a:ext cx="2749471" cy="276999"/>
          </a:xfrm>
          <a:prstGeom prst="rect">
            <a:avLst/>
          </a:prstGeom>
          <a:noFill/>
          <a:ln w="38100">
            <a:solidFill>
              <a:srgbClr val="FFC000"/>
            </a:solidFill>
          </a:ln>
        </p:spPr>
        <p:txBody>
          <a:bodyPr wrap="none" rtlCol="0">
            <a:spAutoFit/>
          </a:bodyPr>
          <a:lstStyle/>
          <a:p>
            <a:r>
              <a:rPr kumimoji="1" lang="ja-JP" altLang="en-US" sz="1200" dirty="0"/>
              <a:t>平野下水処理場　脱水分離液処理施設</a:t>
            </a:r>
          </a:p>
        </p:txBody>
      </p:sp>
    </p:spTree>
    <p:extLst>
      <p:ext uri="{BB962C8B-B14F-4D97-AF65-F5344CB8AC3E}">
        <p14:creationId xmlns:p14="http://schemas.microsoft.com/office/powerpoint/2010/main" val="2950012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ユーティリティ使用量の超過について（２）</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21</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357813" y="1185901"/>
            <a:ext cx="5400000" cy="412164"/>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ユーティリティ</a:t>
            </a:r>
            <a:endParaRPr lang="en-US" altLang="ja-JP" b="1" dirty="0">
              <a:latin typeface="Century" panose="02040604050505020304" pitchFamily="18" charset="0"/>
            </a:endParaRPr>
          </a:p>
        </p:txBody>
      </p:sp>
      <p:sp>
        <p:nvSpPr>
          <p:cNvPr id="7" name="テキスト ボックス 6">
            <a:extLst>
              <a:ext uri="{FF2B5EF4-FFF2-40B4-BE49-F238E27FC236}">
                <a16:creationId xmlns:a16="http://schemas.microsoft.com/office/drawing/2014/main" id="{F9EE8FEA-40BD-5AB3-12BA-35B3869345EF}"/>
              </a:ext>
            </a:extLst>
          </p:cNvPr>
          <p:cNvSpPr txBox="1"/>
          <p:nvPr/>
        </p:nvSpPr>
        <p:spPr>
          <a:xfrm>
            <a:off x="420159" y="6041401"/>
            <a:ext cx="8867204" cy="810478"/>
          </a:xfrm>
          <a:prstGeom prst="rect">
            <a:avLst/>
          </a:prstGeom>
          <a:noFill/>
        </p:spPr>
        <p:txBody>
          <a:bodyPr wrap="square" rtlCol="0">
            <a:spAutoFit/>
          </a:bodyPr>
          <a:lstStyle/>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Ａ：評価基準を満たしている。</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Ｂ：評価基準未達であるが、速やかに是正措置・報告が行えている。</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Ｃ：評価基準未達があり、是正措置・報告が行えていない。</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Ｄ：評価基準未達があり、その原因が維持管理上の過失によるものである。</a:t>
            </a:r>
            <a:endParaRPr kumimoji="1" lang="ja-JP" altLang="en-US" sz="1200" dirty="0">
              <a:latin typeface="Century" panose="02040604050505020304" pitchFamily="18" charset="0"/>
            </a:endParaRPr>
          </a:p>
        </p:txBody>
      </p:sp>
      <p:graphicFrame>
        <p:nvGraphicFramePr>
          <p:cNvPr id="6" name="表 9">
            <a:extLst>
              <a:ext uri="{FF2B5EF4-FFF2-40B4-BE49-F238E27FC236}">
                <a16:creationId xmlns:a16="http://schemas.microsoft.com/office/drawing/2014/main" id="{A5310B96-A7EE-A575-9E0D-92DC4DD6A4E4}"/>
              </a:ext>
            </a:extLst>
          </p:cNvPr>
          <p:cNvGraphicFramePr>
            <a:graphicFrameLocks noGrp="1"/>
          </p:cNvGraphicFramePr>
          <p:nvPr>
            <p:extLst>
              <p:ext uri="{D42A27DB-BD31-4B8C-83A1-F6EECF244321}">
                <p14:modId xmlns:p14="http://schemas.microsoft.com/office/powerpoint/2010/main" val="1548053457"/>
              </p:ext>
            </p:extLst>
          </p:nvPr>
        </p:nvGraphicFramePr>
        <p:xfrm>
          <a:off x="274712" y="2187319"/>
          <a:ext cx="9540000" cy="3878531"/>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105062881"/>
                    </a:ext>
                  </a:extLst>
                </a:gridCol>
                <a:gridCol w="648000">
                  <a:extLst>
                    <a:ext uri="{9D8B030D-6E8A-4147-A177-3AD203B41FA5}">
                      <a16:colId xmlns:a16="http://schemas.microsoft.com/office/drawing/2014/main" val="3142190749"/>
                    </a:ext>
                  </a:extLst>
                </a:gridCol>
                <a:gridCol w="1116000">
                  <a:extLst>
                    <a:ext uri="{9D8B030D-6E8A-4147-A177-3AD203B41FA5}">
                      <a16:colId xmlns:a16="http://schemas.microsoft.com/office/drawing/2014/main" val="3132827034"/>
                    </a:ext>
                  </a:extLst>
                </a:gridCol>
                <a:gridCol w="2016000">
                  <a:extLst>
                    <a:ext uri="{9D8B030D-6E8A-4147-A177-3AD203B41FA5}">
                      <a16:colId xmlns:a16="http://schemas.microsoft.com/office/drawing/2014/main" val="674745554"/>
                    </a:ext>
                  </a:extLst>
                </a:gridCol>
                <a:gridCol w="900000">
                  <a:extLst>
                    <a:ext uri="{9D8B030D-6E8A-4147-A177-3AD203B41FA5}">
                      <a16:colId xmlns:a16="http://schemas.microsoft.com/office/drawing/2014/main" val="732899083"/>
                    </a:ext>
                  </a:extLst>
                </a:gridCol>
                <a:gridCol w="648000">
                  <a:extLst>
                    <a:ext uri="{9D8B030D-6E8A-4147-A177-3AD203B41FA5}">
                      <a16:colId xmlns:a16="http://schemas.microsoft.com/office/drawing/2014/main" val="3609928772"/>
                    </a:ext>
                  </a:extLst>
                </a:gridCol>
                <a:gridCol w="972000">
                  <a:extLst>
                    <a:ext uri="{9D8B030D-6E8A-4147-A177-3AD203B41FA5}">
                      <a16:colId xmlns:a16="http://schemas.microsoft.com/office/drawing/2014/main" val="2369176826"/>
                    </a:ext>
                  </a:extLst>
                </a:gridCol>
                <a:gridCol w="466713">
                  <a:extLst>
                    <a:ext uri="{9D8B030D-6E8A-4147-A177-3AD203B41FA5}">
                      <a16:colId xmlns:a16="http://schemas.microsoft.com/office/drawing/2014/main" val="2272441643"/>
                    </a:ext>
                  </a:extLst>
                </a:gridCol>
                <a:gridCol w="1981287">
                  <a:extLst>
                    <a:ext uri="{9D8B030D-6E8A-4147-A177-3AD203B41FA5}">
                      <a16:colId xmlns:a16="http://schemas.microsoft.com/office/drawing/2014/main" val="3457443990"/>
                    </a:ext>
                  </a:extLst>
                </a:gridCol>
              </a:tblGrid>
              <a:tr h="373974">
                <a:tc gridSpan="2">
                  <a:txBody>
                    <a:bodyPr/>
                    <a:lstStyle/>
                    <a:p>
                      <a:pPr algn="ctr"/>
                      <a:r>
                        <a:rPr kumimoji="1" lang="ja-JP" altLang="en-US" sz="1200" dirty="0"/>
                        <a:t>評価項目</a:t>
                      </a:r>
                    </a:p>
                  </a:txBody>
                  <a:tcPr anchor="ctr"/>
                </a:tc>
                <a:tc hMerge="1">
                  <a:txBody>
                    <a:bodyPr/>
                    <a:lstStyle/>
                    <a:p>
                      <a:endParaRPr kumimoji="1" lang="ja-JP" altLang="en-US" dirty="0"/>
                    </a:p>
                  </a:txBody>
                  <a:tcPr/>
                </a:tc>
                <a:tc>
                  <a:txBody>
                    <a:bodyPr/>
                    <a:lstStyle/>
                    <a:p>
                      <a:pPr algn="ctr"/>
                      <a:r>
                        <a:rPr kumimoji="1" lang="ja-JP" altLang="en-US" sz="1200" dirty="0"/>
                        <a:t>機場</a:t>
                      </a:r>
                    </a:p>
                  </a:txBody>
                  <a:tcPr anchor="ctr"/>
                </a:tc>
                <a:tc>
                  <a:txBody>
                    <a:bodyPr/>
                    <a:lstStyle/>
                    <a:p>
                      <a:pPr algn="ctr"/>
                      <a:r>
                        <a:rPr kumimoji="1" lang="ja-JP" altLang="en-US" sz="1100" dirty="0"/>
                        <a:t>理由等</a:t>
                      </a:r>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dirty="0"/>
                        <a:t>評価項目</a:t>
                      </a:r>
                    </a:p>
                  </a:txBody>
                  <a:tcPr anchor="ctr">
                    <a:lnL w="57150" cap="flat" cmpd="sng" algn="ctr">
                      <a:solidFill>
                        <a:schemeClr val="bg1"/>
                      </a:solidFill>
                      <a:prstDash val="solid"/>
                      <a:round/>
                      <a:headEnd type="none" w="med" len="med"/>
                      <a:tailEnd type="none" w="med" len="med"/>
                    </a:lnL>
                  </a:tcPr>
                </a:tc>
                <a:tc hMerge="1">
                  <a:txBody>
                    <a:bodyPr/>
                    <a:lstStyle/>
                    <a:p>
                      <a:endParaRPr kumimoji="1" lang="ja-JP" altLang="en-US" dirty="0"/>
                    </a:p>
                  </a:txBody>
                  <a:tcPr/>
                </a:tc>
                <a:tc>
                  <a:txBody>
                    <a:bodyPr/>
                    <a:lstStyle/>
                    <a:p>
                      <a:pPr algn="ctr"/>
                      <a:r>
                        <a:rPr kumimoji="1" lang="ja-JP" altLang="en-US" sz="1200" dirty="0"/>
                        <a:t>機場</a:t>
                      </a:r>
                    </a:p>
                  </a:txBody>
                  <a:tcPr anchor="ctr">
                    <a:lnR w="12700" cmpd="sng">
                      <a:noFill/>
                    </a:lnR>
                  </a:tcPr>
                </a:tc>
                <a:tc gridSpan="2">
                  <a:txBody>
                    <a:bodyPr/>
                    <a:lstStyle/>
                    <a:p>
                      <a:pPr algn="ctr"/>
                      <a:r>
                        <a:rPr kumimoji="1" lang="ja-JP" altLang="en-US" sz="1100" dirty="0"/>
                        <a:t>理由等</a:t>
                      </a:r>
                    </a:p>
                  </a:txBody>
                  <a:tcPr anchor="ctr">
                    <a:lnL w="12700" cmpd="sng">
                      <a:noFill/>
                    </a:lnL>
                    <a:lnR w="571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3384289847"/>
                  </a:ext>
                </a:extLst>
              </a:tr>
              <a:tr h="385842">
                <a:tc rowSpan="5">
                  <a:txBody>
                    <a:bodyPr/>
                    <a:lstStyle/>
                    <a:p>
                      <a:pPr algn="ctr"/>
                      <a:r>
                        <a:rPr kumimoji="1" lang="ja-JP" altLang="en-US" sz="1200" b="0" dirty="0">
                          <a:solidFill>
                            <a:schemeClr val="tx1"/>
                          </a:solidFill>
                        </a:rPr>
                        <a:t>電力   　</a:t>
                      </a:r>
                      <a:r>
                        <a:rPr kumimoji="1" lang="en-US" altLang="ja-JP" sz="1200" b="0" dirty="0">
                          <a:solidFill>
                            <a:schemeClr val="tx1"/>
                          </a:solidFill>
                        </a:rPr>
                        <a:t>(</a:t>
                      </a:r>
                      <a:r>
                        <a:rPr kumimoji="1" lang="ja-JP" altLang="en-US" sz="1200" b="0" dirty="0">
                          <a:solidFill>
                            <a:schemeClr val="tx1"/>
                          </a:solidFill>
                        </a:rPr>
                        <a:t>処理場</a:t>
                      </a:r>
                      <a:r>
                        <a:rPr kumimoji="1" lang="en-US" altLang="ja-JP" sz="1200" b="0" dirty="0">
                          <a:solidFill>
                            <a:schemeClr val="tx1"/>
                          </a:solidFill>
                        </a:rPr>
                        <a:t>)</a:t>
                      </a:r>
                      <a:endParaRPr kumimoji="1" lang="ja-JP" altLang="en-US" sz="1200" b="0" dirty="0">
                        <a:solidFill>
                          <a:schemeClr val="tx1"/>
                        </a:solidFill>
                      </a:endParaRPr>
                    </a:p>
                  </a:txBody>
                  <a:tcPr anchor="ctr"/>
                </a:tc>
                <a:tc rowSpan="2">
                  <a:txBody>
                    <a:bodyPr/>
                    <a:lstStyle/>
                    <a:p>
                      <a:pPr algn="ctr"/>
                      <a:r>
                        <a:rPr kumimoji="1" lang="ja-JP" altLang="en-US" sz="1200" b="0" dirty="0">
                          <a:solidFill>
                            <a:schemeClr val="tx1"/>
                          </a:solidFill>
                        </a:rPr>
                        <a:t>原単位</a:t>
                      </a:r>
                    </a:p>
                  </a:txBody>
                  <a:tcPr anchor="ctr">
                    <a:solidFill>
                      <a:srgbClr val="D2DEEF"/>
                    </a:solidFill>
                  </a:tcPr>
                </a:tc>
                <a:tc rowSpan="2">
                  <a:txBody>
                    <a:bodyPr/>
                    <a:lstStyle/>
                    <a:p>
                      <a:pPr algn="ctr"/>
                      <a:r>
                        <a:rPr kumimoji="1" lang="ja-JP" altLang="en-US" sz="1200" b="0" dirty="0">
                          <a:solidFill>
                            <a:schemeClr val="tx1"/>
                          </a:solidFill>
                        </a:rPr>
                        <a:t>放出処理場</a:t>
                      </a:r>
                    </a:p>
                  </a:txBody>
                  <a:tcPr anchor="ctr">
                    <a:solidFill>
                      <a:srgbClr val="D2DEEF"/>
                    </a:solidFill>
                  </a:tcPr>
                </a:tc>
                <a:tc rowSpan="2">
                  <a:txBody>
                    <a:bodyPr/>
                    <a:lstStyle/>
                    <a:p>
                      <a:pPr algn="l"/>
                      <a:r>
                        <a:rPr kumimoji="1" lang="ja-JP" altLang="en-US" sz="1200" b="0" dirty="0">
                          <a:solidFill>
                            <a:schemeClr val="tx1"/>
                          </a:solidFill>
                        </a:rPr>
                        <a:t>小型送風機故障による大型送風機運転の長期化</a:t>
                      </a:r>
                      <a:endParaRPr kumimoji="1" lang="en-US" altLang="ja-JP" sz="1200" b="0" dirty="0">
                        <a:solidFill>
                          <a:schemeClr val="tx1"/>
                        </a:solidFill>
                      </a:endParaRPr>
                    </a:p>
                    <a:p>
                      <a:pPr algn="l"/>
                      <a:r>
                        <a:rPr kumimoji="1" lang="ja-JP" altLang="en-US" sz="1200" b="0" dirty="0">
                          <a:solidFill>
                            <a:schemeClr val="tx1"/>
                          </a:solidFill>
                        </a:rPr>
                        <a:t>（数年後に更新予定）</a:t>
                      </a:r>
                    </a:p>
                  </a:txBody>
                  <a:tcPr anchor="ctr">
                    <a:lnR w="57150" cap="flat" cmpd="sng" algn="ctr">
                      <a:solidFill>
                        <a:schemeClr val="bg1"/>
                      </a:solidFill>
                      <a:prstDash val="solid"/>
                      <a:round/>
                      <a:headEnd type="none" w="med" len="med"/>
                      <a:tailEnd type="none" w="med" len="med"/>
                    </a:lnR>
                    <a:solidFill>
                      <a:srgbClr val="D2DEEF"/>
                    </a:solidFill>
                  </a:tcPr>
                </a:tc>
                <a:tc rowSpan="5">
                  <a:txBody>
                    <a:bodyPr/>
                    <a:lstStyle/>
                    <a:p>
                      <a:pPr algn="ctr"/>
                      <a:r>
                        <a:rPr kumimoji="1" lang="ja-JP" altLang="en-US" sz="1100" b="0" dirty="0">
                          <a:solidFill>
                            <a:schemeClr val="tx1"/>
                          </a:solidFill>
                        </a:rPr>
                        <a:t>次亜塩素酸</a:t>
                      </a:r>
                      <a:endParaRPr kumimoji="1" lang="en-US" altLang="ja-JP" sz="1100" b="0" dirty="0">
                        <a:solidFill>
                          <a:schemeClr val="tx1"/>
                        </a:solidFill>
                      </a:endParaRPr>
                    </a:p>
                    <a:p>
                      <a:pPr algn="ctr"/>
                      <a:r>
                        <a:rPr kumimoji="1" lang="ja-JP" altLang="en-US" sz="1100" b="0" dirty="0">
                          <a:solidFill>
                            <a:schemeClr val="tx1"/>
                          </a:solidFill>
                        </a:rPr>
                        <a:t>ナトリウム</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b="0" dirty="0">
                          <a:solidFill>
                            <a:schemeClr val="tx1"/>
                          </a:solidFill>
                        </a:rPr>
                        <a:t>原単位</a:t>
                      </a:r>
                    </a:p>
                  </a:txBody>
                  <a:tcPr anchor="ctr">
                    <a:solidFill>
                      <a:srgbClr val="D2DEEF"/>
                    </a:solidFill>
                  </a:tcPr>
                </a:tc>
                <a:tc>
                  <a:txBody>
                    <a:bodyPr/>
                    <a:lstStyle/>
                    <a:p>
                      <a:pPr algn="ctr"/>
                      <a:r>
                        <a:rPr kumimoji="1" lang="ja-JP" altLang="en-US" sz="1200" b="0" dirty="0">
                          <a:solidFill>
                            <a:schemeClr val="tx1"/>
                          </a:solidFill>
                        </a:rPr>
                        <a:t>市岡処理場</a:t>
                      </a:r>
                    </a:p>
                  </a:txBody>
                  <a:tcPr anchor="ctr">
                    <a:lnR w="12700" cmpd="sng">
                      <a:noFill/>
                    </a:lnR>
                    <a:solidFill>
                      <a:srgbClr val="D2DEEF"/>
                    </a:solidFill>
                  </a:tcPr>
                </a:tc>
                <a:tc gridSpan="2">
                  <a:txBody>
                    <a:bodyPr/>
                    <a:lstStyle/>
                    <a:p>
                      <a:pPr algn="l"/>
                      <a:r>
                        <a:rPr kumimoji="1" lang="ja-JP" altLang="en-US" sz="1200" b="0" dirty="0">
                          <a:solidFill>
                            <a:schemeClr val="tx1"/>
                          </a:solidFill>
                        </a:rPr>
                        <a:t>局外工事事故による河川水流入の影響（使用量：</a:t>
                      </a:r>
                      <a:r>
                        <a:rPr kumimoji="1" lang="en-US" altLang="ja-JP" sz="1200" b="0" dirty="0">
                          <a:solidFill>
                            <a:schemeClr val="tx1"/>
                          </a:solidFill>
                        </a:rPr>
                        <a:t>112.3</a:t>
                      </a:r>
                      <a:r>
                        <a:rPr kumimoji="1" lang="ja-JP" altLang="en-US" sz="1200" b="0" dirty="0">
                          <a:solidFill>
                            <a:schemeClr val="tx1"/>
                          </a:solidFill>
                        </a:rPr>
                        <a:t>％）</a:t>
                      </a:r>
                    </a:p>
                  </a:txBody>
                  <a:tcPr anchor="ctr">
                    <a:lnL w="12700" cmpd="sng">
                      <a:noFill/>
                    </a:lnL>
                    <a:lnR w="571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D2DEEF"/>
                    </a:solidFill>
                  </a:tcPr>
                </a:tc>
                <a:tc hMerge="1">
                  <a:txBody>
                    <a:bodyPr/>
                    <a:lstStyle/>
                    <a:p>
                      <a:endParaRPr kumimoji="1" lang="ja-JP" altLang="en-US"/>
                    </a:p>
                  </a:txBody>
                  <a:tcPr/>
                </a:tc>
                <a:extLst>
                  <a:ext uri="{0D108BD9-81ED-4DB2-BD59-A6C34878D82A}">
                    <a16:rowId xmlns:a16="http://schemas.microsoft.com/office/drawing/2014/main" val="1754182792"/>
                  </a:ext>
                </a:extLst>
              </a:tr>
              <a:tr h="153043">
                <a:tc vMerge="1">
                  <a:txBody>
                    <a:bodyPr/>
                    <a:lstStyle/>
                    <a:p>
                      <a:endParaRPr kumimoji="1" lang="ja-JP" altLang="en-US"/>
                    </a:p>
                  </a:txBody>
                  <a:tcPr/>
                </a:tc>
                <a:tc vMerge="1">
                  <a:txBody>
                    <a:bodyPr/>
                    <a:lstStyle/>
                    <a:p>
                      <a:pPr algn="ctr"/>
                      <a:r>
                        <a:rPr kumimoji="1" lang="ja-JP" altLang="en-US" sz="1200" b="0" dirty="0">
                          <a:solidFill>
                            <a:schemeClr val="tx1"/>
                          </a:solidFill>
                        </a:rPr>
                        <a:t>使用量</a:t>
                      </a:r>
                    </a:p>
                  </a:txBody>
                  <a:tcPr anchor="ctr"/>
                </a:tc>
                <a:tc vMerge="1">
                  <a:txBody>
                    <a:bodyPr/>
                    <a:lstStyle/>
                    <a:p>
                      <a:pPr algn="ctr"/>
                      <a:r>
                        <a:rPr kumimoji="1" lang="ja-JP" altLang="en-US" sz="1200" b="0" dirty="0">
                          <a:solidFill>
                            <a:schemeClr val="tx1"/>
                          </a:solidFill>
                        </a:rPr>
                        <a:t>放出処理場</a:t>
                      </a:r>
                      <a:endParaRPr kumimoji="1" lang="en-US" altLang="ja-JP" sz="1200" b="0" dirty="0">
                        <a:solidFill>
                          <a:schemeClr val="tx1"/>
                        </a:solidFill>
                      </a:endParaRPr>
                    </a:p>
                  </a:txBody>
                  <a:tcPr anchor="ctr">
                    <a:lnB w="12700" cap="flat" cmpd="sng" algn="ctr">
                      <a:solidFill>
                        <a:schemeClr val="bg1"/>
                      </a:solidFill>
                      <a:prstDash val="solid"/>
                      <a:round/>
                      <a:headEnd type="none" w="med" len="med"/>
                      <a:tailEnd type="none" w="med" len="med"/>
                    </a:lnB>
                  </a:tcPr>
                </a:tc>
                <a:tc vMerge="1">
                  <a:txBody>
                    <a:bodyPr/>
                    <a:lstStyle/>
                    <a:p>
                      <a:pPr algn="l"/>
                      <a:r>
                        <a:rPr kumimoji="1" lang="ja-JP" altLang="en-US" sz="1200" b="0" dirty="0">
                          <a:solidFill>
                            <a:schemeClr val="tx1"/>
                          </a:solidFill>
                        </a:rPr>
                        <a:t>原単位と同様</a:t>
                      </a:r>
                    </a:p>
                  </a:txBody>
                  <a:tcPr anchor="ctr">
                    <a:lnR w="571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vMerge="1">
                  <a:txBody>
                    <a:bodyPr/>
                    <a:lstStyle/>
                    <a:p>
                      <a:endParaRPr kumimoji="1" lang="ja-JP" altLang="en-US"/>
                    </a:p>
                  </a:txBody>
                  <a:tcPr/>
                </a:tc>
                <a:tc rowSpan="4">
                  <a:txBody>
                    <a:bodyPr/>
                    <a:lstStyle/>
                    <a:p>
                      <a:pPr algn="ctr"/>
                      <a:r>
                        <a:rPr kumimoji="1" lang="ja-JP" altLang="en-US" sz="1200" b="0" dirty="0">
                          <a:solidFill>
                            <a:schemeClr val="tx1"/>
                          </a:solidFill>
                        </a:rPr>
                        <a:t>使用量</a:t>
                      </a:r>
                    </a:p>
                  </a:txBody>
                  <a:tcPr anchor="ctr"/>
                </a:tc>
                <a:tc rowSpan="2">
                  <a:txBody>
                    <a:bodyPr/>
                    <a:lstStyle/>
                    <a:p>
                      <a:pPr algn="ctr"/>
                      <a:r>
                        <a:rPr kumimoji="1" lang="ja-JP" altLang="en-US" sz="1200" b="0" dirty="0">
                          <a:solidFill>
                            <a:schemeClr val="tx1"/>
                          </a:solidFill>
                        </a:rPr>
                        <a:t>中浜処理場</a:t>
                      </a:r>
                    </a:p>
                  </a:txBody>
                  <a:tcPr anchor="ctr">
                    <a:lnR w="12700" cmpd="sng">
                      <a:noFill/>
                    </a:lnR>
                    <a:lnB w="12700" cap="flat" cmpd="sng" algn="ctr">
                      <a:solidFill>
                        <a:schemeClr val="bg1"/>
                      </a:solidFill>
                      <a:prstDash val="solid"/>
                      <a:round/>
                      <a:headEnd type="none" w="med" len="med"/>
                      <a:tailEnd type="none" w="med" len="med"/>
                    </a:lnB>
                  </a:tcPr>
                </a:tc>
                <a:tc rowSpan="2" gridSpan="2">
                  <a:txBody>
                    <a:bodyPr/>
                    <a:lstStyle/>
                    <a:p>
                      <a:pPr algn="ctr"/>
                      <a:r>
                        <a:rPr kumimoji="1" lang="en-US" altLang="ja-JP" sz="1200" b="0" dirty="0">
                          <a:solidFill>
                            <a:schemeClr val="tx1"/>
                          </a:solidFill>
                        </a:rPr>
                        <a:t>MBR</a:t>
                      </a:r>
                      <a:r>
                        <a:rPr kumimoji="1" lang="ja-JP" altLang="en-US" sz="1200" b="0" dirty="0">
                          <a:solidFill>
                            <a:schemeClr val="tx1"/>
                          </a:solidFill>
                        </a:rPr>
                        <a:t>稼働により評価基準値見直しの運転調整中（使用量：</a:t>
                      </a:r>
                      <a:r>
                        <a:rPr kumimoji="1" lang="en-US" altLang="ja-JP" sz="1200" b="0" dirty="0">
                          <a:solidFill>
                            <a:schemeClr val="tx1"/>
                          </a:solidFill>
                        </a:rPr>
                        <a:t>154.8</a:t>
                      </a:r>
                      <a:r>
                        <a:rPr kumimoji="1" lang="ja-JP" altLang="en-US" sz="1200" b="0" dirty="0">
                          <a:solidFill>
                            <a:schemeClr val="tx1"/>
                          </a:solidFill>
                        </a:rPr>
                        <a:t>％）</a:t>
                      </a:r>
                    </a:p>
                  </a:txBody>
                  <a:tcPr anchor="ctr">
                    <a:lnL w="12700" cmpd="sng">
                      <a:noFill/>
                    </a:lnL>
                    <a:lnR w="571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kumimoji="1" lang="ja-JP" altLang="en-US"/>
                    </a:p>
                  </a:txBody>
                  <a:tcPr/>
                </a:tc>
                <a:extLst>
                  <a:ext uri="{0D108BD9-81ED-4DB2-BD59-A6C34878D82A}">
                    <a16:rowId xmlns:a16="http://schemas.microsoft.com/office/drawing/2014/main" val="3338491500"/>
                  </a:ext>
                </a:extLst>
              </a:tr>
              <a:tr h="304157">
                <a:tc vMerge="1">
                  <a:txBody>
                    <a:bodyPr/>
                    <a:lstStyle/>
                    <a:p>
                      <a:endParaRPr kumimoji="1" lang="ja-JP" altLang="en-US"/>
                    </a:p>
                  </a:txBody>
                  <a:tcPr/>
                </a:tc>
                <a:tc rowSpan="3">
                  <a:txBody>
                    <a:bodyPr/>
                    <a:lstStyle/>
                    <a:p>
                      <a:r>
                        <a:rPr kumimoji="1" lang="ja-JP" altLang="en-US" sz="1200" b="0">
                          <a:solidFill>
                            <a:schemeClr val="tx1"/>
                          </a:solidFill>
                        </a:rPr>
                        <a:t>使用量</a:t>
                      </a:r>
                      <a:endParaRPr kumimoji="1" lang="ja-JP" altLang="en-US"/>
                    </a:p>
                  </a:txBody>
                  <a:tcPr anchor="ctr"/>
                </a:tc>
                <a:tc>
                  <a:txBody>
                    <a:bodyPr/>
                    <a:lstStyle/>
                    <a:p>
                      <a:pPr algn="ctr"/>
                      <a:r>
                        <a:rPr kumimoji="1" lang="ja-JP" altLang="en-US" sz="1200" b="0" dirty="0">
                          <a:solidFill>
                            <a:schemeClr val="tx1"/>
                          </a:solidFill>
                        </a:rPr>
                        <a:t>放出処理場</a:t>
                      </a:r>
                      <a:endParaRPr kumimoji="1" lang="en-US" altLang="ja-JP" sz="1200" b="0" dirty="0">
                        <a:solidFill>
                          <a:schemeClr val="tx1"/>
                        </a:solidFill>
                      </a:endParaRPr>
                    </a:p>
                  </a:txBody>
                  <a:tcPr anchor="ctr">
                    <a:lnB w="12700" cap="flat" cmpd="sng" algn="ctr">
                      <a:solidFill>
                        <a:schemeClr val="bg1"/>
                      </a:solidFill>
                      <a:prstDash val="solid"/>
                      <a:round/>
                      <a:headEnd type="none" w="med" len="med"/>
                      <a:tailEnd type="none" w="med" len="med"/>
                    </a:lnB>
                  </a:tcPr>
                </a:tc>
                <a:tc>
                  <a:txBody>
                    <a:bodyPr/>
                    <a:lstStyle/>
                    <a:p>
                      <a:pPr algn="l"/>
                      <a:r>
                        <a:rPr kumimoji="1" lang="ja-JP" altLang="en-US" sz="1200" b="0" dirty="0">
                          <a:solidFill>
                            <a:schemeClr val="tx1"/>
                          </a:solidFill>
                        </a:rPr>
                        <a:t>原単位と同様</a:t>
                      </a:r>
                    </a:p>
                  </a:txBody>
                  <a:tcPr anchor="ctr">
                    <a:lnR w="571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1200" b="0" dirty="0">
                        <a:solidFill>
                          <a:schemeClr val="tx1"/>
                        </a:solidFill>
                      </a:endParaRPr>
                    </a:p>
                  </a:txBody>
                  <a:tcPr anchor="ctr">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vMerge="1">
                  <a:txBody>
                    <a:bodyPr/>
                    <a:lstStyle/>
                    <a:p>
                      <a:pPr algn="ctr"/>
                      <a:endParaRPr kumimoji="1" lang="ja-JP" altLang="en-US" sz="1200" b="0" dirty="0">
                        <a:solidFill>
                          <a:schemeClr val="tx1"/>
                        </a:solidFill>
                      </a:endParaRPr>
                    </a:p>
                  </a:txBody>
                  <a:tcPr anchor="ctr">
                    <a:lnL w="12700" cmpd="sng">
                      <a:noFill/>
                    </a:lnL>
                    <a:lnR w="571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kumimoji="1" lang="ja-JP" altLang="en-US"/>
                    </a:p>
                  </a:txBody>
                  <a:tcPr/>
                </a:tc>
                <a:extLst>
                  <a:ext uri="{0D108BD9-81ED-4DB2-BD59-A6C34878D82A}">
                    <a16:rowId xmlns:a16="http://schemas.microsoft.com/office/drawing/2014/main" val="3732469823"/>
                  </a:ext>
                </a:extLst>
              </a:tr>
              <a:tr h="228600">
                <a:tc vMerge="1">
                  <a:txBody>
                    <a:bodyPr/>
                    <a:lstStyle/>
                    <a:p>
                      <a:endParaRPr kumimoji="1" lang="ja-JP" altLang="en-US"/>
                    </a:p>
                  </a:txBody>
                  <a:tcPr>
                    <a:lnT w="12700" cap="flat" cmpd="sng" algn="ctr">
                      <a:solidFill>
                        <a:schemeClr val="bg1"/>
                      </a:solidFill>
                      <a:prstDash val="solid"/>
                      <a:round/>
                      <a:headEnd type="none" w="med" len="med"/>
                      <a:tailEnd type="none" w="med" len="med"/>
                    </a:lnT>
                  </a:tcPr>
                </a:tc>
                <a:tc vMerge="1">
                  <a:txBody>
                    <a:bodyPr/>
                    <a:lstStyle/>
                    <a:p>
                      <a:endParaRPr kumimoji="1" lang="ja-JP" altLang="en-US"/>
                    </a:p>
                  </a:txBody>
                  <a:tcPr>
                    <a:lnT w="12700" cap="flat" cmpd="sng" algn="ctr">
                      <a:solidFill>
                        <a:schemeClr val="bg1"/>
                      </a:solidFill>
                      <a:prstDash val="solid"/>
                      <a:round/>
                      <a:headEnd type="none" w="med" len="med"/>
                      <a:tailEnd type="none" w="med" len="med"/>
                    </a:lnT>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a:solidFill>
                            <a:schemeClr val="tx1"/>
                          </a:solidFill>
                        </a:rPr>
                        <a:t>市岡処理場</a:t>
                      </a:r>
                      <a:endParaRPr kumimoji="1" lang="ja-JP" altLang="en-US" sz="1200" b="0" dirty="0">
                        <a:solidFill>
                          <a:schemeClr val="tx1"/>
                        </a:solidFill>
                      </a:endParaRPr>
                    </a:p>
                  </a:txBody>
                  <a:tcPr anchor="ctr">
                    <a:lnT w="12700" cap="flat" cmpd="sng" algn="ctr">
                      <a:solidFill>
                        <a:schemeClr val="bg1"/>
                      </a:solidFill>
                      <a:prstDash val="solid"/>
                      <a:round/>
                      <a:headEnd type="none" w="med" len="med"/>
                      <a:tailEnd type="none" w="med" len="med"/>
                    </a:lnT>
                  </a:tcPr>
                </a:tc>
                <a:tc rowSpan="2">
                  <a:txBody>
                    <a:bodyPr/>
                    <a:lstStyle/>
                    <a:p>
                      <a:pPr algn="l"/>
                      <a:r>
                        <a:rPr kumimoji="1" lang="ja-JP" altLang="en-US" sz="1200" b="0" dirty="0">
                          <a:solidFill>
                            <a:schemeClr val="tx1"/>
                          </a:solidFill>
                        </a:rPr>
                        <a:t>処理水量が基準比</a:t>
                      </a:r>
                      <a:r>
                        <a:rPr kumimoji="1" lang="en-US" altLang="ja-JP" sz="1200" b="0" dirty="0">
                          <a:solidFill>
                            <a:schemeClr val="tx1"/>
                          </a:solidFill>
                        </a:rPr>
                        <a:t>114.7%</a:t>
                      </a:r>
                    </a:p>
                    <a:p>
                      <a:pPr algn="l"/>
                      <a:r>
                        <a:rPr kumimoji="1" lang="ja-JP" altLang="en-US" sz="1200" b="0" dirty="0">
                          <a:solidFill>
                            <a:schemeClr val="tx1"/>
                          </a:solidFill>
                        </a:rPr>
                        <a:t>（使用量：</a:t>
                      </a:r>
                      <a:r>
                        <a:rPr kumimoji="1" lang="en-US" altLang="ja-JP" sz="1200" b="0" dirty="0">
                          <a:solidFill>
                            <a:schemeClr val="tx1"/>
                          </a:solidFill>
                        </a:rPr>
                        <a:t>106.3%)</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vMerge="1">
                  <a:txBody>
                    <a:bodyPr/>
                    <a:lstStyle/>
                    <a:p>
                      <a:endParaRPr kumimoji="1" lang="ja-JP" altLang="en-US"/>
                    </a:p>
                  </a:txBody>
                  <a:tcPr>
                    <a:lnL w="57150" cap="flat" cmpd="sng" algn="ctr">
                      <a:solidFill>
                        <a:schemeClr val="bg1"/>
                      </a:solidFill>
                      <a:prstDash val="solid"/>
                      <a:round/>
                      <a:headEnd type="none" w="med" len="med"/>
                      <a:tailEnd type="none" w="med" len="med"/>
                    </a:lnL>
                  </a:tcPr>
                </a:tc>
                <a:tc vMerge="1">
                  <a:txBody>
                    <a:bodyPr/>
                    <a:lstStyle/>
                    <a:p>
                      <a:endParaRPr kumimoji="1" lang="ja-JP" altLang="en-US"/>
                    </a:p>
                  </a:txBody>
                  <a:tcPr/>
                </a:tc>
                <a:tc>
                  <a:txBody>
                    <a:bodyPr/>
                    <a:lstStyle/>
                    <a:p>
                      <a:pPr algn="ctr"/>
                      <a:r>
                        <a:rPr kumimoji="1" lang="ja-JP" altLang="en-US" sz="1200" b="0" dirty="0">
                          <a:solidFill>
                            <a:schemeClr val="tx1"/>
                          </a:solidFill>
                        </a:rPr>
                        <a:t>津守処理場</a:t>
                      </a:r>
                    </a:p>
                  </a:txBody>
                  <a:tcPr anchor="ctr">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kumimoji="1" lang="ja-JP" altLang="en-US" sz="1200" b="0" dirty="0">
                          <a:solidFill>
                            <a:schemeClr val="tx1"/>
                          </a:solidFill>
                        </a:rPr>
                        <a:t>流入水質悪化等による</a:t>
                      </a:r>
                    </a:p>
                  </a:txBody>
                  <a:tcPr anchor="ctr">
                    <a:lnL w="12700" cmpd="sng">
                      <a:noFill/>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3861300903"/>
                  </a:ext>
                </a:extLst>
              </a:tr>
              <a:tr h="2286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lnL w="57150" cap="flat" cmpd="sng" algn="ctr">
                      <a:solidFill>
                        <a:schemeClr val="bg1"/>
                      </a:solidFill>
                      <a:prstDash val="solid"/>
                      <a:round/>
                      <a:headEnd type="none" w="med" len="med"/>
                      <a:tailEnd type="none" w="med" len="med"/>
                    </a:lnL>
                  </a:tcPr>
                </a:tc>
                <a:tc vMerge="1">
                  <a:txBody>
                    <a:bodyPr/>
                    <a:lstStyle/>
                    <a:p>
                      <a:endParaRPr kumimoji="1" lang="ja-JP" altLang="en-US"/>
                    </a:p>
                  </a:txBody>
                  <a:tcPr/>
                </a:tc>
                <a:tc>
                  <a:txBody>
                    <a:bodyPr/>
                    <a:lstStyle/>
                    <a:p>
                      <a:pPr algn="ctr"/>
                      <a:r>
                        <a:rPr kumimoji="1" lang="ja-JP" altLang="en-US" sz="1200" b="0" dirty="0">
                          <a:solidFill>
                            <a:schemeClr val="tx1"/>
                          </a:solidFill>
                        </a:rPr>
                        <a:t>市岡処理場</a:t>
                      </a:r>
                    </a:p>
                  </a:txBody>
                  <a:tcPr anchor="ctr">
                    <a:lnR w="12700" cmpd="sng">
                      <a:noFill/>
                    </a:lnR>
                    <a:lnT w="12700" cap="flat" cmpd="sng" algn="ctr">
                      <a:solidFill>
                        <a:schemeClr val="bg1"/>
                      </a:solidFill>
                      <a:prstDash val="solid"/>
                      <a:round/>
                      <a:headEnd type="none" w="med" len="med"/>
                      <a:tailEnd type="none" w="med" len="med"/>
                    </a:lnT>
                  </a:tcPr>
                </a:tc>
                <a:tc gridSpan="2">
                  <a:txBody>
                    <a:bodyPr/>
                    <a:lstStyle/>
                    <a:p>
                      <a:pPr algn="ctr"/>
                      <a:r>
                        <a:rPr kumimoji="1" lang="ja-JP" altLang="en-US" sz="1200" b="0" dirty="0">
                          <a:solidFill>
                            <a:schemeClr val="tx1"/>
                          </a:solidFill>
                        </a:rPr>
                        <a:t>原単位同様（使用量：</a:t>
                      </a:r>
                      <a:r>
                        <a:rPr kumimoji="1" lang="en-US" altLang="ja-JP" sz="1200" b="0" dirty="0">
                          <a:solidFill>
                            <a:schemeClr val="tx1"/>
                          </a:solidFill>
                        </a:rPr>
                        <a:t>115.4</a:t>
                      </a:r>
                      <a:r>
                        <a:rPr kumimoji="1" lang="ja-JP" altLang="en-US" sz="1200" b="0" dirty="0">
                          <a:solidFill>
                            <a:schemeClr val="tx1"/>
                          </a:solidFill>
                        </a:rPr>
                        <a:t>％）</a:t>
                      </a:r>
                    </a:p>
                  </a:txBody>
                  <a:tcPr anchor="ctr">
                    <a:lnL w="12700" cmpd="sng">
                      <a:noFill/>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1489315784"/>
                  </a:ext>
                </a:extLst>
              </a:tr>
              <a:tr h="362858">
                <a:tc gridSpan="2">
                  <a:txBody>
                    <a:bodyPr/>
                    <a:lstStyle/>
                    <a:p>
                      <a:pPr algn="ctr"/>
                      <a:r>
                        <a:rPr kumimoji="1" lang="ja-JP" altLang="en-US" sz="1200" b="0" dirty="0">
                          <a:solidFill>
                            <a:schemeClr val="tx1"/>
                          </a:solidFill>
                        </a:rPr>
                        <a:t>電力（抽水所）</a:t>
                      </a:r>
                      <a:endParaRPr kumimoji="1" lang="en-US" altLang="ja-JP" sz="1200" b="0" dirty="0">
                        <a:solidFill>
                          <a:schemeClr val="tx1"/>
                        </a:solidFill>
                      </a:endParaRPr>
                    </a:p>
                  </a:txBody>
                  <a:tcPr anchor="ct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城東抽水所</a:t>
                      </a:r>
                      <a:endParaRPr kumimoji="1" lang="en-US" altLang="ja-JP" sz="1200" b="0" dirty="0">
                        <a:solidFill>
                          <a:schemeClr val="tx1"/>
                        </a:solidFill>
                      </a:endParaRPr>
                    </a:p>
                    <a:p>
                      <a:pPr algn="ctr"/>
                      <a:r>
                        <a:rPr kumimoji="1" lang="ja-JP" altLang="en-US" sz="1200" b="0" dirty="0">
                          <a:solidFill>
                            <a:schemeClr val="tx1"/>
                          </a:solidFill>
                        </a:rPr>
                        <a:t>外</a:t>
                      </a:r>
                      <a:r>
                        <a:rPr kumimoji="1" lang="en-US" altLang="ja-JP" sz="1200" b="0" dirty="0">
                          <a:solidFill>
                            <a:schemeClr val="tx1"/>
                          </a:solidFill>
                        </a:rPr>
                        <a:t>11</a:t>
                      </a:r>
                      <a:r>
                        <a:rPr kumimoji="1" lang="ja-JP" altLang="en-US" sz="1200" b="0" dirty="0">
                          <a:solidFill>
                            <a:schemeClr val="tx1"/>
                          </a:solidFill>
                        </a:rPr>
                        <a:t>機場</a:t>
                      </a:r>
                    </a:p>
                  </a:txBody>
                  <a:tcPr anchor="ctr"/>
                </a:tc>
                <a:tc>
                  <a:txBody>
                    <a:bodyPr/>
                    <a:lstStyle/>
                    <a:p>
                      <a:pPr algn="l"/>
                      <a:r>
                        <a:rPr kumimoji="1" lang="ja-JP" altLang="en-US" sz="1200" b="0" dirty="0">
                          <a:solidFill>
                            <a:schemeClr val="tx1"/>
                          </a:solidFill>
                        </a:rPr>
                        <a:t>降雨量が基準比</a:t>
                      </a:r>
                      <a:r>
                        <a:rPr kumimoji="1" lang="en-US" altLang="ja-JP" sz="1200" b="0" dirty="0">
                          <a:solidFill>
                            <a:schemeClr val="tx1"/>
                          </a:solidFill>
                        </a:rPr>
                        <a:t>113.7%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（使用量：</a:t>
                      </a:r>
                      <a:r>
                        <a:rPr kumimoji="1" lang="en-US" altLang="ja-JP" sz="1200" b="0" dirty="0">
                          <a:solidFill>
                            <a:schemeClr val="tx1"/>
                          </a:solidFill>
                        </a:rPr>
                        <a:t>105.9</a:t>
                      </a:r>
                      <a:r>
                        <a:rPr kumimoji="1" lang="ja-JP" altLang="en-US" sz="1200" b="0" dirty="0">
                          <a:solidFill>
                            <a:schemeClr val="tx1"/>
                          </a:solidFill>
                        </a:rPr>
                        <a:t>～</a:t>
                      </a:r>
                      <a:r>
                        <a:rPr kumimoji="1" lang="en-US" altLang="ja-JP" sz="1200" b="0" dirty="0">
                          <a:solidFill>
                            <a:schemeClr val="tx1"/>
                          </a:solidFill>
                        </a:rPr>
                        <a:t>132.3%)</a:t>
                      </a:r>
                      <a:endParaRPr kumimoji="1" lang="ja-JP" altLang="en-US" sz="1200" b="0" dirty="0">
                        <a:solidFill>
                          <a:schemeClr val="tx1"/>
                        </a:solidFill>
                      </a:endParaRPr>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b="0" dirty="0">
                          <a:solidFill>
                            <a:schemeClr val="tx1"/>
                          </a:solidFill>
                        </a:rPr>
                        <a:t>ポリ硫酸第</a:t>
                      </a:r>
                      <a:r>
                        <a:rPr kumimoji="1" lang="en-US" altLang="ja-JP" sz="1200" b="0" dirty="0">
                          <a:solidFill>
                            <a:schemeClr val="tx1"/>
                          </a:solidFill>
                        </a:rPr>
                        <a:t>2</a:t>
                      </a:r>
                      <a:r>
                        <a:rPr kumimoji="1" lang="ja-JP" altLang="en-US" sz="1200" b="0" dirty="0">
                          <a:solidFill>
                            <a:schemeClr val="tx1"/>
                          </a:solidFill>
                        </a:rPr>
                        <a:t>鉄</a:t>
                      </a:r>
                    </a:p>
                  </a:txBody>
                  <a:tcPr anchor="ctr">
                    <a:lnL w="5715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kumimoji="1" lang="ja-JP" altLang="en-US" sz="14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ja-JP" altLang="en-US" sz="1200" b="0" dirty="0">
                          <a:solidFill>
                            <a:schemeClr val="tx1"/>
                          </a:solidFill>
                        </a:rPr>
                        <a:t>津守処理場</a:t>
                      </a:r>
                      <a:endParaRPr kumimoji="1" lang="en-US" altLang="ja-JP" sz="1200" b="0" dirty="0">
                        <a:solidFill>
                          <a:schemeClr val="tx1"/>
                        </a:solidFill>
                      </a:endParaRPr>
                    </a:p>
                    <a:p>
                      <a:pPr algn="ctr"/>
                      <a:r>
                        <a:rPr kumimoji="1" lang="ja-JP" altLang="en-US" sz="1200" b="0" dirty="0">
                          <a:solidFill>
                            <a:schemeClr val="tx1"/>
                          </a:solidFill>
                        </a:rPr>
                        <a:t>外１機場</a:t>
                      </a:r>
                      <a:endParaRPr kumimoji="1" lang="en-US" altLang="ja-JP" sz="1200" b="0" dirty="0">
                        <a:solidFill>
                          <a:schemeClr val="tx1"/>
                        </a:solidFill>
                      </a:endParaRPr>
                    </a:p>
                  </a:txBody>
                  <a:tcPr anchor="ctr">
                    <a:lnR w="12700" cmpd="sng">
                      <a:noFill/>
                    </a:lnR>
                  </a:tcPr>
                </a:tc>
                <a:tc gridSpan="2">
                  <a:txBody>
                    <a:bodyPr/>
                    <a:lstStyle/>
                    <a:p>
                      <a:pPr algn="ctr"/>
                      <a:r>
                        <a:rPr kumimoji="1" lang="ja-JP" altLang="en-US" sz="1200" b="0" dirty="0">
                          <a:solidFill>
                            <a:schemeClr val="tx1"/>
                          </a:solidFill>
                        </a:rPr>
                        <a:t>更新工事期間中における運用変更、設備追加等による使用量増加</a:t>
                      </a:r>
                    </a:p>
                  </a:txBody>
                  <a:tcPr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723118639"/>
                  </a:ext>
                </a:extLst>
              </a:tr>
              <a:tr h="181743">
                <a:tc rowSpan="2" gridSpan="2">
                  <a:txBody>
                    <a:bodyPr/>
                    <a:lstStyle/>
                    <a:p>
                      <a:pPr algn="ctr"/>
                      <a:r>
                        <a:rPr kumimoji="1" lang="ja-JP" altLang="en-US" sz="1200" b="0" dirty="0">
                          <a:solidFill>
                            <a:schemeClr val="tx1"/>
                          </a:solidFill>
                        </a:rPr>
                        <a:t>上水</a:t>
                      </a:r>
                    </a:p>
                  </a:txBody>
                  <a:tcPr anchor="ctr"/>
                </a:tc>
                <a:tc rowSpan="2" hMerge="1">
                  <a:txBody>
                    <a:bodyPr/>
                    <a:lstStyle/>
                    <a:p>
                      <a:endParaRPr kumimoji="1" lang="ja-JP" altLang="en-US"/>
                    </a:p>
                  </a:txBody>
                  <a:tcPr/>
                </a:tc>
                <a:tc>
                  <a:txBody>
                    <a:bodyPr/>
                    <a:lstStyle/>
                    <a:p>
                      <a:pPr algn="ctr"/>
                      <a:r>
                        <a:rPr kumimoji="1" lang="ja-JP" altLang="en-US" sz="1200" b="0" dirty="0">
                          <a:solidFill>
                            <a:schemeClr val="tx1"/>
                          </a:solidFill>
                        </a:rPr>
                        <a:t>住之江処理場</a:t>
                      </a:r>
                    </a:p>
                  </a:txBody>
                  <a:tcPr anchor="ctr">
                    <a:lnB w="12700" cap="flat" cmpd="sng" algn="ctr">
                      <a:solidFill>
                        <a:schemeClr val="bg1"/>
                      </a:solidFill>
                      <a:prstDash val="solid"/>
                      <a:round/>
                      <a:headEnd type="none" w="med" len="med"/>
                      <a:tailEnd type="none" w="med" len="med"/>
                    </a:lnB>
                  </a:tcPr>
                </a:tc>
                <a:tc>
                  <a:txBody>
                    <a:bodyPr/>
                    <a:lstStyle/>
                    <a:p>
                      <a:pPr algn="ctr"/>
                      <a:r>
                        <a:rPr kumimoji="1" lang="ja-JP" altLang="en-US" sz="1200" b="0" dirty="0">
                          <a:solidFill>
                            <a:schemeClr val="tx1"/>
                          </a:solidFill>
                        </a:rPr>
                        <a:t>埋設配管からの漏水による</a:t>
                      </a:r>
                    </a:p>
                  </a:txBody>
                  <a:tcPr anchor="ctr">
                    <a:lnR w="571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gridSpan="2">
                  <a:txBody>
                    <a:bodyPr/>
                    <a:lstStyle/>
                    <a:p>
                      <a:pPr algn="ctr"/>
                      <a:r>
                        <a:rPr kumimoji="1" lang="ja-JP" altLang="en-US" sz="1200" b="0" dirty="0">
                          <a:solidFill>
                            <a:schemeClr val="tx1"/>
                          </a:solidFill>
                        </a:rPr>
                        <a:t>安定化第</a:t>
                      </a:r>
                      <a:r>
                        <a:rPr kumimoji="1" lang="en-US" altLang="ja-JP" sz="1200" b="0" dirty="0">
                          <a:solidFill>
                            <a:schemeClr val="tx1"/>
                          </a:solidFill>
                        </a:rPr>
                        <a:t>1</a:t>
                      </a:r>
                      <a:r>
                        <a:rPr kumimoji="1" lang="ja-JP" altLang="en-US" sz="1200" b="0" dirty="0">
                          <a:solidFill>
                            <a:schemeClr val="tx1"/>
                          </a:solidFill>
                        </a:rPr>
                        <a:t>鉄</a:t>
                      </a:r>
                    </a:p>
                  </a:txBody>
                  <a:tcPr anchor="ctr">
                    <a:lnL w="571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rowSpan="2" hMerge="1">
                  <a:txBody>
                    <a:bodyPr/>
                    <a:lstStyle/>
                    <a:p>
                      <a:pPr algn="ctr"/>
                      <a:endParaRPr kumimoji="1" lang="ja-JP" altLang="en-US" sz="1400" dirty="0"/>
                    </a:p>
                  </a:txBody>
                  <a:tcPr anchor="ctr">
                    <a:lnT w="12700" cap="flat" cmpd="sng" algn="ctr">
                      <a:solidFill>
                        <a:schemeClr val="bg1"/>
                      </a:solidFill>
                      <a:prstDash val="solid"/>
                      <a:round/>
                      <a:headEnd type="none" w="med" len="med"/>
                      <a:tailEnd type="none" w="med" len="med"/>
                    </a:lnT>
                  </a:tcPr>
                </a:tc>
                <a:tc>
                  <a:txBody>
                    <a:bodyPr/>
                    <a:lstStyle/>
                    <a:p>
                      <a:pPr algn="ctr"/>
                      <a:r>
                        <a:rPr kumimoji="1" lang="ja-JP" altLang="en-US" sz="1200" b="0" dirty="0">
                          <a:solidFill>
                            <a:schemeClr val="tx1"/>
                          </a:solidFill>
                        </a:rPr>
                        <a:t>長堀抽水所</a:t>
                      </a:r>
                    </a:p>
                  </a:txBody>
                  <a:tcPr anchor="ctr">
                    <a:lnR w="12700" cmpd="sng">
                      <a:noFill/>
                    </a:lnR>
                    <a:lnB w="12700" cap="flat" cmpd="sng" algn="ctr">
                      <a:solidFill>
                        <a:schemeClr val="bg1"/>
                      </a:solidFill>
                      <a:prstDash val="solid"/>
                      <a:round/>
                      <a:headEnd type="none" w="med" len="med"/>
                      <a:tailEnd type="none" w="med" len="med"/>
                    </a:lnB>
                  </a:tcPr>
                </a:tc>
                <a:tc rowSpan="2" gridSpan="2">
                  <a:txBody>
                    <a:bodyPr/>
                    <a:lstStyle/>
                    <a:p>
                      <a:pPr algn="ctr"/>
                      <a:r>
                        <a:rPr kumimoji="1" lang="ja-JP" altLang="en-US" sz="1200" b="0" dirty="0">
                          <a:solidFill>
                            <a:schemeClr val="tx1"/>
                          </a:solidFill>
                        </a:rPr>
                        <a:t>臭気対策のための試運転調整による</a:t>
                      </a:r>
                    </a:p>
                  </a:txBody>
                  <a:tcPr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2" hMerge="1">
                  <a:txBody>
                    <a:bodyPr/>
                    <a:lstStyle/>
                    <a:p>
                      <a:endParaRPr kumimoji="1" lang="ja-JP" altLang="en-US"/>
                    </a:p>
                  </a:txBody>
                  <a:tcPr/>
                </a:tc>
                <a:extLst>
                  <a:ext uri="{0D108BD9-81ED-4DB2-BD59-A6C34878D82A}">
                    <a16:rowId xmlns:a16="http://schemas.microsoft.com/office/drawing/2014/main" val="3921642560"/>
                  </a:ext>
                </a:extLst>
              </a:tr>
              <a:tr h="181743">
                <a:tc gridSpan="2"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200" b="0" dirty="0">
                          <a:solidFill>
                            <a:schemeClr val="tx1"/>
                          </a:solidFill>
                        </a:rPr>
                        <a:t>海老江処理場</a:t>
                      </a:r>
                    </a:p>
                  </a:txBody>
                  <a:tcPr anchor="ctr">
                    <a:lnT w="12700" cap="flat" cmpd="sng" algn="ctr">
                      <a:solidFill>
                        <a:schemeClr val="bg1"/>
                      </a:solidFill>
                      <a:prstDash val="solid"/>
                      <a:round/>
                      <a:headEnd type="none" w="med" len="med"/>
                      <a:tailEnd type="none" w="med" len="med"/>
                    </a:lnT>
                  </a:tcPr>
                </a:tc>
                <a:tc>
                  <a:txBody>
                    <a:bodyPr/>
                    <a:lstStyle/>
                    <a:p>
                      <a:pPr algn="ctr"/>
                      <a:r>
                        <a:rPr kumimoji="1" lang="ja-JP" altLang="en-US" sz="1200" b="0" dirty="0">
                          <a:solidFill>
                            <a:schemeClr val="tx1"/>
                          </a:solidFill>
                        </a:rPr>
                        <a:t>工事業者使用量増加による</a:t>
                      </a:r>
                    </a:p>
                  </a:txBody>
                  <a:tcPr anchor="ctr">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200" b="0" dirty="0">
                          <a:solidFill>
                            <a:schemeClr val="tx1"/>
                          </a:solidFill>
                        </a:rPr>
                        <a:t>港抽水所</a:t>
                      </a:r>
                    </a:p>
                  </a:txBody>
                  <a:tcPr anchor="ctr">
                    <a:lnR w="12700" cmpd="sng">
                      <a:noFill/>
                    </a:lnR>
                    <a:lnT w="12700" cap="flat" cmpd="sng" algn="ctr">
                      <a:solidFill>
                        <a:schemeClr val="bg1"/>
                      </a:solidFill>
                      <a:prstDash val="solid"/>
                      <a:round/>
                      <a:headEnd type="none" w="med" len="med"/>
                      <a:tailEnd type="none" w="med" len="med"/>
                    </a:lnT>
                  </a:tcPr>
                </a:tc>
                <a:tc gridSpan="2" vMerge="1">
                  <a:txBody>
                    <a:bodyPr/>
                    <a:lstStyle/>
                    <a:p>
                      <a:pPr algn="ctr"/>
                      <a:endParaRPr kumimoji="1" lang="ja-JP" altLang="en-US" sz="1200" b="0" dirty="0">
                        <a:solidFill>
                          <a:schemeClr val="tx1"/>
                        </a:solidFill>
                      </a:endParaRPr>
                    </a:p>
                  </a:txBody>
                  <a:tcPr anchor="ctr">
                    <a:lnL w="12700" cmpd="sng">
                      <a:noFill/>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vMerge="1">
                  <a:txBody>
                    <a:bodyPr/>
                    <a:lstStyle/>
                    <a:p>
                      <a:endParaRPr kumimoji="1" lang="ja-JP" altLang="en-US"/>
                    </a:p>
                  </a:txBody>
                  <a:tcPr/>
                </a:tc>
                <a:extLst>
                  <a:ext uri="{0D108BD9-81ED-4DB2-BD59-A6C34878D82A}">
                    <a16:rowId xmlns:a16="http://schemas.microsoft.com/office/drawing/2014/main" val="2108347748"/>
                  </a:ext>
                </a:extLst>
              </a:tr>
              <a:tr h="228600">
                <a:tc rowSpan="2" gridSpan="2">
                  <a:txBody>
                    <a:bodyPr/>
                    <a:lstStyle/>
                    <a:p>
                      <a:pPr algn="ctr"/>
                      <a:r>
                        <a:rPr kumimoji="1" lang="ja-JP" altLang="en-US" sz="1200" b="0" dirty="0">
                          <a:solidFill>
                            <a:schemeClr val="tx1"/>
                          </a:solidFill>
                        </a:rPr>
                        <a:t>工業用水</a:t>
                      </a:r>
                    </a:p>
                  </a:txBody>
                  <a:tcPr anchor="ctr"/>
                </a:tc>
                <a:tc rowSpan="2" hMerge="1">
                  <a:txBody>
                    <a:bodyPr/>
                    <a:lstStyle/>
                    <a:p>
                      <a:pPr algn="ctr"/>
                      <a:endParaRPr kumimoji="1" lang="ja-JP" altLang="en-US" sz="1400" dirty="0"/>
                    </a:p>
                  </a:txBody>
                  <a:tcPr anchor="ctr"/>
                </a:tc>
                <a:tc rowSpan="2">
                  <a:txBody>
                    <a:bodyPr/>
                    <a:lstStyle/>
                    <a:p>
                      <a:pPr algn="ctr"/>
                      <a:r>
                        <a:rPr kumimoji="1" lang="ja-JP" altLang="en-US" sz="1200" b="0" dirty="0">
                          <a:solidFill>
                            <a:schemeClr val="tx1"/>
                          </a:solidFill>
                        </a:rPr>
                        <a:t>市岡処理場</a:t>
                      </a:r>
                      <a:endParaRPr kumimoji="1" lang="en-US" altLang="ja-JP" sz="1200" b="0" dirty="0">
                        <a:solidFill>
                          <a:schemeClr val="tx1"/>
                        </a:solidFill>
                      </a:endParaRPr>
                    </a:p>
                    <a:p>
                      <a:pPr algn="ctr"/>
                      <a:r>
                        <a:rPr kumimoji="1" lang="ja-JP" altLang="en-US" sz="1200" b="0" dirty="0">
                          <a:solidFill>
                            <a:schemeClr val="tx1"/>
                          </a:solidFill>
                        </a:rPr>
                        <a:t>外４機場</a:t>
                      </a:r>
                    </a:p>
                  </a:txBody>
                  <a:tcPr anchor="ctr"/>
                </a:tc>
                <a:tc rowSpan="2">
                  <a:txBody>
                    <a:bodyPr/>
                    <a:lstStyle/>
                    <a:p>
                      <a:pPr algn="l"/>
                      <a:r>
                        <a:rPr kumimoji="1" lang="ja-JP" altLang="en-US" sz="1200" b="0" dirty="0">
                          <a:solidFill>
                            <a:schemeClr val="tx1"/>
                          </a:solidFill>
                        </a:rPr>
                        <a:t>更新待ちの老朽化機器の封水部からの漏水等</a:t>
                      </a:r>
                    </a:p>
                  </a:txBody>
                  <a:tcPr anchor="ctr">
                    <a:lnR w="57150" cap="flat" cmpd="sng" algn="ctr">
                      <a:solidFill>
                        <a:schemeClr val="bg1"/>
                      </a:solidFill>
                      <a:prstDash val="solid"/>
                      <a:round/>
                      <a:headEnd type="none" w="med" len="med"/>
                      <a:tailEnd type="none" w="med" len="med"/>
                    </a:lnR>
                  </a:tcPr>
                </a:tc>
                <a:tc rowSpan="2">
                  <a:txBody>
                    <a:bodyPr/>
                    <a:lstStyle/>
                    <a:p>
                      <a:pPr algn="ctr"/>
                      <a:r>
                        <a:rPr kumimoji="1" lang="ja-JP" altLang="en-US" sz="1200" b="0" dirty="0">
                          <a:solidFill>
                            <a:schemeClr val="tx1"/>
                          </a:solidFill>
                        </a:rPr>
                        <a:t>Ａ重油</a:t>
                      </a:r>
                    </a:p>
                  </a:txBody>
                  <a:tcPr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D2DEEF"/>
                    </a:solidFill>
                  </a:tcPr>
                </a:tc>
                <a:tc gridSpan="3">
                  <a:txBody>
                    <a:bodyPr/>
                    <a:lstStyle/>
                    <a:p>
                      <a:pPr algn="ctr"/>
                      <a:r>
                        <a:rPr kumimoji="1" lang="ja-JP" altLang="en-US" sz="1200" b="0">
                          <a:solidFill>
                            <a:schemeClr val="tx1"/>
                          </a:solidFill>
                        </a:rPr>
                        <a:t>今福処理場外５機場</a:t>
                      </a:r>
                      <a:endParaRPr kumimoji="1" lang="ja-JP" alt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D2DEEF"/>
                    </a:solidFill>
                  </a:tcPr>
                </a:tc>
                <a:tc hMerge="1">
                  <a:txBody>
                    <a:bodyPr/>
                    <a:lstStyle/>
                    <a:p>
                      <a:pPr algn="ctr"/>
                      <a:r>
                        <a:rPr kumimoji="1" lang="ja-JP" altLang="en-US" sz="1200" b="0" dirty="0">
                          <a:solidFill>
                            <a:schemeClr val="tx1"/>
                          </a:solidFill>
                        </a:rPr>
                        <a:t>今福処理場外５機場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D2DEEF"/>
                    </a:solidFill>
                  </a:tcPr>
                </a:tc>
                <a:tc hMerge="1">
                  <a:txBody>
                    <a:bodyPr/>
                    <a:lstStyle/>
                    <a:p>
                      <a:pPr algn="ctr"/>
                      <a:endParaRPr kumimoji="1" lang="ja-JP" altLang="en-US" sz="12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r>
                        <a:rPr kumimoji="1" lang="ja-JP" altLang="en-US" sz="1200" b="0" dirty="0">
                          <a:solidFill>
                            <a:schemeClr val="tx1"/>
                          </a:solidFill>
                        </a:rPr>
                        <a:t>年間使用量を上半期で超過</a:t>
                      </a:r>
                    </a:p>
                  </a:txBody>
                  <a:tcPr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3906751038"/>
                  </a:ext>
                </a:extLst>
              </a:tr>
              <a:tr h="22860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r>
                        <a:rPr kumimoji="1" lang="ja-JP" altLang="en-US" sz="1200" b="0" dirty="0">
                          <a:solidFill>
                            <a:schemeClr val="tx1"/>
                          </a:solidFill>
                        </a:rPr>
                        <a:t>放出処理場外２１機場</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hMerge="1">
                  <a:txBody>
                    <a:bodyPr/>
                    <a:lstStyle/>
                    <a:p>
                      <a:pPr algn="ctr"/>
                      <a:r>
                        <a:rPr kumimoji="1" lang="ja-JP" altLang="en-US" sz="1200" b="0" dirty="0">
                          <a:solidFill>
                            <a:schemeClr val="tx1"/>
                          </a:solidFill>
                        </a:rPr>
                        <a:t>放出処理場外２１機場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上半期の評価基準値を超過</a:t>
                      </a:r>
                    </a:p>
                  </a:txBody>
                  <a:tcPr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6282639"/>
                  </a:ext>
                </a:extLst>
              </a:tr>
              <a:tr h="205918">
                <a:tc gridSpan="2">
                  <a:txBody>
                    <a:bodyPr/>
                    <a:lstStyle/>
                    <a:p>
                      <a:pPr algn="ctr"/>
                      <a:r>
                        <a:rPr kumimoji="1" lang="ja-JP" altLang="en-US" sz="1200" b="0" dirty="0">
                          <a:solidFill>
                            <a:schemeClr val="tx1"/>
                          </a:solidFill>
                        </a:rPr>
                        <a:t>都市ガス</a:t>
                      </a:r>
                    </a:p>
                  </a:txBody>
                  <a:tcPr anchor="ct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中浜処理場</a:t>
                      </a:r>
                    </a:p>
                  </a:txBody>
                  <a:tcPr anchor="ctr"/>
                </a:tc>
                <a:tc>
                  <a:txBody>
                    <a:bodyPr/>
                    <a:lstStyle/>
                    <a:p>
                      <a:pPr algn="ctr"/>
                      <a:r>
                        <a:rPr kumimoji="1" lang="ja-JP" altLang="en-US" sz="1200" b="0" dirty="0">
                          <a:solidFill>
                            <a:schemeClr val="tx1"/>
                          </a:solidFill>
                        </a:rPr>
                        <a:t>ボイラ更新に伴う試運転</a:t>
                      </a:r>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b="0" dirty="0">
                          <a:solidFill>
                            <a:schemeClr val="tx1"/>
                          </a:solidFill>
                        </a:rPr>
                        <a:t>灯油・軽油</a:t>
                      </a:r>
                    </a:p>
                  </a:txBody>
                  <a:tcPr anchor="ctr">
                    <a:lnL w="571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pPr algn="ctr"/>
                      <a:endParaRPr kumimoji="1" lang="ja-JP" altLang="en-US" sz="1400" dirty="0"/>
                    </a:p>
                  </a:txBody>
                  <a:tcPr anchor="ctr"/>
                </a:tc>
                <a:tc>
                  <a:txBody>
                    <a:bodyPr/>
                    <a:lstStyle/>
                    <a:p>
                      <a:pPr algn="ctr"/>
                      <a:r>
                        <a:rPr kumimoji="1" lang="ja-JP" altLang="en-US" sz="1200" b="0" dirty="0">
                          <a:solidFill>
                            <a:schemeClr val="tx1"/>
                          </a:solidFill>
                        </a:rPr>
                        <a:t>中浜処理場</a:t>
                      </a:r>
                      <a:endParaRPr kumimoji="1" lang="en-US" altLang="ja-JP" sz="1200" b="0" dirty="0">
                        <a:solidFill>
                          <a:schemeClr val="tx1"/>
                        </a:solidFill>
                      </a:endParaRPr>
                    </a:p>
                    <a:p>
                      <a:pPr algn="ctr"/>
                      <a:r>
                        <a:rPr kumimoji="1" lang="ja-JP" altLang="en-US" sz="1200" b="0" dirty="0">
                          <a:solidFill>
                            <a:schemeClr val="tx1"/>
                          </a:solidFill>
                        </a:rPr>
                        <a:t>外２機場</a:t>
                      </a:r>
                    </a:p>
                  </a:txBody>
                  <a:tcPr anchor="ctr">
                    <a:lnR w="12700" cmpd="sng">
                      <a:noFill/>
                    </a:lnR>
                    <a:lnT w="12700" cap="flat" cmpd="sng" algn="ctr">
                      <a:solidFill>
                        <a:schemeClr val="bg1"/>
                      </a:solidFill>
                      <a:prstDash val="solid"/>
                      <a:round/>
                      <a:headEnd type="none" w="med" len="med"/>
                      <a:tailEnd type="none" w="med" len="med"/>
                    </a:lnT>
                  </a:tcPr>
                </a:tc>
                <a:tc gridSpan="2">
                  <a:txBody>
                    <a:bodyPr/>
                    <a:lstStyle/>
                    <a:p>
                      <a:pPr algn="ctr"/>
                      <a:r>
                        <a:rPr kumimoji="1" lang="ja-JP" altLang="en-US" sz="1200" b="0" dirty="0">
                          <a:solidFill>
                            <a:schemeClr val="tx1"/>
                          </a:solidFill>
                        </a:rPr>
                        <a:t>降雨量増加に伴うガスタービン</a:t>
                      </a:r>
                      <a:endParaRPr kumimoji="1" lang="en-US" altLang="ja-JP" sz="1200" b="0" dirty="0">
                        <a:solidFill>
                          <a:schemeClr val="tx1"/>
                        </a:solidFill>
                      </a:endParaRPr>
                    </a:p>
                    <a:p>
                      <a:pPr algn="ctr"/>
                      <a:r>
                        <a:rPr kumimoji="1" lang="ja-JP" altLang="en-US" sz="1200" b="0" dirty="0">
                          <a:solidFill>
                            <a:schemeClr val="tx1"/>
                          </a:solidFill>
                        </a:rPr>
                        <a:t>運転時間長期化</a:t>
                      </a:r>
                    </a:p>
                  </a:txBody>
                  <a:tcPr anchor="ctr">
                    <a:lnL w="12700" cmpd="sng">
                      <a:noFill/>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3665832826"/>
                  </a:ext>
                </a:extLst>
              </a:tr>
            </a:tbl>
          </a:graphicData>
        </a:graphic>
      </p:graphicFrame>
      <p:sp>
        <p:nvSpPr>
          <p:cNvPr id="10" name="テキスト ボックス 9">
            <a:extLst>
              <a:ext uri="{FF2B5EF4-FFF2-40B4-BE49-F238E27FC236}">
                <a16:creationId xmlns:a16="http://schemas.microsoft.com/office/drawing/2014/main" id="{F6962140-B607-8E4D-5A61-F15199D0DB19}"/>
              </a:ext>
            </a:extLst>
          </p:cNvPr>
          <p:cNvSpPr txBox="1"/>
          <p:nvPr/>
        </p:nvSpPr>
        <p:spPr>
          <a:xfrm>
            <a:off x="642153" y="1560635"/>
            <a:ext cx="8886877" cy="658898"/>
          </a:xfrm>
          <a:prstGeom prst="rect">
            <a:avLst/>
          </a:prstGeom>
          <a:noFill/>
        </p:spPr>
        <p:txBody>
          <a:bodyPr wrap="square" rtlCol="0">
            <a:spAutoFit/>
          </a:bodyPr>
          <a:lstStyle/>
          <a:p>
            <a:pPr>
              <a:lnSpc>
                <a:spcPct val="130000"/>
              </a:lnSpc>
            </a:pPr>
            <a:r>
              <a:rPr lang="ja-JP" altLang="en-US" sz="1500" dirty="0">
                <a:latin typeface="Century" panose="02040604050505020304" pitchFamily="18" charset="0"/>
                <a:ea typeface="ＭＳ 明朝" panose="02020609040205080304" pitchFamily="17" charset="-128"/>
                <a:cs typeface="Times New Roman" panose="02020603050405020304" pitchFamily="18" charset="0"/>
              </a:rPr>
              <a:t>　令和５年上半期のユーティリティ超過は、設備故障、降雨量及び処理水量の増加</a:t>
            </a:r>
            <a:r>
              <a:rPr kumimoji="1"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等、受注者の責に依らない理由による超過であった</a:t>
            </a:r>
            <a:endParaRPr kumimoji="1" lang="en-US" altLang="ja-JP" sz="15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角丸四角形 8"/>
          <p:cNvSpPr/>
          <p:nvPr/>
        </p:nvSpPr>
        <p:spPr>
          <a:xfrm>
            <a:off x="72907" y="96839"/>
            <a:ext cx="7404217"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要求水準・評価基準の達成状況（令和５年度）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501202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452719333"/>
              </p:ext>
            </p:extLst>
          </p:nvPr>
        </p:nvGraphicFramePr>
        <p:xfrm>
          <a:off x="84180" y="3801842"/>
          <a:ext cx="9726389" cy="2725163"/>
        </p:xfrm>
        <a:graphic>
          <a:graphicData uri="http://schemas.openxmlformats.org/drawingml/2006/table">
            <a:tbl>
              <a:tblPr firstRow="1" bandRow="1">
                <a:tableStyleId>{5C22544A-7EE6-4342-B048-85BDC9FD1C3A}</a:tableStyleId>
              </a:tblPr>
              <a:tblGrid>
                <a:gridCol w="3731373">
                  <a:extLst>
                    <a:ext uri="{9D8B030D-6E8A-4147-A177-3AD203B41FA5}">
                      <a16:colId xmlns:a16="http://schemas.microsoft.com/office/drawing/2014/main" val="3223534367"/>
                    </a:ext>
                  </a:extLst>
                </a:gridCol>
                <a:gridCol w="981036">
                  <a:extLst>
                    <a:ext uri="{9D8B030D-6E8A-4147-A177-3AD203B41FA5}">
                      <a16:colId xmlns:a16="http://schemas.microsoft.com/office/drawing/2014/main" val="4268151992"/>
                    </a:ext>
                  </a:extLst>
                </a:gridCol>
                <a:gridCol w="1540043">
                  <a:extLst>
                    <a:ext uri="{9D8B030D-6E8A-4147-A177-3AD203B41FA5}">
                      <a16:colId xmlns:a16="http://schemas.microsoft.com/office/drawing/2014/main" val="2405107700"/>
                    </a:ext>
                  </a:extLst>
                </a:gridCol>
                <a:gridCol w="3473937">
                  <a:extLst>
                    <a:ext uri="{9D8B030D-6E8A-4147-A177-3AD203B41FA5}">
                      <a16:colId xmlns:a16="http://schemas.microsoft.com/office/drawing/2014/main" val="2823719571"/>
                    </a:ext>
                  </a:extLst>
                </a:gridCol>
              </a:tblGrid>
              <a:tr h="616406">
                <a:tc>
                  <a:txBody>
                    <a:bodyPr/>
                    <a:lstStyle/>
                    <a:p>
                      <a:pPr algn="ctr"/>
                      <a:r>
                        <a:rPr kumimoji="1" lang="ja-JP" altLang="en-US" sz="1600" dirty="0">
                          <a:solidFill>
                            <a:schemeClr val="bg1"/>
                          </a:solidFill>
                        </a:rPr>
                        <a:t>事故の程度判定</a:t>
                      </a:r>
                    </a:p>
                  </a:txBody>
                  <a:tcPr anchor="ctr"/>
                </a:tc>
                <a:tc>
                  <a:txBody>
                    <a:bodyPr/>
                    <a:lstStyle/>
                    <a:p>
                      <a:pPr algn="ctr"/>
                      <a:r>
                        <a:rPr kumimoji="1" lang="ja-JP" altLang="en-US" sz="1600" dirty="0">
                          <a:solidFill>
                            <a:schemeClr val="bg1"/>
                          </a:solidFill>
                        </a:rPr>
                        <a:t>事故の</a:t>
                      </a:r>
                      <a:endParaRPr kumimoji="1" lang="en-US" altLang="ja-JP" sz="1600" dirty="0">
                        <a:solidFill>
                          <a:schemeClr val="bg1"/>
                        </a:solidFill>
                      </a:endParaRPr>
                    </a:p>
                    <a:p>
                      <a:pPr algn="ctr"/>
                      <a:r>
                        <a:rPr kumimoji="1" lang="ja-JP" altLang="en-US" sz="1600" dirty="0">
                          <a:solidFill>
                            <a:schemeClr val="bg1"/>
                          </a:solidFill>
                        </a:rPr>
                        <a:t>程度</a:t>
                      </a:r>
                    </a:p>
                  </a:txBody>
                  <a:tcPr anchor="ctr"/>
                </a:tc>
                <a:tc>
                  <a:txBody>
                    <a:bodyPr/>
                    <a:lstStyle/>
                    <a:p>
                      <a:pPr algn="ctr"/>
                      <a:r>
                        <a:rPr kumimoji="1" lang="en-US" altLang="ja-JP" sz="1600" dirty="0">
                          <a:solidFill>
                            <a:schemeClr val="bg1"/>
                          </a:solidFill>
                        </a:rPr>
                        <a:t>R5</a:t>
                      </a:r>
                      <a:r>
                        <a:rPr kumimoji="1" lang="ja-JP" altLang="en-US" sz="1600" dirty="0">
                          <a:solidFill>
                            <a:schemeClr val="bg1"/>
                          </a:solidFill>
                        </a:rPr>
                        <a:t>年度件数</a:t>
                      </a:r>
                    </a:p>
                  </a:txBody>
                  <a:tcPr anchor="ctr"/>
                </a:tc>
                <a:tc>
                  <a:txBody>
                    <a:bodyPr/>
                    <a:lstStyle/>
                    <a:p>
                      <a:pPr algn="ctr"/>
                      <a:r>
                        <a:rPr kumimoji="1" lang="ja-JP" altLang="en-US" sz="1600" dirty="0">
                          <a:solidFill>
                            <a:schemeClr val="bg1"/>
                          </a:solidFill>
                        </a:rPr>
                        <a:t>措置内容</a:t>
                      </a:r>
                    </a:p>
                  </a:txBody>
                  <a:tcPr anchor="ctr"/>
                </a:tc>
                <a:extLst>
                  <a:ext uri="{0D108BD9-81ED-4DB2-BD59-A6C34878D82A}">
                    <a16:rowId xmlns:a16="http://schemas.microsoft.com/office/drawing/2014/main" val="2338681098"/>
                  </a:ext>
                </a:extLst>
              </a:tr>
              <a:tr h="616406">
                <a:tc>
                  <a:txBody>
                    <a:bodyPr/>
                    <a:lstStyle/>
                    <a:p>
                      <a:r>
                        <a:rPr kumimoji="1" lang="ja-JP" altLang="en-US" sz="1600" dirty="0"/>
                        <a:t>要求水準未達</a:t>
                      </a:r>
                    </a:p>
                  </a:txBody>
                  <a:tcPr/>
                </a:tc>
                <a:tc>
                  <a:txBody>
                    <a:bodyPr/>
                    <a:lstStyle/>
                    <a:p>
                      <a:pPr algn="ctr"/>
                      <a:r>
                        <a:rPr kumimoji="1" lang="ja-JP" altLang="en-US" sz="1600" dirty="0"/>
                        <a:t>大</a:t>
                      </a:r>
                    </a:p>
                  </a:txBody>
                  <a:tcPr anchor="ctr"/>
                </a:tc>
                <a:tc>
                  <a:txBody>
                    <a:bodyPr/>
                    <a:lstStyle/>
                    <a:p>
                      <a:pPr algn="ctr"/>
                      <a:r>
                        <a:rPr kumimoji="1" lang="ja-JP" altLang="en-US" sz="1600" dirty="0"/>
                        <a:t>０件</a:t>
                      </a:r>
                    </a:p>
                  </a:txBody>
                  <a:tcPr anchor="ctr"/>
                </a:tc>
                <a:tc>
                  <a:txBody>
                    <a:bodyPr/>
                    <a:lstStyle/>
                    <a:p>
                      <a:pPr algn="l"/>
                      <a:r>
                        <a:rPr kumimoji="1" lang="ja-JP" altLang="en-US" sz="1600" dirty="0"/>
                        <a:t>損害金・違約金の請求や、当該事象に対する是正を求める。</a:t>
                      </a:r>
                    </a:p>
                  </a:txBody>
                  <a:tcPr anchor="ctr"/>
                </a:tc>
                <a:extLst>
                  <a:ext uri="{0D108BD9-81ED-4DB2-BD59-A6C34878D82A}">
                    <a16:rowId xmlns:a16="http://schemas.microsoft.com/office/drawing/2014/main" val="1515162389"/>
                  </a:ext>
                </a:extLst>
              </a:tr>
              <a:tr h="875945">
                <a:tc>
                  <a:txBody>
                    <a:bodyPr/>
                    <a:lstStyle/>
                    <a:p>
                      <a:r>
                        <a:rPr kumimoji="1" lang="ja-JP" altLang="en-US" sz="1600" dirty="0"/>
                        <a:t>一般規定に抵触（ペナルティーポイント有）</a:t>
                      </a:r>
                      <a:endParaRPr kumimoji="1" lang="en-US" altLang="ja-JP" sz="1600" dirty="0"/>
                    </a:p>
                  </a:txBody>
                  <a:tcPr/>
                </a:tc>
                <a:tc>
                  <a:txBody>
                    <a:bodyPr/>
                    <a:lstStyle/>
                    <a:p>
                      <a:pPr algn="ctr"/>
                      <a:r>
                        <a:rPr kumimoji="1" lang="ja-JP" altLang="en-US" sz="1600" dirty="0"/>
                        <a:t>中</a:t>
                      </a:r>
                    </a:p>
                  </a:txBody>
                  <a:tcPr anchor="ctr"/>
                </a:tc>
                <a:tc>
                  <a:txBody>
                    <a:bodyPr/>
                    <a:lstStyle/>
                    <a:p>
                      <a:pPr algn="ctr"/>
                      <a:r>
                        <a:rPr kumimoji="1" lang="ja-JP" altLang="en-US" sz="1600" dirty="0"/>
                        <a:t>０件</a:t>
                      </a:r>
                    </a:p>
                  </a:txBody>
                  <a:tcPr anchor="ctr"/>
                </a:tc>
                <a:tc>
                  <a:txBody>
                    <a:bodyPr/>
                    <a:lstStyle/>
                    <a:p>
                      <a:pPr algn="l"/>
                      <a:r>
                        <a:rPr kumimoji="1" lang="ja-JP" altLang="en-US" sz="1600" b="0" kern="100" dirty="0">
                          <a:solidFill>
                            <a:schemeClr val="tx1"/>
                          </a:solidFill>
                          <a:effectLst/>
                          <a:latin typeface="+mn-lt"/>
                          <a:ea typeface="+mn-ea"/>
                          <a:cs typeface="+mn-cs"/>
                        </a:rPr>
                        <a:t>是正計画書の提出や、第三者委員会設置による調査・検討と外部講師等を招いた社内研修の実施を求める。</a:t>
                      </a:r>
                      <a:endParaRPr kumimoji="1" lang="en-US" altLang="ja-JP" sz="1600" b="0" kern="100" dirty="0">
                        <a:solidFill>
                          <a:schemeClr val="tx1"/>
                        </a:solidFill>
                        <a:effectLst/>
                        <a:latin typeface="+mn-lt"/>
                        <a:ea typeface="+mn-ea"/>
                        <a:cs typeface="+mn-cs"/>
                      </a:endParaRPr>
                    </a:p>
                  </a:txBody>
                  <a:tcPr anchor="ctr"/>
                </a:tc>
                <a:extLst>
                  <a:ext uri="{0D108BD9-81ED-4DB2-BD59-A6C34878D82A}">
                    <a16:rowId xmlns:a16="http://schemas.microsoft.com/office/drawing/2014/main" val="2620783881"/>
                  </a:ext>
                </a:extLst>
              </a:tr>
              <a:tr h="616406">
                <a:tc>
                  <a:txBody>
                    <a:bodyPr/>
                    <a:lstStyle/>
                    <a:p>
                      <a:r>
                        <a:rPr kumimoji="1" lang="ja-JP" altLang="en-US" sz="1600" dirty="0"/>
                        <a:t>一般規定に抵触（ペナルティーポイント無）</a:t>
                      </a:r>
                      <a:endParaRPr kumimoji="1" lang="en-US" altLang="ja-JP" sz="1600" dirty="0"/>
                    </a:p>
                    <a:p>
                      <a:r>
                        <a:rPr kumimoji="1" lang="ja-JP" altLang="en-US" sz="1600" dirty="0"/>
                        <a:t>一般規定に抵触なし</a:t>
                      </a:r>
                    </a:p>
                  </a:txBody>
                  <a:tcPr/>
                </a:tc>
                <a:tc>
                  <a:txBody>
                    <a:bodyPr/>
                    <a:lstStyle/>
                    <a:p>
                      <a:pPr algn="ctr"/>
                      <a:r>
                        <a:rPr kumimoji="1" lang="ja-JP" altLang="en-US" sz="1600" dirty="0"/>
                        <a:t>小</a:t>
                      </a:r>
                    </a:p>
                  </a:txBody>
                  <a:tcPr anchor="ctr"/>
                </a:tc>
                <a:tc>
                  <a:txBody>
                    <a:bodyPr/>
                    <a:lstStyle/>
                    <a:p>
                      <a:pPr algn="ctr"/>
                      <a:r>
                        <a:rPr kumimoji="1" lang="ja-JP" altLang="en-US" sz="1600" dirty="0"/>
                        <a:t>２０件</a:t>
                      </a:r>
                      <a:endParaRPr kumimoji="1" lang="en-US" altLang="ja-JP" sz="1600" dirty="0"/>
                    </a:p>
                    <a:p>
                      <a:pPr algn="ctr"/>
                      <a:r>
                        <a:rPr kumimoji="1" lang="ja-JP" altLang="en-US" sz="1600" dirty="0"/>
                        <a:t>（</a:t>
                      </a:r>
                      <a:r>
                        <a:rPr kumimoji="1" lang="en-US" altLang="ja-JP" sz="1600" dirty="0"/>
                        <a:t>R4</a:t>
                      </a:r>
                      <a:r>
                        <a:rPr kumimoji="1" lang="ja-JP" altLang="en-US" sz="1600" dirty="0"/>
                        <a:t>：</a:t>
                      </a:r>
                      <a:r>
                        <a:rPr kumimoji="1" lang="en-US" altLang="ja-JP" sz="1600" dirty="0"/>
                        <a:t>12</a:t>
                      </a:r>
                      <a:r>
                        <a:rPr kumimoji="1" lang="ja-JP" altLang="en-US" sz="1600" dirty="0"/>
                        <a:t>件）</a:t>
                      </a:r>
                    </a:p>
                  </a:txBody>
                  <a:tcPr anchor="ctr"/>
                </a:tc>
                <a:tc>
                  <a:txBody>
                    <a:bodyPr/>
                    <a:lstStyle/>
                    <a:p>
                      <a:pPr algn="l"/>
                      <a:r>
                        <a:rPr kumimoji="1" lang="ja-JP" altLang="en-US" sz="1600" dirty="0"/>
                        <a:t>必要に応じて自主改善する。</a:t>
                      </a:r>
                    </a:p>
                  </a:txBody>
                  <a:tcPr anchor="ctr"/>
                </a:tc>
                <a:extLst>
                  <a:ext uri="{0D108BD9-81ED-4DB2-BD59-A6C34878D82A}">
                    <a16:rowId xmlns:a16="http://schemas.microsoft.com/office/drawing/2014/main" val="3481660169"/>
                  </a:ext>
                </a:extLst>
              </a:tr>
            </a:tbl>
          </a:graphicData>
        </a:graphic>
      </p:graphicFrame>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事故の程度</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の考え方</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22</a:t>
            </a:fld>
            <a:endParaRPr kumimoji="1" lang="ja-JP" altLang="en-US"/>
          </a:p>
        </p:txBody>
      </p:sp>
      <p:sp>
        <p:nvSpPr>
          <p:cNvPr id="7" name="角丸四角形 6"/>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168523998"/>
              </p:ext>
            </p:extLst>
          </p:nvPr>
        </p:nvGraphicFramePr>
        <p:xfrm>
          <a:off x="134301" y="1227979"/>
          <a:ext cx="9632795" cy="703021"/>
        </p:xfrm>
        <a:graphic>
          <a:graphicData uri="http://schemas.openxmlformats.org/drawingml/2006/table">
            <a:tbl>
              <a:tblPr firstRow="1" firstCol="1" bandRow="1">
                <a:tableStyleId>{5C22544A-7EE6-4342-B048-85BDC9FD1C3A}</a:tableStyleId>
              </a:tblPr>
              <a:tblGrid>
                <a:gridCol w="9632795">
                  <a:extLst>
                    <a:ext uri="{9D8B030D-6E8A-4147-A177-3AD203B41FA5}">
                      <a16:colId xmlns:a16="http://schemas.microsoft.com/office/drawing/2014/main" val="1856965544"/>
                    </a:ext>
                  </a:extLst>
                </a:gridCol>
              </a:tblGrid>
              <a:tr h="703021">
                <a:tc>
                  <a:txBody>
                    <a:bodyPr/>
                    <a:lstStyle/>
                    <a:p>
                      <a:pPr algn="just">
                        <a:spcAft>
                          <a:spcPts val="0"/>
                        </a:spcAft>
                      </a:pPr>
                      <a:r>
                        <a:rPr lang="ja-JP" altLang="en-US" sz="2000" kern="100" dirty="0">
                          <a:solidFill>
                            <a:schemeClr val="tx1"/>
                          </a:solidFill>
                          <a:effectLst/>
                        </a:rPr>
                        <a:t>業務委託契約書（第</a:t>
                      </a:r>
                      <a:r>
                        <a:rPr lang="en-US" altLang="ja-JP" sz="2000" kern="100" dirty="0">
                          <a:solidFill>
                            <a:schemeClr val="tx1"/>
                          </a:solidFill>
                          <a:effectLst/>
                        </a:rPr>
                        <a:t>39</a:t>
                      </a:r>
                      <a:r>
                        <a:rPr lang="ja-JP" altLang="en-US" sz="2000" kern="100" dirty="0">
                          <a:solidFill>
                            <a:schemeClr val="tx1"/>
                          </a:solidFill>
                          <a:effectLst/>
                        </a:rPr>
                        <a:t>条の４、第</a:t>
                      </a:r>
                      <a:r>
                        <a:rPr lang="en-US" altLang="ja-JP" sz="2000" kern="100" dirty="0">
                          <a:solidFill>
                            <a:schemeClr val="tx1"/>
                          </a:solidFill>
                          <a:effectLst/>
                        </a:rPr>
                        <a:t>41</a:t>
                      </a:r>
                      <a:r>
                        <a:rPr lang="ja-JP" altLang="en-US" sz="2000" kern="100" dirty="0">
                          <a:solidFill>
                            <a:schemeClr val="tx1"/>
                          </a:solidFill>
                          <a:effectLst/>
                        </a:rPr>
                        <a:t>条の２第</a:t>
                      </a:r>
                      <a:r>
                        <a:rPr lang="en-US" altLang="ja-JP" sz="2000" kern="100" dirty="0">
                          <a:solidFill>
                            <a:schemeClr val="tx1"/>
                          </a:solidFill>
                          <a:effectLst/>
                        </a:rPr>
                        <a:t>5</a:t>
                      </a:r>
                      <a:r>
                        <a:rPr lang="ja-JP" altLang="en-US" sz="2000" kern="100" dirty="0">
                          <a:solidFill>
                            <a:schemeClr val="tx1"/>
                          </a:solidFill>
                          <a:effectLst/>
                        </a:rPr>
                        <a:t>項）に定める別紙１に準じ、事故の程度の判定を行う</a:t>
                      </a:r>
                      <a:r>
                        <a:rPr kumimoji="1" lang="ja-JP" altLang="en-US" sz="2000" b="1" kern="1200" dirty="0">
                          <a:solidFill>
                            <a:schemeClr val="tx1"/>
                          </a:solidFill>
                          <a:effectLst/>
                          <a:latin typeface="+mn-lt"/>
                          <a:ea typeface="+mn-ea"/>
                          <a:cs typeface="+mn-cs"/>
                        </a:rPr>
                        <a:t>　　　　　　　　</a:t>
                      </a:r>
                      <a:endParaRPr lang="ja-JP" sz="2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oFill/>
                  </a:tcPr>
                </a:tc>
                <a:extLst>
                  <a:ext uri="{0D108BD9-81ED-4DB2-BD59-A6C34878D82A}">
                    <a16:rowId xmlns:a16="http://schemas.microsoft.com/office/drawing/2014/main" val="274690736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061461319"/>
              </p:ext>
            </p:extLst>
          </p:nvPr>
        </p:nvGraphicFramePr>
        <p:xfrm>
          <a:off x="182902" y="1916517"/>
          <a:ext cx="9528947" cy="1902863"/>
        </p:xfrm>
        <a:graphic>
          <a:graphicData uri="http://schemas.openxmlformats.org/drawingml/2006/table">
            <a:tbl>
              <a:tblPr firstRow="1" firstCol="1" bandRow="1">
                <a:tableStyleId>{5C22544A-7EE6-4342-B048-85BDC9FD1C3A}</a:tableStyleId>
              </a:tblPr>
              <a:tblGrid>
                <a:gridCol w="9528947">
                  <a:extLst>
                    <a:ext uri="{9D8B030D-6E8A-4147-A177-3AD203B41FA5}">
                      <a16:colId xmlns:a16="http://schemas.microsoft.com/office/drawing/2014/main" val="1856965544"/>
                    </a:ext>
                  </a:extLst>
                </a:gridCol>
              </a:tblGrid>
              <a:tr h="1902863">
                <a:tc>
                  <a:txBody>
                    <a:bodyPr/>
                    <a:lstStyle/>
                    <a:p>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a:t>
                      </a:r>
                      <a:r>
                        <a:rPr kumimoji="1" lang="ja-JP" altLang="ja-JP" sz="1600" b="1" kern="1200" dirty="0">
                          <a:solidFill>
                            <a:schemeClr val="tx1"/>
                          </a:solidFill>
                          <a:effectLst/>
                          <a:latin typeface="ＭＳ 明朝" panose="02020609040205080304" pitchFamily="17" charset="-128"/>
                          <a:ea typeface="ＭＳ 明朝" panose="02020609040205080304" pitchFamily="17" charset="-128"/>
                          <a:cs typeface="+mn-cs"/>
                        </a:rPr>
                        <a:t>要求水準未達の事項の定義</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（業務委託契約書第</a:t>
                      </a:r>
                      <a:r>
                        <a:rPr kumimoji="1" lang="en-US" altLang="ja-JP" sz="1600" b="1" kern="1200" dirty="0">
                          <a:solidFill>
                            <a:schemeClr val="tx1"/>
                          </a:solidFill>
                          <a:effectLst/>
                          <a:latin typeface="ＭＳ 明朝" panose="02020609040205080304" pitchFamily="17" charset="-128"/>
                          <a:ea typeface="ＭＳ 明朝" panose="02020609040205080304" pitchFamily="17" charset="-128"/>
                          <a:cs typeface="+mn-cs"/>
                        </a:rPr>
                        <a:t>39</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条の</a:t>
                      </a:r>
                      <a:r>
                        <a:rPr kumimoji="1" lang="en-US" altLang="ja-JP" sz="1600" b="1" kern="1200" dirty="0">
                          <a:solidFill>
                            <a:schemeClr val="tx1"/>
                          </a:solidFill>
                          <a:effectLst/>
                          <a:latin typeface="ＭＳ 明朝" panose="02020609040205080304" pitchFamily="17" charset="-128"/>
                          <a:ea typeface="ＭＳ 明朝" panose="02020609040205080304" pitchFamily="17" charset="-128"/>
                          <a:cs typeface="+mn-cs"/>
                        </a:rPr>
                        <a:t>4</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a:t>
                      </a:r>
                      <a:endParaRPr kumimoji="1" lang="ja-JP" altLang="ja-JP" sz="1600" b="1" kern="1200" dirty="0">
                        <a:solidFill>
                          <a:schemeClr val="tx1"/>
                        </a:solidFill>
                        <a:effectLst/>
                        <a:latin typeface="ＭＳ 明朝" panose="02020609040205080304" pitchFamily="17" charset="-128"/>
                        <a:ea typeface="ＭＳ 明朝" panose="02020609040205080304" pitchFamily="17" charset="-128"/>
                        <a:cs typeface="+mn-cs"/>
                      </a:endParaRPr>
                    </a:p>
                    <a:p>
                      <a:r>
                        <a:rPr kumimoji="1" lang="ja-JP" altLang="ja-JP" sz="1600" b="0" kern="1200" dirty="0">
                          <a:solidFill>
                            <a:schemeClr val="tx1"/>
                          </a:solidFill>
                          <a:effectLst/>
                          <a:latin typeface="ＭＳ 明朝" panose="02020609040205080304" pitchFamily="17" charset="-128"/>
                          <a:ea typeface="ＭＳ 明朝" panose="02020609040205080304" pitchFamily="17" charset="-128"/>
                          <a:cs typeface="+mn-cs"/>
                        </a:rPr>
                        <a:t>設計図書に定める要求水準に満たない事項とは、受注者の業務の履行によって、特記仕様書共通編第</a:t>
                      </a:r>
                      <a:r>
                        <a:rPr kumimoji="1" lang="en-US" altLang="ja-JP" sz="1600" b="0" kern="1200" dirty="0">
                          <a:solidFill>
                            <a:schemeClr val="tx1"/>
                          </a:solidFill>
                          <a:effectLst/>
                          <a:latin typeface="ＭＳ 明朝" panose="02020609040205080304" pitchFamily="17" charset="-128"/>
                          <a:ea typeface="ＭＳ 明朝" panose="02020609040205080304" pitchFamily="17" charset="-128"/>
                          <a:cs typeface="+mn-cs"/>
                        </a:rPr>
                        <a:t>49</a:t>
                      </a:r>
                      <a:r>
                        <a:rPr kumimoji="1" lang="ja-JP" altLang="ja-JP" sz="1600" b="0" kern="1200" dirty="0">
                          <a:solidFill>
                            <a:schemeClr val="tx1"/>
                          </a:solidFill>
                          <a:effectLst/>
                          <a:latin typeface="ＭＳ 明朝" panose="02020609040205080304" pitchFamily="17" charset="-128"/>
                          <a:ea typeface="ＭＳ 明朝" panose="02020609040205080304" pitchFamily="17" charset="-128"/>
                          <a:cs typeface="+mn-cs"/>
                        </a:rPr>
                        <a:t>条に定める要求水準を満たしていない事象が生じた場合において、</a:t>
                      </a:r>
                      <a:r>
                        <a:rPr kumimoji="1" lang="ja-JP" altLang="ja-JP" sz="1600" b="0" u="sng" kern="1200" dirty="0">
                          <a:solidFill>
                            <a:schemeClr val="tx1"/>
                          </a:solidFill>
                          <a:effectLst/>
                          <a:latin typeface="ＭＳ 明朝" panose="02020609040205080304" pitchFamily="17" charset="-128"/>
                          <a:ea typeface="ＭＳ 明朝" panose="02020609040205080304" pitchFamily="17" charset="-128"/>
                          <a:cs typeface="+mn-cs"/>
                        </a:rPr>
                        <a:t>受注者に過失があり生じたものと発注者が認める場合</a:t>
                      </a:r>
                      <a:r>
                        <a:rPr kumimoji="1" lang="ja-JP" altLang="ja-JP" sz="1600" b="0" kern="1200" dirty="0">
                          <a:solidFill>
                            <a:schemeClr val="tx1"/>
                          </a:solidFill>
                          <a:effectLst/>
                          <a:latin typeface="ＭＳ 明朝" panose="02020609040205080304" pitchFamily="17" charset="-128"/>
                          <a:ea typeface="ＭＳ 明朝" panose="02020609040205080304" pitchFamily="17" charset="-128"/>
                          <a:cs typeface="+mn-cs"/>
                        </a:rPr>
                        <a:t>を示すものとする。</a:t>
                      </a:r>
                    </a:p>
                    <a:p>
                      <a:r>
                        <a:rPr kumimoji="1" lang="en-US" altLang="ja-JP" sz="1100" b="1" kern="1200" dirty="0">
                          <a:solidFill>
                            <a:schemeClr val="tx1"/>
                          </a:solidFill>
                          <a:effectLst/>
                          <a:latin typeface="ＭＳ 明朝" panose="02020609040205080304" pitchFamily="17" charset="-128"/>
                          <a:ea typeface="ＭＳ 明朝" panose="02020609040205080304" pitchFamily="17" charset="-128"/>
                          <a:cs typeface="+mn-cs"/>
                        </a:rPr>
                        <a:t> </a:t>
                      </a:r>
                      <a:endParaRPr kumimoji="1" lang="ja-JP" altLang="ja-JP" sz="1100" b="1" kern="1200" dirty="0">
                        <a:solidFill>
                          <a:schemeClr val="tx1"/>
                        </a:solidFill>
                        <a:effectLst/>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a:t>
                      </a:r>
                      <a:r>
                        <a:rPr kumimoji="1" lang="ja-JP" altLang="ja-JP" sz="1600" b="1" kern="1200" dirty="0">
                          <a:solidFill>
                            <a:schemeClr val="tx1"/>
                          </a:solidFill>
                          <a:effectLst/>
                          <a:latin typeface="ＭＳ 明朝" panose="02020609040205080304" pitchFamily="17" charset="-128"/>
                          <a:ea typeface="ＭＳ 明朝" panose="02020609040205080304" pitchFamily="17" charset="-128"/>
                          <a:cs typeface="+mn-cs"/>
                        </a:rPr>
                        <a:t>一般規定に抵触する事項の定義</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（業務委託契約書第</a:t>
                      </a:r>
                      <a:r>
                        <a:rPr kumimoji="1" lang="en-US" altLang="ja-JP" sz="1600" b="1" kern="1200" dirty="0">
                          <a:solidFill>
                            <a:schemeClr val="tx1"/>
                          </a:solidFill>
                          <a:effectLst/>
                          <a:latin typeface="ＭＳ 明朝" panose="02020609040205080304" pitchFamily="17" charset="-128"/>
                          <a:ea typeface="ＭＳ 明朝" panose="02020609040205080304" pitchFamily="17" charset="-128"/>
                          <a:cs typeface="+mn-cs"/>
                        </a:rPr>
                        <a:t>41</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条</a:t>
                      </a:r>
                      <a:r>
                        <a:rPr kumimoji="1" lang="en-US" altLang="ja-JP" sz="1600" b="1" kern="1200" dirty="0">
                          <a:solidFill>
                            <a:schemeClr val="tx1"/>
                          </a:solidFill>
                          <a:effectLst/>
                          <a:latin typeface="ＭＳ 明朝" panose="02020609040205080304" pitchFamily="17" charset="-128"/>
                          <a:ea typeface="ＭＳ 明朝" panose="02020609040205080304" pitchFamily="17" charset="-128"/>
                          <a:cs typeface="+mn-cs"/>
                        </a:rPr>
                        <a:t>2</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第</a:t>
                      </a:r>
                      <a:r>
                        <a:rPr kumimoji="1" lang="en-US" altLang="ja-JP" sz="1600" b="1" kern="1200" dirty="0">
                          <a:solidFill>
                            <a:schemeClr val="tx1"/>
                          </a:solidFill>
                          <a:effectLst/>
                          <a:latin typeface="ＭＳ 明朝" panose="02020609040205080304" pitchFamily="17" charset="-128"/>
                          <a:ea typeface="ＭＳ 明朝" panose="02020609040205080304" pitchFamily="17" charset="-128"/>
                          <a:cs typeface="+mn-cs"/>
                        </a:rPr>
                        <a:t>5</a:t>
                      </a:r>
                      <a:r>
                        <a:rPr kumimoji="1" lang="ja-JP" altLang="en-US" sz="1600" b="1" kern="1200" dirty="0">
                          <a:solidFill>
                            <a:schemeClr val="tx1"/>
                          </a:solidFill>
                          <a:effectLst/>
                          <a:latin typeface="ＭＳ 明朝" panose="02020609040205080304" pitchFamily="17" charset="-128"/>
                          <a:ea typeface="ＭＳ 明朝" panose="02020609040205080304" pitchFamily="17" charset="-128"/>
                          <a:cs typeface="+mn-cs"/>
                        </a:rPr>
                        <a:t>項）</a:t>
                      </a:r>
                      <a:endParaRPr kumimoji="1" lang="ja-JP" altLang="ja-JP" sz="1600" b="1" kern="1200" dirty="0">
                        <a:solidFill>
                          <a:schemeClr val="tx1"/>
                        </a:solidFill>
                        <a:effectLst/>
                        <a:latin typeface="ＭＳ 明朝" panose="02020609040205080304" pitchFamily="17" charset="-128"/>
                        <a:ea typeface="ＭＳ 明朝" panose="02020609040205080304" pitchFamily="17" charset="-128"/>
                        <a:cs typeface="+mn-cs"/>
                      </a:endParaRPr>
                    </a:p>
                    <a:p>
                      <a:r>
                        <a:rPr kumimoji="1" lang="ja-JP" altLang="ja-JP" sz="1600" b="0" kern="1200" dirty="0">
                          <a:solidFill>
                            <a:schemeClr val="tx1"/>
                          </a:solidFill>
                          <a:effectLst/>
                          <a:latin typeface="ＭＳ 明朝" panose="02020609040205080304" pitchFamily="17" charset="-128"/>
                          <a:ea typeface="ＭＳ 明朝" panose="02020609040205080304" pitchFamily="17" charset="-128"/>
                          <a:cs typeface="+mn-cs"/>
                        </a:rPr>
                        <a:t>設計図書に定める一般規定に抵触する事項とは、受注者が</a:t>
                      </a:r>
                      <a:r>
                        <a:rPr kumimoji="1" lang="ja-JP" altLang="ja-JP" sz="1600" b="0" u="sng" kern="1200" dirty="0">
                          <a:solidFill>
                            <a:schemeClr val="tx1"/>
                          </a:solidFill>
                          <a:effectLst/>
                          <a:latin typeface="ＭＳ 明朝" panose="02020609040205080304" pitchFamily="17" charset="-128"/>
                          <a:ea typeface="ＭＳ 明朝" panose="02020609040205080304" pitchFamily="17" charset="-128"/>
                          <a:cs typeface="+mn-cs"/>
                        </a:rPr>
                        <a:t>大阪市競争入札参加停止措置要綱の別表</a:t>
                      </a:r>
                      <a:r>
                        <a:rPr kumimoji="1" lang="ja-JP" altLang="ja-JP" sz="1600" b="0" kern="1200" dirty="0">
                          <a:solidFill>
                            <a:schemeClr val="tx1"/>
                          </a:solidFill>
                          <a:effectLst/>
                          <a:latin typeface="ＭＳ 明朝" panose="02020609040205080304" pitchFamily="17" charset="-128"/>
                          <a:ea typeface="ＭＳ 明朝" panose="02020609040205080304" pitchFamily="17" charset="-128"/>
                          <a:cs typeface="+mn-cs"/>
                        </a:rPr>
                        <a:t>の各項に掲げる措置要件のいずれかに該当すると発注者が認める場合を示すものとする。</a:t>
                      </a:r>
                      <a:endParaRPr kumimoji="1" lang="en-US" altLang="ja-JP" sz="1600" b="0" kern="1200" dirty="0">
                        <a:solidFill>
                          <a:schemeClr val="tx1"/>
                        </a:solidFill>
                        <a:effectLst/>
                        <a:latin typeface="ＭＳ 明朝" panose="02020609040205080304" pitchFamily="17" charset="-128"/>
                        <a:ea typeface="ＭＳ 明朝" panose="02020609040205080304" pitchFamily="17" charset="-128"/>
                        <a:cs typeface="+mn-cs"/>
                      </a:endParaRPr>
                    </a:p>
                  </a:txBody>
                  <a:tcPr marL="68580" marR="68580" marT="0" marB="0" anchor="ctr">
                    <a:noFill/>
                  </a:tcPr>
                </a:tc>
                <a:extLst>
                  <a:ext uri="{0D108BD9-81ED-4DB2-BD59-A6C34878D82A}">
                    <a16:rowId xmlns:a16="http://schemas.microsoft.com/office/drawing/2014/main" val="2746907367"/>
                  </a:ext>
                </a:extLst>
              </a:tr>
            </a:tbl>
          </a:graphicData>
        </a:graphic>
      </p:graphicFrame>
    </p:spTree>
    <p:extLst>
      <p:ext uri="{BB962C8B-B14F-4D97-AF65-F5344CB8AC3E}">
        <p14:creationId xmlns:p14="http://schemas.microsoft.com/office/powerpoint/2010/main" val="1929837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29BA838-A24F-BDAC-E8B2-7D9751657076}"/>
              </a:ext>
            </a:extLst>
          </p:cNvPr>
          <p:cNvPicPr>
            <a:picLocks noChangeAspect="1"/>
          </p:cNvPicPr>
          <p:nvPr/>
        </p:nvPicPr>
        <p:blipFill>
          <a:blip r:embed="rId3"/>
          <a:stretch>
            <a:fillRect/>
          </a:stretch>
        </p:blipFill>
        <p:spPr>
          <a:xfrm>
            <a:off x="4428436" y="1723840"/>
            <a:ext cx="5117356" cy="5020575"/>
          </a:xfrm>
          <a:prstGeom prst="rect">
            <a:avLst/>
          </a:prstGeom>
          <a:solidFill>
            <a:schemeClr val="bg1"/>
          </a:solidFill>
        </p:spPr>
      </p:pic>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事故の程度</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の考え方</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23</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1993907019"/>
              </p:ext>
            </p:extLst>
          </p:nvPr>
        </p:nvGraphicFramePr>
        <p:xfrm>
          <a:off x="147835" y="1712159"/>
          <a:ext cx="4185857" cy="5020575"/>
        </p:xfrm>
        <a:graphic>
          <a:graphicData uri="http://schemas.openxmlformats.org/drawingml/2006/table">
            <a:tbl>
              <a:tblPr firstRow="1" firstCol="1" bandRow="1">
                <a:tableStyleId>{5C22544A-7EE6-4342-B048-85BDC9FD1C3A}</a:tableStyleId>
              </a:tblPr>
              <a:tblGrid>
                <a:gridCol w="4185857">
                  <a:extLst>
                    <a:ext uri="{9D8B030D-6E8A-4147-A177-3AD203B41FA5}">
                      <a16:colId xmlns:a16="http://schemas.microsoft.com/office/drawing/2014/main" val="1856965544"/>
                    </a:ext>
                  </a:extLst>
                </a:gridCol>
              </a:tblGrid>
              <a:tr h="5020575">
                <a:tc>
                  <a:txBody>
                    <a:bodyPr/>
                    <a:lstStyle/>
                    <a:p>
                      <a:pPr algn="just">
                        <a:spcAft>
                          <a:spcPts val="0"/>
                        </a:spcAft>
                      </a:pPr>
                      <a:endParaRPr lang="en-US" altLang="ja-JP" sz="1600" kern="100" dirty="0">
                        <a:solidFill>
                          <a:schemeClr val="bg1"/>
                        </a:solidFill>
                        <a:effectLst/>
                      </a:endParaRPr>
                    </a:p>
                    <a:p>
                      <a:pPr algn="l">
                        <a:spcAft>
                          <a:spcPts val="0"/>
                        </a:spcAft>
                      </a:pPr>
                      <a:r>
                        <a:rPr lang="ja-JP" sz="1600" kern="100" dirty="0">
                          <a:solidFill>
                            <a:schemeClr val="bg1"/>
                          </a:solidFill>
                          <a:effectLst/>
                        </a:rPr>
                        <a:t>【一般規定に抵触する事項の定義</a:t>
                      </a:r>
                      <a:r>
                        <a:rPr lang="en-US" altLang="ja-JP" sz="1600" kern="100" dirty="0">
                          <a:solidFill>
                            <a:schemeClr val="bg1"/>
                          </a:solidFill>
                          <a:effectLst/>
                        </a:rPr>
                        <a:t>】</a:t>
                      </a:r>
                    </a:p>
                    <a:p>
                      <a:pPr algn="r">
                        <a:spcAft>
                          <a:spcPts val="0"/>
                        </a:spcAft>
                      </a:pPr>
                      <a:r>
                        <a:rPr lang="ja-JP" sz="1600" kern="100" dirty="0">
                          <a:solidFill>
                            <a:schemeClr val="bg1"/>
                          </a:solidFill>
                          <a:effectLst/>
                        </a:rPr>
                        <a:t>（包括業務委託　契約書　別紙</a:t>
                      </a:r>
                      <a:r>
                        <a:rPr lang="en-US" sz="1600" kern="100" dirty="0">
                          <a:solidFill>
                            <a:schemeClr val="bg1"/>
                          </a:solidFill>
                          <a:effectLst/>
                        </a:rPr>
                        <a:t>1</a:t>
                      </a:r>
                      <a:r>
                        <a:rPr lang="ja-JP" sz="1600" kern="100" dirty="0">
                          <a:solidFill>
                            <a:schemeClr val="bg1"/>
                          </a:solidFill>
                          <a:effectLst/>
                        </a:rPr>
                        <a:t>）</a:t>
                      </a:r>
                      <a:endParaRPr lang="en-US" altLang="ja-JP" sz="1600" kern="100" dirty="0">
                        <a:solidFill>
                          <a:schemeClr val="bg1"/>
                        </a:solidFill>
                        <a:effectLst/>
                      </a:endParaRPr>
                    </a:p>
                    <a:p>
                      <a:pPr algn="l">
                        <a:spcAft>
                          <a:spcPts val="0"/>
                        </a:spcAft>
                      </a:pPr>
                      <a:r>
                        <a:rPr lang="ja-JP" altLang="en-US" sz="1600" kern="100" dirty="0">
                          <a:solidFill>
                            <a:schemeClr val="bg1"/>
                          </a:solidFill>
                          <a:effectLst/>
                        </a:rPr>
                        <a:t>　　　　　　　　　</a:t>
                      </a:r>
                      <a:endParaRPr lang="en-US" altLang="ja-JP" sz="1600" kern="100" dirty="0">
                        <a:solidFill>
                          <a:schemeClr val="bg1"/>
                        </a:solidFill>
                        <a:effectLst/>
                      </a:endParaRPr>
                    </a:p>
                    <a:p>
                      <a:pPr algn="ctr">
                        <a:spcAft>
                          <a:spcPts val="0"/>
                        </a:spcAft>
                      </a:pPr>
                      <a:r>
                        <a:rPr lang="en-US" sz="1600" kern="100" dirty="0">
                          <a:solidFill>
                            <a:srgbClr val="FFFF00"/>
                          </a:solidFill>
                          <a:effectLst/>
                        </a:rPr>
                        <a:t>&lt;</a:t>
                      </a:r>
                      <a:r>
                        <a:rPr lang="ja-JP" sz="1600" kern="100" dirty="0">
                          <a:solidFill>
                            <a:srgbClr val="FFFF00"/>
                          </a:solidFill>
                          <a:effectLst/>
                        </a:rPr>
                        <a:t>大阪市競争入札参加停止措置要綱　別表</a:t>
                      </a:r>
                      <a:r>
                        <a:rPr lang="en-US" altLang="ja-JP" sz="1600" kern="100" dirty="0">
                          <a:solidFill>
                            <a:srgbClr val="FFFF00"/>
                          </a:solidFill>
                          <a:effectLst/>
                        </a:rPr>
                        <a:t>&gt;</a:t>
                      </a:r>
                      <a:endParaRPr lang="en-US" altLang="ja-JP" sz="1600" kern="100" dirty="0">
                        <a:solidFill>
                          <a:schemeClr val="bg1"/>
                        </a:solidFill>
                        <a:effectLst/>
                      </a:endParaRPr>
                    </a:p>
                    <a:p>
                      <a:r>
                        <a:rPr kumimoji="1" lang="ja-JP" altLang="en-US" sz="1400" b="1" kern="1200" dirty="0">
                          <a:solidFill>
                            <a:schemeClr val="bg1"/>
                          </a:solidFill>
                          <a:effectLst/>
                          <a:latin typeface="+mn-lt"/>
                          <a:ea typeface="+mn-ea"/>
                          <a:cs typeface="+mn-cs"/>
                        </a:rPr>
                        <a:t>　　</a:t>
                      </a:r>
                      <a:r>
                        <a:rPr kumimoji="1" lang="ja-JP" altLang="ja-JP" sz="1400" b="1" u="sng" kern="1200" dirty="0">
                          <a:solidFill>
                            <a:schemeClr val="bg1"/>
                          </a:solidFill>
                          <a:effectLst/>
                          <a:latin typeface="+mn-lt"/>
                          <a:ea typeface="+mn-ea"/>
                          <a:cs typeface="+mn-cs"/>
                        </a:rPr>
                        <a:t>１．粗雑な契約の履行</a:t>
                      </a:r>
                      <a:r>
                        <a:rPr kumimoji="1" lang="ja-JP" altLang="ja-JP" sz="1400" b="1" kern="1200" dirty="0">
                          <a:solidFill>
                            <a:schemeClr val="bg1"/>
                          </a:solidFill>
                          <a:effectLst/>
                          <a:latin typeface="+mn-lt"/>
                          <a:ea typeface="+mn-ea"/>
                          <a:cs typeface="+mn-cs"/>
                        </a:rPr>
                        <a:t>　　　　　　　</a:t>
                      </a:r>
                    </a:p>
                    <a:p>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２．契約違反等　　　　　　　　</a:t>
                      </a:r>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　　</a:t>
                      </a:r>
                    </a:p>
                    <a:p>
                      <a:r>
                        <a:rPr kumimoji="1" lang="en-US" altLang="ja-JP" sz="1400" b="1" kern="1200" dirty="0">
                          <a:solidFill>
                            <a:schemeClr val="bg1"/>
                          </a:solidFill>
                          <a:effectLst/>
                          <a:latin typeface="+mn-lt"/>
                          <a:ea typeface="+mn-ea"/>
                          <a:cs typeface="+mn-cs"/>
                        </a:rPr>
                        <a:t> </a:t>
                      </a:r>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 </a:t>
                      </a:r>
                      <a:r>
                        <a:rPr kumimoji="1" lang="ja-JP" altLang="ja-JP" sz="1400" b="1" u="sng" kern="1200" dirty="0">
                          <a:solidFill>
                            <a:schemeClr val="bg1"/>
                          </a:solidFill>
                          <a:effectLst/>
                          <a:latin typeface="+mn-lt"/>
                          <a:ea typeface="+mn-ea"/>
                          <a:cs typeface="+mn-cs"/>
                        </a:rPr>
                        <a:t>３．公衆災害事故</a:t>
                      </a:r>
                      <a:r>
                        <a:rPr kumimoji="1" lang="ja-JP" altLang="ja-JP" sz="1400" b="1" kern="1200" dirty="0">
                          <a:solidFill>
                            <a:schemeClr val="bg1"/>
                          </a:solidFill>
                          <a:effectLst/>
                          <a:latin typeface="+mn-lt"/>
                          <a:ea typeface="+mn-ea"/>
                          <a:cs typeface="+mn-cs"/>
                        </a:rPr>
                        <a:t>　　　　　　　　</a:t>
                      </a:r>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 </a:t>
                      </a:r>
                    </a:p>
                    <a:p>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４．工事等関係者事故</a:t>
                      </a:r>
                      <a:r>
                        <a:rPr kumimoji="1" lang="en-US" altLang="ja-JP" sz="1400" b="1" kern="1200" dirty="0">
                          <a:solidFill>
                            <a:schemeClr val="bg1"/>
                          </a:solidFill>
                          <a:effectLst/>
                          <a:latin typeface="+mn-lt"/>
                          <a:ea typeface="+mn-ea"/>
                          <a:cs typeface="+mn-cs"/>
                        </a:rPr>
                        <a:t>            </a:t>
                      </a:r>
                    </a:p>
                    <a:p>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５．贈賄</a:t>
                      </a:r>
                      <a:r>
                        <a:rPr kumimoji="1" lang="en-US" altLang="ja-JP" sz="1400" b="1" kern="1200" dirty="0">
                          <a:solidFill>
                            <a:schemeClr val="bg1"/>
                          </a:solidFill>
                          <a:effectLst/>
                          <a:latin typeface="+mn-lt"/>
                          <a:ea typeface="+mn-ea"/>
                          <a:cs typeface="+mn-cs"/>
                        </a:rPr>
                        <a:t>                         </a:t>
                      </a:r>
                      <a:r>
                        <a:rPr kumimoji="1" lang="ja-JP" altLang="en-US" sz="1400" b="1" kern="1200" dirty="0">
                          <a:solidFill>
                            <a:schemeClr val="bg1"/>
                          </a:solidFill>
                          <a:effectLst/>
                          <a:latin typeface="+mn-lt"/>
                          <a:ea typeface="+mn-ea"/>
                          <a:cs typeface="+mn-cs"/>
                        </a:rPr>
                        <a:t>　　　　</a:t>
                      </a:r>
                      <a:endParaRPr kumimoji="1" lang="en-US" altLang="ja-JP" sz="1400" b="1" kern="1200" dirty="0">
                        <a:solidFill>
                          <a:schemeClr val="bg1"/>
                        </a:solidFill>
                        <a:effectLst/>
                        <a:latin typeface="+mn-lt"/>
                        <a:ea typeface="+mn-ea"/>
                        <a:cs typeface="+mn-cs"/>
                      </a:endParaRPr>
                    </a:p>
                    <a:p>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６．独占禁止法違反行為　　　　</a:t>
                      </a:r>
                      <a:endParaRPr kumimoji="1" lang="en-US" altLang="ja-JP" sz="1400" b="1" kern="1200" dirty="0">
                        <a:solidFill>
                          <a:schemeClr val="bg1"/>
                        </a:solidFill>
                        <a:effectLst/>
                        <a:latin typeface="+mn-lt"/>
                        <a:ea typeface="+mn-ea"/>
                        <a:cs typeface="+mn-cs"/>
                      </a:endParaRPr>
                    </a:p>
                    <a:p>
                      <a:r>
                        <a:rPr kumimoji="1" lang="ja-JP" altLang="ja-JP" sz="1400" b="1" kern="1200" dirty="0">
                          <a:solidFill>
                            <a:schemeClr val="bg1"/>
                          </a:solidFill>
                          <a:effectLst/>
                          <a:latin typeface="+mn-lt"/>
                          <a:ea typeface="+mn-ea"/>
                          <a:cs typeface="+mn-cs"/>
                        </a:rPr>
                        <a:t>　</a:t>
                      </a:r>
                      <a:r>
                        <a:rPr kumimoji="1" lang="ja-JP" altLang="en-US" sz="1400" b="1" kern="1200" dirty="0">
                          <a:solidFill>
                            <a:schemeClr val="bg1"/>
                          </a:solidFill>
                          <a:effectLst/>
                          <a:latin typeface="+mn-lt"/>
                          <a:ea typeface="+mn-ea"/>
                          <a:cs typeface="+mn-cs"/>
                        </a:rPr>
                        <a:t>　</a:t>
                      </a:r>
                      <a:r>
                        <a:rPr kumimoji="1" lang="ja-JP" altLang="ja-JP" sz="1400" b="1" kern="1200" dirty="0">
                          <a:solidFill>
                            <a:schemeClr val="bg1"/>
                          </a:solidFill>
                          <a:effectLst/>
                          <a:latin typeface="+mn-lt"/>
                          <a:ea typeface="+mn-ea"/>
                          <a:cs typeface="+mn-cs"/>
                        </a:rPr>
                        <a:t>７．刑法上の談合等　　　　　　　</a:t>
                      </a:r>
                      <a:r>
                        <a:rPr kumimoji="1" lang="en-US" altLang="ja-JP" sz="1400" b="1" kern="1200" dirty="0">
                          <a:solidFill>
                            <a:schemeClr val="bg1"/>
                          </a:solidFill>
                          <a:effectLst/>
                          <a:latin typeface="+mn-lt"/>
                          <a:ea typeface="+mn-ea"/>
                          <a:cs typeface="+mn-cs"/>
                        </a:rPr>
                        <a:t> </a:t>
                      </a:r>
                    </a:p>
                    <a:p>
                      <a:r>
                        <a:rPr kumimoji="1" lang="ja-JP" altLang="en-US" sz="1400" b="1" kern="1200" dirty="0">
                          <a:solidFill>
                            <a:schemeClr val="bg1"/>
                          </a:solidFill>
                          <a:effectLst/>
                          <a:latin typeface="+mn-lt"/>
                          <a:ea typeface="+mn-ea"/>
                          <a:cs typeface="+mn-cs"/>
                        </a:rPr>
                        <a:t>　　８．あっせん利得処罰法違反行為</a:t>
                      </a:r>
                      <a:endParaRPr kumimoji="1" lang="en-US" altLang="ja-JP" sz="1400" b="1" kern="1200" dirty="0">
                        <a:solidFill>
                          <a:schemeClr val="bg1"/>
                        </a:solidFill>
                        <a:effectLst/>
                        <a:latin typeface="+mn-lt"/>
                        <a:ea typeface="+mn-ea"/>
                        <a:cs typeface="+mn-cs"/>
                      </a:endParaRPr>
                    </a:p>
                    <a:p>
                      <a:r>
                        <a:rPr kumimoji="1" lang="ja-JP" altLang="en-US" sz="1400" b="1" kern="1200" dirty="0">
                          <a:solidFill>
                            <a:schemeClr val="bg1"/>
                          </a:solidFill>
                          <a:effectLst/>
                          <a:latin typeface="+mn-lt"/>
                          <a:ea typeface="+mn-ea"/>
                          <a:cs typeface="+mn-cs"/>
                        </a:rPr>
                        <a:t>　　９．虚偽記載</a:t>
                      </a:r>
                      <a:endParaRPr kumimoji="1" lang="en-US" altLang="ja-JP" sz="1400" b="1" kern="1200" dirty="0">
                        <a:solidFill>
                          <a:schemeClr val="bg1"/>
                        </a:solidFill>
                        <a:effectLst/>
                        <a:latin typeface="+mn-lt"/>
                        <a:ea typeface="+mn-ea"/>
                        <a:cs typeface="+mn-cs"/>
                      </a:endParaRPr>
                    </a:p>
                    <a:p>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10. </a:t>
                      </a:r>
                      <a:r>
                        <a:rPr kumimoji="1" lang="ja-JP" altLang="en-US" sz="1400" b="1" kern="1200" dirty="0">
                          <a:solidFill>
                            <a:schemeClr val="bg1"/>
                          </a:solidFill>
                          <a:effectLst/>
                          <a:latin typeface="+mn-lt"/>
                          <a:ea typeface="+mn-ea"/>
                          <a:cs typeface="+mn-cs"/>
                        </a:rPr>
                        <a:t>暴力行為等</a:t>
                      </a:r>
                    </a:p>
                    <a:p>
                      <a:r>
                        <a:rPr kumimoji="1" lang="zh-TW" altLang="en-US" sz="1400" b="1" kern="1200" dirty="0">
                          <a:solidFill>
                            <a:schemeClr val="bg1"/>
                          </a:solidFill>
                          <a:effectLst/>
                          <a:latin typeface="+mn-lt"/>
                          <a:ea typeface="+mn-ea"/>
                          <a:cs typeface="+mn-cs"/>
                        </a:rPr>
                        <a:t>　</a:t>
                      </a:r>
                      <a:r>
                        <a:rPr kumimoji="1" lang="ja-JP" altLang="en-US" sz="1400" b="1" kern="1200" dirty="0">
                          <a:solidFill>
                            <a:schemeClr val="bg1"/>
                          </a:solidFill>
                          <a:effectLst/>
                          <a:latin typeface="+mn-lt"/>
                          <a:ea typeface="+mn-ea"/>
                          <a:cs typeface="+mn-cs"/>
                        </a:rPr>
                        <a:t>　</a:t>
                      </a:r>
                      <a:r>
                        <a:rPr kumimoji="1" lang="en-US" altLang="zh-TW" sz="1400" b="1" kern="1200" dirty="0">
                          <a:solidFill>
                            <a:schemeClr val="bg1"/>
                          </a:solidFill>
                          <a:effectLst/>
                          <a:latin typeface="+mn-lt"/>
                          <a:ea typeface="+mn-ea"/>
                          <a:cs typeface="+mn-cs"/>
                        </a:rPr>
                        <a:t>11. </a:t>
                      </a:r>
                      <a:r>
                        <a:rPr kumimoji="1" lang="zh-TW" altLang="en-US" sz="1400" b="1" kern="1200" dirty="0">
                          <a:solidFill>
                            <a:schemeClr val="bg1"/>
                          </a:solidFill>
                          <a:effectLst/>
                          <a:latin typeface="+mn-lt"/>
                          <a:ea typeface="+mn-ea"/>
                          <a:cs typeface="+mn-cs"/>
                        </a:rPr>
                        <a:t>建設業法違反</a:t>
                      </a:r>
                    </a:p>
                    <a:p>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12. </a:t>
                      </a:r>
                      <a:r>
                        <a:rPr kumimoji="1" lang="ja-JP" altLang="en-US" sz="1400" b="1" kern="1200" dirty="0">
                          <a:solidFill>
                            <a:schemeClr val="bg1"/>
                          </a:solidFill>
                          <a:effectLst/>
                          <a:latin typeface="+mn-lt"/>
                          <a:ea typeface="+mn-ea"/>
                          <a:cs typeface="+mn-cs"/>
                        </a:rPr>
                        <a:t>その他の法令違反</a:t>
                      </a:r>
                    </a:p>
                    <a:p>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13. </a:t>
                      </a:r>
                      <a:r>
                        <a:rPr kumimoji="1" lang="ja-JP" altLang="en-US" sz="1400" b="1" kern="1200" dirty="0">
                          <a:solidFill>
                            <a:schemeClr val="bg1"/>
                          </a:solidFill>
                          <a:effectLst/>
                          <a:latin typeface="+mn-lt"/>
                          <a:ea typeface="+mn-ea"/>
                          <a:cs typeface="+mn-cs"/>
                        </a:rPr>
                        <a:t>不正又は不誠実な行為</a:t>
                      </a:r>
                    </a:p>
                    <a:p>
                      <a:r>
                        <a:rPr kumimoji="1" lang="ja-JP" altLang="en-US" sz="1400" b="1" kern="1200" dirty="0">
                          <a:solidFill>
                            <a:schemeClr val="bg1"/>
                          </a:solidFill>
                          <a:effectLst/>
                          <a:latin typeface="+mn-lt"/>
                          <a:ea typeface="+mn-ea"/>
                          <a:cs typeface="+mn-cs"/>
                        </a:rPr>
                        <a:t>　　</a:t>
                      </a:r>
                      <a:r>
                        <a:rPr kumimoji="1" lang="en-US" altLang="ja-JP" sz="1400" b="1" kern="1200" dirty="0">
                          <a:solidFill>
                            <a:schemeClr val="bg1"/>
                          </a:solidFill>
                          <a:effectLst/>
                          <a:latin typeface="+mn-lt"/>
                          <a:ea typeface="+mn-ea"/>
                          <a:cs typeface="+mn-cs"/>
                        </a:rPr>
                        <a:t>14. </a:t>
                      </a:r>
                      <a:r>
                        <a:rPr kumimoji="1" lang="ja-JP" altLang="en-US" sz="1400" b="1" kern="1200" dirty="0">
                          <a:solidFill>
                            <a:schemeClr val="bg1"/>
                          </a:solidFill>
                          <a:effectLst/>
                          <a:latin typeface="+mn-lt"/>
                          <a:ea typeface="+mn-ea"/>
                          <a:cs typeface="+mn-cs"/>
                        </a:rPr>
                        <a:t>その他</a:t>
                      </a:r>
                      <a:endParaRPr kumimoji="1" lang="en-US" altLang="ja-JP" sz="1400" b="1" kern="1200" dirty="0">
                        <a:solidFill>
                          <a:schemeClr val="bg1"/>
                        </a:solidFill>
                        <a:effectLst/>
                        <a:latin typeface="+mn-lt"/>
                        <a:ea typeface="+mn-ea"/>
                        <a:cs typeface="+mn-cs"/>
                      </a:endParaRPr>
                    </a:p>
                    <a:p>
                      <a:r>
                        <a:rPr kumimoji="1" lang="ja-JP" altLang="en-US" sz="1400" b="1" kern="1200" dirty="0">
                          <a:solidFill>
                            <a:schemeClr val="bg1"/>
                          </a:solidFill>
                          <a:effectLst/>
                          <a:latin typeface="+mn-lt"/>
                          <a:ea typeface="+mn-ea"/>
                          <a:cs typeface="+mn-cs"/>
                        </a:rPr>
                        <a:t>　</a:t>
                      </a:r>
                      <a:endParaRPr kumimoji="1" lang="en-US" altLang="ja-JP" sz="1400" b="1" kern="1200" dirty="0">
                        <a:solidFill>
                          <a:schemeClr val="bg1"/>
                        </a:solidFill>
                        <a:effectLst/>
                        <a:latin typeface="+mn-lt"/>
                        <a:ea typeface="+mn-ea"/>
                        <a:cs typeface="+mn-cs"/>
                      </a:endParaRPr>
                    </a:p>
                    <a:p>
                      <a:pPr algn="r"/>
                      <a:r>
                        <a:rPr kumimoji="1" lang="en-US" altLang="ja-JP" sz="1400" b="1" kern="1200" dirty="0">
                          <a:solidFill>
                            <a:schemeClr val="bg1"/>
                          </a:solidFill>
                          <a:effectLst/>
                          <a:latin typeface="+mn-lt"/>
                          <a:ea typeface="+mn-ea"/>
                          <a:cs typeface="+mn-cs"/>
                        </a:rPr>
                        <a:t>※</a:t>
                      </a:r>
                      <a:r>
                        <a:rPr kumimoji="1" lang="ja-JP" altLang="en-US" sz="1400" b="1" kern="1200" dirty="0">
                          <a:solidFill>
                            <a:schemeClr val="bg1"/>
                          </a:solidFill>
                          <a:effectLst/>
                          <a:latin typeface="+mn-lt"/>
                          <a:ea typeface="+mn-ea"/>
                          <a:cs typeface="+mn-cs"/>
                        </a:rPr>
                        <a:t>本契約にて主な対象となる項目は</a:t>
                      </a:r>
                      <a:r>
                        <a:rPr kumimoji="1" lang="ja-JP" altLang="en-US" sz="1400" b="1" u="none" kern="1200" dirty="0">
                          <a:solidFill>
                            <a:schemeClr val="bg1"/>
                          </a:solidFill>
                          <a:effectLst/>
                          <a:latin typeface="+mn-lt"/>
                          <a:ea typeface="+mn-ea"/>
                          <a:cs typeface="+mn-cs"/>
                        </a:rPr>
                        <a:t>１．３．</a:t>
                      </a:r>
                      <a:r>
                        <a:rPr kumimoji="1" lang="ja-JP" altLang="en-US" sz="1400" b="1" kern="1200" dirty="0">
                          <a:solidFill>
                            <a:schemeClr val="bg1"/>
                          </a:solidFill>
                          <a:effectLst/>
                          <a:latin typeface="+mn-lt"/>
                          <a:ea typeface="+mn-ea"/>
                          <a:cs typeface="+mn-cs"/>
                        </a:rPr>
                        <a:t>となる。</a:t>
                      </a:r>
                      <a:endParaRPr kumimoji="1" lang="ja-JP" altLang="ja-JP" sz="1400" b="1" kern="1200" dirty="0">
                        <a:solidFill>
                          <a:schemeClr val="bg1"/>
                        </a:solidFill>
                        <a:effectLst/>
                        <a:latin typeface="+mn-lt"/>
                        <a:ea typeface="+mn-ea"/>
                        <a:cs typeface="+mn-cs"/>
                      </a:endParaRPr>
                    </a:p>
                    <a:p>
                      <a:pPr algn="just">
                        <a:spcAft>
                          <a:spcPts val="0"/>
                        </a:spcAft>
                      </a:pP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746907367"/>
                  </a:ext>
                </a:extLst>
              </a:tr>
            </a:tbl>
          </a:graphicData>
        </a:graphic>
      </p:graphicFrame>
      <p:sp>
        <p:nvSpPr>
          <p:cNvPr id="4" name="角丸四角形 6">
            <a:extLst>
              <a:ext uri="{FF2B5EF4-FFF2-40B4-BE49-F238E27FC236}">
                <a16:creationId xmlns:a16="http://schemas.microsoft.com/office/drawing/2014/main" id="{95F98130-A355-025D-5B29-AC9776E67D15}"/>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8" name="表 7">
            <a:extLst>
              <a:ext uri="{FF2B5EF4-FFF2-40B4-BE49-F238E27FC236}">
                <a16:creationId xmlns:a16="http://schemas.microsoft.com/office/drawing/2014/main" id="{84798A89-F804-B1A5-AF86-B92D00EA0414}"/>
              </a:ext>
            </a:extLst>
          </p:cNvPr>
          <p:cNvGraphicFramePr>
            <a:graphicFrameLocks noGrp="1"/>
          </p:cNvGraphicFramePr>
          <p:nvPr>
            <p:extLst>
              <p:ext uri="{D42A27DB-BD31-4B8C-83A1-F6EECF244321}">
                <p14:modId xmlns:p14="http://schemas.microsoft.com/office/powerpoint/2010/main" val="1130070662"/>
              </p:ext>
            </p:extLst>
          </p:nvPr>
        </p:nvGraphicFramePr>
        <p:xfrm>
          <a:off x="134301" y="1227980"/>
          <a:ext cx="9632795" cy="365126"/>
        </p:xfrm>
        <a:graphic>
          <a:graphicData uri="http://schemas.openxmlformats.org/drawingml/2006/table">
            <a:tbl>
              <a:tblPr firstRow="1" firstCol="1" bandRow="1">
                <a:tableStyleId>{5C22544A-7EE6-4342-B048-85BDC9FD1C3A}</a:tableStyleId>
              </a:tblPr>
              <a:tblGrid>
                <a:gridCol w="9632795">
                  <a:extLst>
                    <a:ext uri="{9D8B030D-6E8A-4147-A177-3AD203B41FA5}">
                      <a16:colId xmlns:a16="http://schemas.microsoft.com/office/drawing/2014/main" val="1856965544"/>
                    </a:ext>
                  </a:extLst>
                </a:gridCol>
              </a:tblGrid>
              <a:tr h="365126">
                <a:tc>
                  <a:txBody>
                    <a:bodyPr/>
                    <a:lstStyle/>
                    <a:p>
                      <a:pPr algn="just">
                        <a:spcAft>
                          <a:spcPts val="0"/>
                        </a:spcAft>
                      </a:pPr>
                      <a:r>
                        <a:rPr lang="ja-JP" altLang="en-US" sz="2000" kern="100" dirty="0">
                          <a:solidFill>
                            <a:schemeClr val="tx1"/>
                          </a:solidFill>
                          <a:effectLst/>
                        </a:rPr>
                        <a:t>一般規定に抵触する事項については、事故の程度によりペナルティポイントを付している</a:t>
                      </a:r>
                      <a:r>
                        <a:rPr kumimoji="1" lang="ja-JP" altLang="en-US" sz="2000" b="1" kern="1200" dirty="0">
                          <a:solidFill>
                            <a:schemeClr val="tx1"/>
                          </a:solidFill>
                          <a:effectLst/>
                          <a:latin typeface="+mn-lt"/>
                          <a:ea typeface="+mn-ea"/>
                          <a:cs typeface="+mn-cs"/>
                        </a:rPr>
                        <a:t>　　　　　　　</a:t>
                      </a:r>
                      <a:endParaRPr lang="ja-JP" sz="2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oFill/>
                  </a:tcPr>
                </a:tc>
                <a:extLst>
                  <a:ext uri="{0D108BD9-81ED-4DB2-BD59-A6C34878D82A}">
                    <a16:rowId xmlns:a16="http://schemas.microsoft.com/office/drawing/2014/main" val="2746907367"/>
                  </a:ext>
                </a:extLst>
              </a:tr>
            </a:tbl>
          </a:graphicData>
        </a:graphic>
      </p:graphicFrame>
    </p:spTree>
    <p:extLst>
      <p:ext uri="{BB962C8B-B14F-4D97-AF65-F5344CB8AC3E}">
        <p14:creationId xmlns:p14="http://schemas.microsoft.com/office/powerpoint/2010/main" val="2746382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発生事故まとめ</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24</a:t>
            </a:fld>
            <a:endParaRPr kumimoji="1" lang="ja-JP" altLang="en-US"/>
          </a:p>
        </p:txBody>
      </p:sp>
      <p:sp>
        <p:nvSpPr>
          <p:cNvPr id="3" name="角丸四角形 6">
            <a:extLst>
              <a:ext uri="{FF2B5EF4-FFF2-40B4-BE49-F238E27FC236}">
                <a16:creationId xmlns:a16="http://schemas.microsoft.com/office/drawing/2014/main" id="{8B6C63C3-CADD-CB0D-1CAA-F112C0EE5EAC}"/>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A53F2EFC-87E6-0417-B514-8AE689788160}"/>
              </a:ext>
            </a:extLst>
          </p:cNvPr>
          <p:cNvSpPr txBox="1"/>
          <p:nvPr/>
        </p:nvSpPr>
        <p:spPr>
          <a:xfrm>
            <a:off x="303110" y="6427956"/>
            <a:ext cx="9288532" cy="400110"/>
          </a:xfrm>
          <a:prstGeom prst="rect">
            <a:avLst/>
          </a:prstGeom>
          <a:noFill/>
        </p:spPr>
        <p:txBody>
          <a:bodyPr wrap="square" rtlCol="0">
            <a:spAutoFit/>
          </a:bodyPr>
          <a:lstStyle/>
          <a:p>
            <a:r>
              <a:rPr kumimoji="1" lang="en-US" altLang="ja-JP" sz="2000" dirty="0"/>
              <a:t>※</a:t>
            </a:r>
            <a:r>
              <a:rPr kumimoji="1" lang="ja-JP" altLang="en-US" sz="2000" dirty="0"/>
              <a:t>次ページ以降、１件別の事故発生状況詳細を記載</a:t>
            </a:r>
          </a:p>
        </p:txBody>
      </p:sp>
      <p:sp>
        <p:nvSpPr>
          <p:cNvPr id="6" name="テキスト ボックス 5">
            <a:extLst>
              <a:ext uri="{FF2B5EF4-FFF2-40B4-BE49-F238E27FC236}">
                <a16:creationId xmlns:a16="http://schemas.microsoft.com/office/drawing/2014/main" id="{3CC11D50-C78C-7E93-B224-E8C070FE40D9}"/>
              </a:ext>
            </a:extLst>
          </p:cNvPr>
          <p:cNvSpPr txBox="1"/>
          <p:nvPr/>
        </p:nvSpPr>
        <p:spPr>
          <a:xfrm>
            <a:off x="288596" y="6039545"/>
            <a:ext cx="9288532" cy="400110"/>
          </a:xfrm>
          <a:prstGeom prst="rect">
            <a:avLst/>
          </a:prstGeom>
          <a:noFill/>
        </p:spPr>
        <p:txBody>
          <a:bodyPr wrap="square" rtlCol="0">
            <a:spAutoFit/>
          </a:bodyPr>
          <a:lstStyle/>
          <a:p>
            <a:r>
              <a:rPr kumimoji="1" lang="en-US" altLang="ja-JP" sz="2000" dirty="0"/>
              <a:t>※R5</a:t>
            </a:r>
            <a:r>
              <a:rPr kumimoji="1" lang="ja-JP" altLang="en-US" sz="2000" dirty="0"/>
              <a:t>年度における、道路陥没発生件数</a:t>
            </a:r>
            <a:r>
              <a:rPr kumimoji="1" lang="en-US" altLang="ja-JP" sz="2000" dirty="0"/>
              <a:t>177</a:t>
            </a:r>
            <a:r>
              <a:rPr kumimoji="1" lang="ja-JP" altLang="en-US" sz="2000" dirty="0"/>
              <a:t>件、下水管詰まり</a:t>
            </a:r>
            <a:r>
              <a:rPr kumimoji="1" lang="en-US" altLang="ja-JP" sz="2000" dirty="0"/>
              <a:t>662</a:t>
            </a:r>
            <a:r>
              <a:rPr kumimoji="1" lang="ja-JP" altLang="en-US" sz="2000" dirty="0"/>
              <a:t>件（評価基準対象）</a:t>
            </a:r>
          </a:p>
        </p:txBody>
      </p:sp>
      <p:pic>
        <p:nvPicPr>
          <p:cNvPr id="7" name="図 6">
            <a:extLst>
              <a:ext uri="{FF2B5EF4-FFF2-40B4-BE49-F238E27FC236}">
                <a16:creationId xmlns:a16="http://schemas.microsoft.com/office/drawing/2014/main" id="{ACAD8B70-AF13-9252-CA59-848EBDC9F307}"/>
              </a:ext>
            </a:extLst>
          </p:cNvPr>
          <p:cNvPicPr>
            <a:picLocks noChangeAspect="1"/>
          </p:cNvPicPr>
          <p:nvPr/>
        </p:nvPicPr>
        <p:blipFill>
          <a:blip r:embed="rId3"/>
          <a:stretch>
            <a:fillRect/>
          </a:stretch>
        </p:blipFill>
        <p:spPr>
          <a:xfrm>
            <a:off x="220885" y="1366413"/>
            <a:ext cx="9464229" cy="4540718"/>
          </a:xfrm>
          <a:prstGeom prst="rect">
            <a:avLst/>
          </a:prstGeom>
        </p:spPr>
      </p:pic>
    </p:spTree>
    <p:extLst>
      <p:ext uri="{BB962C8B-B14F-4D97-AF65-F5344CB8AC3E}">
        <p14:creationId xmlns:p14="http://schemas.microsoft.com/office/powerpoint/2010/main" val="911566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CD7FC33E-3B04-F3F9-EAB1-E4E8FE212978}"/>
              </a:ext>
            </a:extLst>
          </p:cNvPr>
          <p:cNvGraphicFramePr>
            <a:graphicFrameLocks noGrp="1"/>
          </p:cNvGraphicFramePr>
          <p:nvPr>
            <p:extLst>
              <p:ext uri="{D42A27DB-BD31-4B8C-83A1-F6EECF244321}">
                <p14:modId xmlns:p14="http://schemas.microsoft.com/office/powerpoint/2010/main" val="3421123094"/>
              </p:ext>
            </p:extLst>
          </p:nvPr>
        </p:nvGraphicFramePr>
        <p:xfrm>
          <a:off x="72378" y="1216294"/>
          <a:ext cx="9632796" cy="5361152"/>
        </p:xfrm>
        <a:graphic>
          <a:graphicData uri="http://schemas.openxmlformats.org/drawingml/2006/table">
            <a:tbl>
              <a:tblPr firstRow="1" bandRow="1">
                <a:tableStyleId>{5C22544A-7EE6-4342-B048-85BDC9FD1C3A}</a:tableStyleId>
              </a:tblPr>
              <a:tblGrid>
                <a:gridCol w="1128443">
                  <a:extLst>
                    <a:ext uri="{9D8B030D-6E8A-4147-A177-3AD203B41FA5}">
                      <a16:colId xmlns:a16="http://schemas.microsoft.com/office/drawing/2014/main" val="3470726422"/>
                    </a:ext>
                  </a:extLst>
                </a:gridCol>
                <a:gridCol w="1219200">
                  <a:extLst>
                    <a:ext uri="{9D8B030D-6E8A-4147-A177-3AD203B41FA5}">
                      <a16:colId xmlns:a16="http://schemas.microsoft.com/office/drawing/2014/main" val="2494403558"/>
                    </a:ext>
                  </a:extLst>
                </a:gridCol>
                <a:gridCol w="1132114">
                  <a:extLst>
                    <a:ext uri="{9D8B030D-6E8A-4147-A177-3AD203B41FA5}">
                      <a16:colId xmlns:a16="http://schemas.microsoft.com/office/drawing/2014/main" val="2666824838"/>
                    </a:ext>
                  </a:extLst>
                </a:gridCol>
                <a:gridCol w="2133600">
                  <a:extLst>
                    <a:ext uri="{9D8B030D-6E8A-4147-A177-3AD203B41FA5}">
                      <a16:colId xmlns:a16="http://schemas.microsoft.com/office/drawing/2014/main" val="1299369630"/>
                    </a:ext>
                  </a:extLst>
                </a:gridCol>
                <a:gridCol w="2991098">
                  <a:extLst>
                    <a:ext uri="{9D8B030D-6E8A-4147-A177-3AD203B41FA5}">
                      <a16:colId xmlns:a16="http://schemas.microsoft.com/office/drawing/2014/main" val="725983040"/>
                    </a:ext>
                  </a:extLst>
                </a:gridCol>
                <a:gridCol w="1028341">
                  <a:extLst>
                    <a:ext uri="{9D8B030D-6E8A-4147-A177-3AD203B41FA5}">
                      <a16:colId xmlns:a16="http://schemas.microsoft.com/office/drawing/2014/main" val="997637099"/>
                    </a:ext>
                  </a:extLst>
                </a:gridCol>
              </a:tblGrid>
              <a:tr h="575491">
                <a:tc>
                  <a:txBody>
                    <a:bodyPr/>
                    <a:lstStyle/>
                    <a:p>
                      <a:pPr algn="ctr"/>
                      <a:r>
                        <a:rPr kumimoji="1" lang="ja-JP" altLang="en-US" dirty="0"/>
                        <a:t>発生日</a:t>
                      </a:r>
                    </a:p>
                  </a:txBody>
                  <a:tcPr anchor="ctr"/>
                </a:tc>
                <a:tc>
                  <a:txBody>
                    <a:bodyPr/>
                    <a:lstStyle/>
                    <a:p>
                      <a:pPr algn="ctr"/>
                      <a:r>
                        <a:rPr kumimoji="1" lang="ja-JP" altLang="en-US" dirty="0"/>
                        <a:t>概要</a:t>
                      </a:r>
                    </a:p>
                  </a:txBody>
                  <a:tcPr anchor="ctr"/>
                </a:tc>
                <a:tc>
                  <a:txBody>
                    <a:bodyPr/>
                    <a:lstStyle/>
                    <a:p>
                      <a:pPr algn="ctr"/>
                      <a:r>
                        <a:rPr kumimoji="1" lang="ja-JP" altLang="en-US" dirty="0"/>
                        <a:t>原因</a:t>
                      </a:r>
                    </a:p>
                  </a:txBody>
                  <a:tcPr anchor="ctr"/>
                </a:tc>
                <a:tc>
                  <a:txBody>
                    <a:bodyPr/>
                    <a:lstStyle/>
                    <a:p>
                      <a:pPr algn="ctr"/>
                      <a:r>
                        <a:rPr kumimoji="1" lang="ja-JP" altLang="en-US" dirty="0"/>
                        <a:t>これまでの維持管理</a:t>
                      </a:r>
                    </a:p>
                  </a:txBody>
                  <a:tcPr anchor="ctr"/>
                </a:tc>
                <a:tc>
                  <a:txBody>
                    <a:bodyPr/>
                    <a:lstStyle/>
                    <a:p>
                      <a:pPr algn="ctr"/>
                      <a:r>
                        <a:rPr kumimoji="1" lang="ja-JP" altLang="en-US" dirty="0"/>
                        <a:t>再発防止策</a:t>
                      </a:r>
                    </a:p>
                  </a:txBody>
                  <a:tcPr anchor="ctr"/>
                </a:tc>
                <a:tc>
                  <a:txBody>
                    <a:bodyPr/>
                    <a:lstStyle/>
                    <a:p>
                      <a:pPr algn="ctr"/>
                      <a:r>
                        <a:rPr kumimoji="1" lang="ja-JP" altLang="en-US" dirty="0"/>
                        <a:t>事故の程度</a:t>
                      </a:r>
                    </a:p>
                  </a:txBody>
                  <a:tcPr anchor="ctr"/>
                </a:tc>
                <a:extLst>
                  <a:ext uri="{0D108BD9-81ED-4DB2-BD59-A6C34878D82A}">
                    <a16:rowId xmlns:a16="http://schemas.microsoft.com/office/drawing/2014/main" val="3440533839"/>
                  </a:ext>
                </a:extLst>
              </a:tr>
              <a:tr h="1021908">
                <a:tc>
                  <a:txBody>
                    <a:bodyPr/>
                    <a:lstStyle/>
                    <a:p>
                      <a:pPr algn="ctr"/>
                      <a:r>
                        <a:rPr kumimoji="1" lang="en-US" altLang="ja-JP" dirty="0"/>
                        <a:t>4</a:t>
                      </a:r>
                      <a:r>
                        <a:rPr kumimoji="1" lang="ja-JP" altLang="en-US" dirty="0"/>
                        <a:t>月</a:t>
                      </a:r>
                      <a:r>
                        <a:rPr kumimoji="1" lang="en-US" altLang="ja-JP" dirty="0"/>
                        <a:t>10</a:t>
                      </a:r>
                      <a:r>
                        <a:rPr kumimoji="1" lang="ja-JP" altLang="en-US" dirty="0"/>
                        <a:t>日</a:t>
                      </a:r>
                    </a:p>
                  </a:txBody>
                  <a:tcPr anchor="ctr"/>
                </a:tc>
                <a:tc>
                  <a:txBody>
                    <a:bodyPr/>
                    <a:lstStyle/>
                    <a:p>
                      <a:r>
                        <a:rPr kumimoji="1" lang="ja-JP" altLang="en-US" dirty="0"/>
                        <a:t>陥没による車両落輪</a:t>
                      </a:r>
                    </a:p>
                  </a:txBody>
                  <a:tcPr anchor="ctr"/>
                </a:tc>
                <a:tc>
                  <a:txBody>
                    <a:bodyPr/>
                    <a:lstStyle/>
                    <a:p>
                      <a:pPr algn="ctr"/>
                      <a:r>
                        <a:rPr kumimoji="1" lang="ja-JP" altLang="en-US" dirty="0"/>
                        <a:t>詳細調査の結果</a:t>
                      </a:r>
                      <a:endParaRPr kumimoji="1" lang="en-US" altLang="ja-JP" dirty="0"/>
                    </a:p>
                    <a:p>
                      <a:pPr algn="ctr"/>
                      <a:endParaRPr kumimoji="1" lang="en-US" altLang="ja-JP" sz="1200" dirty="0"/>
                    </a:p>
                    <a:p>
                      <a:pPr algn="ctr"/>
                      <a:r>
                        <a:rPr kumimoji="1" lang="ja-JP" altLang="en-US" sz="1200" dirty="0"/>
                        <a:t>（起因なし）</a:t>
                      </a:r>
                      <a:endParaRPr kumimoji="1" lang="ja-JP" altLang="en-US" dirty="0"/>
                    </a:p>
                  </a:txBody>
                  <a:tcPr anchor="ctr"/>
                </a:tc>
                <a:tc>
                  <a:txBody>
                    <a:bodyPr/>
                    <a:lstStyle/>
                    <a:p>
                      <a:r>
                        <a:rPr kumimoji="1" lang="ja-JP" altLang="en-US" dirty="0"/>
                        <a:t>計画に基づいた巡視点検を実施</a:t>
                      </a:r>
                    </a:p>
                  </a:txBody>
                  <a:tcPr anchor="ctr"/>
                </a:tc>
                <a:tc>
                  <a:txBody>
                    <a:bodyPr/>
                    <a:lstStyle/>
                    <a:p>
                      <a:pPr algn="ctr"/>
                      <a:r>
                        <a:rPr kumimoji="1" lang="ja-JP" altLang="en-US" dirty="0"/>
                        <a:t>－</a:t>
                      </a:r>
                    </a:p>
                  </a:txBody>
                  <a:tcPr anchor="ctr"/>
                </a:tc>
                <a:tc>
                  <a:txBody>
                    <a:bodyPr/>
                    <a:lstStyle/>
                    <a:p>
                      <a:pPr algn="ctr"/>
                      <a:r>
                        <a:rPr kumimoji="1" lang="ja-JP" altLang="en-US" dirty="0"/>
                        <a:t>小</a:t>
                      </a:r>
                    </a:p>
                  </a:txBody>
                  <a:tcPr anchor="ctr"/>
                </a:tc>
                <a:extLst>
                  <a:ext uri="{0D108BD9-81ED-4DB2-BD59-A6C34878D82A}">
                    <a16:rowId xmlns:a16="http://schemas.microsoft.com/office/drawing/2014/main" val="1374058100"/>
                  </a:ext>
                </a:extLst>
              </a:tr>
              <a:tr h="1059936">
                <a:tc>
                  <a:txBody>
                    <a:bodyPr/>
                    <a:lstStyle/>
                    <a:p>
                      <a:pPr algn="ctr"/>
                      <a:r>
                        <a:rPr kumimoji="1" lang="en-US" altLang="ja-JP" dirty="0"/>
                        <a:t>6</a:t>
                      </a:r>
                      <a:r>
                        <a:rPr kumimoji="1" lang="ja-JP" altLang="en-US" dirty="0"/>
                        <a:t>月</a:t>
                      </a:r>
                      <a:r>
                        <a:rPr kumimoji="1" lang="en-US" altLang="ja-JP" dirty="0"/>
                        <a:t>30</a:t>
                      </a:r>
                      <a:r>
                        <a:rPr kumimoji="1" lang="ja-JP" altLang="en-US" dirty="0"/>
                        <a:t>日</a:t>
                      </a:r>
                    </a:p>
                  </a:txBody>
                  <a:tcPr anchor="ctr"/>
                </a:tc>
                <a:tc>
                  <a:txBody>
                    <a:bodyPr/>
                    <a:lstStyle/>
                    <a:p>
                      <a:r>
                        <a:rPr kumimoji="1" lang="ja-JP" altLang="en-US" dirty="0"/>
                        <a:t>道路陥没による自転車転倒</a:t>
                      </a:r>
                    </a:p>
                  </a:txBody>
                  <a:tcPr anchor="ctr"/>
                </a:tc>
                <a:tc>
                  <a:txBody>
                    <a:bodyPr/>
                    <a:lstStyle/>
                    <a:p>
                      <a:pPr algn="l"/>
                      <a:r>
                        <a:rPr kumimoji="1" lang="ja-JP" altLang="en-US" dirty="0"/>
                        <a:t>集水ます目地不良</a:t>
                      </a:r>
                      <a:endParaRPr kumimoji="1" lang="en-US" altLang="ja-JP" dirty="0"/>
                    </a:p>
                    <a:p>
                      <a:pPr algn="ctr"/>
                      <a:endParaRPr kumimoji="1" lang="en-US" altLang="ja-JP" sz="1200" dirty="0"/>
                    </a:p>
                    <a:p>
                      <a:pPr algn="ctr"/>
                      <a:r>
                        <a:rPr kumimoji="1" lang="ja-JP" altLang="en-US" sz="1200" dirty="0"/>
                        <a:t>（老朽化）</a:t>
                      </a:r>
                      <a:endParaRPr kumimoji="1" lang="ja-JP" altLang="en-US" dirty="0"/>
                    </a:p>
                  </a:txBody>
                  <a:tcPr anchor="ctr"/>
                </a:tc>
                <a:tc>
                  <a:txBody>
                    <a:bodyPr/>
                    <a:lstStyle/>
                    <a:p>
                      <a:r>
                        <a:rPr kumimoji="1" lang="ja-JP" altLang="en-US" dirty="0"/>
                        <a:t>計画に基づいた巡視</a:t>
                      </a:r>
                    </a:p>
                  </a:txBody>
                  <a:tcPr anchor="ctr"/>
                </a:tc>
                <a:tc>
                  <a:txBody>
                    <a:bodyPr/>
                    <a:lstStyle/>
                    <a:p>
                      <a:r>
                        <a:rPr kumimoji="1" lang="ja-JP" altLang="en-US" dirty="0"/>
                        <a:t>同一区間において同様の事故を防止するため、取付管・集水ますの内部調査を実施し、不具合箇所があれば直ちに補修を行う。</a:t>
                      </a:r>
                    </a:p>
                  </a:txBody>
                  <a:tcPr anchor="ctr"/>
                </a:tc>
                <a:tc>
                  <a:txBody>
                    <a:bodyPr/>
                    <a:lstStyle/>
                    <a:p>
                      <a:pPr algn="ctr"/>
                      <a:r>
                        <a:rPr kumimoji="1" lang="ja-JP" altLang="en-US" dirty="0"/>
                        <a:t>小</a:t>
                      </a:r>
                    </a:p>
                  </a:txBody>
                  <a:tcPr anchor="ctr"/>
                </a:tc>
                <a:extLst>
                  <a:ext uri="{0D108BD9-81ED-4DB2-BD59-A6C34878D82A}">
                    <a16:rowId xmlns:a16="http://schemas.microsoft.com/office/drawing/2014/main" val="1060247643"/>
                  </a:ext>
                </a:extLst>
              </a:tr>
              <a:tr h="1176251">
                <a:tc>
                  <a:txBody>
                    <a:bodyPr/>
                    <a:lstStyle/>
                    <a:p>
                      <a:pPr algn="ctr"/>
                      <a:r>
                        <a:rPr kumimoji="1" lang="en-US" altLang="ja-JP" dirty="0"/>
                        <a:t>7</a:t>
                      </a:r>
                      <a:r>
                        <a:rPr kumimoji="1" lang="ja-JP" altLang="en-US" dirty="0"/>
                        <a:t>月</a:t>
                      </a:r>
                      <a:r>
                        <a:rPr kumimoji="1" lang="en-US" altLang="ja-JP" dirty="0"/>
                        <a:t>2</a:t>
                      </a:r>
                      <a:r>
                        <a:rPr kumimoji="1" lang="ja-JP" altLang="en-US" dirty="0"/>
                        <a:t>日</a:t>
                      </a:r>
                    </a:p>
                  </a:txBody>
                  <a:tcPr anchor="ctr"/>
                </a:tc>
                <a:tc>
                  <a:txBody>
                    <a:bodyPr/>
                    <a:lstStyle/>
                    <a:p>
                      <a:r>
                        <a:rPr kumimoji="1" lang="ja-JP" altLang="en-US" dirty="0"/>
                        <a:t>道路陥没による車両損傷</a:t>
                      </a:r>
                    </a:p>
                  </a:txBody>
                  <a:tcPr anchor="ctr"/>
                </a:tc>
                <a:tc>
                  <a:txBody>
                    <a:bodyPr/>
                    <a:lstStyle/>
                    <a:p>
                      <a:pPr algn="l"/>
                      <a:r>
                        <a:rPr kumimoji="1" lang="ja-JP" altLang="en-US" dirty="0"/>
                        <a:t>集水ます目地不良</a:t>
                      </a:r>
                      <a:endParaRPr kumimoji="1" lang="en-US" altLang="ja-JP" dirty="0"/>
                    </a:p>
                    <a:p>
                      <a:pPr algn="ctr"/>
                      <a:endParaRPr kumimoji="1" lang="en-US" altLang="ja-JP" sz="1200" dirty="0"/>
                    </a:p>
                    <a:p>
                      <a:pPr algn="ctr"/>
                      <a:r>
                        <a:rPr kumimoji="1" lang="ja-JP" altLang="en-US" sz="1200" dirty="0"/>
                        <a:t>（老朽化）</a:t>
                      </a:r>
                    </a:p>
                  </a:txBody>
                  <a:tcPr anchor="ctr"/>
                </a:tc>
                <a:tc>
                  <a:txBody>
                    <a:bodyPr/>
                    <a:lstStyle/>
                    <a:p>
                      <a:r>
                        <a:rPr kumimoji="1" lang="ja-JP" altLang="en-US" dirty="0"/>
                        <a:t>計画な巡視</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同一区間における取付管・集水ますの調査を実施し、不具合箇所があれば直ちに補修。</a:t>
                      </a:r>
                    </a:p>
                  </a:txBody>
                  <a:tcPr anchor="ctr"/>
                </a:tc>
                <a:tc>
                  <a:txBody>
                    <a:bodyPr/>
                    <a:lstStyle/>
                    <a:p>
                      <a:pPr algn="ctr"/>
                      <a:r>
                        <a:rPr kumimoji="1" lang="ja-JP" altLang="en-US" dirty="0"/>
                        <a:t>小</a:t>
                      </a:r>
                    </a:p>
                  </a:txBody>
                  <a:tcPr anchor="ctr"/>
                </a:tc>
                <a:extLst>
                  <a:ext uri="{0D108BD9-81ED-4DB2-BD59-A6C34878D82A}">
                    <a16:rowId xmlns:a16="http://schemas.microsoft.com/office/drawing/2014/main" val="2026923757"/>
                  </a:ext>
                </a:extLst>
              </a:tr>
              <a:tr h="1059873">
                <a:tc>
                  <a:txBody>
                    <a:bodyPr/>
                    <a:lstStyle/>
                    <a:p>
                      <a:pPr algn="ctr"/>
                      <a:r>
                        <a:rPr kumimoji="1" lang="en-US" altLang="ja-JP" dirty="0"/>
                        <a:t>7</a:t>
                      </a:r>
                      <a:r>
                        <a:rPr kumimoji="1" lang="ja-JP" altLang="en-US" dirty="0"/>
                        <a:t>月</a:t>
                      </a:r>
                      <a:r>
                        <a:rPr kumimoji="1" lang="en-US" altLang="ja-JP" dirty="0"/>
                        <a:t>31</a:t>
                      </a:r>
                      <a:r>
                        <a:rPr kumimoji="1" lang="ja-JP" altLang="en-US" dirty="0"/>
                        <a:t>日</a:t>
                      </a:r>
                    </a:p>
                  </a:txBody>
                  <a:tcPr anchor="ctr"/>
                </a:tc>
                <a:tc>
                  <a:txBody>
                    <a:bodyPr/>
                    <a:lstStyle/>
                    <a:p>
                      <a:r>
                        <a:rPr kumimoji="1" lang="ja-JP" altLang="en-US" dirty="0"/>
                        <a:t>陥没による車両損傷</a:t>
                      </a:r>
                    </a:p>
                  </a:txBody>
                  <a:tcPr anchor="ctr"/>
                </a:tc>
                <a:tc>
                  <a:txBody>
                    <a:bodyPr/>
                    <a:lstStyle/>
                    <a:p>
                      <a:pPr algn="l"/>
                      <a:r>
                        <a:rPr kumimoji="1" lang="ja-JP" altLang="en-US" dirty="0"/>
                        <a:t>マンホール目地不良</a:t>
                      </a:r>
                      <a:endParaRPr kumimoji="1" lang="en-US" altLang="ja-JP" dirty="0"/>
                    </a:p>
                    <a:p>
                      <a:pPr algn="ctr"/>
                      <a:endParaRPr kumimoji="1" lang="en-US" altLang="ja-JP" sz="1200" dirty="0"/>
                    </a:p>
                    <a:p>
                      <a:pPr algn="ctr"/>
                      <a:r>
                        <a:rPr kumimoji="1" lang="ja-JP" altLang="en-US" sz="1200" dirty="0"/>
                        <a:t>（老朽化）</a:t>
                      </a:r>
                    </a:p>
                  </a:txBody>
                  <a:tcPr anchor="ctr"/>
                </a:tc>
                <a:tc>
                  <a:txBody>
                    <a:bodyPr/>
                    <a:lstStyle/>
                    <a:p>
                      <a:r>
                        <a:rPr kumimoji="1" lang="ja-JP" altLang="en-US" dirty="0"/>
                        <a:t>計画に基づいた巡視</a:t>
                      </a:r>
                    </a:p>
                  </a:txBody>
                  <a:tcPr anchor="ctr"/>
                </a:tc>
                <a:tc>
                  <a:txBody>
                    <a:bodyPr/>
                    <a:lstStyle/>
                    <a:p>
                      <a:r>
                        <a:rPr kumimoji="1" lang="ja-JP" altLang="en-US" dirty="0"/>
                        <a:t>同一路線においてマンホールの内部点検。</a:t>
                      </a:r>
                    </a:p>
                  </a:txBody>
                  <a:tcPr anchor="ctr"/>
                </a:tc>
                <a:tc>
                  <a:txBody>
                    <a:bodyPr/>
                    <a:lstStyle/>
                    <a:p>
                      <a:pPr algn="ctr"/>
                      <a:r>
                        <a:rPr kumimoji="1" lang="ja-JP" altLang="en-US" dirty="0"/>
                        <a:t>小</a:t>
                      </a:r>
                    </a:p>
                  </a:txBody>
                  <a:tcPr anchor="ctr"/>
                </a:tc>
                <a:extLst>
                  <a:ext uri="{0D108BD9-81ED-4DB2-BD59-A6C34878D82A}">
                    <a16:rowId xmlns:a16="http://schemas.microsoft.com/office/drawing/2014/main" val="3296620804"/>
                  </a:ext>
                </a:extLst>
              </a:tr>
            </a:tbl>
          </a:graphicData>
        </a:graphic>
      </p:graphicFrame>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管路（道路陥没：４件）</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スライド番号プレースホルダー 4"/>
          <p:cNvSpPr>
            <a:spLocks noGrp="1"/>
          </p:cNvSpPr>
          <p:nvPr>
            <p:ph type="sldNum" sz="quarter" idx="12"/>
          </p:nvPr>
        </p:nvSpPr>
        <p:spPr>
          <a:xfrm>
            <a:off x="7677150" y="6494114"/>
            <a:ext cx="2228850" cy="365125"/>
          </a:xfrm>
        </p:spPr>
        <p:txBody>
          <a:bodyPr/>
          <a:lstStyle/>
          <a:p>
            <a:fld id="{36EC18DB-A5DF-4E0E-B815-FCD04A2C4B2C}" type="slidenum">
              <a:rPr kumimoji="1" lang="ja-JP" altLang="en-US" smtClean="0"/>
              <a:t>25</a:t>
            </a:fld>
            <a:endParaRPr kumimoji="1" lang="ja-JP" altLang="en-US" dirty="0"/>
          </a:p>
        </p:txBody>
      </p:sp>
      <p:sp>
        <p:nvSpPr>
          <p:cNvPr id="3" name="角丸四角形 6">
            <a:extLst>
              <a:ext uri="{FF2B5EF4-FFF2-40B4-BE49-F238E27FC236}">
                <a16:creationId xmlns:a16="http://schemas.microsoft.com/office/drawing/2014/main" id="{8B6C63C3-CADD-CB0D-1CAA-F112C0EE5EAC}"/>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416816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6">
            <a:extLst>
              <a:ext uri="{FF2B5EF4-FFF2-40B4-BE49-F238E27FC236}">
                <a16:creationId xmlns:a16="http://schemas.microsoft.com/office/drawing/2014/main" id="{C9AC0C7C-7DF1-662E-16A1-8B242B5D0419}"/>
              </a:ext>
            </a:extLst>
          </p:cNvPr>
          <p:cNvGraphicFramePr>
            <a:graphicFrameLocks noGrp="1"/>
          </p:cNvGraphicFramePr>
          <p:nvPr>
            <p:extLst>
              <p:ext uri="{D42A27DB-BD31-4B8C-83A1-F6EECF244321}">
                <p14:modId xmlns:p14="http://schemas.microsoft.com/office/powerpoint/2010/main" val="3427911181"/>
              </p:ext>
            </p:extLst>
          </p:nvPr>
        </p:nvGraphicFramePr>
        <p:xfrm>
          <a:off x="134300" y="1227666"/>
          <a:ext cx="9487682" cy="5309364"/>
        </p:xfrm>
        <a:graphic>
          <a:graphicData uri="http://schemas.openxmlformats.org/drawingml/2006/table">
            <a:tbl>
              <a:tblPr firstRow="1" bandRow="1">
                <a:tableStyleId>{5C22544A-7EE6-4342-B048-85BDC9FD1C3A}</a:tableStyleId>
              </a:tblPr>
              <a:tblGrid>
                <a:gridCol w="1026843">
                  <a:extLst>
                    <a:ext uri="{9D8B030D-6E8A-4147-A177-3AD203B41FA5}">
                      <a16:colId xmlns:a16="http://schemas.microsoft.com/office/drawing/2014/main" val="133840368"/>
                    </a:ext>
                  </a:extLst>
                </a:gridCol>
                <a:gridCol w="1262743">
                  <a:extLst>
                    <a:ext uri="{9D8B030D-6E8A-4147-A177-3AD203B41FA5}">
                      <a16:colId xmlns:a16="http://schemas.microsoft.com/office/drawing/2014/main" val="3065394941"/>
                    </a:ext>
                  </a:extLst>
                </a:gridCol>
                <a:gridCol w="1103085">
                  <a:extLst>
                    <a:ext uri="{9D8B030D-6E8A-4147-A177-3AD203B41FA5}">
                      <a16:colId xmlns:a16="http://schemas.microsoft.com/office/drawing/2014/main" val="4233643009"/>
                    </a:ext>
                  </a:extLst>
                </a:gridCol>
                <a:gridCol w="2162629">
                  <a:extLst>
                    <a:ext uri="{9D8B030D-6E8A-4147-A177-3AD203B41FA5}">
                      <a16:colId xmlns:a16="http://schemas.microsoft.com/office/drawing/2014/main" val="2213254914"/>
                    </a:ext>
                  </a:extLst>
                </a:gridCol>
                <a:gridCol w="3038764">
                  <a:extLst>
                    <a:ext uri="{9D8B030D-6E8A-4147-A177-3AD203B41FA5}">
                      <a16:colId xmlns:a16="http://schemas.microsoft.com/office/drawing/2014/main" val="3773627977"/>
                    </a:ext>
                  </a:extLst>
                </a:gridCol>
                <a:gridCol w="893618">
                  <a:extLst>
                    <a:ext uri="{9D8B030D-6E8A-4147-A177-3AD203B41FA5}">
                      <a16:colId xmlns:a16="http://schemas.microsoft.com/office/drawing/2014/main" val="4022312560"/>
                    </a:ext>
                  </a:extLst>
                </a:gridCol>
              </a:tblGrid>
              <a:tr h="652114">
                <a:tc>
                  <a:txBody>
                    <a:bodyPr/>
                    <a:lstStyle/>
                    <a:p>
                      <a:pPr algn="ctr"/>
                      <a:r>
                        <a:rPr kumimoji="1" lang="ja-JP" altLang="en-US" sz="1600" dirty="0"/>
                        <a:t>発生日</a:t>
                      </a:r>
                    </a:p>
                  </a:txBody>
                  <a:tcPr anchor="ctr"/>
                </a:tc>
                <a:tc>
                  <a:txBody>
                    <a:bodyPr/>
                    <a:lstStyle/>
                    <a:p>
                      <a:pPr algn="ctr"/>
                      <a:r>
                        <a:rPr kumimoji="1" lang="ja-JP" altLang="en-US" sz="1600" dirty="0"/>
                        <a:t>概要</a:t>
                      </a:r>
                    </a:p>
                  </a:txBody>
                  <a:tcPr anchor="ctr"/>
                </a:tc>
                <a:tc>
                  <a:txBody>
                    <a:bodyPr/>
                    <a:lstStyle/>
                    <a:p>
                      <a:pPr algn="ctr"/>
                      <a:r>
                        <a:rPr kumimoji="1" lang="ja-JP" altLang="en-US" sz="1600" dirty="0"/>
                        <a:t>原因</a:t>
                      </a:r>
                    </a:p>
                  </a:txBody>
                  <a:tcPr anchor="ctr"/>
                </a:tc>
                <a:tc>
                  <a:txBody>
                    <a:bodyPr/>
                    <a:lstStyle/>
                    <a:p>
                      <a:pPr algn="ctr"/>
                      <a:r>
                        <a:rPr kumimoji="1" lang="ja-JP" altLang="en-US" sz="1600" dirty="0"/>
                        <a:t>これまでの維持管理</a:t>
                      </a:r>
                    </a:p>
                  </a:txBody>
                  <a:tcPr anchor="ctr"/>
                </a:tc>
                <a:tc>
                  <a:txBody>
                    <a:bodyPr/>
                    <a:lstStyle/>
                    <a:p>
                      <a:pPr algn="ctr"/>
                      <a:r>
                        <a:rPr kumimoji="1" lang="ja-JP" altLang="en-US" sz="1600" dirty="0"/>
                        <a:t>再発防止策</a:t>
                      </a:r>
                    </a:p>
                  </a:txBody>
                  <a:tcPr anchor="ctr"/>
                </a:tc>
                <a:tc>
                  <a:txBody>
                    <a:bodyPr/>
                    <a:lstStyle/>
                    <a:p>
                      <a:pPr algn="ctr"/>
                      <a:r>
                        <a:rPr kumimoji="1" lang="ja-JP" altLang="en-US" dirty="0"/>
                        <a:t>事故の程度</a:t>
                      </a:r>
                    </a:p>
                  </a:txBody>
                  <a:tcPr anchor="ctr"/>
                </a:tc>
                <a:extLst>
                  <a:ext uri="{0D108BD9-81ED-4DB2-BD59-A6C34878D82A}">
                    <a16:rowId xmlns:a16="http://schemas.microsoft.com/office/drawing/2014/main" val="2218233948"/>
                  </a:ext>
                </a:extLst>
              </a:tr>
              <a:tr h="1424529">
                <a:tc>
                  <a:txBody>
                    <a:bodyPr/>
                    <a:lstStyle/>
                    <a:p>
                      <a:pPr algn="ctr"/>
                      <a:r>
                        <a:rPr kumimoji="1" lang="en-US" altLang="ja-JP" sz="1600" dirty="0"/>
                        <a:t>5</a:t>
                      </a:r>
                      <a:r>
                        <a:rPr kumimoji="1" lang="ja-JP" altLang="en-US" sz="1600" dirty="0"/>
                        <a:t>月</a:t>
                      </a:r>
                      <a:r>
                        <a:rPr kumimoji="1" lang="en-US" altLang="ja-JP" sz="1600" dirty="0"/>
                        <a:t>12</a:t>
                      </a:r>
                      <a:r>
                        <a:rPr kumimoji="1" lang="ja-JP" altLang="en-US" sz="1600" dirty="0"/>
                        <a:t>日</a:t>
                      </a:r>
                    </a:p>
                  </a:txBody>
                  <a:tcPr anchor="ctr"/>
                </a:tc>
                <a:tc>
                  <a:txBody>
                    <a:bodyPr/>
                    <a:lstStyle/>
                    <a:p>
                      <a:r>
                        <a:rPr kumimoji="1" lang="ja-JP" altLang="en-US" sz="1600" dirty="0"/>
                        <a:t>マンホール蓋ズレ上がりによる車両損傷</a:t>
                      </a:r>
                    </a:p>
                  </a:txBody>
                  <a:tcPr anchor="ctr"/>
                </a:tc>
                <a:tc>
                  <a:txBody>
                    <a:bodyPr/>
                    <a:lstStyle/>
                    <a:p>
                      <a:pPr algn="ctr"/>
                      <a:r>
                        <a:rPr kumimoji="1" lang="ja-JP" altLang="en-US" sz="1600" dirty="0"/>
                        <a:t>蝶番欠落</a:t>
                      </a:r>
                      <a:endParaRPr kumimoji="1" lang="en-US" altLang="ja-JP" sz="1600" dirty="0"/>
                    </a:p>
                    <a:p>
                      <a:pPr algn="ctr"/>
                      <a:endParaRPr kumimoji="1" lang="en-US" altLang="ja-JP" sz="1100" dirty="0"/>
                    </a:p>
                    <a:p>
                      <a:pPr algn="ctr"/>
                      <a:r>
                        <a:rPr kumimoji="1" lang="ja-JP" altLang="en-US" sz="1200" dirty="0"/>
                        <a:t>（老朽化）</a:t>
                      </a:r>
                      <a:endParaRPr kumimoji="1" lang="ja-JP" altLang="en-US" sz="1800" dirty="0"/>
                    </a:p>
                  </a:txBody>
                  <a:tcPr anchor="ctr"/>
                </a:tc>
                <a:tc>
                  <a:txBody>
                    <a:bodyPr/>
                    <a:lstStyle/>
                    <a:p>
                      <a:r>
                        <a:rPr kumimoji="1" lang="ja-JP" altLang="en-US" sz="1600" dirty="0"/>
                        <a:t>定期清掃路線として</a:t>
                      </a:r>
                      <a:r>
                        <a:rPr kumimoji="1" lang="en-US" altLang="ja-JP" sz="1600" dirty="0"/>
                        <a:t>1</a:t>
                      </a:r>
                      <a:r>
                        <a:rPr kumimoji="1" lang="ja-JP" altLang="en-US" sz="1600" dirty="0"/>
                        <a:t>回</a:t>
                      </a:r>
                      <a:r>
                        <a:rPr kumimoji="1" lang="en-US" altLang="ja-JP" sz="1600" dirty="0"/>
                        <a:t>/</a:t>
                      </a:r>
                      <a:r>
                        <a:rPr kumimoji="1" lang="ja-JP" altLang="en-US" sz="1600" dirty="0"/>
                        <a:t>半年、堆積状況の調査</a:t>
                      </a:r>
                    </a:p>
                  </a:txBody>
                  <a:tcPr anchor="ctr"/>
                </a:tc>
                <a:tc>
                  <a:txBody>
                    <a:bodyPr/>
                    <a:lstStyle/>
                    <a:p>
                      <a:pPr algn="l"/>
                      <a:r>
                        <a:rPr kumimoji="1" lang="ja-JP" altLang="en-US" sz="1600" dirty="0"/>
                        <a:t>定期清掃路線や腐食環境路線で同様な環境を抽出緊急点検を実施。</a:t>
                      </a:r>
                    </a:p>
                  </a:txBody>
                  <a:tcPr anchor="ctr"/>
                </a:tc>
                <a:tc>
                  <a:txBody>
                    <a:bodyPr/>
                    <a:lstStyle/>
                    <a:p>
                      <a:pPr algn="ctr"/>
                      <a:r>
                        <a:rPr kumimoji="1" lang="ja-JP" altLang="en-US" dirty="0"/>
                        <a:t>小</a:t>
                      </a:r>
                    </a:p>
                  </a:txBody>
                  <a:tcPr anchor="ctr"/>
                </a:tc>
                <a:extLst>
                  <a:ext uri="{0D108BD9-81ED-4DB2-BD59-A6C34878D82A}">
                    <a16:rowId xmlns:a16="http://schemas.microsoft.com/office/drawing/2014/main" val="1386955638"/>
                  </a:ext>
                </a:extLst>
              </a:tr>
              <a:tr h="1809166">
                <a:tc>
                  <a:txBody>
                    <a:bodyPr/>
                    <a:lstStyle/>
                    <a:p>
                      <a:pPr algn="ctr"/>
                      <a:r>
                        <a:rPr kumimoji="1" lang="en-US" altLang="ja-JP" sz="1600" dirty="0"/>
                        <a:t>6</a:t>
                      </a:r>
                      <a:r>
                        <a:rPr kumimoji="1" lang="ja-JP" altLang="en-US" sz="1600" dirty="0"/>
                        <a:t>月</a:t>
                      </a:r>
                      <a:r>
                        <a:rPr kumimoji="1" lang="en-US" altLang="ja-JP" sz="1600" dirty="0"/>
                        <a:t>22</a:t>
                      </a:r>
                      <a:r>
                        <a:rPr kumimoji="1" lang="ja-JP" altLang="en-US" sz="1600" dirty="0"/>
                        <a:t>日</a:t>
                      </a:r>
                    </a:p>
                  </a:txBody>
                  <a:tcPr anchor="ctr"/>
                </a:tc>
                <a:tc>
                  <a:txBody>
                    <a:bodyPr/>
                    <a:lstStyle/>
                    <a:p>
                      <a:r>
                        <a:rPr kumimoji="1" lang="ja-JP" altLang="en-US" sz="1600" dirty="0"/>
                        <a:t>マンホール段差による転倒</a:t>
                      </a:r>
                    </a:p>
                  </a:txBody>
                  <a:tcPr anchor="ctr"/>
                </a:tc>
                <a:tc>
                  <a:txBody>
                    <a:bodyPr/>
                    <a:lstStyle/>
                    <a:p>
                      <a:pPr algn="l"/>
                      <a:r>
                        <a:rPr kumimoji="1" lang="ja-JP" altLang="en-US" sz="1600" dirty="0"/>
                        <a:t>蓋と受枠に段差が生じた原因が特定不可</a:t>
                      </a:r>
                      <a:endParaRPr kumimoji="1" lang="en-US" altLang="ja-JP" sz="1600" dirty="0"/>
                    </a:p>
                    <a:p>
                      <a:pPr algn="ctr"/>
                      <a:endParaRPr kumimoji="1" lang="en-US" altLang="ja-JP" sz="1100" dirty="0"/>
                    </a:p>
                    <a:p>
                      <a:pPr algn="ctr"/>
                      <a:r>
                        <a:rPr kumimoji="1" lang="ja-JP" altLang="en-US" sz="1200" dirty="0"/>
                        <a:t>（起因なし）</a:t>
                      </a:r>
                      <a:endParaRPr kumimoji="1" lang="ja-JP" altLang="en-US" sz="1800" dirty="0"/>
                    </a:p>
                  </a:txBody>
                  <a:tcPr anchor="ctr"/>
                </a:tc>
                <a:tc>
                  <a:txBody>
                    <a:bodyPr/>
                    <a:lstStyle/>
                    <a:p>
                      <a:r>
                        <a:rPr kumimoji="1" lang="ja-JP" altLang="en-US" sz="1600" dirty="0"/>
                        <a:t>計画に基づいた巡視</a:t>
                      </a:r>
                    </a:p>
                  </a:txBody>
                  <a:tcPr anchor="ctr"/>
                </a:tc>
                <a:tc>
                  <a:txBody>
                    <a:bodyPr/>
                    <a:lstStyle/>
                    <a:p>
                      <a:pPr algn="ctr"/>
                      <a:r>
                        <a:rPr kumimoji="1" lang="ja-JP" altLang="en-US" sz="1600" dirty="0"/>
                        <a:t>－</a:t>
                      </a:r>
                    </a:p>
                  </a:txBody>
                  <a:tcPr anchor="ctr"/>
                </a:tc>
                <a:tc>
                  <a:txBody>
                    <a:bodyPr/>
                    <a:lstStyle/>
                    <a:p>
                      <a:pPr algn="ctr"/>
                      <a:r>
                        <a:rPr kumimoji="1" lang="ja-JP" altLang="en-US" dirty="0"/>
                        <a:t>小</a:t>
                      </a:r>
                    </a:p>
                  </a:txBody>
                  <a:tcPr anchor="ctr"/>
                </a:tc>
                <a:extLst>
                  <a:ext uri="{0D108BD9-81ED-4DB2-BD59-A6C34878D82A}">
                    <a16:rowId xmlns:a16="http://schemas.microsoft.com/office/drawing/2014/main" val="3816495526"/>
                  </a:ext>
                </a:extLst>
              </a:tr>
              <a:tr h="1423555">
                <a:tc>
                  <a:txBody>
                    <a:bodyPr/>
                    <a:lstStyle/>
                    <a:p>
                      <a:pPr algn="ctr"/>
                      <a:r>
                        <a:rPr kumimoji="1" lang="en-US" altLang="ja-JP" sz="1600" dirty="0"/>
                        <a:t>7</a:t>
                      </a:r>
                      <a:r>
                        <a:rPr kumimoji="1" lang="ja-JP" altLang="en-US" sz="1600" dirty="0"/>
                        <a:t>月</a:t>
                      </a:r>
                      <a:r>
                        <a:rPr kumimoji="1" lang="en-US" altLang="ja-JP" sz="1600" dirty="0"/>
                        <a:t>15</a:t>
                      </a:r>
                      <a:r>
                        <a:rPr kumimoji="1" lang="ja-JP" altLang="en-US" sz="1600" dirty="0"/>
                        <a:t>日</a:t>
                      </a:r>
                    </a:p>
                  </a:txBody>
                  <a:tcPr anchor="ctr"/>
                </a:tc>
                <a:tc>
                  <a:txBody>
                    <a:bodyPr/>
                    <a:lstStyle/>
                    <a:p>
                      <a:r>
                        <a:rPr kumimoji="1" lang="ja-JP" altLang="en-US" sz="1600" dirty="0"/>
                        <a:t>マンホール蓋ズレ上がりによる車両損傷</a:t>
                      </a:r>
                      <a:endParaRPr kumimoji="1" lang="en-US" altLang="ja-JP" sz="1600" dirty="0"/>
                    </a:p>
                  </a:txBody>
                  <a:tcPr anchor="ctr"/>
                </a:tc>
                <a:tc>
                  <a:txBody>
                    <a:bodyPr/>
                    <a:lstStyle/>
                    <a:p>
                      <a:pPr algn="ctr"/>
                      <a:r>
                        <a:rPr kumimoji="1" lang="ja-JP" altLang="en-US" sz="1600" dirty="0"/>
                        <a:t>蝶番欠落</a:t>
                      </a:r>
                      <a:endParaRPr kumimoji="1" lang="en-US" altLang="ja-JP" sz="1600" dirty="0"/>
                    </a:p>
                    <a:p>
                      <a:pPr algn="ctr"/>
                      <a:endParaRPr kumimoji="1" lang="en-US" altLang="ja-JP" sz="1100" dirty="0"/>
                    </a:p>
                    <a:p>
                      <a:pPr algn="ctr"/>
                      <a:r>
                        <a:rPr kumimoji="1" lang="ja-JP" altLang="en-US" sz="1200" dirty="0"/>
                        <a:t>（老朽化）</a:t>
                      </a:r>
                    </a:p>
                  </a:txBody>
                  <a:tcPr anchor="ctr"/>
                </a:tc>
                <a:tc>
                  <a:txBody>
                    <a:bodyPr/>
                    <a:lstStyle/>
                    <a:p>
                      <a:r>
                        <a:rPr kumimoji="1" lang="ja-JP" altLang="en-US" sz="1600" dirty="0"/>
                        <a:t>計画に基づいた巡視点検</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同一区間においてマンホール蓋について点検。</a:t>
                      </a:r>
                    </a:p>
                  </a:txBody>
                  <a:tcPr anchor="ctr"/>
                </a:tc>
                <a:tc>
                  <a:txBody>
                    <a:bodyPr/>
                    <a:lstStyle/>
                    <a:p>
                      <a:pPr algn="ctr"/>
                      <a:r>
                        <a:rPr kumimoji="1" lang="ja-JP" altLang="en-US" dirty="0"/>
                        <a:t>小</a:t>
                      </a:r>
                    </a:p>
                  </a:txBody>
                  <a:tcPr anchor="ctr"/>
                </a:tc>
                <a:extLst>
                  <a:ext uri="{0D108BD9-81ED-4DB2-BD59-A6C34878D82A}">
                    <a16:rowId xmlns:a16="http://schemas.microsoft.com/office/drawing/2014/main" val="1906408935"/>
                  </a:ext>
                </a:extLst>
              </a:tr>
            </a:tbl>
          </a:graphicData>
        </a:graphic>
      </p:graphicFrame>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管路（マンホール蓋ズレ：６件）</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26</a:t>
            </a:fld>
            <a:endParaRPr kumimoji="1" lang="ja-JP" altLang="en-US" dirty="0"/>
          </a:p>
        </p:txBody>
      </p:sp>
      <p:sp>
        <p:nvSpPr>
          <p:cNvPr id="3" name="角丸四角形 6">
            <a:extLst>
              <a:ext uri="{FF2B5EF4-FFF2-40B4-BE49-F238E27FC236}">
                <a16:creationId xmlns:a16="http://schemas.microsoft.com/office/drawing/2014/main" id="{8B6C63C3-CADD-CB0D-1CAA-F112C0EE5EAC}"/>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710975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管路（マンホール蓋ズレ：６件）</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角丸四角形 6">
            <a:extLst>
              <a:ext uri="{FF2B5EF4-FFF2-40B4-BE49-F238E27FC236}">
                <a16:creationId xmlns:a16="http://schemas.microsoft.com/office/drawing/2014/main" id="{8B6C63C3-CADD-CB0D-1CAA-F112C0EE5EAC}"/>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4" name="表 6">
            <a:extLst>
              <a:ext uri="{FF2B5EF4-FFF2-40B4-BE49-F238E27FC236}">
                <a16:creationId xmlns:a16="http://schemas.microsoft.com/office/drawing/2014/main" id="{C9AC0C7C-7DF1-662E-16A1-8B242B5D0419}"/>
              </a:ext>
            </a:extLst>
          </p:cNvPr>
          <p:cNvGraphicFramePr>
            <a:graphicFrameLocks noGrp="1"/>
          </p:cNvGraphicFramePr>
          <p:nvPr>
            <p:extLst>
              <p:ext uri="{D42A27DB-BD31-4B8C-83A1-F6EECF244321}">
                <p14:modId xmlns:p14="http://schemas.microsoft.com/office/powerpoint/2010/main" val="1955079071"/>
              </p:ext>
            </p:extLst>
          </p:nvPr>
        </p:nvGraphicFramePr>
        <p:xfrm>
          <a:off x="134300" y="1227666"/>
          <a:ext cx="9632796" cy="4589244"/>
        </p:xfrm>
        <a:graphic>
          <a:graphicData uri="http://schemas.openxmlformats.org/drawingml/2006/table">
            <a:tbl>
              <a:tblPr firstRow="1" bandRow="1">
                <a:tableStyleId>{5C22544A-7EE6-4342-B048-85BDC9FD1C3A}</a:tableStyleId>
              </a:tblPr>
              <a:tblGrid>
                <a:gridCol w="1026843">
                  <a:extLst>
                    <a:ext uri="{9D8B030D-6E8A-4147-A177-3AD203B41FA5}">
                      <a16:colId xmlns:a16="http://schemas.microsoft.com/office/drawing/2014/main" val="133840368"/>
                    </a:ext>
                  </a:extLst>
                </a:gridCol>
                <a:gridCol w="1306286">
                  <a:extLst>
                    <a:ext uri="{9D8B030D-6E8A-4147-A177-3AD203B41FA5}">
                      <a16:colId xmlns:a16="http://schemas.microsoft.com/office/drawing/2014/main" val="3065394941"/>
                    </a:ext>
                  </a:extLst>
                </a:gridCol>
                <a:gridCol w="1117600">
                  <a:extLst>
                    <a:ext uri="{9D8B030D-6E8A-4147-A177-3AD203B41FA5}">
                      <a16:colId xmlns:a16="http://schemas.microsoft.com/office/drawing/2014/main" val="4233643009"/>
                    </a:ext>
                  </a:extLst>
                </a:gridCol>
                <a:gridCol w="2148114">
                  <a:extLst>
                    <a:ext uri="{9D8B030D-6E8A-4147-A177-3AD203B41FA5}">
                      <a16:colId xmlns:a16="http://schemas.microsoft.com/office/drawing/2014/main" val="2213254914"/>
                    </a:ext>
                  </a:extLst>
                </a:gridCol>
                <a:gridCol w="3048000">
                  <a:extLst>
                    <a:ext uri="{9D8B030D-6E8A-4147-A177-3AD203B41FA5}">
                      <a16:colId xmlns:a16="http://schemas.microsoft.com/office/drawing/2014/main" val="3773627977"/>
                    </a:ext>
                  </a:extLst>
                </a:gridCol>
                <a:gridCol w="985953">
                  <a:extLst>
                    <a:ext uri="{9D8B030D-6E8A-4147-A177-3AD203B41FA5}">
                      <a16:colId xmlns:a16="http://schemas.microsoft.com/office/drawing/2014/main" val="4022312560"/>
                    </a:ext>
                  </a:extLst>
                </a:gridCol>
              </a:tblGrid>
              <a:tr h="499534">
                <a:tc>
                  <a:txBody>
                    <a:bodyPr/>
                    <a:lstStyle/>
                    <a:p>
                      <a:pPr algn="ctr"/>
                      <a:r>
                        <a:rPr kumimoji="1" lang="ja-JP" altLang="en-US" dirty="0"/>
                        <a:t>発生日</a:t>
                      </a:r>
                    </a:p>
                  </a:txBody>
                  <a:tcPr anchor="ctr"/>
                </a:tc>
                <a:tc>
                  <a:txBody>
                    <a:bodyPr/>
                    <a:lstStyle/>
                    <a:p>
                      <a:pPr algn="ctr"/>
                      <a:r>
                        <a:rPr kumimoji="1" lang="ja-JP" altLang="en-US" dirty="0"/>
                        <a:t>概要</a:t>
                      </a:r>
                    </a:p>
                  </a:txBody>
                  <a:tcPr anchor="ctr"/>
                </a:tc>
                <a:tc>
                  <a:txBody>
                    <a:bodyPr/>
                    <a:lstStyle/>
                    <a:p>
                      <a:pPr algn="ctr"/>
                      <a:r>
                        <a:rPr kumimoji="1" lang="ja-JP" altLang="en-US" dirty="0"/>
                        <a:t>原因</a:t>
                      </a:r>
                    </a:p>
                  </a:txBody>
                  <a:tcPr anchor="ctr"/>
                </a:tc>
                <a:tc>
                  <a:txBody>
                    <a:bodyPr/>
                    <a:lstStyle/>
                    <a:p>
                      <a:pPr algn="ctr"/>
                      <a:r>
                        <a:rPr kumimoji="1" lang="ja-JP" altLang="en-US" dirty="0"/>
                        <a:t>これまでの維持管理</a:t>
                      </a:r>
                    </a:p>
                  </a:txBody>
                  <a:tcPr anchor="ctr"/>
                </a:tc>
                <a:tc>
                  <a:txBody>
                    <a:bodyPr/>
                    <a:lstStyle/>
                    <a:p>
                      <a:pPr algn="ctr"/>
                      <a:r>
                        <a:rPr kumimoji="1" lang="ja-JP" altLang="en-US" dirty="0"/>
                        <a:t>再発防止策</a:t>
                      </a:r>
                    </a:p>
                  </a:txBody>
                  <a:tcPr anchor="ctr"/>
                </a:tc>
                <a:tc>
                  <a:txBody>
                    <a:bodyPr/>
                    <a:lstStyle/>
                    <a:p>
                      <a:pPr algn="ctr"/>
                      <a:r>
                        <a:rPr kumimoji="1" lang="ja-JP" altLang="en-US" dirty="0"/>
                        <a:t>事故の程度</a:t>
                      </a:r>
                    </a:p>
                  </a:txBody>
                  <a:tcPr anchor="ctr"/>
                </a:tc>
                <a:extLst>
                  <a:ext uri="{0D108BD9-81ED-4DB2-BD59-A6C34878D82A}">
                    <a16:rowId xmlns:a16="http://schemas.microsoft.com/office/drawing/2014/main" val="2218233948"/>
                  </a:ext>
                </a:extLst>
              </a:tr>
              <a:tr h="1037766">
                <a:tc>
                  <a:txBody>
                    <a:bodyPr/>
                    <a:lstStyle/>
                    <a:p>
                      <a:pPr algn="ctr"/>
                      <a:r>
                        <a:rPr kumimoji="1" lang="en-US" altLang="ja-JP" sz="1600" dirty="0"/>
                        <a:t>8</a:t>
                      </a:r>
                      <a:r>
                        <a:rPr kumimoji="1" lang="ja-JP" altLang="en-US" sz="1600" dirty="0"/>
                        <a:t>月</a:t>
                      </a:r>
                      <a:r>
                        <a:rPr kumimoji="1" lang="en-US" altLang="ja-JP" sz="1600" dirty="0"/>
                        <a:t>29</a:t>
                      </a:r>
                      <a:r>
                        <a:rPr kumimoji="1" lang="ja-JP" altLang="en-US" sz="1600" dirty="0"/>
                        <a:t>日</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マンホール蓋ズレ上がりによる車両損傷</a:t>
                      </a:r>
                      <a:endParaRPr kumimoji="1" lang="en-US" altLang="ja-JP" sz="1600" dirty="0"/>
                    </a:p>
                  </a:txBody>
                  <a:tcPr anchor="ctr"/>
                </a:tc>
                <a:tc>
                  <a:txBody>
                    <a:bodyPr/>
                    <a:lstStyle/>
                    <a:p>
                      <a:pPr algn="ctr"/>
                      <a:r>
                        <a:rPr kumimoji="1" lang="ja-JP" altLang="en-US" sz="1600" dirty="0"/>
                        <a:t>蝶番欠落</a:t>
                      </a:r>
                      <a:endParaRPr kumimoji="1" lang="en-US" altLang="ja-JP" sz="1600" dirty="0"/>
                    </a:p>
                    <a:p>
                      <a:pPr algn="ctr"/>
                      <a:endParaRPr kumimoji="1" lang="en-US" altLang="ja-JP" sz="1100" dirty="0"/>
                    </a:p>
                    <a:p>
                      <a:pPr algn="ctr"/>
                      <a:r>
                        <a:rPr kumimoji="1" lang="ja-JP" altLang="en-US" sz="1200" dirty="0"/>
                        <a:t>（老朽化）</a:t>
                      </a:r>
                    </a:p>
                  </a:txBody>
                  <a:tcPr anchor="ctr"/>
                </a:tc>
                <a:tc>
                  <a:txBody>
                    <a:bodyPr/>
                    <a:lstStyle/>
                    <a:p>
                      <a:r>
                        <a:rPr kumimoji="1" lang="ja-JP" altLang="en-US" sz="1600" dirty="0"/>
                        <a:t>計画に基づいた巡視</a:t>
                      </a:r>
                    </a:p>
                  </a:txBody>
                  <a:tcPr anchor="ctr"/>
                </a:tc>
                <a:tc>
                  <a:txBody>
                    <a:bodyPr/>
                    <a:lstStyle/>
                    <a:p>
                      <a:r>
                        <a:rPr kumimoji="1" lang="ja-JP" altLang="en-US" sz="1600" dirty="0"/>
                        <a:t>同一路線においてマンホール蓋について点検同様の事案が多く発生しているため、蝶番欠落については再発防止策を双方で協議検討を行う。</a:t>
                      </a:r>
                    </a:p>
                  </a:txBody>
                  <a:tcPr anchor="ctr"/>
                </a:tc>
                <a:tc>
                  <a:txBody>
                    <a:bodyPr/>
                    <a:lstStyle/>
                    <a:p>
                      <a:pPr algn="ctr"/>
                      <a:r>
                        <a:rPr kumimoji="1" lang="ja-JP" altLang="en-US" dirty="0"/>
                        <a:t>小</a:t>
                      </a:r>
                    </a:p>
                  </a:txBody>
                  <a:tcPr anchor="ctr"/>
                </a:tc>
                <a:extLst>
                  <a:ext uri="{0D108BD9-81ED-4DB2-BD59-A6C34878D82A}">
                    <a16:rowId xmlns:a16="http://schemas.microsoft.com/office/drawing/2014/main" val="1386955638"/>
                  </a:ext>
                </a:extLst>
              </a:tr>
              <a:tr h="1539319">
                <a:tc>
                  <a:txBody>
                    <a:bodyPr/>
                    <a:lstStyle/>
                    <a:p>
                      <a:pPr algn="ctr"/>
                      <a:r>
                        <a:rPr kumimoji="1" lang="en-US" altLang="ja-JP" sz="1600" dirty="0"/>
                        <a:t>1</a:t>
                      </a:r>
                      <a:r>
                        <a:rPr kumimoji="1" lang="ja-JP" altLang="en-US" sz="1600" dirty="0"/>
                        <a:t>月</a:t>
                      </a:r>
                      <a:r>
                        <a:rPr kumimoji="1" lang="en-US" altLang="ja-JP" sz="1600" dirty="0"/>
                        <a:t>23</a:t>
                      </a:r>
                      <a:r>
                        <a:rPr kumimoji="1" lang="ja-JP" altLang="en-US" sz="1600" dirty="0"/>
                        <a:t>日</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マンホール蓋ズレ上がりによるバイク転倒</a:t>
                      </a:r>
                      <a:endParaRPr kumimoji="1" lang="en-US" altLang="ja-JP"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蝶番欠落</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（委託業者連絡不備）</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計画に基づいた巡視</a:t>
                      </a:r>
                    </a:p>
                    <a:p>
                      <a:endParaRPr kumimoji="1" lang="ja-JP" alt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baseline="0" dirty="0">
                          <a:solidFill>
                            <a:schemeClr val="dk1"/>
                          </a:solidFill>
                          <a:latin typeface="+mn-lt"/>
                          <a:ea typeface="+mn-ea"/>
                          <a:cs typeface="+mn-cs"/>
                        </a:rPr>
                        <a:t>CWO</a:t>
                      </a:r>
                      <a:r>
                        <a:rPr kumimoji="1" lang="ja-JP" altLang="en-US" sz="1600" b="0" i="0" u="none" strike="noStrike" kern="1200" baseline="0" dirty="0">
                          <a:solidFill>
                            <a:schemeClr val="dk1"/>
                          </a:solidFill>
                          <a:latin typeface="+mn-lt"/>
                          <a:ea typeface="+mn-ea"/>
                          <a:cs typeface="+mn-cs"/>
                        </a:rPr>
                        <a:t>にて現行の「土木工事請負等監督業務必携」について、次年度、調査清掃業務に関する作業中の現場立会や確認等の具体的な内容の明記を行う。</a:t>
                      </a:r>
                    </a:p>
                  </a:txBody>
                  <a:tcPr anchor="ctr"/>
                </a:tc>
                <a:tc>
                  <a:txBody>
                    <a:bodyPr/>
                    <a:lstStyle/>
                    <a:p>
                      <a:pPr algn="ctr"/>
                      <a:r>
                        <a:rPr kumimoji="1" lang="ja-JP" altLang="en-US" dirty="0"/>
                        <a:t>小</a:t>
                      </a:r>
                    </a:p>
                  </a:txBody>
                  <a:tcPr anchor="ctr"/>
                </a:tc>
                <a:extLst>
                  <a:ext uri="{0D108BD9-81ED-4DB2-BD59-A6C34878D82A}">
                    <a16:rowId xmlns:a16="http://schemas.microsoft.com/office/drawing/2014/main" val="3816495526"/>
                  </a:ext>
                </a:extLst>
              </a:tr>
              <a:tr h="1343045">
                <a:tc>
                  <a:txBody>
                    <a:bodyPr/>
                    <a:lstStyle/>
                    <a:p>
                      <a:pPr algn="ctr"/>
                      <a:r>
                        <a:rPr kumimoji="1" lang="en-US" altLang="ja-JP" sz="1600" dirty="0"/>
                        <a:t>1</a:t>
                      </a:r>
                      <a:r>
                        <a:rPr kumimoji="1" lang="ja-JP" altLang="en-US" sz="1600" dirty="0"/>
                        <a:t>月</a:t>
                      </a:r>
                      <a:r>
                        <a:rPr kumimoji="1" lang="en-US" altLang="ja-JP" sz="1600" dirty="0"/>
                        <a:t>31</a:t>
                      </a:r>
                      <a:r>
                        <a:rPr kumimoji="1" lang="ja-JP" altLang="en-US" sz="1600" dirty="0"/>
                        <a:t>日</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マンホール蓋ズレ上がりによる車両損傷</a:t>
                      </a:r>
                      <a:endParaRPr kumimoji="1" lang="en-US" altLang="ja-JP" sz="1600" dirty="0"/>
                    </a:p>
                  </a:txBody>
                  <a:tcPr anchor="ctr"/>
                </a:tc>
                <a:tc>
                  <a:txBody>
                    <a:bodyPr/>
                    <a:lstStyle/>
                    <a:p>
                      <a:pPr algn="ctr"/>
                      <a:r>
                        <a:rPr kumimoji="1" lang="ja-JP" altLang="en-US" sz="1600" dirty="0"/>
                        <a:t>不明</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計画に基づいた巡視</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baseline="0" dirty="0">
                          <a:solidFill>
                            <a:schemeClr val="dk1"/>
                          </a:solidFill>
                          <a:latin typeface="+mn-lt"/>
                          <a:ea typeface="+mn-ea"/>
                          <a:cs typeface="+mn-cs"/>
                        </a:rPr>
                        <a:t>蓋・受枠ともに錆は認められるが、蓋がずれ上がった原因については現時点では特定できていない。現在、製造メーカーに、原因と対応策の考察を依頼中。	</a:t>
                      </a:r>
                      <a:endParaRPr kumimoji="1" lang="ja-JP" altLang="en-US" sz="1600" dirty="0"/>
                    </a:p>
                  </a:txBody>
                  <a:tcPr anchor="ctr"/>
                </a:tc>
                <a:tc>
                  <a:txBody>
                    <a:bodyPr/>
                    <a:lstStyle/>
                    <a:p>
                      <a:pPr algn="ctr"/>
                      <a:r>
                        <a:rPr kumimoji="1" lang="ja-JP" altLang="en-US" dirty="0"/>
                        <a:t>小</a:t>
                      </a:r>
                    </a:p>
                  </a:txBody>
                  <a:tcPr anchor="ctr"/>
                </a:tc>
                <a:extLst>
                  <a:ext uri="{0D108BD9-81ED-4DB2-BD59-A6C34878D82A}">
                    <a16:rowId xmlns:a16="http://schemas.microsoft.com/office/drawing/2014/main" val="1906408935"/>
                  </a:ext>
                </a:extLst>
              </a:tr>
            </a:tbl>
          </a:graphicData>
        </a:graphic>
      </p:graphicFrame>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27</a:t>
            </a:fld>
            <a:endParaRPr kumimoji="1" lang="ja-JP" altLang="en-US" dirty="0"/>
          </a:p>
        </p:txBody>
      </p:sp>
    </p:spTree>
    <p:extLst>
      <p:ext uri="{BB962C8B-B14F-4D97-AF65-F5344CB8AC3E}">
        <p14:creationId xmlns:p14="http://schemas.microsoft.com/office/powerpoint/2010/main" val="1675056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管路（下水管詰まり：５件）</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369400007"/>
              </p:ext>
            </p:extLst>
          </p:nvPr>
        </p:nvGraphicFramePr>
        <p:xfrm>
          <a:off x="238355" y="1309922"/>
          <a:ext cx="9362845" cy="5017827"/>
        </p:xfrm>
        <a:graphic>
          <a:graphicData uri="http://schemas.openxmlformats.org/drawingml/2006/table">
            <a:tbl>
              <a:tblPr firstRow="1" bandRow="1">
                <a:tableStyleId>{5C22544A-7EE6-4342-B048-85BDC9FD1C3A}</a:tableStyleId>
              </a:tblPr>
              <a:tblGrid>
                <a:gridCol w="1086486">
                  <a:extLst>
                    <a:ext uri="{9D8B030D-6E8A-4147-A177-3AD203B41FA5}">
                      <a16:colId xmlns:a16="http://schemas.microsoft.com/office/drawing/2014/main" val="1716734234"/>
                    </a:ext>
                  </a:extLst>
                </a:gridCol>
                <a:gridCol w="1187663">
                  <a:extLst>
                    <a:ext uri="{9D8B030D-6E8A-4147-A177-3AD203B41FA5}">
                      <a16:colId xmlns:a16="http://schemas.microsoft.com/office/drawing/2014/main" val="3868781665"/>
                    </a:ext>
                  </a:extLst>
                </a:gridCol>
                <a:gridCol w="1153953">
                  <a:extLst>
                    <a:ext uri="{9D8B030D-6E8A-4147-A177-3AD203B41FA5}">
                      <a16:colId xmlns:a16="http://schemas.microsoft.com/office/drawing/2014/main" val="3511961762"/>
                    </a:ext>
                  </a:extLst>
                </a:gridCol>
                <a:gridCol w="2111236">
                  <a:extLst>
                    <a:ext uri="{9D8B030D-6E8A-4147-A177-3AD203B41FA5}">
                      <a16:colId xmlns:a16="http://schemas.microsoft.com/office/drawing/2014/main" val="3356423572"/>
                    </a:ext>
                  </a:extLst>
                </a:gridCol>
                <a:gridCol w="2846762">
                  <a:extLst>
                    <a:ext uri="{9D8B030D-6E8A-4147-A177-3AD203B41FA5}">
                      <a16:colId xmlns:a16="http://schemas.microsoft.com/office/drawing/2014/main" val="3548261750"/>
                    </a:ext>
                  </a:extLst>
                </a:gridCol>
                <a:gridCol w="976745">
                  <a:extLst>
                    <a:ext uri="{9D8B030D-6E8A-4147-A177-3AD203B41FA5}">
                      <a16:colId xmlns:a16="http://schemas.microsoft.com/office/drawing/2014/main" val="2119515059"/>
                    </a:ext>
                  </a:extLst>
                </a:gridCol>
              </a:tblGrid>
              <a:tr h="536799">
                <a:tc>
                  <a:txBody>
                    <a:bodyPr/>
                    <a:lstStyle/>
                    <a:p>
                      <a:pPr algn="ctr"/>
                      <a:r>
                        <a:rPr kumimoji="1" lang="ja-JP" altLang="en-US" sz="1600" dirty="0"/>
                        <a:t>発生日</a:t>
                      </a:r>
                    </a:p>
                  </a:txBody>
                  <a:tcPr anchor="ctr"/>
                </a:tc>
                <a:tc>
                  <a:txBody>
                    <a:bodyPr/>
                    <a:lstStyle/>
                    <a:p>
                      <a:pPr algn="ctr"/>
                      <a:r>
                        <a:rPr kumimoji="1" lang="ja-JP" altLang="en-US" sz="1600" dirty="0"/>
                        <a:t>概要</a:t>
                      </a:r>
                    </a:p>
                  </a:txBody>
                  <a:tcPr anchor="ctr"/>
                </a:tc>
                <a:tc>
                  <a:txBody>
                    <a:bodyPr/>
                    <a:lstStyle/>
                    <a:p>
                      <a:pPr algn="ctr"/>
                      <a:r>
                        <a:rPr kumimoji="1" lang="ja-JP" altLang="en-US" sz="1600" dirty="0"/>
                        <a:t>原因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これまでの維持管理</a:t>
                      </a:r>
                    </a:p>
                  </a:txBody>
                  <a:tcPr anchor="ctr"/>
                </a:tc>
                <a:tc>
                  <a:txBody>
                    <a:bodyPr/>
                    <a:lstStyle/>
                    <a:p>
                      <a:pPr algn="ctr"/>
                      <a:r>
                        <a:rPr kumimoji="1" lang="ja-JP" altLang="en-US" sz="1600" dirty="0"/>
                        <a:t>再発防止策</a:t>
                      </a:r>
                    </a:p>
                  </a:txBody>
                  <a:tcPr anchor="ctr"/>
                </a:tc>
                <a:tc>
                  <a:txBody>
                    <a:bodyPr/>
                    <a:lstStyle/>
                    <a:p>
                      <a:pPr algn="ctr"/>
                      <a:r>
                        <a:rPr kumimoji="1" lang="ja-JP" altLang="en-US" sz="1600" dirty="0"/>
                        <a:t>事故の程度</a:t>
                      </a:r>
                    </a:p>
                  </a:txBody>
                  <a:tcPr anchor="ctr"/>
                </a:tc>
                <a:extLst>
                  <a:ext uri="{0D108BD9-81ED-4DB2-BD59-A6C34878D82A}">
                    <a16:rowId xmlns:a16="http://schemas.microsoft.com/office/drawing/2014/main" val="1167308062"/>
                  </a:ext>
                </a:extLst>
              </a:tr>
              <a:tr h="1304544">
                <a:tc>
                  <a:txBody>
                    <a:bodyPr/>
                    <a:lstStyle/>
                    <a:p>
                      <a:pPr algn="ctr"/>
                      <a:r>
                        <a:rPr kumimoji="1" lang="en-US" altLang="ja-JP" sz="1600" dirty="0"/>
                        <a:t>5</a:t>
                      </a:r>
                      <a:r>
                        <a:rPr kumimoji="1" lang="ja-JP" altLang="en-US" sz="1600" dirty="0"/>
                        <a:t>月</a:t>
                      </a:r>
                      <a:r>
                        <a:rPr kumimoji="1" lang="en-US" altLang="ja-JP" sz="1600" dirty="0"/>
                        <a:t>1</a:t>
                      </a:r>
                      <a:r>
                        <a:rPr kumimoji="1" lang="ja-JP" altLang="en-US" sz="1600" dirty="0"/>
                        <a:t>日</a:t>
                      </a:r>
                    </a:p>
                  </a:txBody>
                  <a:tcPr anchor="ctr"/>
                </a:tc>
                <a:tc>
                  <a:txBody>
                    <a:bodyPr/>
                    <a:lstStyle/>
                    <a:p>
                      <a:r>
                        <a:rPr kumimoji="1" lang="ja-JP" altLang="en-US" sz="1600" dirty="0"/>
                        <a:t>取付管詰まりによる敷地内汚損</a:t>
                      </a:r>
                    </a:p>
                  </a:txBody>
                  <a:tcPr anchor="ctr"/>
                </a:tc>
                <a:tc>
                  <a:txBody>
                    <a:bodyPr/>
                    <a:lstStyle/>
                    <a:p>
                      <a:r>
                        <a:rPr kumimoji="1" lang="ja-JP" altLang="en-US" sz="1800" b="0" i="0" u="none" strike="noStrike" kern="1200" baseline="0" dirty="0">
                          <a:solidFill>
                            <a:schemeClr val="dk1"/>
                          </a:solidFill>
                          <a:latin typeface="+mn-lt"/>
                          <a:ea typeface="+mn-ea"/>
                          <a:cs typeface="+mn-cs"/>
                        </a:rPr>
                        <a:t> 木根侵入による排水阻害</a:t>
                      </a:r>
                      <a:endParaRPr kumimoji="1" lang="en-US" altLang="ja-JP" sz="1600" kern="1200" dirty="0">
                        <a:solidFill>
                          <a:schemeClr val="dk1"/>
                        </a:solidFill>
                        <a:latin typeface="+mn-lt"/>
                        <a:ea typeface="+mn-ea"/>
                        <a:cs typeface="+mn-cs"/>
                      </a:endParaRPr>
                    </a:p>
                    <a:p>
                      <a:r>
                        <a:rPr kumimoji="1" lang="ja-JP" altLang="en-US" sz="1200" kern="1200" dirty="0">
                          <a:solidFill>
                            <a:schemeClr val="dk1"/>
                          </a:solidFill>
                          <a:latin typeface="+mn-lt"/>
                          <a:ea typeface="+mn-ea"/>
                          <a:cs typeface="+mn-cs"/>
                        </a:rPr>
                        <a:t>（老朽化）</a:t>
                      </a:r>
                    </a:p>
                  </a:txBody>
                  <a:tcPr anchor="ctr"/>
                </a:tc>
                <a:tc>
                  <a:txBody>
                    <a:bodyPr/>
                    <a:lstStyle/>
                    <a:p>
                      <a:r>
                        <a:rPr kumimoji="1" lang="ja-JP" altLang="en-US" sz="1600" dirty="0"/>
                        <a:t>計画に基づいた巡視点検を実施</a:t>
                      </a:r>
                      <a:endParaRPr kumimoji="1" lang="en-US" altLang="ja-JP" sz="1600" dirty="0"/>
                    </a:p>
                  </a:txBody>
                  <a:tcPr anchor="ctr"/>
                </a:tc>
                <a:tc>
                  <a:txBody>
                    <a:bodyPr/>
                    <a:lstStyle/>
                    <a:p>
                      <a:r>
                        <a:rPr kumimoji="1" lang="ja-JP" altLang="en-US" sz="1600" kern="1200" dirty="0">
                          <a:solidFill>
                            <a:schemeClr val="dk1"/>
                          </a:solidFill>
                          <a:latin typeface="+mn-lt"/>
                          <a:ea typeface="+mn-ea"/>
                          <a:cs typeface="+mn-cs"/>
                        </a:rPr>
                        <a:t>同一路線の植栽付近の取付管の点検実施</a:t>
                      </a:r>
                      <a:endParaRPr kumimoji="1" lang="en-US" altLang="ja-JP" sz="1600" kern="1200" dirty="0">
                        <a:solidFill>
                          <a:schemeClr val="dk1"/>
                        </a:solidFill>
                        <a:latin typeface="+mn-lt"/>
                        <a:ea typeface="+mn-ea"/>
                        <a:cs typeface="+mn-cs"/>
                      </a:endParaRPr>
                    </a:p>
                    <a:p>
                      <a:r>
                        <a:rPr kumimoji="1" lang="ja-JP" altLang="en-US" sz="1600" kern="1200" dirty="0">
                          <a:solidFill>
                            <a:schemeClr val="dk1"/>
                          </a:solidFill>
                          <a:latin typeface="+mn-lt"/>
                          <a:ea typeface="+mn-ea"/>
                          <a:cs typeface="+mn-cs"/>
                        </a:rPr>
                        <a:t>当該箇所において取付管を陶管から塩ビ管に布設替え。</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1147447405"/>
                  </a:ext>
                </a:extLst>
              </a:tr>
              <a:tr h="1636776">
                <a:tc>
                  <a:txBody>
                    <a:bodyPr/>
                    <a:lstStyle/>
                    <a:p>
                      <a:pPr algn="ctr"/>
                      <a:r>
                        <a:rPr kumimoji="1" lang="en-US" altLang="ja-JP" sz="1600" dirty="0"/>
                        <a:t>5</a:t>
                      </a:r>
                      <a:r>
                        <a:rPr kumimoji="1" lang="ja-JP" altLang="en-US" sz="1600" dirty="0"/>
                        <a:t>月</a:t>
                      </a:r>
                      <a:r>
                        <a:rPr kumimoji="1" lang="en-US" altLang="ja-JP" sz="1600" dirty="0"/>
                        <a:t>15</a:t>
                      </a:r>
                      <a:r>
                        <a:rPr kumimoji="1" lang="ja-JP" altLang="en-US" sz="1600" dirty="0"/>
                        <a:t>日</a:t>
                      </a:r>
                    </a:p>
                  </a:txBody>
                  <a:tcPr anchor="ctr"/>
                </a:tc>
                <a:tc>
                  <a:txBody>
                    <a:bodyPr/>
                    <a:lstStyle/>
                    <a:p>
                      <a:r>
                        <a:rPr kumimoji="1" lang="ja-JP" altLang="en-US" sz="1600" dirty="0"/>
                        <a:t>取付管詰まりによる敷地内汚損</a:t>
                      </a:r>
                    </a:p>
                  </a:txBody>
                  <a:tcPr anchor="ctr"/>
                </a:tc>
                <a:tc>
                  <a:txBody>
                    <a:bodyPr/>
                    <a:lstStyle/>
                    <a:p>
                      <a:pPr algn="l"/>
                      <a:r>
                        <a:rPr kumimoji="1" lang="ja-JP" altLang="en-US" sz="1600" dirty="0"/>
                        <a:t>破損による排水阻害</a:t>
                      </a:r>
                      <a:endParaRPr kumimoji="1" lang="en-US" altLang="ja-JP" sz="1400" dirty="0"/>
                    </a:p>
                    <a:p>
                      <a:pPr algn="l"/>
                      <a:endParaRPr kumimoji="1" lang="en-US" altLang="ja-JP" sz="1400" dirty="0"/>
                    </a:p>
                    <a:p>
                      <a:pPr algn="l"/>
                      <a:r>
                        <a:rPr kumimoji="1" lang="ja-JP" altLang="en-US" sz="1200" dirty="0"/>
                        <a:t>（老朽化）</a:t>
                      </a:r>
                    </a:p>
                  </a:txBody>
                  <a:tcPr anchor="ctr"/>
                </a:tc>
                <a:tc>
                  <a:txBody>
                    <a:bodyPr/>
                    <a:lstStyle/>
                    <a:p>
                      <a:r>
                        <a:rPr kumimoji="1" lang="ja-JP" altLang="en-US" sz="1600" dirty="0"/>
                        <a:t>計画に基づいた巡視点検路線であったが、ボルト締めグレーチングにより巡視点検不可</a:t>
                      </a:r>
                      <a:endParaRPr kumimoji="1" lang="en-US" altLang="ja-JP" sz="1600" dirty="0"/>
                    </a:p>
                  </a:txBody>
                  <a:tcPr anchor="ctr"/>
                </a:tc>
                <a:tc>
                  <a:txBody>
                    <a:bodyPr/>
                    <a:lstStyle/>
                    <a:p>
                      <a:r>
                        <a:rPr kumimoji="1" lang="ja-JP" altLang="en-US" sz="1600" kern="1200" dirty="0">
                          <a:solidFill>
                            <a:schemeClr val="dk1"/>
                          </a:solidFill>
                          <a:latin typeface="+mn-lt"/>
                          <a:ea typeface="+mn-ea"/>
                          <a:cs typeface="+mn-cs"/>
                        </a:rPr>
                        <a:t>同様の確認不可の集水ますについて、所有者への声掛けを行ったうえで調査点検を実施し、集水ます維持管理上支障があることを説明し協力を要請する。	</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2889943566"/>
                  </a:ext>
                </a:extLst>
              </a:tr>
              <a:tr h="1497387">
                <a:tc>
                  <a:txBody>
                    <a:bodyPr/>
                    <a:lstStyle/>
                    <a:p>
                      <a:pPr algn="ctr"/>
                      <a:r>
                        <a:rPr kumimoji="1" lang="en-US" altLang="ja-JP" sz="1600" dirty="0"/>
                        <a:t>8</a:t>
                      </a:r>
                      <a:r>
                        <a:rPr kumimoji="1" lang="ja-JP" altLang="en-US" sz="1600" dirty="0"/>
                        <a:t>月</a:t>
                      </a:r>
                      <a:r>
                        <a:rPr kumimoji="1" lang="en-US" altLang="ja-JP" sz="1600" dirty="0"/>
                        <a:t>20</a:t>
                      </a:r>
                      <a:r>
                        <a:rPr kumimoji="1" lang="ja-JP" altLang="en-US" sz="1600" dirty="0"/>
                        <a:t>日</a:t>
                      </a:r>
                    </a:p>
                  </a:txBody>
                  <a:tcPr anchor="ctr"/>
                </a:tc>
                <a:tc>
                  <a:txBody>
                    <a:bodyPr/>
                    <a:lstStyle/>
                    <a:p>
                      <a:r>
                        <a:rPr kumimoji="1" lang="ja-JP" altLang="en-US" sz="1600" dirty="0"/>
                        <a:t>取付管詰まりによる敷地内汚損</a:t>
                      </a:r>
                    </a:p>
                  </a:txBody>
                  <a:tcPr anchor="ctr"/>
                </a:tc>
                <a:tc>
                  <a:txBody>
                    <a:bodyPr/>
                    <a:lstStyle/>
                    <a:p>
                      <a:r>
                        <a:rPr kumimoji="1" lang="ja-JP" altLang="en-US" sz="1600" dirty="0"/>
                        <a:t>木根侵入による排水阻害</a:t>
                      </a:r>
                      <a:endParaRPr kumimoji="1" lang="en-US" altLang="ja-JP" sz="1600" dirty="0"/>
                    </a:p>
                    <a:p>
                      <a:endParaRPr kumimoji="1" lang="en-US" altLang="ja-JP" sz="1600" dirty="0"/>
                    </a:p>
                    <a:p>
                      <a:r>
                        <a:rPr kumimoji="1" lang="ja-JP" altLang="en-US" sz="1200" dirty="0"/>
                        <a:t>（老朽化）</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計画に基づいた巡視</a:t>
                      </a:r>
                    </a:p>
                  </a:txBody>
                  <a:tcPr anchor="ctr"/>
                </a:tc>
                <a:tc>
                  <a:txBody>
                    <a:bodyPr/>
                    <a:lstStyle/>
                    <a:p>
                      <a:r>
                        <a:rPr kumimoji="1" lang="ja-JP" altLang="en-US" sz="1600" b="0" i="0" u="none" strike="noStrike" kern="1200" baseline="0" dirty="0">
                          <a:solidFill>
                            <a:schemeClr val="dk1"/>
                          </a:solidFill>
                          <a:latin typeface="+mn-lt"/>
                          <a:ea typeface="+mn-ea"/>
                          <a:cs typeface="+mn-cs"/>
                        </a:rPr>
                        <a:t>同一路線の植栽付近の取付管の点検実施</a:t>
                      </a:r>
                      <a:endParaRPr kumimoji="1" lang="en-US" altLang="ja-JP" sz="1600" b="0" i="0" u="none" strike="noStrike" kern="1200" baseline="0" dirty="0">
                        <a:solidFill>
                          <a:schemeClr val="dk1"/>
                        </a:solidFill>
                        <a:latin typeface="+mn-lt"/>
                        <a:ea typeface="+mn-ea"/>
                        <a:cs typeface="+mn-cs"/>
                      </a:endParaRPr>
                    </a:p>
                    <a:p>
                      <a:r>
                        <a:rPr kumimoji="1" lang="ja-JP" altLang="en-US" sz="1600" b="0" i="0" u="none" strike="noStrike" kern="1200" baseline="0" dirty="0">
                          <a:solidFill>
                            <a:schemeClr val="dk1"/>
                          </a:solidFill>
                          <a:latin typeface="+mn-lt"/>
                          <a:ea typeface="+mn-ea"/>
                          <a:cs typeface="+mn-cs"/>
                        </a:rPr>
                        <a:t>当該箇所において取付管を陶管から塩ビ管に布設替え。</a:t>
                      </a:r>
                      <a:endParaRPr kumimoji="1" lang="en-US" altLang="ja-JP" sz="1600" b="0" i="0" u="none" strike="noStrike" kern="1200" baseline="0" dirty="0">
                        <a:solidFill>
                          <a:schemeClr val="dk1"/>
                        </a:solidFill>
                        <a:latin typeface="+mn-lt"/>
                        <a:ea typeface="+mn-ea"/>
                        <a:cs typeface="+mn-cs"/>
                      </a:endParaRP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7757002"/>
                  </a:ext>
                </a:extLst>
              </a:tr>
            </a:tbl>
          </a:graphicData>
        </a:graphic>
      </p:graphicFrame>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28</a:t>
            </a:fld>
            <a:endParaRPr kumimoji="1" lang="ja-JP" altLang="en-US"/>
          </a:p>
        </p:txBody>
      </p:sp>
      <p:sp>
        <p:nvSpPr>
          <p:cNvPr id="3" name="角丸四角形 6">
            <a:extLst>
              <a:ext uri="{FF2B5EF4-FFF2-40B4-BE49-F238E27FC236}">
                <a16:creationId xmlns:a16="http://schemas.microsoft.com/office/drawing/2014/main" id="{F6EDB998-C1E2-3409-08DE-2A11C8E021A7}"/>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722214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管路（下水管詰まり：５件）</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29</a:t>
            </a:fld>
            <a:endParaRPr kumimoji="1" lang="ja-JP" altLang="en-US"/>
          </a:p>
        </p:txBody>
      </p:sp>
      <p:sp>
        <p:nvSpPr>
          <p:cNvPr id="3" name="角丸四角形 6">
            <a:extLst>
              <a:ext uri="{FF2B5EF4-FFF2-40B4-BE49-F238E27FC236}">
                <a16:creationId xmlns:a16="http://schemas.microsoft.com/office/drawing/2014/main" id="{F6EDB998-C1E2-3409-08DE-2A11C8E021A7}"/>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7" name="表 7">
            <a:extLst>
              <a:ext uri="{FF2B5EF4-FFF2-40B4-BE49-F238E27FC236}">
                <a16:creationId xmlns:a16="http://schemas.microsoft.com/office/drawing/2014/main" id="{5F539F45-0DD5-BC81-B159-2C598F0FC58C}"/>
              </a:ext>
            </a:extLst>
          </p:cNvPr>
          <p:cNvGraphicFramePr>
            <a:graphicFrameLocks noGrp="1"/>
          </p:cNvGraphicFramePr>
          <p:nvPr>
            <p:extLst>
              <p:ext uri="{D42A27DB-BD31-4B8C-83A1-F6EECF244321}">
                <p14:modId xmlns:p14="http://schemas.microsoft.com/office/powerpoint/2010/main" val="2801227108"/>
              </p:ext>
            </p:extLst>
          </p:nvPr>
        </p:nvGraphicFramePr>
        <p:xfrm>
          <a:off x="377371" y="1295775"/>
          <a:ext cx="9286174" cy="3751344"/>
        </p:xfrm>
        <a:graphic>
          <a:graphicData uri="http://schemas.openxmlformats.org/drawingml/2006/table">
            <a:tbl>
              <a:tblPr firstRow="1" bandRow="1">
                <a:tableStyleId>{5C22544A-7EE6-4342-B048-85BDC9FD1C3A}</a:tableStyleId>
              </a:tblPr>
              <a:tblGrid>
                <a:gridCol w="1133810">
                  <a:extLst>
                    <a:ext uri="{9D8B030D-6E8A-4147-A177-3AD203B41FA5}">
                      <a16:colId xmlns:a16="http://schemas.microsoft.com/office/drawing/2014/main" val="754545352"/>
                    </a:ext>
                  </a:extLst>
                </a:gridCol>
                <a:gridCol w="1171129">
                  <a:extLst>
                    <a:ext uri="{9D8B030D-6E8A-4147-A177-3AD203B41FA5}">
                      <a16:colId xmlns:a16="http://schemas.microsoft.com/office/drawing/2014/main" val="3824268222"/>
                    </a:ext>
                  </a:extLst>
                </a:gridCol>
                <a:gridCol w="1084379">
                  <a:extLst>
                    <a:ext uri="{9D8B030D-6E8A-4147-A177-3AD203B41FA5}">
                      <a16:colId xmlns:a16="http://schemas.microsoft.com/office/drawing/2014/main" val="1499176924"/>
                    </a:ext>
                  </a:extLst>
                </a:gridCol>
                <a:gridCol w="2139840">
                  <a:extLst>
                    <a:ext uri="{9D8B030D-6E8A-4147-A177-3AD203B41FA5}">
                      <a16:colId xmlns:a16="http://schemas.microsoft.com/office/drawing/2014/main" val="3392573"/>
                    </a:ext>
                  </a:extLst>
                </a:gridCol>
                <a:gridCol w="2863398">
                  <a:extLst>
                    <a:ext uri="{9D8B030D-6E8A-4147-A177-3AD203B41FA5}">
                      <a16:colId xmlns:a16="http://schemas.microsoft.com/office/drawing/2014/main" val="1002934384"/>
                    </a:ext>
                  </a:extLst>
                </a:gridCol>
                <a:gridCol w="893618">
                  <a:extLst>
                    <a:ext uri="{9D8B030D-6E8A-4147-A177-3AD203B41FA5}">
                      <a16:colId xmlns:a16="http://schemas.microsoft.com/office/drawing/2014/main" val="3227827366"/>
                    </a:ext>
                  </a:extLst>
                </a:gridCol>
              </a:tblGrid>
              <a:tr h="576568">
                <a:tc>
                  <a:txBody>
                    <a:bodyPr/>
                    <a:lstStyle/>
                    <a:p>
                      <a:pPr algn="ctr"/>
                      <a:r>
                        <a:rPr kumimoji="1" lang="ja-JP" altLang="en-US" sz="1600" dirty="0"/>
                        <a:t>発生日</a:t>
                      </a:r>
                    </a:p>
                  </a:txBody>
                  <a:tcPr anchor="ctr"/>
                </a:tc>
                <a:tc>
                  <a:txBody>
                    <a:bodyPr/>
                    <a:lstStyle/>
                    <a:p>
                      <a:pPr algn="ctr"/>
                      <a:r>
                        <a:rPr kumimoji="1" lang="ja-JP" altLang="en-US" sz="1600" dirty="0"/>
                        <a:t>概要</a:t>
                      </a:r>
                    </a:p>
                  </a:txBody>
                  <a:tcPr anchor="ctr"/>
                </a:tc>
                <a:tc>
                  <a:txBody>
                    <a:bodyPr/>
                    <a:lstStyle/>
                    <a:p>
                      <a:pPr algn="ctr"/>
                      <a:r>
                        <a:rPr kumimoji="1" lang="ja-JP" altLang="en-US" sz="1600" dirty="0"/>
                        <a:t>原因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これまでの維持管理</a:t>
                      </a:r>
                    </a:p>
                  </a:txBody>
                  <a:tcPr anchor="ctr"/>
                </a:tc>
                <a:tc>
                  <a:txBody>
                    <a:bodyPr/>
                    <a:lstStyle/>
                    <a:p>
                      <a:pPr algn="ctr"/>
                      <a:r>
                        <a:rPr kumimoji="1" lang="ja-JP" altLang="en-US" sz="1600" dirty="0"/>
                        <a:t>再発防止策</a:t>
                      </a:r>
                    </a:p>
                  </a:txBody>
                  <a:tcPr anchor="ctr"/>
                </a:tc>
                <a:tc>
                  <a:txBody>
                    <a:bodyPr/>
                    <a:lstStyle/>
                    <a:p>
                      <a:pPr algn="ctr"/>
                      <a:r>
                        <a:rPr kumimoji="1" lang="ja-JP" altLang="en-US" sz="1600" dirty="0"/>
                        <a:t>事故の程度</a:t>
                      </a:r>
                    </a:p>
                  </a:txBody>
                  <a:tcPr anchor="ctr"/>
                </a:tc>
                <a:extLst>
                  <a:ext uri="{0D108BD9-81ED-4DB2-BD59-A6C34878D82A}">
                    <a16:rowId xmlns:a16="http://schemas.microsoft.com/office/drawing/2014/main" val="1310845386"/>
                  </a:ext>
                </a:extLst>
              </a:tr>
              <a:tr h="1482980">
                <a:tc>
                  <a:txBody>
                    <a:bodyPr/>
                    <a:lstStyle/>
                    <a:p>
                      <a:pPr algn="ctr"/>
                      <a:r>
                        <a:rPr kumimoji="1" lang="en-US" altLang="ja-JP" sz="1600" dirty="0"/>
                        <a:t>1</a:t>
                      </a:r>
                      <a:r>
                        <a:rPr kumimoji="1" lang="ja-JP" altLang="en-US" sz="1600" dirty="0"/>
                        <a:t>月</a:t>
                      </a:r>
                      <a:r>
                        <a:rPr kumimoji="1" lang="en-US" altLang="ja-JP" sz="1600" dirty="0"/>
                        <a:t>12</a:t>
                      </a:r>
                      <a:r>
                        <a:rPr kumimoji="1" lang="ja-JP" altLang="en-US" sz="1600" dirty="0"/>
                        <a:t>日</a:t>
                      </a:r>
                    </a:p>
                  </a:txBody>
                  <a:tcPr anchor="ctr"/>
                </a:tc>
                <a:tc>
                  <a:txBody>
                    <a:bodyPr/>
                    <a:lstStyle/>
                    <a:p>
                      <a:r>
                        <a:rPr kumimoji="1" lang="ja-JP" altLang="en-US" sz="1600" dirty="0"/>
                        <a:t>取付管詰まりによる敷地内汚損</a:t>
                      </a:r>
                    </a:p>
                  </a:txBody>
                  <a:tcPr anchor="ctr"/>
                </a:tc>
                <a:tc>
                  <a:txBody>
                    <a:bodyPr/>
                    <a:lstStyle/>
                    <a:p>
                      <a:pPr algn="l"/>
                      <a:r>
                        <a:rPr kumimoji="1" lang="ja-JP" altLang="en-US" sz="1600" dirty="0"/>
                        <a:t>蓋破損による排水阻害</a:t>
                      </a:r>
                      <a:endParaRPr kumimoji="1" lang="en-US" altLang="ja-JP" sz="1400" dirty="0"/>
                    </a:p>
                    <a:p>
                      <a:pPr algn="l"/>
                      <a:endParaRPr kumimoji="1" lang="en-US" altLang="ja-JP" sz="1400" dirty="0"/>
                    </a:p>
                    <a:p>
                      <a:pPr algn="l"/>
                      <a:r>
                        <a:rPr kumimoji="1" lang="ja-JP" altLang="en-US" sz="1200" dirty="0"/>
                        <a:t>（老朽化）</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計画に基づいた巡視</a:t>
                      </a:r>
                    </a:p>
                  </a:txBody>
                  <a:tcPr anchor="ctr"/>
                </a:tc>
                <a:tc>
                  <a:txBody>
                    <a:bodyPr/>
                    <a:lstStyle/>
                    <a:p>
                      <a:pPr algn="l"/>
                      <a:r>
                        <a:rPr kumimoji="1" lang="ja-JP" altLang="en-US" sz="1600" kern="1200" dirty="0">
                          <a:solidFill>
                            <a:schemeClr val="dk1"/>
                          </a:solidFill>
                          <a:latin typeface="+mn-lt"/>
                          <a:ea typeface="+mn-ea"/>
                          <a:cs typeface="+mn-cs"/>
                        </a:rPr>
                        <a:t>同一路線において集水ますの点検を実施。</a:t>
                      </a:r>
                      <a:endParaRPr kumimoji="1" lang="en-US" altLang="ja-JP" sz="1600" kern="1200" dirty="0">
                        <a:solidFill>
                          <a:schemeClr val="dk1"/>
                        </a:solidFill>
                        <a:latin typeface="+mn-lt"/>
                        <a:ea typeface="+mn-ea"/>
                        <a:cs typeface="+mn-cs"/>
                      </a:endParaRPr>
                    </a:p>
                    <a:p>
                      <a:pPr algn="l"/>
                      <a:r>
                        <a:rPr kumimoji="1" lang="ja-JP" altLang="en-US" sz="1600" kern="1200" dirty="0">
                          <a:solidFill>
                            <a:schemeClr val="dk1"/>
                          </a:solidFill>
                          <a:latin typeface="+mn-lt"/>
                          <a:ea typeface="+mn-ea"/>
                          <a:cs typeface="+mn-cs"/>
                        </a:rPr>
                        <a:t>近隣申告の際に確認した経過があるが、異常がなく記録、写真等がなかったため、今後は確認した集水ますは、作業日報への記載や写真等の記録を残す。</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3117021006"/>
                  </a:ext>
                </a:extLst>
              </a:tr>
              <a:tr h="1373904">
                <a:tc>
                  <a:txBody>
                    <a:bodyPr/>
                    <a:lstStyle/>
                    <a:p>
                      <a:pPr algn="ctr"/>
                      <a:r>
                        <a:rPr kumimoji="1" lang="en-US" altLang="ja-JP" sz="1600" dirty="0"/>
                        <a:t>1</a:t>
                      </a:r>
                      <a:r>
                        <a:rPr kumimoji="1" lang="ja-JP" altLang="en-US" sz="1600" dirty="0"/>
                        <a:t>月</a:t>
                      </a:r>
                      <a:r>
                        <a:rPr kumimoji="1" lang="en-US" altLang="ja-JP" sz="1600" dirty="0"/>
                        <a:t>17</a:t>
                      </a:r>
                      <a:r>
                        <a:rPr kumimoji="1" lang="ja-JP" altLang="en-US" sz="1600" dirty="0"/>
                        <a:t>日</a:t>
                      </a:r>
                    </a:p>
                  </a:txBody>
                  <a:tcPr anchor="ctr"/>
                </a:tc>
                <a:tc>
                  <a:txBody>
                    <a:bodyPr/>
                    <a:lstStyle/>
                    <a:p>
                      <a:r>
                        <a:rPr kumimoji="1" lang="ja-JP" altLang="en-US" sz="1600" dirty="0"/>
                        <a:t>取付管詰まりによる敷地内汚損</a:t>
                      </a:r>
                    </a:p>
                  </a:txBody>
                  <a:tcPr anchor="ctr"/>
                </a:tc>
                <a:tc>
                  <a:txBody>
                    <a:bodyPr/>
                    <a:lstStyle/>
                    <a:p>
                      <a:pPr algn="l"/>
                      <a:r>
                        <a:rPr kumimoji="1" lang="ja-JP" altLang="en-US" sz="1600" dirty="0"/>
                        <a:t>破損による排水阻害</a:t>
                      </a:r>
                      <a:endParaRPr kumimoji="1" lang="en-US" altLang="ja-JP" sz="1400" dirty="0"/>
                    </a:p>
                    <a:p>
                      <a:pPr algn="l"/>
                      <a:endParaRPr kumimoji="1" lang="en-US" altLang="ja-JP" sz="1400" dirty="0"/>
                    </a:p>
                    <a:p>
                      <a:pPr algn="l"/>
                      <a:r>
                        <a:rPr kumimoji="1" lang="ja-JP" altLang="en-US" sz="1200" dirty="0"/>
                        <a:t>（老朽化）</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計画に基づいた巡視</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latin typeface="+mn-lt"/>
                          <a:ea typeface="+mn-ea"/>
                          <a:cs typeface="+mn-cs"/>
                        </a:rPr>
                        <a:t>同一路線において取付管の点検を実施。</a:t>
                      </a:r>
                      <a:endParaRPr kumimoji="1" lang="en-US" altLang="ja-JP" sz="1600" kern="1200" dirty="0">
                        <a:solidFill>
                          <a:schemeClr val="dk1"/>
                        </a:solidFill>
                        <a:latin typeface="+mn-lt"/>
                        <a:ea typeface="+mn-ea"/>
                        <a:cs typeface="+mn-cs"/>
                      </a:endParaRP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1086581428"/>
                  </a:ext>
                </a:extLst>
              </a:tr>
            </a:tbl>
          </a:graphicData>
        </a:graphic>
      </p:graphicFrame>
    </p:spTree>
    <p:extLst>
      <p:ext uri="{BB962C8B-B14F-4D97-AF65-F5344CB8AC3E}">
        <p14:creationId xmlns:p14="http://schemas.microsoft.com/office/powerpoint/2010/main" val="212223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3</a:t>
            </a:fld>
            <a:endParaRPr kumimoji="1" lang="ja-JP" altLang="en-US" dirty="0"/>
          </a:p>
        </p:txBody>
      </p:sp>
      <p:sp>
        <p:nvSpPr>
          <p:cNvPr id="7" name="テキスト ボックス 6"/>
          <p:cNvSpPr txBox="1"/>
          <p:nvPr/>
        </p:nvSpPr>
        <p:spPr>
          <a:xfrm>
            <a:off x="303858" y="1308306"/>
            <a:ext cx="8548738" cy="338522"/>
          </a:xfrm>
          <a:prstGeom prst="rect">
            <a:avLst/>
          </a:prstGeom>
          <a:noFill/>
        </p:spPr>
        <p:txBody>
          <a:bodyPr vert="horz" wrap="square" lIns="91407" tIns="45704" rIns="91407" bIns="45704" rtlCol="0" anchor="ctr">
            <a:spAutoFit/>
          </a:bodyPr>
          <a:lstStyle/>
          <a:p>
            <a:r>
              <a:rPr lang="ja-JP" altLang="en-US" sz="1600" b="1" dirty="0">
                <a:latin typeface="HG丸ｺﾞｼｯｸM-PRO" panose="020F0600000000000000" pitchFamily="50" charset="-128"/>
                <a:ea typeface="HG丸ｺﾞｼｯｸM-PRO" panose="020F0600000000000000" pitchFamily="50" charset="-128"/>
              </a:rPr>
              <a:t>●　委託名称　：　</a:t>
            </a:r>
            <a:r>
              <a:rPr lang="zh-TW" altLang="en-US" sz="1600" b="1" dirty="0">
                <a:latin typeface="HG丸ｺﾞｼｯｸM-PRO" panose="020F0600000000000000" pitchFamily="50" charset="-128"/>
                <a:ea typeface="HG丸ｺﾞｼｯｸM-PRO" panose="020F0600000000000000" pitchFamily="50" charset="-128"/>
              </a:rPr>
              <a:t>大阪</a:t>
            </a:r>
            <a:r>
              <a:rPr lang="ja-JP" altLang="en-US" sz="1600" b="1" dirty="0">
                <a:latin typeface="HG丸ｺﾞｼｯｸM-PRO" panose="020F0600000000000000" pitchFamily="50" charset="-128"/>
                <a:ea typeface="HG丸ｺﾞｼｯｸM-PRO" panose="020F0600000000000000" pitchFamily="50" charset="-128"/>
              </a:rPr>
              <a:t>市</a:t>
            </a:r>
            <a:r>
              <a:rPr lang="zh-TW" altLang="en-US" sz="1600" b="1" dirty="0">
                <a:latin typeface="HG丸ｺﾞｼｯｸM-PRO" panose="020F0600000000000000" pitchFamily="50" charset="-128"/>
                <a:ea typeface="HG丸ｺﾞｼｯｸM-PRO" panose="020F0600000000000000" pitchFamily="50" charset="-128"/>
              </a:rPr>
              <a:t>下水道施設</a:t>
            </a:r>
            <a:r>
              <a:rPr lang="ja-JP" altLang="en-US" sz="1600" b="1" dirty="0">
                <a:latin typeface="HG丸ｺﾞｼｯｸM-PRO" panose="020F0600000000000000" pitchFamily="50" charset="-128"/>
                <a:ea typeface="HG丸ｺﾞｼｯｸM-PRO" panose="020F0600000000000000" pitchFamily="50" charset="-128"/>
              </a:rPr>
              <a:t>包括的管理</a:t>
            </a:r>
            <a:r>
              <a:rPr lang="zh-TW" altLang="en-US" sz="1600" b="1" dirty="0">
                <a:latin typeface="HG丸ｺﾞｼｯｸM-PRO" panose="020F0600000000000000" pitchFamily="50" charset="-128"/>
                <a:ea typeface="HG丸ｺﾞｼｯｸM-PRO" panose="020F0600000000000000" pitchFamily="50" charset="-128"/>
              </a:rPr>
              <a:t>業務委託</a:t>
            </a:r>
          </a:p>
        </p:txBody>
      </p:sp>
      <p:sp>
        <p:nvSpPr>
          <p:cNvPr id="8" name="テキスト ボックス 7"/>
          <p:cNvSpPr txBox="1"/>
          <p:nvPr/>
        </p:nvSpPr>
        <p:spPr>
          <a:xfrm>
            <a:off x="303858" y="1684656"/>
            <a:ext cx="7699652" cy="338522"/>
          </a:xfrm>
          <a:prstGeom prst="rect">
            <a:avLst/>
          </a:prstGeom>
          <a:noFill/>
        </p:spPr>
        <p:txBody>
          <a:bodyPr vert="horz" wrap="square" lIns="91407" tIns="45704" rIns="91407" bIns="45704" rtlCol="0" anchor="ctr">
            <a:spAutoFit/>
          </a:bodyPr>
          <a:lstStyle/>
          <a:p>
            <a:r>
              <a:rPr lang="ja-JP" altLang="en-US" sz="1600" b="1" dirty="0">
                <a:latin typeface="HG丸ｺﾞｼｯｸM-PRO" panose="020F0600000000000000" pitchFamily="50" charset="-128"/>
                <a:ea typeface="HG丸ｺﾞｼｯｸM-PRO" panose="020F0600000000000000" pitchFamily="50" charset="-128"/>
              </a:rPr>
              <a:t>●　契約相手　：　クリアウォーター</a:t>
            </a:r>
            <a:r>
              <a:rPr lang="en-US" altLang="ja-JP" sz="1600" b="1" dirty="0">
                <a:latin typeface="HG丸ｺﾞｼｯｸM-PRO" panose="020F0600000000000000" pitchFamily="50" charset="-128"/>
                <a:ea typeface="HG丸ｺﾞｼｯｸM-PRO" panose="020F0600000000000000" pitchFamily="50" charset="-128"/>
              </a:rPr>
              <a:t>OSAKA</a:t>
            </a:r>
            <a:r>
              <a:rPr lang="ja-JP" altLang="en-US" sz="1600" b="1" dirty="0">
                <a:latin typeface="HG丸ｺﾞｼｯｸM-PRO" panose="020F0600000000000000" pitchFamily="50" charset="-128"/>
                <a:ea typeface="HG丸ｺﾞｼｯｸM-PRO" panose="020F0600000000000000" pitchFamily="50" charset="-128"/>
              </a:rPr>
              <a:t>　株式会社</a:t>
            </a:r>
          </a:p>
        </p:txBody>
      </p:sp>
      <p:sp>
        <p:nvSpPr>
          <p:cNvPr id="9" name="テキスト ボックス 8"/>
          <p:cNvSpPr txBox="1"/>
          <p:nvPr/>
        </p:nvSpPr>
        <p:spPr>
          <a:xfrm>
            <a:off x="303858" y="2051065"/>
            <a:ext cx="4489282" cy="338522"/>
          </a:xfrm>
          <a:prstGeom prst="rect">
            <a:avLst/>
          </a:prstGeom>
          <a:noFill/>
        </p:spPr>
        <p:txBody>
          <a:bodyPr vert="horz" wrap="square" lIns="91407" tIns="45704" rIns="91407" bIns="45704" rtlCol="0" anchor="ctr">
            <a:spAutoFit/>
          </a:bodyPr>
          <a:lstStyle/>
          <a:p>
            <a:r>
              <a:rPr lang="ja-JP" altLang="en-US" sz="1600" b="1" dirty="0">
                <a:latin typeface="HG丸ｺﾞｼｯｸM-PRO" panose="020F0600000000000000" pitchFamily="50" charset="-128"/>
                <a:ea typeface="HG丸ｺﾞｼｯｸM-PRO" panose="020F0600000000000000" pitchFamily="50" charset="-128"/>
              </a:rPr>
              <a:t>●　契約手法　：　随意契約</a:t>
            </a:r>
          </a:p>
        </p:txBody>
      </p:sp>
      <p:sp>
        <p:nvSpPr>
          <p:cNvPr id="10" name="正方形/長方形 9"/>
          <p:cNvSpPr/>
          <p:nvPr/>
        </p:nvSpPr>
        <p:spPr>
          <a:xfrm>
            <a:off x="295302" y="2417088"/>
            <a:ext cx="9217728" cy="338554"/>
          </a:xfrm>
          <a:prstGeom prst="rect">
            <a:avLst/>
          </a:prstGeom>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　契約期間　：　</a:t>
            </a:r>
            <a:r>
              <a:rPr lang="en-US" altLang="ja-JP" sz="1600" b="1" dirty="0">
                <a:latin typeface="HG丸ｺﾞｼｯｸM-PRO" panose="020F0600000000000000" pitchFamily="50" charset="-128"/>
                <a:ea typeface="HG丸ｺﾞｼｯｸM-PRO" panose="020F0600000000000000" pitchFamily="50" charset="-128"/>
              </a:rPr>
              <a:t>20</a:t>
            </a:r>
            <a:r>
              <a:rPr lang="ja-JP" altLang="en-US" sz="1600" b="1" dirty="0">
                <a:latin typeface="HG丸ｺﾞｼｯｸM-PRO" panose="020F0600000000000000" pitchFamily="50" charset="-128"/>
                <a:ea typeface="HG丸ｺﾞｼｯｸM-PRO" panose="020F0600000000000000" pitchFamily="50" charset="-128"/>
              </a:rPr>
              <a:t>年間（令和</a:t>
            </a:r>
            <a:r>
              <a:rPr lang="en-US" altLang="ja-JP" sz="1600" b="1" dirty="0">
                <a:latin typeface="HG丸ｺﾞｼｯｸM-PRO" panose="020F0600000000000000" pitchFamily="50" charset="-128"/>
                <a:ea typeface="HG丸ｺﾞｼｯｸM-PRO" panose="020F0600000000000000" pitchFamily="50" charset="-128"/>
              </a:rPr>
              <a:t>3</a:t>
            </a:r>
            <a:r>
              <a:rPr lang="ja-JP" altLang="en-US" sz="1600" b="1" dirty="0">
                <a:latin typeface="HG丸ｺﾞｼｯｸM-PRO" panose="020F0600000000000000" pitchFamily="50" charset="-128"/>
                <a:ea typeface="HG丸ｺﾞｼｯｸM-PRO" panose="020F0600000000000000" pitchFamily="50" charset="-128"/>
              </a:rPr>
              <a:t>年～令和</a:t>
            </a:r>
            <a:r>
              <a:rPr lang="en-US" altLang="ja-JP" sz="1600" b="1" dirty="0">
                <a:latin typeface="HG丸ｺﾞｼｯｸM-PRO" panose="020F0600000000000000" pitchFamily="50" charset="-128"/>
                <a:ea typeface="HG丸ｺﾞｼｯｸM-PRO" panose="020F0600000000000000" pitchFamily="50" charset="-128"/>
              </a:rPr>
              <a:t>23</a:t>
            </a:r>
            <a:r>
              <a:rPr lang="ja-JP" altLang="en-US" sz="1600" b="1" dirty="0">
                <a:latin typeface="HG丸ｺﾞｼｯｸM-PRO" panose="020F0600000000000000" pitchFamily="50" charset="-128"/>
                <a:ea typeface="HG丸ｺﾞｼｯｸM-PRO" panose="020F0600000000000000" pitchFamily="50" charset="-128"/>
              </a:rPr>
              <a:t>年度：業務実施期間　令和</a:t>
            </a:r>
            <a:r>
              <a:rPr lang="en-US" altLang="ja-JP" sz="1600" b="1" dirty="0">
                <a:latin typeface="HG丸ｺﾞｼｯｸM-PRO" panose="020F0600000000000000" pitchFamily="50" charset="-128"/>
                <a:ea typeface="HG丸ｺﾞｼｯｸM-PRO" panose="020F0600000000000000" pitchFamily="50" charset="-128"/>
              </a:rPr>
              <a:t>4</a:t>
            </a:r>
            <a:r>
              <a:rPr lang="ja-JP" altLang="en-US" sz="1600" b="1" dirty="0">
                <a:latin typeface="HG丸ｺﾞｼｯｸM-PRO" panose="020F0600000000000000" pitchFamily="50" charset="-128"/>
                <a:ea typeface="HG丸ｺﾞｼｯｸM-PRO" panose="020F0600000000000000" pitchFamily="50" charset="-128"/>
              </a:rPr>
              <a:t>年～令和</a:t>
            </a:r>
            <a:r>
              <a:rPr lang="en-US" altLang="ja-JP" sz="1600" b="1" dirty="0">
                <a:latin typeface="HG丸ｺﾞｼｯｸM-PRO" panose="020F0600000000000000" pitchFamily="50" charset="-128"/>
                <a:ea typeface="HG丸ｺﾞｼｯｸM-PRO" panose="020F0600000000000000" pitchFamily="50" charset="-128"/>
              </a:rPr>
              <a:t>23</a:t>
            </a:r>
            <a:r>
              <a:rPr lang="ja-JP" altLang="en-US" sz="1600" b="1" dirty="0">
                <a:latin typeface="HG丸ｺﾞｼｯｸM-PRO" panose="020F0600000000000000" pitchFamily="50" charset="-128"/>
                <a:ea typeface="HG丸ｺﾞｼｯｸM-PRO" panose="020F0600000000000000" pitchFamily="50" charset="-128"/>
              </a:rPr>
              <a:t>年度）</a:t>
            </a:r>
            <a:endParaRPr lang="en-US" altLang="ja-JP" sz="1600" b="1"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303858" y="2790966"/>
            <a:ext cx="4930327" cy="338522"/>
          </a:xfrm>
          <a:prstGeom prst="rect">
            <a:avLst/>
          </a:prstGeom>
          <a:noFill/>
        </p:spPr>
        <p:txBody>
          <a:bodyPr vert="horz" wrap="square" lIns="91407" tIns="45704" rIns="91407" bIns="45704" rtlCol="0" anchor="ctr">
            <a:spAutoFit/>
          </a:bodyPr>
          <a:lstStyle/>
          <a:p>
            <a:r>
              <a:rPr lang="ja-JP" altLang="en-US" sz="1600" b="1" dirty="0">
                <a:latin typeface="HG丸ｺﾞｼｯｸM-PRO" panose="020F0600000000000000" pitchFamily="50" charset="-128"/>
                <a:ea typeface="HG丸ｺﾞｼｯｸM-PRO" panose="020F0600000000000000" pitchFamily="50" charset="-128"/>
              </a:rPr>
              <a:t>●　契約金額　：　約</a:t>
            </a:r>
            <a:r>
              <a:rPr lang="en-US" altLang="ja-JP" sz="1600" b="1" dirty="0">
                <a:latin typeface="HG丸ｺﾞｼｯｸM-PRO" panose="020F0600000000000000" pitchFamily="50" charset="-128"/>
                <a:ea typeface="HG丸ｺﾞｼｯｸM-PRO" panose="020F0600000000000000" pitchFamily="50" charset="-128"/>
              </a:rPr>
              <a:t>3,</a:t>
            </a:r>
            <a:r>
              <a:rPr lang="ja-JP" altLang="en-US" sz="1600" b="1" dirty="0">
                <a:latin typeface="HG丸ｺﾞｼｯｸM-PRO" panose="020F0600000000000000" pitchFamily="50" charset="-128"/>
                <a:ea typeface="HG丸ｺﾞｼｯｸM-PRO" panose="020F0600000000000000" pitchFamily="50" charset="-128"/>
              </a:rPr>
              <a:t>９８１億円</a:t>
            </a:r>
          </a:p>
        </p:txBody>
      </p:sp>
      <p:grpSp>
        <p:nvGrpSpPr>
          <p:cNvPr id="12" name="グループ化 11"/>
          <p:cNvGrpSpPr/>
          <p:nvPr/>
        </p:nvGrpSpPr>
        <p:grpSpPr>
          <a:xfrm>
            <a:off x="303858" y="3170733"/>
            <a:ext cx="9602142" cy="584775"/>
            <a:chOff x="149255" y="3242202"/>
            <a:chExt cx="9602142" cy="584775"/>
          </a:xfrm>
        </p:grpSpPr>
        <p:sp>
          <p:nvSpPr>
            <p:cNvPr id="13" name="テキスト ボックス 12"/>
            <p:cNvSpPr txBox="1"/>
            <p:nvPr/>
          </p:nvSpPr>
          <p:spPr>
            <a:xfrm>
              <a:off x="149255" y="3252561"/>
              <a:ext cx="2097556" cy="338522"/>
            </a:xfrm>
            <a:prstGeom prst="rect">
              <a:avLst/>
            </a:prstGeom>
            <a:noFill/>
          </p:spPr>
          <p:txBody>
            <a:bodyPr vert="horz" wrap="square" lIns="91407" tIns="45704" rIns="91407" bIns="45704" rtlCol="0" anchor="ctr">
              <a:spAutoFit/>
            </a:bodyPr>
            <a:lstStyle/>
            <a:p>
              <a:r>
                <a:rPr lang="ja-JP" altLang="en-US" sz="1600" b="1" dirty="0">
                  <a:latin typeface="HG丸ｺﾞｼｯｸM-PRO" panose="020F0600000000000000" pitchFamily="50" charset="-128"/>
                  <a:ea typeface="HG丸ｺﾞｼｯｸM-PRO" panose="020F0600000000000000" pitchFamily="50" charset="-128"/>
                </a:rPr>
                <a:t>●　委託内容　：</a:t>
              </a:r>
            </a:p>
          </p:txBody>
        </p:sp>
        <p:sp>
          <p:nvSpPr>
            <p:cNvPr id="14" name="正方形/長方形 13"/>
            <p:cNvSpPr/>
            <p:nvPr/>
          </p:nvSpPr>
          <p:spPr>
            <a:xfrm>
              <a:off x="1998616" y="3242202"/>
              <a:ext cx="7752781" cy="584775"/>
            </a:xfrm>
            <a:prstGeom prst="rect">
              <a:avLst/>
            </a:prstGeom>
          </p:spPr>
          <p:txBody>
            <a:bodyPr wrap="square">
              <a:spAutoFit/>
            </a:bodyPr>
            <a:lstStyle/>
            <a:p>
              <a:r>
                <a:rPr lang="ja-JP" altLang="en-US" sz="1600" b="1" dirty="0">
                  <a:latin typeface="HG丸ｺﾞｼｯｸM-PRO" panose="020F0600000000000000" pitchFamily="50" charset="-128"/>
                  <a:ea typeface="HG丸ｺﾞｼｯｸM-PRO" panose="020F0600000000000000" pitchFamily="50" charset="-128"/>
                </a:rPr>
                <a:t>大阪市内で管理又は所有している下水道施設等について、維持管理業務を性</a:t>
              </a:r>
              <a:endParaRPr lang="en-US" altLang="ja-JP" sz="1600" b="1" dirty="0">
                <a:latin typeface="HG丸ｺﾞｼｯｸM-PRO" panose="020F0600000000000000" pitchFamily="50" charset="-128"/>
                <a:ea typeface="HG丸ｺﾞｼｯｸM-PRO" panose="020F0600000000000000" pitchFamily="50" charset="-128"/>
              </a:endParaRPr>
            </a:p>
            <a:p>
              <a:r>
                <a:rPr lang="ja-JP" altLang="en-US" sz="1600" b="1" dirty="0">
                  <a:latin typeface="HG丸ｺﾞｼｯｸM-PRO" panose="020F0600000000000000" pitchFamily="50" charset="-128"/>
                  <a:ea typeface="HG丸ｺﾞｼｯｸM-PRO" panose="020F0600000000000000" pitchFamily="50" charset="-128"/>
                </a:rPr>
                <a:t>能発注方式により包括的に委託。</a:t>
              </a:r>
              <a:endParaRPr lang="en-US" altLang="ja-JP" sz="1600" b="1" dirty="0">
                <a:latin typeface="HG丸ｺﾞｼｯｸM-PRO" panose="020F0600000000000000" pitchFamily="50" charset="-128"/>
                <a:ea typeface="HG丸ｺﾞｼｯｸM-PRO" panose="020F0600000000000000" pitchFamily="50" charset="-128"/>
              </a:endParaRPr>
            </a:p>
          </p:txBody>
        </p:sp>
      </p:grpSp>
      <p:graphicFrame>
        <p:nvGraphicFramePr>
          <p:cNvPr id="15" name="表 14"/>
          <p:cNvGraphicFramePr>
            <a:graphicFrameLocks noGrp="1"/>
          </p:cNvGraphicFramePr>
          <p:nvPr>
            <p:extLst>
              <p:ext uri="{D42A27DB-BD31-4B8C-83A1-F6EECF244321}">
                <p14:modId xmlns:p14="http://schemas.microsoft.com/office/powerpoint/2010/main" val="2629201657"/>
              </p:ext>
            </p:extLst>
          </p:nvPr>
        </p:nvGraphicFramePr>
        <p:xfrm>
          <a:off x="535577" y="3796753"/>
          <a:ext cx="8977453" cy="3031313"/>
        </p:xfrm>
        <a:graphic>
          <a:graphicData uri="http://schemas.openxmlformats.org/drawingml/2006/table">
            <a:tbl>
              <a:tblPr firstRow="1" bandRow="1">
                <a:tableStyleId>{5C22544A-7EE6-4342-B048-85BDC9FD1C3A}</a:tableStyleId>
              </a:tblPr>
              <a:tblGrid>
                <a:gridCol w="3135086">
                  <a:extLst>
                    <a:ext uri="{9D8B030D-6E8A-4147-A177-3AD203B41FA5}">
                      <a16:colId xmlns:a16="http://schemas.microsoft.com/office/drawing/2014/main" val="2520826028"/>
                    </a:ext>
                  </a:extLst>
                </a:gridCol>
                <a:gridCol w="5842367">
                  <a:extLst>
                    <a:ext uri="{9D8B030D-6E8A-4147-A177-3AD203B41FA5}">
                      <a16:colId xmlns:a16="http://schemas.microsoft.com/office/drawing/2014/main" val="1440791850"/>
                    </a:ext>
                  </a:extLst>
                </a:gridCol>
              </a:tblGrid>
              <a:tr h="387541">
                <a:tc>
                  <a:txBody>
                    <a:bodyPr/>
                    <a:lstStyle/>
                    <a:p>
                      <a:pPr algn="ctr"/>
                      <a:r>
                        <a:rPr kumimoji="1" lang="ja-JP" altLang="en-US" sz="1600" dirty="0"/>
                        <a:t>対象施設</a:t>
                      </a:r>
                    </a:p>
                  </a:txBody>
                  <a:tcPr/>
                </a:tc>
                <a:tc>
                  <a:txBody>
                    <a:bodyPr/>
                    <a:lstStyle/>
                    <a:p>
                      <a:pPr algn="ctr"/>
                      <a:r>
                        <a:rPr kumimoji="1" lang="ja-JP" altLang="en-US" sz="1600" dirty="0"/>
                        <a:t>主な業務内容</a:t>
                      </a:r>
                    </a:p>
                  </a:txBody>
                  <a:tcPr/>
                </a:tc>
                <a:extLst>
                  <a:ext uri="{0D108BD9-81ED-4DB2-BD59-A6C34878D82A}">
                    <a16:rowId xmlns:a16="http://schemas.microsoft.com/office/drawing/2014/main" val="2661621119"/>
                  </a:ext>
                </a:extLst>
              </a:tr>
              <a:tr h="1210402">
                <a:tc>
                  <a:txBody>
                    <a:bodyPr/>
                    <a:lstStyle/>
                    <a:p>
                      <a:pPr algn="ctr"/>
                      <a:r>
                        <a:rPr kumimoji="1" lang="ja-JP" altLang="en-US" sz="1400" dirty="0"/>
                        <a:t>管渠施設</a:t>
                      </a:r>
                      <a:endParaRPr kumimoji="1" lang="en-US" altLang="ja-JP" sz="1400" dirty="0"/>
                    </a:p>
                    <a:p>
                      <a:pPr algn="ctr"/>
                      <a:r>
                        <a:rPr kumimoji="1" lang="ja-JP" altLang="en-US" sz="1400" dirty="0"/>
                        <a:t>（管渠約</a:t>
                      </a:r>
                      <a:r>
                        <a:rPr kumimoji="1" lang="en-US" altLang="ja-JP" sz="1400" dirty="0"/>
                        <a:t>4,975</a:t>
                      </a:r>
                      <a:r>
                        <a:rPr kumimoji="1" lang="ja-JP" altLang="en-US" sz="1400" dirty="0"/>
                        <a:t>ｋｍ、マンホール約</a:t>
                      </a:r>
                      <a:r>
                        <a:rPr kumimoji="1" lang="en-US" altLang="ja-JP" sz="1400" dirty="0"/>
                        <a:t>19</a:t>
                      </a:r>
                      <a:r>
                        <a:rPr kumimoji="1" lang="ja-JP" altLang="en-US" sz="1400" dirty="0"/>
                        <a:t>万個所、集水</a:t>
                      </a:r>
                      <a:r>
                        <a:rPr kumimoji="1" lang="ja-JP" altLang="en-US" sz="1400" dirty="0" err="1"/>
                        <a:t>ます</a:t>
                      </a:r>
                      <a:r>
                        <a:rPr kumimoji="1" lang="en-US" altLang="ja-JP" sz="1400" dirty="0"/>
                        <a:t>60</a:t>
                      </a:r>
                      <a:r>
                        <a:rPr kumimoji="1" lang="ja-JP" altLang="en-US" sz="1400" dirty="0"/>
                        <a:t>万個所、取付管約</a:t>
                      </a:r>
                      <a:r>
                        <a:rPr kumimoji="1" lang="en-US" altLang="ja-JP" sz="1400" dirty="0"/>
                        <a:t>1,900km</a:t>
                      </a:r>
                      <a:r>
                        <a:rPr kumimoji="1" lang="ja-JP" altLang="en-US" sz="1400" dirty="0"/>
                        <a:t>）</a:t>
                      </a:r>
                    </a:p>
                  </a:txBody>
                  <a:tcPr anchor="ctr"/>
                </a:tc>
                <a:tc>
                  <a:txBody>
                    <a:bodyPr/>
                    <a:lstStyle/>
                    <a:p>
                      <a:r>
                        <a:rPr kumimoji="1" lang="ja-JP" altLang="en-US" sz="1400" dirty="0"/>
                        <a:t>・　計画的業務</a:t>
                      </a:r>
                      <a:endParaRPr kumimoji="1" lang="en-US" altLang="ja-JP" sz="1400" dirty="0"/>
                    </a:p>
                    <a:p>
                      <a:r>
                        <a:rPr kumimoji="1" lang="ja-JP" altLang="en-US" sz="1400" dirty="0"/>
                        <a:t>　　　（管路施設等の巡視・点検、調査、清掃、修繕、排水不良解消）</a:t>
                      </a:r>
                      <a:endParaRPr kumimoji="1" lang="en-US" altLang="ja-JP" sz="1400" dirty="0"/>
                    </a:p>
                    <a:p>
                      <a:r>
                        <a:rPr kumimoji="1" lang="ja-JP" altLang="en-US" sz="1400" dirty="0"/>
                        <a:t>・　問題解決業務</a:t>
                      </a:r>
                      <a:endParaRPr kumimoji="1" lang="en-US" altLang="ja-JP" sz="1400" dirty="0"/>
                    </a:p>
                    <a:p>
                      <a:r>
                        <a:rPr kumimoji="1" lang="ja-JP" altLang="en-US" sz="1400" dirty="0"/>
                        <a:t>　　　（下水つまり、不法投棄、悪臭、危険個所等の問題解決）</a:t>
                      </a:r>
                      <a:endParaRPr kumimoji="1" lang="en-US" altLang="ja-JP" sz="1400" dirty="0"/>
                    </a:p>
                    <a:p>
                      <a:r>
                        <a:rPr kumimoji="1" lang="ja-JP" altLang="en-US" sz="1400" dirty="0"/>
                        <a:t>・　住民対応等業務、緊急対応業務、災害等対応業務、改築業務等</a:t>
                      </a:r>
                    </a:p>
                  </a:txBody>
                  <a:tcPr anchor="ctr"/>
                </a:tc>
                <a:extLst>
                  <a:ext uri="{0D108BD9-81ED-4DB2-BD59-A6C34878D82A}">
                    <a16:rowId xmlns:a16="http://schemas.microsoft.com/office/drawing/2014/main" val="2533132066"/>
                  </a:ext>
                </a:extLst>
              </a:tr>
              <a:tr h="1433370">
                <a:tc>
                  <a:txBody>
                    <a:bodyPr/>
                    <a:lstStyle/>
                    <a:p>
                      <a:pPr algn="ctr"/>
                      <a:r>
                        <a:rPr kumimoji="1" lang="ja-JP" altLang="en-US" sz="1400" dirty="0"/>
                        <a:t>抽水所（ポンプ場）</a:t>
                      </a:r>
                      <a:endParaRPr kumimoji="1" lang="en-US" altLang="ja-JP" sz="1400" dirty="0"/>
                    </a:p>
                    <a:p>
                      <a:pPr algn="ctr"/>
                      <a:r>
                        <a:rPr kumimoji="1" lang="ja-JP" altLang="en-US" sz="1400" dirty="0"/>
                        <a:t>（</a:t>
                      </a:r>
                      <a:r>
                        <a:rPr kumimoji="1" lang="en-US" altLang="ja-JP" sz="1400" dirty="0"/>
                        <a:t>58</a:t>
                      </a:r>
                      <a:r>
                        <a:rPr kumimoji="1" lang="ja-JP" altLang="en-US" sz="1400" dirty="0"/>
                        <a:t>箇所）</a:t>
                      </a:r>
                      <a:endParaRPr kumimoji="1" lang="en-US" altLang="ja-JP" sz="1400" dirty="0"/>
                    </a:p>
                    <a:p>
                      <a:pPr algn="ctr"/>
                      <a:endParaRPr kumimoji="1" lang="en-US" altLang="ja-JP" sz="1400" dirty="0"/>
                    </a:p>
                    <a:p>
                      <a:pPr algn="ctr"/>
                      <a:r>
                        <a:rPr kumimoji="1" lang="ja-JP" altLang="en-US" sz="1400" dirty="0"/>
                        <a:t>下水処理場</a:t>
                      </a:r>
                      <a:endParaRPr kumimoji="1" lang="en-US" altLang="ja-JP" sz="1400" dirty="0"/>
                    </a:p>
                    <a:p>
                      <a:pPr algn="ctr"/>
                      <a:r>
                        <a:rPr kumimoji="1" lang="ja-JP" altLang="en-US" sz="1400" dirty="0"/>
                        <a:t>（</a:t>
                      </a:r>
                      <a:r>
                        <a:rPr kumimoji="1" lang="en-US" altLang="ja-JP" sz="1400" dirty="0"/>
                        <a:t>12</a:t>
                      </a:r>
                      <a:r>
                        <a:rPr kumimoji="1" lang="ja-JP" altLang="en-US" sz="1400" dirty="0"/>
                        <a:t>箇所）</a:t>
                      </a:r>
                    </a:p>
                  </a:txBody>
                  <a:tcPr anchor="ctr"/>
                </a:tc>
                <a:tc>
                  <a:txBody>
                    <a:bodyPr/>
                    <a:lstStyle/>
                    <a:p>
                      <a:r>
                        <a:rPr kumimoji="1" lang="ja-JP" altLang="en-US" sz="1400" dirty="0"/>
                        <a:t>・　運転維持管理業務</a:t>
                      </a:r>
                      <a:endParaRPr kumimoji="1" lang="en-US" altLang="ja-JP" sz="1400" dirty="0"/>
                    </a:p>
                    <a:p>
                      <a:r>
                        <a:rPr kumimoji="1" lang="ja-JP" altLang="en-US" sz="1400" dirty="0"/>
                        <a:t>　　　（各種機器の運転操作及び監視、故障・災害時対応）</a:t>
                      </a:r>
                      <a:endParaRPr kumimoji="1" lang="en-US" altLang="ja-JP" sz="1400" dirty="0"/>
                    </a:p>
                    <a:p>
                      <a:r>
                        <a:rPr kumimoji="1" lang="ja-JP" altLang="en-US" sz="1400" dirty="0"/>
                        <a:t>・　水質管理業務</a:t>
                      </a:r>
                      <a:endParaRPr kumimoji="1" lang="en-US" altLang="ja-JP" sz="1400" dirty="0"/>
                    </a:p>
                    <a:p>
                      <a:r>
                        <a:rPr kumimoji="1" lang="ja-JP" altLang="en-US" sz="1400" dirty="0"/>
                        <a:t>　　　（各種水質試験及び報告書作成）</a:t>
                      </a:r>
                      <a:endParaRPr kumimoji="1" lang="en-US" altLang="ja-JP" sz="1400" dirty="0"/>
                    </a:p>
                    <a:p>
                      <a:r>
                        <a:rPr kumimoji="1" lang="ja-JP" altLang="en-US" sz="1400" dirty="0"/>
                        <a:t>・　保全業務</a:t>
                      </a:r>
                      <a:endParaRPr kumimoji="1" lang="en-US" altLang="ja-JP" sz="1400" dirty="0"/>
                    </a:p>
                    <a:p>
                      <a:r>
                        <a:rPr kumimoji="1" lang="ja-JP" altLang="en-US" sz="1400" dirty="0"/>
                        <a:t>　　　（各種機器等の点検、整備、清掃、修繕等）　</a:t>
                      </a:r>
                    </a:p>
                  </a:txBody>
                  <a:tcPr anchor="ctr"/>
                </a:tc>
                <a:extLst>
                  <a:ext uri="{0D108BD9-81ED-4DB2-BD59-A6C34878D82A}">
                    <a16:rowId xmlns:a16="http://schemas.microsoft.com/office/drawing/2014/main" val="1273831839"/>
                  </a:ext>
                </a:extLst>
              </a:tr>
            </a:tbl>
          </a:graphicData>
        </a:graphic>
      </p:graphicFrame>
      <p:pic>
        <p:nvPicPr>
          <p:cNvPr id="16" name="図 15"/>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003510" y="1432490"/>
            <a:ext cx="612731" cy="860282"/>
          </a:xfrm>
          <a:prstGeom prst="rect">
            <a:avLst/>
          </a:prstGeom>
        </p:spPr>
      </p:pic>
      <p:sp>
        <p:nvSpPr>
          <p:cNvPr id="1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0" y="679142"/>
            <a:ext cx="9894750" cy="476209"/>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包括委託業務概要</a:t>
            </a:r>
          </a:p>
        </p:txBody>
      </p:sp>
      <p:sp>
        <p:nvSpPr>
          <p:cNvPr id="18" name="角丸四角形 1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１</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zh-TW" altLang="en-US" sz="2275" dirty="0">
                <a:solidFill>
                  <a:schemeClr val="tx1"/>
                </a:solidFill>
                <a:latin typeface="HGPｺﾞｼｯｸE" panose="020B0900000000000000" pitchFamily="50" charset="-128"/>
                <a:ea typeface="HGPｺﾞｼｯｸE" panose="020B0900000000000000" pitchFamily="50" charset="-128"/>
              </a:rPr>
              <a:t>大阪市下水道施設包括的管理業務委託内容</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95594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管路（作業中事故：２件）</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30</a:t>
            </a:fld>
            <a:endParaRPr kumimoji="1" lang="ja-JP" altLang="en-US"/>
          </a:p>
        </p:txBody>
      </p:sp>
      <p:sp>
        <p:nvSpPr>
          <p:cNvPr id="3" name="角丸四角形 6">
            <a:extLst>
              <a:ext uri="{FF2B5EF4-FFF2-40B4-BE49-F238E27FC236}">
                <a16:creationId xmlns:a16="http://schemas.microsoft.com/office/drawing/2014/main" id="{F6EDB998-C1E2-3409-08DE-2A11C8E021A7}"/>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7" name="表 7">
            <a:extLst>
              <a:ext uri="{FF2B5EF4-FFF2-40B4-BE49-F238E27FC236}">
                <a16:creationId xmlns:a16="http://schemas.microsoft.com/office/drawing/2014/main" id="{5F539F45-0DD5-BC81-B159-2C598F0FC58C}"/>
              </a:ext>
            </a:extLst>
          </p:cNvPr>
          <p:cNvGraphicFramePr>
            <a:graphicFrameLocks noGrp="1"/>
          </p:cNvGraphicFramePr>
          <p:nvPr>
            <p:extLst>
              <p:ext uri="{D42A27DB-BD31-4B8C-83A1-F6EECF244321}">
                <p14:modId xmlns:p14="http://schemas.microsoft.com/office/powerpoint/2010/main" val="1406341625"/>
              </p:ext>
            </p:extLst>
          </p:nvPr>
        </p:nvGraphicFramePr>
        <p:xfrm>
          <a:off x="377371" y="1295775"/>
          <a:ext cx="9080139" cy="3326928"/>
        </p:xfrm>
        <a:graphic>
          <a:graphicData uri="http://schemas.openxmlformats.org/drawingml/2006/table">
            <a:tbl>
              <a:tblPr firstRow="1" bandRow="1">
                <a:tableStyleId>{5C22544A-7EE6-4342-B048-85BDC9FD1C3A}</a:tableStyleId>
              </a:tblPr>
              <a:tblGrid>
                <a:gridCol w="1133810">
                  <a:extLst>
                    <a:ext uri="{9D8B030D-6E8A-4147-A177-3AD203B41FA5}">
                      <a16:colId xmlns:a16="http://schemas.microsoft.com/office/drawing/2014/main" val="754545352"/>
                    </a:ext>
                  </a:extLst>
                </a:gridCol>
                <a:gridCol w="1171129">
                  <a:extLst>
                    <a:ext uri="{9D8B030D-6E8A-4147-A177-3AD203B41FA5}">
                      <a16:colId xmlns:a16="http://schemas.microsoft.com/office/drawing/2014/main" val="3824268222"/>
                    </a:ext>
                  </a:extLst>
                </a:gridCol>
                <a:gridCol w="1084379">
                  <a:extLst>
                    <a:ext uri="{9D8B030D-6E8A-4147-A177-3AD203B41FA5}">
                      <a16:colId xmlns:a16="http://schemas.microsoft.com/office/drawing/2014/main" val="1499176924"/>
                    </a:ext>
                  </a:extLst>
                </a:gridCol>
                <a:gridCol w="2139840">
                  <a:extLst>
                    <a:ext uri="{9D8B030D-6E8A-4147-A177-3AD203B41FA5}">
                      <a16:colId xmlns:a16="http://schemas.microsoft.com/office/drawing/2014/main" val="3392573"/>
                    </a:ext>
                  </a:extLst>
                </a:gridCol>
                <a:gridCol w="2747092">
                  <a:extLst>
                    <a:ext uri="{9D8B030D-6E8A-4147-A177-3AD203B41FA5}">
                      <a16:colId xmlns:a16="http://schemas.microsoft.com/office/drawing/2014/main" val="1002934384"/>
                    </a:ext>
                  </a:extLst>
                </a:gridCol>
                <a:gridCol w="803889">
                  <a:extLst>
                    <a:ext uri="{9D8B030D-6E8A-4147-A177-3AD203B41FA5}">
                      <a16:colId xmlns:a16="http://schemas.microsoft.com/office/drawing/2014/main" val="3227827366"/>
                    </a:ext>
                  </a:extLst>
                </a:gridCol>
              </a:tblGrid>
              <a:tr h="576568">
                <a:tc>
                  <a:txBody>
                    <a:bodyPr/>
                    <a:lstStyle/>
                    <a:p>
                      <a:pPr algn="ctr"/>
                      <a:r>
                        <a:rPr kumimoji="1" lang="ja-JP" altLang="en-US" sz="1600" dirty="0"/>
                        <a:t>発生日</a:t>
                      </a:r>
                    </a:p>
                  </a:txBody>
                  <a:tcPr anchor="ctr"/>
                </a:tc>
                <a:tc>
                  <a:txBody>
                    <a:bodyPr/>
                    <a:lstStyle/>
                    <a:p>
                      <a:pPr algn="ctr"/>
                      <a:r>
                        <a:rPr kumimoji="1" lang="ja-JP" altLang="en-US" sz="1600" dirty="0"/>
                        <a:t>概要</a:t>
                      </a:r>
                    </a:p>
                  </a:txBody>
                  <a:tcPr anchor="ctr"/>
                </a:tc>
                <a:tc>
                  <a:txBody>
                    <a:bodyPr/>
                    <a:lstStyle/>
                    <a:p>
                      <a:pPr algn="ctr"/>
                      <a:r>
                        <a:rPr kumimoji="1" lang="ja-JP" altLang="en-US" sz="1600" dirty="0"/>
                        <a:t>原因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これまでの維持管理</a:t>
                      </a:r>
                    </a:p>
                  </a:txBody>
                  <a:tcPr anchor="ctr"/>
                </a:tc>
                <a:tc>
                  <a:txBody>
                    <a:bodyPr/>
                    <a:lstStyle/>
                    <a:p>
                      <a:pPr algn="ctr"/>
                      <a:r>
                        <a:rPr kumimoji="1" lang="ja-JP" altLang="en-US" sz="1600" dirty="0"/>
                        <a:t>再発防止策</a:t>
                      </a:r>
                    </a:p>
                  </a:txBody>
                  <a:tcPr anchor="ctr"/>
                </a:tc>
                <a:tc>
                  <a:txBody>
                    <a:bodyPr/>
                    <a:lstStyle/>
                    <a:p>
                      <a:pPr algn="ctr"/>
                      <a:r>
                        <a:rPr kumimoji="1" lang="ja-JP" altLang="en-US" sz="1600" dirty="0"/>
                        <a:t>事故の程度</a:t>
                      </a:r>
                    </a:p>
                  </a:txBody>
                  <a:tcPr anchor="ctr"/>
                </a:tc>
                <a:extLst>
                  <a:ext uri="{0D108BD9-81ED-4DB2-BD59-A6C34878D82A}">
                    <a16:rowId xmlns:a16="http://schemas.microsoft.com/office/drawing/2014/main" val="1310845386"/>
                  </a:ext>
                </a:extLst>
              </a:tr>
              <a:tr h="1373904">
                <a:tc>
                  <a:txBody>
                    <a:bodyPr/>
                    <a:lstStyle/>
                    <a:p>
                      <a:pPr algn="ctr"/>
                      <a:r>
                        <a:rPr kumimoji="1" lang="en-US" altLang="ja-JP" sz="1600" dirty="0"/>
                        <a:t>4</a:t>
                      </a:r>
                      <a:r>
                        <a:rPr kumimoji="1" lang="ja-JP" altLang="en-US" sz="1600" dirty="0"/>
                        <a:t>月</a:t>
                      </a:r>
                      <a:r>
                        <a:rPr kumimoji="1" lang="en-US" altLang="ja-JP" sz="1600" dirty="0"/>
                        <a:t>25</a:t>
                      </a:r>
                      <a:r>
                        <a:rPr kumimoji="1" lang="ja-JP" altLang="en-US" sz="1600" dirty="0"/>
                        <a:t>日</a:t>
                      </a:r>
                    </a:p>
                  </a:txBody>
                  <a:tcPr anchor="ctr"/>
                </a:tc>
                <a:tc>
                  <a:txBody>
                    <a:bodyPr/>
                    <a:lstStyle/>
                    <a:p>
                      <a:r>
                        <a:rPr kumimoji="1" lang="ja-JP" altLang="en-US" sz="1600" dirty="0"/>
                        <a:t>洗浄中による敷地内汚損</a:t>
                      </a:r>
                    </a:p>
                  </a:txBody>
                  <a:tcPr anchor="ctr"/>
                </a:tc>
                <a:tc>
                  <a:txBody>
                    <a:bodyPr/>
                    <a:lstStyle/>
                    <a:p>
                      <a:r>
                        <a:rPr kumimoji="1" lang="ja-JP" altLang="en-US" sz="1600" kern="1200" dirty="0">
                          <a:solidFill>
                            <a:schemeClr val="dk1"/>
                          </a:solidFill>
                          <a:latin typeface="+mn-lt"/>
                          <a:ea typeface="+mn-ea"/>
                          <a:cs typeface="+mn-cs"/>
                        </a:rPr>
                        <a:t>吹上防止未措置</a:t>
                      </a:r>
                      <a:endParaRPr kumimoji="1" lang="en-US" altLang="ja-JP" sz="1600" kern="1200" dirty="0">
                        <a:solidFill>
                          <a:schemeClr val="dk1"/>
                        </a:solidFill>
                        <a:latin typeface="+mn-lt"/>
                        <a:ea typeface="+mn-ea"/>
                        <a:cs typeface="+mn-cs"/>
                      </a:endParaRPr>
                    </a:p>
                    <a:p>
                      <a:endParaRPr kumimoji="1" lang="en-US" altLang="ja-JP" sz="1600" kern="1200" dirty="0">
                        <a:solidFill>
                          <a:schemeClr val="dk1"/>
                        </a:solidFill>
                        <a:latin typeface="+mn-lt"/>
                        <a:ea typeface="+mn-ea"/>
                        <a:cs typeface="+mn-cs"/>
                      </a:endParaRPr>
                    </a:p>
                    <a:p>
                      <a:r>
                        <a:rPr kumimoji="1" lang="ja-JP" altLang="en-US" sz="1400" kern="1200" dirty="0">
                          <a:solidFill>
                            <a:schemeClr val="dk1"/>
                          </a:solidFill>
                          <a:latin typeface="+mn-lt"/>
                          <a:ea typeface="+mn-ea"/>
                          <a:cs typeface="+mn-cs"/>
                        </a:rPr>
                        <a:t>（安全対策）</a:t>
                      </a:r>
                    </a:p>
                  </a:txBody>
                  <a:tcPr anchor="ctr"/>
                </a:tc>
                <a:tc>
                  <a:txBody>
                    <a:bodyPr/>
                    <a:lstStyle/>
                    <a:p>
                      <a:r>
                        <a:rPr kumimoji="1" lang="ja-JP" altLang="en-US" sz="1600" dirty="0"/>
                        <a:t>高圧洗浄管清掃時は空気の逃げ道を確保</a:t>
                      </a:r>
                      <a:endParaRPr kumimoji="1" lang="en-US" altLang="ja-JP" sz="1600" dirty="0"/>
                    </a:p>
                  </a:txBody>
                  <a:tcPr anchor="ctr"/>
                </a:tc>
                <a:tc>
                  <a:txBody>
                    <a:bodyPr/>
                    <a:lstStyle/>
                    <a:p>
                      <a:r>
                        <a:rPr kumimoji="1" lang="ja-JP" altLang="en-US" sz="1600" kern="1200" dirty="0">
                          <a:solidFill>
                            <a:schemeClr val="dk1"/>
                          </a:solidFill>
                          <a:latin typeface="+mn-lt"/>
                          <a:ea typeface="+mn-ea"/>
                          <a:cs typeface="+mn-cs"/>
                        </a:rPr>
                        <a:t>現場状況により吹上防止措置不可の場合は実施計画の見直しを行う</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3117021006"/>
                  </a:ext>
                </a:extLst>
              </a:tr>
              <a:tr h="1373904">
                <a:tc>
                  <a:txBody>
                    <a:bodyPr/>
                    <a:lstStyle/>
                    <a:p>
                      <a:pPr algn="ctr"/>
                      <a:r>
                        <a:rPr kumimoji="1" lang="en-US" altLang="ja-JP" sz="1600" dirty="0"/>
                        <a:t>8</a:t>
                      </a:r>
                      <a:r>
                        <a:rPr kumimoji="1" lang="ja-JP" altLang="en-US" sz="1600" dirty="0"/>
                        <a:t>月</a:t>
                      </a:r>
                      <a:r>
                        <a:rPr kumimoji="1" lang="en-US" altLang="ja-JP" sz="1600" dirty="0"/>
                        <a:t>17</a:t>
                      </a:r>
                      <a:r>
                        <a:rPr kumimoji="1" lang="ja-JP" altLang="en-US" sz="1600" dirty="0"/>
                        <a:t>日</a:t>
                      </a:r>
                    </a:p>
                  </a:txBody>
                  <a:tcPr anchor="ctr"/>
                </a:tc>
                <a:tc>
                  <a:txBody>
                    <a:bodyPr/>
                    <a:lstStyle/>
                    <a:p>
                      <a:r>
                        <a:rPr kumimoji="1" lang="ja-JP" altLang="en-US" sz="1600" dirty="0"/>
                        <a:t>資材搬出中の車両損傷</a:t>
                      </a:r>
                    </a:p>
                  </a:txBody>
                  <a:tcPr anchor="ctr"/>
                </a:tc>
                <a:tc>
                  <a:txBody>
                    <a:bodyPr/>
                    <a:lstStyle/>
                    <a:p>
                      <a:r>
                        <a:rPr kumimoji="1" lang="ja-JP" altLang="en-US" sz="1600" kern="1200" dirty="0">
                          <a:solidFill>
                            <a:schemeClr val="dk1"/>
                          </a:solidFill>
                          <a:latin typeface="+mn-lt"/>
                          <a:ea typeface="+mn-ea"/>
                          <a:cs typeface="+mn-cs"/>
                        </a:rPr>
                        <a:t>安全確認不足</a:t>
                      </a:r>
                      <a:endParaRPr kumimoji="1" lang="en-US" altLang="ja-JP" sz="1600" kern="1200" dirty="0">
                        <a:solidFill>
                          <a:schemeClr val="dk1"/>
                        </a:solidFill>
                        <a:latin typeface="+mn-lt"/>
                        <a:ea typeface="+mn-ea"/>
                        <a:cs typeface="+mn-cs"/>
                      </a:endParaRPr>
                    </a:p>
                    <a:p>
                      <a:endParaRPr kumimoji="1" lang="en-US" altLang="ja-JP" sz="1600" kern="1200" dirty="0">
                        <a:solidFill>
                          <a:schemeClr val="dk1"/>
                        </a:solidFill>
                        <a:latin typeface="+mn-lt"/>
                        <a:ea typeface="+mn-ea"/>
                        <a:cs typeface="+mn-cs"/>
                      </a:endParaRPr>
                    </a:p>
                    <a:p>
                      <a:r>
                        <a:rPr kumimoji="1" lang="ja-JP" altLang="en-US" sz="1400" kern="1200" dirty="0">
                          <a:solidFill>
                            <a:schemeClr val="dk1"/>
                          </a:solidFill>
                          <a:latin typeface="+mn-lt"/>
                          <a:ea typeface="+mn-ea"/>
                          <a:cs typeface="+mn-cs"/>
                        </a:rPr>
                        <a:t>（安全対策）</a:t>
                      </a:r>
                    </a:p>
                  </a:txBody>
                  <a:tcPr anchor="ctr"/>
                </a:tc>
                <a:tc>
                  <a:txBody>
                    <a:bodyPr/>
                    <a:lstStyle/>
                    <a:p>
                      <a:r>
                        <a:rPr kumimoji="1" lang="ja-JP" altLang="en-US" sz="1600" dirty="0"/>
                        <a:t>－</a:t>
                      </a:r>
                      <a:endParaRPr kumimoji="1" lang="en-US" altLang="ja-JP" sz="1600" dirty="0"/>
                    </a:p>
                  </a:txBody>
                  <a:tcPr anchor="ctr"/>
                </a:tc>
                <a:tc>
                  <a:txBody>
                    <a:bodyPr/>
                    <a:lstStyle/>
                    <a:p>
                      <a:r>
                        <a:rPr kumimoji="1" lang="ja-JP" altLang="en-US" sz="1600" kern="1200" dirty="0">
                          <a:solidFill>
                            <a:schemeClr val="dk1"/>
                          </a:solidFill>
                          <a:latin typeface="+mn-lt"/>
                          <a:ea typeface="+mn-ea"/>
                          <a:cs typeface="+mn-cs"/>
                        </a:rPr>
                        <a:t>安全意識向上を図るため研修実施</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1086581428"/>
                  </a:ext>
                </a:extLst>
              </a:tr>
            </a:tbl>
          </a:graphicData>
        </a:graphic>
      </p:graphicFrame>
    </p:spTree>
    <p:extLst>
      <p:ext uri="{BB962C8B-B14F-4D97-AF65-F5344CB8AC3E}">
        <p14:creationId xmlns:p14="http://schemas.microsoft.com/office/powerpoint/2010/main" val="2380340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管路（不明管閉塞：２件）</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31</a:t>
            </a:fld>
            <a:endParaRPr kumimoji="1" lang="ja-JP" altLang="en-US"/>
          </a:p>
        </p:txBody>
      </p:sp>
      <p:sp>
        <p:nvSpPr>
          <p:cNvPr id="3" name="角丸四角形 6">
            <a:extLst>
              <a:ext uri="{FF2B5EF4-FFF2-40B4-BE49-F238E27FC236}">
                <a16:creationId xmlns:a16="http://schemas.microsoft.com/office/drawing/2014/main" id="{F6EDB998-C1E2-3409-08DE-2A11C8E021A7}"/>
              </a:ext>
            </a:extLst>
          </p:cNvPr>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7" name="表 7">
            <a:extLst>
              <a:ext uri="{FF2B5EF4-FFF2-40B4-BE49-F238E27FC236}">
                <a16:creationId xmlns:a16="http://schemas.microsoft.com/office/drawing/2014/main" id="{5F539F45-0DD5-BC81-B159-2C598F0FC58C}"/>
              </a:ext>
            </a:extLst>
          </p:cNvPr>
          <p:cNvGraphicFramePr>
            <a:graphicFrameLocks noGrp="1"/>
          </p:cNvGraphicFramePr>
          <p:nvPr>
            <p:extLst>
              <p:ext uri="{D42A27DB-BD31-4B8C-83A1-F6EECF244321}">
                <p14:modId xmlns:p14="http://schemas.microsoft.com/office/powerpoint/2010/main" val="3198248067"/>
              </p:ext>
            </p:extLst>
          </p:nvPr>
        </p:nvGraphicFramePr>
        <p:xfrm>
          <a:off x="377371" y="1295775"/>
          <a:ext cx="9317347" cy="3870960"/>
        </p:xfrm>
        <a:graphic>
          <a:graphicData uri="http://schemas.openxmlformats.org/drawingml/2006/table">
            <a:tbl>
              <a:tblPr firstRow="1" bandRow="1">
                <a:tableStyleId>{5C22544A-7EE6-4342-B048-85BDC9FD1C3A}</a:tableStyleId>
              </a:tblPr>
              <a:tblGrid>
                <a:gridCol w="1133810">
                  <a:extLst>
                    <a:ext uri="{9D8B030D-6E8A-4147-A177-3AD203B41FA5}">
                      <a16:colId xmlns:a16="http://schemas.microsoft.com/office/drawing/2014/main" val="754545352"/>
                    </a:ext>
                  </a:extLst>
                </a:gridCol>
                <a:gridCol w="1171129">
                  <a:extLst>
                    <a:ext uri="{9D8B030D-6E8A-4147-A177-3AD203B41FA5}">
                      <a16:colId xmlns:a16="http://schemas.microsoft.com/office/drawing/2014/main" val="3824268222"/>
                    </a:ext>
                  </a:extLst>
                </a:gridCol>
                <a:gridCol w="1224672">
                  <a:extLst>
                    <a:ext uri="{9D8B030D-6E8A-4147-A177-3AD203B41FA5}">
                      <a16:colId xmlns:a16="http://schemas.microsoft.com/office/drawing/2014/main" val="1499176924"/>
                    </a:ext>
                  </a:extLst>
                </a:gridCol>
                <a:gridCol w="1999547">
                  <a:extLst>
                    <a:ext uri="{9D8B030D-6E8A-4147-A177-3AD203B41FA5}">
                      <a16:colId xmlns:a16="http://schemas.microsoft.com/office/drawing/2014/main" val="3392573"/>
                    </a:ext>
                  </a:extLst>
                </a:gridCol>
                <a:gridCol w="2863398">
                  <a:extLst>
                    <a:ext uri="{9D8B030D-6E8A-4147-A177-3AD203B41FA5}">
                      <a16:colId xmlns:a16="http://schemas.microsoft.com/office/drawing/2014/main" val="1002934384"/>
                    </a:ext>
                  </a:extLst>
                </a:gridCol>
                <a:gridCol w="924791">
                  <a:extLst>
                    <a:ext uri="{9D8B030D-6E8A-4147-A177-3AD203B41FA5}">
                      <a16:colId xmlns:a16="http://schemas.microsoft.com/office/drawing/2014/main" val="3227827366"/>
                    </a:ext>
                  </a:extLst>
                </a:gridCol>
              </a:tblGrid>
              <a:tr h="576568">
                <a:tc>
                  <a:txBody>
                    <a:bodyPr/>
                    <a:lstStyle/>
                    <a:p>
                      <a:pPr algn="ctr"/>
                      <a:r>
                        <a:rPr kumimoji="1" lang="ja-JP" altLang="en-US" sz="1600" dirty="0"/>
                        <a:t>発生日</a:t>
                      </a:r>
                    </a:p>
                  </a:txBody>
                  <a:tcPr anchor="ctr"/>
                </a:tc>
                <a:tc>
                  <a:txBody>
                    <a:bodyPr/>
                    <a:lstStyle/>
                    <a:p>
                      <a:pPr algn="ctr"/>
                      <a:r>
                        <a:rPr kumimoji="1" lang="ja-JP" altLang="en-US" sz="1600" dirty="0"/>
                        <a:t>概要</a:t>
                      </a:r>
                    </a:p>
                  </a:txBody>
                  <a:tcPr anchor="ctr"/>
                </a:tc>
                <a:tc>
                  <a:txBody>
                    <a:bodyPr/>
                    <a:lstStyle/>
                    <a:p>
                      <a:pPr algn="ctr"/>
                      <a:r>
                        <a:rPr kumimoji="1" lang="ja-JP" altLang="en-US" sz="1600" dirty="0"/>
                        <a:t>原因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これまでの維持管理</a:t>
                      </a:r>
                    </a:p>
                  </a:txBody>
                  <a:tcPr anchor="ctr"/>
                </a:tc>
                <a:tc>
                  <a:txBody>
                    <a:bodyPr/>
                    <a:lstStyle/>
                    <a:p>
                      <a:pPr algn="ctr"/>
                      <a:r>
                        <a:rPr kumimoji="1" lang="ja-JP" altLang="en-US" sz="1600" dirty="0"/>
                        <a:t>再発防止策</a:t>
                      </a:r>
                    </a:p>
                  </a:txBody>
                  <a:tcPr anchor="ctr"/>
                </a:tc>
                <a:tc>
                  <a:txBody>
                    <a:bodyPr/>
                    <a:lstStyle/>
                    <a:p>
                      <a:pPr algn="ctr"/>
                      <a:r>
                        <a:rPr kumimoji="1" lang="ja-JP" altLang="en-US" sz="1600" dirty="0"/>
                        <a:t>事故の程度</a:t>
                      </a:r>
                    </a:p>
                  </a:txBody>
                  <a:tcPr anchor="ctr"/>
                </a:tc>
                <a:extLst>
                  <a:ext uri="{0D108BD9-81ED-4DB2-BD59-A6C34878D82A}">
                    <a16:rowId xmlns:a16="http://schemas.microsoft.com/office/drawing/2014/main" val="1310845386"/>
                  </a:ext>
                </a:extLst>
              </a:tr>
              <a:tr h="1373904">
                <a:tc>
                  <a:txBody>
                    <a:bodyPr/>
                    <a:lstStyle/>
                    <a:p>
                      <a:pPr algn="ctr"/>
                      <a:r>
                        <a:rPr kumimoji="1" lang="en-US" altLang="ja-JP" sz="1600" dirty="0"/>
                        <a:t>7</a:t>
                      </a:r>
                      <a:r>
                        <a:rPr kumimoji="1" lang="ja-JP" altLang="en-US" sz="1600" dirty="0"/>
                        <a:t>月</a:t>
                      </a:r>
                      <a:r>
                        <a:rPr kumimoji="1" lang="en-US" altLang="ja-JP" sz="1600" dirty="0"/>
                        <a:t>13</a:t>
                      </a:r>
                      <a:r>
                        <a:rPr kumimoji="1" lang="ja-JP" altLang="en-US" sz="1600" dirty="0"/>
                        <a:t>日</a:t>
                      </a:r>
                    </a:p>
                  </a:txBody>
                  <a:tcPr anchor="ctr"/>
                </a:tc>
                <a:tc>
                  <a:txBody>
                    <a:bodyPr/>
                    <a:lstStyle/>
                    <a:p>
                      <a:r>
                        <a:rPr kumimoji="1" lang="ja-JP" altLang="en-US" sz="1600" dirty="0"/>
                        <a:t>不明管閉塞による排水不良</a:t>
                      </a:r>
                    </a:p>
                  </a:txBody>
                  <a:tcPr anchor="ctr"/>
                </a:tc>
                <a:tc>
                  <a:txBody>
                    <a:bodyPr/>
                    <a:lstStyle/>
                    <a:p>
                      <a:r>
                        <a:rPr kumimoji="1" lang="ja-JP" altLang="en-US" sz="1600" kern="1200" dirty="0">
                          <a:solidFill>
                            <a:schemeClr val="dk1"/>
                          </a:solidFill>
                          <a:latin typeface="+mn-lt"/>
                          <a:ea typeface="+mn-ea"/>
                          <a:cs typeface="+mn-cs"/>
                        </a:rPr>
                        <a:t>利用実態確認不足による土砂流入防止閉塞措置</a:t>
                      </a:r>
                      <a:endParaRPr kumimoji="1" lang="en-US" altLang="ja-JP" sz="1600" kern="1200" dirty="0">
                        <a:solidFill>
                          <a:schemeClr val="dk1"/>
                        </a:solidFill>
                        <a:latin typeface="+mn-lt"/>
                        <a:ea typeface="+mn-ea"/>
                        <a:cs typeface="+mn-cs"/>
                      </a:endParaRPr>
                    </a:p>
                    <a:p>
                      <a:endParaRPr kumimoji="1" lang="en-US" altLang="ja-JP" sz="1600" kern="1200" dirty="0">
                        <a:solidFill>
                          <a:schemeClr val="dk1"/>
                        </a:solidFill>
                        <a:latin typeface="+mn-lt"/>
                        <a:ea typeface="+mn-ea"/>
                        <a:cs typeface="+mn-cs"/>
                      </a:endParaRPr>
                    </a:p>
                    <a:p>
                      <a:r>
                        <a:rPr kumimoji="1" lang="ja-JP" altLang="en-US" sz="1200" kern="1200" dirty="0">
                          <a:solidFill>
                            <a:schemeClr val="dk1"/>
                          </a:solidFill>
                          <a:latin typeface="+mn-lt"/>
                          <a:ea typeface="+mn-ea"/>
                          <a:cs typeface="+mn-cs"/>
                        </a:rPr>
                        <a:t>（確認不足）</a:t>
                      </a:r>
                    </a:p>
                  </a:txBody>
                  <a:tcPr anchor="ctr"/>
                </a:tc>
                <a:tc>
                  <a:txBody>
                    <a:bodyPr/>
                    <a:lstStyle/>
                    <a:p>
                      <a:r>
                        <a:rPr kumimoji="1" lang="ja-JP" altLang="en-US" sz="1600" dirty="0"/>
                        <a:t>維持管理に必要となる集水ます新設</a:t>
                      </a:r>
                      <a:endParaRPr kumimoji="1" lang="en-US" altLang="ja-JP" sz="1600" dirty="0"/>
                    </a:p>
                  </a:txBody>
                  <a:tcPr anchor="ctr"/>
                </a:tc>
                <a:tc>
                  <a:txBody>
                    <a:bodyPr/>
                    <a:lstStyle/>
                    <a:p>
                      <a:r>
                        <a:rPr kumimoji="1" lang="ja-JP" altLang="en-US" sz="1600" kern="1200" dirty="0">
                          <a:solidFill>
                            <a:schemeClr val="dk1"/>
                          </a:solidFill>
                          <a:latin typeface="+mn-lt"/>
                          <a:ea typeface="+mn-ea"/>
                          <a:cs typeface="+mn-cs"/>
                        </a:rPr>
                        <a:t>不明管閉塞にあたっては、可能な限りの調査を実施し、慎重に排水利用の実態を見極めて行うものとする</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3117021006"/>
                  </a:ext>
                </a:extLst>
              </a:tr>
              <a:tr h="1373904">
                <a:tc>
                  <a:txBody>
                    <a:bodyPr/>
                    <a:lstStyle/>
                    <a:p>
                      <a:pPr algn="ctr"/>
                      <a:r>
                        <a:rPr kumimoji="1" lang="en-US" altLang="ja-JP" sz="1600" dirty="0"/>
                        <a:t>7</a:t>
                      </a:r>
                      <a:r>
                        <a:rPr kumimoji="1" lang="ja-JP" altLang="en-US" sz="1600" dirty="0"/>
                        <a:t>月</a:t>
                      </a:r>
                      <a:r>
                        <a:rPr kumimoji="1" lang="en-US" altLang="ja-JP" sz="1600" dirty="0"/>
                        <a:t>24</a:t>
                      </a:r>
                      <a:r>
                        <a:rPr kumimoji="1" lang="ja-JP" altLang="en-US" sz="1600" dirty="0"/>
                        <a:t>日</a:t>
                      </a:r>
                    </a:p>
                  </a:txBody>
                  <a:tcPr anchor="ctr"/>
                </a:tc>
                <a:tc>
                  <a:txBody>
                    <a:bodyPr/>
                    <a:lstStyle/>
                    <a:p>
                      <a:r>
                        <a:rPr kumimoji="1" lang="ja-JP" altLang="en-US" sz="1600" dirty="0"/>
                        <a:t>側溝排水閉塞による排水不良</a:t>
                      </a:r>
                    </a:p>
                  </a:txBody>
                  <a:tcPr anchor="ctr"/>
                </a:tc>
                <a:tc>
                  <a:txBody>
                    <a:bodyPr/>
                    <a:lstStyle/>
                    <a:p>
                      <a:r>
                        <a:rPr kumimoji="1" lang="ja-JP" altLang="en-US" sz="1600" kern="1200" dirty="0">
                          <a:solidFill>
                            <a:schemeClr val="dk1"/>
                          </a:solidFill>
                          <a:latin typeface="+mn-lt"/>
                          <a:ea typeface="+mn-ea"/>
                          <a:cs typeface="+mn-cs"/>
                        </a:rPr>
                        <a:t>マンホール目地不良</a:t>
                      </a:r>
                      <a:endParaRPr kumimoji="1" lang="en-US" altLang="ja-JP" sz="1600" kern="1200" dirty="0">
                        <a:solidFill>
                          <a:schemeClr val="dk1"/>
                        </a:solidFill>
                        <a:latin typeface="+mn-lt"/>
                        <a:ea typeface="+mn-ea"/>
                        <a:cs typeface="+mn-cs"/>
                      </a:endParaRPr>
                    </a:p>
                    <a:p>
                      <a:endParaRPr kumimoji="1" lang="en-US" altLang="ja-JP" sz="1600" kern="1200" dirty="0">
                        <a:solidFill>
                          <a:schemeClr val="dk1"/>
                        </a:solidFill>
                        <a:latin typeface="+mn-lt"/>
                        <a:ea typeface="+mn-ea"/>
                        <a:cs typeface="+mn-cs"/>
                      </a:endParaRPr>
                    </a:p>
                    <a:p>
                      <a:r>
                        <a:rPr kumimoji="1" lang="ja-JP" altLang="en-US" sz="1200" kern="1200" dirty="0">
                          <a:solidFill>
                            <a:schemeClr val="dk1"/>
                          </a:solidFill>
                          <a:latin typeface="+mn-lt"/>
                          <a:ea typeface="+mn-ea"/>
                          <a:cs typeface="+mn-cs"/>
                        </a:rPr>
                        <a:t>（確認不足）</a:t>
                      </a:r>
                    </a:p>
                  </a:txBody>
                  <a:tcPr anchor="ctr"/>
                </a:tc>
                <a:tc>
                  <a:txBody>
                    <a:bodyPr/>
                    <a:lstStyle/>
                    <a:p>
                      <a:r>
                        <a:rPr kumimoji="1" lang="ja-JP" altLang="en-US" sz="1600" dirty="0"/>
                        <a:t>水路敷舗装不具合による会所修繕</a:t>
                      </a:r>
                      <a:endParaRPr kumimoji="1" lang="en-US" altLang="ja-JP" sz="1600" dirty="0"/>
                    </a:p>
                  </a:txBody>
                  <a:tcPr anchor="ctr"/>
                </a:tc>
                <a:tc>
                  <a:txBody>
                    <a:bodyPr/>
                    <a:lstStyle/>
                    <a:p>
                      <a:r>
                        <a:rPr kumimoji="1" lang="ja-JP" altLang="en-US" sz="1600" kern="1200" dirty="0">
                          <a:solidFill>
                            <a:schemeClr val="dk1"/>
                          </a:solidFill>
                          <a:latin typeface="+mn-lt"/>
                          <a:ea typeface="+mn-ea"/>
                          <a:cs typeface="+mn-cs"/>
                        </a:rPr>
                        <a:t>会所壁面の清掃等を行い、点検鏡等で目視により十分な確認を行うとともに、周囲の確認ができる排水口や点検口に水を流し、接続先及び振動音等により、接続先を確認する</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1086581428"/>
                  </a:ext>
                </a:extLst>
              </a:tr>
            </a:tbl>
          </a:graphicData>
        </a:graphic>
      </p:graphicFrame>
    </p:spTree>
    <p:extLst>
      <p:ext uri="{BB962C8B-B14F-4D97-AF65-F5344CB8AC3E}">
        <p14:creationId xmlns:p14="http://schemas.microsoft.com/office/powerpoint/2010/main" val="3639987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処理場・抽水所①</a:t>
            </a:r>
          </a:p>
        </p:txBody>
      </p:sp>
      <p:graphicFrame>
        <p:nvGraphicFramePr>
          <p:cNvPr id="4" name="表 3"/>
          <p:cNvGraphicFramePr>
            <a:graphicFrameLocks noGrp="1"/>
          </p:cNvGraphicFramePr>
          <p:nvPr>
            <p:extLst>
              <p:ext uri="{D42A27DB-BD31-4B8C-83A1-F6EECF244321}">
                <p14:modId xmlns:p14="http://schemas.microsoft.com/office/powerpoint/2010/main" val="3883788844"/>
              </p:ext>
            </p:extLst>
          </p:nvPr>
        </p:nvGraphicFramePr>
        <p:xfrm>
          <a:off x="506004" y="1386406"/>
          <a:ext cx="8882744" cy="2290662"/>
        </p:xfrm>
        <a:graphic>
          <a:graphicData uri="http://schemas.openxmlformats.org/drawingml/2006/table">
            <a:tbl>
              <a:tblPr firstRow="1" bandRow="1">
                <a:tableStyleId>{5C22544A-7EE6-4342-B048-85BDC9FD1C3A}</a:tableStyleId>
              </a:tblPr>
              <a:tblGrid>
                <a:gridCol w="1037046">
                  <a:extLst>
                    <a:ext uri="{9D8B030D-6E8A-4147-A177-3AD203B41FA5}">
                      <a16:colId xmlns:a16="http://schemas.microsoft.com/office/drawing/2014/main" val="1716734234"/>
                    </a:ext>
                  </a:extLst>
                </a:gridCol>
                <a:gridCol w="1814747">
                  <a:extLst>
                    <a:ext uri="{9D8B030D-6E8A-4147-A177-3AD203B41FA5}">
                      <a16:colId xmlns:a16="http://schemas.microsoft.com/office/drawing/2014/main" val="3868781665"/>
                    </a:ext>
                  </a:extLst>
                </a:gridCol>
                <a:gridCol w="1439055">
                  <a:extLst>
                    <a:ext uri="{9D8B030D-6E8A-4147-A177-3AD203B41FA5}">
                      <a16:colId xmlns:a16="http://schemas.microsoft.com/office/drawing/2014/main" val="3511961762"/>
                    </a:ext>
                  </a:extLst>
                </a:gridCol>
                <a:gridCol w="1136765">
                  <a:extLst>
                    <a:ext uri="{9D8B030D-6E8A-4147-A177-3AD203B41FA5}">
                      <a16:colId xmlns:a16="http://schemas.microsoft.com/office/drawing/2014/main" val="504868622"/>
                    </a:ext>
                  </a:extLst>
                </a:gridCol>
                <a:gridCol w="2483760">
                  <a:extLst>
                    <a:ext uri="{9D8B030D-6E8A-4147-A177-3AD203B41FA5}">
                      <a16:colId xmlns:a16="http://schemas.microsoft.com/office/drawing/2014/main" val="3548261750"/>
                    </a:ext>
                  </a:extLst>
                </a:gridCol>
                <a:gridCol w="971371">
                  <a:extLst>
                    <a:ext uri="{9D8B030D-6E8A-4147-A177-3AD203B41FA5}">
                      <a16:colId xmlns:a16="http://schemas.microsoft.com/office/drawing/2014/main" val="2327673157"/>
                    </a:ext>
                  </a:extLst>
                </a:gridCol>
              </a:tblGrid>
              <a:tr h="555594">
                <a:tc>
                  <a:txBody>
                    <a:bodyPr/>
                    <a:lstStyle/>
                    <a:p>
                      <a:pPr algn="ctr"/>
                      <a:r>
                        <a:rPr kumimoji="1" lang="ja-JP" altLang="en-US" sz="1600" dirty="0"/>
                        <a:t>発生日</a:t>
                      </a:r>
                    </a:p>
                  </a:txBody>
                  <a:tcPr anchor="ctr"/>
                </a:tc>
                <a:tc>
                  <a:txBody>
                    <a:bodyPr/>
                    <a:lstStyle/>
                    <a:p>
                      <a:pPr algn="ctr"/>
                      <a:r>
                        <a:rPr kumimoji="1" lang="ja-JP" altLang="en-US" sz="1600" dirty="0"/>
                        <a:t>概要</a:t>
                      </a:r>
                    </a:p>
                  </a:txBody>
                  <a:tcPr anchor="ctr"/>
                </a:tc>
                <a:tc>
                  <a:txBody>
                    <a:bodyPr/>
                    <a:lstStyle/>
                    <a:p>
                      <a:pPr algn="ctr"/>
                      <a:r>
                        <a:rPr kumimoji="1" lang="ja-JP" altLang="en-US" sz="1600" dirty="0"/>
                        <a:t>原因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これまでの維持管理</a:t>
                      </a:r>
                    </a:p>
                  </a:txBody>
                  <a:tcPr anchor="ctr"/>
                </a:tc>
                <a:tc>
                  <a:txBody>
                    <a:bodyPr/>
                    <a:lstStyle/>
                    <a:p>
                      <a:pPr algn="ctr"/>
                      <a:r>
                        <a:rPr kumimoji="1" lang="ja-JP" altLang="en-US" sz="1600" dirty="0"/>
                        <a:t>再発防止策</a:t>
                      </a:r>
                    </a:p>
                  </a:txBody>
                  <a:tcPr anchor="ctr"/>
                </a:tc>
                <a:tc>
                  <a:txBody>
                    <a:bodyPr/>
                    <a:lstStyle/>
                    <a:p>
                      <a:pPr algn="ctr"/>
                      <a:r>
                        <a:rPr kumimoji="1" lang="ja-JP" altLang="en-US" sz="1600" dirty="0"/>
                        <a:t>事故の程度</a:t>
                      </a:r>
                    </a:p>
                  </a:txBody>
                  <a:tcPr anchor="ctr"/>
                </a:tc>
                <a:extLst>
                  <a:ext uri="{0D108BD9-81ED-4DB2-BD59-A6C34878D82A}">
                    <a16:rowId xmlns:a16="http://schemas.microsoft.com/office/drawing/2014/main" val="1167308062"/>
                  </a:ext>
                </a:extLst>
              </a:tr>
              <a:tr h="1711542">
                <a:tc>
                  <a:txBody>
                    <a:bodyPr/>
                    <a:lstStyle/>
                    <a:p>
                      <a:pPr algn="ctr"/>
                      <a:r>
                        <a:rPr kumimoji="1" lang="en-US" altLang="ja-JP" sz="1600" dirty="0"/>
                        <a:t>4</a:t>
                      </a:r>
                      <a:r>
                        <a:rPr kumimoji="1" lang="ja-JP" altLang="en-US" sz="1600" dirty="0"/>
                        <a:t>月</a:t>
                      </a:r>
                      <a:r>
                        <a:rPr kumimoji="1" lang="en-US" altLang="ja-JP" sz="1600" dirty="0"/>
                        <a:t>21</a:t>
                      </a:r>
                      <a:r>
                        <a:rPr kumimoji="1" lang="ja-JP" altLang="en-US" sz="1600" dirty="0"/>
                        <a:t>日</a:t>
                      </a:r>
                    </a:p>
                  </a:txBody>
                  <a:tcPr anchor="ctr"/>
                </a:tc>
                <a:tc>
                  <a:txBody>
                    <a:bodyPr/>
                    <a:lstStyle/>
                    <a:p>
                      <a:r>
                        <a:rPr kumimoji="1" lang="ja-JP" altLang="en-US" sz="1600" dirty="0"/>
                        <a:t>場内にある樹木の剪定作業中、場外への枝落下による接触転倒被災</a:t>
                      </a:r>
                    </a:p>
                  </a:txBody>
                  <a:tcPr anchor="ctr"/>
                </a:tc>
                <a:tc>
                  <a:txBody>
                    <a:bodyPr/>
                    <a:lstStyle/>
                    <a:p>
                      <a:r>
                        <a:rPr kumimoji="1" lang="ja-JP" altLang="en-US" sz="1600" kern="1200" dirty="0">
                          <a:solidFill>
                            <a:schemeClr val="dk1"/>
                          </a:solidFill>
                          <a:latin typeface="+mn-lt"/>
                          <a:ea typeface="+mn-ea"/>
                          <a:cs typeface="+mn-cs"/>
                        </a:rPr>
                        <a:t>作業手順書確認不足、安全確認不足</a:t>
                      </a:r>
                      <a:endParaRPr kumimoji="1" lang="en-US" altLang="ja-JP" sz="1600" kern="1200" dirty="0">
                        <a:solidFill>
                          <a:schemeClr val="dk1"/>
                        </a:solidFill>
                        <a:latin typeface="+mn-lt"/>
                        <a:ea typeface="+mn-ea"/>
                        <a:cs typeface="+mn-cs"/>
                      </a:endParaRPr>
                    </a:p>
                    <a:p>
                      <a:endParaRPr kumimoji="1" lang="en-US" altLang="ja-JP" sz="1600" kern="1200" dirty="0">
                        <a:solidFill>
                          <a:schemeClr val="dk1"/>
                        </a:solidFill>
                        <a:latin typeface="+mn-lt"/>
                        <a:ea typeface="+mn-ea"/>
                        <a:cs typeface="+mn-cs"/>
                      </a:endParaRPr>
                    </a:p>
                    <a:p>
                      <a:r>
                        <a:rPr kumimoji="1" lang="ja-JP" altLang="en-US" sz="1400" kern="1200" dirty="0">
                          <a:solidFill>
                            <a:schemeClr val="dk1"/>
                          </a:solidFill>
                          <a:latin typeface="+mn-lt"/>
                          <a:ea typeface="+mn-ea"/>
                          <a:cs typeface="+mn-cs"/>
                        </a:rPr>
                        <a:t>（安全確認）</a:t>
                      </a:r>
                    </a:p>
                  </a:txBody>
                  <a:tcPr anchor="ctr"/>
                </a:tc>
                <a:tc>
                  <a:txBody>
                    <a:bodyPr/>
                    <a:lstStyle/>
                    <a:p>
                      <a:pPr algn="ctr"/>
                      <a:r>
                        <a:rPr kumimoji="1" lang="ja-JP" altLang="en-US" sz="1600" dirty="0"/>
                        <a:t>ー</a:t>
                      </a:r>
                      <a:endParaRPr kumimoji="1" lang="en-US" altLang="ja-JP" sz="1600" dirty="0"/>
                    </a:p>
                  </a:txBody>
                  <a:tcPr anchor="ctr"/>
                </a:tc>
                <a:tc>
                  <a:txBody>
                    <a:bodyPr/>
                    <a:lstStyle/>
                    <a:p>
                      <a:pPr algn="l"/>
                      <a:r>
                        <a:rPr kumimoji="1" lang="ja-JP" altLang="en-US" sz="1600" dirty="0"/>
                        <a:t>作業手順書に則った作業を行い、枝葉作業実施時は誘導員、監視員の合図により開始する。</a:t>
                      </a:r>
                    </a:p>
                  </a:txBody>
                  <a:tcPr anchor="ctr"/>
                </a:tc>
                <a:tc>
                  <a:txBody>
                    <a:bodyPr/>
                    <a:lstStyle/>
                    <a:p>
                      <a:pPr algn="ctr"/>
                      <a:r>
                        <a:rPr kumimoji="1" lang="ja-JP" altLang="en-US" sz="1600" dirty="0"/>
                        <a:t>小</a:t>
                      </a:r>
                    </a:p>
                  </a:txBody>
                  <a:tcPr anchor="ctr"/>
                </a:tc>
                <a:extLst>
                  <a:ext uri="{0D108BD9-81ED-4DB2-BD59-A6C34878D82A}">
                    <a16:rowId xmlns:a16="http://schemas.microsoft.com/office/drawing/2014/main" val="4125272486"/>
                  </a:ext>
                </a:extLst>
              </a:tr>
            </a:tbl>
          </a:graphicData>
        </a:graphic>
      </p:graphicFrame>
      <p:sp>
        <p:nvSpPr>
          <p:cNvPr id="5" name="角丸四角形 4"/>
          <p:cNvSpPr/>
          <p:nvPr/>
        </p:nvSpPr>
        <p:spPr>
          <a:xfrm>
            <a:off x="72908" y="96839"/>
            <a:ext cx="943685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32</a:t>
            </a:fld>
            <a:endParaRPr kumimoji="1" lang="ja-JP" altLang="en-US"/>
          </a:p>
        </p:txBody>
      </p:sp>
    </p:spTree>
    <p:extLst>
      <p:ext uri="{BB962C8B-B14F-4D97-AF65-F5344CB8AC3E}">
        <p14:creationId xmlns:p14="http://schemas.microsoft.com/office/powerpoint/2010/main" val="3811833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（参考）</a:t>
            </a:r>
            <a:r>
              <a:rPr lang="en-US" altLang="ja-JP" sz="2275" dirty="0">
                <a:solidFill>
                  <a:schemeClr val="bg1"/>
                </a:solidFill>
                <a:latin typeface="HGP創英角ｺﾞｼｯｸUB" panose="020B0900000000000000" pitchFamily="50" charset="-128"/>
                <a:ea typeface="HGP創英角ｺﾞｼｯｸUB" panose="020B0900000000000000" pitchFamily="50" charset="-128"/>
              </a:rPr>
              <a:t>H29-R5</a:t>
            </a: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事故発生件数</a:t>
            </a:r>
          </a:p>
        </p:txBody>
      </p:sp>
      <p:sp>
        <p:nvSpPr>
          <p:cNvPr id="5" name="角丸四角形 4"/>
          <p:cNvSpPr/>
          <p:nvPr/>
        </p:nvSpPr>
        <p:spPr>
          <a:xfrm>
            <a:off x="72908" y="96839"/>
            <a:ext cx="897965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５．包括委託に関連する事故発生状況（過年度比較）</a:t>
            </a:r>
            <a:endParaRPr lang="en-US" altLang="ja-JP" sz="2275" dirty="0">
              <a:solidFill>
                <a:schemeClr val="tx1"/>
              </a:solidFill>
              <a:latin typeface="HGPｺﾞｼｯｸE" panose="020B0900000000000000" pitchFamily="50" charset="-128"/>
              <a:ea typeface="HGPｺﾞｼｯｸE" panose="020B0900000000000000" pitchFamily="50" charset="-128"/>
            </a:endParaRP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33</a:t>
            </a:fld>
            <a:endParaRPr kumimoji="1" lang="ja-JP" altLang="en-US"/>
          </a:p>
        </p:txBody>
      </p:sp>
      <p:graphicFrame>
        <p:nvGraphicFramePr>
          <p:cNvPr id="15" name="表 14"/>
          <p:cNvGraphicFramePr>
            <a:graphicFrameLocks noGrp="1"/>
          </p:cNvGraphicFramePr>
          <p:nvPr>
            <p:extLst>
              <p:ext uri="{D42A27DB-BD31-4B8C-83A1-F6EECF244321}">
                <p14:modId xmlns:p14="http://schemas.microsoft.com/office/powerpoint/2010/main" val="2281557807"/>
              </p:ext>
            </p:extLst>
          </p:nvPr>
        </p:nvGraphicFramePr>
        <p:xfrm>
          <a:off x="609601" y="1560260"/>
          <a:ext cx="8863586" cy="4817246"/>
        </p:xfrm>
        <a:graphic>
          <a:graphicData uri="http://schemas.openxmlformats.org/drawingml/2006/table">
            <a:tbl>
              <a:tblPr firstRow="1" bandRow="1">
                <a:tableStyleId>{5C22544A-7EE6-4342-B048-85BDC9FD1C3A}</a:tableStyleId>
              </a:tblPr>
              <a:tblGrid>
                <a:gridCol w="1158794">
                  <a:extLst>
                    <a:ext uri="{9D8B030D-6E8A-4147-A177-3AD203B41FA5}">
                      <a16:colId xmlns:a16="http://schemas.microsoft.com/office/drawing/2014/main" val="1716734234"/>
                    </a:ext>
                  </a:extLst>
                </a:gridCol>
                <a:gridCol w="614968">
                  <a:extLst>
                    <a:ext uri="{9D8B030D-6E8A-4147-A177-3AD203B41FA5}">
                      <a16:colId xmlns:a16="http://schemas.microsoft.com/office/drawing/2014/main" val="2051590404"/>
                    </a:ext>
                  </a:extLst>
                </a:gridCol>
                <a:gridCol w="1012832">
                  <a:extLst>
                    <a:ext uri="{9D8B030D-6E8A-4147-A177-3AD203B41FA5}">
                      <a16:colId xmlns:a16="http://schemas.microsoft.com/office/drawing/2014/main" val="3868781665"/>
                    </a:ext>
                  </a:extLst>
                </a:gridCol>
                <a:gridCol w="1012832">
                  <a:extLst>
                    <a:ext uri="{9D8B030D-6E8A-4147-A177-3AD203B41FA5}">
                      <a16:colId xmlns:a16="http://schemas.microsoft.com/office/drawing/2014/main" val="3511961762"/>
                    </a:ext>
                  </a:extLst>
                </a:gridCol>
                <a:gridCol w="1012832">
                  <a:extLst>
                    <a:ext uri="{9D8B030D-6E8A-4147-A177-3AD203B41FA5}">
                      <a16:colId xmlns:a16="http://schemas.microsoft.com/office/drawing/2014/main" val="504868622"/>
                    </a:ext>
                  </a:extLst>
                </a:gridCol>
                <a:gridCol w="1012832">
                  <a:extLst>
                    <a:ext uri="{9D8B030D-6E8A-4147-A177-3AD203B41FA5}">
                      <a16:colId xmlns:a16="http://schemas.microsoft.com/office/drawing/2014/main" val="2982441979"/>
                    </a:ext>
                  </a:extLst>
                </a:gridCol>
                <a:gridCol w="1012832">
                  <a:extLst>
                    <a:ext uri="{9D8B030D-6E8A-4147-A177-3AD203B41FA5}">
                      <a16:colId xmlns:a16="http://schemas.microsoft.com/office/drawing/2014/main" val="3548261750"/>
                    </a:ext>
                  </a:extLst>
                </a:gridCol>
                <a:gridCol w="1012832">
                  <a:extLst>
                    <a:ext uri="{9D8B030D-6E8A-4147-A177-3AD203B41FA5}">
                      <a16:colId xmlns:a16="http://schemas.microsoft.com/office/drawing/2014/main" val="577235993"/>
                    </a:ext>
                  </a:extLst>
                </a:gridCol>
                <a:gridCol w="1012832">
                  <a:extLst>
                    <a:ext uri="{9D8B030D-6E8A-4147-A177-3AD203B41FA5}">
                      <a16:colId xmlns:a16="http://schemas.microsoft.com/office/drawing/2014/main" val="1701486977"/>
                    </a:ext>
                  </a:extLst>
                </a:gridCol>
              </a:tblGrid>
              <a:tr h="555594">
                <a:tc>
                  <a:txBody>
                    <a:bodyPr/>
                    <a:lstStyle/>
                    <a:p>
                      <a:pPr algn="ctr"/>
                      <a:endParaRPr kumimoji="1" lang="ja-JP" altLang="en-US" sz="1600" dirty="0"/>
                    </a:p>
                  </a:txBody>
                  <a:tcPr anchor="ctr"/>
                </a:tc>
                <a:tc>
                  <a:txBody>
                    <a:bodyPr/>
                    <a:lstStyle/>
                    <a:p>
                      <a:pPr algn="ctr"/>
                      <a:endParaRPr kumimoji="1" lang="ja-JP" altLang="en-US" sz="1600" dirty="0"/>
                    </a:p>
                  </a:txBody>
                  <a:tcPr anchor="ctr"/>
                </a:tc>
                <a:tc>
                  <a:txBody>
                    <a:bodyPr/>
                    <a:lstStyle/>
                    <a:p>
                      <a:pPr algn="ctr"/>
                      <a:r>
                        <a:rPr kumimoji="1" lang="en-US" altLang="ja-JP" sz="1600" dirty="0"/>
                        <a:t>H29</a:t>
                      </a:r>
                      <a:endParaRPr kumimoji="1" lang="ja-JP" altLang="en-US" sz="1600" dirty="0"/>
                    </a:p>
                  </a:txBody>
                  <a:tcPr anchor="ctr"/>
                </a:tc>
                <a:tc>
                  <a:txBody>
                    <a:bodyPr/>
                    <a:lstStyle/>
                    <a:p>
                      <a:pPr algn="ctr"/>
                      <a:r>
                        <a:rPr kumimoji="1" lang="en-US" altLang="ja-JP" sz="1600" dirty="0"/>
                        <a:t>H30</a:t>
                      </a:r>
                      <a:endParaRPr kumimoji="1" lang="ja-JP"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R1</a:t>
                      </a:r>
                      <a:endParaRPr kumimoji="1" lang="ja-JP"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R2</a:t>
                      </a:r>
                      <a:endParaRPr kumimoji="1" lang="ja-JP" altLang="en-US" sz="1600" dirty="0"/>
                    </a:p>
                  </a:txBody>
                  <a:tcPr anchor="ctr"/>
                </a:tc>
                <a:tc>
                  <a:txBody>
                    <a:bodyPr/>
                    <a:lstStyle/>
                    <a:p>
                      <a:pPr algn="ctr"/>
                      <a:r>
                        <a:rPr kumimoji="1" lang="en-US" altLang="ja-JP" sz="1600" dirty="0"/>
                        <a:t>R3</a:t>
                      </a:r>
                      <a:endParaRPr kumimoji="1" lang="ja-JP" altLang="en-US" sz="1600" dirty="0"/>
                    </a:p>
                  </a:txBody>
                  <a:tcPr anchor="ctr">
                    <a:lnR w="38100" cap="flat" cmpd="sng" algn="ctr">
                      <a:solidFill>
                        <a:schemeClr val="bg1"/>
                      </a:solidFill>
                      <a:prstDash val="solid"/>
                      <a:round/>
                      <a:headEnd type="none" w="med" len="med"/>
                      <a:tailEnd type="none" w="med" len="med"/>
                    </a:lnR>
                  </a:tcPr>
                </a:tc>
                <a:tc>
                  <a:txBody>
                    <a:bodyPr/>
                    <a:lstStyle/>
                    <a:p>
                      <a:pPr algn="ctr"/>
                      <a:r>
                        <a:rPr kumimoji="1" lang="en-US" altLang="ja-JP" sz="1600" dirty="0"/>
                        <a:t>R4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R5</a:t>
                      </a: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67308062"/>
                  </a:ext>
                </a:extLst>
              </a:tr>
              <a:tr h="471740">
                <a:tc rowSpan="3">
                  <a:txBody>
                    <a:bodyPr/>
                    <a:lstStyle/>
                    <a:p>
                      <a:pPr algn="ctr"/>
                      <a:r>
                        <a:rPr kumimoji="1" lang="ja-JP" altLang="en-US" sz="1600" dirty="0"/>
                        <a:t>管路</a:t>
                      </a:r>
                    </a:p>
                  </a:txBody>
                  <a:tcPr anchor="ctr">
                    <a:lnB w="38100" cap="flat" cmpd="sng" algn="ctr">
                      <a:solidFill>
                        <a:schemeClr val="bg1"/>
                      </a:solidFill>
                      <a:prstDash val="solid"/>
                      <a:round/>
                      <a:headEnd type="none" w="med" len="med"/>
                      <a:tailEnd type="none" w="med" len="med"/>
                    </a:lnB>
                  </a:tcPr>
                </a:tc>
                <a:tc>
                  <a:txBody>
                    <a:bodyPr/>
                    <a:lstStyle/>
                    <a:p>
                      <a:pPr algn="ctr"/>
                      <a:r>
                        <a:rPr kumimoji="1" lang="ja-JP" altLang="en-US" sz="1600" dirty="0"/>
                        <a:t>大</a:t>
                      </a:r>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800" dirty="0"/>
                        <a:t>０</a:t>
                      </a:r>
                    </a:p>
                  </a:txBody>
                  <a:tcPr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06528898"/>
                  </a:ext>
                </a:extLst>
              </a:tr>
              <a:tr h="474405">
                <a:tc vMerge="1">
                  <a:txBody>
                    <a:bodyPr/>
                    <a:lstStyle/>
                    <a:p>
                      <a:endParaRPr kumimoji="1" lang="ja-JP" altLang="en-US"/>
                    </a:p>
                  </a:txBody>
                  <a:tcPr/>
                </a:tc>
                <a:tc>
                  <a:txBody>
                    <a:bodyPr/>
                    <a:lstStyle/>
                    <a:p>
                      <a:pPr algn="ctr"/>
                      <a:r>
                        <a:rPr kumimoji="1" lang="ja-JP" altLang="en-US" sz="1600" dirty="0"/>
                        <a:t>中</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800" dirty="0"/>
                        <a:t>０</a:t>
                      </a: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38134801"/>
                  </a:ext>
                </a:extLst>
              </a:tr>
              <a:tr h="474405">
                <a:tc vMerge="1">
                  <a:txBody>
                    <a:bodyPr/>
                    <a:lstStyle/>
                    <a:p>
                      <a:endParaRPr kumimoji="1" lang="ja-JP" altLang="en-US"/>
                    </a:p>
                  </a:txBody>
                  <a:tcPr/>
                </a:tc>
                <a:tc>
                  <a:txBody>
                    <a:bodyPr/>
                    <a:lstStyle/>
                    <a:p>
                      <a:pPr algn="ctr"/>
                      <a:r>
                        <a:rPr kumimoji="1" lang="ja-JP" altLang="en-US" sz="1600" dirty="0"/>
                        <a:t>小</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13</a:t>
                      </a:r>
                      <a:endParaRPr kumimoji="1" lang="ja-JP" altLang="en-US" sz="18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5</a:t>
                      </a:r>
                      <a:endParaRPr kumimoji="1" lang="ja-JP" altLang="en-US" sz="18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2</a:t>
                      </a:r>
                      <a:endParaRPr kumimoji="1" lang="ja-JP" altLang="en-US" sz="18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6</a:t>
                      </a:r>
                      <a:endParaRPr kumimoji="1" lang="ja-JP" altLang="en-US" sz="18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2</a:t>
                      </a:r>
                      <a:endParaRPr kumimoji="1" lang="ja-JP" altLang="en-US" sz="1800" dirty="0"/>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12</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t>19</a:t>
                      </a:r>
                      <a:endParaRPr kumimoji="1" lang="ja-JP" altLang="en-US" sz="1800" dirty="0"/>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67079468"/>
                  </a:ext>
                </a:extLst>
              </a:tr>
              <a:tr h="517133">
                <a:tc rowSpan="3">
                  <a:txBody>
                    <a:bodyPr/>
                    <a:lstStyle/>
                    <a:p>
                      <a:pPr algn="ctr"/>
                      <a:r>
                        <a:rPr kumimoji="1" lang="ja-JP" altLang="en-US" sz="1600" dirty="0"/>
                        <a:t>処理場</a:t>
                      </a:r>
                      <a:endParaRPr kumimoji="1" lang="en-US" altLang="ja-JP" sz="1600" dirty="0"/>
                    </a:p>
                    <a:p>
                      <a:pPr algn="ctr"/>
                      <a:r>
                        <a:rPr kumimoji="1" lang="ja-JP" altLang="en-US" sz="1600" dirty="0"/>
                        <a:t>・抽水所</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ja-JP" altLang="en-US" sz="1600" dirty="0"/>
                        <a:t>大</a:t>
                      </a: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800" dirty="0"/>
                        <a:t>０</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63939902"/>
                  </a:ext>
                </a:extLst>
              </a:tr>
              <a:tr h="451709">
                <a:tc vMerge="1">
                  <a:txBody>
                    <a:bodyPr/>
                    <a:lstStyle/>
                    <a:p>
                      <a:endParaRPr kumimoji="1" lang="ja-JP" altLang="en-US"/>
                    </a:p>
                  </a:txBody>
                  <a:tcPr/>
                </a:tc>
                <a:tc>
                  <a:txBody>
                    <a:bodyPr/>
                    <a:lstStyle/>
                    <a:p>
                      <a:pPr algn="ctr"/>
                      <a:r>
                        <a:rPr kumimoji="1" lang="ja-JP" altLang="en-US" sz="1600" dirty="0"/>
                        <a:t>中</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1</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1</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2</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４</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１</a:t>
                      </a: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２</a:t>
                      </a:r>
                      <a:endParaRPr kumimoji="1" lang="en-US" altLang="ja-JP" sz="18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０</a:t>
                      </a:r>
                      <a:endParaRPr kumimoji="1" lang="en-US" altLang="ja-JP" sz="1800" dirty="0">
                        <a:solidFill>
                          <a:schemeClr val="tx1"/>
                        </a:solidFill>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3847249"/>
                  </a:ext>
                </a:extLst>
              </a:tr>
              <a:tr h="451709">
                <a:tc vMerge="1">
                  <a:txBody>
                    <a:bodyPr/>
                    <a:lstStyle/>
                    <a:p>
                      <a:endParaRPr kumimoji="1" lang="ja-JP" altLang="en-US"/>
                    </a:p>
                  </a:txBody>
                  <a:tcPr/>
                </a:tc>
                <a:tc>
                  <a:txBody>
                    <a:bodyPr/>
                    <a:lstStyle/>
                    <a:p>
                      <a:pPr algn="ctr"/>
                      <a:r>
                        <a:rPr kumimoji="1" lang="ja-JP" altLang="en-US" sz="1600" dirty="0"/>
                        <a:t>小</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ja-JP" altLang="en-US" sz="1800" dirty="0">
                          <a:solidFill>
                            <a:schemeClr val="tx1"/>
                          </a:solidFill>
                        </a:rPr>
                        <a:t>２</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3</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3</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0</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0</a:t>
                      </a:r>
                      <a:endParaRPr kumimoji="1" lang="ja-JP" altLang="en-US" sz="1800" dirty="0">
                        <a:solidFill>
                          <a:schemeClr val="tx1"/>
                        </a:solidFill>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1</a:t>
                      </a: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0210358"/>
                  </a:ext>
                </a:extLst>
              </a:tr>
              <a:tr h="388353">
                <a:tc rowSpan="3">
                  <a:txBody>
                    <a:bodyPr/>
                    <a:lstStyle/>
                    <a:p>
                      <a:pPr algn="ctr"/>
                      <a:r>
                        <a:rPr kumimoji="1" lang="ja-JP" altLang="en-US" sz="1600" dirty="0"/>
                        <a:t>合計</a:t>
                      </a:r>
                    </a:p>
                  </a:txBody>
                  <a:tcPr anchor="ctr">
                    <a:lnT w="38100" cap="flat" cmpd="sng" algn="ctr">
                      <a:solidFill>
                        <a:schemeClr val="bg1"/>
                      </a:solidFill>
                      <a:prstDash val="solid"/>
                      <a:round/>
                      <a:headEnd type="none" w="med" len="med"/>
                      <a:tailEnd type="none" w="med" len="med"/>
                    </a:lnT>
                  </a:tcPr>
                </a:tc>
                <a:tc>
                  <a:txBody>
                    <a:bodyPr/>
                    <a:lstStyle/>
                    <a:p>
                      <a:pPr algn="ctr"/>
                      <a:r>
                        <a:rPr kumimoji="1" lang="ja-JP" altLang="en-US" sz="1600" dirty="0"/>
                        <a:t>大</a:t>
                      </a: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t>0</a:t>
                      </a:r>
                      <a:endParaRPr kumimoji="1" lang="ja-JP" alt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800" dirty="0"/>
                        <a:t>０</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2191655"/>
                  </a:ext>
                </a:extLst>
              </a:tr>
              <a:tr h="516099">
                <a:tc vMerge="1">
                  <a:txBody>
                    <a:bodyPr/>
                    <a:lstStyle/>
                    <a:p>
                      <a:endParaRPr kumimoji="1" lang="ja-JP" altLang="en-US"/>
                    </a:p>
                  </a:txBody>
                  <a:tcPr/>
                </a:tc>
                <a:tc>
                  <a:txBody>
                    <a:bodyPr/>
                    <a:lstStyle/>
                    <a:p>
                      <a:pPr algn="ctr"/>
                      <a:r>
                        <a:rPr kumimoji="1" lang="ja-JP" altLang="en-US" sz="1600" dirty="0"/>
                        <a:t>中</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1</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1</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rPr>
                        <a:t>2</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４</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１</a:t>
                      </a: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２</a:t>
                      </a:r>
                      <a:endParaRPr kumimoji="1" lang="en-US" altLang="ja-JP" sz="18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０</a:t>
                      </a:r>
                      <a:endParaRPr kumimoji="1" lang="en-US" altLang="ja-JP" sz="1800" dirty="0">
                        <a:solidFill>
                          <a:schemeClr val="tx1"/>
                        </a:solidFill>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89618560"/>
                  </a:ext>
                </a:extLst>
              </a:tr>
              <a:tr h="516099">
                <a:tc vMerge="1">
                  <a:txBody>
                    <a:bodyPr/>
                    <a:lstStyle/>
                    <a:p>
                      <a:endParaRPr kumimoji="1" lang="ja-JP" altLang="en-US"/>
                    </a:p>
                  </a:txBody>
                  <a:tcPr/>
                </a:tc>
                <a:tc>
                  <a:txBody>
                    <a:bodyPr/>
                    <a:lstStyle/>
                    <a:p>
                      <a:pPr algn="ctr"/>
                      <a:r>
                        <a:rPr kumimoji="1" lang="ja-JP" altLang="en-US" sz="1600" dirty="0"/>
                        <a:t>小</a:t>
                      </a: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15</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8</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5</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6</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2</a:t>
                      </a:r>
                      <a:endParaRPr kumimoji="1" lang="ja-JP" altLang="en-US" sz="1800" dirty="0">
                        <a:solidFill>
                          <a:schemeClr val="tx1"/>
                        </a:solidFill>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12</a:t>
                      </a:r>
                      <a:endParaRPr kumimoji="1" lang="ja-JP" altLang="en-US" sz="18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en-US" altLang="ja-JP" sz="1800" dirty="0">
                          <a:solidFill>
                            <a:schemeClr val="tx1"/>
                          </a:solidFill>
                        </a:rPr>
                        <a:t>20</a:t>
                      </a:r>
                      <a:endParaRPr kumimoji="1" lang="ja-JP" altLang="en-US" sz="1800" dirty="0">
                        <a:solidFill>
                          <a:schemeClr val="tx1"/>
                        </a:solidFill>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726328302"/>
                  </a:ext>
                </a:extLst>
              </a:tr>
            </a:tbl>
          </a:graphicData>
        </a:graphic>
      </p:graphicFrame>
    </p:spTree>
    <p:extLst>
      <p:ext uri="{BB962C8B-B14F-4D97-AF65-F5344CB8AC3E}">
        <p14:creationId xmlns:p14="http://schemas.microsoft.com/office/powerpoint/2010/main" val="1644514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61258C3-92D9-96AB-3067-F1E916DEC4CE}"/>
              </a:ext>
            </a:extLst>
          </p:cNvPr>
          <p:cNvPicPr>
            <a:picLocks noChangeAspect="1"/>
          </p:cNvPicPr>
          <p:nvPr/>
        </p:nvPicPr>
        <p:blipFill>
          <a:blip r:embed="rId3"/>
          <a:stretch>
            <a:fillRect/>
          </a:stretch>
        </p:blipFill>
        <p:spPr>
          <a:xfrm>
            <a:off x="651135" y="1902515"/>
            <a:ext cx="8723812" cy="4697437"/>
          </a:xfrm>
          <a:prstGeom prst="rect">
            <a:avLst/>
          </a:prstGeom>
        </p:spPr>
      </p:pic>
      <p:sp>
        <p:nvSpPr>
          <p:cNvPr id="5" name="スライド番号プレースホルダー 4"/>
          <p:cNvSpPr>
            <a:spLocks noGrp="1"/>
          </p:cNvSpPr>
          <p:nvPr>
            <p:ph type="sldNum" sz="quarter" idx="12"/>
          </p:nvPr>
        </p:nvSpPr>
        <p:spPr>
          <a:xfrm>
            <a:off x="7708323" y="6462941"/>
            <a:ext cx="2228850" cy="365125"/>
          </a:xfrm>
        </p:spPr>
        <p:txBody>
          <a:bodyPr/>
          <a:lstStyle/>
          <a:p>
            <a:fld id="{36EC18DB-A5DF-4E0E-B815-FCD04A2C4B2C}" type="slidenum">
              <a:rPr kumimoji="1" lang="ja-JP" altLang="en-US" smtClean="0"/>
              <a:t>34</a:t>
            </a:fld>
            <a:endParaRPr kumimoji="1" lang="ja-JP" altLang="en-US"/>
          </a:p>
        </p:txBody>
      </p:sp>
      <p:sp>
        <p:nvSpPr>
          <p:cNvPr id="8" name="角丸四角形 7"/>
          <p:cNvSpPr/>
          <p:nvPr/>
        </p:nvSpPr>
        <p:spPr>
          <a:xfrm>
            <a:off x="191588" y="131673"/>
            <a:ext cx="872381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６</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これまでに実施したモニタリングによる改善進捗状況</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 name="テキスト ボックス 3">
            <a:extLst>
              <a:ext uri="{FF2B5EF4-FFF2-40B4-BE49-F238E27FC236}">
                <a16:creationId xmlns:a16="http://schemas.microsoft.com/office/drawing/2014/main" id="{C21AAA8F-727B-5759-DC5F-D11613670AD0}"/>
              </a:ext>
            </a:extLst>
          </p:cNvPr>
          <p:cNvSpPr txBox="1"/>
          <p:nvPr/>
        </p:nvSpPr>
        <p:spPr>
          <a:xfrm>
            <a:off x="881743" y="4251233"/>
            <a:ext cx="8373122" cy="400110"/>
          </a:xfrm>
          <a:prstGeom prst="rect">
            <a:avLst/>
          </a:prstGeom>
          <a:solidFill>
            <a:srgbClr val="FF0101"/>
          </a:solidFill>
        </p:spPr>
        <p:txBody>
          <a:bodyPr wrap="square" rtlCol="0" anchor="ctr">
            <a:spAutoFit/>
          </a:bodyPr>
          <a:lstStyle/>
          <a:p>
            <a:pPr algn="ctr"/>
            <a:r>
              <a:rPr kumimoji="1" lang="en-US" altLang="ja-JP" sz="2000" dirty="0">
                <a:solidFill>
                  <a:schemeClr val="bg1"/>
                </a:solidFill>
              </a:rPr>
              <a:t>CWO</a:t>
            </a:r>
            <a:r>
              <a:rPr kumimoji="1" lang="ja-JP" altLang="en-US" sz="2000" dirty="0">
                <a:solidFill>
                  <a:schemeClr val="bg1"/>
                </a:solidFill>
              </a:rPr>
              <a:t>における管理システムの改修は完了しており、運用について検証中</a:t>
            </a:r>
          </a:p>
        </p:txBody>
      </p:sp>
      <p:sp>
        <p:nvSpPr>
          <p:cNvPr id="2" name="Text Box 64">
            <a:extLst>
              <a:ext uri="{FF2B5EF4-FFF2-40B4-BE49-F238E27FC236}">
                <a16:creationId xmlns:a16="http://schemas.microsoft.com/office/drawing/2014/main" id="{091A1AA6-A263-2EFF-B845-A11003C1FBBA}"/>
              </a:ext>
            </a:extLst>
          </p:cNvPr>
          <p:cNvSpPr txBox="1">
            <a:spLocks noChangeArrowheads="1"/>
          </p:cNvSpPr>
          <p:nvPr/>
        </p:nvSpPr>
        <p:spPr bwMode="auto">
          <a:xfrm>
            <a:off x="5456864" y="615013"/>
            <a:ext cx="4375009" cy="11385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黒字：改善済　　　</a:t>
            </a:r>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赤字：改善検討中</a:t>
            </a:r>
          </a:p>
        </p:txBody>
      </p:sp>
      <p:sp>
        <p:nvSpPr>
          <p:cNvPr id="3" name="Text Box 64">
            <a:extLst>
              <a:ext uri="{FF2B5EF4-FFF2-40B4-BE49-F238E27FC236}">
                <a16:creationId xmlns:a16="http://schemas.microsoft.com/office/drawing/2014/main" id="{B46D602B-570B-29E0-B332-B4DFFA95B9ED}"/>
              </a:ext>
            </a:extLst>
          </p:cNvPr>
          <p:cNvSpPr txBox="1">
            <a:spLocks noChangeArrowheads="1"/>
          </p:cNvSpPr>
          <p:nvPr/>
        </p:nvSpPr>
        <p:spPr bwMode="auto">
          <a:xfrm>
            <a:off x="74127" y="627356"/>
            <a:ext cx="5194559" cy="86761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業務モニタリング確認４２項目（管路施設）</a:t>
            </a:r>
            <a:endParaRPr lang="en-US" altLang="ja-JP" sz="195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モニタリングマニュアルチェックシートによる確認</a:t>
            </a:r>
          </a:p>
        </p:txBody>
      </p:sp>
    </p:spTree>
    <p:extLst>
      <p:ext uri="{BB962C8B-B14F-4D97-AF65-F5344CB8AC3E}">
        <p14:creationId xmlns:p14="http://schemas.microsoft.com/office/powerpoint/2010/main" val="946490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5BB85-F7AE-693E-7AF5-24306F626297}"/>
              </a:ext>
            </a:extLst>
          </p:cNvPr>
          <p:cNvSpPr>
            <a:spLocks noGrp="1"/>
          </p:cNvSpPr>
          <p:nvPr>
            <p:ph type="ctrTitle"/>
          </p:nvPr>
        </p:nvSpPr>
        <p:spPr>
          <a:xfrm>
            <a:off x="1066800" y="1122364"/>
            <a:ext cx="7772400" cy="2306637"/>
          </a:xfrm>
        </p:spPr>
        <p:txBody>
          <a:bodyPr>
            <a:normAutofit/>
          </a:bodyPr>
          <a:lstStyle/>
          <a:p>
            <a:br>
              <a:rPr lang="en-US" altLang="ja-JP" sz="4000" dirty="0"/>
            </a:br>
            <a:r>
              <a:rPr lang="ja-JP" altLang="en-US" sz="4000" dirty="0"/>
              <a:t>５年毎の</a:t>
            </a:r>
            <a:r>
              <a:rPr lang="en-US" altLang="ja-JP" sz="4000" dirty="0"/>
              <a:t>PDCA</a:t>
            </a:r>
            <a:r>
              <a:rPr lang="ja-JP" altLang="en-US" sz="4000" dirty="0"/>
              <a:t>について</a:t>
            </a:r>
            <a:br>
              <a:rPr lang="en-US" altLang="ja-JP" sz="4000" dirty="0"/>
            </a:br>
            <a:r>
              <a:rPr lang="ja-JP" altLang="en-US" sz="1800" dirty="0"/>
              <a:t>　</a:t>
            </a:r>
            <a:br>
              <a:rPr lang="en-US" altLang="ja-JP" sz="4000" dirty="0"/>
            </a:br>
            <a:r>
              <a:rPr lang="ja-JP" altLang="en-US" sz="4000" dirty="0"/>
              <a:t>（途中経過報告）</a:t>
            </a:r>
          </a:p>
        </p:txBody>
      </p:sp>
      <p:sp>
        <p:nvSpPr>
          <p:cNvPr id="3" name="字幕 2">
            <a:extLst>
              <a:ext uri="{FF2B5EF4-FFF2-40B4-BE49-F238E27FC236}">
                <a16:creationId xmlns:a16="http://schemas.microsoft.com/office/drawing/2014/main" id="{9D35F854-5601-1EFA-B8D1-EF0874602B41}"/>
              </a:ext>
            </a:extLst>
          </p:cNvPr>
          <p:cNvSpPr>
            <a:spLocks noGrp="1"/>
          </p:cNvSpPr>
          <p:nvPr>
            <p:ph type="subTitle" idx="1"/>
          </p:nvPr>
        </p:nvSpPr>
        <p:spPr>
          <a:xfrm>
            <a:off x="1638300" y="4322092"/>
            <a:ext cx="6858000" cy="1528396"/>
          </a:xfrm>
        </p:spPr>
        <p:txBody>
          <a:bodyPr/>
          <a:lstStyle/>
          <a:p>
            <a:r>
              <a:rPr kumimoji="1" lang="ja-JP" altLang="en-US" dirty="0"/>
              <a:t>大阪市建設局下水道部施設管理課</a:t>
            </a:r>
            <a:endParaRPr kumimoji="1" lang="en-US" altLang="ja-JP" dirty="0"/>
          </a:p>
          <a:p>
            <a:r>
              <a:rPr kumimoji="1" lang="ja-JP" altLang="en-US" dirty="0"/>
              <a:t>令和６年７月</a:t>
            </a:r>
            <a:endParaRPr kumimoji="1" lang="en-US" altLang="ja-JP" dirty="0"/>
          </a:p>
        </p:txBody>
      </p:sp>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35</a:t>
            </a:fld>
            <a:endParaRPr lang="ja-JP" altLang="en-US">
              <a:solidFill>
                <a:prstClr val="black"/>
              </a:solidFill>
              <a:latin typeface="Segoe UI"/>
              <a:ea typeface="Meiryo UI"/>
            </a:endParaRPr>
          </a:p>
        </p:txBody>
      </p:sp>
    </p:spTree>
    <p:extLst>
      <p:ext uri="{BB962C8B-B14F-4D97-AF65-F5344CB8AC3E}">
        <p14:creationId xmlns:p14="http://schemas.microsoft.com/office/powerpoint/2010/main" val="3288985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F0869689-5547-FBE2-71C3-73B27D12E99F}"/>
              </a:ext>
            </a:extLst>
          </p:cNvPr>
          <p:cNvSpPr>
            <a:spLocks noGrp="1"/>
          </p:cNvSpPr>
          <p:nvPr>
            <p:ph type="sldNum" sz="quarter" idx="12"/>
          </p:nvPr>
        </p:nvSpPr>
        <p:spPr>
          <a:xfrm>
            <a:off x="7768939" y="6504654"/>
            <a:ext cx="2057400" cy="337038"/>
          </a:xfrm>
        </p:spPr>
        <p:txBody>
          <a:bodyPr/>
          <a:lstStyle/>
          <a:p>
            <a:pPr defTabSz="422041"/>
            <a:fld id="{36EC18DB-A5DF-4E0E-B815-FCD04A2C4B2C}" type="slidenum">
              <a:rPr kumimoji="1" lang="ja-JP" altLang="en-US">
                <a:solidFill>
                  <a:prstClr val="black"/>
                </a:solidFill>
                <a:latin typeface="Segoe UI"/>
                <a:ea typeface="Meiryo UI"/>
              </a:rPr>
              <a:pPr defTabSz="422041"/>
              <a:t>36</a:t>
            </a:fld>
            <a:endParaRPr kumimoji="1" lang="ja-JP" altLang="en-US" dirty="0">
              <a:solidFill>
                <a:prstClr val="black"/>
              </a:solidFill>
              <a:latin typeface="Segoe UI"/>
              <a:ea typeface="Meiryo UI"/>
            </a:endParaRPr>
          </a:p>
        </p:txBody>
      </p:sp>
      <p:sp>
        <p:nvSpPr>
          <p:cNvPr id="3" name="正方形/長方形 2">
            <a:extLst>
              <a:ext uri="{FF2B5EF4-FFF2-40B4-BE49-F238E27FC236}">
                <a16:creationId xmlns:a16="http://schemas.microsoft.com/office/drawing/2014/main" id="{90A4F3EC-D0FC-4C49-AB0F-94BF726C8D04}"/>
              </a:ext>
            </a:extLst>
          </p:cNvPr>
          <p:cNvSpPr/>
          <p:nvPr/>
        </p:nvSpPr>
        <p:spPr>
          <a:xfrm>
            <a:off x="381000" y="10048"/>
            <a:ext cx="9144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en-US" altLang="ja-JP" sz="2400" b="1" dirty="0">
                <a:solidFill>
                  <a:prstClr val="black"/>
                </a:solidFill>
                <a:latin typeface="Meiryo UI" panose="020B0604030504040204" pitchFamily="50" charset="-128"/>
                <a:ea typeface="Meiryo UI" panose="020B0604030504040204" pitchFamily="50" charset="-128"/>
              </a:rPr>
              <a:t>1.</a:t>
            </a:r>
            <a:r>
              <a:rPr kumimoji="1" lang="ja-JP" altLang="en-US" sz="2400" b="1" dirty="0">
                <a:solidFill>
                  <a:prstClr val="black"/>
                </a:solidFill>
                <a:latin typeface="Meiryo UI" panose="020B0604030504040204" pitchFamily="50" charset="-128"/>
                <a:ea typeface="Meiryo UI" panose="020B0604030504040204" pitchFamily="50" charset="-128"/>
              </a:rPr>
              <a:t>　包括委託における５年毎の</a:t>
            </a:r>
            <a:r>
              <a:rPr kumimoji="1" lang="en-US" altLang="ja-JP" sz="2400" b="1" dirty="0">
                <a:solidFill>
                  <a:prstClr val="black"/>
                </a:solidFill>
                <a:latin typeface="Meiryo UI" panose="020B0604030504040204" pitchFamily="50" charset="-128"/>
                <a:ea typeface="Meiryo UI" panose="020B0604030504040204" pitchFamily="50" charset="-128"/>
              </a:rPr>
              <a:t>PDCA</a:t>
            </a:r>
            <a:endParaRPr kumimoji="1" lang="ja-JP" altLang="en-US" sz="2400" b="1" dirty="0">
              <a:solidFill>
                <a:prstClr val="black"/>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20FEBC83-BDC6-FB7F-3B9A-EBD569FB87ED}"/>
              </a:ext>
            </a:extLst>
          </p:cNvPr>
          <p:cNvSpPr txBox="1"/>
          <p:nvPr/>
        </p:nvSpPr>
        <p:spPr>
          <a:xfrm>
            <a:off x="381001" y="605430"/>
            <a:ext cx="8480809" cy="369332"/>
          </a:xfrm>
          <a:prstGeom prst="rect">
            <a:avLst/>
          </a:prstGeom>
          <a:noFill/>
        </p:spPr>
        <p:txBody>
          <a:bodyPr wrap="square" rtlCol="0">
            <a:spAutoFit/>
          </a:bodyPr>
          <a:lstStyle/>
          <a:p>
            <a:pPr defTabSz="914400"/>
            <a:r>
              <a:rPr kumimoji="1" lang="ja-JP" altLang="en-US" b="1" u="sng" dirty="0">
                <a:solidFill>
                  <a:prstClr val="black"/>
                </a:solidFill>
                <a:latin typeface="Segoe UI"/>
                <a:ea typeface="Meiryo UI"/>
              </a:rPr>
              <a:t>●契約上の規定（特記仕様書　</a:t>
            </a:r>
            <a:r>
              <a:rPr kumimoji="1" lang="en-US" altLang="ja-JP" b="1" u="sng" dirty="0">
                <a:solidFill>
                  <a:prstClr val="black"/>
                </a:solidFill>
                <a:latin typeface="Segoe UI"/>
                <a:ea typeface="Meiryo UI"/>
              </a:rPr>
              <a:t>【</a:t>
            </a:r>
            <a:r>
              <a:rPr kumimoji="1" lang="ja-JP" altLang="en-US" b="1" u="sng" dirty="0">
                <a:solidFill>
                  <a:prstClr val="black"/>
                </a:solidFill>
                <a:latin typeface="Segoe UI"/>
                <a:ea typeface="Meiryo UI"/>
              </a:rPr>
              <a:t>別紙</a:t>
            </a:r>
            <a:r>
              <a:rPr kumimoji="1" lang="en-US" altLang="ja-JP" b="1" u="sng" dirty="0">
                <a:solidFill>
                  <a:prstClr val="black"/>
                </a:solidFill>
                <a:latin typeface="Segoe UI"/>
                <a:ea typeface="Meiryo UI"/>
              </a:rPr>
              <a:t>‐40】</a:t>
            </a:r>
            <a:r>
              <a:rPr kumimoji="1" lang="ja-JP" altLang="en-US" b="1" u="sng" dirty="0">
                <a:solidFill>
                  <a:prstClr val="black"/>
                </a:solidFill>
                <a:latin typeface="Segoe UI"/>
                <a:ea typeface="Meiryo UI"/>
              </a:rPr>
              <a:t>）</a:t>
            </a:r>
          </a:p>
        </p:txBody>
      </p:sp>
      <p:sp>
        <p:nvSpPr>
          <p:cNvPr id="9" name="テキスト ボックス 8">
            <a:extLst>
              <a:ext uri="{FF2B5EF4-FFF2-40B4-BE49-F238E27FC236}">
                <a16:creationId xmlns:a16="http://schemas.microsoft.com/office/drawing/2014/main" id="{E25FFC6D-2BA0-6562-A926-F72A6ED3A766}"/>
              </a:ext>
            </a:extLst>
          </p:cNvPr>
          <p:cNvSpPr txBox="1"/>
          <p:nvPr/>
        </p:nvSpPr>
        <p:spPr>
          <a:xfrm>
            <a:off x="401096" y="973503"/>
            <a:ext cx="9043516" cy="923330"/>
          </a:xfrm>
          <a:prstGeom prst="rect">
            <a:avLst/>
          </a:prstGeom>
          <a:noFill/>
        </p:spPr>
        <p:txBody>
          <a:bodyPr wrap="square" rtlCol="0">
            <a:spAutoFit/>
          </a:bodyPr>
          <a:lstStyle/>
          <a:p>
            <a:pPr marL="285750" indent="-285750" defTabSz="914400">
              <a:buFont typeface="Wingdings" panose="05000000000000000000" pitchFamily="2" charset="2"/>
              <a:buChar char="ü"/>
            </a:pPr>
            <a:r>
              <a:rPr kumimoji="1" lang="ja-JP" altLang="en-US" sz="1600" dirty="0">
                <a:solidFill>
                  <a:prstClr val="black"/>
                </a:solidFill>
                <a:latin typeface="Meiryo UI" panose="020B0604030504040204" pitchFamily="50" charset="-128"/>
                <a:ea typeface="Meiryo UI" panose="020B0604030504040204" pitchFamily="50" charset="-128"/>
              </a:rPr>
              <a:t>より良い業務品質の確保及び向上を図るため、基本的に５年ごとに業務委託条件に関する見直しを行う。</a:t>
            </a:r>
            <a:endParaRPr kumimoji="1" lang="en-US" altLang="ja-JP" sz="1600" dirty="0">
              <a:solidFill>
                <a:prstClr val="black"/>
              </a:solidFill>
              <a:latin typeface="Meiryo UI" panose="020B0604030504040204" pitchFamily="50" charset="-128"/>
              <a:ea typeface="Meiryo UI" panose="020B0604030504040204" pitchFamily="50" charset="-128"/>
            </a:endParaRPr>
          </a:p>
          <a:p>
            <a:pPr defTabSz="914400"/>
            <a:endParaRPr kumimoji="1" lang="en-US" altLang="ja-JP" sz="6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1600" dirty="0">
                <a:solidFill>
                  <a:prstClr val="black"/>
                </a:solidFill>
                <a:latin typeface="Meiryo UI" panose="020B0604030504040204" pitchFamily="50" charset="-128"/>
                <a:ea typeface="Meiryo UI" panose="020B0604030504040204" pitchFamily="50" charset="-128"/>
              </a:rPr>
              <a:t>　（見直し内容）・業務期間内における技術革新や制度改正等の社会情勢の変動に柔軟に対応する</a:t>
            </a:r>
            <a:endParaRPr kumimoji="1" lang="en-US" altLang="ja-JP" sz="16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1600" dirty="0">
                <a:solidFill>
                  <a:prstClr val="black"/>
                </a:solidFill>
                <a:latin typeface="Meiryo UI" panose="020B0604030504040204" pitchFamily="50" charset="-128"/>
                <a:ea typeface="Meiryo UI" panose="020B0604030504040204" pitchFamily="50" charset="-128"/>
              </a:rPr>
              <a:t>　　　　　　　　　　　・新技術導入等に伴うコスト削減効果の評価を実施すること等に対応する</a:t>
            </a:r>
            <a:endParaRPr kumimoji="1" lang="en-US" altLang="ja-JP" sz="1600" dirty="0">
              <a:solidFill>
                <a:prstClr val="black"/>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F21F2985-472D-EBFF-523A-966C280CD3E0}"/>
              </a:ext>
            </a:extLst>
          </p:cNvPr>
          <p:cNvPicPr>
            <a:picLocks noChangeAspect="1"/>
          </p:cNvPicPr>
          <p:nvPr/>
        </p:nvPicPr>
        <p:blipFill>
          <a:blip r:embed="rId3"/>
          <a:stretch>
            <a:fillRect/>
          </a:stretch>
        </p:blipFill>
        <p:spPr>
          <a:xfrm>
            <a:off x="738530" y="1871986"/>
            <a:ext cx="8368648" cy="2106691"/>
          </a:xfrm>
          <a:prstGeom prst="rect">
            <a:avLst/>
          </a:prstGeom>
        </p:spPr>
      </p:pic>
      <p:sp>
        <p:nvSpPr>
          <p:cNvPr id="5" name="テキスト ボックス 4">
            <a:extLst>
              <a:ext uri="{FF2B5EF4-FFF2-40B4-BE49-F238E27FC236}">
                <a16:creationId xmlns:a16="http://schemas.microsoft.com/office/drawing/2014/main" id="{BAB112E8-2962-DBD3-462C-D98EBAE8833B}"/>
              </a:ext>
            </a:extLst>
          </p:cNvPr>
          <p:cNvSpPr txBox="1"/>
          <p:nvPr/>
        </p:nvSpPr>
        <p:spPr>
          <a:xfrm>
            <a:off x="401097" y="4115939"/>
            <a:ext cx="8480809" cy="369332"/>
          </a:xfrm>
          <a:prstGeom prst="rect">
            <a:avLst/>
          </a:prstGeom>
          <a:noFill/>
        </p:spPr>
        <p:txBody>
          <a:bodyPr wrap="square" rtlCol="0">
            <a:spAutoFit/>
          </a:bodyPr>
          <a:lstStyle/>
          <a:p>
            <a:pPr defTabSz="914400"/>
            <a:r>
              <a:rPr kumimoji="1" lang="ja-JP" altLang="en-US" b="1" u="sng" dirty="0">
                <a:solidFill>
                  <a:prstClr val="black"/>
                </a:solidFill>
                <a:latin typeface="Segoe UI"/>
                <a:ea typeface="Meiryo UI"/>
              </a:rPr>
              <a:t>●業務委託条件の見直しスケジュール</a:t>
            </a:r>
          </a:p>
        </p:txBody>
      </p:sp>
      <p:sp>
        <p:nvSpPr>
          <p:cNvPr id="6" name="テキスト ボックス 5">
            <a:extLst>
              <a:ext uri="{FF2B5EF4-FFF2-40B4-BE49-F238E27FC236}">
                <a16:creationId xmlns:a16="http://schemas.microsoft.com/office/drawing/2014/main" id="{ED7E0926-C216-C602-D640-B7A41C112CBE}"/>
              </a:ext>
            </a:extLst>
          </p:cNvPr>
          <p:cNvSpPr txBox="1"/>
          <p:nvPr/>
        </p:nvSpPr>
        <p:spPr>
          <a:xfrm>
            <a:off x="401096" y="4479560"/>
            <a:ext cx="9043516" cy="2210542"/>
          </a:xfrm>
          <a:prstGeom prst="rect">
            <a:avLst/>
          </a:prstGeom>
          <a:noFill/>
        </p:spPr>
        <p:txBody>
          <a:bodyPr wrap="square" rtlCol="0">
            <a:spAutoFit/>
          </a:bodyPr>
          <a:lstStyle/>
          <a:p>
            <a:pPr defTabSz="914400">
              <a:lnSpc>
                <a:spcPct val="125000"/>
              </a:lnSpc>
            </a:pPr>
            <a:r>
              <a:rPr kumimoji="1"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dirty="0">
                <a:solidFill>
                  <a:prstClr val="black"/>
                </a:solidFill>
                <a:latin typeface="Meiryo UI" panose="020B0604030504040204" pitchFamily="50" charset="-128"/>
                <a:ea typeface="Meiryo UI" panose="020B0604030504040204" pitchFamily="50" charset="-128"/>
              </a:rPr>
              <a:t>業務履行状況の評価、社会情勢等の確認、課題抽出　</a:t>
            </a:r>
            <a:r>
              <a:rPr kumimoji="1" lang="ja-JP" altLang="en-US" sz="1600" b="1" dirty="0">
                <a:solidFill>
                  <a:srgbClr val="FF0000"/>
                </a:solidFill>
                <a:latin typeface="Meiryo UI" panose="020B0604030504040204" pitchFamily="50" charset="-128"/>
                <a:ea typeface="Meiryo UI" panose="020B0604030504040204" pitchFamily="50" charset="-128"/>
              </a:rPr>
              <a:t>→整理状況を報告</a:t>
            </a:r>
            <a:r>
              <a:rPr kumimoji="1" lang="en-US" altLang="ja-JP" sz="1600" b="1" dirty="0">
                <a:solidFill>
                  <a:srgbClr val="FF0000"/>
                </a:solidFill>
                <a:latin typeface="Meiryo UI" panose="020B0604030504040204" pitchFamily="50" charset="-128"/>
                <a:ea typeface="Meiryo UI" panose="020B0604030504040204" pitchFamily="50" charset="-128"/>
              </a:rPr>
              <a:t>《</a:t>
            </a:r>
            <a:r>
              <a:rPr kumimoji="1" lang="ja-JP" altLang="en-US" sz="1600" b="1" dirty="0">
                <a:solidFill>
                  <a:srgbClr val="FF0000"/>
                </a:solidFill>
                <a:latin typeface="Meiryo UI" panose="020B0604030504040204" pitchFamily="50" charset="-128"/>
                <a:ea typeface="Meiryo UI" panose="020B0604030504040204" pitchFamily="50" charset="-128"/>
              </a:rPr>
              <a:t>今回</a:t>
            </a:r>
            <a:r>
              <a:rPr kumimoji="1" lang="en-US" altLang="ja-JP" sz="1600" b="1" dirty="0">
                <a:solidFill>
                  <a:srgbClr val="FF0000"/>
                </a:solidFill>
                <a:latin typeface="Meiryo UI" panose="020B0604030504040204" pitchFamily="50" charset="-128"/>
                <a:ea typeface="Meiryo UI" panose="020B0604030504040204" pitchFamily="50" charset="-128"/>
              </a:rPr>
              <a:t>》</a:t>
            </a:r>
          </a:p>
          <a:p>
            <a:pPr defTabSz="914400">
              <a:lnSpc>
                <a:spcPct val="125000"/>
              </a:lnSpc>
            </a:pPr>
            <a:r>
              <a:rPr kumimoji="1" lang="ja-JP" altLang="en-US" sz="1600" dirty="0">
                <a:solidFill>
                  <a:prstClr val="black"/>
                </a:solidFill>
                <a:latin typeface="Meiryo UI" panose="020B0604030504040204" pitchFamily="50" charset="-128"/>
                <a:ea typeface="Meiryo UI" panose="020B0604030504040204" pitchFamily="50" charset="-128"/>
              </a:rPr>
              <a:t>　　令和</a:t>
            </a:r>
            <a:r>
              <a:rPr kumimoji="1" lang="en-US" altLang="ja-JP" sz="1600" dirty="0">
                <a:solidFill>
                  <a:prstClr val="black"/>
                </a:solidFill>
                <a:latin typeface="Meiryo UI" panose="020B0604030504040204" pitchFamily="50" charset="-128"/>
                <a:ea typeface="Meiryo UI" panose="020B0604030504040204" pitchFamily="50" charset="-128"/>
              </a:rPr>
              <a:t>7</a:t>
            </a:r>
            <a:r>
              <a:rPr kumimoji="1" lang="ja-JP" altLang="en-US" sz="1600" dirty="0">
                <a:solidFill>
                  <a:prstClr val="black"/>
                </a:solidFill>
                <a:latin typeface="Meiryo UI" panose="020B0604030504040204" pitchFamily="50" charset="-128"/>
                <a:ea typeface="Meiryo UI" panose="020B0604030504040204" pitchFamily="50" charset="-128"/>
              </a:rPr>
              <a:t>年</a:t>
            </a:r>
            <a:r>
              <a:rPr kumimoji="1" lang="en-US" altLang="ja-JP" sz="1600" dirty="0">
                <a:solidFill>
                  <a:prstClr val="black"/>
                </a:solidFill>
                <a:latin typeface="Meiryo UI" panose="020B0604030504040204" pitchFamily="50" charset="-128"/>
                <a:ea typeface="Meiryo UI" panose="020B0604030504040204" pitchFamily="50" charset="-128"/>
              </a:rPr>
              <a:t>6</a:t>
            </a:r>
            <a:r>
              <a:rPr kumimoji="1" lang="ja-JP" altLang="en-US" sz="1600" dirty="0">
                <a:solidFill>
                  <a:prstClr val="black"/>
                </a:solidFill>
                <a:latin typeface="Meiryo UI" panose="020B0604030504040204" pitchFamily="50" charset="-128"/>
                <a:ea typeface="Meiryo UI" panose="020B0604030504040204" pitchFamily="50" charset="-128"/>
              </a:rPr>
              <a:t>月</a:t>
            </a:r>
            <a:r>
              <a:rPr kumimoji="1"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dirty="0">
                <a:solidFill>
                  <a:prstClr val="black"/>
                </a:solidFill>
                <a:latin typeface="Meiryo UI" panose="020B0604030504040204" pitchFamily="50" charset="-128"/>
                <a:ea typeface="Meiryo UI" panose="020B0604030504040204" pitchFamily="50" charset="-128"/>
              </a:rPr>
              <a:t>ＣＷＯとの協議完了（改善案とりまとめ）</a:t>
            </a:r>
            <a:endParaRPr kumimoji="1" lang="en-US" altLang="ja-JP" sz="1600" dirty="0">
              <a:solidFill>
                <a:prstClr val="black"/>
              </a:solidFill>
              <a:latin typeface="Meiryo UI" panose="020B0604030504040204" pitchFamily="50" charset="-128"/>
              <a:ea typeface="Meiryo UI" panose="020B0604030504040204" pitchFamily="50" charset="-128"/>
            </a:endParaRPr>
          </a:p>
          <a:p>
            <a:pPr defTabSz="914400">
              <a:lnSpc>
                <a:spcPct val="125000"/>
              </a:lnSpc>
            </a:pPr>
            <a:r>
              <a:rPr kumimoji="1"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u="sng" dirty="0">
                <a:solidFill>
                  <a:prstClr val="black"/>
                </a:solidFill>
                <a:latin typeface="Meiryo UI" panose="020B0604030504040204" pitchFamily="50" charset="-128"/>
                <a:ea typeface="Meiryo UI" panose="020B0604030504040204" pitchFamily="50" charset="-128"/>
              </a:rPr>
              <a:t>令和</a:t>
            </a:r>
            <a:r>
              <a:rPr kumimoji="1" lang="en-US" altLang="ja-JP" sz="1600" u="sng" dirty="0">
                <a:solidFill>
                  <a:prstClr val="black"/>
                </a:solidFill>
                <a:latin typeface="Meiryo UI" panose="020B0604030504040204" pitchFamily="50" charset="-128"/>
                <a:ea typeface="Meiryo UI" panose="020B0604030504040204" pitchFamily="50" charset="-128"/>
              </a:rPr>
              <a:t>7</a:t>
            </a:r>
            <a:r>
              <a:rPr kumimoji="1" lang="ja-JP" altLang="en-US" sz="1600" u="sng" dirty="0">
                <a:solidFill>
                  <a:prstClr val="black"/>
                </a:solidFill>
                <a:latin typeface="Meiryo UI" panose="020B0604030504040204" pitchFamily="50" charset="-128"/>
                <a:ea typeface="Meiryo UI" panose="020B0604030504040204" pitchFamily="50" charset="-128"/>
              </a:rPr>
              <a:t>年</a:t>
            </a:r>
            <a:r>
              <a:rPr kumimoji="1" lang="en-US" altLang="ja-JP" sz="1600" u="sng" dirty="0">
                <a:solidFill>
                  <a:prstClr val="black"/>
                </a:solidFill>
                <a:latin typeface="Meiryo UI" panose="020B0604030504040204" pitchFamily="50" charset="-128"/>
                <a:ea typeface="Meiryo UI" panose="020B0604030504040204" pitchFamily="50" charset="-128"/>
              </a:rPr>
              <a:t>12</a:t>
            </a:r>
            <a:r>
              <a:rPr kumimoji="1" lang="ja-JP" altLang="en-US" sz="1600" u="sng" dirty="0">
                <a:solidFill>
                  <a:prstClr val="black"/>
                </a:solidFill>
                <a:latin typeface="Meiryo UI" panose="020B0604030504040204" pitchFamily="50" charset="-128"/>
                <a:ea typeface="Meiryo UI" panose="020B0604030504040204" pitchFamily="50" charset="-128"/>
              </a:rPr>
              <a:t>月</a:t>
            </a:r>
            <a:r>
              <a:rPr kumimoji="1" lang="en-US" altLang="ja-JP" sz="1600" u="sng" dirty="0">
                <a:solidFill>
                  <a:prstClr val="black"/>
                </a:solidFill>
                <a:latin typeface="Meiryo UI" panose="020B0604030504040204" pitchFamily="50" charset="-128"/>
                <a:ea typeface="Meiryo UI" panose="020B0604030504040204" pitchFamily="50" charset="-128"/>
              </a:rPr>
              <a:t>	</a:t>
            </a:r>
            <a:r>
              <a:rPr kumimoji="1" lang="ja-JP" altLang="en-US" sz="1600" u="sng" dirty="0">
                <a:solidFill>
                  <a:prstClr val="black"/>
                </a:solidFill>
                <a:latin typeface="Meiryo UI" panose="020B0604030504040204" pitchFamily="50" charset="-128"/>
                <a:ea typeface="Meiryo UI" panose="020B0604030504040204" pitchFamily="50" charset="-128"/>
              </a:rPr>
              <a:t>有識者会議に対し、包括委託の改善案を報告　</a:t>
            </a:r>
            <a:r>
              <a:rPr kumimoji="1" lang="ja-JP" altLang="en-US" sz="1600" b="1" u="sng" dirty="0">
                <a:solidFill>
                  <a:srgbClr val="FF0000"/>
                </a:solidFill>
                <a:latin typeface="Meiryo UI" panose="020B0604030504040204" pitchFamily="50" charset="-128"/>
                <a:ea typeface="Meiryo UI" panose="020B0604030504040204" pitchFamily="50" charset="-128"/>
              </a:rPr>
              <a:t>→意見聴取</a:t>
            </a:r>
            <a:endParaRPr kumimoji="1" lang="en-US" altLang="ja-JP" sz="1600" b="1" u="sng" dirty="0">
              <a:solidFill>
                <a:srgbClr val="FF0000"/>
              </a:solidFill>
              <a:latin typeface="Meiryo UI" panose="020B0604030504040204" pitchFamily="50" charset="-128"/>
              <a:ea typeface="Meiryo UI" panose="020B0604030504040204" pitchFamily="50" charset="-128"/>
            </a:endParaRPr>
          </a:p>
          <a:p>
            <a:pPr defTabSz="914400">
              <a:lnSpc>
                <a:spcPct val="125000"/>
              </a:lnSpc>
            </a:pPr>
            <a:r>
              <a:rPr kumimoji="1"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dirty="0">
                <a:solidFill>
                  <a:prstClr val="black"/>
                </a:solidFill>
                <a:latin typeface="Meiryo UI" panose="020B0604030504040204" pitchFamily="50" charset="-128"/>
                <a:ea typeface="Meiryo UI" panose="020B0604030504040204" pitchFamily="50" charset="-128"/>
              </a:rPr>
              <a:t>有識者の意見を踏まえ、業務委託条件の変更内容を整理</a:t>
            </a:r>
            <a:endParaRPr kumimoji="1" lang="en-US" altLang="ja-JP" sz="1600" dirty="0">
              <a:solidFill>
                <a:prstClr val="black"/>
              </a:solidFill>
              <a:latin typeface="Meiryo UI" panose="020B0604030504040204" pitchFamily="50" charset="-128"/>
              <a:ea typeface="Meiryo UI" panose="020B0604030504040204" pitchFamily="50" charset="-128"/>
            </a:endParaRPr>
          </a:p>
          <a:p>
            <a:pPr defTabSz="914400">
              <a:lnSpc>
                <a:spcPct val="125000"/>
              </a:lnSpc>
            </a:pPr>
            <a:r>
              <a:rPr kumimoji="1"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u="sng" dirty="0">
                <a:solidFill>
                  <a:prstClr val="black"/>
                </a:solidFill>
                <a:latin typeface="Meiryo UI" panose="020B0604030504040204" pitchFamily="50" charset="-128"/>
                <a:ea typeface="Meiryo UI" panose="020B0604030504040204" pitchFamily="50" charset="-128"/>
              </a:rPr>
              <a:t>令和</a:t>
            </a:r>
            <a:r>
              <a:rPr kumimoji="1" lang="en-US" altLang="ja-JP" sz="1600" u="sng" dirty="0">
                <a:solidFill>
                  <a:prstClr val="black"/>
                </a:solidFill>
                <a:latin typeface="Meiryo UI" panose="020B0604030504040204" pitchFamily="50" charset="-128"/>
                <a:ea typeface="Meiryo UI" panose="020B0604030504040204" pitchFamily="50" charset="-128"/>
              </a:rPr>
              <a:t>8</a:t>
            </a:r>
            <a:r>
              <a:rPr kumimoji="1" lang="ja-JP" altLang="en-US" sz="1600" u="sng" dirty="0">
                <a:solidFill>
                  <a:prstClr val="black"/>
                </a:solidFill>
                <a:latin typeface="Meiryo UI" panose="020B0604030504040204" pitchFamily="50" charset="-128"/>
                <a:ea typeface="Meiryo UI" panose="020B0604030504040204" pitchFamily="50" charset="-128"/>
              </a:rPr>
              <a:t>年</a:t>
            </a:r>
            <a:r>
              <a:rPr kumimoji="1" lang="en-US" altLang="ja-JP" sz="1600" u="sng" dirty="0">
                <a:solidFill>
                  <a:prstClr val="black"/>
                </a:solidFill>
                <a:latin typeface="Meiryo UI" panose="020B0604030504040204" pitchFamily="50" charset="-128"/>
                <a:ea typeface="Meiryo UI" panose="020B0604030504040204" pitchFamily="50" charset="-128"/>
              </a:rPr>
              <a:t>6</a:t>
            </a:r>
            <a:r>
              <a:rPr kumimoji="1" lang="ja-JP" altLang="en-US" sz="1600" u="sng" dirty="0">
                <a:solidFill>
                  <a:prstClr val="black"/>
                </a:solidFill>
                <a:latin typeface="Meiryo UI" panose="020B0604030504040204" pitchFamily="50" charset="-128"/>
                <a:ea typeface="Meiryo UI" panose="020B0604030504040204" pitchFamily="50" charset="-128"/>
              </a:rPr>
              <a:t>月</a:t>
            </a:r>
            <a:r>
              <a:rPr kumimoji="1" lang="en-US" altLang="ja-JP" sz="1600" u="sng" dirty="0">
                <a:solidFill>
                  <a:prstClr val="black"/>
                </a:solidFill>
                <a:latin typeface="Meiryo UI" panose="020B0604030504040204" pitchFamily="50" charset="-128"/>
                <a:ea typeface="Meiryo UI" panose="020B0604030504040204" pitchFamily="50" charset="-128"/>
              </a:rPr>
              <a:t>	</a:t>
            </a:r>
            <a:r>
              <a:rPr kumimoji="1" lang="ja-JP" altLang="en-US" sz="1600" u="sng" dirty="0">
                <a:solidFill>
                  <a:prstClr val="black"/>
                </a:solidFill>
                <a:latin typeface="Meiryo UI" panose="020B0604030504040204" pitchFamily="50" charset="-128"/>
                <a:ea typeface="Meiryo UI" panose="020B0604030504040204" pitchFamily="50" charset="-128"/>
              </a:rPr>
              <a:t>有識者会議に対し、業務委託条件の変更内容を報告　</a:t>
            </a:r>
            <a:r>
              <a:rPr kumimoji="1" lang="ja-JP" altLang="en-US" sz="1600" b="1" u="sng" dirty="0">
                <a:solidFill>
                  <a:srgbClr val="FF0000"/>
                </a:solidFill>
                <a:latin typeface="Meiryo UI" panose="020B0604030504040204" pitchFamily="50" charset="-128"/>
                <a:ea typeface="Meiryo UI" panose="020B0604030504040204" pitchFamily="50" charset="-128"/>
              </a:rPr>
              <a:t>→意見聴取</a:t>
            </a:r>
            <a:endParaRPr kumimoji="1" lang="en-US" altLang="ja-JP" sz="1600" b="1" u="sng" dirty="0">
              <a:solidFill>
                <a:srgbClr val="FF0000"/>
              </a:solidFill>
              <a:latin typeface="Meiryo UI" panose="020B0604030504040204" pitchFamily="50" charset="-128"/>
              <a:ea typeface="Meiryo UI" panose="020B0604030504040204" pitchFamily="50" charset="-128"/>
            </a:endParaRPr>
          </a:p>
          <a:p>
            <a:pPr defTabSz="914400">
              <a:lnSpc>
                <a:spcPct val="125000"/>
              </a:lnSpc>
            </a:pPr>
            <a:r>
              <a:rPr kumimoji="1" lang="ja-JP" altLang="en-US" sz="1600" dirty="0">
                <a:solidFill>
                  <a:prstClr val="black"/>
                </a:solidFill>
                <a:latin typeface="Meiryo UI" panose="020B0604030504040204" pitchFamily="50" charset="-128"/>
                <a:ea typeface="Meiryo UI" panose="020B0604030504040204" pitchFamily="50" charset="-128"/>
              </a:rPr>
              <a:t>　　令和</a:t>
            </a:r>
            <a:r>
              <a:rPr kumimoji="1" lang="en-US" altLang="ja-JP" sz="1600" dirty="0">
                <a:solidFill>
                  <a:prstClr val="black"/>
                </a:solidFill>
                <a:latin typeface="Meiryo UI" panose="020B0604030504040204" pitchFamily="50" charset="-128"/>
                <a:ea typeface="Meiryo UI" panose="020B0604030504040204" pitchFamily="50" charset="-128"/>
              </a:rPr>
              <a:t>8</a:t>
            </a:r>
            <a:r>
              <a:rPr kumimoji="1" lang="ja-JP" altLang="en-US" sz="1600" dirty="0">
                <a:solidFill>
                  <a:prstClr val="black"/>
                </a:solidFill>
                <a:latin typeface="Meiryo UI" panose="020B0604030504040204" pitchFamily="50" charset="-128"/>
                <a:ea typeface="Meiryo UI" panose="020B0604030504040204" pitchFamily="50" charset="-128"/>
              </a:rPr>
              <a:t>年</a:t>
            </a:r>
            <a:r>
              <a:rPr kumimoji="1" lang="en-US" altLang="ja-JP" sz="1600" dirty="0">
                <a:solidFill>
                  <a:prstClr val="black"/>
                </a:solidFill>
                <a:latin typeface="Meiryo UI" panose="020B0604030504040204" pitchFamily="50" charset="-128"/>
                <a:ea typeface="Meiryo UI" panose="020B0604030504040204" pitchFamily="50" charset="-128"/>
              </a:rPr>
              <a:t>8</a:t>
            </a:r>
            <a:r>
              <a:rPr kumimoji="1" lang="ja-JP" altLang="en-US" sz="1600" dirty="0">
                <a:solidFill>
                  <a:prstClr val="black"/>
                </a:solidFill>
                <a:latin typeface="Meiryo UI" panose="020B0604030504040204" pitchFamily="50" charset="-128"/>
                <a:ea typeface="Meiryo UI" panose="020B0604030504040204" pitchFamily="50" charset="-128"/>
              </a:rPr>
              <a:t>月</a:t>
            </a:r>
            <a:r>
              <a:rPr kumimoji="1"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dirty="0">
                <a:solidFill>
                  <a:prstClr val="black"/>
                </a:solidFill>
                <a:latin typeface="Meiryo UI" panose="020B0604030504040204" pitchFamily="50" charset="-128"/>
                <a:ea typeface="Meiryo UI" panose="020B0604030504040204" pitchFamily="50" charset="-128"/>
              </a:rPr>
              <a:t>業務委託条件の見直しを踏まえ、</a:t>
            </a:r>
            <a:r>
              <a:rPr kumimoji="1" lang="en-US" altLang="ja-JP" sz="1600" dirty="0">
                <a:solidFill>
                  <a:prstClr val="black"/>
                </a:solidFill>
                <a:latin typeface="Meiryo UI" panose="020B0604030504040204" pitchFamily="50" charset="-128"/>
                <a:ea typeface="Meiryo UI" panose="020B0604030504040204" pitchFamily="50" charset="-128"/>
              </a:rPr>
              <a:t>R9</a:t>
            </a:r>
            <a:r>
              <a:rPr kumimoji="1" lang="ja-JP" altLang="en-US" sz="1600" dirty="0">
                <a:solidFill>
                  <a:prstClr val="black"/>
                </a:solidFill>
                <a:latin typeface="Meiryo UI" panose="020B0604030504040204" pitchFamily="50" charset="-128"/>
                <a:ea typeface="Meiryo UI" panose="020B0604030504040204" pitchFamily="50" charset="-128"/>
              </a:rPr>
              <a:t>年度予算要求（後年債務負担行為設定）</a:t>
            </a:r>
            <a:endParaRPr kumimoji="1" lang="en-US" altLang="ja-JP" sz="1600" dirty="0">
              <a:solidFill>
                <a:prstClr val="black"/>
              </a:solidFill>
              <a:latin typeface="Meiryo UI" panose="020B0604030504040204" pitchFamily="50" charset="-128"/>
              <a:ea typeface="Meiryo UI" panose="020B0604030504040204" pitchFamily="50" charset="-128"/>
            </a:endParaRPr>
          </a:p>
          <a:p>
            <a:pPr defTabSz="914400">
              <a:lnSpc>
                <a:spcPct val="125000"/>
              </a:lnSpc>
            </a:pPr>
            <a:r>
              <a:rPr kumimoji="1" lang="ja-JP" altLang="en-US" sz="1600" dirty="0">
                <a:solidFill>
                  <a:prstClr val="black"/>
                </a:solidFill>
                <a:latin typeface="Meiryo UI" panose="020B0604030504040204" pitchFamily="50" charset="-128"/>
                <a:ea typeface="Meiryo UI" panose="020B0604030504040204" pitchFamily="50" charset="-128"/>
              </a:rPr>
              <a:t>　　令和</a:t>
            </a:r>
            <a:r>
              <a:rPr kumimoji="1" lang="en-US" altLang="ja-JP" sz="1600" dirty="0">
                <a:solidFill>
                  <a:prstClr val="black"/>
                </a:solidFill>
                <a:latin typeface="Meiryo UI" panose="020B0604030504040204" pitchFamily="50" charset="-128"/>
                <a:ea typeface="Meiryo UI" panose="020B0604030504040204" pitchFamily="50" charset="-128"/>
              </a:rPr>
              <a:t>9</a:t>
            </a:r>
            <a:r>
              <a:rPr kumimoji="1" lang="ja-JP" altLang="en-US" sz="1600" dirty="0">
                <a:solidFill>
                  <a:prstClr val="black"/>
                </a:solidFill>
                <a:latin typeface="Meiryo UI" panose="020B0604030504040204" pitchFamily="50" charset="-128"/>
                <a:ea typeface="Meiryo UI" panose="020B0604030504040204" pitchFamily="50" charset="-128"/>
              </a:rPr>
              <a:t>年</a:t>
            </a:r>
            <a:r>
              <a:rPr kumimoji="1" lang="en-US" altLang="ja-JP" sz="1600" dirty="0">
                <a:solidFill>
                  <a:prstClr val="black"/>
                </a:solidFill>
                <a:latin typeface="Meiryo UI" panose="020B0604030504040204" pitchFamily="50" charset="-128"/>
                <a:ea typeface="Meiryo UI" panose="020B0604030504040204" pitchFamily="50" charset="-128"/>
              </a:rPr>
              <a:t>3</a:t>
            </a:r>
            <a:r>
              <a:rPr kumimoji="1" lang="ja-JP" altLang="en-US" sz="1600" dirty="0">
                <a:solidFill>
                  <a:prstClr val="black"/>
                </a:solidFill>
                <a:latin typeface="Meiryo UI" panose="020B0604030504040204" pitchFamily="50" charset="-128"/>
                <a:ea typeface="Meiryo UI" panose="020B0604030504040204" pitchFamily="50" charset="-128"/>
              </a:rPr>
              <a:t>月</a:t>
            </a:r>
            <a:r>
              <a:rPr kumimoji="1"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dirty="0">
                <a:solidFill>
                  <a:prstClr val="black"/>
                </a:solidFill>
                <a:latin typeface="Meiryo UI" panose="020B0604030504040204" pitchFamily="50" charset="-128"/>
                <a:ea typeface="Meiryo UI" panose="020B0604030504040204" pitchFamily="50" charset="-128"/>
              </a:rPr>
              <a:t>市会の予算承認後、契約変更実施</a:t>
            </a:r>
            <a:endParaRPr kumimoji="1" lang="en-US" altLang="ja-JP" sz="1600" dirty="0">
              <a:solidFill>
                <a:prstClr val="black"/>
              </a:solidFill>
              <a:latin typeface="Meiryo UI" panose="020B0604030504040204" pitchFamily="50" charset="-128"/>
              <a:ea typeface="Meiryo UI" panose="020B0604030504040204" pitchFamily="50" charset="-128"/>
            </a:endParaRPr>
          </a:p>
        </p:txBody>
      </p:sp>
      <p:cxnSp>
        <p:nvCxnSpPr>
          <p:cNvPr id="11" name="直線矢印コネクタ 10">
            <a:extLst>
              <a:ext uri="{FF2B5EF4-FFF2-40B4-BE49-F238E27FC236}">
                <a16:creationId xmlns:a16="http://schemas.microsoft.com/office/drawing/2014/main" id="{BE91F138-1F6F-3F9D-238A-F85CA77CF9F1}"/>
              </a:ext>
            </a:extLst>
          </p:cNvPr>
          <p:cNvCxnSpPr/>
          <p:nvPr/>
        </p:nvCxnSpPr>
        <p:spPr>
          <a:xfrm>
            <a:off x="1289018" y="4567037"/>
            <a:ext cx="0" cy="28135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8A5999C1-A83E-02FA-8E39-A35087098F66}"/>
              </a:ext>
            </a:extLst>
          </p:cNvPr>
          <p:cNvCxnSpPr/>
          <p:nvPr/>
        </p:nvCxnSpPr>
        <p:spPr>
          <a:xfrm>
            <a:off x="1289018" y="5444155"/>
            <a:ext cx="0" cy="28135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09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F0869689-5547-FBE2-71C3-73B27D12E99F}"/>
              </a:ext>
            </a:extLst>
          </p:cNvPr>
          <p:cNvSpPr>
            <a:spLocks noGrp="1"/>
          </p:cNvSpPr>
          <p:nvPr>
            <p:ph type="sldNum" sz="quarter" idx="12"/>
          </p:nvPr>
        </p:nvSpPr>
        <p:spPr>
          <a:xfrm>
            <a:off x="7768939" y="6504654"/>
            <a:ext cx="2057400" cy="337038"/>
          </a:xfrm>
        </p:spPr>
        <p:txBody>
          <a:bodyPr/>
          <a:lstStyle/>
          <a:p>
            <a:pPr defTabSz="422041"/>
            <a:fld id="{36EC18DB-A5DF-4E0E-B815-FCD04A2C4B2C}" type="slidenum">
              <a:rPr kumimoji="1" lang="ja-JP" altLang="en-US">
                <a:solidFill>
                  <a:prstClr val="black"/>
                </a:solidFill>
                <a:latin typeface="Segoe UI"/>
                <a:ea typeface="Meiryo UI"/>
              </a:rPr>
              <a:pPr defTabSz="422041"/>
              <a:t>37</a:t>
            </a:fld>
            <a:endParaRPr kumimoji="1" lang="ja-JP" altLang="en-US" dirty="0">
              <a:solidFill>
                <a:prstClr val="black"/>
              </a:solidFill>
              <a:latin typeface="Segoe UI"/>
              <a:ea typeface="Meiryo UI"/>
            </a:endParaRPr>
          </a:p>
        </p:txBody>
      </p:sp>
      <p:sp>
        <p:nvSpPr>
          <p:cNvPr id="3" name="正方形/長方形 2">
            <a:extLst>
              <a:ext uri="{FF2B5EF4-FFF2-40B4-BE49-F238E27FC236}">
                <a16:creationId xmlns:a16="http://schemas.microsoft.com/office/drawing/2014/main" id="{90A4F3EC-D0FC-4C49-AB0F-94BF726C8D04}"/>
              </a:ext>
            </a:extLst>
          </p:cNvPr>
          <p:cNvSpPr/>
          <p:nvPr/>
        </p:nvSpPr>
        <p:spPr>
          <a:xfrm>
            <a:off x="381000" y="10048"/>
            <a:ext cx="9144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sz="2400" b="1" dirty="0">
                <a:solidFill>
                  <a:prstClr val="black"/>
                </a:solidFill>
                <a:latin typeface="Meiryo UI" panose="020B0604030504040204" pitchFamily="50" charset="-128"/>
                <a:ea typeface="Meiryo UI" panose="020B0604030504040204" pitchFamily="50" charset="-128"/>
              </a:rPr>
              <a:t>２</a:t>
            </a:r>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　現時点の業務履行状況（</a:t>
            </a:r>
            <a:r>
              <a:rPr kumimoji="1" lang="en-US" altLang="ja-JP" sz="2400" b="1" dirty="0">
                <a:solidFill>
                  <a:prstClr val="black"/>
                </a:solidFill>
                <a:latin typeface="Meiryo UI" panose="020B0604030504040204" pitchFamily="50" charset="-128"/>
                <a:ea typeface="Meiryo UI" panose="020B0604030504040204" pitchFamily="50" charset="-128"/>
              </a:rPr>
              <a:t>R4</a:t>
            </a:r>
            <a:r>
              <a:rPr kumimoji="1" lang="ja-JP" altLang="en-US" sz="2400" b="1" dirty="0">
                <a:solidFill>
                  <a:prstClr val="black"/>
                </a:solidFill>
                <a:latin typeface="Meiryo UI" panose="020B0604030504040204" pitchFamily="50" charset="-128"/>
                <a:ea typeface="Meiryo UI" panose="020B0604030504040204" pitchFamily="50" charset="-128"/>
              </a:rPr>
              <a:t>～</a:t>
            </a:r>
            <a:r>
              <a:rPr kumimoji="1" lang="en-US" altLang="ja-JP" sz="2400" b="1" dirty="0">
                <a:solidFill>
                  <a:prstClr val="black"/>
                </a:solidFill>
                <a:latin typeface="Meiryo UI" panose="020B0604030504040204" pitchFamily="50" charset="-128"/>
                <a:ea typeface="Meiryo UI" panose="020B0604030504040204" pitchFamily="50" charset="-128"/>
              </a:rPr>
              <a:t>R5</a:t>
            </a:r>
            <a:r>
              <a:rPr kumimoji="1" lang="ja-JP" altLang="en-US" sz="2400" b="1" dirty="0">
                <a:solidFill>
                  <a:prstClr val="black"/>
                </a:solidFill>
                <a:latin typeface="Meiryo UI" panose="020B0604030504040204" pitchFamily="50" charset="-128"/>
                <a:ea typeface="Meiryo UI" panose="020B0604030504040204" pitchFamily="50" charset="-128"/>
              </a:rPr>
              <a:t>年度）</a:t>
            </a:r>
          </a:p>
        </p:txBody>
      </p:sp>
      <p:sp>
        <p:nvSpPr>
          <p:cNvPr id="8" name="テキスト ボックス 7">
            <a:extLst>
              <a:ext uri="{FF2B5EF4-FFF2-40B4-BE49-F238E27FC236}">
                <a16:creationId xmlns:a16="http://schemas.microsoft.com/office/drawing/2014/main" id="{20FEBC83-BDC6-FB7F-3B9A-EBD569FB87ED}"/>
              </a:ext>
            </a:extLst>
          </p:cNvPr>
          <p:cNvSpPr txBox="1"/>
          <p:nvPr/>
        </p:nvSpPr>
        <p:spPr>
          <a:xfrm>
            <a:off x="381001" y="605430"/>
            <a:ext cx="8480809" cy="369332"/>
          </a:xfrm>
          <a:prstGeom prst="rect">
            <a:avLst/>
          </a:prstGeom>
          <a:noFill/>
        </p:spPr>
        <p:txBody>
          <a:bodyPr wrap="square" rtlCol="0">
            <a:spAutoFit/>
          </a:bodyPr>
          <a:lstStyle/>
          <a:p>
            <a:pPr defTabSz="914400"/>
            <a:r>
              <a:rPr kumimoji="1" lang="ja-JP" altLang="en-US" b="1" u="sng" dirty="0">
                <a:solidFill>
                  <a:prstClr val="black"/>
                </a:solidFill>
                <a:latin typeface="Segoe UI"/>
                <a:ea typeface="Meiryo UI"/>
              </a:rPr>
              <a:t>●各項目の現状　</a:t>
            </a:r>
            <a:endParaRPr kumimoji="1" lang="en-US" altLang="ja-JP" u="sng" dirty="0">
              <a:solidFill>
                <a:prstClr val="black"/>
              </a:solidFill>
              <a:latin typeface="Segoe UI"/>
              <a:ea typeface="Meiryo UI"/>
            </a:endParaRPr>
          </a:p>
        </p:txBody>
      </p:sp>
      <p:graphicFrame>
        <p:nvGraphicFramePr>
          <p:cNvPr id="2" name="表 9">
            <a:extLst>
              <a:ext uri="{FF2B5EF4-FFF2-40B4-BE49-F238E27FC236}">
                <a16:creationId xmlns:a16="http://schemas.microsoft.com/office/drawing/2014/main" id="{07A9D9FE-793A-A46F-A0CA-580284227F30}"/>
              </a:ext>
            </a:extLst>
          </p:cNvPr>
          <p:cNvGraphicFramePr>
            <a:graphicFrameLocks noGrp="1"/>
          </p:cNvGraphicFramePr>
          <p:nvPr>
            <p:extLst>
              <p:ext uri="{D42A27DB-BD31-4B8C-83A1-F6EECF244321}">
                <p14:modId xmlns:p14="http://schemas.microsoft.com/office/powerpoint/2010/main" val="381339123"/>
              </p:ext>
            </p:extLst>
          </p:nvPr>
        </p:nvGraphicFramePr>
        <p:xfrm>
          <a:off x="446314" y="990438"/>
          <a:ext cx="8958106" cy="545592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3570761775"/>
                    </a:ext>
                  </a:extLst>
                </a:gridCol>
                <a:gridCol w="6938806">
                  <a:extLst>
                    <a:ext uri="{9D8B030D-6E8A-4147-A177-3AD203B41FA5}">
                      <a16:colId xmlns:a16="http://schemas.microsoft.com/office/drawing/2014/main" val="855363356"/>
                    </a:ext>
                  </a:extLst>
                </a:gridCol>
              </a:tblGrid>
              <a:tr h="258217">
                <a:tc>
                  <a:txBody>
                    <a:bodyPr/>
                    <a:lstStyle/>
                    <a:p>
                      <a:pPr algn="ctr"/>
                      <a:r>
                        <a:rPr kumimoji="1" lang="ja-JP" altLang="en-US" sz="1600" dirty="0"/>
                        <a:t>評価項目</a:t>
                      </a:r>
                    </a:p>
                  </a:txBody>
                  <a:tcPr/>
                </a:tc>
                <a:tc>
                  <a:txBody>
                    <a:bodyPr/>
                    <a:lstStyle/>
                    <a:p>
                      <a:pPr algn="ctr"/>
                      <a:r>
                        <a:rPr kumimoji="1" lang="ja-JP" altLang="en-US" sz="1600" dirty="0"/>
                        <a:t>現時点の評価・課題（見直し状況）</a:t>
                      </a:r>
                    </a:p>
                  </a:txBody>
                  <a:tcPr/>
                </a:tc>
                <a:extLst>
                  <a:ext uri="{0D108BD9-81ED-4DB2-BD59-A6C34878D82A}">
                    <a16:rowId xmlns:a16="http://schemas.microsoft.com/office/drawing/2014/main" val="973486929"/>
                  </a:ext>
                </a:extLst>
              </a:tr>
              <a:tr h="403243">
                <a:tc>
                  <a:txBody>
                    <a:bodyPr/>
                    <a:lstStyle/>
                    <a:p>
                      <a:r>
                        <a:rPr kumimoji="1" lang="ja-JP" altLang="en-US" sz="1600" dirty="0"/>
                        <a:t>契約対象施設・範囲</a:t>
                      </a:r>
                    </a:p>
                  </a:txBody>
                  <a:tcPr/>
                </a:tc>
                <a:tc>
                  <a:txBody>
                    <a:bodyPr/>
                    <a:lstStyle/>
                    <a:p>
                      <a:r>
                        <a:rPr kumimoji="1" lang="ja-JP" altLang="en-US" sz="1600" b="1" dirty="0"/>
                        <a:t>・現時点で課題となっている事案は無い</a:t>
                      </a:r>
                      <a:endParaRPr kumimoji="1" lang="en-US" altLang="ja-JP" sz="1600" b="1" dirty="0"/>
                    </a:p>
                    <a:p>
                      <a:r>
                        <a:rPr kumimoji="1" lang="ja-JP" altLang="en-US" sz="1600" dirty="0"/>
                        <a:t>　　→</a:t>
                      </a:r>
                      <a:r>
                        <a:rPr kumimoji="1" lang="ja-JP" altLang="en-US" sz="1600" b="0" dirty="0"/>
                        <a:t>契約内容に対する疑義が生じた場合、協議により合意を図っている</a:t>
                      </a:r>
                    </a:p>
                  </a:txBody>
                  <a:tcPr/>
                </a:tc>
                <a:extLst>
                  <a:ext uri="{0D108BD9-81ED-4DB2-BD59-A6C34878D82A}">
                    <a16:rowId xmlns:a16="http://schemas.microsoft.com/office/drawing/2014/main" val="2465983137"/>
                  </a:ext>
                </a:extLst>
              </a:tr>
              <a:tr h="403243">
                <a:tc>
                  <a:txBody>
                    <a:bodyPr/>
                    <a:lstStyle/>
                    <a:p>
                      <a:r>
                        <a:rPr kumimoji="1" lang="ja-JP" altLang="en-US" sz="1600" dirty="0"/>
                        <a:t>契約変更・積算手法</a:t>
                      </a:r>
                    </a:p>
                  </a:txBody>
                  <a:tcPr/>
                </a:tc>
                <a:tc>
                  <a:txBody>
                    <a:bodyPr/>
                    <a:lstStyle/>
                    <a:p>
                      <a:r>
                        <a:rPr kumimoji="1" lang="ja-JP" altLang="en-US" sz="1600" b="1" dirty="0"/>
                        <a:t>・検出した課題については、改善されている</a:t>
                      </a:r>
                      <a:endParaRPr kumimoji="1" lang="en-US" altLang="ja-JP" sz="1600" b="1" dirty="0"/>
                    </a:p>
                    <a:p>
                      <a:r>
                        <a:rPr kumimoji="1" lang="ja-JP" altLang="en-US" sz="1600" dirty="0"/>
                        <a:t>→</a:t>
                      </a:r>
                      <a:r>
                        <a:rPr kumimoji="1" lang="ja-JP" altLang="en-US" sz="1600" dirty="0">
                          <a:solidFill>
                            <a:srgbClr val="FF0000"/>
                          </a:solidFill>
                        </a:rPr>
                        <a:t>固定費で実施する業務の</a:t>
                      </a:r>
                      <a:r>
                        <a:rPr kumimoji="1" lang="ja-JP" altLang="en-US" sz="1600" b="0" dirty="0">
                          <a:solidFill>
                            <a:srgbClr val="FF0000"/>
                          </a:solidFill>
                        </a:rPr>
                        <a:t>履行レベルを５年で評価するよう見直し（管路）</a:t>
                      </a:r>
                      <a:r>
                        <a:rPr kumimoji="1" lang="en-US" altLang="ja-JP" sz="1600" b="0" dirty="0">
                          <a:solidFill>
                            <a:srgbClr val="FF0000"/>
                          </a:solidFill>
                        </a:rPr>
                        <a:t>【</a:t>
                      </a:r>
                      <a:r>
                        <a:rPr kumimoji="1" lang="ja-JP" altLang="en-US" sz="1600" b="0" dirty="0">
                          <a:solidFill>
                            <a:srgbClr val="FF0000"/>
                          </a:solidFill>
                        </a:rPr>
                        <a:t>済</a:t>
                      </a:r>
                      <a:r>
                        <a:rPr kumimoji="1" lang="en-US" altLang="ja-JP" sz="1600" b="0" dirty="0">
                          <a:solidFill>
                            <a:srgbClr val="FF0000"/>
                          </a:solidFill>
                        </a:rPr>
                        <a:t>】</a:t>
                      </a:r>
                      <a:endParaRPr kumimoji="1" lang="ja-JP" altLang="en-US" sz="1600" dirty="0">
                        <a:solidFill>
                          <a:srgbClr val="FF0000"/>
                        </a:solidFill>
                      </a:endParaRPr>
                    </a:p>
                  </a:txBody>
                  <a:tcPr/>
                </a:tc>
                <a:extLst>
                  <a:ext uri="{0D108BD9-81ED-4DB2-BD59-A6C34878D82A}">
                    <a16:rowId xmlns:a16="http://schemas.microsoft.com/office/drawing/2014/main" val="1939769487"/>
                  </a:ext>
                </a:extLst>
              </a:tr>
              <a:tr h="403243">
                <a:tc>
                  <a:txBody>
                    <a:bodyPr/>
                    <a:lstStyle/>
                    <a:p>
                      <a:r>
                        <a:rPr kumimoji="1" lang="ja-JP" altLang="en-US" sz="1600" dirty="0"/>
                        <a:t>主たる業務内容</a:t>
                      </a:r>
                    </a:p>
                  </a:txBody>
                  <a:tcPr/>
                </a:tc>
                <a:tc>
                  <a:txBody>
                    <a:bodyPr/>
                    <a:lstStyle/>
                    <a:p>
                      <a:r>
                        <a:rPr kumimoji="1" lang="ja-JP" altLang="en-US" sz="1600" b="1" dirty="0"/>
                        <a:t>・現時点で課題となっている事案は無い</a:t>
                      </a:r>
                      <a:endParaRPr kumimoji="1" lang="en-US" altLang="ja-JP" sz="1600" b="1" dirty="0"/>
                    </a:p>
                    <a:p>
                      <a:r>
                        <a:rPr kumimoji="1" lang="ja-JP" altLang="en-US" sz="1600" dirty="0"/>
                        <a:t>　　→維持管理に係る</a:t>
                      </a:r>
                      <a:r>
                        <a:rPr kumimoji="1" lang="ja-JP" altLang="en-US" sz="1600" b="0" dirty="0"/>
                        <a:t>企画・管理・監督・照査を適切に履行できている</a:t>
                      </a:r>
                    </a:p>
                  </a:txBody>
                  <a:tcPr/>
                </a:tc>
                <a:extLst>
                  <a:ext uri="{0D108BD9-81ED-4DB2-BD59-A6C34878D82A}">
                    <a16:rowId xmlns:a16="http://schemas.microsoft.com/office/drawing/2014/main" val="2926581244"/>
                  </a:ext>
                </a:extLst>
              </a:tr>
              <a:tr h="573030">
                <a:tc>
                  <a:txBody>
                    <a:bodyPr/>
                    <a:lstStyle/>
                    <a:p>
                      <a:r>
                        <a:rPr kumimoji="1" lang="ja-JP" altLang="en-US" sz="1600" dirty="0"/>
                        <a:t>ペナルティの設定方法</a:t>
                      </a:r>
                    </a:p>
                  </a:txBody>
                  <a:tcPr/>
                </a:tc>
                <a:tc>
                  <a:txBody>
                    <a:bodyPr/>
                    <a:lstStyle/>
                    <a:p>
                      <a:r>
                        <a:rPr kumimoji="1" lang="ja-JP" altLang="en-US" sz="1600" b="1" dirty="0"/>
                        <a:t>・要求水準については達成できており、過度な設定とはなっていない</a:t>
                      </a:r>
                      <a:endParaRPr kumimoji="1" lang="en-US" altLang="ja-JP" sz="1600" b="1" dirty="0"/>
                    </a:p>
                    <a:p>
                      <a:r>
                        <a:rPr kumimoji="1" lang="ja-JP" altLang="en-US" sz="1600" b="1" dirty="0"/>
                        <a:t>・評価基準については、状況の変化に応じて見直しが必要</a:t>
                      </a:r>
                      <a:endParaRPr kumimoji="1" lang="en-US" altLang="ja-JP" sz="1600" dirty="0"/>
                    </a:p>
                    <a:p>
                      <a:r>
                        <a:rPr kumimoji="1" lang="ja-JP" altLang="en-US" sz="1600" dirty="0"/>
                        <a:t>　</a:t>
                      </a:r>
                      <a:r>
                        <a:rPr kumimoji="1" lang="ja-JP" altLang="en-US" sz="1600" b="0" dirty="0"/>
                        <a:t>→</a:t>
                      </a:r>
                      <a:r>
                        <a:rPr kumimoji="1" lang="ja-JP" altLang="en-US" sz="1600" b="0" dirty="0">
                          <a:solidFill>
                            <a:srgbClr val="FF0000"/>
                          </a:solidFill>
                        </a:rPr>
                        <a:t>処理方式の変化等によりユーティリティの設定を見直し（処理場・抽水所）</a:t>
                      </a:r>
                      <a:r>
                        <a:rPr kumimoji="1" lang="en-US" altLang="ja-JP" sz="1600" b="0" dirty="0">
                          <a:solidFill>
                            <a:srgbClr val="FF0000"/>
                          </a:solidFill>
                        </a:rPr>
                        <a:t>【</a:t>
                      </a:r>
                      <a:r>
                        <a:rPr kumimoji="1" lang="ja-JP" altLang="en-US" sz="1600" b="0" dirty="0">
                          <a:solidFill>
                            <a:srgbClr val="FF0000"/>
                          </a:solidFill>
                        </a:rPr>
                        <a:t>未</a:t>
                      </a:r>
                      <a:r>
                        <a:rPr kumimoji="1" lang="en-US" altLang="ja-JP" sz="1600" b="0" dirty="0">
                          <a:solidFill>
                            <a:srgbClr val="FF0000"/>
                          </a:solidFill>
                        </a:rPr>
                        <a:t>】</a:t>
                      </a:r>
                      <a:endParaRPr kumimoji="1" lang="ja-JP" altLang="en-US" sz="1600" dirty="0">
                        <a:solidFill>
                          <a:srgbClr val="FF0000"/>
                        </a:solidFill>
                      </a:endParaRPr>
                    </a:p>
                  </a:txBody>
                  <a:tcPr/>
                </a:tc>
                <a:extLst>
                  <a:ext uri="{0D108BD9-81ED-4DB2-BD59-A6C34878D82A}">
                    <a16:rowId xmlns:a16="http://schemas.microsoft.com/office/drawing/2014/main" val="715486618"/>
                  </a:ext>
                </a:extLst>
              </a:tr>
              <a:tr h="403243">
                <a:tc>
                  <a:txBody>
                    <a:bodyPr/>
                    <a:lstStyle/>
                    <a:p>
                      <a:r>
                        <a:rPr kumimoji="1" lang="ja-JP" altLang="en-US" sz="1600" dirty="0"/>
                        <a:t>社会情勢の変化</a:t>
                      </a:r>
                    </a:p>
                  </a:txBody>
                  <a:tcPr/>
                </a:tc>
                <a:tc>
                  <a:txBody>
                    <a:bodyPr/>
                    <a:lstStyle/>
                    <a:p>
                      <a:r>
                        <a:rPr kumimoji="1" lang="ja-JP" altLang="en-US" sz="1600" b="1" dirty="0"/>
                        <a:t>・人件費や資材価格の高騰</a:t>
                      </a:r>
                      <a:endParaRPr kumimoji="1" lang="en-US" altLang="ja-JP" sz="1600" b="1" dirty="0"/>
                    </a:p>
                    <a:p>
                      <a:r>
                        <a:rPr kumimoji="1" lang="ja-JP" altLang="en-US" sz="1600" dirty="0"/>
                        <a:t>　　→インフレスライドの適用により、</a:t>
                      </a:r>
                      <a:r>
                        <a:rPr kumimoji="1" lang="en-US" altLang="ja-JP" sz="1600" dirty="0"/>
                        <a:t>CWO</a:t>
                      </a:r>
                      <a:r>
                        <a:rPr kumimoji="1" lang="ja-JP" altLang="en-US" sz="1600" dirty="0"/>
                        <a:t>の必要事業費を確保</a:t>
                      </a:r>
                      <a:r>
                        <a:rPr kumimoji="1" lang="en-US" altLang="ja-JP" sz="1600" dirty="0"/>
                        <a:t>【</a:t>
                      </a:r>
                      <a:r>
                        <a:rPr kumimoji="1" lang="ja-JP" altLang="en-US" sz="1600" dirty="0"/>
                        <a:t>済</a:t>
                      </a:r>
                      <a:r>
                        <a:rPr kumimoji="1" lang="en-US" altLang="ja-JP" sz="1600" dirty="0"/>
                        <a:t>】</a:t>
                      </a:r>
                    </a:p>
                    <a:p>
                      <a:r>
                        <a:rPr kumimoji="1" lang="ja-JP" altLang="en-US" sz="1600" dirty="0">
                          <a:solidFill>
                            <a:srgbClr val="FF0000"/>
                          </a:solidFill>
                        </a:rPr>
                        <a:t>　　　金額精算している項目については、スライド対象となっていない</a:t>
                      </a:r>
                      <a:endParaRPr kumimoji="1" lang="en-US" altLang="ja-JP" sz="1600" dirty="0"/>
                    </a:p>
                  </a:txBody>
                  <a:tcPr/>
                </a:tc>
                <a:extLst>
                  <a:ext uri="{0D108BD9-81ED-4DB2-BD59-A6C34878D82A}">
                    <a16:rowId xmlns:a16="http://schemas.microsoft.com/office/drawing/2014/main" val="256148948"/>
                  </a:ext>
                </a:extLst>
              </a:tr>
              <a:tr h="403243">
                <a:tc>
                  <a:txBody>
                    <a:bodyPr/>
                    <a:lstStyle/>
                    <a:p>
                      <a:r>
                        <a:rPr kumimoji="1" lang="ja-JP" altLang="en-US" sz="1600" dirty="0"/>
                        <a:t>コスト縮減の達成状況</a:t>
                      </a:r>
                    </a:p>
                  </a:txBody>
                  <a:tcPr/>
                </a:tc>
                <a:tc>
                  <a:txBody>
                    <a:bodyPr/>
                    <a:lstStyle/>
                    <a:p>
                      <a:r>
                        <a:rPr kumimoji="1" lang="ja-JP" altLang="en-US" sz="1600" b="1" dirty="0"/>
                        <a:t>・コスト縮減を反映した事業費により、適切に維持管理・運転管理を実施</a:t>
                      </a:r>
                      <a:endParaRPr kumimoji="1" lang="en-US" altLang="ja-JP" sz="1600" b="1" dirty="0"/>
                    </a:p>
                    <a:p>
                      <a:r>
                        <a:rPr kumimoji="1" lang="ja-JP" altLang="en-US" sz="1600" dirty="0"/>
                        <a:t>　　→</a:t>
                      </a:r>
                      <a:r>
                        <a:rPr kumimoji="1" lang="en-US" altLang="ja-JP" sz="1600" dirty="0"/>
                        <a:t>11</a:t>
                      </a:r>
                      <a:r>
                        <a:rPr kumimoji="1" lang="ja-JP" altLang="en-US" sz="1600" dirty="0"/>
                        <a:t>年目からの新技術導入によるコスト縮減に向けての取組み</a:t>
                      </a:r>
                      <a:r>
                        <a:rPr kumimoji="1" lang="en-US" altLang="ja-JP" sz="1600" dirty="0"/>
                        <a:t>【</a:t>
                      </a:r>
                      <a:r>
                        <a:rPr kumimoji="1" lang="ja-JP" altLang="en-US" sz="1600" dirty="0"/>
                        <a:t>検討中</a:t>
                      </a:r>
                      <a:r>
                        <a:rPr kumimoji="1" lang="en-US" altLang="ja-JP" sz="1600" dirty="0"/>
                        <a:t>】</a:t>
                      </a:r>
                      <a:endParaRPr kumimoji="1" lang="ja-JP" altLang="en-US" sz="1600" dirty="0"/>
                    </a:p>
                  </a:txBody>
                  <a:tcPr/>
                </a:tc>
                <a:extLst>
                  <a:ext uri="{0D108BD9-81ED-4DB2-BD59-A6C34878D82A}">
                    <a16:rowId xmlns:a16="http://schemas.microsoft.com/office/drawing/2014/main" val="3222178378"/>
                  </a:ext>
                </a:extLst>
              </a:tr>
              <a:tr h="403243">
                <a:tc>
                  <a:txBody>
                    <a:bodyPr/>
                    <a:lstStyle/>
                    <a:p>
                      <a:r>
                        <a:rPr kumimoji="1" lang="ja-JP" altLang="en-US" sz="1600" dirty="0"/>
                        <a:t>賠償責任保険の</a:t>
                      </a:r>
                      <a:endParaRPr kumimoji="1" lang="en-US" altLang="ja-JP" sz="1600" dirty="0"/>
                    </a:p>
                    <a:p>
                      <a:r>
                        <a:rPr kumimoji="1" lang="ja-JP" altLang="en-US" sz="1600" dirty="0"/>
                        <a:t>負担割合</a:t>
                      </a:r>
                    </a:p>
                  </a:txBody>
                  <a:tcPr/>
                </a:tc>
                <a:tc>
                  <a:txBody>
                    <a:bodyPr/>
                    <a:lstStyle/>
                    <a:p>
                      <a:r>
                        <a:rPr kumimoji="1" lang="ja-JP" altLang="en-US" sz="1600" b="1" dirty="0"/>
                        <a:t>・現在の負担割合（市：</a:t>
                      </a:r>
                      <a:r>
                        <a:rPr kumimoji="1" lang="en-US" altLang="ja-JP" sz="1600" b="1" dirty="0"/>
                        <a:t>50</a:t>
                      </a:r>
                      <a:r>
                        <a:rPr kumimoji="1" lang="ja-JP" altLang="en-US" sz="1600" b="1" dirty="0"/>
                        <a:t>％、</a:t>
                      </a:r>
                      <a:r>
                        <a:rPr kumimoji="1" lang="en-US" altLang="ja-JP" sz="1600" b="1" dirty="0"/>
                        <a:t>CWO</a:t>
                      </a:r>
                      <a:r>
                        <a:rPr kumimoji="1" lang="ja-JP" altLang="en-US" sz="1600" b="1" dirty="0"/>
                        <a:t>：</a:t>
                      </a:r>
                      <a:r>
                        <a:rPr kumimoji="1" lang="en-US" altLang="ja-JP" sz="1600" b="1" dirty="0"/>
                        <a:t>50</a:t>
                      </a:r>
                      <a:r>
                        <a:rPr kumimoji="1" lang="ja-JP" altLang="en-US" sz="1600" b="1" dirty="0"/>
                        <a:t>％）は妥当と考える</a:t>
                      </a:r>
                      <a:endParaRPr kumimoji="1" lang="en-US" altLang="ja-JP" sz="1600" b="1" dirty="0"/>
                    </a:p>
                    <a:p>
                      <a:r>
                        <a:rPr kumimoji="1" lang="ja-JP" altLang="en-US" sz="1600" dirty="0"/>
                        <a:t>　　→一般規定に抵触する事故が発生しているが、事故の程度は小さい</a:t>
                      </a:r>
                    </a:p>
                  </a:txBody>
                  <a:tcPr/>
                </a:tc>
                <a:extLst>
                  <a:ext uri="{0D108BD9-81ED-4DB2-BD59-A6C34878D82A}">
                    <a16:rowId xmlns:a16="http://schemas.microsoft.com/office/drawing/2014/main" val="451034418"/>
                  </a:ext>
                </a:extLst>
              </a:tr>
              <a:tr h="573030">
                <a:tc>
                  <a:txBody>
                    <a:bodyPr/>
                    <a:lstStyle/>
                    <a:p>
                      <a:r>
                        <a:rPr kumimoji="1" lang="ja-JP" altLang="en-US" sz="1600" dirty="0"/>
                        <a:t>業務履行状況</a:t>
                      </a:r>
                    </a:p>
                  </a:txBody>
                  <a:tcPr/>
                </a:tc>
                <a:tc>
                  <a:txBody>
                    <a:bodyPr/>
                    <a:lstStyle/>
                    <a:p>
                      <a:r>
                        <a:rPr kumimoji="1" lang="ja-JP" altLang="en-US" sz="1600" b="1" dirty="0"/>
                        <a:t>・業務数量や上限金額について、精査が必要</a:t>
                      </a:r>
                      <a:endParaRPr kumimoji="1" lang="en-US" altLang="ja-JP" sz="1600" b="1" dirty="0"/>
                    </a:p>
                    <a:p>
                      <a:r>
                        <a:rPr kumimoji="1" lang="ja-JP" altLang="en-US" sz="1600" dirty="0"/>
                        <a:t>→</a:t>
                      </a:r>
                      <a:r>
                        <a:rPr kumimoji="1" lang="ja-JP" altLang="en-US" sz="1600" dirty="0">
                          <a:solidFill>
                            <a:srgbClr val="FF0000"/>
                          </a:solidFill>
                        </a:rPr>
                        <a:t>管路に対する業務量について見直し要素あり（改築更新事業の反映など）</a:t>
                      </a:r>
                      <a:r>
                        <a:rPr kumimoji="1" lang="en-US" altLang="ja-JP" sz="1600" dirty="0">
                          <a:solidFill>
                            <a:srgbClr val="FF0000"/>
                          </a:solidFill>
                        </a:rPr>
                        <a:t>【</a:t>
                      </a:r>
                      <a:r>
                        <a:rPr kumimoji="1" lang="ja-JP" altLang="en-US" sz="1600" dirty="0">
                          <a:solidFill>
                            <a:srgbClr val="FF0000"/>
                          </a:solidFill>
                        </a:rPr>
                        <a:t>未</a:t>
                      </a:r>
                      <a:r>
                        <a:rPr kumimoji="1" lang="en-US" altLang="ja-JP" sz="1600" dirty="0">
                          <a:solidFill>
                            <a:srgbClr val="FF0000"/>
                          </a:solidFill>
                        </a:rPr>
                        <a:t>】</a:t>
                      </a:r>
                    </a:p>
                  </a:txBody>
                  <a:tcPr/>
                </a:tc>
                <a:extLst>
                  <a:ext uri="{0D108BD9-81ED-4DB2-BD59-A6C34878D82A}">
                    <a16:rowId xmlns:a16="http://schemas.microsoft.com/office/drawing/2014/main" val="3595190246"/>
                  </a:ext>
                </a:extLst>
              </a:tr>
            </a:tbl>
          </a:graphicData>
        </a:graphic>
      </p:graphicFrame>
      <p:sp>
        <p:nvSpPr>
          <p:cNvPr id="4" name="正方形/長方形 3">
            <a:extLst>
              <a:ext uri="{FF2B5EF4-FFF2-40B4-BE49-F238E27FC236}">
                <a16:creationId xmlns:a16="http://schemas.microsoft.com/office/drawing/2014/main" id="{B3DD6A41-8661-2FA3-85D6-CE7A1A7BA53F}"/>
              </a:ext>
            </a:extLst>
          </p:cNvPr>
          <p:cNvSpPr/>
          <p:nvPr/>
        </p:nvSpPr>
        <p:spPr>
          <a:xfrm>
            <a:off x="446314" y="3044654"/>
            <a:ext cx="8958106" cy="844061"/>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latin typeface="Segoe UI"/>
              <a:ea typeface="Meiryo UI"/>
            </a:endParaRPr>
          </a:p>
        </p:txBody>
      </p:sp>
      <p:sp>
        <p:nvSpPr>
          <p:cNvPr id="5" name="正方形/長方形 4">
            <a:extLst>
              <a:ext uri="{FF2B5EF4-FFF2-40B4-BE49-F238E27FC236}">
                <a16:creationId xmlns:a16="http://schemas.microsoft.com/office/drawing/2014/main" id="{8F61546A-3240-0C1B-AC2E-88696ED5C5AB}"/>
              </a:ext>
            </a:extLst>
          </p:cNvPr>
          <p:cNvSpPr/>
          <p:nvPr/>
        </p:nvSpPr>
        <p:spPr>
          <a:xfrm>
            <a:off x="446314" y="5830539"/>
            <a:ext cx="8958106" cy="615819"/>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latin typeface="Segoe UI"/>
              <a:ea typeface="Meiryo UI"/>
            </a:endParaRPr>
          </a:p>
        </p:txBody>
      </p:sp>
      <p:sp>
        <p:nvSpPr>
          <p:cNvPr id="6" name="正方形/長方形 5">
            <a:extLst>
              <a:ext uri="{FF2B5EF4-FFF2-40B4-BE49-F238E27FC236}">
                <a16:creationId xmlns:a16="http://schemas.microsoft.com/office/drawing/2014/main" id="{5A7471F2-0A66-D339-5BE0-A73C63491E54}"/>
              </a:ext>
            </a:extLst>
          </p:cNvPr>
          <p:cNvSpPr/>
          <p:nvPr/>
        </p:nvSpPr>
        <p:spPr>
          <a:xfrm>
            <a:off x="473947" y="1916884"/>
            <a:ext cx="8958106" cy="6120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latin typeface="Segoe UI"/>
              <a:ea typeface="Meiryo UI"/>
            </a:endParaRPr>
          </a:p>
        </p:txBody>
      </p:sp>
      <p:sp>
        <p:nvSpPr>
          <p:cNvPr id="9" name="正方形/長方形 8">
            <a:extLst>
              <a:ext uri="{FF2B5EF4-FFF2-40B4-BE49-F238E27FC236}">
                <a16:creationId xmlns:a16="http://schemas.microsoft.com/office/drawing/2014/main" id="{77C0424A-BBFA-3FF2-57E0-D2B2468CB401}"/>
              </a:ext>
            </a:extLst>
          </p:cNvPr>
          <p:cNvSpPr/>
          <p:nvPr/>
        </p:nvSpPr>
        <p:spPr>
          <a:xfrm>
            <a:off x="446314" y="3907087"/>
            <a:ext cx="8958106" cy="78683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latin typeface="Segoe UI"/>
              <a:ea typeface="Meiryo UI"/>
            </a:endParaRPr>
          </a:p>
        </p:txBody>
      </p:sp>
    </p:spTree>
    <p:extLst>
      <p:ext uri="{BB962C8B-B14F-4D97-AF65-F5344CB8AC3E}">
        <p14:creationId xmlns:p14="http://schemas.microsoft.com/office/powerpoint/2010/main" val="2642354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9BC0A0A1-7C2F-5A0A-1691-86327F647BFC}"/>
              </a:ext>
            </a:extLst>
          </p:cNvPr>
          <p:cNvPicPr>
            <a:picLocks noChangeAspect="1"/>
          </p:cNvPicPr>
          <p:nvPr/>
        </p:nvPicPr>
        <p:blipFill>
          <a:blip r:embed="rId3"/>
          <a:stretch>
            <a:fillRect/>
          </a:stretch>
        </p:blipFill>
        <p:spPr>
          <a:xfrm>
            <a:off x="6216438" y="6157231"/>
            <a:ext cx="3131327" cy="572982"/>
          </a:xfrm>
          <a:prstGeom prst="rect">
            <a:avLst/>
          </a:prstGeom>
        </p:spPr>
      </p:pic>
      <p:sp>
        <p:nvSpPr>
          <p:cNvPr id="7" name="スライド番号プレースホルダー 6">
            <a:extLst>
              <a:ext uri="{FF2B5EF4-FFF2-40B4-BE49-F238E27FC236}">
                <a16:creationId xmlns:a16="http://schemas.microsoft.com/office/drawing/2014/main" id="{F0869689-5547-FBE2-71C3-73B27D12E99F}"/>
              </a:ext>
            </a:extLst>
          </p:cNvPr>
          <p:cNvSpPr>
            <a:spLocks noGrp="1"/>
          </p:cNvSpPr>
          <p:nvPr>
            <p:ph type="sldNum" sz="quarter" idx="12"/>
          </p:nvPr>
        </p:nvSpPr>
        <p:spPr>
          <a:xfrm>
            <a:off x="7758548" y="6504654"/>
            <a:ext cx="2057400" cy="337038"/>
          </a:xfrm>
        </p:spPr>
        <p:txBody>
          <a:bodyPr/>
          <a:lstStyle/>
          <a:p>
            <a:pPr defTabSz="422041"/>
            <a:fld id="{36EC18DB-A5DF-4E0E-B815-FCD04A2C4B2C}" type="slidenum">
              <a:rPr kumimoji="1" lang="ja-JP" altLang="en-US">
                <a:solidFill>
                  <a:prstClr val="black"/>
                </a:solidFill>
                <a:latin typeface="Segoe UI"/>
                <a:ea typeface="Meiryo UI"/>
              </a:rPr>
              <a:pPr defTabSz="422041"/>
              <a:t>38</a:t>
            </a:fld>
            <a:endParaRPr kumimoji="1" lang="ja-JP" altLang="en-US" dirty="0">
              <a:solidFill>
                <a:prstClr val="black"/>
              </a:solidFill>
              <a:latin typeface="Segoe UI"/>
              <a:ea typeface="Meiryo UI"/>
            </a:endParaRPr>
          </a:p>
        </p:txBody>
      </p:sp>
      <p:sp>
        <p:nvSpPr>
          <p:cNvPr id="3" name="正方形/長方形 2">
            <a:extLst>
              <a:ext uri="{FF2B5EF4-FFF2-40B4-BE49-F238E27FC236}">
                <a16:creationId xmlns:a16="http://schemas.microsoft.com/office/drawing/2014/main" id="{90A4F3EC-D0FC-4C49-AB0F-94BF726C8D04}"/>
              </a:ext>
            </a:extLst>
          </p:cNvPr>
          <p:cNvSpPr/>
          <p:nvPr/>
        </p:nvSpPr>
        <p:spPr>
          <a:xfrm>
            <a:off x="381000" y="10048"/>
            <a:ext cx="9144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sz="2400" b="1" dirty="0">
                <a:solidFill>
                  <a:prstClr val="black"/>
                </a:solidFill>
                <a:latin typeface="Meiryo UI" panose="020B0604030504040204" pitchFamily="50" charset="-128"/>
                <a:ea typeface="Meiryo UI" panose="020B0604030504040204" pitchFamily="50" charset="-128"/>
              </a:rPr>
              <a:t>３</a:t>
            </a:r>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　管路に対する維持管理業務の履行レベルについて</a:t>
            </a:r>
          </a:p>
        </p:txBody>
      </p:sp>
      <p:sp>
        <p:nvSpPr>
          <p:cNvPr id="4" name="タイトル 1">
            <a:extLst>
              <a:ext uri="{FF2B5EF4-FFF2-40B4-BE49-F238E27FC236}">
                <a16:creationId xmlns:a16="http://schemas.microsoft.com/office/drawing/2014/main" id="{66CC6508-F443-F552-D454-842A024D75AD}"/>
              </a:ext>
            </a:extLst>
          </p:cNvPr>
          <p:cNvSpPr txBox="1">
            <a:spLocks/>
          </p:cNvSpPr>
          <p:nvPr/>
        </p:nvSpPr>
        <p:spPr>
          <a:xfrm>
            <a:off x="381001" y="623855"/>
            <a:ext cx="9064883" cy="651860"/>
          </a:xfrm>
          <a:prstGeom prst="rect">
            <a:avLst/>
          </a:prstGeom>
          <a:solidFill>
            <a:schemeClr val="bg1"/>
          </a:solidFill>
          <a:ln>
            <a:solidFill>
              <a:schemeClr val="accent1">
                <a:alpha val="0"/>
              </a:schemeClr>
            </a:solidFill>
          </a:ln>
        </p:spPr>
        <p:txBody>
          <a:bodyPr vert="horz" lIns="91440" tIns="45720" rIns="91440" bIns="45720" rtlCol="0" anchor="t">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285750" indent="-285750">
              <a:buFont typeface="Wingdings" panose="05000000000000000000" pitchFamily="2" charset="2"/>
              <a:buChar char="ü"/>
            </a:pPr>
            <a:r>
              <a:rPr lang="ja-JP" altLang="en-US" sz="1800" dirty="0">
                <a:solidFill>
                  <a:prstClr val="black"/>
                </a:solidFill>
                <a:latin typeface="Meiryo UI" panose="020B0604030504040204" pitchFamily="50" charset="-128"/>
                <a:ea typeface="Meiryo UI" panose="020B0604030504040204" pitchFamily="50" charset="-128"/>
              </a:rPr>
              <a:t>第</a:t>
            </a:r>
            <a:r>
              <a:rPr lang="en-US" altLang="ja-JP" sz="1800" dirty="0">
                <a:solidFill>
                  <a:prstClr val="black"/>
                </a:solidFill>
                <a:latin typeface="Meiryo UI" panose="020B0604030504040204" pitchFamily="50" charset="-128"/>
                <a:ea typeface="Meiryo UI" panose="020B0604030504040204" pitchFamily="50" charset="-128"/>
              </a:rPr>
              <a:t>3</a:t>
            </a:r>
            <a:r>
              <a:rPr lang="ja-JP" altLang="en-US" sz="1800" dirty="0">
                <a:solidFill>
                  <a:prstClr val="black"/>
                </a:solidFill>
                <a:latin typeface="Meiryo UI" panose="020B0604030504040204" pitchFamily="50" charset="-128"/>
                <a:ea typeface="Meiryo UI" panose="020B0604030504040204" pitchFamily="50" charset="-128"/>
              </a:rPr>
              <a:t>回</a:t>
            </a:r>
            <a:r>
              <a:rPr lang="en-US" altLang="ja-JP" sz="1800" dirty="0">
                <a:solidFill>
                  <a:prstClr val="black"/>
                </a:solidFill>
                <a:latin typeface="Meiryo UI" panose="020B0604030504040204" pitchFamily="50" charset="-128"/>
                <a:ea typeface="Meiryo UI" panose="020B0604030504040204" pitchFamily="50" charset="-128"/>
              </a:rPr>
              <a:t>PDCA</a:t>
            </a:r>
            <a:r>
              <a:rPr lang="ja-JP" altLang="en-US" sz="1800" dirty="0">
                <a:solidFill>
                  <a:prstClr val="black"/>
                </a:solidFill>
                <a:latin typeface="Meiryo UI" panose="020B0604030504040204" pitchFamily="50" charset="-128"/>
                <a:ea typeface="Meiryo UI" panose="020B0604030504040204" pitchFamily="50" charset="-128"/>
              </a:rPr>
              <a:t>会議（</a:t>
            </a:r>
            <a:r>
              <a:rPr lang="en-US" altLang="ja-JP" sz="1800" dirty="0">
                <a:solidFill>
                  <a:prstClr val="black"/>
                </a:solidFill>
                <a:latin typeface="Meiryo UI" panose="020B0604030504040204" pitchFamily="50" charset="-128"/>
                <a:ea typeface="Meiryo UI" panose="020B0604030504040204" pitchFamily="50" charset="-128"/>
              </a:rPr>
              <a:t>R6.1.29</a:t>
            </a:r>
            <a:r>
              <a:rPr lang="ja-JP" altLang="en-US" sz="1800" dirty="0">
                <a:solidFill>
                  <a:prstClr val="black"/>
                </a:solidFill>
                <a:latin typeface="Meiryo UI" panose="020B0604030504040204" pitchFamily="50" charset="-128"/>
                <a:ea typeface="Meiryo UI" panose="020B0604030504040204" pitchFamily="50" charset="-128"/>
              </a:rPr>
              <a:t>）において、固定費払いとしている管路施設に対する維持管理業務における実態との乖離について意見を聴取。</a:t>
            </a:r>
            <a:endParaRPr lang="en-US" altLang="ja-JP" sz="1800" dirty="0">
              <a:solidFill>
                <a:prstClr val="black"/>
              </a:solidFill>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32AE0872-1BCB-6464-16E2-A105E100BD6D}"/>
              </a:ext>
            </a:extLst>
          </p:cNvPr>
          <p:cNvSpPr txBox="1">
            <a:spLocks/>
          </p:cNvSpPr>
          <p:nvPr/>
        </p:nvSpPr>
        <p:spPr>
          <a:xfrm>
            <a:off x="966907" y="2144488"/>
            <a:ext cx="7893069" cy="538485"/>
          </a:xfrm>
          <a:prstGeom prst="rect">
            <a:avLst/>
          </a:prstGeom>
          <a:solidFill>
            <a:schemeClr val="bg1"/>
          </a:solidFill>
          <a:ln w="19050">
            <a:solidFill>
              <a:schemeClr val="tx1"/>
            </a:solidFill>
          </a:ln>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2000" dirty="0">
                <a:solidFill>
                  <a:prstClr val="black"/>
                </a:solidFill>
                <a:latin typeface="Meiryo UI" panose="020B0604030504040204" pitchFamily="50" charset="-128"/>
                <a:ea typeface="Meiryo UI" panose="020B0604030504040204" pitchFamily="50" charset="-128"/>
              </a:rPr>
              <a:t>協議により、</a:t>
            </a:r>
            <a:r>
              <a:rPr lang="ja-JP" altLang="en-US" sz="2000" b="1" u="sng" dirty="0">
                <a:solidFill>
                  <a:srgbClr val="FF0000"/>
                </a:solidFill>
                <a:latin typeface="Meiryo UI" panose="020B0604030504040204" pitchFamily="50" charset="-128"/>
                <a:ea typeface="Meiryo UI" panose="020B0604030504040204" pitchFamily="50" charset="-128"/>
              </a:rPr>
              <a:t>５年平均で業務履行レベルを評価</a:t>
            </a:r>
            <a:r>
              <a:rPr lang="ja-JP" altLang="en-US" sz="2000">
                <a:solidFill>
                  <a:prstClr val="black"/>
                </a:solidFill>
                <a:latin typeface="Meiryo UI" panose="020B0604030504040204" pitchFamily="50" charset="-128"/>
                <a:ea typeface="Meiryo UI" panose="020B0604030504040204" pitchFamily="50" charset="-128"/>
              </a:rPr>
              <a:t>することで合意</a:t>
            </a:r>
            <a:endParaRPr lang="en-US" altLang="ja-JP" sz="2000" dirty="0">
              <a:solidFill>
                <a:prstClr val="black"/>
              </a:solidFill>
              <a:latin typeface="Meiryo UI" panose="020B0604030504040204" pitchFamily="50" charset="-128"/>
              <a:ea typeface="Meiryo UI" panose="020B0604030504040204" pitchFamily="50" charset="-128"/>
            </a:endParaRPr>
          </a:p>
        </p:txBody>
      </p:sp>
      <p:sp>
        <p:nvSpPr>
          <p:cNvPr id="8" name="二等辺三角形 7">
            <a:extLst>
              <a:ext uri="{FF2B5EF4-FFF2-40B4-BE49-F238E27FC236}">
                <a16:creationId xmlns:a16="http://schemas.microsoft.com/office/drawing/2014/main" id="{8B1632FB-24F4-971F-4A0E-9CC461FAB30E}"/>
              </a:ext>
            </a:extLst>
          </p:cNvPr>
          <p:cNvSpPr/>
          <p:nvPr/>
        </p:nvSpPr>
        <p:spPr>
          <a:xfrm flipV="1">
            <a:off x="3492790" y="1859668"/>
            <a:ext cx="2841302" cy="1987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latin typeface="Segoe UI"/>
              <a:ea typeface="Meiryo UI"/>
            </a:endParaRPr>
          </a:p>
        </p:txBody>
      </p:sp>
      <p:sp>
        <p:nvSpPr>
          <p:cNvPr id="9" name="タイトル 1">
            <a:extLst>
              <a:ext uri="{FF2B5EF4-FFF2-40B4-BE49-F238E27FC236}">
                <a16:creationId xmlns:a16="http://schemas.microsoft.com/office/drawing/2014/main" id="{CC0221ED-64EB-75A8-17E2-7EDBC2F0BB28}"/>
              </a:ext>
            </a:extLst>
          </p:cNvPr>
          <p:cNvSpPr txBox="1">
            <a:spLocks/>
          </p:cNvSpPr>
          <p:nvPr/>
        </p:nvSpPr>
        <p:spPr>
          <a:xfrm>
            <a:off x="304431" y="1309739"/>
            <a:ext cx="1152000" cy="346865"/>
          </a:xfrm>
          <a:prstGeom prst="rect">
            <a:avLst/>
          </a:prstGeom>
          <a:solidFill>
            <a:schemeClr val="bg1"/>
          </a:solidFill>
          <a:ln>
            <a:solidFill>
              <a:schemeClr val="accent1">
                <a:alpha val="0"/>
              </a:schemeClr>
            </a:solidFill>
          </a:ln>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ja-JP" altLang="en-US" sz="1800" b="1" dirty="0">
                <a:solidFill>
                  <a:prstClr val="black"/>
                </a:solidFill>
                <a:latin typeface="Meiryo UI" panose="020B0604030504040204" pitchFamily="50" charset="-128"/>
                <a:ea typeface="Meiryo UI" panose="020B0604030504040204" pitchFamily="50" charset="-128"/>
              </a:rPr>
              <a:t>意見 ➡</a:t>
            </a:r>
            <a:endParaRPr lang="en-US" altLang="ja-JP" sz="1800" b="1" dirty="0">
              <a:solidFill>
                <a:prstClr val="black"/>
              </a:solidFill>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B0F6441C-5E50-3BE2-9871-27A074AE8951}"/>
              </a:ext>
            </a:extLst>
          </p:cNvPr>
          <p:cNvSpPr txBox="1">
            <a:spLocks/>
          </p:cNvSpPr>
          <p:nvPr/>
        </p:nvSpPr>
        <p:spPr>
          <a:xfrm>
            <a:off x="676419" y="2827366"/>
            <a:ext cx="5205235" cy="1814974"/>
          </a:xfrm>
          <a:prstGeom prst="rect">
            <a:avLst/>
          </a:prstGeom>
          <a:solidFill>
            <a:schemeClr val="bg1"/>
          </a:solidFill>
          <a:ln>
            <a:solidFill>
              <a:schemeClr val="accent1">
                <a:alpha val="0"/>
              </a:schemeClr>
            </a:solidFill>
          </a:ln>
        </p:spPr>
        <p:txBody>
          <a:bodyPr vert="horz" lIns="91440" tIns="45720" rIns="91440" bIns="45720" rtlCol="0" anchor="t">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285750" indent="-285750">
              <a:buFont typeface="Wingdings" panose="05000000000000000000" pitchFamily="2" charset="2"/>
              <a:buChar char="ü"/>
            </a:pPr>
            <a:r>
              <a:rPr lang="en-US" altLang="ja-JP" sz="1800" dirty="0">
                <a:solidFill>
                  <a:prstClr val="black"/>
                </a:solidFill>
                <a:latin typeface="Meiryo UI" panose="020B0604030504040204" pitchFamily="50" charset="-128"/>
                <a:ea typeface="Meiryo UI" panose="020B0604030504040204" pitchFamily="50" charset="-128"/>
              </a:rPr>
              <a:t>5</a:t>
            </a:r>
            <a:r>
              <a:rPr lang="ja-JP" altLang="en-US" sz="1800" dirty="0">
                <a:solidFill>
                  <a:prstClr val="black"/>
                </a:solidFill>
                <a:latin typeface="Meiryo UI" panose="020B0604030504040204" pitchFamily="50" charset="-128"/>
                <a:ea typeface="Meiryo UI" panose="020B0604030504040204" pitchFamily="50" charset="-128"/>
              </a:rPr>
              <a:t>年毎の</a:t>
            </a:r>
            <a:r>
              <a:rPr lang="en-US" altLang="ja-JP" sz="1800" dirty="0">
                <a:solidFill>
                  <a:prstClr val="black"/>
                </a:solidFill>
                <a:latin typeface="Meiryo UI" panose="020B0604030504040204" pitchFamily="50" charset="-128"/>
                <a:ea typeface="Meiryo UI" panose="020B0604030504040204" pitchFamily="50" charset="-128"/>
              </a:rPr>
              <a:t>PDCA</a:t>
            </a:r>
            <a:r>
              <a:rPr lang="ja-JP" altLang="en-US" sz="1800" dirty="0">
                <a:solidFill>
                  <a:prstClr val="black"/>
                </a:solidFill>
                <a:latin typeface="Meiryo UI" panose="020B0604030504040204" pitchFamily="50" charset="-128"/>
                <a:ea typeface="Meiryo UI" panose="020B0604030504040204" pitchFamily="50" charset="-128"/>
              </a:rPr>
              <a:t>による条件見直しを考慮し、５年で業務量を平準化</a:t>
            </a:r>
            <a:endParaRPr lang="en-US" altLang="ja-JP" sz="1800"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800" dirty="0">
                <a:solidFill>
                  <a:prstClr val="black"/>
                </a:solidFill>
                <a:latin typeface="Meiryo UI" panose="020B0604030504040204" pitchFamily="50" charset="-128"/>
                <a:ea typeface="Meiryo UI" panose="020B0604030504040204" pitchFamily="50" charset="-128"/>
              </a:rPr>
              <a:t>業務毎の履行レベルの差をポイントに換算し、達成状況を評価</a:t>
            </a:r>
            <a:endParaRPr lang="en-US" altLang="ja-JP" sz="1800"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800" dirty="0">
                <a:solidFill>
                  <a:prstClr val="black"/>
                </a:solidFill>
                <a:latin typeface="Meiryo UI" panose="020B0604030504040204" pitchFamily="50" charset="-128"/>
                <a:ea typeface="Meiryo UI" panose="020B0604030504040204" pitchFamily="50" charset="-128"/>
              </a:rPr>
              <a:t>業務計画書に</a:t>
            </a:r>
            <a:r>
              <a:rPr lang="en-US" altLang="ja-JP" sz="1800" dirty="0">
                <a:solidFill>
                  <a:prstClr val="black"/>
                </a:solidFill>
                <a:latin typeface="Meiryo UI" panose="020B0604030504040204" pitchFamily="50" charset="-128"/>
                <a:ea typeface="Meiryo UI" panose="020B0604030504040204" pitchFamily="50" charset="-128"/>
              </a:rPr>
              <a:t>5</a:t>
            </a:r>
            <a:r>
              <a:rPr lang="ja-JP" altLang="en-US" sz="1800" dirty="0">
                <a:solidFill>
                  <a:prstClr val="black"/>
                </a:solidFill>
                <a:latin typeface="Meiryo UI" panose="020B0604030504040204" pitchFamily="50" charset="-128"/>
                <a:ea typeface="Meiryo UI" panose="020B0604030504040204" pitchFamily="50" charset="-128"/>
              </a:rPr>
              <a:t>年間の全体業務量を記載し、進捗状況を見える化</a:t>
            </a:r>
            <a:endParaRPr lang="en-US" altLang="ja-JP" sz="1800" dirty="0">
              <a:solidFill>
                <a:prstClr val="black"/>
              </a:solidFill>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6E7BECF5-DEAB-8C09-0336-0B91042394C8}"/>
              </a:ext>
            </a:extLst>
          </p:cNvPr>
          <p:cNvSpPr txBox="1">
            <a:spLocks/>
          </p:cNvSpPr>
          <p:nvPr/>
        </p:nvSpPr>
        <p:spPr>
          <a:xfrm>
            <a:off x="1426899" y="1168936"/>
            <a:ext cx="8040757" cy="651860"/>
          </a:xfrm>
          <a:prstGeom prst="rect">
            <a:avLst/>
          </a:prstGeom>
          <a:solidFill>
            <a:schemeClr val="bg1"/>
          </a:solidFill>
          <a:ln>
            <a:solidFill>
              <a:schemeClr val="accent1">
                <a:alpha val="0"/>
              </a:schemeClr>
            </a:solidFill>
          </a:ln>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800" b="1" dirty="0">
                <a:solidFill>
                  <a:prstClr val="black"/>
                </a:solidFill>
                <a:latin typeface="Meiryo UI" panose="020B0604030504040204" pitchFamily="50" charset="-128"/>
                <a:ea typeface="Meiryo UI" panose="020B0604030504040204" pitchFamily="50" charset="-128"/>
              </a:rPr>
              <a:t>・常に</a:t>
            </a:r>
            <a:r>
              <a:rPr lang="en-US" altLang="ja-JP" sz="1800" b="1" dirty="0">
                <a:solidFill>
                  <a:prstClr val="black"/>
                </a:solidFill>
                <a:latin typeface="Meiryo UI" panose="020B0604030504040204" pitchFamily="50" charset="-128"/>
                <a:ea typeface="Meiryo UI" panose="020B0604030504040204" pitchFamily="50" charset="-128"/>
              </a:rPr>
              <a:t>100%</a:t>
            </a:r>
            <a:r>
              <a:rPr lang="ja-JP" altLang="en-US" sz="1800" b="1" dirty="0">
                <a:solidFill>
                  <a:prstClr val="black"/>
                </a:solidFill>
                <a:latin typeface="Meiryo UI" panose="020B0604030504040204" pitchFamily="50" charset="-128"/>
                <a:ea typeface="Meiryo UI" panose="020B0604030504040204" pitchFamily="50" charset="-128"/>
              </a:rPr>
              <a:t>を上回る必要が生じるので、余分な業務</a:t>
            </a:r>
            <a:r>
              <a:rPr lang="en-US" altLang="ja-JP" sz="1800" b="1" dirty="0">
                <a:solidFill>
                  <a:prstClr val="black"/>
                </a:solidFill>
                <a:latin typeface="Meiryo UI" panose="020B0604030504040204" pitchFamily="50" charset="-128"/>
                <a:ea typeface="Meiryo UI" panose="020B0604030504040204" pitchFamily="50" charset="-128"/>
              </a:rPr>
              <a:t>(</a:t>
            </a:r>
            <a:r>
              <a:rPr lang="ja-JP" altLang="en-US" sz="1800" b="1" dirty="0">
                <a:solidFill>
                  <a:prstClr val="black"/>
                </a:solidFill>
                <a:latin typeface="Meiryo UI" panose="020B0604030504040204" pitchFamily="50" charset="-128"/>
                <a:ea typeface="Meiryo UI" panose="020B0604030504040204" pitchFamily="50" charset="-128"/>
              </a:rPr>
              <a:t>無駄</a:t>
            </a:r>
            <a:r>
              <a:rPr lang="en-US" altLang="ja-JP" sz="1800" b="1" dirty="0">
                <a:solidFill>
                  <a:prstClr val="black"/>
                </a:solidFill>
                <a:latin typeface="Meiryo UI" panose="020B0604030504040204" pitchFamily="50" charset="-128"/>
                <a:ea typeface="Meiryo UI" panose="020B0604030504040204" pitchFamily="50" charset="-128"/>
              </a:rPr>
              <a:t>)</a:t>
            </a:r>
            <a:r>
              <a:rPr lang="ja-JP" altLang="en-US" sz="1800" b="1" dirty="0">
                <a:solidFill>
                  <a:prstClr val="black"/>
                </a:solidFill>
                <a:latin typeface="Meiryo UI" panose="020B0604030504040204" pitchFamily="50" charset="-128"/>
                <a:ea typeface="Meiryo UI" panose="020B0604030504040204" pitchFamily="50" charset="-128"/>
              </a:rPr>
              <a:t>が発生する恐れがある。</a:t>
            </a:r>
            <a:endParaRPr lang="en-US" altLang="ja-JP" sz="1800" b="1" dirty="0">
              <a:solidFill>
                <a:prstClr val="black"/>
              </a:solidFill>
              <a:latin typeface="Meiryo UI" panose="020B0604030504040204" pitchFamily="50" charset="-128"/>
              <a:ea typeface="Meiryo UI" panose="020B0604030504040204" pitchFamily="50" charset="-128"/>
            </a:endParaRPr>
          </a:p>
          <a:p>
            <a:r>
              <a:rPr lang="ja-JP" altLang="en-US" sz="1800" b="1" dirty="0">
                <a:solidFill>
                  <a:prstClr val="black"/>
                </a:solidFill>
                <a:latin typeface="Meiryo UI" panose="020B0604030504040204" pitchFamily="50" charset="-128"/>
                <a:ea typeface="Meiryo UI" panose="020B0604030504040204" pitchFamily="50" charset="-128"/>
              </a:rPr>
              <a:t>・単年度で評価するのではなく、</a:t>
            </a:r>
            <a:r>
              <a:rPr lang="en-US" altLang="ja-JP" sz="1800" b="1" dirty="0">
                <a:solidFill>
                  <a:prstClr val="black"/>
                </a:solidFill>
                <a:latin typeface="Meiryo UI" panose="020B0604030504040204" pitchFamily="50" charset="-128"/>
                <a:ea typeface="Meiryo UI" panose="020B0604030504040204" pitchFamily="50" charset="-128"/>
              </a:rPr>
              <a:t>2</a:t>
            </a:r>
            <a:r>
              <a:rPr lang="ja-JP" altLang="en-US" sz="1800" b="1" dirty="0">
                <a:solidFill>
                  <a:prstClr val="black"/>
                </a:solidFill>
                <a:latin typeface="Meiryo UI" panose="020B0604030504040204" pitchFamily="50" charset="-128"/>
                <a:ea typeface="Meiryo UI" panose="020B0604030504040204" pitchFamily="50" charset="-128"/>
              </a:rPr>
              <a:t>～</a:t>
            </a:r>
            <a:r>
              <a:rPr lang="en-US" altLang="ja-JP" sz="1800" b="1" dirty="0">
                <a:solidFill>
                  <a:prstClr val="black"/>
                </a:solidFill>
                <a:latin typeface="Meiryo UI" panose="020B0604030504040204" pitchFamily="50" charset="-128"/>
                <a:ea typeface="Meiryo UI" panose="020B0604030504040204" pitchFamily="50" charset="-128"/>
              </a:rPr>
              <a:t>3</a:t>
            </a:r>
            <a:r>
              <a:rPr lang="ja-JP" altLang="en-US" sz="1800" b="1" dirty="0">
                <a:solidFill>
                  <a:prstClr val="black"/>
                </a:solidFill>
                <a:latin typeface="Meiryo UI" panose="020B0604030504040204" pitchFamily="50" charset="-128"/>
                <a:ea typeface="Meiryo UI" panose="020B0604030504040204" pitchFamily="50" charset="-128"/>
              </a:rPr>
              <a:t>年で平準化できるとよいのではないか。</a:t>
            </a:r>
            <a:endParaRPr lang="en-US" altLang="ja-JP" sz="1800" b="1" dirty="0">
              <a:solidFill>
                <a:prstClr val="black"/>
              </a:solidFill>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B1A280EF-D721-31E6-9228-7CA5ECC3BB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11241" y="2842982"/>
            <a:ext cx="3414366" cy="3276000"/>
          </a:xfrm>
          <a:prstGeom prst="rect">
            <a:avLst/>
          </a:prstGeom>
        </p:spPr>
      </p:pic>
      <p:pic>
        <p:nvPicPr>
          <p:cNvPr id="10" name="図 9">
            <a:extLst>
              <a:ext uri="{FF2B5EF4-FFF2-40B4-BE49-F238E27FC236}">
                <a16:creationId xmlns:a16="http://schemas.microsoft.com/office/drawing/2014/main" id="{2291283B-0C38-821C-B5EA-846177B9030A}"/>
              </a:ext>
            </a:extLst>
          </p:cNvPr>
          <p:cNvPicPr>
            <a:picLocks noChangeAspect="1"/>
          </p:cNvPicPr>
          <p:nvPr/>
        </p:nvPicPr>
        <p:blipFill>
          <a:blip r:embed="rId5"/>
          <a:stretch>
            <a:fillRect/>
          </a:stretch>
        </p:blipFill>
        <p:spPr>
          <a:xfrm>
            <a:off x="284022" y="4274630"/>
            <a:ext cx="6192978" cy="2495091"/>
          </a:xfrm>
          <a:prstGeom prst="rect">
            <a:avLst/>
          </a:prstGeom>
        </p:spPr>
      </p:pic>
    </p:spTree>
    <p:extLst>
      <p:ext uri="{BB962C8B-B14F-4D97-AF65-F5344CB8AC3E}">
        <p14:creationId xmlns:p14="http://schemas.microsoft.com/office/powerpoint/2010/main" val="1681365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F0869689-5547-FBE2-71C3-73B27D12E99F}"/>
              </a:ext>
            </a:extLst>
          </p:cNvPr>
          <p:cNvSpPr>
            <a:spLocks noGrp="1"/>
          </p:cNvSpPr>
          <p:nvPr>
            <p:ph type="sldNum" sz="quarter" idx="12"/>
          </p:nvPr>
        </p:nvSpPr>
        <p:spPr>
          <a:xfrm>
            <a:off x="7775950" y="6504654"/>
            <a:ext cx="2057400" cy="337038"/>
          </a:xfrm>
        </p:spPr>
        <p:txBody>
          <a:bodyPr/>
          <a:lstStyle/>
          <a:p>
            <a:pPr defTabSz="422041"/>
            <a:fld id="{36EC18DB-A5DF-4E0E-B815-FCD04A2C4B2C}" type="slidenum">
              <a:rPr kumimoji="1" lang="ja-JP" altLang="en-US">
                <a:solidFill>
                  <a:prstClr val="black"/>
                </a:solidFill>
                <a:latin typeface="Segoe UI"/>
                <a:ea typeface="Meiryo UI"/>
              </a:rPr>
              <a:pPr defTabSz="422041"/>
              <a:t>39</a:t>
            </a:fld>
            <a:endParaRPr kumimoji="1" lang="ja-JP" altLang="en-US" dirty="0">
              <a:solidFill>
                <a:prstClr val="black"/>
              </a:solidFill>
              <a:latin typeface="Segoe UI"/>
              <a:ea typeface="Meiryo UI"/>
            </a:endParaRPr>
          </a:p>
        </p:txBody>
      </p:sp>
      <p:sp>
        <p:nvSpPr>
          <p:cNvPr id="3" name="正方形/長方形 2">
            <a:extLst>
              <a:ext uri="{FF2B5EF4-FFF2-40B4-BE49-F238E27FC236}">
                <a16:creationId xmlns:a16="http://schemas.microsoft.com/office/drawing/2014/main" id="{90A4F3EC-D0FC-4C49-AB0F-94BF726C8D04}"/>
              </a:ext>
            </a:extLst>
          </p:cNvPr>
          <p:cNvSpPr/>
          <p:nvPr/>
        </p:nvSpPr>
        <p:spPr>
          <a:xfrm>
            <a:off x="381000" y="10048"/>
            <a:ext cx="9144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sz="2400" b="1" dirty="0">
                <a:solidFill>
                  <a:prstClr val="black"/>
                </a:solidFill>
                <a:latin typeface="Meiryo UI" panose="020B0604030504040204" pitchFamily="50" charset="-128"/>
                <a:ea typeface="Meiryo UI" panose="020B0604030504040204" pitchFamily="50" charset="-128"/>
              </a:rPr>
              <a:t>４</a:t>
            </a:r>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　評価基準（ユーティリティ）の見直しについて</a:t>
            </a:r>
          </a:p>
        </p:txBody>
      </p:sp>
      <p:graphicFrame>
        <p:nvGraphicFramePr>
          <p:cNvPr id="5" name="表 5">
            <a:extLst>
              <a:ext uri="{FF2B5EF4-FFF2-40B4-BE49-F238E27FC236}">
                <a16:creationId xmlns:a16="http://schemas.microsoft.com/office/drawing/2014/main" id="{E337F1AB-54A3-6042-637B-82798EF4AFEB}"/>
              </a:ext>
            </a:extLst>
          </p:cNvPr>
          <p:cNvGraphicFramePr>
            <a:graphicFrameLocks noGrp="1"/>
          </p:cNvGraphicFramePr>
          <p:nvPr>
            <p:extLst>
              <p:ext uri="{D42A27DB-BD31-4B8C-83A1-F6EECF244321}">
                <p14:modId xmlns:p14="http://schemas.microsoft.com/office/powerpoint/2010/main" val="2654106049"/>
              </p:ext>
            </p:extLst>
          </p:nvPr>
        </p:nvGraphicFramePr>
        <p:xfrm>
          <a:off x="1083093" y="1429925"/>
          <a:ext cx="8221585" cy="3238516"/>
        </p:xfrm>
        <a:graphic>
          <a:graphicData uri="http://schemas.openxmlformats.org/drawingml/2006/table">
            <a:tbl>
              <a:tblPr firstRow="1" bandRow="1">
                <a:tableStyleId>{5C22544A-7EE6-4342-B048-85BDC9FD1C3A}</a:tableStyleId>
              </a:tblPr>
              <a:tblGrid>
                <a:gridCol w="1644317">
                  <a:extLst>
                    <a:ext uri="{9D8B030D-6E8A-4147-A177-3AD203B41FA5}">
                      <a16:colId xmlns:a16="http://schemas.microsoft.com/office/drawing/2014/main" val="4129983980"/>
                    </a:ext>
                  </a:extLst>
                </a:gridCol>
                <a:gridCol w="1644317">
                  <a:extLst>
                    <a:ext uri="{9D8B030D-6E8A-4147-A177-3AD203B41FA5}">
                      <a16:colId xmlns:a16="http://schemas.microsoft.com/office/drawing/2014/main" val="292430349"/>
                    </a:ext>
                  </a:extLst>
                </a:gridCol>
                <a:gridCol w="1644317">
                  <a:extLst>
                    <a:ext uri="{9D8B030D-6E8A-4147-A177-3AD203B41FA5}">
                      <a16:colId xmlns:a16="http://schemas.microsoft.com/office/drawing/2014/main" val="2271484376"/>
                    </a:ext>
                  </a:extLst>
                </a:gridCol>
                <a:gridCol w="1644317">
                  <a:extLst>
                    <a:ext uri="{9D8B030D-6E8A-4147-A177-3AD203B41FA5}">
                      <a16:colId xmlns:a16="http://schemas.microsoft.com/office/drawing/2014/main" val="2894883285"/>
                    </a:ext>
                  </a:extLst>
                </a:gridCol>
                <a:gridCol w="1644317">
                  <a:extLst>
                    <a:ext uri="{9D8B030D-6E8A-4147-A177-3AD203B41FA5}">
                      <a16:colId xmlns:a16="http://schemas.microsoft.com/office/drawing/2014/main" val="3735633982"/>
                    </a:ext>
                  </a:extLst>
                </a:gridCol>
              </a:tblGrid>
              <a:tr h="847121">
                <a:tc>
                  <a:txBody>
                    <a:bodyPr/>
                    <a:lstStyle/>
                    <a:p>
                      <a:pPr algn="ctr"/>
                      <a:r>
                        <a:rPr kumimoji="1" lang="ja-JP" altLang="en-US" sz="2100" b="0" dirty="0">
                          <a:solidFill>
                            <a:schemeClr val="tx1"/>
                          </a:solidFill>
                          <a:latin typeface="+mn-ea"/>
                          <a:ea typeface="+mn-ea"/>
                        </a:rPr>
                        <a:t>設備更新</a:t>
                      </a:r>
                    </a:p>
                  </a:txBody>
                  <a:tcPr marL="113837" marR="113837" marT="56919" marB="56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100" b="0" dirty="0">
                          <a:solidFill>
                            <a:schemeClr val="tx1"/>
                          </a:solidFill>
                          <a:latin typeface="+mn-ea"/>
                          <a:ea typeface="+mn-ea"/>
                        </a:rPr>
                        <a:t>1</a:t>
                      </a:r>
                      <a:r>
                        <a:rPr kumimoji="1" lang="ja-JP" altLang="en-US" sz="2100" b="0" dirty="0">
                          <a:solidFill>
                            <a:schemeClr val="tx1"/>
                          </a:solidFill>
                          <a:latin typeface="+mn-ea"/>
                          <a:ea typeface="+mn-ea"/>
                        </a:rPr>
                        <a:t>年目</a:t>
                      </a:r>
                    </a:p>
                  </a:txBody>
                  <a:tcPr marL="113837" marR="113837" marT="56919" marB="56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100" b="0" dirty="0">
                          <a:solidFill>
                            <a:schemeClr val="tx1"/>
                          </a:solidFill>
                          <a:latin typeface="+mn-ea"/>
                          <a:ea typeface="+mn-ea"/>
                        </a:rPr>
                        <a:t>2</a:t>
                      </a:r>
                      <a:r>
                        <a:rPr kumimoji="1" lang="ja-JP" altLang="en-US" sz="2100" b="0" dirty="0">
                          <a:solidFill>
                            <a:schemeClr val="tx1"/>
                          </a:solidFill>
                          <a:latin typeface="+mn-ea"/>
                          <a:ea typeface="+mn-ea"/>
                        </a:rPr>
                        <a:t>年目</a:t>
                      </a:r>
                    </a:p>
                  </a:txBody>
                  <a:tcPr marL="113837" marR="113837" marT="56919" marB="56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100" b="0" dirty="0">
                          <a:solidFill>
                            <a:schemeClr val="tx1"/>
                          </a:solidFill>
                          <a:latin typeface="+mn-ea"/>
                          <a:ea typeface="+mn-ea"/>
                        </a:rPr>
                        <a:t>3</a:t>
                      </a:r>
                      <a:r>
                        <a:rPr kumimoji="1" lang="ja-JP" altLang="en-US" sz="2100" b="0" dirty="0">
                          <a:solidFill>
                            <a:schemeClr val="tx1"/>
                          </a:solidFill>
                          <a:latin typeface="+mn-ea"/>
                          <a:ea typeface="+mn-ea"/>
                        </a:rPr>
                        <a:t>年目</a:t>
                      </a:r>
                    </a:p>
                  </a:txBody>
                  <a:tcPr marL="113837" marR="113837" marT="56919" marB="56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100" b="0" dirty="0">
                          <a:solidFill>
                            <a:schemeClr val="tx1"/>
                          </a:solidFill>
                          <a:latin typeface="+mn-ea"/>
                          <a:ea typeface="+mn-ea"/>
                        </a:rPr>
                        <a:t>4</a:t>
                      </a:r>
                      <a:r>
                        <a:rPr kumimoji="1" lang="ja-JP" altLang="en-US" sz="2100" b="0" dirty="0">
                          <a:solidFill>
                            <a:schemeClr val="tx1"/>
                          </a:solidFill>
                          <a:latin typeface="+mn-ea"/>
                          <a:ea typeface="+mn-ea"/>
                        </a:rPr>
                        <a:t>年目</a:t>
                      </a:r>
                    </a:p>
                  </a:txBody>
                  <a:tcPr marL="113837" marR="113837" marT="56919" marB="56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7074243"/>
                  </a:ext>
                </a:extLst>
              </a:tr>
              <a:tr h="2391395">
                <a:tc>
                  <a:txBody>
                    <a:bodyPr/>
                    <a:lstStyle/>
                    <a:p>
                      <a:pPr algn="ctr"/>
                      <a:endParaRPr kumimoji="1" lang="ja-JP" altLang="en-US" sz="2100" b="0" dirty="0">
                        <a:solidFill>
                          <a:schemeClr val="tx1"/>
                        </a:solidFill>
                        <a:latin typeface="+mn-ea"/>
                        <a:ea typeface="+mn-ea"/>
                      </a:endParaRPr>
                    </a:p>
                  </a:txBody>
                  <a:tcPr marL="113837" marR="113837" marT="56919" marB="56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100" b="0" dirty="0">
                        <a:solidFill>
                          <a:schemeClr val="tx1"/>
                        </a:solidFill>
                        <a:latin typeface="+mn-ea"/>
                        <a:ea typeface="+mn-ea"/>
                      </a:endParaRPr>
                    </a:p>
                  </a:txBody>
                  <a:tcPr marL="113837" marR="113837" marT="56919" marB="56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100" b="0" dirty="0">
                        <a:solidFill>
                          <a:schemeClr val="tx1"/>
                        </a:solidFill>
                        <a:latin typeface="+mn-ea"/>
                        <a:ea typeface="+mn-ea"/>
                      </a:endParaRPr>
                    </a:p>
                  </a:txBody>
                  <a:tcPr marL="113837" marR="113837" marT="56919" marB="56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358133"/>
                  </a:ext>
                </a:extLst>
              </a:tr>
            </a:tbl>
          </a:graphicData>
        </a:graphic>
      </p:graphicFrame>
      <p:sp>
        <p:nvSpPr>
          <p:cNvPr id="6" name="矢印: 右 5">
            <a:extLst>
              <a:ext uri="{FF2B5EF4-FFF2-40B4-BE49-F238E27FC236}">
                <a16:creationId xmlns:a16="http://schemas.microsoft.com/office/drawing/2014/main" id="{8600C181-A6D3-DA87-8EBF-20ADB5F56FF4}"/>
              </a:ext>
            </a:extLst>
          </p:cNvPr>
          <p:cNvSpPr/>
          <p:nvPr/>
        </p:nvSpPr>
        <p:spPr>
          <a:xfrm>
            <a:off x="1083093" y="2459384"/>
            <a:ext cx="690880" cy="27432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11096D6-5556-1717-B051-E8D70D636D82}"/>
              </a:ext>
            </a:extLst>
          </p:cNvPr>
          <p:cNvSpPr txBox="1"/>
          <p:nvPr/>
        </p:nvSpPr>
        <p:spPr>
          <a:xfrm>
            <a:off x="1128899" y="2836903"/>
            <a:ext cx="461665" cy="1246495"/>
          </a:xfrm>
          <a:prstGeom prst="rect">
            <a:avLst/>
          </a:prstGeom>
          <a:noFill/>
        </p:spPr>
        <p:txBody>
          <a:bodyPr vert="eaVert" wrap="none" rtlCol="0">
            <a:spAutoFit/>
          </a:bodyPr>
          <a:lstStyle/>
          <a:p>
            <a:r>
              <a:rPr kumimoji="1" lang="ja-JP" altLang="en-US" dirty="0"/>
              <a:t>工事期間中</a:t>
            </a:r>
          </a:p>
        </p:txBody>
      </p:sp>
      <p:sp>
        <p:nvSpPr>
          <p:cNvPr id="9" name="矢印: 左右 8">
            <a:extLst>
              <a:ext uri="{FF2B5EF4-FFF2-40B4-BE49-F238E27FC236}">
                <a16:creationId xmlns:a16="http://schemas.microsoft.com/office/drawing/2014/main" id="{661AA1A5-1EDD-E4C5-D2AB-4F6430BC74D9}"/>
              </a:ext>
            </a:extLst>
          </p:cNvPr>
          <p:cNvSpPr/>
          <p:nvPr/>
        </p:nvSpPr>
        <p:spPr>
          <a:xfrm>
            <a:off x="1773972" y="2465893"/>
            <a:ext cx="941943" cy="267780"/>
          </a:xfrm>
          <a:prstGeom prst="lef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左右 9">
            <a:extLst>
              <a:ext uri="{FF2B5EF4-FFF2-40B4-BE49-F238E27FC236}">
                <a16:creationId xmlns:a16="http://schemas.microsoft.com/office/drawing/2014/main" id="{63275979-509E-DEE9-F16C-C03157A53A7F}"/>
              </a:ext>
            </a:extLst>
          </p:cNvPr>
          <p:cNvSpPr/>
          <p:nvPr/>
        </p:nvSpPr>
        <p:spPr>
          <a:xfrm>
            <a:off x="2769652" y="2465893"/>
            <a:ext cx="1573134" cy="26778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左右 10">
            <a:extLst>
              <a:ext uri="{FF2B5EF4-FFF2-40B4-BE49-F238E27FC236}">
                <a16:creationId xmlns:a16="http://schemas.microsoft.com/office/drawing/2014/main" id="{BBCB14DA-AA1E-661B-8980-C5CE2835738C}"/>
              </a:ext>
            </a:extLst>
          </p:cNvPr>
          <p:cNvSpPr/>
          <p:nvPr/>
        </p:nvSpPr>
        <p:spPr>
          <a:xfrm>
            <a:off x="4407318" y="2465893"/>
            <a:ext cx="4897360" cy="267780"/>
          </a:xfrm>
          <a:prstGeom prst="leftRightArrow">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AA1CCF7-3474-1783-7551-EBC3F4BC45A7}"/>
              </a:ext>
            </a:extLst>
          </p:cNvPr>
          <p:cNvSpPr txBox="1"/>
          <p:nvPr/>
        </p:nvSpPr>
        <p:spPr>
          <a:xfrm>
            <a:off x="3325386" y="2836903"/>
            <a:ext cx="461665" cy="1708160"/>
          </a:xfrm>
          <a:prstGeom prst="rect">
            <a:avLst/>
          </a:prstGeom>
          <a:noFill/>
        </p:spPr>
        <p:txBody>
          <a:bodyPr vert="eaVert" wrap="none" rtlCol="0">
            <a:spAutoFit/>
          </a:bodyPr>
          <a:lstStyle/>
          <a:p>
            <a:r>
              <a:rPr kumimoji="1" lang="ja-JP" altLang="en-US" dirty="0"/>
              <a:t>データ収集期間</a:t>
            </a:r>
          </a:p>
        </p:txBody>
      </p:sp>
      <p:sp>
        <p:nvSpPr>
          <p:cNvPr id="13" name="テキスト ボックス 12">
            <a:extLst>
              <a:ext uri="{FF2B5EF4-FFF2-40B4-BE49-F238E27FC236}">
                <a16:creationId xmlns:a16="http://schemas.microsoft.com/office/drawing/2014/main" id="{A3FF5AED-AA23-61B4-BD1F-5F54C37E0CDC}"/>
              </a:ext>
            </a:extLst>
          </p:cNvPr>
          <p:cNvSpPr txBox="1"/>
          <p:nvPr/>
        </p:nvSpPr>
        <p:spPr>
          <a:xfrm>
            <a:off x="1985775" y="2743978"/>
            <a:ext cx="461665" cy="1938992"/>
          </a:xfrm>
          <a:prstGeom prst="rect">
            <a:avLst/>
          </a:prstGeom>
          <a:noFill/>
        </p:spPr>
        <p:txBody>
          <a:bodyPr vert="eaVert" wrap="none" rtlCol="0">
            <a:spAutoFit/>
          </a:bodyPr>
          <a:lstStyle/>
          <a:p>
            <a:r>
              <a:rPr kumimoji="1" lang="ja-JP" altLang="en-US" dirty="0"/>
              <a:t>データ収集対象外</a:t>
            </a:r>
          </a:p>
        </p:txBody>
      </p:sp>
      <p:sp>
        <p:nvSpPr>
          <p:cNvPr id="14" name="テキスト ボックス 13">
            <a:extLst>
              <a:ext uri="{FF2B5EF4-FFF2-40B4-BE49-F238E27FC236}">
                <a16:creationId xmlns:a16="http://schemas.microsoft.com/office/drawing/2014/main" id="{102F59B8-F57F-4818-50A2-2601107765F1}"/>
              </a:ext>
            </a:extLst>
          </p:cNvPr>
          <p:cNvSpPr txBox="1"/>
          <p:nvPr/>
        </p:nvSpPr>
        <p:spPr>
          <a:xfrm>
            <a:off x="4836054" y="3120110"/>
            <a:ext cx="4039888" cy="1200329"/>
          </a:xfrm>
          <a:prstGeom prst="rect">
            <a:avLst/>
          </a:prstGeom>
          <a:noFill/>
        </p:spPr>
        <p:txBody>
          <a:bodyPr vert="horz" wrap="none" rtlCol="0">
            <a:spAutoFit/>
          </a:bodyPr>
          <a:lstStyle/>
          <a:p>
            <a:r>
              <a:rPr kumimoji="1" lang="en-US" altLang="ja-JP" dirty="0"/>
              <a:t>1</a:t>
            </a:r>
            <a:r>
              <a:rPr kumimoji="1" lang="ja-JP" altLang="en-US" dirty="0"/>
              <a:t>年目のデータを評価基準値として</a:t>
            </a:r>
            <a:endParaRPr kumimoji="1" lang="en-US" altLang="ja-JP" dirty="0"/>
          </a:p>
          <a:p>
            <a:r>
              <a:rPr kumimoji="1" lang="ja-JP" altLang="en-US" dirty="0"/>
              <a:t>試験運用を開始　３年間、一旦運用する</a:t>
            </a:r>
            <a:endParaRPr kumimoji="1" lang="en-US" altLang="ja-JP" dirty="0"/>
          </a:p>
          <a:p>
            <a:endParaRPr kumimoji="1" lang="en-US" altLang="ja-JP" dirty="0"/>
          </a:p>
          <a:p>
            <a:r>
              <a:rPr kumimoji="1" lang="ja-JP" altLang="en-US" dirty="0"/>
              <a:t>この期間は、業務打合せ書を手交する</a:t>
            </a:r>
          </a:p>
        </p:txBody>
      </p:sp>
      <p:sp>
        <p:nvSpPr>
          <p:cNvPr id="15" name="タイトル 1">
            <a:extLst>
              <a:ext uri="{FF2B5EF4-FFF2-40B4-BE49-F238E27FC236}">
                <a16:creationId xmlns:a16="http://schemas.microsoft.com/office/drawing/2014/main" id="{3A351B0F-DA1E-3F22-8184-8348CACFD41B}"/>
              </a:ext>
            </a:extLst>
          </p:cNvPr>
          <p:cNvSpPr txBox="1">
            <a:spLocks/>
          </p:cNvSpPr>
          <p:nvPr/>
        </p:nvSpPr>
        <p:spPr>
          <a:xfrm>
            <a:off x="182881" y="716302"/>
            <a:ext cx="9064883" cy="651860"/>
          </a:xfrm>
          <a:prstGeom prst="rect">
            <a:avLst/>
          </a:prstGeom>
          <a:solidFill>
            <a:schemeClr val="bg1"/>
          </a:solidFill>
          <a:ln>
            <a:solidFill>
              <a:schemeClr val="accent1">
                <a:alpha val="0"/>
              </a:schemeClr>
            </a:solidFill>
          </a:ln>
        </p:spPr>
        <p:txBody>
          <a:bodyPr vert="horz" lIns="91440" tIns="45720" rIns="91440" bIns="45720" rtlCol="0" anchor="t">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285750" indent="-285750">
              <a:buFont typeface="Wingdings" panose="05000000000000000000" pitchFamily="2" charset="2"/>
              <a:buChar char="ü"/>
            </a:pPr>
            <a:r>
              <a:rPr lang="ja-JP" altLang="en-US" sz="2000" dirty="0">
                <a:solidFill>
                  <a:prstClr val="black"/>
                </a:solidFill>
                <a:latin typeface="Meiryo UI" panose="020B0604030504040204" pitchFamily="50" charset="-128"/>
                <a:ea typeface="Meiryo UI" panose="020B0604030504040204" pitchFamily="50" charset="-128"/>
              </a:rPr>
              <a:t>中浜</a:t>
            </a:r>
            <a:r>
              <a:rPr lang="en-US" altLang="ja-JP" sz="2000" dirty="0">
                <a:solidFill>
                  <a:prstClr val="black"/>
                </a:solidFill>
                <a:latin typeface="Meiryo UI" panose="020B0604030504040204" pitchFamily="50" charset="-128"/>
                <a:ea typeface="Meiryo UI" panose="020B0604030504040204" pitchFamily="50" charset="-128"/>
              </a:rPr>
              <a:t>MBR</a:t>
            </a:r>
            <a:r>
              <a:rPr lang="ja-JP" altLang="en-US" sz="2000" dirty="0">
                <a:solidFill>
                  <a:prstClr val="black"/>
                </a:solidFill>
                <a:latin typeface="Meiryo UI" panose="020B0604030504040204" pitchFamily="50" charset="-128"/>
                <a:ea typeface="Meiryo UI" panose="020B0604030504040204" pitchFamily="50" charset="-128"/>
              </a:rPr>
              <a:t>、海老江３系等、水処理施設を大幅に改築した場合の評価基準値の</a:t>
            </a:r>
            <a:endParaRPr lang="en-US" altLang="ja-JP" sz="2000" dirty="0">
              <a:solidFill>
                <a:prstClr val="black"/>
              </a:solidFill>
              <a:latin typeface="Meiryo UI" panose="020B0604030504040204" pitchFamily="50" charset="-128"/>
              <a:ea typeface="Meiryo UI" panose="020B0604030504040204" pitchFamily="50" charset="-128"/>
            </a:endParaRPr>
          </a:p>
          <a:p>
            <a:r>
              <a:rPr lang="ja-JP" altLang="en-US" sz="2000" dirty="0">
                <a:solidFill>
                  <a:prstClr val="black"/>
                </a:solidFill>
                <a:latin typeface="Meiryo UI" panose="020B0604030504040204" pitchFamily="50" charset="-128"/>
                <a:ea typeface="Meiryo UI" panose="020B0604030504040204" pitchFamily="50" charset="-128"/>
              </a:rPr>
              <a:t>　　見直し方法について考え方を整理する</a:t>
            </a:r>
            <a:endParaRPr lang="en-US" altLang="ja-JP" sz="2000" dirty="0">
              <a:solidFill>
                <a:prstClr val="black"/>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E03662BF-2481-8046-4059-88A78BE1DAE4}"/>
              </a:ext>
            </a:extLst>
          </p:cNvPr>
          <p:cNvSpPr/>
          <p:nvPr/>
        </p:nvSpPr>
        <p:spPr>
          <a:xfrm>
            <a:off x="808186" y="5428075"/>
            <a:ext cx="7527739" cy="997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dirty="0">
                <a:solidFill>
                  <a:schemeClr val="tx1"/>
                </a:solidFill>
                <a:latin typeface="+mn-ea"/>
              </a:rPr>
              <a:t>・季節変動を含め、通年でデータ採取する</a:t>
            </a:r>
            <a:endParaRPr kumimoji="1" lang="en-US" altLang="ja-JP" sz="2000" dirty="0">
              <a:solidFill>
                <a:schemeClr val="tx1"/>
              </a:solidFill>
              <a:latin typeface="+mn-ea"/>
            </a:endParaRPr>
          </a:p>
          <a:p>
            <a:r>
              <a:rPr kumimoji="1" lang="ja-JP" altLang="en-US" sz="2000" dirty="0">
                <a:solidFill>
                  <a:schemeClr val="tx1"/>
                </a:solidFill>
                <a:latin typeface="+mn-ea"/>
              </a:rPr>
              <a:t>・通年で安定的に運転できなかった場合は、データ収集期間を</a:t>
            </a:r>
            <a:endParaRPr kumimoji="1" lang="en-US" altLang="ja-JP" sz="2000" dirty="0">
              <a:solidFill>
                <a:schemeClr val="tx1"/>
              </a:solidFill>
              <a:latin typeface="+mn-ea"/>
            </a:endParaRPr>
          </a:p>
          <a:p>
            <a:r>
              <a:rPr kumimoji="1" lang="ja-JP" altLang="en-US" sz="2000" dirty="0">
                <a:solidFill>
                  <a:schemeClr val="tx1"/>
                </a:solidFill>
                <a:latin typeface="+mn-ea"/>
              </a:rPr>
              <a:t>　更に</a:t>
            </a:r>
            <a:r>
              <a:rPr kumimoji="1" lang="en-US" altLang="ja-JP" sz="2000" dirty="0">
                <a:solidFill>
                  <a:schemeClr val="tx1"/>
                </a:solidFill>
                <a:latin typeface="+mn-ea"/>
              </a:rPr>
              <a:t>1</a:t>
            </a:r>
            <a:r>
              <a:rPr kumimoji="1" lang="ja-JP" altLang="en-US" sz="2000" dirty="0">
                <a:solidFill>
                  <a:schemeClr val="tx1"/>
                </a:solidFill>
                <a:latin typeface="+mn-ea"/>
              </a:rPr>
              <a:t>年延長する</a:t>
            </a:r>
          </a:p>
        </p:txBody>
      </p:sp>
      <p:sp>
        <p:nvSpPr>
          <p:cNvPr id="17" name="矢印: 右 16">
            <a:extLst>
              <a:ext uri="{FF2B5EF4-FFF2-40B4-BE49-F238E27FC236}">
                <a16:creationId xmlns:a16="http://schemas.microsoft.com/office/drawing/2014/main" id="{9A353EBD-8E73-AAF7-C308-1197CA5D20A5}"/>
              </a:ext>
            </a:extLst>
          </p:cNvPr>
          <p:cNvSpPr/>
          <p:nvPr/>
        </p:nvSpPr>
        <p:spPr>
          <a:xfrm rot="16200000">
            <a:off x="9101406" y="4827120"/>
            <a:ext cx="406543" cy="27432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038045A4-53F2-DC10-77E6-809B8DEE741A}"/>
              </a:ext>
            </a:extLst>
          </p:cNvPr>
          <p:cNvSpPr txBox="1"/>
          <p:nvPr/>
        </p:nvSpPr>
        <p:spPr>
          <a:xfrm>
            <a:off x="8703354" y="5147445"/>
            <a:ext cx="1202646" cy="369332"/>
          </a:xfrm>
          <a:prstGeom prst="rect">
            <a:avLst/>
          </a:prstGeom>
          <a:noFill/>
        </p:spPr>
        <p:txBody>
          <a:bodyPr vert="horz" wrap="square" rtlCol="0">
            <a:spAutoFit/>
          </a:bodyPr>
          <a:lstStyle/>
          <a:p>
            <a:pPr algn="ctr"/>
            <a:r>
              <a:rPr kumimoji="1" lang="ja-JP" altLang="en-US" dirty="0"/>
              <a:t>契約変更</a:t>
            </a:r>
          </a:p>
        </p:txBody>
      </p:sp>
      <p:sp>
        <p:nvSpPr>
          <p:cNvPr id="20" name="正方形/長方形 19">
            <a:extLst>
              <a:ext uri="{FF2B5EF4-FFF2-40B4-BE49-F238E27FC236}">
                <a16:creationId xmlns:a16="http://schemas.microsoft.com/office/drawing/2014/main" id="{753A4F68-10BF-BA30-8317-C8BF73195FE9}"/>
              </a:ext>
            </a:extLst>
          </p:cNvPr>
          <p:cNvSpPr/>
          <p:nvPr/>
        </p:nvSpPr>
        <p:spPr>
          <a:xfrm>
            <a:off x="6138063" y="4738822"/>
            <a:ext cx="1435869" cy="450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dirty="0">
                <a:solidFill>
                  <a:schemeClr val="tx1"/>
                </a:solidFill>
                <a:latin typeface="+mn-ea"/>
              </a:rPr>
              <a:t>中浜</a:t>
            </a:r>
            <a:r>
              <a:rPr kumimoji="1" lang="en-US" altLang="ja-JP" sz="2000" dirty="0">
                <a:solidFill>
                  <a:schemeClr val="tx1"/>
                </a:solidFill>
                <a:latin typeface="+mn-ea"/>
              </a:rPr>
              <a:t>MBR</a:t>
            </a:r>
          </a:p>
        </p:txBody>
      </p:sp>
      <p:sp>
        <p:nvSpPr>
          <p:cNvPr id="21" name="正方形/長方形 20">
            <a:extLst>
              <a:ext uri="{FF2B5EF4-FFF2-40B4-BE49-F238E27FC236}">
                <a16:creationId xmlns:a16="http://schemas.microsoft.com/office/drawing/2014/main" id="{7893E155-D0C8-C53E-2D9A-8430538B96C1}"/>
              </a:ext>
            </a:extLst>
          </p:cNvPr>
          <p:cNvSpPr/>
          <p:nvPr/>
        </p:nvSpPr>
        <p:spPr>
          <a:xfrm>
            <a:off x="2834289" y="4738822"/>
            <a:ext cx="1573029" cy="450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dirty="0">
                <a:solidFill>
                  <a:schemeClr val="tx1"/>
                </a:solidFill>
                <a:latin typeface="+mn-ea"/>
              </a:rPr>
              <a:t>海老江３系</a:t>
            </a:r>
            <a:endParaRPr kumimoji="1" lang="en-US" altLang="ja-JP" sz="2000" dirty="0">
              <a:solidFill>
                <a:schemeClr val="tx1"/>
              </a:solidFill>
              <a:latin typeface="+mn-ea"/>
            </a:endParaRPr>
          </a:p>
        </p:txBody>
      </p:sp>
    </p:spTree>
    <p:extLst>
      <p:ext uri="{BB962C8B-B14F-4D97-AF65-F5344CB8AC3E}">
        <p14:creationId xmlns:p14="http://schemas.microsoft.com/office/powerpoint/2010/main" val="71941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81643" y="1120982"/>
            <a:ext cx="4824289" cy="10770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1643" y="2281704"/>
            <a:ext cx="4824289" cy="10770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029710" y="2281704"/>
            <a:ext cx="4824289" cy="10770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18955" y="1121141"/>
            <a:ext cx="4824289" cy="10770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a:xfrm>
            <a:off x="7625149" y="6511514"/>
            <a:ext cx="2228850" cy="365125"/>
          </a:xfrm>
        </p:spPr>
        <p:txBody>
          <a:bodyPr/>
          <a:lstStyle/>
          <a:p>
            <a:fld id="{36EC18DB-A5DF-4E0E-B815-FCD04A2C4B2C}" type="slidenum">
              <a:rPr kumimoji="1" lang="ja-JP" altLang="en-US" smtClean="0"/>
              <a:t>4</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4213279278"/>
              </p:ext>
            </p:extLst>
          </p:nvPr>
        </p:nvGraphicFramePr>
        <p:xfrm>
          <a:off x="111450" y="3889688"/>
          <a:ext cx="9731794" cy="2226032"/>
        </p:xfrm>
        <a:graphic>
          <a:graphicData uri="http://schemas.openxmlformats.org/drawingml/2006/table">
            <a:tbl>
              <a:tblPr firstRow="1" bandRow="1">
                <a:tableStyleId>{5940675A-B579-460E-94D1-54222C63F5DA}</a:tableStyleId>
              </a:tblPr>
              <a:tblGrid>
                <a:gridCol w="1135167">
                  <a:extLst>
                    <a:ext uri="{9D8B030D-6E8A-4147-A177-3AD203B41FA5}">
                      <a16:colId xmlns:a16="http://schemas.microsoft.com/office/drawing/2014/main" val="3741062982"/>
                    </a:ext>
                  </a:extLst>
                </a:gridCol>
                <a:gridCol w="2087133">
                  <a:extLst>
                    <a:ext uri="{9D8B030D-6E8A-4147-A177-3AD203B41FA5}">
                      <a16:colId xmlns:a16="http://schemas.microsoft.com/office/drawing/2014/main" val="3657842705"/>
                    </a:ext>
                  </a:extLst>
                </a:gridCol>
                <a:gridCol w="6509494">
                  <a:extLst>
                    <a:ext uri="{9D8B030D-6E8A-4147-A177-3AD203B41FA5}">
                      <a16:colId xmlns:a16="http://schemas.microsoft.com/office/drawing/2014/main" val="576581708"/>
                    </a:ext>
                  </a:extLst>
                </a:gridCol>
              </a:tblGrid>
              <a:tr h="605222">
                <a:tc>
                  <a:txBody>
                    <a:bodyPr/>
                    <a:lstStyle/>
                    <a:p>
                      <a:pPr algn="ctr">
                        <a:lnSpc>
                          <a:spcPts val="2400"/>
                        </a:lnSpc>
                      </a:pPr>
                      <a:r>
                        <a:rPr kumimoji="1" lang="en-US" altLang="ja-JP" sz="1200" dirty="0"/>
                        <a:t>PDCA</a:t>
                      </a:r>
                      <a:r>
                        <a:rPr kumimoji="1" lang="ja-JP" altLang="en-US" sz="1200" dirty="0"/>
                        <a:t>の実施頻度</a:t>
                      </a:r>
                      <a:endParaRPr kumimoji="1" lang="en-US" altLang="ja-JP" sz="1200" dirty="0"/>
                    </a:p>
                  </a:txBody>
                  <a:tcPr anchor="ctr">
                    <a:solidFill>
                      <a:schemeClr val="accent1">
                        <a:lumMod val="40000"/>
                        <a:lumOff val="60000"/>
                      </a:schemeClr>
                    </a:solidFill>
                  </a:tcPr>
                </a:tc>
                <a:tc>
                  <a:txBody>
                    <a:bodyPr/>
                    <a:lstStyle/>
                    <a:p>
                      <a:pPr algn="ctr">
                        <a:lnSpc>
                          <a:spcPts val="2400"/>
                        </a:lnSpc>
                      </a:pPr>
                      <a:r>
                        <a:rPr kumimoji="1" lang="ja-JP" altLang="en-US" sz="1400" dirty="0"/>
                        <a:t>目的</a:t>
                      </a:r>
                      <a:endParaRPr kumimoji="1" lang="en-US" altLang="ja-JP" sz="1400" dirty="0"/>
                    </a:p>
                  </a:txBody>
                  <a:tcPr anchor="ctr">
                    <a:solidFill>
                      <a:schemeClr val="accent1">
                        <a:lumMod val="40000"/>
                        <a:lumOff val="60000"/>
                      </a:schemeClr>
                    </a:solidFill>
                  </a:tcPr>
                </a:tc>
                <a:tc>
                  <a:txBody>
                    <a:bodyPr/>
                    <a:lstStyle/>
                    <a:p>
                      <a:pPr algn="ctr">
                        <a:lnSpc>
                          <a:spcPts val="2400"/>
                        </a:lnSpc>
                      </a:pPr>
                      <a:r>
                        <a:rPr kumimoji="1" lang="ja-JP" altLang="en-US" sz="1400" dirty="0"/>
                        <a:t>頂きたい意見</a:t>
                      </a:r>
                      <a:endParaRPr kumimoji="1" lang="en-US" altLang="ja-JP" sz="1400" dirty="0"/>
                    </a:p>
                  </a:txBody>
                  <a:tcPr anchor="ctr">
                    <a:solidFill>
                      <a:schemeClr val="accent1">
                        <a:lumMod val="40000"/>
                        <a:lumOff val="60000"/>
                      </a:schemeClr>
                    </a:solidFill>
                  </a:tcPr>
                </a:tc>
                <a:extLst>
                  <a:ext uri="{0D108BD9-81ED-4DB2-BD59-A6C34878D82A}">
                    <a16:rowId xmlns:a16="http://schemas.microsoft.com/office/drawing/2014/main" val="1487391756"/>
                  </a:ext>
                </a:extLst>
              </a:tr>
              <a:tr h="724778">
                <a:tc>
                  <a:txBody>
                    <a:bodyPr/>
                    <a:lstStyle/>
                    <a:p>
                      <a:pPr algn="ctr">
                        <a:lnSpc>
                          <a:spcPts val="2400"/>
                        </a:lnSpc>
                      </a:pPr>
                      <a:r>
                        <a:rPr kumimoji="1" lang="ja-JP" altLang="en-US" sz="1600" dirty="0"/>
                        <a:t>毎年</a:t>
                      </a:r>
                    </a:p>
                  </a:txBody>
                  <a:tcPr anchor="ctr"/>
                </a:tc>
                <a:tc>
                  <a:txBody>
                    <a:bodyPr/>
                    <a:lstStyle/>
                    <a:p>
                      <a:pPr>
                        <a:lnSpc>
                          <a:spcPts val="2400"/>
                        </a:lnSpc>
                        <a:spcBef>
                          <a:spcPts val="600"/>
                        </a:spcBef>
                      </a:pPr>
                      <a:r>
                        <a:rPr kumimoji="1" lang="ja-JP" altLang="en-US" sz="1200" dirty="0"/>
                        <a:t>・業務改善による</a:t>
                      </a:r>
                      <a:r>
                        <a:rPr kumimoji="1" lang="ja-JP" altLang="en-US" sz="1200" u="sng" dirty="0"/>
                        <a:t>品質確保</a:t>
                      </a:r>
                      <a:endParaRPr kumimoji="1" lang="en-US" altLang="ja-JP" sz="1200" u="sng" dirty="0"/>
                    </a:p>
                    <a:p>
                      <a:pPr>
                        <a:lnSpc>
                          <a:spcPts val="2400"/>
                        </a:lnSpc>
                        <a:spcBef>
                          <a:spcPts val="600"/>
                        </a:spcBef>
                      </a:pPr>
                      <a:r>
                        <a:rPr kumimoji="1" lang="ja-JP" altLang="en-US" sz="1200" dirty="0"/>
                        <a:t>・コスト削減の着実な</a:t>
                      </a:r>
                      <a:r>
                        <a:rPr kumimoji="1" lang="ja-JP" altLang="en-US" sz="1200" u="sng" dirty="0"/>
                        <a:t>進捗確保</a:t>
                      </a:r>
                      <a:endParaRPr kumimoji="1" lang="en-US" altLang="ja-JP" sz="1200" u="sng" dirty="0"/>
                    </a:p>
                  </a:txBody>
                  <a:tcPr anchor="ctr"/>
                </a:tc>
                <a:tc>
                  <a:txBody>
                    <a:bodyPr/>
                    <a:lstStyle/>
                    <a:p>
                      <a:pPr>
                        <a:lnSpc>
                          <a:spcPts val="2400"/>
                        </a:lnSpc>
                        <a:spcBef>
                          <a:spcPts val="600"/>
                        </a:spcBef>
                      </a:pPr>
                      <a:r>
                        <a:rPr kumimoji="1" lang="ja-JP" altLang="en-US" sz="1200" dirty="0"/>
                        <a:t>要求水準・評価基準に対する評価・ご意見、各基準値の適正性、確認された課題↔改善策に対する評価・ご意見、契約上の課題、維持管理業務に係る事故に対する再発防止策の有効性・問題点　等</a:t>
                      </a:r>
                      <a:endParaRPr kumimoji="1" lang="en-US" altLang="ja-JP" sz="1200" dirty="0"/>
                    </a:p>
                  </a:txBody>
                  <a:tcPr anchor="ctr"/>
                </a:tc>
                <a:extLst>
                  <a:ext uri="{0D108BD9-81ED-4DB2-BD59-A6C34878D82A}">
                    <a16:rowId xmlns:a16="http://schemas.microsoft.com/office/drawing/2014/main" val="1206667863"/>
                  </a:ext>
                </a:extLst>
              </a:tr>
              <a:tr h="832714">
                <a:tc>
                  <a:txBody>
                    <a:bodyPr/>
                    <a:lstStyle/>
                    <a:p>
                      <a:pPr algn="ctr">
                        <a:lnSpc>
                          <a:spcPts val="2400"/>
                        </a:lnSpc>
                      </a:pPr>
                      <a:r>
                        <a:rPr kumimoji="1" lang="ja-JP" altLang="en-US" sz="1600" dirty="0"/>
                        <a:t>５年ごと</a:t>
                      </a:r>
                    </a:p>
                  </a:txBody>
                  <a:tcPr anchor="ctr"/>
                </a:tc>
                <a:tc>
                  <a:txBody>
                    <a:bodyPr/>
                    <a:lstStyle/>
                    <a:p>
                      <a:pPr>
                        <a:lnSpc>
                          <a:spcPts val="2400"/>
                        </a:lnSpc>
                      </a:pPr>
                      <a:r>
                        <a:rPr kumimoji="1" lang="ja-JP" altLang="en-US" sz="1200" dirty="0"/>
                        <a:t>・時代の流れに対応した</a:t>
                      </a:r>
                      <a:r>
                        <a:rPr kumimoji="1" lang="ja-JP" altLang="en-US" sz="1200" u="sng" dirty="0"/>
                        <a:t>契約内容の確保</a:t>
                      </a:r>
                      <a:endParaRPr kumimoji="1" lang="en-US" altLang="ja-JP" sz="1200" u="sng" dirty="0"/>
                    </a:p>
                  </a:txBody>
                  <a:tcPr anchor="ctr"/>
                </a:tc>
                <a:tc>
                  <a:txBody>
                    <a:bodyPr/>
                    <a:lstStyle/>
                    <a:p>
                      <a:pPr>
                        <a:lnSpc>
                          <a:spcPts val="2400"/>
                        </a:lnSpc>
                      </a:pPr>
                      <a:r>
                        <a:rPr kumimoji="1" lang="ja-JP" altLang="en-US" sz="1200" dirty="0"/>
                        <a:t>契約見直しの必要性に関する確認、社会情勢等を鑑みた業務体制・履行状況に対する課題、確認された課題↔改善策に対する評価・ご意見</a:t>
                      </a:r>
                      <a:endParaRPr kumimoji="1" lang="en-US" altLang="ja-JP" sz="1200" dirty="0"/>
                    </a:p>
                  </a:txBody>
                  <a:tcPr anchor="ctr"/>
                </a:tc>
                <a:extLst>
                  <a:ext uri="{0D108BD9-81ED-4DB2-BD59-A6C34878D82A}">
                    <a16:rowId xmlns:a16="http://schemas.microsoft.com/office/drawing/2014/main" val="666198790"/>
                  </a:ext>
                </a:extLst>
              </a:tr>
            </a:tbl>
          </a:graphicData>
        </a:graphic>
      </p:graphicFrame>
      <p:sp>
        <p:nvSpPr>
          <p:cNvPr id="8" name="角丸四角形 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２</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包括委託における</a:t>
            </a:r>
            <a:r>
              <a:rPr lang="en-US" altLang="ja-JP" sz="2275" dirty="0">
                <a:solidFill>
                  <a:schemeClr val="tx1"/>
                </a:solidFill>
                <a:latin typeface="HGPｺﾞｼｯｸE" panose="020B0900000000000000" pitchFamily="50" charset="-128"/>
                <a:ea typeface="HGPｺﾞｼｯｸE" panose="020B0900000000000000" pitchFamily="50" charset="-128"/>
              </a:rPr>
              <a:t>PDCA</a:t>
            </a:r>
            <a:r>
              <a:rPr lang="ja-JP" altLang="en-US" sz="2275" dirty="0">
                <a:solidFill>
                  <a:schemeClr val="tx1"/>
                </a:solidFill>
                <a:latin typeface="HGPｺﾞｼｯｸE" panose="020B0900000000000000" pitchFamily="50" charset="-128"/>
                <a:ea typeface="HGPｺﾞｼｯｸE" panose="020B0900000000000000" pitchFamily="50" charset="-128"/>
              </a:rPr>
              <a:t>サイクル</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 name="円 3"/>
          <p:cNvSpPr/>
          <p:nvPr/>
        </p:nvSpPr>
        <p:spPr>
          <a:xfrm>
            <a:off x="3921384" y="1214894"/>
            <a:ext cx="1982198" cy="1982198"/>
          </a:xfrm>
          <a:prstGeom prst="pie">
            <a:avLst>
              <a:gd name="adj1" fmla="val 10782415"/>
              <a:gd name="adj2" fmla="val 1620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円 8"/>
          <p:cNvSpPr/>
          <p:nvPr/>
        </p:nvSpPr>
        <p:spPr>
          <a:xfrm rot="5400000">
            <a:off x="4035280" y="1205184"/>
            <a:ext cx="1982198" cy="1982198"/>
          </a:xfrm>
          <a:prstGeom prst="pie">
            <a:avLst>
              <a:gd name="adj1" fmla="val 10782415"/>
              <a:gd name="adj2" fmla="val 1620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円 9"/>
          <p:cNvSpPr/>
          <p:nvPr/>
        </p:nvSpPr>
        <p:spPr>
          <a:xfrm rot="10800000">
            <a:off x="4043447" y="1292759"/>
            <a:ext cx="1982198" cy="1982198"/>
          </a:xfrm>
          <a:prstGeom prst="pie">
            <a:avLst>
              <a:gd name="adj1" fmla="val 10782415"/>
              <a:gd name="adj2" fmla="val 1620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円 10"/>
          <p:cNvSpPr/>
          <p:nvPr/>
        </p:nvSpPr>
        <p:spPr>
          <a:xfrm rot="16200000">
            <a:off x="3910735" y="1297571"/>
            <a:ext cx="1982198" cy="1982198"/>
          </a:xfrm>
          <a:prstGeom prst="pie">
            <a:avLst>
              <a:gd name="adj1" fmla="val 10782415"/>
              <a:gd name="adj2" fmla="val 1620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5167363" y="2253859"/>
            <a:ext cx="1406083" cy="923330"/>
          </a:xfrm>
          <a:prstGeom prst="rect">
            <a:avLst/>
          </a:prstGeom>
          <a:noFill/>
        </p:spPr>
        <p:txBody>
          <a:bodyPr wrap="square" rtlCol="0">
            <a:spAutoFit/>
          </a:bodyPr>
          <a:lstStyle/>
          <a:p>
            <a:pPr algn="ctr"/>
            <a:r>
              <a:rPr kumimoji="1" lang="en-US" altLang="ja-JP" sz="5400" b="1" dirty="0">
                <a:solidFill>
                  <a:schemeClr val="bg1">
                    <a:lumMod val="50000"/>
                  </a:schemeClr>
                </a:solidFill>
                <a:effectLst>
                  <a:outerShdw blurRad="38100" dist="38100" dir="2700000" algn="tl">
                    <a:srgbClr val="000000">
                      <a:alpha val="43137"/>
                    </a:srgbClr>
                  </a:outerShdw>
                </a:effectLst>
              </a:rPr>
              <a:t>D</a:t>
            </a:r>
            <a:r>
              <a:rPr kumimoji="1" lang="en-US" altLang="ja-JP" sz="5400" dirty="0">
                <a:solidFill>
                  <a:schemeClr val="bg1">
                    <a:lumMod val="50000"/>
                  </a:schemeClr>
                </a:solidFill>
              </a:rPr>
              <a:t>o</a:t>
            </a:r>
            <a:endParaRPr kumimoji="1" lang="ja-JP" altLang="en-US" sz="5400" dirty="0">
              <a:solidFill>
                <a:schemeClr val="bg1">
                  <a:lumMod val="50000"/>
                </a:schemeClr>
              </a:solidFill>
            </a:endParaRPr>
          </a:p>
        </p:txBody>
      </p:sp>
      <p:sp>
        <p:nvSpPr>
          <p:cNvPr id="18" name="テキスト ボックス 17"/>
          <p:cNvSpPr txBox="1"/>
          <p:nvPr/>
        </p:nvSpPr>
        <p:spPr>
          <a:xfrm>
            <a:off x="1962865" y="2218661"/>
            <a:ext cx="3689246" cy="923330"/>
          </a:xfrm>
          <a:prstGeom prst="rect">
            <a:avLst/>
          </a:prstGeom>
          <a:noFill/>
        </p:spPr>
        <p:txBody>
          <a:bodyPr wrap="square" rtlCol="0">
            <a:spAutoFit/>
          </a:bodyPr>
          <a:lstStyle/>
          <a:p>
            <a:pPr algn="ctr"/>
            <a:r>
              <a:rPr kumimoji="1" lang="en-US" altLang="ja-JP" sz="5400" b="1" dirty="0">
                <a:solidFill>
                  <a:schemeClr val="bg1">
                    <a:lumMod val="50000"/>
                  </a:schemeClr>
                </a:solidFill>
                <a:effectLst>
                  <a:outerShdw blurRad="38100" dist="38100" dir="2700000" algn="tl">
                    <a:srgbClr val="000000">
                      <a:alpha val="43137"/>
                    </a:srgbClr>
                  </a:outerShdw>
                </a:effectLst>
              </a:rPr>
              <a:t>C</a:t>
            </a:r>
            <a:r>
              <a:rPr kumimoji="1" lang="en-US" altLang="ja-JP" sz="5400" dirty="0">
                <a:solidFill>
                  <a:schemeClr val="bg1">
                    <a:lumMod val="50000"/>
                  </a:schemeClr>
                </a:solidFill>
              </a:rPr>
              <a:t>heck</a:t>
            </a:r>
            <a:endParaRPr kumimoji="1" lang="ja-JP" altLang="en-US" sz="5400" dirty="0">
              <a:solidFill>
                <a:schemeClr val="bg1">
                  <a:lumMod val="50000"/>
                </a:schemeClr>
              </a:solidFill>
            </a:endParaRPr>
          </a:p>
        </p:txBody>
      </p:sp>
      <p:sp>
        <p:nvSpPr>
          <p:cNvPr id="19" name="テキスト ボックス 18"/>
          <p:cNvSpPr txBox="1"/>
          <p:nvPr/>
        </p:nvSpPr>
        <p:spPr>
          <a:xfrm>
            <a:off x="1158554" y="1223881"/>
            <a:ext cx="5270464" cy="923330"/>
          </a:xfrm>
          <a:prstGeom prst="rect">
            <a:avLst/>
          </a:prstGeom>
          <a:noFill/>
        </p:spPr>
        <p:txBody>
          <a:bodyPr wrap="square" rtlCol="0">
            <a:spAutoFit/>
          </a:bodyPr>
          <a:lstStyle/>
          <a:p>
            <a:pPr algn="ctr"/>
            <a:r>
              <a:rPr kumimoji="1" lang="en-US" altLang="ja-JP" sz="5400" b="1" dirty="0">
                <a:solidFill>
                  <a:schemeClr val="bg1">
                    <a:lumMod val="50000"/>
                  </a:schemeClr>
                </a:solidFill>
                <a:effectLst>
                  <a:outerShdw blurRad="38100" dist="38100" dir="2700000" algn="tl">
                    <a:srgbClr val="000000">
                      <a:alpha val="43137"/>
                    </a:srgbClr>
                  </a:outerShdw>
                </a:effectLst>
              </a:rPr>
              <a:t>A</a:t>
            </a:r>
            <a:r>
              <a:rPr kumimoji="1" lang="en-US" altLang="ja-JP" sz="5400" dirty="0">
                <a:solidFill>
                  <a:schemeClr val="bg1">
                    <a:lumMod val="50000"/>
                  </a:schemeClr>
                </a:solidFill>
              </a:rPr>
              <a:t>ction</a:t>
            </a:r>
            <a:endParaRPr kumimoji="1" lang="ja-JP" altLang="en-US" sz="5400" dirty="0">
              <a:solidFill>
                <a:schemeClr val="bg1">
                  <a:lumMod val="50000"/>
                </a:schemeClr>
              </a:solidFill>
            </a:endParaRPr>
          </a:p>
        </p:txBody>
      </p:sp>
      <p:sp>
        <p:nvSpPr>
          <p:cNvPr id="20" name="テキスト ボックス 19"/>
          <p:cNvSpPr txBox="1"/>
          <p:nvPr/>
        </p:nvSpPr>
        <p:spPr>
          <a:xfrm>
            <a:off x="6461264" y="1075353"/>
            <a:ext cx="3257435" cy="1138773"/>
          </a:xfrm>
          <a:prstGeom prst="rect">
            <a:avLst/>
          </a:prstGeom>
          <a:noFill/>
        </p:spPr>
        <p:txBody>
          <a:bodyPr wrap="square" rtlCol="0">
            <a:spAutoFit/>
          </a:bodyPr>
          <a:lstStyle/>
          <a:p>
            <a:pPr marL="85725" indent="-85725"/>
            <a:r>
              <a:rPr kumimoji="1" lang="ja-JP" altLang="en-US" sz="1700" dirty="0">
                <a:solidFill>
                  <a:schemeClr val="accent4">
                    <a:lumMod val="75000"/>
                  </a:schemeClr>
                </a:solidFill>
              </a:rPr>
              <a:t>●</a:t>
            </a:r>
            <a:r>
              <a:rPr kumimoji="1" lang="ja-JP" altLang="en-US" sz="1700" dirty="0"/>
              <a:t>包括委託契約に基づく、業務計</a:t>
            </a:r>
            <a:endParaRPr kumimoji="1" lang="en-US" altLang="ja-JP" sz="1700" dirty="0"/>
          </a:p>
          <a:p>
            <a:pPr marL="85725" indent="-85725"/>
            <a:r>
              <a:rPr kumimoji="1" lang="ja-JP" altLang="en-US" sz="1700" dirty="0"/>
              <a:t>　画書の作成</a:t>
            </a:r>
            <a:endParaRPr kumimoji="1" lang="en-US" altLang="ja-JP" sz="1700" dirty="0"/>
          </a:p>
          <a:p>
            <a:pPr marL="85725" indent="-85725"/>
            <a:r>
              <a:rPr kumimoji="1" lang="ja-JP" altLang="en-US" sz="1700" dirty="0">
                <a:solidFill>
                  <a:schemeClr val="accent4">
                    <a:lumMod val="75000"/>
                  </a:schemeClr>
                </a:solidFill>
              </a:rPr>
              <a:t>●</a:t>
            </a:r>
            <a:r>
              <a:rPr kumimoji="1" lang="ja-JP" altLang="en-US" sz="1700" dirty="0"/>
              <a:t>要求水準・評価基準値の遵守を目指した、取り組み内容の整理</a:t>
            </a:r>
          </a:p>
        </p:txBody>
      </p:sp>
      <p:sp>
        <p:nvSpPr>
          <p:cNvPr id="22" name="テキスト ボックス 21"/>
          <p:cNvSpPr txBox="1"/>
          <p:nvPr/>
        </p:nvSpPr>
        <p:spPr>
          <a:xfrm>
            <a:off x="6546793" y="2480967"/>
            <a:ext cx="3257435" cy="615553"/>
          </a:xfrm>
          <a:prstGeom prst="rect">
            <a:avLst/>
          </a:prstGeom>
          <a:noFill/>
        </p:spPr>
        <p:txBody>
          <a:bodyPr wrap="square" rtlCol="0">
            <a:spAutoFit/>
          </a:bodyPr>
          <a:lstStyle/>
          <a:p>
            <a:pPr marL="85725" indent="-85725"/>
            <a:r>
              <a:rPr kumimoji="1" lang="ja-JP" altLang="en-US" sz="1700" dirty="0">
                <a:solidFill>
                  <a:schemeClr val="accent2">
                    <a:lumMod val="75000"/>
                  </a:schemeClr>
                </a:solidFill>
              </a:rPr>
              <a:t>●</a:t>
            </a:r>
            <a:r>
              <a:rPr kumimoji="1" lang="ja-JP" altLang="en-US" sz="1700" dirty="0"/>
              <a:t>業務計画書に基づく業務の実施</a:t>
            </a:r>
            <a:endParaRPr kumimoji="1" lang="en-US" altLang="ja-JP" sz="1700" dirty="0"/>
          </a:p>
          <a:p>
            <a:pPr marL="85725" indent="-85725"/>
            <a:r>
              <a:rPr kumimoji="1" lang="ja-JP" altLang="en-US" sz="1700" dirty="0">
                <a:solidFill>
                  <a:schemeClr val="accent2">
                    <a:lumMod val="75000"/>
                  </a:schemeClr>
                </a:solidFill>
              </a:rPr>
              <a:t>●</a:t>
            </a:r>
            <a:r>
              <a:rPr kumimoji="1" lang="ja-JP" altLang="en-US" sz="1700" dirty="0"/>
              <a:t>業務実績の記録</a:t>
            </a:r>
            <a:endParaRPr kumimoji="1" lang="en-US" altLang="ja-JP" sz="1700" dirty="0"/>
          </a:p>
        </p:txBody>
      </p:sp>
      <p:sp>
        <p:nvSpPr>
          <p:cNvPr id="23" name="テキスト ボックス 22"/>
          <p:cNvSpPr txBox="1"/>
          <p:nvPr/>
        </p:nvSpPr>
        <p:spPr>
          <a:xfrm>
            <a:off x="18697" y="2419369"/>
            <a:ext cx="3257435" cy="830997"/>
          </a:xfrm>
          <a:prstGeom prst="rect">
            <a:avLst/>
          </a:prstGeom>
          <a:noFill/>
        </p:spPr>
        <p:txBody>
          <a:bodyPr wrap="square" rtlCol="0">
            <a:spAutoFit/>
          </a:bodyPr>
          <a:lstStyle/>
          <a:p>
            <a:pPr marL="85725" indent="-85725"/>
            <a:r>
              <a:rPr kumimoji="1" lang="ja-JP" altLang="en-US" sz="1600" dirty="0">
                <a:solidFill>
                  <a:schemeClr val="accent1">
                    <a:lumMod val="75000"/>
                  </a:schemeClr>
                </a:solidFill>
              </a:rPr>
              <a:t>●</a:t>
            </a:r>
            <a:r>
              <a:rPr kumimoji="1" lang="ja-JP" altLang="en-US" sz="1600" dirty="0"/>
              <a:t>セルフモニタリング、発注者実施</a:t>
            </a:r>
            <a:endParaRPr kumimoji="1" lang="en-US" altLang="ja-JP" sz="1600" dirty="0"/>
          </a:p>
          <a:p>
            <a:pPr marL="85725" indent="-85725"/>
            <a:r>
              <a:rPr kumimoji="1" lang="ja-JP" altLang="en-US" sz="1600" dirty="0"/>
              <a:t>　モニタリングによる履行状況確認</a:t>
            </a:r>
            <a:endParaRPr kumimoji="1" lang="en-US" altLang="ja-JP" sz="1600" dirty="0"/>
          </a:p>
          <a:p>
            <a:pPr marL="85725" indent="-85725"/>
            <a:r>
              <a:rPr kumimoji="1" lang="ja-JP" altLang="en-US" sz="1600" dirty="0">
                <a:solidFill>
                  <a:schemeClr val="accent1">
                    <a:lumMod val="75000"/>
                  </a:schemeClr>
                </a:solidFill>
              </a:rPr>
              <a:t>●</a:t>
            </a:r>
            <a:r>
              <a:rPr kumimoji="1" lang="ja-JP" altLang="en-US" sz="1600" dirty="0"/>
              <a:t>改善点抽出</a:t>
            </a:r>
          </a:p>
        </p:txBody>
      </p:sp>
      <p:sp>
        <p:nvSpPr>
          <p:cNvPr id="24" name="テキスト ボックス 23"/>
          <p:cNvSpPr txBox="1"/>
          <p:nvPr/>
        </p:nvSpPr>
        <p:spPr>
          <a:xfrm>
            <a:off x="0" y="1287647"/>
            <a:ext cx="4281768" cy="877163"/>
          </a:xfrm>
          <a:prstGeom prst="rect">
            <a:avLst/>
          </a:prstGeom>
          <a:noFill/>
        </p:spPr>
        <p:txBody>
          <a:bodyPr wrap="square" rtlCol="0">
            <a:spAutoFit/>
          </a:bodyPr>
          <a:lstStyle/>
          <a:p>
            <a:pPr marL="85725" indent="-85725"/>
            <a:r>
              <a:rPr kumimoji="1" lang="ja-JP" altLang="en-US" sz="1700" dirty="0">
                <a:solidFill>
                  <a:schemeClr val="accent6">
                    <a:lumMod val="75000"/>
                  </a:schemeClr>
                </a:solidFill>
              </a:rPr>
              <a:t>●</a:t>
            </a:r>
            <a:r>
              <a:rPr kumimoji="1" lang="ja-JP" altLang="en-US" sz="1700" dirty="0"/>
              <a:t>業務計画書の改善等による</a:t>
            </a:r>
            <a:endParaRPr kumimoji="1" lang="en-US" altLang="ja-JP" sz="1700" dirty="0"/>
          </a:p>
          <a:p>
            <a:pPr marL="85725" indent="-85725"/>
            <a:r>
              <a:rPr kumimoji="1" lang="ja-JP" altLang="en-US" sz="1700" dirty="0"/>
              <a:t>　　業務改善</a:t>
            </a:r>
            <a:endParaRPr kumimoji="1" lang="en-US" altLang="ja-JP" sz="1700" dirty="0"/>
          </a:p>
          <a:p>
            <a:pPr marL="85725" indent="-85725"/>
            <a:endParaRPr kumimoji="1" lang="ja-JP" altLang="en-US" sz="1700" dirty="0"/>
          </a:p>
        </p:txBody>
      </p:sp>
      <p:sp>
        <p:nvSpPr>
          <p:cNvPr id="16" name="テキスト ボックス 15"/>
          <p:cNvSpPr txBox="1"/>
          <p:nvPr/>
        </p:nvSpPr>
        <p:spPr>
          <a:xfrm>
            <a:off x="4877841" y="1223672"/>
            <a:ext cx="1849278" cy="923330"/>
          </a:xfrm>
          <a:prstGeom prst="rect">
            <a:avLst/>
          </a:prstGeom>
          <a:noFill/>
        </p:spPr>
        <p:txBody>
          <a:bodyPr wrap="square" rtlCol="0">
            <a:spAutoFit/>
          </a:bodyPr>
          <a:lstStyle/>
          <a:p>
            <a:pPr algn="ctr"/>
            <a:r>
              <a:rPr kumimoji="1" lang="en-US" altLang="ja-JP" sz="5400" b="1" dirty="0">
                <a:solidFill>
                  <a:schemeClr val="bg1">
                    <a:lumMod val="50000"/>
                  </a:schemeClr>
                </a:solidFill>
                <a:effectLst>
                  <a:outerShdw blurRad="38100" dist="38100" dir="2700000" algn="tl">
                    <a:srgbClr val="000000">
                      <a:alpha val="43137"/>
                    </a:srgbClr>
                  </a:outerShdw>
                </a:effectLst>
              </a:rPr>
              <a:t>P</a:t>
            </a:r>
            <a:r>
              <a:rPr kumimoji="1" lang="en-US" altLang="ja-JP" sz="5400" dirty="0">
                <a:solidFill>
                  <a:schemeClr val="bg1">
                    <a:lumMod val="50000"/>
                  </a:schemeClr>
                </a:solidFill>
              </a:rPr>
              <a:t>lan</a:t>
            </a:r>
            <a:endParaRPr kumimoji="1" lang="ja-JP" altLang="en-US" sz="5400" dirty="0">
              <a:solidFill>
                <a:schemeClr val="bg1">
                  <a:lumMod val="50000"/>
                </a:schemeClr>
              </a:solidFill>
            </a:endParaRPr>
          </a:p>
        </p:txBody>
      </p:sp>
      <p:sp>
        <p:nvSpPr>
          <p:cNvPr id="25" name="右矢印 24"/>
          <p:cNvSpPr/>
          <p:nvPr/>
        </p:nvSpPr>
        <p:spPr>
          <a:xfrm>
            <a:off x="4877841" y="1599460"/>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5400000">
            <a:off x="5459035" y="2030571"/>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rot="10800000">
            <a:off x="4865340" y="2638271"/>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rot="16200000">
            <a:off x="4339347" y="2047212"/>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タイトル 1"/>
          <p:cNvSpPr txBox="1">
            <a:spLocks/>
          </p:cNvSpPr>
          <p:nvPr/>
        </p:nvSpPr>
        <p:spPr>
          <a:xfrm>
            <a:off x="0" y="644830"/>
            <a:ext cx="3632020" cy="382615"/>
          </a:xfrm>
          <a:prstGeom prst="rect">
            <a:avLst/>
          </a:prstGeom>
          <a:gradFill>
            <a:gsLst>
              <a:gs pos="49000">
                <a:srgbClr val="00B0F0"/>
              </a:gs>
              <a:gs pos="100000">
                <a:schemeClr val="bg1"/>
              </a:gs>
            </a:gsLst>
            <a:lin ang="0" scaled="1"/>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000" b="1" dirty="0">
                <a:solidFill>
                  <a:schemeClr val="bg1"/>
                </a:solidFill>
                <a:latin typeface="ＭＳ ゴシック" panose="020B0609070205080204" pitchFamily="49" charset="-128"/>
                <a:ea typeface="ＭＳ ゴシック" panose="020B0609070205080204" pitchFamily="49" charset="-128"/>
              </a:rPr>
              <a:t>PDCA</a:t>
            </a:r>
            <a:r>
              <a:rPr lang="ja-JP" altLang="en-US" sz="2000" b="1" dirty="0">
                <a:solidFill>
                  <a:schemeClr val="bg1"/>
                </a:solidFill>
                <a:latin typeface="ＭＳ ゴシック" panose="020B0609070205080204" pitchFamily="49" charset="-128"/>
                <a:ea typeface="ＭＳ ゴシック" panose="020B0609070205080204" pitchFamily="49" charset="-128"/>
              </a:rPr>
              <a:t>の基本的な考え方</a:t>
            </a:r>
          </a:p>
        </p:txBody>
      </p:sp>
      <p:sp>
        <p:nvSpPr>
          <p:cNvPr id="31" name="タイトル 1"/>
          <p:cNvSpPr txBox="1">
            <a:spLocks/>
          </p:cNvSpPr>
          <p:nvPr/>
        </p:nvSpPr>
        <p:spPr>
          <a:xfrm>
            <a:off x="18697" y="3453710"/>
            <a:ext cx="3632020" cy="382615"/>
          </a:xfrm>
          <a:prstGeom prst="rect">
            <a:avLst/>
          </a:prstGeom>
          <a:gradFill>
            <a:gsLst>
              <a:gs pos="49000">
                <a:srgbClr val="00B0F0"/>
              </a:gs>
              <a:gs pos="100000">
                <a:schemeClr val="bg1"/>
              </a:gs>
            </a:gsLst>
            <a:lin ang="0" scaled="1"/>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000" b="1" dirty="0">
                <a:solidFill>
                  <a:schemeClr val="bg1"/>
                </a:solidFill>
                <a:latin typeface="ＭＳ ゴシック" panose="020B0609070205080204" pitchFamily="49" charset="-128"/>
                <a:ea typeface="ＭＳ ゴシック" panose="020B0609070205080204" pitchFamily="49" charset="-128"/>
              </a:rPr>
              <a:t>有識者会議での確認事項</a:t>
            </a:r>
          </a:p>
        </p:txBody>
      </p:sp>
      <p:sp>
        <p:nvSpPr>
          <p:cNvPr id="38" name="下矢印 37"/>
          <p:cNvSpPr/>
          <p:nvPr/>
        </p:nvSpPr>
        <p:spPr>
          <a:xfrm rot="16200000">
            <a:off x="666793" y="6282696"/>
            <a:ext cx="525886" cy="457636"/>
          </a:xfrm>
          <a:prstGeom prst="downArrow">
            <a:avLst>
              <a:gd name="adj1" fmla="val 50000"/>
              <a:gd name="adj2" fmla="val 4609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203938" y="6176015"/>
            <a:ext cx="8290246" cy="646331"/>
          </a:xfrm>
          <a:prstGeom prst="rect">
            <a:avLst/>
          </a:prstGeom>
          <a:noFill/>
        </p:spPr>
        <p:txBody>
          <a:bodyPr wrap="square" rtlCol="0">
            <a:spAutoFit/>
          </a:bodyPr>
          <a:lstStyle/>
          <a:p>
            <a:r>
              <a:rPr kumimoji="1" lang="en-US" altLang="ja-JP" u="sng" dirty="0"/>
              <a:t>CWO</a:t>
            </a:r>
            <a:r>
              <a:rPr kumimoji="1" lang="ja-JP" altLang="en-US" u="sng" dirty="0"/>
              <a:t>の業務履行状況を踏まえた課題・改善策、検討内容や方向性について、専門的なご意見を頂き、包括委託業務全体のベースアップを図る。</a:t>
            </a:r>
            <a:endParaRPr kumimoji="1" lang="en-US" altLang="ja-JP" u="sng" dirty="0"/>
          </a:p>
        </p:txBody>
      </p:sp>
    </p:spTree>
    <p:extLst>
      <p:ext uri="{BB962C8B-B14F-4D97-AF65-F5344CB8AC3E}">
        <p14:creationId xmlns:p14="http://schemas.microsoft.com/office/powerpoint/2010/main" val="1176238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F0869689-5547-FBE2-71C3-73B27D12E99F}"/>
              </a:ext>
            </a:extLst>
          </p:cNvPr>
          <p:cNvSpPr>
            <a:spLocks noGrp="1"/>
          </p:cNvSpPr>
          <p:nvPr>
            <p:ph type="sldNum" sz="quarter" idx="12"/>
          </p:nvPr>
        </p:nvSpPr>
        <p:spPr>
          <a:xfrm>
            <a:off x="7839747" y="6504654"/>
            <a:ext cx="2057400" cy="337038"/>
          </a:xfrm>
        </p:spPr>
        <p:txBody>
          <a:bodyPr/>
          <a:lstStyle/>
          <a:p>
            <a:pPr defTabSz="422041"/>
            <a:fld id="{36EC18DB-A5DF-4E0E-B815-FCD04A2C4B2C}" type="slidenum">
              <a:rPr kumimoji="1" lang="ja-JP" altLang="en-US">
                <a:solidFill>
                  <a:prstClr val="black"/>
                </a:solidFill>
                <a:latin typeface="Segoe UI"/>
                <a:ea typeface="Meiryo UI"/>
              </a:rPr>
              <a:pPr defTabSz="422041"/>
              <a:t>40</a:t>
            </a:fld>
            <a:endParaRPr kumimoji="1" lang="ja-JP" altLang="en-US" dirty="0">
              <a:solidFill>
                <a:prstClr val="black"/>
              </a:solidFill>
              <a:latin typeface="Segoe UI"/>
              <a:ea typeface="Meiryo UI"/>
            </a:endParaRPr>
          </a:p>
        </p:txBody>
      </p:sp>
      <p:sp>
        <p:nvSpPr>
          <p:cNvPr id="3" name="正方形/長方形 2">
            <a:extLst>
              <a:ext uri="{FF2B5EF4-FFF2-40B4-BE49-F238E27FC236}">
                <a16:creationId xmlns:a16="http://schemas.microsoft.com/office/drawing/2014/main" id="{90A4F3EC-D0FC-4C49-AB0F-94BF726C8D04}"/>
              </a:ext>
            </a:extLst>
          </p:cNvPr>
          <p:cNvSpPr/>
          <p:nvPr/>
        </p:nvSpPr>
        <p:spPr>
          <a:xfrm>
            <a:off x="381000" y="10048"/>
            <a:ext cx="9144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sz="2400" b="1" dirty="0">
                <a:solidFill>
                  <a:prstClr val="black"/>
                </a:solidFill>
                <a:latin typeface="Meiryo UI" panose="020B0604030504040204" pitchFamily="50" charset="-128"/>
                <a:ea typeface="Meiryo UI" panose="020B0604030504040204" pitchFamily="50" charset="-128"/>
              </a:rPr>
              <a:t>６</a:t>
            </a:r>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　スライド対象外工種への対応について</a:t>
            </a:r>
          </a:p>
        </p:txBody>
      </p:sp>
      <p:sp>
        <p:nvSpPr>
          <p:cNvPr id="2" name="テキスト ボックス 1">
            <a:extLst>
              <a:ext uri="{FF2B5EF4-FFF2-40B4-BE49-F238E27FC236}">
                <a16:creationId xmlns:a16="http://schemas.microsoft.com/office/drawing/2014/main" id="{7FF18650-2303-26B0-2203-89B3EEB82F94}"/>
              </a:ext>
            </a:extLst>
          </p:cNvPr>
          <p:cNvSpPr txBox="1"/>
          <p:nvPr/>
        </p:nvSpPr>
        <p:spPr>
          <a:xfrm>
            <a:off x="15190" y="590063"/>
            <a:ext cx="9913719" cy="923330"/>
          </a:xfrm>
          <a:prstGeom prst="rect">
            <a:avLst/>
          </a:prstGeom>
          <a:noFill/>
          <a:ln>
            <a:solidFill>
              <a:schemeClr val="tx1">
                <a:alpha val="0"/>
              </a:schemeClr>
            </a:solidFill>
          </a:ln>
        </p:spPr>
        <p:txBody>
          <a:bodyPr wrap="square" rtlCol="0">
            <a:spAutoFit/>
          </a:bodyPr>
          <a:lstStyle/>
          <a:p>
            <a:pPr marL="316531" indent="-316531">
              <a:buFont typeface="Wingdings" panose="05000000000000000000" pitchFamily="2" charset="2"/>
              <a:buChar char="ü"/>
            </a:pPr>
            <a:r>
              <a:rPr lang="ja-JP" altLang="en-US" dirty="0">
                <a:latin typeface="+mj-ea"/>
                <a:ea typeface="+mj-ea"/>
              </a:rPr>
              <a:t>設備修繕など金額精算している工種についてはスライド対象外となっており、物価上昇・人件費高騰への対応ができていない。（</a:t>
            </a:r>
            <a:r>
              <a:rPr lang="en-US" altLang="ja-JP" dirty="0">
                <a:solidFill>
                  <a:srgbClr val="FF0000"/>
                </a:solidFill>
                <a:latin typeface="+mj-ea"/>
                <a:ea typeface="+mj-ea"/>
              </a:rPr>
              <a:t>※R</a:t>
            </a:r>
            <a:r>
              <a:rPr lang="ja-JP" altLang="en-US" dirty="0">
                <a:solidFill>
                  <a:srgbClr val="FF0000"/>
                </a:solidFill>
                <a:latin typeface="+mj-ea"/>
                <a:ea typeface="+mj-ea"/>
              </a:rPr>
              <a:t>５年度については、ユーティリティ費の流用により対応済み</a:t>
            </a:r>
            <a:r>
              <a:rPr lang="ja-JP" altLang="en-US" dirty="0">
                <a:latin typeface="+mj-ea"/>
                <a:ea typeface="+mj-ea"/>
              </a:rPr>
              <a:t>）</a:t>
            </a:r>
            <a:endParaRPr lang="en-US" altLang="ja-JP" dirty="0">
              <a:latin typeface="+mj-ea"/>
              <a:ea typeface="+mj-ea"/>
            </a:endParaRPr>
          </a:p>
          <a:p>
            <a:pPr marL="316531" indent="-316531">
              <a:buFont typeface="Wingdings" panose="05000000000000000000" pitchFamily="2" charset="2"/>
              <a:buChar char="ü"/>
            </a:pPr>
            <a:r>
              <a:rPr lang="ja-JP" altLang="en-US" dirty="0">
                <a:latin typeface="+mj-ea"/>
                <a:ea typeface="+mj-ea"/>
              </a:rPr>
              <a:t>上限金額を見直さなければ実施できる業務量が目減りすることとなり、機能不全となるリスクが高くなる。</a:t>
            </a:r>
            <a:endParaRPr lang="en-US" altLang="ja-JP" dirty="0">
              <a:latin typeface="+mj-ea"/>
              <a:ea typeface="+mj-ea"/>
            </a:endParaRPr>
          </a:p>
        </p:txBody>
      </p:sp>
      <p:sp>
        <p:nvSpPr>
          <p:cNvPr id="15" name="テキスト ボックス 14">
            <a:extLst>
              <a:ext uri="{FF2B5EF4-FFF2-40B4-BE49-F238E27FC236}">
                <a16:creationId xmlns:a16="http://schemas.microsoft.com/office/drawing/2014/main" id="{3182FB23-5888-A8C6-479F-721E791C002A}"/>
              </a:ext>
            </a:extLst>
          </p:cNvPr>
          <p:cNvSpPr txBox="1"/>
          <p:nvPr/>
        </p:nvSpPr>
        <p:spPr>
          <a:xfrm>
            <a:off x="105641" y="1589691"/>
            <a:ext cx="9694718" cy="369332"/>
          </a:xfrm>
          <a:prstGeom prst="rect">
            <a:avLst/>
          </a:prstGeom>
          <a:noFill/>
          <a:ln>
            <a:solidFill>
              <a:schemeClr val="tx1">
                <a:alpha val="0"/>
              </a:schemeClr>
            </a:solidFill>
          </a:ln>
        </p:spPr>
        <p:txBody>
          <a:bodyPr wrap="square" rtlCol="0">
            <a:spAutoFit/>
          </a:bodyPr>
          <a:lstStyle/>
          <a:p>
            <a:r>
              <a:rPr lang="ja-JP" altLang="en-US" b="1" u="sng" dirty="0">
                <a:latin typeface="+mj-ea"/>
                <a:ea typeface="+mj-ea"/>
              </a:rPr>
              <a:t>○令和６年度の設備修繕状況</a:t>
            </a:r>
            <a:endParaRPr lang="en-US" altLang="ja-JP" b="1" u="sng" dirty="0">
              <a:latin typeface="+mj-ea"/>
              <a:ea typeface="+mj-ea"/>
            </a:endParaRPr>
          </a:p>
        </p:txBody>
      </p:sp>
      <p:pic>
        <p:nvPicPr>
          <p:cNvPr id="17" name="図 16">
            <a:extLst>
              <a:ext uri="{FF2B5EF4-FFF2-40B4-BE49-F238E27FC236}">
                <a16:creationId xmlns:a16="http://schemas.microsoft.com/office/drawing/2014/main" id="{EA6B4F38-0AF6-F183-7F80-6DDE1D96502A}"/>
              </a:ext>
            </a:extLst>
          </p:cNvPr>
          <p:cNvPicPr>
            <a:picLocks noChangeAspect="1"/>
          </p:cNvPicPr>
          <p:nvPr/>
        </p:nvPicPr>
        <p:blipFill>
          <a:blip r:embed="rId3"/>
          <a:stretch>
            <a:fillRect/>
          </a:stretch>
        </p:blipFill>
        <p:spPr>
          <a:xfrm>
            <a:off x="53686" y="2035086"/>
            <a:ext cx="9791506" cy="4110878"/>
          </a:xfrm>
          <a:prstGeom prst="rect">
            <a:avLst/>
          </a:prstGeom>
        </p:spPr>
      </p:pic>
      <p:sp>
        <p:nvSpPr>
          <p:cNvPr id="18" name="テキスト ボックス 17">
            <a:extLst>
              <a:ext uri="{FF2B5EF4-FFF2-40B4-BE49-F238E27FC236}">
                <a16:creationId xmlns:a16="http://schemas.microsoft.com/office/drawing/2014/main" id="{2C5FCC68-19B4-21A6-3672-A13759680010}"/>
              </a:ext>
            </a:extLst>
          </p:cNvPr>
          <p:cNvSpPr txBox="1"/>
          <p:nvPr/>
        </p:nvSpPr>
        <p:spPr>
          <a:xfrm>
            <a:off x="706931" y="6324366"/>
            <a:ext cx="9429356" cy="348813"/>
          </a:xfrm>
          <a:prstGeom prst="rect">
            <a:avLst/>
          </a:prstGeom>
          <a:noFill/>
          <a:ln>
            <a:solidFill>
              <a:schemeClr val="tx1">
                <a:alpha val="0"/>
              </a:schemeClr>
            </a:solidFill>
          </a:ln>
        </p:spPr>
        <p:txBody>
          <a:bodyPr wrap="square" rtlCol="0">
            <a:spAutoFit/>
          </a:bodyPr>
          <a:lstStyle/>
          <a:p>
            <a:pPr>
              <a:lnSpc>
                <a:spcPts val="2000"/>
              </a:lnSpc>
            </a:pPr>
            <a:r>
              <a:rPr lang="ja-JP" altLang="en-US" dirty="0">
                <a:latin typeface="+mj-ea"/>
                <a:ea typeface="+mj-ea"/>
              </a:rPr>
              <a:t>処理場・抽水所施設を適切な状態に維持し、機能確保するためには、</a:t>
            </a:r>
            <a:r>
              <a:rPr lang="ja-JP" altLang="en-US" b="1" u="sng" dirty="0">
                <a:solidFill>
                  <a:srgbClr val="FF0101"/>
                </a:solidFill>
                <a:latin typeface="+mj-ea"/>
                <a:ea typeface="+mj-ea"/>
              </a:rPr>
              <a:t>上限額の見直しが必要</a:t>
            </a:r>
            <a:endParaRPr lang="en-US" altLang="ja-JP" b="1" u="sng" dirty="0">
              <a:solidFill>
                <a:srgbClr val="FF0101"/>
              </a:solidFill>
              <a:latin typeface="+mj-ea"/>
              <a:ea typeface="+mj-ea"/>
            </a:endParaRPr>
          </a:p>
        </p:txBody>
      </p:sp>
      <p:sp>
        <p:nvSpPr>
          <p:cNvPr id="19" name="矢印: 右 18">
            <a:extLst>
              <a:ext uri="{FF2B5EF4-FFF2-40B4-BE49-F238E27FC236}">
                <a16:creationId xmlns:a16="http://schemas.microsoft.com/office/drawing/2014/main" id="{DA317DAA-4C43-8430-9C78-140E2ED0C312}"/>
              </a:ext>
            </a:extLst>
          </p:cNvPr>
          <p:cNvSpPr/>
          <p:nvPr/>
        </p:nvSpPr>
        <p:spPr>
          <a:xfrm>
            <a:off x="303071" y="6324366"/>
            <a:ext cx="403860" cy="365125"/>
          </a:xfrm>
          <a:prstGeom prst="rightArrow">
            <a:avLst>
              <a:gd name="adj1" fmla="val 50000"/>
              <a:gd name="adj2" fmla="val 43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Tree>
    <p:extLst>
      <p:ext uri="{BB962C8B-B14F-4D97-AF65-F5344CB8AC3E}">
        <p14:creationId xmlns:p14="http://schemas.microsoft.com/office/powerpoint/2010/main" val="1748777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395DD76-1980-8F9F-6357-A0A847ED0201}"/>
              </a:ext>
            </a:extLst>
          </p:cNvPr>
          <p:cNvSpPr>
            <a:spLocks noGrp="1"/>
          </p:cNvSpPr>
          <p:nvPr>
            <p:ph type="sldNum" sz="quarter" idx="12"/>
          </p:nvPr>
        </p:nvSpPr>
        <p:spPr/>
        <p:txBody>
          <a:bodyPr/>
          <a:lstStyle/>
          <a:p>
            <a:fld id="{36EC18DB-A5DF-4E0E-B815-FCD04A2C4B2C}" type="slidenum">
              <a:rPr kumimoji="1" lang="ja-JP" altLang="en-US" smtClean="0"/>
              <a:t>41</a:t>
            </a:fld>
            <a:endParaRPr kumimoji="1" lang="ja-JP" altLang="en-US"/>
          </a:p>
        </p:txBody>
      </p:sp>
      <p:sp>
        <p:nvSpPr>
          <p:cNvPr id="6" name="テキスト ボックス 5">
            <a:extLst>
              <a:ext uri="{FF2B5EF4-FFF2-40B4-BE49-F238E27FC236}">
                <a16:creationId xmlns:a16="http://schemas.microsoft.com/office/drawing/2014/main" id="{0D06992A-4E73-5374-45DB-68ADA36FD263}"/>
              </a:ext>
            </a:extLst>
          </p:cNvPr>
          <p:cNvSpPr txBox="1"/>
          <p:nvPr/>
        </p:nvSpPr>
        <p:spPr>
          <a:xfrm>
            <a:off x="15190" y="590063"/>
            <a:ext cx="9913719" cy="1815882"/>
          </a:xfrm>
          <a:prstGeom prst="rect">
            <a:avLst/>
          </a:prstGeom>
          <a:noFill/>
          <a:ln>
            <a:solidFill>
              <a:schemeClr val="tx1">
                <a:alpha val="0"/>
              </a:schemeClr>
            </a:solidFill>
          </a:ln>
        </p:spPr>
        <p:txBody>
          <a:bodyPr wrap="square" rtlCol="0">
            <a:spAutoFit/>
          </a:bodyPr>
          <a:lstStyle/>
          <a:p>
            <a:r>
              <a:rPr lang="en-US" altLang="ja-JP" dirty="0">
                <a:latin typeface="+mj-ea"/>
                <a:ea typeface="+mj-ea"/>
              </a:rPr>
              <a:t>【</a:t>
            </a:r>
            <a:r>
              <a:rPr lang="ja-JP" altLang="en-US" dirty="0">
                <a:latin typeface="+mj-ea"/>
                <a:ea typeface="+mj-ea"/>
              </a:rPr>
              <a:t>契約書の規定</a:t>
            </a:r>
            <a:r>
              <a:rPr lang="en-US" altLang="ja-JP" dirty="0">
                <a:latin typeface="+mj-ea"/>
                <a:ea typeface="+mj-ea"/>
              </a:rPr>
              <a:t>】</a:t>
            </a:r>
          </a:p>
          <a:p>
            <a:endParaRPr lang="en-US" altLang="ja-JP" sz="700" dirty="0">
              <a:latin typeface="+mj-ea"/>
              <a:ea typeface="+mj-ea"/>
            </a:endParaRPr>
          </a:p>
          <a:p>
            <a:pPr marL="316531" indent="-316531">
              <a:buFont typeface="Wingdings" panose="05000000000000000000" pitchFamily="2" charset="2"/>
              <a:buChar char="ü"/>
            </a:pPr>
            <a:r>
              <a:rPr lang="ja-JP" altLang="en-US" dirty="0">
                <a:latin typeface="+mj-ea"/>
                <a:ea typeface="+mj-ea"/>
              </a:rPr>
              <a:t>管路施設の維持管理は</a:t>
            </a:r>
            <a:r>
              <a:rPr lang="ja-JP" altLang="en-US" dirty="0">
                <a:solidFill>
                  <a:srgbClr val="FF0000"/>
                </a:solidFill>
                <a:latin typeface="+mj-ea"/>
                <a:ea typeface="+mj-ea"/>
              </a:rPr>
              <a:t>性能発注の観点から数量精算しておらず</a:t>
            </a:r>
            <a:r>
              <a:rPr lang="ja-JP" altLang="en-US" dirty="0">
                <a:latin typeface="+mj-ea"/>
                <a:ea typeface="+mj-ea"/>
              </a:rPr>
              <a:t>、特記仕様書において一定の</a:t>
            </a:r>
            <a:r>
              <a:rPr lang="ja-JP" altLang="en-US" dirty="0">
                <a:solidFill>
                  <a:srgbClr val="FF0000"/>
                </a:solidFill>
                <a:latin typeface="+mj-ea"/>
                <a:ea typeface="+mj-ea"/>
              </a:rPr>
              <a:t>履行レベルを下回らないことを求めている</a:t>
            </a:r>
            <a:r>
              <a:rPr lang="ja-JP" altLang="en-US" dirty="0">
                <a:latin typeface="+mj-ea"/>
                <a:ea typeface="+mj-ea"/>
              </a:rPr>
              <a:t>。</a:t>
            </a:r>
            <a:r>
              <a:rPr lang="ja-JP" altLang="en-US" sz="1400" dirty="0">
                <a:latin typeface="+mj-ea"/>
                <a:ea typeface="+mj-ea"/>
              </a:rPr>
              <a:t>（第</a:t>
            </a:r>
            <a:r>
              <a:rPr lang="en-US" altLang="ja-JP" sz="1400" dirty="0">
                <a:latin typeface="+mj-ea"/>
                <a:ea typeface="+mj-ea"/>
              </a:rPr>
              <a:t>7</a:t>
            </a:r>
            <a:r>
              <a:rPr lang="ja-JP" altLang="en-US" sz="1400" dirty="0">
                <a:latin typeface="+mj-ea"/>
                <a:ea typeface="+mj-ea"/>
              </a:rPr>
              <a:t>２条第</a:t>
            </a:r>
            <a:r>
              <a:rPr lang="en-US" altLang="ja-JP" sz="1400" dirty="0">
                <a:latin typeface="+mj-ea"/>
                <a:ea typeface="+mj-ea"/>
              </a:rPr>
              <a:t>4</a:t>
            </a:r>
            <a:r>
              <a:rPr lang="ja-JP" altLang="en-US" sz="1400" dirty="0">
                <a:latin typeface="+mj-ea"/>
                <a:ea typeface="+mj-ea"/>
              </a:rPr>
              <a:t>項、第</a:t>
            </a:r>
            <a:r>
              <a:rPr lang="en-US" altLang="ja-JP" sz="1400" dirty="0">
                <a:latin typeface="+mj-ea"/>
                <a:ea typeface="+mj-ea"/>
              </a:rPr>
              <a:t>73</a:t>
            </a:r>
            <a:r>
              <a:rPr lang="ja-JP" altLang="en-US" sz="1400" dirty="0">
                <a:latin typeface="+mj-ea"/>
                <a:ea typeface="+mj-ea"/>
              </a:rPr>
              <a:t>条第</a:t>
            </a:r>
            <a:r>
              <a:rPr lang="en-US" altLang="ja-JP" sz="1400" dirty="0">
                <a:latin typeface="+mj-ea"/>
                <a:ea typeface="+mj-ea"/>
              </a:rPr>
              <a:t>2</a:t>
            </a:r>
            <a:r>
              <a:rPr lang="ja-JP" altLang="en-US" sz="1400" dirty="0">
                <a:latin typeface="+mj-ea"/>
                <a:ea typeface="+mj-ea"/>
              </a:rPr>
              <a:t>項）</a:t>
            </a:r>
            <a:endParaRPr lang="en-US" altLang="ja-JP" sz="1400" dirty="0">
              <a:latin typeface="+mj-ea"/>
              <a:ea typeface="+mj-ea"/>
            </a:endParaRPr>
          </a:p>
          <a:p>
            <a:endParaRPr lang="en-US" altLang="ja-JP" sz="600" dirty="0">
              <a:latin typeface="+mj-ea"/>
              <a:ea typeface="+mj-ea"/>
            </a:endParaRPr>
          </a:p>
          <a:p>
            <a:pPr marL="316531" indent="-316531">
              <a:buFont typeface="Wingdings" panose="05000000000000000000" pitchFamily="2" charset="2"/>
              <a:buChar char="ü"/>
            </a:pPr>
            <a:r>
              <a:rPr lang="ja-JP" altLang="en-US" dirty="0">
                <a:latin typeface="+mj-ea"/>
                <a:ea typeface="+mj-ea"/>
              </a:rPr>
              <a:t>履行レベルは、過去の業務実績（</a:t>
            </a:r>
            <a:r>
              <a:rPr lang="en-US" altLang="ja-JP" dirty="0">
                <a:latin typeface="+mj-ea"/>
                <a:ea typeface="+mj-ea"/>
              </a:rPr>
              <a:t>H30</a:t>
            </a:r>
            <a:r>
              <a:rPr lang="ja-JP" altLang="en-US" dirty="0">
                <a:latin typeface="+mj-ea"/>
                <a:ea typeface="+mj-ea"/>
              </a:rPr>
              <a:t>～</a:t>
            </a:r>
            <a:r>
              <a:rPr lang="en-US" altLang="ja-JP" dirty="0">
                <a:latin typeface="+mj-ea"/>
                <a:ea typeface="+mj-ea"/>
              </a:rPr>
              <a:t>R</a:t>
            </a:r>
            <a:r>
              <a:rPr lang="ja-JP" altLang="en-US" dirty="0">
                <a:latin typeface="+mj-ea"/>
                <a:ea typeface="+mj-ea"/>
              </a:rPr>
              <a:t>２平均）やストックマネジメント計画を基に設定している。</a:t>
            </a:r>
            <a:endParaRPr lang="en-US" altLang="ja-JP" dirty="0">
              <a:latin typeface="+mj-ea"/>
              <a:ea typeface="+mj-ea"/>
            </a:endParaRPr>
          </a:p>
          <a:p>
            <a:endParaRPr lang="en-US" altLang="ja-JP" sz="600" dirty="0">
              <a:latin typeface="+mj-ea"/>
              <a:ea typeface="+mj-ea"/>
            </a:endParaRPr>
          </a:p>
          <a:p>
            <a:pPr marL="316531" indent="-316531">
              <a:buFont typeface="Wingdings" panose="05000000000000000000" pitchFamily="2" charset="2"/>
              <a:buChar char="ü"/>
            </a:pPr>
            <a:r>
              <a:rPr lang="ja-JP" altLang="en-US" dirty="0">
                <a:latin typeface="+mj-ea"/>
                <a:ea typeface="+mj-ea"/>
              </a:rPr>
              <a:t>受注者の裁量により、</a:t>
            </a:r>
            <a:r>
              <a:rPr lang="ja-JP" altLang="en-US" dirty="0">
                <a:solidFill>
                  <a:srgbClr val="FF0000"/>
                </a:solidFill>
                <a:latin typeface="+mj-ea"/>
                <a:ea typeface="+mj-ea"/>
              </a:rPr>
              <a:t>業務手法の変更（履行レベルを下回ること）も可能</a:t>
            </a:r>
            <a:r>
              <a:rPr lang="ja-JP" altLang="en-US" dirty="0">
                <a:latin typeface="+mj-ea"/>
                <a:ea typeface="+mj-ea"/>
              </a:rPr>
              <a:t>としている。</a:t>
            </a:r>
            <a:r>
              <a:rPr lang="ja-JP" altLang="en-US" sz="1400" dirty="0">
                <a:latin typeface="+mj-ea"/>
                <a:ea typeface="+mj-ea"/>
              </a:rPr>
              <a:t>（第</a:t>
            </a:r>
            <a:r>
              <a:rPr lang="en-US" altLang="ja-JP" sz="1400" dirty="0">
                <a:latin typeface="+mj-ea"/>
                <a:ea typeface="+mj-ea"/>
              </a:rPr>
              <a:t>7</a:t>
            </a:r>
            <a:r>
              <a:rPr lang="ja-JP" altLang="en-US" sz="1400" dirty="0">
                <a:latin typeface="+mj-ea"/>
                <a:ea typeface="+mj-ea"/>
              </a:rPr>
              <a:t>２条第５項）</a:t>
            </a:r>
            <a:endParaRPr lang="en-US" altLang="ja-JP" dirty="0">
              <a:latin typeface="+mj-ea"/>
              <a:ea typeface="+mj-ea"/>
            </a:endParaRPr>
          </a:p>
        </p:txBody>
      </p:sp>
      <p:sp>
        <p:nvSpPr>
          <p:cNvPr id="10" name="正方形/長方形 9">
            <a:extLst>
              <a:ext uri="{FF2B5EF4-FFF2-40B4-BE49-F238E27FC236}">
                <a16:creationId xmlns:a16="http://schemas.microsoft.com/office/drawing/2014/main" id="{6195861F-8289-FD5A-95A4-D4F4ECA6D4B2}"/>
              </a:ext>
            </a:extLst>
          </p:cNvPr>
          <p:cNvSpPr/>
          <p:nvPr/>
        </p:nvSpPr>
        <p:spPr>
          <a:xfrm>
            <a:off x="84858" y="2432259"/>
            <a:ext cx="9736283" cy="24202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400" dirty="0">
                <a:solidFill>
                  <a:schemeClr val="tx1"/>
                </a:solidFill>
                <a:latin typeface="+mj-ea"/>
                <a:ea typeface="+mj-ea"/>
              </a:rPr>
              <a:t>第</a:t>
            </a:r>
            <a:r>
              <a:rPr lang="en-US" altLang="ja-JP" sz="1400" dirty="0">
                <a:solidFill>
                  <a:schemeClr val="tx1"/>
                </a:solidFill>
                <a:latin typeface="+mj-ea"/>
                <a:ea typeface="+mj-ea"/>
              </a:rPr>
              <a:t>72</a:t>
            </a:r>
            <a:r>
              <a:rPr lang="ja-JP" altLang="en-US" sz="1400" dirty="0">
                <a:solidFill>
                  <a:schemeClr val="tx1"/>
                </a:solidFill>
                <a:latin typeface="+mj-ea"/>
                <a:ea typeface="+mj-ea"/>
              </a:rPr>
              <a:t>条</a:t>
            </a:r>
          </a:p>
          <a:p>
            <a:pPr marL="165593" indent="-165593"/>
            <a:r>
              <a:rPr lang="ja-JP" altLang="en-US" sz="1400" dirty="0">
                <a:solidFill>
                  <a:schemeClr val="tx1"/>
                </a:solidFill>
                <a:latin typeface="+mj-ea"/>
                <a:ea typeface="+mj-ea"/>
              </a:rPr>
              <a:t>４ 受注者は、第</a:t>
            </a:r>
            <a:r>
              <a:rPr lang="en-US" altLang="ja-JP" sz="1400" dirty="0">
                <a:solidFill>
                  <a:schemeClr val="tx1"/>
                </a:solidFill>
                <a:latin typeface="+mj-ea"/>
                <a:ea typeface="+mj-ea"/>
              </a:rPr>
              <a:t>66</a:t>
            </a:r>
            <a:r>
              <a:rPr lang="ja-JP" altLang="en-US" sz="1400" dirty="0">
                <a:solidFill>
                  <a:schemeClr val="tx1"/>
                </a:solidFill>
                <a:latin typeface="+mj-ea"/>
                <a:ea typeface="+mj-ea"/>
              </a:rPr>
              <a:t>条に記載する調査業務、清掃業務、修繕業務、その他施設保守管理業務、新設・改築業務等にあたっては、</a:t>
            </a:r>
            <a:r>
              <a:rPr lang="ja-JP" altLang="en-US" sz="1400" u="sng" dirty="0">
                <a:solidFill>
                  <a:schemeClr val="tx1"/>
                </a:solidFill>
                <a:latin typeface="+mj-ea"/>
                <a:ea typeface="+mj-ea"/>
              </a:rPr>
              <a:t>別紙－</a:t>
            </a:r>
            <a:r>
              <a:rPr lang="en-US" altLang="ja-JP" sz="1400" u="sng" dirty="0">
                <a:solidFill>
                  <a:schemeClr val="tx1"/>
                </a:solidFill>
                <a:latin typeface="+mj-ea"/>
                <a:ea typeface="+mj-ea"/>
              </a:rPr>
              <a:t>12</a:t>
            </a:r>
            <a:r>
              <a:rPr lang="ja-JP" altLang="en-US" sz="1400" u="sng" dirty="0">
                <a:solidFill>
                  <a:schemeClr val="tx1"/>
                </a:solidFill>
                <a:latin typeface="+mj-ea"/>
                <a:ea typeface="+mj-ea"/>
              </a:rPr>
              <a:t>の履行レベルを下回らない業務計画書としなければならない</a:t>
            </a:r>
            <a:r>
              <a:rPr lang="ja-JP" altLang="en-US" sz="1400" dirty="0">
                <a:solidFill>
                  <a:schemeClr val="tx1"/>
                </a:solidFill>
                <a:latin typeface="+mj-ea"/>
                <a:ea typeface="+mj-ea"/>
              </a:rPr>
              <a:t>。</a:t>
            </a:r>
            <a:endParaRPr lang="en-US" altLang="ja-JP" sz="1400" dirty="0">
              <a:solidFill>
                <a:schemeClr val="tx1"/>
              </a:solidFill>
              <a:latin typeface="+mj-ea"/>
              <a:ea typeface="+mj-ea"/>
            </a:endParaRPr>
          </a:p>
          <a:p>
            <a:pPr marL="165593" indent="-165593"/>
            <a:endParaRPr lang="en-US" altLang="ja-JP" sz="700" dirty="0">
              <a:solidFill>
                <a:schemeClr val="tx1"/>
              </a:solidFill>
              <a:latin typeface="+mj-ea"/>
              <a:ea typeface="+mj-ea"/>
            </a:endParaRPr>
          </a:p>
          <a:p>
            <a:pPr marL="165593" indent="-165593"/>
            <a:r>
              <a:rPr lang="ja-JP" altLang="en-US" sz="1400" dirty="0">
                <a:solidFill>
                  <a:schemeClr val="tx1"/>
                </a:solidFill>
                <a:latin typeface="+mj-ea"/>
                <a:ea typeface="+mj-ea"/>
              </a:rPr>
              <a:t>５ 受注者は、第４項の規定に関わらず他の業務手法等により同等以上の効果が見込まれるものについては、</a:t>
            </a:r>
            <a:r>
              <a:rPr lang="ja-JP" altLang="en-US" sz="1400" u="sng" dirty="0">
                <a:solidFill>
                  <a:schemeClr val="tx1"/>
                </a:solidFill>
                <a:latin typeface="+mj-ea"/>
                <a:ea typeface="+mj-ea"/>
              </a:rPr>
              <a:t>発注者に承諾を得たうえで、業務手法を変更することができる</a:t>
            </a:r>
            <a:r>
              <a:rPr lang="ja-JP" altLang="en-US" sz="1400" dirty="0">
                <a:solidFill>
                  <a:schemeClr val="tx1"/>
                </a:solidFill>
                <a:latin typeface="+mj-ea"/>
                <a:ea typeface="+mj-ea"/>
              </a:rPr>
              <a:t>。</a:t>
            </a:r>
            <a:endParaRPr lang="en-US" altLang="ja-JP" sz="1400" dirty="0">
              <a:solidFill>
                <a:schemeClr val="tx1"/>
              </a:solidFill>
              <a:latin typeface="+mj-ea"/>
              <a:ea typeface="+mj-ea"/>
            </a:endParaRPr>
          </a:p>
          <a:p>
            <a:pPr marL="165593" indent="-165593"/>
            <a:endParaRPr lang="en-US" altLang="ja-JP" sz="1200" dirty="0">
              <a:solidFill>
                <a:schemeClr val="tx1"/>
              </a:solidFill>
              <a:latin typeface="+mj-ea"/>
              <a:ea typeface="+mj-ea"/>
            </a:endParaRPr>
          </a:p>
          <a:p>
            <a:pPr marL="165593" indent="-165593"/>
            <a:r>
              <a:rPr lang="ja-JP" altLang="en-US" sz="1400" dirty="0">
                <a:solidFill>
                  <a:schemeClr val="tx1"/>
                </a:solidFill>
                <a:latin typeface="+mj-ea"/>
                <a:ea typeface="+mj-ea"/>
              </a:rPr>
              <a:t>第</a:t>
            </a:r>
            <a:r>
              <a:rPr lang="en-US" altLang="ja-JP" sz="1400" dirty="0">
                <a:solidFill>
                  <a:schemeClr val="tx1"/>
                </a:solidFill>
                <a:latin typeface="+mj-ea"/>
                <a:ea typeface="+mj-ea"/>
              </a:rPr>
              <a:t>73</a:t>
            </a:r>
            <a:r>
              <a:rPr lang="ja-JP" altLang="en-US" sz="1400" dirty="0">
                <a:solidFill>
                  <a:schemeClr val="tx1"/>
                </a:solidFill>
                <a:latin typeface="+mj-ea"/>
                <a:ea typeface="+mj-ea"/>
              </a:rPr>
              <a:t>条</a:t>
            </a:r>
          </a:p>
          <a:p>
            <a:pPr marL="165593" indent="-165593"/>
            <a:r>
              <a:rPr lang="ja-JP" altLang="en-US" sz="1400" dirty="0">
                <a:solidFill>
                  <a:schemeClr val="tx1"/>
                </a:solidFill>
                <a:latin typeface="+mj-ea"/>
                <a:ea typeface="+mj-ea"/>
              </a:rPr>
              <a:t>２ 発注者は、特記仕様書第</a:t>
            </a:r>
            <a:r>
              <a:rPr lang="en-US" altLang="ja-JP" sz="1400" dirty="0">
                <a:solidFill>
                  <a:schemeClr val="tx1"/>
                </a:solidFill>
                <a:latin typeface="+mj-ea"/>
                <a:ea typeface="+mj-ea"/>
              </a:rPr>
              <a:t>11</a:t>
            </a:r>
            <a:r>
              <a:rPr lang="ja-JP" altLang="en-US" sz="1400" dirty="0">
                <a:solidFill>
                  <a:schemeClr val="tx1"/>
                </a:solidFill>
                <a:latin typeface="+mj-ea"/>
                <a:ea typeface="+mj-ea"/>
              </a:rPr>
              <a:t>条第</a:t>
            </a:r>
            <a:r>
              <a:rPr lang="en-US" altLang="ja-JP" sz="1400" dirty="0">
                <a:solidFill>
                  <a:schemeClr val="tx1"/>
                </a:solidFill>
                <a:latin typeface="+mj-ea"/>
                <a:ea typeface="+mj-ea"/>
              </a:rPr>
              <a:t>2</a:t>
            </a:r>
            <a:r>
              <a:rPr lang="ja-JP" altLang="en-US" sz="1400" dirty="0">
                <a:solidFill>
                  <a:schemeClr val="tx1"/>
                </a:solidFill>
                <a:latin typeface="+mj-ea"/>
                <a:ea typeface="+mj-ea"/>
              </a:rPr>
              <a:t>項で監督職員が承諾した</a:t>
            </a:r>
            <a:r>
              <a:rPr lang="ja-JP" altLang="en-US" sz="1400" u="sng" dirty="0">
                <a:solidFill>
                  <a:schemeClr val="tx1"/>
                </a:solidFill>
                <a:latin typeface="+mj-ea"/>
                <a:ea typeface="+mj-ea"/>
              </a:rPr>
              <a:t>業務計画書に記載のある数量を出来形数量が下回る場合にあっては</a:t>
            </a:r>
            <a:r>
              <a:rPr lang="ja-JP" altLang="en-US" sz="1400" dirty="0">
                <a:solidFill>
                  <a:schemeClr val="tx1"/>
                </a:solidFill>
                <a:latin typeface="+mj-ea"/>
                <a:ea typeface="+mj-ea"/>
              </a:rPr>
              <a:t>、別紙－</a:t>
            </a:r>
            <a:r>
              <a:rPr lang="en-US" altLang="ja-JP" sz="1400" dirty="0">
                <a:solidFill>
                  <a:schemeClr val="tx1"/>
                </a:solidFill>
                <a:latin typeface="+mj-ea"/>
                <a:ea typeface="+mj-ea"/>
              </a:rPr>
              <a:t>12</a:t>
            </a:r>
            <a:r>
              <a:rPr lang="ja-JP" altLang="en-US" sz="1400" dirty="0">
                <a:solidFill>
                  <a:schemeClr val="tx1"/>
                </a:solidFill>
                <a:latin typeface="+mj-ea"/>
                <a:ea typeface="+mj-ea"/>
              </a:rPr>
              <a:t>「１．</a:t>
            </a:r>
            <a:r>
              <a:rPr lang="en-US" altLang="ja-JP" sz="1400" dirty="0">
                <a:solidFill>
                  <a:schemeClr val="tx1"/>
                </a:solidFill>
                <a:latin typeface="+mj-ea"/>
                <a:ea typeface="+mj-ea"/>
              </a:rPr>
              <a:t>(1) 1</a:t>
            </a:r>
            <a:r>
              <a:rPr lang="ja-JP" altLang="en-US" sz="1400" dirty="0">
                <a:solidFill>
                  <a:schemeClr val="tx1"/>
                </a:solidFill>
                <a:latin typeface="+mj-ea"/>
                <a:ea typeface="+mj-ea"/>
              </a:rPr>
              <a:t>）巡視点検 </a:t>
            </a:r>
            <a:r>
              <a:rPr lang="en-US" altLang="ja-JP" sz="1400" dirty="0">
                <a:solidFill>
                  <a:schemeClr val="tx1"/>
                </a:solidFill>
                <a:latin typeface="+mj-ea"/>
                <a:ea typeface="+mj-ea"/>
              </a:rPr>
              <a:t>2)</a:t>
            </a:r>
            <a:r>
              <a:rPr lang="ja-JP" altLang="en-US" sz="1400" dirty="0">
                <a:solidFill>
                  <a:schemeClr val="tx1"/>
                </a:solidFill>
                <a:latin typeface="+mj-ea"/>
                <a:ea typeface="+mj-ea"/>
              </a:rPr>
              <a:t>調査、清掃、修繕、新設・改築業務」等に記載の項目毎に、業務計画書の数量より出来形不足となった項目の数量を減じ、</a:t>
            </a:r>
            <a:r>
              <a:rPr lang="ja-JP" altLang="en-US" sz="1400" u="sng" dirty="0">
                <a:solidFill>
                  <a:schemeClr val="tx1"/>
                </a:solidFill>
                <a:latin typeface="+mj-ea"/>
                <a:ea typeface="+mj-ea"/>
              </a:rPr>
              <a:t>それに応じた減額精算を行う</a:t>
            </a:r>
            <a:r>
              <a:rPr lang="ja-JP" altLang="en-US" sz="1400" dirty="0">
                <a:solidFill>
                  <a:schemeClr val="tx1"/>
                </a:solidFill>
                <a:latin typeface="+mj-ea"/>
                <a:ea typeface="+mj-ea"/>
              </a:rPr>
              <a:t>。</a:t>
            </a:r>
            <a:endParaRPr lang="en-US" altLang="ja-JP" sz="1400" dirty="0">
              <a:solidFill>
                <a:schemeClr val="tx1"/>
              </a:solidFill>
              <a:latin typeface="+mj-ea"/>
              <a:ea typeface="+mj-ea"/>
            </a:endParaRPr>
          </a:p>
        </p:txBody>
      </p:sp>
      <p:sp>
        <p:nvSpPr>
          <p:cNvPr id="7" name="正方形/長方形 6">
            <a:extLst>
              <a:ext uri="{FF2B5EF4-FFF2-40B4-BE49-F238E27FC236}">
                <a16:creationId xmlns:a16="http://schemas.microsoft.com/office/drawing/2014/main" id="{29EA8E5B-991E-EAE3-B14F-0F7C00C9824E}"/>
              </a:ext>
            </a:extLst>
          </p:cNvPr>
          <p:cNvSpPr/>
          <p:nvPr/>
        </p:nvSpPr>
        <p:spPr>
          <a:xfrm>
            <a:off x="381000" y="20439"/>
            <a:ext cx="9144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sz="2400" b="1" dirty="0">
                <a:solidFill>
                  <a:prstClr val="black"/>
                </a:solidFill>
                <a:latin typeface="Meiryo UI" panose="020B0604030504040204" pitchFamily="50" charset="-128"/>
                <a:ea typeface="Meiryo UI" panose="020B0604030504040204" pitchFamily="50" charset="-128"/>
              </a:rPr>
              <a:t>５</a:t>
            </a:r>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　管路に係る業務数量の見直しについて</a:t>
            </a:r>
          </a:p>
        </p:txBody>
      </p:sp>
      <p:sp>
        <p:nvSpPr>
          <p:cNvPr id="14" name="テキスト ボックス 13">
            <a:extLst>
              <a:ext uri="{FF2B5EF4-FFF2-40B4-BE49-F238E27FC236}">
                <a16:creationId xmlns:a16="http://schemas.microsoft.com/office/drawing/2014/main" id="{B39D6486-F612-2A0F-D456-D061F93BD4CC}"/>
              </a:ext>
            </a:extLst>
          </p:cNvPr>
          <p:cNvSpPr txBox="1"/>
          <p:nvPr/>
        </p:nvSpPr>
        <p:spPr>
          <a:xfrm>
            <a:off x="41563" y="5054628"/>
            <a:ext cx="9913719" cy="1138773"/>
          </a:xfrm>
          <a:prstGeom prst="rect">
            <a:avLst/>
          </a:prstGeom>
          <a:noFill/>
          <a:ln>
            <a:solidFill>
              <a:schemeClr val="tx1">
                <a:alpha val="0"/>
              </a:schemeClr>
            </a:solidFill>
          </a:ln>
        </p:spPr>
        <p:txBody>
          <a:bodyPr wrap="square" rtlCol="0">
            <a:spAutoFit/>
          </a:bodyPr>
          <a:lstStyle/>
          <a:p>
            <a:r>
              <a:rPr lang="en-US" altLang="ja-JP" dirty="0">
                <a:latin typeface="+mj-ea"/>
                <a:ea typeface="+mj-ea"/>
              </a:rPr>
              <a:t>【</a:t>
            </a:r>
            <a:r>
              <a:rPr lang="ja-JP" altLang="en-US" dirty="0">
                <a:latin typeface="+mj-ea"/>
                <a:ea typeface="+mj-ea"/>
              </a:rPr>
              <a:t>現在の業務履行状況</a:t>
            </a:r>
            <a:r>
              <a:rPr lang="en-US" altLang="ja-JP" dirty="0">
                <a:latin typeface="+mj-ea"/>
                <a:ea typeface="+mj-ea"/>
              </a:rPr>
              <a:t>】</a:t>
            </a:r>
          </a:p>
          <a:p>
            <a:endParaRPr lang="en-US" altLang="ja-JP" sz="700" dirty="0">
              <a:latin typeface="+mj-ea"/>
              <a:ea typeface="+mj-ea"/>
            </a:endParaRPr>
          </a:p>
          <a:p>
            <a:endParaRPr lang="en-US" altLang="ja-JP" sz="700" dirty="0">
              <a:latin typeface="+mj-ea"/>
              <a:ea typeface="+mj-ea"/>
            </a:endParaRPr>
          </a:p>
          <a:p>
            <a:pPr marL="316531" indent="-316531">
              <a:buFont typeface="Wingdings" panose="05000000000000000000" pitchFamily="2" charset="2"/>
              <a:buChar char="ü"/>
            </a:pPr>
            <a:r>
              <a:rPr lang="ja-JP" altLang="en-US" dirty="0">
                <a:latin typeface="+mj-ea"/>
                <a:ea typeface="+mj-ea"/>
              </a:rPr>
              <a:t>施設の老朽化が進行する中、事故等の未然防止に向けた</a:t>
            </a:r>
            <a:r>
              <a:rPr lang="ja-JP" altLang="en-US" b="1" u="sng" dirty="0">
                <a:latin typeface="+mj-ea"/>
                <a:ea typeface="+mj-ea"/>
              </a:rPr>
              <a:t>点検や</a:t>
            </a:r>
            <a:r>
              <a:rPr lang="ja-JP" altLang="en-US" dirty="0">
                <a:latin typeface="+mj-ea"/>
                <a:ea typeface="+mj-ea"/>
              </a:rPr>
              <a:t>不具合を確認した施設の</a:t>
            </a:r>
            <a:r>
              <a:rPr lang="ja-JP" altLang="en-US" b="1" u="sng" dirty="0">
                <a:latin typeface="+mj-ea"/>
                <a:ea typeface="+mj-ea"/>
              </a:rPr>
              <a:t>修繕工事にかかる業務量が過年度実績に比べて増加している</a:t>
            </a:r>
            <a:r>
              <a:rPr lang="ja-JP" altLang="en-US" dirty="0">
                <a:latin typeface="+mj-ea"/>
                <a:ea typeface="+mj-ea"/>
              </a:rPr>
              <a:t>。</a:t>
            </a:r>
            <a:endParaRPr lang="en-US" altLang="ja-JP" dirty="0">
              <a:latin typeface="+mj-ea"/>
              <a:ea typeface="+mj-ea"/>
            </a:endParaRPr>
          </a:p>
        </p:txBody>
      </p:sp>
    </p:spTree>
    <p:extLst>
      <p:ext uri="{BB962C8B-B14F-4D97-AF65-F5344CB8AC3E}">
        <p14:creationId xmlns:p14="http://schemas.microsoft.com/office/powerpoint/2010/main" val="3041882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395DD76-1980-8F9F-6357-A0A847ED0201}"/>
              </a:ext>
            </a:extLst>
          </p:cNvPr>
          <p:cNvSpPr>
            <a:spLocks noGrp="1"/>
          </p:cNvSpPr>
          <p:nvPr>
            <p:ph type="sldNum" sz="quarter" idx="12"/>
          </p:nvPr>
        </p:nvSpPr>
        <p:spPr/>
        <p:txBody>
          <a:bodyPr/>
          <a:lstStyle/>
          <a:p>
            <a:fld id="{36EC18DB-A5DF-4E0E-B815-FCD04A2C4B2C}" type="slidenum">
              <a:rPr kumimoji="1" lang="ja-JP" altLang="en-US" smtClean="0"/>
              <a:t>42</a:t>
            </a:fld>
            <a:endParaRPr kumimoji="1" lang="ja-JP" altLang="en-US"/>
          </a:p>
        </p:txBody>
      </p:sp>
      <p:sp>
        <p:nvSpPr>
          <p:cNvPr id="7" name="正方形/長方形 6">
            <a:extLst>
              <a:ext uri="{FF2B5EF4-FFF2-40B4-BE49-F238E27FC236}">
                <a16:creationId xmlns:a16="http://schemas.microsoft.com/office/drawing/2014/main" id="{29EA8E5B-991E-EAE3-B14F-0F7C00C9824E}"/>
              </a:ext>
            </a:extLst>
          </p:cNvPr>
          <p:cNvSpPr/>
          <p:nvPr/>
        </p:nvSpPr>
        <p:spPr>
          <a:xfrm>
            <a:off x="381000" y="20439"/>
            <a:ext cx="9144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sz="2400" b="1" dirty="0">
                <a:solidFill>
                  <a:prstClr val="black"/>
                </a:solidFill>
                <a:latin typeface="Meiryo UI" panose="020B0604030504040204" pitchFamily="50" charset="-128"/>
                <a:ea typeface="Meiryo UI" panose="020B0604030504040204" pitchFamily="50" charset="-128"/>
              </a:rPr>
              <a:t>５</a:t>
            </a:r>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　管路に係る業務数量の見直しについて</a:t>
            </a:r>
          </a:p>
        </p:txBody>
      </p:sp>
      <p:sp>
        <p:nvSpPr>
          <p:cNvPr id="12" name="テキスト ボックス 11">
            <a:extLst>
              <a:ext uri="{FF2B5EF4-FFF2-40B4-BE49-F238E27FC236}">
                <a16:creationId xmlns:a16="http://schemas.microsoft.com/office/drawing/2014/main" id="{CD91F39F-F948-A03F-7923-4D678F2F6789}"/>
              </a:ext>
            </a:extLst>
          </p:cNvPr>
          <p:cNvSpPr txBox="1"/>
          <p:nvPr/>
        </p:nvSpPr>
        <p:spPr>
          <a:xfrm>
            <a:off x="1449923" y="5652329"/>
            <a:ext cx="8360824" cy="923330"/>
          </a:xfrm>
          <a:prstGeom prst="rect">
            <a:avLst/>
          </a:prstGeom>
          <a:noFill/>
          <a:ln>
            <a:solidFill>
              <a:schemeClr val="tx1">
                <a:alpha val="0"/>
              </a:schemeClr>
            </a:solidFill>
          </a:ln>
        </p:spPr>
        <p:txBody>
          <a:bodyPr wrap="square" rtlCol="0">
            <a:spAutoFit/>
          </a:bodyPr>
          <a:lstStyle/>
          <a:p>
            <a:pPr>
              <a:lnSpc>
                <a:spcPts val="2000"/>
              </a:lnSpc>
            </a:pPr>
            <a:r>
              <a:rPr lang="en-US" altLang="ja-JP" dirty="0">
                <a:latin typeface="+mj-ea"/>
                <a:ea typeface="+mj-ea"/>
              </a:rPr>
              <a:t>CWO</a:t>
            </a:r>
            <a:r>
              <a:rPr lang="ja-JP" altLang="en-US" dirty="0">
                <a:latin typeface="+mj-ea"/>
                <a:ea typeface="+mj-ea"/>
              </a:rPr>
              <a:t>の裁量には限度があり、管路施設を適切な状態に維持し、</a:t>
            </a:r>
            <a:endParaRPr lang="en-US" altLang="ja-JP" dirty="0">
              <a:latin typeface="+mj-ea"/>
              <a:ea typeface="+mj-ea"/>
            </a:endParaRPr>
          </a:p>
          <a:p>
            <a:pPr>
              <a:lnSpc>
                <a:spcPts val="2000"/>
              </a:lnSpc>
            </a:pPr>
            <a:r>
              <a:rPr lang="ja-JP" altLang="en-US" dirty="0">
                <a:latin typeface="+mj-ea"/>
                <a:ea typeface="+mj-ea"/>
              </a:rPr>
              <a:t>事故等を防止するためには、</a:t>
            </a:r>
            <a:endParaRPr lang="en-US" altLang="ja-JP" dirty="0">
              <a:latin typeface="+mj-ea"/>
              <a:ea typeface="+mj-ea"/>
            </a:endParaRPr>
          </a:p>
          <a:p>
            <a:endParaRPr lang="en-US" altLang="ja-JP" sz="400" dirty="0">
              <a:latin typeface="+mj-ea"/>
              <a:ea typeface="+mj-ea"/>
            </a:endParaRPr>
          </a:p>
          <a:p>
            <a:pPr>
              <a:lnSpc>
                <a:spcPts val="2000"/>
              </a:lnSpc>
            </a:pPr>
            <a:r>
              <a:rPr lang="ja-JP" altLang="en-US" b="1" dirty="0">
                <a:solidFill>
                  <a:srgbClr val="FF0101"/>
                </a:solidFill>
                <a:latin typeface="+mj-ea"/>
                <a:ea typeface="+mj-ea"/>
              </a:rPr>
              <a:t>　　　　　　　　　　　　　　　　</a:t>
            </a:r>
            <a:r>
              <a:rPr lang="ja-JP" altLang="en-US" b="1" u="sng" dirty="0">
                <a:solidFill>
                  <a:srgbClr val="FF0101"/>
                </a:solidFill>
                <a:latin typeface="+mj-ea"/>
                <a:ea typeface="+mj-ea"/>
              </a:rPr>
              <a:t>履行レベル</a:t>
            </a:r>
            <a:r>
              <a:rPr lang="en-US" altLang="ja-JP" b="1" u="sng" dirty="0">
                <a:solidFill>
                  <a:srgbClr val="FF0101"/>
                </a:solidFill>
                <a:latin typeface="+mj-ea"/>
                <a:ea typeface="+mj-ea"/>
              </a:rPr>
              <a:t>(</a:t>
            </a:r>
            <a:r>
              <a:rPr lang="ja-JP" altLang="en-US" b="1" u="sng" dirty="0">
                <a:solidFill>
                  <a:srgbClr val="FF0101"/>
                </a:solidFill>
                <a:latin typeface="+mj-ea"/>
                <a:ea typeface="+mj-ea"/>
              </a:rPr>
              <a:t>別紙</a:t>
            </a:r>
            <a:r>
              <a:rPr lang="en-US" altLang="ja-JP" b="1" u="sng" dirty="0">
                <a:solidFill>
                  <a:srgbClr val="FF0101"/>
                </a:solidFill>
                <a:latin typeface="+mj-ea"/>
                <a:ea typeface="+mj-ea"/>
              </a:rPr>
              <a:t>-12</a:t>
            </a:r>
            <a:r>
              <a:rPr lang="ja-JP" altLang="en-US" b="1" u="sng" dirty="0">
                <a:solidFill>
                  <a:srgbClr val="FF0101"/>
                </a:solidFill>
                <a:latin typeface="+mj-ea"/>
                <a:ea typeface="+mj-ea"/>
              </a:rPr>
              <a:t>の業務量）の見直しが必要</a:t>
            </a:r>
            <a:endParaRPr lang="en-US" altLang="ja-JP" b="1" u="sng" dirty="0">
              <a:solidFill>
                <a:srgbClr val="FF0101"/>
              </a:solidFill>
              <a:latin typeface="+mj-ea"/>
              <a:ea typeface="+mj-ea"/>
            </a:endParaRPr>
          </a:p>
        </p:txBody>
      </p:sp>
      <p:sp>
        <p:nvSpPr>
          <p:cNvPr id="13" name="矢印: 右 12">
            <a:extLst>
              <a:ext uri="{FF2B5EF4-FFF2-40B4-BE49-F238E27FC236}">
                <a16:creationId xmlns:a16="http://schemas.microsoft.com/office/drawing/2014/main" id="{4CFB881E-7227-5340-4316-3265A9557B67}"/>
              </a:ext>
            </a:extLst>
          </p:cNvPr>
          <p:cNvSpPr/>
          <p:nvPr/>
        </p:nvSpPr>
        <p:spPr>
          <a:xfrm>
            <a:off x="910980" y="5998543"/>
            <a:ext cx="403860" cy="365125"/>
          </a:xfrm>
          <a:prstGeom prst="rightArrow">
            <a:avLst>
              <a:gd name="adj1" fmla="val 50000"/>
              <a:gd name="adj2" fmla="val 43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3" name="テキスト ボックス 2">
            <a:extLst>
              <a:ext uri="{FF2B5EF4-FFF2-40B4-BE49-F238E27FC236}">
                <a16:creationId xmlns:a16="http://schemas.microsoft.com/office/drawing/2014/main" id="{8B1F344A-4B9D-C541-7C69-4CB9857344C9}"/>
              </a:ext>
            </a:extLst>
          </p:cNvPr>
          <p:cNvSpPr txBox="1"/>
          <p:nvPr/>
        </p:nvSpPr>
        <p:spPr>
          <a:xfrm>
            <a:off x="105641" y="696068"/>
            <a:ext cx="9694718" cy="369332"/>
          </a:xfrm>
          <a:prstGeom prst="rect">
            <a:avLst/>
          </a:prstGeom>
          <a:noFill/>
          <a:ln>
            <a:solidFill>
              <a:schemeClr val="tx1">
                <a:alpha val="0"/>
              </a:schemeClr>
            </a:solidFill>
          </a:ln>
        </p:spPr>
        <p:txBody>
          <a:bodyPr wrap="square" rtlCol="0">
            <a:spAutoFit/>
          </a:bodyPr>
          <a:lstStyle/>
          <a:p>
            <a:r>
              <a:rPr lang="ja-JP" altLang="en-US" b="1" u="sng" dirty="0">
                <a:latin typeface="+mj-ea"/>
                <a:ea typeface="+mj-ea"/>
              </a:rPr>
              <a:t>○業務履行状況と分析（抜粋）</a:t>
            </a:r>
            <a:endParaRPr lang="en-US" altLang="ja-JP" b="1" u="sng" dirty="0">
              <a:latin typeface="+mj-ea"/>
              <a:ea typeface="+mj-ea"/>
            </a:endParaRPr>
          </a:p>
        </p:txBody>
      </p:sp>
      <p:pic>
        <p:nvPicPr>
          <p:cNvPr id="8" name="図 7">
            <a:extLst>
              <a:ext uri="{FF2B5EF4-FFF2-40B4-BE49-F238E27FC236}">
                <a16:creationId xmlns:a16="http://schemas.microsoft.com/office/drawing/2014/main" id="{E6735557-15FA-9B27-EB11-D730F551E240}"/>
              </a:ext>
            </a:extLst>
          </p:cNvPr>
          <p:cNvPicPr>
            <a:picLocks noChangeAspect="1"/>
          </p:cNvPicPr>
          <p:nvPr/>
        </p:nvPicPr>
        <p:blipFill>
          <a:blip r:embed="rId3"/>
          <a:stretch>
            <a:fillRect/>
          </a:stretch>
        </p:blipFill>
        <p:spPr>
          <a:xfrm>
            <a:off x="56110" y="2617298"/>
            <a:ext cx="7565136" cy="1191768"/>
          </a:xfrm>
          <a:prstGeom prst="rect">
            <a:avLst/>
          </a:prstGeom>
        </p:spPr>
      </p:pic>
      <p:pic>
        <p:nvPicPr>
          <p:cNvPr id="9" name="図 8">
            <a:extLst>
              <a:ext uri="{FF2B5EF4-FFF2-40B4-BE49-F238E27FC236}">
                <a16:creationId xmlns:a16="http://schemas.microsoft.com/office/drawing/2014/main" id="{DD4A1ACC-BC9B-6A38-30E7-68D782246EF1}"/>
              </a:ext>
            </a:extLst>
          </p:cNvPr>
          <p:cNvPicPr>
            <a:picLocks noChangeAspect="1"/>
          </p:cNvPicPr>
          <p:nvPr/>
        </p:nvPicPr>
        <p:blipFill>
          <a:blip r:embed="rId4"/>
          <a:stretch>
            <a:fillRect/>
          </a:stretch>
        </p:blipFill>
        <p:spPr>
          <a:xfrm>
            <a:off x="56110" y="4293728"/>
            <a:ext cx="7565136" cy="1211199"/>
          </a:xfrm>
          <a:prstGeom prst="rect">
            <a:avLst/>
          </a:prstGeom>
        </p:spPr>
      </p:pic>
      <p:sp>
        <p:nvSpPr>
          <p:cNvPr id="18" name="テキスト ボックス 17">
            <a:extLst>
              <a:ext uri="{FF2B5EF4-FFF2-40B4-BE49-F238E27FC236}">
                <a16:creationId xmlns:a16="http://schemas.microsoft.com/office/drawing/2014/main" id="{2C960387-FADD-7549-07FF-418FCB2D94A2}"/>
              </a:ext>
            </a:extLst>
          </p:cNvPr>
          <p:cNvSpPr txBox="1"/>
          <p:nvPr/>
        </p:nvSpPr>
        <p:spPr>
          <a:xfrm>
            <a:off x="7621246" y="4240597"/>
            <a:ext cx="2305779" cy="1089786"/>
          </a:xfrm>
          <a:prstGeom prst="rect">
            <a:avLst/>
          </a:prstGeom>
          <a:noFill/>
          <a:ln>
            <a:solidFill>
              <a:schemeClr val="tx1">
                <a:alpha val="0"/>
              </a:schemeClr>
            </a:solidFill>
          </a:ln>
        </p:spPr>
        <p:txBody>
          <a:bodyPr wrap="square" rtlCol="0">
            <a:spAutoFit/>
          </a:bodyPr>
          <a:lstStyle/>
          <a:p>
            <a:pPr>
              <a:lnSpc>
                <a:spcPts val="2000"/>
              </a:lnSpc>
            </a:pPr>
            <a:r>
              <a:rPr lang="ja-JP" altLang="en-US" sz="1400" u="sng" dirty="0">
                <a:latin typeface="+mj-ea"/>
                <a:ea typeface="+mj-ea"/>
              </a:rPr>
              <a:t>必要数量は増えている</a:t>
            </a:r>
            <a:r>
              <a:rPr lang="ja-JP" altLang="en-US" sz="1400" dirty="0">
                <a:latin typeface="+mj-ea"/>
                <a:ea typeface="+mj-ea"/>
              </a:rPr>
              <a:t>が、</a:t>
            </a:r>
            <a:endParaRPr lang="en-US" altLang="ja-JP" sz="1400" dirty="0">
              <a:latin typeface="+mj-ea"/>
              <a:ea typeface="+mj-ea"/>
            </a:endParaRPr>
          </a:p>
          <a:p>
            <a:pPr>
              <a:lnSpc>
                <a:spcPts val="2000"/>
              </a:lnSpc>
            </a:pPr>
            <a:r>
              <a:rPr lang="ja-JP" altLang="en-US" sz="1400" dirty="0">
                <a:latin typeface="+mj-ea"/>
                <a:ea typeface="+mj-ea"/>
              </a:rPr>
              <a:t>予算の制約上、止む無く業務量の「調整しろ」となっている</a:t>
            </a:r>
            <a:endParaRPr lang="en-US" altLang="ja-JP" sz="1400" dirty="0">
              <a:latin typeface="+mj-ea"/>
              <a:ea typeface="+mj-ea"/>
            </a:endParaRPr>
          </a:p>
          <a:p>
            <a:pPr>
              <a:lnSpc>
                <a:spcPts val="2000"/>
              </a:lnSpc>
            </a:pPr>
            <a:r>
              <a:rPr lang="ja-JP" altLang="en-US" sz="1400" dirty="0">
                <a:latin typeface="+mj-ea"/>
                <a:ea typeface="+mj-ea"/>
              </a:rPr>
              <a:t>　　➡必要な事業量を確保</a:t>
            </a:r>
            <a:endParaRPr lang="en-US" altLang="ja-JP" sz="1400" dirty="0">
              <a:latin typeface="+mj-ea"/>
              <a:ea typeface="+mj-ea"/>
            </a:endParaRPr>
          </a:p>
        </p:txBody>
      </p:sp>
      <p:pic>
        <p:nvPicPr>
          <p:cNvPr id="2" name="図 1">
            <a:extLst>
              <a:ext uri="{FF2B5EF4-FFF2-40B4-BE49-F238E27FC236}">
                <a16:creationId xmlns:a16="http://schemas.microsoft.com/office/drawing/2014/main" id="{D90FE9BE-172E-55F2-D440-12362CD6EA5D}"/>
              </a:ext>
            </a:extLst>
          </p:cNvPr>
          <p:cNvPicPr>
            <a:picLocks noChangeAspect="1"/>
          </p:cNvPicPr>
          <p:nvPr/>
        </p:nvPicPr>
        <p:blipFill>
          <a:blip r:embed="rId5"/>
          <a:stretch>
            <a:fillRect/>
          </a:stretch>
        </p:blipFill>
        <p:spPr>
          <a:xfrm>
            <a:off x="56110" y="1265035"/>
            <a:ext cx="7565136" cy="1211199"/>
          </a:xfrm>
          <a:prstGeom prst="rect">
            <a:avLst/>
          </a:prstGeom>
        </p:spPr>
      </p:pic>
      <p:sp>
        <p:nvSpPr>
          <p:cNvPr id="6" name="テキスト ボックス 5">
            <a:extLst>
              <a:ext uri="{FF2B5EF4-FFF2-40B4-BE49-F238E27FC236}">
                <a16:creationId xmlns:a16="http://schemas.microsoft.com/office/drawing/2014/main" id="{FF511A9D-3D55-7958-FEA9-2DC1E55B0064}"/>
              </a:ext>
            </a:extLst>
          </p:cNvPr>
          <p:cNvSpPr txBox="1"/>
          <p:nvPr/>
        </p:nvSpPr>
        <p:spPr>
          <a:xfrm>
            <a:off x="7813722" y="2072405"/>
            <a:ext cx="2192724" cy="1346266"/>
          </a:xfrm>
          <a:prstGeom prst="rect">
            <a:avLst/>
          </a:prstGeom>
          <a:noFill/>
          <a:ln>
            <a:solidFill>
              <a:schemeClr val="tx1">
                <a:alpha val="0"/>
              </a:schemeClr>
            </a:solidFill>
          </a:ln>
        </p:spPr>
        <p:txBody>
          <a:bodyPr wrap="square" rtlCol="0">
            <a:spAutoFit/>
          </a:bodyPr>
          <a:lstStyle/>
          <a:p>
            <a:pPr>
              <a:lnSpc>
                <a:spcPts val="2000"/>
              </a:lnSpc>
            </a:pPr>
            <a:r>
              <a:rPr lang="en-US" altLang="ja-JP" sz="1400" dirty="0">
                <a:latin typeface="+mj-ea"/>
                <a:ea typeface="+mj-ea"/>
              </a:rPr>
              <a:t>CWO</a:t>
            </a:r>
            <a:r>
              <a:rPr lang="ja-JP" altLang="en-US" sz="1400" dirty="0">
                <a:latin typeface="+mj-ea"/>
                <a:ea typeface="+mj-ea"/>
              </a:rPr>
              <a:t>の裁量の範囲で</a:t>
            </a:r>
            <a:endParaRPr lang="en-US" altLang="ja-JP" sz="1400" dirty="0">
              <a:latin typeface="+mj-ea"/>
              <a:ea typeface="+mj-ea"/>
            </a:endParaRPr>
          </a:p>
          <a:p>
            <a:pPr>
              <a:lnSpc>
                <a:spcPts val="2000"/>
              </a:lnSpc>
            </a:pPr>
            <a:r>
              <a:rPr lang="ja-JP" altLang="en-US" sz="1400" dirty="0">
                <a:latin typeface="+mj-ea"/>
                <a:ea typeface="+mj-ea"/>
              </a:rPr>
              <a:t>修繕を増やしているが、</a:t>
            </a:r>
            <a:endParaRPr lang="en-US" altLang="ja-JP" sz="1400" dirty="0">
              <a:latin typeface="+mj-ea"/>
              <a:ea typeface="+mj-ea"/>
            </a:endParaRPr>
          </a:p>
          <a:p>
            <a:pPr>
              <a:lnSpc>
                <a:spcPts val="2000"/>
              </a:lnSpc>
            </a:pPr>
            <a:r>
              <a:rPr lang="ja-JP" altLang="en-US" sz="1400" dirty="0">
                <a:latin typeface="+mj-ea"/>
                <a:ea typeface="+mj-ea"/>
              </a:rPr>
              <a:t>現契約での対応には限界がある。</a:t>
            </a:r>
            <a:endParaRPr lang="en-US" altLang="ja-JP" sz="1400" dirty="0">
              <a:latin typeface="+mj-ea"/>
              <a:ea typeface="+mj-ea"/>
            </a:endParaRPr>
          </a:p>
          <a:p>
            <a:pPr>
              <a:lnSpc>
                <a:spcPts val="2000"/>
              </a:lnSpc>
            </a:pPr>
            <a:r>
              <a:rPr lang="ja-JP" altLang="en-US" sz="1400" dirty="0">
                <a:latin typeface="+mj-ea"/>
                <a:ea typeface="+mj-ea"/>
              </a:rPr>
              <a:t>　　➡別途事業化を検討</a:t>
            </a:r>
            <a:endParaRPr lang="en-US" altLang="ja-JP" sz="1400" dirty="0">
              <a:latin typeface="+mj-ea"/>
              <a:ea typeface="+mj-ea"/>
            </a:endParaRPr>
          </a:p>
        </p:txBody>
      </p:sp>
      <p:sp>
        <p:nvSpPr>
          <p:cNvPr id="5" name="右中かっこ 4">
            <a:extLst>
              <a:ext uri="{FF2B5EF4-FFF2-40B4-BE49-F238E27FC236}">
                <a16:creationId xmlns:a16="http://schemas.microsoft.com/office/drawing/2014/main" id="{77339E22-F89C-C09E-D347-6CBB1FEE0D0A}"/>
              </a:ext>
            </a:extLst>
          </p:cNvPr>
          <p:cNvSpPr/>
          <p:nvPr/>
        </p:nvSpPr>
        <p:spPr>
          <a:xfrm>
            <a:off x="7645978" y="1296168"/>
            <a:ext cx="176646" cy="2484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66217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395DD76-1980-8F9F-6357-A0A847ED0201}"/>
              </a:ext>
            </a:extLst>
          </p:cNvPr>
          <p:cNvSpPr>
            <a:spLocks noGrp="1"/>
          </p:cNvSpPr>
          <p:nvPr>
            <p:ph type="sldNum" sz="quarter" idx="12"/>
          </p:nvPr>
        </p:nvSpPr>
        <p:spPr/>
        <p:txBody>
          <a:bodyPr/>
          <a:lstStyle/>
          <a:p>
            <a:fld id="{36EC18DB-A5DF-4E0E-B815-FCD04A2C4B2C}" type="slidenum">
              <a:rPr kumimoji="1" lang="ja-JP" altLang="en-US" smtClean="0"/>
              <a:t>43</a:t>
            </a:fld>
            <a:endParaRPr kumimoji="1" lang="ja-JP" altLang="en-US"/>
          </a:p>
        </p:txBody>
      </p:sp>
      <p:sp>
        <p:nvSpPr>
          <p:cNvPr id="7" name="正方形/長方形 6">
            <a:extLst>
              <a:ext uri="{FF2B5EF4-FFF2-40B4-BE49-F238E27FC236}">
                <a16:creationId xmlns:a16="http://schemas.microsoft.com/office/drawing/2014/main" id="{29EA8E5B-991E-EAE3-B14F-0F7C00C9824E}"/>
              </a:ext>
            </a:extLst>
          </p:cNvPr>
          <p:cNvSpPr/>
          <p:nvPr/>
        </p:nvSpPr>
        <p:spPr>
          <a:xfrm>
            <a:off x="381000" y="20439"/>
            <a:ext cx="9144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sz="2400" b="1" dirty="0">
                <a:solidFill>
                  <a:prstClr val="black"/>
                </a:solidFill>
                <a:latin typeface="Meiryo UI" panose="020B0604030504040204" pitchFamily="50" charset="-128"/>
                <a:ea typeface="Meiryo UI" panose="020B0604030504040204" pitchFamily="50" charset="-128"/>
              </a:rPr>
              <a:t>５</a:t>
            </a:r>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　管路に係る業務数量の見直しについて</a:t>
            </a:r>
          </a:p>
        </p:txBody>
      </p:sp>
      <p:sp>
        <p:nvSpPr>
          <p:cNvPr id="3" name="テキスト ボックス 2">
            <a:extLst>
              <a:ext uri="{FF2B5EF4-FFF2-40B4-BE49-F238E27FC236}">
                <a16:creationId xmlns:a16="http://schemas.microsoft.com/office/drawing/2014/main" id="{8B1F344A-4B9D-C541-7C69-4CB9857344C9}"/>
              </a:ext>
            </a:extLst>
          </p:cNvPr>
          <p:cNvSpPr txBox="1"/>
          <p:nvPr/>
        </p:nvSpPr>
        <p:spPr>
          <a:xfrm>
            <a:off x="150024" y="602549"/>
            <a:ext cx="9694718" cy="369332"/>
          </a:xfrm>
          <a:prstGeom prst="rect">
            <a:avLst/>
          </a:prstGeom>
          <a:noFill/>
          <a:ln>
            <a:solidFill>
              <a:schemeClr val="tx1">
                <a:alpha val="0"/>
              </a:schemeClr>
            </a:solidFill>
          </a:ln>
        </p:spPr>
        <p:txBody>
          <a:bodyPr wrap="square" rtlCol="0">
            <a:spAutoFit/>
          </a:bodyPr>
          <a:lstStyle/>
          <a:p>
            <a:r>
              <a:rPr lang="ja-JP" altLang="en-US" b="1" u="sng" dirty="0">
                <a:latin typeface="+mj-ea"/>
                <a:ea typeface="+mj-ea"/>
              </a:rPr>
              <a:t>○舗装二次復旧の実施状況</a:t>
            </a:r>
            <a:endParaRPr lang="en-US" altLang="ja-JP" b="1" u="sng" dirty="0">
              <a:latin typeface="+mj-ea"/>
              <a:ea typeface="+mj-ea"/>
            </a:endParaRPr>
          </a:p>
        </p:txBody>
      </p:sp>
      <p:sp>
        <p:nvSpPr>
          <p:cNvPr id="20" name="タイトル 1">
            <a:extLst>
              <a:ext uri="{FF2B5EF4-FFF2-40B4-BE49-F238E27FC236}">
                <a16:creationId xmlns:a16="http://schemas.microsoft.com/office/drawing/2014/main" id="{DDCC1B46-76B3-853A-98D3-C9CED43E0625}"/>
              </a:ext>
            </a:extLst>
          </p:cNvPr>
          <p:cNvSpPr txBox="1">
            <a:spLocks/>
          </p:cNvSpPr>
          <p:nvPr/>
        </p:nvSpPr>
        <p:spPr>
          <a:xfrm>
            <a:off x="38523" y="970663"/>
            <a:ext cx="9864000" cy="2016431"/>
          </a:xfrm>
          <a:prstGeom prst="rect">
            <a:avLst/>
          </a:prstGeom>
          <a:solidFill>
            <a:schemeClr val="bg1"/>
          </a:solidFill>
          <a:ln>
            <a:solidFill>
              <a:schemeClr val="accent1">
                <a:alpha val="0"/>
              </a:schemeClr>
            </a:solidFill>
          </a:ln>
        </p:spPr>
        <p:txBody>
          <a:bodyPr vert="horz" lIns="91440" tIns="45720" rIns="91440" bIns="45720" rtlCol="0" anchor="t">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285750" indent="-285750">
              <a:buFont typeface="Wingdings" panose="05000000000000000000" pitchFamily="2" charset="2"/>
              <a:buChar char="ü"/>
            </a:pPr>
            <a:r>
              <a:rPr lang="ja-JP" altLang="en-US" sz="1800" dirty="0">
                <a:solidFill>
                  <a:prstClr val="black"/>
                </a:solidFill>
                <a:latin typeface="Meiryo UI" panose="020B0604030504040204" pitchFamily="50" charset="-128"/>
                <a:ea typeface="Meiryo UI" panose="020B0604030504040204" pitchFamily="50" charset="-128"/>
              </a:rPr>
              <a:t>事故等を防止するためには取付管や蓋の修繕を実施する必要があり、市民からの苦情対応や行政サービス（無償ます設置）を遅らせることができないため、</a:t>
            </a:r>
            <a:r>
              <a:rPr lang="en-US" altLang="ja-JP" sz="1800" u="sng" dirty="0">
                <a:solidFill>
                  <a:prstClr val="black"/>
                </a:solidFill>
                <a:latin typeface="Meiryo UI" panose="020B0604030504040204" pitchFamily="50" charset="-128"/>
                <a:ea typeface="Meiryo UI" panose="020B0604030504040204" pitchFamily="50" charset="-128"/>
              </a:rPr>
              <a:t>CWO</a:t>
            </a:r>
            <a:r>
              <a:rPr lang="ja-JP" altLang="en-US" sz="1800" u="sng" dirty="0">
                <a:solidFill>
                  <a:prstClr val="black"/>
                </a:solidFill>
                <a:latin typeface="Meiryo UI" panose="020B0604030504040204" pitchFamily="50" charset="-128"/>
                <a:ea typeface="Meiryo UI" panose="020B0604030504040204" pitchFamily="50" charset="-128"/>
              </a:rPr>
              <a:t>の裁量で業務量をコントロールできる工種は舗装２次復旧に限定される</a:t>
            </a:r>
            <a:r>
              <a:rPr lang="ja-JP" altLang="en-US" sz="1800" dirty="0">
                <a:solidFill>
                  <a:prstClr val="black"/>
                </a:solidFill>
                <a:latin typeface="Meiryo UI" panose="020B0604030504040204" pitchFamily="50" charset="-128"/>
                <a:ea typeface="Meiryo UI" panose="020B0604030504040204" pitchFamily="50" charset="-128"/>
              </a:rPr>
              <a:t>。</a:t>
            </a:r>
            <a:endParaRPr lang="en-US" altLang="ja-JP" sz="1800" dirty="0">
              <a:solidFill>
                <a:prstClr val="black"/>
              </a:solidFill>
              <a:latin typeface="Meiryo UI" panose="020B0604030504040204" pitchFamily="50" charset="-128"/>
              <a:ea typeface="Meiryo UI" panose="020B0604030504040204" pitchFamily="50" charset="-128"/>
            </a:endParaRPr>
          </a:p>
          <a:p>
            <a:endParaRPr lang="en-US" altLang="ja-JP" sz="600"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800" dirty="0">
                <a:solidFill>
                  <a:prstClr val="black"/>
                </a:solidFill>
                <a:latin typeface="Meiryo UI" panose="020B0604030504040204" pitchFamily="50" charset="-128"/>
                <a:ea typeface="Meiryo UI" panose="020B0604030504040204" pitchFamily="50" charset="-128"/>
              </a:rPr>
              <a:t>復旧範囲は道路管理者より指示されるため、</a:t>
            </a:r>
            <a:r>
              <a:rPr lang="ja-JP" altLang="en-US" sz="1800" b="1" u="sng" dirty="0">
                <a:solidFill>
                  <a:prstClr val="black"/>
                </a:solidFill>
                <a:latin typeface="Meiryo UI" panose="020B0604030504040204" pitchFamily="50" charset="-128"/>
                <a:ea typeface="Meiryo UI" panose="020B0604030504040204" pitchFamily="50" charset="-128"/>
              </a:rPr>
              <a:t>舗装二次復旧の実施数量について</a:t>
            </a:r>
            <a:r>
              <a:rPr lang="en-US" altLang="ja-JP" sz="1800" b="1" u="sng" dirty="0">
                <a:solidFill>
                  <a:prstClr val="black"/>
                </a:solidFill>
                <a:latin typeface="Meiryo UI" panose="020B0604030504040204" pitchFamily="50" charset="-128"/>
                <a:ea typeface="Meiryo UI" panose="020B0604030504040204" pitchFamily="50" charset="-128"/>
              </a:rPr>
              <a:t>CWO</a:t>
            </a:r>
            <a:r>
              <a:rPr lang="ja-JP" altLang="en-US" sz="1800" b="1" u="sng" dirty="0">
                <a:solidFill>
                  <a:prstClr val="black"/>
                </a:solidFill>
                <a:latin typeface="Meiryo UI" panose="020B0604030504040204" pitchFamily="50" charset="-128"/>
                <a:ea typeface="Meiryo UI" panose="020B0604030504040204" pitchFamily="50" charset="-128"/>
              </a:rPr>
              <a:t>に裁量は無い</a:t>
            </a:r>
            <a:r>
              <a:rPr lang="ja-JP" altLang="en-US" sz="1800" dirty="0">
                <a:solidFill>
                  <a:prstClr val="black"/>
                </a:solidFill>
                <a:latin typeface="Meiryo UI" panose="020B0604030504040204" pitchFamily="50" charset="-128"/>
                <a:ea typeface="Meiryo UI" panose="020B0604030504040204" pitchFamily="50" charset="-128"/>
              </a:rPr>
              <a:t>。</a:t>
            </a:r>
            <a:endParaRPr lang="en-US" altLang="ja-JP" sz="1800" dirty="0">
              <a:solidFill>
                <a:prstClr val="black"/>
              </a:solidFill>
              <a:latin typeface="Meiryo UI" panose="020B0604030504040204" pitchFamily="50" charset="-128"/>
              <a:ea typeface="Meiryo UI" panose="020B0604030504040204" pitchFamily="50" charset="-128"/>
            </a:endParaRPr>
          </a:p>
          <a:p>
            <a:endParaRPr lang="en-US" altLang="ja-JP" sz="700"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800" dirty="0">
                <a:solidFill>
                  <a:prstClr val="black"/>
                </a:solidFill>
                <a:latin typeface="Meiryo UI" panose="020B0604030504040204" pitchFamily="50" charset="-128"/>
                <a:ea typeface="Meiryo UI" panose="020B0604030504040204" pitchFamily="50" charset="-128"/>
              </a:rPr>
              <a:t>過年度より舗装二次復旧が遅れており、</a:t>
            </a:r>
            <a:r>
              <a:rPr lang="ja-JP" altLang="en-US" sz="1800" u="sng" dirty="0">
                <a:solidFill>
                  <a:prstClr val="black"/>
                </a:solidFill>
                <a:latin typeface="Meiryo UI" panose="020B0604030504040204" pitchFamily="50" charset="-128"/>
                <a:ea typeface="Meiryo UI" panose="020B0604030504040204" pitchFamily="50" charset="-128"/>
              </a:rPr>
              <a:t>延期に伴う占用許可申請や現地パトロールを実施</a:t>
            </a:r>
            <a:r>
              <a:rPr lang="ja-JP" altLang="en-US" sz="1800" dirty="0">
                <a:solidFill>
                  <a:prstClr val="black"/>
                </a:solidFill>
                <a:latin typeface="Meiryo UI" panose="020B0604030504040204" pitchFamily="50" charset="-128"/>
                <a:ea typeface="Meiryo UI" panose="020B0604030504040204" pitchFamily="50" charset="-128"/>
              </a:rPr>
              <a:t>。</a:t>
            </a:r>
            <a:endParaRPr lang="en-US" altLang="ja-JP" sz="1800" dirty="0">
              <a:solidFill>
                <a:prstClr val="black"/>
              </a:solidFill>
              <a:latin typeface="Meiryo UI" panose="020B0604030504040204" pitchFamily="50" charset="-128"/>
              <a:ea typeface="Meiryo UI" panose="020B0604030504040204" pitchFamily="50" charset="-128"/>
            </a:endParaRPr>
          </a:p>
          <a:p>
            <a:endParaRPr lang="en-US" altLang="ja-JP" sz="700"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800" dirty="0">
                <a:solidFill>
                  <a:prstClr val="black"/>
                </a:solidFill>
                <a:latin typeface="Meiryo UI" panose="020B0604030504040204" pitchFamily="50" charset="-128"/>
                <a:ea typeface="Meiryo UI" panose="020B0604030504040204" pitchFamily="50" charset="-128"/>
              </a:rPr>
              <a:t>舗装２次復旧が未完了な舗装の状態が続くことは、</a:t>
            </a:r>
            <a:r>
              <a:rPr lang="ja-JP" altLang="en-US" sz="1800" b="1" u="sng" dirty="0">
                <a:solidFill>
                  <a:srgbClr val="FF0000"/>
                </a:solidFill>
                <a:latin typeface="Meiryo UI" panose="020B0604030504040204" pitchFamily="50" charset="-128"/>
                <a:ea typeface="Meiryo UI" panose="020B0604030504040204" pitchFamily="50" charset="-128"/>
              </a:rPr>
              <a:t>事故や苦情発生のリスクが高くなる。</a:t>
            </a:r>
            <a:endParaRPr lang="en-US" altLang="ja-JP" sz="1800" b="1" u="sng" dirty="0">
              <a:solidFill>
                <a:srgbClr val="FF000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1C57DA58-3CDD-0CE7-A795-47169AAA0CD1}"/>
              </a:ext>
            </a:extLst>
          </p:cNvPr>
          <p:cNvSpPr txBox="1"/>
          <p:nvPr/>
        </p:nvSpPr>
        <p:spPr>
          <a:xfrm>
            <a:off x="5850082" y="3050389"/>
            <a:ext cx="3816928" cy="1094852"/>
          </a:xfrm>
          <a:prstGeom prst="rect">
            <a:avLst/>
          </a:prstGeom>
          <a:noFill/>
          <a:ln>
            <a:solidFill>
              <a:schemeClr val="tx1">
                <a:alpha val="0"/>
              </a:schemeClr>
            </a:solidFill>
          </a:ln>
        </p:spPr>
        <p:txBody>
          <a:bodyPr wrap="square" rtlCol="0">
            <a:spAutoFit/>
          </a:bodyPr>
          <a:lstStyle/>
          <a:p>
            <a:pPr>
              <a:lnSpc>
                <a:spcPts val="2000"/>
              </a:lnSpc>
            </a:pPr>
            <a:r>
              <a:rPr lang="en-US" altLang="ja-JP" sz="1600" b="1" dirty="0">
                <a:latin typeface="+mj-ea"/>
                <a:ea typeface="+mj-ea"/>
              </a:rPr>
              <a:t>【</a:t>
            </a:r>
            <a:r>
              <a:rPr lang="ja-JP" altLang="en-US" sz="1600" b="1" dirty="0">
                <a:latin typeface="+mj-ea"/>
                <a:ea typeface="+mj-ea"/>
              </a:rPr>
              <a:t>舗装２次復旧の積み残し状況</a:t>
            </a:r>
            <a:r>
              <a:rPr lang="en-US" altLang="ja-JP" sz="1600" b="1" dirty="0">
                <a:latin typeface="+mj-ea"/>
                <a:ea typeface="+mj-ea"/>
              </a:rPr>
              <a:t>】</a:t>
            </a:r>
          </a:p>
          <a:p>
            <a:pPr marL="285750" indent="-285750">
              <a:lnSpc>
                <a:spcPts val="2000"/>
              </a:lnSpc>
              <a:buFont typeface="Arial" panose="020B0604020202020204" pitchFamily="34" charset="0"/>
              <a:buChar char="•"/>
            </a:pPr>
            <a:r>
              <a:rPr lang="en-US" altLang="ja-JP" sz="1600" dirty="0">
                <a:latin typeface="+mj-ea"/>
                <a:ea typeface="+mj-ea"/>
              </a:rPr>
              <a:t>CWO</a:t>
            </a:r>
            <a:r>
              <a:rPr lang="ja-JP" altLang="en-US" sz="1600" dirty="0">
                <a:latin typeface="+mj-ea"/>
                <a:ea typeface="+mj-ea"/>
              </a:rPr>
              <a:t>への包括委託を開始して以降、　現在、約</a:t>
            </a:r>
            <a:r>
              <a:rPr lang="en-US" altLang="ja-JP" sz="1600" dirty="0">
                <a:latin typeface="+mj-ea"/>
                <a:ea typeface="+mj-ea"/>
              </a:rPr>
              <a:t>3,500</a:t>
            </a:r>
            <a:r>
              <a:rPr lang="ja-JP" altLang="en-US" sz="1600" dirty="0">
                <a:latin typeface="+mj-ea"/>
                <a:ea typeface="+mj-ea"/>
              </a:rPr>
              <a:t>箇所で舗装</a:t>
            </a:r>
            <a:r>
              <a:rPr lang="en-US" altLang="ja-JP" sz="1600" dirty="0">
                <a:latin typeface="+mj-ea"/>
                <a:ea typeface="+mj-ea"/>
              </a:rPr>
              <a:t>2</a:t>
            </a:r>
            <a:r>
              <a:rPr lang="ja-JP" altLang="en-US" sz="1600" dirty="0">
                <a:latin typeface="+mj-ea"/>
                <a:ea typeface="+mj-ea"/>
              </a:rPr>
              <a:t>次復旧が未施工となっている。</a:t>
            </a:r>
            <a:endParaRPr lang="en-US" altLang="ja-JP" sz="1600" dirty="0">
              <a:latin typeface="+mj-ea"/>
              <a:ea typeface="+mj-ea"/>
            </a:endParaRPr>
          </a:p>
        </p:txBody>
      </p:sp>
      <p:sp>
        <p:nvSpPr>
          <p:cNvPr id="22" name="テキスト ボックス 21">
            <a:extLst>
              <a:ext uri="{FF2B5EF4-FFF2-40B4-BE49-F238E27FC236}">
                <a16:creationId xmlns:a16="http://schemas.microsoft.com/office/drawing/2014/main" id="{F6D43F2F-AC15-23CF-F80D-CAE94640ACCC}"/>
              </a:ext>
            </a:extLst>
          </p:cNvPr>
          <p:cNvSpPr txBox="1"/>
          <p:nvPr/>
        </p:nvSpPr>
        <p:spPr>
          <a:xfrm>
            <a:off x="5986249" y="4167037"/>
            <a:ext cx="4040977" cy="946093"/>
          </a:xfrm>
          <a:prstGeom prst="rect">
            <a:avLst/>
          </a:prstGeom>
          <a:noFill/>
          <a:ln>
            <a:solidFill>
              <a:schemeClr val="tx1">
                <a:alpha val="0"/>
              </a:schemeClr>
            </a:solidFill>
          </a:ln>
        </p:spPr>
        <p:txBody>
          <a:bodyPr wrap="square" rtlCol="0">
            <a:spAutoFit/>
          </a:bodyPr>
          <a:lstStyle/>
          <a:p>
            <a:pPr>
              <a:lnSpc>
                <a:spcPts val="2000"/>
              </a:lnSpc>
            </a:pPr>
            <a:r>
              <a:rPr lang="en-US" altLang="ja-JP" sz="1600" dirty="0">
                <a:latin typeface="+mj-ea"/>
                <a:ea typeface="+mj-ea"/>
              </a:rPr>
              <a:t>3,500</a:t>
            </a:r>
            <a:r>
              <a:rPr lang="ja-JP" altLang="en-US" sz="1600" dirty="0">
                <a:latin typeface="+mj-ea"/>
                <a:ea typeface="+mj-ea"/>
              </a:rPr>
              <a:t>箇所✖</a:t>
            </a:r>
            <a:r>
              <a:rPr lang="en-US" altLang="ja-JP" sz="1600" dirty="0">
                <a:latin typeface="+mj-ea"/>
                <a:ea typeface="+mj-ea"/>
              </a:rPr>
              <a:t>15m</a:t>
            </a:r>
            <a:r>
              <a:rPr lang="en-US" altLang="ja-JP" sz="1600" baseline="30000" dirty="0">
                <a:latin typeface="+mj-ea"/>
                <a:ea typeface="+mj-ea"/>
              </a:rPr>
              <a:t>2</a:t>
            </a:r>
            <a:r>
              <a:rPr lang="en-US" altLang="ja-JP" sz="1600" dirty="0">
                <a:latin typeface="+mj-ea"/>
                <a:ea typeface="+mj-ea"/>
              </a:rPr>
              <a:t>/</a:t>
            </a:r>
            <a:r>
              <a:rPr lang="ja-JP" altLang="en-US" sz="1600" dirty="0">
                <a:latin typeface="+mj-ea"/>
                <a:ea typeface="+mj-ea"/>
              </a:rPr>
              <a:t>箇所＝</a:t>
            </a:r>
            <a:r>
              <a:rPr lang="en-US" altLang="ja-JP" sz="1600" dirty="0">
                <a:latin typeface="+mj-ea"/>
                <a:ea typeface="+mj-ea"/>
              </a:rPr>
              <a:t>52,500m</a:t>
            </a:r>
            <a:r>
              <a:rPr lang="en-US" altLang="ja-JP" sz="1600" baseline="30000" dirty="0">
                <a:latin typeface="+mj-ea"/>
                <a:ea typeface="+mj-ea"/>
              </a:rPr>
              <a:t>2</a:t>
            </a:r>
          </a:p>
          <a:p>
            <a:endParaRPr lang="en-US" altLang="ja-JP" sz="700" dirty="0">
              <a:latin typeface="+mj-ea"/>
              <a:ea typeface="+mj-ea"/>
            </a:endParaRPr>
          </a:p>
          <a:p>
            <a:pPr>
              <a:lnSpc>
                <a:spcPts val="2000"/>
              </a:lnSpc>
            </a:pPr>
            <a:r>
              <a:rPr lang="en-US" altLang="ja-JP" sz="1600" dirty="0">
                <a:latin typeface="+mj-ea"/>
                <a:ea typeface="+mj-ea"/>
              </a:rPr>
              <a:t>52,500m</a:t>
            </a:r>
            <a:r>
              <a:rPr lang="en-US" altLang="ja-JP" sz="1600" baseline="30000" dirty="0">
                <a:latin typeface="+mj-ea"/>
                <a:ea typeface="+mj-ea"/>
              </a:rPr>
              <a:t>2</a:t>
            </a:r>
            <a:r>
              <a:rPr lang="en-US" altLang="ja-JP" sz="1600" dirty="0">
                <a:latin typeface="+mj-ea"/>
                <a:ea typeface="+mj-ea"/>
              </a:rPr>
              <a:t>/</a:t>
            </a:r>
            <a:r>
              <a:rPr lang="ja-JP" altLang="en-US" sz="1600" dirty="0">
                <a:latin typeface="+mj-ea"/>
                <a:ea typeface="+mj-ea"/>
              </a:rPr>
              <a:t>７年＝</a:t>
            </a:r>
            <a:r>
              <a:rPr lang="en-US" altLang="ja-JP" sz="1600" b="1" u="sng" dirty="0">
                <a:solidFill>
                  <a:srgbClr val="FF0000"/>
                </a:solidFill>
                <a:latin typeface="+mj-ea"/>
                <a:ea typeface="+mj-ea"/>
              </a:rPr>
              <a:t>7,500m</a:t>
            </a:r>
            <a:r>
              <a:rPr lang="en-US" altLang="ja-JP" sz="1600" b="1" u="sng" baseline="30000" dirty="0">
                <a:solidFill>
                  <a:srgbClr val="FF0000"/>
                </a:solidFill>
                <a:latin typeface="+mj-ea"/>
                <a:ea typeface="+mj-ea"/>
              </a:rPr>
              <a:t>2</a:t>
            </a:r>
            <a:r>
              <a:rPr lang="en-US" altLang="ja-JP" sz="1600" b="1" u="sng" dirty="0">
                <a:solidFill>
                  <a:srgbClr val="FF0000"/>
                </a:solidFill>
                <a:latin typeface="+mj-ea"/>
                <a:ea typeface="+mj-ea"/>
              </a:rPr>
              <a:t>/</a:t>
            </a:r>
            <a:r>
              <a:rPr lang="ja-JP" altLang="en-US" sz="1600" b="1" u="sng" dirty="0">
                <a:solidFill>
                  <a:srgbClr val="FF0000"/>
                </a:solidFill>
                <a:latin typeface="+mj-ea"/>
                <a:ea typeface="+mj-ea"/>
              </a:rPr>
              <a:t>年 が不足</a:t>
            </a:r>
            <a:endParaRPr lang="en-US" altLang="ja-JP" sz="1600" b="1" u="sng" dirty="0">
              <a:solidFill>
                <a:srgbClr val="FF0000"/>
              </a:solidFill>
              <a:latin typeface="+mj-ea"/>
              <a:ea typeface="+mj-ea"/>
            </a:endParaRPr>
          </a:p>
          <a:p>
            <a:pPr>
              <a:lnSpc>
                <a:spcPts val="2000"/>
              </a:lnSpc>
            </a:pPr>
            <a:r>
              <a:rPr lang="en-US" altLang="ja-JP" sz="1600" b="1" dirty="0">
                <a:solidFill>
                  <a:srgbClr val="FF0000"/>
                </a:solidFill>
                <a:latin typeface="+mj-ea"/>
                <a:ea typeface="+mj-ea"/>
              </a:rPr>
              <a:t>                         </a:t>
            </a:r>
            <a:r>
              <a:rPr lang="ja-JP" altLang="en-US" sz="1600" b="1" dirty="0">
                <a:solidFill>
                  <a:srgbClr val="FF0000"/>
                </a:solidFill>
                <a:latin typeface="+mj-ea"/>
                <a:ea typeface="+mj-ea"/>
              </a:rPr>
              <a:t>（約</a:t>
            </a:r>
            <a:r>
              <a:rPr lang="en-US" altLang="ja-JP" sz="1600" b="1" dirty="0">
                <a:solidFill>
                  <a:srgbClr val="FF0000"/>
                </a:solidFill>
                <a:latin typeface="+mj-ea"/>
                <a:ea typeface="+mj-ea"/>
              </a:rPr>
              <a:t>1.5</a:t>
            </a:r>
            <a:r>
              <a:rPr lang="ja-JP" altLang="en-US" sz="1600" b="1" dirty="0">
                <a:solidFill>
                  <a:srgbClr val="FF0000"/>
                </a:solidFill>
                <a:latin typeface="+mj-ea"/>
                <a:ea typeface="+mj-ea"/>
              </a:rPr>
              <a:t>億円</a:t>
            </a:r>
            <a:r>
              <a:rPr lang="en-US" altLang="ja-JP" sz="1600" b="1" dirty="0">
                <a:solidFill>
                  <a:srgbClr val="FF0000"/>
                </a:solidFill>
                <a:latin typeface="+mj-ea"/>
                <a:ea typeface="+mj-ea"/>
              </a:rPr>
              <a:t>/</a:t>
            </a:r>
            <a:r>
              <a:rPr lang="ja-JP" altLang="en-US" sz="1600" b="1" dirty="0">
                <a:solidFill>
                  <a:srgbClr val="FF0000"/>
                </a:solidFill>
                <a:latin typeface="+mj-ea"/>
                <a:ea typeface="+mj-ea"/>
              </a:rPr>
              <a:t>年）</a:t>
            </a:r>
            <a:endParaRPr lang="en-US" altLang="ja-JP" sz="1600" b="1" dirty="0">
              <a:solidFill>
                <a:srgbClr val="FF0000"/>
              </a:solidFill>
              <a:latin typeface="+mj-ea"/>
              <a:ea typeface="+mj-ea"/>
            </a:endParaRPr>
          </a:p>
        </p:txBody>
      </p:sp>
      <p:sp>
        <p:nvSpPr>
          <p:cNvPr id="23" name="二等辺三角形 22">
            <a:extLst>
              <a:ext uri="{FF2B5EF4-FFF2-40B4-BE49-F238E27FC236}">
                <a16:creationId xmlns:a16="http://schemas.microsoft.com/office/drawing/2014/main" id="{8153E692-293A-C078-A79C-7A00A9814517}"/>
              </a:ext>
            </a:extLst>
          </p:cNvPr>
          <p:cNvSpPr/>
          <p:nvPr/>
        </p:nvSpPr>
        <p:spPr>
          <a:xfrm flipV="1">
            <a:off x="6719455" y="5176424"/>
            <a:ext cx="2078181" cy="2736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044A3CC-28B1-440E-BEDD-FDBBCC59D0E9}"/>
              </a:ext>
            </a:extLst>
          </p:cNvPr>
          <p:cNvSpPr txBox="1"/>
          <p:nvPr/>
        </p:nvSpPr>
        <p:spPr>
          <a:xfrm>
            <a:off x="5850081" y="5486229"/>
            <a:ext cx="4007234" cy="1351332"/>
          </a:xfrm>
          <a:prstGeom prst="rect">
            <a:avLst/>
          </a:prstGeom>
          <a:noFill/>
          <a:ln>
            <a:solidFill>
              <a:schemeClr val="tx1">
                <a:alpha val="0"/>
              </a:schemeClr>
            </a:solidFill>
          </a:ln>
        </p:spPr>
        <p:txBody>
          <a:bodyPr wrap="square" rtlCol="0">
            <a:spAutoFit/>
          </a:bodyPr>
          <a:lstStyle/>
          <a:p>
            <a:pPr>
              <a:lnSpc>
                <a:spcPts val="2000"/>
              </a:lnSpc>
            </a:pPr>
            <a:r>
              <a:rPr lang="en-US" altLang="ja-JP" sz="1600" b="1" dirty="0">
                <a:latin typeface="+mj-ea"/>
                <a:ea typeface="+mj-ea"/>
              </a:rPr>
              <a:t>【</a:t>
            </a:r>
            <a:r>
              <a:rPr lang="ja-JP" altLang="en-US" sz="1600" b="1" dirty="0">
                <a:latin typeface="+mj-ea"/>
                <a:ea typeface="+mj-ea"/>
              </a:rPr>
              <a:t>対応策</a:t>
            </a:r>
            <a:r>
              <a:rPr lang="en-US" altLang="ja-JP" sz="1600" b="1" dirty="0">
                <a:latin typeface="+mj-ea"/>
                <a:ea typeface="+mj-ea"/>
              </a:rPr>
              <a:t>】</a:t>
            </a:r>
          </a:p>
          <a:p>
            <a:pPr marL="285750" indent="-285750">
              <a:lnSpc>
                <a:spcPts val="2000"/>
              </a:lnSpc>
              <a:buFont typeface="Arial" panose="020B0604020202020204" pitchFamily="34" charset="0"/>
              <a:buChar char="•"/>
            </a:pPr>
            <a:r>
              <a:rPr lang="ja-JP" altLang="en-US" sz="1600" dirty="0">
                <a:latin typeface="+mj-ea"/>
                <a:ea typeface="+mj-ea"/>
              </a:rPr>
              <a:t>年間業務量を不足分（</a:t>
            </a:r>
            <a:r>
              <a:rPr lang="en-US" altLang="ja-JP" sz="1600" dirty="0">
                <a:latin typeface="+mj-ea"/>
                <a:ea typeface="+mj-ea"/>
              </a:rPr>
              <a:t>7,500m</a:t>
            </a:r>
            <a:r>
              <a:rPr lang="en-US" altLang="ja-JP" sz="1600" baseline="30000" dirty="0">
                <a:latin typeface="+mj-ea"/>
                <a:ea typeface="+mj-ea"/>
              </a:rPr>
              <a:t>2</a:t>
            </a:r>
            <a:r>
              <a:rPr lang="en-US" altLang="ja-JP" sz="1600" dirty="0">
                <a:latin typeface="+mj-ea"/>
                <a:ea typeface="+mj-ea"/>
              </a:rPr>
              <a:t>/</a:t>
            </a:r>
            <a:r>
              <a:rPr lang="ja-JP" altLang="en-US" sz="1600" dirty="0">
                <a:latin typeface="+mj-ea"/>
                <a:ea typeface="+mj-ea"/>
              </a:rPr>
              <a:t>年）に見合う数量増を行う。</a:t>
            </a:r>
            <a:endParaRPr lang="en-US" altLang="ja-JP" sz="1600" dirty="0">
              <a:latin typeface="+mj-ea"/>
              <a:ea typeface="+mj-ea"/>
            </a:endParaRPr>
          </a:p>
          <a:p>
            <a:pPr marL="285750" indent="-285750">
              <a:lnSpc>
                <a:spcPts val="2000"/>
              </a:lnSpc>
              <a:buFont typeface="Arial" panose="020B0604020202020204" pitchFamily="34" charset="0"/>
              <a:buChar char="•"/>
            </a:pPr>
            <a:r>
              <a:rPr lang="ja-JP" altLang="en-US" sz="1600" dirty="0">
                <a:latin typeface="+mj-ea"/>
                <a:ea typeface="+mj-ea"/>
              </a:rPr>
              <a:t>未施工分（</a:t>
            </a:r>
            <a:r>
              <a:rPr lang="en-US" altLang="ja-JP" sz="1600" dirty="0">
                <a:latin typeface="+mj-ea"/>
                <a:ea typeface="+mj-ea"/>
              </a:rPr>
              <a:t>52,500m</a:t>
            </a:r>
            <a:r>
              <a:rPr lang="en-US" altLang="ja-JP" sz="1600" baseline="30000" dirty="0">
                <a:latin typeface="+mj-ea"/>
                <a:ea typeface="+mj-ea"/>
              </a:rPr>
              <a:t>2</a:t>
            </a:r>
            <a:r>
              <a:rPr lang="ja-JP" altLang="en-US" sz="1600" dirty="0">
                <a:latin typeface="+mj-ea"/>
                <a:ea typeface="+mj-ea"/>
              </a:rPr>
              <a:t>）を計画的に解消する。</a:t>
            </a:r>
            <a:endParaRPr lang="en-US" altLang="ja-JP" sz="1600" dirty="0">
              <a:latin typeface="+mj-ea"/>
              <a:ea typeface="+mj-ea"/>
            </a:endParaRPr>
          </a:p>
        </p:txBody>
      </p:sp>
      <p:sp>
        <p:nvSpPr>
          <p:cNvPr id="9" name="テキスト ボックス 8">
            <a:extLst>
              <a:ext uri="{FF2B5EF4-FFF2-40B4-BE49-F238E27FC236}">
                <a16:creationId xmlns:a16="http://schemas.microsoft.com/office/drawing/2014/main" id="{BF51065C-81B4-041D-B80B-73B27C83EF75}"/>
              </a:ext>
            </a:extLst>
          </p:cNvPr>
          <p:cNvSpPr txBox="1"/>
          <p:nvPr/>
        </p:nvSpPr>
        <p:spPr>
          <a:xfrm>
            <a:off x="1473200" y="3086017"/>
            <a:ext cx="914400" cy="307777"/>
          </a:xfrm>
          <a:prstGeom prst="rect">
            <a:avLst/>
          </a:prstGeom>
          <a:noFill/>
        </p:spPr>
        <p:txBody>
          <a:bodyPr wrap="square" rtlCol="0">
            <a:spAutoFit/>
          </a:bodyPr>
          <a:lstStyle/>
          <a:p>
            <a:r>
              <a:rPr kumimoji="1" lang="ja-JP" altLang="en-US" sz="1400" u="sng" dirty="0"/>
              <a:t>平面図</a:t>
            </a:r>
          </a:p>
        </p:txBody>
      </p:sp>
      <p:sp>
        <p:nvSpPr>
          <p:cNvPr id="10" name="テキスト ボックス 9">
            <a:extLst>
              <a:ext uri="{FF2B5EF4-FFF2-40B4-BE49-F238E27FC236}">
                <a16:creationId xmlns:a16="http://schemas.microsoft.com/office/drawing/2014/main" id="{1823117A-1438-1AD6-24CF-6DD83562D3EB}"/>
              </a:ext>
            </a:extLst>
          </p:cNvPr>
          <p:cNvSpPr txBox="1"/>
          <p:nvPr/>
        </p:nvSpPr>
        <p:spPr>
          <a:xfrm>
            <a:off x="4271241" y="3086018"/>
            <a:ext cx="914400" cy="307777"/>
          </a:xfrm>
          <a:prstGeom prst="rect">
            <a:avLst/>
          </a:prstGeom>
          <a:noFill/>
        </p:spPr>
        <p:txBody>
          <a:bodyPr wrap="square" rtlCol="0">
            <a:spAutoFit/>
          </a:bodyPr>
          <a:lstStyle/>
          <a:p>
            <a:r>
              <a:rPr kumimoji="1" lang="ja-JP" altLang="en-US" sz="1400" u="sng" dirty="0"/>
              <a:t>断面図</a:t>
            </a:r>
          </a:p>
        </p:txBody>
      </p:sp>
      <p:pic>
        <p:nvPicPr>
          <p:cNvPr id="2" name="図 1">
            <a:extLst>
              <a:ext uri="{FF2B5EF4-FFF2-40B4-BE49-F238E27FC236}">
                <a16:creationId xmlns:a16="http://schemas.microsoft.com/office/drawing/2014/main" id="{B8D460AE-1A0C-FEA7-8ABC-F000861431CE}"/>
              </a:ext>
            </a:extLst>
          </p:cNvPr>
          <p:cNvPicPr>
            <a:picLocks noChangeAspect="1"/>
          </p:cNvPicPr>
          <p:nvPr/>
        </p:nvPicPr>
        <p:blipFill>
          <a:blip r:embed="rId3"/>
          <a:stretch>
            <a:fillRect/>
          </a:stretch>
        </p:blipFill>
        <p:spPr>
          <a:xfrm>
            <a:off x="126194" y="3517265"/>
            <a:ext cx="3108256" cy="2229096"/>
          </a:xfrm>
          <a:prstGeom prst="rect">
            <a:avLst/>
          </a:prstGeom>
        </p:spPr>
      </p:pic>
      <p:pic>
        <p:nvPicPr>
          <p:cNvPr id="5" name="図 4">
            <a:extLst>
              <a:ext uri="{FF2B5EF4-FFF2-40B4-BE49-F238E27FC236}">
                <a16:creationId xmlns:a16="http://schemas.microsoft.com/office/drawing/2014/main" id="{CC8D5EEF-2914-900B-08ED-A18335463ADF}"/>
              </a:ext>
            </a:extLst>
          </p:cNvPr>
          <p:cNvPicPr>
            <a:picLocks noChangeAspect="1"/>
          </p:cNvPicPr>
          <p:nvPr/>
        </p:nvPicPr>
        <p:blipFill>
          <a:blip r:embed="rId4"/>
          <a:stretch>
            <a:fillRect/>
          </a:stretch>
        </p:blipFill>
        <p:spPr>
          <a:xfrm>
            <a:off x="3349744" y="3517265"/>
            <a:ext cx="2385043" cy="1715351"/>
          </a:xfrm>
          <a:prstGeom prst="rect">
            <a:avLst/>
          </a:prstGeom>
        </p:spPr>
      </p:pic>
      <p:pic>
        <p:nvPicPr>
          <p:cNvPr id="8" name="図 7">
            <a:extLst>
              <a:ext uri="{FF2B5EF4-FFF2-40B4-BE49-F238E27FC236}">
                <a16:creationId xmlns:a16="http://schemas.microsoft.com/office/drawing/2014/main" id="{11DB94C1-1302-1517-6861-60387CE69E64}"/>
              </a:ext>
            </a:extLst>
          </p:cNvPr>
          <p:cNvPicPr>
            <a:picLocks noChangeAspect="1"/>
          </p:cNvPicPr>
          <p:nvPr/>
        </p:nvPicPr>
        <p:blipFill>
          <a:blip r:embed="rId5"/>
          <a:stretch>
            <a:fillRect/>
          </a:stretch>
        </p:blipFill>
        <p:spPr>
          <a:xfrm>
            <a:off x="3301059" y="5026935"/>
            <a:ext cx="2463087" cy="1801133"/>
          </a:xfrm>
          <a:prstGeom prst="rect">
            <a:avLst/>
          </a:prstGeom>
        </p:spPr>
      </p:pic>
    </p:spTree>
    <p:extLst>
      <p:ext uri="{BB962C8B-B14F-4D97-AF65-F5344CB8AC3E}">
        <p14:creationId xmlns:p14="http://schemas.microsoft.com/office/powerpoint/2010/main" val="3971399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5BB85-F7AE-693E-7AF5-24306F626297}"/>
              </a:ext>
            </a:extLst>
          </p:cNvPr>
          <p:cNvSpPr>
            <a:spLocks noGrp="1"/>
          </p:cNvSpPr>
          <p:nvPr>
            <p:ph type="ctrTitle"/>
          </p:nvPr>
        </p:nvSpPr>
        <p:spPr>
          <a:xfrm>
            <a:off x="742950" y="1122364"/>
            <a:ext cx="8420100" cy="2306636"/>
          </a:xfrm>
        </p:spPr>
        <p:txBody>
          <a:bodyPr>
            <a:normAutofit/>
          </a:bodyPr>
          <a:lstStyle/>
          <a:p>
            <a:r>
              <a:rPr lang="ja-JP" altLang="en-US" sz="3600" dirty="0"/>
              <a:t>第三者事故の削減に向けた取組みについて</a:t>
            </a:r>
            <a:r>
              <a:rPr lang="ja-JP" altLang="en-US" sz="2800" dirty="0"/>
              <a:t>（取付管・マンホール蓋に対する改築更新の進め方）</a:t>
            </a:r>
            <a:br>
              <a:rPr lang="en-US" altLang="ja-JP" sz="2800" dirty="0"/>
            </a:br>
            <a:r>
              <a:rPr lang="ja-JP" altLang="en-US" sz="1800" dirty="0"/>
              <a:t>　</a:t>
            </a:r>
            <a:endParaRPr kumimoji="1" lang="ja-JP" altLang="en-US" sz="3600" dirty="0"/>
          </a:p>
        </p:txBody>
      </p:sp>
      <p:sp>
        <p:nvSpPr>
          <p:cNvPr id="3" name="字幕 2">
            <a:extLst>
              <a:ext uri="{FF2B5EF4-FFF2-40B4-BE49-F238E27FC236}">
                <a16:creationId xmlns:a16="http://schemas.microsoft.com/office/drawing/2014/main" id="{9D35F854-5601-1EFA-B8D1-EF0874602B41}"/>
              </a:ext>
            </a:extLst>
          </p:cNvPr>
          <p:cNvSpPr>
            <a:spLocks noGrp="1"/>
          </p:cNvSpPr>
          <p:nvPr>
            <p:ph type="subTitle" idx="1"/>
          </p:nvPr>
        </p:nvSpPr>
        <p:spPr>
          <a:xfrm>
            <a:off x="1362075" y="4396516"/>
            <a:ext cx="7429500" cy="1655762"/>
          </a:xfrm>
        </p:spPr>
        <p:txBody>
          <a:bodyPr/>
          <a:lstStyle/>
          <a:p>
            <a:r>
              <a:rPr kumimoji="1" lang="ja-JP" altLang="en-US" dirty="0"/>
              <a:t>大阪市建設局下水道部施設管理課</a:t>
            </a:r>
            <a:endParaRPr kumimoji="1" lang="en-US" altLang="ja-JP" dirty="0"/>
          </a:p>
          <a:p>
            <a:r>
              <a:rPr kumimoji="1" lang="ja-JP" altLang="en-US" dirty="0"/>
              <a:t>令和６年７月</a:t>
            </a:r>
            <a:endParaRPr kumimoji="1" lang="en-US" altLang="ja-JP" dirty="0"/>
          </a:p>
        </p:txBody>
      </p:sp>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C18DB-A5DF-4E0E-B815-FCD04A2C4B2C}" type="slidenum">
              <a:rPr kumimoji="1" lang="ja-JP" altLang="en-US" sz="1600" b="0" i="0" u="none" strike="noStrike" kern="1200" cap="none" spc="0" normalizeH="0" baseline="0" noProof="0" smtClean="0">
                <a:ln>
                  <a:noFill/>
                </a:ln>
                <a:solidFill>
                  <a:prstClr val="black"/>
                </a:solidFill>
                <a:effectLst/>
                <a:uLnTx/>
                <a:uFillTx/>
                <a:latin typeface="Segoe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1600" b="0" i="0" u="none" strike="noStrike" kern="1200" cap="none" spc="0" normalizeH="0" baseline="0" noProof="0">
              <a:ln>
                <a:noFill/>
              </a:ln>
              <a:solidFill>
                <a:prstClr val="black"/>
              </a:solidFill>
              <a:effectLst/>
              <a:uLnTx/>
              <a:uFillTx/>
              <a:latin typeface="Segoe UI"/>
              <a:ea typeface="Meiryo UI"/>
              <a:cs typeface="+mn-cs"/>
            </a:endParaRPr>
          </a:p>
        </p:txBody>
      </p:sp>
    </p:spTree>
    <p:extLst>
      <p:ext uri="{BB962C8B-B14F-4D97-AF65-F5344CB8AC3E}">
        <p14:creationId xmlns:p14="http://schemas.microsoft.com/office/powerpoint/2010/main" val="828045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2908" y="96839"/>
            <a:ext cx="950216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marL="0" marR="0" lvl="0" indent="0" algn="l" defTabSz="457200" rtl="0" eaLnBrk="1" fontAlgn="auto" latinLnBrk="0" hangingPunct="1">
              <a:lnSpc>
                <a:spcPts val="2194"/>
              </a:lnSpc>
              <a:spcBef>
                <a:spcPts val="0"/>
              </a:spcBef>
              <a:spcAft>
                <a:spcPts val="0"/>
              </a:spcAft>
              <a:buClrTx/>
              <a:buSzTx/>
              <a:buFontTx/>
              <a:buNone/>
              <a:tabLst/>
              <a:defRPr/>
            </a:pPr>
            <a:r>
              <a:rPr kumimoji="0" lang="ja-JP" altLang="en-US"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１　本市の有する課題</a:t>
            </a:r>
          </a:p>
          <a:p>
            <a:pPr marL="0" marR="0" lvl="0" indent="0" algn="l" defTabSz="457200" rtl="0" eaLnBrk="1" fontAlgn="auto" latinLnBrk="0" hangingPunct="1">
              <a:lnSpc>
                <a:spcPts val="2194"/>
              </a:lnSpc>
              <a:spcBef>
                <a:spcPts val="0"/>
              </a:spcBef>
              <a:spcAft>
                <a:spcPts val="0"/>
              </a:spcAft>
              <a:buClrTx/>
              <a:buSzTx/>
              <a:buFontTx/>
              <a:buNone/>
              <a:tabLst/>
              <a:defRPr/>
            </a:pPr>
            <a:endParaRPr kumimoji="0" lang="en-US" altLang="ja-JP"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7" name="スライド番号プレースホルダー 6">
            <a:extLst>
              <a:ext uri="{FF2B5EF4-FFF2-40B4-BE49-F238E27FC236}">
                <a16:creationId xmlns:a16="http://schemas.microsoft.com/office/drawing/2014/main" id="{F0869689-5547-FBE2-71C3-73B27D12E99F}"/>
              </a:ext>
            </a:extLst>
          </p:cNvPr>
          <p:cNvSpPr>
            <a:spLocks noGrp="1"/>
          </p:cNvSpPr>
          <p:nvPr>
            <p:ph type="sldNum" sz="quarter" idx="12"/>
          </p:nvPr>
        </p:nvSpPr>
        <p:spPr>
          <a:xfrm>
            <a:off x="7677150" y="6477931"/>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C18DB-A5DF-4E0E-B815-FCD04A2C4B2C}" type="slidenum">
              <a:rPr kumimoji="1" lang="ja-JP" altLang="en-US" sz="1600" b="0" i="0" u="none" strike="noStrike" kern="1200" cap="none" spc="0" normalizeH="0" baseline="0" noProof="0" smtClean="0">
                <a:ln>
                  <a:noFill/>
                </a:ln>
                <a:solidFill>
                  <a:prstClr val="black"/>
                </a:solidFill>
                <a:effectLst/>
                <a:uLnTx/>
                <a:uFillTx/>
                <a:latin typeface="Segoe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600" b="0" i="0" u="none" strike="noStrike" kern="1200" cap="none" spc="0" normalizeH="0" baseline="0" noProof="0" dirty="0">
              <a:ln>
                <a:noFill/>
              </a:ln>
              <a:solidFill>
                <a:prstClr val="black"/>
              </a:solidFill>
              <a:effectLst/>
              <a:uLnTx/>
              <a:uFillTx/>
              <a:latin typeface="Segoe UI"/>
              <a:ea typeface="Meiryo UI"/>
              <a:cs typeface="+mn-cs"/>
            </a:endParaRPr>
          </a:p>
        </p:txBody>
      </p:sp>
      <p:sp>
        <p:nvSpPr>
          <p:cNvPr id="4" name="タイトル 1">
            <a:extLst>
              <a:ext uri="{FF2B5EF4-FFF2-40B4-BE49-F238E27FC236}">
                <a16:creationId xmlns:a16="http://schemas.microsoft.com/office/drawing/2014/main" id="{C26D4374-7F08-2F3C-7937-3A8A84A0E150}"/>
              </a:ext>
            </a:extLst>
          </p:cNvPr>
          <p:cNvSpPr txBox="1">
            <a:spLocks/>
          </p:cNvSpPr>
          <p:nvPr/>
        </p:nvSpPr>
        <p:spPr>
          <a:xfrm>
            <a:off x="36454" y="629087"/>
            <a:ext cx="9833092" cy="1636594"/>
          </a:xfrm>
          <a:prstGeom prst="rect">
            <a:avLst/>
          </a:prstGeom>
          <a:noFill/>
          <a:ln>
            <a:solidFill>
              <a:schemeClr val="accent1">
                <a:alpha val="0"/>
              </a:schemeClr>
            </a:solidFill>
          </a:ln>
        </p:spPr>
        <p:txBody>
          <a:bodyPr vert="horz" lIns="91440" tIns="45720" rIns="91440" bIns="45720" rtlCol="0" anchor="t">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本市が有する課題</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p>
          <a:p>
            <a:pPr marL="285750" marR="0" lvl="0" indent="-285750" algn="l" defTabSz="6858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下水道管の改築工事は「開削工法」と「更生工法」の</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つに大別され、工期が短く、より安価となる　　　「更生工法」を採用するケースが多い状況にある。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285750" marR="0" lvl="0" indent="-285750" algn="l" defTabSz="6858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取付管、マンホール蓋の改築には掘削が必要となることから、「更生工法」により本管を改築する場合、　　　　　付属する取付管、マンホール蓋を未改築のまま取り残してきた。</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285750" marR="0" lvl="0" indent="-285750" algn="l" defTabSz="6858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その結果、</a:t>
            </a:r>
            <a:r>
              <a:rPr kumimoji="1" lang="ja-JP" altLang="en-US" sz="1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古い仕様の取付管や標準耐用年数を上回るマンホール蓋が多く存在</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している。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graphicFrame>
        <p:nvGraphicFramePr>
          <p:cNvPr id="2" name="表 6">
            <a:extLst>
              <a:ext uri="{FF2B5EF4-FFF2-40B4-BE49-F238E27FC236}">
                <a16:creationId xmlns:a16="http://schemas.microsoft.com/office/drawing/2014/main" id="{1086EAEC-C65B-7D47-CFE2-4E932A13F6CD}"/>
              </a:ext>
            </a:extLst>
          </p:cNvPr>
          <p:cNvGraphicFramePr>
            <a:graphicFrameLocks noGrp="1"/>
          </p:cNvGraphicFramePr>
          <p:nvPr/>
        </p:nvGraphicFramePr>
        <p:xfrm>
          <a:off x="72920" y="2620561"/>
          <a:ext cx="4608947" cy="2021832"/>
        </p:xfrm>
        <a:graphic>
          <a:graphicData uri="http://schemas.openxmlformats.org/drawingml/2006/table">
            <a:tbl>
              <a:tblPr firstRow="1" bandRow="1">
                <a:tableStyleId>{5940675A-B579-460E-94D1-54222C63F5DA}</a:tableStyleId>
              </a:tblPr>
              <a:tblGrid>
                <a:gridCol w="635584">
                  <a:extLst>
                    <a:ext uri="{9D8B030D-6E8A-4147-A177-3AD203B41FA5}">
                      <a16:colId xmlns:a16="http://schemas.microsoft.com/office/drawing/2014/main" val="11972095"/>
                    </a:ext>
                  </a:extLst>
                </a:gridCol>
                <a:gridCol w="1803654">
                  <a:extLst>
                    <a:ext uri="{9D8B030D-6E8A-4147-A177-3AD203B41FA5}">
                      <a16:colId xmlns:a16="http://schemas.microsoft.com/office/drawing/2014/main" val="1967813066"/>
                    </a:ext>
                  </a:extLst>
                </a:gridCol>
                <a:gridCol w="2169709">
                  <a:extLst>
                    <a:ext uri="{9D8B030D-6E8A-4147-A177-3AD203B41FA5}">
                      <a16:colId xmlns:a16="http://schemas.microsoft.com/office/drawing/2014/main" val="1683560637"/>
                    </a:ext>
                  </a:extLst>
                </a:gridCol>
              </a:tblGrid>
              <a:tr h="252729">
                <a:tc>
                  <a:txBody>
                    <a:bodyPr/>
                    <a:lstStyle/>
                    <a:p>
                      <a:pPr algn="ctr"/>
                      <a:r>
                        <a:rPr kumimoji="1" lang="ja-JP" altLang="en-US" sz="1050" b="0" dirty="0">
                          <a:latin typeface="Meiryo UI" panose="020B0604030504040204" pitchFamily="50" charset="-128"/>
                          <a:ea typeface="Meiryo UI" panose="020B0604030504040204" pitchFamily="50" charset="-128"/>
                        </a:rPr>
                        <a:t>本管</a:t>
                      </a:r>
                    </a:p>
                  </a:txBody>
                  <a:tcPr marL="84406" marR="84406" marT="42203" marB="42203" anchor="ctr">
                    <a:noFill/>
                  </a:tcPr>
                </a:tc>
                <a:tc>
                  <a:txBody>
                    <a:bodyPr/>
                    <a:lstStyle/>
                    <a:p>
                      <a:pPr algn="ctr"/>
                      <a:r>
                        <a:rPr kumimoji="1" lang="ja-JP" altLang="en-US" sz="1050" b="0" dirty="0">
                          <a:latin typeface="Meiryo UI" panose="020B0604030504040204" pitchFamily="50" charset="-128"/>
                          <a:ea typeface="Meiryo UI" panose="020B0604030504040204" pitchFamily="50" charset="-128"/>
                        </a:rPr>
                        <a:t>取付管</a:t>
                      </a:r>
                    </a:p>
                  </a:txBody>
                  <a:tcPr marL="84406" marR="84406" marT="42203" marB="42203" anchor="ctr">
                    <a:noFill/>
                  </a:tcPr>
                </a:tc>
                <a:tc>
                  <a:txBody>
                    <a:bodyPr/>
                    <a:lstStyle/>
                    <a:p>
                      <a:pPr algn="ctr"/>
                      <a:r>
                        <a:rPr kumimoji="1" lang="ja-JP" altLang="en-US" sz="1050" b="0" dirty="0">
                          <a:latin typeface="Meiryo UI" panose="020B0604030504040204" pitchFamily="50" charset="-128"/>
                          <a:ea typeface="Meiryo UI" panose="020B0604030504040204" pitchFamily="50" charset="-128"/>
                        </a:rPr>
                        <a:t>取付管数</a:t>
                      </a:r>
                    </a:p>
                  </a:txBody>
                  <a:tcPr marL="84406" marR="84406" marT="42203" marB="42203" anchor="ctr">
                    <a:noFill/>
                  </a:tcPr>
                </a:tc>
                <a:extLst>
                  <a:ext uri="{0D108BD9-81ED-4DB2-BD59-A6C34878D82A}">
                    <a16:rowId xmlns:a16="http://schemas.microsoft.com/office/drawing/2014/main" val="1099058"/>
                  </a:ext>
                </a:extLst>
              </a:tr>
              <a:tr h="252729">
                <a:tc rowSpan="3">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未改築</a:t>
                      </a:r>
                    </a:p>
                  </a:txBody>
                  <a:tcPr marL="84406" marR="84406" marT="42203" marB="42203" anchor="ctr">
                    <a:no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陶管　</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ヤーン継手</a:t>
                      </a:r>
                      <a:r>
                        <a:rPr kumimoji="1" lang="en-US" altLang="ja-JP" sz="1050" b="0" dirty="0">
                          <a:solidFill>
                            <a:schemeClr val="tx1"/>
                          </a:solidFill>
                          <a:latin typeface="Meiryo UI" panose="020B0604030504040204" pitchFamily="50" charset="-128"/>
                          <a:ea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no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約</a:t>
                      </a:r>
                      <a:r>
                        <a:rPr kumimoji="1" lang="en-US" altLang="ja-JP" sz="1050" b="0" dirty="0">
                          <a:solidFill>
                            <a:schemeClr val="tx1"/>
                          </a:solidFill>
                          <a:latin typeface="Meiryo UI" panose="020B0604030504040204" pitchFamily="50" charset="-128"/>
                          <a:ea typeface="Meiryo UI" panose="020B0604030504040204" pitchFamily="50" charset="-128"/>
                        </a:rPr>
                        <a:t>32</a:t>
                      </a:r>
                      <a:r>
                        <a:rPr kumimoji="1" lang="ja-JP" altLang="en-US" sz="1050" b="0" dirty="0">
                          <a:solidFill>
                            <a:schemeClr val="tx1"/>
                          </a:solidFill>
                          <a:latin typeface="Meiryo UI" panose="020B0604030504040204" pitchFamily="50" charset="-128"/>
                          <a:ea typeface="Meiryo UI" panose="020B0604030504040204" pitchFamily="50" charset="-128"/>
                        </a:rPr>
                        <a:t>万か所　</a:t>
                      </a:r>
                      <a:r>
                        <a:rPr kumimoji="1" lang="en-US" altLang="ja-JP" sz="1050" b="0" dirty="0">
                          <a:solidFill>
                            <a:schemeClr val="tx1"/>
                          </a:solidFill>
                          <a:latin typeface="Meiryo UI" panose="020B0604030504040204" pitchFamily="50" charset="-128"/>
                          <a:ea typeface="Meiryo UI" panose="020B0604030504040204" pitchFamily="50" charset="-128"/>
                        </a:rPr>
                        <a:t>【51</a:t>
                      </a: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en-US" altLang="ja-JP" sz="1050" b="0" dirty="0">
                          <a:solidFill>
                            <a:schemeClr val="tx1"/>
                          </a:solidFill>
                          <a:latin typeface="Meiryo UI" panose="020B0604030504040204" pitchFamily="50" charset="-128"/>
                          <a:ea typeface="Meiryo UI" panose="020B0604030504040204" pitchFamily="50" charset="-128"/>
                        </a:rPr>
                        <a:t>】</a:t>
                      </a:r>
                    </a:p>
                  </a:txBody>
                  <a:tcPr marL="84406" marR="84406" marT="42203" marB="42203" anchor="ctr">
                    <a:noFill/>
                  </a:tcPr>
                </a:tc>
                <a:extLst>
                  <a:ext uri="{0D108BD9-81ED-4DB2-BD59-A6C34878D82A}">
                    <a16:rowId xmlns:a16="http://schemas.microsoft.com/office/drawing/2014/main" val="3199399616"/>
                  </a:ext>
                </a:extLst>
              </a:tr>
              <a:tr h="252729">
                <a:tc vMerge="1">
                  <a:txBody>
                    <a:bodyPr/>
                    <a:lstStyle/>
                    <a:p>
                      <a:endParaRPr kumimoji="1" lang="ja-JP" altLang="en-US"/>
                    </a:p>
                  </a:txBody>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陶管　</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ゴム継手</a:t>
                      </a:r>
                      <a:r>
                        <a:rPr kumimoji="1" lang="en-US" altLang="ja-JP" sz="1050" b="0" dirty="0">
                          <a:solidFill>
                            <a:schemeClr val="tx1"/>
                          </a:solidFill>
                          <a:latin typeface="Meiryo UI" panose="020B0604030504040204" pitchFamily="50" charset="-128"/>
                          <a:ea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no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約</a:t>
                      </a:r>
                      <a:r>
                        <a:rPr kumimoji="1" lang="en-US" altLang="ja-JP" sz="1050" b="0" dirty="0">
                          <a:solidFill>
                            <a:schemeClr val="tx1"/>
                          </a:solidFill>
                          <a:latin typeface="Meiryo UI" panose="020B0604030504040204" pitchFamily="50" charset="-128"/>
                          <a:ea typeface="Meiryo UI" panose="020B0604030504040204" pitchFamily="50" charset="-128"/>
                        </a:rPr>
                        <a:t>14</a:t>
                      </a:r>
                      <a:r>
                        <a:rPr kumimoji="1" lang="ja-JP" altLang="en-US" sz="1050" b="0" dirty="0">
                          <a:solidFill>
                            <a:schemeClr val="tx1"/>
                          </a:solidFill>
                          <a:latin typeface="Meiryo UI" panose="020B0604030504040204" pitchFamily="50" charset="-128"/>
                          <a:ea typeface="Meiryo UI" panose="020B0604030504040204" pitchFamily="50" charset="-128"/>
                        </a:rPr>
                        <a:t>万か所　</a:t>
                      </a:r>
                      <a:r>
                        <a:rPr kumimoji="1" lang="en-US" altLang="ja-JP" sz="1050" b="0" dirty="0">
                          <a:solidFill>
                            <a:schemeClr val="tx1"/>
                          </a:solidFill>
                          <a:latin typeface="Meiryo UI" panose="020B0604030504040204" pitchFamily="50" charset="-128"/>
                          <a:ea typeface="Meiryo UI" panose="020B0604030504040204" pitchFamily="50" charset="-128"/>
                        </a:rPr>
                        <a:t>【22</a:t>
                      </a: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en-US" altLang="ja-JP" sz="1050" b="0" dirty="0">
                          <a:solidFill>
                            <a:schemeClr val="tx1"/>
                          </a:solidFill>
                          <a:latin typeface="Meiryo UI" panose="020B0604030504040204" pitchFamily="50" charset="-128"/>
                          <a:ea typeface="Meiryo UI" panose="020B0604030504040204" pitchFamily="50" charset="-128"/>
                        </a:rPr>
                        <a:t>】</a:t>
                      </a:r>
                    </a:p>
                  </a:txBody>
                  <a:tcPr marL="84406" marR="84406" marT="42203" marB="42203" anchor="ctr">
                    <a:noFill/>
                  </a:tcPr>
                </a:tc>
                <a:extLst>
                  <a:ext uri="{0D108BD9-81ED-4DB2-BD59-A6C34878D82A}">
                    <a16:rowId xmlns:a16="http://schemas.microsoft.com/office/drawing/2014/main" val="1284372282"/>
                  </a:ext>
                </a:extLst>
              </a:tr>
              <a:tr h="252729">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塩ビ管　</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改築不要</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no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約６万か所　</a:t>
                      </a:r>
                      <a:r>
                        <a:rPr kumimoji="1" lang="en-US" altLang="ja-JP" sz="1050" b="0" dirty="0">
                          <a:solidFill>
                            <a:schemeClr val="tx1"/>
                          </a:solidFill>
                          <a:latin typeface="Meiryo UI" panose="020B0604030504040204" pitchFamily="50" charset="-128"/>
                          <a:ea typeface="Meiryo UI" panose="020B0604030504040204" pitchFamily="50" charset="-128"/>
                        </a:rPr>
                        <a:t>【10</a:t>
                      </a: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en-US" altLang="ja-JP" sz="1050" b="0" dirty="0">
                          <a:solidFill>
                            <a:schemeClr val="tx1"/>
                          </a:solidFill>
                          <a:latin typeface="Meiryo UI" panose="020B0604030504040204" pitchFamily="50" charset="-128"/>
                          <a:ea typeface="Meiryo UI" panose="020B0604030504040204" pitchFamily="50" charset="-128"/>
                        </a:rPr>
                        <a:t>】</a:t>
                      </a:r>
                    </a:p>
                  </a:txBody>
                  <a:tcPr marL="84406" marR="84406" marT="42203" marB="42203" anchor="ctr">
                    <a:noFill/>
                  </a:tcPr>
                </a:tc>
                <a:extLst>
                  <a:ext uri="{0D108BD9-81ED-4DB2-BD59-A6C34878D82A}">
                    <a16:rowId xmlns:a16="http://schemas.microsoft.com/office/drawing/2014/main" val="3677592325"/>
                  </a:ext>
                </a:extLst>
              </a:tr>
              <a:tr h="252729">
                <a:tc rowSpan="2">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更生済</a:t>
                      </a:r>
                    </a:p>
                  </a:txBody>
                  <a:tcPr marL="84406" marR="84406" marT="42203" marB="42203"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陶管　</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ヤーン継手</a:t>
                      </a:r>
                      <a:r>
                        <a:rPr kumimoji="1" lang="en-US" altLang="ja-JP" sz="1050" b="0" dirty="0">
                          <a:solidFill>
                            <a:schemeClr val="tx1"/>
                          </a:solidFill>
                          <a:latin typeface="Meiryo UI" panose="020B0604030504040204" pitchFamily="50" charset="-128"/>
                          <a:ea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solidFill>
                      <a:srgbClr val="FFFF00"/>
                    </a:solid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約３万か所　</a:t>
                      </a:r>
                      <a:r>
                        <a:rPr kumimoji="1" lang="en-US" altLang="ja-JP" sz="1050" b="0" dirty="0">
                          <a:solidFill>
                            <a:schemeClr val="tx1"/>
                          </a:solidFill>
                          <a:latin typeface="Meiryo UI" panose="020B0604030504040204" pitchFamily="50" charset="-128"/>
                          <a:ea typeface="Meiryo UI" panose="020B0604030504040204" pitchFamily="50" charset="-128"/>
                        </a:rPr>
                        <a:t>【 5</a:t>
                      </a: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en-US" altLang="ja-JP" sz="1050" b="0" dirty="0">
                          <a:solidFill>
                            <a:schemeClr val="tx1"/>
                          </a:solidFill>
                          <a:latin typeface="Meiryo UI" panose="020B0604030504040204" pitchFamily="50" charset="-128"/>
                          <a:ea typeface="Meiryo UI" panose="020B0604030504040204" pitchFamily="50" charset="-128"/>
                        </a:rPr>
                        <a:t>】</a:t>
                      </a:r>
                    </a:p>
                  </a:txBody>
                  <a:tcPr marL="84406" marR="84406" marT="42203" marB="42203" anchor="ctr">
                    <a:solidFill>
                      <a:srgbClr val="FFFF00"/>
                    </a:solidFill>
                  </a:tcPr>
                </a:tc>
                <a:extLst>
                  <a:ext uri="{0D108BD9-81ED-4DB2-BD59-A6C34878D82A}">
                    <a16:rowId xmlns:a16="http://schemas.microsoft.com/office/drawing/2014/main" val="1844081968"/>
                  </a:ext>
                </a:extLst>
              </a:tr>
              <a:tr h="252729">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陶管　</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ゴム継手</a:t>
                      </a:r>
                      <a:r>
                        <a:rPr kumimoji="1" lang="en-US" altLang="ja-JP" sz="1050" b="0" dirty="0">
                          <a:solidFill>
                            <a:schemeClr val="tx1"/>
                          </a:solidFill>
                          <a:latin typeface="Meiryo UI" panose="020B0604030504040204" pitchFamily="50" charset="-128"/>
                          <a:ea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solidFill>
                      <a:srgbClr val="FFFF00"/>
                    </a:solid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約</a:t>
                      </a:r>
                      <a:r>
                        <a:rPr kumimoji="1" lang="en-US" altLang="ja-JP" sz="1050" b="0" dirty="0">
                          <a:solidFill>
                            <a:schemeClr val="tx1"/>
                          </a:solidFill>
                          <a:latin typeface="Meiryo UI" panose="020B0604030504040204" pitchFamily="50" charset="-128"/>
                          <a:ea typeface="Meiryo UI" panose="020B0604030504040204" pitchFamily="50" charset="-128"/>
                        </a:rPr>
                        <a:t>0.5</a:t>
                      </a:r>
                      <a:r>
                        <a:rPr kumimoji="1" lang="ja-JP" altLang="en-US" sz="1050" b="0" dirty="0">
                          <a:solidFill>
                            <a:schemeClr val="tx1"/>
                          </a:solidFill>
                          <a:latin typeface="Meiryo UI" panose="020B0604030504040204" pitchFamily="50" charset="-128"/>
                          <a:ea typeface="Meiryo UI" panose="020B0604030504040204" pitchFamily="50" charset="-128"/>
                        </a:rPr>
                        <a:t>万か所　</a:t>
                      </a:r>
                      <a:r>
                        <a:rPr kumimoji="1" lang="en-US" altLang="ja-JP" sz="1050" b="0" dirty="0">
                          <a:solidFill>
                            <a:schemeClr val="tx1"/>
                          </a:solidFill>
                          <a:latin typeface="Meiryo UI" panose="020B0604030504040204" pitchFamily="50" charset="-128"/>
                          <a:ea typeface="Meiryo UI" panose="020B0604030504040204" pitchFamily="50" charset="-128"/>
                        </a:rPr>
                        <a:t>【 1</a:t>
                      </a: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en-US" altLang="ja-JP" sz="1050" b="0" dirty="0">
                          <a:solidFill>
                            <a:schemeClr val="tx1"/>
                          </a:solidFill>
                          <a:latin typeface="Meiryo UI" panose="020B0604030504040204" pitchFamily="50" charset="-128"/>
                          <a:ea typeface="Meiryo UI" panose="020B0604030504040204" pitchFamily="50" charset="-128"/>
                        </a:rPr>
                        <a:t>】</a:t>
                      </a:r>
                    </a:p>
                  </a:txBody>
                  <a:tcPr marL="84406" marR="84406" marT="42203" marB="42203" anchor="ctr">
                    <a:solidFill>
                      <a:srgbClr val="FFFF00"/>
                    </a:solidFill>
                  </a:tcPr>
                </a:tc>
                <a:extLst>
                  <a:ext uri="{0D108BD9-81ED-4DB2-BD59-A6C34878D82A}">
                    <a16:rowId xmlns:a16="http://schemas.microsoft.com/office/drawing/2014/main" val="797492769"/>
                  </a:ext>
                </a:extLst>
              </a:tr>
              <a:tr h="252729">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改築済</a:t>
                      </a:r>
                    </a:p>
                  </a:txBody>
                  <a:tcPr marL="84406" marR="84406" marT="42203" marB="42203" anchor="ctr">
                    <a:no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塩ビ管　</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改築済</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no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約７万か所　</a:t>
                      </a:r>
                      <a:r>
                        <a:rPr kumimoji="1" lang="en-US" altLang="ja-JP" sz="1050" b="0" dirty="0">
                          <a:solidFill>
                            <a:schemeClr val="tx1"/>
                          </a:solidFill>
                          <a:latin typeface="Meiryo UI" panose="020B0604030504040204" pitchFamily="50" charset="-128"/>
                          <a:ea typeface="Meiryo UI" panose="020B0604030504040204" pitchFamily="50" charset="-128"/>
                        </a:rPr>
                        <a:t>【11</a:t>
                      </a: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en-US" altLang="ja-JP" sz="1050" b="0" dirty="0">
                          <a:solidFill>
                            <a:schemeClr val="tx1"/>
                          </a:solidFill>
                          <a:latin typeface="Meiryo UI" panose="020B0604030504040204" pitchFamily="50" charset="-128"/>
                          <a:ea typeface="Meiryo UI" panose="020B0604030504040204" pitchFamily="50" charset="-128"/>
                        </a:rPr>
                        <a:t>】</a:t>
                      </a:r>
                    </a:p>
                  </a:txBody>
                  <a:tcPr marL="84406" marR="84406" marT="42203" marB="42203" anchor="ctr">
                    <a:noFill/>
                  </a:tcPr>
                </a:tc>
                <a:extLst>
                  <a:ext uri="{0D108BD9-81ED-4DB2-BD59-A6C34878D82A}">
                    <a16:rowId xmlns:a16="http://schemas.microsoft.com/office/drawing/2014/main" val="3846954128"/>
                  </a:ext>
                </a:extLst>
              </a:tr>
              <a:tr h="252729">
                <a:tc gridSpan="2">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計</a:t>
                      </a:r>
                    </a:p>
                  </a:txBody>
                  <a:tcPr marL="84406" marR="84406" marT="42203" marB="42203" anchor="ctr">
                    <a:noFill/>
                  </a:tcPr>
                </a:tc>
                <a:tc hMerge="1">
                  <a:txBody>
                    <a:bodyPr/>
                    <a:lstStyle/>
                    <a:p>
                      <a:pPr algn="ct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no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約</a:t>
                      </a:r>
                      <a:r>
                        <a:rPr kumimoji="1" lang="en-US" altLang="ja-JP" sz="1050" b="0" dirty="0">
                          <a:solidFill>
                            <a:schemeClr val="tx1"/>
                          </a:solidFill>
                          <a:latin typeface="Meiryo UI" panose="020B0604030504040204" pitchFamily="50" charset="-128"/>
                          <a:ea typeface="Meiryo UI" panose="020B0604030504040204" pitchFamily="50" charset="-128"/>
                        </a:rPr>
                        <a:t>62.5</a:t>
                      </a:r>
                      <a:r>
                        <a:rPr kumimoji="1" lang="ja-JP" altLang="en-US" sz="1050" b="0" dirty="0">
                          <a:solidFill>
                            <a:schemeClr val="tx1"/>
                          </a:solidFill>
                          <a:latin typeface="Meiryo UI" panose="020B0604030504040204" pitchFamily="50" charset="-128"/>
                          <a:ea typeface="Meiryo UI" panose="020B0604030504040204" pitchFamily="50" charset="-128"/>
                        </a:rPr>
                        <a:t>万か所</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noFill/>
                  </a:tcPr>
                </a:tc>
                <a:extLst>
                  <a:ext uri="{0D108BD9-81ED-4DB2-BD59-A6C34878D82A}">
                    <a16:rowId xmlns:a16="http://schemas.microsoft.com/office/drawing/2014/main" val="4261216955"/>
                  </a:ext>
                </a:extLst>
              </a:tr>
            </a:tbl>
          </a:graphicData>
        </a:graphic>
      </p:graphicFrame>
      <p:sp>
        <p:nvSpPr>
          <p:cNvPr id="18" name="テキスト ボックス 17">
            <a:extLst>
              <a:ext uri="{FF2B5EF4-FFF2-40B4-BE49-F238E27FC236}">
                <a16:creationId xmlns:a16="http://schemas.microsoft.com/office/drawing/2014/main" id="{35B2A3FA-36D0-5B1F-B28D-1AD943C05ECE}"/>
              </a:ext>
            </a:extLst>
          </p:cNvPr>
          <p:cNvSpPr txBox="1"/>
          <p:nvPr/>
        </p:nvSpPr>
        <p:spPr>
          <a:xfrm>
            <a:off x="121666" y="5232776"/>
            <a:ext cx="2652139" cy="1169551"/>
          </a:xfrm>
          <a:prstGeom prst="rect">
            <a:avLst/>
          </a:prstGeom>
          <a:noFill/>
        </p:spPr>
        <p:txBody>
          <a:bodyPr wrap="square"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注）中でも、ヤーン</a:t>
            </a: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継手部</a:t>
            </a:r>
            <a:r>
              <a:rPr kumimoji="0" lang="ja-JP" altLang="en-US" sz="1400" b="0" i="0" u="none" strike="noStrike" kern="1200" cap="none" spc="0" normalizeH="0" baseline="0" noProof="0" dirty="0">
                <a:ln>
                  <a:noFill/>
                </a:ln>
                <a:solidFill>
                  <a:prstClr val="black"/>
                </a:solidFill>
                <a:effectLst/>
                <a:uLnTx/>
                <a:uFillTx/>
                <a:latin typeface="Segoe UI"/>
                <a:ea typeface="Meiryo UI"/>
                <a:cs typeface="+mn-cs"/>
              </a:rPr>
              <a:t>（解縄装着後、モルタル充填）は、　止水性が低く、土砂を取り込むリスクが一層高いため、早期の　対策が必要</a:t>
            </a:r>
            <a:r>
              <a:rPr kumimoji="1" lang="ja-JP" altLang="en-US" sz="1400" b="0" i="0" u="none" strike="noStrike" kern="1200" cap="none" spc="0" normalizeH="0" baseline="0" noProof="0" dirty="0">
                <a:ln>
                  <a:noFill/>
                </a:ln>
                <a:solidFill>
                  <a:prstClr val="black"/>
                </a:solidFill>
                <a:effectLst/>
                <a:uLnTx/>
                <a:uFillTx/>
                <a:latin typeface="Segoe UI"/>
                <a:ea typeface="Meiryo UI"/>
                <a:cs typeface="+mn-cs"/>
              </a:rPr>
              <a:t>。</a:t>
            </a:r>
          </a:p>
        </p:txBody>
      </p:sp>
      <p:sp>
        <p:nvSpPr>
          <p:cNvPr id="20" name="タイトル 1">
            <a:extLst>
              <a:ext uri="{FF2B5EF4-FFF2-40B4-BE49-F238E27FC236}">
                <a16:creationId xmlns:a16="http://schemas.microsoft.com/office/drawing/2014/main" id="{A741293F-A601-8684-CE10-36CD53CA4BBB}"/>
              </a:ext>
            </a:extLst>
          </p:cNvPr>
          <p:cNvSpPr txBox="1">
            <a:spLocks/>
          </p:cNvSpPr>
          <p:nvPr/>
        </p:nvSpPr>
        <p:spPr>
          <a:xfrm>
            <a:off x="16110" y="2229484"/>
            <a:ext cx="4137980" cy="430259"/>
          </a:xfrm>
          <a:prstGeom prst="rect">
            <a:avLst/>
          </a:prstGeom>
          <a:noFill/>
          <a:ln>
            <a:solidFill>
              <a:schemeClr val="accent1">
                <a:alpha val="0"/>
              </a:schemeClr>
            </a:solidFill>
          </a:ln>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○施設保有状況（取付管）</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sp>
        <p:nvSpPr>
          <p:cNvPr id="5" name="テキスト ボックス 4">
            <a:extLst>
              <a:ext uri="{FF2B5EF4-FFF2-40B4-BE49-F238E27FC236}">
                <a16:creationId xmlns:a16="http://schemas.microsoft.com/office/drawing/2014/main" id="{B902D0E3-EB8D-2507-C873-D08190749559}"/>
              </a:ext>
            </a:extLst>
          </p:cNvPr>
          <p:cNvSpPr txBox="1"/>
          <p:nvPr/>
        </p:nvSpPr>
        <p:spPr>
          <a:xfrm>
            <a:off x="4851943" y="5596156"/>
            <a:ext cx="2619052" cy="738664"/>
          </a:xfrm>
          <a:prstGeom prst="rect">
            <a:avLst/>
          </a:prstGeom>
          <a:noFill/>
        </p:spPr>
        <p:txBody>
          <a:bodyPr wrap="square" rtlCol="0">
            <a:spAutoFit/>
          </a:bodyPr>
          <a:lstStyle/>
          <a:p>
            <a:pPr marL="271463" marR="0" lvl="0" indent="-27146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注）マンホール蓋跳ね上げによる事故は、すべて蓋裏蝶番タイプで発生している</a:t>
            </a:r>
            <a:r>
              <a:rPr kumimoji="0" lang="ja-JP" altLang="en-US" sz="1400" b="0" i="0" u="none" strike="noStrike" kern="1200" cap="none" spc="0" normalizeH="0" baseline="0" noProof="0" dirty="0">
                <a:ln>
                  <a:noFill/>
                </a:ln>
                <a:solidFill>
                  <a:prstClr val="black"/>
                </a:solidFill>
                <a:effectLst/>
                <a:uLnTx/>
                <a:uFillTx/>
                <a:latin typeface="Segoe UI"/>
                <a:ea typeface="Meiryo UI"/>
                <a:cs typeface="+mn-cs"/>
              </a:rPr>
              <a:t>。</a:t>
            </a:r>
            <a:endParaRPr kumimoji="1" lang="ja-JP" altLang="en-US" sz="1400" b="0" i="0" u="none" strike="noStrike" kern="1200" cap="none" spc="0" normalizeH="0" baseline="0" noProof="0" dirty="0">
              <a:ln>
                <a:noFill/>
              </a:ln>
              <a:solidFill>
                <a:prstClr val="black"/>
              </a:solidFill>
              <a:effectLst/>
              <a:uLnTx/>
              <a:uFillTx/>
              <a:latin typeface="Segoe UI"/>
              <a:ea typeface="Meiryo UI"/>
              <a:cs typeface="+mn-cs"/>
            </a:endParaRPr>
          </a:p>
        </p:txBody>
      </p:sp>
      <p:sp>
        <p:nvSpPr>
          <p:cNvPr id="11" name="タイトル 1">
            <a:extLst>
              <a:ext uri="{FF2B5EF4-FFF2-40B4-BE49-F238E27FC236}">
                <a16:creationId xmlns:a16="http://schemas.microsoft.com/office/drawing/2014/main" id="{91A06B0C-983D-EA9A-C71E-B5205B627530}"/>
              </a:ext>
            </a:extLst>
          </p:cNvPr>
          <p:cNvSpPr txBox="1">
            <a:spLocks/>
          </p:cNvSpPr>
          <p:nvPr/>
        </p:nvSpPr>
        <p:spPr>
          <a:xfrm>
            <a:off x="4720526" y="2240067"/>
            <a:ext cx="4137980" cy="430259"/>
          </a:xfrm>
          <a:prstGeom prst="rect">
            <a:avLst/>
          </a:prstGeom>
          <a:noFill/>
          <a:ln>
            <a:solidFill>
              <a:schemeClr val="accent1">
                <a:alpha val="0"/>
              </a:schemeClr>
            </a:solidFill>
          </a:ln>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○施設保有状況（マンホール蓋）</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pic>
        <p:nvPicPr>
          <p:cNvPr id="25" name="図 24">
            <a:extLst>
              <a:ext uri="{FF2B5EF4-FFF2-40B4-BE49-F238E27FC236}">
                <a16:creationId xmlns:a16="http://schemas.microsoft.com/office/drawing/2014/main" id="{42BC7082-73AC-1A2D-4902-6C2FE0F980D7}"/>
              </a:ext>
            </a:extLst>
          </p:cNvPr>
          <p:cNvPicPr>
            <a:picLocks noChangeAspect="1"/>
          </p:cNvPicPr>
          <p:nvPr/>
        </p:nvPicPr>
        <p:blipFill>
          <a:blip r:embed="rId3"/>
          <a:stretch>
            <a:fillRect/>
          </a:stretch>
        </p:blipFill>
        <p:spPr>
          <a:xfrm>
            <a:off x="2812192" y="4685469"/>
            <a:ext cx="1844651" cy="1677377"/>
          </a:xfrm>
          <a:prstGeom prst="rect">
            <a:avLst/>
          </a:prstGeom>
        </p:spPr>
      </p:pic>
      <p:pic>
        <p:nvPicPr>
          <p:cNvPr id="9" name="図 8">
            <a:extLst>
              <a:ext uri="{FF2B5EF4-FFF2-40B4-BE49-F238E27FC236}">
                <a16:creationId xmlns:a16="http://schemas.microsoft.com/office/drawing/2014/main" id="{13B72CE3-A6F5-54AC-4E95-66D0FE6BD0A9}"/>
              </a:ext>
            </a:extLst>
          </p:cNvPr>
          <p:cNvPicPr>
            <a:picLocks noChangeAspect="1"/>
          </p:cNvPicPr>
          <p:nvPr/>
        </p:nvPicPr>
        <p:blipFill>
          <a:blip r:embed="rId4"/>
          <a:stretch>
            <a:fillRect/>
          </a:stretch>
        </p:blipFill>
        <p:spPr>
          <a:xfrm>
            <a:off x="7603510" y="5657773"/>
            <a:ext cx="854754" cy="728312"/>
          </a:xfrm>
          <a:prstGeom prst="rect">
            <a:avLst/>
          </a:prstGeom>
        </p:spPr>
      </p:pic>
      <p:pic>
        <p:nvPicPr>
          <p:cNvPr id="10" name="図 9">
            <a:extLst>
              <a:ext uri="{FF2B5EF4-FFF2-40B4-BE49-F238E27FC236}">
                <a16:creationId xmlns:a16="http://schemas.microsoft.com/office/drawing/2014/main" id="{640CE000-0550-3A5B-47EA-85F76ACEB27E}"/>
              </a:ext>
            </a:extLst>
          </p:cNvPr>
          <p:cNvPicPr>
            <a:picLocks noChangeAspect="1"/>
          </p:cNvPicPr>
          <p:nvPr/>
        </p:nvPicPr>
        <p:blipFill>
          <a:blip r:embed="rId5"/>
          <a:stretch>
            <a:fillRect/>
          </a:stretch>
        </p:blipFill>
        <p:spPr>
          <a:xfrm flipV="1">
            <a:off x="8636428" y="5665856"/>
            <a:ext cx="884154" cy="709379"/>
          </a:xfrm>
          <a:prstGeom prst="rect">
            <a:avLst/>
          </a:prstGeom>
        </p:spPr>
      </p:pic>
      <p:sp>
        <p:nvSpPr>
          <p:cNvPr id="3" name="タイトル 1">
            <a:extLst>
              <a:ext uri="{FF2B5EF4-FFF2-40B4-BE49-F238E27FC236}">
                <a16:creationId xmlns:a16="http://schemas.microsoft.com/office/drawing/2014/main" id="{48A54012-EC23-ACD5-7CA7-1678ABE3726B}"/>
              </a:ext>
            </a:extLst>
          </p:cNvPr>
          <p:cNvSpPr txBox="1">
            <a:spLocks/>
          </p:cNvSpPr>
          <p:nvPr/>
        </p:nvSpPr>
        <p:spPr>
          <a:xfrm>
            <a:off x="723900" y="6429420"/>
            <a:ext cx="9080500" cy="365125"/>
          </a:xfrm>
          <a:prstGeom prst="rect">
            <a:avLst/>
          </a:prstGeom>
          <a:noFill/>
          <a:ln>
            <a:solidFill>
              <a:schemeClr val="accent1">
                <a:alpha val="0"/>
              </a:schemeClr>
            </a:solidFill>
          </a:ln>
        </p:spPr>
        <p:txBody>
          <a:bodyPr vert="horz" lIns="91440" tIns="45720" rIns="91440" bIns="45720" rtlCol="0" anchor="t">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取付管・マンホール蓋に起因する事故が絶えず、</a:t>
            </a:r>
            <a:r>
              <a:rPr kumimoji="1" lang="ja-JP" altLang="en-US" sz="1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取り残された老朽ストックの改築は急務</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である。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sp>
        <p:nvSpPr>
          <p:cNvPr id="13" name="矢印: 右 12">
            <a:extLst>
              <a:ext uri="{FF2B5EF4-FFF2-40B4-BE49-F238E27FC236}">
                <a16:creationId xmlns:a16="http://schemas.microsoft.com/office/drawing/2014/main" id="{4BD72A20-F9A8-0BDB-02F5-70FAA068A29E}"/>
              </a:ext>
            </a:extLst>
          </p:cNvPr>
          <p:cNvSpPr/>
          <p:nvPr/>
        </p:nvSpPr>
        <p:spPr>
          <a:xfrm>
            <a:off x="262890" y="6413034"/>
            <a:ext cx="403860" cy="365125"/>
          </a:xfrm>
          <a:prstGeom prst="rightArrow">
            <a:avLst>
              <a:gd name="adj1" fmla="val 50000"/>
              <a:gd name="adj2" fmla="val 43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pic>
        <p:nvPicPr>
          <p:cNvPr id="8" name="図 7">
            <a:extLst>
              <a:ext uri="{FF2B5EF4-FFF2-40B4-BE49-F238E27FC236}">
                <a16:creationId xmlns:a16="http://schemas.microsoft.com/office/drawing/2014/main" id="{0A30EE38-215E-A32D-7CE2-F013B9D0B16F}"/>
              </a:ext>
            </a:extLst>
          </p:cNvPr>
          <p:cNvPicPr>
            <a:picLocks noChangeAspect="1"/>
          </p:cNvPicPr>
          <p:nvPr/>
        </p:nvPicPr>
        <p:blipFill>
          <a:blip r:embed="rId6"/>
          <a:stretch>
            <a:fillRect/>
          </a:stretch>
        </p:blipFill>
        <p:spPr>
          <a:xfrm>
            <a:off x="4966127" y="2585391"/>
            <a:ext cx="4832888" cy="2289870"/>
          </a:xfrm>
          <a:prstGeom prst="rect">
            <a:avLst/>
          </a:prstGeom>
        </p:spPr>
      </p:pic>
      <p:sp>
        <p:nvSpPr>
          <p:cNvPr id="14" name="テキスト ボックス 13">
            <a:extLst>
              <a:ext uri="{FF2B5EF4-FFF2-40B4-BE49-F238E27FC236}">
                <a16:creationId xmlns:a16="http://schemas.microsoft.com/office/drawing/2014/main" id="{7CCE5410-9913-AAAF-CFBA-ADAD6D453078}"/>
              </a:ext>
            </a:extLst>
          </p:cNvPr>
          <p:cNvSpPr txBox="1"/>
          <p:nvPr/>
        </p:nvSpPr>
        <p:spPr>
          <a:xfrm>
            <a:off x="4851943" y="4890289"/>
            <a:ext cx="5244569" cy="738664"/>
          </a:xfrm>
          <a:prstGeom prst="rect">
            <a:avLst/>
          </a:prstGeom>
          <a:noFill/>
        </p:spPr>
        <p:txBody>
          <a:bodyPr wrap="square" rtlCol="0">
            <a:spAutoFit/>
          </a:bodyPr>
          <a:lstStyle/>
          <a:p>
            <a:pPr marL="271463" marR="0" lvl="0" indent="-27146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注）全体の</a:t>
            </a:r>
            <a:r>
              <a:rPr kumimoji="0" lang="en-US" altLang="ja-JP" sz="14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9</a:t>
            </a:r>
            <a:r>
              <a:rPr kumimoji="0" lang="ja-JP" altLang="en-US" sz="14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割以上が標準耐用年数（車道</a:t>
            </a:r>
            <a:r>
              <a:rPr kumimoji="0" lang="en-US" altLang="ja-JP" sz="14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15</a:t>
            </a:r>
            <a:r>
              <a:rPr kumimoji="0" lang="ja-JP" altLang="en-US" sz="14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年、それ以外</a:t>
            </a:r>
            <a:r>
              <a:rPr kumimoji="0" lang="en-US" altLang="ja-JP" sz="14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30</a:t>
            </a:r>
            <a:r>
              <a:rPr kumimoji="0" lang="ja-JP" altLang="en-US" sz="14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年）を超えているため、</a:t>
            </a:r>
            <a:r>
              <a:rPr kumimoji="0" lang="en-US" altLang="ja-JP" sz="14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2</a:t>
            </a:r>
            <a:r>
              <a:rPr kumimoji="0" lang="ja-JP" altLang="en-US" sz="14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倍を目標耐用年数に設定する。</a:t>
            </a:r>
            <a:endParaRPr kumimoji="0" lang="en-US" altLang="ja-JP" sz="14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endParaRPr>
          </a:p>
          <a:p>
            <a:pPr marL="271463" marR="0" lvl="0" indent="-271463"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　　　なお、全国平均として「平均寿命　約</a:t>
            </a:r>
            <a:r>
              <a:rPr kumimoji="1" lang="en-US" altLang="ja-JP" sz="14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35</a:t>
            </a:r>
            <a:r>
              <a:rPr kumimoji="1" lang="ja-JP" altLang="en-US" sz="14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年」とのデータあり。</a:t>
            </a:r>
            <a:r>
              <a:rPr kumimoji="1" lang="ja-JP" altLang="en-US" sz="1400" b="0" i="0" u="none" strike="noStrike" kern="1200" cap="none" spc="0" normalizeH="0" baseline="0" noProof="0" dirty="0">
                <a:ln>
                  <a:noFill/>
                </a:ln>
                <a:solidFill>
                  <a:prstClr val="black"/>
                </a:solidFill>
                <a:effectLst/>
                <a:uLnTx/>
                <a:uFillTx/>
                <a:latin typeface="Segoe UI"/>
                <a:ea typeface="Meiryo UI"/>
                <a:cs typeface="+mn-cs"/>
              </a:rPr>
              <a:t>　　</a:t>
            </a:r>
          </a:p>
        </p:txBody>
      </p:sp>
      <p:sp>
        <p:nvSpPr>
          <p:cNvPr id="16" name="テキスト ボックス 15">
            <a:extLst>
              <a:ext uri="{FF2B5EF4-FFF2-40B4-BE49-F238E27FC236}">
                <a16:creationId xmlns:a16="http://schemas.microsoft.com/office/drawing/2014/main" id="{34250379-0F3A-00CD-0752-59D0C1188EAE}"/>
              </a:ext>
            </a:extLst>
          </p:cNvPr>
          <p:cNvSpPr txBox="1"/>
          <p:nvPr/>
        </p:nvSpPr>
        <p:spPr>
          <a:xfrm>
            <a:off x="121666" y="4734977"/>
            <a:ext cx="2652139" cy="523220"/>
          </a:xfrm>
          <a:prstGeom prst="rect">
            <a:avLst/>
          </a:prstGeom>
          <a:noFill/>
        </p:spPr>
        <p:txBody>
          <a:bodyPr wrap="square"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注）衝撃に弱い陶管については、破損に伴う陥没リスクが高い。</a:t>
            </a:r>
            <a:endParaRPr kumimoji="1" lang="ja-JP" altLang="en-US" sz="1400" b="0" i="0" u="none" strike="noStrike" kern="1200" cap="none" spc="0" normalizeH="0" baseline="0" noProof="0" dirty="0">
              <a:ln>
                <a:noFill/>
              </a:ln>
              <a:solidFill>
                <a:prstClr val="black"/>
              </a:solidFill>
              <a:effectLst/>
              <a:uLnTx/>
              <a:uFillTx/>
              <a:latin typeface="Segoe UI"/>
              <a:ea typeface="Meiryo UI"/>
              <a:cs typeface="+mn-cs"/>
            </a:endParaRPr>
          </a:p>
        </p:txBody>
      </p:sp>
    </p:spTree>
    <p:extLst>
      <p:ext uri="{BB962C8B-B14F-4D97-AF65-F5344CB8AC3E}">
        <p14:creationId xmlns:p14="http://schemas.microsoft.com/office/powerpoint/2010/main" val="3954208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B3DD56AB-389F-D056-76F0-3986CD1EA5C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C18DB-A5DF-4E0E-B815-FCD04A2C4B2C}" type="slidenum">
              <a:rPr kumimoji="1" lang="ja-JP" altLang="en-US" sz="1600" b="0" i="0" u="none" strike="noStrike" kern="1200" cap="none" spc="0" normalizeH="0" baseline="0" noProof="0" smtClean="0">
                <a:ln>
                  <a:noFill/>
                </a:ln>
                <a:solidFill>
                  <a:prstClr val="black"/>
                </a:solidFill>
                <a:effectLst/>
                <a:uLnTx/>
                <a:uFillTx/>
                <a:latin typeface="Segoe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1600" b="0" i="0" u="none" strike="noStrike" kern="1200" cap="none" spc="0" normalizeH="0" baseline="0" noProof="0">
              <a:ln>
                <a:noFill/>
              </a:ln>
              <a:solidFill>
                <a:prstClr val="black"/>
              </a:solidFill>
              <a:effectLst/>
              <a:uLnTx/>
              <a:uFillTx/>
              <a:latin typeface="Segoe UI"/>
              <a:ea typeface="Meiryo UI"/>
              <a:cs typeface="+mn-cs"/>
            </a:endParaRPr>
          </a:p>
        </p:txBody>
      </p:sp>
      <p:sp>
        <p:nvSpPr>
          <p:cNvPr id="6" name="角丸四角形 5">
            <a:extLst>
              <a:ext uri="{FF2B5EF4-FFF2-40B4-BE49-F238E27FC236}">
                <a16:creationId xmlns:a16="http://schemas.microsoft.com/office/drawing/2014/main" id="{93E092F0-679E-16A3-9A1D-DAB3B4E96B62}"/>
              </a:ext>
            </a:extLst>
          </p:cNvPr>
          <p:cNvSpPr/>
          <p:nvPr/>
        </p:nvSpPr>
        <p:spPr>
          <a:xfrm>
            <a:off x="72908" y="96839"/>
            <a:ext cx="950216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marL="0" marR="0" lvl="0" indent="0" algn="l" defTabSz="457200" rtl="0" eaLnBrk="1" fontAlgn="auto" latinLnBrk="0" hangingPunct="1">
              <a:lnSpc>
                <a:spcPts val="2194"/>
              </a:lnSpc>
              <a:spcBef>
                <a:spcPts val="0"/>
              </a:spcBef>
              <a:spcAft>
                <a:spcPts val="0"/>
              </a:spcAft>
              <a:buClrTx/>
              <a:buSzTx/>
              <a:buFontTx/>
              <a:buNone/>
              <a:tabLst/>
              <a:defRPr/>
            </a:pPr>
            <a:r>
              <a:rPr kumimoji="0" lang="en-US" altLang="ja-JP"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参考</a:t>
            </a:r>
            <a:r>
              <a:rPr kumimoji="0" lang="en-US" altLang="ja-JP"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マンホール蓋の種別（大阪市マンホール蓋変遷表）</a:t>
            </a:r>
          </a:p>
          <a:p>
            <a:pPr marL="0" marR="0" lvl="0" indent="0" algn="l" defTabSz="457200" rtl="0" eaLnBrk="1" fontAlgn="auto" latinLnBrk="0" hangingPunct="1">
              <a:lnSpc>
                <a:spcPts val="2194"/>
              </a:lnSpc>
              <a:spcBef>
                <a:spcPts val="0"/>
              </a:spcBef>
              <a:spcAft>
                <a:spcPts val="0"/>
              </a:spcAft>
              <a:buClrTx/>
              <a:buSzTx/>
              <a:buFontTx/>
              <a:buNone/>
              <a:tabLst/>
              <a:defRPr/>
            </a:pPr>
            <a:endParaRPr kumimoji="0" lang="en-US" altLang="ja-JP"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pic>
        <p:nvPicPr>
          <p:cNvPr id="16" name="図 15">
            <a:extLst>
              <a:ext uri="{FF2B5EF4-FFF2-40B4-BE49-F238E27FC236}">
                <a16:creationId xmlns:a16="http://schemas.microsoft.com/office/drawing/2014/main" id="{6B66CE17-BCB8-4F52-C4F1-C8635CD47C54}"/>
              </a:ext>
            </a:extLst>
          </p:cNvPr>
          <p:cNvPicPr>
            <a:picLocks noChangeAspect="1"/>
          </p:cNvPicPr>
          <p:nvPr/>
        </p:nvPicPr>
        <p:blipFill>
          <a:blip r:embed="rId3"/>
          <a:stretch>
            <a:fillRect/>
          </a:stretch>
        </p:blipFill>
        <p:spPr>
          <a:xfrm>
            <a:off x="117223" y="638216"/>
            <a:ext cx="9671553" cy="5781179"/>
          </a:xfrm>
          <a:prstGeom prst="rect">
            <a:avLst/>
          </a:prstGeom>
        </p:spPr>
      </p:pic>
      <p:sp>
        <p:nvSpPr>
          <p:cNvPr id="17" name="正方形/長方形 16">
            <a:extLst>
              <a:ext uri="{FF2B5EF4-FFF2-40B4-BE49-F238E27FC236}">
                <a16:creationId xmlns:a16="http://schemas.microsoft.com/office/drawing/2014/main" id="{D657B138-6918-0379-A275-38C0F6265727}"/>
              </a:ext>
            </a:extLst>
          </p:cNvPr>
          <p:cNvSpPr/>
          <p:nvPr/>
        </p:nvSpPr>
        <p:spPr>
          <a:xfrm>
            <a:off x="4276972" y="737505"/>
            <a:ext cx="792000" cy="55911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8" name="正方形/長方形 17">
            <a:extLst>
              <a:ext uri="{FF2B5EF4-FFF2-40B4-BE49-F238E27FC236}">
                <a16:creationId xmlns:a16="http://schemas.microsoft.com/office/drawing/2014/main" id="{8F49D219-EA67-B7E2-2AE1-86903BD194F6}"/>
              </a:ext>
            </a:extLst>
          </p:cNvPr>
          <p:cNvSpPr/>
          <p:nvPr/>
        </p:nvSpPr>
        <p:spPr>
          <a:xfrm>
            <a:off x="7072926" y="733218"/>
            <a:ext cx="792000" cy="55911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20" name="吹き出し: 四角形 19">
            <a:extLst>
              <a:ext uri="{FF2B5EF4-FFF2-40B4-BE49-F238E27FC236}">
                <a16:creationId xmlns:a16="http://schemas.microsoft.com/office/drawing/2014/main" id="{46783267-CBAB-4101-3527-91720543AEA0}"/>
              </a:ext>
            </a:extLst>
          </p:cNvPr>
          <p:cNvSpPr/>
          <p:nvPr/>
        </p:nvSpPr>
        <p:spPr>
          <a:xfrm>
            <a:off x="2942143" y="6529569"/>
            <a:ext cx="1730829" cy="288000"/>
          </a:xfrm>
          <a:prstGeom prst="wedgeRectCallout">
            <a:avLst>
              <a:gd name="adj1" fmla="val 47720"/>
              <a:gd name="adj2" fmla="val -105833"/>
            </a:avLst>
          </a:prstGeom>
          <a:solidFill>
            <a:schemeClr val="bg1"/>
          </a:solidFill>
          <a:ln>
            <a:solidFill>
              <a:srgbClr val="FF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101"/>
                </a:solidFill>
                <a:effectLst/>
                <a:uLnTx/>
                <a:uFillTx/>
                <a:latin typeface="Segoe UI"/>
                <a:ea typeface="Meiryo UI"/>
                <a:cs typeface="+mn-cs"/>
              </a:rPr>
              <a:t>蓋裏蝶番タイプ</a:t>
            </a:r>
          </a:p>
        </p:txBody>
      </p:sp>
      <p:sp>
        <p:nvSpPr>
          <p:cNvPr id="21" name="吹き出し: 四角形 20">
            <a:extLst>
              <a:ext uri="{FF2B5EF4-FFF2-40B4-BE49-F238E27FC236}">
                <a16:creationId xmlns:a16="http://schemas.microsoft.com/office/drawing/2014/main" id="{CBD8E8F7-C209-7823-9F8A-D5DD051DFE78}"/>
              </a:ext>
            </a:extLst>
          </p:cNvPr>
          <p:cNvSpPr/>
          <p:nvPr/>
        </p:nvSpPr>
        <p:spPr>
          <a:xfrm>
            <a:off x="5870052" y="6520312"/>
            <a:ext cx="1730829" cy="288000"/>
          </a:xfrm>
          <a:prstGeom prst="wedgeRectCallout">
            <a:avLst>
              <a:gd name="adj1" fmla="val 47720"/>
              <a:gd name="adj2" fmla="val -105833"/>
            </a:avLst>
          </a:prstGeom>
          <a:solidFill>
            <a:schemeClr val="bg1"/>
          </a:solidFill>
          <a:ln>
            <a:solidFill>
              <a:srgbClr val="FF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101"/>
                </a:solidFill>
                <a:effectLst/>
                <a:uLnTx/>
                <a:uFillTx/>
                <a:latin typeface="Segoe UI"/>
                <a:ea typeface="Meiryo UI"/>
                <a:cs typeface="+mn-cs"/>
              </a:rPr>
              <a:t>蓋裏蝶番タイプ</a:t>
            </a:r>
          </a:p>
        </p:txBody>
      </p:sp>
    </p:spTree>
    <p:extLst>
      <p:ext uri="{BB962C8B-B14F-4D97-AF65-F5344CB8AC3E}">
        <p14:creationId xmlns:p14="http://schemas.microsoft.com/office/powerpoint/2010/main" val="3243768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B3DD56AB-389F-D056-76F0-3986CD1EA5C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C18DB-A5DF-4E0E-B815-FCD04A2C4B2C}" type="slidenum">
              <a:rPr kumimoji="1" lang="ja-JP" altLang="en-US" sz="1600" b="0" i="0" u="none" strike="noStrike" kern="1200" cap="none" spc="0" normalizeH="0" baseline="0" noProof="0" smtClean="0">
                <a:ln>
                  <a:noFill/>
                </a:ln>
                <a:solidFill>
                  <a:prstClr val="black"/>
                </a:solidFill>
                <a:effectLst/>
                <a:uLnTx/>
                <a:uFillTx/>
                <a:latin typeface="Segoe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600" b="0" i="0" u="none" strike="noStrike" kern="1200" cap="none" spc="0" normalizeH="0" baseline="0" noProof="0">
              <a:ln>
                <a:noFill/>
              </a:ln>
              <a:solidFill>
                <a:prstClr val="black"/>
              </a:solidFill>
              <a:effectLst/>
              <a:uLnTx/>
              <a:uFillTx/>
              <a:latin typeface="Segoe UI"/>
              <a:ea typeface="Meiryo UI"/>
              <a:cs typeface="+mn-cs"/>
            </a:endParaRPr>
          </a:p>
        </p:txBody>
      </p:sp>
      <p:sp>
        <p:nvSpPr>
          <p:cNvPr id="6" name="角丸四角形 5">
            <a:extLst>
              <a:ext uri="{FF2B5EF4-FFF2-40B4-BE49-F238E27FC236}">
                <a16:creationId xmlns:a16="http://schemas.microsoft.com/office/drawing/2014/main" id="{93E092F0-679E-16A3-9A1D-DAB3B4E96B62}"/>
              </a:ext>
            </a:extLst>
          </p:cNvPr>
          <p:cNvSpPr/>
          <p:nvPr/>
        </p:nvSpPr>
        <p:spPr>
          <a:xfrm>
            <a:off x="72908" y="96839"/>
            <a:ext cx="950216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marL="0" marR="0" lvl="0" indent="0" algn="l" defTabSz="457200" rtl="0" eaLnBrk="1" fontAlgn="auto" latinLnBrk="0" hangingPunct="1">
              <a:lnSpc>
                <a:spcPts val="2194"/>
              </a:lnSpc>
              <a:spcBef>
                <a:spcPts val="0"/>
              </a:spcBef>
              <a:spcAft>
                <a:spcPts val="0"/>
              </a:spcAft>
              <a:buClrTx/>
              <a:buSzTx/>
              <a:buFontTx/>
              <a:buNone/>
              <a:tabLst/>
              <a:defRPr/>
            </a:pPr>
            <a:r>
              <a:rPr kumimoji="0" lang="ja-JP" altLang="en-US"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２　管路施設に起因する道路陥没の発生状況</a:t>
            </a:r>
          </a:p>
          <a:p>
            <a:pPr marL="0" marR="0" lvl="0" indent="0" algn="l" defTabSz="457200" rtl="0" eaLnBrk="1" fontAlgn="auto" latinLnBrk="0" hangingPunct="1">
              <a:lnSpc>
                <a:spcPts val="2194"/>
              </a:lnSpc>
              <a:spcBef>
                <a:spcPts val="0"/>
              </a:spcBef>
              <a:spcAft>
                <a:spcPts val="0"/>
              </a:spcAft>
              <a:buClrTx/>
              <a:buSzTx/>
              <a:buFontTx/>
              <a:buNone/>
              <a:tabLst/>
              <a:defRPr/>
            </a:pPr>
            <a:endParaRPr kumimoji="0" lang="en-US" altLang="ja-JP"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pic>
        <p:nvPicPr>
          <p:cNvPr id="3" name="図 2">
            <a:extLst>
              <a:ext uri="{FF2B5EF4-FFF2-40B4-BE49-F238E27FC236}">
                <a16:creationId xmlns:a16="http://schemas.microsoft.com/office/drawing/2014/main" id="{A9ADB70C-5B1B-D7B9-DF94-BA2D667B62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487" r="3340" b="4943"/>
          <a:stretch/>
        </p:blipFill>
        <p:spPr>
          <a:xfrm>
            <a:off x="4246880" y="1940560"/>
            <a:ext cx="5586212" cy="2544366"/>
          </a:xfrm>
          <a:prstGeom prst="rect">
            <a:avLst/>
          </a:prstGeom>
        </p:spPr>
      </p:pic>
      <p:sp>
        <p:nvSpPr>
          <p:cNvPr id="7" name="タイトル 1">
            <a:extLst>
              <a:ext uri="{FF2B5EF4-FFF2-40B4-BE49-F238E27FC236}">
                <a16:creationId xmlns:a16="http://schemas.microsoft.com/office/drawing/2014/main" id="{57F4DA8E-A0B7-130D-F4D4-9BF43CCCE296}"/>
              </a:ext>
            </a:extLst>
          </p:cNvPr>
          <p:cNvSpPr txBox="1">
            <a:spLocks/>
          </p:cNvSpPr>
          <p:nvPr/>
        </p:nvSpPr>
        <p:spPr>
          <a:xfrm>
            <a:off x="36454" y="629086"/>
            <a:ext cx="9833092" cy="1565474"/>
          </a:xfrm>
          <a:prstGeom prst="rect">
            <a:avLst/>
          </a:prstGeom>
          <a:noFill/>
          <a:ln>
            <a:solidFill>
              <a:schemeClr val="accent1">
                <a:alpha val="0"/>
              </a:schemeClr>
            </a:solidFill>
          </a:ln>
        </p:spPr>
        <p:txBody>
          <a:bodyPr vert="horz" lIns="91440" tIns="45720" rIns="91440" bIns="45720" rtlCol="0" anchor="t">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道路陥没の発生状況</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p>
          <a:p>
            <a:pPr marL="285750" marR="0" lvl="0" indent="-285750" algn="l" defTabSz="6858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以前に比べると減少傾向にあるが、</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年間に約</a:t>
            </a:r>
            <a:r>
              <a:rPr kumimoji="1" lang="en-US" altLang="ja-JP"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180</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件</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発生している。（陥没深さにはバラつきあり）</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285750" marR="0" lvl="0" indent="-285750" algn="l" defTabSz="6858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道路陥没の発生原因としては、</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「取付管」が全体の約</a:t>
            </a:r>
            <a:r>
              <a:rPr kumimoji="1" lang="en-US" altLang="ja-JP"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7</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割</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を占めている。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285750" marR="0" lvl="0" indent="-285750" algn="l" defTabSz="6858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発生場所としては、</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「淀川以北」に集中</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している。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285750" marR="0" lvl="0" indent="-285750" algn="l" defTabSz="6858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道路陥没の深さは様々であるが、</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陥没深が</a:t>
            </a:r>
            <a:r>
              <a:rPr kumimoji="1" lang="en-US" altLang="ja-JP"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50㎝</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を超えるものが約</a:t>
            </a:r>
            <a:r>
              <a:rPr kumimoji="1" lang="en-US" altLang="ja-JP"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3</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割</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含まれている。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grpSp>
        <p:nvGrpSpPr>
          <p:cNvPr id="8" name="グループ化 7">
            <a:extLst>
              <a:ext uri="{FF2B5EF4-FFF2-40B4-BE49-F238E27FC236}">
                <a16:creationId xmlns:a16="http://schemas.microsoft.com/office/drawing/2014/main" id="{66FE5374-FF8F-8005-E94C-A0C563C06A79}"/>
              </a:ext>
            </a:extLst>
          </p:cNvPr>
          <p:cNvGrpSpPr/>
          <p:nvPr/>
        </p:nvGrpSpPr>
        <p:grpSpPr>
          <a:xfrm>
            <a:off x="204988" y="1996941"/>
            <a:ext cx="3936274" cy="4764693"/>
            <a:chOff x="28321" y="4316870"/>
            <a:chExt cx="2684350" cy="3249292"/>
          </a:xfrm>
        </p:grpSpPr>
        <p:pic>
          <p:nvPicPr>
            <p:cNvPr id="9" name="図 8">
              <a:extLst>
                <a:ext uri="{FF2B5EF4-FFF2-40B4-BE49-F238E27FC236}">
                  <a16:creationId xmlns:a16="http://schemas.microsoft.com/office/drawing/2014/main" id="{BE044E27-8AD2-9DBA-F6B7-EA2DFAA065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010"/>
            <a:stretch/>
          </p:blipFill>
          <p:spPr>
            <a:xfrm>
              <a:off x="28321" y="4316870"/>
              <a:ext cx="2684350" cy="2692821"/>
            </a:xfrm>
            <a:prstGeom prst="rect">
              <a:avLst/>
            </a:prstGeom>
          </p:spPr>
        </p:pic>
        <p:sp>
          <p:nvSpPr>
            <p:cNvPr id="10" name="正方形/長方形 9">
              <a:extLst>
                <a:ext uri="{FF2B5EF4-FFF2-40B4-BE49-F238E27FC236}">
                  <a16:creationId xmlns:a16="http://schemas.microsoft.com/office/drawing/2014/main" id="{EF38B348-788E-0EC4-425A-B859A7E838A6}"/>
                </a:ext>
              </a:extLst>
            </p:cNvPr>
            <p:cNvSpPr/>
            <p:nvPr/>
          </p:nvSpPr>
          <p:spPr>
            <a:xfrm>
              <a:off x="161671" y="7020387"/>
              <a:ext cx="2319252" cy="545775"/>
            </a:xfrm>
            <a:prstGeom prst="rect">
              <a:avLst/>
            </a:prstGeom>
            <a:no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道路陥没の発生場所</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大阪大学大学院との共同研究成果</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11" name="正方形/長方形 10">
            <a:extLst>
              <a:ext uri="{FF2B5EF4-FFF2-40B4-BE49-F238E27FC236}">
                <a16:creationId xmlns:a16="http://schemas.microsoft.com/office/drawing/2014/main" id="{92B165AA-8FD4-7761-E928-DA854D6BB234}"/>
              </a:ext>
            </a:extLst>
          </p:cNvPr>
          <p:cNvSpPr/>
          <p:nvPr/>
        </p:nvSpPr>
        <p:spPr>
          <a:xfrm>
            <a:off x="5952509" y="4484926"/>
            <a:ext cx="2495356" cy="320592"/>
          </a:xfrm>
          <a:prstGeom prst="rect">
            <a:avLst/>
          </a:prstGeom>
          <a:no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道路陥没の発生件数</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pic>
        <p:nvPicPr>
          <p:cNvPr id="4" name="図 3">
            <a:extLst>
              <a:ext uri="{FF2B5EF4-FFF2-40B4-BE49-F238E27FC236}">
                <a16:creationId xmlns:a16="http://schemas.microsoft.com/office/drawing/2014/main" id="{689B8978-91B3-1296-26BD-9B55645A71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75134" y="4970717"/>
            <a:ext cx="2128030" cy="1871724"/>
          </a:xfrm>
          <a:prstGeom prst="rect">
            <a:avLst/>
          </a:prstGeom>
          <a:ln>
            <a:solidFill>
              <a:schemeClr val="accent1">
                <a:alpha val="0"/>
              </a:schemeClr>
            </a:solidFill>
          </a:ln>
        </p:spPr>
      </p:pic>
      <p:pic>
        <p:nvPicPr>
          <p:cNvPr id="12" name="図 11">
            <a:extLst>
              <a:ext uri="{FF2B5EF4-FFF2-40B4-BE49-F238E27FC236}">
                <a16:creationId xmlns:a16="http://schemas.microsoft.com/office/drawing/2014/main" id="{859D3D50-F536-2291-CBDE-BBB444D82C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4"/>
          <a:stretch/>
        </p:blipFill>
        <p:spPr>
          <a:xfrm>
            <a:off x="6561572" y="5184544"/>
            <a:ext cx="3068320" cy="807182"/>
          </a:xfrm>
          <a:prstGeom prst="rect">
            <a:avLst/>
          </a:prstGeom>
          <a:ln>
            <a:solidFill>
              <a:schemeClr val="accent1">
                <a:alpha val="0"/>
              </a:schemeClr>
            </a:solidFill>
          </a:ln>
        </p:spPr>
      </p:pic>
      <p:sp>
        <p:nvSpPr>
          <p:cNvPr id="13" name="吹き出し: 四角形 12">
            <a:extLst>
              <a:ext uri="{FF2B5EF4-FFF2-40B4-BE49-F238E27FC236}">
                <a16:creationId xmlns:a16="http://schemas.microsoft.com/office/drawing/2014/main" id="{F616E1BF-2199-8114-62EF-05C04110DF83}"/>
              </a:ext>
            </a:extLst>
          </p:cNvPr>
          <p:cNvSpPr/>
          <p:nvPr/>
        </p:nvSpPr>
        <p:spPr>
          <a:xfrm>
            <a:off x="4734560" y="4988559"/>
            <a:ext cx="4840514" cy="1772601"/>
          </a:xfrm>
          <a:prstGeom prst="wedgeRectCallout">
            <a:avLst>
              <a:gd name="adj1" fmla="val 50532"/>
              <a:gd name="adj2" fmla="val -8430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4" name="正方形/長方形 13">
            <a:extLst>
              <a:ext uri="{FF2B5EF4-FFF2-40B4-BE49-F238E27FC236}">
                <a16:creationId xmlns:a16="http://schemas.microsoft.com/office/drawing/2014/main" id="{D3E9D7E4-43DE-7476-A471-94FF2E23A837}"/>
              </a:ext>
            </a:extLst>
          </p:cNvPr>
          <p:cNvSpPr/>
          <p:nvPr/>
        </p:nvSpPr>
        <p:spPr>
          <a:xfrm>
            <a:off x="6633229" y="6095965"/>
            <a:ext cx="2495356" cy="589280"/>
          </a:xfrm>
          <a:prstGeom prst="rect">
            <a:avLst/>
          </a:prstGeom>
          <a:no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深さ別の道路陥没件数</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R5</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年度の場合）</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856013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FD6CB8E1-5D0B-C056-1E2E-5E4EF32083D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C18DB-A5DF-4E0E-B815-FCD04A2C4B2C}" type="slidenum">
              <a:rPr kumimoji="1" lang="ja-JP" altLang="en-US" sz="1600" b="0" i="0" u="none" strike="noStrike" kern="1200" cap="none" spc="0" normalizeH="0" baseline="0" noProof="0" smtClean="0">
                <a:ln>
                  <a:noFill/>
                </a:ln>
                <a:solidFill>
                  <a:prstClr val="black"/>
                </a:solidFill>
                <a:effectLst/>
                <a:uLnTx/>
                <a:uFillTx/>
                <a:latin typeface="Segoe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1600" b="0" i="0" u="none" strike="noStrike" kern="1200" cap="none" spc="0" normalizeH="0" baseline="0" noProof="0">
              <a:ln>
                <a:noFill/>
              </a:ln>
              <a:solidFill>
                <a:prstClr val="black"/>
              </a:solidFill>
              <a:effectLst/>
              <a:uLnTx/>
              <a:uFillTx/>
              <a:latin typeface="Segoe UI"/>
              <a:ea typeface="Meiryo UI"/>
              <a:cs typeface="+mn-cs"/>
            </a:endParaRPr>
          </a:p>
        </p:txBody>
      </p:sp>
      <p:sp>
        <p:nvSpPr>
          <p:cNvPr id="6" name="角丸四角形 5">
            <a:extLst>
              <a:ext uri="{FF2B5EF4-FFF2-40B4-BE49-F238E27FC236}">
                <a16:creationId xmlns:a16="http://schemas.microsoft.com/office/drawing/2014/main" id="{BAEFAC09-14D7-ACBD-DA60-9560D5D8EC29}"/>
              </a:ext>
            </a:extLst>
          </p:cNvPr>
          <p:cNvSpPr/>
          <p:nvPr/>
        </p:nvSpPr>
        <p:spPr>
          <a:xfrm>
            <a:off x="72908" y="96839"/>
            <a:ext cx="950216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marL="0" marR="0" lvl="0" indent="0" algn="l" defTabSz="457200" rtl="0" eaLnBrk="1" fontAlgn="auto" latinLnBrk="0" hangingPunct="1">
              <a:lnSpc>
                <a:spcPts val="2194"/>
              </a:lnSpc>
              <a:spcBef>
                <a:spcPts val="0"/>
              </a:spcBef>
              <a:spcAft>
                <a:spcPts val="0"/>
              </a:spcAft>
              <a:buClrTx/>
              <a:buSzTx/>
              <a:buFontTx/>
              <a:buNone/>
              <a:tabLst/>
              <a:defRPr/>
            </a:pPr>
            <a:r>
              <a:rPr kumimoji="0" lang="en-US" altLang="ja-JP"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参考</a:t>
            </a:r>
            <a:r>
              <a:rPr kumimoji="0" lang="en-US" altLang="ja-JP"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道路陥没の実例</a:t>
            </a:r>
          </a:p>
          <a:p>
            <a:pPr marL="0" marR="0" lvl="0" indent="0" algn="l" defTabSz="457200" rtl="0" eaLnBrk="1" fontAlgn="auto" latinLnBrk="0" hangingPunct="1">
              <a:lnSpc>
                <a:spcPts val="2194"/>
              </a:lnSpc>
              <a:spcBef>
                <a:spcPts val="0"/>
              </a:spcBef>
              <a:spcAft>
                <a:spcPts val="0"/>
              </a:spcAft>
              <a:buClrTx/>
              <a:buSzTx/>
              <a:buFontTx/>
              <a:buNone/>
              <a:tabLst/>
              <a:defRPr/>
            </a:pPr>
            <a:endParaRPr kumimoji="0" lang="en-US" altLang="ja-JP"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pic>
        <p:nvPicPr>
          <p:cNvPr id="8" name="図 7">
            <a:extLst>
              <a:ext uri="{FF2B5EF4-FFF2-40B4-BE49-F238E27FC236}">
                <a16:creationId xmlns:a16="http://schemas.microsoft.com/office/drawing/2014/main" id="{49992640-A182-6EAC-8C74-65FAC23ED1AB}"/>
              </a:ext>
            </a:extLst>
          </p:cNvPr>
          <p:cNvPicPr>
            <a:picLocks noChangeAspect="1"/>
          </p:cNvPicPr>
          <p:nvPr/>
        </p:nvPicPr>
        <p:blipFill>
          <a:blip r:embed="rId2"/>
          <a:stretch>
            <a:fillRect/>
          </a:stretch>
        </p:blipFill>
        <p:spPr>
          <a:xfrm>
            <a:off x="5846550" y="2018074"/>
            <a:ext cx="3295013" cy="4370395"/>
          </a:xfrm>
          <a:prstGeom prst="rect">
            <a:avLst/>
          </a:prstGeom>
        </p:spPr>
      </p:pic>
      <p:sp>
        <p:nvSpPr>
          <p:cNvPr id="9" name="正方形/長方形 8">
            <a:extLst>
              <a:ext uri="{FF2B5EF4-FFF2-40B4-BE49-F238E27FC236}">
                <a16:creationId xmlns:a16="http://schemas.microsoft.com/office/drawing/2014/main" id="{876F4419-1AAA-3E2D-00E2-4D4AB8566C77}"/>
              </a:ext>
            </a:extLst>
          </p:cNvPr>
          <p:cNvSpPr/>
          <p:nvPr/>
        </p:nvSpPr>
        <p:spPr>
          <a:xfrm>
            <a:off x="6075150" y="793994"/>
            <a:ext cx="3204000" cy="1149608"/>
          </a:xfrm>
          <a:prstGeom prst="rect">
            <a:avLst/>
          </a:prstGeom>
          <a:no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道路陥没の発生状況</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発生年月日：　</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発生場所：　西成区天下茶屋３</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寸法：　</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110</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×95㎝×</a:t>
            </a:r>
            <a:r>
              <a:rPr kumimoji="0" lang="en-US" altLang="ja-JP"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82㎝</a:t>
            </a:r>
          </a:p>
        </p:txBody>
      </p:sp>
      <p:pic>
        <p:nvPicPr>
          <p:cNvPr id="11" name="図 10">
            <a:extLst>
              <a:ext uri="{FF2B5EF4-FFF2-40B4-BE49-F238E27FC236}">
                <a16:creationId xmlns:a16="http://schemas.microsoft.com/office/drawing/2014/main" id="{25C10277-C6E7-8C79-53DF-BCC3A7016038}"/>
              </a:ext>
            </a:extLst>
          </p:cNvPr>
          <p:cNvPicPr>
            <a:picLocks noChangeAspect="1"/>
          </p:cNvPicPr>
          <p:nvPr/>
        </p:nvPicPr>
        <p:blipFill>
          <a:blip r:embed="rId3"/>
          <a:stretch>
            <a:fillRect/>
          </a:stretch>
        </p:blipFill>
        <p:spPr>
          <a:xfrm>
            <a:off x="372550" y="2306334"/>
            <a:ext cx="4340963" cy="3298688"/>
          </a:xfrm>
          <a:prstGeom prst="rect">
            <a:avLst/>
          </a:prstGeom>
        </p:spPr>
      </p:pic>
      <p:sp>
        <p:nvSpPr>
          <p:cNvPr id="12" name="正方形/長方形 11">
            <a:extLst>
              <a:ext uri="{FF2B5EF4-FFF2-40B4-BE49-F238E27FC236}">
                <a16:creationId xmlns:a16="http://schemas.microsoft.com/office/drawing/2014/main" id="{3E6EFB58-98CB-891D-B81D-43E75BA48293}"/>
              </a:ext>
            </a:extLst>
          </p:cNvPr>
          <p:cNvSpPr/>
          <p:nvPr/>
        </p:nvSpPr>
        <p:spPr>
          <a:xfrm>
            <a:off x="612037" y="793994"/>
            <a:ext cx="3204000" cy="1149608"/>
          </a:xfrm>
          <a:prstGeom prst="rect">
            <a:avLst/>
          </a:prstGeom>
          <a:no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道路陥没の発生状況</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発生年月日：　</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発生場所：　住之江区南加賀屋</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寸法：　</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0" lang="en-US" altLang="ja-JP"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p>
        </p:txBody>
      </p:sp>
    </p:spTree>
    <p:extLst>
      <p:ext uri="{BB962C8B-B14F-4D97-AF65-F5344CB8AC3E}">
        <p14:creationId xmlns:p14="http://schemas.microsoft.com/office/powerpoint/2010/main" val="1010104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F0869689-5547-FBE2-71C3-73B27D12E99F}"/>
              </a:ext>
            </a:extLst>
          </p:cNvPr>
          <p:cNvSpPr>
            <a:spLocks noGrp="1"/>
          </p:cNvSpPr>
          <p:nvPr>
            <p:ph type="sldNum" sz="quarter" idx="12"/>
          </p:nvPr>
        </p:nvSpPr>
        <p:spPr>
          <a:xfrm>
            <a:off x="7677150" y="6477931"/>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C18DB-A5DF-4E0E-B815-FCD04A2C4B2C}" type="slidenum">
              <a:rPr kumimoji="1" lang="ja-JP" altLang="en-US" sz="1600" b="0" i="0" u="none" strike="noStrike" kern="1200" cap="none" spc="0" normalizeH="0" baseline="0" noProof="0" smtClean="0">
                <a:ln>
                  <a:noFill/>
                </a:ln>
                <a:solidFill>
                  <a:prstClr val="black"/>
                </a:solidFill>
                <a:effectLst/>
                <a:uLnTx/>
                <a:uFillTx/>
                <a:latin typeface="Segoe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1600" b="0" i="0" u="none" strike="noStrike" kern="1200" cap="none" spc="0" normalizeH="0" baseline="0" noProof="0" dirty="0">
              <a:ln>
                <a:noFill/>
              </a:ln>
              <a:solidFill>
                <a:prstClr val="black"/>
              </a:solidFill>
              <a:effectLst/>
              <a:uLnTx/>
              <a:uFillTx/>
              <a:latin typeface="Segoe UI"/>
              <a:ea typeface="Meiryo UI"/>
              <a:cs typeface="+mn-cs"/>
            </a:endParaRPr>
          </a:p>
        </p:txBody>
      </p:sp>
      <p:sp>
        <p:nvSpPr>
          <p:cNvPr id="21" name="タイトル 1">
            <a:extLst>
              <a:ext uri="{FF2B5EF4-FFF2-40B4-BE49-F238E27FC236}">
                <a16:creationId xmlns:a16="http://schemas.microsoft.com/office/drawing/2014/main" id="{06BD13B9-3434-DEBC-5B86-BEA7E71A6D70}"/>
              </a:ext>
            </a:extLst>
          </p:cNvPr>
          <p:cNvSpPr txBox="1">
            <a:spLocks/>
          </p:cNvSpPr>
          <p:nvPr/>
        </p:nvSpPr>
        <p:spPr>
          <a:xfrm>
            <a:off x="0" y="625745"/>
            <a:ext cx="4137980" cy="430259"/>
          </a:xfrm>
          <a:prstGeom prst="rect">
            <a:avLst/>
          </a:prstGeom>
          <a:noFill/>
          <a:ln>
            <a:solidFill>
              <a:schemeClr val="accent1">
                <a:alpha val="0"/>
              </a:schemeClr>
            </a:solidFill>
          </a:ln>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○第三者事故発生状況（管路施設）</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sp>
        <p:nvSpPr>
          <p:cNvPr id="12" name="タイトル 1">
            <a:extLst>
              <a:ext uri="{FF2B5EF4-FFF2-40B4-BE49-F238E27FC236}">
                <a16:creationId xmlns:a16="http://schemas.microsoft.com/office/drawing/2014/main" id="{4FA436F0-9C52-1FB1-B407-EC0066621F7B}"/>
              </a:ext>
            </a:extLst>
          </p:cNvPr>
          <p:cNvSpPr txBox="1">
            <a:spLocks/>
          </p:cNvSpPr>
          <p:nvPr/>
        </p:nvSpPr>
        <p:spPr>
          <a:xfrm>
            <a:off x="136516" y="3563522"/>
            <a:ext cx="4525539" cy="3223945"/>
          </a:xfrm>
          <a:prstGeom prst="rect">
            <a:avLst/>
          </a:prstGeom>
          <a:noFill/>
          <a:ln>
            <a:solidFill>
              <a:schemeClr val="accent1">
                <a:alpha val="0"/>
              </a:schemeClr>
            </a:solidFill>
          </a:ln>
        </p:spPr>
        <p:txBody>
          <a:bodyPr vert="horz" lIns="91440" tIns="45720" rIns="91440" bIns="45720" rtlCol="0" anchor="t">
            <a:normAutofit fontScale="97500" lnSpcReduction="1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第三者事故の発生状況</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p>
          <a:p>
            <a:pPr marL="0" marR="0" lvl="0" indent="0" algn="l" defTabSz="685800" rtl="0" eaLnBrk="1" fontAlgn="auto" latinLnBrk="0" hangingPunct="1">
              <a:lnSpc>
                <a:spcPct val="90000"/>
              </a:lnSpc>
              <a:spcBef>
                <a:spcPct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285750" marR="0" lvl="0" indent="-285750" algn="l" defTabSz="6858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毎年、「道路陥没」や「下水つまり」といった　主に取付管に起因する第三者事故が多く　発生している。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285750" marR="0" lvl="0" indent="-285750" algn="l" defTabSz="6858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マンホール蓋の跳ね上げに伴う事故が増加　している。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285750" marR="0" lvl="0" indent="-285750" algn="l" defTabSz="6858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転倒・つまづきもマンホール蓋が原因である。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endParaRPr kumimoji="1" lang="en-US" altLang="ja-JP" sz="3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取付管・マンホール蓋を計画的に改築更新することにより、</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第三者事故の軽減が期待できる</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取り残されてきたストックが膨大なため、</a:t>
            </a: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集中的に対策を実施する必要</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がある。</a:t>
            </a:r>
          </a:p>
        </p:txBody>
      </p:sp>
      <p:sp>
        <p:nvSpPr>
          <p:cNvPr id="2" name="角丸四角形 5">
            <a:extLst>
              <a:ext uri="{FF2B5EF4-FFF2-40B4-BE49-F238E27FC236}">
                <a16:creationId xmlns:a16="http://schemas.microsoft.com/office/drawing/2014/main" id="{EE71E184-3732-9CE1-BD56-2431E4A33DF3}"/>
              </a:ext>
            </a:extLst>
          </p:cNvPr>
          <p:cNvSpPr/>
          <p:nvPr/>
        </p:nvSpPr>
        <p:spPr>
          <a:xfrm>
            <a:off x="72908" y="96839"/>
            <a:ext cx="950216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marL="0" marR="0" lvl="0" indent="0" algn="l" defTabSz="457200" rtl="0" eaLnBrk="1" fontAlgn="auto" latinLnBrk="0" hangingPunct="1">
              <a:lnSpc>
                <a:spcPts val="2194"/>
              </a:lnSpc>
              <a:spcBef>
                <a:spcPts val="0"/>
              </a:spcBef>
              <a:spcAft>
                <a:spcPts val="0"/>
              </a:spcAft>
              <a:buClrTx/>
              <a:buSzTx/>
              <a:buFontTx/>
              <a:buNone/>
              <a:tabLst/>
              <a:defRPr/>
            </a:pPr>
            <a:r>
              <a:rPr kumimoji="0" lang="ja-JP" altLang="en-US"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３　管路施設に起因する第三者事故の発生状況</a:t>
            </a:r>
          </a:p>
          <a:p>
            <a:pPr marL="0" marR="0" lvl="0" indent="0" algn="l" defTabSz="457200" rtl="0" eaLnBrk="1" fontAlgn="auto" latinLnBrk="0" hangingPunct="1">
              <a:lnSpc>
                <a:spcPts val="2194"/>
              </a:lnSpc>
              <a:spcBef>
                <a:spcPts val="0"/>
              </a:spcBef>
              <a:spcAft>
                <a:spcPts val="0"/>
              </a:spcAft>
              <a:buClrTx/>
              <a:buSzTx/>
              <a:buFontTx/>
              <a:buNone/>
              <a:tabLst/>
              <a:defRPr/>
            </a:pPr>
            <a:endParaRPr kumimoji="0" lang="en-US" altLang="ja-JP" sz="227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aphicFrame>
        <p:nvGraphicFramePr>
          <p:cNvPr id="10" name="表 9">
            <a:extLst>
              <a:ext uri="{FF2B5EF4-FFF2-40B4-BE49-F238E27FC236}">
                <a16:creationId xmlns:a16="http://schemas.microsoft.com/office/drawing/2014/main" id="{0952A02D-40D8-E82A-D2FC-7C8622A90E5E}"/>
              </a:ext>
            </a:extLst>
          </p:cNvPr>
          <p:cNvGraphicFramePr>
            <a:graphicFrameLocks noGrp="1"/>
          </p:cNvGraphicFramePr>
          <p:nvPr>
            <p:extLst>
              <p:ext uri="{D42A27DB-BD31-4B8C-83A1-F6EECF244321}">
                <p14:modId xmlns:p14="http://schemas.microsoft.com/office/powerpoint/2010/main" val="1968084608"/>
              </p:ext>
            </p:extLst>
          </p:nvPr>
        </p:nvGraphicFramePr>
        <p:xfrm>
          <a:off x="116424" y="980027"/>
          <a:ext cx="9637176" cy="2560320"/>
        </p:xfrm>
        <a:graphic>
          <a:graphicData uri="http://schemas.openxmlformats.org/drawingml/2006/table">
            <a:tbl>
              <a:tblPr firstRow="1" bandRow="1">
                <a:tableStyleId>{5C22544A-7EE6-4342-B048-85BDC9FD1C3A}</a:tableStyleId>
              </a:tblPr>
              <a:tblGrid>
                <a:gridCol w="2561462">
                  <a:extLst>
                    <a:ext uri="{9D8B030D-6E8A-4147-A177-3AD203B41FA5}">
                      <a16:colId xmlns:a16="http://schemas.microsoft.com/office/drawing/2014/main" val="2051590404"/>
                    </a:ext>
                  </a:extLst>
                </a:gridCol>
                <a:gridCol w="863783">
                  <a:extLst>
                    <a:ext uri="{9D8B030D-6E8A-4147-A177-3AD203B41FA5}">
                      <a16:colId xmlns:a16="http://schemas.microsoft.com/office/drawing/2014/main" val="3868781665"/>
                    </a:ext>
                  </a:extLst>
                </a:gridCol>
                <a:gridCol w="863783">
                  <a:extLst>
                    <a:ext uri="{9D8B030D-6E8A-4147-A177-3AD203B41FA5}">
                      <a16:colId xmlns:a16="http://schemas.microsoft.com/office/drawing/2014/main" val="3511961762"/>
                    </a:ext>
                  </a:extLst>
                </a:gridCol>
                <a:gridCol w="863783">
                  <a:extLst>
                    <a:ext uri="{9D8B030D-6E8A-4147-A177-3AD203B41FA5}">
                      <a16:colId xmlns:a16="http://schemas.microsoft.com/office/drawing/2014/main" val="504868622"/>
                    </a:ext>
                  </a:extLst>
                </a:gridCol>
                <a:gridCol w="863783">
                  <a:extLst>
                    <a:ext uri="{9D8B030D-6E8A-4147-A177-3AD203B41FA5}">
                      <a16:colId xmlns:a16="http://schemas.microsoft.com/office/drawing/2014/main" val="2982441979"/>
                    </a:ext>
                  </a:extLst>
                </a:gridCol>
                <a:gridCol w="863783">
                  <a:extLst>
                    <a:ext uri="{9D8B030D-6E8A-4147-A177-3AD203B41FA5}">
                      <a16:colId xmlns:a16="http://schemas.microsoft.com/office/drawing/2014/main" val="1754656561"/>
                    </a:ext>
                  </a:extLst>
                </a:gridCol>
                <a:gridCol w="863783">
                  <a:extLst>
                    <a:ext uri="{9D8B030D-6E8A-4147-A177-3AD203B41FA5}">
                      <a16:colId xmlns:a16="http://schemas.microsoft.com/office/drawing/2014/main" val="4018147226"/>
                    </a:ext>
                  </a:extLst>
                </a:gridCol>
                <a:gridCol w="863783">
                  <a:extLst>
                    <a:ext uri="{9D8B030D-6E8A-4147-A177-3AD203B41FA5}">
                      <a16:colId xmlns:a16="http://schemas.microsoft.com/office/drawing/2014/main" val="3548261750"/>
                    </a:ext>
                  </a:extLst>
                </a:gridCol>
                <a:gridCol w="1029233">
                  <a:extLst>
                    <a:ext uri="{9D8B030D-6E8A-4147-A177-3AD203B41FA5}">
                      <a16:colId xmlns:a16="http://schemas.microsoft.com/office/drawing/2014/main" val="1701486977"/>
                    </a:ext>
                  </a:extLst>
                </a:gridCol>
              </a:tblGrid>
              <a:tr h="328082">
                <a:tc>
                  <a:txBody>
                    <a:bodyPr/>
                    <a:lstStyle/>
                    <a:p>
                      <a:pPr algn="ctr"/>
                      <a:r>
                        <a:rPr kumimoji="1" lang="ja-JP" altLang="en-US" sz="1600" dirty="0">
                          <a:latin typeface="+mj-ea"/>
                          <a:ea typeface="+mj-ea"/>
                        </a:rPr>
                        <a:t>事故の種類</a:t>
                      </a:r>
                    </a:p>
                  </a:txBody>
                  <a:tcPr anchor="ctr"/>
                </a:tc>
                <a:tc>
                  <a:txBody>
                    <a:bodyPr/>
                    <a:lstStyle/>
                    <a:p>
                      <a:pPr algn="ctr"/>
                      <a:r>
                        <a:rPr kumimoji="1" lang="en-US" altLang="ja-JP" sz="1600" dirty="0">
                          <a:latin typeface="+mj-ea"/>
                          <a:ea typeface="+mj-ea"/>
                        </a:rPr>
                        <a:t>H29</a:t>
                      </a:r>
                      <a:endParaRPr kumimoji="1" lang="ja-JP" altLang="en-US" sz="1600" dirty="0">
                        <a:latin typeface="+mj-ea"/>
                        <a:ea typeface="+mj-ea"/>
                      </a:endParaRPr>
                    </a:p>
                  </a:txBody>
                  <a:tcPr anchor="ctr"/>
                </a:tc>
                <a:tc>
                  <a:txBody>
                    <a:bodyPr/>
                    <a:lstStyle/>
                    <a:p>
                      <a:pPr algn="ctr"/>
                      <a:r>
                        <a:rPr kumimoji="1" lang="en-US" altLang="ja-JP" sz="1600" dirty="0">
                          <a:latin typeface="+mj-ea"/>
                          <a:ea typeface="+mj-ea"/>
                        </a:rPr>
                        <a:t>H30</a:t>
                      </a:r>
                      <a:endParaRPr kumimoji="1" lang="ja-JP" altLang="en-US" sz="1600" dirty="0">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ea"/>
                          <a:ea typeface="+mj-ea"/>
                        </a:rPr>
                        <a:t>R1</a:t>
                      </a:r>
                      <a:endParaRPr kumimoji="1" lang="ja-JP" altLang="en-US" sz="1600" dirty="0">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ea"/>
                          <a:ea typeface="+mj-ea"/>
                        </a:rPr>
                        <a:t>R2</a:t>
                      </a:r>
                      <a:endParaRPr kumimoji="1" lang="ja-JP" altLang="en-US" sz="1600" dirty="0">
                        <a:latin typeface="+mj-ea"/>
                        <a:ea typeface="+mj-ea"/>
                      </a:endParaRPr>
                    </a:p>
                  </a:txBody>
                  <a:tcPr anchor="ctr"/>
                </a:tc>
                <a:tc>
                  <a:txBody>
                    <a:bodyPr/>
                    <a:lstStyle/>
                    <a:p>
                      <a:pPr algn="ctr"/>
                      <a:r>
                        <a:rPr kumimoji="1" lang="en-US" altLang="ja-JP" sz="1600" dirty="0">
                          <a:latin typeface="+mj-ea"/>
                          <a:ea typeface="+mj-ea"/>
                        </a:rPr>
                        <a:t>R3</a:t>
                      </a:r>
                      <a:endParaRPr kumimoji="1" lang="ja-JP" altLang="en-US" sz="1600" dirty="0">
                        <a:latin typeface="+mj-ea"/>
                        <a:ea typeface="+mj-ea"/>
                      </a:endParaRPr>
                    </a:p>
                  </a:txBody>
                  <a:tcPr anchor="ctr"/>
                </a:tc>
                <a:tc>
                  <a:txBody>
                    <a:bodyPr/>
                    <a:lstStyle/>
                    <a:p>
                      <a:pPr algn="ctr"/>
                      <a:r>
                        <a:rPr kumimoji="1" lang="en-US" altLang="ja-JP" sz="1600" dirty="0">
                          <a:latin typeface="+mj-ea"/>
                          <a:ea typeface="+mj-ea"/>
                        </a:rPr>
                        <a:t>R4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ea"/>
                          <a:ea typeface="+mj-ea"/>
                        </a:rPr>
                        <a:t>R5</a:t>
                      </a:r>
                    </a:p>
                  </a:txBody>
                  <a:tcPr anchor="ctr">
                    <a:lnR w="38100" cap="flat" cmpd="sng" algn="ctr">
                      <a:solidFill>
                        <a:schemeClr val="bg1"/>
                      </a:solidFill>
                      <a:prstDash val="solid"/>
                      <a:round/>
                      <a:headEnd type="none" w="med" len="med"/>
                      <a:tailEnd type="none" w="med" len="med"/>
                    </a:lnR>
                  </a:tcPr>
                </a:tc>
                <a:tc>
                  <a:txBody>
                    <a:bodyPr/>
                    <a:lstStyle/>
                    <a:p>
                      <a:pPr algn="ctr"/>
                      <a:r>
                        <a:rPr lang="ja-JP" altLang="en-US" dirty="0">
                          <a:latin typeface="+mj-ea"/>
                          <a:ea typeface="+mj-ea"/>
                        </a:rPr>
                        <a:t>計</a:t>
                      </a: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67308062"/>
                  </a:ext>
                </a:extLst>
              </a:tr>
              <a:tr h="328082">
                <a:tc>
                  <a:txBody>
                    <a:bodyPr/>
                    <a:lstStyle/>
                    <a:p>
                      <a:pPr algn="l"/>
                      <a:r>
                        <a:rPr kumimoji="1" lang="ja-JP" altLang="en-US" sz="1600" dirty="0">
                          <a:latin typeface="+mj-ea"/>
                          <a:ea typeface="+mj-ea"/>
                        </a:rPr>
                        <a:t>下水つまり</a:t>
                      </a:r>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j-ea"/>
                          <a:ea typeface="+mj-ea"/>
                        </a:rPr>
                        <a:t>10</a:t>
                      </a:r>
                      <a:endParaRPr kumimoji="1" lang="ja-JP" altLang="en-US" sz="1800" dirty="0">
                        <a:latin typeface="+mj-ea"/>
                        <a:ea typeface="+mj-ea"/>
                      </a:endParaRPr>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j-ea"/>
                          <a:ea typeface="+mj-ea"/>
                        </a:rPr>
                        <a:t>3</a:t>
                      </a:r>
                      <a:endParaRPr kumimoji="1" lang="ja-JP" altLang="en-US" sz="1800" dirty="0">
                        <a:latin typeface="+mj-ea"/>
                        <a:ea typeface="+mj-ea"/>
                      </a:endParaRPr>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j-ea"/>
                          <a:ea typeface="+mj-ea"/>
                        </a:rPr>
                        <a:t>1</a:t>
                      </a:r>
                      <a:endParaRPr kumimoji="1" lang="ja-JP" altLang="en-US" sz="1800" dirty="0">
                        <a:latin typeface="+mj-ea"/>
                        <a:ea typeface="+mj-ea"/>
                      </a:endParaRPr>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j-ea"/>
                          <a:ea typeface="+mj-ea"/>
                        </a:rPr>
                        <a:t>0</a:t>
                      </a:r>
                      <a:endParaRPr kumimoji="1" lang="ja-JP" altLang="en-US" sz="1800" dirty="0">
                        <a:latin typeface="+mj-ea"/>
                        <a:ea typeface="+mj-ea"/>
                      </a:endParaRPr>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j-ea"/>
                          <a:ea typeface="+mj-ea"/>
                        </a:rPr>
                        <a:t>2</a:t>
                      </a:r>
                      <a:endParaRPr kumimoji="1" lang="ja-JP" altLang="en-US" sz="1800" dirty="0">
                        <a:latin typeface="+mj-ea"/>
                        <a:ea typeface="+mj-ea"/>
                      </a:endParaRPr>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j-ea"/>
                          <a:ea typeface="+mj-ea"/>
                        </a:rPr>
                        <a:t>4</a:t>
                      </a:r>
                      <a:endParaRPr kumimoji="1" lang="ja-JP" altLang="en-US" sz="1800" dirty="0">
                        <a:latin typeface="+mj-ea"/>
                        <a:ea typeface="+mj-ea"/>
                      </a:endParaRPr>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j-ea"/>
                          <a:ea typeface="+mj-ea"/>
                        </a:rPr>
                        <a:t>5</a:t>
                      </a:r>
                      <a:endParaRPr kumimoji="1" lang="ja-JP" altLang="en-US" sz="1800" dirty="0">
                        <a:latin typeface="+mj-ea"/>
                        <a:ea typeface="+mj-ea"/>
                      </a:endParaRPr>
                    </a:p>
                  </a:txBody>
                  <a:tcPr anchor="ctr">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j-ea"/>
                          <a:ea typeface="+mj-ea"/>
                        </a:rPr>
                        <a:t>25</a:t>
                      </a:r>
                      <a:endParaRPr kumimoji="1" lang="ja-JP" altLang="en-US" sz="1800" dirty="0">
                        <a:latin typeface="+mj-ea"/>
                        <a:ea typeface="+mj-ea"/>
                      </a:endParaRPr>
                    </a:p>
                  </a:txBody>
                  <a:tcPr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63939902"/>
                  </a:ext>
                </a:extLst>
              </a:tr>
              <a:tr h="328082">
                <a:tc>
                  <a:txBody>
                    <a:bodyPr/>
                    <a:lstStyle/>
                    <a:p>
                      <a:pPr algn="l"/>
                      <a:r>
                        <a:rPr kumimoji="1" lang="ja-JP" altLang="en-US" sz="1600" dirty="0">
                          <a:latin typeface="+mj-ea"/>
                          <a:ea typeface="+mj-ea"/>
                        </a:rPr>
                        <a:t>道路陥没</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latin typeface="+mj-ea"/>
                          <a:ea typeface="+mj-ea"/>
                        </a:rPr>
                        <a:t>2</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latin typeface="+mj-ea"/>
                          <a:ea typeface="+mj-ea"/>
                        </a:rPr>
                        <a:t>1</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latin typeface="+mj-ea"/>
                          <a:ea typeface="+mj-ea"/>
                        </a:rPr>
                        <a:t>0</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6</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0</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3</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4</a:t>
                      </a:r>
                      <a:endParaRPr kumimoji="1" lang="ja-JP" altLang="en-US" sz="1800" dirty="0">
                        <a:solidFill>
                          <a:schemeClr val="tx1"/>
                        </a:solidFill>
                        <a:latin typeface="+mj-ea"/>
                        <a:ea typeface="+mj-ea"/>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16</a:t>
                      </a: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3847249"/>
                  </a:ext>
                </a:extLst>
              </a:tr>
              <a:tr h="328082">
                <a:tc>
                  <a:txBody>
                    <a:bodyPr/>
                    <a:lstStyle/>
                    <a:p>
                      <a:pPr algn="l"/>
                      <a:r>
                        <a:rPr kumimoji="1" lang="ja-JP" altLang="en-US" sz="1600" dirty="0">
                          <a:latin typeface="+mj-ea"/>
                          <a:ea typeface="+mj-ea"/>
                        </a:rPr>
                        <a:t>マンホール蓋跳ね上げ</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latin typeface="+mj-ea"/>
                          <a:ea typeface="+mj-ea"/>
                        </a:rPr>
                        <a:t>0</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latin typeface="+mj-ea"/>
                          <a:ea typeface="+mj-ea"/>
                        </a:rPr>
                        <a:t>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latin typeface="+mj-ea"/>
                          <a:ea typeface="+mj-ea"/>
                        </a:rPr>
                        <a:t>0</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1</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0</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1</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4</a:t>
                      </a:r>
                      <a:endParaRPr kumimoji="1" lang="ja-JP" altLang="en-US" sz="1800" dirty="0">
                        <a:solidFill>
                          <a:schemeClr val="tx1"/>
                        </a:solidFill>
                        <a:latin typeface="+mj-ea"/>
                        <a:ea typeface="+mj-ea"/>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6</a:t>
                      </a: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29662930"/>
                  </a:ext>
                </a:extLst>
              </a:tr>
              <a:tr h="328082">
                <a:tc>
                  <a:txBody>
                    <a:bodyPr/>
                    <a:lstStyle/>
                    <a:p>
                      <a:pPr algn="l"/>
                      <a:r>
                        <a:rPr kumimoji="1" lang="ja-JP" altLang="en-US" sz="1600" dirty="0">
                          <a:latin typeface="+mj-ea"/>
                          <a:ea typeface="+mj-ea"/>
                        </a:rPr>
                        <a:t>歩行者の転倒、つまづき</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latin typeface="+mj-ea"/>
                          <a:ea typeface="+mj-ea"/>
                        </a:rPr>
                        <a:t>1</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latin typeface="+mj-ea"/>
                          <a:ea typeface="+mj-ea"/>
                        </a:rPr>
                        <a:t>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latin typeface="+mj-ea"/>
                          <a:ea typeface="+mj-ea"/>
                        </a:rPr>
                        <a:t>1</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0</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0</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3</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2</a:t>
                      </a:r>
                      <a:endParaRPr kumimoji="1" lang="ja-JP" altLang="en-US" sz="1800" dirty="0">
                        <a:solidFill>
                          <a:schemeClr val="tx1"/>
                        </a:solidFill>
                        <a:latin typeface="+mj-ea"/>
                        <a:ea typeface="+mj-ea"/>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7</a:t>
                      </a: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6248973"/>
                  </a:ext>
                </a:extLst>
              </a:tr>
              <a:tr h="328082">
                <a:tc>
                  <a:txBody>
                    <a:bodyPr/>
                    <a:lstStyle/>
                    <a:p>
                      <a:pPr algn="l"/>
                      <a:r>
                        <a:rPr kumimoji="1" lang="ja-JP" altLang="en-US" sz="1600" dirty="0">
                          <a:latin typeface="+mj-ea"/>
                          <a:ea typeface="+mj-ea"/>
                        </a:rPr>
                        <a:t>その他</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latin typeface="+mj-ea"/>
                          <a:ea typeface="+mj-ea"/>
                        </a:rPr>
                        <a:t>0</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latin typeface="+mj-ea"/>
                          <a:ea typeface="+mj-ea"/>
                        </a:rPr>
                        <a:t>1</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latin typeface="+mj-ea"/>
                          <a:ea typeface="+mj-ea"/>
                        </a:rPr>
                        <a:t>0</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0</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0</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1</a:t>
                      </a:r>
                      <a:endParaRPr kumimoji="1" lang="ja-JP" altLang="en-US" sz="1800" dirty="0">
                        <a:solidFill>
                          <a:schemeClr val="tx1"/>
                        </a:solidFill>
                        <a:latin typeface="+mj-ea"/>
                        <a:ea typeface="+mj-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4</a:t>
                      </a:r>
                      <a:endParaRPr kumimoji="1" lang="ja-JP" altLang="en-US" sz="1800" dirty="0">
                        <a:solidFill>
                          <a:schemeClr val="tx1"/>
                        </a:solidFill>
                        <a:latin typeface="+mj-ea"/>
                        <a:ea typeface="+mj-ea"/>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j-ea"/>
                          <a:ea typeface="+mj-ea"/>
                        </a:rPr>
                        <a:t>6</a:t>
                      </a: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68748004"/>
                  </a:ext>
                </a:extLst>
              </a:tr>
              <a:tr h="328082">
                <a:tc>
                  <a:txBody>
                    <a:bodyPr/>
                    <a:lstStyle/>
                    <a:p>
                      <a:pPr algn="r"/>
                      <a:r>
                        <a:rPr kumimoji="1" lang="ja-JP" altLang="en-US" sz="1600" dirty="0">
                          <a:latin typeface="+mj-ea"/>
                          <a:ea typeface="+mj-ea"/>
                        </a:rPr>
                        <a:t>計</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j-ea"/>
                          <a:ea typeface="+mj-ea"/>
                        </a:rPr>
                        <a:t>13</a:t>
                      </a:r>
                      <a:endParaRPr kumimoji="1" lang="ja-JP" altLang="en-US" sz="1800" dirty="0">
                        <a:latin typeface="+mj-ea"/>
                        <a:ea typeface="+mj-ea"/>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j-ea"/>
                          <a:ea typeface="+mj-ea"/>
                        </a:rPr>
                        <a:t>5</a:t>
                      </a:r>
                      <a:endParaRPr kumimoji="1" lang="ja-JP" altLang="en-US" sz="1800" dirty="0">
                        <a:latin typeface="+mj-ea"/>
                        <a:ea typeface="+mj-ea"/>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j-ea"/>
                          <a:ea typeface="+mj-ea"/>
                        </a:rPr>
                        <a:t>2</a:t>
                      </a:r>
                      <a:endParaRPr kumimoji="1" lang="ja-JP" altLang="en-US" sz="1800" dirty="0">
                        <a:latin typeface="+mj-ea"/>
                        <a:ea typeface="+mj-ea"/>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j-ea"/>
                          <a:ea typeface="+mj-ea"/>
                        </a:rPr>
                        <a:t>7</a:t>
                      </a:r>
                      <a:endParaRPr kumimoji="1" lang="ja-JP" altLang="en-US" sz="1800" dirty="0">
                        <a:latin typeface="+mj-ea"/>
                        <a:ea typeface="+mj-ea"/>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j-ea"/>
                          <a:ea typeface="+mj-ea"/>
                        </a:rPr>
                        <a:t>2</a:t>
                      </a:r>
                      <a:endParaRPr kumimoji="1" lang="ja-JP" altLang="en-US" sz="1800" dirty="0">
                        <a:latin typeface="+mj-ea"/>
                        <a:ea typeface="+mj-ea"/>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j-ea"/>
                          <a:ea typeface="+mj-ea"/>
                        </a:rPr>
                        <a:t>12</a:t>
                      </a:r>
                      <a:endParaRPr kumimoji="1" lang="ja-JP" altLang="en-US" sz="1800" dirty="0">
                        <a:latin typeface="+mj-ea"/>
                        <a:ea typeface="+mj-ea"/>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a:solidFill>
                            <a:schemeClr val="tx1"/>
                          </a:solidFill>
                          <a:latin typeface="+mj-ea"/>
                          <a:ea typeface="+mj-ea"/>
                        </a:rPr>
                        <a:t>19</a:t>
                      </a:r>
                      <a:endParaRPr kumimoji="1" lang="ja-JP" altLang="en-US" sz="1800" dirty="0">
                        <a:solidFill>
                          <a:schemeClr val="tx1"/>
                        </a:solidFill>
                        <a:latin typeface="+mj-ea"/>
                        <a:ea typeface="+mj-ea"/>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a:solidFill>
                            <a:schemeClr val="tx1"/>
                          </a:solidFill>
                          <a:latin typeface="+mj-ea"/>
                          <a:ea typeface="+mj-ea"/>
                        </a:rPr>
                        <a:t>60</a:t>
                      </a:r>
                      <a:endParaRPr kumimoji="1" lang="en-US" altLang="ja-JP" sz="1800" dirty="0">
                        <a:solidFill>
                          <a:schemeClr val="tx1"/>
                        </a:solidFill>
                        <a:latin typeface="+mj-ea"/>
                        <a:ea typeface="+mj-ea"/>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0210358"/>
                  </a:ext>
                </a:extLst>
              </a:tr>
            </a:tbl>
          </a:graphicData>
        </a:graphic>
      </p:graphicFrame>
      <p:graphicFrame>
        <p:nvGraphicFramePr>
          <p:cNvPr id="11" name="グラフ 10">
            <a:extLst>
              <a:ext uri="{FF2B5EF4-FFF2-40B4-BE49-F238E27FC236}">
                <a16:creationId xmlns:a16="http://schemas.microsoft.com/office/drawing/2014/main" id="{4E1CF81B-6EA4-34D6-E412-CDFA526C2106}"/>
              </a:ext>
            </a:extLst>
          </p:cNvPr>
          <p:cNvGraphicFramePr/>
          <p:nvPr>
            <p:extLst>
              <p:ext uri="{D42A27DB-BD31-4B8C-83A1-F6EECF244321}">
                <p14:modId xmlns:p14="http://schemas.microsoft.com/office/powerpoint/2010/main" val="3217567755"/>
              </p:ext>
            </p:extLst>
          </p:nvPr>
        </p:nvGraphicFramePr>
        <p:xfrm>
          <a:off x="5458692" y="3894629"/>
          <a:ext cx="3976254" cy="3045238"/>
        </p:xfrm>
        <a:graphic>
          <a:graphicData uri="http://schemas.openxmlformats.org/drawingml/2006/chart">
            <c:chart xmlns:c="http://schemas.openxmlformats.org/drawingml/2006/chart" xmlns:r="http://schemas.openxmlformats.org/officeDocument/2006/relationships" r:id="rId3"/>
          </a:graphicData>
        </a:graphic>
      </p:graphicFrame>
      <p:sp>
        <p:nvSpPr>
          <p:cNvPr id="3" name="部分円 2">
            <a:extLst>
              <a:ext uri="{FF2B5EF4-FFF2-40B4-BE49-F238E27FC236}">
                <a16:creationId xmlns:a16="http://schemas.microsoft.com/office/drawing/2014/main" id="{6C830D58-1876-D657-AACE-0699E7BF98E9}"/>
              </a:ext>
            </a:extLst>
          </p:cNvPr>
          <p:cNvSpPr/>
          <p:nvPr/>
        </p:nvSpPr>
        <p:spPr>
          <a:xfrm rot="16200000">
            <a:off x="6046537" y="4043465"/>
            <a:ext cx="2779782" cy="2777836"/>
          </a:xfrm>
          <a:prstGeom prst="pie">
            <a:avLst>
              <a:gd name="adj1" fmla="val 0"/>
              <a:gd name="adj2" fmla="val 14725205"/>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6" name="部分円 5">
            <a:extLst>
              <a:ext uri="{FF2B5EF4-FFF2-40B4-BE49-F238E27FC236}">
                <a16:creationId xmlns:a16="http://schemas.microsoft.com/office/drawing/2014/main" id="{E847C720-80EA-3182-970A-6FAA651FD7AE}"/>
              </a:ext>
            </a:extLst>
          </p:cNvPr>
          <p:cNvSpPr/>
          <p:nvPr/>
        </p:nvSpPr>
        <p:spPr>
          <a:xfrm>
            <a:off x="6068291" y="4007855"/>
            <a:ext cx="2777836" cy="2836291"/>
          </a:xfrm>
          <a:prstGeom prst="pie">
            <a:avLst>
              <a:gd name="adj1" fmla="val 9350140"/>
              <a:gd name="adj2" fmla="val 14154858"/>
            </a:avLst>
          </a:prstGeom>
          <a:noFill/>
          <a:ln w="76200">
            <a:solidFill>
              <a:srgbClr val="0000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3" name="吹き出し: 四角形 12">
            <a:extLst>
              <a:ext uri="{FF2B5EF4-FFF2-40B4-BE49-F238E27FC236}">
                <a16:creationId xmlns:a16="http://schemas.microsoft.com/office/drawing/2014/main" id="{16CE417B-8BF6-FD3C-56CC-478BDE2528DF}"/>
              </a:ext>
            </a:extLst>
          </p:cNvPr>
          <p:cNvSpPr/>
          <p:nvPr/>
        </p:nvSpPr>
        <p:spPr>
          <a:xfrm>
            <a:off x="8825345" y="3888793"/>
            <a:ext cx="879763" cy="518824"/>
          </a:xfrm>
          <a:prstGeom prst="wedgeRectCallout">
            <a:avLst>
              <a:gd name="adj1" fmla="val -65184"/>
              <a:gd name="adj2" fmla="val 106136"/>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Segoe UI"/>
                <a:ea typeface="Meiryo UI"/>
                <a:cs typeface="+mn-cs"/>
              </a:rPr>
              <a:t>取付管に由来</a:t>
            </a:r>
          </a:p>
        </p:txBody>
      </p:sp>
      <p:sp>
        <p:nvSpPr>
          <p:cNvPr id="14" name="吹き出し: 四角形 13">
            <a:extLst>
              <a:ext uri="{FF2B5EF4-FFF2-40B4-BE49-F238E27FC236}">
                <a16:creationId xmlns:a16="http://schemas.microsoft.com/office/drawing/2014/main" id="{F3D5AFA3-7BE1-CBD4-7117-81B45EC170DF}"/>
              </a:ext>
            </a:extLst>
          </p:cNvPr>
          <p:cNvSpPr/>
          <p:nvPr/>
        </p:nvSpPr>
        <p:spPr>
          <a:xfrm>
            <a:off x="4662056" y="5877973"/>
            <a:ext cx="1163779" cy="518824"/>
          </a:xfrm>
          <a:prstGeom prst="wedgeRectCallout">
            <a:avLst>
              <a:gd name="adj1" fmla="val 65173"/>
              <a:gd name="adj2" fmla="val -87466"/>
            </a:avLst>
          </a:prstGeom>
          <a:noFill/>
          <a:ln w="28575">
            <a:solidFill>
              <a:srgbClr val="0000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CC"/>
                </a:solidFill>
                <a:effectLst/>
                <a:uLnTx/>
                <a:uFillTx/>
                <a:latin typeface="Segoe UI"/>
                <a:ea typeface="Meiryo UI"/>
                <a:cs typeface="+mn-cs"/>
              </a:rPr>
              <a:t>マンホール蓋に由来</a:t>
            </a:r>
          </a:p>
        </p:txBody>
      </p:sp>
      <p:sp>
        <p:nvSpPr>
          <p:cNvPr id="15" name="吹き出し: 四角形 14">
            <a:extLst>
              <a:ext uri="{FF2B5EF4-FFF2-40B4-BE49-F238E27FC236}">
                <a16:creationId xmlns:a16="http://schemas.microsoft.com/office/drawing/2014/main" id="{7C41CB02-EAE8-B199-D5EF-C0BA88BAE300}"/>
              </a:ext>
            </a:extLst>
          </p:cNvPr>
          <p:cNvSpPr/>
          <p:nvPr/>
        </p:nvSpPr>
        <p:spPr>
          <a:xfrm>
            <a:off x="6962775" y="2046535"/>
            <a:ext cx="1790700" cy="455041"/>
          </a:xfrm>
          <a:prstGeom prst="wedgeRectCallout">
            <a:avLst>
              <a:gd name="adj1" fmla="val 21795"/>
              <a:gd name="adj2" fmla="val -32390"/>
            </a:avLst>
          </a:prstGeom>
          <a:noFill/>
          <a:ln w="28575">
            <a:solidFill>
              <a:srgbClr val="0000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CC"/>
              </a:solidFill>
              <a:effectLst/>
              <a:uLnTx/>
              <a:uFillTx/>
              <a:latin typeface="Segoe UI"/>
              <a:ea typeface="Meiryo UI"/>
              <a:cs typeface="+mn-cs"/>
            </a:endParaRPr>
          </a:p>
        </p:txBody>
      </p:sp>
      <p:sp>
        <p:nvSpPr>
          <p:cNvPr id="16" name="吹き出し: 四角形 15">
            <a:extLst>
              <a:ext uri="{FF2B5EF4-FFF2-40B4-BE49-F238E27FC236}">
                <a16:creationId xmlns:a16="http://schemas.microsoft.com/office/drawing/2014/main" id="{55F3F03D-BAE3-5C07-E53F-524B72EBD000}"/>
              </a:ext>
            </a:extLst>
          </p:cNvPr>
          <p:cNvSpPr/>
          <p:nvPr/>
        </p:nvSpPr>
        <p:spPr>
          <a:xfrm>
            <a:off x="2681720" y="1340663"/>
            <a:ext cx="6071755" cy="705872"/>
          </a:xfrm>
          <a:prstGeom prst="wedgeRectCallout">
            <a:avLst>
              <a:gd name="adj1" fmla="val -12133"/>
              <a:gd name="adj2" fmla="val 41880"/>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Segoe UI"/>
              <a:ea typeface="Meiryo UI"/>
              <a:cs typeface="+mn-cs"/>
            </a:endParaRPr>
          </a:p>
        </p:txBody>
      </p:sp>
      <p:sp>
        <p:nvSpPr>
          <p:cNvPr id="17" name="二等辺三角形 16">
            <a:extLst>
              <a:ext uri="{FF2B5EF4-FFF2-40B4-BE49-F238E27FC236}">
                <a16:creationId xmlns:a16="http://schemas.microsoft.com/office/drawing/2014/main" id="{0EBC3FA8-23D4-53C5-2695-B49C722EC9B3}"/>
              </a:ext>
            </a:extLst>
          </p:cNvPr>
          <p:cNvSpPr/>
          <p:nvPr/>
        </p:nvSpPr>
        <p:spPr>
          <a:xfrm flipV="1">
            <a:off x="1400175" y="5346128"/>
            <a:ext cx="1809750" cy="2013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Tree>
    <p:extLst>
      <p:ext uri="{BB962C8B-B14F-4D97-AF65-F5344CB8AC3E}">
        <p14:creationId xmlns:p14="http://schemas.microsoft.com/office/powerpoint/2010/main" val="3808070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5</a:t>
            </a:fld>
            <a:endParaRPr kumimoji="1" lang="ja-JP" altLang="en-US"/>
          </a:p>
        </p:txBody>
      </p:sp>
      <p:sp>
        <p:nvSpPr>
          <p:cNvPr id="8" name="角丸四角形 7"/>
          <p:cNvSpPr/>
          <p:nvPr/>
        </p:nvSpPr>
        <p:spPr>
          <a:xfrm>
            <a:off x="191588" y="72500"/>
            <a:ext cx="8100000" cy="400110"/>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ctr" anchorCtr="0">
            <a:noAutofit/>
          </a:bodyPr>
          <a:lstStyle/>
          <a:p>
            <a:pPr>
              <a:lnSpc>
                <a:spcPts val="2194"/>
              </a:lnSpc>
            </a:pPr>
            <a:r>
              <a:rPr lang="ja-JP" altLang="en-US" sz="2280" dirty="0">
                <a:solidFill>
                  <a:schemeClr val="tx1"/>
                </a:solidFill>
                <a:latin typeface="HGPｺﾞｼｯｸE" panose="020B0900000000000000" pitchFamily="50" charset="-128"/>
                <a:ea typeface="HGPｺﾞｼｯｸE" panose="020B0900000000000000" pitchFamily="50" charset="-128"/>
              </a:rPr>
              <a:t>２</a:t>
            </a:r>
            <a:r>
              <a:rPr lang="en-US" altLang="ja-JP" sz="2280" dirty="0">
                <a:solidFill>
                  <a:schemeClr val="tx1"/>
                </a:solidFill>
                <a:latin typeface="HGPｺﾞｼｯｸE" panose="020B0900000000000000" pitchFamily="50" charset="-128"/>
                <a:ea typeface="HGPｺﾞｼｯｸE" panose="020B0900000000000000" pitchFamily="50" charset="-128"/>
              </a:rPr>
              <a:t>.</a:t>
            </a:r>
            <a:r>
              <a:rPr lang="ja-JP" altLang="en-US" sz="2280" dirty="0">
                <a:solidFill>
                  <a:schemeClr val="tx1"/>
                </a:solidFill>
                <a:latin typeface="HGPｺﾞｼｯｸE" panose="020B0900000000000000" pitchFamily="50" charset="-128"/>
                <a:ea typeface="HGPｺﾞｼｯｸE" panose="020B0900000000000000" pitchFamily="50" charset="-128"/>
              </a:rPr>
              <a:t>包括委託における</a:t>
            </a:r>
            <a:r>
              <a:rPr lang="en-US" altLang="ja-JP" sz="2280" dirty="0">
                <a:solidFill>
                  <a:schemeClr val="tx1"/>
                </a:solidFill>
                <a:latin typeface="HGPｺﾞｼｯｸE" panose="020B0900000000000000" pitchFamily="50" charset="-128"/>
                <a:ea typeface="HGPｺﾞｼｯｸE" panose="020B0900000000000000" pitchFamily="50" charset="-128"/>
              </a:rPr>
              <a:t>PDCA</a:t>
            </a:r>
            <a:r>
              <a:rPr lang="ja-JP" altLang="en-US" sz="2280" dirty="0">
                <a:solidFill>
                  <a:schemeClr val="tx1"/>
                </a:solidFill>
                <a:latin typeface="HGPｺﾞｼｯｸE" panose="020B0900000000000000" pitchFamily="50" charset="-128"/>
                <a:ea typeface="HGPｺﾞｼｯｸE" panose="020B0900000000000000" pitchFamily="50" charset="-128"/>
              </a:rPr>
              <a:t>サイクル（</a:t>
            </a:r>
            <a:r>
              <a:rPr kumimoji="1" lang="ja-JP" altLang="en-US" sz="2280" b="1" dirty="0">
                <a:solidFill>
                  <a:schemeClr val="tx1"/>
                </a:solidFill>
                <a:latin typeface="Meiryo UI" panose="020B0604030504040204" pitchFamily="50" charset="-128"/>
                <a:ea typeface="Meiryo UI" panose="020B0604030504040204" pitchFamily="50" charset="-128"/>
              </a:rPr>
              <a:t>有識者会議の開催状況）</a:t>
            </a:r>
            <a:endParaRPr lang="en-US" altLang="ja-JP" sz="2280" dirty="0">
              <a:solidFill>
                <a:schemeClr val="tx1"/>
              </a:solidFill>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D504C1BB-2DB8-0D02-D34A-2D23BEB7545C}"/>
              </a:ext>
            </a:extLst>
          </p:cNvPr>
          <p:cNvSpPr txBox="1"/>
          <p:nvPr/>
        </p:nvSpPr>
        <p:spPr>
          <a:xfrm>
            <a:off x="191588" y="629818"/>
            <a:ext cx="8480809" cy="400110"/>
          </a:xfrm>
          <a:prstGeom prst="rect">
            <a:avLst/>
          </a:prstGeom>
          <a:noFill/>
        </p:spPr>
        <p:txBody>
          <a:bodyPr wrap="square" rtlCol="0">
            <a:spAutoFit/>
          </a:bodyPr>
          <a:lstStyle/>
          <a:p>
            <a:r>
              <a:rPr kumimoji="1" lang="ja-JP" altLang="en-US" sz="2000" b="1" u="sng" dirty="0"/>
              <a:t>●これまでの開催状況</a:t>
            </a:r>
            <a:r>
              <a:rPr lang="ja-JP" altLang="en-US" sz="2000" b="1" u="sng" dirty="0"/>
              <a:t>と聴取した意見</a:t>
            </a:r>
            <a:endParaRPr kumimoji="1" lang="ja-JP" altLang="en-US" sz="2000" b="1" u="sng" dirty="0"/>
          </a:p>
        </p:txBody>
      </p:sp>
      <p:sp>
        <p:nvSpPr>
          <p:cNvPr id="4" name="テキスト ボックス 3">
            <a:extLst>
              <a:ext uri="{FF2B5EF4-FFF2-40B4-BE49-F238E27FC236}">
                <a16:creationId xmlns:a16="http://schemas.microsoft.com/office/drawing/2014/main" id="{C7BC19B3-291E-DCBD-F2F3-69CD8C5997F6}"/>
              </a:ext>
            </a:extLst>
          </p:cNvPr>
          <p:cNvSpPr txBox="1"/>
          <p:nvPr/>
        </p:nvSpPr>
        <p:spPr>
          <a:xfrm>
            <a:off x="311414" y="1029928"/>
            <a:ext cx="9283172" cy="4875694"/>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第１回</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令和５年２月</a:t>
            </a:r>
            <a:r>
              <a:rPr lang="en-US" altLang="ja-JP" b="1" dirty="0">
                <a:latin typeface="Meiryo UI" panose="020B0604030504040204" pitchFamily="50" charset="-128"/>
                <a:ea typeface="Meiryo UI" panose="020B0604030504040204" pitchFamily="50" charset="-128"/>
              </a:rPr>
              <a:t>24</a:t>
            </a:r>
            <a:r>
              <a:rPr lang="ja-JP" altLang="en-US" b="1" dirty="0">
                <a:latin typeface="Meiryo UI" panose="020B0604030504040204" pitchFamily="50" charset="-128"/>
                <a:ea typeface="Meiryo UI" panose="020B0604030504040204" pitchFamily="50" charset="-128"/>
              </a:rPr>
              <a:t>日（金）</a:t>
            </a:r>
            <a:endParaRPr lang="en-US" altLang="ja-JP"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・包括委託業務として、</a:t>
            </a:r>
            <a:r>
              <a:rPr lang="ja-JP" altLang="en-US" sz="1600" u="sng" dirty="0">
                <a:latin typeface="Meiryo UI" panose="020B0604030504040204" pitchFamily="50" charset="-128"/>
                <a:ea typeface="Meiryo UI" panose="020B0604030504040204" pitchFamily="50" charset="-128"/>
              </a:rPr>
              <a:t>毎月多くのアウトプット項目でモニタリングを行う必要があるか検討が必要</a:t>
            </a:r>
            <a:r>
              <a:rPr lang="ja-JP" altLang="en-US" sz="1600" dirty="0">
                <a:latin typeface="Meiryo UI" panose="020B0604030504040204" pitchFamily="50" charset="-128"/>
                <a:ea typeface="Meiryo UI" panose="020B0604030504040204" pitchFamily="50" charset="-128"/>
              </a:rPr>
              <a:t>である。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・サービスレベル確保の観点から、事故事案については</a:t>
            </a:r>
            <a:r>
              <a:rPr lang="ja-JP" altLang="en-US" sz="1600" u="sng" dirty="0">
                <a:latin typeface="Meiryo UI" panose="020B0604030504040204" pitchFamily="50" charset="-128"/>
                <a:ea typeface="Meiryo UI" panose="020B0604030504040204" pitchFamily="50" charset="-128"/>
              </a:rPr>
              <a:t>件数のみでなく事象の重大性を含めた評価が必要</a:t>
            </a:r>
            <a:r>
              <a:rPr lang="ja-JP" altLang="en-US" sz="1600" dirty="0">
                <a:latin typeface="Meiryo UI" panose="020B0604030504040204" pitchFamily="50" charset="-128"/>
                <a:ea typeface="Meiryo UI" panose="020B0604030504040204" pitchFamily="50" charset="-128"/>
              </a:rPr>
              <a:t>である。</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第２回</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令和５年６月</a:t>
            </a:r>
            <a:r>
              <a:rPr lang="en-US" altLang="ja-JP" b="1" dirty="0">
                <a:latin typeface="Meiryo UI" panose="020B0604030504040204" pitchFamily="50" charset="-128"/>
                <a:ea typeface="Meiryo UI" panose="020B0604030504040204" pitchFamily="50" charset="-128"/>
              </a:rPr>
              <a:t>28</a:t>
            </a:r>
            <a:r>
              <a:rPr lang="ja-JP" altLang="en-US" b="1" dirty="0">
                <a:latin typeface="Meiryo UI" panose="020B0604030504040204" pitchFamily="50" charset="-128"/>
                <a:ea typeface="Meiryo UI" panose="020B0604030504040204" pitchFamily="50" charset="-128"/>
              </a:rPr>
              <a:t>日（水）</a:t>
            </a:r>
            <a:endParaRPr lang="en-US" altLang="ja-JP"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・方面ごとにモニタリング状況を見える化するのは、比較がしやすくなり、「取組共有」と「意識付け」につながり有意義である。</a:t>
            </a:r>
          </a:p>
          <a:p>
            <a:r>
              <a:rPr lang="ja-JP" altLang="en-US" sz="1600" dirty="0">
                <a:latin typeface="Meiryo UI" panose="020B0604030504040204" pitchFamily="50" charset="-128"/>
                <a:ea typeface="Meiryo UI" panose="020B0604030504040204" pitchFamily="50" charset="-128"/>
              </a:rPr>
              <a:t>　　・</a:t>
            </a:r>
            <a:r>
              <a:rPr lang="ja-JP" altLang="en-US" sz="1600" u="sng" dirty="0">
                <a:latin typeface="Meiryo UI" panose="020B0604030504040204" pitchFamily="50" charset="-128"/>
                <a:ea typeface="Meiryo UI" panose="020B0604030504040204" pitchFamily="50" charset="-128"/>
              </a:rPr>
              <a:t>モニタリング方法や項目ごとの評価は、同じ基準を用いることが重要</a:t>
            </a:r>
            <a:r>
              <a:rPr lang="ja-JP" altLang="en-US" sz="1600" dirty="0">
                <a:latin typeface="Meiryo UI" panose="020B0604030504040204" pitchFamily="50" charset="-128"/>
                <a:ea typeface="Meiryo UI" panose="020B0604030504040204" pitchFamily="50" charset="-128"/>
              </a:rPr>
              <a:t>である。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➡統一的な目線でモニタリングできるように工夫する。（モニタリングのチェックポイントを作成）</a:t>
            </a:r>
          </a:p>
          <a:p>
            <a:r>
              <a:rPr lang="ja-JP" altLang="en-US" sz="1600" dirty="0">
                <a:latin typeface="Meiryo UI" panose="020B0604030504040204" pitchFamily="50" charset="-128"/>
                <a:ea typeface="Meiryo UI" panose="020B0604030504040204" pitchFamily="50" charset="-128"/>
              </a:rPr>
              <a:t>　　・過去の実績も考慮したうえで、</a:t>
            </a:r>
            <a:r>
              <a:rPr lang="ja-JP" altLang="en-US" sz="1600" u="sng" dirty="0">
                <a:latin typeface="Meiryo UI" panose="020B0604030504040204" pitchFamily="50" charset="-128"/>
                <a:ea typeface="Meiryo UI" panose="020B0604030504040204" pitchFamily="50" charset="-128"/>
              </a:rPr>
              <a:t>５年後や</a:t>
            </a:r>
            <a:r>
              <a:rPr lang="en-US" altLang="ja-JP" sz="1600" u="sng" dirty="0">
                <a:latin typeface="Meiryo UI" panose="020B0604030504040204" pitchFamily="50" charset="-128"/>
                <a:ea typeface="Meiryo UI" panose="020B0604030504040204" pitchFamily="50" charset="-128"/>
              </a:rPr>
              <a:t>10</a:t>
            </a:r>
            <a:r>
              <a:rPr lang="ja-JP" altLang="en-US" sz="1600" u="sng" dirty="0">
                <a:latin typeface="Meiryo UI" panose="020B0604030504040204" pitchFamily="50" charset="-128"/>
                <a:ea typeface="Meiryo UI" panose="020B0604030504040204" pitchFamily="50" charset="-128"/>
              </a:rPr>
              <a:t>年後も見据えて評価基準値の見直しについて検討が必要</a:t>
            </a:r>
            <a:r>
              <a:rPr lang="ja-JP" altLang="en-US" sz="1600" dirty="0">
                <a:latin typeface="Meiryo UI" panose="020B0604030504040204" pitchFamily="50" charset="-128"/>
                <a:ea typeface="Meiryo UI" panose="020B0604030504040204" pitchFamily="50" charset="-128"/>
              </a:rPr>
              <a:t>である。</a:t>
            </a: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第３回</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令和６年１月</a:t>
            </a:r>
            <a:r>
              <a:rPr lang="en-US" altLang="ja-JP" b="1" dirty="0">
                <a:latin typeface="Meiryo UI" panose="020B0604030504040204" pitchFamily="50" charset="-128"/>
                <a:ea typeface="Meiryo UI" panose="020B0604030504040204" pitchFamily="50" charset="-128"/>
              </a:rPr>
              <a:t>29</a:t>
            </a:r>
            <a:r>
              <a:rPr lang="ja-JP" altLang="en-US" b="1" dirty="0">
                <a:latin typeface="Meiryo UI" panose="020B0604030504040204" pitchFamily="50" charset="-128"/>
                <a:ea typeface="Meiryo UI" panose="020B0604030504040204" pitchFamily="50" charset="-128"/>
              </a:rPr>
              <a:t>日（月）</a:t>
            </a:r>
            <a:endParaRPr lang="en-US" altLang="ja-JP" b="1" dirty="0">
              <a:latin typeface="Meiryo UI" panose="020B0604030504040204" pitchFamily="50" charset="-128"/>
              <a:ea typeface="Meiryo UI" panose="020B0604030504040204" pitchFamily="50" charset="-128"/>
            </a:endParaRPr>
          </a:p>
          <a:p>
            <a:pPr>
              <a:lnSpc>
                <a:spcPct val="130000"/>
              </a:lnSpc>
            </a:pPr>
            <a:r>
              <a:rPr lang="ja-JP" altLang="en-US" sz="1600" dirty="0">
                <a:latin typeface="Century" panose="02040604050505020304" pitchFamily="18" charset="0"/>
              </a:rPr>
              <a:t>　　・</a:t>
            </a:r>
            <a:r>
              <a:rPr lang="en-US" altLang="ja-JP" sz="1600" dirty="0">
                <a:latin typeface="Century" panose="02040604050505020304" pitchFamily="18" charset="0"/>
              </a:rPr>
              <a:t>CWO</a:t>
            </a:r>
            <a:r>
              <a:rPr lang="ja-JP" altLang="en-US" sz="1600" dirty="0">
                <a:latin typeface="Century" panose="02040604050505020304" pitchFamily="18" charset="0"/>
              </a:rPr>
              <a:t>による技術継承と同様に、</a:t>
            </a:r>
            <a:r>
              <a:rPr lang="ja-JP" altLang="en-US" sz="1600" u="sng" dirty="0">
                <a:latin typeface="Century" panose="02040604050505020304" pitchFamily="18" charset="0"/>
              </a:rPr>
              <a:t>発注者として維持管理業務に精通した人材を育成する取組が必要</a:t>
            </a:r>
            <a:r>
              <a:rPr lang="ja-JP" altLang="en-US" sz="1600" dirty="0">
                <a:latin typeface="Century" panose="02040604050505020304" pitchFamily="18" charset="0"/>
              </a:rPr>
              <a:t>である。</a:t>
            </a:r>
            <a:endParaRPr lang="en-US" altLang="ja-JP" sz="1600" dirty="0">
              <a:latin typeface="Century" panose="02040604050505020304" pitchFamily="18" charset="0"/>
            </a:endParaRPr>
          </a:p>
          <a:p>
            <a:pPr>
              <a:lnSpc>
                <a:spcPct val="130000"/>
              </a:lnSpc>
            </a:pPr>
            <a:r>
              <a:rPr lang="ja-JP" altLang="en-US" sz="1600" dirty="0">
                <a:latin typeface="Century" panose="02040604050505020304" pitchFamily="18" charset="0"/>
              </a:rPr>
              <a:t>　　・老朽化施設に</a:t>
            </a:r>
            <a:r>
              <a:rPr lang="ja-JP" altLang="en-US" sz="1600" u="sng" dirty="0">
                <a:latin typeface="Century" panose="02040604050505020304" pitchFamily="18" charset="0"/>
              </a:rPr>
              <a:t>改築更新が追い付かなければ維持管理費は増大する</a:t>
            </a:r>
            <a:r>
              <a:rPr lang="ja-JP" altLang="en-US" sz="1600" dirty="0">
                <a:latin typeface="Century" panose="02040604050505020304" pitchFamily="18" charset="0"/>
              </a:rPr>
              <a:t>ことに留意すべきである。</a:t>
            </a:r>
          </a:p>
          <a:p>
            <a:pPr>
              <a:lnSpc>
                <a:spcPct val="130000"/>
              </a:lnSpc>
            </a:pPr>
            <a:r>
              <a:rPr lang="ja-JP" altLang="en-US" sz="1600" dirty="0">
                <a:latin typeface="Century" panose="02040604050505020304" pitchFamily="18" charset="0"/>
              </a:rPr>
              <a:t>　　・膨大な管理施設がある「取付管」、「マンホール蓋」に起因する事故発生数の軽減を検討する必要がある。</a:t>
            </a:r>
            <a:endParaRPr lang="en-US" altLang="ja-JP" sz="1600" dirty="0">
              <a:latin typeface="Century" panose="02040604050505020304" pitchFamily="18" charset="0"/>
            </a:endParaRPr>
          </a:p>
          <a:p>
            <a:pPr>
              <a:lnSpc>
                <a:spcPct val="130000"/>
              </a:lnSpc>
            </a:pPr>
            <a:r>
              <a:rPr lang="ja-JP" altLang="en-US" sz="1600" dirty="0">
                <a:latin typeface="Century" panose="02040604050505020304" pitchFamily="18" charset="0"/>
              </a:rPr>
              <a:t>　　　　　　　　➡現状では巡視頻度を高めるのは難しい。　取付管、マンホール蓋ともに、改築計画を立案中である。</a:t>
            </a:r>
            <a:endParaRPr lang="en-US" altLang="ja-JP" sz="1600" dirty="0">
              <a:latin typeface="Century" panose="02040604050505020304" pitchFamily="18" charset="0"/>
            </a:endParaRPr>
          </a:p>
        </p:txBody>
      </p:sp>
    </p:spTree>
    <p:extLst>
      <p:ext uri="{BB962C8B-B14F-4D97-AF65-F5344CB8AC3E}">
        <p14:creationId xmlns:p14="http://schemas.microsoft.com/office/powerpoint/2010/main" val="235469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5BB85-F7AE-693E-7AF5-24306F626297}"/>
              </a:ext>
            </a:extLst>
          </p:cNvPr>
          <p:cNvSpPr>
            <a:spLocks noGrp="1"/>
          </p:cNvSpPr>
          <p:nvPr>
            <p:ph type="ctrTitle"/>
          </p:nvPr>
        </p:nvSpPr>
        <p:spPr>
          <a:xfrm>
            <a:off x="1066800" y="1122364"/>
            <a:ext cx="7772400" cy="2722272"/>
          </a:xfrm>
        </p:spPr>
        <p:txBody>
          <a:bodyPr>
            <a:normAutofit/>
          </a:bodyPr>
          <a:lstStyle/>
          <a:p>
            <a:br>
              <a:rPr lang="en-US" altLang="ja-JP" sz="4000" dirty="0"/>
            </a:br>
            <a:r>
              <a:rPr lang="ja-JP" altLang="en-US" sz="4000" dirty="0"/>
              <a:t>モニタリング結果の水平展開</a:t>
            </a:r>
            <a:br>
              <a:rPr lang="en-US" altLang="ja-JP" sz="4000" dirty="0"/>
            </a:br>
            <a:r>
              <a:rPr lang="ja-JP" altLang="en-US" sz="2000" dirty="0"/>
              <a:t>　</a:t>
            </a:r>
            <a:br>
              <a:rPr lang="en-US" altLang="ja-JP" sz="4000" dirty="0"/>
            </a:br>
            <a:r>
              <a:rPr lang="ja-JP" altLang="en-US" sz="4000" dirty="0"/>
              <a:t>の取組み</a:t>
            </a:r>
            <a:br>
              <a:rPr lang="en-US" altLang="ja-JP" sz="4000" dirty="0"/>
            </a:br>
            <a:r>
              <a:rPr lang="ja-JP" altLang="en-US" sz="1800" dirty="0"/>
              <a:t>　</a:t>
            </a:r>
            <a:endParaRPr lang="ja-JP" altLang="en-US" sz="4000" dirty="0"/>
          </a:p>
        </p:txBody>
      </p:sp>
      <p:sp>
        <p:nvSpPr>
          <p:cNvPr id="3" name="字幕 2">
            <a:extLst>
              <a:ext uri="{FF2B5EF4-FFF2-40B4-BE49-F238E27FC236}">
                <a16:creationId xmlns:a16="http://schemas.microsoft.com/office/drawing/2014/main" id="{9D35F854-5601-1EFA-B8D1-EF0874602B41}"/>
              </a:ext>
            </a:extLst>
          </p:cNvPr>
          <p:cNvSpPr>
            <a:spLocks noGrp="1"/>
          </p:cNvSpPr>
          <p:nvPr>
            <p:ph type="subTitle" idx="1"/>
          </p:nvPr>
        </p:nvSpPr>
        <p:spPr>
          <a:xfrm>
            <a:off x="1638300" y="4322092"/>
            <a:ext cx="6858000" cy="1528396"/>
          </a:xfrm>
        </p:spPr>
        <p:txBody>
          <a:bodyPr/>
          <a:lstStyle/>
          <a:p>
            <a:r>
              <a:rPr kumimoji="1" lang="ja-JP" altLang="en-US" dirty="0"/>
              <a:t>大阪市建設局下水道部施設管理課</a:t>
            </a:r>
            <a:endParaRPr kumimoji="1" lang="en-US" altLang="ja-JP" dirty="0"/>
          </a:p>
          <a:p>
            <a:r>
              <a:rPr kumimoji="1" lang="ja-JP" altLang="en-US" dirty="0"/>
              <a:t>令和６年７月</a:t>
            </a:r>
            <a:endParaRPr kumimoji="1" lang="en-US" altLang="ja-JP" dirty="0"/>
          </a:p>
        </p:txBody>
      </p:sp>
      <p:sp>
        <p:nvSpPr>
          <p:cNvPr id="4" name="スライド番号プレースホルダー 3">
            <a:extLst>
              <a:ext uri="{FF2B5EF4-FFF2-40B4-BE49-F238E27FC236}">
                <a16:creationId xmlns:a16="http://schemas.microsoft.com/office/drawing/2014/main" id="{B7D9E987-737F-1AC1-765B-7F5893106147}"/>
              </a:ext>
            </a:extLst>
          </p:cNvPr>
          <p:cNvSpPr>
            <a:spLocks noGrp="1"/>
          </p:cNvSpPr>
          <p:nvPr>
            <p:ph type="sldNum" sz="quarter" idx="12"/>
          </p:nvPr>
        </p:nvSpPr>
        <p:spPr/>
        <p:txBody>
          <a:bodyPr/>
          <a:lstStyle/>
          <a:p>
            <a:pPr defTabSz="422041"/>
            <a:fld id="{36EC18DB-A5DF-4E0E-B815-FCD04A2C4B2C}" type="slidenum">
              <a:rPr lang="ja-JP" altLang="en-US">
                <a:solidFill>
                  <a:prstClr val="black"/>
                </a:solidFill>
                <a:latin typeface="Segoe UI"/>
                <a:ea typeface="Meiryo UI"/>
              </a:rPr>
              <a:pPr defTabSz="422041"/>
              <a:t>50</a:t>
            </a:fld>
            <a:endParaRPr lang="ja-JP" altLang="en-US">
              <a:solidFill>
                <a:prstClr val="black"/>
              </a:solidFill>
              <a:latin typeface="Segoe UI"/>
              <a:ea typeface="Meiryo UI"/>
            </a:endParaRPr>
          </a:p>
        </p:txBody>
      </p:sp>
    </p:spTree>
    <p:extLst>
      <p:ext uri="{BB962C8B-B14F-4D97-AF65-F5344CB8AC3E}">
        <p14:creationId xmlns:p14="http://schemas.microsoft.com/office/powerpoint/2010/main" val="900886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F0869689-5547-FBE2-71C3-73B27D12E99F}"/>
              </a:ext>
            </a:extLst>
          </p:cNvPr>
          <p:cNvSpPr>
            <a:spLocks noGrp="1"/>
          </p:cNvSpPr>
          <p:nvPr>
            <p:ph type="sldNum" sz="quarter" idx="12"/>
          </p:nvPr>
        </p:nvSpPr>
        <p:spPr>
          <a:xfrm>
            <a:off x="7837717" y="6504654"/>
            <a:ext cx="2057400" cy="337038"/>
          </a:xfrm>
        </p:spPr>
        <p:txBody>
          <a:bodyPr/>
          <a:lstStyle/>
          <a:p>
            <a:pPr defTabSz="422041"/>
            <a:fld id="{36EC18DB-A5DF-4E0E-B815-FCD04A2C4B2C}" type="slidenum">
              <a:rPr kumimoji="1" lang="ja-JP" altLang="en-US">
                <a:solidFill>
                  <a:prstClr val="black"/>
                </a:solidFill>
                <a:latin typeface="Segoe UI"/>
                <a:ea typeface="Meiryo UI"/>
              </a:rPr>
              <a:pPr defTabSz="422041"/>
              <a:t>51</a:t>
            </a:fld>
            <a:endParaRPr kumimoji="1" lang="ja-JP" altLang="en-US" dirty="0">
              <a:solidFill>
                <a:prstClr val="black"/>
              </a:solidFill>
              <a:latin typeface="Segoe UI"/>
              <a:ea typeface="Meiryo UI"/>
            </a:endParaRPr>
          </a:p>
        </p:txBody>
      </p:sp>
      <p:sp>
        <p:nvSpPr>
          <p:cNvPr id="3" name="正方形/長方形 2">
            <a:extLst>
              <a:ext uri="{FF2B5EF4-FFF2-40B4-BE49-F238E27FC236}">
                <a16:creationId xmlns:a16="http://schemas.microsoft.com/office/drawing/2014/main" id="{90A4F3EC-D0FC-4C49-AB0F-94BF726C8D04}"/>
              </a:ext>
            </a:extLst>
          </p:cNvPr>
          <p:cNvSpPr/>
          <p:nvPr/>
        </p:nvSpPr>
        <p:spPr>
          <a:xfrm>
            <a:off x="381000" y="10048"/>
            <a:ext cx="9144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sz="2400" b="1" dirty="0">
                <a:solidFill>
                  <a:prstClr val="black"/>
                </a:solidFill>
                <a:latin typeface="Meiryo UI" panose="020B0604030504040204" pitchFamily="50" charset="-128"/>
                <a:ea typeface="Meiryo UI" panose="020B0604030504040204" pitchFamily="50" charset="-128"/>
              </a:rPr>
              <a:t>モニタリング結果の水平展開の取組み</a:t>
            </a:r>
          </a:p>
        </p:txBody>
      </p:sp>
      <p:sp>
        <p:nvSpPr>
          <p:cNvPr id="4" name="テキスト ボックス 3">
            <a:extLst>
              <a:ext uri="{FF2B5EF4-FFF2-40B4-BE49-F238E27FC236}">
                <a16:creationId xmlns:a16="http://schemas.microsoft.com/office/drawing/2014/main" id="{75A6D533-7F53-E676-D36D-BA59F2927A95}"/>
              </a:ext>
            </a:extLst>
          </p:cNvPr>
          <p:cNvSpPr txBox="1"/>
          <p:nvPr/>
        </p:nvSpPr>
        <p:spPr>
          <a:xfrm>
            <a:off x="173145" y="574918"/>
            <a:ext cx="8480809" cy="369332"/>
          </a:xfrm>
          <a:prstGeom prst="rect">
            <a:avLst/>
          </a:prstGeom>
          <a:noFill/>
        </p:spPr>
        <p:txBody>
          <a:bodyPr wrap="square" rtlCol="0">
            <a:spAutoFit/>
          </a:bodyPr>
          <a:lstStyle/>
          <a:p>
            <a:pPr defTabSz="914400"/>
            <a:r>
              <a:rPr kumimoji="1" lang="ja-JP" altLang="en-US" b="1" dirty="0">
                <a:solidFill>
                  <a:prstClr val="black"/>
                </a:solidFill>
                <a:latin typeface="Segoe UI"/>
                <a:ea typeface="Meiryo UI"/>
              </a:rPr>
              <a:t>●モニタリングの実施状況調査</a:t>
            </a:r>
          </a:p>
        </p:txBody>
      </p:sp>
      <p:sp>
        <p:nvSpPr>
          <p:cNvPr id="5" name="テキスト ボックス 4">
            <a:extLst>
              <a:ext uri="{FF2B5EF4-FFF2-40B4-BE49-F238E27FC236}">
                <a16:creationId xmlns:a16="http://schemas.microsoft.com/office/drawing/2014/main" id="{FBF3E2C8-38D5-F486-363E-1E3888751FF0}"/>
              </a:ext>
            </a:extLst>
          </p:cNvPr>
          <p:cNvSpPr txBox="1"/>
          <p:nvPr/>
        </p:nvSpPr>
        <p:spPr>
          <a:xfrm>
            <a:off x="289606" y="914832"/>
            <a:ext cx="9043516" cy="1323439"/>
          </a:xfrm>
          <a:prstGeom prst="rect">
            <a:avLst/>
          </a:prstGeom>
          <a:noFill/>
        </p:spPr>
        <p:txBody>
          <a:bodyPr wrap="square" rtlCol="0">
            <a:spAutoFit/>
          </a:bodyPr>
          <a:lstStyle/>
          <a:p>
            <a:pPr marL="285750" indent="-285750" defTabSz="914400">
              <a:buFont typeface="Wingdings" panose="05000000000000000000" pitchFamily="2" charset="2"/>
              <a:buChar char="ü"/>
            </a:pPr>
            <a:r>
              <a:rPr kumimoji="1" lang="ja-JP" altLang="en-US" sz="1600" u="sng" dirty="0">
                <a:solidFill>
                  <a:prstClr val="black"/>
                </a:solidFill>
                <a:latin typeface="Meiryo UI" panose="020B0604030504040204" pitchFamily="50" charset="-128"/>
                <a:ea typeface="Meiryo UI" panose="020B0604030504040204" pitchFamily="50" charset="-128"/>
              </a:rPr>
              <a:t>モニタリングの実施方法にバラつき</a:t>
            </a:r>
            <a:r>
              <a:rPr kumimoji="1" lang="ja-JP" altLang="en-US" sz="1600" dirty="0">
                <a:solidFill>
                  <a:prstClr val="black"/>
                </a:solidFill>
                <a:latin typeface="Meiryo UI" panose="020B0604030504040204" pitchFamily="50" charset="-128"/>
                <a:ea typeface="Meiryo UI" panose="020B0604030504040204" pitchFamily="50" charset="-128"/>
              </a:rPr>
              <a:t>があった。（体制、確認方法、記録方法）</a:t>
            </a:r>
            <a:endParaRPr kumimoji="1" lang="en-US" altLang="ja-JP" sz="16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1600" dirty="0">
                <a:solidFill>
                  <a:prstClr val="black"/>
                </a:solidFill>
                <a:latin typeface="Meiryo UI" panose="020B0604030504040204" pitchFamily="50" charset="-128"/>
                <a:ea typeface="Meiryo UI" panose="020B0604030504040204" pitchFamily="50" charset="-128"/>
              </a:rPr>
              <a:t>　　　　確認者・・・　</a:t>
            </a:r>
            <a:r>
              <a:rPr kumimoji="1"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dirty="0">
                <a:solidFill>
                  <a:prstClr val="black"/>
                </a:solidFill>
                <a:latin typeface="Meiryo UI" panose="020B0604030504040204" pitchFamily="50" charset="-128"/>
                <a:ea typeface="Meiryo UI" panose="020B0604030504040204" pitchFamily="50" charset="-128"/>
              </a:rPr>
              <a:t>担当係長が実施、　課長級と係長級で実施</a:t>
            </a:r>
            <a:endParaRPr kumimoji="1" lang="en-US" altLang="ja-JP" sz="16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1600" dirty="0">
                <a:solidFill>
                  <a:prstClr val="black"/>
                </a:solidFill>
                <a:latin typeface="Meiryo UI" panose="020B0604030504040204" pitchFamily="50" charset="-128"/>
                <a:ea typeface="Meiryo UI" panose="020B0604030504040204" pitchFamily="50" charset="-128"/>
              </a:rPr>
              <a:t>　　　　確認方法・・・</a:t>
            </a:r>
            <a:r>
              <a:rPr kumimoji="1"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dirty="0">
                <a:solidFill>
                  <a:prstClr val="black"/>
                </a:solidFill>
                <a:latin typeface="Meiryo UI" panose="020B0604030504040204" pitchFamily="50" charset="-128"/>
                <a:ea typeface="Meiryo UI" panose="020B0604030504040204" pitchFamily="50" charset="-128"/>
              </a:rPr>
              <a:t>業務報告書のチェック、　モニタリング会議開催、　懸案事項の進捗確認会議</a:t>
            </a:r>
            <a:endParaRPr kumimoji="1" lang="en-US" altLang="ja-JP" sz="16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1600" dirty="0">
                <a:solidFill>
                  <a:prstClr val="black"/>
                </a:solidFill>
                <a:latin typeface="Meiryo UI" panose="020B0604030504040204" pitchFamily="50" charset="-128"/>
                <a:ea typeface="Meiryo UI" panose="020B0604030504040204" pitchFamily="50" charset="-128"/>
              </a:rPr>
              <a:t>　　　　記録方法・・・</a:t>
            </a:r>
            <a:r>
              <a:rPr kumimoji="1"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dirty="0">
                <a:solidFill>
                  <a:prstClr val="black"/>
                </a:solidFill>
                <a:latin typeface="Meiryo UI" panose="020B0604030504040204" pitchFamily="50" charset="-128"/>
                <a:ea typeface="Meiryo UI" panose="020B0604030504040204" pitchFamily="50" charset="-128"/>
              </a:rPr>
              <a:t>モニタリングチェックシートの記入、　会議録の作成・共有</a:t>
            </a:r>
            <a:endParaRPr kumimoji="1" lang="ja-JP" altLang="en-US" sz="700" dirty="0">
              <a:solidFill>
                <a:prstClr val="black"/>
              </a:solidFill>
              <a:latin typeface="Meiryo UI" panose="020B0604030504040204" pitchFamily="50" charset="-128"/>
              <a:ea typeface="Meiryo UI" panose="020B0604030504040204" pitchFamily="50" charset="-128"/>
            </a:endParaRPr>
          </a:p>
          <a:p>
            <a:pPr marL="285750" indent="-285750" defTabSz="914400">
              <a:buFont typeface="Wingdings" panose="05000000000000000000" pitchFamily="2" charset="2"/>
              <a:buChar char="ü"/>
            </a:pPr>
            <a:r>
              <a:rPr kumimoji="1" lang="ja-JP" altLang="en-US" sz="1600" dirty="0">
                <a:solidFill>
                  <a:prstClr val="black"/>
                </a:solidFill>
                <a:latin typeface="Meiryo UI" panose="020B0604030504040204" pitchFamily="50" charset="-128"/>
                <a:ea typeface="Meiryo UI" panose="020B0604030504040204" pitchFamily="50" charset="-128"/>
              </a:rPr>
              <a:t>各方面でモニタリングを実施しているが、</a:t>
            </a:r>
            <a:r>
              <a:rPr kumimoji="1" lang="ja-JP" altLang="en-US" sz="1600" u="sng" dirty="0">
                <a:solidFill>
                  <a:prstClr val="black"/>
                </a:solidFill>
                <a:latin typeface="Meiryo UI" panose="020B0604030504040204" pitchFamily="50" charset="-128"/>
                <a:ea typeface="Meiryo UI" panose="020B0604030504040204" pitchFamily="50" charset="-128"/>
              </a:rPr>
              <a:t>モニタリング結果を全体で共有する仕組みが無かった</a:t>
            </a:r>
            <a:r>
              <a:rPr kumimoji="1" lang="ja-JP" altLang="en-US" sz="1600" dirty="0">
                <a:solidFill>
                  <a:prstClr val="black"/>
                </a:solidFill>
                <a:latin typeface="Meiryo UI" panose="020B0604030504040204" pitchFamily="50" charset="-128"/>
                <a:ea typeface="Meiryo UI" panose="020B0604030504040204" pitchFamily="50" charset="-128"/>
              </a:rPr>
              <a:t>。</a:t>
            </a:r>
            <a:endParaRPr kumimoji="1" lang="en-US" altLang="ja-JP" sz="1600" dirty="0">
              <a:solidFill>
                <a:prstClr val="black"/>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9B048439-02E3-2D05-6856-AF9202ABFBA2}"/>
              </a:ext>
            </a:extLst>
          </p:cNvPr>
          <p:cNvSpPr txBox="1"/>
          <p:nvPr/>
        </p:nvSpPr>
        <p:spPr>
          <a:xfrm>
            <a:off x="726830" y="2290122"/>
            <a:ext cx="8430568" cy="1015663"/>
          </a:xfrm>
          <a:prstGeom prst="rect">
            <a:avLst/>
          </a:prstGeom>
          <a:noFill/>
          <a:ln>
            <a:solidFill>
              <a:schemeClr val="tx1"/>
            </a:solidFill>
          </a:ln>
        </p:spPr>
        <p:txBody>
          <a:bodyPr wrap="square" rtlCol="0">
            <a:spAutoFit/>
          </a:bodyPr>
          <a:lstStyle/>
          <a:p>
            <a:pPr algn="ctr" defTabSz="914400"/>
            <a:r>
              <a:rPr kumimoji="1" lang="ja-JP" altLang="en-US" dirty="0">
                <a:solidFill>
                  <a:prstClr val="black"/>
                </a:solidFill>
                <a:latin typeface="Meiryo UI" panose="020B0604030504040204" pitchFamily="50" charset="-128"/>
                <a:ea typeface="Meiryo UI" panose="020B0604030504040204" pitchFamily="50" charset="-128"/>
              </a:rPr>
              <a:t>モニタリング結果を方面間・部門間で情報共有し、</a:t>
            </a:r>
            <a:endParaRPr kumimoji="1" lang="en-US" altLang="ja-JP" dirty="0">
              <a:solidFill>
                <a:prstClr val="black"/>
              </a:solidFill>
              <a:latin typeface="Meiryo UI" panose="020B0604030504040204" pitchFamily="50" charset="-128"/>
              <a:ea typeface="Meiryo UI" panose="020B0604030504040204" pitchFamily="50" charset="-128"/>
            </a:endParaRPr>
          </a:p>
          <a:p>
            <a:pPr algn="ctr" defTabSz="914400"/>
            <a:r>
              <a:rPr kumimoji="1" lang="ja-JP" altLang="en-US" sz="700" dirty="0">
                <a:solidFill>
                  <a:prstClr val="black"/>
                </a:solidFill>
                <a:latin typeface="Meiryo UI" panose="020B0604030504040204" pitchFamily="50" charset="-128"/>
                <a:ea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rPr>
              <a:t>モニタリング結果を踏まえた改善事項に対する進捗管理や改善内容の水平展開のため、</a:t>
            </a:r>
            <a:endParaRPr kumimoji="1" lang="en-US" altLang="ja-JP" dirty="0">
              <a:solidFill>
                <a:prstClr val="black"/>
              </a:solidFill>
              <a:latin typeface="Meiryo UI" panose="020B0604030504040204" pitchFamily="50" charset="-128"/>
              <a:ea typeface="Meiryo UI" panose="020B0604030504040204" pitchFamily="50" charset="-128"/>
            </a:endParaRPr>
          </a:p>
          <a:p>
            <a:pPr algn="ctr" defTabSz="914400"/>
            <a:r>
              <a:rPr kumimoji="1" lang="ja-JP" altLang="en-US" sz="700" dirty="0">
                <a:solidFill>
                  <a:prstClr val="black"/>
                </a:solidFill>
                <a:latin typeface="Meiryo UI" panose="020B0604030504040204" pitchFamily="50" charset="-128"/>
                <a:ea typeface="Meiryo UI" panose="020B0604030504040204" pitchFamily="50" charset="-128"/>
              </a:rPr>
              <a:t>　</a:t>
            </a:r>
            <a:r>
              <a:rPr kumimoji="1" lang="ja-JP" altLang="en-US" sz="2400" b="1" u="sng" dirty="0">
                <a:solidFill>
                  <a:srgbClr val="FF0000"/>
                </a:solidFill>
                <a:latin typeface="Meiryo UI" panose="020B0604030504040204" pitchFamily="50" charset="-128"/>
                <a:ea typeface="Meiryo UI" panose="020B0604030504040204" pitchFamily="50" charset="-128"/>
              </a:rPr>
              <a:t>包括委託に係る　</a:t>
            </a:r>
            <a:r>
              <a:rPr kumimoji="1" lang="en-US" altLang="ja-JP" sz="2400" b="1" u="sng" dirty="0">
                <a:solidFill>
                  <a:srgbClr val="FF0000"/>
                </a:solidFill>
                <a:latin typeface="Meiryo UI" panose="020B0604030504040204" pitchFamily="50" charset="-128"/>
                <a:ea typeface="Meiryo UI" panose="020B0604030504040204" pitchFamily="50" charset="-128"/>
              </a:rPr>
              <a:t>『</a:t>
            </a:r>
            <a:r>
              <a:rPr kumimoji="1" lang="ja-JP" altLang="en-US" sz="2400" b="1" u="sng" dirty="0">
                <a:solidFill>
                  <a:srgbClr val="FF0000"/>
                </a:solidFill>
                <a:latin typeface="Meiryo UI" panose="020B0604030504040204" pitchFamily="50" charset="-128"/>
                <a:ea typeface="Meiryo UI" panose="020B0604030504040204" pitchFamily="50" charset="-128"/>
              </a:rPr>
              <a:t>全体モニタリング会議</a:t>
            </a:r>
            <a:r>
              <a:rPr kumimoji="1" lang="en-US" altLang="ja-JP" sz="2400" b="1" u="sng" dirty="0">
                <a:solidFill>
                  <a:srgbClr val="FF0000"/>
                </a:solidFill>
                <a:latin typeface="Meiryo UI" panose="020B0604030504040204" pitchFamily="50" charset="-128"/>
                <a:ea typeface="Meiryo UI" panose="020B0604030504040204" pitchFamily="50" charset="-128"/>
              </a:rPr>
              <a:t>』</a:t>
            </a:r>
            <a:r>
              <a:rPr kumimoji="1" lang="ja-JP" altLang="en-US" sz="2400" b="1" u="sng" dirty="0">
                <a:solidFill>
                  <a:srgbClr val="FF0000"/>
                </a:solidFill>
                <a:latin typeface="Meiryo UI" panose="020B0604030504040204" pitchFamily="50" charset="-128"/>
                <a:ea typeface="Meiryo UI" panose="020B0604030504040204" pitchFamily="50" charset="-128"/>
              </a:rPr>
              <a:t>　を開催</a:t>
            </a:r>
            <a:endParaRPr kumimoji="1" lang="en-US" altLang="ja-JP"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DED90F4-6BE6-7F15-5180-6B4777BDE2BB}"/>
              </a:ext>
            </a:extLst>
          </p:cNvPr>
          <p:cNvSpPr txBox="1"/>
          <p:nvPr/>
        </p:nvSpPr>
        <p:spPr>
          <a:xfrm>
            <a:off x="193336" y="3444100"/>
            <a:ext cx="4352983" cy="369332"/>
          </a:xfrm>
          <a:prstGeom prst="rect">
            <a:avLst/>
          </a:prstGeom>
          <a:noFill/>
        </p:spPr>
        <p:txBody>
          <a:bodyPr wrap="square" rtlCol="0">
            <a:spAutoFit/>
          </a:bodyPr>
          <a:lstStyle/>
          <a:p>
            <a:pPr defTabSz="914400"/>
            <a:r>
              <a:rPr kumimoji="1" lang="ja-JP" altLang="en-US" b="1" dirty="0">
                <a:solidFill>
                  <a:prstClr val="black"/>
                </a:solidFill>
                <a:latin typeface="Segoe UI"/>
                <a:ea typeface="Meiryo UI"/>
              </a:rPr>
              <a:t>●全体モニタリング会議の体制</a:t>
            </a:r>
          </a:p>
        </p:txBody>
      </p:sp>
      <p:pic>
        <p:nvPicPr>
          <p:cNvPr id="12" name="図 11">
            <a:extLst>
              <a:ext uri="{FF2B5EF4-FFF2-40B4-BE49-F238E27FC236}">
                <a16:creationId xmlns:a16="http://schemas.microsoft.com/office/drawing/2014/main" id="{D02D687C-3E71-3A76-7E5E-0EC8B94B5386}"/>
              </a:ext>
            </a:extLst>
          </p:cNvPr>
          <p:cNvPicPr>
            <a:picLocks noChangeAspect="1"/>
          </p:cNvPicPr>
          <p:nvPr/>
        </p:nvPicPr>
        <p:blipFill>
          <a:blip r:embed="rId3"/>
          <a:stretch>
            <a:fillRect/>
          </a:stretch>
        </p:blipFill>
        <p:spPr>
          <a:xfrm>
            <a:off x="238461" y="4345265"/>
            <a:ext cx="4094055" cy="2501849"/>
          </a:xfrm>
          <a:prstGeom prst="rect">
            <a:avLst/>
          </a:prstGeom>
        </p:spPr>
      </p:pic>
      <p:sp>
        <p:nvSpPr>
          <p:cNvPr id="13" name="テキスト ボックス 12">
            <a:extLst>
              <a:ext uri="{FF2B5EF4-FFF2-40B4-BE49-F238E27FC236}">
                <a16:creationId xmlns:a16="http://schemas.microsoft.com/office/drawing/2014/main" id="{AE79E0E9-0AE6-4884-39C5-5119F1385F5B}"/>
              </a:ext>
            </a:extLst>
          </p:cNvPr>
          <p:cNvSpPr txBox="1"/>
          <p:nvPr/>
        </p:nvSpPr>
        <p:spPr>
          <a:xfrm>
            <a:off x="193336" y="3808459"/>
            <a:ext cx="4261617" cy="584775"/>
          </a:xfrm>
          <a:prstGeom prst="rect">
            <a:avLst/>
          </a:prstGeom>
          <a:noFill/>
        </p:spPr>
        <p:txBody>
          <a:bodyPr wrap="square" rtlCol="0">
            <a:spAutoFit/>
          </a:bodyPr>
          <a:lstStyle/>
          <a:p>
            <a:pPr marL="285750" indent="-285750" defTabSz="914400">
              <a:buFont typeface="Wingdings" panose="05000000000000000000" pitchFamily="2" charset="2"/>
              <a:buChar char="ü"/>
            </a:pPr>
            <a:r>
              <a:rPr kumimoji="1" lang="ja-JP" altLang="en-US" sz="1600" dirty="0">
                <a:solidFill>
                  <a:prstClr val="black"/>
                </a:solidFill>
                <a:latin typeface="Meiryo UI" panose="020B0604030504040204" pitchFamily="50" charset="-128"/>
                <a:ea typeface="Meiryo UI" panose="020B0604030504040204" pitchFamily="50" charset="-128"/>
              </a:rPr>
              <a:t>受発注者双方の業務責任者が一堂に会して意見交換を行う。</a:t>
            </a:r>
            <a:endParaRPr kumimoji="1" lang="en-US" altLang="ja-JP" sz="1600" dirty="0">
              <a:solidFill>
                <a:prstClr val="black"/>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767324C5-874C-BA56-E800-6A9A2507EB43}"/>
              </a:ext>
            </a:extLst>
          </p:cNvPr>
          <p:cNvSpPr txBox="1"/>
          <p:nvPr/>
        </p:nvSpPr>
        <p:spPr>
          <a:xfrm>
            <a:off x="4644495" y="3444100"/>
            <a:ext cx="4352983" cy="369332"/>
          </a:xfrm>
          <a:prstGeom prst="rect">
            <a:avLst/>
          </a:prstGeom>
          <a:noFill/>
        </p:spPr>
        <p:txBody>
          <a:bodyPr wrap="square" rtlCol="0">
            <a:spAutoFit/>
          </a:bodyPr>
          <a:lstStyle/>
          <a:p>
            <a:pPr defTabSz="914400"/>
            <a:r>
              <a:rPr kumimoji="1" lang="ja-JP" altLang="en-US" b="1" dirty="0">
                <a:solidFill>
                  <a:prstClr val="black"/>
                </a:solidFill>
                <a:latin typeface="Segoe UI"/>
                <a:ea typeface="Meiryo UI"/>
              </a:rPr>
              <a:t>●全体モニタリング会議の議題（予定）</a:t>
            </a:r>
          </a:p>
        </p:txBody>
      </p:sp>
      <p:sp>
        <p:nvSpPr>
          <p:cNvPr id="15" name="テキスト ボックス 14">
            <a:extLst>
              <a:ext uri="{FF2B5EF4-FFF2-40B4-BE49-F238E27FC236}">
                <a16:creationId xmlns:a16="http://schemas.microsoft.com/office/drawing/2014/main" id="{5349E784-2821-C048-793C-259756A4BFFF}"/>
              </a:ext>
            </a:extLst>
          </p:cNvPr>
          <p:cNvSpPr txBox="1"/>
          <p:nvPr/>
        </p:nvSpPr>
        <p:spPr>
          <a:xfrm>
            <a:off x="4623853" y="3826043"/>
            <a:ext cx="5131653" cy="1477328"/>
          </a:xfrm>
          <a:prstGeom prst="rect">
            <a:avLst/>
          </a:prstGeom>
          <a:noFill/>
        </p:spPr>
        <p:txBody>
          <a:bodyPr wrap="square" rtlCol="0">
            <a:spAutoFit/>
          </a:bodyPr>
          <a:lstStyle/>
          <a:p>
            <a:pPr defTabSz="914400"/>
            <a:r>
              <a:rPr kumimoji="1" lang="ja-JP" altLang="en-US" dirty="0">
                <a:solidFill>
                  <a:prstClr val="black"/>
                </a:solidFill>
                <a:latin typeface="Meiryo UI" panose="020B0604030504040204" pitchFamily="50" charset="-128"/>
                <a:ea typeface="Meiryo UI" panose="020B0604030504040204" pitchFamily="50" charset="-128"/>
              </a:rPr>
              <a:t>　</a:t>
            </a:r>
            <a:r>
              <a:rPr kumimoji="1" lang="en-US" altLang="ja-JP" dirty="0">
                <a:solidFill>
                  <a:prstClr val="black"/>
                </a:solidFill>
                <a:latin typeface="Meiryo UI" panose="020B0604030504040204" pitchFamily="50" charset="-128"/>
                <a:ea typeface="Meiryo UI" panose="020B0604030504040204" pitchFamily="50" charset="-128"/>
              </a:rPr>
              <a:t>1</a:t>
            </a:r>
            <a:r>
              <a:rPr kumimoji="1" lang="ja-JP" altLang="en-US" dirty="0">
                <a:solidFill>
                  <a:prstClr val="black"/>
                </a:solidFill>
                <a:latin typeface="Meiryo UI" panose="020B0604030504040204" pitchFamily="50" charset="-128"/>
                <a:ea typeface="Meiryo UI" panose="020B0604030504040204" pitchFamily="50" charset="-128"/>
              </a:rPr>
              <a:t>）前年度のモニタリング結果について</a:t>
            </a:r>
            <a:endParaRPr kumimoji="1" lang="en-US" altLang="ja-JP" dirty="0">
              <a:solidFill>
                <a:prstClr val="black"/>
              </a:solidFill>
              <a:latin typeface="Meiryo UI" panose="020B0604030504040204" pitchFamily="50" charset="-128"/>
              <a:ea typeface="Meiryo UI" panose="020B0604030504040204" pitchFamily="50" charset="-128"/>
            </a:endParaRPr>
          </a:p>
          <a:p>
            <a:pPr defTabSz="914400"/>
            <a:r>
              <a:rPr kumimoji="1" lang="ja-JP" altLang="en-US" dirty="0">
                <a:solidFill>
                  <a:prstClr val="black"/>
                </a:solidFill>
                <a:latin typeface="Meiryo UI" panose="020B0604030504040204" pitchFamily="50" charset="-128"/>
                <a:ea typeface="Meiryo UI" panose="020B0604030504040204" pitchFamily="50" charset="-128"/>
              </a:rPr>
              <a:t>　</a:t>
            </a:r>
            <a:r>
              <a:rPr kumimoji="1" lang="en-US" altLang="ja-JP" dirty="0">
                <a:solidFill>
                  <a:prstClr val="black"/>
                </a:solidFill>
                <a:latin typeface="Meiryo UI" panose="020B0604030504040204" pitchFamily="50" charset="-128"/>
                <a:ea typeface="Meiryo UI" panose="020B0604030504040204" pitchFamily="50" charset="-128"/>
              </a:rPr>
              <a:t>2</a:t>
            </a:r>
            <a:r>
              <a:rPr kumimoji="1" lang="ja-JP" altLang="en-US" dirty="0">
                <a:solidFill>
                  <a:prstClr val="black"/>
                </a:solidFill>
                <a:latin typeface="Meiryo UI" panose="020B0604030504040204" pitchFamily="50" charset="-128"/>
                <a:ea typeface="Meiryo UI" panose="020B0604030504040204" pitchFamily="50" charset="-128"/>
              </a:rPr>
              <a:t>）有識者会議の結果について</a:t>
            </a:r>
            <a:endParaRPr kumimoji="1" lang="en-US" altLang="ja-JP" dirty="0">
              <a:solidFill>
                <a:prstClr val="black"/>
              </a:solidFill>
              <a:latin typeface="Meiryo UI" panose="020B0604030504040204" pitchFamily="50" charset="-128"/>
              <a:ea typeface="Meiryo UI" panose="020B0604030504040204" pitchFamily="50" charset="-128"/>
            </a:endParaRPr>
          </a:p>
          <a:p>
            <a:pPr defTabSz="914400"/>
            <a:r>
              <a:rPr kumimoji="1" lang="ja-JP" altLang="en-US" dirty="0">
                <a:solidFill>
                  <a:prstClr val="black"/>
                </a:solidFill>
                <a:latin typeface="Meiryo UI" panose="020B0604030504040204" pitchFamily="50" charset="-128"/>
                <a:ea typeface="Meiryo UI" panose="020B0604030504040204" pitchFamily="50" charset="-128"/>
              </a:rPr>
              <a:t>　</a:t>
            </a:r>
            <a:r>
              <a:rPr kumimoji="1" lang="en-US" altLang="ja-JP" dirty="0">
                <a:solidFill>
                  <a:prstClr val="black"/>
                </a:solidFill>
                <a:latin typeface="Meiryo UI" panose="020B0604030504040204" pitchFamily="50" charset="-128"/>
                <a:ea typeface="Meiryo UI" panose="020B0604030504040204" pitchFamily="50" charset="-128"/>
              </a:rPr>
              <a:t>3</a:t>
            </a:r>
            <a:r>
              <a:rPr kumimoji="1" lang="ja-JP" altLang="en-US" dirty="0">
                <a:solidFill>
                  <a:prstClr val="black"/>
                </a:solidFill>
                <a:latin typeface="Meiryo UI" panose="020B0604030504040204" pitchFamily="50" charset="-128"/>
                <a:ea typeface="Meiryo UI" panose="020B0604030504040204" pitchFamily="50" charset="-128"/>
              </a:rPr>
              <a:t>）改善項目に対する検討状況・結果について　</a:t>
            </a:r>
            <a:endParaRPr kumimoji="1" lang="en-US" altLang="ja-JP" dirty="0">
              <a:solidFill>
                <a:prstClr val="black"/>
              </a:solidFill>
              <a:latin typeface="Meiryo UI" panose="020B0604030504040204" pitchFamily="50" charset="-128"/>
              <a:ea typeface="Meiryo UI" panose="020B0604030504040204" pitchFamily="50" charset="-128"/>
            </a:endParaRPr>
          </a:p>
          <a:p>
            <a:pPr defTabSz="914400"/>
            <a:r>
              <a:rPr kumimoji="1" lang="ja-JP" altLang="en-US" dirty="0">
                <a:solidFill>
                  <a:prstClr val="black"/>
                </a:solidFill>
                <a:latin typeface="Meiryo UI" panose="020B0604030504040204" pitchFamily="50" charset="-128"/>
                <a:ea typeface="Meiryo UI" panose="020B0604030504040204" pitchFamily="50" charset="-128"/>
              </a:rPr>
              <a:t>　</a:t>
            </a:r>
            <a:r>
              <a:rPr kumimoji="1" lang="en-US" altLang="ja-JP" dirty="0">
                <a:solidFill>
                  <a:prstClr val="black"/>
                </a:solidFill>
                <a:latin typeface="Meiryo UI" panose="020B0604030504040204" pitchFamily="50" charset="-128"/>
                <a:ea typeface="Meiryo UI" panose="020B0604030504040204" pitchFamily="50" charset="-128"/>
              </a:rPr>
              <a:t>4</a:t>
            </a:r>
            <a:r>
              <a:rPr kumimoji="1" lang="ja-JP" altLang="en-US" dirty="0">
                <a:solidFill>
                  <a:prstClr val="black"/>
                </a:solidFill>
                <a:latin typeface="Meiryo UI" panose="020B0604030504040204" pitchFamily="50" charset="-128"/>
                <a:ea typeface="Meiryo UI" panose="020B0604030504040204" pitchFamily="50" charset="-128"/>
              </a:rPr>
              <a:t>）業務計画書の見直し・改善項目反映について</a:t>
            </a:r>
            <a:endParaRPr kumimoji="1" lang="en-US" altLang="ja-JP" dirty="0">
              <a:solidFill>
                <a:prstClr val="black"/>
              </a:solidFill>
              <a:latin typeface="Meiryo UI" panose="020B0604030504040204" pitchFamily="50" charset="-128"/>
              <a:ea typeface="Meiryo UI" panose="020B0604030504040204" pitchFamily="50" charset="-128"/>
            </a:endParaRPr>
          </a:p>
          <a:p>
            <a:pPr defTabSz="914400"/>
            <a:r>
              <a:rPr kumimoji="1" lang="ja-JP" altLang="en-US" dirty="0">
                <a:solidFill>
                  <a:prstClr val="black"/>
                </a:solidFill>
                <a:latin typeface="Meiryo UI" panose="020B0604030504040204" pitchFamily="50" charset="-128"/>
                <a:ea typeface="Meiryo UI" panose="020B0604030504040204" pitchFamily="50" charset="-128"/>
              </a:rPr>
              <a:t>　</a:t>
            </a:r>
            <a:r>
              <a:rPr kumimoji="1" lang="en-US" altLang="ja-JP" dirty="0">
                <a:solidFill>
                  <a:prstClr val="black"/>
                </a:solidFill>
                <a:latin typeface="Meiryo UI" panose="020B0604030504040204" pitchFamily="50" charset="-128"/>
                <a:ea typeface="Meiryo UI" panose="020B0604030504040204" pitchFamily="50" charset="-128"/>
              </a:rPr>
              <a:t>5</a:t>
            </a:r>
            <a:r>
              <a:rPr kumimoji="1" lang="ja-JP" altLang="en-US" dirty="0">
                <a:solidFill>
                  <a:prstClr val="black"/>
                </a:solidFill>
                <a:latin typeface="Meiryo UI" panose="020B0604030504040204" pitchFamily="50" charset="-128"/>
                <a:ea typeface="Meiryo UI" panose="020B0604030504040204" pitchFamily="50" charset="-128"/>
              </a:rPr>
              <a:t>）事故の発生状況について　　　</a:t>
            </a:r>
            <a:r>
              <a:rPr kumimoji="1" lang="en-US" altLang="ja-JP" dirty="0">
                <a:solidFill>
                  <a:prstClr val="black"/>
                </a:solidFill>
                <a:latin typeface="Meiryo UI" panose="020B0604030504040204" pitchFamily="50" charset="-128"/>
                <a:ea typeface="Meiryo UI" panose="020B0604030504040204" pitchFamily="50" charset="-128"/>
              </a:rPr>
              <a:t>		</a:t>
            </a:r>
          </a:p>
        </p:txBody>
      </p:sp>
      <p:sp>
        <p:nvSpPr>
          <p:cNvPr id="16" name="テキスト ボックス 15">
            <a:extLst>
              <a:ext uri="{FF2B5EF4-FFF2-40B4-BE49-F238E27FC236}">
                <a16:creationId xmlns:a16="http://schemas.microsoft.com/office/drawing/2014/main" id="{CF9149CC-4178-D634-C5D4-02CF116C01A1}"/>
              </a:ext>
            </a:extLst>
          </p:cNvPr>
          <p:cNvSpPr txBox="1"/>
          <p:nvPr/>
        </p:nvSpPr>
        <p:spPr>
          <a:xfrm>
            <a:off x="5389679" y="5658376"/>
            <a:ext cx="3600000" cy="369332"/>
          </a:xfrm>
          <a:prstGeom prst="rect">
            <a:avLst/>
          </a:prstGeom>
          <a:noFill/>
        </p:spPr>
        <p:txBody>
          <a:bodyPr wrap="square" rtlCol="0">
            <a:spAutoFit/>
          </a:bodyPr>
          <a:lstStyle/>
          <a:p>
            <a:pPr algn="ctr" defTabSz="914400"/>
            <a:r>
              <a:rPr kumimoji="1" lang="ja-JP" altLang="en-US" b="1" dirty="0">
                <a:solidFill>
                  <a:prstClr val="black"/>
                </a:solidFill>
                <a:latin typeface="Segoe UI"/>
                <a:ea typeface="Meiryo UI"/>
              </a:rPr>
              <a:t>業務計画書を修正し、業務を履行</a:t>
            </a:r>
          </a:p>
        </p:txBody>
      </p:sp>
      <p:sp>
        <p:nvSpPr>
          <p:cNvPr id="17" name="矢印: 右 16">
            <a:extLst>
              <a:ext uri="{FF2B5EF4-FFF2-40B4-BE49-F238E27FC236}">
                <a16:creationId xmlns:a16="http://schemas.microsoft.com/office/drawing/2014/main" id="{C2C3CC17-EB7E-EC41-D0E3-C720209F5C82}"/>
              </a:ext>
            </a:extLst>
          </p:cNvPr>
          <p:cNvSpPr/>
          <p:nvPr/>
        </p:nvSpPr>
        <p:spPr>
          <a:xfrm rot="5400000">
            <a:off x="6906349" y="4843330"/>
            <a:ext cx="288000" cy="12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latin typeface="Segoe UI"/>
              <a:ea typeface="Meiryo UI"/>
            </a:endParaRPr>
          </a:p>
        </p:txBody>
      </p:sp>
      <p:sp>
        <p:nvSpPr>
          <p:cNvPr id="18" name="テキスト ボックス 17">
            <a:extLst>
              <a:ext uri="{FF2B5EF4-FFF2-40B4-BE49-F238E27FC236}">
                <a16:creationId xmlns:a16="http://schemas.microsoft.com/office/drawing/2014/main" id="{02385E43-DE42-C056-7407-BF73A57F2D2A}"/>
              </a:ext>
            </a:extLst>
          </p:cNvPr>
          <p:cNvSpPr txBox="1"/>
          <p:nvPr/>
        </p:nvSpPr>
        <p:spPr>
          <a:xfrm>
            <a:off x="4912398" y="6374878"/>
            <a:ext cx="4554562" cy="369332"/>
          </a:xfrm>
          <a:prstGeom prst="rect">
            <a:avLst/>
          </a:prstGeom>
          <a:noFill/>
        </p:spPr>
        <p:txBody>
          <a:bodyPr wrap="square" rtlCol="0">
            <a:spAutoFit/>
          </a:bodyPr>
          <a:lstStyle/>
          <a:p>
            <a:pPr algn="ctr" defTabSz="914400"/>
            <a:r>
              <a:rPr kumimoji="1" lang="ja-JP" altLang="en-US" b="1" dirty="0">
                <a:solidFill>
                  <a:prstClr val="black"/>
                </a:solidFill>
                <a:latin typeface="Segoe UI"/>
                <a:ea typeface="Meiryo UI"/>
              </a:rPr>
              <a:t>履行状況をモニタリングし、</a:t>
            </a:r>
            <a:r>
              <a:rPr kumimoji="1" lang="en-US" altLang="ja-JP" b="1" dirty="0">
                <a:solidFill>
                  <a:prstClr val="black"/>
                </a:solidFill>
                <a:latin typeface="Segoe UI"/>
                <a:ea typeface="Meiryo UI"/>
              </a:rPr>
              <a:t>PDCA</a:t>
            </a:r>
            <a:r>
              <a:rPr kumimoji="1" lang="ja-JP" altLang="en-US" b="1" dirty="0">
                <a:solidFill>
                  <a:prstClr val="black"/>
                </a:solidFill>
                <a:latin typeface="Segoe UI"/>
                <a:ea typeface="Meiryo UI"/>
              </a:rPr>
              <a:t>を回す</a:t>
            </a:r>
          </a:p>
        </p:txBody>
      </p:sp>
      <p:sp>
        <p:nvSpPr>
          <p:cNvPr id="19" name="矢印: 右 18">
            <a:extLst>
              <a:ext uri="{FF2B5EF4-FFF2-40B4-BE49-F238E27FC236}">
                <a16:creationId xmlns:a16="http://schemas.microsoft.com/office/drawing/2014/main" id="{8457CCCA-B865-37AE-3370-FDF2F78148B8}"/>
              </a:ext>
            </a:extLst>
          </p:cNvPr>
          <p:cNvSpPr/>
          <p:nvPr/>
        </p:nvSpPr>
        <p:spPr>
          <a:xfrm rot="5400000">
            <a:off x="6906348" y="5578569"/>
            <a:ext cx="288000" cy="12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latin typeface="Segoe UI"/>
              <a:ea typeface="Meiryo UI"/>
            </a:endParaRPr>
          </a:p>
        </p:txBody>
      </p:sp>
    </p:spTree>
    <p:extLst>
      <p:ext uri="{BB962C8B-B14F-4D97-AF65-F5344CB8AC3E}">
        <p14:creationId xmlns:p14="http://schemas.microsoft.com/office/powerpoint/2010/main" val="3357905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368046071"/>
              </p:ext>
            </p:extLst>
          </p:nvPr>
        </p:nvGraphicFramePr>
        <p:xfrm>
          <a:off x="186373" y="1219746"/>
          <a:ext cx="9522006" cy="5608320"/>
        </p:xfrm>
        <a:graphic>
          <a:graphicData uri="http://schemas.openxmlformats.org/drawingml/2006/table">
            <a:tbl>
              <a:tblPr firstRow="1" bandRow="1">
                <a:tableStyleId>{00A15C55-8517-42AA-B614-E9B94910E393}</a:tableStyleId>
              </a:tblPr>
              <a:tblGrid>
                <a:gridCol w="1248227">
                  <a:extLst>
                    <a:ext uri="{9D8B030D-6E8A-4147-A177-3AD203B41FA5}">
                      <a16:colId xmlns:a16="http://schemas.microsoft.com/office/drawing/2014/main" val="1716734234"/>
                    </a:ext>
                  </a:extLst>
                </a:gridCol>
                <a:gridCol w="4115118">
                  <a:extLst>
                    <a:ext uri="{9D8B030D-6E8A-4147-A177-3AD203B41FA5}">
                      <a16:colId xmlns:a16="http://schemas.microsoft.com/office/drawing/2014/main" val="1965644980"/>
                    </a:ext>
                  </a:extLst>
                </a:gridCol>
                <a:gridCol w="4158661">
                  <a:extLst>
                    <a:ext uri="{9D8B030D-6E8A-4147-A177-3AD203B41FA5}">
                      <a16:colId xmlns:a16="http://schemas.microsoft.com/office/drawing/2014/main" val="3868781665"/>
                    </a:ext>
                  </a:extLst>
                </a:gridCol>
              </a:tblGrid>
              <a:tr h="399021">
                <a:tc>
                  <a:txBody>
                    <a:bodyPr/>
                    <a:lstStyle/>
                    <a:p>
                      <a:pPr algn="ctr"/>
                      <a:endParaRPr kumimoji="1" lang="ja-JP" altLang="en-US" sz="1600" dirty="0"/>
                    </a:p>
                  </a:txBody>
                  <a:tcPr anchor="ctr"/>
                </a:tc>
                <a:tc>
                  <a:txBody>
                    <a:bodyPr/>
                    <a:lstStyle/>
                    <a:p>
                      <a:pPr algn="ctr"/>
                      <a:r>
                        <a:rPr kumimoji="1" lang="ja-JP" altLang="en-US" sz="1800" dirty="0"/>
                        <a:t>モニタリング項目</a:t>
                      </a:r>
                      <a:endParaRPr kumimoji="1" lang="en-US" altLang="ja-JP" sz="1800" dirty="0"/>
                    </a:p>
                    <a:p>
                      <a:pPr algn="ctr"/>
                      <a:r>
                        <a:rPr kumimoji="1" lang="ja-JP" altLang="en-US" sz="1400" dirty="0"/>
                        <a:t>（アウトプット項目中心）</a:t>
                      </a:r>
                      <a:endParaRPr kumimoji="1" lang="en-US" altLang="ja-JP" sz="1400" dirty="0"/>
                    </a:p>
                    <a:p>
                      <a:pPr algn="ctr"/>
                      <a:r>
                        <a:rPr kumimoji="1" lang="ja-JP" altLang="en-US" sz="1400" dirty="0"/>
                        <a:t>モニタリングマニュアルで規定</a:t>
                      </a:r>
                    </a:p>
                  </a:txBody>
                  <a:tcPr anchor="ctr"/>
                </a:tc>
                <a:tc>
                  <a:txBody>
                    <a:bodyPr/>
                    <a:lstStyle/>
                    <a:p>
                      <a:pPr algn="ctr"/>
                      <a:r>
                        <a:rPr kumimoji="1" lang="ja-JP" altLang="en-US" sz="1800" dirty="0"/>
                        <a:t>要求水準・評価基準</a:t>
                      </a:r>
                      <a:endParaRPr kumimoji="1" lang="en-US" altLang="ja-JP" sz="1800" dirty="0"/>
                    </a:p>
                    <a:p>
                      <a:pPr algn="ctr"/>
                      <a:r>
                        <a:rPr kumimoji="1" lang="ja-JP" altLang="en-US" sz="1400" dirty="0"/>
                        <a:t>（アウトカム）</a:t>
                      </a:r>
                      <a:endParaRPr kumimoji="1" lang="en-US" altLang="ja-JP" sz="1400" dirty="0"/>
                    </a:p>
                    <a:p>
                      <a:pPr algn="ctr"/>
                      <a:r>
                        <a:rPr kumimoji="1" lang="ja-JP" altLang="en-US" sz="1400" dirty="0"/>
                        <a:t>特記仕様書で規定</a:t>
                      </a:r>
                    </a:p>
                  </a:txBody>
                  <a:tcPr anchor="ctr"/>
                </a:tc>
                <a:extLst>
                  <a:ext uri="{0D108BD9-81ED-4DB2-BD59-A6C34878D82A}">
                    <a16:rowId xmlns:a16="http://schemas.microsoft.com/office/drawing/2014/main" val="1167308062"/>
                  </a:ext>
                </a:extLst>
              </a:tr>
              <a:tr h="844084">
                <a:tc>
                  <a:txBody>
                    <a:bodyPr/>
                    <a:lstStyle/>
                    <a:p>
                      <a:pPr marL="0" indent="180975" algn="l"/>
                      <a:r>
                        <a:rPr kumimoji="1" lang="ja-JP" altLang="en-US" sz="1600" dirty="0"/>
                        <a:t>管路施設</a:t>
                      </a:r>
                    </a:p>
                  </a:txBody>
                  <a:tcPr anchor="ctr"/>
                </a:tc>
                <a:tc>
                  <a:txBody>
                    <a:bodyPr/>
                    <a:lstStyle/>
                    <a:p>
                      <a:pPr marL="0" indent="180975" algn="l"/>
                      <a:r>
                        <a:rPr kumimoji="1" lang="en-US" altLang="ja-JP" sz="2400" u="sng" dirty="0"/>
                        <a:t>42</a:t>
                      </a:r>
                      <a:r>
                        <a:rPr kumimoji="1" lang="ja-JP" altLang="en-US" sz="2400" u="sng" dirty="0"/>
                        <a:t>項目</a:t>
                      </a:r>
                      <a:endParaRPr kumimoji="1" lang="en-US" altLang="ja-JP" sz="2400" u="sng" dirty="0"/>
                    </a:p>
                    <a:p>
                      <a:pPr marL="0" indent="180975" algn="l"/>
                      <a:r>
                        <a:rPr kumimoji="1" lang="ja-JP" altLang="en-US" sz="1600" dirty="0"/>
                        <a:t>　・巡視・点検・調査数量</a:t>
                      </a:r>
                      <a:endParaRPr kumimoji="1" lang="en-US" altLang="ja-JP" sz="1600" dirty="0"/>
                    </a:p>
                    <a:p>
                      <a:pPr marL="0" indent="180975" algn="l"/>
                      <a:r>
                        <a:rPr kumimoji="1" lang="ja-JP" altLang="en-US" sz="1600" dirty="0"/>
                        <a:t>　・つまり・清掃数量</a:t>
                      </a:r>
                      <a:endParaRPr kumimoji="1" lang="en-US" altLang="ja-JP" sz="1600" dirty="0"/>
                    </a:p>
                    <a:p>
                      <a:pPr marL="0" indent="180975" algn="l"/>
                      <a:r>
                        <a:rPr kumimoji="1" lang="ja-JP" altLang="en-US" sz="1600" dirty="0"/>
                        <a:t>　・市民対応状況　など</a:t>
                      </a:r>
                      <a:endParaRPr kumimoji="1" lang="en-US" altLang="ja-JP" sz="1600" dirty="0"/>
                    </a:p>
                    <a:p>
                      <a:pPr marL="0" indent="180975" algn="l"/>
                      <a:r>
                        <a:rPr kumimoji="1" lang="ja-JP" altLang="en-US" sz="1600" dirty="0"/>
                        <a:t>（頻度）毎月報告・監視</a:t>
                      </a:r>
                      <a:endParaRPr kumimoji="1" lang="en-US" altLang="ja-JP" sz="1600" dirty="0"/>
                    </a:p>
                    <a:p>
                      <a:pPr marL="0" indent="180975" algn="l"/>
                      <a:r>
                        <a:rPr kumimoji="1" lang="ja-JP" altLang="en-US" sz="1600" dirty="0"/>
                        <a:t>　　　　　　</a:t>
                      </a:r>
                      <a:endParaRPr kumimoji="1" lang="ja-JP" altLang="en-US" sz="1600" dirty="0">
                        <a:solidFill>
                          <a:schemeClr val="tx1"/>
                        </a:solidFill>
                      </a:endParaRPr>
                    </a:p>
                  </a:txBody>
                  <a:tcPr anchor="ctr"/>
                </a:tc>
                <a:tc>
                  <a:txBody>
                    <a:bodyPr/>
                    <a:lstStyle/>
                    <a:p>
                      <a:pPr marL="0" indent="180975" algn="l"/>
                      <a:r>
                        <a:rPr kumimoji="1" lang="en-US" altLang="ja-JP" sz="2400" u="sng" dirty="0"/>
                        <a:t>3</a:t>
                      </a:r>
                      <a:r>
                        <a:rPr kumimoji="1" lang="ja-JP" altLang="en-US" sz="2400" u="sng" dirty="0"/>
                        <a:t>項目</a:t>
                      </a:r>
                      <a:endParaRPr kumimoji="1" lang="en-US" altLang="ja-JP" sz="2400" u="sng" dirty="0"/>
                    </a:p>
                    <a:p>
                      <a:pPr marL="0" indent="180975" algn="l"/>
                      <a:r>
                        <a:rPr kumimoji="1" lang="ja-JP" altLang="en-US" sz="1600" dirty="0"/>
                        <a:t>要求水準・評価基準値等</a:t>
                      </a:r>
                      <a:endParaRPr kumimoji="1" lang="en-US" altLang="ja-JP" sz="1600" dirty="0"/>
                    </a:p>
                    <a:p>
                      <a:pPr marL="0" indent="180975" algn="l"/>
                      <a:r>
                        <a:rPr kumimoji="1" lang="ja-JP" altLang="en-US" sz="1600" dirty="0"/>
                        <a:t>　・道路陥没件数</a:t>
                      </a:r>
                      <a:endParaRPr kumimoji="1" lang="en-US" altLang="ja-JP" sz="1600" dirty="0"/>
                    </a:p>
                    <a:p>
                      <a:pPr marL="0" indent="180975" algn="l"/>
                      <a:r>
                        <a:rPr kumimoji="1" lang="ja-JP" altLang="en-US" sz="1600" dirty="0"/>
                        <a:t>　・下水つまり件数</a:t>
                      </a:r>
                      <a:endParaRPr kumimoji="1" lang="en-US" altLang="ja-JP" sz="1600" dirty="0"/>
                    </a:p>
                    <a:p>
                      <a:pPr marL="0" indent="180975" algn="l"/>
                      <a:r>
                        <a:rPr kumimoji="1" lang="ja-JP" altLang="en-US" sz="1600" dirty="0"/>
                        <a:t>　・申告対応時間　</a:t>
                      </a:r>
                      <a:endParaRPr kumimoji="1" lang="en-US" altLang="ja-JP" sz="1600" dirty="0"/>
                    </a:p>
                    <a:p>
                      <a:pPr marL="0" indent="180975" algn="l"/>
                      <a:r>
                        <a:rPr kumimoji="1" lang="ja-JP" altLang="en-US" sz="1600" dirty="0"/>
                        <a:t>（頻度）毎月報告・監視</a:t>
                      </a:r>
                      <a:endParaRPr kumimoji="1" lang="en-US" altLang="ja-JP" sz="1600" dirty="0"/>
                    </a:p>
                  </a:txBody>
                  <a:tcPr anchor="ctr"/>
                </a:tc>
                <a:extLst>
                  <a:ext uri="{0D108BD9-81ED-4DB2-BD59-A6C34878D82A}">
                    <a16:rowId xmlns:a16="http://schemas.microsoft.com/office/drawing/2014/main" val="1147447405"/>
                  </a:ext>
                </a:extLst>
              </a:tr>
              <a:tr h="1580738">
                <a:tc>
                  <a:txBody>
                    <a:bodyPr/>
                    <a:lstStyle/>
                    <a:p>
                      <a:pPr algn="ctr"/>
                      <a:r>
                        <a:rPr kumimoji="1" lang="ja-JP" altLang="en-US" sz="1600" dirty="0"/>
                        <a:t>処理場・</a:t>
                      </a:r>
                      <a:endParaRPr kumimoji="1" lang="en-US" altLang="ja-JP" sz="1600" dirty="0"/>
                    </a:p>
                    <a:p>
                      <a:pPr algn="ctr"/>
                      <a:r>
                        <a:rPr kumimoji="1" lang="ja-JP" altLang="en-US" sz="1600" dirty="0"/>
                        <a:t>抽水所施設</a:t>
                      </a:r>
                    </a:p>
                  </a:txBody>
                  <a:tcPr anchor="ctr"/>
                </a:tc>
                <a:tc>
                  <a:txBody>
                    <a:bodyPr/>
                    <a:lstStyle/>
                    <a:p>
                      <a:pPr marL="0" indent="180975" algn="l"/>
                      <a:r>
                        <a:rPr kumimoji="1" lang="en-US" altLang="ja-JP" sz="2400" u="sng" dirty="0"/>
                        <a:t>55</a:t>
                      </a:r>
                      <a:r>
                        <a:rPr kumimoji="1" lang="ja-JP" altLang="en-US" sz="2400" u="sng" dirty="0"/>
                        <a:t>項目</a:t>
                      </a:r>
                      <a:endParaRPr kumimoji="1" lang="en-US" altLang="ja-JP" sz="2400" u="sng" dirty="0"/>
                    </a:p>
                    <a:p>
                      <a:pPr marL="0" indent="180975" algn="l"/>
                      <a:r>
                        <a:rPr kumimoji="1" lang="ja-JP" altLang="en-US" sz="1600" dirty="0"/>
                        <a:t>・放流水質</a:t>
                      </a:r>
                      <a:endParaRPr kumimoji="1" lang="en-US" altLang="ja-JP" sz="1600" dirty="0"/>
                    </a:p>
                    <a:p>
                      <a:pPr marL="0" indent="180975" algn="l"/>
                      <a:r>
                        <a:rPr kumimoji="1" lang="ja-JP" altLang="en-US" sz="1600" dirty="0"/>
                        <a:t>・エネルギー、薬品等使用量</a:t>
                      </a:r>
                      <a:endParaRPr kumimoji="1" lang="en-US" altLang="ja-JP" sz="1600" dirty="0"/>
                    </a:p>
                    <a:p>
                      <a:pPr marL="0" indent="180975" algn="l"/>
                      <a:r>
                        <a:rPr kumimoji="1" lang="ja-JP" altLang="en-US" sz="1600" dirty="0"/>
                        <a:t>・雨水ポンプの運転</a:t>
                      </a:r>
                      <a:endParaRPr kumimoji="1" lang="en-US" altLang="ja-JP" sz="1600" dirty="0"/>
                    </a:p>
                    <a:p>
                      <a:pPr marL="0" indent="180975" algn="l"/>
                      <a:r>
                        <a:rPr kumimoji="1" lang="ja-JP" altLang="en-US" sz="1600" dirty="0"/>
                        <a:t>・水処理、汚泥処理施設の状況</a:t>
                      </a:r>
                      <a:endParaRPr kumimoji="1" lang="en-US" altLang="ja-JP" sz="1600" dirty="0"/>
                    </a:p>
                    <a:p>
                      <a:pPr marL="0" indent="180975" algn="l"/>
                      <a:r>
                        <a:rPr kumimoji="1" lang="ja-JP" altLang="en-US" sz="1600" dirty="0"/>
                        <a:t>・点検、修繕実施</a:t>
                      </a:r>
                      <a:endParaRPr kumimoji="1" lang="en-US" altLang="ja-JP" sz="1600" dirty="0"/>
                    </a:p>
                    <a:p>
                      <a:pPr marL="0" indent="180975" algn="l"/>
                      <a:r>
                        <a:rPr kumimoji="1" lang="ja-JP" altLang="en-US" sz="1600" dirty="0"/>
                        <a:t>・災害対応要員の確保状況</a:t>
                      </a:r>
                      <a:endParaRPr kumimoji="1" lang="en-US" altLang="ja-JP" sz="1600" dirty="0"/>
                    </a:p>
                    <a:p>
                      <a:pPr marL="0" indent="180975" algn="l"/>
                      <a:r>
                        <a:rPr kumimoji="1" lang="ja-JP" altLang="en-US" sz="1600" dirty="0"/>
                        <a:t>　　　　　　　　　　　　　　　など</a:t>
                      </a:r>
                      <a:endParaRPr kumimoji="1" lang="en-US" altLang="ja-JP" sz="1600" dirty="0"/>
                    </a:p>
                    <a:p>
                      <a:pPr marL="0" indent="180975" algn="l"/>
                      <a:endParaRPr kumimoji="1" lang="en-US" altLang="ja-JP" sz="1600" dirty="0"/>
                    </a:p>
                    <a:p>
                      <a:pPr marL="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dirty="0"/>
                        <a:t>（頻度）毎月、四半期、年</a:t>
                      </a:r>
                      <a:r>
                        <a:rPr kumimoji="1" lang="en-US" altLang="ja-JP" sz="1600" dirty="0"/>
                        <a:t>1</a:t>
                      </a:r>
                      <a:r>
                        <a:rPr kumimoji="1" lang="ja-JP" altLang="en-US" sz="1600" dirty="0"/>
                        <a:t>回の報告・監視</a:t>
                      </a:r>
                    </a:p>
                  </a:txBody>
                  <a:tcPr anchor="ctr"/>
                </a:tc>
                <a:tc>
                  <a:txBody>
                    <a:bodyPr/>
                    <a:lstStyle/>
                    <a:p>
                      <a:pPr marL="0" indent="180975" algn="l"/>
                      <a:r>
                        <a:rPr kumimoji="1" lang="en-US" altLang="ja-JP" sz="2400" u="sng" dirty="0"/>
                        <a:t>3</a:t>
                      </a:r>
                      <a:r>
                        <a:rPr kumimoji="1" lang="ja-JP" altLang="en-US" sz="2400" u="sng" dirty="0"/>
                        <a:t>項目</a:t>
                      </a:r>
                      <a:endParaRPr kumimoji="1" lang="en-US" altLang="ja-JP" sz="2400" u="sng" dirty="0"/>
                    </a:p>
                    <a:p>
                      <a:pPr marL="0" indent="180975" algn="l"/>
                      <a:r>
                        <a:rPr kumimoji="1" lang="ja-JP" altLang="en-US" sz="1600" dirty="0"/>
                        <a:t>要求水準・評価基準値等</a:t>
                      </a:r>
                      <a:endParaRPr kumimoji="1" lang="en-US" altLang="ja-JP" sz="1600" dirty="0"/>
                    </a:p>
                    <a:p>
                      <a:pPr marL="0" indent="180975" algn="l"/>
                      <a:r>
                        <a:rPr kumimoji="1" lang="ja-JP" altLang="en-US" sz="1600" dirty="0"/>
                        <a:t>・ポンプ運転に関する事項</a:t>
                      </a:r>
                      <a:endParaRPr kumimoji="1" lang="en-US" altLang="ja-JP" sz="1600" dirty="0"/>
                    </a:p>
                    <a:p>
                      <a:pPr marL="0" indent="180975" algn="l"/>
                      <a:r>
                        <a:rPr kumimoji="1" lang="ja-JP" altLang="en-US" sz="1600" dirty="0"/>
                        <a:t>（浸水発生、危険水位超過）</a:t>
                      </a:r>
                      <a:endParaRPr kumimoji="1" lang="en-US" altLang="ja-JP" sz="1600" dirty="0"/>
                    </a:p>
                    <a:p>
                      <a:pPr marL="0" indent="180975" algn="l"/>
                      <a:r>
                        <a:rPr kumimoji="1" lang="ja-JP" altLang="en-US" sz="1600" dirty="0"/>
                        <a:t>・放流水質</a:t>
                      </a:r>
                      <a:endParaRPr kumimoji="1" lang="en-US" altLang="ja-JP" sz="1600" dirty="0"/>
                    </a:p>
                    <a:p>
                      <a:pPr marL="0" indent="180975" algn="just"/>
                      <a:r>
                        <a:rPr kumimoji="1" lang="ja-JP" altLang="en-US" sz="1600" dirty="0"/>
                        <a:t>（</a:t>
                      </a:r>
                      <a:r>
                        <a:rPr kumimoji="1" lang="en-US" altLang="ja-JP" sz="1600" dirty="0"/>
                        <a:t>pH</a:t>
                      </a:r>
                      <a:r>
                        <a:rPr kumimoji="1" lang="ja-JP" altLang="en-US" sz="1600" dirty="0" err="1"/>
                        <a:t>、</a:t>
                      </a:r>
                      <a:r>
                        <a:rPr kumimoji="1" lang="en-US" altLang="ja-JP" sz="1600" dirty="0"/>
                        <a:t>SS</a:t>
                      </a:r>
                      <a:r>
                        <a:rPr kumimoji="1" lang="ja-JP" altLang="en-US" sz="1600" dirty="0" err="1"/>
                        <a:t>、</a:t>
                      </a:r>
                      <a:r>
                        <a:rPr kumimoji="1" lang="en-US" altLang="ja-JP" sz="1600" dirty="0"/>
                        <a:t>BOD</a:t>
                      </a:r>
                      <a:r>
                        <a:rPr kumimoji="1" lang="ja-JP" altLang="en-US" sz="1600" dirty="0" err="1"/>
                        <a:t>、</a:t>
                      </a:r>
                      <a:r>
                        <a:rPr kumimoji="1" lang="en-US" altLang="ja-JP" sz="1600" dirty="0"/>
                        <a:t>COD</a:t>
                      </a:r>
                      <a:r>
                        <a:rPr kumimoji="1" lang="ja-JP" altLang="en-US" sz="1600" dirty="0" err="1"/>
                        <a:t>、</a:t>
                      </a:r>
                      <a:r>
                        <a:rPr kumimoji="1" lang="ja-JP" altLang="en-US" sz="1600" dirty="0"/>
                        <a:t>全窒素、　</a:t>
                      </a:r>
                      <a:endParaRPr kumimoji="1" lang="en-US" altLang="ja-JP" sz="1600" dirty="0"/>
                    </a:p>
                    <a:p>
                      <a:pPr marL="0" indent="180975" algn="just"/>
                      <a:r>
                        <a:rPr kumimoji="1" lang="ja-JP" altLang="en-US" sz="1600" dirty="0"/>
                        <a:t>　 全</a:t>
                      </a:r>
                      <a:r>
                        <a:rPr kumimoji="1" lang="ja-JP" altLang="en-US" sz="1600" dirty="0" err="1"/>
                        <a:t>りん</a:t>
                      </a:r>
                      <a:r>
                        <a:rPr kumimoji="1" lang="ja-JP" altLang="en-US" sz="1600" dirty="0"/>
                        <a:t>、大腸菌群数）</a:t>
                      </a:r>
                      <a:endParaRPr kumimoji="1" lang="en-US" altLang="ja-JP" sz="1600" dirty="0"/>
                    </a:p>
                    <a:p>
                      <a:pPr marL="0" indent="180975" algn="l"/>
                      <a:r>
                        <a:rPr kumimoji="1" lang="ja-JP" altLang="en-US" sz="1600" dirty="0"/>
                        <a:t>・ユーティリティ等に関する事項</a:t>
                      </a:r>
                      <a:endParaRPr kumimoji="1" lang="en-US" altLang="ja-JP" sz="1600" dirty="0"/>
                    </a:p>
                    <a:p>
                      <a:pPr marL="0" indent="180975" algn="just"/>
                      <a:r>
                        <a:rPr kumimoji="1" lang="ja-JP" altLang="en-US" sz="1600" dirty="0"/>
                        <a:t>（電力量、燃料、薬品等）</a:t>
                      </a:r>
                      <a:endParaRPr kumimoji="1" lang="en-US" altLang="ja-JP" sz="1600" dirty="0"/>
                    </a:p>
                    <a:p>
                      <a:pPr marL="0" marR="0" lvl="0" indent="180975" algn="just" defTabSz="914400" rtl="0" eaLnBrk="1" fontAlgn="auto" latinLnBrk="0" hangingPunct="1">
                        <a:lnSpc>
                          <a:spcPct val="100000"/>
                        </a:lnSpc>
                        <a:spcBef>
                          <a:spcPts val="0"/>
                        </a:spcBef>
                        <a:spcAft>
                          <a:spcPts val="0"/>
                        </a:spcAft>
                        <a:buClrTx/>
                        <a:buSzTx/>
                        <a:buFontTx/>
                        <a:buNone/>
                        <a:tabLst/>
                        <a:defRPr/>
                      </a:pPr>
                      <a:endParaRPr kumimoji="1" lang="en-US" altLang="ja-JP" sz="1600" dirty="0"/>
                    </a:p>
                    <a:p>
                      <a:pPr marL="0"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600" dirty="0"/>
                        <a:t>（頻度）毎月報告・監視</a:t>
                      </a:r>
                      <a:endParaRPr kumimoji="1" lang="en-US" altLang="ja-JP" sz="1600" dirty="0"/>
                    </a:p>
                    <a:p>
                      <a:pPr marL="0" indent="180975" algn="just"/>
                      <a:endParaRPr kumimoji="1" lang="en-US" altLang="ja-JP" sz="1600" dirty="0"/>
                    </a:p>
                  </a:txBody>
                  <a:tcPr anchor="ctr"/>
                </a:tc>
                <a:extLst>
                  <a:ext uri="{0D108BD9-81ED-4DB2-BD59-A6C34878D82A}">
                    <a16:rowId xmlns:a16="http://schemas.microsoft.com/office/drawing/2014/main" val="2889943566"/>
                  </a:ext>
                </a:extLst>
              </a:tr>
            </a:tbl>
          </a:graphicData>
        </a:graphic>
      </p:graphicFrame>
      <p:sp>
        <p:nvSpPr>
          <p:cNvPr id="14"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要求水準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9" name="角丸四角形 18"/>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モニタリング実施状況（令和５年度）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6</a:t>
            </a:fld>
            <a:endParaRPr kumimoji="1" lang="ja-JP" altLang="en-US"/>
          </a:p>
        </p:txBody>
      </p:sp>
    </p:spTree>
    <p:extLst>
      <p:ext uri="{BB962C8B-B14F-4D97-AF65-F5344CB8AC3E}">
        <p14:creationId xmlns:p14="http://schemas.microsoft.com/office/powerpoint/2010/main" val="421235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7</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モニタリング実施状況（令和５年度）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5212080" y="673475"/>
            <a:ext cx="4375009" cy="11385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黒字：書類整理改善　　　</a:t>
            </a:r>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赤字：現場調査改善</a:t>
            </a: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06681" y="793838"/>
            <a:ext cx="4983479" cy="101822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業務モニタリング確認４２項目（管路施設）</a:t>
            </a:r>
            <a:endParaRPr lang="en-US" altLang="ja-JP" sz="195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モニタリングマニュアルチェックシートによる確認</a:t>
            </a:r>
          </a:p>
        </p:txBody>
      </p:sp>
      <p:pic>
        <p:nvPicPr>
          <p:cNvPr id="2" name="図 1">
            <a:extLst>
              <a:ext uri="{FF2B5EF4-FFF2-40B4-BE49-F238E27FC236}">
                <a16:creationId xmlns:a16="http://schemas.microsoft.com/office/drawing/2014/main" id="{53902CE2-F0EA-0F76-0BFE-58E61314AD73}"/>
              </a:ext>
            </a:extLst>
          </p:cNvPr>
          <p:cNvPicPr>
            <a:picLocks noChangeAspect="1"/>
          </p:cNvPicPr>
          <p:nvPr/>
        </p:nvPicPr>
        <p:blipFill>
          <a:blip r:embed="rId3"/>
          <a:stretch>
            <a:fillRect/>
          </a:stretch>
        </p:blipFill>
        <p:spPr>
          <a:xfrm>
            <a:off x="435429" y="1925971"/>
            <a:ext cx="8914942" cy="4800355"/>
          </a:xfrm>
          <a:prstGeom prst="rect">
            <a:avLst/>
          </a:prstGeom>
        </p:spPr>
      </p:pic>
    </p:spTree>
    <p:extLst>
      <p:ext uri="{BB962C8B-B14F-4D97-AF65-F5344CB8AC3E}">
        <p14:creationId xmlns:p14="http://schemas.microsoft.com/office/powerpoint/2010/main" val="390109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8</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モニタリング実施状況（令和５年度）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5342322" y="668253"/>
            <a:ext cx="4375009" cy="11385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黒字：書類整理改善　　　</a:t>
            </a:r>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赤字：現場調査改善</a:t>
            </a:r>
          </a:p>
        </p:txBody>
      </p:sp>
      <p:sp>
        <p:nvSpPr>
          <p:cNvPr id="10"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91588" y="788616"/>
            <a:ext cx="4983479" cy="101822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業務モニタリング確認４２項目（管路施設）</a:t>
            </a:r>
            <a:endParaRPr lang="en-US" altLang="ja-JP" sz="195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モニタリングマニュアルチェックシートによる確認</a:t>
            </a:r>
          </a:p>
        </p:txBody>
      </p:sp>
      <p:pic>
        <p:nvPicPr>
          <p:cNvPr id="2" name="図 1">
            <a:extLst>
              <a:ext uri="{FF2B5EF4-FFF2-40B4-BE49-F238E27FC236}">
                <a16:creationId xmlns:a16="http://schemas.microsoft.com/office/drawing/2014/main" id="{A7E492A1-77E7-84D2-FA10-F9D78F2E2934}"/>
              </a:ext>
            </a:extLst>
          </p:cNvPr>
          <p:cNvPicPr>
            <a:picLocks noChangeAspect="1"/>
          </p:cNvPicPr>
          <p:nvPr/>
        </p:nvPicPr>
        <p:blipFill>
          <a:blip r:embed="rId3"/>
          <a:stretch>
            <a:fillRect/>
          </a:stretch>
        </p:blipFill>
        <p:spPr>
          <a:xfrm>
            <a:off x="191588" y="2008994"/>
            <a:ext cx="9525743" cy="3936399"/>
          </a:xfrm>
          <a:prstGeom prst="rect">
            <a:avLst/>
          </a:prstGeom>
        </p:spPr>
      </p:pic>
    </p:spTree>
    <p:extLst>
      <p:ext uri="{BB962C8B-B14F-4D97-AF65-F5344CB8AC3E}">
        <p14:creationId xmlns:p14="http://schemas.microsoft.com/office/powerpoint/2010/main" val="425628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9</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モニタリング実施状況（令和５年度）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91588" y="763301"/>
            <a:ext cx="4983479" cy="101822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業務モニタリング確認４２項目（管路施設）</a:t>
            </a:r>
            <a:endParaRPr lang="en-US" altLang="ja-JP" sz="195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モニタリングマニュアルチェックシートによる確認</a:t>
            </a: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5299569" y="642938"/>
            <a:ext cx="4375009" cy="11385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黒字：書類整理改善　　　</a:t>
            </a:r>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赤字：現場調査改善</a:t>
            </a:r>
          </a:p>
        </p:txBody>
      </p:sp>
      <p:pic>
        <p:nvPicPr>
          <p:cNvPr id="3" name="図 2">
            <a:extLst>
              <a:ext uri="{FF2B5EF4-FFF2-40B4-BE49-F238E27FC236}">
                <a16:creationId xmlns:a16="http://schemas.microsoft.com/office/drawing/2014/main" id="{01AF5DF6-0057-2A56-A5DB-CF705E433CC4}"/>
              </a:ext>
            </a:extLst>
          </p:cNvPr>
          <p:cNvPicPr>
            <a:picLocks noChangeAspect="1"/>
          </p:cNvPicPr>
          <p:nvPr/>
        </p:nvPicPr>
        <p:blipFill>
          <a:blip r:embed="rId3"/>
          <a:stretch>
            <a:fillRect/>
          </a:stretch>
        </p:blipFill>
        <p:spPr>
          <a:xfrm>
            <a:off x="191588" y="2001178"/>
            <a:ext cx="9482990" cy="2799093"/>
          </a:xfrm>
          <a:prstGeom prst="rect">
            <a:avLst/>
          </a:prstGeom>
        </p:spPr>
      </p:pic>
    </p:spTree>
    <p:extLst>
      <p:ext uri="{BB962C8B-B14F-4D97-AF65-F5344CB8AC3E}">
        <p14:creationId xmlns:p14="http://schemas.microsoft.com/office/powerpoint/2010/main" val="1370610002"/>
      </p:ext>
    </p:extLst>
  </p:cSld>
  <p:clrMapOvr>
    <a:masterClrMapping/>
  </p:clrMapOvr>
</p:sld>
</file>

<file path=ppt/theme/theme1.xml><?xml version="1.0" encoding="utf-8"?>
<a:theme xmlns:a="http://schemas.openxmlformats.org/drawingml/2006/main" name="テーマ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メイリオ中心">
      <a:majorFont>
        <a:latin typeface="Segoe UI"/>
        <a:ea typeface="Meiryo UI"/>
        <a:cs typeface=""/>
      </a:majorFont>
      <a:minorFont>
        <a:latin typeface="Segoe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56A56964-9638-4B1E-AE6C-A3D192840C6D}" vid="{480E88D5-7D79-4461-B68A-B034BBD280CE}"/>
    </a:ext>
  </a:extLst>
</a:theme>
</file>

<file path=ppt/theme/theme2.xml><?xml version="1.0" encoding="utf-8"?>
<a:theme xmlns:a="http://schemas.openxmlformats.org/drawingml/2006/main" name="1_テーマ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メイリオ中心">
      <a:majorFont>
        <a:latin typeface="Segoe UI"/>
        <a:ea typeface="Meiryo UI"/>
        <a:cs typeface=""/>
      </a:majorFont>
      <a:minorFont>
        <a:latin typeface="Segoe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56A56964-9638-4B1E-AE6C-A3D192840C6D}" vid="{480E88D5-7D79-4461-B68A-B034BBD280CE}"/>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16065</TotalTime>
  <Words>8654</Words>
  <PresentationFormat>A4 210 x 297 mm</PresentationFormat>
  <Paragraphs>1408</Paragraphs>
  <Slides>51</Slides>
  <Notes>49</Notes>
  <HiddenSlides>0</HiddenSlides>
  <MMClips>0</MMClips>
  <ScaleCrop>false</ScaleCrop>
  <HeadingPairs>
    <vt:vector size="8" baseType="variant">
      <vt:variant>
        <vt:lpstr>使用されているフォント</vt:lpstr>
      </vt:variant>
      <vt:variant>
        <vt:i4>12</vt:i4>
      </vt:variant>
      <vt:variant>
        <vt:lpstr>テーマ</vt:lpstr>
      </vt:variant>
      <vt:variant>
        <vt:i4>2</vt:i4>
      </vt:variant>
      <vt:variant>
        <vt:lpstr>埋め込まれた OLE サーバー</vt:lpstr>
      </vt:variant>
      <vt:variant>
        <vt:i4>1</vt:i4>
      </vt:variant>
      <vt:variant>
        <vt:lpstr>スライド タイトル</vt:lpstr>
      </vt:variant>
      <vt:variant>
        <vt:i4>51</vt:i4>
      </vt:variant>
    </vt:vector>
  </HeadingPairs>
  <TitlesOfParts>
    <vt:vector size="66" baseType="lpstr">
      <vt:lpstr>HGPｺﾞｼｯｸE</vt:lpstr>
      <vt:lpstr>HGP創英角ｺﾞｼｯｸUB</vt:lpstr>
      <vt:lpstr>HG丸ｺﾞｼｯｸM-PRO</vt:lpstr>
      <vt:lpstr>Meiryo UI</vt:lpstr>
      <vt:lpstr>ＭＳ ゴシック</vt:lpstr>
      <vt:lpstr>ＭＳ 明朝</vt:lpstr>
      <vt:lpstr>游ゴシック</vt:lpstr>
      <vt:lpstr>游明朝</vt:lpstr>
      <vt:lpstr>Arial</vt:lpstr>
      <vt:lpstr>Century</vt:lpstr>
      <vt:lpstr>Segoe UI</vt:lpstr>
      <vt:lpstr>Wingdings</vt:lpstr>
      <vt:lpstr>テーマ1</vt:lpstr>
      <vt:lpstr>1_テーマ1</vt:lpstr>
      <vt:lpstr>Worksheet</vt:lpstr>
      <vt:lpstr>PowerPoint プレゼンテーション</vt:lpstr>
      <vt:lpstr>説明資料目次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５年毎のPDCAについて 　 （途中経過報告）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第三者事故の削減に向けた取組みについて（取付管・マンホール蓋に対する改築更新の進め方）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モニタリング結果の水平展開 　 の取組み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2024-07-19T03:24:29Z</cp:lastPrinted>
  <dcterms:created xsi:type="dcterms:W3CDTF">2021-08-03T04:56:31Z</dcterms:created>
  <dcterms:modified xsi:type="dcterms:W3CDTF">2024-11-29T12:17:17Z</dcterms:modified>
</cp:coreProperties>
</file>