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0"/>
  </p:notesMasterIdLst>
  <p:sldIdLst>
    <p:sldId id="295" r:id="rId2"/>
    <p:sldId id="319" r:id="rId3"/>
    <p:sldId id="321" r:id="rId4"/>
    <p:sldId id="306" r:id="rId5"/>
    <p:sldId id="307" r:id="rId6"/>
    <p:sldId id="308" r:id="rId7"/>
    <p:sldId id="274" r:id="rId8"/>
    <p:sldId id="287" r:id="rId9"/>
    <p:sldId id="288" r:id="rId10"/>
    <p:sldId id="353" r:id="rId11"/>
    <p:sldId id="340" r:id="rId12"/>
    <p:sldId id="346" r:id="rId13"/>
    <p:sldId id="290" r:id="rId14"/>
    <p:sldId id="339" r:id="rId15"/>
    <p:sldId id="324" r:id="rId16"/>
    <p:sldId id="352" r:id="rId17"/>
    <p:sldId id="326" r:id="rId18"/>
    <p:sldId id="345" r:id="rId19"/>
    <p:sldId id="347" r:id="rId20"/>
    <p:sldId id="348" r:id="rId21"/>
    <p:sldId id="328" r:id="rId22"/>
    <p:sldId id="329" r:id="rId23"/>
    <p:sldId id="351" r:id="rId24"/>
    <p:sldId id="349" r:id="rId25"/>
    <p:sldId id="332" r:id="rId26"/>
    <p:sldId id="355" r:id="rId27"/>
    <p:sldId id="356" r:id="rId28"/>
    <p:sldId id="333" r:id="rId29"/>
    <p:sldId id="350" r:id="rId30"/>
    <p:sldId id="320" r:id="rId31"/>
    <p:sldId id="312" r:id="rId32"/>
    <p:sldId id="313" r:id="rId33"/>
    <p:sldId id="314" r:id="rId34"/>
    <p:sldId id="335" r:id="rId35"/>
    <p:sldId id="336" r:id="rId36"/>
    <p:sldId id="337" r:id="rId37"/>
    <p:sldId id="354" r:id="rId38"/>
    <p:sldId id="338" r:id="rId3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47" autoAdjust="0"/>
    <p:restoredTop sz="94312" autoAdjust="0"/>
  </p:normalViewPr>
  <p:slideViewPr>
    <p:cSldViewPr snapToGrid="0">
      <p:cViewPr varScale="1">
        <p:scale>
          <a:sx n="74" d="100"/>
          <a:sy n="74"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400" cy="496888"/>
          </a:xfrm>
          <a:prstGeom prst="rect">
            <a:avLst/>
          </a:prstGeom>
        </p:spPr>
        <p:txBody>
          <a:bodyPr vert="horz" lIns="91404" tIns="45700" rIns="91404" bIns="457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04" tIns="45700" rIns="91404" bIns="45700" rtlCol="0"/>
          <a:lstStyle>
            <a:lvl1pPr algn="r">
              <a:defRPr sz="1200"/>
            </a:lvl1pPr>
          </a:lstStyle>
          <a:p>
            <a:fld id="{68D9C83F-E5FB-4E0E-B7EE-655761F3C553}" type="datetimeFigureOut">
              <a:rPr kumimoji="1" lang="ja-JP" altLang="en-US" smtClean="0"/>
              <a:t>2023/3/2</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04" tIns="45700" rIns="91404" bIns="45700" rtlCol="0" anchor="ctr"/>
          <a:lstStyle/>
          <a:p>
            <a:endParaRPr lang="ja-JP" altLang="en-US"/>
          </a:p>
        </p:txBody>
      </p:sp>
      <p:sp>
        <p:nvSpPr>
          <p:cNvPr id="5" name="ノート プレースホルダー 4"/>
          <p:cNvSpPr>
            <a:spLocks noGrp="1"/>
          </p:cNvSpPr>
          <p:nvPr>
            <p:ph type="body" sz="quarter" idx="3"/>
          </p:nvPr>
        </p:nvSpPr>
        <p:spPr>
          <a:xfrm>
            <a:off x="679453" y="4776791"/>
            <a:ext cx="5438775" cy="3908425"/>
          </a:xfrm>
          <a:prstGeom prst="rect">
            <a:avLst/>
          </a:prstGeom>
        </p:spPr>
        <p:txBody>
          <a:bodyPr vert="horz" lIns="91404" tIns="45700" rIns="91404" bIns="457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9750"/>
            <a:ext cx="2946400" cy="496888"/>
          </a:xfrm>
          <a:prstGeom prst="rect">
            <a:avLst/>
          </a:prstGeom>
        </p:spPr>
        <p:txBody>
          <a:bodyPr vert="horz" lIns="91404" tIns="45700" rIns="91404" bIns="457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04" tIns="45700" rIns="91404" bIns="45700" rtlCol="0" anchor="b"/>
          <a:lstStyle>
            <a:lvl1pPr algn="r">
              <a:defRPr sz="1200"/>
            </a:lvl1pPr>
          </a:lstStyle>
          <a:p>
            <a:fld id="{FDB4C390-704E-47FD-86C2-9A046C79CF26}" type="slidenum">
              <a:rPr kumimoji="1" lang="ja-JP" altLang="en-US" smtClean="0"/>
              <a:t>‹#›</a:t>
            </a:fld>
            <a:endParaRPr kumimoji="1" lang="ja-JP" altLang="en-US"/>
          </a:p>
        </p:txBody>
      </p:sp>
    </p:spTree>
    <p:extLst>
      <p:ext uri="{BB962C8B-B14F-4D97-AF65-F5344CB8AC3E}">
        <p14:creationId xmlns:p14="http://schemas.microsoft.com/office/powerpoint/2010/main" val="37606801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78450" cy="37242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F6DD2ED-2D0F-4113-8EF2-C95DE39AD346}" type="slidenum">
              <a:rPr kumimoji="1" lang="ja-JP" altLang="en-US" smtClean="0"/>
              <a:pPr/>
              <a:t>1</a:t>
            </a:fld>
            <a:endParaRPr kumimoji="1" lang="ja-JP" altLang="en-US"/>
          </a:p>
        </p:txBody>
      </p:sp>
    </p:spTree>
    <p:extLst>
      <p:ext uri="{BB962C8B-B14F-4D97-AF65-F5344CB8AC3E}">
        <p14:creationId xmlns:p14="http://schemas.microsoft.com/office/powerpoint/2010/main" val="428076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10</a:t>
            </a:fld>
            <a:endParaRPr kumimoji="1" lang="ja-JP" altLang="en-US" dirty="0"/>
          </a:p>
        </p:txBody>
      </p:sp>
    </p:spTree>
    <p:extLst>
      <p:ext uri="{BB962C8B-B14F-4D97-AF65-F5344CB8AC3E}">
        <p14:creationId xmlns:p14="http://schemas.microsoft.com/office/powerpoint/2010/main" val="2303927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11</a:t>
            </a:fld>
            <a:endParaRPr kumimoji="1" lang="ja-JP" altLang="en-US" dirty="0"/>
          </a:p>
        </p:txBody>
      </p:sp>
    </p:spTree>
    <p:extLst>
      <p:ext uri="{BB962C8B-B14F-4D97-AF65-F5344CB8AC3E}">
        <p14:creationId xmlns:p14="http://schemas.microsoft.com/office/powerpoint/2010/main" val="356231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12</a:t>
            </a:fld>
            <a:endParaRPr kumimoji="1" lang="ja-JP" altLang="en-US"/>
          </a:p>
        </p:txBody>
      </p:sp>
    </p:spTree>
    <p:extLst>
      <p:ext uri="{BB962C8B-B14F-4D97-AF65-F5344CB8AC3E}">
        <p14:creationId xmlns:p14="http://schemas.microsoft.com/office/powerpoint/2010/main" val="334731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13</a:t>
            </a:fld>
            <a:endParaRPr kumimoji="1" lang="ja-JP" altLang="en-US" dirty="0"/>
          </a:p>
        </p:txBody>
      </p:sp>
    </p:spTree>
    <p:extLst>
      <p:ext uri="{BB962C8B-B14F-4D97-AF65-F5344CB8AC3E}">
        <p14:creationId xmlns:p14="http://schemas.microsoft.com/office/powerpoint/2010/main" val="285238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14</a:t>
            </a:fld>
            <a:endParaRPr kumimoji="1" lang="ja-JP" altLang="en-US"/>
          </a:p>
        </p:txBody>
      </p:sp>
    </p:spTree>
    <p:extLst>
      <p:ext uri="{BB962C8B-B14F-4D97-AF65-F5344CB8AC3E}">
        <p14:creationId xmlns:p14="http://schemas.microsoft.com/office/powerpoint/2010/main" val="265073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15</a:t>
            </a:fld>
            <a:endParaRPr kumimoji="1" lang="ja-JP" altLang="en-US" dirty="0"/>
          </a:p>
        </p:txBody>
      </p:sp>
    </p:spTree>
    <p:extLst>
      <p:ext uri="{BB962C8B-B14F-4D97-AF65-F5344CB8AC3E}">
        <p14:creationId xmlns:p14="http://schemas.microsoft.com/office/powerpoint/2010/main" val="1342927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16</a:t>
            </a:fld>
            <a:endParaRPr kumimoji="1" lang="ja-JP" altLang="en-US"/>
          </a:p>
        </p:txBody>
      </p:sp>
    </p:spTree>
    <p:extLst>
      <p:ext uri="{BB962C8B-B14F-4D97-AF65-F5344CB8AC3E}">
        <p14:creationId xmlns:p14="http://schemas.microsoft.com/office/powerpoint/2010/main" val="3773152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17</a:t>
            </a:fld>
            <a:endParaRPr kumimoji="1" lang="ja-JP" altLang="en-US" dirty="0"/>
          </a:p>
        </p:txBody>
      </p:sp>
    </p:spTree>
    <p:extLst>
      <p:ext uri="{BB962C8B-B14F-4D97-AF65-F5344CB8AC3E}">
        <p14:creationId xmlns:p14="http://schemas.microsoft.com/office/powerpoint/2010/main" val="240599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18</a:t>
            </a:fld>
            <a:endParaRPr kumimoji="1" lang="ja-JP" altLang="en-US"/>
          </a:p>
        </p:txBody>
      </p:sp>
    </p:spTree>
    <p:extLst>
      <p:ext uri="{BB962C8B-B14F-4D97-AF65-F5344CB8AC3E}">
        <p14:creationId xmlns:p14="http://schemas.microsoft.com/office/powerpoint/2010/main" val="349079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19</a:t>
            </a:fld>
            <a:endParaRPr kumimoji="1" lang="ja-JP" altLang="en-US"/>
          </a:p>
        </p:txBody>
      </p:sp>
    </p:spTree>
    <p:extLst>
      <p:ext uri="{BB962C8B-B14F-4D97-AF65-F5344CB8AC3E}">
        <p14:creationId xmlns:p14="http://schemas.microsoft.com/office/powerpoint/2010/main" val="182815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a:t>
            </a:fld>
            <a:endParaRPr kumimoji="1" lang="ja-JP" altLang="en-US"/>
          </a:p>
        </p:txBody>
      </p:sp>
    </p:spTree>
    <p:extLst>
      <p:ext uri="{BB962C8B-B14F-4D97-AF65-F5344CB8AC3E}">
        <p14:creationId xmlns:p14="http://schemas.microsoft.com/office/powerpoint/2010/main" val="1331032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20</a:t>
            </a:fld>
            <a:endParaRPr kumimoji="1" lang="ja-JP" altLang="en-US"/>
          </a:p>
        </p:txBody>
      </p:sp>
    </p:spTree>
    <p:extLst>
      <p:ext uri="{BB962C8B-B14F-4D97-AF65-F5344CB8AC3E}">
        <p14:creationId xmlns:p14="http://schemas.microsoft.com/office/powerpoint/2010/main" val="2219388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21</a:t>
            </a:fld>
            <a:endParaRPr kumimoji="1" lang="ja-JP" altLang="en-US"/>
          </a:p>
        </p:txBody>
      </p:sp>
    </p:spTree>
    <p:extLst>
      <p:ext uri="{BB962C8B-B14F-4D97-AF65-F5344CB8AC3E}">
        <p14:creationId xmlns:p14="http://schemas.microsoft.com/office/powerpoint/2010/main" val="3857664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22</a:t>
            </a:fld>
            <a:endParaRPr kumimoji="1" lang="ja-JP" altLang="en-US"/>
          </a:p>
        </p:txBody>
      </p:sp>
    </p:spTree>
    <p:extLst>
      <p:ext uri="{BB962C8B-B14F-4D97-AF65-F5344CB8AC3E}">
        <p14:creationId xmlns:p14="http://schemas.microsoft.com/office/powerpoint/2010/main" val="3646118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23</a:t>
            </a:fld>
            <a:endParaRPr kumimoji="1" lang="ja-JP" altLang="en-US"/>
          </a:p>
        </p:txBody>
      </p:sp>
    </p:spTree>
    <p:extLst>
      <p:ext uri="{BB962C8B-B14F-4D97-AF65-F5344CB8AC3E}">
        <p14:creationId xmlns:p14="http://schemas.microsoft.com/office/powerpoint/2010/main" val="4050784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24</a:t>
            </a:fld>
            <a:endParaRPr kumimoji="1" lang="ja-JP" altLang="en-US"/>
          </a:p>
        </p:txBody>
      </p:sp>
    </p:spTree>
    <p:extLst>
      <p:ext uri="{BB962C8B-B14F-4D97-AF65-F5344CB8AC3E}">
        <p14:creationId xmlns:p14="http://schemas.microsoft.com/office/powerpoint/2010/main" val="4161005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25</a:t>
            </a:fld>
            <a:endParaRPr kumimoji="1" lang="ja-JP" altLang="en-US"/>
          </a:p>
        </p:txBody>
      </p:sp>
    </p:spTree>
    <p:extLst>
      <p:ext uri="{BB962C8B-B14F-4D97-AF65-F5344CB8AC3E}">
        <p14:creationId xmlns:p14="http://schemas.microsoft.com/office/powerpoint/2010/main" val="258147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28</a:t>
            </a:fld>
            <a:endParaRPr kumimoji="1" lang="ja-JP" altLang="en-US"/>
          </a:p>
        </p:txBody>
      </p:sp>
    </p:spTree>
    <p:extLst>
      <p:ext uri="{BB962C8B-B14F-4D97-AF65-F5344CB8AC3E}">
        <p14:creationId xmlns:p14="http://schemas.microsoft.com/office/powerpoint/2010/main" val="264580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29</a:t>
            </a:fld>
            <a:endParaRPr kumimoji="1" lang="ja-JP" altLang="en-US"/>
          </a:p>
        </p:txBody>
      </p:sp>
    </p:spTree>
    <p:extLst>
      <p:ext uri="{BB962C8B-B14F-4D97-AF65-F5344CB8AC3E}">
        <p14:creationId xmlns:p14="http://schemas.microsoft.com/office/powerpoint/2010/main" val="90346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30</a:t>
            </a:fld>
            <a:endParaRPr kumimoji="1" lang="ja-JP" altLang="en-US"/>
          </a:p>
        </p:txBody>
      </p:sp>
    </p:spTree>
    <p:extLst>
      <p:ext uri="{BB962C8B-B14F-4D97-AF65-F5344CB8AC3E}">
        <p14:creationId xmlns:p14="http://schemas.microsoft.com/office/powerpoint/2010/main" val="2815863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31</a:t>
            </a:fld>
            <a:endParaRPr kumimoji="1" lang="ja-JP" altLang="en-US"/>
          </a:p>
        </p:txBody>
      </p:sp>
    </p:spTree>
    <p:extLst>
      <p:ext uri="{BB962C8B-B14F-4D97-AF65-F5344CB8AC3E}">
        <p14:creationId xmlns:p14="http://schemas.microsoft.com/office/powerpoint/2010/main" val="125776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3</a:t>
            </a:fld>
            <a:endParaRPr kumimoji="1" lang="ja-JP" altLang="en-US"/>
          </a:p>
        </p:txBody>
      </p:sp>
    </p:spTree>
    <p:extLst>
      <p:ext uri="{BB962C8B-B14F-4D97-AF65-F5344CB8AC3E}">
        <p14:creationId xmlns:p14="http://schemas.microsoft.com/office/powerpoint/2010/main" val="4192736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32</a:t>
            </a:fld>
            <a:endParaRPr kumimoji="1" lang="ja-JP" altLang="en-US"/>
          </a:p>
        </p:txBody>
      </p:sp>
    </p:spTree>
    <p:extLst>
      <p:ext uri="{BB962C8B-B14F-4D97-AF65-F5344CB8AC3E}">
        <p14:creationId xmlns:p14="http://schemas.microsoft.com/office/powerpoint/2010/main" val="2844625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33</a:t>
            </a:fld>
            <a:endParaRPr kumimoji="1" lang="ja-JP" altLang="en-US"/>
          </a:p>
        </p:txBody>
      </p:sp>
    </p:spTree>
    <p:extLst>
      <p:ext uri="{BB962C8B-B14F-4D97-AF65-F5344CB8AC3E}">
        <p14:creationId xmlns:p14="http://schemas.microsoft.com/office/powerpoint/2010/main" val="1184435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34</a:t>
            </a:fld>
            <a:endParaRPr kumimoji="1" lang="ja-JP" altLang="en-US"/>
          </a:p>
        </p:txBody>
      </p:sp>
    </p:spTree>
    <p:extLst>
      <p:ext uri="{BB962C8B-B14F-4D97-AF65-F5344CB8AC3E}">
        <p14:creationId xmlns:p14="http://schemas.microsoft.com/office/powerpoint/2010/main" val="1854506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35</a:t>
            </a:fld>
            <a:endParaRPr kumimoji="1" lang="ja-JP" altLang="en-US"/>
          </a:p>
        </p:txBody>
      </p:sp>
    </p:spTree>
    <p:extLst>
      <p:ext uri="{BB962C8B-B14F-4D97-AF65-F5344CB8AC3E}">
        <p14:creationId xmlns:p14="http://schemas.microsoft.com/office/powerpoint/2010/main" val="514876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36</a:t>
            </a:fld>
            <a:endParaRPr kumimoji="1" lang="ja-JP" altLang="en-US"/>
          </a:p>
        </p:txBody>
      </p:sp>
    </p:spTree>
    <p:extLst>
      <p:ext uri="{BB962C8B-B14F-4D97-AF65-F5344CB8AC3E}">
        <p14:creationId xmlns:p14="http://schemas.microsoft.com/office/powerpoint/2010/main" val="3480031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37</a:t>
            </a:fld>
            <a:endParaRPr kumimoji="1" lang="ja-JP" altLang="en-US"/>
          </a:p>
        </p:txBody>
      </p:sp>
    </p:spTree>
    <p:extLst>
      <p:ext uri="{BB962C8B-B14F-4D97-AF65-F5344CB8AC3E}">
        <p14:creationId xmlns:p14="http://schemas.microsoft.com/office/powerpoint/2010/main" val="2897695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38</a:t>
            </a:fld>
            <a:endParaRPr kumimoji="1" lang="ja-JP" altLang="en-US"/>
          </a:p>
        </p:txBody>
      </p:sp>
    </p:spTree>
    <p:extLst>
      <p:ext uri="{BB962C8B-B14F-4D97-AF65-F5344CB8AC3E}">
        <p14:creationId xmlns:p14="http://schemas.microsoft.com/office/powerpoint/2010/main" val="305708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4</a:t>
            </a:fld>
            <a:endParaRPr kumimoji="1" lang="ja-JP" altLang="en-US"/>
          </a:p>
        </p:txBody>
      </p:sp>
    </p:spTree>
    <p:extLst>
      <p:ext uri="{BB962C8B-B14F-4D97-AF65-F5344CB8AC3E}">
        <p14:creationId xmlns:p14="http://schemas.microsoft.com/office/powerpoint/2010/main" val="190177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5</a:t>
            </a:fld>
            <a:endParaRPr kumimoji="1" lang="ja-JP" altLang="en-US"/>
          </a:p>
        </p:txBody>
      </p:sp>
    </p:spTree>
    <p:extLst>
      <p:ext uri="{BB962C8B-B14F-4D97-AF65-F5344CB8AC3E}">
        <p14:creationId xmlns:p14="http://schemas.microsoft.com/office/powerpoint/2010/main" val="58403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6</a:t>
            </a:fld>
            <a:endParaRPr kumimoji="1" lang="ja-JP" altLang="en-US"/>
          </a:p>
        </p:txBody>
      </p:sp>
    </p:spTree>
    <p:extLst>
      <p:ext uri="{BB962C8B-B14F-4D97-AF65-F5344CB8AC3E}">
        <p14:creationId xmlns:p14="http://schemas.microsoft.com/office/powerpoint/2010/main" val="154765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7</a:t>
            </a:fld>
            <a:endParaRPr kumimoji="1" lang="ja-JP" altLang="en-US"/>
          </a:p>
        </p:txBody>
      </p:sp>
    </p:spTree>
    <p:extLst>
      <p:ext uri="{BB962C8B-B14F-4D97-AF65-F5344CB8AC3E}">
        <p14:creationId xmlns:p14="http://schemas.microsoft.com/office/powerpoint/2010/main" val="282578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8</a:t>
            </a:fld>
            <a:endParaRPr kumimoji="1" lang="ja-JP" altLang="en-US"/>
          </a:p>
        </p:txBody>
      </p:sp>
    </p:spTree>
    <p:extLst>
      <p:ext uri="{BB962C8B-B14F-4D97-AF65-F5344CB8AC3E}">
        <p14:creationId xmlns:p14="http://schemas.microsoft.com/office/powerpoint/2010/main" val="229818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9</a:t>
            </a:fld>
            <a:endParaRPr kumimoji="1" lang="ja-JP" altLang="en-US"/>
          </a:p>
        </p:txBody>
      </p:sp>
    </p:spTree>
    <p:extLst>
      <p:ext uri="{BB962C8B-B14F-4D97-AF65-F5344CB8AC3E}">
        <p14:creationId xmlns:p14="http://schemas.microsoft.com/office/powerpoint/2010/main" val="180459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4917F9-2EED-4C78-9326-BE8027C33945}"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011275"/>
            <a:ext cx="9906000" cy="202516"/>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014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E5A776-3398-4C42-86FC-62C9A22A9CA4}"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457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32DB89-2E09-409C-B8B0-1CAE6E9B52F3}"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29487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3F65F2-11ED-47D6-9961-9E59A92C2D72}"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60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42B838-F57D-4312-92AE-21A1633312B4}"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52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C6900F-8AC1-4703-AD85-DE9D6D005FED}" type="datetime1">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8" name="正方形/長方形 7"/>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93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D2F48F-E5D4-4293-B625-9F68D1DA60CA}" type="datetime1">
              <a:rPr kumimoji="1" lang="ja-JP" altLang="en-US" smtClean="0"/>
              <a:t>2023/3/2</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1</a:t>
            </a:r>
            <a:endParaRPr kumimoji="1" lang="ja-JP" altLang="en-US"/>
          </a:p>
        </p:txBody>
      </p:sp>
      <p:sp>
        <p:nvSpPr>
          <p:cNvPr id="9" name="Slide Number Placeholder 8"/>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2120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6EDFBA-D541-4636-B285-6FFAC833A6B8}" type="datetime1">
              <a:rPr kumimoji="1" lang="ja-JP" altLang="en-US" smtClean="0"/>
              <a:t>2023/3/2</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1</a:t>
            </a:r>
            <a:endParaRPr kumimoji="1" lang="ja-JP" altLang="en-US"/>
          </a:p>
        </p:txBody>
      </p:sp>
      <p:sp>
        <p:nvSpPr>
          <p:cNvPr id="5" name="Slide Number Placeholder 4"/>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6" name="正方形/長方形 5"/>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442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13058-F670-4AAE-9411-17A37975CEE6}" type="datetime1">
              <a:rPr kumimoji="1" lang="ja-JP" altLang="en-US" smtClean="0"/>
              <a:t>2023/3/2</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1</a:t>
            </a:r>
            <a:endParaRPr kumimoji="1" lang="ja-JP" altLang="en-US"/>
          </a:p>
        </p:txBody>
      </p:sp>
      <p:sp>
        <p:nvSpPr>
          <p:cNvPr id="4" name="Slide Number Placeholder 3"/>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5" name="正方形/長方形 4"/>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03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7FF873-D241-42F8-843D-019499177D9E}" type="datetime1">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353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07C461-7FB6-46B3-B625-63A6392AB974}" type="datetime1">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14542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135B6-3F7A-4700-9534-C58F4EBB7F61}" type="datetime1">
              <a:rPr kumimoji="1" lang="ja-JP" altLang="en-US" smtClean="0"/>
              <a:t>2023/3/2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1</a:t>
            </a:r>
            <a:endParaRPr kumimoji="1" lang="ja-JP" altLang="en-US"/>
          </a:p>
        </p:txBody>
      </p:sp>
      <p:sp>
        <p:nvSpPr>
          <p:cNvPr id="6" name="Slide Number Placeholder 5"/>
          <p:cNvSpPr>
            <a:spLocks noGrp="1"/>
          </p:cNvSpPr>
          <p:nvPr>
            <p:ph type="sldNum" sz="quarter" idx="4"/>
          </p:nvPr>
        </p:nvSpPr>
        <p:spPr>
          <a:xfrm>
            <a:off x="7677150" y="6462941"/>
            <a:ext cx="2228850" cy="365125"/>
          </a:xfrm>
          <a:prstGeom prst="rect">
            <a:avLst/>
          </a:prstGeom>
        </p:spPr>
        <p:txBody>
          <a:bodyPr vert="horz" lIns="91440" tIns="45720" rIns="91440" bIns="45720" rtlCol="0" anchor="ctr"/>
          <a:lstStyle>
            <a:lvl1pPr algn="r">
              <a:defRPr sz="1600">
                <a:solidFill>
                  <a:schemeClr val="tx1"/>
                </a:solidFill>
              </a:defRPr>
            </a:lvl1p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5427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980613" y="2111462"/>
            <a:ext cx="8091540" cy="369300"/>
          </a:xfrm>
          <a:prstGeom prst="rect">
            <a:avLst/>
          </a:prstGeom>
          <a:noFill/>
        </p:spPr>
        <p:txBody>
          <a:bodyPr vert="horz" wrap="square" lIns="91407" tIns="45704" rIns="91407" bIns="45704" rtlCol="0" anchor="ctr">
            <a:spAutoFit/>
          </a:bodyPr>
          <a:lstStyle/>
          <a:p>
            <a:r>
              <a:rPr lang="ja-JP" altLang="ja-JP" b="1" dirty="0"/>
              <a:t>第</a:t>
            </a:r>
            <a:r>
              <a:rPr lang="en-US" altLang="ja-JP" b="1" dirty="0"/>
              <a:t>1</a:t>
            </a:r>
            <a:r>
              <a:rPr lang="ja-JP" altLang="ja-JP" b="1" dirty="0"/>
              <a:t>回　</a:t>
            </a:r>
            <a:r>
              <a:rPr lang="ja-JP" altLang="ja-JP" b="1" dirty="0" smtClean="0"/>
              <a:t>建設局下</a:t>
            </a:r>
            <a:r>
              <a:rPr lang="ja-JP" altLang="ja-JP" b="1" dirty="0"/>
              <a:t>水道施設包括業務委託</a:t>
            </a:r>
            <a:r>
              <a:rPr lang="ja-JP" altLang="ja-JP" b="1" dirty="0" smtClean="0"/>
              <a:t>のＰＤＣＡ</a:t>
            </a:r>
            <a:r>
              <a:rPr lang="ja-JP" altLang="ja-JP" b="1" dirty="0"/>
              <a:t>実施にかかる有識者会議</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8354595" y="297540"/>
            <a:ext cx="906969" cy="369300"/>
          </a:xfrm>
          <a:prstGeom prst="rect">
            <a:avLst/>
          </a:prstGeom>
          <a:noFill/>
          <a:ln>
            <a:solidFill>
              <a:schemeClr val="tx1"/>
            </a:solidFill>
          </a:ln>
        </p:spPr>
        <p:txBody>
          <a:bodyPr vert="horz" wrap="square" lIns="91407" tIns="45704" rIns="91407" bIns="45704" rtlCol="0" anchor="ctr">
            <a:spAutoFit/>
          </a:bodyPr>
          <a:lstStyle/>
          <a:p>
            <a:pPr algn="ctr"/>
            <a:r>
              <a:rPr lang="ja-JP" altLang="en-US" b="1" dirty="0" smtClean="0"/>
              <a:t>資料５</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791203" y="5026294"/>
            <a:ext cx="8470361" cy="369300"/>
          </a:xfrm>
          <a:prstGeom prst="rect">
            <a:avLst/>
          </a:prstGeom>
          <a:noFill/>
        </p:spPr>
        <p:txBody>
          <a:bodyPr vert="horz" wrap="square" lIns="91407" tIns="45704" rIns="91407" bIns="45704" rtlCol="0" anchor="ctr">
            <a:spAutoFit/>
          </a:bodyPr>
          <a:lstStyle/>
          <a:p>
            <a:pPr algn="ctr"/>
            <a:r>
              <a:rPr lang="ja-JP" altLang="en-US" b="1" dirty="0" smtClean="0"/>
              <a:t>令和５年２月２４日</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a:t>
            </a:fld>
            <a:endParaRPr kumimoji="1" lang="ja-JP" altLang="en-US"/>
          </a:p>
        </p:txBody>
      </p:sp>
    </p:spTree>
    <p:extLst>
      <p:ext uri="{BB962C8B-B14F-4D97-AF65-F5344CB8AC3E}">
        <p14:creationId xmlns:p14="http://schemas.microsoft.com/office/powerpoint/2010/main" val="599082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0017"/>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はじめに（契約内容と業務計画書）</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包括委託における要求水準と評価基準</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fld id="{36EC18DB-A5DF-4E0E-B815-FCD04A2C4B2C}" type="slidenum">
              <a:rPr kumimoji="1" lang="ja-JP" altLang="en-US" smtClean="0"/>
              <a:t>10</a:t>
            </a:fld>
            <a:endParaRPr kumimoji="1" lang="ja-JP" altLang="en-US" dirty="0"/>
          </a:p>
        </p:txBody>
      </p:sp>
      <p:sp>
        <p:nvSpPr>
          <p:cNvPr id="9" name="テキスト ボックス 8">
            <a:extLst>
              <a:ext uri="{FF2B5EF4-FFF2-40B4-BE49-F238E27FC236}">
                <a16:creationId xmlns:a16="http://schemas.microsoft.com/office/drawing/2014/main" id="{5291E7AA-A4E3-438E-9853-91710460B65D}"/>
              </a:ext>
            </a:extLst>
          </p:cNvPr>
          <p:cNvSpPr txBox="1"/>
          <p:nvPr/>
        </p:nvSpPr>
        <p:spPr>
          <a:xfrm>
            <a:off x="297376" y="1642889"/>
            <a:ext cx="4452492" cy="5734903"/>
          </a:xfrm>
          <a:prstGeom prst="rect">
            <a:avLst/>
          </a:prstGeom>
          <a:noFill/>
        </p:spPr>
        <p:txBody>
          <a:bodyPr wrap="square" rtlCol="0">
            <a:spAutoFit/>
          </a:bodyPr>
          <a:lstStyle/>
          <a:p>
            <a:pPr>
              <a:lnSpc>
                <a:spcPts val="2000"/>
              </a:lnSpc>
            </a:pPr>
            <a:r>
              <a:rPr kumimoji="1"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○業務委託契約書</a:t>
            </a:r>
            <a:endParaRPr kumimoji="1" lang="en-US" altLang="ja-JP" sz="1400" u="sng"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契約に係る一般事項が記されている。</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（主な記載内容）</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・法令上の責任等</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・事故等の報告義務</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・条件変更等、設計図書等の変更</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・要求水準未達時の措置</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○特記仕様書</a:t>
            </a:r>
            <a:endParaRPr kumimoji="1" lang="en-US" altLang="ja-JP" sz="1400" u="sng"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性能発注方式により包括的に維持管理をするにあたり、要求する水準や受注者が実施しなければならない内容が記されている。</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（主な記載内容）</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・対象施設、履行期間</a:t>
            </a:r>
            <a:endParaRPr kumimoji="1" lang="en-US" altLang="ja-JP" sz="14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基本計画書及び業務計画書の作成</a:t>
            </a:r>
            <a:endParaRPr kumimoji="1" lang="en-US" altLang="ja-JP" sz="1400" u="sng"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・発注者が負担する費用</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・業務委託料の逓減、新技術導入</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・管路施設に係る業務内容</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要求水準及び評価基準等</a:t>
            </a:r>
            <a:endParaRPr kumimoji="1" lang="en-US" altLang="ja-JP" sz="1400" u="sng"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・下水処理場・抽水所に係る業務内容</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角丸四角形 11"/>
          <p:cNvSpPr/>
          <p:nvPr/>
        </p:nvSpPr>
        <p:spPr>
          <a:xfrm>
            <a:off x="300447" y="1547293"/>
            <a:ext cx="4572000" cy="5233865"/>
          </a:xfrm>
          <a:prstGeom prst="roundRect">
            <a:avLst>
              <a:gd name="adj" fmla="val 7620"/>
            </a:avLst>
          </a:prstGeom>
          <a:no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EB7097A-5CBB-4194-B98A-D5DED5107891}"/>
              </a:ext>
            </a:extLst>
          </p:cNvPr>
          <p:cNvSpPr txBox="1"/>
          <p:nvPr/>
        </p:nvSpPr>
        <p:spPr>
          <a:xfrm>
            <a:off x="103222" y="1287295"/>
            <a:ext cx="3763384" cy="412421"/>
          </a:xfrm>
          <a:prstGeom prst="rect">
            <a:avLst/>
          </a:prstGeom>
          <a:solidFill>
            <a:schemeClr val="bg1"/>
          </a:solidFill>
        </p:spPr>
        <p:txBody>
          <a:bodyPr wrap="square" rtlCol="0">
            <a:spAutoFit/>
          </a:bodyPr>
          <a:lstStyle/>
          <a:p>
            <a:pPr>
              <a:lnSpc>
                <a:spcPct val="130000"/>
              </a:lnSpc>
            </a:pPr>
            <a:r>
              <a:rPr lang="ja-JP" altLang="en-US" sz="1600" b="1" dirty="0" smtClean="0">
                <a:latin typeface="Century" panose="02040604050505020304" pitchFamily="18" charset="0"/>
              </a:rPr>
              <a:t>契約内容（本市が求める内容）</a:t>
            </a:r>
            <a:endParaRPr lang="en-US" altLang="ja-JP" sz="1600" b="1" dirty="0">
              <a:latin typeface="Century" panose="02040604050505020304" pitchFamily="18" charset="0"/>
            </a:endParaRPr>
          </a:p>
        </p:txBody>
      </p:sp>
      <p:sp>
        <p:nvSpPr>
          <p:cNvPr id="14" name="スライド番号プレースホルダー 7"/>
          <p:cNvSpPr txBox="1">
            <a:spLocks/>
          </p:cNvSpPr>
          <p:nvPr/>
        </p:nvSpPr>
        <p:spPr>
          <a:xfrm>
            <a:off x="7677150" y="646294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EC18DB-A5DF-4E0E-B815-FCD04A2C4B2C}" type="slidenum">
              <a:rPr kumimoji="1" lang="ja-JP" altLang="en-US" smtClean="0"/>
              <a:pPr/>
              <a:t>10</a:t>
            </a:fld>
            <a:endParaRPr kumimoji="1" lang="ja-JP" altLang="en-US"/>
          </a:p>
        </p:txBody>
      </p:sp>
      <p:sp>
        <p:nvSpPr>
          <p:cNvPr id="18" name="角丸四角形 17"/>
          <p:cNvSpPr/>
          <p:nvPr/>
        </p:nvSpPr>
        <p:spPr>
          <a:xfrm>
            <a:off x="5133704" y="1534857"/>
            <a:ext cx="4572000" cy="5233865"/>
          </a:xfrm>
          <a:prstGeom prst="roundRect">
            <a:avLst>
              <a:gd name="adj" fmla="val 7620"/>
            </a:avLst>
          </a:prstGeom>
          <a:no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EB7097A-5CBB-4194-B98A-D5DED5107891}"/>
              </a:ext>
            </a:extLst>
          </p:cNvPr>
          <p:cNvSpPr txBox="1"/>
          <p:nvPr/>
        </p:nvSpPr>
        <p:spPr>
          <a:xfrm>
            <a:off x="5121923" y="1267290"/>
            <a:ext cx="3317965" cy="412421"/>
          </a:xfrm>
          <a:prstGeom prst="rect">
            <a:avLst/>
          </a:prstGeom>
          <a:solidFill>
            <a:schemeClr val="bg1"/>
          </a:solidFill>
        </p:spPr>
        <p:txBody>
          <a:bodyPr wrap="square" rtlCol="0">
            <a:spAutoFit/>
          </a:bodyPr>
          <a:lstStyle/>
          <a:p>
            <a:pPr>
              <a:lnSpc>
                <a:spcPct val="130000"/>
              </a:lnSpc>
            </a:pPr>
            <a:r>
              <a:rPr lang="ja-JP" altLang="en-US" sz="1600" b="1" dirty="0" smtClean="0">
                <a:latin typeface="Century" panose="02040604050505020304" pitchFamily="18" charset="0"/>
              </a:rPr>
              <a:t>業務計画（</a:t>
            </a:r>
            <a:r>
              <a:rPr lang="en-US" altLang="ja-JP" sz="1600" b="1" dirty="0" smtClean="0">
                <a:latin typeface="Century" panose="02040604050505020304" pitchFamily="18" charset="0"/>
              </a:rPr>
              <a:t>CWO</a:t>
            </a:r>
            <a:r>
              <a:rPr lang="ja-JP" altLang="en-US" sz="1600" b="1" dirty="0" smtClean="0">
                <a:latin typeface="Century" panose="02040604050505020304" pitchFamily="18" charset="0"/>
              </a:rPr>
              <a:t>が実施する内容）</a:t>
            </a:r>
            <a:endParaRPr lang="en-US" altLang="ja-JP" sz="1600" b="1" dirty="0">
              <a:latin typeface="Century" panose="02040604050505020304" pitchFamily="18" charset="0"/>
            </a:endParaRPr>
          </a:p>
        </p:txBody>
      </p:sp>
      <p:cxnSp>
        <p:nvCxnSpPr>
          <p:cNvPr id="19" name="直線矢印コネクタ 18"/>
          <p:cNvCxnSpPr/>
          <p:nvPr/>
        </p:nvCxnSpPr>
        <p:spPr>
          <a:xfrm flipV="1">
            <a:off x="3200400" y="1679711"/>
            <a:ext cx="1933304" cy="3715249"/>
          </a:xfrm>
          <a:prstGeom prst="straightConnector1">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291E7AA-A4E3-438E-9853-91710460B65D}"/>
              </a:ext>
            </a:extLst>
          </p:cNvPr>
          <p:cNvSpPr txBox="1"/>
          <p:nvPr/>
        </p:nvSpPr>
        <p:spPr>
          <a:xfrm>
            <a:off x="5256283" y="1622427"/>
            <a:ext cx="4452492" cy="5221942"/>
          </a:xfrm>
          <a:prstGeom prst="rect">
            <a:avLst/>
          </a:prstGeom>
          <a:noFill/>
        </p:spPr>
        <p:txBody>
          <a:bodyPr wrap="square" rtlCol="0">
            <a:spAutoFit/>
          </a:bodyPr>
          <a:lstStyle/>
          <a:p>
            <a:pPr>
              <a:lnSpc>
                <a:spcPts val="2000"/>
              </a:lnSpc>
            </a:pPr>
            <a:r>
              <a:rPr kumimoji="1"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○基本計画書</a:t>
            </a:r>
            <a:endParaRPr kumimoji="1" lang="en-US" altLang="ja-JP" sz="1400" u="sng"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基本的な実施方針等が記されている。</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（主な記載内容）</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 業務方針</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組織体制</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内部統制</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危機管理</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 管路、設備系業務の実施方針</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○業務計画書</a:t>
            </a:r>
            <a:endParaRPr kumimoji="1" lang="en-US" altLang="ja-JP" sz="1400" u="sng"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業務実施に際する具体的な取り組み内容が記されている。</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（主な記載内容）</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・業務組織計画、業務工程</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・巡視点検、調査、修繕業務内容</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・維持管理情報の</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整理</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・問題解決業務、住民等対応業務、緊急対応業務</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・使用する機器、施設</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・準拠する図書及び基準</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　・安全管理体制　　　　　　等</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四角形吹き出し 1"/>
          <p:cNvSpPr/>
          <p:nvPr/>
        </p:nvSpPr>
        <p:spPr>
          <a:xfrm>
            <a:off x="3544861" y="5807381"/>
            <a:ext cx="1264027" cy="365760"/>
          </a:xfrm>
          <a:prstGeom prst="wedgeRectCallout">
            <a:avLst>
              <a:gd name="adj1" fmla="val -100772"/>
              <a:gd name="adj2" fmla="val 10892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次頁以降で説明</a:t>
            </a:r>
            <a:endParaRPr kumimoji="1" lang="ja-JP" altLang="en-US" sz="1200" dirty="0">
              <a:solidFill>
                <a:schemeClr val="tx1"/>
              </a:solidFill>
            </a:endParaRPr>
          </a:p>
        </p:txBody>
      </p:sp>
    </p:spTree>
    <p:extLst>
      <p:ext uri="{BB962C8B-B14F-4D97-AF65-F5344CB8AC3E}">
        <p14:creationId xmlns:p14="http://schemas.microsoft.com/office/powerpoint/2010/main" val="837380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071171-32C7-479E-9B67-A5DF298EA183}"/>
              </a:ext>
            </a:extLst>
          </p:cNvPr>
          <p:cNvSpPr txBox="1"/>
          <p:nvPr/>
        </p:nvSpPr>
        <p:spPr>
          <a:xfrm>
            <a:off x="723901" y="1149159"/>
            <a:ext cx="9042400" cy="1438855"/>
          </a:xfrm>
          <a:prstGeom prst="rect">
            <a:avLst/>
          </a:prstGeom>
          <a:noFill/>
        </p:spPr>
        <p:txBody>
          <a:bodyPr wrap="square" rtlCol="0">
            <a:spAutoFit/>
          </a:bodyPr>
          <a:lstStyle/>
          <a:p>
            <a:pPr marL="285750" indent="-285750">
              <a:lnSpc>
                <a:spcPts val="2100"/>
              </a:lnSpc>
              <a:buFont typeface="Wingdings" panose="05000000000000000000" pitchFamily="2" charset="2"/>
              <a:buChar char="l"/>
            </a:pPr>
            <a:r>
              <a:rPr lang="ja-JP" altLang="en-US" sz="1600" b="1" dirty="0"/>
              <a:t>要求水準</a:t>
            </a:r>
            <a:r>
              <a:rPr lang="ja-JP" altLang="en-US" sz="1600" dirty="0"/>
              <a:t>　：　</a:t>
            </a:r>
            <a:r>
              <a:rPr lang="ja-JP" altLang="en-US" sz="1600" dirty="0">
                <a:latin typeface="ＭＳ Ｐ明朝" panose="02020600040205080304" pitchFamily="18" charset="-128"/>
                <a:ea typeface="ＭＳ Ｐ明朝" panose="02020600040205080304" pitchFamily="18" charset="-128"/>
              </a:rPr>
              <a:t>契約上遵守すべき水準、契約違反となるもの。</a:t>
            </a:r>
            <a:endParaRPr lang="en-US" altLang="ja-JP" sz="1600" dirty="0">
              <a:latin typeface="ＭＳ Ｐ明朝" panose="02020600040205080304" pitchFamily="18" charset="-128"/>
              <a:ea typeface="ＭＳ Ｐ明朝" panose="02020600040205080304" pitchFamily="18" charset="-128"/>
            </a:endParaRPr>
          </a:p>
          <a:p>
            <a:pPr>
              <a:lnSpc>
                <a:spcPts val="2100"/>
              </a:lnSpc>
            </a:pPr>
            <a:r>
              <a:rPr lang="ja-JP" altLang="en-US" sz="1600" dirty="0">
                <a:latin typeface="ＭＳ Ｐ明朝" panose="02020600040205080304" pitchFamily="18" charset="-128"/>
                <a:ea typeface="ＭＳ Ｐ明朝" panose="02020600040205080304" pitchFamily="18" charset="-128"/>
              </a:rPr>
              <a:t>　　　　　　　　　　　　　→　</a:t>
            </a:r>
            <a:r>
              <a:rPr lang="ja-JP" altLang="en-US" sz="1600" u="sng" dirty="0">
                <a:latin typeface="ＭＳ Ｐ明朝" panose="02020600040205080304" pitchFamily="18" charset="-128"/>
                <a:ea typeface="ＭＳ Ｐ明朝" panose="02020600040205080304" pitchFamily="18" charset="-128"/>
              </a:rPr>
              <a:t>ペナルティ規程あり。但し、受注者に過失がないものは対象外。</a:t>
            </a:r>
            <a:endParaRPr lang="en-US" altLang="ja-JP" sz="1600" u="sng" dirty="0">
              <a:latin typeface="ＭＳ Ｐ明朝" panose="02020600040205080304" pitchFamily="18" charset="-128"/>
              <a:ea typeface="ＭＳ Ｐ明朝" panose="02020600040205080304" pitchFamily="18" charset="-128"/>
            </a:endParaRPr>
          </a:p>
          <a:p>
            <a:pPr marL="285750" indent="-285750">
              <a:lnSpc>
                <a:spcPts val="2100"/>
              </a:lnSpc>
              <a:buFont typeface="Wingdings" panose="05000000000000000000" pitchFamily="2" charset="2"/>
              <a:buChar char="l"/>
            </a:pPr>
            <a:r>
              <a:rPr lang="ja-JP" altLang="en-US" sz="1600" b="1" dirty="0"/>
              <a:t>評価基準</a:t>
            </a:r>
            <a:r>
              <a:rPr lang="ja-JP" altLang="en-US" sz="1600" dirty="0"/>
              <a:t>　：　</a:t>
            </a:r>
            <a:r>
              <a:rPr lang="ja-JP" altLang="en-US" sz="1600" dirty="0">
                <a:latin typeface="ＭＳ Ｐ明朝" panose="02020600040205080304" pitchFamily="18" charset="-128"/>
                <a:ea typeface="ＭＳ Ｐ明朝" panose="02020600040205080304" pitchFamily="18" charset="-128"/>
              </a:rPr>
              <a:t>市民サービスを維持するための水準（通常管理すべき水準）、品質の確保（向上）</a:t>
            </a:r>
            <a:endParaRPr lang="en-US" altLang="ja-JP" sz="1600" dirty="0">
              <a:latin typeface="ＭＳ Ｐ明朝" panose="02020600040205080304" pitchFamily="18" charset="-128"/>
              <a:ea typeface="ＭＳ Ｐ明朝" panose="02020600040205080304" pitchFamily="18" charset="-128"/>
            </a:endParaRPr>
          </a:p>
          <a:p>
            <a:pPr>
              <a:lnSpc>
                <a:spcPts val="2100"/>
              </a:lnSpc>
            </a:pPr>
            <a:r>
              <a:rPr lang="ja-JP" altLang="en-US" sz="1600" dirty="0">
                <a:latin typeface="ＭＳ Ｐ明朝" panose="02020600040205080304" pitchFamily="18" charset="-128"/>
                <a:ea typeface="ＭＳ Ｐ明朝" panose="02020600040205080304" pitchFamily="18" charset="-128"/>
              </a:rPr>
              <a:t>　　　　　　　　  　　　を図るためのもの。</a:t>
            </a:r>
            <a:endParaRPr lang="en-US" altLang="ja-JP" sz="1600" dirty="0">
              <a:latin typeface="ＭＳ Ｐ明朝" panose="02020600040205080304" pitchFamily="18" charset="-128"/>
              <a:ea typeface="ＭＳ Ｐ明朝" panose="02020600040205080304" pitchFamily="18" charset="-128"/>
            </a:endParaRPr>
          </a:p>
          <a:p>
            <a:pPr>
              <a:lnSpc>
                <a:spcPts val="2100"/>
              </a:lnSpc>
            </a:pPr>
            <a:r>
              <a:rPr lang="ja-JP" altLang="en-US" sz="1600" dirty="0">
                <a:latin typeface="ＭＳ Ｐ明朝" panose="02020600040205080304" pitchFamily="18" charset="-128"/>
                <a:ea typeface="ＭＳ Ｐ明朝" panose="02020600040205080304" pitchFamily="18" charset="-128"/>
              </a:rPr>
              <a:t>　　　　　　　　　　　　　→　</a:t>
            </a:r>
            <a:r>
              <a:rPr lang="ja-JP" altLang="en-US" sz="1600" u="sng" dirty="0">
                <a:latin typeface="ＭＳ Ｐ明朝" panose="02020600040205080304" pitchFamily="18" charset="-128"/>
                <a:ea typeface="ＭＳ Ｐ明朝" panose="02020600040205080304" pitchFamily="18" charset="-128"/>
              </a:rPr>
              <a:t>ペナルティ規程なし</a:t>
            </a:r>
            <a:r>
              <a:rPr lang="ja-JP" altLang="en-US" sz="1600" dirty="0">
                <a:latin typeface="ＭＳ Ｐ明朝" panose="02020600040205080304" pitchFamily="18" charset="-128"/>
                <a:ea typeface="ＭＳ Ｐ明朝" panose="02020600040205080304" pitchFamily="18" charset="-128"/>
              </a:rPr>
              <a:t>、是正措置あり。</a:t>
            </a:r>
            <a:endParaRPr lang="en-US" altLang="ja-JP" sz="1600" dirty="0">
              <a:latin typeface="ＭＳ Ｐ明朝" panose="02020600040205080304" pitchFamily="18" charset="-128"/>
              <a:ea typeface="ＭＳ Ｐ明朝" panose="02020600040205080304"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784641723"/>
              </p:ext>
            </p:extLst>
          </p:nvPr>
        </p:nvGraphicFramePr>
        <p:xfrm>
          <a:off x="768351" y="2704010"/>
          <a:ext cx="8358048" cy="4089550"/>
        </p:xfrm>
        <a:graphic>
          <a:graphicData uri="http://schemas.openxmlformats.org/drawingml/2006/table">
            <a:tbl>
              <a:tblPr firstRow="1" bandRow="1">
                <a:tableStyleId>{5C22544A-7EE6-4342-B048-85BDC9FD1C3A}</a:tableStyleId>
              </a:tblPr>
              <a:tblGrid>
                <a:gridCol w="422521">
                  <a:extLst>
                    <a:ext uri="{9D8B030D-6E8A-4147-A177-3AD203B41FA5}">
                      <a16:colId xmlns:a16="http://schemas.microsoft.com/office/drawing/2014/main" val="4133302652"/>
                    </a:ext>
                  </a:extLst>
                </a:gridCol>
                <a:gridCol w="1217333">
                  <a:extLst>
                    <a:ext uri="{9D8B030D-6E8A-4147-A177-3AD203B41FA5}">
                      <a16:colId xmlns:a16="http://schemas.microsoft.com/office/drawing/2014/main" val="706894114"/>
                    </a:ext>
                  </a:extLst>
                </a:gridCol>
                <a:gridCol w="3248768">
                  <a:extLst>
                    <a:ext uri="{9D8B030D-6E8A-4147-A177-3AD203B41FA5}">
                      <a16:colId xmlns:a16="http://schemas.microsoft.com/office/drawing/2014/main" val="3454032297"/>
                    </a:ext>
                  </a:extLst>
                </a:gridCol>
                <a:gridCol w="3469426">
                  <a:extLst>
                    <a:ext uri="{9D8B030D-6E8A-4147-A177-3AD203B41FA5}">
                      <a16:colId xmlns:a16="http://schemas.microsoft.com/office/drawing/2014/main" val="530703205"/>
                    </a:ext>
                  </a:extLst>
                </a:gridCol>
              </a:tblGrid>
              <a:tr h="303329">
                <a:tc gridSpan="2">
                  <a:txBody>
                    <a:bodyPr/>
                    <a:lstStyle/>
                    <a:p>
                      <a:pPr>
                        <a:lnSpc>
                          <a:spcPct val="100000"/>
                        </a:lnSpc>
                      </a:pPr>
                      <a:endParaRPr kumimoji="1" lang="ja-JP" altLang="en-US" sz="1300" dirty="0">
                        <a:solidFill>
                          <a:schemeClr val="tx1"/>
                        </a:solidFill>
                        <a:latin typeface="ＭＳ ゴシック" panose="020B0609070205080204" pitchFamily="49" charset="-128"/>
                        <a:ea typeface="ＭＳ ゴシック" panose="020B0609070205080204" pitchFamily="49" charset="-128"/>
                      </a:endParaRPr>
                    </a:p>
                  </a:txBody>
                  <a:tcPr marL="84301" marR="84301" marT="42150" marB="4215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300" dirty="0">
                          <a:solidFill>
                            <a:schemeClr val="tx1"/>
                          </a:solidFill>
                          <a:latin typeface="ＭＳ ゴシック" panose="020B0609070205080204" pitchFamily="49" charset="-128"/>
                          <a:ea typeface="ＭＳ ゴシック" panose="020B0609070205080204" pitchFamily="49" charset="-128"/>
                        </a:rPr>
                        <a:t>要求水準</a:t>
                      </a:r>
                    </a:p>
                  </a:txBody>
                  <a:tcPr marL="84301" marR="84301" marT="42150" marB="4215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ＭＳ ゴシック" panose="020B0609070205080204" pitchFamily="49" charset="-128"/>
                          <a:ea typeface="ＭＳ ゴシック" panose="020B0609070205080204" pitchFamily="49" charset="-128"/>
                        </a:rPr>
                        <a:t>評価基準</a:t>
                      </a:r>
                    </a:p>
                  </a:txBody>
                  <a:tcPr marL="84301" marR="84301" marT="42150" marB="4215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1075030">
                <a:tc gridSpan="2">
                  <a:txBody>
                    <a:bodyPr/>
                    <a:lstStyle/>
                    <a:p>
                      <a:pPr algn="ctr">
                        <a:lnSpc>
                          <a:spcPct val="100000"/>
                        </a:lnSpc>
                      </a:pPr>
                      <a:r>
                        <a:rPr kumimoji="1" lang="ja-JP" altLang="en-US" sz="1300" b="1" dirty="0">
                          <a:solidFill>
                            <a:schemeClr val="tx1"/>
                          </a:solidFill>
                          <a:latin typeface="ＭＳ ゴシック" panose="020B0609070205080204" pitchFamily="49" charset="-128"/>
                          <a:ea typeface="ＭＳ ゴシック" panose="020B0609070205080204" pitchFamily="49" charset="-128"/>
                        </a:rPr>
                        <a:t>管路</a:t>
                      </a:r>
                    </a:p>
                  </a:txBody>
                  <a:tcPr marL="84301" marR="84301" marT="42150" marB="4215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300" dirty="0">
                          <a:solidFill>
                            <a:schemeClr val="tx1"/>
                          </a:solidFill>
                          <a:latin typeface="ＭＳ ゴシック" panose="020B0609070205080204" pitchFamily="49" charset="-128"/>
                          <a:ea typeface="ＭＳ ゴシック" panose="020B0609070205080204" pitchFamily="49" charset="-128"/>
                        </a:rPr>
                        <a:t>道路陥没、下水つまりによる第三者被害</a:t>
                      </a:r>
                      <a:r>
                        <a:rPr kumimoji="1" lang="en-US" altLang="ja-JP" sz="1300" dirty="0">
                          <a:solidFill>
                            <a:schemeClr val="tx1"/>
                          </a:solidFill>
                          <a:latin typeface="Century" panose="02040604050505020304" pitchFamily="18" charset="0"/>
                          <a:ea typeface="ＭＳ ゴシック" panose="020B0609070205080204" pitchFamily="49" charset="-128"/>
                        </a:rPr>
                        <a:t>0</a:t>
                      </a:r>
                      <a:r>
                        <a:rPr kumimoji="1" lang="ja-JP" altLang="en-US" sz="1300" dirty="0">
                          <a:solidFill>
                            <a:schemeClr val="tx1"/>
                          </a:solidFill>
                          <a:latin typeface="Century" panose="02040604050505020304" pitchFamily="18" charset="0"/>
                          <a:ea typeface="ＭＳ ゴシック" panose="020B0609070205080204" pitchFamily="49" charset="-128"/>
                        </a:rPr>
                        <a:t>件。</a:t>
                      </a:r>
                    </a:p>
                  </a:txBody>
                  <a:tcPr marL="84301" marR="84301" marT="42150" marB="421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285750" indent="-285750">
                        <a:lnSpc>
                          <a:spcPct val="100000"/>
                        </a:lnSpc>
                        <a:buFont typeface="Wingdings" panose="05000000000000000000" pitchFamily="2" charset="2"/>
                        <a:buChar char="Ø"/>
                      </a:pPr>
                      <a:r>
                        <a:rPr kumimoji="1" lang="ja-JP" altLang="en-US" sz="1300" dirty="0">
                          <a:solidFill>
                            <a:schemeClr val="tx1"/>
                          </a:solidFill>
                          <a:latin typeface="ＭＳ ゴシック" panose="020B0609070205080204" pitchFamily="49" charset="-128"/>
                          <a:ea typeface="ＭＳ ゴシック" panose="020B0609070205080204" pitchFamily="49" charset="-128"/>
                        </a:rPr>
                        <a:t>道路陥没、下水つまりの発生件数。</a:t>
                      </a:r>
                      <a:endParaRPr kumimoji="1" lang="en-US" altLang="ja-JP" sz="1300" dirty="0">
                        <a:solidFill>
                          <a:schemeClr val="tx1"/>
                        </a:solidFill>
                        <a:latin typeface="ＭＳ ゴシック" panose="020B0609070205080204" pitchFamily="49" charset="-128"/>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300" u="none" baseline="0" dirty="0">
                          <a:solidFill>
                            <a:schemeClr val="tx1"/>
                          </a:solidFill>
                          <a:latin typeface="ＭＳ ゴシック" panose="020B0609070205080204" pitchFamily="49" charset="-128"/>
                          <a:ea typeface="ＭＳ ゴシック" panose="020B0609070205080204" pitchFamily="49" charset="-128"/>
                        </a:rPr>
                        <a:t>  ・</a:t>
                      </a:r>
                      <a:r>
                        <a:rPr kumimoji="1" lang="ja-JP" altLang="en-US" sz="1300" u="sng" dirty="0">
                          <a:solidFill>
                            <a:schemeClr val="tx1"/>
                          </a:solidFill>
                          <a:latin typeface="Century" panose="02040604050505020304" pitchFamily="18" charset="0"/>
                          <a:ea typeface="ＭＳ ゴシック" panose="020B0609070205080204" pitchFamily="49" charset="-128"/>
                        </a:rPr>
                        <a:t>道路陥没</a:t>
                      </a:r>
                      <a:r>
                        <a:rPr kumimoji="1" lang="ja-JP" altLang="en-US" sz="1300" u="sng" baseline="0" dirty="0">
                          <a:solidFill>
                            <a:schemeClr val="tx1"/>
                          </a:solidFill>
                          <a:latin typeface="Century" panose="02040604050505020304" pitchFamily="18" charset="0"/>
                          <a:ea typeface="ＭＳ ゴシック" panose="020B0609070205080204" pitchFamily="49" charset="-128"/>
                        </a:rPr>
                        <a:t>     </a:t>
                      </a:r>
                      <a:r>
                        <a:rPr kumimoji="1" lang="ja-JP" altLang="en-US" sz="1300" u="sng" dirty="0">
                          <a:solidFill>
                            <a:schemeClr val="tx1"/>
                          </a:solidFill>
                          <a:latin typeface="Century" panose="02040604050505020304" pitchFamily="18" charset="0"/>
                          <a:ea typeface="ＭＳ ゴシック" panose="020B0609070205080204" pitchFamily="49" charset="-128"/>
                        </a:rPr>
                        <a:t>： 年間</a:t>
                      </a:r>
                      <a:r>
                        <a:rPr kumimoji="1" lang="en-US" altLang="ja-JP" sz="1300" u="sng" dirty="0">
                          <a:solidFill>
                            <a:schemeClr val="tx1"/>
                          </a:solidFill>
                          <a:latin typeface="Century" panose="02040604050505020304" pitchFamily="18" charset="0"/>
                          <a:ea typeface="ＭＳ ゴシック" panose="020B0609070205080204" pitchFamily="49" charset="-128"/>
                        </a:rPr>
                        <a:t>265</a:t>
                      </a:r>
                      <a:r>
                        <a:rPr kumimoji="1" lang="ja-JP" altLang="en-US" sz="1300" u="sng" dirty="0">
                          <a:solidFill>
                            <a:schemeClr val="tx1"/>
                          </a:solidFill>
                          <a:latin typeface="Century" panose="02040604050505020304" pitchFamily="18" charset="0"/>
                          <a:ea typeface="ＭＳ ゴシック" panose="020B0609070205080204" pitchFamily="49" charset="-128"/>
                        </a:rPr>
                        <a:t>件以内</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300" dirty="0">
                          <a:solidFill>
                            <a:schemeClr val="tx1"/>
                          </a:solidFill>
                          <a:latin typeface="Century" panose="02040604050505020304" pitchFamily="18" charset="0"/>
                          <a:ea typeface="ＭＳ ゴシック" panose="020B0609070205080204" pitchFamily="49" charset="-128"/>
                        </a:rPr>
                        <a:t>　・</a:t>
                      </a:r>
                      <a:r>
                        <a:rPr kumimoji="1" lang="ja-JP" altLang="en-US" sz="1300" u="sng" dirty="0">
                          <a:solidFill>
                            <a:schemeClr val="tx1"/>
                          </a:solidFill>
                          <a:latin typeface="Century" panose="02040604050505020304" pitchFamily="18" charset="0"/>
                          <a:ea typeface="ＭＳ ゴシック" panose="020B0609070205080204" pitchFamily="49" charset="-128"/>
                        </a:rPr>
                        <a:t>下水つまり   ： 年間</a:t>
                      </a:r>
                      <a:r>
                        <a:rPr kumimoji="1" lang="en-US" altLang="ja-JP" sz="1300" u="sng" dirty="0">
                          <a:solidFill>
                            <a:schemeClr val="tx1"/>
                          </a:solidFill>
                          <a:latin typeface="Century" panose="02040604050505020304" pitchFamily="18" charset="0"/>
                          <a:ea typeface="ＭＳ ゴシック" panose="020B0609070205080204" pitchFamily="49" charset="-128"/>
                        </a:rPr>
                        <a:t>935</a:t>
                      </a:r>
                      <a:r>
                        <a:rPr kumimoji="1" lang="ja-JP" altLang="en-US" sz="1300" u="sng" dirty="0">
                          <a:solidFill>
                            <a:schemeClr val="tx1"/>
                          </a:solidFill>
                          <a:latin typeface="Century" panose="02040604050505020304" pitchFamily="18" charset="0"/>
                          <a:ea typeface="ＭＳ ゴシック" panose="020B0609070205080204" pitchFamily="49" charset="-128"/>
                        </a:rPr>
                        <a:t>件以内</a:t>
                      </a:r>
                      <a:r>
                        <a:rPr kumimoji="1" lang="en-US" altLang="ja-JP" sz="1000" u="sng" dirty="0">
                          <a:solidFill>
                            <a:schemeClr val="tx1"/>
                          </a:solidFill>
                          <a:latin typeface="Century" panose="02040604050505020304" pitchFamily="18" charset="0"/>
                          <a:ea typeface="ＭＳ ゴシック" panose="020B0609070205080204" pitchFamily="49" charset="-128"/>
                        </a:rPr>
                        <a:t>   </a:t>
                      </a:r>
                      <a:endParaRPr kumimoji="1" lang="en-US" altLang="ja-JP" sz="1300" dirty="0">
                        <a:solidFill>
                          <a:schemeClr val="tx1"/>
                        </a:solidFill>
                        <a:latin typeface="Century" panose="02040604050505020304" pitchFamily="18" charset="0"/>
                        <a:ea typeface="ＭＳ ゴシック" panose="020B0609070205080204" pitchFamily="49" charset="-128"/>
                      </a:endParaRPr>
                    </a:p>
                    <a:p>
                      <a:pPr marL="285750" indent="-285750">
                        <a:lnSpc>
                          <a:spcPct val="100000"/>
                        </a:lnSpc>
                        <a:buFont typeface="Wingdings" panose="05000000000000000000" pitchFamily="2" charset="2"/>
                        <a:buChar char="Ø"/>
                      </a:pPr>
                      <a:r>
                        <a:rPr kumimoji="1" lang="ja-JP" altLang="en-US" sz="1300" dirty="0">
                          <a:solidFill>
                            <a:schemeClr val="tx1"/>
                          </a:solidFill>
                          <a:latin typeface="Century" panose="02040604050505020304" pitchFamily="18" charset="0"/>
                          <a:ea typeface="ＭＳ ゴシック" panose="020B0609070205080204" pitchFamily="49" charset="-128"/>
                        </a:rPr>
                        <a:t>道路陥没、下水つまりの申告対応時間。</a:t>
                      </a:r>
                      <a:endParaRPr kumimoji="1" lang="en-US" altLang="ja-JP" sz="13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300" dirty="0">
                          <a:solidFill>
                            <a:schemeClr val="tx1"/>
                          </a:solidFill>
                          <a:latin typeface="Century" panose="02040604050505020304" pitchFamily="18" charset="0"/>
                          <a:ea typeface="ＭＳ ゴシック" panose="020B0609070205080204" pitchFamily="49" charset="-128"/>
                        </a:rPr>
                        <a:t>　・</a:t>
                      </a:r>
                      <a:r>
                        <a:rPr kumimoji="1" lang="ja-JP" altLang="en-US" sz="1300" u="sng" dirty="0">
                          <a:solidFill>
                            <a:schemeClr val="tx1"/>
                          </a:solidFill>
                          <a:latin typeface="Century" panose="02040604050505020304" pitchFamily="18" charset="0"/>
                          <a:ea typeface="ＭＳ ゴシック" panose="020B0609070205080204" pitchFamily="49" charset="-128"/>
                        </a:rPr>
                        <a:t>現場到着時間 ： </a:t>
                      </a:r>
                      <a:r>
                        <a:rPr kumimoji="1" lang="en-US" altLang="ja-JP" sz="1300" u="sng" dirty="0">
                          <a:solidFill>
                            <a:schemeClr val="tx1"/>
                          </a:solidFill>
                          <a:latin typeface="Century" panose="02040604050505020304" pitchFamily="18" charset="0"/>
                          <a:ea typeface="ＭＳ ゴシック" panose="020B0609070205080204" pitchFamily="49" charset="-128"/>
                        </a:rPr>
                        <a:t>2</a:t>
                      </a:r>
                      <a:r>
                        <a:rPr kumimoji="1" lang="ja-JP" altLang="en-US" sz="1300" u="sng" dirty="0">
                          <a:solidFill>
                            <a:schemeClr val="tx1"/>
                          </a:solidFill>
                          <a:latin typeface="Century" panose="02040604050505020304" pitchFamily="18" charset="0"/>
                          <a:ea typeface="ＭＳ ゴシック" panose="020B0609070205080204" pitchFamily="49" charset="-128"/>
                        </a:rPr>
                        <a:t>時間</a:t>
                      </a:r>
                      <a:r>
                        <a:rPr kumimoji="1" lang="en-US" altLang="ja-JP" sz="1300" u="sng" dirty="0">
                          <a:solidFill>
                            <a:schemeClr val="tx1"/>
                          </a:solidFill>
                          <a:latin typeface="Century" panose="02040604050505020304" pitchFamily="18" charset="0"/>
                          <a:ea typeface="ＭＳ ゴシック" panose="020B0609070205080204" pitchFamily="49" charset="-128"/>
                        </a:rPr>
                        <a:t>45</a:t>
                      </a:r>
                      <a:r>
                        <a:rPr kumimoji="1" lang="ja-JP" altLang="en-US" sz="1300" u="sng" dirty="0">
                          <a:solidFill>
                            <a:schemeClr val="tx1"/>
                          </a:solidFill>
                          <a:latin typeface="Century" panose="02040604050505020304" pitchFamily="18" charset="0"/>
                          <a:ea typeface="ＭＳ ゴシック" panose="020B0609070205080204" pitchFamily="49" charset="-128"/>
                        </a:rPr>
                        <a:t>分以内</a:t>
                      </a:r>
                      <a:endParaRPr kumimoji="1" lang="en-US" altLang="ja-JP" sz="1100" u="sng" dirty="0">
                        <a:solidFill>
                          <a:schemeClr val="tx1"/>
                        </a:solidFill>
                        <a:latin typeface="Century" panose="02040604050505020304" pitchFamily="18" charset="0"/>
                        <a:ea typeface="ＭＳ ゴシック" panose="020B0609070205080204" pitchFamily="49" charset="-128"/>
                      </a:endParaRPr>
                    </a:p>
                  </a:txBody>
                  <a:tcPr marL="84301" marR="84301" marT="42150" marB="4215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480600">
                <a:tc rowSpan="3">
                  <a:txBody>
                    <a:bodyPr/>
                    <a:lstStyle/>
                    <a:p>
                      <a:pPr algn="ctr"/>
                      <a:r>
                        <a:rPr kumimoji="1" lang="ja-JP" altLang="en-US" sz="1300" b="1" dirty="0">
                          <a:solidFill>
                            <a:schemeClr val="tx1"/>
                          </a:solidFill>
                          <a:latin typeface="ＭＳ ゴシック" panose="020B0609070205080204" pitchFamily="49" charset="-128"/>
                          <a:ea typeface="ＭＳ ゴシック" panose="020B0609070205080204" pitchFamily="49" charset="-128"/>
                        </a:rPr>
                        <a:t>下水処理場・抽水所</a:t>
                      </a:r>
                    </a:p>
                  </a:txBody>
                  <a:tcPr marL="84301" marR="84301" marT="42150" marB="42150"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300" b="1" dirty="0">
                          <a:solidFill>
                            <a:schemeClr val="tx1"/>
                          </a:solidFill>
                          <a:latin typeface="ＭＳ ゴシック" panose="020B0609070205080204" pitchFamily="49" charset="-128"/>
                          <a:ea typeface="ＭＳ ゴシック" panose="020B0609070205080204" pitchFamily="49" charset="-128"/>
                        </a:rPr>
                        <a:t>ポンプ運転</a:t>
                      </a:r>
                    </a:p>
                  </a:txBody>
                  <a:tcPr marL="84301" marR="84301" marT="42150" marB="4215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300" dirty="0">
                          <a:solidFill>
                            <a:schemeClr val="tx1"/>
                          </a:solidFill>
                          <a:latin typeface="ＭＳ ゴシック" panose="020B0609070205080204" pitchFamily="49" charset="-128"/>
                          <a:ea typeface="ＭＳ ゴシック" panose="020B0609070205080204" pitchFamily="49" charset="-128"/>
                        </a:rPr>
                        <a:t>ポンプ運転に起因する「浸水」を発生させない。</a:t>
                      </a:r>
                    </a:p>
                  </a:txBody>
                  <a:tcPr marL="84301" marR="84301" marT="42150" marB="421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ct val="100000"/>
                        </a:lnSpc>
                        <a:buFont typeface="Wingdings" panose="05000000000000000000" pitchFamily="2" charset="2"/>
                        <a:buChar char="Ø"/>
                      </a:pPr>
                      <a:r>
                        <a:rPr kumimoji="1" lang="ja-JP" altLang="en-US" sz="1300" dirty="0">
                          <a:solidFill>
                            <a:schemeClr val="tx1"/>
                          </a:solidFill>
                          <a:latin typeface="ＭＳ ゴシック" panose="020B0609070205080204" pitchFamily="49" charset="-128"/>
                          <a:ea typeface="ＭＳ ゴシック" panose="020B0609070205080204" pitchFamily="49" charset="-128"/>
                        </a:rPr>
                        <a:t>「危険</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水位</a:t>
                      </a:r>
                      <a:r>
                        <a:rPr kumimoji="1" lang="en-US" altLang="ja-JP" sz="1300" baseline="300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300" dirty="0">
                          <a:solidFill>
                            <a:schemeClr val="tx1"/>
                          </a:solidFill>
                          <a:latin typeface="ＭＳ ゴシック" panose="020B0609070205080204" pitchFamily="49" charset="-128"/>
                          <a:ea typeface="ＭＳ ゴシック" panose="020B0609070205080204" pitchFamily="49" charset="-128"/>
                        </a:rPr>
                        <a:t>を超過しない。</a:t>
                      </a:r>
                    </a:p>
                  </a:txBody>
                  <a:tcPr marL="84301" marR="84301" marT="42150" marB="4215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1749991">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300" b="1" dirty="0">
                          <a:solidFill>
                            <a:schemeClr val="tx1"/>
                          </a:solidFill>
                          <a:latin typeface="ＭＳ ゴシック" panose="020B0609070205080204" pitchFamily="49" charset="-128"/>
                          <a:ea typeface="ＭＳ ゴシック" panose="020B0609070205080204" pitchFamily="49" charset="-128"/>
                        </a:rPr>
                        <a:t>放流水質</a:t>
                      </a:r>
                    </a:p>
                  </a:txBody>
                  <a:tcPr marL="84301" marR="84301" marT="42150" marB="4215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水質</a:t>
                      </a:r>
                      <a:r>
                        <a:rPr kumimoji="1" lang="ja-JP" altLang="en-US" sz="1300" dirty="0">
                          <a:solidFill>
                            <a:schemeClr val="tx1"/>
                          </a:solidFill>
                          <a:latin typeface="ＭＳ ゴシック" panose="020B0609070205080204" pitchFamily="49" charset="-128"/>
                          <a:ea typeface="ＭＳ ゴシック" panose="020B0609070205080204" pitchFamily="49" charset="-128"/>
                        </a:rPr>
                        <a:t>試験の各回測定値が水質汚濁防止法及び下水道法に定める基準を超過しない。</a:t>
                      </a:r>
                      <a:endParaRPr kumimoji="1" lang="en-US" altLang="ja-JP" sz="1300" dirty="0">
                        <a:solidFill>
                          <a:schemeClr val="tx1"/>
                        </a:solidFill>
                        <a:latin typeface="ＭＳ ゴシック" panose="020B0609070205080204" pitchFamily="49" charset="-128"/>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300" dirty="0">
                          <a:solidFill>
                            <a:schemeClr val="tx1"/>
                          </a:solidFill>
                          <a:latin typeface="ＭＳ ゴシック" panose="020B0609070205080204" pitchFamily="49" charset="-128"/>
                          <a:ea typeface="ＭＳ ゴシック" panose="020B0609070205080204" pitchFamily="49" charset="-128"/>
                        </a:rPr>
                        <a:t>　</a:t>
                      </a:r>
                      <a:r>
                        <a:rPr kumimoji="1" lang="en-US" altLang="ja-JP" sz="13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3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3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300" u="sng" dirty="0">
                          <a:solidFill>
                            <a:schemeClr val="tx1"/>
                          </a:solidFill>
                          <a:latin typeface="Century" panose="02040604050505020304" pitchFamily="18" charset="0"/>
                          <a:ea typeface="ＭＳ ゴシック" panose="020B0609070205080204" pitchFamily="49" charset="-128"/>
                        </a:rPr>
                        <a:t>pH</a:t>
                      </a:r>
                      <a:r>
                        <a:rPr kumimoji="1" lang="ja-JP" altLang="en-US" sz="1300" u="sng" dirty="0">
                          <a:solidFill>
                            <a:schemeClr val="tx1"/>
                          </a:solidFill>
                          <a:latin typeface="Century" panose="02040604050505020304" pitchFamily="18" charset="0"/>
                          <a:ea typeface="ＭＳ ゴシック" panose="020B0609070205080204" pitchFamily="49" charset="-128"/>
                        </a:rPr>
                        <a:t>、</a:t>
                      </a:r>
                      <a:r>
                        <a:rPr kumimoji="1" lang="en-US" altLang="ja-JP" sz="1300" u="sng" dirty="0">
                          <a:solidFill>
                            <a:schemeClr val="tx1"/>
                          </a:solidFill>
                          <a:latin typeface="Century" panose="02040604050505020304" pitchFamily="18" charset="0"/>
                          <a:ea typeface="ＭＳ ゴシック" panose="020B0609070205080204" pitchFamily="49" charset="-128"/>
                        </a:rPr>
                        <a:t>SS</a:t>
                      </a:r>
                      <a:r>
                        <a:rPr kumimoji="1" lang="ja-JP" altLang="en-US" sz="1300" u="sng" dirty="0">
                          <a:solidFill>
                            <a:schemeClr val="tx1"/>
                          </a:solidFill>
                          <a:latin typeface="Century" panose="02040604050505020304" pitchFamily="18" charset="0"/>
                          <a:ea typeface="ＭＳ ゴシック" panose="020B0609070205080204" pitchFamily="49" charset="-128"/>
                        </a:rPr>
                        <a:t>、</a:t>
                      </a:r>
                      <a:r>
                        <a:rPr kumimoji="1" lang="en-US" altLang="ja-JP" sz="1300" u="sng" dirty="0">
                          <a:solidFill>
                            <a:schemeClr val="tx1"/>
                          </a:solidFill>
                          <a:latin typeface="Century" panose="02040604050505020304" pitchFamily="18" charset="0"/>
                          <a:ea typeface="ＭＳ ゴシック" panose="020B0609070205080204" pitchFamily="49" charset="-128"/>
                        </a:rPr>
                        <a:t>BOD</a:t>
                      </a:r>
                      <a:r>
                        <a:rPr kumimoji="1" lang="ja-JP" altLang="en-US" sz="1300" u="sng" dirty="0" err="1" smtClean="0">
                          <a:solidFill>
                            <a:schemeClr val="tx1"/>
                          </a:solidFill>
                          <a:latin typeface="Century" panose="02040604050505020304" pitchFamily="18" charset="0"/>
                          <a:ea typeface="ＭＳ ゴシック" panose="020B0609070205080204" pitchFamily="49" charset="-128"/>
                        </a:rPr>
                        <a:t>、</a:t>
                      </a:r>
                      <a:r>
                        <a:rPr kumimoji="1" lang="ja-JP" altLang="en-US" sz="1300" u="sng" dirty="0" smtClean="0">
                          <a:solidFill>
                            <a:schemeClr val="tx1"/>
                          </a:solidFill>
                          <a:latin typeface="Century" panose="02040604050505020304" pitchFamily="18" charset="0"/>
                          <a:ea typeface="ＭＳ ゴシック" panose="020B0609070205080204" pitchFamily="49" charset="-128"/>
                        </a:rPr>
                        <a:t>全窒素、</a:t>
                      </a:r>
                      <a:endParaRPr kumimoji="1" lang="en-US" altLang="ja-JP" sz="1300" u="sng" dirty="0" smtClean="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300" u="none" dirty="0" smtClean="0">
                          <a:solidFill>
                            <a:schemeClr val="tx1"/>
                          </a:solidFill>
                          <a:latin typeface="Century" panose="02040604050505020304" pitchFamily="18" charset="0"/>
                          <a:ea typeface="ＭＳ ゴシック" panose="020B0609070205080204" pitchFamily="49" charset="-128"/>
                        </a:rPr>
                        <a:t>　　　　　</a:t>
                      </a:r>
                      <a:r>
                        <a:rPr kumimoji="1" lang="ja-JP" altLang="en-US" sz="1300" u="sng" dirty="0" smtClean="0">
                          <a:solidFill>
                            <a:schemeClr val="tx1"/>
                          </a:solidFill>
                          <a:latin typeface="Century" panose="02040604050505020304" pitchFamily="18" charset="0"/>
                          <a:ea typeface="ＭＳ ゴシック" panose="020B0609070205080204" pitchFamily="49" charset="-128"/>
                        </a:rPr>
                        <a:t>全</a:t>
                      </a:r>
                      <a:r>
                        <a:rPr kumimoji="1" lang="ja-JP" altLang="en-US" sz="1300" u="sng" dirty="0" err="1" smtClean="0">
                          <a:solidFill>
                            <a:schemeClr val="tx1"/>
                          </a:solidFill>
                          <a:latin typeface="Century" panose="02040604050505020304" pitchFamily="18" charset="0"/>
                          <a:ea typeface="ＭＳ ゴシック" panose="020B0609070205080204" pitchFamily="49" charset="-128"/>
                        </a:rPr>
                        <a:t>りん</a:t>
                      </a:r>
                      <a:r>
                        <a:rPr kumimoji="1" lang="ja-JP" altLang="en-US" sz="1300" u="sng" dirty="0" smtClean="0">
                          <a:solidFill>
                            <a:schemeClr val="tx1"/>
                          </a:solidFill>
                          <a:latin typeface="Century" panose="02040604050505020304" pitchFamily="18" charset="0"/>
                          <a:ea typeface="ＭＳ ゴシック" panose="020B0609070205080204" pitchFamily="49" charset="-128"/>
                        </a:rPr>
                        <a:t>、大腸</a:t>
                      </a:r>
                      <a:r>
                        <a:rPr kumimoji="1" lang="ja-JP" altLang="en-US" sz="1300" u="sng" dirty="0">
                          <a:solidFill>
                            <a:schemeClr val="tx1"/>
                          </a:solidFill>
                          <a:latin typeface="Century" panose="02040604050505020304" pitchFamily="18" charset="0"/>
                          <a:ea typeface="ＭＳ ゴシック" panose="020B0609070205080204" pitchFamily="49" charset="-128"/>
                        </a:rPr>
                        <a:t>菌群数</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p>
                      <a:pPr marL="285750" indent="-285750" algn="l">
                        <a:lnSpc>
                          <a:spcPct val="100000"/>
                        </a:lnSpc>
                        <a:buFont typeface="Wingdings" panose="05000000000000000000" pitchFamily="2" charset="2"/>
                        <a:buChar char="Ø"/>
                      </a:pPr>
                      <a:r>
                        <a:rPr kumimoji="1" lang="ja-JP" altLang="en-US" sz="1300" dirty="0">
                          <a:solidFill>
                            <a:schemeClr val="tx1"/>
                          </a:solidFill>
                          <a:latin typeface="Century" panose="02040604050505020304" pitchFamily="18" charset="0"/>
                          <a:ea typeface="ＭＳ ゴシック" panose="020B0609070205080204" pitchFamily="49" charset="-128"/>
                        </a:rPr>
                        <a:t>自動観測局の測定値から算出した値が総量規制基準（</a:t>
                      </a:r>
                      <a:r>
                        <a:rPr kumimoji="1" lang="en-US" altLang="ja-JP" sz="1300" dirty="0">
                          <a:solidFill>
                            <a:schemeClr val="tx1"/>
                          </a:solidFill>
                          <a:latin typeface="Century" panose="02040604050505020304" pitchFamily="18" charset="0"/>
                          <a:ea typeface="ＭＳ ゴシック" panose="020B0609070205080204" pitchFamily="49" charset="-128"/>
                        </a:rPr>
                        <a:t>L</a:t>
                      </a:r>
                      <a:r>
                        <a:rPr kumimoji="1" lang="ja-JP" altLang="en-US" sz="1300" dirty="0">
                          <a:solidFill>
                            <a:schemeClr val="tx1"/>
                          </a:solidFill>
                          <a:latin typeface="Century" panose="02040604050505020304" pitchFamily="18" charset="0"/>
                          <a:ea typeface="ＭＳ ゴシック" panose="020B0609070205080204" pitchFamily="49" charset="-128"/>
                        </a:rPr>
                        <a:t>値）を超過しない。</a:t>
                      </a:r>
                      <a:endParaRPr kumimoji="1" lang="en-US" altLang="ja-JP" sz="13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300" dirty="0">
                          <a:solidFill>
                            <a:schemeClr val="tx1"/>
                          </a:solidFill>
                          <a:latin typeface="ＭＳ ゴシック" panose="020B0609070205080204" pitchFamily="49" charset="-128"/>
                          <a:ea typeface="ＭＳ ゴシック" panose="020B0609070205080204" pitchFamily="49" charset="-128"/>
                        </a:rPr>
                        <a:t>　</a:t>
                      </a:r>
                      <a:r>
                        <a:rPr kumimoji="1" lang="en-US" altLang="ja-JP" sz="13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3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3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300" u="sng" dirty="0">
                          <a:solidFill>
                            <a:schemeClr val="tx1"/>
                          </a:solidFill>
                          <a:latin typeface="Century" panose="02040604050505020304" pitchFamily="18" charset="0"/>
                          <a:ea typeface="ＭＳ ゴシック" panose="020B0609070205080204" pitchFamily="49" charset="-128"/>
                        </a:rPr>
                        <a:t>COD</a:t>
                      </a:r>
                      <a:r>
                        <a:rPr kumimoji="1" lang="ja-JP" altLang="en-US" sz="13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txBody>
                  <a:tcPr marL="84301" marR="84301" marT="42150" marB="421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lnSpc>
                          <a:spcPct val="100000"/>
                        </a:lnSpc>
                        <a:buFont typeface="Wingdings" panose="05000000000000000000" pitchFamily="2" charset="2"/>
                        <a:buChar char="Ø"/>
                      </a:pPr>
                      <a:r>
                        <a:rPr kumimoji="1" lang="ja-JP" altLang="en-US" sz="1300" dirty="0" smtClean="0">
                          <a:solidFill>
                            <a:schemeClr val="tx1"/>
                          </a:solidFill>
                          <a:latin typeface="ＭＳ ゴシック" panose="020B0609070205080204" pitchFamily="49" charset="-128"/>
                          <a:ea typeface="ＭＳ ゴシック" panose="020B0609070205080204" pitchFamily="49" charset="-128"/>
                        </a:rPr>
                        <a:t>水質</a:t>
                      </a:r>
                      <a:r>
                        <a:rPr kumimoji="1" lang="ja-JP" altLang="en-US" sz="1300" dirty="0">
                          <a:solidFill>
                            <a:schemeClr val="tx1"/>
                          </a:solidFill>
                          <a:latin typeface="ＭＳ ゴシック" panose="020B0609070205080204" pitchFamily="49" charset="-128"/>
                          <a:ea typeface="ＭＳ ゴシック" panose="020B0609070205080204" pitchFamily="49" charset="-128"/>
                        </a:rPr>
                        <a:t>試験の各回測定値が基準を超過しない。</a:t>
                      </a:r>
                      <a:endParaRPr kumimoji="1" lang="en-US" altLang="ja-JP" sz="1300" dirty="0">
                        <a:solidFill>
                          <a:schemeClr val="tx1"/>
                        </a:solidFill>
                        <a:latin typeface="ＭＳ ゴシック" panose="020B0609070205080204" pitchFamily="49" charset="-128"/>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300" dirty="0">
                          <a:solidFill>
                            <a:schemeClr val="tx1"/>
                          </a:solidFill>
                          <a:latin typeface="ＭＳ ゴシック" panose="020B0609070205080204" pitchFamily="49" charset="-128"/>
                          <a:ea typeface="ＭＳ ゴシック" panose="020B0609070205080204" pitchFamily="49" charset="-128"/>
                        </a:rPr>
                        <a:t>　</a:t>
                      </a:r>
                      <a:r>
                        <a:rPr kumimoji="1" lang="en-US" altLang="ja-JP" sz="13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3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3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300" u="sng" dirty="0">
                          <a:solidFill>
                            <a:schemeClr val="tx1"/>
                          </a:solidFill>
                          <a:latin typeface="Century" panose="02040604050505020304" pitchFamily="18" charset="0"/>
                          <a:ea typeface="ＭＳ ゴシック" panose="020B0609070205080204" pitchFamily="49" charset="-128"/>
                        </a:rPr>
                        <a:t>SS</a:t>
                      </a:r>
                      <a:r>
                        <a:rPr kumimoji="1" lang="ja-JP" altLang="en-US" sz="1300" u="sng" dirty="0">
                          <a:solidFill>
                            <a:schemeClr val="tx1"/>
                          </a:solidFill>
                          <a:latin typeface="Century" panose="02040604050505020304" pitchFamily="18" charset="0"/>
                          <a:ea typeface="ＭＳ ゴシック" panose="020B0609070205080204" pitchFamily="49" charset="-128"/>
                        </a:rPr>
                        <a:t>、</a:t>
                      </a:r>
                      <a:r>
                        <a:rPr kumimoji="1" lang="en-US" altLang="ja-JP" sz="1300" u="sng" dirty="0">
                          <a:solidFill>
                            <a:schemeClr val="tx1"/>
                          </a:solidFill>
                          <a:latin typeface="Century" panose="02040604050505020304" pitchFamily="18" charset="0"/>
                          <a:ea typeface="ＭＳ ゴシック" panose="020B0609070205080204" pitchFamily="49" charset="-128"/>
                        </a:rPr>
                        <a:t>BOD</a:t>
                      </a:r>
                    </a:p>
                    <a:p>
                      <a:pPr marL="285750" indent="-285750" algn="l">
                        <a:lnSpc>
                          <a:spcPct val="100000"/>
                        </a:lnSpc>
                        <a:buFont typeface="Wingdings" panose="05000000000000000000" pitchFamily="2" charset="2"/>
                        <a:buChar char="Ø"/>
                      </a:pPr>
                      <a:r>
                        <a:rPr kumimoji="1" lang="ja-JP" altLang="en-US" sz="1300" dirty="0">
                          <a:solidFill>
                            <a:schemeClr val="tx1"/>
                          </a:solidFill>
                          <a:latin typeface="Century" panose="02040604050505020304" pitchFamily="18" charset="0"/>
                          <a:ea typeface="ＭＳ ゴシック" panose="020B0609070205080204" pitchFamily="49" charset="-128"/>
                        </a:rPr>
                        <a:t>自動観測局における日間荷重平均値が基準（</a:t>
                      </a:r>
                      <a:r>
                        <a:rPr kumimoji="1" lang="en-US" altLang="ja-JP" sz="1300" dirty="0">
                          <a:solidFill>
                            <a:schemeClr val="tx1"/>
                          </a:solidFill>
                          <a:latin typeface="Century" panose="02040604050505020304" pitchFamily="18" charset="0"/>
                          <a:ea typeface="ＭＳ ゴシック" panose="020B0609070205080204" pitchFamily="49" charset="-128"/>
                        </a:rPr>
                        <a:t>C </a:t>
                      </a:r>
                      <a:r>
                        <a:rPr kumimoji="1" lang="ja-JP" altLang="en-US" sz="1300" dirty="0">
                          <a:solidFill>
                            <a:schemeClr val="tx1"/>
                          </a:solidFill>
                          <a:latin typeface="Century" panose="02040604050505020304" pitchFamily="18" charset="0"/>
                          <a:ea typeface="ＭＳ ゴシック" panose="020B0609070205080204" pitchFamily="49" charset="-128"/>
                        </a:rPr>
                        <a:t>値）を超過しない。</a:t>
                      </a:r>
                      <a:endParaRPr kumimoji="1" lang="en-US" altLang="ja-JP" sz="13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300" dirty="0">
                          <a:solidFill>
                            <a:schemeClr val="tx1"/>
                          </a:solidFill>
                          <a:latin typeface="ＭＳ ゴシック" panose="020B0609070205080204" pitchFamily="49" charset="-128"/>
                          <a:ea typeface="ＭＳ ゴシック" panose="020B0609070205080204" pitchFamily="49" charset="-128"/>
                        </a:rPr>
                        <a:t>　</a:t>
                      </a:r>
                      <a:r>
                        <a:rPr kumimoji="1" lang="en-US" altLang="ja-JP" sz="13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3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3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300" u="sng" dirty="0">
                          <a:solidFill>
                            <a:schemeClr val="tx1"/>
                          </a:solidFill>
                          <a:latin typeface="Century" panose="02040604050505020304" pitchFamily="18" charset="0"/>
                          <a:ea typeface="ＭＳ ゴシック" panose="020B0609070205080204" pitchFamily="49" charset="-128"/>
                        </a:rPr>
                        <a:t>COD</a:t>
                      </a:r>
                      <a:r>
                        <a:rPr kumimoji="1" lang="ja-JP" altLang="en-US" sz="13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txBody>
                  <a:tcPr marL="84301" marR="84301" marT="42150" marB="4215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r h="480600">
                <a:tc vMerge="1">
                  <a:txBody>
                    <a:bodyPr/>
                    <a:lstStyle/>
                    <a:p>
                      <a:pPr algn="ctr"/>
                      <a:endParaRPr kumimoji="1" lang="ja-JP" altLang="en-US" sz="1200" b="1" u="none"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000" b="1" u="none" dirty="0">
                          <a:solidFill>
                            <a:schemeClr val="tx1"/>
                          </a:solidFill>
                          <a:latin typeface="ＭＳ ゴシック" panose="020B0609070205080204" pitchFamily="49" charset="-128"/>
                          <a:ea typeface="ＭＳ ゴシック" panose="020B0609070205080204" pitchFamily="49" charset="-128"/>
                        </a:rPr>
                        <a:t>ユーティリティ等</a:t>
                      </a:r>
                    </a:p>
                  </a:txBody>
                  <a:tcPr marL="84301" marR="84301" marT="42150" marB="4215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300" dirty="0">
                          <a:solidFill>
                            <a:schemeClr val="tx1"/>
                          </a:solidFill>
                          <a:latin typeface="Century" panose="02040604050505020304" pitchFamily="18" charset="0"/>
                          <a:ea typeface="ＭＳ ゴシック" panose="020B0609070205080204" pitchFamily="49" charset="-128"/>
                        </a:rPr>
                        <a:t>－</a:t>
                      </a:r>
                      <a:endParaRPr kumimoji="1" lang="en-US" altLang="ja-JP" sz="1300" dirty="0">
                        <a:solidFill>
                          <a:schemeClr val="tx1"/>
                        </a:solidFill>
                        <a:latin typeface="Century" panose="02040604050505020304" pitchFamily="18" charset="0"/>
                        <a:ea typeface="ＭＳ ゴシック" panose="020B0609070205080204" pitchFamily="49" charset="-128"/>
                      </a:endParaRPr>
                    </a:p>
                  </a:txBody>
                  <a:tcPr marL="84301" marR="84301" marT="42150" marB="4215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300" dirty="0">
                          <a:solidFill>
                            <a:schemeClr val="tx1"/>
                          </a:solidFill>
                          <a:latin typeface="Century" panose="02040604050505020304" pitchFamily="18" charset="0"/>
                          <a:ea typeface="ＭＳ ゴシック" panose="020B0609070205080204" pitchFamily="49" charset="-128"/>
                        </a:rPr>
                        <a:t>電力・薬品等の原単位もしくは年間使用予定量を超過しない。</a:t>
                      </a:r>
                      <a:endParaRPr kumimoji="1" lang="en-US" altLang="ja-JP" sz="1300" dirty="0">
                        <a:solidFill>
                          <a:schemeClr val="tx1"/>
                        </a:solidFill>
                        <a:latin typeface="Century" panose="02040604050505020304" pitchFamily="18" charset="0"/>
                        <a:ea typeface="ＭＳ ゴシック" panose="020B0609070205080204" pitchFamily="49" charset="-128"/>
                      </a:endParaRPr>
                    </a:p>
                  </a:txBody>
                  <a:tcPr marL="84301" marR="84301" marT="42150" marB="4215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6889829"/>
                  </a:ext>
                </a:extLst>
              </a:tr>
            </a:tbl>
          </a:graphicData>
        </a:graphic>
      </p:graphicFrame>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0017"/>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要求水準と評価基準の考え方</a:t>
            </a: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包括委託における要求水準と評価基準</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fld id="{36EC18DB-A5DF-4E0E-B815-FCD04A2C4B2C}" type="slidenum">
              <a:rPr kumimoji="1" lang="ja-JP" altLang="en-US" smtClean="0"/>
              <a:t>11</a:t>
            </a:fld>
            <a:endParaRPr kumimoji="1" lang="ja-JP" altLang="en-US" dirty="0"/>
          </a:p>
        </p:txBody>
      </p:sp>
    </p:spTree>
    <p:extLst>
      <p:ext uri="{BB962C8B-B14F-4D97-AF65-F5344CB8AC3E}">
        <p14:creationId xmlns:p14="http://schemas.microsoft.com/office/powerpoint/2010/main" val="920985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メモ 106"/>
          <p:cNvSpPr/>
          <p:nvPr/>
        </p:nvSpPr>
        <p:spPr>
          <a:xfrm>
            <a:off x="4389769" y="954278"/>
            <a:ext cx="5290457" cy="1494901"/>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12</a:t>
            </a:fld>
            <a:endParaRPr kumimoji="1" lang="ja-JP" altLang="en-US"/>
          </a:p>
        </p:txBody>
      </p:sp>
      <p:sp>
        <p:nvSpPr>
          <p:cNvPr id="100" name="角丸四角形 99"/>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参考</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　危険水位について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pSp>
        <p:nvGrpSpPr>
          <p:cNvPr id="104" name="グループ化 103"/>
          <p:cNvGrpSpPr/>
          <p:nvPr/>
        </p:nvGrpSpPr>
        <p:grpSpPr>
          <a:xfrm>
            <a:off x="487708" y="2515282"/>
            <a:ext cx="8930576" cy="3040438"/>
            <a:chOff x="487708" y="3023283"/>
            <a:chExt cx="8930576" cy="3040438"/>
          </a:xfrm>
        </p:grpSpPr>
        <p:grpSp>
          <p:nvGrpSpPr>
            <p:cNvPr id="99" name="グループ化 98"/>
            <p:cNvGrpSpPr/>
            <p:nvPr/>
          </p:nvGrpSpPr>
          <p:grpSpPr>
            <a:xfrm>
              <a:off x="487708" y="3023283"/>
              <a:ext cx="8930576" cy="3040438"/>
              <a:chOff x="516735" y="1716999"/>
              <a:chExt cx="8930576" cy="3040438"/>
            </a:xfrm>
          </p:grpSpPr>
          <p:pic>
            <p:nvPicPr>
              <p:cNvPr id="7" name="図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7034" y="2724005"/>
                <a:ext cx="1981587" cy="1518231"/>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735" y="1716999"/>
                <a:ext cx="3826826" cy="1295400"/>
              </a:xfrm>
              <a:prstGeom prst="rect">
                <a:avLst/>
              </a:prstGeom>
            </p:spPr>
          </p:pic>
          <p:sp>
            <p:nvSpPr>
              <p:cNvPr id="15" name="AutoShape 645"/>
              <p:cNvSpPr>
                <a:spLocks noChangeArrowheads="1"/>
              </p:cNvSpPr>
              <p:nvPr/>
            </p:nvSpPr>
            <p:spPr bwMode="auto">
              <a:xfrm rot="334862">
                <a:off x="2650823" y="3603829"/>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16" name="AutoShape 646"/>
              <p:cNvSpPr>
                <a:spLocks noChangeArrowheads="1"/>
              </p:cNvSpPr>
              <p:nvPr/>
            </p:nvSpPr>
            <p:spPr bwMode="auto">
              <a:xfrm rot="334862">
                <a:off x="2651427" y="3772257"/>
                <a:ext cx="495300" cy="107950"/>
              </a:xfrm>
              <a:prstGeom prst="rightArrow">
                <a:avLst>
                  <a:gd name="adj1" fmla="val 50000"/>
                  <a:gd name="adj2" fmla="val 105882"/>
                </a:avLst>
              </a:prstGeom>
              <a:solidFill>
                <a:srgbClr val="333333"/>
              </a:solidFill>
              <a:ln w="9525">
                <a:solidFill>
                  <a:srgbClr val="333333"/>
                </a:solidFill>
                <a:miter lim="800000"/>
                <a:headEnd/>
                <a:tailEnd/>
              </a:ln>
            </p:spPr>
            <p:txBody>
              <a:bodyPr wrap="none" anchor="ctr"/>
              <a:lstStyle/>
              <a:p>
                <a:endParaRPr lang="ja-JP" altLang="en-US"/>
              </a:p>
            </p:txBody>
          </p:sp>
          <p:sp>
            <p:nvSpPr>
              <p:cNvPr id="17" name="Rectangle 648"/>
              <p:cNvSpPr>
                <a:spLocks noChangeArrowheads="1"/>
              </p:cNvSpPr>
              <p:nvPr/>
            </p:nvSpPr>
            <p:spPr bwMode="auto">
              <a:xfrm rot="360000">
                <a:off x="2283238" y="3545056"/>
                <a:ext cx="717347" cy="156290"/>
              </a:xfrm>
              <a:prstGeom prst="rect">
                <a:avLst/>
              </a:prstGeom>
              <a:noFill/>
              <a:ln w="9525">
                <a:noFill/>
                <a:miter lim="800000"/>
                <a:headEnd/>
                <a:tailEnd/>
              </a:ln>
            </p:spPr>
            <p:txBody>
              <a:bodyPr wrap="square" lIns="0" tIns="0" rIns="0" bIns="0">
                <a:spAutoFit/>
              </a:bodyPr>
              <a:lstStyle/>
              <a:p>
                <a:pPr algn="just"/>
                <a:r>
                  <a:rPr lang="ja-JP" altLang="en-US" sz="1000" b="1" dirty="0">
                    <a:latin typeface="HG丸ｺﾞｼｯｸM-PRO" pitchFamily="50" charset="-128"/>
                    <a:ea typeface="HG丸ｺﾞｼｯｸM-PRO" pitchFamily="50" charset="-128"/>
                  </a:rPr>
                  <a:t>雨水</a:t>
                </a:r>
              </a:p>
            </p:txBody>
          </p:sp>
          <p:sp>
            <p:nvSpPr>
              <p:cNvPr id="18" name="Rectangle 649"/>
              <p:cNvSpPr>
                <a:spLocks noChangeArrowheads="1"/>
              </p:cNvSpPr>
              <p:nvPr/>
            </p:nvSpPr>
            <p:spPr bwMode="auto">
              <a:xfrm rot="360000">
                <a:off x="2263515" y="3712037"/>
                <a:ext cx="737248" cy="153888"/>
              </a:xfrm>
              <a:prstGeom prst="rect">
                <a:avLst/>
              </a:prstGeom>
              <a:noFill/>
              <a:ln w="9525">
                <a:noFill/>
                <a:miter lim="800000"/>
                <a:headEnd/>
                <a:tailEnd/>
              </a:ln>
            </p:spPr>
            <p:txBody>
              <a:bodyPr wrap="square" lIns="0" tIns="0" rIns="0" bIns="0">
                <a:spAutoFit/>
              </a:bodyPr>
              <a:lstStyle/>
              <a:p>
                <a:pPr algn="just"/>
                <a:r>
                  <a:rPr lang="ja-JP" altLang="en-US" sz="1000" b="1" dirty="0">
                    <a:latin typeface="HG丸ｺﾞｼｯｸM-PRO" pitchFamily="50" charset="-128"/>
                    <a:ea typeface="HG丸ｺﾞｼｯｸM-PRO" pitchFamily="50" charset="-128"/>
                  </a:rPr>
                  <a:t>汚水</a:t>
                </a:r>
                <a:endParaRPr lang="ja-JP" altLang="en-US" sz="1000" dirty="0">
                  <a:latin typeface="HG丸ｺﾞｼｯｸM-PRO" pitchFamily="50" charset="-128"/>
                  <a:ea typeface="HG丸ｺﾞｼｯｸM-PRO" pitchFamily="50" charset="-128"/>
                </a:endParaRPr>
              </a:p>
            </p:txBody>
          </p:sp>
          <p:sp>
            <p:nvSpPr>
              <p:cNvPr id="19" name="AutoShape 650"/>
              <p:cNvSpPr>
                <a:spLocks noChangeArrowheads="1"/>
              </p:cNvSpPr>
              <p:nvPr/>
            </p:nvSpPr>
            <p:spPr bwMode="auto">
              <a:xfrm>
                <a:off x="1686717" y="3083071"/>
                <a:ext cx="147902" cy="180000"/>
              </a:xfrm>
              <a:prstGeom prst="downArrow">
                <a:avLst>
                  <a:gd name="adj1" fmla="val 50000"/>
                  <a:gd name="adj2" fmla="val 69767"/>
                </a:avLst>
              </a:prstGeom>
              <a:solidFill>
                <a:srgbClr val="C0C0C0"/>
              </a:solidFill>
              <a:ln w="9525">
                <a:solidFill>
                  <a:srgbClr val="808080"/>
                </a:solidFill>
                <a:miter lim="800000"/>
                <a:headEnd/>
                <a:tailEnd/>
              </a:ln>
            </p:spPr>
            <p:txBody>
              <a:bodyPr wrap="none" anchor="ctr"/>
              <a:lstStyle/>
              <a:p>
                <a:endParaRPr lang="ja-JP" altLang="en-US"/>
              </a:p>
            </p:txBody>
          </p:sp>
          <p:sp>
            <p:nvSpPr>
              <p:cNvPr id="20" name="AutoShape 651"/>
              <p:cNvSpPr>
                <a:spLocks noChangeArrowheads="1"/>
              </p:cNvSpPr>
              <p:nvPr/>
            </p:nvSpPr>
            <p:spPr bwMode="auto">
              <a:xfrm>
                <a:off x="939999" y="3047702"/>
                <a:ext cx="147902" cy="180000"/>
              </a:xfrm>
              <a:prstGeom prst="downArrow">
                <a:avLst>
                  <a:gd name="adj1" fmla="val 50000"/>
                  <a:gd name="adj2" fmla="val 69767"/>
                </a:avLst>
              </a:prstGeom>
              <a:solidFill>
                <a:srgbClr val="333333"/>
              </a:solidFill>
              <a:ln w="9525">
                <a:solidFill>
                  <a:srgbClr val="333333"/>
                </a:solidFill>
                <a:miter lim="800000"/>
                <a:headEnd/>
                <a:tailEnd/>
              </a:ln>
            </p:spPr>
            <p:txBody>
              <a:bodyPr wrap="none" anchor="ctr"/>
              <a:lstStyle/>
              <a:p>
                <a:endParaRPr lang="ja-JP" altLang="en-US"/>
              </a:p>
            </p:txBody>
          </p:sp>
          <p:sp>
            <p:nvSpPr>
              <p:cNvPr id="28" name="Rectangle 682"/>
              <p:cNvSpPr>
                <a:spLocks noChangeArrowheads="1"/>
              </p:cNvSpPr>
              <p:nvPr/>
            </p:nvSpPr>
            <p:spPr bwMode="auto">
              <a:xfrm>
                <a:off x="8824496" y="3530868"/>
                <a:ext cx="615553" cy="184666"/>
              </a:xfrm>
              <a:prstGeom prst="rect">
                <a:avLst/>
              </a:prstGeom>
              <a:noFill/>
              <a:ln w="9525">
                <a:noFill/>
                <a:miter lim="800000"/>
                <a:headEnd/>
                <a:tailEnd/>
              </a:ln>
            </p:spPr>
            <p:txBody>
              <a:bodyPr wrap="none" lIns="0" tIns="0" rIns="0" bIns="0" anchor="ctr" anchorCtr="1">
                <a:spAutoFit/>
              </a:bodyPr>
              <a:lstStyle/>
              <a:p>
                <a:pPr algn="ctr"/>
                <a:r>
                  <a:rPr lang="ja-JP" altLang="en-US" sz="1200" b="1" dirty="0">
                    <a:latin typeface="HG丸ｺﾞｼｯｸM-PRO" pitchFamily="50" charset="-128"/>
                    <a:ea typeface="HG丸ｺﾞｼｯｸM-PRO" pitchFamily="50" charset="-128"/>
                  </a:rPr>
                  <a:t>直接放流</a:t>
                </a:r>
                <a:endParaRPr lang="ja-JP" altLang="en-US" sz="1200" dirty="0">
                  <a:latin typeface="HG丸ｺﾞｼｯｸM-PRO" pitchFamily="50" charset="-128"/>
                  <a:ea typeface="HG丸ｺﾞｼｯｸM-PRO" pitchFamily="50" charset="-128"/>
                </a:endParaRPr>
              </a:p>
            </p:txBody>
          </p:sp>
          <p:sp>
            <p:nvSpPr>
              <p:cNvPr id="29" name="AutoShape 684"/>
              <p:cNvSpPr>
                <a:spLocks noChangeArrowheads="1"/>
              </p:cNvSpPr>
              <p:nvPr/>
            </p:nvSpPr>
            <p:spPr bwMode="auto">
              <a:xfrm rot="21600000">
                <a:off x="8910009" y="3334257"/>
                <a:ext cx="379583" cy="135826"/>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30" name="Rectangle 716"/>
              <p:cNvSpPr>
                <a:spLocks noChangeArrowheads="1"/>
              </p:cNvSpPr>
              <p:nvPr/>
            </p:nvSpPr>
            <p:spPr bwMode="auto">
              <a:xfrm>
                <a:off x="4126796" y="4044659"/>
                <a:ext cx="359073" cy="215444"/>
              </a:xfrm>
              <a:prstGeom prst="rect">
                <a:avLst/>
              </a:prstGeom>
              <a:noFill/>
              <a:ln w="9525">
                <a:noFill/>
                <a:miter lim="800000"/>
                <a:headEnd/>
                <a:tailEnd/>
              </a:ln>
            </p:spPr>
            <p:txBody>
              <a:bodyPr wrap="none" lIns="0" tIns="0" rIns="0" bIns="0">
                <a:spAutoFit/>
              </a:bodyPr>
              <a:lstStyle/>
              <a:p>
                <a:pPr algn="just"/>
                <a:r>
                  <a:rPr lang="ja-JP" altLang="en-US" sz="1400" b="1" dirty="0">
                    <a:latin typeface="HG丸ｺﾞｼｯｸM-PRO" pitchFamily="50" charset="-128"/>
                    <a:ea typeface="HG丸ｺﾞｼｯｸM-PRO" pitchFamily="50" charset="-128"/>
                  </a:rPr>
                  <a:t>管路</a:t>
                </a:r>
              </a:p>
            </p:txBody>
          </p:sp>
          <p:sp>
            <p:nvSpPr>
              <p:cNvPr id="31" name="Rectangle 717"/>
              <p:cNvSpPr>
                <a:spLocks noChangeArrowheads="1"/>
              </p:cNvSpPr>
              <p:nvPr/>
            </p:nvSpPr>
            <p:spPr bwMode="auto">
              <a:xfrm>
                <a:off x="6859218" y="4326550"/>
                <a:ext cx="1077218" cy="430887"/>
              </a:xfrm>
              <a:prstGeom prst="rect">
                <a:avLst/>
              </a:prstGeom>
              <a:noFill/>
              <a:ln w="9525">
                <a:noFill/>
                <a:miter lim="800000"/>
                <a:headEnd/>
                <a:tailEnd/>
              </a:ln>
            </p:spPr>
            <p:txBody>
              <a:bodyPr wrap="none" lIns="0" tIns="0" rIns="0" bIns="0">
                <a:spAutoFit/>
              </a:bodyPr>
              <a:lstStyle/>
              <a:p>
                <a:pPr algn="ctr"/>
                <a:r>
                  <a:rPr lang="ja-JP" altLang="en-US" sz="1400" b="1" dirty="0">
                    <a:latin typeface="HG丸ｺﾞｼｯｸM-PRO" pitchFamily="50" charset="-128"/>
                    <a:ea typeface="HG丸ｺﾞｼｯｸM-PRO" pitchFamily="50" charset="-128"/>
                  </a:rPr>
                  <a:t>抽水所</a:t>
                </a:r>
                <a:endParaRPr lang="en-US" altLang="ja-JP" sz="1400" b="1" dirty="0">
                  <a:latin typeface="HG丸ｺﾞｼｯｸM-PRO" pitchFamily="50" charset="-128"/>
                  <a:ea typeface="HG丸ｺﾞｼｯｸM-PRO" pitchFamily="50" charset="-128"/>
                </a:endParaRPr>
              </a:p>
              <a:p>
                <a:pPr algn="ctr"/>
                <a:r>
                  <a:rPr lang="ja-JP" altLang="en-US" sz="1400" b="1" dirty="0">
                    <a:latin typeface="HG丸ｺﾞｼｯｸM-PRO" pitchFamily="50" charset="-128"/>
                    <a:ea typeface="HG丸ｺﾞｼｯｸM-PRO" pitchFamily="50" charset="-128"/>
                  </a:rPr>
                  <a:t>（ポンプ場）</a:t>
                </a:r>
              </a:p>
            </p:txBody>
          </p:sp>
          <p:sp>
            <p:nvSpPr>
              <p:cNvPr id="47" name="Rectangle 649"/>
              <p:cNvSpPr>
                <a:spLocks noChangeArrowheads="1"/>
              </p:cNvSpPr>
              <p:nvPr/>
            </p:nvSpPr>
            <p:spPr bwMode="auto">
              <a:xfrm>
                <a:off x="566708" y="3032319"/>
                <a:ext cx="360000" cy="153888"/>
              </a:xfrm>
              <a:prstGeom prst="rect">
                <a:avLst/>
              </a:prstGeom>
              <a:noFill/>
              <a:ln w="9525">
                <a:noFill/>
                <a:miter lim="800000"/>
                <a:headEnd/>
                <a:tailEnd/>
              </a:ln>
            </p:spPr>
            <p:txBody>
              <a:bodyPr lIns="0" tIns="0" rIns="0" bIns="0">
                <a:spAutoFit/>
              </a:bodyPr>
              <a:lstStyle/>
              <a:p>
                <a:pPr algn="ctr"/>
                <a:r>
                  <a:rPr lang="ja-JP" altLang="en-US" sz="1000" b="1" dirty="0">
                    <a:latin typeface="HG丸ｺﾞｼｯｸM-PRO" pitchFamily="50" charset="-128"/>
                    <a:ea typeface="HG丸ｺﾞｼｯｸM-PRO" pitchFamily="50" charset="-128"/>
                  </a:rPr>
                  <a:t>汚水</a:t>
                </a:r>
                <a:endParaRPr lang="ja-JP" altLang="en-US" sz="1000" dirty="0">
                  <a:latin typeface="HG丸ｺﾞｼｯｸM-PRO" pitchFamily="50" charset="-128"/>
                  <a:ea typeface="HG丸ｺﾞｼｯｸM-PRO" pitchFamily="50" charset="-128"/>
                </a:endParaRPr>
              </a:p>
            </p:txBody>
          </p:sp>
          <p:sp>
            <p:nvSpPr>
              <p:cNvPr id="48" name="Rectangle 649"/>
              <p:cNvSpPr>
                <a:spLocks noChangeArrowheads="1"/>
              </p:cNvSpPr>
              <p:nvPr/>
            </p:nvSpPr>
            <p:spPr bwMode="auto">
              <a:xfrm>
                <a:off x="1832357" y="3088383"/>
                <a:ext cx="360000" cy="153888"/>
              </a:xfrm>
              <a:prstGeom prst="rect">
                <a:avLst/>
              </a:prstGeom>
              <a:noFill/>
              <a:ln w="9525">
                <a:noFill/>
                <a:miter lim="800000"/>
                <a:headEnd/>
                <a:tailEnd/>
              </a:ln>
            </p:spPr>
            <p:txBody>
              <a:bodyPr lIns="0" tIns="0" rIns="0" bIns="0">
                <a:spAutoFit/>
              </a:bodyPr>
              <a:lstStyle/>
              <a:p>
                <a:pPr algn="ctr"/>
                <a:r>
                  <a:rPr lang="ja-JP" altLang="en-US" sz="1000" b="1" dirty="0">
                    <a:latin typeface="HG丸ｺﾞｼｯｸM-PRO" pitchFamily="50" charset="-128"/>
                    <a:ea typeface="HG丸ｺﾞｼｯｸM-PRO" pitchFamily="50" charset="-128"/>
                  </a:rPr>
                  <a:t>雨水</a:t>
                </a:r>
              </a:p>
            </p:txBody>
          </p:sp>
          <p:cxnSp>
            <p:nvCxnSpPr>
              <p:cNvPr id="82" name="直線コネクタ 81"/>
              <p:cNvCxnSpPr/>
              <p:nvPr/>
            </p:nvCxnSpPr>
            <p:spPr>
              <a:xfrm>
                <a:off x="717550" y="3247093"/>
                <a:ext cx="5727584" cy="548341"/>
              </a:xfrm>
              <a:prstGeom prst="line">
                <a:avLst/>
              </a:prstGeom>
              <a:ln w="25400"/>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a:off x="727075" y="3342343"/>
                <a:ext cx="5727584" cy="548341"/>
              </a:xfrm>
              <a:prstGeom prst="line">
                <a:avLst/>
              </a:prstGeom>
              <a:ln w="25400"/>
            </p:spPr>
            <p:style>
              <a:lnRef idx="1">
                <a:schemeClr val="dk1"/>
              </a:lnRef>
              <a:fillRef idx="0">
                <a:schemeClr val="dk1"/>
              </a:fillRef>
              <a:effectRef idx="0">
                <a:schemeClr val="dk1"/>
              </a:effectRef>
              <a:fontRef idx="minor">
                <a:schemeClr val="tx1"/>
              </a:fontRef>
            </p:style>
          </p:cxnSp>
          <p:sp>
            <p:nvSpPr>
              <p:cNvPr id="85" name="正方形/長方形 84"/>
              <p:cNvSpPr/>
              <p:nvPr/>
            </p:nvSpPr>
            <p:spPr>
              <a:xfrm>
                <a:off x="1117311" y="3006049"/>
                <a:ext cx="576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コネクタ 73"/>
              <p:cNvCxnSpPr/>
              <p:nvPr/>
            </p:nvCxnSpPr>
            <p:spPr>
              <a:xfrm>
                <a:off x="1110961" y="2999699"/>
                <a:ext cx="0" cy="288000"/>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直線コネクタ 75"/>
              <p:cNvCxnSpPr/>
              <p:nvPr/>
            </p:nvCxnSpPr>
            <p:spPr>
              <a:xfrm>
                <a:off x="1180015" y="2999699"/>
                <a:ext cx="0" cy="288000"/>
              </a:xfrm>
              <a:prstGeom prst="line">
                <a:avLst/>
              </a:prstGeom>
              <a:ln w="12700"/>
            </p:spPr>
            <p:style>
              <a:lnRef idx="1">
                <a:schemeClr val="dk1"/>
              </a:lnRef>
              <a:fillRef idx="0">
                <a:schemeClr val="dk1"/>
              </a:fillRef>
              <a:effectRef idx="0">
                <a:schemeClr val="dk1"/>
              </a:effectRef>
              <a:fontRef idx="minor">
                <a:schemeClr val="tx1"/>
              </a:fontRef>
            </p:style>
          </p:cxnSp>
          <p:sp>
            <p:nvSpPr>
              <p:cNvPr id="86" name="正方形/長方形 85"/>
              <p:cNvSpPr/>
              <p:nvPr/>
            </p:nvSpPr>
            <p:spPr>
              <a:xfrm>
                <a:off x="1585624" y="3006049"/>
                <a:ext cx="576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575306" y="2999698"/>
                <a:ext cx="0" cy="324000"/>
              </a:xfrm>
              <a:prstGeom prst="line">
                <a:avLst/>
              </a:prstGeom>
              <a:ln w="12700"/>
            </p:spPr>
            <p:style>
              <a:lnRef idx="1">
                <a:schemeClr val="dk1"/>
              </a:lnRef>
              <a:fillRef idx="0">
                <a:schemeClr val="dk1"/>
              </a:fillRef>
              <a:effectRef idx="0">
                <a:schemeClr val="dk1"/>
              </a:effectRef>
              <a:fontRef idx="minor">
                <a:schemeClr val="tx1"/>
              </a:fontRef>
            </p:style>
          </p:cxnSp>
          <p:cxnSp>
            <p:nvCxnSpPr>
              <p:cNvPr id="78" name="直線コネクタ 77"/>
              <p:cNvCxnSpPr/>
              <p:nvPr/>
            </p:nvCxnSpPr>
            <p:spPr>
              <a:xfrm>
                <a:off x="1644360" y="2999698"/>
                <a:ext cx="0" cy="324000"/>
              </a:xfrm>
              <a:prstGeom prst="line">
                <a:avLst/>
              </a:prstGeom>
              <a:ln w="12700"/>
            </p:spPr>
            <p:style>
              <a:lnRef idx="1">
                <a:schemeClr val="dk1"/>
              </a:lnRef>
              <a:fillRef idx="0">
                <a:schemeClr val="dk1"/>
              </a:fillRef>
              <a:effectRef idx="0">
                <a:schemeClr val="dk1"/>
              </a:effectRef>
              <a:fontRef idx="minor">
                <a:schemeClr val="tx1"/>
              </a:fontRef>
            </p:style>
          </p:cxnSp>
          <p:pic>
            <p:nvPicPr>
              <p:cNvPr id="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88229" y="3218388"/>
                <a:ext cx="885825" cy="809625"/>
              </a:xfrm>
              <a:prstGeom prst="rect">
                <a:avLst/>
              </a:prstGeom>
            </p:spPr>
          </p:pic>
          <p:grpSp>
            <p:nvGrpSpPr>
              <p:cNvPr id="94" name="グループ化 93"/>
              <p:cNvGrpSpPr/>
              <p:nvPr/>
            </p:nvGrpSpPr>
            <p:grpSpPr>
              <a:xfrm>
                <a:off x="8242300" y="3158454"/>
                <a:ext cx="603250" cy="76200"/>
                <a:chOff x="8648700" y="3901411"/>
                <a:chExt cx="603250" cy="76200"/>
              </a:xfrm>
            </p:grpSpPr>
            <p:cxnSp>
              <p:nvCxnSpPr>
                <p:cNvPr id="88" name="直線コネクタ 87"/>
                <p:cNvCxnSpPr/>
                <p:nvPr/>
              </p:nvCxnSpPr>
              <p:spPr>
                <a:xfrm>
                  <a:off x="8648700" y="3901411"/>
                  <a:ext cx="6032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a:off x="8648700" y="3977611"/>
                  <a:ext cx="603250" cy="0"/>
                </a:xfrm>
                <a:prstGeom prst="line">
                  <a:avLst/>
                </a:prstGeom>
                <a:ln w="25400"/>
              </p:spPr>
              <p:style>
                <a:lnRef idx="1">
                  <a:schemeClr val="dk1"/>
                </a:lnRef>
                <a:fillRef idx="0">
                  <a:schemeClr val="dk1"/>
                </a:fillRef>
                <a:effectRef idx="0">
                  <a:schemeClr val="dk1"/>
                </a:effectRef>
                <a:fontRef idx="minor">
                  <a:schemeClr val="tx1"/>
                </a:fontRef>
              </p:style>
            </p:cxnSp>
          </p:grpSp>
          <p:grpSp>
            <p:nvGrpSpPr>
              <p:cNvPr id="91" name="グループ化 90"/>
              <p:cNvGrpSpPr/>
              <p:nvPr/>
            </p:nvGrpSpPr>
            <p:grpSpPr>
              <a:xfrm>
                <a:off x="8242300" y="3370659"/>
                <a:ext cx="603250" cy="76200"/>
                <a:chOff x="8883650" y="3920461"/>
                <a:chExt cx="603250" cy="76200"/>
              </a:xfrm>
            </p:grpSpPr>
            <p:cxnSp>
              <p:nvCxnSpPr>
                <p:cNvPr id="92" name="直線コネクタ 91"/>
                <p:cNvCxnSpPr/>
                <p:nvPr/>
              </p:nvCxnSpPr>
              <p:spPr>
                <a:xfrm>
                  <a:off x="8883650" y="3920461"/>
                  <a:ext cx="60325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3" name="直線コネクタ 92"/>
                <p:cNvCxnSpPr/>
                <p:nvPr/>
              </p:nvCxnSpPr>
              <p:spPr>
                <a:xfrm>
                  <a:off x="8883650" y="3996661"/>
                  <a:ext cx="603250"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95" name="AutoShape 684"/>
              <p:cNvSpPr>
                <a:spLocks noChangeArrowheads="1"/>
              </p:cNvSpPr>
              <p:nvPr/>
            </p:nvSpPr>
            <p:spPr bwMode="auto">
              <a:xfrm rot="21600000">
                <a:off x="8917268" y="3109287"/>
                <a:ext cx="379583" cy="135826"/>
              </a:xfrm>
              <a:prstGeom prst="rightArrow">
                <a:avLst>
                  <a:gd name="adj1" fmla="val 50000"/>
                  <a:gd name="adj2" fmla="val 105882"/>
                </a:avLst>
              </a:prstGeom>
              <a:solidFill>
                <a:srgbClr val="333333"/>
              </a:solidFill>
              <a:ln w="9525">
                <a:solidFill>
                  <a:srgbClr val="808080"/>
                </a:solidFill>
                <a:miter lim="800000"/>
                <a:headEnd/>
                <a:tailEnd/>
              </a:ln>
            </p:spPr>
            <p:txBody>
              <a:bodyPr wrap="none" anchor="ctr"/>
              <a:lstStyle/>
              <a:p>
                <a:endParaRPr lang="ja-JP" altLang="en-US"/>
              </a:p>
            </p:txBody>
          </p:sp>
          <p:sp>
            <p:nvSpPr>
              <p:cNvPr id="96" name="Rectangle 682"/>
              <p:cNvSpPr>
                <a:spLocks noChangeArrowheads="1"/>
              </p:cNvSpPr>
              <p:nvPr/>
            </p:nvSpPr>
            <p:spPr bwMode="auto">
              <a:xfrm>
                <a:off x="8831758" y="2855958"/>
                <a:ext cx="615553" cy="184666"/>
              </a:xfrm>
              <a:prstGeom prst="rect">
                <a:avLst/>
              </a:prstGeom>
              <a:noFill/>
              <a:ln w="9525">
                <a:noFill/>
                <a:miter lim="800000"/>
                <a:headEnd/>
                <a:tailEnd/>
              </a:ln>
            </p:spPr>
            <p:txBody>
              <a:bodyPr wrap="none" lIns="0" tIns="0" rIns="0" bIns="0" anchor="ctr" anchorCtr="1">
                <a:spAutoFit/>
              </a:bodyPr>
              <a:lstStyle/>
              <a:p>
                <a:pPr algn="ctr"/>
                <a:r>
                  <a:rPr lang="ja-JP" altLang="en-US" sz="1200" b="1" dirty="0">
                    <a:latin typeface="HG丸ｺﾞｼｯｸM-PRO" pitchFamily="50" charset="-128"/>
                    <a:ea typeface="HG丸ｺﾞｼｯｸM-PRO" pitchFamily="50" charset="-128"/>
                  </a:rPr>
                  <a:t>処理場へ</a:t>
                </a:r>
                <a:endParaRPr lang="ja-JP" altLang="en-US" sz="1200" dirty="0">
                  <a:latin typeface="HG丸ｺﾞｼｯｸM-PRO" pitchFamily="50" charset="-128"/>
                  <a:ea typeface="HG丸ｺﾞｼｯｸM-PRO" pitchFamily="50" charset="-128"/>
                </a:endParaRPr>
              </a:p>
            </p:txBody>
          </p:sp>
        </p:grpSp>
        <p:cxnSp>
          <p:nvCxnSpPr>
            <p:cNvPr id="102" name="直線コネクタ 101"/>
            <p:cNvCxnSpPr/>
            <p:nvPr/>
          </p:nvCxnSpPr>
          <p:spPr>
            <a:xfrm flipH="1" flipV="1">
              <a:off x="6539906" y="4086313"/>
              <a:ext cx="0" cy="991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フローチャート: 和接合 102"/>
            <p:cNvSpPr/>
            <p:nvPr/>
          </p:nvSpPr>
          <p:spPr>
            <a:xfrm>
              <a:off x="6421549" y="3904340"/>
              <a:ext cx="252000" cy="252000"/>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 name="テキスト ボックス 104"/>
          <p:cNvSpPr txBox="1"/>
          <p:nvPr/>
        </p:nvSpPr>
        <p:spPr>
          <a:xfrm>
            <a:off x="5766826" y="2700394"/>
            <a:ext cx="1529403" cy="646331"/>
          </a:xfrm>
          <a:prstGeom prst="rect">
            <a:avLst/>
          </a:prstGeom>
          <a:noFill/>
        </p:spPr>
        <p:txBody>
          <a:bodyPr wrap="square" rtlCol="0">
            <a:spAutoFit/>
          </a:bodyPr>
          <a:lstStyle/>
          <a:p>
            <a:pPr algn="ctr"/>
            <a:r>
              <a:rPr kumimoji="1" lang="ja-JP" altLang="en-US" dirty="0">
                <a:solidFill>
                  <a:srgbClr val="FF0000"/>
                </a:solidFill>
              </a:rPr>
              <a:t>取入口水位</a:t>
            </a:r>
            <a:endParaRPr kumimoji="1" lang="en-US" altLang="ja-JP" dirty="0">
              <a:solidFill>
                <a:srgbClr val="FF0000"/>
              </a:solidFill>
            </a:endParaRPr>
          </a:p>
          <a:p>
            <a:pPr algn="ctr"/>
            <a:r>
              <a:rPr kumimoji="1" lang="ja-JP" altLang="en-US" dirty="0">
                <a:solidFill>
                  <a:srgbClr val="FF0000"/>
                </a:solidFill>
              </a:rPr>
              <a:t>（水位計）</a:t>
            </a:r>
          </a:p>
        </p:txBody>
      </p:sp>
      <p:sp>
        <p:nvSpPr>
          <p:cNvPr id="106" name="正方形/長方形 105"/>
          <p:cNvSpPr/>
          <p:nvPr/>
        </p:nvSpPr>
        <p:spPr>
          <a:xfrm>
            <a:off x="4619253" y="1108295"/>
            <a:ext cx="4953000" cy="1200329"/>
          </a:xfrm>
          <a:prstGeom prst="rect">
            <a:avLst/>
          </a:prstGeom>
        </p:spPr>
        <p:txBody>
          <a:bodyPr>
            <a:spAutoFit/>
          </a:bodyPr>
          <a:lstStyle/>
          <a:p>
            <a:r>
              <a:rPr kumimoji="1" lang="ja-JP" altLang="en-US" dirty="0"/>
              <a:t>取入口水位がある一定の値（危険水位）を超えると、道路冠水や住居等の床下浸水などが発生する可能性がある。</a:t>
            </a:r>
            <a:endParaRPr kumimoji="1" lang="en-US" altLang="ja-JP" dirty="0"/>
          </a:p>
          <a:p>
            <a:r>
              <a:rPr kumimoji="1" lang="ja-JP" altLang="en-US" dirty="0"/>
              <a:t>（ただし、必ず発生しているということではない）</a:t>
            </a:r>
            <a:endParaRPr lang="ja-JP" altLang="en-US" dirty="0"/>
          </a:p>
        </p:txBody>
      </p:sp>
    </p:spTree>
    <p:extLst>
      <p:ext uri="{BB962C8B-B14F-4D97-AF65-F5344CB8AC3E}">
        <p14:creationId xmlns:p14="http://schemas.microsoft.com/office/powerpoint/2010/main" val="1498353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a:spLocks noGrp="1"/>
          </p:cNvSpPr>
          <p:nvPr>
            <p:ph type="title"/>
          </p:nvPr>
        </p:nvSpPr>
        <p:spPr>
          <a:xfrm>
            <a:off x="0" y="628129"/>
            <a:ext cx="3632020" cy="382615"/>
          </a:xfrm>
          <a:gradFill>
            <a:gsLst>
              <a:gs pos="49000">
                <a:srgbClr val="00B0F0"/>
              </a:gs>
              <a:gs pos="100000">
                <a:schemeClr val="bg1"/>
              </a:gs>
            </a:gsLst>
            <a:lin ang="0" scaled="1"/>
          </a:gradFill>
        </p:spPr>
        <p:txBody>
          <a:bodyPr>
            <a:normAutofit/>
          </a:body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管路</a:t>
            </a:r>
          </a:p>
        </p:txBody>
      </p:sp>
      <p:sp>
        <p:nvSpPr>
          <p:cNvPr id="2" name="テキスト ボックス 1">
            <a:extLst>
              <a:ext uri="{FF2B5EF4-FFF2-40B4-BE49-F238E27FC236}">
                <a16:creationId xmlns:a16="http://schemas.microsoft.com/office/drawing/2014/main" id="{A1071171-32C7-479E-9B67-A5DF298EA183}"/>
              </a:ext>
            </a:extLst>
          </p:cNvPr>
          <p:cNvSpPr txBox="1"/>
          <p:nvPr/>
        </p:nvSpPr>
        <p:spPr>
          <a:xfrm>
            <a:off x="72908" y="943317"/>
            <a:ext cx="2670924" cy="452432"/>
          </a:xfrm>
          <a:prstGeom prst="rect">
            <a:avLst/>
          </a:prstGeom>
          <a:noFill/>
        </p:spPr>
        <p:txBody>
          <a:bodyPr wrap="none" rtlCol="0">
            <a:spAutoFit/>
          </a:bodyPr>
          <a:lstStyle/>
          <a:p>
            <a:pPr>
              <a:lnSpc>
                <a:spcPct val="130000"/>
              </a:lnSpc>
            </a:pPr>
            <a:r>
              <a:rPr lang="en-US" altLang="ja-JP" b="1" dirty="0"/>
              <a:t>【</a:t>
            </a:r>
            <a:r>
              <a:rPr lang="ja-JP" altLang="en-US" b="1" dirty="0"/>
              <a:t>評価基準設定の考え方</a:t>
            </a:r>
            <a:r>
              <a:rPr lang="en-US" altLang="ja-JP" b="1" dirty="0"/>
              <a:t>】</a:t>
            </a:r>
            <a:endParaRPr lang="en-US" altLang="ja-JP" dirty="0">
              <a:latin typeface="ＭＳ Ｐ明朝" panose="02020600040205080304" pitchFamily="18" charset="-128"/>
              <a:ea typeface="ＭＳ Ｐ明朝" panose="02020600040205080304" pitchFamily="18" charset="-128"/>
            </a:endParaRPr>
          </a:p>
        </p:txBody>
      </p:sp>
      <p:sp>
        <p:nvSpPr>
          <p:cNvPr id="17" name="テキスト ボックス 16">
            <a:extLst>
              <a:ext uri="{FF2B5EF4-FFF2-40B4-BE49-F238E27FC236}">
                <a16:creationId xmlns:a16="http://schemas.microsoft.com/office/drawing/2014/main" id="{5291E7AA-A4E3-438E-9853-91710460B65D}"/>
              </a:ext>
            </a:extLst>
          </p:cNvPr>
          <p:cNvSpPr txBox="1"/>
          <p:nvPr/>
        </p:nvSpPr>
        <p:spPr>
          <a:xfrm>
            <a:off x="344832" y="4062284"/>
            <a:ext cx="4543397" cy="2400657"/>
          </a:xfrm>
          <a:prstGeom prst="rect">
            <a:avLst/>
          </a:prstGeom>
          <a:noFill/>
        </p:spPr>
        <p:txBody>
          <a:bodyPr wrap="square" rtlCol="0">
            <a:spAutoFit/>
          </a:bodyPr>
          <a:lstStyle/>
          <a:p>
            <a:pPr>
              <a:lnSpc>
                <a:spcPts val="2000"/>
              </a:lnSpc>
            </a:pP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○現場</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までの</a:t>
            </a:r>
            <a:r>
              <a:rPr lang="ja-JP" altLang="en-US" sz="1400" u="sng" dirty="0">
                <a:latin typeface="Century" panose="02040604050505020304" pitchFamily="18" charset="0"/>
                <a:ea typeface="ＭＳ 明朝" panose="02020609040205080304" pitchFamily="17" charset="-128"/>
                <a:cs typeface="Times New Roman" panose="02020603050405020304" pitchFamily="18" charset="0"/>
              </a:rPr>
              <a:t>到着時間（準備時間＋移動時間）に</a:t>
            </a:r>
            <a:r>
              <a:rPr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より</a:t>
            </a:r>
            <a:endParaRPr lang="en-US" altLang="ja-JP" sz="1400" u="sng"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設定</a:t>
            </a:r>
            <a:r>
              <a:rPr lang="ja-JP" altLang="en-US" sz="1400" u="sng"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現場での対応</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時間は、事象の大小により</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異</a:t>
            </a:r>
            <a:endParaRPr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なる</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ため、 </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含めない）</a:t>
            </a:r>
            <a:endParaRPr lang="en-US" altLang="ja-JP" sz="14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準備</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時間は、民間の排水管つまり業者の駆けつけ</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時</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間</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a:t>
            </a:r>
            <a:r>
              <a:rPr kumimoji="1" lang="en-US" altLang="ja-JP" sz="1400" dirty="0">
                <a:latin typeface="Century" panose="02040604050505020304" pitchFamily="18" charset="0"/>
                <a:ea typeface="ＭＳ 明朝" panose="02020609040205080304" pitchFamily="17" charset="-128"/>
                <a:cs typeface="Times New Roman" panose="02020603050405020304" pitchFamily="18" charset="0"/>
              </a:rPr>
              <a:t>10</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分～</a:t>
            </a:r>
            <a:r>
              <a:rPr kumimoji="1" lang="en-US" altLang="ja-JP" sz="1400" dirty="0">
                <a:latin typeface="Century" panose="02040604050505020304" pitchFamily="18" charset="0"/>
                <a:ea typeface="ＭＳ 明朝" panose="02020609040205080304" pitchFamily="17" charset="-128"/>
                <a:cs typeface="Times New Roman" panose="02020603050405020304" pitchFamily="18" charset="0"/>
              </a:rPr>
              <a:t>30</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分）を</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採用。</a:t>
            </a:r>
            <a:endParaRPr kumimoji="1" lang="en-US" altLang="ja-JP" sz="14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移動</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時間は</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、管轄</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区域内の最大移動距離と混雑時</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の</a:t>
            </a:r>
            <a:endParaRPr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平均</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移動速度を用いて</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算出。</a:t>
            </a:r>
            <a:endParaRPr lang="en-US" altLang="ja-JP" sz="14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なお</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、同時に複数事案が発生した場合や営業</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時間外</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に</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事案が発生した場合は評価の</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対象外とする</a:t>
            </a: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a:t>
            </a:r>
            <a:endParaRPr kumimoji="1" lang="ja-JP" altLang="en-US" sz="1400" dirty="0"/>
          </a:p>
        </p:txBody>
      </p:sp>
      <p:sp>
        <p:nvSpPr>
          <p:cNvPr id="11" name="テキスト ボックス 10">
            <a:extLst>
              <a:ext uri="{FF2B5EF4-FFF2-40B4-BE49-F238E27FC236}">
                <a16:creationId xmlns:a16="http://schemas.microsoft.com/office/drawing/2014/main" id="{5291E7AA-A4E3-438E-9853-91710460B65D}"/>
              </a:ext>
            </a:extLst>
          </p:cNvPr>
          <p:cNvSpPr txBox="1"/>
          <p:nvPr/>
        </p:nvSpPr>
        <p:spPr>
          <a:xfrm>
            <a:off x="302388" y="1780111"/>
            <a:ext cx="4729533" cy="1374735"/>
          </a:xfrm>
          <a:prstGeom prst="rect">
            <a:avLst/>
          </a:prstGeom>
          <a:noFill/>
        </p:spPr>
        <p:txBody>
          <a:bodyPr wrap="square" rtlCol="0">
            <a:spAutoFit/>
          </a:bodyPr>
          <a:lstStyle/>
          <a:p>
            <a:pPr>
              <a:lnSpc>
                <a:spcPts val="2000"/>
              </a:lnSpc>
            </a:pP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○本市直営による維持管理、包括委託導入初期のサービ</a:t>
            </a:r>
            <a:endParaRPr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ス水準を継続的に維持できているかを評価するため、</a:t>
            </a:r>
            <a:endParaRPr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過去実績値の平均値</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により算出。</a:t>
            </a:r>
            <a:endParaRPr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○対象項目は外的要因による影響が大きく、一定のバラ</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kumimoji="1"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ツキを考慮するために</a:t>
            </a:r>
            <a:r>
              <a:rPr kumimoji="1" lang="ja-JP" altLang="en-US" sz="1400" u="sng" dirty="0" smtClean="0">
                <a:latin typeface="Century" panose="02040604050505020304" pitchFamily="18" charset="0"/>
                <a:ea typeface="ＭＳ 明朝" panose="02020609040205080304" pitchFamily="17" charset="-128"/>
                <a:cs typeface="Times New Roman" panose="02020603050405020304" pitchFamily="18" charset="0"/>
              </a:rPr>
              <a:t>標準偏差</a:t>
            </a:r>
            <a:r>
              <a:rPr kumimoji="1"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を用いる。</a:t>
            </a:r>
            <a:endParaRPr kumimoji="1" lang="en-US" altLang="ja-JP" sz="1400" dirty="0" smtClean="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角丸四角形 12"/>
          <p:cNvSpPr/>
          <p:nvPr/>
        </p:nvSpPr>
        <p:spPr>
          <a:xfrm>
            <a:off x="300446" y="3633015"/>
            <a:ext cx="9470569" cy="3195051"/>
          </a:xfrm>
          <a:prstGeom prst="roundRect">
            <a:avLst>
              <a:gd name="adj" fmla="val 7620"/>
            </a:avLst>
          </a:prstGeom>
          <a:noFill/>
          <a:ln>
            <a:solidFill>
              <a:schemeClr val="accent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EB7097A-5CBB-4194-B98A-D5DED5107891}"/>
              </a:ext>
            </a:extLst>
          </p:cNvPr>
          <p:cNvSpPr txBox="1"/>
          <p:nvPr/>
        </p:nvSpPr>
        <p:spPr>
          <a:xfrm>
            <a:off x="131723" y="3521889"/>
            <a:ext cx="3322924" cy="340542"/>
          </a:xfrm>
          <a:prstGeom prst="rect">
            <a:avLst/>
          </a:prstGeom>
          <a:solidFill>
            <a:schemeClr val="bg1"/>
          </a:solidFill>
        </p:spPr>
        <p:txBody>
          <a:bodyPr wrap="square" rtlCol="0">
            <a:spAutoFit/>
          </a:bodyPr>
          <a:lstStyle/>
          <a:p>
            <a:pPr>
              <a:lnSpc>
                <a:spcPct val="130000"/>
              </a:lnSpc>
            </a:pPr>
            <a:r>
              <a:rPr lang="ja-JP" altLang="en-US" sz="1400" b="1" dirty="0">
                <a:latin typeface="Century" panose="02040604050505020304" pitchFamily="18" charset="0"/>
              </a:rPr>
              <a:t>道路陥没、下水つまりの申告対応時間</a:t>
            </a:r>
            <a:endParaRPr lang="en-US" altLang="ja-JP" sz="1400" b="1" dirty="0">
              <a:latin typeface="Century" panose="02040604050505020304" pitchFamily="18" charset="0"/>
            </a:endParaRPr>
          </a:p>
        </p:txBody>
      </p:sp>
      <p:sp>
        <p:nvSpPr>
          <p:cNvPr id="6" name="角丸四角形 5"/>
          <p:cNvSpPr/>
          <p:nvPr/>
        </p:nvSpPr>
        <p:spPr>
          <a:xfrm>
            <a:off x="300446" y="1493506"/>
            <a:ext cx="9470571" cy="1921783"/>
          </a:xfrm>
          <a:prstGeom prst="roundRect">
            <a:avLst>
              <a:gd name="adj" fmla="val 7620"/>
            </a:avLst>
          </a:prstGeom>
          <a:noFill/>
          <a:ln>
            <a:solidFill>
              <a:schemeClr val="accent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EB7097A-5CBB-4194-B98A-D5DED5107891}"/>
              </a:ext>
            </a:extLst>
          </p:cNvPr>
          <p:cNvSpPr txBox="1"/>
          <p:nvPr/>
        </p:nvSpPr>
        <p:spPr>
          <a:xfrm>
            <a:off x="131723" y="1336269"/>
            <a:ext cx="2094613" cy="372410"/>
          </a:xfrm>
          <a:prstGeom prst="rect">
            <a:avLst/>
          </a:prstGeom>
          <a:solidFill>
            <a:schemeClr val="bg1"/>
          </a:solidFill>
        </p:spPr>
        <p:txBody>
          <a:bodyPr wrap="square" rtlCol="0">
            <a:spAutoFit/>
          </a:bodyPr>
          <a:lstStyle/>
          <a:p>
            <a:pPr>
              <a:lnSpc>
                <a:spcPct val="130000"/>
              </a:lnSpc>
            </a:pPr>
            <a:r>
              <a:rPr lang="ja-JP" altLang="en-US" sz="1400" b="1" dirty="0">
                <a:latin typeface="Century" panose="02040604050505020304" pitchFamily="18" charset="0"/>
              </a:rPr>
              <a:t>道路陥没、下水</a:t>
            </a:r>
            <a:r>
              <a:rPr lang="ja-JP" altLang="en-US" sz="1400" b="1" dirty="0" smtClean="0">
                <a:latin typeface="Century" panose="02040604050505020304" pitchFamily="18" charset="0"/>
              </a:rPr>
              <a:t>つまり</a:t>
            </a:r>
            <a:endParaRPr lang="en-US" altLang="ja-JP" sz="1400" b="1" dirty="0">
              <a:latin typeface="Century" panose="02040604050505020304" pitchFamily="18" charset="0"/>
            </a:endParaRPr>
          </a:p>
        </p:txBody>
      </p:sp>
      <p:sp>
        <p:nvSpPr>
          <p:cNvPr id="16" name="角丸四角形 15"/>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包括委託における要求水準と評価基準</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8" name="スライド番号プレースホルダー 7"/>
          <p:cNvSpPr>
            <a:spLocks noGrp="1"/>
          </p:cNvSpPr>
          <p:nvPr>
            <p:ph type="sldNum" sz="quarter" idx="12"/>
          </p:nvPr>
        </p:nvSpPr>
        <p:spPr/>
        <p:txBody>
          <a:bodyPr/>
          <a:lstStyle/>
          <a:p>
            <a:fld id="{36EC18DB-A5DF-4E0E-B815-FCD04A2C4B2C}" type="slidenum">
              <a:rPr kumimoji="1" lang="ja-JP" altLang="en-US" smtClean="0"/>
              <a:t>13</a:t>
            </a:fld>
            <a:endParaRPr kumimoji="1" lang="ja-JP" altLang="en-US"/>
          </a:p>
        </p:txBody>
      </p:sp>
      <p:graphicFrame>
        <p:nvGraphicFramePr>
          <p:cNvPr id="14" name="表 13"/>
          <p:cNvGraphicFramePr>
            <a:graphicFrameLocks noGrp="1"/>
          </p:cNvGraphicFramePr>
          <p:nvPr>
            <p:extLst>
              <p:ext uri="{D42A27DB-BD31-4B8C-83A1-F6EECF244321}">
                <p14:modId xmlns:p14="http://schemas.microsoft.com/office/powerpoint/2010/main" val="2820734018"/>
              </p:ext>
            </p:extLst>
          </p:nvPr>
        </p:nvGraphicFramePr>
        <p:xfrm>
          <a:off x="5016681" y="1577285"/>
          <a:ext cx="4543847" cy="1674260"/>
        </p:xfrm>
        <a:graphic>
          <a:graphicData uri="http://schemas.openxmlformats.org/drawingml/2006/table">
            <a:tbl>
              <a:tblPr firstRow="1" bandRow="1">
                <a:tableStyleId>{5C22544A-7EE6-4342-B048-85BDC9FD1C3A}</a:tableStyleId>
              </a:tblPr>
              <a:tblGrid>
                <a:gridCol w="906855">
                  <a:extLst>
                    <a:ext uri="{9D8B030D-6E8A-4147-A177-3AD203B41FA5}">
                      <a16:colId xmlns:a16="http://schemas.microsoft.com/office/drawing/2014/main" val="1716734234"/>
                    </a:ext>
                  </a:extLst>
                </a:gridCol>
                <a:gridCol w="1022931">
                  <a:extLst>
                    <a:ext uri="{9D8B030D-6E8A-4147-A177-3AD203B41FA5}">
                      <a16:colId xmlns:a16="http://schemas.microsoft.com/office/drawing/2014/main" val="3779000290"/>
                    </a:ext>
                  </a:extLst>
                </a:gridCol>
                <a:gridCol w="805869">
                  <a:extLst>
                    <a:ext uri="{9D8B030D-6E8A-4147-A177-3AD203B41FA5}">
                      <a16:colId xmlns:a16="http://schemas.microsoft.com/office/drawing/2014/main" val="1063808952"/>
                    </a:ext>
                  </a:extLst>
                </a:gridCol>
                <a:gridCol w="744583">
                  <a:extLst>
                    <a:ext uri="{9D8B030D-6E8A-4147-A177-3AD203B41FA5}">
                      <a16:colId xmlns:a16="http://schemas.microsoft.com/office/drawing/2014/main" val="3511961762"/>
                    </a:ext>
                  </a:extLst>
                </a:gridCol>
                <a:gridCol w="1063609">
                  <a:extLst>
                    <a:ext uri="{9D8B030D-6E8A-4147-A177-3AD203B41FA5}">
                      <a16:colId xmlns:a16="http://schemas.microsoft.com/office/drawing/2014/main" val="3548261750"/>
                    </a:ext>
                  </a:extLst>
                </a:gridCol>
              </a:tblGrid>
              <a:tr h="797444">
                <a:tc>
                  <a:txBody>
                    <a:bodyPr/>
                    <a:lstStyle/>
                    <a:p>
                      <a:pPr algn="ctr"/>
                      <a:r>
                        <a:rPr lang="ja-JP" altLang="en-US" sz="1100" dirty="0" smtClean="0"/>
                        <a:t>項目</a:t>
                      </a:r>
                      <a:endParaRPr lang="ja-JP" altLang="en-US" sz="1100" dirty="0"/>
                    </a:p>
                  </a:txBody>
                  <a:tcPr anchor="ctr"/>
                </a:tc>
                <a:tc>
                  <a:txBody>
                    <a:bodyPr/>
                    <a:lstStyle/>
                    <a:p>
                      <a:pPr algn="ctr"/>
                      <a:r>
                        <a:rPr lang="ja-JP" altLang="en-US" sz="1100" dirty="0" smtClean="0"/>
                        <a:t>実績値</a:t>
                      </a:r>
                      <a:endParaRPr lang="en-US" altLang="ja-JP" sz="1100" dirty="0" smtClean="0"/>
                    </a:p>
                    <a:p>
                      <a:pPr algn="ctr"/>
                      <a:r>
                        <a:rPr lang="en-US" altLang="ja-JP" sz="1100" dirty="0" smtClean="0"/>
                        <a:t>〔H20</a:t>
                      </a:r>
                      <a:r>
                        <a:rPr lang="ja-JP" altLang="en-US" sz="1100" dirty="0" smtClean="0"/>
                        <a:t>～</a:t>
                      </a:r>
                      <a:r>
                        <a:rPr lang="en-US" altLang="ja-JP" sz="1100" dirty="0" smtClean="0"/>
                        <a:t>R2〕</a:t>
                      </a:r>
                    </a:p>
                    <a:p>
                      <a:pPr algn="ctr"/>
                      <a:endParaRPr lang="ja-JP" altLang="en-US" sz="1100" dirty="0" smtClean="0"/>
                    </a:p>
                  </a:txBody>
                  <a:tcPr anchor="ctr"/>
                </a:tc>
                <a:tc>
                  <a:txBody>
                    <a:bodyPr/>
                    <a:lstStyle/>
                    <a:p>
                      <a:pPr algn="ctr"/>
                      <a:r>
                        <a:rPr lang="ja-JP" altLang="en-US" sz="1100" dirty="0" smtClean="0"/>
                        <a:t>平均値</a:t>
                      </a:r>
                      <a:endParaRPr lang="en-US" altLang="ja-JP" sz="1100" dirty="0" smtClean="0"/>
                    </a:p>
                    <a:p>
                      <a:pPr algn="ctr"/>
                      <a:r>
                        <a:rPr lang="ja-JP" altLang="en-US" sz="1100" dirty="0" smtClean="0"/>
                        <a:t>（</a:t>
                      </a:r>
                      <a:r>
                        <a:rPr lang="en-US" altLang="ja-JP" sz="1100" dirty="0" smtClean="0"/>
                        <a:t>x</a:t>
                      </a:r>
                      <a:r>
                        <a:rPr lang="ja-JP" altLang="en-US" sz="1100" dirty="0" smtClean="0"/>
                        <a:t>）</a:t>
                      </a:r>
                    </a:p>
                  </a:txBody>
                  <a:tcPr anchor="ctr"/>
                </a:tc>
                <a:tc>
                  <a:txBody>
                    <a:bodyPr/>
                    <a:lstStyle/>
                    <a:p>
                      <a:pPr algn="ctr"/>
                      <a:r>
                        <a:rPr kumimoji="1" lang="ja-JP" altLang="en-US" sz="1100" dirty="0" smtClean="0"/>
                        <a:t>標準偏差</a:t>
                      </a:r>
                      <a:endParaRPr kumimoji="1" lang="en-US" altLang="ja-JP" sz="1100" dirty="0" smtClean="0"/>
                    </a:p>
                    <a:p>
                      <a:pPr algn="ctr"/>
                      <a:r>
                        <a:rPr kumimoji="1" lang="ja-JP" altLang="en-US" sz="1100" dirty="0" smtClean="0"/>
                        <a:t>（</a:t>
                      </a:r>
                      <a:r>
                        <a:rPr kumimoji="1" lang="en-US" altLang="ja-JP" sz="1100" dirty="0" smtClean="0"/>
                        <a:t>σ</a:t>
                      </a:r>
                      <a:r>
                        <a:rPr kumimoji="1" lang="ja-JP" altLang="en-US" sz="1100" dirty="0" smtClean="0"/>
                        <a:t>）</a:t>
                      </a:r>
                      <a:endParaRPr kumimoji="1" lang="ja-JP" altLang="en-US" sz="1100" dirty="0"/>
                    </a:p>
                  </a:txBody>
                  <a:tcPr anchor="ctr"/>
                </a:tc>
                <a:tc>
                  <a:txBody>
                    <a:bodyPr/>
                    <a:lstStyle/>
                    <a:p>
                      <a:pPr algn="ctr"/>
                      <a:r>
                        <a:rPr kumimoji="1" lang="ja-JP" altLang="en-US" sz="1100" dirty="0" smtClean="0"/>
                        <a:t>評価基準値</a:t>
                      </a:r>
                      <a:endParaRPr kumimoji="1" lang="en-US" altLang="ja-JP" sz="1100" dirty="0" smtClean="0"/>
                    </a:p>
                    <a:p>
                      <a:pPr algn="ctr"/>
                      <a:r>
                        <a:rPr kumimoji="1" lang="ja-JP" altLang="en-US" sz="1100" dirty="0" smtClean="0"/>
                        <a:t>（</a:t>
                      </a:r>
                      <a:r>
                        <a:rPr kumimoji="1" lang="en-US" altLang="ja-JP" sz="1100" dirty="0" smtClean="0"/>
                        <a:t>x</a:t>
                      </a:r>
                      <a:r>
                        <a:rPr kumimoji="1" lang="ja-JP" altLang="en-US" sz="1100" dirty="0" smtClean="0"/>
                        <a:t>）</a:t>
                      </a:r>
                      <a:r>
                        <a:rPr kumimoji="1" lang="en-US" altLang="ja-JP" sz="1100" dirty="0" smtClean="0"/>
                        <a:t>+</a:t>
                      </a:r>
                      <a:r>
                        <a:rPr kumimoji="1" lang="ja-JP" altLang="en-US" sz="1100" dirty="0" smtClean="0"/>
                        <a:t>（</a:t>
                      </a:r>
                      <a:r>
                        <a:rPr kumimoji="1" lang="en-US" altLang="ja-JP" sz="1100" dirty="0" smtClean="0"/>
                        <a:t>σ</a:t>
                      </a:r>
                      <a:r>
                        <a:rPr kumimoji="1" lang="ja-JP" altLang="en-US" sz="1100" dirty="0" smtClean="0"/>
                        <a:t>）</a:t>
                      </a:r>
                      <a:endParaRPr kumimoji="1" lang="ja-JP" altLang="en-US" sz="1100" dirty="0"/>
                    </a:p>
                  </a:txBody>
                  <a:tcPr anchor="ctr"/>
                </a:tc>
                <a:extLst>
                  <a:ext uri="{0D108BD9-81ED-4DB2-BD59-A6C34878D82A}">
                    <a16:rowId xmlns:a16="http://schemas.microsoft.com/office/drawing/2014/main" val="1167308062"/>
                  </a:ext>
                </a:extLst>
              </a:tr>
              <a:tr h="438408">
                <a:tc>
                  <a:txBody>
                    <a:bodyPr/>
                    <a:lstStyle/>
                    <a:p>
                      <a:pPr algn="ctr"/>
                      <a:r>
                        <a:rPr kumimoji="1" lang="ja-JP" altLang="en-US" sz="1100" dirty="0" smtClean="0"/>
                        <a:t>道路陥没</a:t>
                      </a:r>
                      <a:endParaRPr kumimoji="1" lang="ja-JP" altLang="en-US" sz="1100" dirty="0"/>
                    </a:p>
                  </a:txBody>
                  <a:tcPr anchor="ctr"/>
                </a:tc>
                <a:tc>
                  <a:txBody>
                    <a:bodyPr/>
                    <a:lstStyle/>
                    <a:p>
                      <a:pPr algn="ctr"/>
                      <a:r>
                        <a:rPr kumimoji="1" lang="en-US" altLang="ja-JP" sz="1100" dirty="0" smtClean="0"/>
                        <a:t>132</a:t>
                      </a:r>
                      <a:r>
                        <a:rPr kumimoji="1" lang="ja-JP" altLang="en-US" sz="1100" dirty="0" smtClean="0"/>
                        <a:t>～</a:t>
                      </a:r>
                      <a:r>
                        <a:rPr kumimoji="1" lang="en-US" altLang="ja-JP" sz="1100" dirty="0" smtClean="0"/>
                        <a:t>301</a:t>
                      </a:r>
                      <a:endParaRPr kumimoji="1" lang="ja-JP" altLang="en-US" sz="1100" dirty="0"/>
                    </a:p>
                  </a:txBody>
                  <a:tcPr anchor="ctr"/>
                </a:tc>
                <a:tc>
                  <a:txBody>
                    <a:bodyPr/>
                    <a:lstStyle/>
                    <a:p>
                      <a:pPr algn="ctr"/>
                      <a:r>
                        <a:rPr kumimoji="1" lang="en-US" altLang="ja-JP" sz="1100" dirty="0" smtClean="0"/>
                        <a:t>217</a:t>
                      </a:r>
                      <a:endParaRPr kumimoji="1" lang="ja-JP" altLang="en-US" sz="1100" dirty="0"/>
                    </a:p>
                  </a:txBody>
                  <a:tcPr anchor="ctr"/>
                </a:tc>
                <a:tc>
                  <a:txBody>
                    <a:bodyPr/>
                    <a:lstStyle/>
                    <a:p>
                      <a:pPr algn="ctr"/>
                      <a:r>
                        <a:rPr kumimoji="1" lang="en-US" altLang="ja-JP" sz="1100" dirty="0" smtClean="0"/>
                        <a:t>45</a:t>
                      </a:r>
                      <a:endParaRPr kumimoji="1" lang="ja-JP" altLang="en-US" sz="1100" dirty="0"/>
                    </a:p>
                  </a:txBody>
                  <a:tcPr anchor="ctr"/>
                </a:tc>
                <a:tc>
                  <a:txBody>
                    <a:bodyPr/>
                    <a:lstStyle/>
                    <a:p>
                      <a:pPr algn="ctr"/>
                      <a:r>
                        <a:rPr lang="en-US" altLang="ja-JP" sz="1050" dirty="0" smtClean="0"/>
                        <a:t>262</a:t>
                      </a:r>
                      <a:r>
                        <a:rPr lang="ja-JP" altLang="en-US" sz="1050" dirty="0" smtClean="0"/>
                        <a:t>≒</a:t>
                      </a:r>
                      <a:r>
                        <a:rPr lang="en-US" altLang="ja-JP" sz="1100" b="1" dirty="0" smtClean="0"/>
                        <a:t>265</a:t>
                      </a:r>
                      <a:endParaRPr lang="ja-JP" altLang="en-US" sz="1100" b="1" dirty="0"/>
                    </a:p>
                  </a:txBody>
                  <a:tcPr anchor="ctr"/>
                </a:tc>
                <a:extLst>
                  <a:ext uri="{0D108BD9-81ED-4DB2-BD59-A6C34878D82A}">
                    <a16:rowId xmlns:a16="http://schemas.microsoft.com/office/drawing/2014/main" val="1147447405"/>
                  </a:ext>
                </a:extLst>
              </a:tr>
              <a:tr h="438408">
                <a:tc>
                  <a:txBody>
                    <a:bodyPr/>
                    <a:lstStyle/>
                    <a:p>
                      <a:pPr algn="ctr"/>
                      <a:r>
                        <a:rPr kumimoji="1" lang="ja-JP" altLang="en-US" sz="1100" dirty="0" smtClean="0"/>
                        <a:t>下水つまり</a:t>
                      </a:r>
                      <a:endParaRPr kumimoji="1" lang="ja-JP" altLang="en-US" sz="1100" dirty="0"/>
                    </a:p>
                  </a:txBody>
                  <a:tcPr anchor="ctr"/>
                </a:tc>
                <a:tc>
                  <a:txBody>
                    <a:bodyPr/>
                    <a:lstStyle/>
                    <a:p>
                      <a:pPr algn="ctr"/>
                      <a:r>
                        <a:rPr kumimoji="1" lang="en-US" altLang="ja-JP" sz="1100" dirty="0" smtClean="0"/>
                        <a:t>748</a:t>
                      </a:r>
                      <a:r>
                        <a:rPr kumimoji="1" lang="ja-JP" altLang="en-US" sz="1100" dirty="0" smtClean="0"/>
                        <a:t>～</a:t>
                      </a:r>
                      <a:r>
                        <a:rPr kumimoji="1" lang="en-US" altLang="ja-JP" sz="1100" dirty="0" smtClean="0"/>
                        <a:t>955</a:t>
                      </a:r>
                      <a:endParaRPr kumimoji="1" lang="ja-JP" altLang="en-US" sz="1100" dirty="0"/>
                    </a:p>
                  </a:txBody>
                  <a:tcPr anchor="ctr"/>
                </a:tc>
                <a:tc>
                  <a:txBody>
                    <a:bodyPr/>
                    <a:lstStyle/>
                    <a:p>
                      <a:pPr algn="ctr"/>
                      <a:r>
                        <a:rPr kumimoji="1" lang="en-US" altLang="ja-JP" sz="1100" dirty="0" smtClean="0"/>
                        <a:t>873</a:t>
                      </a:r>
                      <a:endParaRPr kumimoji="1" lang="ja-JP" altLang="en-US" sz="1100" dirty="0"/>
                    </a:p>
                  </a:txBody>
                  <a:tcPr anchor="ctr"/>
                </a:tc>
                <a:tc>
                  <a:txBody>
                    <a:bodyPr/>
                    <a:lstStyle/>
                    <a:p>
                      <a:pPr algn="ctr"/>
                      <a:r>
                        <a:rPr kumimoji="1" lang="en-US" altLang="ja-JP" sz="1100" dirty="0" smtClean="0"/>
                        <a:t>62</a:t>
                      </a:r>
                      <a:endParaRPr kumimoji="1" lang="ja-JP" altLang="en-US" sz="1100" dirty="0"/>
                    </a:p>
                  </a:txBody>
                  <a:tcPr anchor="ctr"/>
                </a:tc>
                <a:tc>
                  <a:txBody>
                    <a:bodyPr/>
                    <a:lstStyle/>
                    <a:p>
                      <a:pPr algn="ctr"/>
                      <a:r>
                        <a:rPr lang="en-US" altLang="ja-JP" sz="1050" dirty="0" smtClean="0"/>
                        <a:t>934</a:t>
                      </a:r>
                      <a:r>
                        <a:rPr lang="ja-JP" altLang="en-US" sz="1050" dirty="0" smtClean="0"/>
                        <a:t>≒</a:t>
                      </a:r>
                      <a:r>
                        <a:rPr lang="en-US" altLang="ja-JP" sz="1100" b="1" dirty="0" smtClean="0"/>
                        <a:t>935</a:t>
                      </a:r>
                      <a:endParaRPr lang="ja-JP" altLang="en-US" sz="1100" b="1" dirty="0"/>
                    </a:p>
                  </a:txBody>
                  <a:tcPr anchor="ctr"/>
                </a:tc>
                <a:extLst>
                  <a:ext uri="{0D108BD9-81ED-4DB2-BD59-A6C34878D82A}">
                    <a16:rowId xmlns:a16="http://schemas.microsoft.com/office/drawing/2014/main" val="2889943566"/>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913730191"/>
              </p:ext>
            </p:extLst>
          </p:nvPr>
        </p:nvGraphicFramePr>
        <p:xfrm>
          <a:off x="5016682" y="3701882"/>
          <a:ext cx="4543847" cy="2379589"/>
        </p:xfrm>
        <a:graphic>
          <a:graphicData uri="http://schemas.openxmlformats.org/drawingml/2006/table">
            <a:tbl>
              <a:tblPr firstRow="1" bandRow="1">
                <a:tableStyleId>{5C22544A-7EE6-4342-B048-85BDC9FD1C3A}</a:tableStyleId>
              </a:tblPr>
              <a:tblGrid>
                <a:gridCol w="1360768">
                  <a:extLst>
                    <a:ext uri="{9D8B030D-6E8A-4147-A177-3AD203B41FA5}">
                      <a16:colId xmlns:a16="http://schemas.microsoft.com/office/drawing/2014/main" val="1716734234"/>
                    </a:ext>
                  </a:extLst>
                </a:gridCol>
                <a:gridCol w="990425">
                  <a:extLst>
                    <a:ext uri="{9D8B030D-6E8A-4147-A177-3AD203B41FA5}">
                      <a16:colId xmlns:a16="http://schemas.microsoft.com/office/drawing/2014/main" val="3779000290"/>
                    </a:ext>
                  </a:extLst>
                </a:gridCol>
                <a:gridCol w="981847">
                  <a:extLst>
                    <a:ext uri="{9D8B030D-6E8A-4147-A177-3AD203B41FA5}">
                      <a16:colId xmlns:a16="http://schemas.microsoft.com/office/drawing/2014/main" val="1063808952"/>
                    </a:ext>
                  </a:extLst>
                </a:gridCol>
                <a:gridCol w="1210807">
                  <a:extLst>
                    <a:ext uri="{9D8B030D-6E8A-4147-A177-3AD203B41FA5}">
                      <a16:colId xmlns:a16="http://schemas.microsoft.com/office/drawing/2014/main" val="3511961762"/>
                    </a:ext>
                  </a:extLst>
                </a:gridCol>
              </a:tblGrid>
              <a:tr h="1359213">
                <a:tc>
                  <a:txBody>
                    <a:bodyPr/>
                    <a:lstStyle/>
                    <a:p>
                      <a:pPr algn="ctr"/>
                      <a:r>
                        <a:rPr lang="ja-JP" altLang="en-US" sz="1100" dirty="0" smtClean="0"/>
                        <a:t>種別</a:t>
                      </a:r>
                      <a:endParaRPr lang="ja-JP" altLang="en-US" sz="1100" dirty="0"/>
                    </a:p>
                  </a:txBody>
                  <a:tcPr anchor="ctr"/>
                </a:tc>
                <a:tc>
                  <a:txBody>
                    <a:bodyPr/>
                    <a:lstStyle/>
                    <a:p>
                      <a:pPr algn="ctr"/>
                      <a:r>
                        <a:rPr lang="ja-JP" altLang="en-US" sz="1100" dirty="0" smtClean="0"/>
                        <a:t>①準備時間（分）</a:t>
                      </a:r>
                    </a:p>
                  </a:txBody>
                  <a:tcPr anchor="ctr"/>
                </a:tc>
                <a:tc>
                  <a:txBody>
                    <a:bodyPr/>
                    <a:lstStyle/>
                    <a:p>
                      <a:pPr algn="ctr"/>
                      <a:r>
                        <a:rPr lang="ja-JP" altLang="en-US" sz="1100" dirty="0" smtClean="0"/>
                        <a:t>②移動時間（分）</a:t>
                      </a:r>
                    </a:p>
                  </a:txBody>
                  <a:tcPr anchor="ctr"/>
                </a:tc>
                <a:tc>
                  <a:txBody>
                    <a:bodyPr/>
                    <a:lstStyle/>
                    <a:p>
                      <a:pPr algn="ctr"/>
                      <a:r>
                        <a:rPr kumimoji="1" lang="ja-JP" altLang="en-US" sz="1100" dirty="0" smtClean="0"/>
                        <a:t>③現場到着時間（時間）</a:t>
                      </a:r>
                      <a:endParaRPr kumimoji="1" lang="ja-JP" altLang="en-US" sz="1100" dirty="0"/>
                    </a:p>
                  </a:txBody>
                  <a:tcPr anchor="ctr"/>
                </a:tc>
                <a:extLst>
                  <a:ext uri="{0D108BD9-81ED-4DB2-BD59-A6C34878D82A}">
                    <a16:rowId xmlns:a16="http://schemas.microsoft.com/office/drawing/2014/main" val="1167308062"/>
                  </a:ext>
                </a:extLst>
              </a:tr>
              <a:tr h="510188">
                <a:tc>
                  <a:txBody>
                    <a:bodyPr/>
                    <a:lstStyle/>
                    <a:p>
                      <a:pPr algn="ctr"/>
                      <a:r>
                        <a:rPr kumimoji="1" lang="ja-JP" altLang="en-US" sz="1100" dirty="0" smtClean="0"/>
                        <a:t>民間レベル</a:t>
                      </a:r>
                      <a:endParaRPr kumimoji="1" lang="ja-JP" altLang="en-US" sz="1100" dirty="0"/>
                    </a:p>
                  </a:txBody>
                  <a:tcPr anchor="ctr"/>
                </a:tc>
                <a:tc>
                  <a:txBody>
                    <a:bodyPr/>
                    <a:lstStyle/>
                    <a:p>
                      <a:pPr algn="ctr"/>
                      <a:r>
                        <a:rPr kumimoji="1" lang="en-US" altLang="ja-JP" sz="1100" dirty="0" smtClean="0"/>
                        <a:t>30</a:t>
                      </a:r>
                      <a:endParaRPr kumimoji="1" lang="ja-JP" altLang="en-US" sz="1100" dirty="0"/>
                    </a:p>
                  </a:txBody>
                  <a:tcPr anchor="ctr"/>
                </a:tc>
                <a:tc>
                  <a:txBody>
                    <a:bodyPr/>
                    <a:lstStyle/>
                    <a:p>
                      <a:pPr algn="ctr"/>
                      <a:r>
                        <a:rPr kumimoji="1" lang="en-US" altLang="ja-JP" sz="1100" dirty="0" smtClean="0"/>
                        <a:t>130</a:t>
                      </a:r>
                      <a:endParaRPr kumimoji="1" lang="ja-JP" altLang="en-US" sz="1100" dirty="0"/>
                    </a:p>
                  </a:txBody>
                  <a:tcPr anchor="ctr"/>
                </a:tc>
                <a:tc>
                  <a:txBody>
                    <a:bodyPr/>
                    <a:lstStyle/>
                    <a:p>
                      <a:pPr algn="ctr"/>
                      <a:r>
                        <a:rPr kumimoji="1" lang="en-US" altLang="ja-JP" sz="1100" dirty="0" smtClean="0"/>
                        <a:t>2.66</a:t>
                      </a:r>
                    </a:p>
                    <a:p>
                      <a:pPr algn="ctr"/>
                      <a:r>
                        <a:rPr kumimoji="1" lang="ja-JP" altLang="en-US" sz="1100" dirty="0" smtClean="0"/>
                        <a:t>≒</a:t>
                      </a:r>
                      <a:r>
                        <a:rPr kumimoji="1" lang="en-US" altLang="ja-JP" sz="1100" b="1" dirty="0" smtClean="0"/>
                        <a:t>2</a:t>
                      </a:r>
                      <a:r>
                        <a:rPr kumimoji="1" lang="ja-JP" altLang="en-US" sz="1100" b="1" dirty="0" err="1" smtClean="0"/>
                        <a:t>ｈ</a:t>
                      </a:r>
                      <a:r>
                        <a:rPr kumimoji="1" lang="en-US" altLang="ja-JP" sz="1100" b="1" dirty="0" smtClean="0"/>
                        <a:t>45min</a:t>
                      </a:r>
                      <a:endParaRPr kumimoji="1" lang="ja-JP" altLang="en-US" sz="1100" b="1" dirty="0"/>
                    </a:p>
                  </a:txBody>
                  <a:tcPr anchor="ctr"/>
                </a:tc>
                <a:extLst>
                  <a:ext uri="{0D108BD9-81ED-4DB2-BD59-A6C34878D82A}">
                    <a16:rowId xmlns:a16="http://schemas.microsoft.com/office/drawing/2014/main" val="1147447405"/>
                  </a:ext>
                </a:extLst>
              </a:tr>
              <a:tr h="510188">
                <a:tc>
                  <a:txBody>
                    <a:bodyPr/>
                    <a:lstStyle/>
                    <a:p>
                      <a:pPr algn="ctr"/>
                      <a:r>
                        <a:rPr kumimoji="1" lang="ja-JP" altLang="en-US" sz="1100" dirty="0" smtClean="0"/>
                        <a:t>（参考）</a:t>
                      </a:r>
                      <a:endParaRPr kumimoji="1" lang="en-US" altLang="ja-JP" sz="1100" dirty="0" smtClean="0"/>
                    </a:p>
                    <a:p>
                      <a:pPr algn="ctr"/>
                      <a:r>
                        <a:rPr kumimoji="1" lang="ja-JP" altLang="en-US" sz="1100" dirty="0" smtClean="0"/>
                        <a:t>緊急車両レベル</a:t>
                      </a:r>
                      <a:endParaRPr kumimoji="1" lang="ja-JP" altLang="en-US" sz="1100" dirty="0"/>
                    </a:p>
                  </a:txBody>
                  <a:tcPr anchor="ctr"/>
                </a:tc>
                <a:tc>
                  <a:txBody>
                    <a:bodyPr/>
                    <a:lstStyle/>
                    <a:p>
                      <a:pPr algn="ctr"/>
                      <a:r>
                        <a:rPr kumimoji="1" lang="en-US" altLang="ja-JP" sz="1100" dirty="0" smtClean="0"/>
                        <a:t>-</a:t>
                      </a:r>
                      <a:endParaRPr kumimoji="1" lang="ja-JP" altLang="en-US" sz="1100" dirty="0"/>
                    </a:p>
                  </a:txBody>
                  <a:tcPr anchor="ctr"/>
                </a:tc>
                <a:tc>
                  <a:txBody>
                    <a:bodyPr/>
                    <a:lstStyle/>
                    <a:p>
                      <a:pPr algn="ctr"/>
                      <a:r>
                        <a:rPr kumimoji="1" lang="en-US" altLang="ja-JP" sz="1100" dirty="0" smtClean="0"/>
                        <a:t>-</a:t>
                      </a:r>
                      <a:endParaRPr kumimoji="1" lang="ja-JP" altLang="en-US" sz="1100" dirty="0"/>
                    </a:p>
                  </a:txBody>
                  <a:tcPr anchor="ctr"/>
                </a:tc>
                <a:tc>
                  <a:txBody>
                    <a:bodyPr/>
                    <a:lstStyle/>
                    <a:p>
                      <a:pPr algn="ctr"/>
                      <a:r>
                        <a:rPr kumimoji="1" lang="en-US" altLang="ja-JP" sz="1100" dirty="0" smtClean="0"/>
                        <a:t>1.39</a:t>
                      </a:r>
                      <a:endParaRPr kumimoji="1" lang="ja-JP" altLang="en-US" sz="1100" dirty="0"/>
                    </a:p>
                  </a:txBody>
                  <a:tcPr anchor="ctr"/>
                </a:tc>
                <a:extLst>
                  <a:ext uri="{0D108BD9-81ED-4DB2-BD59-A6C34878D82A}">
                    <a16:rowId xmlns:a16="http://schemas.microsoft.com/office/drawing/2014/main" val="2889943566"/>
                  </a:ext>
                </a:extLst>
              </a:tr>
            </a:tbl>
          </a:graphicData>
        </a:graphic>
      </p:graphicFrame>
      <p:sp>
        <p:nvSpPr>
          <p:cNvPr id="19" name="テキスト ボックス 18">
            <a:extLst>
              <a:ext uri="{FF2B5EF4-FFF2-40B4-BE49-F238E27FC236}">
                <a16:creationId xmlns:a16="http://schemas.microsoft.com/office/drawing/2014/main" id="{5291E7AA-A4E3-438E-9853-91710460B65D}"/>
              </a:ext>
            </a:extLst>
          </p:cNvPr>
          <p:cNvSpPr txBox="1"/>
          <p:nvPr/>
        </p:nvSpPr>
        <p:spPr>
          <a:xfrm>
            <a:off x="4888229" y="6001963"/>
            <a:ext cx="5290458" cy="1118255"/>
          </a:xfrm>
          <a:prstGeom prst="rect">
            <a:avLst/>
          </a:prstGeom>
          <a:noFill/>
        </p:spPr>
        <p:txBody>
          <a:bodyPr wrap="square" rtlCol="0">
            <a:spAutoFit/>
          </a:bodyPr>
          <a:lstStyle/>
          <a:p>
            <a:pPr>
              <a:lnSpc>
                <a:spcPts val="2000"/>
              </a:lnSpc>
            </a:pP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移動時間＝移動距離</a:t>
            </a: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12.1km÷</a:t>
            </a:r>
            <a:r>
              <a:rPr lang="ja-JP" altLang="en-US" sz="1000" dirty="0">
                <a:latin typeface="Century" panose="02040604050505020304" pitchFamily="18" charset="0"/>
                <a:ea typeface="ＭＳ 明朝" panose="02020609040205080304" pitchFamily="17" charset="-128"/>
                <a:cs typeface="Times New Roman" panose="02020603050405020304" pitchFamily="18" charset="0"/>
              </a:rPr>
              <a:t>混雑</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時旅行速度</a:t>
            </a: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5.6km/h</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a:t>
            </a: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130min</a:t>
            </a:r>
          </a:p>
          <a:p>
            <a:pPr>
              <a:lnSpc>
                <a:spcPts val="2000"/>
              </a:lnSpc>
            </a:pP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移動距離</a:t>
            </a: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12.1km</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＝管路管理センターより最遠地（十三</a:t>
            </a: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C</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～東淀川区一津屋</a:t>
            </a: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2</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付近）</a:t>
            </a:r>
            <a:endPar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混雑時旅行速度</a:t>
            </a: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5.6km/h</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＝平成</a:t>
            </a:r>
            <a:r>
              <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rPr>
              <a:t>27</a:t>
            </a:r>
            <a:r>
              <a:rPr lang="ja-JP" altLang="en-US" sz="1000" dirty="0" smtClean="0">
                <a:latin typeface="Century" panose="02040604050505020304" pitchFamily="18" charset="0"/>
                <a:ea typeface="ＭＳ 明朝" panose="02020609040205080304" pitchFamily="17" charset="-128"/>
                <a:cs typeface="Times New Roman" panose="02020603050405020304" pitchFamily="18" charset="0"/>
              </a:rPr>
              <a:t>年度全国道路・街路交通情勢調査を参考</a:t>
            </a:r>
            <a:endPar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en-US" sz="10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sz="1000" dirty="0" smtClean="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904327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A5E26598-C5FE-432A-8960-BB1D1AC9B565}"/>
              </a:ext>
            </a:extLst>
          </p:cNvPr>
          <p:cNvGraphicFramePr>
            <a:graphicFrameLocks noGrp="1"/>
          </p:cNvGraphicFramePr>
          <p:nvPr/>
        </p:nvGraphicFramePr>
        <p:xfrm>
          <a:off x="396815" y="2066329"/>
          <a:ext cx="4433093" cy="3936219"/>
        </p:xfrm>
        <a:graphic>
          <a:graphicData uri="http://schemas.openxmlformats.org/drawingml/2006/table">
            <a:tbl>
              <a:tblPr firstRow="1" bandRow="1">
                <a:tableStyleId>{5C22544A-7EE6-4342-B048-85BDC9FD1C3A}</a:tableStyleId>
              </a:tblPr>
              <a:tblGrid>
                <a:gridCol w="1121093">
                  <a:extLst>
                    <a:ext uri="{9D8B030D-6E8A-4147-A177-3AD203B41FA5}">
                      <a16:colId xmlns:a16="http://schemas.microsoft.com/office/drawing/2014/main" val="4078843496"/>
                    </a:ext>
                  </a:extLst>
                </a:gridCol>
                <a:gridCol w="3312000">
                  <a:extLst>
                    <a:ext uri="{9D8B030D-6E8A-4147-A177-3AD203B41FA5}">
                      <a16:colId xmlns:a16="http://schemas.microsoft.com/office/drawing/2014/main" val="2775074863"/>
                    </a:ext>
                  </a:extLst>
                </a:gridCol>
              </a:tblGrid>
              <a:tr h="480219">
                <a:tc>
                  <a:txBody>
                    <a:bodyPr/>
                    <a:lstStyle/>
                    <a:p>
                      <a:pPr algn="ctr"/>
                      <a:r>
                        <a:rPr kumimoji="1" lang="ja-JP" altLang="en-US" sz="1600" dirty="0">
                          <a:solidFill>
                            <a:schemeClr val="tx1"/>
                          </a:solidFill>
                        </a:rPr>
                        <a:t>項　目</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600" dirty="0">
                          <a:solidFill>
                            <a:schemeClr val="tx1"/>
                          </a:solidFill>
                        </a:rPr>
                        <a:t>水質汚濁防止法　及び　下水道法</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5440358"/>
                  </a:ext>
                </a:extLst>
              </a:tr>
              <a:tr h="504000">
                <a:tc>
                  <a:txBody>
                    <a:bodyPr/>
                    <a:lstStyle/>
                    <a:p>
                      <a:pPr algn="ctr"/>
                      <a:r>
                        <a:rPr kumimoji="1" lang="en-US" altLang="ja-JP" sz="1400" dirty="0">
                          <a:solidFill>
                            <a:schemeClr val="tx1"/>
                          </a:solidFill>
                          <a:latin typeface="Century" panose="02040604050505020304" pitchFamily="18" charset="0"/>
                        </a:rPr>
                        <a:t>pH</a:t>
                      </a: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400" dirty="0">
                          <a:solidFill>
                            <a:schemeClr val="tx1"/>
                          </a:solidFill>
                          <a:latin typeface="Century" panose="02040604050505020304" pitchFamily="18" charset="0"/>
                        </a:rPr>
                        <a:t>5.8</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8.6</a:t>
                      </a: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680866"/>
                  </a:ext>
                </a:extLst>
              </a:tr>
              <a:tr h="504000">
                <a:tc>
                  <a:txBody>
                    <a:bodyPr/>
                    <a:lstStyle/>
                    <a:p>
                      <a:pPr algn="ctr"/>
                      <a:r>
                        <a:rPr kumimoji="1" lang="en-US" altLang="ja-JP" sz="1400" dirty="0">
                          <a:solidFill>
                            <a:schemeClr val="tx1"/>
                          </a:solidFill>
                          <a:latin typeface="Century" panose="02040604050505020304" pitchFamily="18" charset="0"/>
                        </a:rPr>
                        <a:t>SS</a:t>
                      </a: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40</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mg/L</a:t>
                      </a: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5716265"/>
                  </a:ext>
                </a:extLst>
              </a:tr>
              <a:tr h="648000">
                <a:tc>
                  <a:txBody>
                    <a:bodyPr/>
                    <a:lstStyle/>
                    <a:p>
                      <a:pPr algn="ctr"/>
                      <a:r>
                        <a:rPr kumimoji="1" lang="en-US" altLang="ja-JP" sz="1400" dirty="0">
                          <a:solidFill>
                            <a:schemeClr val="tx1"/>
                          </a:solidFill>
                          <a:latin typeface="Century" panose="02040604050505020304" pitchFamily="18" charset="0"/>
                        </a:rPr>
                        <a:t>BOD</a:t>
                      </a: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13</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mg/L</a:t>
                      </a:r>
                      <a:r>
                        <a:rPr kumimoji="1" lang="ja-JP" altLang="en-US" sz="1400" dirty="0">
                          <a:solidFill>
                            <a:schemeClr val="tx1"/>
                          </a:solidFill>
                          <a:latin typeface="Century" panose="02040604050505020304" pitchFamily="18" charset="0"/>
                        </a:rPr>
                        <a:t>　：　住之江・平野</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15</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mg/L</a:t>
                      </a:r>
                      <a:r>
                        <a:rPr kumimoji="1" lang="ja-JP" altLang="en-US" sz="1400" dirty="0">
                          <a:solidFill>
                            <a:schemeClr val="tx1"/>
                          </a:solidFill>
                          <a:latin typeface="Century" panose="02040604050505020304" pitchFamily="18" charset="0"/>
                        </a:rPr>
                        <a:t>　：　上記を除く</a:t>
                      </a:r>
                      <a:endParaRPr kumimoji="1" lang="en-US" altLang="ja-JP"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1505596"/>
                  </a:ext>
                </a:extLst>
              </a:tr>
              <a:tr h="648000">
                <a:tc>
                  <a:txBody>
                    <a:bodyPr/>
                    <a:lstStyle/>
                    <a:p>
                      <a:pPr algn="ctr"/>
                      <a:r>
                        <a:rPr kumimoji="1" lang="ja-JP" altLang="en-US" sz="1400" dirty="0" smtClean="0">
                          <a:solidFill>
                            <a:schemeClr val="tx1"/>
                          </a:solidFill>
                          <a:latin typeface="Century" panose="02040604050505020304" pitchFamily="18" charset="0"/>
                        </a:rPr>
                        <a:t>全窒素</a:t>
                      </a: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15</a:t>
                      </a: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mg/L</a:t>
                      </a:r>
                      <a:r>
                        <a:rPr kumimoji="1" lang="ja-JP" altLang="en-US" sz="1400" dirty="0" smtClean="0">
                          <a:solidFill>
                            <a:schemeClr val="tx1"/>
                          </a:solidFill>
                          <a:latin typeface="Century" panose="02040604050505020304" pitchFamily="18" charset="0"/>
                        </a:rPr>
                        <a:t>　：　今福</a:t>
                      </a:r>
                      <a:endParaRPr kumimoji="1" lang="en-US" altLang="ja-JP" sz="1400" dirty="0" smtClean="0">
                        <a:solidFill>
                          <a:schemeClr val="tx1"/>
                        </a:solidFill>
                        <a:latin typeface="Century" panose="02040604050505020304" pitchFamily="18" charset="0"/>
                      </a:endParaRPr>
                    </a:p>
                    <a:p>
                      <a:pPr algn="ctr"/>
                      <a:r>
                        <a:rPr kumimoji="1" lang="en-US" altLang="ja-JP" sz="1400" dirty="0" smtClean="0">
                          <a:solidFill>
                            <a:schemeClr val="tx1"/>
                          </a:solidFill>
                          <a:latin typeface="Century" panose="02040604050505020304" pitchFamily="18" charset="0"/>
                        </a:rPr>
                        <a:t>120</a:t>
                      </a: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60</a:t>
                      </a: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mg/L</a:t>
                      </a:r>
                      <a:r>
                        <a:rPr kumimoji="1" lang="ja-JP" altLang="en-US" sz="1400" dirty="0" smtClean="0">
                          <a:solidFill>
                            <a:schemeClr val="tx1"/>
                          </a:solidFill>
                          <a:latin typeface="Century" panose="02040604050505020304" pitchFamily="18" charset="0"/>
                        </a:rPr>
                        <a:t>　：　上記を除く</a:t>
                      </a:r>
                      <a:endParaRPr kumimoji="1" lang="en-US" altLang="ja-JP" sz="1400" dirty="0" smtClean="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2727631"/>
                  </a:ext>
                </a:extLst>
              </a:tr>
              <a:tr h="648000">
                <a:tc>
                  <a:txBody>
                    <a:bodyPr/>
                    <a:lstStyle/>
                    <a:p>
                      <a:pPr algn="ctr"/>
                      <a:r>
                        <a:rPr kumimoji="1" lang="ja-JP" altLang="en-US" sz="1400" dirty="0" smtClean="0">
                          <a:solidFill>
                            <a:schemeClr val="tx1"/>
                          </a:solidFill>
                          <a:latin typeface="Century" panose="02040604050505020304" pitchFamily="18" charset="0"/>
                        </a:rPr>
                        <a:t>全</a:t>
                      </a:r>
                      <a:r>
                        <a:rPr kumimoji="1" lang="ja-JP" altLang="en-US" sz="1400" dirty="0" err="1" smtClean="0">
                          <a:solidFill>
                            <a:schemeClr val="tx1"/>
                          </a:solidFill>
                          <a:latin typeface="Century" panose="02040604050505020304" pitchFamily="18" charset="0"/>
                        </a:rPr>
                        <a:t>りん</a:t>
                      </a:r>
                      <a:endParaRPr kumimoji="1" lang="ja-JP" altLang="en-US" sz="14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400" dirty="0" smtClean="0">
                          <a:solidFill>
                            <a:schemeClr val="tx1"/>
                          </a:solidFill>
                          <a:latin typeface="Century" panose="02040604050505020304" pitchFamily="18" charset="0"/>
                        </a:rPr>
                        <a:t>16</a:t>
                      </a: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8</a:t>
                      </a: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mg/L</a:t>
                      </a:r>
                      <a:r>
                        <a:rPr kumimoji="1" lang="ja-JP" altLang="en-US" sz="1400" dirty="0" smtClean="0">
                          <a:solidFill>
                            <a:schemeClr val="tx1"/>
                          </a:solidFill>
                          <a:latin typeface="Century" panose="02040604050505020304" pitchFamily="18" charset="0"/>
                        </a:rPr>
                        <a:t>　：　中浜・此花</a:t>
                      </a:r>
                      <a:endParaRPr kumimoji="1" lang="en-US" altLang="ja-JP" sz="1400" dirty="0" smtClean="0">
                        <a:solidFill>
                          <a:schemeClr val="tx1"/>
                        </a:solidFill>
                        <a:latin typeface="Century" panose="02040604050505020304" pitchFamily="18" charset="0"/>
                      </a:endParaRPr>
                    </a:p>
                    <a:p>
                      <a:pPr algn="ct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2</a:t>
                      </a: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mg/L</a:t>
                      </a:r>
                      <a:r>
                        <a:rPr kumimoji="1" lang="ja-JP" altLang="en-US" sz="1400" dirty="0" smtClean="0">
                          <a:solidFill>
                            <a:schemeClr val="tx1"/>
                          </a:solidFill>
                          <a:latin typeface="Century" panose="02040604050505020304" pitchFamily="18" charset="0"/>
                        </a:rPr>
                        <a:t>　：　上記を除く</a:t>
                      </a:r>
                      <a:endParaRPr kumimoji="1" lang="en-US" altLang="ja-JP" sz="1400" dirty="0" smtClean="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612927"/>
                  </a:ext>
                </a:extLst>
              </a:tr>
              <a:tr h="504000">
                <a:tc>
                  <a:txBody>
                    <a:bodyPr/>
                    <a:lstStyle/>
                    <a:p>
                      <a:pPr algn="ctr"/>
                      <a:r>
                        <a:rPr kumimoji="1" lang="ja-JP" altLang="en-US" sz="1400" dirty="0">
                          <a:solidFill>
                            <a:schemeClr val="tx1"/>
                          </a:solidFill>
                          <a:latin typeface="Century" panose="02040604050505020304" pitchFamily="18" charset="0"/>
                        </a:rPr>
                        <a:t>大腸菌群数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3000</a:t>
                      </a:r>
                      <a:r>
                        <a:rPr kumimoji="1" lang="ja-JP" altLang="en-US" sz="1400" dirty="0">
                          <a:solidFill>
                            <a:schemeClr val="tx1"/>
                          </a:solidFill>
                          <a:latin typeface="Century" panose="02040604050505020304" pitchFamily="18" charset="0"/>
                        </a:rPr>
                        <a:t>）個</a:t>
                      </a:r>
                      <a:r>
                        <a:rPr kumimoji="1" lang="en-US" altLang="ja-JP" sz="1400" dirty="0">
                          <a:solidFill>
                            <a:schemeClr val="tx1"/>
                          </a:solidFill>
                          <a:latin typeface="Century" panose="02040604050505020304" pitchFamily="18" charset="0"/>
                        </a:rPr>
                        <a:t>/cm</a:t>
                      </a:r>
                      <a:r>
                        <a:rPr kumimoji="1" lang="en-US" altLang="ja-JP" sz="1400" baseline="30000" dirty="0">
                          <a:solidFill>
                            <a:schemeClr val="tx1"/>
                          </a:solidFill>
                          <a:latin typeface="Century" panose="02040604050505020304" pitchFamily="18"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319080"/>
                  </a:ext>
                </a:extLst>
              </a:tr>
            </a:tbl>
          </a:graphicData>
        </a:graphic>
      </p:graphicFrame>
      <p:sp>
        <p:nvSpPr>
          <p:cNvPr id="10" name="タイトル 1">
            <a:extLst>
              <a:ext uri="{FF2B5EF4-FFF2-40B4-BE49-F238E27FC236}">
                <a16:creationId xmlns:a16="http://schemas.microsoft.com/office/drawing/2014/main" id="{37692D89-AC80-4075-BF52-4B9B3DBDABC6}"/>
              </a:ext>
            </a:extLst>
          </p:cNvPr>
          <p:cNvSpPr txBox="1">
            <a:spLocks/>
          </p:cNvSpPr>
          <p:nvPr/>
        </p:nvSpPr>
        <p:spPr>
          <a:xfrm>
            <a:off x="413413" y="6026525"/>
            <a:ext cx="1980029" cy="2862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ＭＳ ゴシック" panose="020B0609070205080204" pitchFamily="49" charset="-128"/>
                <a:ea typeface="ＭＳ ゴシック" panose="020B0609070205080204" pitchFamily="49" charset="-128"/>
              </a:rPr>
              <a:t>（　）内は日間平均値</a:t>
            </a:r>
          </a:p>
        </p:txBody>
      </p:sp>
      <p:sp>
        <p:nvSpPr>
          <p:cNvPr id="6" name="タイトル 1"/>
          <p:cNvSpPr txBox="1">
            <a:spLocks/>
          </p:cNvSpPr>
          <p:nvPr/>
        </p:nvSpPr>
        <p:spPr>
          <a:xfrm>
            <a:off x="320798" y="1200939"/>
            <a:ext cx="1733167" cy="3693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b="1" dirty="0" smtClean="0">
                <a:latin typeface="ＭＳ ゴシック" panose="020B0609070205080204" pitchFamily="49" charset="-128"/>
                <a:ea typeface="ＭＳ ゴシック" panose="020B0609070205080204" pitchFamily="49" charset="-128"/>
              </a:rPr>
              <a:t>【</a:t>
            </a:r>
            <a:r>
              <a:rPr lang="ja-JP" altLang="en-US" sz="2000" b="1" dirty="0" smtClean="0">
                <a:latin typeface="ＭＳ ゴシック" panose="020B0609070205080204" pitchFamily="49" charset="-128"/>
                <a:ea typeface="ＭＳ ゴシック" panose="020B0609070205080204" pitchFamily="49" charset="-128"/>
              </a:rPr>
              <a:t>要求水準</a:t>
            </a:r>
            <a:r>
              <a:rPr lang="en-US" altLang="ja-JP" sz="2000" b="1" dirty="0" smtClean="0">
                <a:latin typeface="ＭＳ ゴシック" panose="020B0609070205080204" pitchFamily="49" charset="-128"/>
                <a:ea typeface="ＭＳ ゴシック" panose="020B0609070205080204" pitchFamily="49" charset="-128"/>
              </a:rPr>
              <a:t>】</a:t>
            </a:r>
            <a:endParaRPr lang="ja-JP" altLang="en-US" sz="2000" b="1"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0" y="70198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下水処理場・抽水所</a:t>
            </a:r>
          </a:p>
        </p:txBody>
      </p:sp>
      <p:sp>
        <p:nvSpPr>
          <p:cNvPr id="2" name="正方形/長方形 1"/>
          <p:cNvSpPr/>
          <p:nvPr/>
        </p:nvSpPr>
        <p:spPr>
          <a:xfrm>
            <a:off x="609798" y="1580653"/>
            <a:ext cx="7619801" cy="369332"/>
          </a:xfrm>
          <a:prstGeom prst="rect">
            <a:avLst/>
          </a:prstGeom>
        </p:spPr>
        <p:txBody>
          <a:bodyPr wrap="square">
            <a:spAutoFit/>
          </a:bodyPr>
          <a:lstStyle/>
          <a:p>
            <a:r>
              <a:rPr lang="ja-JP" altLang="en-US" b="1" dirty="0">
                <a:latin typeface="ＭＳ ゴシック" panose="020B0609070205080204" pitchFamily="49" charset="-128"/>
                <a:ea typeface="ＭＳ ゴシック" panose="020B0609070205080204" pitchFamily="49" charset="-128"/>
              </a:rPr>
              <a:t>・水質汚濁防止法及び下水道法に定める基準により設定</a:t>
            </a:r>
            <a:endParaRPr lang="ja-JP" altLang="en-US" dirty="0"/>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包括委託における要求水準と評価基準</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fld id="{36EC18DB-A5DF-4E0E-B815-FCD04A2C4B2C}" type="slidenum">
              <a:rPr kumimoji="1" lang="ja-JP" altLang="en-US" smtClean="0"/>
              <a:t>14</a:t>
            </a:fld>
            <a:endParaRPr kumimoji="1" lang="ja-JP" altLang="en-US" dirty="0"/>
          </a:p>
        </p:txBody>
      </p:sp>
      <p:sp>
        <p:nvSpPr>
          <p:cNvPr id="3" name="正方形/長方形 2">
            <a:extLst>
              <a:ext uri="{FF2B5EF4-FFF2-40B4-BE49-F238E27FC236}">
                <a16:creationId xmlns:a16="http://schemas.microsoft.com/office/drawing/2014/main" id="{DC12FB7E-360C-B0BB-09BD-18985126E28A}"/>
              </a:ext>
            </a:extLst>
          </p:cNvPr>
          <p:cNvSpPr/>
          <p:nvPr/>
        </p:nvSpPr>
        <p:spPr>
          <a:xfrm>
            <a:off x="4972124" y="2153273"/>
            <a:ext cx="4819576" cy="738664"/>
          </a:xfrm>
          <a:prstGeom prst="rect">
            <a:avLst/>
          </a:prstGeom>
        </p:spPr>
        <p:txBody>
          <a:bodyPr wrap="square">
            <a:spAutoFit/>
          </a:bodyPr>
          <a:lstStyle/>
          <a:p>
            <a:r>
              <a:rPr lang="en-US" altLang="ja-JP" sz="1400" dirty="0">
                <a:latin typeface="Century" panose="02040604050505020304" pitchFamily="18" charset="0"/>
                <a:ea typeface="ＭＳ ゴシック" panose="020B0609070205080204" pitchFamily="49" charset="-128"/>
              </a:rPr>
              <a:t>SS</a:t>
            </a:r>
            <a:r>
              <a:rPr lang="ja-JP" altLang="en-US" sz="1400" dirty="0">
                <a:latin typeface="Century" panose="02040604050505020304" pitchFamily="18" charset="0"/>
                <a:ea typeface="ＭＳ ゴシック" panose="020B0609070205080204" pitchFamily="49" charset="-128"/>
              </a:rPr>
              <a:t>　</a:t>
            </a:r>
            <a:r>
              <a:rPr lang="ja-JP" altLang="en-US" sz="1400" dirty="0" smtClean="0">
                <a:latin typeface="Century" panose="02040604050505020304" pitchFamily="18" charset="0"/>
                <a:ea typeface="ＭＳ ゴシック" panose="020B0609070205080204" pitchFamily="49" charset="-128"/>
              </a:rPr>
              <a:t>   ：</a:t>
            </a:r>
            <a:r>
              <a:rPr lang="ja-JP" altLang="en-US" sz="1400" dirty="0">
                <a:latin typeface="Century" panose="02040604050505020304" pitchFamily="18" charset="0"/>
                <a:ea typeface="ＭＳ ゴシック" panose="020B0609070205080204" pitchFamily="49" charset="-128"/>
              </a:rPr>
              <a:t>水に溶けずに浮遊している物質の量（</a:t>
            </a:r>
            <a:r>
              <a:rPr lang="ja-JP" altLang="en-US" sz="1400" dirty="0" smtClean="0">
                <a:latin typeface="Century" panose="02040604050505020304" pitchFamily="18" charset="0"/>
                <a:ea typeface="ＭＳ ゴシック" panose="020B0609070205080204" pitchFamily="49" charset="-128"/>
              </a:rPr>
              <a:t>浮遊物質</a:t>
            </a:r>
            <a:endParaRPr lang="en-US" altLang="ja-JP" sz="1400" dirty="0" smtClean="0">
              <a:latin typeface="Century" panose="02040604050505020304" pitchFamily="18" charset="0"/>
              <a:ea typeface="ＭＳ ゴシック" panose="020B0609070205080204" pitchFamily="49" charset="-128"/>
            </a:endParaRPr>
          </a:p>
          <a:p>
            <a:r>
              <a:rPr lang="en-US" altLang="ja-JP" sz="1400" dirty="0">
                <a:latin typeface="Century" panose="02040604050505020304" pitchFamily="18" charset="0"/>
                <a:ea typeface="ＭＳ ゴシック" panose="020B0609070205080204" pitchFamily="49" charset="-128"/>
              </a:rPr>
              <a:t> </a:t>
            </a:r>
            <a:r>
              <a:rPr lang="en-US" altLang="ja-JP" sz="1400" dirty="0" smtClean="0">
                <a:latin typeface="Century" panose="02040604050505020304" pitchFamily="18" charset="0"/>
                <a:ea typeface="ＭＳ ゴシック" panose="020B0609070205080204" pitchFamily="49" charset="-128"/>
              </a:rPr>
              <a:t>              </a:t>
            </a:r>
            <a:r>
              <a:rPr lang="ja-JP" altLang="en-US" sz="1400" dirty="0" smtClean="0">
                <a:latin typeface="Century" panose="02040604050505020304" pitchFamily="18" charset="0"/>
                <a:ea typeface="ＭＳ ゴシック" panose="020B0609070205080204" pitchFamily="49" charset="-128"/>
              </a:rPr>
              <a:t>量</a:t>
            </a:r>
            <a:r>
              <a:rPr lang="ja-JP" altLang="en-US" sz="1400" dirty="0">
                <a:latin typeface="Century" panose="02040604050505020304" pitchFamily="18" charset="0"/>
                <a:ea typeface="ＭＳ ゴシック" panose="020B0609070205080204" pitchFamily="49" charset="-128"/>
              </a:rPr>
              <a:t>）を表しており、汚れがひどい</a:t>
            </a:r>
            <a:r>
              <a:rPr lang="ja-JP" altLang="en-US" sz="1400" dirty="0" smtClean="0">
                <a:latin typeface="Century" panose="02040604050505020304" pitchFamily="18" charset="0"/>
                <a:ea typeface="ＭＳ ゴシック" panose="020B0609070205080204" pitchFamily="49" charset="-128"/>
              </a:rPr>
              <a:t>ほど値</a:t>
            </a:r>
            <a:r>
              <a:rPr lang="ja-JP" altLang="en-US" sz="1400" dirty="0">
                <a:latin typeface="Century" panose="02040604050505020304" pitchFamily="18" charset="0"/>
                <a:ea typeface="ＭＳ ゴシック" panose="020B0609070205080204" pitchFamily="49" charset="-128"/>
              </a:rPr>
              <a:t>が大</a:t>
            </a:r>
            <a:r>
              <a:rPr lang="ja-JP" altLang="en-US" sz="1400" dirty="0" smtClean="0">
                <a:latin typeface="Century" panose="02040604050505020304" pitchFamily="18" charset="0"/>
                <a:ea typeface="ＭＳ ゴシック" panose="020B0609070205080204" pitchFamily="49" charset="-128"/>
              </a:rPr>
              <a:t>き</a:t>
            </a:r>
            <a:endParaRPr lang="en-US" altLang="ja-JP" sz="1400" dirty="0" smtClean="0">
              <a:latin typeface="Century" panose="02040604050505020304" pitchFamily="18" charset="0"/>
              <a:ea typeface="ＭＳ ゴシック" panose="020B0609070205080204" pitchFamily="49" charset="-128"/>
            </a:endParaRPr>
          </a:p>
          <a:p>
            <a:r>
              <a:rPr lang="en-US" altLang="ja-JP" sz="1400" dirty="0">
                <a:latin typeface="Century" panose="02040604050505020304" pitchFamily="18" charset="0"/>
                <a:ea typeface="ＭＳ ゴシック" panose="020B0609070205080204" pitchFamily="49" charset="-128"/>
              </a:rPr>
              <a:t> </a:t>
            </a:r>
            <a:r>
              <a:rPr lang="en-US" altLang="ja-JP" sz="1400" dirty="0" smtClean="0">
                <a:latin typeface="Century" panose="02040604050505020304" pitchFamily="18" charset="0"/>
                <a:ea typeface="ＭＳ ゴシック" panose="020B0609070205080204" pitchFamily="49" charset="-128"/>
              </a:rPr>
              <a:t>              </a:t>
            </a:r>
            <a:r>
              <a:rPr lang="ja-JP" altLang="en-US" sz="1400" dirty="0" smtClean="0">
                <a:latin typeface="Century" panose="02040604050505020304" pitchFamily="18" charset="0"/>
                <a:ea typeface="ＭＳ ゴシック" panose="020B0609070205080204" pitchFamily="49" charset="-128"/>
              </a:rPr>
              <a:t>く</a:t>
            </a:r>
            <a:r>
              <a:rPr lang="ja-JP" altLang="en-US" sz="1400" dirty="0">
                <a:latin typeface="Century" panose="02040604050505020304" pitchFamily="18" charset="0"/>
                <a:ea typeface="ＭＳ ゴシック" panose="020B0609070205080204" pitchFamily="49" charset="-128"/>
              </a:rPr>
              <a:t>なる</a:t>
            </a:r>
            <a:r>
              <a:rPr lang="ja-JP" altLang="en-US" sz="1400" dirty="0" smtClean="0">
                <a:latin typeface="Century" panose="02040604050505020304" pitchFamily="18" charset="0"/>
                <a:ea typeface="ＭＳ ゴシック" panose="020B0609070205080204" pitchFamily="49" charset="-128"/>
              </a:rPr>
              <a:t>。</a:t>
            </a:r>
            <a:endParaRPr lang="en-US" altLang="ja-JP" sz="1400" dirty="0">
              <a:latin typeface="Century" panose="02040604050505020304" pitchFamily="18" charset="0"/>
              <a:ea typeface="ＭＳ ゴシック" panose="020B0609070205080204" pitchFamily="49" charset="-128"/>
            </a:endParaRPr>
          </a:p>
        </p:txBody>
      </p:sp>
      <p:sp>
        <p:nvSpPr>
          <p:cNvPr id="11" name="正方形/長方形 10">
            <a:extLst>
              <a:ext uri="{FF2B5EF4-FFF2-40B4-BE49-F238E27FC236}">
                <a16:creationId xmlns:a16="http://schemas.microsoft.com/office/drawing/2014/main" id="{36164463-0A73-5681-BEAB-0AA271096834}"/>
              </a:ext>
            </a:extLst>
          </p:cNvPr>
          <p:cNvSpPr/>
          <p:nvPr/>
        </p:nvSpPr>
        <p:spPr>
          <a:xfrm>
            <a:off x="4972124" y="3880757"/>
            <a:ext cx="4819576" cy="1169551"/>
          </a:xfrm>
          <a:prstGeom prst="rect">
            <a:avLst/>
          </a:prstGeom>
        </p:spPr>
        <p:txBody>
          <a:bodyPr wrap="square">
            <a:spAutoFit/>
          </a:bodyPr>
          <a:lstStyle/>
          <a:p>
            <a:r>
              <a:rPr lang="ja-JP" altLang="en-US" sz="1400" dirty="0">
                <a:latin typeface="Century" panose="02040604050505020304" pitchFamily="18" charset="0"/>
                <a:ea typeface="ＭＳ ゴシック" panose="020B0609070205080204" pitchFamily="49" charset="-128"/>
              </a:rPr>
              <a:t>全窒素：無機性窒素（アンモニア性窒素・亜硝酸性窒素・</a:t>
            </a:r>
            <a:endParaRPr lang="en-US" altLang="ja-JP" sz="1400" dirty="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硝酸性窒素）および有機性窒素（タンパク質等の</a:t>
            </a:r>
            <a:endParaRPr lang="en-US" altLang="ja-JP" sz="1400" dirty="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有機化合物中の窒素）の総量を表しており、富栄</a:t>
            </a:r>
            <a:endParaRPr lang="en-US" altLang="ja-JP" sz="1400" dirty="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養化（赤潮等）の原因物質とされ、値が大きいほ</a:t>
            </a:r>
            <a:endParaRPr lang="en-US" altLang="ja-JP" sz="1400" dirty="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ど富栄養化状態にある。</a:t>
            </a:r>
            <a:endParaRPr lang="en-US" altLang="ja-JP" sz="1400" dirty="0">
              <a:latin typeface="Century" panose="02040604050505020304" pitchFamily="18" charset="0"/>
              <a:ea typeface="ＭＳ ゴシック" panose="020B0609070205080204" pitchFamily="49" charset="-128"/>
            </a:endParaRPr>
          </a:p>
        </p:txBody>
      </p:sp>
      <p:sp>
        <p:nvSpPr>
          <p:cNvPr id="12" name="正方形/長方形 11">
            <a:extLst>
              <a:ext uri="{FF2B5EF4-FFF2-40B4-BE49-F238E27FC236}">
                <a16:creationId xmlns:a16="http://schemas.microsoft.com/office/drawing/2014/main" id="{F2213FFB-1EDE-3930-64D3-BA70C7FA6360}"/>
              </a:ext>
            </a:extLst>
          </p:cNvPr>
          <p:cNvSpPr/>
          <p:nvPr/>
        </p:nvSpPr>
        <p:spPr>
          <a:xfrm>
            <a:off x="4972124" y="5080907"/>
            <a:ext cx="4819576" cy="1169551"/>
          </a:xfrm>
          <a:prstGeom prst="rect">
            <a:avLst/>
          </a:prstGeom>
        </p:spPr>
        <p:txBody>
          <a:bodyPr wrap="square">
            <a:spAutoFit/>
          </a:bodyPr>
          <a:lstStyle/>
          <a:p>
            <a:r>
              <a:rPr lang="ja-JP" altLang="en-US" sz="1400" dirty="0">
                <a:latin typeface="Century" panose="02040604050505020304" pitchFamily="18" charset="0"/>
                <a:ea typeface="ＭＳ ゴシック" panose="020B0609070205080204" pitchFamily="49" charset="-128"/>
              </a:rPr>
              <a:t>全りん：無機性りん（オルトりん酸塩・メタりん酸塩等）</a:t>
            </a:r>
            <a:endParaRPr lang="en-US" altLang="ja-JP" sz="1400" dirty="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および有機性りん（りん脂質等の有機化合物中の</a:t>
            </a:r>
            <a:endParaRPr lang="en-US" altLang="ja-JP" sz="1400" dirty="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りん）の総量を表しており、全窒素とともに富栄</a:t>
            </a:r>
            <a:endParaRPr lang="en-US" altLang="ja-JP" sz="1400" dirty="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養化（赤潮等）の原因物質とされ、値が大きいほ</a:t>
            </a:r>
            <a:endParaRPr lang="en-US" altLang="ja-JP" sz="1400" dirty="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ど富栄養化状態にある。</a:t>
            </a:r>
            <a:endParaRPr lang="en-US" altLang="ja-JP" sz="1400" dirty="0">
              <a:latin typeface="Century" panose="02040604050505020304" pitchFamily="18" charset="0"/>
              <a:ea typeface="ＭＳ ゴシック" panose="020B0609070205080204" pitchFamily="49" charset="-128"/>
            </a:endParaRPr>
          </a:p>
        </p:txBody>
      </p:sp>
      <p:sp>
        <p:nvSpPr>
          <p:cNvPr id="15" name="正方形/長方形 14">
            <a:extLst>
              <a:ext uri="{FF2B5EF4-FFF2-40B4-BE49-F238E27FC236}">
                <a16:creationId xmlns:a16="http://schemas.microsoft.com/office/drawing/2014/main" id="{DC12FB7E-360C-B0BB-09BD-18985126E28A}"/>
              </a:ext>
            </a:extLst>
          </p:cNvPr>
          <p:cNvSpPr/>
          <p:nvPr/>
        </p:nvSpPr>
        <p:spPr>
          <a:xfrm>
            <a:off x="4972124" y="2910715"/>
            <a:ext cx="4819576" cy="954107"/>
          </a:xfrm>
          <a:prstGeom prst="rect">
            <a:avLst/>
          </a:prstGeom>
        </p:spPr>
        <p:txBody>
          <a:bodyPr wrap="square">
            <a:spAutoFit/>
          </a:bodyPr>
          <a:lstStyle/>
          <a:p>
            <a:r>
              <a:rPr lang="en-US" altLang="ja-JP" sz="1400" dirty="0" smtClean="0">
                <a:latin typeface="Century" panose="02040604050505020304" pitchFamily="18" charset="0"/>
                <a:ea typeface="ＭＳ ゴシック" panose="020B0609070205080204" pitchFamily="49" charset="-128"/>
              </a:rPr>
              <a:t>BOD</a:t>
            </a:r>
            <a:r>
              <a:rPr lang="ja-JP" altLang="en-US" sz="1400" dirty="0">
                <a:latin typeface="Century" panose="02040604050505020304" pitchFamily="18" charset="0"/>
                <a:ea typeface="ＭＳ ゴシック" panose="020B0609070205080204" pitchFamily="49" charset="-128"/>
              </a:rPr>
              <a:t> </a:t>
            </a:r>
            <a:r>
              <a:rPr lang="ja-JP" altLang="en-US" sz="1400" dirty="0" smtClean="0">
                <a:latin typeface="Century" panose="02040604050505020304" pitchFamily="18" charset="0"/>
                <a:ea typeface="ＭＳ ゴシック" panose="020B0609070205080204" pitchFamily="49" charset="-128"/>
              </a:rPr>
              <a:t> ：</a:t>
            </a:r>
            <a:r>
              <a:rPr lang="ja-JP" altLang="en-US" sz="1400" dirty="0">
                <a:latin typeface="Century" panose="02040604050505020304" pitchFamily="18" charset="0"/>
                <a:ea typeface="ＭＳ ゴシック" panose="020B0609070205080204" pitchFamily="49" charset="-128"/>
              </a:rPr>
              <a:t>水中の有機物（汚れ）などを微生物が分解</a:t>
            </a:r>
            <a:r>
              <a:rPr lang="ja-JP" altLang="en-US" sz="1400" dirty="0" smtClean="0">
                <a:latin typeface="Century" panose="02040604050505020304" pitchFamily="18" charset="0"/>
                <a:ea typeface="ＭＳ ゴシック" panose="020B0609070205080204" pitchFamily="49" charset="-128"/>
              </a:rPr>
              <a:t>する</a:t>
            </a:r>
            <a:endParaRPr lang="en-US" altLang="ja-JP" sz="1400" dirty="0" smtClean="0">
              <a:latin typeface="Century" panose="02040604050505020304" pitchFamily="18" charset="0"/>
              <a:ea typeface="ＭＳ ゴシック" panose="020B0609070205080204" pitchFamily="49" charset="-128"/>
            </a:endParaRPr>
          </a:p>
          <a:p>
            <a:r>
              <a:rPr lang="ja-JP" altLang="en-US" sz="1400" dirty="0">
                <a:latin typeface="Century" panose="02040604050505020304" pitchFamily="18" charset="0"/>
                <a:ea typeface="ＭＳ ゴシック" panose="020B0609070205080204" pitchFamily="49" charset="-128"/>
              </a:rPr>
              <a:t>　</a:t>
            </a:r>
            <a:r>
              <a:rPr lang="ja-JP" altLang="en-US" sz="1400" dirty="0" smtClean="0">
                <a:latin typeface="Century" panose="02040604050505020304" pitchFamily="18" charset="0"/>
                <a:ea typeface="ＭＳ ゴシック" panose="020B0609070205080204" pitchFamily="49" charset="-128"/>
              </a:rPr>
              <a:t>　　</a:t>
            </a:r>
            <a:r>
              <a:rPr lang="ja-JP" altLang="en-US" sz="1400" dirty="0">
                <a:latin typeface="Century" panose="02040604050505020304" pitchFamily="18" charset="0"/>
                <a:ea typeface="ＭＳ ゴシック" panose="020B0609070205080204" pitchFamily="49" charset="-128"/>
              </a:rPr>
              <a:t> </a:t>
            </a:r>
            <a:r>
              <a:rPr lang="ja-JP" altLang="en-US" sz="1400" dirty="0" smtClean="0">
                <a:latin typeface="Century" panose="02040604050505020304" pitchFamily="18" charset="0"/>
                <a:ea typeface="ＭＳ ゴシック" panose="020B0609070205080204" pitchFamily="49" charset="-128"/>
              </a:rPr>
              <a:t>  とき</a:t>
            </a:r>
            <a:r>
              <a:rPr lang="ja-JP" altLang="en-US" sz="1400" dirty="0">
                <a:latin typeface="Century" panose="02040604050505020304" pitchFamily="18" charset="0"/>
                <a:ea typeface="ＭＳ ゴシック" panose="020B0609070205080204" pitchFamily="49" charset="-128"/>
              </a:rPr>
              <a:t>に必要な酸素量（生物化学的酸素要求量</a:t>
            </a:r>
            <a:r>
              <a:rPr lang="ja-JP" altLang="en-US" sz="1400" dirty="0" smtClean="0">
                <a:latin typeface="Century" panose="02040604050505020304" pitchFamily="18" charset="0"/>
                <a:ea typeface="ＭＳ ゴシック" panose="020B0609070205080204" pitchFamily="49" charset="-128"/>
              </a:rPr>
              <a:t>）</a:t>
            </a:r>
            <a:endParaRPr lang="en-US" altLang="ja-JP" sz="1400" dirty="0" smtClean="0">
              <a:latin typeface="Century" panose="02040604050505020304" pitchFamily="18" charset="0"/>
              <a:ea typeface="ＭＳ ゴシック" panose="020B0609070205080204" pitchFamily="49" charset="-128"/>
            </a:endParaRPr>
          </a:p>
          <a:p>
            <a:r>
              <a:rPr lang="en-US" altLang="ja-JP" sz="1400" dirty="0">
                <a:latin typeface="Century" panose="02040604050505020304" pitchFamily="18" charset="0"/>
                <a:ea typeface="ＭＳ ゴシック" panose="020B0609070205080204" pitchFamily="49" charset="-128"/>
              </a:rPr>
              <a:t> </a:t>
            </a:r>
            <a:r>
              <a:rPr lang="en-US" altLang="ja-JP" sz="1400" dirty="0" smtClean="0">
                <a:latin typeface="Century" panose="02040604050505020304" pitchFamily="18" charset="0"/>
                <a:ea typeface="ＭＳ ゴシック" panose="020B0609070205080204" pitchFamily="49" charset="-128"/>
              </a:rPr>
              <a:t>             </a:t>
            </a:r>
            <a:r>
              <a:rPr lang="ja-JP" altLang="en-US" sz="1400" dirty="0" smtClean="0">
                <a:latin typeface="Century" panose="02040604050505020304" pitchFamily="18" charset="0"/>
                <a:ea typeface="ＭＳ ゴシック" panose="020B0609070205080204" pitchFamily="49" charset="-128"/>
              </a:rPr>
              <a:t>を表しており</a:t>
            </a:r>
            <a:r>
              <a:rPr lang="ja-JP" altLang="en-US" sz="1400" dirty="0">
                <a:latin typeface="Century" panose="02040604050505020304" pitchFamily="18" charset="0"/>
                <a:ea typeface="ＭＳ ゴシック" panose="020B0609070205080204" pitchFamily="49" charset="-128"/>
              </a:rPr>
              <a:t>、汚れがひどいほど多くの酸素</a:t>
            </a:r>
            <a:r>
              <a:rPr lang="ja-JP" altLang="en-US" sz="1400" dirty="0" smtClean="0">
                <a:latin typeface="Century" panose="02040604050505020304" pitchFamily="18" charset="0"/>
                <a:ea typeface="ＭＳ ゴシック" panose="020B0609070205080204" pitchFamily="49" charset="-128"/>
              </a:rPr>
              <a:t>を</a:t>
            </a:r>
            <a:endParaRPr lang="en-US" altLang="ja-JP" sz="1400" dirty="0" smtClean="0">
              <a:latin typeface="Century" panose="02040604050505020304" pitchFamily="18" charset="0"/>
              <a:ea typeface="ＭＳ ゴシック" panose="020B0609070205080204" pitchFamily="49" charset="-128"/>
            </a:endParaRPr>
          </a:p>
          <a:p>
            <a:r>
              <a:rPr lang="en-US" altLang="ja-JP" sz="1400" dirty="0">
                <a:latin typeface="Century" panose="02040604050505020304" pitchFamily="18" charset="0"/>
                <a:ea typeface="ＭＳ ゴシック" panose="020B0609070205080204" pitchFamily="49" charset="-128"/>
              </a:rPr>
              <a:t> </a:t>
            </a:r>
            <a:r>
              <a:rPr lang="en-US" altLang="ja-JP" sz="1400" dirty="0" smtClean="0">
                <a:latin typeface="Century" panose="02040604050505020304" pitchFamily="18" charset="0"/>
                <a:ea typeface="ＭＳ ゴシック" panose="020B0609070205080204" pitchFamily="49" charset="-128"/>
              </a:rPr>
              <a:t>             </a:t>
            </a:r>
            <a:r>
              <a:rPr lang="ja-JP" altLang="en-US" sz="1400" dirty="0" smtClean="0">
                <a:latin typeface="Century" panose="02040604050505020304" pitchFamily="18" charset="0"/>
                <a:ea typeface="ＭＳ ゴシック" panose="020B0609070205080204" pitchFamily="49" charset="-128"/>
              </a:rPr>
              <a:t>必要</a:t>
            </a:r>
            <a:r>
              <a:rPr lang="ja-JP" altLang="en-US" sz="1400" dirty="0">
                <a:latin typeface="Century" panose="02040604050505020304" pitchFamily="18" charset="0"/>
                <a:ea typeface="ＭＳ ゴシック" panose="020B0609070205080204" pitchFamily="49" charset="-128"/>
              </a:rPr>
              <a:t>とするため、値が大きく</a:t>
            </a:r>
            <a:r>
              <a:rPr lang="ja-JP" altLang="en-US" sz="1400" dirty="0" smtClean="0">
                <a:latin typeface="Century" panose="02040604050505020304" pitchFamily="18" charset="0"/>
                <a:ea typeface="ＭＳ ゴシック" panose="020B0609070205080204" pitchFamily="49" charset="-128"/>
              </a:rPr>
              <a:t>なる。</a:t>
            </a:r>
            <a:endParaRPr lang="ja-JP" altLang="en-US" sz="1400" dirty="0">
              <a:latin typeface="Century" panose="02040604050505020304" pitchFamily="18" charset="0"/>
            </a:endParaRPr>
          </a:p>
        </p:txBody>
      </p:sp>
    </p:spTree>
    <p:extLst>
      <p:ext uri="{BB962C8B-B14F-4D97-AF65-F5344CB8AC3E}">
        <p14:creationId xmlns:p14="http://schemas.microsoft.com/office/powerpoint/2010/main" val="1379484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A5E26598-C5FE-432A-8960-BB1D1AC9B565}"/>
              </a:ext>
            </a:extLst>
          </p:cNvPr>
          <p:cNvGraphicFramePr>
            <a:graphicFrameLocks noGrp="1"/>
          </p:cNvGraphicFramePr>
          <p:nvPr>
            <p:extLst/>
          </p:nvPr>
        </p:nvGraphicFramePr>
        <p:xfrm>
          <a:off x="1219578" y="2187425"/>
          <a:ext cx="3600000" cy="4499996"/>
        </p:xfrm>
        <a:graphic>
          <a:graphicData uri="http://schemas.openxmlformats.org/drawingml/2006/table">
            <a:tbl>
              <a:tblPr firstRow="1" bandRow="1">
                <a:tableStyleId>{5C22544A-7EE6-4342-B048-85BDC9FD1C3A}</a:tableStyleId>
              </a:tblPr>
              <a:tblGrid>
                <a:gridCol w="955007">
                  <a:extLst>
                    <a:ext uri="{9D8B030D-6E8A-4147-A177-3AD203B41FA5}">
                      <a16:colId xmlns:a16="http://schemas.microsoft.com/office/drawing/2014/main" val="4078843496"/>
                    </a:ext>
                  </a:extLst>
                </a:gridCol>
                <a:gridCol w="839945">
                  <a:extLst>
                    <a:ext uri="{9D8B030D-6E8A-4147-A177-3AD203B41FA5}">
                      <a16:colId xmlns:a16="http://schemas.microsoft.com/office/drawing/2014/main" val="2775074863"/>
                    </a:ext>
                  </a:extLst>
                </a:gridCol>
                <a:gridCol w="955007">
                  <a:extLst>
                    <a:ext uri="{9D8B030D-6E8A-4147-A177-3AD203B41FA5}">
                      <a16:colId xmlns:a16="http://schemas.microsoft.com/office/drawing/2014/main" val="1152814723"/>
                    </a:ext>
                  </a:extLst>
                </a:gridCol>
                <a:gridCol w="850041">
                  <a:extLst>
                    <a:ext uri="{9D8B030D-6E8A-4147-A177-3AD203B41FA5}">
                      <a16:colId xmlns:a16="http://schemas.microsoft.com/office/drawing/2014/main" val="1775372711"/>
                    </a:ext>
                  </a:extLst>
                </a:gridCol>
              </a:tblGrid>
              <a:tr h="312476">
                <a:tc>
                  <a:txBody>
                    <a:bodyPr/>
                    <a:lstStyle/>
                    <a:p>
                      <a:pPr algn="ctr"/>
                      <a:r>
                        <a:rPr kumimoji="1" lang="ja-JP" altLang="en-US" sz="1400" dirty="0">
                          <a:solidFill>
                            <a:schemeClr val="tx1"/>
                          </a:solidFill>
                        </a:rPr>
                        <a:t>処理場</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400" dirty="0">
                          <a:solidFill>
                            <a:schemeClr val="tx1"/>
                          </a:solidFill>
                          <a:latin typeface="Century" panose="02040604050505020304" pitchFamily="18" charset="0"/>
                        </a:rPr>
                        <a:t>COD</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dirty="0">
                          <a:solidFill>
                            <a:schemeClr val="tx1"/>
                          </a:solidFill>
                          <a:latin typeface="Century" panose="02040604050505020304" pitchFamily="18" charset="0"/>
                        </a:rPr>
                        <a:t>全窒素</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dirty="0">
                          <a:solidFill>
                            <a:schemeClr val="tx1"/>
                          </a:solidFill>
                          <a:latin typeface="Century" panose="02040604050505020304" pitchFamily="18" charset="0"/>
                        </a:rPr>
                        <a:t>全りん</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5440358"/>
                  </a:ext>
                </a:extLst>
              </a:tr>
              <a:tr h="348960">
                <a:tc>
                  <a:txBody>
                    <a:bodyPr/>
                    <a:lstStyle/>
                    <a:p>
                      <a:pPr algn="ctr"/>
                      <a:r>
                        <a:rPr kumimoji="1" lang="ja-JP" altLang="en-US" sz="1400" dirty="0">
                          <a:solidFill>
                            <a:schemeClr val="tx1"/>
                          </a:solidFill>
                          <a:latin typeface="Century" panose="02040604050505020304" pitchFamily="18" charset="0"/>
                        </a:rPr>
                        <a:t>津守</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400" dirty="0">
                          <a:solidFill>
                            <a:schemeClr val="tx1"/>
                          </a:solidFill>
                          <a:latin typeface="Century" panose="02040604050505020304" pitchFamily="18" charset="0"/>
                        </a:rPr>
                        <a:t>6,300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7,875</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315</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680866"/>
                  </a:ext>
                </a:extLst>
              </a:tr>
              <a:tr h="348960">
                <a:tc>
                  <a:txBody>
                    <a:bodyPr/>
                    <a:lstStyle/>
                    <a:p>
                      <a:pPr algn="ctr"/>
                      <a:r>
                        <a:rPr kumimoji="1" lang="ja-JP" altLang="en-US" sz="1400" dirty="0">
                          <a:solidFill>
                            <a:schemeClr val="tx1"/>
                          </a:solidFill>
                          <a:latin typeface="Century" panose="02040604050505020304" pitchFamily="18" charset="0"/>
                        </a:rPr>
                        <a:t>海老江</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3,700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4,625</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185</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5716265"/>
                  </a:ext>
                </a:extLst>
              </a:tr>
              <a:tr h="348960">
                <a:tc>
                  <a:txBody>
                    <a:bodyPr/>
                    <a:lstStyle/>
                    <a:p>
                      <a:pPr algn="ctr"/>
                      <a:r>
                        <a:rPr kumimoji="1" lang="ja-JP" altLang="en-US" sz="1400" dirty="0">
                          <a:solidFill>
                            <a:schemeClr val="tx1"/>
                          </a:solidFill>
                          <a:latin typeface="Century" panose="02040604050505020304" pitchFamily="18" charset="0"/>
                        </a:rPr>
                        <a:t>中浜</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5,100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6,375</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510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1505596"/>
                  </a:ext>
                </a:extLst>
              </a:tr>
              <a:tr h="348960">
                <a:tc>
                  <a:txBody>
                    <a:bodyPr/>
                    <a:lstStyle/>
                    <a:p>
                      <a:pPr algn="ctr"/>
                      <a:r>
                        <a:rPr kumimoji="1" lang="ja-JP" altLang="en-US" sz="1400" dirty="0">
                          <a:solidFill>
                            <a:schemeClr val="tx1"/>
                          </a:solidFill>
                          <a:latin typeface="Century" panose="02040604050505020304" pitchFamily="18" charset="0"/>
                        </a:rPr>
                        <a:t>市岡</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2,200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2,750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110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319080"/>
                  </a:ext>
                </a:extLst>
              </a:tr>
              <a:tr h="348960">
                <a:tc>
                  <a:txBody>
                    <a:bodyPr/>
                    <a:lstStyle/>
                    <a:p>
                      <a:pPr algn="ctr"/>
                      <a:r>
                        <a:rPr kumimoji="1" lang="ja-JP" altLang="en-US" sz="1400" dirty="0">
                          <a:solidFill>
                            <a:schemeClr val="tx1"/>
                          </a:solidFill>
                          <a:latin typeface="Century" panose="02040604050505020304" pitchFamily="18" charset="0"/>
                        </a:rPr>
                        <a:t>千島</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1,720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2,150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86</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425773"/>
                  </a:ext>
                </a:extLst>
              </a:tr>
              <a:tr h="348960">
                <a:tc>
                  <a:txBody>
                    <a:bodyPr/>
                    <a:lstStyle/>
                    <a:p>
                      <a:pPr algn="ctr"/>
                      <a:r>
                        <a:rPr kumimoji="1" lang="ja-JP" altLang="en-US" sz="1400" dirty="0">
                          <a:solidFill>
                            <a:schemeClr val="tx1"/>
                          </a:solidFill>
                          <a:latin typeface="Century" panose="02040604050505020304" pitchFamily="18" charset="0"/>
                        </a:rPr>
                        <a:t>住之江</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3,750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6,250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250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7230078"/>
                  </a:ext>
                </a:extLst>
              </a:tr>
              <a:tr h="348960">
                <a:tc>
                  <a:txBody>
                    <a:bodyPr/>
                    <a:lstStyle/>
                    <a:p>
                      <a:pPr algn="ctr"/>
                      <a:r>
                        <a:rPr kumimoji="1" lang="ja-JP" altLang="en-US" sz="1400" dirty="0">
                          <a:solidFill>
                            <a:schemeClr val="tx1"/>
                          </a:solidFill>
                          <a:latin typeface="Century" panose="02040604050505020304" pitchFamily="18" charset="0"/>
                        </a:rPr>
                        <a:t>今福</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3,800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2,850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190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353093"/>
                  </a:ext>
                </a:extLst>
              </a:tr>
              <a:tr h="348960">
                <a:tc>
                  <a:txBody>
                    <a:bodyPr/>
                    <a:lstStyle/>
                    <a:p>
                      <a:pPr algn="ctr"/>
                      <a:r>
                        <a:rPr kumimoji="1" lang="ja-JP" altLang="en-US" sz="1400" dirty="0">
                          <a:solidFill>
                            <a:schemeClr val="tx1"/>
                          </a:solidFill>
                          <a:latin typeface="Century" panose="02040604050505020304" pitchFamily="18" charset="0"/>
                        </a:rPr>
                        <a:t>放出</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2,980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3,725</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298</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0554861"/>
                  </a:ext>
                </a:extLst>
              </a:tr>
              <a:tr h="348960">
                <a:tc>
                  <a:txBody>
                    <a:bodyPr/>
                    <a:lstStyle/>
                    <a:p>
                      <a:pPr algn="ctr"/>
                      <a:r>
                        <a:rPr kumimoji="1" lang="ja-JP" altLang="en-US" sz="1400" dirty="0">
                          <a:solidFill>
                            <a:schemeClr val="tx1"/>
                          </a:solidFill>
                          <a:latin typeface="Century" panose="02040604050505020304" pitchFamily="18" charset="0"/>
                        </a:rPr>
                        <a:t>大野</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4,300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5,375</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215</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6779070"/>
                  </a:ext>
                </a:extLst>
              </a:tr>
              <a:tr h="348960">
                <a:tc>
                  <a:txBody>
                    <a:bodyPr/>
                    <a:lstStyle/>
                    <a:p>
                      <a:pPr algn="ctr"/>
                      <a:r>
                        <a:rPr kumimoji="1" lang="ja-JP" altLang="en-US" sz="1400" dirty="0">
                          <a:solidFill>
                            <a:schemeClr val="tx1"/>
                          </a:solidFill>
                          <a:latin typeface="Century" panose="02040604050505020304" pitchFamily="18" charset="0"/>
                        </a:rPr>
                        <a:t>此花</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1,900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2,375</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190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39655"/>
                  </a:ext>
                </a:extLst>
              </a:tr>
              <a:tr h="348960">
                <a:tc>
                  <a:txBody>
                    <a:bodyPr/>
                    <a:lstStyle/>
                    <a:p>
                      <a:pPr algn="ctr"/>
                      <a:r>
                        <a:rPr kumimoji="1" lang="ja-JP" altLang="en-US" sz="1400" dirty="0">
                          <a:solidFill>
                            <a:schemeClr val="tx1"/>
                          </a:solidFill>
                          <a:latin typeface="Century" panose="02040604050505020304" pitchFamily="18" charset="0"/>
                        </a:rPr>
                        <a:t>十八条</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3,100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3,875</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Century" panose="02040604050505020304" pitchFamily="18" charset="0"/>
                        </a:rPr>
                        <a:t>155</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2746339"/>
                  </a:ext>
                </a:extLst>
              </a:tr>
              <a:tr h="348960">
                <a:tc>
                  <a:txBody>
                    <a:bodyPr/>
                    <a:lstStyle/>
                    <a:p>
                      <a:pPr algn="ctr"/>
                      <a:r>
                        <a:rPr kumimoji="1" lang="ja-JP" altLang="en-US" sz="1400" dirty="0">
                          <a:solidFill>
                            <a:schemeClr val="tx1"/>
                          </a:solidFill>
                          <a:latin typeface="Century" panose="02040604050505020304" pitchFamily="18" charset="0"/>
                        </a:rPr>
                        <a:t>平野</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4,650</a:t>
                      </a:r>
                      <a:endParaRPr kumimoji="1" lang="ja-JP" altLang="en-US" sz="1400" dirty="0">
                        <a:solidFill>
                          <a:schemeClr val="tx1"/>
                        </a:solidFill>
                        <a:latin typeface="Century" panose="02040604050505020304" pitchFamily="18" charset="0"/>
                      </a:endParaRP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7,750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620</a:t>
                      </a:r>
                    </a:p>
                  </a:txBody>
                  <a:tcPr marL="84204" marR="84204" marT="42102" marB="4210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5127270"/>
                  </a:ext>
                </a:extLst>
              </a:tr>
            </a:tbl>
          </a:graphicData>
        </a:graphic>
      </p:graphicFrame>
      <p:sp>
        <p:nvSpPr>
          <p:cNvPr id="10" name="タイトル 1">
            <a:extLst>
              <a:ext uri="{FF2B5EF4-FFF2-40B4-BE49-F238E27FC236}">
                <a16:creationId xmlns:a16="http://schemas.microsoft.com/office/drawing/2014/main" id="{37692D89-AC80-4075-BF52-4B9B3DBDABC6}"/>
              </a:ext>
            </a:extLst>
          </p:cNvPr>
          <p:cNvSpPr txBox="1">
            <a:spLocks/>
          </p:cNvSpPr>
          <p:nvPr/>
        </p:nvSpPr>
        <p:spPr>
          <a:xfrm>
            <a:off x="3812937" y="1882241"/>
            <a:ext cx="992579" cy="2862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Century" panose="02040604050505020304" pitchFamily="18" charset="0"/>
                <a:ea typeface="ＭＳ ゴシック" panose="020B0609070205080204" pitchFamily="49" charset="-128"/>
              </a:rPr>
              <a:t>（</a:t>
            </a:r>
            <a:r>
              <a:rPr lang="en-US" altLang="ja-JP" sz="1400" b="1" dirty="0">
                <a:latin typeface="Century" panose="02040604050505020304" pitchFamily="18" charset="0"/>
                <a:ea typeface="ＭＳ ゴシック" panose="020B0609070205080204" pitchFamily="49" charset="-128"/>
              </a:rPr>
              <a:t>kg/</a:t>
            </a:r>
            <a:r>
              <a:rPr lang="ja-JP" altLang="en-US" sz="1400" b="1" dirty="0">
                <a:latin typeface="Century" panose="02040604050505020304" pitchFamily="18" charset="0"/>
                <a:ea typeface="ＭＳ ゴシック" panose="020B0609070205080204" pitchFamily="49" charset="-128"/>
              </a:rPr>
              <a:t>日）</a:t>
            </a:r>
          </a:p>
        </p:txBody>
      </p:sp>
      <p:sp>
        <p:nvSpPr>
          <p:cNvPr id="6" name="タイトル 1"/>
          <p:cNvSpPr txBox="1">
            <a:spLocks/>
          </p:cNvSpPr>
          <p:nvPr/>
        </p:nvSpPr>
        <p:spPr>
          <a:xfrm>
            <a:off x="604243" y="1130125"/>
            <a:ext cx="1733167" cy="3693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b="1" dirty="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要求水準</a:t>
            </a:r>
            <a:r>
              <a:rPr lang="en-US" altLang="ja-JP" sz="2000" b="1" dirty="0">
                <a:latin typeface="ＭＳ ゴシック" panose="020B0609070205080204" pitchFamily="49" charset="-128"/>
                <a:ea typeface="ＭＳ ゴシック" panose="020B0609070205080204" pitchFamily="49" charset="-128"/>
              </a:rPr>
              <a:t>】</a:t>
            </a:r>
            <a:endParaRPr lang="ja-JP" altLang="en-US" sz="2000" b="1"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0" y="699045"/>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下水処理場・抽水所</a:t>
            </a:r>
          </a:p>
        </p:txBody>
      </p:sp>
      <p:sp>
        <p:nvSpPr>
          <p:cNvPr id="2" name="正方形/長方形 1"/>
          <p:cNvSpPr/>
          <p:nvPr/>
        </p:nvSpPr>
        <p:spPr>
          <a:xfrm>
            <a:off x="969112" y="1530165"/>
            <a:ext cx="2662908" cy="369332"/>
          </a:xfrm>
          <a:prstGeom prst="rect">
            <a:avLst/>
          </a:prstGeom>
        </p:spPr>
        <p:txBody>
          <a:bodyPr wrap="none">
            <a:spAutoFit/>
          </a:bodyPr>
          <a:lstStyle/>
          <a:p>
            <a:r>
              <a:rPr lang="ja-JP" altLang="en-US" b="1" dirty="0">
                <a:latin typeface="ＭＳ ゴシック" panose="020B0609070205080204" pitchFamily="49" charset="-128"/>
                <a:ea typeface="ＭＳ ゴシック" panose="020B0609070205080204" pitchFamily="49" charset="-128"/>
              </a:rPr>
              <a:t>・総量規制基準（</a:t>
            </a:r>
            <a:r>
              <a:rPr lang="en-US" altLang="ja-JP" b="1" dirty="0">
                <a:latin typeface="Century" panose="02040604050505020304" pitchFamily="18" charset="0"/>
                <a:ea typeface="ＭＳ ゴシック" panose="020B0609070205080204" pitchFamily="49" charset="-128"/>
              </a:rPr>
              <a:t>L</a:t>
            </a:r>
            <a:r>
              <a:rPr lang="ja-JP" altLang="en-US" b="1" dirty="0">
                <a:latin typeface="Century" panose="02040604050505020304" pitchFamily="18" charset="0"/>
                <a:ea typeface="ＭＳ ゴシック" panose="020B0609070205080204" pitchFamily="49" charset="-128"/>
              </a:rPr>
              <a:t>値）</a:t>
            </a:r>
            <a:endParaRPr lang="ja-JP" altLang="en-US" dirty="0"/>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包括委託における要求水準と評価基準</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fld id="{36EC18DB-A5DF-4E0E-B815-FCD04A2C4B2C}" type="slidenum">
              <a:rPr kumimoji="1" lang="ja-JP" altLang="en-US" smtClean="0"/>
              <a:t>15</a:t>
            </a:fld>
            <a:endParaRPr kumimoji="1" lang="ja-JP" altLang="en-US"/>
          </a:p>
        </p:txBody>
      </p:sp>
      <p:sp>
        <p:nvSpPr>
          <p:cNvPr id="3" name="正方形/長方形 2">
            <a:extLst>
              <a:ext uri="{FF2B5EF4-FFF2-40B4-BE49-F238E27FC236}">
                <a16:creationId xmlns:a16="http://schemas.microsoft.com/office/drawing/2014/main" id="{DF85A18B-AFAF-E843-FA99-502136BFB553}"/>
              </a:ext>
            </a:extLst>
          </p:cNvPr>
          <p:cNvSpPr/>
          <p:nvPr/>
        </p:nvSpPr>
        <p:spPr>
          <a:xfrm>
            <a:off x="4972124" y="3028181"/>
            <a:ext cx="4819576" cy="954107"/>
          </a:xfrm>
          <a:prstGeom prst="rect">
            <a:avLst/>
          </a:prstGeom>
        </p:spPr>
        <p:txBody>
          <a:bodyPr wrap="square">
            <a:spAutoFit/>
          </a:bodyPr>
          <a:lstStyle/>
          <a:p>
            <a:r>
              <a:rPr lang="en-US" altLang="ja-JP" sz="1400" dirty="0">
                <a:latin typeface="Century" panose="02040604050505020304" pitchFamily="18" charset="0"/>
                <a:ea typeface="ＭＳ ゴシック" panose="020B0609070205080204" pitchFamily="49" charset="-128"/>
              </a:rPr>
              <a:t>COD</a:t>
            </a:r>
            <a:r>
              <a:rPr lang="ja-JP" altLang="en-US" sz="1400" dirty="0">
                <a:latin typeface="Century" panose="02040604050505020304" pitchFamily="18" charset="0"/>
                <a:ea typeface="ＭＳ ゴシック" panose="020B0609070205080204" pitchFamily="49" charset="-128"/>
              </a:rPr>
              <a:t>：化学薬品によって分解できる水の汚れを表す指標</a:t>
            </a:r>
            <a:endParaRPr lang="en-US" altLang="ja-JP" sz="1400" dirty="0">
              <a:latin typeface="Century" panose="02040604050505020304" pitchFamily="18" charset="0"/>
              <a:ea typeface="ＭＳ ゴシック" panose="020B0609070205080204" pitchFamily="49" charset="-128"/>
            </a:endParaRPr>
          </a:p>
          <a:p>
            <a:r>
              <a:rPr lang="en-US" altLang="ja-JP" sz="1400" dirty="0">
                <a:latin typeface="Century" panose="02040604050505020304" pitchFamily="18" charset="0"/>
                <a:ea typeface="ＭＳ ゴシック" panose="020B0609070205080204" pitchFamily="49" charset="-128"/>
              </a:rPr>
              <a:t>            </a:t>
            </a:r>
            <a:r>
              <a:rPr lang="ja-JP" altLang="en-US" sz="1400" dirty="0">
                <a:latin typeface="Century" panose="02040604050505020304" pitchFamily="18" charset="0"/>
                <a:ea typeface="ＭＳ ゴシック" panose="020B0609070205080204" pitchFamily="49" charset="-128"/>
              </a:rPr>
              <a:t>で、化学分解のときに必要な酸素量（化学的酸素</a:t>
            </a:r>
            <a:endParaRPr lang="en-US" altLang="ja-JP" sz="1400" dirty="0">
              <a:latin typeface="Century" panose="02040604050505020304" pitchFamily="18" charset="0"/>
              <a:ea typeface="ＭＳ ゴシック" panose="020B0609070205080204" pitchFamily="49" charset="-128"/>
            </a:endParaRPr>
          </a:p>
          <a:p>
            <a:r>
              <a:rPr lang="en-US" altLang="ja-JP" sz="1400" dirty="0">
                <a:latin typeface="Century" panose="02040604050505020304" pitchFamily="18" charset="0"/>
                <a:ea typeface="ＭＳ ゴシック" panose="020B0609070205080204" pitchFamily="49" charset="-128"/>
              </a:rPr>
              <a:t>            </a:t>
            </a:r>
            <a:r>
              <a:rPr lang="ja-JP" altLang="en-US" sz="1400" dirty="0">
                <a:latin typeface="Century" panose="02040604050505020304" pitchFamily="18" charset="0"/>
                <a:ea typeface="ＭＳ ゴシック" panose="020B0609070205080204" pitchFamily="49" charset="-128"/>
              </a:rPr>
              <a:t>要求量）を表しており、汚れがひどいほど値が大</a:t>
            </a:r>
            <a:endParaRPr lang="en-US" altLang="ja-JP" sz="1400" dirty="0">
              <a:latin typeface="Century" panose="02040604050505020304" pitchFamily="18" charset="0"/>
              <a:ea typeface="ＭＳ ゴシック" panose="020B0609070205080204" pitchFamily="49" charset="-128"/>
            </a:endParaRPr>
          </a:p>
          <a:p>
            <a:r>
              <a:rPr lang="en-US" altLang="ja-JP" sz="1400" dirty="0">
                <a:latin typeface="Century" panose="02040604050505020304" pitchFamily="18" charset="0"/>
                <a:ea typeface="ＭＳ ゴシック" panose="020B0609070205080204" pitchFamily="49" charset="-128"/>
              </a:rPr>
              <a:t>            </a:t>
            </a:r>
            <a:r>
              <a:rPr lang="ja-JP" altLang="en-US" sz="1400" dirty="0">
                <a:latin typeface="Century" panose="02040604050505020304" pitchFamily="18" charset="0"/>
                <a:ea typeface="ＭＳ ゴシック" panose="020B0609070205080204" pitchFamily="49" charset="-128"/>
              </a:rPr>
              <a:t>きくなる。</a:t>
            </a:r>
            <a:endParaRPr lang="en-US" altLang="ja-JP" sz="1400" dirty="0">
              <a:latin typeface="Century" panose="02040604050505020304" pitchFamily="18" charset="0"/>
              <a:ea typeface="ＭＳ ゴシック" panose="020B0609070205080204" pitchFamily="49" charset="-128"/>
            </a:endParaRPr>
          </a:p>
        </p:txBody>
      </p:sp>
      <p:sp>
        <p:nvSpPr>
          <p:cNvPr id="12" name="正方形/長方形 11">
            <a:extLst>
              <a:ext uri="{FF2B5EF4-FFF2-40B4-BE49-F238E27FC236}">
                <a16:creationId xmlns:a16="http://schemas.microsoft.com/office/drawing/2014/main" id="{889D0BDC-C053-5B43-CB5B-AB7AC51C01BE}"/>
              </a:ext>
            </a:extLst>
          </p:cNvPr>
          <p:cNvSpPr/>
          <p:nvPr/>
        </p:nvSpPr>
        <p:spPr>
          <a:xfrm>
            <a:off x="4972124" y="1523231"/>
            <a:ext cx="4819576" cy="523220"/>
          </a:xfrm>
          <a:prstGeom prst="rect">
            <a:avLst/>
          </a:prstGeom>
        </p:spPr>
        <p:txBody>
          <a:bodyPr wrap="square">
            <a:spAutoFit/>
          </a:bodyPr>
          <a:lstStyle/>
          <a:p>
            <a:r>
              <a:rPr lang="en-US" altLang="ja-JP" sz="1400" dirty="0">
                <a:latin typeface="Century" panose="02040604050505020304" pitchFamily="18" charset="0"/>
                <a:ea typeface="ＭＳ ゴシック" panose="020B0609070205080204" pitchFamily="49" charset="-128"/>
              </a:rPr>
              <a:t>L</a:t>
            </a:r>
            <a:r>
              <a:rPr lang="ja-JP" altLang="en-US" sz="1400" dirty="0">
                <a:latin typeface="Century" panose="02040604050505020304" pitchFamily="18" charset="0"/>
                <a:ea typeface="ＭＳ ゴシック" panose="020B0609070205080204" pitchFamily="49" charset="-128"/>
              </a:rPr>
              <a:t>値：</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排水が許容される汚濁負荷量</a:t>
            </a:r>
            <a:endPar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endParaRPr>
          </a:p>
          <a:p>
            <a:r>
              <a:rPr lang="ja-JP" altLang="en-US" sz="14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kg/</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日：濃度（</a:t>
            </a:r>
            <a:r>
              <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C</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値）×水量（</a:t>
            </a:r>
            <a:r>
              <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m</a:t>
            </a:r>
            <a:r>
              <a:rPr lang="en-US" altLang="ja-JP" sz="1400" baseline="30000" dirty="0">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10</a:t>
            </a:r>
            <a:r>
              <a:rPr lang="en-US" altLang="ja-JP" sz="1400" baseline="30000" dirty="0">
                <a:effectLst/>
                <a:latin typeface="Century" panose="02040604050505020304" pitchFamily="18" charset="0"/>
                <a:ea typeface="ＭＳ ゴシック" panose="020B0609070205080204" pitchFamily="49" charset="-128"/>
                <a:cs typeface="Times New Roman" panose="02020603050405020304" pitchFamily="18" charset="0"/>
              </a:rPr>
              <a:t>-3</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840C19B8-0E79-BAB7-D35A-0CF0A37C56FB}"/>
              </a:ext>
            </a:extLst>
          </p:cNvPr>
          <p:cNvSpPr/>
          <p:nvPr/>
        </p:nvSpPr>
        <p:spPr>
          <a:xfrm>
            <a:off x="4962295" y="2073839"/>
            <a:ext cx="4819576" cy="523220"/>
          </a:xfrm>
          <a:prstGeom prst="rect">
            <a:avLst/>
          </a:prstGeom>
        </p:spPr>
        <p:txBody>
          <a:bodyPr wrap="square">
            <a:spAutoFit/>
          </a:bodyPr>
          <a:lstStyle/>
          <a:p>
            <a:r>
              <a:rPr lang="en-US" altLang="ja-JP" sz="1400" dirty="0">
                <a:latin typeface="Century" panose="02040604050505020304" pitchFamily="18" charset="0"/>
                <a:ea typeface="ＭＳ ゴシック" panose="020B0609070205080204" pitchFamily="49" charset="-128"/>
              </a:rPr>
              <a:t>C</a:t>
            </a:r>
            <a:r>
              <a:rPr lang="ja-JP" altLang="en-US" sz="1400" dirty="0">
                <a:latin typeface="Century" panose="02040604050505020304" pitchFamily="18" charset="0"/>
                <a:ea typeface="ＭＳ ゴシック" panose="020B0609070205080204" pitchFamily="49" charset="-128"/>
              </a:rPr>
              <a:t>値：</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汚水を排水する事業者ごとに定められる濃度の値</a:t>
            </a:r>
            <a:r>
              <a:rPr lang="ja-JP" altLang="en-US" sz="1400" dirty="0">
                <a:effectLst/>
                <a:latin typeface="Century" panose="02040604050505020304" pitchFamily="18" charset="0"/>
                <a:ea typeface="ＭＳ ゴシック" panose="020B0609070205080204" pitchFamily="49" charset="-128"/>
                <a:cs typeface="Times New Roman" panose="02020603050405020304" pitchFamily="18" charset="0"/>
              </a:rPr>
              <a:t>　　　　　　　　　　　　　　　　　　　　　　　　　　</a:t>
            </a:r>
            <a:endPar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endParaRPr>
          </a:p>
          <a:p>
            <a:r>
              <a:rPr lang="ja-JP" altLang="en-US" sz="14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mg/L</a:t>
            </a:r>
            <a:r>
              <a:rPr lang="ja-JP" altLang="ja-JP" sz="1400" dirty="0">
                <a:effectLst/>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14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86906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108F07-2EB9-4861-BFBF-8A0542BB2B00}"/>
              </a:ext>
            </a:extLst>
          </p:cNvPr>
          <p:cNvSpPr txBox="1"/>
          <p:nvPr/>
        </p:nvSpPr>
        <p:spPr>
          <a:xfrm>
            <a:off x="957274" y="2904105"/>
            <a:ext cx="5386913" cy="1107996"/>
          </a:xfrm>
          <a:prstGeom prst="rect">
            <a:avLst/>
          </a:prstGeom>
          <a:noFill/>
        </p:spPr>
        <p:txBody>
          <a:bodyPr wrap="square" rtlCol="0">
            <a:spAutoFit/>
          </a:bodyPr>
          <a:lstStyle/>
          <a:p>
            <a:pPr>
              <a:lnSpc>
                <a:spcPct val="150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法定基準の</a:t>
            </a:r>
            <a:r>
              <a:rPr lang="en-US" altLang="ja-JP" sz="1400" dirty="0">
                <a:latin typeface="Century" panose="02040604050505020304" pitchFamily="18" charset="0"/>
                <a:ea typeface="ＭＳ 明朝" panose="02020609040205080304" pitchFamily="17" charset="-128"/>
                <a:cs typeface="Times New Roman" panose="02020603050405020304" pitchFamily="18" charset="0"/>
              </a:rPr>
              <a:t>90</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％値を評価基準値とする。水質分析において法定基準の</a:t>
            </a:r>
            <a:r>
              <a:rPr lang="en-US" altLang="ja-JP" sz="1400" dirty="0">
                <a:latin typeface="Century" panose="02040604050505020304" pitchFamily="18" charset="0"/>
                <a:ea typeface="ＭＳ 明朝" panose="02020609040205080304" pitchFamily="17" charset="-128"/>
                <a:cs typeface="Times New Roman" panose="02020603050405020304" pitchFamily="18" charset="0"/>
              </a:rPr>
              <a:t>1</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400" dirty="0">
                <a:latin typeface="Century" panose="02040604050505020304" pitchFamily="18" charset="0"/>
                <a:ea typeface="ＭＳ 明朝" panose="02020609040205080304" pitchFamily="17" charset="-128"/>
                <a:cs typeface="Times New Roman" panose="02020603050405020304" pitchFamily="18" charset="0"/>
              </a:rPr>
              <a:t>2mgL</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だけ低い数値となることから、法定基準への接近の程度を示す危険値として設定する</a:t>
            </a:r>
            <a:r>
              <a:rPr lang="ja-JP" altLang="ja-JP" sz="1600" dirty="0">
                <a:latin typeface="Century" panose="02040604050505020304" pitchFamily="18" charset="0"/>
                <a:ea typeface="ＭＳ 明朝" panose="02020609040205080304" pitchFamily="17" charset="-128"/>
                <a:cs typeface="Times New Roman" panose="02020603050405020304" pitchFamily="18" charset="0"/>
              </a:rPr>
              <a:t>。</a:t>
            </a:r>
            <a:endParaRPr kumimoji="1" lang="ja-JP" altLang="en-US" sz="1400" dirty="0"/>
          </a:p>
        </p:txBody>
      </p:sp>
      <p:sp>
        <p:nvSpPr>
          <p:cNvPr id="11" name="テキスト ボックス 10">
            <a:extLst>
              <a:ext uri="{FF2B5EF4-FFF2-40B4-BE49-F238E27FC236}">
                <a16:creationId xmlns:a16="http://schemas.microsoft.com/office/drawing/2014/main" id="{5291E7AA-A4E3-438E-9853-91710460B65D}"/>
              </a:ext>
            </a:extLst>
          </p:cNvPr>
          <p:cNvSpPr txBox="1"/>
          <p:nvPr/>
        </p:nvSpPr>
        <p:spPr>
          <a:xfrm>
            <a:off x="968257" y="1821508"/>
            <a:ext cx="5380287" cy="738664"/>
          </a:xfrm>
          <a:prstGeom prst="rect">
            <a:avLst/>
          </a:prstGeom>
          <a:noFill/>
        </p:spPr>
        <p:txBody>
          <a:bodyPr wrap="square" rtlCol="0">
            <a:spAutoFit/>
          </a:bodyPr>
          <a:lstStyle/>
          <a:p>
            <a:pPr>
              <a:lnSpc>
                <a:spcPct val="150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正常時に想定される放流水質が法定基準</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400" dirty="0" smtClean="0">
                <a:latin typeface="Century" panose="02040604050505020304" pitchFamily="18" charset="0"/>
                <a:ea typeface="ＭＳ 明朝" panose="02020609040205080304" pitchFamily="17" charset="-128"/>
                <a:cs typeface="Times New Roman" panose="02020603050405020304" pitchFamily="18" charset="0"/>
              </a:rPr>
              <a:t>P14</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に</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記載）</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に比較してかなり低いため、本市設計指針の沈澄池流出水質に設定する</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a:t>
            </a:r>
            <a:endParaRPr kumimoji="1" lang="ja-JP" altLang="en-US" sz="1400" dirty="0"/>
          </a:p>
        </p:txBody>
      </p:sp>
      <p:sp>
        <p:nvSpPr>
          <p:cNvPr id="22" name="タイトル 1"/>
          <p:cNvSpPr>
            <a:spLocks noGrp="1"/>
          </p:cNvSpPr>
          <p:nvPr>
            <p:ph type="title"/>
          </p:nvPr>
        </p:nvSpPr>
        <p:spPr>
          <a:xfrm>
            <a:off x="0" y="689204"/>
            <a:ext cx="3632020" cy="382615"/>
          </a:xfrm>
          <a:gradFill>
            <a:gsLst>
              <a:gs pos="49000">
                <a:srgbClr val="00B0F0"/>
              </a:gs>
              <a:gs pos="100000">
                <a:schemeClr val="bg1"/>
              </a:gs>
            </a:gsLst>
            <a:lin ang="0" scaled="1"/>
          </a:gradFill>
        </p:spPr>
        <p:txBody>
          <a:bodyPr>
            <a:normAutofit/>
          </a:body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下水処理場・抽水所</a:t>
            </a:r>
          </a:p>
        </p:txBody>
      </p:sp>
      <p:sp>
        <p:nvSpPr>
          <p:cNvPr id="2" name="テキスト ボックス 1">
            <a:extLst>
              <a:ext uri="{FF2B5EF4-FFF2-40B4-BE49-F238E27FC236}">
                <a16:creationId xmlns:a16="http://schemas.microsoft.com/office/drawing/2014/main" id="{A1071171-32C7-479E-9B67-A5DF298EA183}"/>
              </a:ext>
            </a:extLst>
          </p:cNvPr>
          <p:cNvSpPr txBox="1"/>
          <p:nvPr/>
        </p:nvSpPr>
        <p:spPr>
          <a:xfrm>
            <a:off x="498785" y="1076534"/>
            <a:ext cx="2948243" cy="492443"/>
          </a:xfrm>
          <a:prstGeom prst="rect">
            <a:avLst/>
          </a:prstGeom>
          <a:noFill/>
        </p:spPr>
        <p:txBody>
          <a:bodyPr wrap="none" rtlCol="0">
            <a:spAutoFit/>
          </a:bodyPr>
          <a:lstStyle/>
          <a:p>
            <a:pPr>
              <a:lnSpc>
                <a:spcPct val="130000"/>
              </a:lnSpc>
            </a:pPr>
            <a:r>
              <a:rPr lang="en-US" altLang="ja-JP" sz="2000" b="1" dirty="0"/>
              <a:t>【</a:t>
            </a:r>
            <a:r>
              <a:rPr lang="ja-JP" altLang="en-US" sz="2000" b="1" dirty="0"/>
              <a:t>評価基準設定の考え方</a:t>
            </a:r>
            <a:r>
              <a:rPr lang="en-US" altLang="ja-JP" sz="2000" b="1" dirty="0"/>
              <a:t>】</a:t>
            </a:r>
            <a:endParaRPr lang="en-US" altLang="ja-JP" sz="2000" dirty="0">
              <a:latin typeface="ＭＳ Ｐ明朝" panose="02020600040205080304" pitchFamily="18" charset="-128"/>
              <a:ea typeface="ＭＳ Ｐ明朝" panose="02020600040205080304" pitchFamily="18" charset="-128"/>
            </a:endParaRPr>
          </a:p>
        </p:txBody>
      </p:sp>
      <p:sp>
        <p:nvSpPr>
          <p:cNvPr id="7" name="テキスト ボックス 6">
            <a:extLst>
              <a:ext uri="{FF2B5EF4-FFF2-40B4-BE49-F238E27FC236}">
                <a16:creationId xmlns:a16="http://schemas.microsoft.com/office/drawing/2014/main" id="{7EB7097A-5CBB-4194-B98A-D5DED5107891}"/>
              </a:ext>
            </a:extLst>
          </p:cNvPr>
          <p:cNvSpPr txBox="1"/>
          <p:nvPr/>
        </p:nvSpPr>
        <p:spPr>
          <a:xfrm>
            <a:off x="693211" y="1507509"/>
            <a:ext cx="5400000" cy="452432"/>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en-US" altLang="ja-JP" b="1" dirty="0">
                <a:latin typeface="Century" panose="02040604050505020304" pitchFamily="18" charset="0"/>
              </a:rPr>
              <a:t>SS</a:t>
            </a:r>
          </a:p>
        </p:txBody>
      </p:sp>
      <p:sp>
        <p:nvSpPr>
          <p:cNvPr id="10" name="テキスト ボックス 9">
            <a:extLst>
              <a:ext uri="{FF2B5EF4-FFF2-40B4-BE49-F238E27FC236}">
                <a16:creationId xmlns:a16="http://schemas.microsoft.com/office/drawing/2014/main" id="{DFFDD8A3-BD74-4D98-B2D5-1BB5F9F97DF9}"/>
              </a:ext>
            </a:extLst>
          </p:cNvPr>
          <p:cNvSpPr txBox="1"/>
          <p:nvPr/>
        </p:nvSpPr>
        <p:spPr>
          <a:xfrm>
            <a:off x="693211" y="2576432"/>
            <a:ext cx="5400000" cy="452432"/>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en-US" altLang="ja-JP" b="1" dirty="0">
                <a:latin typeface="Century" panose="02040604050505020304" pitchFamily="18" charset="0"/>
              </a:rPr>
              <a:t>BOD</a:t>
            </a:r>
          </a:p>
        </p:txBody>
      </p:sp>
      <p:sp>
        <p:nvSpPr>
          <p:cNvPr id="12" name="テキスト ボックス 11">
            <a:extLst>
              <a:ext uri="{FF2B5EF4-FFF2-40B4-BE49-F238E27FC236}">
                <a16:creationId xmlns:a16="http://schemas.microsoft.com/office/drawing/2014/main" id="{BE753130-59FB-4CBB-B480-363E17918ED1}"/>
              </a:ext>
            </a:extLst>
          </p:cNvPr>
          <p:cNvSpPr txBox="1"/>
          <p:nvPr/>
        </p:nvSpPr>
        <p:spPr>
          <a:xfrm>
            <a:off x="687108" y="4029604"/>
            <a:ext cx="5400000" cy="410305"/>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en-US" altLang="ja-JP" b="1" dirty="0">
                <a:latin typeface="Century" panose="02040604050505020304" pitchFamily="18" charset="0"/>
              </a:rPr>
              <a:t>COD</a:t>
            </a:r>
            <a:r>
              <a:rPr lang="ja-JP" altLang="en-US" b="1" dirty="0">
                <a:latin typeface="ＭＳ Ｐゴシック" panose="020B0600070205080204" pitchFamily="50" charset="-128"/>
                <a:ea typeface="ＭＳ Ｐゴシック" panose="020B0600070205080204" pitchFamily="50" charset="-128"/>
              </a:rPr>
              <a:t>、全窒素、全りん</a:t>
            </a:r>
            <a:endParaRPr lang="en-US" altLang="ja-JP" b="1"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84A80712-C7E7-489B-97AC-2C9439A72773}"/>
              </a:ext>
            </a:extLst>
          </p:cNvPr>
          <p:cNvSpPr txBox="1"/>
          <p:nvPr/>
        </p:nvSpPr>
        <p:spPr>
          <a:xfrm>
            <a:off x="1047991" y="4362610"/>
            <a:ext cx="8519484" cy="738664"/>
          </a:xfrm>
          <a:prstGeom prst="rect">
            <a:avLst/>
          </a:prstGeom>
          <a:noFill/>
        </p:spPr>
        <p:txBody>
          <a:bodyPr wrap="square" rtlCol="0">
            <a:spAutoFit/>
          </a:bodyPr>
          <a:lstStyle/>
          <a:p>
            <a:pPr>
              <a:lnSpc>
                <a:spcPct val="150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放流水質を常時測定している自動観測局による測定値を用いることとし、総量規制</a:t>
            </a:r>
            <a:r>
              <a:rPr lang="en-US" altLang="ja-JP" sz="1400" dirty="0">
                <a:latin typeface="Century" panose="02040604050505020304" pitchFamily="18" charset="0"/>
                <a:ea typeface="ＭＳ 明朝" panose="02020609040205080304" pitchFamily="17" charset="-128"/>
                <a:cs typeface="Times New Roman" panose="02020603050405020304" pitchFamily="18" charset="0"/>
              </a:rPr>
              <a:t>C</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値（総量規制</a:t>
            </a:r>
            <a:r>
              <a:rPr lang="en-US" altLang="ja-JP" sz="1400" dirty="0">
                <a:latin typeface="Century" panose="02040604050505020304" pitchFamily="18" charset="0"/>
                <a:ea typeface="ＭＳ 明朝" panose="02020609040205080304" pitchFamily="17" charset="-128"/>
                <a:cs typeface="Times New Roman" panose="02020603050405020304" pitchFamily="18" charset="0"/>
              </a:rPr>
              <a:t>L</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値の目安となる濃度であり、法定基準への接近を示す危険値）を設定値とする。</a:t>
            </a:r>
            <a:endParaRPr kumimoji="1" lang="ja-JP" altLang="en-US" sz="1400" dirty="0"/>
          </a:p>
        </p:txBody>
      </p:sp>
      <p:sp>
        <p:nvSpPr>
          <p:cNvPr id="15" name="テキスト ボックス 14">
            <a:extLst>
              <a:ext uri="{FF2B5EF4-FFF2-40B4-BE49-F238E27FC236}">
                <a16:creationId xmlns:a16="http://schemas.microsoft.com/office/drawing/2014/main" id="{BE753130-59FB-4CBB-B480-363E17918ED1}"/>
              </a:ext>
            </a:extLst>
          </p:cNvPr>
          <p:cNvSpPr txBox="1"/>
          <p:nvPr/>
        </p:nvSpPr>
        <p:spPr>
          <a:xfrm>
            <a:off x="687108" y="5115511"/>
            <a:ext cx="5400000" cy="410753"/>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Meiryo UI 本文"/>
                <a:ea typeface="ＭＳ Ｐゴシック" panose="020B0600070205080204" pitchFamily="50" charset="-128"/>
              </a:rPr>
              <a:t>電力・薬品等の原単位もしくは年間使用予定量</a:t>
            </a:r>
            <a:endParaRPr lang="en-US" altLang="ja-JP" b="1" dirty="0">
              <a:latin typeface="Meiryo UI 本文"/>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46108F07-2EB9-4861-BFBF-8A0542BB2B00}"/>
              </a:ext>
            </a:extLst>
          </p:cNvPr>
          <p:cNvSpPr txBox="1"/>
          <p:nvPr/>
        </p:nvSpPr>
        <p:spPr>
          <a:xfrm>
            <a:off x="1047991" y="5466355"/>
            <a:ext cx="8530467" cy="1384995"/>
          </a:xfrm>
          <a:prstGeom prst="rect">
            <a:avLst/>
          </a:prstGeom>
          <a:noFill/>
        </p:spPr>
        <p:txBody>
          <a:bodyPr wrap="square" rtlCol="0">
            <a:spAutoFit/>
          </a:bodyPr>
          <a:lstStyle/>
          <a:p>
            <a:pPr>
              <a:lnSpc>
                <a:spcPct val="150000"/>
              </a:lnSpc>
            </a:pP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　直近</a:t>
            </a:r>
            <a:r>
              <a:rPr lang="en-US" altLang="ja-JP" sz="1400" dirty="0">
                <a:latin typeface="Century" panose="02040604050505020304" pitchFamily="18" charset="0"/>
                <a:ea typeface="ＭＳ 明朝" panose="02020609040205080304" pitchFamily="17" charset="-128"/>
                <a:cs typeface="Times New Roman" panose="02020603050405020304" pitchFamily="18" charset="0"/>
              </a:rPr>
              <a:t>3</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年間（平成</a:t>
            </a:r>
            <a:r>
              <a:rPr lang="en-US" altLang="ja-JP" sz="1400" dirty="0">
                <a:latin typeface="Century" panose="02040604050505020304" pitchFamily="18" charset="0"/>
                <a:ea typeface="ＭＳ 明朝" panose="02020609040205080304" pitchFamily="17" charset="-128"/>
                <a:cs typeface="Times New Roman" panose="02020603050405020304" pitchFamily="18" charset="0"/>
              </a:rPr>
              <a:t>29</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年度、平成</a:t>
            </a:r>
            <a:r>
              <a:rPr lang="en-US" altLang="ja-JP" sz="1400" dirty="0">
                <a:latin typeface="Century" panose="02040604050505020304" pitchFamily="18" charset="0"/>
                <a:ea typeface="ＭＳ 明朝" panose="02020609040205080304" pitchFamily="17" charset="-128"/>
                <a:cs typeface="Times New Roman" panose="02020603050405020304" pitchFamily="18" charset="0"/>
              </a:rPr>
              <a:t>30</a:t>
            </a:r>
            <a:r>
              <a:rPr lang="ja-JP" altLang="en-US" sz="1400" dirty="0">
                <a:latin typeface="Century" panose="02040604050505020304" pitchFamily="18" charset="0"/>
                <a:ea typeface="ＭＳ 明朝" panose="02020609040205080304" pitchFamily="17" charset="-128"/>
                <a:cs typeface="Times New Roman" panose="02020603050405020304" pitchFamily="18" charset="0"/>
              </a:rPr>
              <a:t>年度、令和元年度）の実績使用量等の平均値を設定値とする</a:t>
            </a:r>
            <a:r>
              <a:rPr lang="ja-JP" altLang="en-US" sz="14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評価基準</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を平均値</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とすることで</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高い確率で超過するが、</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評価</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基準</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を超過</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し</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た</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場合に</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400" kern="100" dirty="0">
                <a:latin typeface="Century" panose="02040604050505020304" pitchFamily="18" charset="0"/>
                <a:ea typeface="ＭＳ 明朝" panose="02020609040205080304" pitchFamily="17" charset="-128"/>
                <a:cs typeface="Times New Roman" panose="02020603050405020304" pitchFamily="18" charset="0"/>
              </a:rPr>
              <a:t>下水処理場等、施設の</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運転</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状況を確認</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する</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ための気付きと</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して設定する</a:t>
            </a:r>
            <a:r>
              <a:rPr lang="ja-JP" altLang="ja-JP" sz="1400"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en-US" altLang="ja-JP" sz="14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nSpc>
                <a:spcPct val="150000"/>
              </a:lnSpc>
            </a:pP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なお、本包括委託においては電力・薬品等のユーティリティは、清算対象としている。</a:t>
            </a:r>
            <a:endParaRPr kumimoji="1" lang="ja-JP" altLang="en-US" sz="1400" dirty="0"/>
          </a:p>
        </p:txBody>
      </p:sp>
      <p:sp>
        <p:nvSpPr>
          <p:cNvPr id="17" name="角丸四角形 16"/>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包括委託における要求水準と評価基準</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16</a:t>
            </a:fld>
            <a:endParaRPr kumimoji="1" lang="ja-JP" altLang="en-US" dirty="0"/>
          </a:p>
        </p:txBody>
      </p:sp>
      <p:graphicFrame>
        <p:nvGraphicFramePr>
          <p:cNvPr id="6" name="表 5">
            <a:extLst>
              <a:ext uri="{FF2B5EF4-FFF2-40B4-BE49-F238E27FC236}">
                <a16:creationId xmlns:a16="http://schemas.microsoft.com/office/drawing/2014/main" id="{A32FBD19-50F5-2512-3F78-2F63E597A77D}"/>
              </a:ext>
            </a:extLst>
          </p:cNvPr>
          <p:cNvGraphicFramePr>
            <a:graphicFrameLocks noGrp="1"/>
          </p:cNvGraphicFramePr>
          <p:nvPr>
            <p:extLst>
              <p:ext uri="{D42A27DB-BD31-4B8C-83A1-F6EECF244321}">
                <p14:modId xmlns:p14="http://schemas.microsoft.com/office/powerpoint/2010/main" val="2025929208"/>
              </p:ext>
            </p:extLst>
          </p:nvPr>
        </p:nvGraphicFramePr>
        <p:xfrm>
          <a:off x="6619233" y="1585887"/>
          <a:ext cx="2948242" cy="2160000"/>
        </p:xfrm>
        <a:graphic>
          <a:graphicData uri="http://schemas.openxmlformats.org/drawingml/2006/table">
            <a:tbl>
              <a:tblPr firstRow="1" bandRow="1">
                <a:tableStyleId>{5C22544A-7EE6-4342-B048-85BDC9FD1C3A}</a:tableStyleId>
              </a:tblPr>
              <a:tblGrid>
                <a:gridCol w="1072511">
                  <a:extLst>
                    <a:ext uri="{9D8B030D-6E8A-4147-A177-3AD203B41FA5}">
                      <a16:colId xmlns:a16="http://schemas.microsoft.com/office/drawing/2014/main" val="4078843496"/>
                    </a:ext>
                  </a:extLst>
                </a:gridCol>
                <a:gridCol w="1875731">
                  <a:extLst>
                    <a:ext uri="{9D8B030D-6E8A-4147-A177-3AD203B41FA5}">
                      <a16:colId xmlns:a16="http://schemas.microsoft.com/office/drawing/2014/main" val="2775074863"/>
                    </a:ext>
                  </a:extLst>
                </a:gridCol>
              </a:tblGrid>
              <a:tr h="360000">
                <a:tc>
                  <a:txBody>
                    <a:bodyPr/>
                    <a:lstStyle/>
                    <a:p>
                      <a:pPr algn="ctr"/>
                      <a:r>
                        <a:rPr kumimoji="1" lang="ja-JP" altLang="en-US" sz="1600" dirty="0">
                          <a:solidFill>
                            <a:schemeClr val="tx1"/>
                          </a:solidFill>
                        </a:rPr>
                        <a:t>項目</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600" dirty="0">
                          <a:solidFill>
                            <a:schemeClr val="tx1"/>
                          </a:solidFill>
                        </a:rPr>
                        <a:t>水質（</a:t>
                      </a:r>
                      <a:r>
                        <a:rPr kumimoji="1" lang="en-US" altLang="ja-JP" sz="1600" dirty="0">
                          <a:solidFill>
                            <a:schemeClr val="tx1"/>
                          </a:solidFill>
                        </a:rPr>
                        <a:t>mg/L</a:t>
                      </a:r>
                      <a:r>
                        <a:rPr kumimoji="1" lang="ja-JP" altLang="en-US" sz="1600" dirty="0">
                          <a:solidFill>
                            <a:schemeClr val="tx1"/>
                          </a:solidFill>
                        </a:rPr>
                        <a: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5440358"/>
                  </a:ext>
                </a:extLst>
              </a:tr>
              <a:tr h="360000">
                <a:tc>
                  <a:txBody>
                    <a:bodyPr/>
                    <a:lstStyle/>
                    <a:p>
                      <a:pPr algn="ctr"/>
                      <a:r>
                        <a:rPr kumimoji="1" lang="en-US" altLang="ja-JP" sz="1600" dirty="0">
                          <a:solidFill>
                            <a:schemeClr val="tx1"/>
                          </a:solidFill>
                          <a:latin typeface="Century" panose="02040604050505020304" pitchFamily="18" charset="0"/>
                        </a:rPr>
                        <a:t>SS</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3</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ND</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13</a:t>
                      </a:r>
                      <a:r>
                        <a:rPr kumimoji="1" lang="ja-JP" altLang="en-US" sz="1200" dirty="0">
                          <a:solidFill>
                            <a:schemeClr val="tx1"/>
                          </a:solidFill>
                          <a:latin typeface="Century" panose="02040604050505020304" pitchFamily="18" charset="0"/>
                        </a:rPr>
                        <a:t>）</a:t>
                      </a:r>
                      <a:endParaRPr kumimoji="1" lang="en-US" altLang="ja-JP"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680866"/>
                  </a:ext>
                </a:extLst>
              </a:tr>
              <a:tr h="360000">
                <a:tc>
                  <a:txBody>
                    <a:bodyPr/>
                    <a:lstStyle/>
                    <a:p>
                      <a:pPr algn="ctr"/>
                      <a:r>
                        <a:rPr kumimoji="1" lang="en-US" altLang="ja-JP" sz="1600" dirty="0">
                          <a:solidFill>
                            <a:schemeClr val="tx1"/>
                          </a:solidFill>
                          <a:latin typeface="Century" panose="02040604050505020304" pitchFamily="18" charset="0"/>
                        </a:rPr>
                        <a:t>BOD</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3.2</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0.4</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11</a:t>
                      </a:r>
                      <a:r>
                        <a:rPr kumimoji="1" lang="ja-JP" altLang="en-US" sz="1200" dirty="0">
                          <a:solidFill>
                            <a:schemeClr val="tx1"/>
                          </a:solidFill>
                          <a:latin typeface="Century" panose="02040604050505020304" pitchFamily="18" charset="0"/>
                        </a:rPr>
                        <a:t>）</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5716265"/>
                  </a:ext>
                </a:extLst>
              </a:tr>
              <a:tr h="360000">
                <a:tc>
                  <a:txBody>
                    <a:bodyPr/>
                    <a:lstStyle/>
                    <a:p>
                      <a:pPr algn="ctr"/>
                      <a:r>
                        <a:rPr kumimoji="1" lang="en-US" altLang="ja-JP" sz="1600" dirty="0">
                          <a:solidFill>
                            <a:schemeClr val="tx1"/>
                          </a:solidFill>
                          <a:latin typeface="Century" panose="02040604050505020304" pitchFamily="18" charset="0"/>
                        </a:rPr>
                        <a:t>COD</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8.5</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3.5</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17</a:t>
                      </a:r>
                      <a:r>
                        <a:rPr kumimoji="1" lang="ja-JP" altLang="en-US" sz="1200" dirty="0">
                          <a:solidFill>
                            <a:schemeClr val="tx1"/>
                          </a:solidFill>
                          <a:latin typeface="Century" panose="02040604050505020304" pitchFamily="18" charset="0"/>
                        </a:rPr>
                        <a:t>）</a:t>
                      </a:r>
                      <a:endParaRPr kumimoji="1" lang="en-US" altLang="ja-JP"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1505596"/>
                  </a:ext>
                </a:extLst>
              </a:tr>
              <a:tr h="360000">
                <a:tc>
                  <a:txBody>
                    <a:bodyPr/>
                    <a:lstStyle/>
                    <a:p>
                      <a:pPr algn="ctr"/>
                      <a:r>
                        <a:rPr kumimoji="1" lang="en-US" altLang="ja-JP" sz="1600" dirty="0">
                          <a:solidFill>
                            <a:schemeClr val="tx1"/>
                          </a:solidFill>
                          <a:latin typeface="Century" panose="02040604050505020304" pitchFamily="18" charset="0"/>
                        </a:rPr>
                        <a:t>T-N</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9.8</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3.8</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16</a:t>
                      </a:r>
                      <a:r>
                        <a:rPr kumimoji="1" lang="ja-JP" altLang="en-US" sz="1200" dirty="0">
                          <a:solidFill>
                            <a:schemeClr val="tx1"/>
                          </a:solidFill>
                          <a:latin typeface="Century" panose="02040604050505020304" pitchFamily="18" charset="0"/>
                        </a:rPr>
                        <a:t>）</a:t>
                      </a:r>
                      <a:endParaRPr kumimoji="1" lang="en-US" altLang="ja-JP"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1319080"/>
                  </a:ext>
                </a:extLst>
              </a:tr>
              <a:tr h="360000">
                <a:tc>
                  <a:txBody>
                    <a:bodyPr/>
                    <a:lstStyle/>
                    <a:p>
                      <a:pPr algn="ctr"/>
                      <a:r>
                        <a:rPr kumimoji="1" lang="en-US" altLang="ja-JP" sz="1600" dirty="0">
                          <a:solidFill>
                            <a:schemeClr val="tx1"/>
                          </a:solidFill>
                          <a:latin typeface="Century" panose="02040604050505020304" pitchFamily="18" charset="0"/>
                        </a:rPr>
                        <a:t>T-P</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Century" panose="02040604050505020304" pitchFamily="18" charset="0"/>
                        </a:rPr>
                        <a:t>0.4</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0.1</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1.6</a:t>
                      </a:r>
                      <a:r>
                        <a:rPr kumimoji="1" lang="ja-JP" altLang="en-US" sz="1200" dirty="0">
                          <a:solidFill>
                            <a:schemeClr val="tx1"/>
                          </a:solidFill>
                          <a:latin typeface="Century" panose="02040604050505020304" pitchFamily="18" charset="0"/>
                        </a:rPr>
                        <a:t>）</a:t>
                      </a:r>
                      <a:endParaRPr kumimoji="1" lang="en-US" altLang="ja-JP"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3744058"/>
                  </a:ext>
                </a:extLst>
              </a:tr>
            </a:tbl>
          </a:graphicData>
        </a:graphic>
      </p:graphicFrame>
      <p:sp>
        <p:nvSpPr>
          <p:cNvPr id="8" name="タイトル 1">
            <a:extLst>
              <a:ext uri="{FF2B5EF4-FFF2-40B4-BE49-F238E27FC236}">
                <a16:creationId xmlns:a16="http://schemas.microsoft.com/office/drawing/2014/main" id="{C27AE217-0238-4320-1079-A926313F0CD8}"/>
              </a:ext>
            </a:extLst>
          </p:cNvPr>
          <p:cNvSpPr txBox="1">
            <a:spLocks/>
          </p:cNvSpPr>
          <p:nvPr/>
        </p:nvSpPr>
        <p:spPr>
          <a:xfrm>
            <a:off x="6619233" y="3778603"/>
            <a:ext cx="2492990" cy="2585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dirty="0">
                <a:latin typeface="Century" panose="02040604050505020304" pitchFamily="18" charset="0"/>
                <a:ea typeface="ＭＳ ゴシック" panose="020B0609070205080204" pitchFamily="49" charset="-128"/>
              </a:rPr>
              <a:t>※</a:t>
            </a:r>
            <a:r>
              <a:rPr lang="ja-JP" altLang="en-US" sz="1200" dirty="0">
                <a:latin typeface="Century" panose="02040604050505020304" pitchFamily="18" charset="0"/>
                <a:ea typeface="ＭＳ ゴシック" panose="020B0609070205080204" pitchFamily="49" charset="-128"/>
              </a:rPr>
              <a:t>数値は、各処理場の加重平均値</a:t>
            </a:r>
          </a:p>
        </p:txBody>
      </p:sp>
      <p:sp>
        <p:nvSpPr>
          <p:cNvPr id="9" name="タイトル 1">
            <a:extLst>
              <a:ext uri="{FF2B5EF4-FFF2-40B4-BE49-F238E27FC236}">
                <a16:creationId xmlns:a16="http://schemas.microsoft.com/office/drawing/2014/main" id="{24FB16AA-A0C3-0988-64CB-0F11DCFD4C00}"/>
              </a:ext>
            </a:extLst>
          </p:cNvPr>
          <p:cNvSpPr txBox="1">
            <a:spLocks/>
          </p:cNvSpPr>
          <p:nvPr/>
        </p:nvSpPr>
        <p:spPr>
          <a:xfrm>
            <a:off x="6614353" y="1345127"/>
            <a:ext cx="2832827" cy="2585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dirty="0">
                <a:latin typeface="Century" panose="02040604050505020304" pitchFamily="18" charset="0"/>
                <a:ea typeface="ＭＳ ゴシック" panose="020B0609070205080204" pitchFamily="49" charset="-128"/>
              </a:rPr>
              <a:t>令和</a:t>
            </a:r>
            <a:r>
              <a:rPr lang="en-US" altLang="ja-JP" sz="1200" dirty="0">
                <a:latin typeface="Century" panose="02040604050505020304" pitchFamily="18" charset="0"/>
                <a:ea typeface="ＭＳ ゴシック" panose="020B0609070205080204" pitchFamily="49" charset="-128"/>
              </a:rPr>
              <a:t>4</a:t>
            </a:r>
            <a:r>
              <a:rPr lang="ja-JP" altLang="en-US" sz="1200" dirty="0">
                <a:latin typeface="Century" panose="02040604050505020304" pitchFamily="18" charset="0"/>
                <a:ea typeface="ＭＳ ゴシック" panose="020B0609070205080204" pitchFamily="49" charset="-128"/>
              </a:rPr>
              <a:t>年度（</a:t>
            </a:r>
            <a:r>
              <a:rPr lang="en-US" altLang="ja-JP" sz="1200" dirty="0">
                <a:latin typeface="Century" panose="02040604050505020304" pitchFamily="18" charset="0"/>
                <a:ea typeface="ＭＳ ゴシック" panose="020B0609070205080204" pitchFamily="49" charset="-128"/>
              </a:rPr>
              <a:t>4</a:t>
            </a:r>
            <a:r>
              <a:rPr lang="ja-JP" altLang="en-US" sz="1200" dirty="0">
                <a:latin typeface="Century" panose="02040604050505020304" pitchFamily="18" charset="0"/>
                <a:ea typeface="ＭＳ ゴシック" panose="020B0609070205080204" pitchFamily="49" charset="-128"/>
              </a:rPr>
              <a:t>～</a:t>
            </a:r>
            <a:r>
              <a:rPr lang="en-US" altLang="ja-JP" sz="1200" dirty="0">
                <a:latin typeface="Century" panose="02040604050505020304" pitchFamily="18" charset="0"/>
                <a:ea typeface="ＭＳ ゴシック" panose="020B0609070205080204" pitchFamily="49" charset="-128"/>
              </a:rPr>
              <a:t>12</a:t>
            </a:r>
            <a:r>
              <a:rPr lang="ja-JP" altLang="en-US" sz="1200" dirty="0">
                <a:latin typeface="Century" panose="02040604050505020304" pitchFamily="18" charset="0"/>
                <a:ea typeface="ＭＳ ゴシック" panose="020B0609070205080204" pitchFamily="49" charset="-128"/>
              </a:rPr>
              <a:t>月）の平均放流水質</a:t>
            </a:r>
          </a:p>
        </p:txBody>
      </p:sp>
      <p:sp>
        <p:nvSpPr>
          <p:cNvPr id="14" name="タイトル 1">
            <a:extLst>
              <a:ext uri="{FF2B5EF4-FFF2-40B4-BE49-F238E27FC236}">
                <a16:creationId xmlns:a16="http://schemas.microsoft.com/office/drawing/2014/main" id="{92EAB48B-275F-6DB9-5707-1C8D791E4E43}"/>
              </a:ext>
            </a:extLst>
          </p:cNvPr>
          <p:cNvSpPr txBox="1">
            <a:spLocks/>
          </p:cNvSpPr>
          <p:nvPr/>
        </p:nvSpPr>
        <p:spPr>
          <a:xfrm>
            <a:off x="6462438" y="1074667"/>
            <a:ext cx="902811" cy="2862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400" dirty="0">
                <a:latin typeface="Century" panose="02040604050505020304" pitchFamily="18" charset="0"/>
                <a:ea typeface="ＭＳ ゴシック" panose="020B0609070205080204" pitchFamily="49" charset="-128"/>
              </a:rPr>
              <a:t>【</a:t>
            </a:r>
            <a:r>
              <a:rPr lang="ja-JP" altLang="en-US" sz="1400" dirty="0">
                <a:latin typeface="Century" panose="02040604050505020304" pitchFamily="18" charset="0"/>
                <a:ea typeface="ＭＳ ゴシック" panose="020B0609070205080204" pitchFamily="49" charset="-128"/>
              </a:rPr>
              <a:t>参考</a:t>
            </a:r>
            <a:r>
              <a:rPr lang="en-US" altLang="ja-JP" sz="1400" dirty="0">
                <a:latin typeface="Century" panose="02040604050505020304" pitchFamily="18" charset="0"/>
                <a:ea typeface="ＭＳ ゴシック" panose="020B0609070205080204" pitchFamily="49" charset="-128"/>
              </a:rPr>
              <a:t>】</a:t>
            </a:r>
            <a:endParaRPr lang="ja-JP" altLang="en-US" sz="1400" dirty="0">
              <a:latin typeface="Century" panose="02040604050505020304" pitchFamily="18" charset="0"/>
              <a:ea typeface="ＭＳ ゴシック" panose="020B0609070205080204" pitchFamily="49" charset="-128"/>
            </a:endParaRPr>
          </a:p>
        </p:txBody>
      </p:sp>
    </p:spTree>
    <p:extLst>
      <p:ext uri="{BB962C8B-B14F-4D97-AF65-F5344CB8AC3E}">
        <p14:creationId xmlns:p14="http://schemas.microsoft.com/office/powerpoint/2010/main" val="1244535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51CFDE50-1108-4A27-AD4F-1C5C5ADB9975}"/>
              </a:ext>
            </a:extLst>
          </p:cNvPr>
          <p:cNvGraphicFramePr>
            <a:graphicFrameLocks noGrp="1"/>
          </p:cNvGraphicFramePr>
          <p:nvPr>
            <p:extLst/>
          </p:nvPr>
        </p:nvGraphicFramePr>
        <p:xfrm>
          <a:off x="1036512" y="4243270"/>
          <a:ext cx="7920000" cy="2160000"/>
        </p:xfrm>
        <a:graphic>
          <a:graphicData uri="http://schemas.openxmlformats.org/drawingml/2006/table">
            <a:tbl>
              <a:tblPr firstRow="1" bandRow="1">
                <a:tableStyleId>{5C22544A-7EE6-4342-B048-85BDC9FD1C3A}</a:tableStyleId>
              </a:tblPr>
              <a:tblGrid>
                <a:gridCol w="1361667">
                  <a:extLst>
                    <a:ext uri="{9D8B030D-6E8A-4147-A177-3AD203B41FA5}">
                      <a16:colId xmlns:a16="http://schemas.microsoft.com/office/drawing/2014/main" val="4078843496"/>
                    </a:ext>
                  </a:extLst>
                </a:gridCol>
                <a:gridCol w="2186111">
                  <a:extLst>
                    <a:ext uri="{9D8B030D-6E8A-4147-A177-3AD203B41FA5}">
                      <a16:colId xmlns:a16="http://schemas.microsoft.com/office/drawing/2014/main" val="2775074863"/>
                    </a:ext>
                  </a:extLst>
                </a:gridCol>
                <a:gridCol w="2186111">
                  <a:extLst>
                    <a:ext uri="{9D8B030D-6E8A-4147-A177-3AD203B41FA5}">
                      <a16:colId xmlns:a16="http://schemas.microsoft.com/office/drawing/2014/main" val="1152814723"/>
                    </a:ext>
                  </a:extLst>
                </a:gridCol>
                <a:gridCol w="2186111">
                  <a:extLst>
                    <a:ext uri="{9D8B030D-6E8A-4147-A177-3AD203B41FA5}">
                      <a16:colId xmlns:a16="http://schemas.microsoft.com/office/drawing/2014/main" val="1775372711"/>
                    </a:ext>
                  </a:extLst>
                </a:gridCol>
              </a:tblGrid>
              <a:tr h="424284">
                <a:tc>
                  <a:txBody>
                    <a:bodyPr/>
                    <a:lstStyle/>
                    <a:p>
                      <a:pPr algn="ctr"/>
                      <a:r>
                        <a:rPr kumimoji="1" lang="ja-JP" altLang="en-US" sz="1600" dirty="0">
                          <a:solidFill>
                            <a:schemeClr val="tx1"/>
                          </a:solidFill>
                        </a:rPr>
                        <a:t>評価対象</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COD</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600" dirty="0">
                          <a:solidFill>
                            <a:schemeClr val="tx1"/>
                          </a:solidFill>
                          <a:latin typeface="Century" panose="02040604050505020304" pitchFamily="18" charset="0"/>
                        </a:rPr>
                        <a:t>全窒素</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600" dirty="0">
                          <a:solidFill>
                            <a:schemeClr val="tx1"/>
                          </a:solidFill>
                          <a:latin typeface="Century" panose="02040604050505020304" pitchFamily="18" charset="0"/>
                        </a:rPr>
                        <a:t>全りん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5440358"/>
                  </a:ext>
                </a:extLst>
              </a:tr>
              <a:tr h="1735716">
                <a:tc>
                  <a:txBody>
                    <a:bodyPr/>
                    <a:lstStyle/>
                    <a:p>
                      <a:pPr algn="ctr"/>
                      <a:r>
                        <a:rPr kumimoji="1" lang="ja-JP" altLang="en-US" sz="1600" dirty="0">
                          <a:solidFill>
                            <a:schemeClr val="tx1"/>
                          </a:solidFill>
                          <a:latin typeface="Century" panose="02040604050505020304" pitchFamily="18" charset="0"/>
                        </a:rPr>
                        <a:t>自動観測局</a:t>
                      </a:r>
                      <a:endParaRPr kumimoji="1" lang="en-US" altLang="ja-JP" sz="16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日間加重平均</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2000" dirty="0">
                          <a:solidFill>
                            <a:schemeClr val="tx1"/>
                          </a:solidFill>
                          <a:latin typeface="Century" panose="02040604050505020304" pitchFamily="18" charset="0"/>
                        </a:rPr>
                        <a:t>15</a:t>
                      </a:r>
                      <a:r>
                        <a:rPr kumimoji="1" lang="ja-JP" altLang="en-US" sz="1200" dirty="0">
                          <a:solidFill>
                            <a:schemeClr val="tx1"/>
                          </a:solidFill>
                          <a:latin typeface="Century" panose="02040604050505020304" pitchFamily="18" charset="0"/>
                        </a:rPr>
                        <a:t>（住之江、平野）</a:t>
                      </a:r>
                      <a:endParaRPr kumimoji="1" lang="en-US" altLang="ja-JP" sz="1200" dirty="0">
                        <a:solidFill>
                          <a:schemeClr val="tx1"/>
                        </a:solidFill>
                        <a:latin typeface="Century" panose="02040604050505020304" pitchFamily="18" charset="0"/>
                      </a:endParaRPr>
                    </a:p>
                    <a:p>
                      <a:pPr algn="ctr"/>
                      <a:endParaRPr kumimoji="1" lang="en-US" altLang="ja-JP" sz="1200" dirty="0">
                        <a:solidFill>
                          <a:schemeClr val="tx1"/>
                        </a:solidFill>
                        <a:latin typeface="Century" panose="02040604050505020304" pitchFamily="18" charset="0"/>
                      </a:endParaRPr>
                    </a:p>
                    <a:p>
                      <a:pPr algn="ctr"/>
                      <a:r>
                        <a:rPr kumimoji="1" lang="en-US" altLang="ja-JP" sz="2000" dirty="0">
                          <a:solidFill>
                            <a:schemeClr val="tx1"/>
                          </a:solidFill>
                          <a:latin typeface="Century" panose="02040604050505020304" pitchFamily="18" charset="0"/>
                        </a:rPr>
                        <a:t>20</a:t>
                      </a:r>
                      <a:r>
                        <a:rPr kumimoji="1" lang="ja-JP" altLang="en-US" sz="1200" dirty="0">
                          <a:solidFill>
                            <a:schemeClr val="tx1"/>
                          </a:solidFill>
                          <a:latin typeface="Century" panose="02040604050505020304" pitchFamily="18" charset="0"/>
                        </a:rPr>
                        <a:t>（上記以外の処理場）</a:t>
                      </a:r>
                      <a:endParaRPr kumimoji="1" lang="en-US" altLang="ja-JP"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solidFill>
                          <a:latin typeface="Century" panose="02040604050505020304" pitchFamily="18" charset="0"/>
                        </a:rPr>
                        <a:t>15</a:t>
                      </a:r>
                      <a:r>
                        <a:rPr kumimoji="1" lang="ja-JP" altLang="en-US" sz="1200" dirty="0">
                          <a:solidFill>
                            <a:schemeClr val="tx1"/>
                          </a:solidFill>
                          <a:latin typeface="Century" panose="02040604050505020304" pitchFamily="18" charset="0"/>
                        </a:rPr>
                        <a:t>（今福）</a:t>
                      </a:r>
                      <a:endParaRPr kumimoji="1" lang="en-US" altLang="ja-JP" sz="1200" dirty="0">
                        <a:solidFill>
                          <a:schemeClr val="tx1"/>
                        </a:solidFill>
                        <a:latin typeface="Century" panose="020406040505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Century" panose="02040604050505020304" pitchFamily="18" charset="0"/>
                      </a:endParaRPr>
                    </a:p>
                    <a:p>
                      <a:pPr algn="ctr"/>
                      <a:r>
                        <a:rPr kumimoji="1" lang="en-US" altLang="ja-JP" sz="2000" dirty="0">
                          <a:solidFill>
                            <a:schemeClr val="tx1"/>
                          </a:solidFill>
                          <a:latin typeface="Century" panose="02040604050505020304" pitchFamily="18" charset="0"/>
                        </a:rPr>
                        <a:t>25</a:t>
                      </a:r>
                      <a:r>
                        <a:rPr kumimoji="1" lang="ja-JP" altLang="en-US" sz="1200" dirty="0">
                          <a:solidFill>
                            <a:schemeClr val="tx1"/>
                          </a:solidFill>
                          <a:latin typeface="Century" panose="02040604050505020304" pitchFamily="18" charset="0"/>
                        </a:rPr>
                        <a:t>（上記以外の処理場）</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Century" panose="02040604050505020304" pitchFamily="18" charset="0"/>
                        </a:rPr>
                        <a:t>1.0</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8</a:t>
                      </a:r>
                      <a:r>
                        <a:rPr kumimoji="1" lang="ja-JP" altLang="en-US" sz="1200" dirty="0">
                          <a:solidFill>
                            <a:schemeClr val="tx1"/>
                          </a:solidFill>
                          <a:latin typeface="Century" panose="02040604050505020304" pitchFamily="18" charset="0"/>
                        </a:rPr>
                        <a:t>処理場）</a:t>
                      </a:r>
                      <a:endParaRPr kumimoji="1" lang="en-US" altLang="ja-JP" sz="1200" dirty="0">
                        <a:solidFill>
                          <a:schemeClr val="tx1"/>
                        </a:solidFill>
                        <a:latin typeface="Century" panose="02040604050505020304" pitchFamily="18" charset="0"/>
                      </a:endParaRPr>
                    </a:p>
                    <a:p>
                      <a:pPr algn="ctr"/>
                      <a:r>
                        <a:rPr kumimoji="1" lang="ja-JP" altLang="en-US" sz="1200" dirty="0">
                          <a:solidFill>
                            <a:schemeClr val="tx1"/>
                          </a:solidFill>
                          <a:latin typeface="Century" panose="02040604050505020304" pitchFamily="18" charset="0"/>
                        </a:rPr>
                        <a:t>津守</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海老江</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市岡</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千島</a:t>
                      </a:r>
                      <a:endParaRPr kumimoji="1" lang="en-US" altLang="ja-JP" sz="1200" dirty="0">
                        <a:solidFill>
                          <a:schemeClr val="tx1"/>
                        </a:solidFill>
                        <a:latin typeface="Century" panose="02040604050505020304" pitchFamily="18" charset="0"/>
                      </a:endParaRPr>
                    </a:p>
                    <a:p>
                      <a:pPr algn="ctr"/>
                      <a:r>
                        <a:rPr kumimoji="1" lang="ja-JP" altLang="en-US" sz="1200" dirty="0">
                          <a:solidFill>
                            <a:schemeClr val="tx1"/>
                          </a:solidFill>
                          <a:latin typeface="Century" panose="02040604050505020304" pitchFamily="18" charset="0"/>
                        </a:rPr>
                        <a:t>住之江</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今福</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大野</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十八条</a:t>
                      </a:r>
                      <a:endParaRPr kumimoji="1" lang="en-US" altLang="ja-JP" sz="1200" dirty="0">
                        <a:solidFill>
                          <a:schemeClr val="tx1"/>
                        </a:solidFill>
                        <a:latin typeface="Century" panose="02040604050505020304" pitchFamily="18" charset="0"/>
                      </a:endParaRPr>
                    </a:p>
                    <a:p>
                      <a:pPr algn="ctr"/>
                      <a:endParaRPr kumimoji="1" lang="en-US" altLang="ja-JP" sz="1200" dirty="0">
                        <a:solidFill>
                          <a:schemeClr val="tx1"/>
                        </a:solidFill>
                        <a:latin typeface="Century" panose="02040604050505020304" pitchFamily="18" charset="0"/>
                      </a:endParaRPr>
                    </a:p>
                    <a:p>
                      <a:pPr algn="ctr"/>
                      <a:r>
                        <a:rPr kumimoji="1" lang="en-US" altLang="ja-JP" sz="2000" dirty="0">
                          <a:solidFill>
                            <a:schemeClr val="tx1"/>
                          </a:solidFill>
                          <a:latin typeface="Century" panose="02040604050505020304" pitchFamily="18" charset="0"/>
                        </a:rPr>
                        <a:t>2.0</a:t>
                      </a:r>
                      <a:r>
                        <a:rPr kumimoji="1" lang="ja-JP" altLang="en-US" sz="1200" dirty="0">
                          <a:solidFill>
                            <a:schemeClr val="tx1"/>
                          </a:solidFill>
                          <a:latin typeface="Century" panose="02040604050505020304" pitchFamily="18" charset="0"/>
                        </a:rPr>
                        <a:t>（</a:t>
                      </a:r>
                      <a:r>
                        <a:rPr kumimoji="1" lang="en-US" altLang="ja-JP" sz="1200" dirty="0">
                          <a:solidFill>
                            <a:schemeClr val="tx1"/>
                          </a:solidFill>
                          <a:latin typeface="Century" panose="02040604050505020304" pitchFamily="18" charset="0"/>
                        </a:rPr>
                        <a:t>4</a:t>
                      </a:r>
                      <a:r>
                        <a:rPr kumimoji="1" lang="ja-JP" altLang="en-US" sz="1200" dirty="0">
                          <a:solidFill>
                            <a:schemeClr val="tx1"/>
                          </a:solidFill>
                          <a:latin typeface="Century" panose="02040604050505020304" pitchFamily="18" charset="0"/>
                        </a:rPr>
                        <a:t>処理場）</a:t>
                      </a:r>
                      <a:endParaRPr kumimoji="1" lang="en-US" altLang="ja-JP" sz="1600" dirty="0">
                        <a:solidFill>
                          <a:schemeClr val="tx1"/>
                        </a:solidFill>
                        <a:latin typeface="Century" panose="02040604050505020304" pitchFamily="18" charset="0"/>
                      </a:endParaRPr>
                    </a:p>
                    <a:p>
                      <a:pPr algn="ctr"/>
                      <a:r>
                        <a:rPr kumimoji="1" lang="ja-JP" altLang="en-US" sz="1200" dirty="0">
                          <a:solidFill>
                            <a:schemeClr val="tx1"/>
                          </a:solidFill>
                          <a:latin typeface="Century" panose="02040604050505020304" pitchFamily="18" charset="0"/>
                        </a:rPr>
                        <a:t>（中浜</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放出</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此花</a:t>
                      </a:r>
                      <a:r>
                        <a:rPr kumimoji="1" lang="en-US" altLang="ja-JP" sz="1200" dirty="0">
                          <a:solidFill>
                            <a:schemeClr val="tx1"/>
                          </a:solidFill>
                          <a:latin typeface="Century" panose="02040604050505020304" pitchFamily="18" charset="0"/>
                        </a:rPr>
                        <a:t>,</a:t>
                      </a:r>
                      <a:r>
                        <a:rPr kumimoji="1" lang="ja-JP" altLang="en-US" sz="1200" dirty="0">
                          <a:solidFill>
                            <a:schemeClr val="tx1"/>
                          </a:solidFill>
                          <a:latin typeface="Century" panose="02040604050505020304" pitchFamily="18" charset="0"/>
                        </a:rPr>
                        <a:t>平野）</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680866"/>
                  </a:ext>
                </a:extLst>
              </a:tr>
            </a:tbl>
          </a:graphicData>
        </a:graphic>
      </p:graphicFrame>
      <p:sp>
        <p:nvSpPr>
          <p:cNvPr id="2" name="大かっこ 1">
            <a:extLst>
              <a:ext uri="{FF2B5EF4-FFF2-40B4-BE49-F238E27FC236}">
                <a16:creationId xmlns:a16="http://schemas.microsoft.com/office/drawing/2014/main" id="{89E4EED0-5A09-4208-A6F1-6B31125EFE7B}"/>
              </a:ext>
            </a:extLst>
          </p:cNvPr>
          <p:cNvSpPr/>
          <p:nvPr/>
        </p:nvSpPr>
        <p:spPr>
          <a:xfrm>
            <a:off x="6958690" y="5174520"/>
            <a:ext cx="1800000" cy="37106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aphicFrame>
        <p:nvGraphicFramePr>
          <p:cNvPr id="8" name="表 7">
            <a:extLst>
              <a:ext uri="{FF2B5EF4-FFF2-40B4-BE49-F238E27FC236}">
                <a16:creationId xmlns:a16="http://schemas.microsoft.com/office/drawing/2014/main" id="{A4C063B2-B802-47C4-ADC9-DE6847FA7F5D}"/>
              </a:ext>
            </a:extLst>
          </p:cNvPr>
          <p:cNvGraphicFramePr>
            <a:graphicFrameLocks noGrp="1"/>
          </p:cNvGraphicFramePr>
          <p:nvPr>
            <p:extLst/>
          </p:nvPr>
        </p:nvGraphicFramePr>
        <p:xfrm>
          <a:off x="1036512" y="1780062"/>
          <a:ext cx="7920000" cy="1800000"/>
        </p:xfrm>
        <a:graphic>
          <a:graphicData uri="http://schemas.openxmlformats.org/drawingml/2006/table">
            <a:tbl>
              <a:tblPr firstRow="1" bandRow="1">
                <a:tableStyleId>{5C22544A-7EE6-4342-B048-85BDC9FD1C3A}</a:tableStyleId>
              </a:tblPr>
              <a:tblGrid>
                <a:gridCol w="1880812">
                  <a:extLst>
                    <a:ext uri="{9D8B030D-6E8A-4147-A177-3AD203B41FA5}">
                      <a16:colId xmlns:a16="http://schemas.microsoft.com/office/drawing/2014/main" val="4078843496"/>
                    </a:ext>
                  </a:extLst>
                </a:gridCol>
                <a:gridCol w="3019594">
                  <a:extLst>
                    <a:ext uri="{9D8B030D-6E8A-4147-A177-3AD203B41FA5}">
                      <a16:colId xmlns:a16="http://schemas.microsoft.com/office/drawing/2014/main" val="2775074863"/>
                    </a:ext>
                  </a:extLst>
                </a:gridCol>
                <a:gridCol w="3019594">
                  <a:extLst>
                    <a:ext uri="{9D8B030D-6E8A-4147-A177-3AD203B41FA5}">
                      <a16:colId xmlns:a16="http://schemas.microsoft.com/office/drawing/2014/main" val="1775372711"/>
                    </a:ext>
                  </a:extLst>
                </a:gridCol>
              </a:tblGrid>
              <a:tr h="482920">
                <a:tc>
                  <a:txBody>
                    <a:bodyPr/>
                    <a:lstStyle/>
                    <a:p>
                      <a:pPr algn="ctr"/>
                      <a:r>
                        <a:rPr kumimoji="1" lang="ja-JP" altLang="en-US" sz="1600" dirty="0">
                          <a:solidFill>
                            <a:schemeClr val="tx1"/>
                          </a:solidFill>
                        </a:rPr>
                        <a:t>評価対象</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SS</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600" dirty="0">
                          <a:solidFill>
                            <a:schemeClr val="tx1"/>
                          </a:solidFill>
                          <a:latin typeface="Century" panose="02040604050505020304" pitchFamily="18" charset="0"/>
                        </a:rPr>
                        <a:t>BOD</a:t>
                      </a:r>
                      <a:endParaRPr kumimoji="1" lang="ja-JP" altLang="en-US" sz="16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5440358"/>
                  </a:ext>
                </a:extLst>
              </a:tr>
              <a:tr h="1317080">
                <a:tc>
                  <a:txBody>
                    <a:bodyPr/>
                    <a:lstStyle/>
                    <a:p>
                      <a:pPr algn="ctr"/>
                      <a:r>
                        <a:rPr kumimoji="1" lang="ja-JP" altLang="en-US" sz="1600" dirty="0">
                          <a:solidFill>
                            <a:schemeClr val="tx1"/>
                          </a:solidFill>
                          <a:latin typeface="Century" panose="02040604050505020304" pitchFamily="18" charset="0"/>
                        </a:rPr>
                        <a:t>水質試験</a:t>
                      </a:r>
                      <a:endParaRPr kumimoji="1" lang="en-US" altLang="ja-JP" sz="1600" dirty="0">
                        <a:solidFill>
                          <a:schemeClr val="tx1"/>
                        </a:solidFill>
                        <a:latin typeface="Century" panose="02040604050505020304" pitchFamily="18" charset="0"/>
                      </a:endParaRPr>
                    </a:p>
                    <a:p>
                      <a:pPr algn="ctr"/>
                      <a:r>
                        <a:rPr kumimoji="1" lang="ja-JP" altLang="en-US" sz="1600" dirty="0">
                          <a:solidFill>
                            <a:schemeClr val="tx1"/>
                          </a:solidFill>
                          <a:latin typeface="Century" panose="02040604050505020304" pitchFamily="18" charset="0"/>
                        </a:rPr>
                        <a:t>各回測定値</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2000" dirty="0">
                          <a:solidFill>
                            <a:schemeClr val="tx1"/>
                          </a:solidFill>
                          <a:latin typeface="Century" panose="02040604050505020304" pitchFamily="18" charset="0"/>
                        </a:rPr>
                        <a:t>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dirty="0">
                          <a:solidFill>
                            <a:schemeClr val="tx1"/>
                          </a:solidFill>
                          <a:latin typeface="Century" panose="02040604050505020304" pitchFamily="18" charset="0"/>
                        </a:rPr>
                        <a:t>12</a:t>
                      </a:r>
                      <a:r>
                        <a:rPr kumimoji="1" lang="ja-JP" altLang="en-US" sz="1200" dirty="0">
                          <a:solidFill>
                            <a:schemeClr val="tx1"/>
                          </a:solidFill>
                          <a:latin typeface="Century" panose="02040604050505020304" pitchFamily="18" charset="0"/>
                        </a:rPr>
                        <a:t>（住之江、平野）</a:t>
                      </a:r>
                      <a:endParaRPr kumimoji="1" lang="en-US" altLang="ja-JP" sz="1200" dirty="0">
                        <a:solidFill>
                          <a:schemeClr val="tx1"/>
                        </a:solidFill>
                        <a:latin typeface="Century" panose="02040604050505020304" pitchFamily="18" charset="0"/>
                      </a:endParaRPr>
                    </a:p>
                    <a:p>
                      <a:pPr algn="ctr"/>
                      <a:endParaRPr kumimoji="1" lang="en-US" altLang="ja-JP" sz="1200" dirty="0">
                        <a:solidFill>
                          <a:schemeClr val="tx1"/>
                        </a:solidFill>
                        <a:latin typeface="Century" panose="02040604050505020304" pitchFamily="18" charset="0"/>
                      </a:endParaRPr>
                    </a:p>
                    <a:p>
                      <a:pPr algn="ctr"/>
                      <a:r>
                        <a:rPr kumimoji="1" lang="en-US" altLang="ja-JP" sz="2000" dirty="0">
                          <a:solidFill>
                            <a:schemeClr val="tx1"/>
                          </a:solidFill>
                          <a:latin typeface="Century" panose="02040604050505020304" pitchFamily="18" charset="0"/>
                        </a:rPr>
                        <a:t>14</a:t>
                      </a:r>
                      <a:r>
                        <a:rPr kumimoji="1" lang="ja-JP" altLang="en-US" sz="1200" dirty="0">
                          <a:solidFill>
                            <a:schemeClr val="tx1"/>
                          </a:solidFill>
                          <a:latin typeface="Century" panose="02040604050505020304" pitchFamily="18" charset="0"/>
                        </a:rPr>
                        <a:t>（その他）</a:t>
                      </a:r>
                      <a:endParaRPr kumimoji="1" lang="en-US" altLang="ja-JP" sz="2000" dirty="0">
                        <a:solidFill>
                          <a:schemeClr val="tx1"/>
                        </a:solidFill>
                        <a:latin typeface="Century" panose="020406040505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5680866"/>
                  </a:ext>
                </a:extLst>
              </a:tr>
            </a:tbl>
          </a:graphicData>
        </a:graphic>
      </p:graphicFrame>
      <p:sp>
        <p:nvSpPr>
          <p:cNvPr id="9" name="タイトル 1">
            <a:extLst>
              <a:ext uri="{FF2B5EF4-FFF2-40B4-BE49-F238E27FC236}">
                <a16:creationId xmlns:a16="http://schemas.microsoft.com/office/drawing/2014/main" id="{AA2E97B2-84C8-4FDE-A31E-29D47371BBE5}"/>
              </a:ext>
            </a:extLst>
          </p:cNvPr>
          <p:cNvSpPr txBox="1">
            <a:spLocks/>
          </p:cNvSpPr>
          <p:nvPr/>
        </p:nvSpPr>
        <p:spPr>
          <a:xfrm>
            <a:off x="7981726" y="1480670"/>
            <a:ext cx="970137" cy="2862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Century" panose="02040604050505020304" pitchFamily="18" charset="0"/>
                <a:ea typeface="ＭＳ ゴシック" panose="020B0609070205080204" pitchFamily="49" charset="-128"/>
              </a:rPr>
              <a:t>（</a:t>
            </a:r>
            <a:r>
              <a:rPr lang="en-US" altLang="ja-JP" sz="1400" b="1" dirty="0">
                <a:latin typeface="Century" panose="02040604050505020304" pitchFamily="18" charset="0"/>
                <a:ea typeface="ＭＳ ゴシック" panose="020B0609070205080204" pitchFamily="49" charset="-128"/>
              </a:rPr>
              <a:t>mg/L</a:t>
            </a:r>
            <a:r>
              <a:rPr lang="ja-JP" altLang="en-US" sz="1400" b="1" dirty="0">
                <a:latin typeface="Century" panose="02040604050505020304" pitchFamily="18" charset="0"/>
                <a:ea typeface="ＭＳ ゴシック" panose="020B0609070205080204" pitchFamily="49" charset="-128"/>
              </a:rPr>
              <a:t>）</a:t>
            </a:r>
          </a:p>
        </p:txBody>
      </p:sp>
      <p:sp>
        <p:nvSpPr>
          <p:cNvPr id="11" name="タイトル 1">
            <a:extLst>
              <a:ext uri="{FF2B5EF4-FFF2-40B4-BE49-F238E27FC236}">
                <a16:creationId xmlns:a16="http://schemas.microsoft.com/office/drawing/2014/main" id="{65F5D7C1-6E2A-4835-970F-8B610B41A11B}"/>
              </a:ext>
            </a:extLst>
          </p:cNvPr>
          <p:cNvSpPr txBox="1">
            <a:spLocks/>
          </p:cNvSpPr>
          <p:nvPr/>
        </p:nvSpPr>
        <p:spPr>
          <a:xfrm>
            <a:off x="7975101" y="3940597"/>
            <a:ext cx="970137" cy="2862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Century" panose="02040604050505020304" pitchFamily="18" charset="0"/>
                <a:ea typeface="ＭＳ ゴシック" panose="020B0609070205080204" pitchFamily="49" charset="-128"/>
              </a:rPr>
              <a:t>（</a:t>
            </a:r>
            <a:r>
              <a:rPr lang="en-US" altLang="ja-JP" sz="1400" b="1" dirty="0">
                <a:latin typeface="Century" panose="02040604050505020304" pitchFamily="18" charset="0"/>
                <a:ea typeface="ＭＳ ゴシック" panose="020B0609070205080204" pitchFamily="49" charset="-128"/>
              </a:rPr>
              <a:t>mg/L</a:t>
            </a:r>
            <a:r>
              <a:rPr lang="ja-JP" altLang="en-US" sz="1400" b="1" dirty="0">
                <a:latin typeface="Century" panose="02040604050505020304" pitchFamily="18" charset="0"/>
                <a:ea typeface="ＭＳ ゴシック" panose="020B0609070205080204" pitchFamily="49" charset="-128"/>
              </a:rPr>
              <a:t>）</a:t>
            </a:r>
          </a:p>
        </p:txBody>
      </p:sp>
      <p:sp>
        <p:nvSpPr>
          <p:cNvPr id="12" name="タイトル 1"/>
          <p:cNvSpPr>
            <a:spLocks noGrp="1"/>
          </p:cNvSpPr>
          <p:nvPr>
            <p:ph type="title"/>
          </p:nvPr>
        </p:nvSpPr>
        <p:spPr>
          <a:xfrm>
            <a:off x="604243" y="1257125"/>
            <a:ext cx="1733167" cy="369332"/>
          </a:xfrm>
          <a:noFill/>
        </p:spPr>
        <p:txBody>
          <a:bodyPr wrap="none">
            <a:spAutoFit/>
          </a:bodyPr>
          <a:lstStyle/>
          <a:p>
            <a:r>
              <a:rPr lang="en-US" altLang="ja-JP" sz="2000" b="1" dirty="0" smtClean="0">
                <a:latin typeface="Meiryo UI 本文"/>
                <a:ea typeface="ＭＳ ゴシック" panose="020B0609070205080204" pitchFamily="49" charset="-128"/>
              </a:rPr>
              <a:t>【</a:t>
            </a:r>
            <a:r>
              <a:rPr lang="ja-JP" altLang="en-US" sz="2000" b="1" dirty="0" smtClean="0">
                <a:latin typeface="Meiryo UI 本文"/>
                <a:ea typeface="ＭＳ ゴシック" panose="020B0609070205080204" pitchFamily="49" charset="-128"/>
              </a:rPr>
              <a:t>評価基準</a:t>
            </a:r>
            <a:r>
              <a:rPr lang="en-US" altLang="ja-JP" sz="2000" b="1" dirty="0" smtClean="0">
                <a:latin typeface="Meiryo UI 本文"/>
                <a:ea typeface="ＭＳ ゴシック" panose="020B0609070205080204" pitchFamily="49" charset="-128"/>
              </a:rPr>
              <a:t>】</a:t>
            </a:r>
            <a:endParaRPr lang="ja-JP" altLang="en-US" sz="2000" b="1" dirty="0">
              <a:latin typeface="Meiryo UI 本文"/>
              <a:ea typeface="ＭＳ ゴシック" panose="020B0609070205080204" pitchFamily="49" charset="-128"/>
            </a:endParaRPr>
          </a:p>
        </p:txBody>
      </p:sp>
      <p:sp>
        <p:nvSpPr>
          <p:cNvPr id="13" name="タイトル 1"/>
          <p:cNvSpPr txBox="1">
            <a:spLocks/>
          </p:cNvSpPr>
          <p:nvPr/>
        </p:nvSpPr>
        <p:spPr>
          <a:xfrm>
            <a:off x="0" y="725439"/>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下水処理場・抽水所</a:t>
            </a:r>
          </a:p>
        </p:txBody>
      </p:sp>
      <p:sp>
        <p:nvSpPr>
          <p:cNvPr id="10" name="角丸四角形 9"/>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３</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包括委託における要求水準と評価基準</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fld id="{36EC18DB-A5DF-4E0E-B815-FCD04A2C4B2C}" type="slidenum">
              <a:rPr kumimoji="1" lang="ja-JP" altLang="en-US" smtClean="0"/>
              <a:t>17</a:t>
            </a:fld>
            <a:endParaRPr kumimoji="1" lang="ja-JP" altLang="en-US" dirty="0"/>
          </a:p>
        </p:txBody>
      </p:sp>
      <p:sp>
        <p:nvSpPr>
          <p:cNvPr id="3" name="タイトル 1">
            <a:extLst>
              <a:ext uri="{FF2B5EF4-FFF2-40B4-BE49-F238E27FC236}">
                <a16:creationId xmlns:a16="http://schemas.microsoft.com/office/drawing/2014/main" id="{C184CD49-DFD8-A5FD-EC00-1F28C5AA9A50}"/>
              </a:ext>
            </a:extLst>
          </p:cNvPr>
          <p:cNvSpPr txBox="1">
            <a:spLocks/>
          </p:cNvSpPr>
          <p:nvPr/>
        </p:nvSpPr>
        <p:spPr>
          <a:xfrm>
            <a:off x="1051260" y="3642414"/>
            <a:ext cx="2467342" cy="2585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dirty="0">
                <a:latin typeface="Century" panose="02040604050505020304" pitchFamily="18" charset="0"/>
                <a:ea typeface="ＭＳ ゴシック" panose="020B0609070205080204" pitchFamily="49" charset="-128"/>
              </a:rPr>
              <a:t>※</a:t>
            </a:r>
            <a:r>
              <a:rPr lang="ja-JP" altLang="en-US" sz="1200" dirty="0">
                <a:latin typeface="Century" panose="02040604050505020304" pitchFamily="18" charset="0"/>
                <a:ea typeface="ＭＳ ゴシック" panose="020B0609070205080204" pitchFamily="49" charset="-128"/>
              </a:rPr>
              <a:t> 放流水の水質試験は、毎月</a:t>
            </a:r>
            <a:r>
              <a:rPr lang="en-US" altLang="ja-JP" sz="1200" dirty="0">
                <a:latin typeface="Century" panose="02040604050505020304" pitchFamily="18" charset="0"/>
                <a:ea typeface="ＭＳ ゴシック" panose="020B0609070205080204" pitchFamily="49" charset="-128"/>
              </a:rPr>
              <a:t>2</a:t>
            </a:r>
            <a:r>
              <a:rPr lang="ja-JP" altLang="en-US" sz="1200" dirty="0">
                <a:latin typeface="Century" panose="02040604050505020304" pitchFamily="18" charset="0"/>
                <a:ea typeface="ＭＳ ゴシック" panose="020B0609070205080204" pitchFamily="49" charset="-128"/>
              </a:rPr>
              <a:t>回</a:t>
            </a:r>
          </a:p>
        </p:txBody>
      </p:sp>
      <p:sp>
        <p:nvSpPr>
          <p:cNvPr id="5" name="タイトル 1">
            <a:extLst>
              <a:ext uri="{FF2B5EF4-FFF2-40B4-BE49-F238E27FC236}">
                <a16:creationId xmlns:a16="http://schemas.microsoft.com/office/drawing/2014/main" id="{46C044F0-8049-B1CD-9634-4093442EB216}"/>
              </a:ext>
            </a:extLst>
          </p:cNvPr>
          <p:cNvSpPr txBox="1">
            <a:spLocks/>
          </p:cNvSpPr>
          <p:nvPr/>
        </p:nvSpPr>
        <p:spPr>
          <a:xfrm>
            <a:off x="1041426" y="6464272"/>
            <a:ext cx="2228495" cy="258532"/>
          </a:xfrm>
          <a:prstGeom prst="rect">
            <a:avLst/>
          </a:prstGeom>
          <a:noFill/>
        </p:spPr>
        <p:txBody>
          <a:bodyPr vert="horz" wrap="none" lIns="91440" tIns="45720" rIns="91440" bIns="4572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200" dirty="0">
                <a:latin typeface="Century" panose="02040604050505020304" pitchFamily="18" charset="0"/>
                <a:ea typeface="ＭＳ ゴシック" panose="020B0609070205080204" pitchFamily="49" charset="-128"/>
              </a:rPr>
              <a:t>※</a:t>
            </a:r>
            <a:r>
              <a:rPr lang="ja-JP" altLang="en-US" sz="1200" dirty="0">
                <a:latin typeface="Century" panose="02040604050505020304" pitchFamily="18" charset="0"/>
                <a:ea typeface="ＭＳ ゴシック" panose="020B0609070205080204" pitchFamily="49" charset="-128"/>
              </a:rPr>
              <a:t> 水質自動観測装置にて測定</a:t>
            </a:r>
          </a:p>
        </p:txBody>
      </p:sp>
    </p:spTree>
    <p:extLst>
      <p:ext uri="{BB962C8B-B14F-4D97-AF65-F5344CB8AC3E}">
        <p14:creationId xmlns:p14="http://schemas.microsoft.com/office/powerpoint/2010/main" val="1768610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339121034"/>
              </p:ext>
            </p:extLst>
          </p:nvPr>
        </p:nvGraphicFramePr>
        <p:xfrm>
          <a:off x="186373" y="1219746"/>
          <a:ext cx="9522006" cy="5608320"/>
        </p:xfrm>
        <a:graphic>
          <a:graphicData uri="http://schemas.openxmlformats.org/drawingml/2006/table">
            <a:tbl>
              <a:tblPr firstRow="1" bandRow="1">
                <a:tableStyleId>{00A15C55-8517-42AA-B614-E9B94910E393}</a:tableStyleId>
              </a:tblPr>
              <a:tblGrid>
                <a:gridCol w="1248227">
                  <a:extLst>
                    <a:ext uri="{9D8B030D-6E8A-4147-A177-3AD203B41FA5}">
                      <a16:colId xmlns:a16="http://schemas.microsoft.com/office/drawing/2014/main" val="1716734234"/>
                    </a:ext>
                  </a:extLst>
                </a:gridCol>
                <a:gridCol w="4115118">
                  <a:extLst>
                    <a:ext uri="{9D8B030D-6E8A-4147-A177-3AD203B41FA5}">
                      <a16:colId xmlns:a16="http://schemas.microsoft.com/office/drawing/2014/main" val="1965644980"/>
                    </a:ext>
                  </a:extLst>
                </a:gridCol>
                <a:gridCol w="4158661">
                  <a:extLst>
                    <a:ext uri="{9D8B030D-6E8A-4147-A177-3AD203B41FA5}">
                      <a16:colId xmlns:a16="http://schemas.microsoft.com/office/drawing/2014/main" val="3868781665"/>
                    </a:ext>
                  </a:extLst>
                </a:gridCol>
              </a:tblGrid>
              <a:tr h="361233">
                <a:tc>
                  <a:txBody>
                    <a:bodyPr/>
                    <a:lstStyle/>
                    <a:p>
                      <a:pPr algn="ctr"/>
                      <a:endParaRPr kumimoji="1" lang="ja-JP" altLang="en-US" sz="1600" dirty="0"/>
                    </a:p>
                  </a:txBody>
                  <a:tcPr anchor="ctr"/>
                </a:tc>
                <a:tc>
                  <a:txBody>
                    <a:bodyPr/>
                    <a:lstStyle/>
                    <a:p>
                      <a:pPr algn="ctr"/>
                      <a:r>
                        <a:rPr kumimoji="1" lang="ja-JP" altLang="en-US" sz="1800" dirty="0" smtClean="0"/>
                        <a:t>モニタリング項目</a:t>
                      </a:r>
                      <a:endParaRPr kumimoji="1" lang="en-US" altLang="ja-JP" sz="1800" dirty="0" smtClean="0"/>
                    </a:p>
                    <a:p>
                      <a:pPr algn="ctr"/>
                      <a:r>
                        <a:rPr kumimoji="1" lang="ja-JP" altLang="en-US" sz="1400" dirty="0" smtClean="0"/>
                        <a:t>（アウトプット項目中心）</a:t>
                      </a:r>
                      <a:endParaRPr kumimoji="1" lang="en-US" altLang="ja-JP" sz="1400" dirty="0" smtClean="0"/>
                    </a:p>
                    <a:p>
                      <a:pPr algn="ctr"/>
                      <a:r>
                        <a:rPr kumimoji="1" lang="ja-JP" altLang="en-US" sz="1400" dirty="0" smtClean="0"/>
                        <a:t>モニタリングマニュアルで規定</a:t>
                      </a:r>
                    </a:p>
                  </a:txBody>
                  <a:tcPr anchor="ctr"/>
                </a:tc>
                <a:tc>
                  <a:txBody>
                    <a:bodyPr/>
                    <a:lstStyle/>
                    <a:p>
                      <a:pPr algn="ctr"/>
                      <a:r>
                        <a:rPr kumimoji="1" lang="ja-JP" altLang="en-US" sz="1800" dirty="0" smtClean="0"/>
                        <a:t>要求水準・評価基準</a:t>
                      </a:r>
                      <a:endParaRPr kumimoji="1" lang="en-US" altLang="ja-JP" sz="1800" dirty="0" smtClean="0"/>
                    </a:p>
                    <a:p>
                      <a:pPr algn="ctr"/>
                      <a:r>
                        <a:rPr kumimoji="1" lang="ja-JP" altLang="en-US" sz="1400" dirty="0" smtClean="0"/>
                        <a:t>（アウトカム）</a:t>
                      </a:r>
                      <a:endParaRPr kumimoji="1" lang="en-US" altLang="ja-JP" sz="1400" dirty="0" smtClean="0"/>
                    </a:p>
                    <a:p>
                      <a:pPr algn="ctr"/>
                      <a:r>
                        <a:rPr kumimoji="1" lang="ja-JP" altLang="en-US" sz="1400" dirty="0" smtClean="0"/>
                        <a:t>特記仕様書で規定</a:t>
                      </a:r>
                      <a:endParaRPr kumimoji="1" lang="ja-JP" altLang="en-US" sz="1400" dirty="0"/>
                    </a:p>
                  </a:txBody>
                  <a:tcPr anchor="ctr"/>
                </a:tc>
                <a:extLst>
                  <a:ext uri="{0D108BD9-81ED-4DB2-BD59-A6C34878D82A}">
                    <a16:rowId xmlns:a16="http://schemas.microsoft.com/office/drawing/2014/main" val="1167308062"/>
                  </a:ext>
                </a:extLst>
              </a:tr>
              <a:tr h="1519305">
                <a:tc>
                  <a:txBody>
                    <a:bodyPr/>
                    <a:lstStyle/>
                    <a:p>
                      <a:pPr marL="0" indent="180975" algn="l"/>
                      <a:r>
                        <a:rPr kumimoji="1" lang="ja-JP" altLang="en-US" sz="1600" dirty="0" smtClean="0"/>
                        <a:t>管路施設</a:t>
                      </a:r>
                      <a:endParaRPr kumimoji="1" lang="ja-JP" altLang="en-US" sz="1600" dirty="0"/>
                    </a:p>
                  </a:txBody>
                  <a:tcPr anchor="ctr"/>
                </a:tc>
                <a:tc>
                  <a:txBody>
                    <a:bodyPr/>
                    <a:lstStyle/>
                    <a:p>
                      <a:pPr marL="0" indent="180975" algn="l"/>
                      <a:r>
                        <a:rPr kumimoji="1" lang="en-US" altLang="ja-JP" sz="2400" u="sng" dirty="0" smtClean="0"/>
                        <a:t>42</a:t>
                      </a:r>
                      <a:r>
                        <a:rPr kumimoji="1" lang="ja-JP" altLang="en-US" sz="2400" u="sng" dirty="0" smtClean="0"/>
                        <a:t>項目</a:t>
                      </a:r>
                      <a:endParaRPr kumimoji="1" lang="en-US" altLang="ja-JP" sz="2400" u="sng" dirty="0" smtClean="0"/>
                    </a:p>
                    <a:p>
                      <a:pPr marL="0" indent="180975" algn="l"/>
                      <a:r>
                        <a:rPr kumimoji="1" lang="ja-JP" altLang="en-US" sz="1600" dirty="0" smtClean="0"/>
                        <a:t>　・巡視・点検・調査数量</a:t>
                      </a:r>
                      <a:endParaRPr kumimoji="1" lang="en-US" altLang="ja-JP" sz="1600" dirty="0" smtClean="0"/>
                    </a:p>
                    <a:p>
                      <a:pPr marL="0" indent="180975" algn="l"/>
                      <a:r>
                        <a:rPr kumimoji="1" lang="ja-JP" altLang="en-US" sz="1600" dirty="0" smtClean="0"/>
                        <a:t>　・つまり・清掃数量</a:t>
                      </a:r>
                      <a:endParaRPr kumimoji="1" lang="en-US" altLang="ja-JP" sz="1600" dirty="0" smtClean="0"/>
                    </a:p>
                    <a:p>
                      <a:pPr marL="0" indent="180975" algn="l"/>
                      <a:r>
                        <a:rPr kumimoji="1" lang="ja-JP" altLang="en-US" sz="1600" dirty="0" smtClean="0"/>
                        <a:t>　・市民対応状況　など</a:t>
                      </a:r>
                    </a:p>
                    <a:p>
                      <a:pPr marL="0" indent="180975" algn="l"/>
                      <a:endParaRPr kumimoji="1" lang="en-US" altLang="ja-JP" sz="1600" dirty="0" smtClean="0"/>
                    </a:p>
                    <a:p>
                      <a:pPr marL="0" indent="180975" algn="l"/>
                      <a:r>
                        <a:rPr kumimoji="1" lang="ja-JP" altLang="en-US" sz="1600" dirty="0" smtClean="0"/>
                        <a:t>（頻度）毎月報告・監視</a:t>
                      </a:r>
                    </a:p>
                  </a:txBody>
                  <a:tcPr anchor="ctr"/>
                </a:tc>
                <a:tc>
                  <a:txBody>
                    <a:bodyPr/>
                    <a:lstStyle/>
                    <a:p>
                      <a:pPr marL="0" indent="180975" algn="l"/>
                      <a:r>
                        <a:rPr kumimoji="1" lang="en-US" altLang="ja-JP" sz="2400" u="sng" dirty="0" smtClean="0"/>
                        <a:t>3</a:t>
                      </a:r>
                      <a:r>
                        <a:rPr kumimoji="1" lang="ja-JP" altLang="en-US" sz="2400" u="sng" dirty="0" smtClean="0"/>
                        <a:t>項目</a:t>
                      </a:r>
                      <a:endParaRPr kumimoji="1" lang="en-US" altLang="ja-JP" sz="2400" u="sng" dirty="0" smtClean="0"/>
                    </a:p>
                    <a:p>
                      <a:pPr marL="0" indent="180975" algn="l"/>
                      <a:r>
                        <a:rPr kumimoji="1" lang="ja-JP" altLang="en-US" sz="1600" dirty="0" smtClean="0"/>
                        <a:t>要求水準・評価基準値等</a:t>
                      </a:r>
                      <a:endParaRPr kumimoji="1" lang="en-US" altLang="ja-JP" sz="1600" dirty="0" smtClean="0"/>
                    </a:p>
                    <a:p>
                      <a:pPr marL="0" indent="180975" algn="l"/>
                      <a:r>
                        <a:rPr kumimoji="1" lang="ja-JP" altLang="en-US" sz="1600" dirty="0" smtClean="0"/>
                        <a:t>　・道路陥没件数</a:t>
                      </a:r>
                      <a:endParaRPr kumimoji="1" lang="en-US" altLang="ja-JP" sz="1600" dirty="0" smtClean="0"/>
                    </a:p>
                    <a:p>
                      <a:pPr marL="0" indent="180975" algn="l"/>
                      <a:r>
                        <a:rPr kumimoji="1" lang="ja-JP" altLang="en-US" sz="1600" dirty="0" smtClean="0"/>
                        <a:t>　・下水つまり件数</a:t>
                      </a:r>
                      <a:endParaRPr kumimoji="1" lang="en-US" altLang="ja-JP" sz="1600" dirty="0" smtClean="0"/>
                    </a:p>
                    <a:p>
                      <a:pPr marL="0" indent="180975" algn="l"/>
                      <a:r>
                        <a:rPr kumimoji="1" lang="ja-JP" altLang="en-US" sz="1600" dirty="0" smtClean="0"/>
                        <a:t>　・申告対応時間　</a:t>
                      </a:r>
                      <a:endParaRPr kumimoji="1" lang="en-US" altLang="ja-JP" sz="1600" dirty="0" smtClean="0"/>
                    </a:p>
                    <a:p>
                      <a:pPr marL="0" indent="180975" algn="l"/>
                      <a:r>
                        <a:rPr kumimoji="1" lang="ja-JP" altLang="en-US" sz="1600" dirty="0" smtClean="0"/>
                        <a:t>（頻度）毎月報告・監視</a:t>
                      </a:r>
                      <a:endParaRPr kumimoji="1" lang="en-US" altLang="ja-JP" sz="1600" dirty="0" smtClean="0"/>
                    </a:p>
                  </a:txBody>
                  <a:tcPr anchor="ctr"/>
                </a:tc>
                <a:extLst>
                  <a:ext uri="{0D108BD9-81ED-4DB2-BD59-A6C34878D82A}">
                    <a16:rowId xmlns:a16="http://schemas.microsoft.com/office/drawing/2014/main" val="1147447405"/>
                  </a:ext>
                </a:extLst>
              </a:tr>
              <a:tr h="824765">
                <a:tc>
                  <a:txBody>
                    <a:bodyPr/>
                    <a:lstStyle/>
                    <a:p>
                      <a:pPr algn="ctr"/>
                      <a:r>
                        <a:rPr kumimoji="1" lang="ja-JP" altLang="en-US" sz="1600" dirty="0" smtClean="0"/>
                        <a:t>処理場・抽水所施設</a:t>
                      </a:r>
                      <a:endParaRPr kumimoji="1" lang="ja-JP" altLang="en-US" sz="1600" dirty="0"/>
                    </a:p>
                  </a:txBody>
                  <a:tcPr anchor="ctr"/>
                </a:tc>
                <a:tc>
                  <a:txBody>
                    <a:bodyPr/>
                    <a:lstStyle/>
                    <a:p>
                      <a:pPr marL="0" indent="180975" algn="l"/>
                      <a:r>
                        <a:rPr kumimoji="1" lang="en-US" altLang="ja-JP" sz="2400" u="sng" dirty="0" smtClean="0"/>
                        <a:t>55</a:t>
                      </a:r>
                      <a:r>
                        <a:rPr kumimoji="1" lang="ja-JP" altLang="en-US" sz="2400" u="sng" dirty="0" smtClean="0"/>
                        <a:t>項目</a:t>
                      </a:r>
                      <a:endParaRPr kumimoji="1" lang="en-US" altLang="ja-JP" sz="2400" u="sng" dirty="0" smtClean="0"/>
                    </a:p>
                    <a:p>
                      <a:pPr marL="0" indent="180975" algn="l"/>
                      <a:r>
                        <a:rPr kumimoji="1" lang="ja-JP" altLang="en-US" sz="1600" dirty="0" smtClean="0"/>
                        <a:t>・放流水質</a:t>
                      </a:r>
                      <a:endParaRPr kumimoji="1" lang="en-US" altLang="ja-JP" sz="1600" dirty="0" smtClean="0"/>
                    </a:p>
                    <a:p>
                      <a:pPr marL="0" indent="180975" algn="l"/>
                      <a:r>
                        <a:rPr kumimoji="1" lang="ja-JP" altLang="en-US" sz="1600" dirty="0" smtClean="0"/>
                        <a:t>・エネルギー、薬品等使用量</a:t>
                      </a:r>
                      <a:endParaRPr kumimoji="1" lang="en-US" altLang="ja-JP" sz="1600" dirty="0" smtClean="0"/>
                    </a:p>
                    <a:p>
                      <a:pPr marL="0" indent="180975" algn="l"/>
                      <a:r>
                        <a:rPr kumimoji="1" lang="ja-JP" altLang="en-US" sz="1600" dirty="0" smtClean="0"/>
                        <a:t>・雨水ポンプの運転</a:t>
                      </a:r>
                      <a:endParaRPr kumimoji="1" lang="en-US" altLang="ja-JP" sz="1600" dirty="0" smtClean="0"/>
                    </a:p>
                    <a:p>
                      <a:pPr marL="0" indent="180975" algn="l"/>
                      <a:r>
                        <a:rPr kumimoji="1" lang="ja-JP" altLang="en-US" sz="1600" dirty="0" smtClean="0"/>
                        <a:t>・水処理、汚泥処理施設の状況</a:t>
                      </a:r>
                      <a:endParaRPr kumimoji="1" lang="en-US" altLang="ja-JP" sz="1600" dirty="0" smtClean="0"/>
                    </a:p>
                    <a:p>
                      <a:pPr marL="0" indent="180975" algn="l"/>
                      <a:r>
                        <a:rPr kumimoji="1" lang="ja-JP" altLang="en-US" sz="1600" dirty="0" smtClean="0"/>
                        <a:t>・点検、修繕実施</a:t>
                      </a:r>
                      <a:endParaRPr kumimoji="1" lang="en-US" altLang="ja-JP" sz="1600" dirty="0" smtClean="0"/>
                    </a:p>
                    <a:p>
                      <a:pPr marL="0" indent="180975" algn="l"/>
                      <a:r>
                        <a:rPr kumimoji="1" lang="ja-JP" altLang="en-US" sz="1600" dirty="0" smtClean="0"/>
                        <a:t>・災害対応要員の確保状況</a:t>
                      </a:r>
                      <a:endParaRPr kumimoji="1" lang="en-US" altLang="ja-JP" sz="1600" dirty="0" smtClean="0"/>
                    </a:p>
                    <a:p>
                      <a:pPr marL="0" indent="180975" algn="l"/>
                      <a:r>
                        <a:rPr kumimoji="1" lang="ja-JP" altLang="en-US" sz="1600" dirty="0" smtClean="0"/>
                        <a:t>　　　　　　　　　　　　　　　など</a:t>
                      </a:r>
                      <a:endParaRPr kumimoji="1" lang="en-US" altLang="ja-JP" sz="1600" dirty="0" smtClean="0"/>
                    </a:p>
                    <a:p>
                      <a:pPr marL="0" indent="180975" algn="l"/>
                      <a:endParaRPr kumimoji="1" lang="en-US" altLang="ja-JP" sz="1600" dirty="0" smtClean="0"/>
                    </a:p>
                    <a:p>
                      <a:pPr marL="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（頻度）毎月、四半期、年</a:t>
                      </a:r>
                      <a:r>
                        <a:rPr kumimoji="1" lang="en-US" altLang="ja-JP" sz="1600" dirty="0" smtClean="0"/>
                        <a:t>1</a:t>
                      </a:r>
                      <a:r>
                        <a:rPr kumimoji="1" lang="ja-JP" altLang="en-US" sz="1600" dirty="0" smtClean="0"/>
                        <a:t>回の報告・監視</a:t>
                      </a:r>
                    </a:p>
                  </a:txBody>
                  <a:tcPr anchor="ctr"/>
                </a:tc>
                <a:tc>
                  <a:txBody>
                    <a:bodyPr/>
                    <a:lstStyle/>
                    <a:p>
                      <a:pPr marL="0" indent="180975" algn="l"/>
                      <a:r>
                        <a:rPr kumimoji="1" lang="en-US" altLang="ja-JP" sz="2400" u="sng" dirty="0" smtClean="0"/>
                        <a:t>3</a:t>
                      </a:r>
                      <a:r>
                        <a:rPr kumimoji="1" lang="ja-JP" altLang="en-US" sz="2400" u="sng" dirty="0" smtClean="0"/>
                        <a:t>項目</a:t>
                      </a:r>
                      <a:endParaRPr kumimoji="1" lang="en-US" altLang="ja-JP" sz="2400" u="sng" dirty="0" smtClean="0"/>
                    </a:p>
                    <a:p>
                      <a:pPr marL="0" indent="180975" algn="l"/>
                      <a:r>
                        <a:rPr kumimoji="1" lang="ja-JP" altLang="en-US" sz="1600" dirty="0" smtClean="0"/>
                        <a:t>要求水準・評価基準値等</a:t>
                      </a:r>
                      <a:endParaRPr kumimoji="1" lang="en-US" altLang="ja-JP" sz="1600" dirty="0" smtClean="0"/>
                    </a:p>
                    <a:p>
                      <a:pPr marL="0" indent="180975" algn="l"/>
                      <a:r>
                        <a:rPr kumimoji="1" lang="ja-JP" altLang="en-US" sz="1600" dirty="0" smtClean="0"/>
                        <a:t>・ポンプ運転に関する事項</a:t>
                      </a:r>
                      <a:endParaRPr kumimoji="1" lang="en-US" altLang="ja-JP" sz="1600" dirty="0" smtClean="0"/>
                    </a:p>
                    <a:p>
                      <a:pPr marL="0" indent="180975" algn="l"/>
                      <a:r>
                        <a:rPr kumimoji="1" lang="ja-JP" altLang="en-US" sz="1600" dirty="0" smtClean="0"/>
                        <a:t>（浸水発生、危険水位超過）</a:t>
                      </a:r>
                      <a:endParaRPr kumimoji="1" lang="en-US" altLang="ja-JP" sz="1600" dirty="0" smtClean="0"/>
                    </a:p>
                    <a:p>
                      <a:pPr marL="0" indent="180975" algn="l"/>
                      <a:r>
                        <a:rPr kumimoji="1" lang="ja-JP" altLang="en-US" sz="1600" dirty="0" smtClean="0"/>
                        <a:t>・放流水質</a:t>
                      </a:r>
                      <a:endParaRPr kumimoji="1" lang="en-US" altLang="ja-JP" sz="1600" dirty="0" smtClean="0"/>
                    </a:p>
                    <a:p>
                      <a:pPr marL="0" indent="180975" algn="just"/>
                      <a:r>
                        <a:rPr kumimoji="1" lang="ja-JP" altLang="en-US" sz="1600" dirty="0" smtClean="0"/>
                        <a:t>（</a:t>
                      </a:r>
                      <a:r>
                        <a:rPr kumimoji="1" lang="en-US" altLang="ja-JP" sz="1600" dirty="0" smtClean="0"/>
                        <a:t>pH</a:t>
                      </a:r>
                      <a:r>
                        <a:rPr kumimoji="1" lang="ja-JP" altLang="en-US" sz="1600" dirty="0" err="1" smtClean="0"/>
                        <a:t>、</a:t>
                      </a:r>
                      <a:r>
                        <a:rPr kumimoji="1" lang="en-US" altLang="ja-JP" sz="1600" dirty="0" smtClean="0"/>
                        <a:t>SS</a:t>
                      </a:r>
                      <a:r>
                        <a:rPr kumimoji="1" lang="ja-JP" altLang="en-US" sz="1600" dirty="0" err="1" smtClean="0"/>
                        <a:t>、</a:t>
                      </a:r>
                      <a:r>
                        <a:rPr kumimoji="1" lang="en-US" altLang="ja-JP" sz="1600" dirty="0" smtClean="0"/>
                        <a:t>BOD</a:t>
                      </a:r>
                      <a:r>
                        <a:rPr kumimoji="1" lang="ja-JP" altLang="en-US" sz="1600" dirty="0" err="1" smtClean="0"/>
                        <a:t>、</a:t>
                      </a:r>
                      <a:r>
                        <a:rPr kumimoji="1" lang="en-US" altLang="ja-JP" sz="1600" dirty="0" smtClean="0"/>
                        <a:t>COD</a:t>
                      </a:r>
                      <a:r>
                        <a:rPr kumimoji="1" lang="ja-JP" altLang="en-US" sz="1600" dirty="0" err="1" smtClean="0"/>
                        <a:t>、</a:t>
                      </a:r>
                      <a:r>
                        <a:rPr kumimoji="1" lang="ja-JP" altLang="en-US" sz="1600" dirty="0" smtClean="0"/>
                        <a:t>全窒素、　</a:t>
                      </a:r>
                      <a:endParaRPr kumimoji="1" lang="en-US" altLang="ja-JP" sz="1600" dirty="0" smtClean="0"/>
                    </a:p>
                    <a:p>
                      <a:pPr marL="0" indent="180975" algn="just"/>
                      <a:r>
                        <a:rPr kumimoji="1" lang="ja-JP" altLang="en-US" sz="1600" dirty="0" smtClean="0"/>
                        <a:t>　 全</a:t>
                      </a:r>
                      <a:r>
                        <a:rPr kumimoji="1" lang="ja-JP" altLang="en-US" sz="1600" dirty="0" err="1" smtClean="0"/>
                        <a:t>りん</a:t>
                      </a:r>
                      <a:r>
                        <a:rPr kumimoji="1" lang="ja-JP" altLang="en-US" sz="1600" dirty="0" smtClean="0"/>
                        <a:t>、大腸菌群数）</a:t>
                      </a:r>
                      <a:endParaRPr kumimoji="1" lang="en-US" altLang="ja-JP" sz="1600" dirty="0" smtClean="0"/>
                    </a:p>
                    <a:p>
                      <a:pPr marL="0" indent="180975" algn="l"/>
                      <a:r>
                        <a:rPr kumimoji="1" lang="ja-JP" altLang="en-US" sz="1600" dirty="0" smtClean="0"/>
                        <a:t>・ユーティリティ等に関する事項</a:t>
                      </a:r>
                      <a:endParaRPr kumimoji="1" lang="en-US" altLang="ja-JP" sz="1600" dirty="0" smtClean="0"/>
                    </a:p>
                    <a:p>
                      <a:pPr marL="0" indent="180975" algn="just"/>
                      <a:r>
                        <a:rPr kumimoji="1" lang="ja-JP" altLang="en-US" sz="1600" dirty="0" smtClean="0"/>
                        <a:t>（電力量、燃料、薬品等）</a:t>
                      </a:r>
                      <a:endParaRPr kumimoji="1" lang="en-US" altLang="ja-JP" sz="1600" dirty="0" smtClean="0"/>
                    </a:p>
                    <a:p>
                      <a:pPr marL="0"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p>
                      <a:pPr marL="0"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（頻度）毎月報告・監視</a:t>
                      </a:r>
                      <a:endParaRPr kumimoji="1" lang="en-US" altLang="ja-JP" sz="1600" dirty="0" smtClean="0"/>
                    </a:p>
                    <a:p>
                      <a:pPr marL="0" indent="180975" algn="just"/>
                      <a:endParaRPr kumimoji="1" lang="en-US" altLang="ja-JP" sz="1600" dirty="0" smtClean="0"/>
                    </a:p>
                  </a:txBody>
                  <a:tcPr anchor="ctr"/>
                </a:tc>
                <a:extLst>
                  <a:ext uri="{0D108BD9-81ED-4DB2-BD59-A6C34878D82A}">
                    <a16:rowId xmlns:a16="http://schemas.microsoft.com/office/drawing/2014/main" val="2889943566"/>
                  </a:ext>
                </a:extLst>
              </a:tr>
            </a:tbl>
          </a:graphicData>
        </a:graphic>
      </p:graphicFrame>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18</a:t>
            </a:fld>
            <a:endParaRPr kumimoji="1" lang="ja-JP" altLang="en-US"/>
          </a:p>
        </p:txBody>
      </p:sp>
    </p:spTree>
    <p:extLst>
      <p:ext uri="{BB962C8B-B14F-4D97-AF65-F5344CB8AC3E}">
        <p14:creationId xmlns:p14="http://schemas.microsoft.com/office/powerpoint/2010/main" val="4212352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18" name="表 17"/>
          <p:cNvGraphicFramePr>
            <a:graphicFrameLocks noGrp="1"/>
          </p:cNvGraphicFramePr>
          <p:nvPr>
            <p:extLst/>
          </p:nvPr>
        </p:nvGraphicFramePr>
        <p:xfrm>
          <a:off x="229550" y="1258836"/>
          <a:ext cx="9460142" cy="4541930"/>
        </p:xfrm>
        <a:graphic>
          <a:graphicData uri="http://schemas.openxmlformats.org/drawingml/2006/table">
            <a:tbl>
              <a:tblPr firstRow="1" bandRow="1">
                <a:tableStyleId>{5C22544A-7EE6-4342-B048-85BDC9FD1C3A}</a:tableStyleId>
              </a:tblPr>
              <a:tblGrid>
                <a:gridCol w="478234">
                  <a:extLst>
                    <a:ext uri="{9D8B030D-6E8A-4147-A177-3AD203B41FA5}">
                      <a16:colId xmlns:a16="http://schemas.microsoft.com/office/drawing/2014/main" val="4133302652"/>
                    </a:ext>
                  </a:extLst>
                </a:gridCol>
                <a:gridCol w="1377851">
                  <a:extLst>
                    <a:ext uri="{9D8B030D-6E8A-4147-A177-3AD203B41FA5}">
                      <a16:colId xmlns:a16="http://schemas.microsoft.com/office/drawing/2014/main" val="706894114"/>
                    </a:ext>
                  </a:extLst>
                </a:gridCol>
                <a:gridCol w="4813824">
                  <a:extLst>
                    <a:ext uri="{9D8B030D-6E8A-4147-A177-3AD203B41FA5}">
                      <a16:colId xmlns:a16="http://schemas.microsoft.com/office/drawing/2014/main" val="3454032297"/>
                    </a:ext>
                  </a:extLst>
                </a:gridCol>
                <a:gridCol w="2133111">
                  <a:extLst>
                    <a:ext uri="{9D8B030D-6E8A-4147-A177-3AD203B41FA5}">
                      <a16:colId xmlns:a16="http://schemas.microsoft.com/office/drawing/2014/main" val="87249116"/>
                    </a:ext>
                  </a:extLst>
                </a:gridCol>
                <a:gridCol w="657122">
                  <a:extLst>
                    <a:ext uri="{9D8B030D-6E8A-4147-A177-3AD203B41FA5}">
                      <a16:colId xmlns:a16="http://schemas.microsoft.com/office/drawing/2014/main" val="530703205"/>
                    </a:ext>
                  </a:extLst>
                </a:gridCol>
              </a:tblGrid>
              <a:tr h="570518">
                <a:tc gridSpan="2">
                  <a:txBody>
                    <a:bodyPr/>
                    <a:lstStyle/>
                    <a:p>
                      <a:pPr>
                        <a:lnSpc>
                          <a:spcPct val="100000"/>
                        </a:lnSpc>
                      </a:pPr>
                      <a:endParaRPr kumimoji="1" lang="ja-JP" altLang="en-US"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要求水準</a:t>
                      </a:r>
                    </a:p>
                  </a:txBody>
                  <a:tcPr marL="100680" marR="100680" marT="50340" marB="5034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発生数</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評価</a:t>
                      </a:r>
                    </a:p>
                  </a:txBody>
                  <a:tcPr marL="100680" marR="100680" marT="50340" marB="5034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556567">
                <a:tc gridSpan="2">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管路</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道路陥没、下水つまりによる第三者被害　</a:t>
                      </a: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560931">
                <a:tc rowSpan="2">
                  <a:txBody>
                    <a:bodyPr/>
                    <a:lstStyle/>
                    <a:p>
                      <a:pPr algn="ctr"/>
                      <a:r>
                        <a:rPr kumimoji="1" lang="ja-JP" altLang="en-US" sz="1500" b="1" dirty="0">
                          <a:solidFill>
                            <a:schemeClr val="tx1"/>
                          </a:solidFill>
                          <a:latin typeface="Century" panose="02040604050505020304" pitchFamily="18" charset="0"/>
                          <a:ea typeface="ＭＳ ゴシック" panose="020B0609070205080204" pitchFamily="49" charset="-128"/>
                        </a:rPr>
                        <a:t>下水処理場・抽水所</a:t>
                      </a:r>
                    </a:p>
                  </a:txBody>
                  <a:tcPr marL="100680" marR="100680" marT="50340" marB="50340"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ポンプ運転</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600" dirty="0">
                          <a:solidFill>
                            <a:schemeClr val="tx1"/>
                          </a:solidFill>
                          <a:latin typeface="Century" panose="02040604050505020304" pitchFamily="18" charset="0"/>
                          <a:ea typeface="ＭＳ ゴシック" panose="020B0609070205080204" pitchFamily="49" charset="-128"/>
                        </a:rPr>
                        <a:t>ポンプ運転に起因する</a:t>
                      </a:r>
                      <a:r>
                        <a:rPr kumimoji="1" lang="ja-JP" altLang="en-US" sz="1500" dirty="0">
                          <a:solidFill>
                            <a:schemeClr val="tx1"/>
                          </a:solidFill>
                          <a:latin typeface="Century" panose="02040604050505020304" pitchFamily="18" charset="0"/>
                          <a:ea typeface="ＭＳ ゴシック" panose="020B0609070205080204" pitchFamily="49" charset="-128"/>
                        </a:rPr>
                        <a:t>「浸水」を発生させない。</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回</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〇</a:t>
                      </a: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2853914">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放流水質</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水質試験の各回測定値が水質汚濁防止法及び下水道法に定める基準を超過しない。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】pH</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r>
                        <a:rPr kumimoji="1" lang="ja-JP" altLang="en-US" sz="1500" u="sng" dirty="0" err="1">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a:t>
                      </a:r>
                      <a:r>
                        <a:rPr kumimoji="1" lang="ja-JP" altLang="en-US" sz="1500" u="sng" dirty="0" err="1">
                          <a:solidFill>
                            <a:schemeClr val="tx1"/>
                          </a:solidFill>
                          <a:latin typeface="Century" panose="02040604050505020304" pitchFamily="18" charset="0"/>
                          <a:ea typeface="ＭＳ ゴシック" panose="020B0609070205080204" pitchFamily="49" charset="-128"/>
                        </a:rPr>
                        <a:t>りん</a:t>
                      </a:r>
                      <a:r>
                        <a:rPr kumimoji="1" lang="ja-JP" altLang="en-US" sz="1500" u="sng" dirty="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大腸菌群数</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自動観測局の測定値から算出した値が総量規制基準（</a:t>
                      </a:r>
                      <a:r>
                        <a:rPr kumimoji="1" lang="en-US" altLang="ja-JP" sz="1500" dirty="0">
                          <a:solidFill>
                            <a:schemeClr val="tx1"/>
                          </a:solidFill>
                          <a:latin typeface="Century" panose="02040604050505020304" pitchFamily="18" charset="0"/>
                          <a:ea typeface="ＭＳ ゴシック" panose="020B0609070205080204" pitchFamily="49" charset="-128"/>
                        </a:rPr>
                        <a:t>L</a:t>
                      </a:r>
                      <a:r>
                        <a:rPr kumimoji="1" lang="ja-JP" altLang="en-US" sz="1500" dirty="0">
                          <a:solidFill>
                            <a:schemeClr val="tx1"/>
                          </a:solidFill>
                          <a:latin typeface="Century" panose="02040604050505020304" pitchFamily="18" charset="0"/>
                          <a:ea typeface="ＭＳ ゴシック" panose="020B0609070205080204" pitchFamily="49" charset="-128"/>
                        </a:rPr>
                        <a:t>値）を超過しない。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a:t>
                      </a:r>
                      <a:r>
                        <a:rPr kumimoji="1" lang="ja-JP" altLang="en-US" sz="1500" u="sng" dirty="0" err="1">
                          <a:solidFill>
                            <a:schemeClr val="tx1"/>
                          </a:solidFill>
                          <a:latin typeface="Century" panose="02040604050505020304" pitchFamily="18" charset="0"/>
                          <a:ea typeface="ＭＳ ゴシック" panose="020B0609070205080204" pitchFamily="49" charset="-128"/>
                        </a:rPr>
                        <a:t>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500" u="none" dirty="0">
                          <a:solidFill>
                            <a:schemeClr val="tx1"/>
                          </a:solidFill>
                          <a:latin typeface="Century" panose="02040604050505020304" pitchFamily="18" charset="0"/>
                          <a:ea typeface="ＭＳ ゴシック" panose="020B0609070205080204" pitchFamily="49" charset="-128"/>
                        </a:rPr>
                        <a:t>9</a:t>
                      </a:r>
                      <a:r>
                        <a:rPr kumimoji="1" lang="ja-JP" altLang="en-US" sz="1500" u="none" dirty="0">
                          <a:solidFill>
                            <a:schemeClr val="tx1"/>
                          </a:solidFill>
                          <a:latin typeface="Century" panose="02040604050505020304" pitchFamily="18" charset="0"/>
                          <a:ea typeface="ＭＳ ゴシック" panose="020B0609070205080204" pitchFamily="49" charset="-128"/>
                        </a:rPr>
                        <a:t>項目すべて</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超過なし</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bl>
          </a:graphicData>
        </a:graphic>
      </p:graphicFrame>
      <p:sp>
        <p:nvSpPr>
          <p:cNvPr id="19" name="角丸四角形 18"/>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19</a:t>
            </a:fld>
            <a:endParaRPr kumimoji="1" lang="ja-JP" altLang="en-US" dirty="0"/>
          </a:p>
        </p:txBody>
      </p:sp>
      <p:sp>
        <p:nvSpPr>
          <p:cNvPr id="2" name="テキスト ボックス 1"/>
          <p:cNvSpPr txBox="1"/>
          <p:nvPr/>
        </p:nvSpPr>
        <p:spPr>
          <a:xfrm>
            <a:off x="8223131" y="1919162"/>
            <a:ext cx="509452" cy="276999"/>
          </a:xfrm>
          <a:prstGeom prst="rect">
            <a:avLst/>
          </a:prstGeom>
          <a:noFill/>
        </p:spPr>
        <p:txBody>
          <a:bodyPr wrap="square" rtlCol="0">
            <a:spAutoFit/>
          </a:bodyPr>
          <a:lstStyle/>
          <a:p>
            <a:r>
              <a:rPr kumimoji="1" lang="en-US" altLang="ja-JP" sz="1200" dirty="0" smtClean="0">
                <a:latin typeface="Century" panose="02040604050505020304" pitchFamily="18" charset="0"/>
              </a:rPr>
              <a:t>※1</a:t>
            </a:r>
            <a:endParaRPr kumimoji="1" lang="ja-JP" altLang="en-US" sz="1200" dirty="0">
              <a:latin typeface="Century" panose="02040604050505020304" pitchFamily="18" charset="0"/>
            </a:endParaRPr>
          </a:p>
        </p:txBody>
      </p:sp>
      <p:sp>
        <p:nvSpPr>
          <p:cNvPr id="7" name="テキスト ボックス 6"/>
          <p:cNvSpPr txBox="1"/>
          <p:nvPr/>
        </p:nvSpPr>
        <p:spPr>
          <a:xfrm>
            <a:off x="253674" y="5846826"/>
            <a:ext cx="9288532" cy="523220"/>
          </a:xfrm>
          <a:prstGeom prst="rect">
            <a:avLst/>
          </a:prstGeom>
          <a:noFill/>
        </p:spPr>
        <p:txBody>
          <a:bodyPr wrap="square" rtlCol="0">
            <a:spAutoFit/>
          </a:bodyPr>
          <a:lstStyle/>
          <a:p>
            <a:r>
              <a:rPr kumimoji="1" lang="en-US" altLang="ja-JP" sz="1400" dirty="0" smtClean="0"/>
              <a:t>※1</a:t>
            </a:r>
            <a:r>
              <a:rPr kumimoji="1" lang="ja-JP" altLang="en-US" sz="1400" dirty="0"/>
              <a:t>　令和</a:t>
            </a:r>
            <a:r>
              <a:rPr kumimoji="1" lang="en-US" altLang="ja-JP" sz="1400" dirty="0"/>
              <a:t>4</a:t>
            </a:r>
            <a:r>
              <a:rPr kumimoji="1" lang="ja-JP" altLang="en-US" sz="1400" dirty="0"/>
              <a:t>年</a:t>
            </a:r>
            <a:r>
              <a:rPr kumimoji="1" lang="en-US" altLang="ja-JP" sz="1400" dirty="0"/>
              <a:t>4</a:t>
            </a:r>
            <a:r>
              <a:rPr kumimoji="1" lang="ja-JP" altLang="en-US" sz="1400" dirty="0"/>
              <a:t>月以降、包括委託に関連する事故</a:t>
            </a:r>
            <a:r>
              <a:rPr kumimoji="1" lang="en-US" altLang="ja-JP" sz="1400" dirty="0"/>
              <a:t>(</a:t>
            </a:r>
            <a:r>
              <a:rPr lang="ja-JP" altLang="en-US" sz="1400" dirty="0">
                <a:latin typeface="HGPｺﾞｼｯｸE" panose="020B0900000000000000" pitchFamily="50" charset="-128"/>
                <a:ea typeface="HGPｺﾞｼｯｸE" panose="020B0900000000000000" pitchFamily="50" charset="-128"/>
              </a:rPr>
              <a:t>５．包括委託に関連する事故発生状況</a:t>
            </a:r>
            <a:r>
              <a:rPr kumimoji="1" lang="ja-JP" altLang="en-US" sz="1400" dirty="0"/>
              <a:t>にて事案紹介</a:t>
            </a:r>
            <a:r>
              <a:rPr kumimoji="1" lang="en-US" altLang="ja-JP" sz="1400" dirty="0"/>
              <a:t>)</a:t>
            </a:r>
            <a:r>
              <a:rPr kumimoji="1" lang="ja-JP" altLang="en-US" sz="1400" dirty="0"/>
              <a:t> は発生しているが、</a:t>
            </a:r>
            <a:endParaRPr kumimoji="1" lang="en-US" altLang="ja-JP" sz="1400" dirty="0"/>
          </a:p>
          <a:p>
            <a:r>
              <a:rPr kumimoji="1" lang="ja-JP" altLang="en-US" sz="1400" dirty="0"/>
              <a:t>　　　 </a:t>
            </a:r>
            <a:r>
              <a:rPr kumimoji="1" lang="en-US" altLang="ja-JP" sz="1400" dirty="0"/>
              <a:t>CWO</a:t>
            </a:r>
            <a:r>
              <a:rPr kumimoji="1" lang="ja-JP" altLang="en-US" sz="1400" dirty="0"/>
              <a:t>の過失等により要求水準未達となる事案は発生していないため、</a:t>
            </a:r>
            <a:r>
              <a:rPr kumimoji="1" lang="en-US" altLang="ja-JP" sz="1400" dirty="0"/>
              <a:t>0</a:t>
            </a:r>
            <a:r>
              <a:rPr kumimoji="1" lang="ja-JP" altLang="en-US" sz="1400" dirty="0"/>
              <a:t>件である。</a:t>
            </a:r>
          </a:p>
        </p:txBody>
      </p:sp>
      <p:sp>
        <p:nvSpPr>
          <p:cNvPr id="9" name="テキスト ボックス 8"/>
          <p:cNvSpPr txBox="1"/>
          <p:nvPr/>
        </p:nvSpPr>
        <p:spPr>
          <a:xfrm>
            <a:off x="8217875" y="2481469"/>
            <a:ext cx="509452" cy="276999"/>
          </a:xfrm>
          <a:prstGeom prst="rect">
            <a:avLst/>
          </a:prstGeom>
          <a:noFill/>
        </p:spPr>
        <p:txBody>
          <a:bodyPr wrap="square" rtlCol="0">
            <a:spAutoFit/>
          </a:bodyPr>
          <a:lstStyle/>
          <a:p>
            <a:r>
              <a:rPr kumimoji="1" lang="en-US" altLang="ja-JP" sz="1200" dirty="0" smtClean="0">
                <a:latin typeface="Century" panose="02040604050505020304" pitchFamily="18" charset="0"/>
              </a:rPr>
              <a:t>※2</a:t>
            </a:r>
            <a:endParaRPr kumimoji="1" lang="ja-JP" altLang="en-US" sz="1200" dirty="0">
              <a:latin typeface="Century" panose="02040604050505020304" pitchFamily="18" charset="0"/>
            </a:endParaRPr>
          </a:p>
        </p:txBody>
      </p:sp>
      <p:sp>
        <p:nvSpPr>
          <p:cNvPr id="10" name="テキスト ボックス 9"/>
          <p:cNvSpPr txBox="1"/>
          <p:nvPr/>
        </p:nvSpPr>
        <p:spPr>
          <a:xfrm>
            <a:off x="248417" y="6330303"/>
            <a:ext cx="9288532" cy="523220"/>
          </a:xfrm>
          <a:prstGeom prst="rect">
            <a:avLst/>
          </a:prstGeom>
          <a:noFill/>
        </p:spPr>
        <p:txBody>
          <a:bodyPr wrap="square" rtlCol="0">
            <a:spAutoFit/>
          </a:bodyPr>
          <a:lstStyle/>
          <a:p>
            <a:r>
              <a:rPr kumimoji="1" lang="en-US" altLang="ja-JP" sz="1400" dirty="0" smtClean="0"/>
              <a:t>※2</a:t>
            </a:r>
            <a:r>
              <a:rPr kumimoji="1" lang="ja-JP" altLang="en-US" sz="1400" dirty="0" smtClean="0"/>
              <a:t>　浸水（</a:t>
            </a:r>
            <a:r>
              <a:rPr kumimoji="1" lang="en-US" altLang="ja-JP" sz="1400" dirty="0" smtClean="0"/>
              <a:t>7</a:t>
            </a:r>
            <a:r>
              <a:rPr kumimoji="1" lang="ja-JP" altLang="en-US" sz="1400" dirty="0" smtClean="0"/>
              <a:t>月</a:t>
            </a:r>
            <a:r>
              <a:rPr kumimoji="1" lang="en-US" altLang="ja-JP" sz="1400" dirty="0" smtClean="0"/>
              <a:t>9</a:t>
            </a:r>
            <a:r>
              <a:rPr kumimoji="1" lang="ja-JP" altLang="en-US" sz="1400" dirty="0" smtClean="0"/>
              <a:t>日）は発生しているが、ポンプ運転に起因するものではなかったため、</a:t>
            </a:r>
            <a:r>
              <a:rPr kumimoji="1" lang="en-US" altLang="ja-JP" sz="1400" dirty="0" smtClean="0"/>
              <a:t>0</a:t>
            </a:r>
            <a:r>
              <a:rPr kumimoji="1" lang="ja-JP" altLang="en-US" sz="1400" dirty="0" smtClean="0"/>
              <a:t>回としている。</a:t>
            </a:r>
            <a:endParaRPr kumimoji="1" lang="en-US" altLang="ja-JP" sz="1400" dirty="0" smtClean="0"/>
          </a:p>
          <a:p>
            <a:r>
              <a:rPr kumimoji="1" lang="ja-JP" altLang="en-US" sz="1400" dirty="0"/>
              <a:t>　</a:t>
            </a:r>
            <a:r>
              <a:rPr kumimoji="1" lang="ja-JP" altLang="en-US" sz="1400" dirty="0" smtClean="0"/>
              <a:t>　　 ポンプに起因する判断は次ページ参照。</a:t>
            </a:r>
            <a:endParaRPr kumimoji="1" lang="ja-JP" altLang="en-US" sz="1400" dirty="0"/>
          </a:p>
        </p:txBody>
      </p:sp>
    </p:spTree>
    <p:extLst>
      <p:ext uri="{BB962C8B-B14F-4D97-AF65-F5344CB8AC3E}">
        <p14:creationId xmlns:p14="http://schemas.microsoft.com/office/powerpoint/2010/main" val="616630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a:t>
            </a:fld>
            <a:endParaRPr kumimoji="1" lang="ja-JP" altLang="en-US" dirty="0"/>
          </a:p>
        </p:txBody>
      </p:sp>
      <p:sp>
        <p:nvSpPr>
          <p:cNvPr id="7" name="テキスト ボックス 6"/>
          <p:cNvSpPr txBox="1"/>
          <p:nvPr/>
        </p:nvSpPr>
        <p:spPr>
          <a:xfrm>
            <a:off x="-11886" y="1531721"/>
            <a:ext cx="5947133" cy="2554513"/>
          </a:xfrm>
          <a:prstGeom prst="rect">
            <a:avLst/>
          </a:prstGeom>
          <a:noFill/>
        </p:spPr>
        <p:txBody>
          <a:bodyPr vert="horz" wrap="square" lIns="91407" tIns="45704" rIns="91407" bIns="45704" rtlCol="0" anchor="t">
            <a:spAutoFit/>
          </a:bodyPr>
          <a:lstStyle/>
          <a:p>
            <a:r>
              <a:rPr lang="ja-JP" altLang="en-US" sz="1600" dirty="0" smtClean="0">
                <a:latin typeface="HG丸ｺﾞｼｯｸM-PRO" panose="020F0600000000000000" pitchFamily="50" charset="-128"/>
                <a:ea typeface="HG丸ｺﾞｼｯｸM-PRO" panose="020F0600000000000000" pitchFamily="50" charset="-128"/>
              </a:rPr>
              <a:t>　○本市では、明治</a:t>
            </a:r>
            <a:r>
              <a:rPr lang="en-US" altLang="ja-JP" sz="1600" dirty="0" smtClean="0">
                <a:latin typeface="HG丸ｺﾞｼｯｸM-PRO" panose="020F0600000000000000" pitchFamily="50" charset="-128"/>
                <a:ea typeface="HG丸ｺﾞｼｯｸM-PRO" panose="020F0600000000000000" pitchFamily="50" charset="-128"/>
              </a:rPr>
              <a:t>27</a:t>
            </a:r>
            <a:r>
              <a:rPr lang="ja-JP" altLang="en-US" sz="1600" dirty="0" smtClean="0">
                <a:latin typeface="HG丸ｺﾞｼｯｸM-PRO" panose="020F0600000000000000" pitchFamily="50" charset="-128"/>
                <a:ea typeface="HG丸ｺﾞｼｯｸM-PRO" panose="020F0600000000000000" pitchFamily="50" charset="-128"/>
              </a:rPr>
              <a:t>年より下水道事業に着手。</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　○本市の下水道は、雨水と汚水を同一の管で集める</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合流式下水道を採用。</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　○下水は下水管</a:t>
            </a:r>
            <a:r>
              <a:rPr lang="ja-JP" altLang="en-US" sz="1600" dirty="0" err="1" smtClean="0">
                <a:latin typeface="HG丸ｺﾞｼｯｸM-PRO" panose="020F0600000000000000" pitchFamily="50" charset="-128"/>
                <a:ea typeface="HG丸ｺﾞｼｯｸM-PRO" panose="020F0600000000000000" pitchFamily="50" charset="-128"/>
              </a:rPr>
              <a:t>きょを</a:t>
            </a:r>
            <a:r>
              <a:rPr lang="ja-JP" altLang="en-US" sz="1600" dirty="0" smtClean="0">
                <a:latin typeface="HG丸ｺﾞｼｯｸM-PRO" panose="020F0600000000000000" pitchFamily="50" charset="-128"/>
                <a:ea typeface="HG丸ｺﾞｼｯｸM-PRO" panose="020F0600000000000000" pitchFamily="50" charset="-128"/>
              </a:rPr>
              <a:t>通じて、抽水所（ポンプ場）を介</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して下水処理場に流入し、そこで微生物の働きなどに</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よって処理し、河川へ放流。</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　○市内には約</a:t>
            </a:r>
            <a:r>
              <a:rPr lang="en-US" altLang="ja-JP" sz="1600" dirty="0" smtClean="0">
                <a:latin typeface="HG丸ｺﾞｼｯｸM-PRO" panose="020F0600000000000000" pitchFamily="50" charset="-128"/>
                <a:ea typeface="HG丸ｺﾞｼｯｸM-PRO" panose="020F0600000000000000" pitchFamily="50" charset="-128"/>
              </a:rPr>
              <a:t>4,960km</a:t>
            </a:r>
            <a:r>
              <a:rPr lang="ja-JP" altLang="en-US" sz="1600" dirty="0" smtClean="0">
                <a:latin typeface="HG丸ｺﾞｼｯｸM-PRO" panose="020F0600000000000000" pitchFamily="50" charset="-128"/>
                <a:ea typeface="HG丸ｺﾞｼｯｸM-PRO" panose="020F0600000000000000" pitchFamily="50" charset="-128"/>
              </a:rPr>
              <a:t>の管</a:t>
            </a:r>
            <a:r>
              <a:rPr lang="ja-JP" altLang="en-US" sz="1600" dirty="0" err="1" smtClean="0">
                <a:latin typeface="HG丸ｺﾞｼｯｸM-PRO" panose="020F0600000000000000" pitchFamily="50" charset="-128"/>
                <a:ea typeface="HG丸ｺﾞｼｯｸM-PRO" panose="020F0600000000000000" pitchFamily="50" charset="-128"/>
              </a:rPr>
              <a:t>きょ</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58</a:t>
            </a:r>
            <a:r>
              <a:rPr lang="ja-JP" altLang="en-US" sz="1600" dirty="0" smtClean="0">
                <a:latin typeface="HG丸ｺﾞｼｯｸM-PRO" panose="020F0600000000000000" pitchFamily="50" charset="-128"/>
                <a:ea typeface="HG丸ｺﾞｼｯｸM-PRO" panose="020F0600000000000000" pitchFamily="50" charset="-128"/>
              </a:rPr>
              <a:t>箇所の抽水所</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（ポンプ場）、</a:t>
            </a:r>
            <a:r>
              <a:rPr lang="en-US" altLang="ja-JP" sz="1600" dirty="0" smtClean="0">
                <a:latin typeface="HG丸ｺﾞｼｯｸM-PRO" panose="020F0600000000000000" pitchFamily="50" charset="-128"/>
                <a:ea typeface="HG丸ｺﾞｼｯｸM-PRO" panose="020F0600000000000000" pitchFamily="50" charset="-128"/>
              </a:rPr>
              <a:t>12</a:t>
            </a:r>
            <a:r>
              <a:rPr lang="ja-JP" altLang="en-US" sz="1600" dirty="0" smtClean="0">
                <a:latin typeface="HG丸ｺﾞｼｯｸM-PRO" panose="020F0600000000000000" pitchFamily="50" charset="-128"/>
                <a:ea typeface="HG丸ｺﾞｼｯｸM-PRO" panose="020F0600000000000000" pitchFamily="50" charset="-128"/>
              </a:rPr>
              <a:t>箇所の下水処理場、下水汚泥を</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処理するスラッジセンターがあり、</a:t>
            </a:r>
            <a:r>
              <a:rPr lang="en-US" altLang="ja-JP" sz="1600" dirty="0" smtClean="0">
                <a:latin typeface="HG丸ｺﾞｼｯｸM-PRO" panose="020F0600000000000000" pitchFamily="50" charset="-128"/>
                <a:ea typeface="HG丸ｺﾞｼｯｸM-PRO" panose="020F0600000000000000" pitchFamily="50" charset="-128"/>
              </a:rPr>
              <a:t>12</a:t>
            </a:r>
            <a:r>
              <a:rPr lang="ja-JP" altLang="en-US" sz="1600" dirty="0" smtClean="0">
                <a:latin typeface="HG丸ｺﾞｼｯｸM-PRO" panose="020F0600000000000000" pitchFamily="50" charset="-128"/>
                <a:ea typeface="HG丸ｺﾞｼｯｸM-PRO" panose="020F0600000000000000" pitchFamily="50" charset="-128"/>
              </a:rPr>
              <a:t>の下水処理</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区と</a:t>
            </a:r>
            <a:r>
              <a:rPr lang="en-US" altLang="ja-JP" sz="1600" dirty="0" smtClean="0">
                <a:latin typeface="HG丸ｺﾞｼｯｸM-PRO" panose="020F0600000000000000" pitchFamily="50" charset="-128"/>
                <a:ea typeface="HG丸ｺﾞｼｯｸM-PRO" panose="020F0600000000000000" pitchFamily="50" charset="-128"/>
              </a:rPr>
              <a:t>3</a:t>
            </a:r>
            <a:r>
              <a:rPr lang="ja-JP" altLang="en-US" sz="1600" dirty="0" err="1" smtClean="0">
                <a:latin typeface="HG丸ｺﾞｼｯｸM-PRO" panose="020F0600000000000000" pitchFamily="50" charset="-128"/>
                <a:ea typeface="HG丸ｺﾞｼｯｸM-PRO" panose="020F0600000000000000" pitchFamily="50" charset="-128"/>
              </a:rPr>
              <a:t>つの</a:t>
            </a:r>
            <a:r>
              <a:rPr lang="ja-JP" altLang="en-US" sz="1600" dirty="0" smtClean="0">
                <a:latin typeface="HG丸ｺﾞｼｯｸM-PRO" panose="020F0600000000000000" pitchFamily="50" charset="-128"/>
                <a:ea typeface="HG丸ｺﾞｼｯｸM-PRO" panose="020F0600000000000000" pitchFamily="50" charset="-128"/>
              </a:rPr>
              <a:t>流域下水道区域に分けられています。</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1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大阪市下水道事業概要</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はじめに</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1026" name="Picture 2" descr="イメー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7935" y="1222016"/>
            <a:ext cx="3846456" cy="4210958"/>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グループ化 96"/>
          <p:cNvGrpSpPr/>
          <p:nvPr/>
        </p:nvGrpSpPr>
        <p:grpSpPr>
          <a:xfrm>
            <a:off x="212241" y="4560128"/>
            <a:ext cx="6815575" cy="2085375"/>
            <a:chOff x="525111" y="676634"/>
            <a:chExt cx="8915101" cy="2727771"/>
          </a:xfrm>
        </p:grpSpPr>
        <p:pic>
          <p:nvPicPr>
            <p:cNvPr id="98" name="図 9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7588" y="2459372"/>
              <a:ext cx="872624" cy="945033"/>
            </a:xfrm>
            <a:prstGeom prst="rect">
              <a:avLst/>
            </a:prstGeom>
          </p:spPr>
        </p:pic>
        <p:pic>
          <p:nvPicPr>
            <p:cNvPr id="99" name="図 9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3915" y="2152064"/>
              <a:ext cx="1148715" cy="880110"/>
            </a:xfrm>
            <a:prstGeom prst="rect">
              <a:avLst/>
            </a:prstGeom>
          </p:spPr>
        </p:pic>
        <p:pic>
          <p:nvPicPr>
            <p:cNvPr id="100" name="図 9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94233" y="2268086"/>
              <a:ext cx="885825" cy="809625"/>
            </a:xfrm>
            <a:prstGeom prst="rect">
              <a:avLst/>
            </a:prstGeom>
          </p:spPr>
        </p:pic>
        <p:pic>
          <p:nvPicPr>
            <p:cNvPr id="101" name="図 10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5111" y="676634"/>
              <a:ext cx="4209315" cy="1295400"/>
            </a:xfrm>
            <a:prstGeom prst="rect">
              <a:avLst/>
            </a:prstGeom>
          </p:spPr>
        </p:pic>
        <p:sp>
          <p:nvSpPr>
            <p:cNvPr id="102" name="Line 591"/>
            <p:cNvSpPr>
              <a:spLocks noChangeShapeType="1"/>
            </p:cNvSpPr>
            <p:nvPr/>
          </p:nvSpPr>
          <p:spPr bwMode="gray">
            <a:xfrm>
              <a:off x="1175795" y="1908243"/>
              <a:ext cx="0" cy="687388"/>
            </a:xfrm>
            <a:prstGeom prst="line">
              <a:avLst/>
            </a:prstGeom>
            <a:noFill/>
            <a:ln w="9525">
              <a:solidFill>
                <a:srgbClr val="000000"/>
              </a:solidFill>
              <a:round/>
              <a:headEnd/>
              <a:tailEnd/>
            </a:ln>
          </p:spPr>
          <p:txBody>
            <a:bodyPr/>
            <a:lstStyle/>
            <a:p>
              <a:endParaRPr lang="ja-JP" altLang="en-US"/>
            </a:p>
          </p:txBody>
        </p:sp>
        <p:sp>
          <p:nvSpPr>
            <p:cNvPr id="103" name="Line 592"/>
            <p:cNvSpPr>
              <a:spLocks noChangeShapeType="1"/>
            </p:cNvSpPr>
            <p:nvPr/>
          </p:nvSpPr>
          <p:spPr bwMode="gray">
            <a:xfrm>
              <a:off x="1248027" y="1908250"/>
              <a:ext cx="0" cy="633413"/>
            </a:xfrm>
            <a:prstGeom prst="line">
              <a:avLst/>
            </a:prstGeom>
            <a:noFill/>
            <a:ln w="9525">
              <a:solidFill>
                <a:srgbClr val="000000"/>
              </a:solidFill>
              <a:round/>
              <a:headEnd/>
              <a:tailEnd/>
            </a:ln>
          </p:spPr>
          <p:txBody>
            <a:bodyPr/>
            <a:lstStyle/>
            <a:p>
              <a:endParaRPr lang="ja-JP" altLang="en-US"/>
            </a:p>
          </p:txBody>
        </p:sp>
        <p:sp>
          <p:nvSpPr>
            <p:cNvPr id="104" name="Line 593"/>
            <p:cNvSpPr>
              <a:spLocks noChangeAspect="1" noChangeShapeType="1"/>
            </p:cNvSpPr>
            <p:nvPr/>
          </p:nvSpPr>
          <p:spPr bwMode="gray">
            <a:xfrm rot="-4763704">
              <a:off x="1452351" y="2336670"/>
              <a:ext cx="33338" cy="459184"/>
            </a:xfrm>
            <a:prstGeom prst="line">
              <a:avLst/>
            </a:prstGeom>
            <a:noFill/>
            <a:ln w="9525">
              <a:solidFill>
                <a:srgbClr val="000000"/>
              </a:solidFill>
              <a:round/>
              <a:headEnd/>
              <a:tailEnd/>
            </a:ln>
          </p:spPr>
          <p:txBody>
            <a:bodyPr/>
            <a:lstStyle/>
            <a:p>
              <a:endParaRPr lang="ja-JP" altLang="en-US"/>
            </a:p>
          </p:txBody>
        </p:sp>
        <p:sp>
          <p:nvSpPr>
            <p:cNvPr id="105" name="Line 594"/>
            <p:cNvSpPr>
              <a:spLocks noChangeShapeType="1"/>
            </p:cNvSpPr>
            <p:nvPr/>
          </p:nvSpPr>
          <p:spPr bwMode="gray">
            <a:xfrm>
              <a:off x="1691733" y="1903481"/>
              <a:ext cx="0" cy="677862"/>
            </a:xfrm>
            <a:prstGeom prst="line">
              <a:avLst/>
            </a:prstGeom>
            <a:noFill/>
            <a:ln w="9525">
              <a:solidFill>
                <a:srgbClr val="000000"/>
              </a:solidFill>
              <a:round/>
              <a:headEnd/>
              <a:tailEnd/>
            </a:ln>
          </p:spPr>
          <p:txBody>
            <a:bodyPr/>
            <a:lstStyle/>
            <a:p>
              <a:endParaRPr lang="ja-JP" altLang="en-US"/>
            </a:p>
          </p:txBody>
        </p:sp>
        <p:sp>
          <p:nvSpPr>
            <p:cNvPr id="106" name="Line 595"/>
            <p:cNvSpPr>
              <a:spLocks noChangeShapeType="1"/>
            </p:cNvSpPr>
            <p:nvPr/>
          </p:nvSpPr>
          <p:spPr bwMode="gray">
            <a:xfrm>
              <a:off x="1765685" y="1903484"/>
              <a:ext cx="0" cy="693737"/>
            </a:xfrm>
            <a:prstGeom prst="line">
              <a:avLst/>
            </a:prstGeom>
            <a:noFill/>
            <a:ln w="9525">
              <a:solidFill>
                <a:srgbClr val="000000"/>
              </a:solidFill>
              <a:round/>
              <a:headEnd/>
              <a:tailEnd/>
            </a:ln>
          </p:spPr>
          <p:txBody>
            <a:bodyPr/>
            <a:lstStyle/>
            <a:p>
              <a:endParaRPr lang="ja-JP" altLang="en-US"/>
            </a:p>
          </p:txBody>
        </p:sp>
        <p:sp>
          <p:nvSpPr>
            <p:cNvPr id="107" name="AutoShape 645"/>
            <p:cNvSpPr>
              <a:spLocks noChangeArrowheads="1"/>
            </p:cNvSpPr>
            <p:nvPr/>
          </p:nvSpPr>
          <p:spPr bwMode="auto">
            <a:xfrm rot="334862">
              <a:off x="1620973" y="2742273"/>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108" name="AutoShape 646"/>
            <p:cNvSpPr>
              <a:spLocks noChangeArrowheads="1"/>
            </p:cNvSpPr>
            <p:nvPr/>
          </p:nvSpPr>
          <p:spPr bwMode="auto">
            <a:xfrm rot="334862">
              <a:off x="1621577" y="2910701"/>
              <a:ext cx="495300" cy="107950"/>
            </a:xfrm>
            <a:prstGeom prst="rightArrow">
              <a:avLst>
                <a:gd name="adj1" fmla="val 50000"/>
                <a:gd name="adj2" fmla="val 105882"/>
              </a:avLst>
            </a:prstGeom>
            <a:solidFill>
              <a:srgbClr val="333333"/>
            </a:solidFill>
            <a:ln w="9525">
              <a:solidFill>
                <a:srgbClr val="333333"/>
              </a:solidFill>
              <a:miter lim="800000"/>
              <a:headEnd/>
              <a:tailEnd/>
            </a:ln>
          </p:spPr>
          <p:txBody>
            <a:bodyPr wrap="none" anchor="ctr"/>
            <a:lstStyle/>
            <a:p>
              <a:endParaRPr lang="ja-JP" altLang="en-US"/>
            </a:p>
          </p:txBody>
        </p:sp>
        <p:sp>
          <p:nvSpPr>
            <p:cNvPr id="109" name="Rectangle 648"/>
            <p:cNvSpPr>
              <a:spLocks noChangeArrowheads="1"/>
            </p:cNvSpPr>
            <p:nvPr/>
          </p:nvSpPr>
          <p:spPr bwMode="auto">
            <a:xfrm rot="360000">
              <a:off x="1253388" y="2683500"/>
              <a:ext cx="717347" cy="156290"/>
            </a:xfrm>
            <a:prstGeom prst="rect">
              <a:avLst/>
            </a:prstGeom>
            <a:noFill/>
            <a:ln w="9525">
              <a:noFill/>
              <a:miter lim="800000"/>
              <a:headEnd/>
              <a:tailEnd/>
            </a:ln>
          </p:spPr>
          <p:txBody>
            <a:bodyPr wrap="square" lIns="0" tIns="0" rIns="0" bIns="0">
              <a:spAutoFit/>
            </a:bodyPr>
            <a:lstStyle/>
            <a:p>
              <a:pPr algn="just"/>
              <a:r>
                <a:rPr lang="ja-JP" altLang="en-US" sz="1000" b="1" dirty="0">
                  <a:latin typeface="HG丸ｺﾞｼｯｸM-PRO" pitchFamily="50" charset="-128"/>
                  <a:ea typeface="HG丸ｺﾞｼｯｸM-PRO" pitchFamily="50" charset="-128"/>
                </a:rPr>
                <a:t>雨水</a:t>
              </a:r>
            </a:p>
          </p:txBody>
        </p:sp>
        <p:sp>
          <p:nvSpPr>
            <p:cNvPr id="110" name="Rectangle 649"/>
            <p:cNvSpPr>
              <a:spLocks noChangeArrowheads="1"/>
            </p:cNvSpPr>
            <p:nvPr/>
          </p:nvSpPr>
          <p:spPr bwMode="auto">
            <a:xfrm rot="360000">
              <a:off x="1233665" y="2850481"/>
              <a:ext cx="737248" cy="153888"/>
            </a:xfrm>
            <a:prstGeom prst="rect">
              <a:avLst/>
            </a:prstGeom>
            <a:noFill/>
            <a:ln w="9525">
              <a:noFill/>
              <a:miter lim="800000"/>
              <a:headEnd/>
              <a:tailEnd/>
            </a:ln>
          </p:spPr>
          <p:txBody>
            <a:bodyPr wrap="square" lIns="0" tIns="0" rIns="0" bIns="0">
              <a:spAutoFit/>
            </a:bodyPr>
            <a:lstStyle/>
            <a:p>
              <a:pPr algn="just"/>
              <a:r>
                <a:rPr lang="ja-JP" altLang="en-US" sz="1000" b="1" dirty="0">
                  <a:latin typeface="HG丸ｺﾞｼｯｸM-PRO" pitchFamily="50" charset="-128"/>
                  <a:ea typeface="HG丸ｺﾞｼｯｸM-PRO" pitchFamily="50" charset="-128"/>
                </a:rPr>
                <a:t>汚水</a:t>
              </a:r>
              <a:endParaRPr lang="ja-JP" altLang="en-US" sz="1000" dirty="0">
                <a:latin typeface="HG丸ｺﾞｼｯｸM-PRO" pitchFamily="50" charset="-128"/>
                <a:ea typeface="HG丸ｺﾞｼｯｸM-PRO" pitchFamily="50" charset="-128"/>
              </a:endParaRPr>
            </a:p>
          </p:txBody>
        </p:sp>
        <p:sp>
          <p:nvSpPr>
            <p:cNvPr id="111" name="AutoShape 650"/>
            <p:cNvSpPr>
              <a:spLocks noChangeArrowheads="1"/>
            </p:cNvSpPr>
            <p:nvPr/>
          </p:nvSpPr>
          <p:spPr bwMode="auto">
            <a:xfrm>
              <a:off x="1826096" y="2022519"/>
              <a:ext cx="147902" cy="381000"/>
            </a:xfrm>
            <a:prstGeom prst="downArrow">
              <a:avLst>
                <a:gd name="adj1" fmla="val 50000"/>
                <a:gd name="adj2" fmla="val 69767"/>
              </a:avLst>
            </a:prstGeom>
            <a:solidFill>
              <a:srgbClr val="C0C0C0"/>
            </a:solidFill>
            <a:ln w="9525">
              <a:solidFill>
                <a:srgbClr val="808080"/>
              </a:solidFill>
              <a:miter lim="800000"/>
              <a:headEnd/>
              <a:tailEnd/>
            </a:ln>
          </p:spPr>
          <p:txBody>
            <a:bodyPr wrap="none" anchor="ctr"/>
            <a:lstStyle/>
            <a:p>
              <a:endParaRPr lang="ja-JP" altLang="en-US"/>
            </a:p>
          </p:txBody>
        </p:sp>
        <p:sp>
          <p:nvSpPr>
            <p:cNvPr id="112" name="AutoShape 651"/>
            <p:cNvSpPr>
              <a:spLocks noChangeArrowheads="1"/>
            </p:cNvSpPr>
            <p:nvPr/>
          </p:nvSpPr>
          <p:spPr bwMode="auto">
            <a:xfrm>
              <a:off x="965886" y="2022519"/>
              <a:ext cx="147902" cy="381000"/>
            </a:xfrm>
            <a:prstGeom prst="downArrow">
              <a:avLst>
                <a:gd name="adj1" fmla="val 50000"/>
                <a:gd name="adj2" fmla="val 69767"/>
              </a:avLst>
            </a:prstGeom>
            <a:solidFill>
              <a:srgbClr val="333333"/>
            </a:solidFill>
            <a:ln w="9525">
              <a:solidFill>
                <a:srgbClr val="333333"/>
              </a:solidFill>
              <a:miter lim="800000"/>
              <a:headEnd/>
              <a:tailEnd/>
            </a:ln>
          </p:spPr>
          <p:txBody>
            <a:bodyPr wrap="none" anchor="ctr"/>
            <a:lstStyle/>
            <a:p>
              <a:endParaRPr lang="ja-JP" altLang="en-US"/>
            </a:p>
          </p:txBody>
        </p:sp>
        <p:sp>
          <p:nvSpPr>
            <p:cNvPr id="113" name="Line 652"/>
            <p:cNvSpPr>
              <a:spLocks noChangeAspect="1" noChangeShapeType="1"/>
            </p:cNvSpPr>
            <p:nvPr/>
          </p:nvSpPr>
          <p:spPr bwMode="gray">
            <a:xfrm rot="-4763704">
              <a:off x="1813772" y="1981205"/>
              <a:ext cx="101600" cy="1384433"/>
            </a:xfrm>
            <a:prstGeom prst="line">
              <a:avLst/>
            </a:prstGeom>
            <a:noFill/>
            <a:ln w="9525">
              <a:solidFill>
                <a:srgbClr val="000000"/>
              </a:solidFill>
              <a:round/>
              <a:headEnd/>
              <a:tailEnd/>
            </a:ln>
          </p:spPr>
          <p:txBody>
            <a:bodyPr/>
            <a:lstStyle/>
            <a:p>
              <a:endParaRPr lang="ja-JP" altLang="en-US"/>
            </a:p>
          </p:txBody>
        </p:sp>
        <p:sp>
          <p:nvSpPr>
            <p:cNvPr id="114" name="Line 653"/>
            <p:cNvSpPr>
              <a:spLocks noChangeAspect="1" noChangeShapeType="1"/>
            </p:cNvSpPr>
            <p:nvPr/>
          </p:nvSpPr>
          <p:spPr bwMode="gray">
            <a:xfrm rot="-4763704">
              <a:off x="2155222" y="2211524"/>
              <a:ext cx="61913" cy="865056"/>
            </a:xfrm>
            <a:prstGeom prst="line">
              <a:avLst/>
            </a:prstGeom>
            <a:noFill/>
            <a:ln w="9525">
              <a:solidFill>
                <a:srgbClr val="000000"/>
              </a:solidFill>
              <a:round/>
              <a:headEnd/>
              <a:tailEnd/>
            </a:ln>
          </p:spPr>
          <p:txBody>
            <a:bodyPr/>
            <a:lstStyle/>
            <a:p>
              <a:endParaRPr lang="ja-JP" altLang="en-US"/>
            </a:p>
          </p:txBody>
        </p:sp>
        <p:sp>
          <p:nvSpPr>
            <p:cNvPr id="115" name="Line 654"/>
            <p:cNvSpPr>
              <a:spLocks noChangeAspect="1" noChangeShapeType="1"/>
            </p:cNvSpPr>
            <p:nvPr/>
          </p:nvSpPr>
          <p:spPr bwMode="gray">
            <a:xfrm rot="-4763704">
              <a:off x="3310393" y="2530749"/>
              <a:ext cx="28575" cy="386953"/>
            </a:xfrm>
            <a:prstGeom prst="line">
              <a:avLst/>
            </a:prstGeom>
            <a:noFill/>
            <a:ln w="9525">
              <a:solidFill>
                <a:srgbClr val="000000"/>
              </a:solidFill>
              <a:round/>
              <a:headEnd/>
              <a:tailEnd/>
            </a:ln>
          </p:spPr>
          <p:txBody>
            <a:bodyPr/>
            <a:lstStyle/>
            <a:p>
              <a:endParaRPr lang="ja-JP" altLang="en-US"/>
            </a:p>
          </p:txBody>
        </p:sp>
        <p:sp>
          <p:nvSpPr>
            <p:cNvPr id="116" name="Line 655"/>
            <p:cNvSpPr>
              <a:spLocks noChangeAspect="1" noChangeShapeType="1"/>
            </p:cNvSpPr>
            <p:nvPr/>
          </p:nvSpPr>
          <p:spPr bwMode="gray">
            <a:xfrm rot="-4763704">
              <a:off x="3262238" y="2576786"/>
              <a:ext cx="28575" cy="386953"/>
            </a:xfrm>
            <a:prstGeom prst="line">
              <a:avLst/>
            </a:prstGeom>
            <a:noFill/>
            <a:ln w="9525">
              <a:solidFill>
                <a:srgbClr val="000000"/>
              </a:solidFill>
              <a:round/>
              <a:headEnd/>
              <a:tailEnd/>
            </a:ln>
          </p:spPr>
          <p:txBody>
            <a:bodyPr/>
            <a:lstStyle/>
            <a:p>
              <a:endParaRPr lang="ja-JP" altLang="en-US"/>
            </a:p>
          </p:txBody>
        </p:sp>
        <p:grpSp>
          <p:nvGrpSpPr>
            <p:cNvPr id="117" name="Group 671"/>
            <p:cNvGrpSpPr>
              <a:grpSpLocks/>
            </p:cNvGrpSpPr>
            <p:nvPr/>
          </p:nvGrpSpPr>
          <p:grpSpPr bwMode="auto">
            <a:xfrm rot="-113120">
              <a:off x="4537096" y="2351206"/>
              <a:ext cx="4063387" cy="303212"/>
              <a:chOff x="2696" y="2601"/>
              <a:chExt cx="2125" cy="191"/>
            </a:xfrm>
          </p:grpSpPr>
          <p:sp>
            <p:nvSpPr>
              <p:cNvPr id="172" name="Line 672"/>
              <p:cNvSpPr>
                <a:spLocks noChangeAspect="1" noChangeShapeType="1"/>
              </p:cNvSpPr>
              <p:nvPr/>
            </p:nvSpPr>
            <p:spPr bwMode="gray">
              <a:xfrm rot="-4763704">
                <a:off x="3678" y="1619"/>
                <a:ext cx="157" cy="2121"/>
              </a:xfrm>
              <a:prstGeom prst="line">
                <a:avLst/>
              </a:prstGeom>
              <a:noFill/>
              <a:ln w="9525">
                <a:solidFill>
                  <a:srgbClr val="000000"/>
                </a:solidFill>
                <a:round/>
                <a:headEnd/>
                <a:tailEnd/>
              </a:ln>
            </p:spPr>
            <p:txBody>
              <a:bodyPr/>
              <a:lstStyle/>
              <a:p>
                <a:endParaRPr lang="ja-JP" altLang="en-US"/>
              </a:p>
            </p:txBody>
          </p:sp>
          <p:sp>
            <p:nvSpPr>
              <p:cNvPr id="173" name="Line 673"/>
              <p:cNvSpPr>
                <a:spLocks noChangeAspect="1" noChangeShapeType="1"/>
              </p:cNvSpPr>
              <p:nvPr/>
            </p:nvSpPr>
            <p:spPr bwMode="gray">
              <a:xfrm rot="-4763704">
                <a:off x="3682" y="1653"/>
                <a:ext cx="157" cy="2121"/>
              </a:xfrm>
              <a:prstGeom prst="line">
                <a:avLst/>
              </a:prstGeom>
              <a:noFill/>
              <a:ln w="9525">
                <a:solidFill>
                  <a:srgbClr val="000000"/>
                </a:solidFill>
                <a:round/>
                <a:headEnd/>
                <a:tailEnd/>
              </a:ln>
            </p:spPr>
            <p:txBody>
              <a:bodyPr/>
              <a:lstStyle/>
              <a:p>
                <a:endParaRPr lang="ja-JP" altLang="en-US"/>
              </a:p>
            </p:txBody>
          </p:sp>
        </p:grpSp>
        <p:sp>
          <p:nvSpPr>
            <p:cNvPr id="118" name="Rectangle 680"/>
            <p:cNvSpPr>
              <a:spLocks noChangeArrowheads="1"/>
            </p:cNvSpPr>
            <p:nvPr/>
          </p:nvSpPr>
          <p:spPr bwMode="auto">
            <a:xfrm rot="360000">
              <a:off x="7962673" y="2250313"/>
              <a:ext cx="705321" cy="169277"/>
            </a:xfrm>
            <a:prstGeom prst="rect">
              <a:avLst/>
            </a:prstGeom>
            <a:noFill/>
            <a:ln w="9525">
              <a:noFill/>
              <a:miter lim="800000"/>
              <a:headEnd/>
              <a:tailEnd/>
            </a:ln>
          </p:spPr>
          <p:txBody>
            <a:bodyPr wrap="none" lIns="0" tIns="0" rIns="0" bIns="0">
              <a:spAutoFit/>
            </a:bodyPr>
            <a:lstStyle/>
            <a:p>
              <a:pPr>
                <a:spcBef>
                  <a:spcPct val="0"/>
                </a:spcBef>
              </a:pPr>
              <a:r>
                <a:rPr lang="ja-JP" altLang="en-US" sz="1100" b="1" dirty="0">
                  <a:latin typeface="HG丸ｺﾞｼｯｸM-PRO" pitchFamily="50" charset="-128"/>
                  <a:ea typeface="HG丸ｺﾞｼｯｸM-PRO" pitchFamily="50" charset="-128"/>
                </a:rPr>
                <a:t>放流処理水</a:t>
              </a:r>
            </a:p>
          </p:txBody>
        </p:sp>
        <p:sp>
          <p:nvSpPr>
            <p:cNvPr id="119" name="Rectangle 682"/>
            <p:cNvSpPr>
              <a:spLocks noChangeArrowheads="1"/>
            </p:cNvSpPr>
            <p:nvPr/>
          </p:nvSpPr>
          <p:spPr bwMode="auto">
            <a:xfrm rot="300000">
              <a:off x="4754376" y="2967435"/>
              <a:ext cx="2196000" cy="153888"/>
            </a:xfrm>
            <a:prstGeom prst="rect">
              <a:avLst/>
            </a:prstGeom>
            <a:noFill/>
            <a:ln w="9525">
              <a:noFill/>
              <a:miter lim="800000"/>
              <a:headEnd/>
              <a:tailEnd/>
            </a:ln>
          </p:spPr>
          <p:txBody>
            <a:bodyPr lIns="0" tIns="0" rIns="0" bIns="0">
              <a:spAutoFit/>
            </a:bodyPr>
            <a:lstStyle/>
            <a:p>
              <a:pPr algn="ctr"/>
              <a:r>
                <a:rPr lang="ja-JP" altLang="en-US" sz="1000" b="1" dirty="0">
                  <a:latin typeface="HG丸ｺﾞｼｯｸM-PRO" pitchFamily="50" charset="-128"/>
                  <a:ea typeface="HG丸ｺﾞｼｯｸM-PRO" pitchFamily="50" charset="-128"/>
                </a:rPr>
                <a:t>直接放流</a:t>
              </a:r>
              <a:endParaRPr lang="ja-JP" altLang="en-US" sz="1000" dirty="0">
                <a:latin typeface="HG丸ｺﾞｼｯｸM-PRO" pitchFamily="50" charset="-128"/>
                <a:ea typeface="HG丸ｺﾞｼｯｸM-PRO" pitchFamily="50" charset="-128"/>
              </a:endParaRPr>
            </a:p>
          </p:txBody>
        </p:sp>
        <p:sp>
          <p:nvSpPr>
            <p:cNvPr id="120" name="AutoShape 683"/>
            <p:cNvSpPr>
              <a:spLocks noChangeArrowheads="1"/>
            </p:cNvSpPr>
            <p:nvPr/>
          </p:nvSpPr>
          <p:spPr bwMode="auto">
            <a:xfrm rot="360000">
              <a:off x="8027713" y="2506481"/>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121" name="AutoShape 684"/>
            <p:cNvSpPr>
              <a:spLocks noChangeArrowheads="1"/>
            </p:cNvSpPr>
            <p:nvPr/>
          </p:nvSpPr>
          <p:spPr bwMode="auto">
            <a:xfrm rot="334862">
              <a:off x="6202665" y="3068490"/>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122" name="Rectangle 716"/>
            <p:cNvSpPr>
              <a:spLocks noChangeArrowheads="1"/>
            </p:cNvSpPr>
            <p:nvPr/>
          </p:nvSpPr>
          <p:spPr bwMode="auto">
            <a:xfrm>
              <a:off x="2612112" y="3115638"/>
              <a:ext cx="519766" cy="241552"/>
            </a:xfrm>
            <a:prstGeom prst="rect">
              <a:avLst/>
            </a:prstGeom>
            <a:solidFill>
              <a:schemeClr val="bg1"/>
            </a:solidFill>
            <a:ln w="9525">
              <a:noFill/>
              <a:miter lim="800000"/>
              <a:headEnd/>
              <a:tailEnd/>
            </a:ln>
          </p:spPr>
          <p:txBody>
            <a:bodyPr wrap="square" lIns="0" tIns="0" rIns="0" bIns="0">
              <a:spAutoFit/>
            </a:bodyPr>
            <a:lstStyle/>
            <a:p>
              <a:pPr algn="just"/>
              <a:r>
                <a:rPr lang="ja-JP" altLang="en-US" sz="1200" b="1" dirty="0" smtClean="0">
                  <a:latin typeface="HG丸ｺﾞｼｯｸM-PRO" pitchFamily="50" charset="-128"/>
                  <a:ea typeface="HG丸ｺﾞｼｯｸM-PRO" pitchFamily="50" charset="-128"/>
                </a:rPr>
                <a:t>管路</a:t>
              </a:r>
              <a:endParaRPr lang="ja-JP" altLang="en-US" sz="1200" b="1" dirty="0">
                <a:latin typeface="HG丸ｺﾞｼｯｸM-PRO" pitchFamily="50" charset="-128"/>
                <a:ea typeface="HG丸ｺﾞｼｯｸM-PRO" pitchFamily="50" charset="-128"/>
              </a:endParaRPr>
            </a:p>
          </p:txBody>
        </p:sp>
        <p:sp>
          <p:nvSpPr>
            <p:cNvPr id="123" name="Rectangle 717"/>
            <p:cNvSpPr>
              <a:spLocks noChangeArrowheads="1"/>
            </p:cNvSpPr>
            <p:nvPr/>
          </p:nvSpPr>
          <p:spPr bwMode="auto">
            <a:xfrm>
              <a:off x="3658433" y="3105893"/>
              <a:ext cx="737758" cy="221327"/>
            </a:xfrm>
            <a:prstGeom prst="rect">
              <a:avLst/>
            </a:prstGeom>
            <a:solidFill>
              <a:schemeClr val="bg1"/>
            </a:solidFill>
            <a:ln w="9525">
              <a:noFill/>
              <a:miter lim="800000"/>
              <a:headEnd/>
              <a:tailEnd/>
            </a:ln>
          </p:spPr>
          <p:txBody>
            <a:bodyPr wrap="none" lIns="0" tIns="0" rIns="0" bIns="0">
              <a:spAutoFit/>
            </a:bodyPr>
            <a:lstStyle/>
            <a:p>
              <a:pPr algn="just"/>
              <a:r>
                <a:rPr lang="ja-JP" altLang="en-US" sz="1200" b="1" dirty="0" smtClean="0">
                  <a:latin typeface="HG丸ｺﾞｼｯｸM-PRO" pitchFamily="50" charset="-128"/>
                  <a:ea typeface="HG丸ｺﾞｼｯｸM-PRO" pitchFamily="50" charset="-128"/>
                </a:rPr>
                <a:t>ポンプ場</a:t>
              </a:r>
              <a:endParaRPr lang="ja-JP" altLang="en-US" sz="1200" b="1" dirty="0">
                <a:latin typeface="HG丸ｺﾞｼｯｸM-PRO" pitchFamily="50" charset="-128"/>
                <a:ea typeface="HG丸ｺﾞｼｯｸM-PRO" pitchFamily="50" charset="-128"/>
              </a:endParaRPr>
            </a:p>
          </p:txBody>
        </p:sp>
        <p:grpSp>
          <p:nvGrpSpPr>
            <p:cNvPr id="124" name="グループ化 123"/>
            <p:cNvGrpSpPr/>
            <p:nvPr/>
          </p:nvGrpSpPr>
          <p:grpSpPr>
            <a:xfrm>
              <a:off x="5126559" y="2148034"/>
              <a:ext cx="1272646" cy="511175"/>
              <a:chOff x="6214286" y="4952993"/>
              <a:chExt cx="1272646" cy="511175"/>
            </a:xfrm>
          </p:grpSpPr>
          <p:sp>
            <p:nvSpPr>
              <p:cNvPr id="158" name="Rectangle 597"/>
              <p:cNvSpPr>
                <a:spLocks noChangeArrowheads="1"/>
              </p:cNvSpPr>
              <p:nvPr/>
            </p:nvSpPr>
            <p:spPr bwMode="gray">
              <a:xfrm>
                <a:off x="6214286" y="5070468"/>
                <a:ext cx="1016397" cy="393700"/>
              </a:xfrm>
              <a:prstGeom prst="rect">
                <a:avLst/>
              </a:prstGeom>
              <a:solidFill>
                <a:srgbClr val="C0C0C0"/>
              </a:solidFill>
              <a:ln w="9525">
                <a:noFill/>
                <a:miter lim="800000"/>
                <a:headEnd/>
                <a:tailEnd/>
              </a:ln>
            </p:spPr>
            <p:txBody>
              <a:bodyPr wrap="none" anchor="ctr"/>
              <a:lstStyle/>
              <a:p>
                <a:endParaRPr lang="ja-JP" altLang="en-US"/>
              </a:p>
            </p:txBody>
          </p:sp>
          <p:sp>
            <p:nvSpPr>
              <p:cNvPr id="159" name="Freeform 599"/>
              <p:cNvSpPr>
                <a:spLocks/>
              </p:cNvSpPr>
              <p:nvPr/>
            </p:nvSpPr>
            <p:spPr bwMode="gray">
              <a:xfrm>
                <a:off x="6216006" y="4952993"/>
                <a:ext cx="1270926" cy="127000"/>
              </a:xfrm>
              <a:custGeom>
                <a:avLst/>
                <a:gdLst>
                  <a:gd name="T0" fmla="*/ 0 w 419"/>
                  <a:gd name="T1" fmla="*/ 59 h 85"/>
                  <a:gd name="T2" fmla="*/ 9970 w 419"/>
                  <a:gd name="T3" fmla="*/ 59 h 85"/>
                  <a:gd name="T4" fmla="*/ 12607 w 419"/>
                  <a:gd name="T5" fmla="*/ 0 h 85"/>
                  <a:gd name="T6" fmla="*/ 2614 w 419"/>
                  <a:gd name="T7" fmla="*/ 0 h 85"/>
                  <a:gd name="T8" fmla="*/ 0 w 419"/>
                  <a:gd name="T9" fmla="*/ 59 h 85"/>
                  <a:gd name="T10" fmla="*/ 0 60000 65536"/>
                  <a:gd name="T11" fmla="*/ 0 60000 65536"/>
                  <a:gd name="T12" fmla="*/ 0 60000 65536"/>
                  <a:gd name="T13" fmla="*/ 0 60000 65536"/>
                  <a:gd name="T14" fmla="*/ 0 60000 65536"/>
                  <a:gd name="T15" fmla="*/ 0 w 419"/>
                  <a:gd name="T16" fmla="*/ 0 h 85"/>
                  <a:gd name="T17" fmla="*/ 419 w 419"/>
                  <a:gd name="T18" fmla="*/ 85 h 85"/>
                </a:gdLst>
                <a:ahLst/>
                <a:cxnLst>
                  <a:cxn ang="T10">
                    <a:pos x="T0" y="T1"/>
                  </a:cxn>
                  <a:cxn ang="T11">
                    <a:pos x="T2" y="T3"/>
                  </a:cxn>
                  <a:cxn ang="T12">
                    <a:pos x="T4" y="T5"/>
                  </a:cxn>
                  <a:cxn ang="T13">
                    <a:pos x="T6" y="T7"/>
                  </a:cxn>
                  <a:cxn ang="T14">
                    <a:pos x="T8" y="T9"/>
                  </a:cxn>
                </a:cxnLst>
                <a:rect l="T15" t="T16" r="T17" b="T18"/>
                <a:pathLst>
                  <a:path w="419" h="85">
                    <a:moveTo>
                      <a:pt x="0" y="85"/>
                    </a:moveTo>
                    <a:lnTo>
                      <a:pt x="331" y="85"/>
                    </a:lnTo>
                    <a:lnTo>
                      <a:pt x="419" y="0"/>
                    </a:lnTo>
                    <a:lnTo>
                      <a:pt x="87" y="0"/>
                    </a:lnTo>
                    <a:lnTo>
                      <a:pt x="0" y="85"/>
                    </a:lnTo>
                    <a:close/>
                  </a:path>
                </a:pathLst>
              </a:custGeom>
              <a:solidFill>
                <a:srgbClr val="C0C0C0"/>
              </a:solidFill>
              <a:ln w="9525">
                <a:noFill/>
                <a:round/>
                <a:headEnd/>
                <a:tailEnd/>
              </a:ln>
            </p:spPr>
            <p:txBody>
              <a:bodyPr/>
              <a:lstStyle/>
              <a:p>
                <a:endParaRPr lang="ja-JP" altLang="en-US"/>
              </a:p>
            </p:txBody>
          </p:sp>
          <p:sp>
            <p:nvSpPr>
              <p:cNvPr id="160" name="Freeform 600"/>
              <p:cNvSpPr>
                <a:spLocks/>
              </p:cNvSpPr>
              <p:nvPr/>
            </p:nvSpPr>
            <p:spPr bwMode="gray">
              <a:xfrm>
                <a:off x="7218644" y="4952993"/>
                <a:ext cx="268288" cy="498475"/>
              </a:xfrm>
              <a:custGeom>
                <a:avLst/>
                <a:gdLst>
                  <a:gd name="T0" fmla="*/ 0 w 88"/>
                  <a:gd name="T1" fmla="*/ 59 h 333"/>
                  <a:gd name="T2" fmla="*/ 2734 w 88"/>
                  <a:gd name="T3" fmla="*/ 0 h 333"/>
                  <a:gd name="T4" fmla="*/ 2734 w 88"/>
                  <a:gd name="T5" fmla="*/ 175 h 333"/>
                  <a:gd name="T6" fmla="*/ 0 w 88"/>
                  <a:gd name="T7" fmla="*/ 234 h 333"/>
                  <a:gd name="T8" fmla="*/ 0 w 88"/>
                  <a:gd name="T9" fmla="*/ 59 h 333"/>
                  <a:gd name="T10" fmla="*/ 0 60000 65536"/>
                  <a:gd name="T11" fmla="*/ 0 60000 65536"/>
                  <a:gd name="T12" fmla="*/ 0 60000 65536"/>
                  <a:gd name="T13" fmla="*/ 0 60000 65536"/>
                  <a:gd name="T14" fmla="*/ 0 60000 65536"/>
                  <a:gd name="T15" fmla="*/ 0 w 88"/>
                  <a:gd name="T16" fmla="*/ 0 h 333"/>
                  <a:gd name="T17" fmla="*/ 88 w 88"/>
                  <a:gd name="T18" fmla="*/ 333 h 333"/>
                </a:gdLst>
                <a:ahLst/>
                <a:cxnLst>
                  <a:cxn ang="T10">
                    <a:pos x="T0" y="T1"/>
                  </a:cxn>
                  <a:cxn ang="T11">
                    <a:pos x="T2" y="T3"/>
                  </a:cxn>
                  <a:cxn ang="T12">
                    <a:pos x="T4" y="T5"/>
                  </a:cxn>
                  <a:cxn ang="T13">
                    <a:pos x="T6" y="T7"/>
                  </a:cxn>
                  <a:cxn ang="T14">
                    <a:pos x="T8" y="T9"/>
                  </a:cxn>
                </a:cxnLst>
                <a:rect l="T15" t="T16" r="T17" b="T18"/>
                <a:pathLst>
                  <a:path w="88" h="333">
                    <a:moveTo>
                      <a:pt x="0" y="85"/>
                    </a:moveTo>
                    <a:lnTo>
                      <a:pt x="88" y="0"/>
                    </a:lnTo>
                    <a:lnTo>
                      <a:pt x="88" y="249"/>
                    </a:lnTo>
                    <a:lnTo>
                      <a:pt x="0" y="333"/>
                    </a:lnTo>
                    <a:lnTo>
                      <a:pt x="0" y="85"/>
                    </a:lnTo>
                    <a:close/>
                  </a:path>
                </a:pathLst>
              </a:custGeom>
              <a:solidFill>
                <a:srgbClr val="969696"/>
              </a:solidFill>
              <a:ln w="9525">
                <a:noFill/>
                <a:round/>
                <a:headEnd/>
                <a:tailEnd/>
              </a:ln>
            </p:spPr>
            <p:txBody>
              <a:bodyPr/>
              <a:lstStyle/>
              <a:p>
                <a:endParaRPr lang="ja-JP" altLang="en-US"/>
              </a:p>
            </p:txBody>
          </p:sp>
          <p:sp>
            <p:nvSpPr>
              <p:cNvPr id="161" name="Freeform 601"/>
              <p:cNvSpPr>
                <a:spLocks/>
              </p:cNvSpPr>
              <p:nvPr/>
            </p:nvSpPr>
            <p:spPr bwMode="gray">
              <a:xfrm>
                <a:off x="6216006" y="4952993"/>
                <a:ext cx="1270926" cy="498475"/>
              </a:xfrm>
              <a:custGeom>
                <a:avLst/>
                <a:gdLst>
                  <a:gd name="T0" fmla="*/ 25146493 w 67"/>
                  <a:gd name="T1" fmla="*/ 0 h 55"/>
                  <a:gd name="T2" fmla="*/ 0 w 67"/>
                  <a:gd name="T3" fmla="*/ 485484 h 55"/>
                  <a:gd name="T4" fmla="*/ 0 w 67"/>
                  <a:gd name="T5" fmla="*/ 1904713 h 55"/>
                  <a:gd name="T6" fmla="*/ 95493713 w 67"/>
                  <a:gd name="T7" fmla="*/ 1904713 h 55"/>
                  <a:gd name="T8" fmla="*/ 120639026 w 67"/>
                  <a:gd name="T9" fmla="*/ 1419229 h 55"/>
                  <a:gd name="T10" fmla="*/ 120639026 w 67"/>
                  <a:gd name="T11" fmla="*/ 0 h 55"/>
                  <a:gd name="T12" fmla="*/ 25146493 w 67"/>
                  <a:gd name="T13" fmla="*/ 0 h 55"/>
                  <a:gd name="T14" fmla="*/ 0 60000 65536"/>
                  <a:gd name="T15" fmla="*/ 0 60000 65536"/>
                  <a:gd name="T16" fmla="*/ 0 60000 65536"/>
                  <a:gd name="T17" fmla="*/ 0 60000 65536"/>
                  <a:gd name="T18" fmla="*/ 0 60000 65536"/>
                  <a:gd name="T19" fmla="*/ 0 60000 65536"/>
                  <a:gd name="T20" fmla="*/ 0 60000 65536"/>
                  <a:gd name="T21" fmla="*/ 0 w 67"/>
                  <a:gd name="T22" fmla="*/ 0 h 55"/>
                  <a:gd name="T23" fmla="*/ 67 w 6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5">
                    <a:moveTo>
                      <a:pt x="14" y="0"/>
                    </a:moveTo>
                    <a:lnTo>
                      <a:pt x="0" y="14"/>
                    </a:lnTo>
                    <a:lnTo>
                      <a:pt x="0" y="55"/>
                    </a:lnTo>
                    <a:lnTo>
                      <a:pt x="53" y="55"/>
                    </a:lnTo>
                    <a:lnTo>
                      <a:pt x="67" y="41"/>
                    </a:lnTo>
                    <a:lnTo>
                      <a:pt x="67" y="0"/>
                    </a:lnTo>
                    <a:lnTo>
                      <a:pt x="14" y="0"/>
                    </a:lnTo>
                    <a:close/>
                  </a:path>
                </a:pathLst>
              </a:custGeom>
              <a:noFill/>
              <a:ln w="9525" cap="rnd">
                <a:solidFill>
                  <a:srgbClr val="000000"/>
                </a:solidFill>
                <a:prstDash val="solid"/>
                <a:round/>
                <a:headEnd/>
                <a:tailEnd/>
              </a:ln>
            </p:spPr>
            <p:txBody>
              <a:bodyPr/>
              <a:lstStyle/>
              <a:p>
                <a:endParaRPr lang="ja-JP" altLang="en-US"/>
              </a:p>
            </p:txBody>
          </p:sp>
          <p:sp>
            <p:nvSpPr>
              <p:cNvPr id="162" name="Freeform 602"/>
              <p:cNvSpPr>
                <a:spLocks/>
              </p:cNvSpPr>
              <p:nvPr/>
            </p:nvSpPr>
            <p:spPr bwMode="gray">
              <a:xfrm>
                <a:off x="6216006" y="4952993"/>
                <a:ext cx="1270926" cy="127000"/>
              </a:xfrm>
              <a:custGeom>
                <a:avLst/>
                <a:gdLst>
                  <a:gd name="T0" fmla="*/ 0 w 67"/>
                  <a:gd name="T1" fmla="*/ 487183 h 14"/>
                  <a:gd name="T2" fmla="*/ 95493713 w 67"/>
                  <a:gd name="T3" fmla="*/ 487183 h 14"/>
                  <a:gd name="T4" fmla="*/ 120639026 w 67"/>
                  <a:gd name="T5" fmla="*/ 0 h 14"/>
                  <a:gd name="T6" fmla="*/ 0 60000 65536"/>
                  <a:gd name="T7" fmla="*/ 0 60000 65536"/>
                  <a:gd name="T8" fmla="*/ 0 60000 65536"/>
                  <a:gd name="T9" fmla="*/ 0 w 67"/>
                  <a:gd name="T10" fmla="*/ 0 h 14"/>
                  <a:gd name="T11" fmla="*/ 67 w 67"/>
                  <a:gd name="T12" fmla="*/ 14 h 14"/>
                </a:gdLst>
                <a:ahLst/>
                <a:cxnLst>
                  <a:cxn ang="T6">
                    <a:pos x="T0" y="T1"/>
                  </a:cxn>
                  <a:cxn ang="T7">
                    <a:pos x="T2" y="T3"/>
                  </a:cxn>
                  <a:cxn ang="T8">
                    <a:pos x="T4" y="T5"/>
                  </a:cxn>
                </a:cxnLst>
                <a:rect l="T9" t="T10" r="T11" b="T12"/>
                <a:pathLst>
                  <a:path w="67" h="14">
                    <a:moveTo>
                      <a:pt x="0" y="14"/>
                    </a:moveTo>
                    <a:lnTo>
                      <a:pt x="53" y="14"/>
                    </a:lnTo>
                    <a:lnTo>
                      <a:pt x="67" y="0"/>
                    </a:lnTo>
                  </a:path>
                </a:pathLst>
              </a:custGeom>
              <a:noFill/>
              <a:ln w="9525" cap="rnd">
                <a:solidFill>
                  <a:srgbClr val="000000"/>
                </a:solidFill>
                <a:prstDash val="solid"/>
                <a:round/>
                <a:headEnd/>
                <a:tailEnd/>
              </a:ln>
            </p:spPr>
            <p:txBody>
              <a:bodyPr/>
              <a:lstStyle/>
              <a:p>
                <a:endParaRPr lang="ja-JP" altLang="en-US"/>
              </a:p>
            </p:txBody>
          </p:sp>
          <p:sp>
            <p:nvSpPr>
              <p:cNvPr id="163" name="Line 603"/>
              <p:cNvSpPr>
                <a:spLocks noChangeShapeType="1"/>
              </p:cNvSpPr>
              <p:nvPr/>
            </p:nvSpPr>
            <p:spPr bwMode="gray">
              <a:xfrm>
                <a:off x="7218644" y="5079993"/>
                <a:ext cx="3440" cy="371475"/>
              </a:xfrm>
              <a:prstGeom prst="line">
                <a:avLst/>
              </a:prstGeom>
              <a:noFill/>
              <a:ln w="9525" cap="rnd">
                <a:solidFill>
                  <a:srgbClr val="000000"/>
                </a:solidFill>
                <a:round/>
                <a:headEnd/>
                <a:tailEnd/>
              </a:ln>
            </p:spPr>
            <p:txBody>
              <a:bodyPr/>
              <a:lstStyle/>
              <a:p>
                <a:endParaRPr lang="ja-JP" altLang="en-US"/>
              </a:p>
            </p:txBody>
          </p:sp>
          <p:sp>
            <p:nvSpPr>
              <p:cNvPr id="164" name="Line 607"/>
              <p:cNvSpPr>
                <a:spLocks noChangeShapeType="1"/>
              </p:cNvSpPr>
              <p:nvPr/>
            </p:nvSpPr>
            <p:spPr bwMode="gray">
              <a:xfrm rot="-120000" flipH="1">
                <a:off x="6351473" y="4981717"/>
                <a:ext cx="144016" cy="64394"/>
              </a:xfrm>
              <a:prstGeom prst="line">
                <a:avLst/>
              </a:prstGeom>
              <a:noFill/>
              <a:ln w="9525" cap="rnd">
                <a:solidFill>
                  <a:srgbClr val="000000"/>
                </a:solidFill>
                <a:round/>
                <a:headEnd/>
                <a:tailEnd/>
              </a:ln>
            </p:spPr>
            <p:txBody>
              <a:bodyPr/>
              <a:lstStyle/>
              <a:p>
                <a:endParaRPr lang="ja-JP" altLang="en-US"/>
              </a:p>
            </p:txBody>
          </p:sp>
          <p:sp>
            <p:nvSpPr>
              <p:cNvPr id="165" name="Line 607"/>
              <p:cNvSpPr>
                <a:spLocks noChangeShapeType="1"/>
              </p:cNvSpPr>
              <p:nvPr/>
            </p:nvSpPr>
            <p:spPr bwMode="gray">
              <a:xfrm rot="-120000" flipH="1">
                <a:off x="7217740" y="4981718"/>
                <a:ext cx="144016" cy="64394"/>
              </a:xfrm>
              <a:prstGeom prst="line">
                <a:avLst/>
              </a:prstGeom>
              <a:noFill/>
              <a:ln w="9525" cap="rnd">
                <a:solidFill>
                  <a:srgbClr val="000000"/>
                </a:solidFill>
                <a:round/>
                <a:headEnd/>
                <a:tailEnd/>
              </a:ln>
            </p:spPr>
            <p:txBody>
              <a:bodyPr/>
              <a:lstStyle/>
              <a:p>
                <a:endParaRPr lang="ja-JP" altLang="en-US"/>
              </a:p>
            </p:txBody>
          </p:sp>
          <p:cxnSp>
            <p:nvCxnSpPr>
              <p:cNvPr id="166" name="直線コネクタ 165"/>
              <p:cNvCxnSpPr>
                <a:stCxn id="164" idx="1"/>
                <a:endCxn id="165" idx="1"/>
              </p:cNvCxnSpPr>
              <p:nvPr/>
            </p:nvCxnSpPr>
            <p:spPr>
              <a:xfrm>
                <a:off x="6352641" y="5048604"/>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a:stCxn id="164" idx="0"/>
                <a:endCxn id="165" idx="0"/>
              </p:cNvCxnSpPr>
              <p:nvPr/>
            </p:nvCxnSpPr>
            <p:spPr>
              <a:xfrm>
                <a:off x="6494321" y="4979224"/>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6390403" y="5031896"/>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6455267" y="4996177"/>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Line 607"/>
              <p:cNvSpPr>
                <a:spLocks noChangeShapeType="1"/>
              </p:cNvSpPr>
              <p:nvPr/>
            </p:nvSpPr>
            <p:spPr bwMode="gray">
              <a:xfrm rot="-120000" flipH="1">
                <a:off x="6596455" y="4981716"/>
                <a:ext cx="144016" cy="64394"/>
              </a:xfrm>
              <a:prstGeom prst="line">
                <a:avLst/>
              </a:prstGeom>
              <a:noFill/>
              <a:ln w="9525" cap="rnd">
                <a:solidFill>
                  <a:srgbClr val="000000"/>
                </a:solidFill>
                <a:round/>
                <a:headEnd/>
                <a:tailEnd/>
              </a:ln>
            </p:spPr>
            <p:txBody>
              <a:bodyPr/>
              <a:lstStyle/>
              <a:p>
                <a:endParaRPr lang="ja-JP" altLang="en-US"/>
              </a:p>
            </p:txBody>
          </p:sp>
          <p:sp>
            <p:nvSpPr>
              <p:cNvPr id="171" name="Line 607"/>
              <p:cNvSpPr>
                <a:spLocks noChangeShapeType="1"/>
              </p:cNvSpPr>
              <p:nvPr/>
            </p:nvSpPr>
            <p:spPr bwMode="gray">
              <a:xfrm rot="-120000" flipH="1">
                <a:off x="6965712" y="4981716"/>
                <a:ext cx="144016" cy="64394"/>
              </a:xfrm>
              <a:prstGeom prst="line">
                <a:avLst/>
              </a:prstGeom>
              <a:noFill/>
              <a:ln w="9525" cap="rnd">
                <a:solidFill>
                  <a:srgbClr val="000000"/>
                </a:solidFill>
                <a:round/>
                <a:headEnd/>
                <a:tailEnd/>
              </a:ln>
            </p:spPr>
            <p:txBody>
              <a:bodyPr/>
              <a:lstStyle/>
              <a:p>
                <a:endParaRPr lang="ja-JP" altLang="en-US"/>
              </a:p>
            </p:txBody>
          </p:sp>
        </p:grpSp>
        <p:sp>
          <p:nvSpPr>
            <p:cNvPr id="125" name="Rectangle 649"/>
            <p:cNvSpPr>
              <a:spLocks noChangeArrowheads="1"/>
            </p:cNvSpPr>
            <p:nvPr/>
          </p:nvSpPr>
          <p:spPr bwMode="auto">
            <a:xfrm>
              <a:off x="605886" y="2119556"/>
              <a:ext cx="360000" cy="153888"/>
            </a:xfrm>
            <a:prstGeom prst="rect">
              <a:avLst/>
            </a:prstGeom>
            <a:noFill/>
            <a:ln w="9525">
              <a:noFill/>
              <a:miter lim="800000"/>
              <a:headEnd/>
              <a:tailEnd/>
            </a:ln>
          </p:spPr>
          <p:txBody>
            <a:bodyPr lIns="0" tIns="0" rIns="0" bIns="0">
              <a:spAutoFit/>
            </a:bodyPr>
            <a:lstStyle/>
            <a:p>
              <a:pPr algn="ctr"/>
              <a:r>
                <a:rPr lang="ja-JP" altLang="en-US" sz="1000" b="1" dirty="0">
                  <a:latin typeface="HG丸ｺﾞｼｯｸM-PRO" pitchFamily="50" charset="-128"/>
                  <a:ea typeface="HG丸ｺﾞｼｯｸM-PRO" pitchFamily="50" charset="-128"/>
                </a:rPr>
                <a:t>汚水</a:t>
              </a:r>
              <a:endParaRPr lang="ja-JP" altLang="en-US" sz="1000" dirty="0">
                <a:latin typeface="HG丸ｺﾞｼｯｸM-PRO" pitchFamily="50" charset="-128"/>
                <a:ea typeface="HG丸ｺﾞｼｯｸM-PRO" pitchFamily="50" charset="-128"/>
              </a:endParaRPr>
            </a:p>
          </p:txBody>
        </p:sp>
        <p:sp>
          <p:nvSpPr>
            <p:cNvPr id="126" name="Rectangle 649"/>
            <p:cNvSpPr>
              <a:spLocks noChangeArrowheads="1"/>
            </p:cNvSpPr>
            <p:nvPr/>
          </p:nvSpPr>
          <p:spPr bwMode="auto">
            <a:xfrm>
              <a:off x="1973998" y="2119556"/>
              <a:ext cx="360000" cy="153888"/>
            </a:xfrm>
            <a:prstGeom prst="rect">
              <a:avLst/>
            </a:prstGeom>
            <a:noFill/>
            <a:ln w="9525">
              <a:noFill/>
              <a:miter lim="800000"/>
              <a:headEnd/>
              <a:tailEnd/>
            </a:ln>
          </p:spPr>
          <p:txBody>
            <a:bodyPr lIns="0" tIns="0" rIns="0" bIns="0">
              <a:spAutoFit/>
            </a:bodyPr>
            <a:lstStyle/>
            <a:p>
              <a:pPr algn="ctr"/>
              <a:r>
                <a:rPr lang="ja-JP" altLang="en-US" sz="1000" b="1" dirty="0">
                  <a:latin typeface="HG丸ｺﾞｼｯｸM-PRO" pitchFamily="50" charset="-128"/>
                  <a:ea typeface="HG丸ｺﾞｼｯｸM-PRO" pitchFamily="50" charset="-128"/>
                </a:rPr>
                <a:t>雨水</a:t>
              </a:r>
            </a:p>
          </p:txBody>
        </p:sp>
        <p:sp>
          <p:nvSpPr>
            <p:cNvPr id="127" name="正方形/長方形 126"/>
            <p:cNvSpPr/>
            <p:nvPr/>
          </p:nvSpPr>
          <p:spPr>
            <a:xfrm rot="420000">
              <a:off x="575377" y="2674154"/>
              <a:ext cx="199178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Rectangle 717"/>
            <p:cNvSpPr>
              <a:spLocks noChangeArrowheads="1"/>
            </p:cNvSpPr>
            <p:nvPr/>
          </p:nvSpPr>
          <p:spPr bwMode="auto">
            <a:xfrm>
              <a:off x="5200513" y="2360227"/>
              <a:ext cx="964407" cy="202883"/>
            </a:xfrm>
            <a:prstGeom prst="rect">
              <a:avLst/>
            </a:prstGeom>
            <a:noFill/>
            <a:ln w="9525">
              <a:noFill/>
              <a:miter lim="800000"/>
              <a:headEnd/>
              <a:tailEnd/>
            </a:ln>
          </p:spPr>
          <p:txBody>
            <a:bodyPr wrap="square" lIns="0" tIns="0" rIns="0" bIns="0">
              <a:spAutoFit/>
            </a:bodyPr>
            <a:lstStyle/>
            <a:p>
              <a:pPr algn="just"/>
              <a:r>
                <a:rPr lang="ja-JP" altLang="en-US" sz="1100" dirty="0" smtClean="0">
                  <a:latin typeface="HG丸ｺﾞｼｯｸM-PRO" pitchFamily="50" charset="-128"/>
                  <a:ea typeface="HG丸ｺﾞｼｯｸM-PRO" pitchFamily="50" charset="-128"/>
                </a:rPr>
                <a:t>（水処理）</a:t>
              </a:r>
              <a:endParaRPr lang="ja-JP" altLang="en-US" sz="1100" dirty="0">
                <a:latin typeface="HG丸ｺﾞｼｯｸM-PRO" pitchFamily="50" charset="-128"/>
                <a:ea typeface="HG丸ｺﾞｼｯｸM-PRO" pitchFamily="50" charset="-128"/>
              </a:endParaRPr>
            </a:p>
          </p:txBody>
        </p:sp>
        <p:grpSp>
          <p:nvGrpSpPr>
            <p:cNvPr id="129" name="Group 686"/>
            <p:cNvGrpSpPr>
              <a:grpSpLocks/>
            </p:cNvGrpSpPr>
            <p:nvPr/>
          </p:nvGrpSpPr>
          <p:grpSpPr bwMode="auto">
            <a:xfrm>
              <a:off x="6078843" y="1628138"/>
              <a:ext cx="1130553" cy="441327"/>
              <a:chOff x="4388" y="3903"/>
              <a:chExt cx="751" cy="278"/>
            </a:xfrm>
          </p:grpSpPr>
          <p:sp>
            <p:nvSpPr>
              <p:cNvPr id="151" name="Freeform 687"/>
              <p:cNvSpPr>
                <a:spLocks/>
              </p:cNvSpPr>
              <p:nvPr/>
            </p:nvSpPr>
            <p:spPr bwMode="auto">
              <a:xfrm>
                <a:off x="4854" y="3903"/>
                <a:ext cx="150" cy="278"/>
              </a:xfrm>
              <a:custGeom>
                <a:avLst/>
                <a:gdLst>
                  <a:gd name="T0" fmla="*/ 0 w 75"/>
                  <a:gd name="T1" fmla="*/ 111 h 334"/>
                  <a:gd name="T2" fmla="*/ 0 w 75"/>
                  <a:gd name="T3" fmla="*/ 24 h 334"/>
                  <a:gd name="T4" fmla="*/ 4800 w 75"/>
                  <a:gd name="T5" fmla="*/ 0 h 334"/>
                  <a:gd name="T6" fmla="*/ 4800 w 75"/>
                  <a:gd name="T7" fmla="*/ 79 h 334"/>
                  <a:gd name="T8" fmla="*/ 0 w 75"/>
                  <a:gd name="T9" fmla="*/ 111 h 334"/>
                  <a:gd name="T10" fmla="*/ 0 60000 65536"/>
                  <a:gd name="T11" fmla="*/ 0 60000 65536"/>
                  <a:gd name="T12" fmla="*/ 0 60000 65536"/>
                  <a:gd name="T13" fmla="*/ 0 60000 65536"/>
                  <a:gd name="T14" fmla="*/ 0 60000 65536"/>
                  <a:gd name="T15" fmla="*/ 0 w 75"/>
                  <a:gd name="T16" fmla="*/ 0 h 334"/>
                  <a:gd name="T17" fmla="*/ 75 w 75"/>
                  <a:gd name="T18" fmla="*/ 334 h 334"/>
                </a:gdLst>
                <a:ahLst/>
                <a:cxnLst>
                  <a:cxn ang="T10">
                    <a:pos x="T0" y="T1"/>
                  </a:cxn>
                  <a:cxn ang="T11">
                    <a:pos x="T2" y="T3"/>
                  </a:cxn>
                  <a:cxn ang="T12">
                    <a:pos x="T4" y="T5"/>
                  </a:cxn>
                  <a:cxn ang="T13">
                    <a:pos x="T6" y="T7"/>
                  </a:cxn>
                  <a:cxn ang="T14">
                    <a:pos x="T8" y="T9"/>
                  </a:cxn>
                </a:cxnLst>
                <a:rect l="T15" t="T16" r="T17" b="T18"/>
                <a:pathLst>
                  <a:path w="75" h="334">
                    <a:moveTo>
                      <a:pt x="0" y="334"/>
                    </a:moveTo>
                    <a:lnTo>
                      <a:pt x="0" y="73"/>
                    </a:lnTo>
                    <a:lnTo>
                      <a:pt x="75" y="0"/>
                    </a:lnTo>
                    <a:lnTo>
                      <a:pt x="75" y="237"/>
                    </a:lnTo>
                    <a:lnTo>
                      <a:pt x="0" y="334"/>
                    </a:lnTo>
                    <a:close/>
                  </a:path>
                </a:pathLst>
              </a:custGeom>
              <a:solidFill>
                <a:srgbClr val="C0C0C0"/>
              </a:solidFill>
              <a:ln w="9525">
                <a:solidFill>
                  <a:srgbClr val="000000"/>
                </a:solidFill>
                <a:round/>
                <a:headEnd/>
                <a:tailEnd/>
              </a:ln>
            </p:spPr>
            <p:txBody>
              <a:bodyPr/>
              <a:lstStyle/>
              <a:p>
                <a:endParaRPr lang="ja-JP" altLang="en-US"/>
              </a:p>
            </p:txBody>
          </p:sp>
          <p:sp>
            <p:nvSpPr>
              <p:cNvPr id="152" name="Freeform 688"/>
              <p:cNvSpPr>
                <a:spLocks/>
              </p:cNvSpPr>
              <p:nvPr/>
            </p:nvSpPr>
            <p:spPr bwMode="auto">
              <a:xfrm>
                <a:off x="4388" y="3903"/>
                <a:ext cx="616" cy="61"/>
              </a:xfrm>
              <a:custGeom>
                <a:avLst/>
                <a:gdLst>
                  <a:gd name="T0" fmla="*/ 15155 w 307"/>
                  <a:gd name="T1" fmla="*/ 25 h 73"/>
                  <a:gd name="T2" fmla="*/ 0 w 307"/>
                  <a:gd name="T3" fmla="*/ 25 h 73"/>
                  <a:gd name="T4" fmla="*/ 6535 w 307"/>
                  <a:gd name="T5" fmla="*/ 0 h 73"/>
                  <a:gd name="T6" fmla="*/ 20033 w 307"/>
                  <a:gd name="T7" fmla="*/ 0 h 73"/>
                  <a:gd name="T8" fmla="*/ 15155 w 307"/>
                  <a:gd name="T9" fmla="*/ 25 h 73"/>
                  <a:gd name="T10" fmla="*/ 0 60000 65536"/>
                  <a:gd name="T11" fmla="*/ 0 60000 65536"/>
                  <a:gd name="T12" fmla="*/ 0 60000 65536"/>
                  <a:gd name="T13" fmla="*/ 0 60000 65536"/>
                  <a:gd name="T14" fmla="*/ 0 60000 65536"/>
                  <a:gd name="T15" fmla="*/ 0 w 307"/>
                  <a:gd name="T16" fmla="*/ 0 h 73"/>
                  <a:gd name="T17" fmla="*/ 307 w 307"/>
                  <a:gd name="T18" fmla="*/ 73 h 73"/>
                </a:gdLst>
                <a:ahLst/>
                <a:cxnLst>
                  <a:cxn ang="T10">
                    <a:pos x="T0" y="T1"/>
                  </a:cxn>
                  <a:cxn ang="T11">
                    <a:pos x="T2" y="T3"/>
                  </a:cxn>
                  <a:cxn ang="T12">
                    <a:pos x="T4" y="T5"/>
                  </a:cxn>
                  <a:cxn ang="T13">
                    <a:pos x="T6" y="T7"/>
                  </a:cxn>
                  <a:cxn ang="T14">
                    <a:pos x="T8" y="T9"/>
                  </a:cxn>
                </a:cxnLst>
                <a:rect l="T15" t="T16" r="T17" b="T18"/>
                <a:pathLst>
                  <a:path w="307" h="73">
                    <a:moveTo>
                      <a:pt x="232" y="73"/>
                    </a:moveTo>
                    <a:lnTo>
                      <a:pt x="0" y="73"/>
                    </a:lnTo>
                    <a:lnTo>
                      <a:pt x="100" y="0"/>
                    </a:lnTo>
                    <a:lnTo>
                      <a:pt x="307" y="0"/>
                    </a:lnTo>
                    <a:lnTo>
                      <a:pt x="232" y="73"/>
                    </a:lnTo>
                    <a:close/>
                  </a:path>
                </a:pathLst>
              </a:custGeom>
              <a:solidFill>
                <a:srgbClr val="808080"/>
              </a:solidFill>
              <a:ln w="9525">
                <a:solidFill>
                  <a:srgbClr val="000000"/>
                </a:solidFill>
                <a:round/>
                <a:headEnd/>
                <a:tailEnd/>
              </a:ln>
            </p:spPr>
            <p:txBody>
              <a:bodyPr/>
              <a:lstStyle/>
              <a:p>
                <a:endParaRPr lang="ja-JP" altLang="en-US"/>
              </a:p>
            </p:txBody>
          </p:sp>
          <p:sp>
            <p:nvSpPr>
              <p:cNvPr id="153" name="Rectangle 689"/>
              <p:cNvSpPr>
                <a:spLocks noChangeArrowheads="1"/>
              </p:cNvSpPr>
              <p:nvPr/>
            </p:nvSpPr>
            <p:spPr bwMode="auto">
              <a:xfrm>
                <a:off x="4388" y="3964"/>
                <a:ext cx="466" cy="217"/>
              </a:xfrm>
              <a:prstGeom prst="rect">
                <a:avLst/>
              </a:prstGeom>
              <a:solidFill>
                <a:srgbClr val="969696"/>
              </a:solidFill>
              <a:ln w="9525">
                <a:solidFill>
                  <a:srgbClr val="000000"/>
                </a:solidFill>
                <a:miter lim="800000"/>
                <a:headEnd/>
                <a:tailEnd/>
              </a:ln>
            </p:spPr>
            <p:txBody>
              <a:bodyPr/>
              <a:lstStyle/>
              <a:p>
                <a:endParaRPr lang="ja-JP" altLang="en-US"/>
              </a:p>
            </p:txBody>
          </p:sp>
          <p:sp>
            <p:nvSpPr>
              <p:cNvPr id="154" name="Rectangle 690"/>
              <p:cNvSpPr>
                <a:spLocks noChangeArrowheads="1"/>
              </p:cNvSpPr>
              <p:nvPr/>
            </p:nvSpPr>
            <p:spPr bwMode="auto">
              <a:xfrm>
                <a:off x="4452" y="4050"/>
                <a:ext cx="175" cy="65"/>
              </a:xfrm>
              <a:prstGeom prst="rect">
                <a:avLst/>
              </a:prstGeom>
              <a:solidFill>
                <a:srgbClr val="C0C0C0"/>
              </a:solidFill>
              <a:ln w="9525" cap="rnd">
                <a:solidFill>
                  <a:srgbClr val="000000"/>
                </a:solidFill>
                <a:miter lim="800000"/>
                <a:headEnd/>
                <a:tailEnd/>
              </a:ln>
            </p:spPr>
            <p:txBody>
              <a:bodyPr/>
              <a:lstStyle/>
              <a:p>
                <a:endParaRPr lang="ja-JP" altLang="en-US"/>
              </a:p>
            </p:txBody>
          </p:sp>
          <p:sp>
            <p:nvSpPr>
              <p:cNvPr id="155" name="Line 691"/>
              <p:cNvSpPr>
                <a:spLocks noChangeShapeType="1"/>
              </p:cNvSpPr>
              <p:nvPr/>
            </p:nvSpPr>
            <p:spPr bwMode="auto">
              <a:xfrm>
                <a:off x="4452" y="4084"/>
                <a:ext cx="175" cy="1"/>
              </a:xfrm>
              <a:prstGeom prst="line">
                <a:avLst/>
              </a:prstGeom>
              <a:noFill/>
              <a:ln w="9525">
                <a:solidFill>
                  <a:srgbClr val="000000"/>
                </a:solidFill>
                <a:round/>
                <a:headEnd/>
                <a:tailEnd/>
              </a:ln>
            </p:spPr>
            <p:txBody>
              <a:bodyPr/>
              <a:lstStyle/>
              <a:p>
                <a:endParaRPr lang="ja-JP" altLang="en-US"/>
              </a:p>
            </p:txBody>
          </p:sp>
          <p:sp>
            <p:nvSpPr>
              <p:cNvPr id="156" name="Line 692"/>
              <p:cNvSpPr>
                <a:spLocks noChangeShapeType="1"/>
              </p:cNvSpPr>
              <p:nvPr/>
            </p:nvSpPr>
            <p:spPr bwMode="auto">
              <a:xfrm>
                <a:off x="4538" y="4050"/>
                <a:ext cx="2" cy="65"/>
              </a:xfrm>
              <a:prstGeom prst="line">
                <a:avLst/>
              </a:prstGeom>
              <a:noFill/>
              <a:ln w="9525">
                <a:solidFill>
                  <a:srgbClr val="000000"/>
                </a:solidFill>
                <a:round/>
                <a:headEnd/>
                <a:tailEnd/>
              </a:ln>
            </p:spPr>
            <p:txBody>
              <a:bodyPr/>
              <a:lstStyle/>
              <a:p>
                <a:endParaRPr lang="ja-JP" altLang="en-US"/>
              </a:p>
            </p:txBody>
          </p:sp>
          <p:sp>
            <p:nvSpPr>
              <p:cNvPr id="157" name="Freeform 703"/>
              <p:cNvSpPr>
                <a:spLocks/>
              </p:cNvSpPr>
              <p:nvPr/>
            </p:nvSpPr>
            <p:spPr bwMode="auto">
              <a:xfrm>
                <a:off x="5137" y="4042"/>
                <a:ext cx="2"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noFill/>
              <a:ln w="9525" cap="rnd">
                <a:solidFill>
                  <a:srgbClr val="000000"/>
                </a:solidFill>
                <a:prstDash val="solid"/>
                <a:round/>
                <a:headEnd/>
                <a:tailEnd/>
              </a:ln>
            </p:spPr>
            <p:txBody>
              <a:bodyPr/>
              <a:lstStyle/>
              <a:p>
                <a:endParaRPr lang="ja-JP" altLang="en-US"/>
              </a:p>
            </p:txBody>
          </p:sp>
        </p:grpSp>
        <p:sp>
          <p:nvSpPr>
            <p:cNvPr id="130" name="Rectangle 717"/>
            <p:cNvSpPr>
              <a:spLocks noChangeArrowheads="1"/>
            </p:cNvSpPr>
            <p:nvPr/>
          </p:nvSpPr>
          <p:spPr bwMode="auto">
            <a:xfrm>
              <a:off x="5943243" y="1379429"/>
              <a:ext cx="1158082" cy="202883"/>
            </a:xfrm>
            <a:prstGeom prst="rect">
              <a:avLst/>
            </a:prstGeom>
            <a:noFill/>
            <a:ln w="9525">
              <a:noFill/>
              <a:miter lim="800000"/>
              <a:headEnd/>
              <a:tailEnd/>
            </a:ln>
          </p:spPr>
          <p:txBody>
            <a:bodyPr wrap="square" lIns="0" tIns="0" rIns="0" bIns="0">
              <a:spAutoFit/>
            </a:bodyPr>
            <a:lstStyle/>
            <a:p>
              <a:pPr algn="ctr"/>
              <a:r>
                <a:rPr lang="ja-JP" altLang="en-US" sz="1100" dirty="0" smtClean="0">
                  <a:latin typeface="HG丸ｺﾞｼｯｸM-PRO" pitchFamily="50" charset="-128"/>
                  <a:ea typeface="HG丸ｺﾞｼｯｸM-PRO" pitchFamily="50" charset="-128"/>
                </a:rPr>
                <a:t>（汚泥処理）</a:t>
              </a:r>
              <a:endParaRPr lang="ja-JP" altLang="en-US" sz="1100" dirty="0">
                <a:latin typeface="HG丸ｺﾞｼｯｸM-PRO" pitchFamily="50" charset="-128"/>
                <a:ea typeface="HG丸ｺﾞｼｯｸM-PRO" pitchFamily="50" charset="-128"/>
              </a:endParaRPr>
            </a:p>
          </p:txBody>
        </p:sp>
        <p:sp>
          <p:nvSpPr>
            <p:cNvPr id="131" name="Rectangle 717"/>
            <p:cNvSpPr>
              <a:spLocks noChangeArrowheads="1"/>
            </p:cNvSpPr>
            <p:nvPr/>
          </p:nvSpPr>
          <p:spPr bwMode="auto">
            <a:xfrm>
              <a:off x="6692211" y="2019364"/>
              <a:ext cx="1436582" cy="202883"/>
            </a:xfrm>
            <a:prstGeom prst="rect">
              <a:avLst/>
            </a:prstGeom>
            <a:noFill/>
            <a:ln w="9525">
              <a:noFill/>
              <a:miter lim="800000"/>
              <a:headEnd/>
              <a:tailEnd/>
            </a:ln>
          </p:spPr>
          <p:txBody>
            <a:bodyPr wrap="square" lIns="0" tIns="0" rIns="0" bIns="0">
              <a:spAutoFit/>
            </a:bodyPr>
            <a:lstStyle/>
            <a:p>
              <a:pPr algn="ctr"/>
              <a:r>
                <a:rPr lang="ja-JP" altLang="en-US" sz="1100" dirty="0" smtClean="0">
                  <a:latin typeface="HG丸ｺﾞｼｯｸM-PRO" pitchFamily="50" charset="-128"/>
                  <a:ea typeface="HG丸ｺﾞｼｯｸM-PRO" pitchFamily="50" charset="-128"/>
                </a:rPr>
                <a:t>（汚泥処理炉）</a:t>
              </a:r>
              <a:endParaRPr lang="ja-JP" altLang="en-US" sz="1100" dirty="0">
                <a:latin typeface="HG丸ｺﾞｼｯｸM-PRO" pitchFamily="50" charset="-128"/>
                <a:ea typeface="HG丸ｺﾞｼｯｸM-PRO" pitchFamily="50" charset="-128"/>
              </a:endParaRPr>
            </a:p>
          </p:txBody>
        </p:sp>
        <p:sp>
          <p:nvSpPr>
            <p:cNvPr id="132" name="角丸四角形 131"/>
            <p:cNvSpPr/>
            <p:nvPr/>
          </p:nvSpPr>
          <p:spPr>
            <a:xfrm>
              <a:off x="4994744" y="1102060"/>
              <a:ext cx="2932636" cy="1671816"/>
            </a:xfrm>
            <a:prstGeom prst="roundRect">
              <a:avLst>
                <a:gd name="adj" fmla="val 44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Rectangle 717"/>
            <p:cNvSpPr>
              <a:spLocks noChangeArrowheads="1"/>
            </p:cNvSpPr>
            <p:nvPr/>
          </p:nvSpPr>
          <p:spPr bwMode="auto">
            <a:xfrm>
              <a:off x="5146540" y="961855"/>
              <a:ext cx="964407" cy="241552"/>
            </a:xfrm>
            <a:prstGeom prst="rect">
              <a:avLst/>
            </a:prstGeom>
            <a:solidFill>
              <a:srgbClr val="FFFFFF"/>
            </a:solidFill>
            <a:ln w="9525">
              <a:noFill/>
              <a:miter lim="800000"/>
              <a:headEnd/>
              <a:tailEnd/>
            </a:ln>
          </p:spPr>
          <p:txBody>
            <a:bodyPr wrap="square" lIns="0" tIns="0" rIns="0" bIns="0">
              <a:spAutoFit/>
            </a:bodyPr>
            <a:lstStyle/>
            <a:p>
              <a:pPr algn="just"/>
              <a:r>
                <a:rPr lang="ja-JP" altLang="en-US" sz="1200" b="1" dirty="0" smtClean="0">
                  <a:latin typeface="HG丸ｺﾞｼｯｸM-PRO" pitchFamily="50" charset="-128"/>
                  <a:ea typeface="HG丸ｺﾞｼｯｸM-PRO" pitchFamily="50" charset="-128"/>
                </a:rPr>
                <a:t>下水</a:t>
              </a:r>
              <a:r>
                <a:rPr lang="ja-JP" altLang="en-US" sz="1100" b="1" dirty="0" smtClean="0">
                  <a:latin typeface="HG丸ｺﾞｼｯｸM-PRO" pitchFamily="50" charset="-128"/>
                  <a:ea typeface="HG丸ｺﾞｼｯｸM-PRO" pitchFamily="50" charset="-128"/>
                </a:rPr>
                <a:t>処理場</a:t>
              </a:r>
              <a:endParaRPr lang="en-US" altLang="ja-JP" sz="1200" b="1" dirty="0" smtClean="0">
                <a:latin typeface="HG丸ｺﾞｼｯｸM-PRO" pitchFamily="50" charset="-128"/>
                <a:ea typeface="HG丸ｺﾞｼｯｸM-PRO" pitchFamily="50" charset="-128"/>
              </a:endParaRPr>
            </a:p>
          </p:txBody>
        </p:sp>
        <p:grpSp>
          <p:nvGrpSpPr>
            <p:cNvPr id="134" name="Group 671"/>
            <p:cNvGrpSpPr>
              <a:grpSpLocks/>
            </p:cNvGrpSpPr>
            <p:nvPr/>
          </p:nvGrpSpPr>
          <p:grpSpPr bwMode="auto">
            <a:xfrm rot="-113120">
              <a:off x="4457208" y="2853358"/>
              <a:ext cx="4299145" cy="303212"/>
              <a:chOff x="2696" y="2601"/>
              <a:chExt cx="2125" cy="191"/>
            </a:xfrm>
          </p:grpSpPr>
          <p:sp>
            <p:nvSpPr>
              <p:cNvPr id="149" name="Line 672"/>
              <p:cNvSpPr>
                <a:spLocks noChangeAspect="1" noChangeShapeType="1"/>
              </p:cNvSpPr>
              <p:nvPr/>
            </p:nvSpPr>
            <p:spPr bwMode="gray">
              <a:xfrm rot="-4763704">
                <a:off x="3678" y="1619"/>
                <a:ext cx="157" cy="2121"/>
              </a:xfrm>
              <a:prstGeom prst="line">
                <a:avLst/>
              </a:prstGeom>
              <a:noFill/>
              <a:ln w="9525">
                <a:solidFill>
                  <a:srgbClr val="000000"/>
                </a:solidFill>
                <a:round/>
                <a:headEnd/>
                <a:tailEnd/>
              </a:ln>
            </p:spPr>
            <p:txBody>
              <a:bodyPr/>
              <a:lstStyle/>
              <a:p>
                <a:endParaRPr lang="ja-JP" altLang="en-US"/>
              </a:p>
            </p:txBody>
          </p:sp>
          <p:sp>
            <p:nvSpPr>
              <p:cNvPr id="150" name="Line 673"/>
              <p:cNvSpPr>
                <a:spLocks noChangeAspect="1" noChangeShapeType="1"/>
              </p:cNvSpPr>
              <p:nvPr/>
            </p:nvSpPr>
            <p:spPr bwMode="gray">
              <a:xfrm rot="-4763704">
                <a:off x="3682" y="1653"/>
                <a:ext cx="157" cy="2121"/>
              </a:xfrm>
              <a:prstGeom prst="line">
                <a:avLst/>
              </a:prstGeom>
              <a:noFill/>
              <a:ln w="9525">
                <a:solidFill>
                  <a:srgbClr val="000000"/>
                </a:solidFill>
                <a:round/>
                <a:headEnd/>
                <a:tailEnd/>
              </a:ln>
            </p:spPr>
            <p:txBody>
              <a:bodyPr/>
              <a:lstStyle/>
              <a:p>
                <a:endParaRPr lang="ja-JP" altLang="en-US"/>
              </a:p>
            </p:txBody>
          </p:sp>
        </p:grpSp>
        <p:sp>
          <p:nvSpPr>
            <p:cNvPr id="135" name="曲折矢印 134"/>
            <p:cNvSpPr/>
            <p:nvPr/>
          </p:nvSpPr>
          <p:spPr>
            <a:xfrm>
              <a:off x="5756511" y="1818359"/>
              <a:ext cx="266570" cy="302052"/>
            </a:xfrm>
            <a:prstGeom prst="bentArrow">
              <a:avLst>
                <a:gd name="adj1" fmla="val 21382"/>
                <a:gd name="adj2" fmla="val 21697"/>
                <a:gd name="adj3" fmla="val 22988"/>
                <a:gd name="adj4" fmla="val 39726"/>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6" name="Rectangle 682"/>
            <p:cNvSpPr>
              <a:spLocks noChangeArrowheads="1"/>
            </p:cNvSpPr>
            <p:nvPr/>
          </p:nvSpPr>
          <p:spPr bwMode="auto">
            <a:xfrm>
              <a:off x="5284734" y="1781009"/>
              <a:ext cx="529197" cy="184439"/>
            </a:xfrm>
            <a:prstGeom prst="rect">
              <a:avLst/>
            </a:prstGeom>
            <a:noFill/>
            <a:ln w="9525">
              <a:noFill/>
              <a:miter lim="800000"/>
              <a:headEnd/>
              <a:tailEnd/>
            </a:ln>
          </p:spPr>
          <p:txBody>
            <a:bodyPr wrap="square" lIns="0" tIns="0" rIns="0" bIns="0">
              <a:spAutoFit/>
            </a:bodyPr>
            <a:lstStyle/>
            <a:p>
              <a:pPr algn="ctr"/>
              <a:r>
                <a:rPr lang="ja-JP" altLang="en-US" sz="1000" dirty="0" smtClean="0">
                  <a:latin typeface="HG丸ｺﾞｼｯｸM-PRO" pitchFamily="50" charset="-128"/>
                  <a:ea typeface="HG丸ｺﾞｼｯｸM-PRO" pitchFamily="50" charset="-128"/>
                </a:rPr>
                <a:t>汚泥</a:t>
              </a:r>
              <a:endParaRPr lang="ja-JP" altLang="en-US" sz="1000" dirty="0">
                <a:latin typeface="HG丸ｺﾞｼｯｸM-PRO" pitchFamily="50" charset="-128"/>
                <a:ea typeface="HG丸ｺﾞｼｯｸM-PRO" pitchFamily="50" charset="-128"/>
              </a:endParaRPr>
            </a:p>
          </p:txBody>
        </p:sp>
        <p:grpSp>
          <p:nvGrpSpPr>
            <p:cNvPr id="137" name="グループ化 136"/>
            <p:cNvGrpSpPr/>
            <p:nvPr/>
          </p:nvGrpSpPr>
          <p:grpSpPr>
            <a:xfrm>
              <a:off x="6959494" y="1175787"/>
              <a:ext cx="630401" cy="848507"/>
              <a:chOff x="7093661" y="2016453"/>
              <a:chExt cx="630401" cy="848507"/>
            </a:xfrm>
          </p:grpSpPr>
          <p:grpSp>
            <p:nvGrpSpPr>
              <p:cNvPr id="143" name="グループ化 142"/>
              <p:cNvGrpSpPr/>
              <p:nvPr/>
            </p:nvGrpSpPr>
            <p:grpSpPr>
              <a:xfrm>
                <a:off x="7212676" y="2508009"/>
                <a:ext cx="511386" cy="356951"/>
                <a:chOff x="7134195" y="2526945"/>
                <a:chExt cx="511386" cy="356951"/>
              </a:xfrm>
            </p:grpSpPr>
            <p:sp>
              <p:nvSpPr>
                <p:cNvPr id="146" name="Freeform 688"/>
                <p:cNvSpPr>
                  <a:spLocks/>
                </p:cNvSpPr>
                <p:nvPr/>
              </p:nvSpPr>
              <p:spPr bwMode="auto">
                <a:xfrm>
                  <a:off x="7134195" y="2526945"/>
                  <a:ext cx="511385" cy="78324"/>
                </a:xfrm>
                <a:custGeom>
                  <a:avLst/>
                  <a:gdLst>
                    <a:gd name="T0" fmla="*/ 15155 w 307"/>
                    <a:gd name="T1" fmla="*/ 25 h 73"/>
                    <a:gd name="T2" fmla="*/ 0 w 307"/>
                    <a:gd name="T3" fmla="*/ 25 h 73"/>
                    <a:gd name="T4" fmla="*/ 6535 w 307"/>
                    <a:gd name="T5" fmla="*/ 0 h 73"/>
                    <a:gd name="T6" fmla="*/ 20033 w 307"/>
                    <a:gd name="T7" fmla="*/ 0 h 73"/>
                    <a:gd name="T8" fmla="*/ 15155 w 307"/>
                    <a:gd name="T9" fmla="*/ 25 h 73"/>
                    <a:gd name="T10" fmla="*/ 0 60000 65536"/>
                    <a:gd name="T11" fmla="*/ 0 60000 65536"/>
                    <a:gd name="T12" fmla="*/ 0 60000 65536"/>
                    <a:gd name="T13" fmla="*/ 0 60000 65536"/>
                    <a:gd name="T14" fmla="*/ 0 60000 65536"/>
                    <a:gd name="T15" fmla="*/ 0 w 307"/>
                    <a:gd name="T16" fmla="*/ 0 h 73"/>
                    <a:gd name="T17" fmla="*/ 307 w 307"/>
                    <a:gd name="T18" fmla="*/ 73 h 73"/>
                  </a:gdLst>
                  <a:ahLst/>
                  <a:cxnLst>
                    <a:cxn ang="T10">
                      <a:pos x="T0" y="T1"/>
                    </a:cxn>
                    <a:cxn ang="T11">
                      <a:pos x="T2" y="T3"/>
                    </a:cxn>
                    <a:cxn ang="T12">
                      <a:pos x="T4" y="T5"/>
                    </a:cxn>
                    <a:cxn ang="T13">
                      <a:pos x="T6" y="T7"/>
                    </a:cxn>
                    <a:cxn ang="T14">
                      <a:pos x="T8" y="T9"/>
                    </a:cxn>
                  </a:cxnLst>
                  <a:rect l="T15" t="T16" r="T17" b="T18"/>
                  <a:pathLst>
                    <a:path w="307" h="73">
                      <a:moveTo>
                        <a:pt x="232" y="73"/>
                      </a:moveTo>
                      <a:lnTo>
                        <a:pt x="0" y="73"/>
                      </a:lnTo>
                      <a:lnTo>
                        <a:pt x="100" y="0"/>
                      </a:lnTo>
                      <a:lnTo>
                        <a:pt x="307" y="0"/>
                      </a:lnTo>
                      <a:lnTo>
                        <a:pt x="232" y="73"/>
                      </a:lnTo>
                      <a:close/>
                    </a:path>
                  </a:pathLst>
                </a:custGeom>
                <a:solidFill>
                  <a:srgbClr val="808080"/>
                </a:solidFill>
                <a:ln w="9525">
                  <a:solidFill>
                    <a:srgbClr val="000000"/>
                  </a:solidFill>
                  <a:round/>
                  <a:headEnd/>
                  <a:tailEnd/>
                </a:ln>
              </p:spPr>
              <p:txBody>
                <a:bodyPr/>
                <a:lstStyle/>
                <a:p>
                  <a:endParaRPr lang="ja-JP" altLang="en-US"/>
                </a:p>
              </p:txBody>
            </p:sp>
            <p:sp>
              <p:nvSpPr>
                <p:cNvPr id="147" name="Rectangle 689"/>
                <p:cNvSpPr>
                  <a:spLocks noChangeArrowheads="1"/>
                </p:cNvSpPr>
                <p:nvPr/>
              </p:nvSpPr>
              <p:spPr bwMode="auto">
                <a:xfrm>
                  <a:off x="7142718" y="2605269"/>
                  <a:ext cx="320225" cy="278627"/>
                </a:xfrm>
                <a:prstGeom prst="rect">
                  <a:avLst/>
                </a:prstGeom>
                <a:solidFill>
                  <a:srgbClr val="969696"/>
                </a:solidFill>
                <a:ln w="9525">
                  <a:solidFill>
                    <a:srgbClr val="000000"/>
                  </a:solidFill>
                  <a:miter lim="800000"/>
                  <a:headEnd/>
                  <a:tailEnd/>
                </a:ln>
              </p:spPr>
              <p:txBody>
                <a:bodyPr/>
                <a:lstStyle/>
                <a:p>
                  <a:endParaRPr lang="ja-JP" altLang="en-US"/>
                </a:p>
              </p:txBody>
            </p:sp>
            <p:sp>
              <p:nvSpPr>
                <p:cNvPr id="148" name="Freeform 687"/>
                <p:cNvSpPr>
                  <a:spLocks/>
                </p:cNvSpPr>
                <p:nvPr/>
              </p:nvSpPr>
              <p:spPr bwMode="auto">
                <a:xfrm>
                  <a:off x="7462943" y="2526945"/>
                  <a:ext cx="182638" cy="356951"/>
                </a:xfrm>
                <a:custGeom>
                  <a:avLst/>
                  <a:gdLst>
                    <a:gd name="T0" fmla="*/ 0 w 75"/>
                    <a:gd name="T1" fmla="*/ 111 h 334"/>
                    <a:gd name="T2" fmla="*/ 0 w 75"/>
                    <a:gd name="T3" fmla="*/ 24 h 334"/>
                    <a:gd name="T4" fmla="*/ 4800 w 75"/>
                    <a:gd name="T5" fmla="*/ 0 h 334"/>
                    <a:gd name="T6" fmla="*/ 4800 w 75"/>
                    <a:gd name="T7" fmla="*/ 79 h 334"/>
                    <a:gd name="T8" fmla="*/ 0 w 75"/>
                    <a:gd name="T9" fmla="*/ 111 h 334"/>
                    <a:gd name="T10" fmla="*/ 0 60000 65536"/>
                    <a:gd name="T11" fmla="*/ 0 60000 65536"/>
                    <a:gd name="T12" fmla="*/ 0 60000 65536"/>
                    <a:gd name="T13" fmla="*/ 0 60000 65536"/>
                    <a:gd name="T14" fmla="*/ 0 60000 65536"/>
                    <a:gd name="T15" fmla="*/ 0 w 75"/>
                    <a:gd name="T16" fmla="*/ 0 h 334"/>
                    <a:gd name="T17" fmla="*/ 75 w 75"/>
                    <a:gd name="T18" fmla="*/ 334 h 334"/>
                  </a:gdLst>
                  <a:ahLst/>
                  <a:cxnLst>
                    <a:cxn ang="T10">
                      <a:pos x="T0" y="T1"/>
                    </a:cxn>
                    <a:cxn ang="T11">
                      <a:pos x="T2" y="T3"/>
                    </a:cxn>
                    <a:cxn ang="T12">
                      <a:pos x="T4" y="T5"/>
                    </a:cxn>
                    <a:cxn ang="T13">
                      <a:pos x="T6" y="T7"/>
                    </a:cxn>
                    <a:cxn ang="T14">
                      <a:pos x="T8" y="T9"/>
                    </a:cxn>
                  </a:cxnLst>
                  <a:rect l="T15" t="T16" r="T17" b="T18"/>
                  <a:pathLst>
                    <a:path w="75" h="334">
                      <a:moveTo>
                        <a:pt x="0" y="334"/>
                      </a:moveTo>
                      <a:lnTo>
                        <a:pt x="0" y="73"/>
                      </a:lnTo>
                      <a:lnTo>
                        <a:pt x="75" y="0"/>
                      </a:lnTo>
                      <a:lnTo>
                        <a:pt x="75" y="237"/>
                      </a:lnTo>
                      <a:lnTo>
                        <a:pt x="0" y="334"/>
                      </a:lnTo>
                      <a:close/>
                    </a:path>
                  </a:pathLst>
                </a:custGeom>
                <a:solidFill>
                  <a:srgbClr val="C0C0C0"/>
                </a:solidFill>
                <a:ln w="9525">
                  <a:solidFill>
                    <a:srgbClr val="000000"/>
                  </a:solidFill>
                  <a:round/>
                  <a:headEnd/>
                  <a:tailEnd/>
                </a:ln>
              </p:spPr>
              <p:txBody>
                <a:bodyPr/>
                <a:lstStyle/>
                <a:p>
                  <a:endParaRPr lang="ja-JP" altLang="en-US"/>
                </a:p>
              </p:txBody>
            </p:sp>
          </p:grpSp>
          <p:sp>
            <p:nvSpPr>
              <p:cNvPr id="144" name="Freeform 693"/>
              <p:cNvSpPr>
                <a:spLocks/>
              </p:cNvSpPr>
              <p:nvPr/>
            </p:nvSpPr>
            <p:spPr bwMode="auto">
              <a:xfrm>
                <a:off x="7352212" y="2199040"/>
                <a:ext cx="216694" cy="355481"/>
              </a:xfrm>
              <a:custGeom>
                <a:avLst/>
                <a:gdLst>
                  <a:gd name="T0" fmla="*/ 0 w 63"/>
                  <a:gd name="T1" fmla="*/ 59 h 182"/>
                  <a:gd name="T2" fmla="*/ 832 w 63"/>
                  <a:gd name="T3" fmla="*/ 0 h 182"/>
                  <a:gd name="T4" fmla="*/ 2816 w 63"/>
                  <a:gd name="T5" fmla="*/ 0 h 182"/>
                  <a:gd name="T6" fmla="*/ 4032 w 63"/>
                  <a:gd name="T7" fmla="*/ 59 h 182"/>
                  <a:gd name="T8" fmla="*/ 0 w 63"/>
                  <a:gd name="T9" fmla="*/ 59 h 182"/>
                  <a:gd name="T10" fmla="*/ 0 60000 65536"/>
                  <a:gd name="T11" fmla="*/ 0 60000 65536"/>
                  <a:gd name="T12" fmla="*/ 0 60000 65536"/>
                  <a:gd name="T13" fmla="*/ 0 60000 65536"/>
                  <a:gd name="T14" fmla="*/ 0 60000 65536"/>
                  <a:gd name="T15" fmla="*/ 0 w 63"/>
                  <a:gd name="T16" fmla="*/ 0 h 182"/>
                  <a:gd name="T17" fmla="*/ 63 w 63"/>
                  <a:gd name="T18" fmla="*/ 182 h 182"/>
                </a:gdLst>
                <a:ahLst/>
                <a:cxnLst>
                  <a:cxn ang="T10">
                    <a:pos x="T0" y="T1"/>
                  </a:cxn>
                  <a:cxn ang="T11">
                    <a:pos x="T2" y="T3"/>
                  </a:cxn>
                  <a:cxn ang="T12">
                    <a:pos x="T4" y="T5"/>
                  </a:cxn>
                  <a:cxn ang="T13">
                    <a:pos x="T6" y="T7"/>
                  </a:cxn>
                  <a:cxn ang="T14">
                    <a:pos x="T8" y="T9"/>
                  </a:cxn>
                </a:cxnLst>
                <a:rect l="T15" t="T16" r="T17" b="T18"/>
                <a:pathLst>
                  <a:path w="63" h="182">
                    <a:moveTo>
                      <a:pt x="0" y="182"/>
                    </a:moveTo>
                    <a:lnTo>
                      <a:pt x="13" y="0"/>
                    </a:lnTo>
                    <a:lnTo>
                      <a:pt x="44" y="0"/>
                    </a:lnTo>
                    <a:lnTo>
                      <a:pt x="63" y="182"/>
                    </a:lnTo>
                    <a:lnTo>
                      <a:pt x="0" y="182"/>
                    </a:lnTo>
                    <a:close/>
                  </a:path>
                </a:pathLst>
              </a:custGeom>
              <a:solidFill>
                <a:srgbClr val="969696"/>
              </a:solidFill>
              <a:ln w="9525" cap="rnd">
                <a:solidFill>
                  <a:srgbClr val="000000"/>
                </a:solidFill>
                <a:prstDash val="solid"/>
                <a:miter lim="800000"/>
                <a:headEnd/>
                <a:tailEnd/>
              </a:ln>
            </p:spPr>
            <p:txBody>
              <a:bodyPr/>
              <a:lstStyle/>
              <a:p>
                <a:endParaRPr lang="ja-JP" altLang="en-US"/>
              </a:p>
            </p:txBody>
          </p:sp>
          <p:sp>
            <p:nvSpPr>
              <p:cNvPr id="145" name="雲形吹き出し 144"/>
              <p:cNvSpPr/>
              <p:nvPr/>
            </p:nvSpPr>
            <p:spPr>
              <a:xfrm flipH="1">
                <a:off x="7093661" y="2016453"/>
                <a:ext cx="517102" cy="139881"/>
              </a:xfrm>
              <a:prstGeom prst="cloudCallou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8" name="AutoShape 684"/>
            <p:cNvSpPr>
              <a:spLocks noChangeArrowheads="1"/>
            </p:cNvSpPr>
            <p:nvPr/>
          </p:nvSpPr>
          <p:spPr bwMode="auto">
            <a:xfrm>
              <a:off x="6922722" y="1797251"/>
              <a:ext cx="164310" cy="107950"/>
            </a:xfrm>
            <a:prstGeom prst="rightArrow">
              <a:avLst>
                <a:gd name="adj1" fmla="val 50000"/>
                <a:gd name="adj2" fmla="val 61765"/>
              </a:avLst>
            </a:prstGeom>
            <a:solidFill>
              <a:srgbClr val="C0C0C0"/>
            </a:solidFill>
            <a:ln w="9525">
              <a:solidFill>
                <a:schemeClr val="tx1"/>
              </a:solidFill>
              <a:miter lim="800000"/>
              <a:headEnd/>
              <a:tailEnd/>
            </a:ln>
          </p:spPr>
          <p:txBody>
            <a:bodyPr wrap="none" anchor="ctr"/>
            <a:lstStyle/>
            <a:p>
              <a:endParaRPr lang="ja-JP" altLang="en-US"/>
            </a:p>
          </p:txBody>
        </p:sp>
      </p:grpSp>
      <p:sp>
        <p:nvSpPr>
          <p:cNvPr id="176" name="タイトル 1"/>
          <p:cNvSpPr txBox="1">
            <a:spLocks/>
          </p:cNvSpPr>
          <p:nvPr/>
        </p:nvSpPr>
        <p:spPr>
          <a:xfrm>
            <a:off x="0" y="1184726"/>
            <a:ext cx="3632020" cy="259316"/>
          </a:xfrm>
          <a:prstGeom prst="rect">
            <a:avLst/>
          </a:prstGeom>
          <a:gradFill>
            <a:gsLst>
              <a:gs pos="49000">
                <a:srgbClr val="00B0F0"/>
              </a:gs>
              <a:gs pos="100000">
                <a:schemeClr val="bg1"/>
              </a:gs>
            </a:gsLst>
            <a:lin ang="0" scaled="1"/>
          </a:gradFill>
        </p:spPr>
        <p:txBody>
          <a:bodyPr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ＭＳ ゴシック" panose="020B0609070205080204" pitchFamily="49" charset="-128"/>
                <a:ea typeface="ＭＳ ゴシック" panose="020B0609070205080204" pitchFamily="49" charset="-128"/>
              </a:rPr>
              <a:t>概要</a:t>
            </a:r>
          </a:p>
        </p:txBody>
      </p:sp>
      <p:sp>
        <p:nvSpPr>
          <p:cNvPr id="177" name="タイトル 1"/>
          <p:cNvSpPr txBox="1">
            <a:spLocks/>
          </p:cNvSpPr>
          <p:nvPr/>
        </p:nvSpPr>
        <p:spPr>
          <a:xfrm>
            <a:off x="-11886" y="4189748"/>
            <a:ext cx="3632020" cy="259316"/>
          </a:xfrm>
          <a:prstGeom prst="rect">
            <a:avLst/>
          </a:prstGeom>
          <a:gradFill>
            <a:gsLst>
              <a:gs pos="49000">
                <a:srgbClr val="00B0F0"/>
              </a:gs>
              <a:gs pos="100000">
                <a:schemeClr val="bg1"/>
              </a:gs>
            </a:gsLst>
            <a:lin ang="0" scaled="1"/>
          </a:gradFill>
        </p:spPr>
        <p:txBody>
          <a:bodyPr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smtClean="0">
                <a:solidFill>
                  <a:schemeClr val="bg1"/>
                </a:solidFill>
                <a:latin typeface="ＭＳ ゴシック" panose="020B0609070205080204" pitchFamily="49" charset="-128"/>
                <a:ea typeface="ＭＳ ゴシック" panose="020B0609070205080204" pitchFamily="49" charset="-128"/>
              </a:rPr>
              <a:t>下水処理イメージ</a:t>
            </a:r>
            <a:endParaRPr lang="ja-JP" altLang="en-US" sz="1600" b="1"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22329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20</a:t>
            </a:fld>
            <a:endParaRPr kumimoji="1" lang="ja-JP" altLang="en-US"/>
          </a:p>
        </p:txBody>
      </p:sp>
      <p:sp>
        <p:nvSpPr>
          <p:cNvPr id="11" name="テキスト ボックス 10">
            <a:extLst>
              <a:ext uri="{FF2B5EF4-FFF2-40B4-BE49-F238E27FC236}">
                <a16:creationId xmlns:a16="http://schemas.microsoft.com/office/drawing/2014/main" id="{77334B27-9685-E2FA-1468-99750856A8D7}"/>
              </a:ext>
            </a:extLst>
          </p:cNvPr>
          <p:cNvSpPr txBox="1"/>
          <p:nvPr/>
        </p:nvSpPr>
        <p:spPr>
          <a:xfrm>
            <a:off x="420159" y="1189365"/>
            <a:ext cx="8676544" cy="452432"/>
          </a:xfrm>
          <a:prstGeom prst="rect">
            <a:avLst/>
          </a:prstGeom>
          <a:noFill/>
        </p:spPr>
        <p:txBody>
          <a:bodyPr wrap="square" rtlCol="0">
            <a:spAutoFit/>
          </a:bodyPr>
          <a:lstStyle/>
          <a:p>
            <a:pPr>
              <a:lnSpc>
                <a:spcPct val="130000"/>
              </a:lnSpc>
            </a:pPr>
            <a:r>
              <a:rPr lang="en-US" altLang="ja-JP" b="1" dirty="0">
                <a:latin typeface="Century" panose="02040604050505020304" pitchFamily="18" charset="0"/>
              </a:rPr>
              <a:t>※</a:t>
            </a:r>
            <a:r>
              <a:rPr lang="ja-JP" altLang="en-US" b="1" dirty="0">
                <a:latin typeface="Century" panose="02040604050505020304" pitchFamily="18" charset="0"/>
              </a:rPr>
              <a:t>　</a:t>
            </a:r>
            <a:r>
              <a:rPr lang="en-US" altLang="ja-JP" b="1" dirty="0">
                <a:latin typeface="Century" panose="02040604050505020304" pitchFamily="18" charset="0"/>
              </a:rPr>
              <a:t>【</a:t>
            </a:r>
            <a:r>
              <a:rPr lang="ja-JP" altLang="en-US" b="1" dirty="0">
                <a:latin typeface="Century" panose="02040604050505020304" pitchFamily="18" charset="0"/>
              </a:rPr>
              <a:t>参考</a:t>
            </a:r>
            <a:r>
              <a:rPr lang="en-US" altLang="ja-JP" b="1" dirty="0" smtClean="0">
                <a:latin typeface="Century" panose="02040604050505020304" pitchFamily="18" charset="0"/>
              </a:rPr>
              <a:t>】</a:t>
            </a:r>
            <a:r>
              <a:rPr lang="ja-JP" altLang="en-US" b="1" dirty="0" smtClean="0">
                <a:latin typeface="Century" panose="02040604050505020304" pitchFamily="18" charset="0"/>
              </a:rPr>
              <a:t>浸水、危険水位超過について、ポンプ運転に起因するかどうかの確認</a:t>
            </a:r>
            <a:endParaRPr lang="en-US" altLang="ja-JP" b="1" dirty="0">
              <a:latin typeface="Century" panose="02040604050505020304" pitchFamily="18" charset="0"/>
            </a:endParaRPr>
          </a:p>
        </p:txBody>
      </p:sp>
      <p:sp>
        <p:nvSpPr>
          <p:cNvPr id="17" name="テキスト ボックス 16"/>
          <p:cNvSpPr txBox="1"/>
          <p:nvPr/>
        </p:nvSpPr>
        <p:spPr>
          <a:xfrm>
            <a:off x="609268" y="1668291"/>
            <a:ext cx="2021707" cy="253916"/>
          </a:xfrm>
          <a:prstGeom prst="rect">
            <a:avLst/>
          </a:prstGeom>
          <a:noFill/>
        </p:spPr>
        <p:txBody>
          <a:bodyPr wrap="none" rtlCol="0">
            <a:spAutoFit/>
          </a:bodyPr>
          <a:lstStyle/>
          <a:p>
            <a:r>
              <a:rPr kumimoji="1" lang="en-US" altLang="ja-JP" sz="1050" dirty="0" smtClean="0"/>
              <a:t>7</a:t>
            </a:r>
            <a:r>
              <a:rPr kumimoji="1" lang="ja-JP" altLang="en-US" sz="1050" dirty="0" smtClean="0"/>
              <a:t>月</a:t>
            </a:r>
            <a:r>
              <a:rPr kumimoji="1" lang="en-US" altLang="ja-JP" sz="1050" dirty="0" smtClean="0"/>
              <a:t>9</a:t>
            </a:r>
            <a:r>
              <a:rPr kumimoji="1" lang="ja-JP" altLang="en-US" sz="1050" dirty="0" smtClean="0"/>
              <a:t>日　鶴町抽水所　 チャート紙</a:t>
            </a:r>
            <a:endParaRPr kumimoji="1" lang="ja-JP" altLang="en-US" sz="1050" dirty="0"/>
          </a:p>
        </p:txBody>
      </p:sp>
      <p:grpSp>
        <p:nvGrpSpPr>
          <p:cNvPr id="22" name="グループ化 21"/>
          <p:cNvGrpSpPr/>
          <p:nvPr/>
        </p:nvGrpSpPr>
        <p:grpSpPr>
          <a:xfrm>
            <a:off x="2148281" y="1603697"/>
            <a:ext cx="5592617" cy="5125107"/>
            <a:chOff x="2148281" y="1603697"/>
            <a:chExt cx="5592617" cy="5125107"/>
          </a:xfrm>
        </p:grpSpPr>
        <p:grpSp>
          <p:nvGrpSpPr>
            <p:cNvPr id="16" name="グループ化 15"/>
            <p:cNvGrpSpPr/>
            <p:nvPr/>
          </p:nvGrpSpPr>
          <p:grpSpPr>
            <a:xfrm>
              <a:off x="2148281" y="1603697"/>
              <a:ext cx="5592617" cy="5125107"/>
              <a:chOff x="2854667" y="1603697"/>
              <a:chExt cx="5592617" cy="5125107"/>
            </a:xfrm>
          </p:grpSpPr>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54667" y="1960349"/>
                <a:ext cx="5592617" cy="4768455"/>
              </a:xfrm>
              <a:prstGeom prst="rect">
                <a:avLst/>
              </a:prstGeom>
            </p:spPr>
          </p:pic>
          <p:cxnSp>
            <p:nvCxnSpPr>
              <p:cNvPr id="8" name="直線コネクタ 7"/>
              <p:cNvCxnSpPr/>
              <p:nvPr/>
            </p:nvCxnSpPr>
            <p:spPr>
              <a:xfrm flipV="1">
                <a:off x="3951484" y="2131176"/>
                <a:ext cx="0" cy="2952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a:off x="3938784" y="1867651"/>
                <a:ext cx="288000" cy="216000"/>
              </a:xfrm>
              <a:custGeom>
                <a:avLst/>
                <a:gdLst>
                  <a:gd name="connsiteX0" fmla="*/ 0 w 295275"/>
                  <a:gd name="connsiteY0" fmla="*/ 295275 h 295275"/>
                  <a:gd name="connsiteX1" fmla="*/ 0 w 295275"/>
                  <a:gd name="connsiteY1" fmla="*/ 0 h 295275"/>
                  <a:gd name="connsiteX2" fmla="*/ 295275 w 295275"/>
                  <a:gd name="connsiteY2" fmla="*/ 0 h 295275"/>
                </a:gdLst>
                <a:ahLst/>
                <a:cxnLst>
                  <a:cxn ang="0">
                    <a:pos x="connsiteX0" y="connsiteY0"/>
                  </a:cxn>
                  <a:cxn ang="0">
                    <a:pos x="connsiteX1" y="connsiteY1"/>
                  </a:cxn>
                  <a:cxn ang="0">
                    <a:pos x="connsiteX2" y="connsiteY2"/>
                  </a:cxn>
                </a:cxnLst>
                <a:rect l="l" t="t" r="r" b="b"/>
                <a:pathLst>
                  <a:path w="295275" h="295275">
                    <a:moveTo>
                      <a:pt x="0" y="295275"/>
                    </a:moveTo>
                    <a:lnTo>
                      <a:pt x="0" y="0"/>
                    </a:lnTo>
                    <a:lnTo>
                      <a:pt x="295275" y="0"/>
                    </a:lnTo>
                  </a:path>
                </a:pathLst>
              </a:custGeom>
              <a:noFill/>
              <a:ln w="19050">
                <a:solidFill>
                  <a:srgbClr val="FF0000"/>
                </a:solidFill>
                <a:head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テキスト ボックス 12"/>
              <p:cNvSpPr txBox="1"/>
              <p:nvPr/>
            </p:nvSpPr>
            <p:spPr>
              <a:xfrm>
                <a:off x="4238762" y="1603697"/>
                <a:ext cx="4163824" cy="523220"/>
              </a:xfrm>
              <a:prstGeom prst="rect">
                <a:avLst/>
              </a:prstGeom>
              <a:solidFill>
                <a:schemeClr val="bg1"/>
              </a:solidFill>
            </p:spPr>
            <p:txBody>
              <a:bodyPr wrap="square" rtlCol="0">
                <a:spAutoFit/>
              </a:bodyPr>
              <a:lstStyle/>
              <a:p>
                <a:r>
                  <a:rPr kumimoji="1" lang="ja-JP" altLang="en-US" sz="1400" dirty="0" smtClean="0">
                    <a:solidFill>
                      <a:srgbClr val="FF0000"/>
                    </a:solidFill>
                  </a:rPr>
                  <a:t>抽水所の取入口水位が危険水位を超過した以前から、抽水所のポンプ全台運転していることを確認</a:t>
                </a:r>
                <a:endParaRPr kumimoji="1" lang="ja-JP" altLang="en-US" sz="1400" dirty="0">
                  <a:solidFill>
                    <a:srgbClr val="FF0000"/>
                  </a:solidFill>
                </a:endParaRPr>
              </a:p>
            </p:txBody>
          </p:sp>
        </p:grpSp>
        <p:cxnSp>
          <p:nvCxnSpPr>
            <p:cNvPr id="21" name="直線コネクタ 20"/>
            <p:cNvCxnSpPr/>
            <p:nvPr/>
          </p:nvCxnSpPr>
          <p:spPr>
            <a:xfrm flipV="1">
              <a:off x="3057138" y="2131176"/>
              <a:ext cx="0" cy="2952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3" name="左中かっこ 22"/>
          <p:cNvSpPr/>
          <p:nvPr/>
        </p:nvSpPr>
        <p:spPr>
          <a:xfrm>
            <a:off x="2047543" y="2126917"/>
            <a:ext cx="45719" cy="540083"/>
          </a:xfrm>
          <a:prstGeom prst="leftBrace">
            <a:avLst/>
          </a:prstGeom>
          <a:ln w="25400">
            <a:solidFill>
              <a:srgbClr val="FF99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666041" y="2126917"/>
            <a:ext cx="1338602" cy="600164"/>
          </a:xfrm>
          <a:prstGeom prst="rect">
            <a:avLst/>
          </a:prstGeom>
          <a:noFill/>
        </p:spPr>
        <p:txBody>
          <a:bodyPr wrap="square" rtlCol="0">
            <a:spAutoFit/>
          </a:bodyPr>
          <a:lstStyle/>
          <a:p>
            <a:r>
              <a:rPr kumimoji="1" lang="ja-JP" altLang="en-US" sz="1100" dirty="0" smtClean="0"/>
              <a:t>鶴町抽水所</a:t>
            </a:r>
            <a:endParaRPr kumimoji="1" lang="en-US" altLang="ja-JP" sz="1100" dirty="0" smtClean="0"/>
          </a:p>
          <a:p>
            <a:r>
              <a:rPr kumimoji="1" lang="ja-JP" altLang="en-US" sz="1100" dirty="0"/>
              <a:t>　</a:t>
            </a:r>
            <a:r>
              <a:rPr kumimoji="1" lang="ja-JP" altLang="en-US" sz="1100" dirty="0" smtClean="0"/>
              <a:t>雨水ポンプ：</a:t>
            </a:r>
            <a:r>
              <a:rPr kumimoji="1" lang="en-US" altLang="ja-JP" sz="1100" dirty="0" smtClean="0"/>
              <a:t>4</a:t>
            </a:r>
            <a:r>
              <a:rPr kumimoji="1" lang="ja-JP" altLang="en-US" sz="1100" dirty="0" smtClean="0"/>
              <a:t>台</a:t>
            </a:r>
            <a:endParaRPr kumimoji="1" lang="en-US" altLang="ja-JP" sz="1100" dirty="0" smtClean="0"/>
          </a:p>
          <a:p>
            <a:r>
              <a:rPr kumimoji="1" lang="ja-JP" altLang="en-US" sz="1100" dirty="0"/>
              <a:t>　</a:t>
            </a:r>
            <a:r>
              <a:rPr kumimoji="1" lang="ja-JP" altLang="en-US" sz="1100" dirty="0" smtClean="0"/>
              <a:t>汚水ポンプ：</a:t>
            </a:r>
            <a:r>
              <a:rPr kumimoji="1" lang="en-US" altLang="ja-JP" sz="1100" dirty="0" smtClean="0"/>
              <a:t>2</a:t>
            </a:r>
            <a:r>
              <a:rPr kumimoji="1" lang="ja-JP" altLang="en-US" sz="1100" dirty="0" smtClean="0"/>
              <a:t>台</a:t>
            </a:r>
            <a:endParaRPr kumimoji="1" lang="ja-JP" altLang="en-US" sz="1100" dirty="0"/>
          </a:p>
        </p:txBody>
      </p:sp>
    </p:spTree>
    <p:extLst>
      <p:ext uri="{BB962C8B-B14F-4D97-AF65-F5344CB8AC3E}">
        <p14:creationId xmlns:p14="http://schemas.microsoft.com/office/powerpoint/2010/main" val="1293981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21</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184806558"/>
              </p:ext>
            </p:extLst>
          </p:nvPr>
        </p:nvGraphicFramePr>
        <p:xfrm>
          <a:off x="337643" y="1261897"/>
          <a:ext cx="9219465" cy="5080160"/>
        </p:xfrm>
        <a:graphic>
          <a:graphicData uri="http://schemas.openxmlformats.org/drawingml/2006/table">
            <a:tbl>
              <a:tblPr firstRow="1" bandRow="1">
                <a:tableStyleId>{5C22544A-7EE6-4342-B048-85BDC9FD1C3A}</a:tableStyleId>
              </a:tblPr>
              <a:tblGrid>
                <a:gridCol w="480517">
                  <a:extLst>
                    <a:ext uri="{9D8B030D-6E8A-4147-A177-3AD203B41FA5}">
                      <a16:colId xmlns:a16="http://schemas.microsoft.com/office/drawing/2014/main" val="4133302652"/>
                    </a:ext>
                  </a:extLst>
                </a:gridCol>
                <a:gridCol w="1388011">
                  <a:extLst>
                    <a:ext uri="{9D8B030D-6E8A-4147-A177-3AD203B41FA5}">
                      <a16:colId xmlns:a16="http://schemas.microsoft.com/office/drawing/2014/main" val="706894114"/>
                    </a:ext>
                  </a:extLst>
                </a:gridCol>
                <a:gridCol w="3846286">
                  <a:extLst>
                    <a:ext uri="{9D8B030D-6E8A-4147-A177-3AD203B41FA5}">
                      <a16:colId xmlns:a16="http://schemas.microsoft.com/office/drawing/2014/main" val="530703205"/>
                    </a:ext>
                  </a:extLst>
                </a:gridCol>
                <a:gridCol w="2844800">
                  <a:extLst>
                    <a:ext uri="{9D8B030D-6E8A-4147-A177-3AD203B41FA5}">
                      <a16:colId xmlns:a16="http://schemas.microsoft.com/office/drawing/2014/main" val="1903299644"/>
                    </a:ext>
                  </a:extLst>
                </a:gridCol>
                <a:gridCol w="659851">
                  <a:extLst>
                    <a:ext uri="{9D8B030D-6E8A-4147-A177-3AD203B41FA5}">
                      <a16:colId xmlns:a16="http://schemas.microsoft.com/office/drawing/2014/main" val="3624731599"/>
                    </a:ext>
                  </a:extLst>
                </a:gridCol>
              </a:tblGrid>
              <a:tr h="588066">
                <a:tc gridSpan="2">
                  <a:txBody>
                    <a:bodyPr/>
                    <a:lstStyle/>
                    <a:p>
                      <a:pPr>
                        <a:lnSpc>
                          <a:spcPct val="100000"/>
                        </a:lnSpc>
                      </a:pPr>
                      <a:endParaRPr kumimoji="1" lang="ja-JP" altLang="en-US"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　　　　　評価基準</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500" dirty="0">
                          <a:solidFill>
                            <a:schemeClr val="tx1"/>
                          </a:solidFill>
                          <a:latin typeface="ＭＳ ゴシック" panose="020B0609070205080204" pitchFamily="49" charset="-128"/>
                          <a:ea typeface="ＭＳ ゴシック" panose="020B0609070205080204" pitchFamily="49" charset="-128"/>
                        </a:rPr>
                        <a:t>〔</a:t>
                      </a:r>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r>
                        <a:rPr kumimoji="1" lang="en-US" altLang="ja-JP" sz="1500" dirty="0">
                          <a:solidFill>
                            <a:schemeClr val="tx1"/>
                          </a:solidFill>
                          <a:latin typeface="ＭＳ ゴシック" panose="020B0609070205080204" pitchFamily="49" charset="-128"/>
                          <a:ea typeface="ＭＳ ゴシック" panose="020B0609070205080204" pitchFamily="49" charset="-128"/>
                        </a:rPr>
                        <a:t>〕</a:t>
                      </a:r>
                      <a:r>
                        <a:rPr kumimoji="1" lang="ja-JP" altLang="en-US" sz="1500" dirty="0">
                          <a:solidFill>
                            <a:schemeClr val="tx1"/>
                          </a:solidFill>
                          <a:latin typeface="ＭＳ ゴシック" panose="020B0609070205080204" pitchFamily="49" charset="-128"/>
                          <a:ea typeface="ＭＳ ゴシック" panose="020B0609070205080204" pitchFamily="49" charset="-128"/>
                        </a:rPr>
                        <a:t>は</a:t>
                      </a:r>
                      <a:r>
                        <a:rPr kumimoji="1" lang="en-US" altLang="ja-JP" sz="1500" dirty="0">
                          <a:solidFill>
                            <a:schemeClr val="tx1"/>
                          </a:solidFill>
                          <a:latin typeface="ＭＳ ゴシック" panose="020B0609070205080204" pitchFamily="49" charset="-128"/>
                          <a:ea typeface="ＭＳ ゴシック" panose="020B0609070205080204" pitchFamily="49" charset="-128"/>
                        </a:rPr>
                        <a:t>12</a:t>
                      </a:r>
                      <a:r>
                        <a:rPr kumimoji="1" lang="ja-JP" altLang="en-US" sz="1500" dirty="0">
                          <a:solidFill>
                            <a:schemeClr val="tx1"/>
                          </a:solidFill>
                          <a:latin typeface="ＭＳ ゴシック" panose="020B0609070205080204" pitchFamily="49" charset="-128"/>
                          <a:ea typeface="ＭＳ ゴシック" panose="020B0609070205080204" pitchFamily="49" charset="-128"/>
                        </a:rPr>
                        <a:t>月末までの評価基準</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ＭＳ ゴシック" panose="020B0609070205080204" pitchFamily="49" charset="-128"/>
                          <a:ea typeface="ＭＳ ゴシック" panose="020B0609070205080204" pitchFamily="49" charset="-128"/>
                        </a:rPr>
                        <a:t>発生数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評価</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1964080">
                <a:tc gridSpan="2">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管路</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道路陥没、下水つまりの発生件数。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u="none" baseline="0"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道路陥没</a:t>
                      </a:r>
                      <a:r>
                        <a:rPr kumimoji="1" lang="ja-JP" altLang="en-US" sz="1500" u="sng" baseline="0"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 年間</a:t>
                      </a:r>
                      <a:r>
                        <a:rPr kumimoji="1" lang="en-US" altLang="ja-JP" sz="1500" u="sng" dirty="0">
                          <a:solidFill>
                            <a:schemeClr val="tx1"/>
                          </a:solidFill>
                          <a:latin typeface="Century" panose="02040604050505020304" pitchFamily="18" charset="0"/>
                          <a:ea typeface="ＭＳ ゴシック" panose="020B0609070205080204" pitchFamily="49" charset="-128"/>
                        </a:rPr>
                        <a:t>265</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smtClean="0">
                          <a:solidFill>
                            <a:schemeClr val="tx1"/>
                          </a:solidFill>
                          <a:latin typeface="Century" panose="02040604050505020304" pitchFamily="18" charset="0"/>
                          <a:ea typeface="ＭＳ ゴシック" panose="020B0609070205080204" pitchFamily="49" charset="-128"/>
                        </a:rPr>
                        <a:t>〔225</a:t>
                      </a:r>
                      <a:r>
                        <a:rPr kumimoji="1" lang="ja-JP" altLang="en-US" sz="1500" u="sng" dirty="0" smtClean="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以内</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下水つまり ： 年間</a:t>
                      </a:r>
                      <a:r>
                        <a:rPr kumimoji="1" lang="en-US" altLang="ja-JP" sz="1500" u="sng" dirty="0">
                          <a:solidFill>
                            <a:schemeClr val="tx1"/>
                          </a:solidFill>
                          <a:latin typeface="Century" panose="02040604050505020304" pitchFamily="18" charset="0"/>
                          <a:ea typeface="ＭＳ ゴシック" panose="020B0609070205080204" pitchFamily="49" charset="-128"/>
                        </a:rPr>
                        <a:t>935</a:t>
                      </a:r>
                      <a:r>
                        <a:rPr kumimoji="1" lang="ja-JP" altLang="en-US" sz="1500" u="sng" dirty="0">
                          <a:solidFill>
                            <a:schemeClr val="tx1"/>
                          </a:solidFill>
                          <a:latin typeface="Century" panose="02040604050505020304" pitchFamily="18" charset="0"/>
                          <a:ea typeface="ＭＳ ゴシック" panose="020B0609070205080204" pitchFamily="49" charset="-128"/>
                        </a:rPr>
                        <a:t>件</a:t>
                      </a:r>
                      <a:r>
                        <a:rPr kumimoji="1" lang="en-US" altLang="ja-JP" sz="1500" u="sng" dirty="0" smtClean="0">
                          <a:solidFill>
                            <a:schemeClr val="tx1"/>
                          </a:solidFill>
                          <a:latin typeface="Century" panose="02040604050505020304" pitchFamily="18" charset="0"/>
                          <a:ea typeface="ＭＳ ゴシック" panose="020B0609070205080204" pitchFamily="49" charset="-128"/>
                        </a:rPr>
                        <a:t>〔693</a:t>
                      </a:r>
                      <a:r>
                        <a:rPr kumimoji="1" lang="ja-JP" altLang="en-US" sz="1500" u="sng" dirty="0" smtClean="0">
                          <a:solidFill>
                            <a:schemeClr val="tx1"/>
                          </a:solidFill>
                          <a:latin typeface="Century" panose="02040604050505020304" pitchFamily="18" charset="0"/>
                          <a:ea typeface="ＭＳ ゴシック" panose="020B0609070205080204" pitchFamily="49" charset="-128"/>
                        </a:rPr>
                        <a:t>件</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以内</a:t>
                      </a:r>
                      <a:r>
                        <a:rPr kumimoji="1" lang="en-US" altLang="ja-JP" sz="1200" u="sng" dirty="0">
                          <a:solidFill>
                            <a:schemeClr val="tx1"/>
                          </a:solidFill>
                          <a:latin typeface="Century" panose="02040604050505020304" pitchFamily="18" charset="0"/>
                          <a:ea typeface="ＭＳ ゴシック" panose="020B0609070205080204" pitchFamily="49" charset="-128"/>
                        </a:rPr>
                        <a:t> </a:t>
                      </a:r>
                    </a:p>
                    <a:p>
                      <a:pPr marL="0" indent="0">
                        <a:lnSpc>
                          <a:spcPct val="100000"/>
                        </a:lnSpc>
                        <a:buFont typeface="Wingdings" panose="05000000000000000000" pitchFamily="2" charset="2"/>
                        <a:buNone/>
                      </a:pPr>
                      <a:r>
                        <a:rPr kumimoji="1" lang="en-US" altLang="ja-JP" sz="1200" u="sng" dirty="0">
                          <a:solidFill>
                            <a:schemeClr val="tx1"/>
                          </a:solidFill>
                          <a:latin typeface="Century" panose="02040604050505020304" pitchFamily="18" charset="0"/>
                          <a:ea typeface="ＭＳ ゴシック" panose="020B0609070205080204" pitchFamily="49" charset="-128"/>
                        </a:rPr>
                        <a:t>  </a:t>
                      </a:r>
                    </a:p>
                    <a:p>
                      <a:pPr marL="0" indent="0">
                        <a:lnSpc>
                          <a:spcPct val="100000"/>
                        </a:lnSpc>
                        <a:buFont typeface="Wingdings" panose="05000000000000000000" pitchFamily="2" charset="2"/>
                        <a:buNone/>
                      </a:pP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道路陥没、下水つまりの申告対応時間。</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現場到着時間 ： </a:t>
                      </a:r>
                      <a:r>
                        <a:rPr kumimoji="1" lang="en-US" altLang="ja-JP" sz="1500" u="sng" dirty="0">
                          <a:solidFill>
                            <a:schemeClr val="tx1"/>
                          </a:solidFill>
                          <a:latin typeface="Century" panose="02040604050505020304" pitchFamily="18" charset="0"/>
                          <a:ea typeface="ＭＳ ゴシック" panose="020B0609070205080204" pitchFamily="49" charset="-128"/>
                        </a:rPr>
                        <a:t>2</a:t>
                      </a:r>
                      <a:r>
                        <a:rPr kumimoji="1" lang="ja-JP" altLang="en-US" sz="1500" u="sng" dirty="0">
                          <a:solidFill>
                            <a:schemeClr val="tx1"/>
                          </a:solidFill>
                          <a:latin typeface="Century" panose="02040604050505020304" pitchFamily="18" charset="0"/>
                          <a:ea typeface="ＭＳ ゴシック" panose="020B0609070205080204" pitchFamily="49" charset="-128"/>
                        </a:rPr>
                        <a:t>時間</a:t>
                      </a:r>
                      <a:r>
                        <a:rPr kumimoji="1" lang="en-US" altLang="ja-JP" sz="1500" u="sng" dirty="0">
                          <a:solidFill>
                            <a:schemeClr val="tx1"/>
                          </a:solidFill>
                          <a:latin typeface="Century" panose="02040604050505020304" pitchFamily="18" charset="0"/>
                          <a:ea typeface="ＭＳ ゴシック" panose="020B0609070205080204" pitchFamily="49" charset="-128"/>
                        </a:rPr>
                        <a:t>45</a:t>
                      </a:r>
                      <a:r>
                        <a:rPr kumimoji="1" lang="ja-JP" altLang="en-US" sz="1500" u="sng" dirty="0">
                          <a:solidFill>
                            <a:schemeClr val="tx1"/>
                          </a:solidFill>
                          <a:latin typeface="Century" panose="02040604050505020304" pitchFamily="18" charset="0"/>
                          <a:ea typeface="ＭＳ ゴシック" panose="020B0609070205080204" pitchFamily="49" charset="-128"/>
                        </a:rPr>
                        <a:t>分以内</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道路陥没：</a:t>
                      </a:r>
                      <a:r>
                        <a:rPr kumimoji="1" lang="en-US" altLang="ja-JP" sz="1500" u="none" dirty="0">
                          <a:solidFill>
                            <a:schemeClr val="tx1"/>
                          </a:solidFill>
                          <a:latin typeface="Century" panose="02040604050505020304" pitchFamily="18" charset="0"/>
                          <a:ea typeface="ＭＳ ゴシック" panose="020B0609070205080204" pitchFamily="49" charset="-128"/>
                        </a:rPr>
                        <a:t>142 </a:t>
                      </a:r>
                      <a:r>
                        <a:rPr kumimoji="1" lang="ja-JP" altLang="en-US" sz="1500" u="none" dirty="0" smtClean="0">
                          <a:solidFill>
                            <a:schemeClr val="tx1"/>
                          </a:solidFill>
                          <a:latin typeface="Century" panose="02040604050505020304" pitchFamily="18" charset="0"/>
                          <a:ea typeface="ＭＳ ゴシック" panose="020B0609070205080204" pitchFamily="49" charset="-128"/>
                        </a:rPr>
                        <a:t>件</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下水つまり：</a:t>
                      </a:r>
                      <a:r>
                        <a:rPr kumimoji="1" lang="en-US" altLang="ja-JP" sz="1500" u="none" dirty="0" smtClean="0">
                          <a:solidFill>
                            <a:schemeClr val="tx1"/>
                          </a:solidFill>
                          <a:latin typeface="Century" panose="02040604050505020304" pitchFamily="18" charset="0"/>
                          <a:ea typeface="ＭＳ ゴシック" panose="020B0609070205080204" pitchFamily="49" charset="-128"/>
                        </a:rPr>
                        <a:t>407</a:t>
                      </a:r>
                      <a:r>
                        <a:rPr kumimoji="1" lang="ja-JP" altLang="en-US" sz="1500" u="none" dirty="0" smtClean="0">
                          <a:solidFill>
                            <a:schemeClr val="tx1"/>
                          </a:solidFill>
                          <a:latin typeface="Century" panose="02040604050505020304" pitchFamily="18" charset="0"/>
                          <a:ea typeface="ＭＳ ゴシック" panose="020B0609070205080204" pitchFamily="49" charset="-128"/>
                        </a:rPr>
                        <a:t>件</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→年間、</a:t>
                      </a:r>
                      <a:r>
                        <a:rPr kumimoji="1" lang="en-US" altLang="ja-JP" sz="1500" u="none" dirty="0">
                          <a:solidFill>
                            <a:schemeClr val="tx1"/>
                          </a:solidFill>
                          <a:latin typeface="Century" panose="02040604050505020304" pitchFamily="18" charset="0"/>
                          <a:ea typeface="ＭＳ ゴシック" panose="020B0609070205080204" pitchFamily="49" charset="-128"/>
                        </a:rPr>
                        <a:t>12</a:t>
                      </a:r>
                      <a:r>
                        <a:rPr kumimoji="1" lang="ja-JP" altLang="en-US" sz="1500" u="none" dirty="0">
                          <a:solidFill>
                            <a:schemeClr val="tx1"/>
                          </a:solidFill>
                          <a:latin typeface="Century" panose="02040604050505020304" pitchFamily="18" charset="0"/>
                          <a:ea typeface="ＭＳ ゴシック" panose="020B0609070205080204" pitchFamily="49" charset="-128"/>
                        </a:rPr>
                        <a:t>月末までの評価</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基準に対して超過なし</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現場到着件数：</a:t>
                      </a:r>
                      <a:r>
                        <a:rPr kumimoji="1" lang="en-US" altLang="ja-JP" sz="1500" u="none" dirty="0">
                          <a:solidFill>
                            <a:schemeClr val="tx1"/>
                          </a:solidFill>
                          <a:latin typeface="Century" panose="02040604050505020304" pitchFamily="18" charset="0"/>
                          <a:ea typeface="ＭＳ ゴシック" panose="020B0609070205080204" pitchFamily="49" charset="-128"/>
                        </a:rPr>
                        <a:t>473</a:t>
                      </a:r>
                      <a:r>
                        <a:rPr kumimoji="1" lang="ja-JP" altLang="en-US" sz="1500" u="none" dirty="0">
                          <a:solidFill>
                            <a:schemeClr val="tx1"/>
                          </a:solidFill>
                          <a:latin typeface="Century" panose="02040604050505020304" pitchFamily="18" charset="0"/>
                          <a:ea typeface="ＭＳ ゴシック" panose="020B0609070205080204" pitchFamily="49" charset="-128"/>
                        </a:rPr>
                        <a:t>件超過なし</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→平均到達時間</a:t>
                      </a:r>
                      <a:r>
                        <a:rPr kumimoji="1" lang="en-US" altLang="ja-JP" sz="1500" u="none" dirty="0">
                          <a:solidFill>
                            <a:schemeClr val="tx1"/>
                          </a:solidFill>
                          <a:latin typeface="Century" panose="02040604050505020304" pitchFamily="18" charset="0"/>
                          <a:ea typeface="ＭＳ ゴシック" panose="020B0609070205080204" pitchFamily="49" charset="-128"/>
                        </a:rPr>
                        <a:t>46</a:t>
                      </a:r>
                      <a:r>
                        <a:rPr kumimoji="1" lang="ja-JP" altLang="en-US" sz="1500" u="none" dirty="0">
                          <a:solidFill>
                            <a:schemeClr val="tx1"/>
                          </a:solidFill>
                          <a:latin typeface="Century" panose="02040604050505020304" pitchFamily="18" charset="0"/>
                          <a:ea typeface="ＭＳ ゴシック" panose="020B0609070205080204" pitchFamily="49" charset="-128"/>
                        </a:rPr>
                        <a:t>分</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→最遅到達時間</a:t>
                      </a:r>
                      <a:r>
                        <a:rPr kumimoji="1" lang="en-US" altLang="ja-JP" sz="1500" u="none" dirty="0">
                          <a:solidFill>
                            <a:schemeClr val="tx1"/>
                          </a:solidFill>
                          <a:latin typeface="Century" panose="02040604050505020304" pitchFamily="18" charset="0"/>
                          <a:ea typeface="ＭＳ ゴシック" panose="020B0609070205080204" pitchFamily="49" charset="-128"/>
                        </a:rPr>
                        <a:t>2</a:t>
                      </a:r>
                      <a:r>
                        <a:rPr kumimoji="1" lang="ja-JP" altLang="en-US" sz="1500" u="none" dirty="0">
                          <a:solidFill>
                            <a:schemeClr val="tx1"/>
                          </a:solidFill>
                          <a:latin typeface="Century" panose="02040604050505020304" pitchFamily="18" charset="0"/>
                          <a:ea typeface="ＭＳ ゴシック" panose="020B0609070205080204" pitchFamily="49" charset="-128"/>
                        </a:rPr>
                        <a:t>時間半</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482728">
                <a:tc rowSpan="3">
                  <a:txBody>
                    <a:bodyPr/>
                    <a:lstStyle/>
                    <a:p>
                      <a:pPr algn="ctr"/>
                      <a:r>
                        <a:rPr kumimoji="1" lang="ja-JP" altLang="en-US" sz="1500" b="1" dirty="0">
                          <a:solidFill>
                            <a:schemeClr val="tx1"/>
                          </a:solidFill>
                          <a:latin typeface="ＭＳ ゴシック" panose="020B0609070205080204" pitchFamily="49" charset="-128"/>
                          <a:ea typeface="ＭＳ ゴシック" panose="020B0609070205080204" pitchFamily="49" charset="-128"/>
                        </a:rPr>
                        <a:t>下水処理場・抽水所</a:t>
                      </a:r>
                    </a:p>
                  </a:txBody>
                  <a:tcPr marL="98529" marR="98529" marT="49264" marB="49264"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ポンプ運転</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「危険水位」を超過しない。</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smtClean="0">
                          <a:solidFill>
                            <a:schemeClr val="tx1"/>
                          </a:solidFill>
                          <a:latin typeface="ＭＳ ゴシック" panose="020B0609070205080204" pitchFamily="49" charset="-128"/>
                          <a:ea typeface="ＭＳ ゴシック" panose="020B0609070205080204" pitchFamily="49" charset="-128"/>
                        </a:rPr>
                        <a:t>超過あり</a:t>
                      </a:r>
                      <a:r>
                        <a:rPr kumimoji="1" lang="en-US" altLang="ja-JP" sz="15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〇</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1489558">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放流水質</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混合水質試験の各回測定値が基準を超過しない。</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自動観測局における日間荷重平均値が基準を超過しない。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u="none" dirty="0" smtClean="0">
                          <a:solidFill>
                            <a:schemeClr val="tx1"/>
                          </a:solidFill>
                          <a:latin typeface="Century" panose="02040604050505020304" pitchFamily="18" charset="0"/>
                          <a:ea typeface="ＭＳ ゴシック" panose="020B0609070205080204" pitchFamily="49" charset="-128"/>
                        </a:rPr>
                        <a:t>4</a:t>
                      </a:r>
                      <a:r>
                        <a:rPr kumimoji="1" lang="ja-JP" altLang="en-US" sz="1500" u="none" dirty="0" smtClean="0">
                          <a:solidFill>
                            <a:schemeClr val="tx1"/>
                          </a:solidFill>
                          <a:latin typeface="Century" panose="02040604050505020304" pitchFamily="18" charset="0"/>
                          <a:ea typeface="ＭＳ ゴシック" panose="020B0609070205080204" pitchFamily="49" charset="-128"/>
                        </a:rPr>
                        <a:t>項目　超過なし</a:t>
                      </a:r>
                      <a:endParaRPr kumimoji="1" lang="en-US" altLang="ja-JP" sz="1500" u="none" dirty="0" smtClean="0">
                        <a:solidFill>
                          <a:schemeClr val="tx1"/>
                        </a:solidFill>
                        <a:latin typeface="Century" panose="02040604050505020304" pitchFamily="18" charset="0"/>
                        <a:ea typeface="ＭＳ ゴシック" panose="020B0609070205080204" pitchFamily="49" charset="-128"/>
                      </a:endParaRPr>
                    </a:p>
                    <a:p>
                      <a:pPr marL="0" indent="0" algn="ctr">
                        <a:lnSpc>
                          <a:spcPct val="100000"/>
                        </a:lnSpc>
                        <a:buFont typeface="Wingdings" panose="05000000000000000000" pitchFamily="2" charset="2"/>
                        <a:buNone/>
                      </a:pPr>
                      <a:endParaRPr kumimoji="1" lang="en-US" altLang="ja-JP" sz="1500" u="none" dirty="0" smtClean="0">
                        <a:solidFill>
                          <a:schemeClr val="tx1"/>
                        </a:solidFill>
                        <a:latin typeface="Century" panose="02040604050505020304" pitchFamily="18" charset="0"/>
                        <a:ea typeface="ＭＳ ゴシック" panose="020B0609070205080204" pitchFamily="49" charset="-128"/>
                      </a:endParaRPr>
                    </a:p>
                    <a:p>
                      <a:pPr marL="0" indent="0" algn="ctr">
                        <a:lnSpc>
                          <a:spcPct val="100000"/>
                        </a:lnSpc>
                        <a:buFont typeface="Wingdings" panose="05000000000000000000" pitchFamily="2" charset="2"/>
                        <a:buNone/>
                      </a:pPr>
                      <a:r>
                        <a:rPr kumimoji="1" lang="en-US" altLang="ja-JP" sz="1500" u="none" dirty="0" smtClean="0">
                          <a:solidFill>
                            <a:schemeClr val="tx1"/>
                          </a:solidFill>
                          <a:latin typeface="ＭＳ ゴシック" panose="020B0609070205080204" pitchFamily="49" charset="-128"/>
                          <a:ea typeface="ＭＳ ゴシック" panose="020B0609070205080204" pitchFamily="49" charset="-128"/>
                        </a:rPr>
                        <a:t>1</a:t>
                      </a:r>
                      <a:r>
                        <a:rPr kumimoji="1" lang="ja-JP" altLang="en-US" sz="1500" u="none" dirty="0" smtClean="0">
                          <a:solidFill>
                            <a:schemeClr val="tx1"/>
                          </a:solidFill>
                          <a:latin typeface="ＭＳ ゴシック" panose="020B0609070205080204" pitchFamily="49" charset="-128"/>
                          <a:ea typeface="ＭＳ ゴシック" panose="020B0609070205080204" pitchFamily="49" charset="-128"/>
                        </a:rPr>
                        <a:t>項目（全りん）超過あり</a:t>
                      </a:r>
                      <a:r>
                        <a:rPr kumimoji="1" lang="en-US" altLang="ja-JP" sz="1500" u="none"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500" u="none"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r h="551568">
                <a:tc vMerge="1">
                  <a:txBody>
                    <a:bodyPr/>
                    <a:lstStyle/>
                    <a:p>
                      <a:pPr algn="ctr"/>
                      <a:endParaRPr kumimoji="1" lang="ja-JP" altLang="en-US" sz="1200" b="1" u="none"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100" b="1" u="none" dirty="0">
                          <a:solidFill>
                            <a:schemeClr val="tx1"/>
                          </a:solidFill>
                          <a:latin typeface="ＭＳ ゴシック" panose="020B0609070205080204" pitchFamily="49" charset="-128"/>
                          <a:ea typeface="ＭＳ ゴシック" panose="020B0609070205080204" pitchFamily="49" charset="-128"/>
                        </a:rPr>
                        <a:t>ユーティリティ等</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dirty="0">
                          <a:solidFill>
                            <a:schemeClr val="tx1"/>
                          </a:solidFill>
                          <a:latin typeface="Century" panose="02040604050505020304" pitchFamily="18" charset="0"/>
                          <a:ea typeface="ＭＳ ゴシック" panose="020B0609070205080204" pitchFamily="49" charset="-128"/>
                        </a:rPr>
                        <a:t>電力・薬品等の原単位もしくは年間使用予定量を超過しない。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超過</a:t>
                      </a:r>
                      <a:r>
                        <a:rPr kumimoji="1" lang="ja-JP" altLang="en-US" sz="1500" dirty="0" smtClean="0">
                          <a:solidFill>
                            <a:schemeClr val="tx1"/>
                          </a:solidFill>
                          <a:latin typeface="ＭＳ ゴシック" panose="020B0609070205080204" pitchFamily="49" charset="-128"/>
                          <a:ea typeface="ＭＳ ゴシック" panose="020B0609070205080204" pitchFamily="49" charset="-128"/>
                        </a:rPr>
                        <a:t>あり</a:t>
                      </a:r>
                      <a:r>
                        <a:rPr kumimoji="1" lang="en-US" altLang="ja-JP" sz="15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smtClean="0">
                          <a:solidFill>
                            <a:schemeClr val="tx1"/>
                          </a:solidFill>
                          <a:latin typeface="Century" panose="02040604050505020304" pitchFamily="18" charset="0"/>
                          <a:ea typeface="ＭＳ ゴシック" panose="020B0609070205080204" pitchFamily="49" charset="-128"/>
                        </a:rPr>
                        <a:t>〇</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6889829"/>
                  </a:ext>
                </a:extLst>
              </a:tr>
            </a:tbl>
          </a:graphicData>
        </a:graphic>
      </p:graphicFrame>
      <p:sp>
        <p:nvSpPr>
          <p:cNvPr id="2" name="テキスト ボックス 1">
            <a:extLst>
              <a:ext uri="{FF2B5EF4-FFF2-40B4-BE49-F238E27FC236}">
                <a16:creationId xmlns:a16="http://schemas.microsoft.com/office/drawing/2014/main" id="{EDF953FC-128E-C440-FBAD-56AE5EDE9FB7}"/>
              </a:ext>
            </a:extLst>
          </p:cNvPr>
          <p:cNvSpPr txBox="1"/>
          <p:nvPr/>
        </p:nvSpPr>
        <p:spPr>
          <a:xfrm>
            <a:off x="268576" y="6386301"/>
            <a:ext cx="9288532" cy="276999"/>
          </a:xfrm>
          <a:prstGeom prst="rect">
            <a:avLst/>
          </a:prstGeom>
          <a:noFill/>
        </p:spPr>
        <p:txBody>
          <a:bodyPr wrap="square" rtlCol="0">
            <a:spAutoFit/>
          </a:bodyPr>
          <a:lstStyle/>
          <a:p>
            <a:r>
              <a:rPr kumimoji="1" lang="en-US" altLang="ja-JP" sz="1200" dirty="0"/>
              <a:t>※</a:t>
            </a:r>
            <a:r>
              <a:rPr kumimoji="1" lang="ja-JP" altLang="en-US" sz="1200" dirty="0"/>
              <a:t>　下水処理場・抽水所におけるポンプ運転、放流水質、ユーティリティ等の発生件数、評価については、</a:t>
            </a:r>
            <a:r>
              <a:rPr kumimoji="1" lang="ja-JP" altLang="en-US" sz="1200" dirty="0" smtClean="0"/>
              <a:t>次ページ以降参照</a:t>
            </a:r>
            <a:r>
              <a:rPr kumimoji="1" lang="ja-JP" altLang="en-US" sz="1200" dirty="0"/>
              <a:t>。</a:t>
            </a:r>
          </a:p>
        </p:txBody>
      </p:sp>
    </p:spTree>
    <p:extLst>
      <p:ext uri="{BB962C8B-B14F-4D97-AF65-F5344CB8AC3E}">
        <p14:creationId xmlns:p14="http://schemas.microsoft.com/office/powerpoint/2010/main" val="3286976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22</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ポンプ運転</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748744" y="1648120"/>
            <a:ext cx="8867204" cy="1335237"/>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危険水位超過は、下水処理場、抽水所全体で</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9</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件発生したが、</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いずれも</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分間の降雨強度が</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10mm</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以上の計画降雨強度（</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60mm</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時間）を超える雨が降ったことで発生したものであり、雨水ポンプの運転が遅れたことによるものなど、</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受注者</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の雨水ポンプの運転に起因するものではなかった。</a:t>
            </a:r>
            <a:endParaRPr kumimoji="1" lang="ja-JP" altLang="en-US" sz="1600" dirty="0">
              <a:latin typeface="Century" panose="02040604050505020304" pitchFamily="18" charset="0"/>
            </a:endParaRPr>
          </a:p>
        </p:txBody>
      </p:sp>
      <p:graphicFrame>
        <p:nvGraphicFramePr>
          <p:cNvPr id="9" name="表 9">
            <a:extLst>
              <a:ext uri="{FF2B5EF4-FFF2-40B4-BE49-F238E27FC236}">
                <a16:creationId xmlns:a16="http://schemas.microsoft.com/office/drawing/2014/main" id="{545416E3-B60D-FD8F-2F10-95CD647C5F46}"/>
              </a:ext>
            </a:extLst>
          </p:cNvPr>
          <p:cNvGraphicFramePr>
            <a:graphicFrameLocks noGrp="1"/>
          </p:cNvGraphicFramePr>
          <p:nvPr>
            <p:extLst>
              <p:ext uri="{D42A27DB-BD31-4B8C-83A1-F6EECF244321}">
                <p14:modId xmlns:p14="http://schemas.microsoft.com/office/powerpoint/2010/main" val="3131904712"/>
              </p:ext>
            </p:extLst>
          </p:nvPr>
        </p:nvGraphicFramePr>
        <p:xfrm>
          <a:off x="771376" y="3024161"/>
          <a:ext cx="8351999" cy="3737000"/>
        </p:xfrm>
        <a:graphic>
          <a:graphicData uri="http://schemas.openxmlformats.org/drawingml/2006/table">
            <a:tbl>
              <a:tblPr firstRow="1" bandRow="1">
                <a:tableStyleId>{5C22544A-7EE6-4342-B048-85BDC9FD1C3A}</a:tableStyleId>
              </a:tblPr>
              <a:tblGrid>
                <a:gridCol w="1057424">
                  <a:extLst>
                    <a:ext uri="{9D8B030D-6E8A-4147-A177-3AD203B41FA5}">
                      <a16:colId xmlns:a16="http://schemas.microsoft.com/office/drawing/2014/main" val="3812377240"/>
                    </a:ext>
                  </a:extLst>
                </a:gridCol>
                <a:gridCol w="1458915">
                  <a:extLst>
                    <a:ext uri="{9D8B030D-6E8A-4147-A177-3AD203B41FA5}">
                      <a16:colId xmlns:a16="http://schemas.microsoft.com/office/drawing/2014/main" val="3747593015"/>
                    </a:ext>
                  </a:extLst>
                </a:gridCol>
                <a:gridCol w="1458915">
                  <a:extLst>
                    <a:ext uri="{9D8B030D-6E8A-4147-A177-3AD203B41FA5}">
                      <a16:colId xmlns:a16="http://schemas.microsoft.com/office/drawing/2014/main" val="1430189037"/>
                    </a:ext>
                  </a:extLst>
                </a:gridCol>
                <a:gridCol w="1458915">
                  <a:extLst>
                    <a:ext uri="{9D8B030D-6E8A-4147-A177-3AD203B41FA5}">
                      <a16:colId xmlns:a16="http://schemas.microsoft.com/office/drawing/2014/main" val="2023894606"/>
                    </a:ext>
                  </a:extLst>
                </a:gridCol>
                <a:gridCol w="1458915">
                  <a:extLst>
                    <a:ext uri="{9D8B030D-6E8A-4147-A177-3AD203B41FA5}">
                      <a16:colId xmlns:a16="http://schemas.microsoft.com/office/drawing/2014/main" val="4251072969"/>
                    </a:ext>
                  </a:extLst>
                </a:gridCol>
                <a:gridCol w="1458915">
                  <a:extLst>
                    <a:ext uri="{9D8B030D-6E8A-4147-A177-3AD203B41FA5}">
                      <a16:colId xmlns:a16="http://schemas.microsoft.com/office/drawing/2014/main" val="1754706603"/>
                    </a:ext>
                  </a:extLst>
                </a:gridCol>
              </a:tblGrid>
              <a:tr h="541757">
                <a:tc>
                  <a:txBody>
                    <a:bodyPr/>
                    <a:lstStyle/>
                    <a:p>
                      <a:pPr algn="ctr"/>
                      <a:r>
                        <a:rPr kumimoji="1" lang="ja-JP" altLang="en-US" sz="1400" dirty="0">
                          <a:solidFill>
                            <a:schemeClr val="tx1"/>
                          </a:solidFill>
                          <a:latin typeface="Century" panose="02040604050505020304" pitchFamily="18" charset="0"/>
                        </a:rPr>
                        <a:t>月日</a:t>
                      </a:r>
                    </a:p>
                  </a:txBody>
                  <a:tcPr anchor="ctr"/>
                </a:tc>
                <a:tc>
                  <a:txBody>
                    <a:bodyPr/>
                    <a:lstStyle/>
                    <a:p>
                      <a:pPr algn="ctr"/>
                      <a:r>
                        <a:rPr kumimoji="1" lang="ja-JP" altLang="en-US" sz="1400" dirty="0">
                          <a:solidFill>
                            <a:schemeClr val="tx1"/>
                          </a:solidFill>
                          <a:latin typeface="Century" panose="02040604050505020304" pitchFamily="18" charset="0"/>
                        </a:rPr>
                        <a:t>機場名</a:t>
                      </a:r>
                    </a:p>
                  </a:txBody>
                  <a:tcPr anchor="ctr"/>
                </a:tc>
                <a:tc>
                  <a:txBody>
                    <a:bodyPr/>
                    <a:lstStyle/>
                    <a:p>
                      <a:pPr algn="ctr"/>
                      <a:r>
                        <a:rPr kumimoji="1" lang="en-US" altLang="ja-JP" sz="1400" dirty="0" smtClean="0">
                          <a:solidFill>
                            <a:schemeClr val="tx1"/>
                          </a:solidFill>
                          <a:latin typeface="Century" panose="02040604050505020304" pitchFamily="18" charset="0"/>
                        </a:rPr>
                        <a:t>10</a:t>
                      </a:r>
                      <a:r>
                        <a:rPr kumimoji="1" lang="ja-JP" altLang="en-US" sz="1400" dirty="0" smtClean="0">
                          <a:solidFill>
                            <a:schemeClr val="tx1"/>
                          </a:solidFill>
                          <a:latin typeface="Century" panose="02040604050505020304" pitchFamily="18" charset="0"/>
                        </a:rPr>
                        <a:t>分降雨強度</a:t>
                      </a:r>
                      <a:endParaRPr kumimoji="1" lang="en-US" altLang="ja-JP" sz="1400" dirty="0" smtClean="0">
                        <a:solidFill>
                          <a:schemeClr val="tx1"/>
                        </a:solidFill>
                        <a:latin typeface="Century" panose="02040604050505020304" pitchFamily="18" charset="0"/>
                      </a:endParaRPr>
                    </a:p>
                    <a:p>
                      <a:pPr algn="ct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mm</a:t>
                      </a:r>
                      <a:r>
                        <a:rPr kumimoji="1" lang="ja-JP" altLang="en-US" sz="1400" dirty="0" smtClean="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超過時間</a:t>
                      </a:r>
                    </a:p>
                  </a:txBody>
                  <a:tcPr anchor="ctr"/>
                </a:tc>
                <a:tc>
                  <a:txBody>
                    <a:bodyPr/>
                    <a:lstStyle/>
                    <a:p>
                      <a:pPr algn="ctr"/>
                      <a:r>
                        <a:rPr kumimoji="1" lang="ja-JP" altLang="en-US" sz="1400" dirty="0">
                          <a:solidFill>
                            <a:schemeClr val="tx1"/>
                          </a:solidFill>
                          <a:latin typeface="Century" panose="02040604050505020304" pitchFamily="18" charset="0"/>
                        </a:rPr>
                        <a:t>超過時</a:t>
                      </a:r>
                      <a:r>
                        <a:rPr kumimoji="1" lang="ja-JP" altLang="en-US" sz="1400" dirty="0" smtClean="0">
                          <a:solidFill>
                            <a:schemeClr val="tx1"/>
                          </a:solidFill>
                          <a:latin typeface="Century" panose="02040604050505020304" pitchFamily="18" charset="0"/>
                        </a:rPr>
                        <a:t>水位</a:t>
                      </a:r>
                      <a:endParaRPr kumimoji="1" lang="en-US" altLang="ja-JP" sz="1400" dirty="0" smtClean="0">
                        <a:solidFill>
                          <a:schemeClr val="tx1"/>
                        </a:solidFill>
                        <a:latin typeface="Century" panose="02040604050505020304" pitchFamily="18" charset="0"/>
                      </a:endParaRPr>
                    </a:p>
                    <a:p>
                      <a:pPr algn="ct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m</a:t>
                      </a:r>
                      <a:r>
                        <a:rPr kumimoji="1" lang="ja-JP" altLang="en-US" sz="1400" dirty="0" smtClean="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危険水位</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（評価基準値）</a:t>
                      </a:r>
                    </a:p>
                  </a:txBody>
                  <a:tcPr anchor="ctr"/>
                </a:tc>
                <a:extLst>
                  <a:ext uri="{0D108BD9-81ED-4DB2-BD59-A6C34878D82A}">
                    <a16:rowId xmlns:a16="http://schemas.microsoft.com/office/drawing/2014/main" val="2657027487"/>
                  </a:ext>
                </a:extLst>
              </a:tr>
              <a:tr h="355027">
                <a:tc rowSpan="8">
                  <a:txBody>
                    <a:bodyPr/>
                    <a:lstStyle/>
                    <a:p>
                      <a:pPr algn="ctr"/>
                      <a:r>
                        <a:rPr kumimoji="1" lang="en-US" altLang="ja-JP" sz="1400" dirty="0">
                          <a:solidFill>
                            <a:schemeClr val="tx1"/>
                          </a:solidFill>
                          <a:latin typeface="Century" panose="02040604050505020304" pitchFamily="18" charset="0"/>
                        </a:rPr>
                        <a:t>7</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ja-JP" altLang="en-US" sz="1400" dirty="0">
                          <a:solidFill>
                            <a:schemeClr val="tx1"/>
                          </a:solidFill>
                          <a:latin typeface="Century" panose="02040604050505020304" pitchFamily="18" charset="0"/>
                        </a:rPr>
                        <a:t>九条抽水所</a:t>
                      </a:r>
                    </a:p>
                  </a:txBody>
                  <a:tcPr/>
                </a:tc>
                <a:tc>
                  <a:txBody>
                    <a:bodyPr/>
                    <a:lstStyle/>
                    <a:p>
                      <a:pPr algn="ctr"/>
                      <a:r>
                        <a:rPr kumimoji="1" lang="en-US" altLang="ja-JP" sz="1400" dirty="0" smtClean="0">
                          <a:solidFill>
                            <a:schemeClr val="tx1"/>
                          </a:solidFill>
                          <a:latin typeface="Century" panose="02040604050505020304" pitchFamily="18" charset="0"/>
                        </a:rPr>
                        <a:t>20.0</a:t>
                      </a:r>
                      <a:endParaRPr kumimoji="1" lang="ja-JP" altLang="en-US" sz="1400" dirty="0">
                        <a:solidFill>
                          <a:schemeClr val="tx1"/>
                        </a:solidFill>
                        <a:latin typeface="Century" panose="02040604050505020304" pitchFamily="18" charset="0"/>
                      </a:endParaRPr>
                    </a:p>
                  </a:txBody>
                  <a:tcPr/>
                </a:tc>
                <a:tc>
                  <a:txBody>
                    <a:bodyPr/>
                    <a:lstStyle/>
                    <a:p>
                      <a:pPr algn="ctr"/>
                      <a:r>
                        <a:rPr kumimoji="1" lang="en-US" altLang="ja-JP" sz="1400" dirty="0">
                          <a:solidFill>
                            <a:schemeClr val="tx1"/>
                          </a:solidFill>
                          <a:latin typeface="Century" panose="02040604050505020304" pitchFamily="18" charset="0"/>
                        </a:rPr>
                        <a:t>21:59</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22:06</a:t>
                      </a:r>
                      <a:endParaRPr kumimoji="1" lang="ja-JP" altLang="en-US" sz="1400" dirty="0">
                        <a:solidFill>
                          <a:schemeClr val="tx1"/>
                        </a:solidFill>
                        <a:latin typeface="Century" panose="02040604050505020304" pitchFamily="18" charset="0"/>
                      </a:endParaRPr>
                    </a:p>
                  </a:txBody>
                  <a:tcPr/>
                </a:tc>
                <a:tc>
                  <a:txBody>
                    <a:bodyPr/>
                    <a:lstStyle/>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1.68</a:t>
                      </a:r>
                      <a:endParaRPr kumimoji="1" lang="ja-JP" altLang="en-US" sz="1400" dirty="0">
                        <a:solidFill>
                          <a:schemeClr val="tx1"/>
                        </a:solidFill>
                        <a:latin typeface="Century" panose="020406040505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2.00</a:t>
                      </a:r>
                      <a:endParaRPr kumimoji="1" lang="ja-JP" altLang="en-US" sz="1400" dirty="0">
                        <a:solidFill>
                          <a:schemeClr val="tx1"/>
                        </a:solidFill>
                        <a:latin typeface="Century" panose="02040604050505020304" pitchFamily="18" charset="0"/>
                      </a:endParaRPr>
                    </a:p>
                  </a:txBody>
                  <a:tcPr/>
                </a:tc>
                <a:extLst>
                  <a:ext uri="{0D108BD9-81ED-4DB2-BD59-A6C34878D82A}">
                    <a16:rowId xmlns:a16="http://schemas.microsoft.com/office/drawing/2014/main" val="670445557"/>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鶴町抽水所</a:t>
                      </a:r>
                    </a:p>
                  </a:txBody>
                  <a:tcPr anchor="ctr"/>
                </a:tc>
                <a:tc>
                  <a:txBody>
                    <a:bodyPr/>
                    <a:lstStyle/>
                    <a:p>
                      <a:pPr algn="ctr"/>
                      <a:r>
                        <a:rPr kumimoji="1" lang="en-US" altLang="ja-JP" sz="1400" dirty="0" smtClean="0">
                          <a:solidFill>
                            <a:schemeClr val="tx1"/>
                          </a:solidFill>
                          <a:latin typeface="Century" panose="02040604050505020304" pitchFamily="18" charset="0"/>
                        </a:rPr>
                        <a:t>18.0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21:55</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22:25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+0.71</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0.70</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555964851"/>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南港第</a:t>
                      </a:r>
                      <a:r>
                        <a:rPr kumimoji="1" lang="en-US" altLang="ja-JP" sz="1400" dirty="0">
                          <a:solidFill>
                            <a:schemeClr val="tx1"/>
                          </a:solidFill>
                          <a:latin typeface="Century" panose="02040604050505020304" pitchFamily="18" charset="0"/>
                        </a:rPr>
                        <a:t>1</a:t>
                      </a:r>
                      <a:r>
                        <a:rPr kumimoji="1" lang="ja-JP" altLang="en-US" sz="1400" dirty="0">
                          <a:solidFill>
                            <a:schemeClr val="tx1"/>
                          </a:solidFill>
                          <a:latin typeface="Century" panose="02040604050505020304" pitchFamily="18" charset="0"/>
                        </a:rPr>
                        <a:t>抽水所</a:t>
                      </a:r>
                    </a:p>
                  </a:txBody>
                  <a:tcPr anchor="ctr"/>
                </a:tc>
                <a:tc>
                  <a:txBody>
                    <a:bodyPr/>
                    <a:lstStyle/>
                    <a:p>
                      <a:pPr algn="ctr"/>
                      <a:r>
                        <a:rPr kumimoji="1" lang="en-US" altLang="ja-JP" sz="1400" dirty="0" smtClean="0">
                          <a:solidFill>
                            <a:schemeClr val="tx1"/>
                          </a:solidFill>
                          <a:latin typeface="Century" panose="02040604050505020304" pitchFamily="18" charset="0"/>
                        </a:rPr>
                        <a:t>16.0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22:07</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22:20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+1.39</a:t>
                      </a:r>
                    </a:p>
                  </a:txBody>
                  <a:tcPr anchor="ctr"/>
                </a:tc>
                <a:tc>
                  <a:txBody>
                    <a:bodyPr/>
                    <a:lstStyle/>
                    <a:p>
                      <a:pPr algn="ctr"/>
                      <a:r>
                        <a:rPr kumimoji="1" lang="en-US" altLang="ja-JP" sz="1400" dirty="0">
                          <a:solidFill>
                            <a:schemeClr val="tx1"/>
                          </a:solidFill>
                          <a:latin typeface="Century" panose="02040604050505020304" pitchFamily="18" charset="0"/>
                        </a:rPr>
                        <a:t>+0.60</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3310159864"/>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大野下水処理場</a:t>
                      </a:r>
                    </a:p>
                  </a:txBody>
                  <a:tcPr anchor="ctr"/>
                </a:tc>
                <a:tc>
                  <a:txBody>
                    <a:bodyPr/>
                    <a:lstStyle/>
                    <a:p>
                      <a:pPr algn="ctr"/>
                      <a:r>
                        <a:rPr kumimoji="1" lang="en-US" altLang="ja-JP" sz="1400" dirty="0" smtClean="0">
                          <a:solidFill>
                            <a:schemeClr val="tx1"/>
                          </a:solidFill>
                          <a:latin typeface="Century" panose="02040604050505020304" pitchFamily="18" charset="0"/>
                        </a:rPr>
                        <a:t>18.0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21:51</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22:03</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2.29</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3.00</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1621177054"/>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竹島抽水所</a:t>
                      </a:r>
                    </a:p>
                  </a:txBody>
                  <a:tcPr anchor="ctr"/>
                </a:tc>
                <a:tc>
                  <a:txBody>
                    <a:bodyPr/>
                    <a:lstStyle/>
                    <a:p>
                      <a:pPr algn="ctr"/>
                      <a:r>
                        <a:rPr kumimoji="1" lang="en-US" altLang="ja-JP" sz="1400" dirty="0" smtClean="0">
                          <a:solidFill>
                            <a:schemeClr val="tx1"/>
                          </a:solidFill>
                          <a:latin typeface="Century" panose="02040604050505020304" pitchFamily="18" charset="0"/>
                        </a:rPr>
                        <a:t>17.8</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21:45</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21:49</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1.45</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1.60</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4270106790"/>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佃第</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抽水所</a:t>
                      </a:r>
                    </a:p>
                  </a:txBody>
                  <a:tcPr anchor="ctr"/>
                </a:tc>
                <a:tc>
                  <a:txBody>
                    <a:bodyPr/>
                    <a:lstStyle/>
                    <a:p>
                      <a:pPr algn="ctr"/>
                      <a:r>
                        <a:rPr kumimoji="1" lang="en-US" altLang="ja-JP" sz="1400" dirty="0" smtClean="0">
                          <a:solidFill>
                            <a:schemeClr val="tx1"/>
                          </a:solidFill>
                          <a:latin typeface="Century" panose="02040604050505020304" pitchFamily="18" charset="0"/>
                        </a:rPr>
                        <a:t>16.0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21:43</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21:44</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1.90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2.00</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2465529483"/>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恩貴島抽水所</a:t>
                      </a:r>
                    </a:p>
                  </a:txBody>
                  <a:tcPr anchor="ctr"/>
                </a:tc>
                <a:tc>
                  <a:txBody>
                    <a:bodyPr/>
                    <a:lstStyle/>
                    <a:p>
                      <a:pPr algn="ctr"/>
                      <a:r>
                        <a:rPr kumimoji="1" lang="en-US" altLang="ja-JP" sz="1400" dirty="0" smtClean="0">
                          <a:solidFill>
                            <a:schemeClr val="tx1"/>
                          </a:solidFill>
                          <a:latin typeface="Century" panose="02040604050505020304" pitchFamily="18" charset="0"/>
                        </a:rPr>
                        <a:t>20.5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22:02</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22:26</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1.86</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2.50</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346132147"/>
                  </a:ext>
                </a:extLst>
              </a:tr>
              <a:tr h="355027">
                <a:tc vMerge="1">
                  <a:txBody>
                    <a:bodyPr/>
                    <a:lstStyle/>
                    <a:p>
                      <a:pPr algn="ctr"/>
                      <a:endParaRPr kumimoji="1" lang="ja-JP" altLang="en-US" sz="1400" dirty="0">
                        <a:solidFill>
                          <a:schemeClr val="tx1"/>
                        </a:solidFill>
                      </a:endParaRPr>
                    </a:p>
                  </a:txBody>
                  <a:tcPr anchor="ctr"/>
                </a:tc>
                <a:tc>
                  <a:txBody>
                    <a:bodyPr/>
                    <a:lstStyle/>
                    <a:p>
                      <a:pPr algn="ctr"/>
                      <a:r>
                        <a:rPr kumimoji="1" lang="ja-JP" altLang="en-US" sz="1400" dirty="0">
                          <a:solidFill>
                            <a:schemeClr val="tx1"/>
                          </a:solidFill>
                          <a:latin typeface="Century" panose="02040604050505020304" pitchFamily="18" charset="0"/>
                        </a:rPr>
                        <a:t>北港抽水所</a:t>
                      </a:r>
                      <a:endParaRPr kumimoji="1" lang="en-US" altLang="ja-JP" sz="1400" dirty="0">
                        <a:solidFill>
                          <a:schemeClr val="tx1"/>
                        </a:solidFill>
                        <a:latin typeface="Century" panose="02040604050505020304" pitchFamily="18" charset="0"/>
                      </a:endParaRPr>
                    </a:p>
                  </a:txBody>
                  <a:tcPr anchor="ctr"/>
                </a:tc>
                <a:tc>
                  <a:txBody>
                    <a:bodyPr/>
                    <a:lstStyle/>
                    <a:p>
                      <a:pPr algn="ctr"/>
                      <a:r>
                        <a:rPr kumimoji="1" lang="en-US" altLang="ja-JP" sz="1400" dirty="0" smtClean="0">
                          <a:solidFill>
                            <a:schemeClr val="tx1"/>
                          </a:solidFill>
                          <a:latin typeface="Century" panose="02040604050505020304" pitchFamily="18" charset="0"/>
                        </a:rPr>
                        <a:t>16.3</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21:53</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22:10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1.91</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2.60</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983912991"/>
                  </a:ext>
                </a:extLst>
              </a:tr>
              <a:tr h="355027">
                <a:tc>
                  <a:txBody>
                    <a:bodyPr/>
                    <a:lstStyle/>
                    <a:p>
                      <a:pPr algn="ct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3</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ja-JP" altLang="en-US" sz="1400" dirty="0">
                          <a:solidFill>
                            <a:schemeClr val="tx1"/>
                          </a:solidFill>
                          <a:latin typeface="Century" panose="02040604050505020304" pitchFamily="18" charset="0"/>
                        </a:rPr>
                        <a:t>深江抽水所</a:t>
                      </a:r>
                    </a:p>
                  </a:txBody>
                  <a:tcPr anchor="ctr"/>
                </a:tc>
                <a:tc>
                  <a:txBody>
                    <a:bodyPr/>
                    <a:lstStyle/>
                    <a:p>
                      <a:pPr algn="ctr"/>
                      <a:r>
                        <a:rPr kumimoji="1" lang="en-US" altLang="ja-JP" sz="1400" dirty="0" smtClean="0">
                          <a:solidFill>
                            <a:schemeClr val="tx1"/>
                          </a:solidFill>
                          <a:latin typeface="Century" panose="02040604050505020304" pitchFamily="18" charset="0"/>
                        </a:rPr>
                        <a:t>10.5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19:27</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19:28</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+0.54</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+0.50</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790308906"/>
                  </a:ext>
                </a:extLst>
              </a:tr>
            </a:tbl>
          </a:graphicData>
        </a:graphic>
      </p:graphicFrame>
    </p:spTree>
    <p:extLst>
      <p:ext uri="{BB962C8B-B14F-4D97-AF65-F5344CB8AC3E}">
        <p14:creationId xmlns:p14="http://schemas.microsoft.com/office/powerpoint/2010/main" val="1280404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23</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188276"/>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放流水質</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748743" y="1621994"/>
            <a:ext cx="8983085" cy="2012859"/>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千島下水処理場、海老江下水処理場、大野下水処理場</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において、</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全りんの</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評価基準値（</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C</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値</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超過</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が</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7</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回発生したが</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その原因は</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工場排水と思われる異常流入や継続的な降雨の影響による生物学的りん除去機能</a:t>
            </a:r>
            <a:r>
              <a:rPr lang="en-US" altLang="ja-JP" sz="1600" baseline="300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の低下</a:t>
            </a:r>
            <a:r>
              <a:rPr lang="ja-JP" altLang="ja-JP" sz="1600" dirty="0" smtClean="0">
                <a:effectLst/>
                <a:latin typeface="Century" panose="02040604050505020304" pitchFamily="18" charset="0"/>
                <a:ea typeface="ＭＳ 明朝" panose="02020609040205080304" pitchFamily="17" charset="-128"/>
                <a:cs typeface="Times New Roman" panose="02020603050405020304" pitchFamily="18" charset="0"/>
              </a:rPr>
              <a:t>など</a:t>
            </a:r>
            <a:r>
              <a:rPr lang="ja-JP" altLang="ja-JP" sz="1600" dirty="0">
                <a:latin typeface="ＭＳ 明朝" panose="02020609040205080304" pitchFamily="17" charset="-128"/>
                <a:ea typeface="ＭＳ 明朝" panose="02020609040205080304" pitchFamily="17" charset="-128"/>
              </a:rPr>
              <a:t>外部要因によるものであった。</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結果</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として評価基準超過</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に至って</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いるが、</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受注者</a:t>
            </a:r>
            <a:r>
              <a:rPr lang="ja-JP" altLang="en-US" sz="1600" dirty="0" smtClean="0">
                <a:latin typeface="Century" panose="02040604050505020304" pitchFamily="18" charset="0"/>
                <a:ea typeface="ＭＳ 明朝" panose="02020609040205080304" pitchFamily="17" charset="-128"/>
                <a:cs typeface="Times New Roman" panose="02020603050405020304" pitchFamily="18" charset="0"/>
              </a:rPr>
              <a:t>は</a:t>
            </a:r>
            <a:r>
              <a:rPr lang="ja-JP" altLang="ja-JP" sz="1600" dirty="0">
                <a:latin typeface="ＭＳ 明朝" panose="02020609040205080304" pitchFamily="17" charset="-128"/>
                <a:ea typeface="ＭＳ 明朝" panose="02020609040205080304" pitchFamily="17" charset="-128"/>
              </a:rPr>
              <a:t>異常流入の水質確認や、</a:t>
            </a:r>
            <a:r>
              <a:rPr lang="ja-JP" altLang="ja-JP" sz="1600" dirty="0" err="1">
                <a:latin typeface="ＭＳ 明朝" panose="02020609040205080304" pitchFamily="17" charset="-128"/>
                <a:ea typeface="ＭＳ 明朝" panose="02020609040205080304" pitchFamily="17" charset="-128"/>
              </a:rPr>
              <a:t>りん</a:t>
            </a:r>
            <a:r>
              <a:rPr lang="ja-JP" altLang="ja-JP" sz="1600" dirty="0">
                <a:latin typeface="ＭＳ 明朝" panose="02020609040205080304" pitchFamily="17" charset="-128"/>
                <a:ea typeface="ＭＳ 明朝" panose="02020609040205080304" pitchFamily="17" charset="-128"/>
              </a:rPr>
              <a:t>濃度が上昇した際は速やかにこれを検知、報告するとともに、直ちに運転状況の確認や仮設設備による薬品の添加によりりん濃度</a:t>
            </a:r>
            <a:r>
              <a:rPr lang="ja-JP" altLang="ja-JP" sz="1600" dirty="0" smtClean="0">
                <a:latin typeface="ＭＳ 明朝" panose="02020609040205080304" pitchFamily="17" charset="-128"/>
                <a:ea typeface="ＭＳ 明朝" panose="02020609040205080304" pitchFamily="17" charset="-128"/>
              </a:rPr>
              <a:t>抑制</a:t>
            </a:r>
            <a:r>
              <a:rPr lang="ja-JP" altLang="en-US" sz="1600" dirty="0">
                <a:latin typeface="ＭＳ 明朝" panose="02020609040205080304" pitchFamily="17" charset="-128"/>
                <a:ea typeface="ＭＳ 明朝" panose="02020609040205080304" pitchFamily="17" charset="-128"/>
              </a:rPr>
              <a:t>を</a:t>
            </a:r>
            <a:r>
              <a:rPr lang="ja-JP" altLang="ja-JP" sz="1600" dirty="0" smtClean="0">
                <a:latin typeface="ＭＳ 明朝" panose="02020609040205080304" pitchFamily="17" charset="-128"/>
                <a:ea typeface="ＭＳ 明朝" panose="02020609040205080304" pitchFamily="17" charset="-128"/>
              </a:rPr>
              <a:t>図って</a:t>
            </a:r>
            <a:r>
              <a:rPr lang="ja-JP" altLang="ja-JP" sz="1600" dirty="0">
                <a:latin typeface="ＭＳ 明朝" panose="02020609040205080304" pitchFamily="17" charset="-128"/>
                <a:ea typeface="ＭＳ 明朝" panose="02020609040205080304" pitchFamily="17" charset="-128"/>
              </a:rPr>
              <a:t>おり、適切に対応していた。</a:t>
            </a:r>
            <a:endParaRPr kumimoji="1" lang="ja-JP" altLang="en-US" sz="1600" dirty="0">
              <a:latin typeface="ＭＳ 明朝" panose="02020609040205080304" pitchFamily="17" charset="-128"/>
              <a:ea typeface="ＭＳ 明朝" panose="02020609040205080304" pitchFamily="17" charset="-128"/>
            </a:endParaRPr>
          </a:p>
        </p:txBody>
      </p:sp>
      <p:graphicFrame>
        <p:nvGraphicFramePr>
          <p:cNvPr id="9" name="表 9">
            <a:extLst>
              <a:ext uri="{FF2B5EF4-FFF2-40B4-BE49-F238E27FC236}">
                <a16:creationId xmlns:a16="http://schemas.microsoft.com/office/drawing/2014/main" id="{545416E3-B60D-FD8F-2F10-95CD647C5F46}"/>
              </a:ext>
            </a:extLst>
          </p:cNvPr>
          <p:cNvGraphicFramePr>
            <a:graphicFrameLocks noGrp="1"/>
          </p:cNvGraphicFramePr>
          <p:nvPr>
            <p:extLst/>
          </p:nvPr>
        </p:nvGraphicFramePr>
        <p:xfrm>
          <a:off x="771376" y="3861700"/>
          <a:ext cx="8352000" cy="2935757"/>
        </p:xfrm>
        <a:graphic>
          <a:graphicData uri="http://schemas.openxmlformats.org/drawingml/2006/table">
            <a:tbl>
              <a:tblPr firstRow="1" bandRow="1">
                <a:tableStyleId>{5C22544A-7EE6-4342-B048-85BDC9FD1C3A}</a:tableStyleId>
              </a:tblPr>
              <a:tblGrid>
                <a:gridCol w="1670400">
                  <a:extLst>
                    <a:ext uri="{9D8B030D-6E8A-4147-A177-3AD203B41FA5}">
                      <a16:colId xmlns:a16="http://schemas.microsoft.com/office/drawing/2014/main" val="3812377240"/>
                    </a:ext>
                  </a:extLst>
                </a:gridCol>
                <a:gridCol w="1670400">
                  <a:extLst>
                    <a:ext uri="{9D8B030D-6E8A-4147-A177-3AD203B41FA5}">
                      <a16:colId xmlns:a16="http://schemas.microsoft.com/office/drawing/2014/main" val="3747593015"/>
                    </a:ext>
                  </a:extLst>
                </a:gridCol>
                <a:gridCol w="1670400">
                  <a:extLst>
                    <a:ext uri="{9D8B030D-6E8A-4147-A177-3AD203B41FA5}">
                      <a16:colId xmlns:a16="http://schemas.microsoft.com/office/drawing/2014/main" val="4251072969"/>
                    </a:ext>
                  </a:extLst>
                </a:gridCol>
                <a:gridCol w="1670400">
                  <a:extLst>
                    <a:ext uri="{9D8B030D-6E8A-4147-A177-3AD203B41FA5}">
                      <a16:colId xmlns:a16="http://schemas.microsoft.com/office/drawing/2014/main" val="1754706603"/>
                    </a:ext>
                  </a:extLst>
                </a:gridCol>
                <a:gridCol w="1670400">
                  <a:extLst>
                    <a:ext uri="{9D8B030D-6E8A-4147-A177-3AD203B41FA5}">
                      <a16:colId xmlns:a16="http://schemas.microsoft.com/office/drawing/2014/main" val="3203054985"/>
                    </a:ext>
                  </a:extLst>
                </a:gridCol>
              </a:tblGrid>
              <a:tr h="541757">
                <a:tc>
                  <a:txBody>
                    <a:bodyPr/>
                    <a:lstStyle/>
                    <a:p>
                      <a:pPr algn="ctr"/>
                      <a:r>
                        <a:rPr kumimoji="1" lang="ja-JP" altLang="en-US" sz="1400" dirty="0">
                          <a:solidFill>
                            <a:schemeClr val="tx1"/>
                          </a:solidFill>
                          <a:latin typeface="Century" panose="02040604050505020304" pitchFamily="18" charset="0"/>
                        </a:rPr>
                        <a:t>月日</a:t>
                      </a:r>
                    </a:p>
                  </a:txBody>
                  <a:tcPr anchor="ctr"/>
                </a:tc>
                <a:tc>
                  <a:txBody>
                    <a:bodyPr/>
                    <a:lstStyle/>
                    <a:p>
                      <a:pPr algn="ctr"/>
                      <a:r>
                        <a:rPr kumimoji="1" lang="ja-JP" altLang="en-US" sz="1400" dirty="0">
                          <a:solidFill>
                            <a:schemeClr val="tx1"/>
                          </a:solidFill>
                          <a:latin typeface="Century" panose="02040604050505020304" pitchFamily="18" charset="0"/>
                        </a:rPr>
                        <a:t>機場名</a:t>
                      </a:r>
                    </a:p>
                  </a:txBody>
                  <a:tcPr anchor="ctr"/>
                </a:tc>
                <a:tc>
                  <a:txBody>
                    <a:bodyPr/>
                    <a:lstStyle/>
                    <a:p>
                      <a:pPr algn="ctr"/>
                      <a:r>
                        <a:rPr kumimoji="1" lang="en-US" altLang="ja-JP" sz="1400" dirty="0">
                          <a:solidFill>
                            <a:schemeClr val="tx1"/>
                          </a:solidFill>
                          <a:latin typeface="Century" panose="02040604050505020304" pitchFamily="18" charset="0"/>
                        </a:rPr>
                        <a:t>T-P</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mg/L</a:t>
                      </a:r>
                      <a:r>
                        <a:rPr kumimoji="1" lang="ja-JP" altLang="en-US" sz="1400" dirty="0">
                          <a:solidFill>
                            <a:schemeClr val="tx1"/>
                          </a:solidFill>
                          <a:latin typeface="Century" panose="02040604050505020304" pitchFamily="18" charset="0"/>
                        </a:rPr>
                        <a:t>）</a:t>
                      </a:r>
                      <a:endParaRPr kumimoji="1" lang="en-US" altLang="ja-JP"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基準値（</a:t>
                      </a:r>
                      <a:r>
                        <a:rPr kumimoji="1" lang="en-US" altLang="ja-JP" sz="1400" dirty="0">
                          <a:solidFill>
                            <a:schemeClr val="tx1"/>
                          </a:solidFill>
                          <a:latin typeface="Century" panose="02040604050505020304" pitchFamily="18" charset="0"/>
                        </a:rPr>
                        <a:t>C</a:t>
                      </a:r>
                      <a:r>
                        <a:rPr kumimoji="1" lang="ja-JP" altLang="en-US" sz="1400" dirty="0">
                          <a:solidFill>
                            <a:schemeClr val="tx1"/>
                          </a:solidFill>
                          <a:latin typeface="Century" panose="02040604050505020304" pitchFamily="18" charset="0"/>
                        </a:rPr>
                        <a:t>値）</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（評価基準値）</a:t>
                      </a:r>
                    </a:p>
                  </a:txBody>
                  <a:tcPr anchor="ctr"/>
                </a:tc>
                <a:tc>
                  <a:txBody>
                    <a:bodyPr/>
                    <a:lstStyle/>
                    <a:p>
                      <a:pPr algn="ctr"/>
                      <a:r>
                        <a:rPr kumimoji="1" lang="ja-JP" altLang="en-US" sz="1400" dirty="0">
                          <a:solidFill>
                            <a:schemeClr val="tx1"/>
                          </a:solidFill>
                          <a:latin typeface="Century" panose="02040604050505020304" pitchFamily="18" charset="0"/>
                        </a:rPr>
                        <a:t>超過原因</a:t>
                      </a:r>
                    </a:p>
                  </a:txBody>
                  <a:tcPr anchor="ctr"/>
                </a:tc>
                <a:extLst>
                  <a:ext uri="{0D108BD9-81ED-4DB2-BD59-A6C34878D82A}">
                    <a16:rowId xmlns:a16="http://schemas.microsoft.com/office/drawing/2014/main" val="2657027487"/>
                  </a:ext>
                </a:extLst>
              </a:tr>
              <a:tr h="342000">
                <a:tc>
                  <a:txBody>
                    <a:bodyPr/>
                    <a:lstStyle/>
                    <a:p>
                      <a:pPr algn="ctr"/>
                      <a:r>
                        <a:rPr kumimoji="1" lang="en-US" altLang="ja-JP" sz="1400" dirty="0">
                          <a:solidFill>
                            <a:schemeClr val="tx1"/>
                          </a:solidFill>
                          <a:latin typeface="Century" panose="02040604050505020304" pitchFamily="18" charset="0"/>
                        </a:rPr>
                        <a:t>5</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22</a:t>
                      </a:r>
                      <a:r>
                        <a:rPr kumimoji="1" lang="ja-JP" altLang="en-US" sz="1400" dirty="0">
                          <a:solidFill>
                            <a:schemeClr val="tx1"/>
                          </a:solidFill>
                          <a:latin typeface="Century" panose="02040604050505020304" pitchFamily="18" charset="0"/>
                        </a:rPr>
                        <a:t>日</a:t>
                      </a:r>
                    </a:p>
                  </a:txBody>
                  <a:tcPr anchor="ctr"/>
                </a:tc>
                <a:tc rowSpan="3">
                  <a:txBody>
                    <a:bodyPr/>
                    <a:lstStyle/>
                    <a:p>
                      <a:pPr algn="ctr"/>
                      <a:r>
                        <a:rPr kumimoji="1" lang="ja-JP" altLang="en-US" sz="1400" dirty="0">
                          <a:solidFill>
                            <a:schemeClr val="tx1"/>
                          </a:solidFill>
                          <a:latin typeface="Century" panose="02040604050505020304" pitchFamily="18" charset="0"/>
                        </a:rPr>
                        <a:t>千島下水処理場</a:t>
                      </a:r>
                      <a:endParaRPr kumimoji="1" lang="en-US" altLang="ja-JP"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1.5</a:t>
                      </a:r>
                      <a:endParaRPr kumimoji="1" lang="ja-JP" altLang="en-US" sz="1400" dirty="0">
                        <a:solidFill>
                          <a:schemeClr val="tx1"/>
                        </a:solidFill>
                        <a:latin typeface="Century" panose="02040604050505020304" pitchFamily="18" charset="0"/>
                      </a:endParaRPr>
                    </a:p>
                  </a:txBody>
                  <a:tcPr/>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異常流入</a:t>
                      </a:r>
                    </a:p>
                  </a:txBody>
                  <a:tcPr/>
                </a:tc>
                <a:extLst>
                  <a:ext uri="{0D108BD9-81ED-4DB2-BD59-A6C34878D82A}">
                    <a16:rowId xmlns:a16="http://schemas.microsoft.com/office/drawing/2014/main" val="670445557"/>
                  </a:ext>
                </a:extLst>
              </a:tr>
              <a:tr h="342000">
                <a:tc>
                  <a:txBody>
                    <a:bodyPr/>
                    <a:lstStyle/>
                    <a:p>
                      <a:pPr algn="ctr"/>
                      <a:r>
                        <a:rPr kumimoji="1" lang="en-US" altLang="ja-JP" sz="1400" dirty="0">
                          <a:solidFill>
                            <a:schemeClr val="tx1"/>
                          </a:solidFill>
                          <a:latin typeface="Century" panose="02040604050505020304" pitchFamily="18" charset="0"/>
                        </a:rPr>
                        <a:t>7</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日</a:t>
                      </a:r>
                    </a:p>
                  </a:txBody>
                  <a:tcPr anchor="ctr"/>
                </a:tc>
                <a:tc vMerge="1">
                  <a:txBody>
                    <a:bodyPr/>
                    <a:lstStyle/>
                    <a:p>
                      <a:pPr algn="ctr"/>
                      <a:r>
                        <a:rPr kumimoji="1" lang="ja-JP" altLang="en-US" sz="1400" dirty="0">
                          <a:solidFill>
                            <a:schemeClr val="tx1"/>
                          </a:solidFill>
                          <a:latin typeface="Century" panose="02040604050505020304" pitchFamily="18" charset="0"/>
                        </a:rPr>
                        <a:t>鶴町抽水所</a:t>
                      </a:r>
                    </a:p>
                  </a:txBody>
                  <a:tcPr anchor="ctr"/>
                </a:tc>
                <a:tc>
                  <a:txBody>
                    <a:bodyPr/>
                    <a:lstStyle/>
                    <a:p>
                      <a:pPr algn="ctr"/>
                      <a:r>
                        <a:rPr kumimoji="1" lang="en-US" altLang="ja-JP" sz="1400" dirty="0">
                          <a:solidFill>
                            <a:schemeClr val="tx1"/>
                          </a:solidFill>
                          <a:latin typeface="Century" panose="02040604050505020304" pitchFamily="18" charset="0"/>
                        </a:rPr>
                        <a:t>1.4</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endParaRPr kumimoji="1" lang="en-US" altLang="ja-JP"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555964851"/>
                  </a:ext>
                </a:extLst>
              </a:tr>
              <a:tr h="342000">
                <a:tc>
                  <a:txBody>
                    <a:bodyPr/>
                    <a:lstStyle/>
                    <a:p>
                      <a:pPr algn="ctr"/>
                      <a:r>
                        <a:rPr kumimoji="1" lang="en-US" altLang="ja-JP" sz="1400" dirty="0">
                          <a:solidFill>
                            <a:schemeClr val="tx1"/>
                          </a:solidFill>
                          <a:latin typeface="Century" panose="02040604050505020304" pitchFamily="18" charset="0"/>
                        </a:rPr>
                        <a:t>7</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23</a:t>
                      </a:r>
                      <a:r>
                        <a:rPr kumimoji="1" lang="ja-JP" altLang="en-US" sz="1400" dirty="0">
                          <a:solidFill>
                            <a:schemeClr val="tx1"/>
                          </a:solidFill>
                          <a:latin typeface="Century" panose="02040604050505020304" pitchFamily="18" charset="0"/>
                        </a:rPr>
                        <a:t>日</a:t>
                      </a:r>
                    </a:p>
                  </a:txBody>
                  <a:tcPr anchor="ctr"/>
                </a:tc>
                <a:tc vMerge="1">
                  <a:txBody>
                    <a:bodyPr/>
                    <a:lstStyle/>
                    <a:p>
                      <a:pPr algn="ctr"/>
                      <a:r>
                        <a:rPr kumimoji="1" lang="ja-JP" altLang="en-US" sz="1400" dirty="0">
                          <a:solidFill>
                            <a:schemeClr val="tx1"/>
                          </a:solidFill>
                          <a:latin typeface="Century" panose="02040604050505020304" pitchFamily="18" charset="0"/>
                        </a:rPr>
                        <a:t>南港第</a:t>
                      </a:r>
                      <a:r>
                        <a:rPr kumimoji="1" lang="en-US" altLang="ja-JP" sz="1400" dirty="0">
                          <a:solidFill>
                            <a:schemeClr val="tx1"/>
                          </a:solidFill>
                          <a:latin typeface="Century" panose="02040604050505020304" pitchFamily="18" charset="0"/>
                        </a:rPr>
                        <a:t>1</a:t>
                      </a:r>
                      <a:r>
                        <a:rPr kumimoji="1" lang="ja-JP" altLang="en-US" sz="1400" dirty="0">
                          <a:solidFill>
                            <a:schemeClr val="tx1"/>
                          </a:solidFill>
                          <a:latin typeface="Century" panose="02040604050505020304" pitchFamily="18" charset="0"/>
                        </a:rPr>
                        <a:t>抽水所</a:t>
                      </a:r>
                    </a:p>
                  </a:txBody>
                  <a:tcPr anchor="ctr"/>
                </a:tc>
                <a:tc>
                  <a:txBody>
                    <a:bodyPr/>
                    <a:lstStyle/>
                    <a:p>
                      <a:pPr algn="ctr"/>
                      <a:r>
                        <a:rPr kumimoji="1" lang="en-US" altLang="ja-JP" sz="1400" dirty="0">
                          <a:solidFill>
                            <a:schemeClr val="tx1"/>
                          </a:solidFill>
                          <a:latin typeface="Century" panose="02040604050505020304" pitchFamily="18" charset="0"/>
                        </a:rPr>
                        <a:t>1.2</a:t>
                      </a:r>
                    </a:p>
                  </a:txBody>
                  <a:tcPr anchor="ctr"/>
                </a:tc>
                <a:tc vMerge="1">
                  <a:txBody>
                    <a:bodyPr/>
                    <a:lstStyle/>
                    <a:p>
                      <a:pPr algn="ct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3310159864"/>
                  </a:ext>
                </a:extLst>
              </a:tr>
              <a:tr h="342000">
                <a:tc>
                  <a:txBody>
                    <a:bodyPr/>
                    <a:lstStyle/>
                    <a:p>
                      <a:pPr algn="ctr"/>
                      <a:r>
                        <a:rPr kumimoji="1" lang="en-US" altLang="ja-JP" sz="1400" dirty="0">
                          <a:solidFill>
                            <a:schemeClr val="tx1"/>
                          </a:solidFill>
                          <a:latin typeface="Century" panose="02040604050505020304" pitchFamily="18" charset="0"/>
                        </a:rPr>
                        <a:t>5</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31</a:t>
                      </a:r>
                      <a:r>
                        <a:rPr kumimoji="1" lang="ja-JP" altLang="en-US" sz="1400" dirty="0">
                          <a:solidFill>
                            <a:schemeClr val="tx1"/>
                          </a:solidFill>
                          <a:latin typeface="Century" panose="02040604050505020304" pitchFamily="18" charset="0"/>
                        </a:rPr>
                        <a:t>日</a:t>
                      </a:r>
                    </a:p>
                  </a:txBody>
                  <a:tcPr anchor="ctr"/>
                </a:tc>
                <a:tc rowSpan="3">
                  <a:txBody>
                    <a:bodyPr/>
                    <a:lstStyle/>
                    <a:p>
                      <a:pPr algn="ctr"/>
                      <a:r>
                        <a:rPr kumimoji="1" lang="ja-JP" altLang="en-US" sz="1400" dirty="0">
                          <a:solidFill>
                            <a:schemeClr val="tx1"/>
                          </a:solidFill>
                          <a:latin typeface="Century" panose="02040604050505020304" pitchFamily="18" charset="0"/>
                        </a:rPr>
                        <a:t>海老江下水処理場</a:t>
                      </a:r>
                    </a:p>
                  </a:txBody>
                  <a:tcPr anchor="ctr"/>
                </a:tc>
                <a:tc>
                  <a:txBody>
                    <a:bodyPr/>
                    <a:lstStyle/>
                    <a:p>
                      <a:pPr algn="ctr"/>
                      <a:r>
                        <a:rPr kumimoji="1" lang="en-US" altLang="ja-JP" sz="1400" dirty="0">
                          <a:solidFill>
                            <a:schemeClr val="tx1"/>
                          </a:solidFill>
                          <a:latin typeface="Century" panose="02040604050505020304" pitchFamily="18" charset="0"/>
                        </a:rPr>
                        <a:t>1.2</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1621177054"/>
                  </a:ext>
                </a:extLst>
              </a:tr>
              <a:tr h="342000">
                <a:tc>
                  <a:txBody>
                    <a:bodyPr/>
                    <a:lstStyle/>
                    <a:p>
                      <a:pPr algn="ct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28</a:t>
                      </a:r>
                      <a:r>
                        <a:rPr kumimoji="1" lang="ja-JP" altLang="en-US" sz="1400" dirty="0">
                          <a:solidFill>
                            <a:schemeClr val="tx1"/>
                          </a:solidFill>
                          <a:latin typeface="Century" panose="02040604050505020304" pitchFamily="18" charset="0"/>
                        </a:rPr>
                        <a:t>日</a:t>
                      </a:r>
                    </a:p>
                  </a:txBody>
                  <a:tcPr anchor="ctr"/>
                </a:tc>
                <a:tc vMerge="1">
                  <a:txBody>
                    <a:bodyPr/>
                    <a:lstStyle/>
                    <a:p>
                      <a:pPr algn="ctr"/>
                      <a:r>
                        <a:rPr kumimoji="1" lang="ja-JP" altLang="en-US" sz="1400" dirty="0">
                          <a:solidFill>
                            <a:schemeClr val="tx1"/>
                          </a:solidFill>
                          <a:latin typeface="Century" panose="02040604050505020304" pitchFamily="18" charset="0"/>
                        </a:rPr>
                        <a:t>竹島抽水所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1.2</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4270106790"/>
                  </a:ext>
                </a:extLst>
              </a:tr>
              <a:tr h="342000">
                <a:tc>
                  <a:txBody>
                    <a:bodyPr/>
                    <a:lstStyle/>
                    <a:p>
                      <a:pPr algn="ct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日</a:t>
                      </a:r>
                    </a:p>
                  </a:txBody>
                  <a:tcPr anchor="ctr"/>
                </a:tc>
                <a:tc vMerge="1">
                  <a:txBody>
                    <a:bodyPr/>
                    <a:lstStyle/>
                    <a:p>
                      <a:pPr algn="ctr"/>
                      <a:r>
                        <a:rPr kumimoji="1" lang="ja-JP" altLang="en-US" sz="1400" dirty="0">
                          <a:solidFill>
                            <a:schemeClr val="tx1"/>
                          </a:solidFill>
                          <a:latin typeface="Century" panose="02040604050505020304" pitchFamily="18" charset="0"/>
                        </a:rPr>
                        <a:t>佃第</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抽水所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1.2</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2465529483"/>
                  </a:ext>
                </a:extLst>
              </a:tr>
              <a:tr h="342000">
                <a:tc>
                  <a:txBody>
                    <a:bodyPr/>
                    <a:lstStyle/>
                    <a:p>
                      <a:pPr algn="ct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18</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ja-JP" altLang="en-US" sz="1400" dirty="0">
                          <a:solidFill>
                            <a:schemeClr val="tx1"/>
                          </a:solidFill>
                          <a:latin typeface="Century" panose="02040604050505020304" pitchFamily="18" charset="0"/>
                        </a:rPr>
                        <a:t>大野下水処理場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1.1</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346132147"/>
                  </a:ext>
                </a:extLst>
              </a:tr>
            </a:tbl>
          </a:graphicData>
        </a:graphic>
      </p:graphicFrame>
      <p:sp>
        <p:nvSpPr>
          <p:cNvPr id="2" name="テキスト ボックス 1">
            <a:extLst>
              <a:ext uri="{FF2B5EF4-FFF2-40B4-BE49-F238E27FC236}">
                <a16:creationId xmlns:a16="http://schemas.microsoft.com/office/drawing/2014/main" id="{C194C1FF-2B47-B438-0DCC-4FEBB00DE90B}"/>
              </a:ext>
            </a:extLst>
          </p:cNvPr>
          <p:cNvSpPr txBox="1"/>
          <p:nvPr/>
        </p:nvSpPr>
        <p:spPr>
          <a:xfrm>
            <a:off x="748746" y="3592743"/>
            <a:ext cx="3969557" cy="276999"/>
          </a:xfrm>
          <a:prstGeom prst="rect">
            <a:avLst/>
          </a:prstGeom>
          <a:noFill/>
        </p:spPr>
        <p:txBody>
          <a:bodyPr wrap="square" rtlCol="0">
            <a:spAutoFit/>
          </a:bodyPr>
          <a:lstStyle/>
          <a:p>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　生物学的リン除去機能については、次ページ参照。</a:t>
            </a:r>
          </a:p>
        </p:txBody>
      </p:sp>
    </p:spTree>
    <p:extLst>
      <p:ext uri="{BB962C8B-B14F-4D97-AF65-F5344CB8AC3E}">
        <p14:creationId xmlns:p14="http://schemas.microsoft.com/office/powerpoint/2010/main" val="85415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メモ 17"/>
          <p:cNvSpPr/>
          <p:nvPr/>
        </p:nvSpPr>
        <p:spPr>
          <a:xfrm>
            <a:off x="7620409" y="3786796"/>
            <a:ext cx="1714091" cy="756815"/>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24</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2164"/>
          </a:xfrm>
          <a:prstGeom prst="rect">
            <a:avLst/>
          </a:prstGeom>
          <a:noFill/>
        </p:spPr>
        <p:txBody>
          <a:bodyPr wrap="square" rtlCol="0">
            <a:spAutoFit/>
          </a:bodyPr>
          <a:lstStyle/>
          <a:p>
            <a:pPr>
              <a:lnSpc>
                <a:spcPct val="130000"/>
              </a:lnSpc>
            </a:pPr>
            <a:r>
              <a:rPr lang="en-US" altLang="ja-JP" b="1" dirty="0">
                <a:latin typeface="Century" panose="02040604050505020304" pitchFamily="18" charset="0"/>
              </a:rPr>
              <a:t>※</a:t>
            </a:r>
            <a:r>
              <a:rPr lang="ja-JP" altLang="en-US" b="1" dirty="0">
                <a:latin typeface="Century" panose="02040604050505020304" pitchFamily="18" charset="0"/>
              </a:rPr>
              <a:t>　</a:t>
            </a:r>
            <a:r>
              <a:rPr lang="en-US" altLang="ja-JP" b="1" dirty="0">
                <a:latin typeface="Century" panose="02040604050505020304" pitchFamily="18" charset="0"/>
              </a:rPr>
              <a:t>【</a:t>
            </a:r>
            <a:r>
              <a:rPr lang="ja-JP" altLang="en-US" b="1" dirty="0">
                <a:latin typeface="Century" panose="02040604050505020304" pitchFamily="18" charset="0"/>
              </a:rPr>
              <a:t>参考</a:t>
            </a:r>
            <a:r>
              <a:rPr lang="en-US" altLang="ja-JP" b="1" dirty="0">
                <a:latin typeface="Century" panose="02040604050505020304" pitchFamily="18" charset="0"/>
              </a:rPr>
              <a:t>】</a:t>
            </a:r>
            <a:r>
              <a:rPr lang="ja-JP" altLang="en-US" b="1" dirty="0">
                <a:latin typeface="Century" panose="02040604050505020304" pitchFamily="18" charset="0"/>
              </a:rPr>
              <a:t>生物学的除去機能について</a:t>
            </a:r>
            <a:endParaRPr lang="en-US" altLang="ja-JP" b="1" dirty="0">
              <a:latin typeface="Century" panose="02040604050505020304" pitchFamily="18" charset="0"/>
            </a:endParaRPr>
          </a:p>
        </p:txBody>
      </p:sp>
      <p:pic>
        <p:nvPicPr>
          <p:cNvPr id="370" name="図 369">
            <a:extLst>
              <a:ext uri="{FF2B5EF4-FFF2-40B4-BE49-F238E27FC236}">
                <a16:creationId xmlns:a16="http://schemas.microsoft.com/office/drawing/2014/main" id="{A615C22B-9E31-8843-FF1F-835B78BA9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1846" y="1741740"/>
            <a:ext cx="7922308" cy="3191638"/>
          </a:xfrm>
          <a:prstGeom prst="rect">
            <a:avLst/>
          </a:prstGeom>
        </p:spPr>
      </p:pic>
      <p:graphicFrame>
        <p:nvGraphicFramePr>
          <p:cNvPr id="372" name="表 371">
            <a:extLst>
              <a:ext uri="{FF2B5EF4-FFF2-40B4-BE49-F238E27FC236}">
                <a16:creationId xmlns:a16="http://schemas.microsoft.com/office/drawing/2014/main" id="{0EE8C175-C8BA-E8A3-DBDA-F310C99C7C10}"/>
              </a:ext>
            </a:extLst>
          </p:cNvPr>
          <p:cNvGraphicFramePr>
            <a:graphicFrameLocks noGrp="1"/>
          </p:cNvGraphicFramePr>
          <p:nvPr>
            <p:extLst/>
          </p:nvPr>
        </p:nvGraphicFramePr>
        <p:xfrm>
          <a:off x="283936" y="4940513"/>
          <a:ext cx="9251950" cy="1872000"/>
        </p:xfrm>
        <a:graphic>
          <a:graphicData uri="http://schemas.openxmlformats.org/drawingml/2006/table">
            <a:tbl>
              <a:tblPr firstRow="1" firstCol="1" bandRow="1">
                <a:tableStyleId>{5C22544A-7EE6-4342-B048-85BDC9FD1C3A}</a:tableStyleId>
              </a:tblPr>
              <a:tblGrid>
                <a:gridCol w="1850390">
                  <a:extLst>
                    <a:ext uri="{9D8B030D-6E8A-4147-A177-3AD203B41FA5}">
                      <a16:colId xmlns:a16="http://schemas.microsoft.com/office/drawing/2014/main" val="1280524808"/>
                    </a:ext>
                  </a:extLst>
                </a:gridCol>
                <a:gridCol w="1850390">
                  <a:extLst>
                    <a:ext uri="{9D8B030D-6E8A-4147-A177-3AD203B41FA5}">
                      <a16:colId xmlns:a16="http://schemas.microsoft.com/office/drawing/2014/main" val="3459385942"/>
                    </a:ext>
                  </a:extLst>
                </a:gridCol>
                <a:gridCol w="1850390">
                  <a:extLst>
                    <a:ext uri="{9D8B030D-6E8A-4147-A177-3AD203B41FA5}">
                      <a16:colId xmlns:a16="http://schemas.microsoft.com/office/drawing/2014/main" val="3779683625"/>
                    </a:ext>
                  </a:extLst>
                </a:gridCol>
                <a:gridCol w="1850390">
                  <a:extLst>
                    <a:ext uri="{9D8B030D-6E8A-4147-A177-3AD203B41FA5}">
                      <a16:colId xmlns:a16="http://schemas.microsoft.com/office/drawing/2014/main" val="3243596358"/>
                    </a:ext>
                  </a:extLst>
                </a:gridCol>
                <a:gridCol w="1850390">
                  <a:extLst>
                    <a:ext uri="{9D8B030D-6E8A-4147-A177-3AD203B41FA5}">
                      <a16:colId xmlns:a16="http://schemas.microsoft.com/office/drawing/2014/main" val="3890947526"/>
                    </a:ext>
                  </a:extLst>
                </a:gridCol>
              </a:tblGrid>
              <a:tr h="360000">
                <a:tc>
                  <a:txBody>
                    <a:bodyPr/>
                    <a:lstStyle/>
                    <a:p>
                      <a:pPr algn="ctr">
                        <a:lnSpc>
                          <a:spcPts val="1200"/>
                        </a:lnSpc>
                      </a:pPr>
                      <a:r>
                        <a:rPr lang="ja-JP" sz="1200" kern="100" dirty="0">
                          <a:effectLst/>
                        </a:rPr>
                        <a:t>嫌気槽の状態</a:t>
                      </a: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R w="38100" cap="flat" cmpd="sng" algn="ctr">
                      <a:solidFill>
                        <a:schemeClr val="bg1"/>
                      </a:solidFill>
                      <a:prstDash val="sysDash"/>
                      <a:round/>
                      <a:headEnd type="none" w="med" len="med"/>
                      <a:tailEnd type="none" w="med" len="med"/>
                    </a:lnR>
                  </a:tcPr>
                </a:tc>
                <a:tc>
                  <a:txBody>
                    <a:bodyPr/>
                    <a:lstStyle/>
                    <a:p>
                      <a:pPr algn="ctr">
                        <a:lnSpc>
                          <a:spcPts val="1200"/>
                        </a:lnSpc>
                      </a:pPr>
                      <a:r>
                        <a:rPr lang="ja-JP" altLang="en-US" sz="1200" kern="100" dirty="0">
                          <a:effectLst/>
                        </a:rPr>
                        <a:t>好気</a:t>
                      </a:r>
                      <a:r>
                        <a:rPr lang="ja-JP" altLang="ja-JP" sz="1200" kern="100" dirty="0">
                          <a:effectLst/>
                        </a:rPr>
                        <a:t>槽</a:t>
                      </a:r>
                      <a:r>
                        <a:rPr lang="ja-JP" altLang="en-US" sz="1200" kern="100" dirty="0">
                          <a:effectLst/>
                        </a:rPr>
                        <a:t>の状態</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38100" cap="flat" cmpd="sng" algn="ctr">
                      <a:solidFill>
                        <a:schemeClr val="bg1"/>
                      </a:solidFill>
                      <a:prstDash val="sysDash"/>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algn="ctr">
                        <a:lnSpc>
                          <a:spcPts val="1200"/>
                        </a:lnSpc>
                      </a:pPr>
                      <a:r>
                        <a:rPr lang="ja-JP" sz="1200" kern="100" dirty="0">
                          <a:effectLst/>
                        </a:rPr>
                        <a:t>嫌気槽において</a:t>
                      </a: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algn="ctr">
                        <a:lnSpc>
                          <a:spcPts val="1200"/>
                        </a:lnSpc>
                      </a:pPr>
                      <a:r>
                        <a:rPr lang="ja-JP" sz="1200" kern="100" dirty="0">
                          <a:effectLst/>
                        </a:rPr>
                        <a:t>好気槽において</a:t>
                      </a: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pPr>
                      <a:r>
                        <a:rPr lang="ja-JP" sz="1200" kern="100" dirty="0">
                          <a:effectLst/>
                        </a:rPr>
                        <a:t>処理状態</a:t>
                      </a: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46718223"/>
                  </a:ext>
                </a:extLst>
              </a:tr>
              <a:tr h="504000">
                <a:tc>
                  <a:txBody>
                    <a:bodyPr/>
                    <a:lstStyle/>
                    <a:p>
                      <a:pPr algn="ctr">
                        <a:lnSpc>
                          <a:spcPts val="1200"/>
                        </a:lnSpc>
                      </a:pPr>
                      <a:r>
                        <a:rPr lang="ja-JP" sz="1200" kern="100" dirty="0">
                          <a:solidFill>
                            <a:schemeClr val="tx1"/>
                          </a:solidFill>
                          <a:effectLst/>
                        </a:rPr>
                        <a:t>良好</a:t>
                      </a:r>
                      <a:endParaRPr lang="ja-JP" sz="1200"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R w="38100" cap="flat" cmpd="sng" algn="ctr">
                      <a:solidFill>
                        <a:schemeClr val="bg1"/>
                      </a:solidFill>
                      <a:prstDash val="sysDash"/>
                      <a:round/>
                      <a:headEnd type="none" w="med" len="med"/>
                      <a:tailEnd type="none" w="med" len="med"/>
                    </a:lnR>
                    <a:solidFill>
                      <a:schemeClr val="accent4">
                        <a:lumMod val="40000"/>
                        <a:lumOff val="60000"/>
                      </a:schemeClr>
                    </a:solidFill>
                  </a:tcPr>
                </a:tc>
                <a:tc>
                  <a:txBody>
                    <a:bodyPr/>
                    <a:lstStyle/>
                    <a:p>
                      <a:pPr algn="ctr">
                        <a:lnSpc>
                          <a:spcPts val="1200"/>
                        </a:lnSpc>
                      </a:pPr>
                      <a:r>
                        <a:rPr lang="ja-JP" altLang="ja-JP" sz="1200" b="1" kern="100" dirty="0">
                          <a:solidFill>
                            <a:schemeClr val="tx1"/>
                          </a:solidFill>
                          <a:effectLst/>
                        </a:rPr>
                        <a:t>良好</a:t>
                      </a:r>
                      <a:endParaRPr lang="ja-JP" altLang="ja-JP" sz="1200" b="1"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38100" cap="flat" cmpd="sng" algn="ctr">
                      <a:solidFill>
                        <a:schemeClr val="bg1"/>
                      </a:solidFill>
                      <a:prstDash val="sysDash"/>
                      <a:round/>
                      <a:headEnd type="none" w="med" len="med"/>
                      <a:tailEnd type="none" w="med" len="med"/>
                    </a:lnL>
                    <a:lnR w="762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ctr">
                        <a:lnSpc>
                          <a:spcPts val="1200"/>
                        </a:lnSpc>
                      </a:pPr>
                      <a:r>
                        <a:rPr lang="ja-JP" sz="1200" b="1" kern="100" dirty="0">
                          <a:effectLst/>
                        </a:rPr>
                        <a:t>リンの放出</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solidFill>
                      <a:schemeClr val="accent4">
                        <a:lumMod val="40000"/>
                        <a:lumOff val="60000"/>
                      </a:schemeClr>
                    </a:solidFill>
                  </a:tcPr>
                </a:tc>
                <a:tc>
                  <a:txBody>
                    <a:bodyPr/>
                    <a:lstStyle/>
                    <a:p>
                      <a:pPr algn="ctr">
                        <a:lnSpc>
                          <a:spcPts val="1200"/>
                        </a:lnSpc>
                      </a:pPr>
                      <a:r>
                        <a:rPr lang="ja-JP" sz="1200" b="1" kern="100" dirty="0">
                          <a:effectLst/>
                        </a:rPr>
                        <a:t>リンの過剰摂取</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200"/>
                        </a:lnSpc>
                      </a:pPr>
                      <a:r>
                        <a:rPr lang="ja-JP" sz="1200" b="1" kern="100" dirty="0">
                          <a:effectLst/>
                        </a:rPr>
                        <a:t>リン除去良好</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742500478"/>
                  </a:ext>
                </a:extLst>
              </a:tr>
              <a:tr h="504000">
                <a:tc>
                  <a:txBody>
                    <a:bodyPr/>
                    <a:lstStyle/>
                    <a:p>
                      <a:pPr algn="ctr">
                        <a:lnSpc>
                          <a:spcPts val="1200"/>
                        </a:lnSpc>
                      </a:pPr>
                      <a:r>
                        <a:rPr lang="ja-JP" sz="1200" kern="100" dirty="0">
                          <a:solidFill>
                            <a:srgbClr val="FF0000"/>
                          </a:solidFill>
                          <a:effectLst/>
                        </a:rPr>
                        <a:t>不良</a:t>
                      </a:r>
                      <a:endParaRPr lang="en-US" altLang="ja-JP" sz="1200" kern="100" dirty="0">
                        <a:solidFill>
                          <a:srgbClr val="FF0000"/>
                        </a:solidFill>
                        <a:effectLst/>
                      </a:endParaRPr>
                    </a:p>
                    <a:p>
                      <a:pPr algn="ctr">
                        <a:lnSpc>
                          <a:spcPts val="1200"/>
                        </a:lnSpc>
                      </a:pPr>
                      <a:r>
                        <a:rPr lang="ja-JP" sz="1100" kern="100" dirty="0">
                          <a:solidFill>
                            <a:schemeClr val="tx1"/>
                          </a:solidFill>
                          <a:effectLst/>
                        </a:rPr>
                        <a:t>（降雨による酸素持込など）</a:t>
                      </a:r>
                      <a:endParaRPr lang="ja-JP" sz="2000"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R w="38100" cap="flat" cmpd="sng" algn="ctr">
                      <a:solidFill>
                        <a:schemeClr val="bg1"/>
                      </a:solidFill>
                      <a:prstDash val="sysDash"/>
                      <a:round/>
                      <a:headEnd type="none" w="med" len="med"/>
                      <a:tailEnd type="none" w="med" len="med"/>
                    </a:lnR>
                    <a:solidFill>
                      <a:schemeClr val="accent6">
                        <a:lumMod val="60000"/>
                        <a:lumOff val="40000"/>
                      </a:schemeClr>
                    </a:solidFill>
                  </a:tcPr>
                </a:tc>
                <a:tc>
                  <a:txBody>
                    <a:bodyPr/>
                    <a:lstStyle/>
                    <a:p>
                      <a:pPr algn="ctr">
                        <a:lnSpc>
                          <a:spcPts val="1200"/>
                        </a:lnSpc>
                      </a:pPr>
                      <a:r>
                        <a:rPr lang="ja-JP" altLang="ja-JP" sz="1200" b="1" kern="100" dirty="0">
                          <a:solidFill>
                            <a:schemeClr val="tx1"/>
                          </a:solidFill>
                          <a:effectLst/>
                        </a:rPr>
                        <a:t>良好</a:t>
                      </a:r>
                      <a:endParaRPr lang="ja-JP" altLang="ja-JP" sz="1200" b="1"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38100" cap="flat" cmpd="sng" algn="ctr">
                      <a:solidFill>
                        <a:schemeClr val="bg1"/>
                      </a:solidFill>
                      <a:prstDash val="sysDash"/>
                      <a:round/>
                      <a:headEnd type="none" w="med" len="med"/>
                      <a:tailEnd type="none" w="med" len="med"/>
                    </a:lnL>
                    <a:lnR w="762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algn="ctr">
                        <a:lnSpc>
                          <a:spcPts val="1200"/>
                        </a:lnSpc>
                      </a:pPr>
                      <a:r>
                        <a:rPr lang="ja-JP" sz="1200" b="1" kern="100" dirty="0">
                          <a:effectLst/>
                        </a:rPr>
                        <a:t>リンの放出できない</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solidFill>
                      <a:schemeClr val="accent6">
                        <a:lumMod val="60000"/>
                        <a:lumOff val="40000"/>
                      </a:schemeClr>
                    </a:solidFill>
                  </a:tcPr>
                </a:tc>
                <a:tc>
                  <a:txBody>
                    <a:bodyPr/>
                    <a:lstStyle/>
                    <a:p>
                      <a:pPr algn="ctr">
                        <a:lnSpc>
                          <a:spcPts val="1200"/>
                        </a:lnSpc>
                      </a:pPr>
                      <a:r>
                        <a:rPr lang="ja-JP" sz="1200" b="1" kern="100" dirty="0">
                          <a:effectLst/>
                        </a:rPr>
                        <a:t>リンの過剰摂取できない</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ts val="1200"/>
                        </a:lnSpc>
                      </a:pPr>
                      <a:r>
                        <a:rPr lang="ja-JP" sz="1200" b="1" kern="100" dirty="0">
                          <a:effectLst/>
                        </a:rPr>
                        <a:t>リン除去悪化</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48762757"/>
                  </a:ext>
                </a:extLst>
              </a:tr>
              <a:tr h="504000">
                <a:tc>
                  <a:txBody>
                    <a:bodyPr/>
                    <a:lstStyle/>
                    <a:p>
                      <a:pPr algn="ctr">
                        <a:lnSpc>
                          <a:spcPts val="1200"/>
                        </a:lnSpc>
                      </a:pPr>
                      <a:r>
                        <a:rPr lang="ja-JP" sz="1200" kern="100" dirty="0">
                          <a:solidFill>
                            <a:schemeClr val="tx1"/>
                          </a:solidFill>
                          <a:effectLst/>
                        </a:rPr>
                        <a:t>良好</a:t>
                      </a:r>
                      <a:endParaRPr lang="en-US" altLang="ja-JP" sz="1200" kern="100" dirty="0">
                        <a:solidFill>
                          <a:schemeClr val="tx1"/>
                        </a:solidFill>
                        <a:effectLst/>
                      </a:endParaRPr>
                    </a:p>
                  </a:txBody>
                  <a:tcPr marL="68580" marR="68580" marT="0" marB="0" anchor="ctr">
                    <a:lnR w="38100" cap="flat" cmpd="sng" algn="ctr">
                      <a:solidFill>
                        <a:schemeClr val="bg1"/>
                      </a:solidFill>
                      <a:prstDash val="sysDash"/>
                      <a:round/>
                      <a:headEnd type="none" w="med" len="med"/>
                      <a:tailEnd type="none" w="med" len="med"/>
                    </a:lnR>
                    <a:solidFill>
                      <a:schemeClr val="accent6">
                        <a:lumMod val="60000"/>
                        <a:lumOff val="40000"/>
                      </a:schemeClr>
                    </a:solidFill>
                  </a:tcPr>
                </a:tc>
                <a:tc>
                  <a:txBody>
                    <a:bodyPr/>
                    <a:lstStyle/>
                    <a:p>
                      <a:pPr algn="ctr">
                        <a:lnSpc>
                          <a:spcPts val="1200"/>
                        </a:lnSpc>
                      </a:pPr>
                      <a:r>
                        <a:rPr lang="ja-JP" altLang="en-US" sz="1200" b="1" kern="100" dirty="0">
                          <a:solidFill>
                            <a:srgbClr val="FF0000"/>
                          </a:solidFill>
                          <a:effectLst/>
                        </a:rPr>
                        <a:t>不良</a:t>
                      </a:r>
                      <a:endParaRPr lang="en-US" altLang="ja-JP" sz="1200" b="1" kern="100" dirty="0">
                        <a:solidFill>
                          <a:srgbClr val="FF0000"/>
                        </a:solidFill>
                        <a:effectLst/>
                      </a:endParaRPr>
                    </a:p>
                    <a:p>
                      <a:pPr algn="ctr">
                        <a:lnSpc>
                          <a:spcPts val="1200"/>
                        </a:lnSpc>
                      </a:pPr>
                      <a:r>
                        <a:rPr lang="ja-JP" altLang="en-US" sz="900" b="1"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（高負荷有機物異常流入など）</a:t>
                      </a:r>
                      <a:endParaRPr lang="ja-JP" altLang="ja-JP" sz="1100" b="1"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38100" cap="flat" cmpd="sng" algn="ctr">
                      <a:solidFill>
                        <a:schemeClr val="bg1"/>
                      </a:solidFill>
                      <a:prstDash val="sysDash"/>
                      <a:round/>
                      <a:headEnd type="none" w="med" len="med"/>
                      <a:tailEnd type="none" w="med" len="med"/>
                    </a:lnL>
                    <a:lnR w="762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algn="ctr">
                        <a:lnSpc>
                          <a:spcPts val="1200"/>
                        </a:lnSpc>
                      </a:pPr>
                      <a:r>
                        <a:rPr lang="ja-JP" sz="1200" b="1" kern="100" dirty="0">
                          <a:effectLst/>
                        </a:rPr>
                        <a:t>リンの放出</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solidFill>
                      <a:schemeClr val="accent6">
                        <a:lumMod val="60000"/>
                        <a:lumOff val="40000"/>
                      </a:schemeClr>
                    </a:solidFill>
                  </a:tcPr>
                </a:tc>
                <a:tc>
                  <a:txBody>
                    <a:bodyPr/>
                    <a:lstStyle/>
                    <a:p>
                      <a:pPr algn="ctr">
                        <a:lnSpc>
                          <a:spcPts val="1200"/>
                        </a:lnSpc>
                      </a:pPr>
                      <a:r>
                        <a:rPr lang="ja-JP" altLang="ja-JP" sz="1200" b="1" kern="100" dirty="0">
                          <a:effectLst/>
                        </a:rPr>
                        <a:t>リンの過剰摂取できない</a:t>
                      </a:r>
                      <a:endParaRPr lang="ja-JP" alt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ts val="1200"/>
                        </a:lnSpc>
                      </a:pPr>
                      <a:r>
                        <a:rPr lang="ja-JP" altLang="ja-JP" sz="1200" b="1" kern="100" dirty="0">
                          <a:effectLst/>
                        </a:rPr>
                        <a:t>リン除去悪化</a:t>
                      </a:r>
                      <a:endParaRPr lang="ja-JP" alt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294270917"/>
                  </a:ext>
                </a:extLst>
              </a:tr>
            </a:tbl>
          </a:graphicData>
        </a:graphic>
      </p:graphicFrame>
      <p:sp>
        <p:nvSpPr>
          <p:cNvPr id="373" name="矢印: 右 372">
            <a:extLst>
              <a:ext uri="{FF2B5EF4-FFF2-40B4-BE49-F238E27FC236}">
                <a16:creationId xmlns:a16="http://schemas.microsoft.com/office/drawing/2014/main" id="{F76AADF3-A083-6B1B-6619-57EF5A7BAD81}"/>
              </a:ext>
            </a:extLst>
          </p:cNvPr>
          <p:cNvSpPr/>
          <p:nvPr/>
        </p:nvSpPr>
        <p:spPr>
          <a:xfrm>
            <a:off x="5735766" y="5496038"/>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4" name="矢印: 右 373">
            <a:extLst>
              <a:ext uri="{FF2B5EF4-FFF2-40B4-BE49-F238E27FC236}">
                <a16:creationId xmlns:a16="http://schemas.microsoft.com/office/drawing/2014/main" id="{367C9FA1-4AA5-B89B-9B65-B2176C781B83}"/>
              </a:ext>
            </a:extLst>
          </p:cNvPr>
          <p:cNvSpPr/>
          <p:nvPr/>
        </p:nvSpPr>
        <p:spPr>
          <a:xfrm>
            <a:off x="3900693" y="5463885"/>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6" name="矢印: 右 375">
            <a:extLst>
              <a:ext uri="{FF2B5EF4-FFF2-40B4-BE49-F238E27FC236}">
                <a16:creationId xmlns:a16="http://schemas.microsoft.com/office/drawing/2014/main" id="{FE02E6D9-839F-BE63-6941-742941F00652}"/>
              </a:ext>
            </a:extLst>
          </p:cNvPr>
          <p:cNvSpPr/>
          <p:nvPr/>
        </p:nvSpPr>
        <p:spPr>
          <a:xfrm>
            <a:off x="7615768" y="5502939"/>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8" name="矢印: 右 377">
            <a:extLst>
              <a:ext uri="{FF2B5EF4-FFF2-40B4-BE49-F238E27FC236}">
                <a16:creationId xmlns:a16="http://schemas.microsoft.com/office/drawing/2014/main" id="{21ED28F4-DDA2-2729-0D67-9041A2EFE5DD}"/>
              </a:ext>
            </a:extLst>
          </p:cNvPr>
          <p:cNvSpPr/>
          <p:nvPr/>
        </p:nvSpPr>
        <p:spPr>
          <a:xfrm>
            <a:off x="5743021" y="5953238"/>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9" name="矢印: 右 378">
            <a:extLst>
              <a:ext uri="{FF2B5EF4-FFF2-40B4-BE49-F238E27FC236}">
                <a16:creationId xmlns:a16="http://schemas.microsoft.com/office/drawing/2014/main" id="{5C4E630A-0D01-2422-BD10-A35355F0520B}"/>
              </a:ext>
            </a:extLst>
          </p:cNvPr>
          <p:cNvSpPr/>
          <p:nvPr/>
        </p:nvSpPr>
        <p:spPr>
          <a:xfrm>
            <a:off x="3907948" y="5973337"/>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0" name="矢印: 右 379">
            <a:extLst>
              <a:ext uri="{FF2B5EF4-FFF2-40B4-BE49-F238E27FC236}">
                <a16:creationId xmlns:a16="http://schemas.microsoft.com/office/drawing/2014/main" id="{CCA49CB1-D790-7BAE-A486-2BDB5AE5BFFB}"/>
              </a:ext>
            </a:extLst>
          </p:cNvPr>
          <p:cNvSpPr/>
          <p:nvPr/>
        </p:nvSpPr>
        <p:spPr>
          <a:xfrm>
            <a:off x="7609957" y="5960139"/>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矢印: 右 377">
            <a:extLst>
              <a:ext uri="{FF2B5EF4-FFF2-40B4-BE49-F238E27FC236}">
                <a16:creationId xmlns:a16="http://schemas.microsoft.com/office/drawing/2014/main" id="{21ED28F4-DDA2-2729-0D67-9041A2EFE5DD}"/>
              </a:ext>
            </a:extLst>
          </p:cNvPr>
          <p:cNvSpPr/>
          <p:nvPr/>
        </p:nvSpPr>
        <p:spPr>
          <a:xfrm>
            <a:off x="5751728" y="6484461"/>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矢印: 右 378">
            <a:extLst>
              <a:ext uri="{FF2B5EF4-FFF2-40B4-BE49-F238E27FC236}">
                <a16:creationId xmlns:a16="http://schemas.microsoft.com/office/drawing/2014/main" id="{5C4E630A-0D01-2422-BD10-A35355F0520B}"/>
              </a:ext>
            </a:extLst>
          </p:cNvPr>
          <p:cNvSpPr/>
          <p:nvPr/>
        </p:nvSpPr>
        <p:spPr>
          <a:xfrm>
            <a:off x="3903592" y="6478434"/>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矢印: 右 379">
            <a:extLst>
              <a:ext uri="{FF2B5EF4-FFF2-40B4-BE49-F238E27FC236}">
                <a16:creationId xmlns:a16="http://schemas.microsoft.com/office/drawing/2014/main" id="{CCA49CB1-D790-7BAE-A486-2BDB5AE5BFFB}"/>
              </a:ext>
            </a:extLst>
          </p:cNvPr>
          <p:cNvSpPr/>
          <p:nvPr/>
        </p:nvSpPr>
        <p:spPr>
          <a:xfrm>
            <a:off x="7605600" y="6452173"/>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テキスト ボックス 1"/>
          <p:cNvSpPr txBox="1"/>
          <p:nvPr/>
        </p:nvSpPr>
        <p:spPr>
          <a:xfrm>
            <a:off x="7705768" y="3763801"/>
            <a:ext cx="1740118" cy="738664"/>
          </a:xfrm>
          <a:prstGeom prst="rect">
            <a:avLst/>
          </a:prstGeom>
          <a:noFill/>
        </p:spPr>
        <p:txBody>
          <a:bodyPr wrap="square" rtlCol="0">
            <a:spAutoFit/>
          </a:bodyPr>
          <a:lstStyle/>
          <a:p>
            <a:pPr>
              <a:lnSpc>
                <a:spcPct val="150000"/>
              </a:lnSpc>
            </a:pPr>
            <a:r>
              <a:rPr kumimoji="1" lang="ja-JP" altLang="en-US" sz="1200" dirty="0" err="1" smtClean="0">
                <a:solidFill>
                  <a:srgbClr val="FF0000"/>
                </a:solidFill>
              </a:rPr>
              <a:t>りん</a:t>
            </a:r>
            <a:r>
              <a:rPr kumimoji="1" lang="ja-JP" altLang="en-US" sz="1200" dirty="0" smtClean="0">
                <a:solidFill>
                  <a:srgbClr val="FF0000"/>
                </a:solidFill>
              </a:rPr>
              <a:t>濃度上昇時の対応</a:t>
            </a:r>
            <a:endParaRPr kumimoji="1" lang="en-US" altLang="ja-JP" sz="1200" dirty="0" smtClean="0">
              <a:solidFill>
                <a:srgbClr val="FF0000"/>
              </a:solidFill>
            </a:endParaRPr>
          </a:p>
          <a:p>
            <a:r>
              <a:rPr kumimoji="1" lang="ja-JP" altLang="en-US" sz="1200" dirty="0">
                <a:solidFill>
                  <a:srgbClr val="FF0000"/>
                </a:solidFill>
              </a:rPr>
              <a:t>　</a:t>
            </a:r>
            <a:r>
              <a:rPr kumimoji="1" lang="ja-JP" altLang="en-US" sz="1200" dirty="0" smtClean="0">
                <a:solidFill>
                  <a:srgbClr val="FF0000"/>
                </a:solidFill>
              </a:rPr>
              <a:t>ポリ硫酸第</a:t>
            </a:r>
            <a:r>
              <a:rPr kumimoji="1" lang="en-US" altLang="ja-JP" sz="1200" dirty="0" smtClean="0">
                <a:solidFill>
                  <a:srgbClr val="FF0000"/>
                </a:solidFill>
              </a:rPr>
              <a:t>2</a:t>
            </a:r>
            <a:r>
              <a:rPr kumimoji="1" lang="ja-JP" altLang="en-US" sz="1200" dirty="0" smtClean="0">
                <a:solidFill>
                  <a:srgbClr val="FF0000"/>
                </a:solidFill>
              </a:rPr>
              <a:t>鉄など</a:t>
            </a:r>
            <a:endParaRPr kumimoji="1" lang="en-US" altLang="ja-JP" sz="1200" dirty="0" smtClean="0">
              <a:solidFill>
                <a:srgbClr val="FF0000"/>
              </a:solidFill>
            </a:endParaRPr>
          </a:p>
          <a:p>
            <a:r>
              <a:rPr kumimoji="1" lang="ja-JP" altLang="en-US" sz="1200" dirty="0">
                <a:solidFill>
                  <a:srgbClr val="FF0000"/>
                </a:solidFill>
              </a:rPr>
              <a:t>　</a:t>
            </a:r>
            <a:r>
              <a:rPr kumimoji="1" lang="ja-JP" altLang="en-US" sz="1200" dirty="0" smtClean="0">
                <a:solidFill>
                  <a:srgbClr val="FF0000"/>
                </a:solidFill>
              </a:rPr>
              <a:t>鉄塩薬剤の注入</a:t>
            </a:r>
            <a:endParaRPr kumimoji="1" lang="en-US" altLang="ja-JP" sz="1200" dirty="0" smtClean="0">
              <a:solidFill>
                <a:srgbClr val="FF0000"/>
              </a:solidFill>
            </a:endParaRPr>
          </a:p>
        </p:txBody>
      </p:sp>
      <p:sp>
        <p:nvSpPr>
          <p:cNvPr id="19" name="フリーフォーム 18"/>
          <p:cNvSpPr/>
          <p:nvPr/>
        </p:nvSpPr>
        <p:spPr>
          <a:xfrm>
            <a:off x="5642566" y="1453978"/>
            <a:ext cx="288000" cy="828000"/>
          </a:xfrm>
          <a:custGeom>
            <a:avLst/>
            <a:gdLst>
              <a:gd name="connsiteX0" fmla="*/ 0 w 295275"/>
              <a:gd name="connsiteY0" fmla="*/ 295275 h 295275"/>
              <a:gd name="connsiteX1" fmla="*/ 0 w 295275"/>
              <a:gd name="connsiteY1" fmla="*/ 0 h 295275"/>
              <a:gd name="connsiteX2" fmla="*/ 295275 w 295275"/>
              <a:gd name="connsiteY2" fmla="*/ 0 h 295275"/>
            </a:gdLst>
            <a:ahLst/>
            <a:cxnLst>
              <a:cxn ang="0">
                <a:pos x="connsiteX0" y="connsiteY0"/>
              </a:cxn>
              <a:cxn ang="0">
                <a:pos x="connsiteX1" y="connsiteY1"/>
              </a:cxn>
              <a:cxn ang="0">
                <a:pos x="connsiteX2" y="connsiteY2"/>
              </a:cxn>
            </a:cxnLst>
            <a:rect l="l" t="t" r="r" b="b"/>
            <a:pathLst>
              <a:path w="295275" h="295275">
                <a:moveTo>
                  <a:pt x="0" y="295275"/>
                </a:moveTo>
                <a:lnTo>
                  <a:pt x="0" y="0"/>
                </a:lnTo>
                <a:lnTo>
                  <a:pt x="295275" y="0"/>
                </a:lnTo>
              </a:path>
            </a:pathLst>
          </a:custGeom>
          <a:noFill/>
          <a:ln w="19050">
            <a:solidFill>
              <a:srgbClr val="FF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テキスト ボックス 5"/>
          <p:cNvSpPr txBox="1"/>
          <p:nvPr/>
        </p:nvSpPr>
        <p:spPr>
          <a:xfrm>
            <a:off x="5905166" y="1314941"/>
            <a:ext cx="3034388" cy="276999"/>
          </a:xfrm>
          <a:prstGeom prst="rect">
            <a:avLst/>
          </a:prstGeom>
          <a:noFill/>
        </p:spPr>
        <p:txBody>
          <a:bodyPr wrap="square" rtlCol="0">
            <a:spAutoFit/>
          </a:bodyPr>
          <a:lstStyle/>
          <a:p>
            <a:r>
              <a:rPr kumimoji="1" lang="ja-JP" altLang="en-US" sz="1200" b="1" dirty="0" err="1" smtClean="0">
                <a:solidFill>
                  <a:srgbClr val="FF0000"/>
                </a:solidFill>
              </a:rPr>
              <a:t>りん</a:t>
            </a:r>
            <a:r>
              <a:rPr kumimoji="1" lang="ja-JP" altLang="en-US" sz="1200" b="1" dirty="0" smtClean="0">
                <a:solidFill>
                  <a:srgbClr val="FF0000"/>
                </a:solidFill>
              </a:rPr>
              <a:t>濃度上昇時の対応：鉄塩薬剤の注入</a:t>
            </a:r>
            <a:endParaRPr kumimoji="1" lang="ja-JP" altLang="en-US" sz="1200" b="1" dirty="0">
              <a:solidFill>
                <a:srgbClr val="FF0000"/>
              </a:solidFill>
            </a:endParaRPr>
          </a:p>
        </p:txBody>
      </p:sp>
    </p:spTree>
    <p:extLst>
      <p:ext uri="{BB962C8B-B14F-4D97-AF65-F5344CB8AC3E}">
        <p14:creationId xmlns:p14="http://schemas.microsoft.com/office/powerpoint/2010/main" val="2496595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25</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9" y="6041401"/>
            <a:ext cx="8867204" cy="810478"/>
          </a:xfrm>
          <a:prstGeom prst="rect">
            <a:avLst/>
          </a:prstGeom>
          <a:noFill/>
        </p:spPr>
        <p:txBody>
          <a:bodyPr wrap="square" rtlCol="0">
            <a:spAutoFit/>
          </a:bodyPr>
          <a:lstStyle/>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Ａ：評価基準を満たしている。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Ｂ：評価基準未達であるが、速やかに是正措置・報告が行えている。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Ｃ：評価基準未達があり、是正措置・報告が行えていない。</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Ｄ：評価基準未達があり、その原因が維持管理上の過失によるものである。</a:t>
            </a:r>
            <a:endParaRPr kumimoji="1" lang="ja-JP" altLang="en-US" sz="1200" dirty="0">
              <a:latin typeface="Century" panose="02040604050505020304" pitchFamily="18" charset="0"/>
            </a:endParaRPr>
          </a:p>
        </p:txBody>
      </p:sp>
      <p:graphicFrame>
        <p:nvGraphicFramePr>
          <p:cNvPr id="6" name="表 9">
            <a:extLst>
              <a:ext uri="{FF2B5EF4-FFF2-40B4-BE49-F238E27FC236}">
                <a16:creationId xmlns:a16="http://schemas.microsoft.com/office/drawing/2014/main" id="{A5310B96-A7EE-A575-9E0D-92DC4DD6A4E4}"/>
              </a:ext>
            </a:extLst>
          </p:cNvPr>
          <p:cNvGraphicFramePr>
            <a:graphicFrameLocks noGrp="1"/>
          </p:cNvGraphicFramePr>
          <p:nvPr>
            <p:extLst>
              <p:ext uri="{D42A27DB-BD31-4B8C-83A1-F6EECF244321}">
                <p14:modId xmlns:p14="http://schemas.microsoft.com/office/powerpoint/2010/main" val="2943719853"/>
              </p:ext>
            </p:extLst>
          </p:nvPr>
        </p:nvGraphicFramePr>
        <p:xfrm>
          <a:off x="337058" y="2921150"/>
          <a:ext cx="9220635" cy="3037046"/>
        </p:xfrm>
        <a:graphic>
          <a:graphicData uri="http://schemas.openxmlformats.org/drawingml/2006/table">
            <a:tbl>
              <a:tblPr firstRow="1" bandRow="1">
                <a:tableStyleId>{5C22544A-7EE6-4342-B048-85BDC9FD1C3A}</a:tableStyleId>
              </a:tblPr>
              <a:tblGrid>
                <a:gridCol w="871725">
                  <a:extLst>
                    <a:ext uri="{9D8B030D-6E8A-4147-A177-3AD203B41FA5}">
                      <a16:colId xmlns:a16="http://schemas.microsoft.com/office/drawing/2014/main" val="105062881"/>
                    </a:ext>
                  </a:extLst>
                </a:gridCol>
                <a:gridCol w="842386">
                  <a:extLst>
                    <a:ext uri="{9D8B030D-6E8A-4147-A177-3AD203B41FA5}">
                      <a16:colId xmlns:a16="http://schemas.microsoft.com/office/drawing/2014/main" val="3142190749"/>
                    </a:ext>
                  </a:extLst>
                </a:gridCol>
                <a:gridCol w="551543">
                  <a:extLst>
                    <a:ext uri="{9D8B030D-6E8A-4147-A177-3AD203B41FA5}">
                      <a16:colId xmlns:a16="http://schemas.microsoft.com/office/drawing/2014/main" val="3132827034"/>
                    </a:ext>
                  </a:extLst>
                </a:gridCol>
                <a:gridCol w="785646">
                  <a:extLst>
                    <a:ext uri="{9D8B030D-6E8A-4147-A177-3AD203B41FA5}">
                      <a16:colId xmlns:a16="http://schemas.microsoft.com/office/drawing/2014/main" val="674745554"/>
                    </a:ext>
                  </a:extLst>
                </a:gridCol>
                <a:gridCol w="944107">
                  <a:extLst>
                    <a:ext uri="{9D8B030D-6E8A-4147-A177-3AD203B41FA5}">
                      <a16:colId xmlns:a16="http://schemas.microsoft.com/office/drawing/2014/main" val="732899083"/>
                    </a:ext>
                  </a:extLst>
                </a:gridCol>
                <a:gridCol w="650590">
                  <a:extLst>
                    <a:ext uri="{9D8B030D-6E8A-4147-A177-3AD203B41FA5}">
                      <a16:colId xmlns:a16="http://schemas.microsoft.com/office/drawing/2014/main" val="3609928772"/>
                    </a:ext>
                  </a:extLst>
                </a:gridCol>
                <a:gridCol w="595086">
                  <a:extLst>
                    <a:ext uri="{9D8B030D-6E8A-4147-A177-3AD203B41FA5}">
                      <a16:colId xmlns:a16="http://schemas.microsoft.com/office/drawing/2014/main" val="2369176826"/>
                    </a:ext>
                  </a:extLst>
                </a:gridCol>
                <a:gridCol w="870856">
                  <a:extLst>
                    <a:ext uri="{9D8B030D-6E8A-4147-A177-3AD203B41FA5}">
                      <a16:colId xmlns:a16="http://schemas.microsoft.com/office/drawing/2014/main" val="2272441643"/>
                    </a:ext>
                  </a:extLst>
                </a:gridCol>
                <a:gridCol w="1640116">
                  <a:extLst>
                    <a:ext uri="{9D8B030D-6E8A-4147-A177-3AD203B41FA5}">
                      <a16:colId xmlns:a16="http://schemas.microsoft.com/office/drawing/2014/main" val="664272850"/>
                    </a:ext>
                  </a:extLst>
                </a:gridCol>
                <a:gridCol w="609600">
                  <a:extLst>
                    <a:ext uri="{9D8B030D-6E8A-4147-A177-3AD203B41FA5}">
                      <a16:colId xmlns:a16="http://schemas.microsoft.com/office/drawing/2014/main" val="3002874000"/>
                    </a:ext>
                  </a:extLst>
                </a:gridCol>
                <a:gridCol w="858980">
                  <a:extLst>
                    <a:ext uri="{9D8B030D-6E8A-4147-A177-3AD203B41FA5}">
                      <a16:colId xmlns:a16="http://schemas.microsoft.com/office/drawing/2014/main" val="2491250267"/>
                    </a:ext>
                  </a:extLst>
                </a:gridCol>
              </a:tblGrid>
              <a:tr h="373974">
                <a:tc gridSpan="2">
                  <a:txBody>
                    <a:bodyPr/>
                    <a:lstStyle/>
                    <a:p>
                      <a:pPr algn="ctr"/>
                      <a:r>
                        <a:rPr kumimoji="1" lang="ja-JP" altLang="en-US" sz="1200" dirty="0"/>
                        <a:t>評価項目</a:t>
                      </a:r>
                    </a:p>
                  </a:txBody>
                  <a:tcPr anchor="ct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smtClean="0"/>
                        <a:t>A</a:t>
                      </a:r>
                      <a:r>
                        <a:rPr kumimoji="1" lang="ja-JP" altLang="en-US" sz="1100" dirty="0" smtClean="0"/>
                        <a:t>達成数</a:t>
                      </a:r>
                      <a:endParaRPr kumimoji="1" lang="ja-JP" altLang="en-US" sz="11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smtClean="0"/>
                        <a:t>A</a:t>
                      </a:r>
                      <a:r>
                        <a:rPr kumimoji="1" lang="ja-JP" altLang="en-US" sz="1100" dirty="0" smtClean="0"/>
                        <a:t>達成数</a:t>
                      </a:r>
                      <a:endParaRPr kumimoji="1" lang="ja-JP" altLang="en-US" sz="11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評価</a:t>
                      </a:r>
                    </a:p>
                  </a:txBody>
                  <a:tcPr anchor="ctr"/>
                </a:tc>
                <a:tc>
                  <a:txBody>
                    <a:bodyPr/>
                    <a:lstStyle/>
                    <a:p>
                      <a:pPr algn="ctr"/>
                      <a:r>
                        <a:rPr kumimoji="1" lang="en-US" altLang="ja-JP" sz="1100" dirty="0" smtClean="0"/>
                        <a:t>A</a:t>
                      </a:r>
                      <a:r>
                        <a:rPr kumimoji="1" lang="ja-JP" altLang="en-US" sz="1100" dirty="0" smtClean="0"/>
                        <a:t>達成数</a:t>
                      </a:r>
                      <a:endParaRPr kumimoji="1" lang="ja-JP" altLang="en-US" sz="1100" dirty="0"/>
                    </a:p>
                  </a:txBody>
                  <a:tcPr anchor="ctr"/>
                </a:tc>
                <a:extLst>
                  <a:ext uri="{0D108BD9-81ED-4DB2-BD59-A6C34878D82A}">
                    <a16:rowId xmlns:a16="http://schemas.microsoft.com/office/drawing/2014/main" val="3384289847"/>
                  </a:ext>
                </a:extLst>
              </a:tr>
              <a:tr h="385842">
                <a:tc rowSpan="2">
                  <a:txBody>
                    <a:bodyPr/>
                    <a:lstStyle/>
                    <a:p>
                      <a:pPr algn="ctr"/>
                      <a:r>
                        <a:rPr kumimoji="1" lang="ja-JP" altLang="en-US" sz="1200" dirty="0" smtClean="0"/>
                        <a:t>電力   　</a:t>
                      </a:r>
                      <a:r>
                        <a:rPr kumimoji="1" lang="en-US" altLang="ja-JP" sz="1200" dirty="0" smtClean="0"/>
                        <a:t>(</a:t>
                      </a:r>
                      <a:r>
                        <a:rPr kumimoji="1" lang="ja-JP" altLang="en-US" sz="1200" dirty="0" smtClean="0"/>
                        <a:t>処理場</a:t>
                      </a:r>
                      <a:r>
                        <a:rPr kumimoji="1" lang="en-US" altLang="ja-JP" sz="1200" dirty="0" smtClean="0"/>
                        <a:t>)</a:t>
                      </a:r>
                      <a:endParaRPr kumimoji="1" lang="ja-JP" altLang="en-US" sz="1200" dirty="0"/>
                    </a:p>
                  </a:txBody>
                  <a:tcPr anchor="ctr"/>
                </a:tc>
                <a:tc>
                  <a:txBody>
                    <a:bodyPr/>
                    <a:lstStyle/>
                    <a:p>
                      <a:pPr algn="ctr"/>
                      <a:r>
                        <a:rPr kumimoji="1" lang="ja-JP" altLang="en-US" sz="1200" dirty="0"/>
                        <a:t>原単位</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7/12</a:t>
                      </a:r>
                      <a:endParaRPr kumimoji="1" lang="ja-JP" altLang="en-US" sz="1200" dirty="0"/>
                    </a:p>
                  </a:txBody>
                  <a:tcPr anchor="ctr">
                    <a:lnR w="57150" cap="flat" cmpd="sng" algn="ctr">
                      <a:solidFill>
                        <a:schemeClr val="bg1"/>
                      </a:solidFill>
                      <a:prstDash val="solid"/>
                      <a:round/>
                      <a:headEnd type="none" w="med" len="med"/>
                      <a:tailEnd type="none" w="med" len="med"/>
                    </a:lnR>
                  </a:tcPr>
                </a:tc>
                <a:tc rowSpan="2">
                  <a:txBody>
                    <a:bodyPr/>
                    <a:lstStyle/>
                    <a:p>
                      <a:pPr algn="ctr"/>
                      <a:r>
                        <a:rPr kumimoji="1" lang="ja-JP" altLang="en-US" sz="1100" dirty="0"/>
                        <a:t>次亜塩素酸</a:t>
                      </a:r>
                      <a:endParaRPr kumimoji="1" lang="en-US" altLang="ja-JP" sz="1100" dirty="0"/>
                    </a:p>
                    <a:p>
                      <a:pPr algn="ctr"/>
                      <a:r>
                        <a:rPr kumimoji="1" lang="ja-JP" altLang="en-US" sz="1100" dirty="0"/>
                        <a:t>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原単位</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10/12</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鉄アルミ混合薬剤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en-US" altLang="ja-JP" sz="1200" dirty="0" smtClean="0"/>
                        <a:t>A</a:t>
                      </a:r>
                      <a:endParaRPr kumimoji="1" lang="ja-JP" altLang="en-US" sz="1200" dirty="0"/>
                    </a:p>
                  </a:txBody>
                  <a:tcPr anchor="ctr"/>
                </a:tc>
                <a:tc>
                  <a:txBody>
                    <a:bodyPr/>
                    <a:lstStyle/>
                    <a:p>
                      <a:pPr algn="ctr"/>
                      <a:r>
                        <a:rPr kumimoji="1" lang="en-US" altLang="ja-JP" sz="1200" dirty="0" smtClean="0"/>
                        <a:t>3/3</a:t>
                      </a:r>
                      <a:endParaRPr kumimoji="1" lang="ja-JP" altLang="en-US" sz="1200" dirty="0"/>
                    </a:p>
                  </a:txBody>
                  <a:tcPr anchor="ctr"/>
                </a:tc>
                <a:extLst>
                  <a:ext uri="{0D108BD9-81ED-4DB2-BD59-A6C34878D82A}">
                    <a16:rowId xmlns:a16="http://schemas.microsoft.com/office/drawing/2014/main" val="1754182792"/>
                  </a:ext>
                </a:extLst>
              </a:tr>
              <a:tr h="242562">
                <a:tc vMerge="1">
                  <a:txBody>
                    <a:bodyPr/>
                    <a:lstStyle/>
                    <a:p>
                      <a:endParaRPr kumimoji="1" lang="ja-JP" altLang="en-US"/>
                    </a:p>
                  </a:txBody>
                  <a:tcPr/>
                </a:tc>
                <a:tc>
                  <a:txBody>
                    <a:bodyPr/>
                    <a:lstStyle/>
                    <a:p>
                      <a:pPr algn="ctr"/>
                      <a:r>
                        <a:rPr kumimoji="1" lang="ja-JP" altLang="en-US" sz="1200" dirty="0"/>
                        <a:t>使用量</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9/12</a:t>
                      </a:r>
                      <a:endParaRPr kumimoji="1" lang="ja-JP" altLang="en-US" sz="1200" dirty="0"/>
                    </a:p>
                  </a:txBody>
                  <a:tcPr anchor="ctr">
                    <a:lnR w="57150" cap="flat" cmpd="sng" algn="ctr">
                      <a:solidFill>
                        <a:schemeClr val="bg1"/>
                      </a:solidFill>
                      <a:prstDash val="solid"/>
                      <a:round/>
                      <a:headEnd type="none" w="med" len="med"/>
                      <a:tailEnd type="none" w="med" len="med"/>
                    </a:lnR>
                  </a:tcPr>
                </a:tc>
                <a:tc vMerge="1">
                  <a:txBody>
                    <a:bodyPr/>
                    <a:lstStyle/>
                    <a:p>
                      <a:endParaRPr kumimoji="1" lang="ja-JP" altLang="en-US"/>
                    </a:p>
                  </a:txBody>
                  <a:tcPr/>
                </a:tc>
                <a:tc>
                  <a:txBody>
                    <a:bodyPr/>
                    <a:lstStyle/>
                    <a:p>
                      <a:pPr algn="ctr"/>
                      <a:r>
                        <a:rPr kumimoji="1" lang="ja-JP" altLang="en-US" sz="1200" dirty="0"/>
                        <a:t>使用量</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10/12</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水酸化マグネシウム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3338491500"/>
                  </a:ext>
                </a:extLst>
              </a:tr>
              <a:tr h="362858">
                <a:tc gridSpan="2">
                  <a:txBody>
                    <a:bodyPr/>
                    <a:lstStyle/>
                    <a:p>
                      <a:pPr algn="ctr"/>
                      <a:r>
                        <a:rPr kumimoji="1" lang="ja-JP" altLang="en-US" sz="1200" dirty="0"/>
                        <a:t>電力（抽水所）</a:t>
                      </a:r>
                      <a:endParaRPr kumimoji="1" lang="en-US" altLang="ja-JP" sz="1200" dirty="0"/>
                    </a:p>
                  </a:txBody>
                  <a:tcPr anchor="ct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3/12</a:t>
                      </a:r>
                      <a:endParaRPr kumimoji="1" lang="ja-JP" altLang="en-US" sz="1200" dirty="0"/>
                    </a:p>
                  </a:txBody>
                  <a:tcPr anchor="ctr">
                    <a:lnR w="57150" cap="flat" cmpd="sng" algn="ctr">
                      <a:solidFill>
                        <a:schemeClr val="bg1"/>
                      </a:solidFill>
                      <a:prstDash val="solid"/>
                      <a:round/>
                      <a:headEnd type="none" w="med" len="med"/>
                      <a:tailEnd type="none" w="med" len="med"/>
                    </a:lnR>
                  </a:tcPr>
                </a:tc>
                <a:tc rowSpan="2">
                  <a:txBody>
                    <a:bodyPr/>
                    <a:lstStyle/>
                    <a:p>
                      <a:pPr algn="ctr"/>
                      <a:r>
                        <a:rPr kumimoji="1" lang="ja-JP" altLang="en-US" sz="1200" dirty="0"/>
                        <a:t>高分子</a:t>
                      </a:r>
                      <a:endParaRPr kumimoji="1" lang="en-US" altLang="ja-JP" sz="1200" dirty="0"/>
                    </a:p>
                    <a:p>
                      <a:pPr algn="ctr"/>
                      <a:r>
                        <a:rPr kumimoji="1" lang="ja-JP" altLang="en-US" sz="1200" dirty="0"/>
                        <a:t>凝集剤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原単位</a:t>
                      </a:r>
                    </a:p>
                  </a:txBody>
                  <a:tcPr anchor="ctr"/>
                </a:tc>
                <a:tc>
                  <a:txBody>
                    <a:bodyPr/>
                    <a:lstStyle/>
                    <a:p>
                      <a:pPr algn="ctr"/>
                      <a:r>
                        <a:rPr kumimoji="1" lang="ja-JP" altLang="en-US" sz="1200" dirty="0"/>
                        <a:t>Ａ</a:t>
                      </a:r>
                    </a:p>
                  </a:txBody>
                  <a:tcPr anchor="ctr"/>
                </a:tc>
                <a:tc>
                  <a:txBody>
                    <a:bodyPr/>
                    <a:lstStyle/>
                    <a:p>
                      <a:pPr algn="ctr"/>
                      <a:r>
                        <a:rPr kumimoji="1" lang="en-US" altLang="ja-JP" sz="1200" dirty="0" smtClean="0"/>
                        <a:t>7/7</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臭化ナトリウム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723118639"/>
                  </a:ext>
                </a:extLst>
              </a:tr>
              <a:tr h="363485">
                <a:tc gridSpan="2">
                  <a:txBody>
                    <a:bodyPr/>
                    <a:lstStyle/>
                    <a:p>
                      <a:pPr algn="ctr"/>
                      <a:r>
                        <a:rPr kumimoji="1" lang="ja-JP" altLang="en-US" sz="1200" dirty="0"/>
                        <a:t>上水</a:t>
                      </a:r>
                    </a:p>
                  </a:txBody>
                  <a:tcPr anchor="ctr"/>
                </a:tc>
                <a:tc hMerge="1">
                  <a:txBody>
                    <a:bodyPr/>
                    <a:lstStyle/>
                    <a:p>
                      <a:endParaRPr kumimoji="1" lang="ja-JP" altLang="en-US"/>
                    </a:p>
                  </a:txBody>
                  <a:tcPr/>
                </a:tc>
                <a:tc>
                  <a:txBody>
                    <a:bodyPr/>
                    <a:lstStyle/>
                    <a:p>
                      <a:pPr algn="ctr"/>
                      <a:r>
                        <a:rPr kumimoji="1" lang="ja-JP" altLang="en-US" sz="1200" dirty="0"/>
                        <a:t>Ｂ</a:t>
                      </a:r>
                    </a:p>
                  </a:txBody>
                  <a:tcPr anchor="ctr"/>
                </a:tc>
                <a:tc>
                  <a:txBody>
                    <a:bodyPr/>
                    <a:lstStyle/>
                    <a:p>
                      <a:pPr algn="ctr"/>
                      <a:r>
                        <a:rPr kumimoji="1" lang="en-US" altLang="ja-JP" sz="1200" dirty="0" smtClean="0"/>
                        <a:t>11/12</a:t>
                      </a:r>
                      <a:endParaRPr kumimoji="1" lang="ja-JP" altLang="en-US" sz="1200" dirty="0"/>
                    </a:p>
                  </a:txBody>
                  <a:tcPr anchor="ctr">
                    <a:lnR w="57150" cap="flat" cmpd="sng" algn="ctr">
                      <a:solidFill>
                        <a:schemeClr val="bg1"/>
                      </a:solidFill>
                      <a:prstDash val="solid"/>
                      <a:round/>
                      <a:headEnd type="none" w="med" len="med"/>
                      <a:tailEnd type="none" w="med" len="med"/>
                    </a:lnR>
                  </a:tcPr>
                </a:tc>
                <a:tc vMerge="1">
                  <a:txBody>
                    <a:bodyPr/>
                    <a:lstStyle/>
                    <a:p>
                      <a:endParaRPr kumimoji="1" lang="ja-JP" altLang="en-US"/>
                    </a:p>
                  </a:txBody>
                  <a:tcPr/>
                </a:tc>
                <a:tc>
                  <a:txBody>
                    <a:bodyPr/>
                    <a:lstStyle/>
                    <a:p>
                      <a:pPr algn="ctr"/>
                      <a:r>
                        <a:rPr kumimoji="1" lang="ja-JP" altLang="en-US" sz="1200" dirty="0"/>
                        <a:t>使用量</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6/7</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炭酸ナトリウム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3921642560"/>
                  </a:ext>
                </a:extLst>
              </a:tr>
              <a:tr h="348343">
                <a:tc gridSpan="2">
                  <a:txBody>
                    <a:bodyPr/>
                    <a:lstStyle/>
                    <a:p>
                      <a:pPr algn="ctr"/>
                      <a:r>
                        <a:rPr kumimoji="1" lang="ja-JP" altLang="en-US" sz="1200" dirty="0"/>
                        <a:t>工業用水</a:t>
                      </a:r>
                    </a:p>
                  </a:txBody>
                  <a:tcPr anchor="ct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8/12</a:t>
                      </a:r>
                      <a:endParaRPr kumimoji="1" lang="ja-JP" altLang="en-US" sz="12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ポリ塩化アルミニウム</a:t>
                      </a:r>
                      <a:endParaRPr kumimoji="1" lang="en-US" altLang="ja-JP" sz="1200" dirty="0"/>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2/3</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硫酸</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3906751038"/>
                  </a:ext>
                </a:extLst>
              </a:tr>
              <a:tr h="205918">
                <a:tc gridSpan="2">
                  <a:txBody>
                    <a:bodyPr/>
                    <a:lstStyle/>
                    <a:p>
                      <a:pPr algn="ctr"/>
                      <a:r>
                        <a:rPr kumimoji="1" lang="ja-JP" altLang="en-US" sz="1200" dirty="0"/>
                        <a:t>都市ガス</a:t>
                      </a:r>
                    </a:p>
                  </a:txBody>
                  <a:tcPr anchor="ct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0/2</a:t>
                      </a:r>
                      <a:endParaRPr kumimoji="1" lang="ja-JP" altLang="en-US" sz="12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水酸化ナトリウム</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2/4</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消泡剤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Ｂ</a:t>
                      </a:r>
                    </a:p>
                  </a:txBody>
                  <a:tcPr anchor="ctr"/>
                </a:tc>
                <a:tc>
                  <a:txBody>
                    <a:bodyPr/>
                    <a:lstStyle/>
                    <a:p>
                      <a:pPr algn="ctr"/>
                      <a:r>
                        <a:rPr kumimoji="1" lang="en-US" altLang="ja-JP" sz="1200" dirty="0" smtClean="0"/>
                        <a:t>0/1</a:t>
                      </a:r>
                      <a:endParaRPr kumimoji="1" lang="ja-JP" altLang="en-US" sz="1200" dirty="0"/>
                    </a:p>
                  </a:txBody>
                  <a:tcPr anchor="ctr"/>
                </a:tc>
                <a:extLst>
                  <a:ext uri="{0D108BD9-81ED-4DB2-BD59-A6C34878D82A}">
                    <a16:rowId xmlns:a16="http://schemas.microsoft.com/office/drawing/2014/main" val="3665832826"/>
                  </a:ext>
                </a:extLst>
              </a:tr>
              <a:tr h="326952">
                <a:tc gridSpan="2">
                  <a:txBody>
                    <a:bodyPr/>
                    <a:lstStyle/>
                    <a:p>
                      <a:pPr algn="ctr"/>
                      <a:r>
                        <a:rPr kumimoji="1" lang="ja-JP" altLang="en-US" sz="1200" dirty="0"/>
                        <a:t>Ａ重油</a:t>
                      </a:r>
                    </a:p>
                  </a:txBody>
                  <a:tcPr anchor="ct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7/12</a:t>
                      </a:r>
                      <a:endParaRPr kumimoji="1" lang="ja-JP" altLang="en-US" sz="12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ポリ硫酸第</a:t>
                      </a:r>
                      <a:r>
                        <a:rPr kumimoji="1" lang="en-US" altLang="ja-JP" sz="1200" dirty="0"/>
                        <a:t>2</a:t>
                      </a:r>
                      <a:r>
                        <a:rPr kumimoji="1" lang="ja-JP" altLang="en-US" sz="1200" dirty="0"/>
                        <a:t>鉄</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5/6</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活性促進剤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1619884130"/>
                  </a:ext>
                </a:extLst>
              </a:tr>
              <a:tr h="326952">
                <a:tc gridSpan="2">
                  <a:txBody>
                    <a:bodyPr/>
                    <a:lstStyle/>
                    <a:p>
                      <a:pPr algn="ctr"/>
                      <a:r>
                        <a:rPr kumimoji="1" lang="ja-JP" altLang="en-US" sz="1200" dirty="0"/>
                        <a:t>灯油・軽油</a:t>
                      </a:r>
                    </a:p>
                  </a:txBody>
                  <a:tcPr anchor="ct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6/7</a:t>
                      </a:r>
                      <a:endParaRPr kumimoji="1" lang="ja-JP" altLang="en-US" sz="12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安定化第</a:t>
                      </a:r>
                      <a:r>
                        <a:rPr kumimoji="1" lang="en-US" altLang="ja-JP" sz="1200" dirty="0"/>
                        <a:t>1</a:t>
                      </a:r>
                      <a:r>
                        <a:rPr kumimoji="1" lang="ja-JP" altLang="en-US" sz="1200" dirty="0"/>
                        <a:t>鉄</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3/5</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工業用並塩</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Ｂ</a:t>
                      </a:r>
                    </a:p>
                  </a:txBody>
                  <a:tcPr anchor="ctr"/>
                </a:tc>
                <a:tc>
                  <a:txBody>
                    <a:bodyPr/>
                    <a:lstStyle/>
                    <a:p>
                      <a:pPr algn="ctr"/>
                      <a:r>
                        <a:rPr kumimoji="1" lang="en-US" altLang="ja-JP" sz="1200" dirty="0" smtClean="0"/>
                        <a:t>0/1</a:t>
                      </a:r>
                      <a:endParaRPr kumimoji="1" lang="ja-JP" altLang="en-US" sz="1200" dirty="0"/>
                    </a:p>
                  </a:txBody>
                  <a:tcPr anchor="ctr"/>
                </a:tc>
                <a:extLst>
                  <a:ext uri="{0D108BD9-81ED-4DB2-BD59-A6C34878D82A}">
                    <a16:rowId xmlns:a16="http://schemas.microsoft.com/office/drawing/2014/main" val="2806986933"/>
                  </a:ext>
                </a:extLst>
              </a:tr>
            </a:tbl>
          </a:graphicData>
        </a:graphic>
      </p:graphicFrame>
      <p:sp>
        <p:nvSpPr>
          <p:cNvPr id="10" name="テキスト ボックス 9">
            <a:extLst>
              <a:ext uri="{FF2B5EF4-FFF2-40B4-BE49-F238E27FC236}">
                <a16:creationId xmlns:a16="http://schemas.microsoft.com/office/drawing/2014/main" id="{F6962140-B607-8E4D-5A61-F15199D0DB19}"/>
              </a:ext>
            </a:extLst>
          </p:cNvPr>
          <p:cNvSpPr txBox="1"/>
          <p:nvPr/>
        </p:nvSpPr>
        <p:spPr>
          <a:xfrm>
            <a:off x="704499" y="1633372"/>
            <a:ext cx="8886877" cy="1292662"/>
          </a:xfrm>
          <a:prstGeom prst="rect">
            <a:avLst/>
          </a:prstGeom>
          <a:noFill/>
        </p:spPr>
        <p:txBody>
          <a:bodyPr wrap="square" rtlCol="0">
            <a:spAutoFit/>
          </a:bodyPr>
          <a:lstStyle/>
          <a:p>
            <a:pPr>
              <a:lnSpc>
                <a:spcPct val="130000"/>
              </a:lnSpc>
            </a:pP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ユーティリティの評価基準は、年間の原単位及び使用量であるため、現時点の評価は見込み</a:t>
            </a: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である。</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電力、上水、工水、都市ガス、重油、灯油等の燃料、次亜塩素酸ナトリウムなどの薬品など大半の項目で評価基準超過の見込みとなっている。</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なお、評価としては、すべての下水処理場、抽水所で評価基準を満たしていれば評価は「</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」と</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なり、</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か所でも</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未達であれば</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、評価は「</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B</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」以下となる。</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830971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26</a:t>
            </a:fld>
            <a:endParaRPr kumimoji="1" lang="ja-JP" altLang="en-US"/>
          </a:p>
        </p:txBody>
      </p:sp>
      <p:sp>
        <p:nvSpPr>
          <p:cNvPr id="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56001"/>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モニタリング評価基準の設定方法</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77334B27-9685-E2FA-1468-99750856A8D7}"/>
              </a:ext>
            </a:extLst>
          </p:cNvPr>
          <p:cNvSpPr txBox="1"/>
          <p:nvPr/>
        </p:nvSpPr>
        <p:spPr>
          <a:xfrm>
            <a:off x="420157" y="1282989"/>
            <a:ext cx="7678813" cy="452432"/>
          </a:xfrm>
          <a:prstGeom prst="rect">
            <a:avLst/>
          </a:prstGeom>
          <a:noFill/>
        </p:spPr>
        <p:txBody>
          <a:bodyPr wrap="square" rtlCol="0">
            <a:spAutoFit/>
          </a:bodyPr>
          <a:lstStyle/>
          <a:p>
            <a:pPr>
              <a:lnSpc>
                <a:spcPct val="130000"/>
              </a:lnSpc>
            </a:pPr>
            <a:r>
              <a:rPr lang="en-US" altLang="ja-JP" b="1" dirty="0" smtClean="0">
                <a:latin typeface="Century" panose="02040604050505020304" pitchFamily="18" charset="0"/>
              </a:rPr>
              <a:t>【</a:t>
            </a:r>
            <a:r>
              <a:rPr lang="ja-JP" altLang="en-US" b="1" dirty="0" smtClean="0">
                <a:latin typeface="Century" panose="02040604050505020304" pitchFamily="18" charset="0"/>
              </a:rPr>
              <a:t>参考</a:t>
            </a:r>
            <a:r>
              <a:rPr lang="en-US" altLang="ja-JP" b="1" dirty="0" smtClean="0">
                <a:latin typeface="Century" panose="02040604050505020304" pitchFamily="18" charset="0"/>
              </a:rPr>
              <a:t>】</a:t>
            </a:r>
            <a:r>
              <a:rPr lang="ja-JP" altLang="en-US" b="1" dirty="0" smtClean="0">
                <a:latin typeface="Century" panose="02040604050505020304" pitchFamily="18" charset="0"/>
              </a:rPr>
              <a:t>ユーティリティ評価基準の設定、評価例（電力原単位、電力使用量）</a:t>
            </a:r>
            <a:endParaRPr lang="en-US" altLang="ja-JP" b="1" dirty="0">
              <a:latin typeface="Century" panose="02040604050505020304" pitchFamily="18" charset="0"/>
            </a:endParaRPr>
          </a:p>
        </p:txBody>
      </p:sp>
      <p:sp>
        <p:nvSpPr>
          <p:cNvPr id="8" name="テキスト ボックス 7">
            <a:extLst>
              <a:ext uri="{FF2B5EF4-FFF2-40B4-BE49-F238E27FC236}">
                <a16:creationId xmlns:a16="http://schemas.microsoft.com/office/drawing/2014/main" id="{77334B27-9685-E2FA-1468-99750856A8D7}"/>
              </a:ext>
            </a:extLst>
          </p:cNvPr>
          <p:cNvSpPr txBox="1"/>
          <p:nvPr/>
        </p:nvSpPr>
        <p:spPr>
          <a:xfrm>
            <a:off x="420159" y="1719569"/>
            <a:ext cx="5400000" cy="411459"/>
          </a:xfrm>
          <a:prstGeom prst="rect">
            <a:avLst/>
          </a:prstGeom>
          <a:noFill/>
        </p:spPr>
        <p:txBody>
          <a:bodyPr wrap="square" rtlCol="0">
            <a:spAutoFit/>
          </a:bodyPr>
          <a:lstStyle/>
          <a:p>
            <a:pPr>
              <a:lnSpc>
                <a:spcPct val="130000"/>
              </a:lnSpc>
            </a:pPr>
            <a:endParaRPr lang="en-US" altLang="ja-JP" b="1" dirty="0">
              <a:latin typeface="Century" panose="02040604050505020304" pitchFamily="18" charset="0"/>
            </a:endParaRPr>
          </a:p>
        </p:txBody>
      </p:sp>
      <p:pic>
        <p:nvPicPr>
          <p:cNvPr id="9" name="図 8"/>
          <p:cNvPicPr>
            <a:picLocks noChangeAspect="1"/>
          </p:cNvPicPr>
          <p:nvPr/>
        </p:nvPicPr>
        <p:blipFill>
          <a:blip r:embed="rId2"/>
          <a:stretch>
            <a:fillRect/>
          </a:stretch>
        </p:blipFill>
        <p:spPr>
          <a:xfrm>
            <a:off x="1455112" y="1510484"/>
            <a:ext cx="7558259" cy="1349963"/>
          </a:xfrm>
          <a:prstGeom prst="rect">
            <a:avLst/>
          </a:prstGeom>
        </p:spPr>
      </p:pic>
      <p:sp>
        <p:nvSpPr>
          <p:cNvPr id="10" name="テキスト ボックス 9">
            <a:extLst>
              <a:ext uri="{FF2B5EF4-FFF2-40B4-BE49-F238E27FC236}">
                <a16:creationId xmlns:a16="http://schemas.microsoft.com/office/drawing/2014/main" id="{77334B27-9685-E2FA-1468-99750856A8D7}"/>
              </a:ext>
            </a:extLst>
          </p:cNvPr>
          <p:cNvSpPr txBox="1"/>
          <p:nvPr/>
        </p:nvSpPr>
        <p:spPr>
          <a:xfrm>
            <a:off x="681416" y="2688116"/>
            <a:ext cx="7974924" cy="852541"/>
          </a:xfrm>
          <a:prstGeom prst="rect">
            <a:avLst/>
          </a:prstGeom>
          <a:noFill/>
        </p:spPr>
        <p:txBody>
          <a:bodyPr wrap="square" rtlCol="0">
            <a:spAutoFit/>
          </a:bodyPr>
          <a:lstStyle/>
          <a:p>
            <a:pPr>
              <a:lnSpc>
                <a:spcPct val="130000"/>
              </a:lnSpc>
            </a:pPr>
            <a:r>
              <a:rPr lang="en-US" altLang="ja-JP" dirty="0" smtClean="0">
                <a:latin typeface="Century" panose="02040604050505020304" pitchFamily="18" charset="0"/>
              </a:rPr>
              <a:t>a</a:t>
            </a:r>
            <a:r>
              <a:rPr lang="ja-JP" altLang="en-US" sz="1600" dirty="0" smtClean="0">
                <a:latin typeface="Century" panose="02040604050505020304" pitchFamily="18" charset="0"/>
              </a:rPr>
              <a:t>及び</a:t>
            </a:r>
            <a:r>
              <a:rPr lang="en-US" altLang="ja-JP" dirty="0" smtClean="0">
                <a:latin typeface="Century" panose="02040604050505020304" pitchFamily="18" charset="0"/>
              </a:rPr>
              <a:t>b</a:t>
            </a:r>
            <a:r>
              <a:rPr lang="ja-JP" altLang="en-US" sz="1600" dirty="0" smtClean="0">
                <a:latin typeface="Century" panose="02040604050505020304" pitchFamily="18" charset="0"/>
              </a:rPr>
              <a:t>は流入水量（汚水及び雨水）であり、降雨等により左右される。</a:t>
            </a:r>
            <a:endParaRPr lang="en-US" altLang="ja-JP" sz="1600" dirty="0" smtClean="0">
              <a:latin typeface="Century" panose="02040604050505020304" pitchFamily="18" charset="0"/>
            </a:endParaRPr>
          </a:p>
          <a:p>
            <a:pPr>
              <a:lnSpc>
                <a:spcPct val="130000"/>
              </a:lnSpc>
            </a:pPr>
            <a:r>
              <a:rPr lang="ja-JP" altLang="en-US" u="sng" dirty="0" smtClean="0">
                <a:latin typeface="Century" panose="02040604050505020304" pitchFamily="18" charset="0"/>
              </a:rPr>
              <a:t>　● </a:t>
            </a:r>
            <a:r>
              <a:rPr lang="en-US" altLang="ja-JP" u="sng" dirty="0" smtClean="0">
                <a:latin typeface="Century" panose="02040604050505020304" pitchFamily="18" charset="0"/>
              </a:rPr>
              <a:t>a</a:t>
            </a:r>
            <a:r>
              <a:rPr lang="ja-JP" altLang="en-US" sz="1600" u="sng" dirty="0" err="1" smtClean="0">
                <a:latin typeface="Century" panose="02040604050505020304" pitchFamily="18" charset="0"/>
              </a:rPr>
              <a:t>、</a:t>
            </a:r>
            <a:r>
              <a:rPr lang="en-US" altLang="ja-JP" sz="1600" u="sng" dirty="0" smtClean="0">
                <a:latin typeface="Century" panose="02040604050505020304" pitchFamily="18" charset="0"/>
              </a:rPr>
              <a:t>b</a:t>
            </a:r>
            <a:r>
              <a:rPr lang="ja-JP" altLang="en-US" sz="1600" u="sng" dirty="0" smtClean="0">
                <a:latin typeface="Century" panose="02040604050505020304" pitchFamily="18" charset="0"/>
              </a:rPr>
              <a:t>が</a:t>
            </a:r>
            <a:r>
              <a:rPr lang="ja-JP" altLang="en-US" sz="1600" u="sng" dirty="0" smtClean="0">
                <a:solidFill>
                  <a:srgbClr val="FF0000"/>
                </a:solidFill>
                <a:latin typeface="Century" panose="02040604050505020304" pitchFamily="18" charset="0"/>
              </a:rPr>
              <a:t>少ない</a:t>
            </a:r>
            <a:r>
              <a:rPr lang="ja-JP" altLang="en-US" sz="1600" u="sng" dirty="0" smtClean="0">
                <a:latin typeface="Century" panose="02040604050505020304" pitchFamily="18" charset="0"/>
              </a:rPr>
              <a:t>と原単位が</a:t>
            </a:r>
            <a:r>
              <a:rPr lang="ja-JP" altLang="en-US" sz="1600" u="sng" dirty="0" smtClean="0">
                <a:solidFill>
                  <a:srgbClr val="FF0000"/>
                </a:solidFill>
                <a:latin typeface="Century" panose="02040604050505020304" pitchFamily="18" charset="0"/>
              </a:rPr>
              <a:t>上がり、　</a:t>
            </a:r>
            <a:r>
              <a:rPr lang="en-US" altLang="ja-JP" u="sng" dirty="0" smtClean="0">
                <a:latin typeface="Century" panose="02040604050505020304" pitchFamily="18" charset="0"/>
              </a:rPr>
              <a:t>a</a:t>
            </a:r>
            <a:r>
              <a:rPr lang="ja-JP" altLang="en-US" sz="2000" u="sng" dirty="0" err="1">
                <a:latin typeface="Century" panose="02040604050505020304" pitchFamily="18" charset="0"/>
              </a:rPr>
              <a:t>、</a:t>
            </a:r>
            <a:r>
              <a:rPr lang="en-US" altLang="ja-JP" u="sng" dirty="0">
                <a:latin typeface="Century" panose="02040604050505020304" pitchFamily="18" charset="0"/>
              </a:rPr>
              <a:t>b</a:t>
            </a:r>
            <a:r>
              <a:rPr lang="ja-JP" altLang="en-US" sz="1600" u="sng" dirty="0" smtClean="0">
                <a:latin typeface="Century" panose="02040604050505020304" pitchFamily="18" charset="0"/>
              </a:rPr>
              <a:t>が</a:t>
            </a:r>
            <a:r>
              <a:rPr lang="ja-JP" altLang="en-US" sz="1600" u="sng" dirty="0" smtClean="0">
                <a:solidFill>
                  <a:srgbClr val="FF0000"/>
                </a:solidFill>
                <a:latin typeface="Century" panose="02040604050505020304" pitchFamily="18" charset="0"/>
              </a:rPr>
              <a:t>多い</a:t>
            </a:r>
            <a:r>
              <a:rPr lang="ja-JP" altLang="en-US" sz="1600" u="sng" dirty="0" smtClean="0">
                <a:latin typeface="Century" panose="02040604050505020304" pitchFamily="18" charset="0"/>
              </a:rPr>
              <a:t>と</a:t>
            </a:r>
            <a:r>
              <a:rPr lang="ja-JP" altLang="en-US" sz="1600" u="sng" dirty="0">
                <a:latin typeface="Century" panose="02040604050505020304" pitchFamily="18" charset="0"/>
              </a:rPr>
              <a:t>原単位</a:t>
            </a:r>
            <a:r>
              <a:rPr lang="ja-JP" altLang="en-US" sz="1600" u="sng" dirty="0" smtClean="0">
                <a:latin typeface="Century" panose="02040604050505020304" pitchFamily="18" charset="0"/>
              </a:rPr>
              <a:t>が</a:t>
            </a:r>
            <a:r>
              <a:rPr lang="ja-JP" altLang="en-US" sz="1600" u="sng" dirty="0" smtClean="0">
                <a:solidFill>
                  <a:srgbClr val="FF0000"/>
                </a:solidFill>
                <a:latin typeface="Century" panose="02040604050505020304" pitchFamily="18" charset="0"/>
              </a:rPr>
              <a:t>下がる</a:t>
            </a:r>
            <a:endParaRPr lang="en-US" altLang="ja-JP" sz="1600" u="sng" dirty="0">
              <a:solidFill>
                <a:srgbClr val="FF0000"/>
              </a:solidFill>
              <a:latin typeface="Century" panose="02040604050505020304" pitchFamily="18" charset="0"/>
            </a:endParaRPr>
          </a:p>
        </p:txBody>
      </p:sp>
      <p:sp>
        <p:nvSpPr>
          <p:cNvPr id="11" name="テキスト ボックス 10">
            <a:extLst>
              <a:ext uri="{FF2B5EF4-FFF2-40B4-BE49-F238E27FC236}">
                <a16:creationId xmlns:a16="http://schemas.microsoft.com/office/drawing/2014/main" id="{77334B27-9685-E2FA-1468-99750856A8D7}"/>
              </a:ext>
            </a:extLst>
          </p:cNvPr>
          <p:cNvSpPr txBox="1"/>
          <p:nvPr/>
        </p:nvSpPr>
        <p:spPr>
          <a:xfrm>
            <a:off x="681416" y="3540418"/>
            <a:ext cx="7974924" cy="2052870"/>
          </a:xfrm>
          <a:prstGeom prst="rect">
            <a:avLst/>
          </a:prstGeom>
          <a:noFill/>
        </p:spPr>
        <p:txBody>
          <a:bodyPr wrap="square" rtlCol="0">
            <a:spAutoFit/>
          </a:bodyPr>
          <a:lstStyle/>
          <a:p>
            <a:pPr>
              <a:lnSpc>
                <a:spcPct val="130000"/>
              </a:lnSpc>
            </a:pPr>
            <a:r>
              <a:rPr lang="ja-JP" altLang="en-US" sz="1600" dirty="0" smtClean="0">
                <a:latin typeface="Century" panose="02040604050505020304" pitchFamily="18" charset="0"/>
              </a:rPr>
              <a:t>例として、原単位</a:t>
            </a:r>
            <a:r>
              <a:rPr lang="ja-JP" altLang="en-US" sz="1600" dirty="0">
                <a:latin typeface="Century" panose="02040604050505020304" pitchFamily="18" charset="0"/>
              </a:rPr>
              <a:t>の</a:t>
            </a:r>
            <a:r>
              <a:rPr lang="ja-JP" altLang="en-US" sz="1600" dirty="0" smtClean="0">
                <a:latin typeface="Century" panose="02040604050505020304" pitchFamily="18" charset="0"/>
              </a:rPr>
              <a:t>評価が「</a:t>
            </a:r>
            <a:r>
              <a:rPr lang="en-US" altLang="ja-JP" sz="1600" dirty="0" smtClean="0">
                <a:latin typeface="Century" panose="02040604050505020304" pitchFamily="18" charset="0"/>
              </a:rPr>
              <a:t>A</a:t>
            </a:r>
            <a:r>
              <a:rPr lang="ja-JP" altLang="en-US" sz="1600" dirty="0" smtClean="0">
                <a:latin typeface="Century" panose="02040604050505020304" pitchFamily="18" charset="0"/>
              </a:rPr>
              <a:t>」である一方で、使用量の評価が「</a:t>
            </a:r>
            <a:r>
              <a:rPr lang="en-US" altLang="ja-JP" sz="1600" dirty="0" smtClean="0">
                <a:latin typeface="Century" panose="02040604050505020304" pitchFamily="18" charset="0"/>
              </a:rPr>
              <a:t>B</a:t>
            </a:r>
            <a:r>
              <a:rPr lang="ja-JP" altLang="en-US" sz="1600" dirty="0" smtClean="0">
                <a:latin typeface="Century" panose="02040604050505020304" pitchFamily="18" charset="0"/>
              </a:rPr>
              <a:t>」である場合は、</a:t>
            </a:r>
            <a:endParaRPr lang="en-US" altLang="ja-JP" sz="1600" dirty="0" smtClean="0">
              <a:latin typeface="Century" panose="02040604050505020304" pitchFamily="18" charset="0"/>
            </a:endParaRPr>
          </a:p>
          <a:p>
            <a:pPr>
              <a:lnSpc>
                <a:spcPct val="130000"/>
              </a:lnSpc>
            </a:pPr>
            <a:r>
              <a:rPr lang="ja-JP" altLang="en-US" sz="1600" dirty="0" smtClean="0">
                <a:latin typeface="Century" panose="02040604050505020304" pitchFamily="18" charset="0"/>
              </a:rPr>
              <a:t>　● 原単位 ： 流入水量が増えた為、原単位がさがり評価基準を達成</a:t>
            </a:r>
            <a:endParaRPr lang="en-US" altLang="ja-JP" sz="1600" dirty="0" smtClean="0">
              <a:latin typeface="Century" panose="02040604050505020304" pitchFamily="18" charset="0"/>
            </a:endParaRPr>
          </a:p>
          <a:p>
            <a:pPr>
              <a:lnSpc>
                <a:spcPct val="130000"/>
              </a:lnSpc>
            </a:pPr>
            <a:r>
              <a:rPr lang="ja-JP" altLang="en-US" sz="1600" dirty="0" smtClean="0">
                <a:latin typeface="Century" panose="02040604050505020304" pitchFamily="18" charset="0"/>
              </a:rPr>
              <a:t>　● 使用量 ： 流入水量が増え、使用量が増加</a:t>
            </a:r>
            <a:endParaRPr lang="en-US" altLang="ja-JP" sz="1600" dirty="0" smtClean="0">
              <a:latin typeface="Century" panose="02040604050505020304" pitchFamily="18" charset="0"/>
            </a:endParaRPr>
          </a:p>
          <a:p>
            <a:pPr>
              <a:lnSpc>
                <a:spcPct val="130000"/>
              </a:lnSpc>
            </a:pPr>
            <a:r>
              <a:rPr lang="ja-JP" altLang="en-US" sz="1600" dirty="0">
                <a:latin typeface="Century" panose="02040604050505020304" pitchFamily="18" charset="0"/>
              </a:rPr>
              <a:t>　</a:t>
            </a:r>
            <a:r>
              <a:rPr lang="ja-JP" altLang="en-US" sz="1600" dirty="0" smtClean="0">
                <a:latin typeface="Century" panose="02040604050505020304" pitchFamily="18" charset="0"/>
              </a:rPr>
              <a:t>⇒使用量は、</a:t>
            </a:r>
            <a:r>
              <a:rPr lang="en-US" altLang="ja-JP" sz="1600" dirty="0" smtClean="0">
                <a:latin typeface="Century" panose="02040604050505020304" pitchFamily="18" charset="0"/>
              </a:rPr>
              <a:t>H29 </a:t>
            </a:r>
            <a:r>
              <a:rPr lang="ja-JP" altLang="en-US" sz="1600" dirty="0" err="1" smtClean="0">
                <a:latin typeface="Century" panose="02040604050505020304" pitchFamily="18" charset="0"/>
              </a:rPr>
              <a:t>、</a:t>
            </a:r>
            <a:r>
              <a:rPr lang="en-US" altLang="ja-JP" sz="1600" dirty="0" smtClean="0">
                <a:latin typeface="Century" panose="02040604050505020304" pitchFamily="18" charset="0"/>
              </a:rPr>
              <a:t>H30 </a:t>
            </a:r>
            <a:r>
              <a:rPr lang="ja-JP" altLang="en-US" sz="1600" dirty="0" err="1" smtClean="0">
                <a:latin typeface="Century" panose="02040604050505020304" pitchFamily="18" charset="0"/>
              </a:rPr>
              <a:t>、</a:t>
            </a:r>
            <a:r>
              <a:rPr lang="en-US" altLang="ja-JP" sz="1600" dirty="0" smtClean="0">
                <a:latin typeface="Century" panose="02040604050505020304" pitchFamily="18" charset="0"/>
              </a:rPr>
              <a:t>R1</a:t>
            </a:r>
            <a:r>
              <a:rPr lang="ja-JP" altLang="en-US" sz="1600" dirty="0" smtClean="0">
                <a:latin typeface="Century" panose="02040604050505020304" pitchFamily="18" charset="0"/>
              </a:rPr>
              <a:t>年度の３年の使用量の平均値で年間予測値を設定しており、</a:t>
            </a:r>
            <a:endParaRPr lang="en-US" altLang="ja-JP" sz="1600" dirty="0" smtClean="0">
              <a:latin typeface="Century" panose="02040604050505020304" pitchFamily="18" charset="0"/>
            </a:endParaRPr>
          </a:p>
          <a:p>
            <a:pPr>
              <a:lnSpc>
                <a:spcPct val="130000"/>
              </a:lnSpc>
            </a:pPr>
            <a:r>
              <a:rPr lang="ja-JP" altLang="en-US" sz="1600" dirty="0">
                <a:latin typeface="Century" panose="02040604050505020304" pitchFamily="18" charset="0"/>
              </a:rPr>
              <a:t>　</a:t>
            </a:r>
            <a:r>
              <a:rPr lang="ja-JP" altLang="en-US" sz="1600" dirty="0" smtClean="0">
                <a:latin typeface="Century" panose="02040604050505020304" pitchFamily="18" charset="0"/>
              </a:rPr>
              <a:t>　 超過した評価月の値を入れ替えると年間予測値が超過することになる為、超過見込みとなる。</a:t>
            </a:r>
            <a:endParaRPr lang="en-US" altLang="ja-JP" sz="2400" dirty="0" smtClean="0">
              <a:latin typeface="Century" panose="02040604050505020304" pitchFamily="18" charset="0"/>
            </a:endParaRPr>
          </a:p>
          <a:p>
            <a:pPr>
              <a:lnSpc>
                <a:spcPct val="130000"/>
              </a:lnSpc>
            </a:pPr>
            <a:endParaRPr lang="en-US" altLang="ja-JP" dirty="0" smtClean="0">
              <a:latin typeface="Century" panose="02040604050505020304" pitchFamily="18" charset="0"/>
            </a:endParaRP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5112" y="5187501"/>
            <a:ext cx="5987734" cy="1640565"/>
          </a:xfrm>
          <a:prstGeom prst="rect">
            <a:avLst/>
          </a:prstGeom>
        </p:spPr>
      </p:pic>
      <p:sp>
        <p:nvSpPr>
          <p:cNvPr id="13" name="角丸四角形 12"/>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2406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27</a:t>
            </a:fld>
            <a:endParaRPr kumimoji="1" lang="ja-JP" altLang="en-US"/>
          </a:p>
        </p:txBody>
      </p:sp>
      <p:sp>
        <p:nvSpPr>
          <p:cNvPr id="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56001"/>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モニタリング評価基準の設定方法</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77334B27-9685-E2FA-1468-99750856A8D7}"/>
              </a:ext>
            </a:extLst>
          </p:cNvPr>
          <p:cNvSpPr txBox="1"/>
          <p:nvPr/>
        </p:nvSpPr>
        <p:spPr>
          <a:xfrm>
            <a:off x="420158" y="1202307"/>
            <a:ext cx="4713545" cy="452432"/>
          </a:xfrm>
          <a:prstGeom prst="rect">
            <a:avLst/>
          </a:prstGeom>
          <a:noFill/>
        </p:spPr>
        <p:txBody>
          <a:bodyPr wrap="square" rtlCol="0">
            <a:spAutoFit/>
          </a:bodyPr>
          <a:lstStyle/>
          <a:p>
            <a:pPr>
              <a:lnSpc>
                <a:spcPct val="130000"/>
              </a:lnSpc>
            </a:pPr>
            <a:r>
              <a:rPr lang="en-US" altLang="ja-JP" b="1" dirty="0" smtClean="0">
                <a:latin typeface="Century" panose="02040604050505020304" pitchFamily="18" charset="0"/>
              </a:rPr>
              <a:t>【</a:t>
            </a:r>
            <a:r>
              <a:rPr lang="ja-JP" altLang="en-US" b="1" dirty="0" smtClean="0">
                <a:latin typeface="Century" panose="02040604050505020304" pitchFamily="18" charset="0"/>
              </a:rPr>
              <a:t>参考</a:t>
            </a:r>
            <a:r>
              <a:rPr lang="en-US" altLang="ja-JP" b="1" dirty="0" smtClean="0">
                <a:latin typeface="Century" panose="02040604050505020304" pitchFamily="18" charset="0"/>
              </a:rPr>
              <a:t>】</a:t>
            </a:r>
            <a:r>
              <a:rPr lang="ja-JP" altLang="en-US" b="1" dirty="0" smtClean="0">
                <a:latin typeface="Century" panose="02040604050505020304" pitchFamily="18" charset="0"/>
              </a:rPr>
              <a:t>ユーティリティ評価基準の設定、評価例</a:t>
            </a:r>
            <a:endParaRPr lang="en-US" altLang="ja-JP" b="1" dirty="0">
              <a:latin typeface="Century" panose="02040604050505020304" pitchFamily="18" charset="0"/>
            </a:endParaRPr>
          </a:p>
        </p:txBody>
      </p:sp>
      <p:sp>
        <p:nvSpPr>
          <p:cNvPr id="8" name="テキスト ボックス 7">
            <a:extLst>
              <a:ext uri="{FF2B5EF4-FFF2-40B4-BE49-F238E27FC236}">
                <a16:creationId xmlns:a16="http://schemas.microsoft.com/office/drawing/2014/main" id="{77334B27-9685-E2FA-1468-99750856A8D7}"/>
              </a:ext>
            </a:extLst>
          </p:cNvPr>
          <p:cNvSpPr txBox="1"/>
          <p:nvPr/>
        </p:nvSpPr>
        <p:spPr>
          <a:xfrm>
            <a:off x="681416" y="1584785"/>
            <a:ext cx="6995734" cy="376000"/>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sz="1600" b="1" dirty="0" smtClean="0">
                <a:latin typeface="Century" panose="02040604050505020304" pitchFamily="18" charset="0"/>
              </a:rPr>
              <a:t>津守下水処理場における次</a:t>
            </a:r>
            <a:r>
              <a:rPr lang="ja-JP" altLang="en-US" sz="1600" b="1" dirty="0">
                <a:latin typeface="Century" panose="02040604050505020304" pitchFamily="18" charset="0"/>
              </a:rPr>
              <a:t>亜塩素酸ナトリウム使</a:t>
            </a:r>
            <a:r>
              <a:rPr lang="ja-JP" altLang="en-US" sz="1600" b="1" dirty="0" smtClean="0">
                <a:latin typeface="Century" panose="02040604050505020304" pitchFamily="18" charset="0"/>
              </a:rPr>
              <a:t>用量及び原単位</a:t>
            </a:r>
            <a:endParaRPr lang="en-US" altLang="ja-JP" sz="1600" b="1" dirty="0" smtClean="0">
              <a:latin typeface="Century" panose="02040604050505020304" pitchFamily="18" charset="0"/>
            </a:endParaRPr>
          </a:p>
        </p:txBody>
      </p:sp>
      <p:sp>
        <p:nvSpPr>
          <p:cNvPr id="13" name="角丸四角形 12"/>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244079672"/>
              </p:ext>
            </p:extLst>
          </p:nvPr>
        </p:nvGraphicFramePr>
        <p:xfrm>
          <a:off x="682857" y="2275409"/>
          <a:ext cx="8901692" cy="1498360"/>
        </p:xfrm>
        <a:graphic>
          <a:graphicData uri="http://schemas.openxmlformats.org/drawingml/2006/table">
            <a:tbl>
              <a:tblPr firstRow="1" bandRow="1">
                <a:tableStyleId>{7DF18680-E054-41AD-8BC1-D1AEF772440D}</a:tableStyleId>
              </a:tblPr>
              <a:tblGrid>
                <a:gridCol w="1147383">
                  <a:extLst>
                    <a:ext uri="{9D8B030D-6E8A-4147-A177-3AD203B41FA5}">
                      <a16:colId xmlns:a16="http://schemas.microsoft.com/office/drawing/2014/main" val="2574471701"/>
                    </a:ext>
                  </a:extLst>
                </a:gridCol>
                <a:gridCol w="1289447">
                  <a:extLst>
                    <a:ext uri="{9D8B030D-6E8A-4147-A177-3AD203B41FA5}">
                      <a16:colId xmlns:a16="http://schemas.microsoft.com/office/drawing/2014/main" val="3056356421"/>
                    </a:ext>
                  </a:extLst>
                </a:gridCol>
                <a:gridCol w="1330341">
                  <a:extLst>
                    <a:ext uri="{9D8B030D-6E8A-4147-A177-3AD203B41FA5}">
                      <a16:colId xmlns:a16="http://schemas.microsoft.com/office/drawing/2014/main" val="3164474369"/>
                    </a:ext>
                  </a:extLst>
                </a:gridCol>
                <a:gridCol w="1330341">
                  <a:extLst>
                    <a:ext uri="{9D8B030D-6E8A-4147-A177-3AD203B41FA5}">
                      <a16:colId xmlns:a16="http://schemas.microsoft.com/office/drawing/2014/main" val="4117702368"/>
                    </a:ext>
                  </a:extLst>
                </a:gridCol>
                <a:gridCol w="1330341">
                  <a:extLst>
                    <a:ext uri="{9D8B030D-6E8A-4147-A177-3AD203B41FA5}">
                      <a16:colId xmlns:a16="http://schemas.microsoft.com/office/drawing/2014/main" val="2185430912"/>
                    </a:ext>
                  </a:extLst>
                </a:gridCol>
                <a:gridCol w="1330341">
                  <a:extLst>
                    <a:ext uri="{9D8B030D-6E8A-4147-A177-3AD203B41FA5}">
                      <a16:colId xmlns:a16="http://schemas.microsoft.com/office/drawing/2014/main" val="2589922534"/>
                    </a:ext>
                  </a:extLst>
                </a:gridCol>
                <a:gridCol w="1143498">
                  <a:extLst>
                    <a:ext uri="{9D8B030D-6E8A-4147-A177-3AD203B41FA5}">
                      <a16:colId xmlns:a16="http://schemas.microsoft.com/office/drawing/2014/main" val="3879266896"/>
                    </a:ext>
                  </a:extLst>
                </a:gridCol>
              </a:tblGrid>
              <a:tr h="370840">
                <a:tc gridSpan="2">
                  <a:txBody>
                    <a:bodyPr/>
                    <a:lstStyle/>
                    <a:p>
                      <a:endParaRPr kumimoji="1" lang="ja-JP" altLang="en-US" sz="1400" dirty="0"/>
                    </a:p>
                  </a:txBody>
                  <a:tcPr/>
                </a:tc>
                <a:tc hMerge="1">
                  <a:txBody>
                    <a:bodyPr/>
                    <a:lstStyle/>
                    <a:p>
                      <a:endParaRPr kumimoji="1" lang="ja-JP" altLang="en-US" sz="1400" dirty="0"/>
                    </a:p>
                  </a:txBody>
                  <a:tcPr/>
                </a:tc>
                <a:tc>
                  <a:txBody>
                    <a:bodyPr/>
                    <a:lstStyle/>
                    <a:p>
                      <a:pPr algn="ctr"/>
                      <a:r>
                        <a:rPr kumimoji="1" lang="ja-JP" altLang="en-US" sz="1400" dirty="0" smtClean="0"/>
                        <a:t>平成</a:t>
                      </a:r>
                      <a:r>
                        <a:rPr kumimoji="1" lang="en-US" altLang="ja-JP" sz="1400" dirty="0" smtClean="0"/>
                        <a:t>29</a:t>
                      </a:r>
                      <a:r>
                        <a:rPr kumimoji="1" lang="ja-JP" altLang="en-US" sz="1400" dirty="0" smtClean="0"/>
                        <a:t>年度</a:t>
                      </a:r>
                      <a:endParaRPr kumimoji="1" lang="ja-JP" altLang="en-US" sz="1400" dirty="0"/>
                    </a:p>
                  </a:txBody>
                  <a:tcPr anchor="ctr"/>
                </a:tc>
                <a:tc>
                  <a:txBody>
                    <a:bodyPr/>
                    <a:lstStyle/>
                    <a:p>
                      <a:pPr algn="ctr"/>
                      <a:r>
                        <a:rPr kumimoji="1" lang="ja-JP" altLang="en-US" sz="1400" dirty="0" smtClean="0"/>
                        <a:t>平成</a:t>
                      </a:r>
                      <a:r>
                        <a:rPr kumimoji="1" lang="en-US" altLang="ja-JP" sz="1400" dirty="0" smtClean="0"/>
                        <a:t>30</a:t>
                      </a:r>
                      <a:r>
                        <a:rPr kumimoji="1" lang="ja-JP" altLang="en-US" sz="1400" dirty="0" smtClean="0"/>
                        <a:t>年度</a:t>
                      </a:r>
                      <a:endParaRPr kumimoji="1" lang="ja-JP" altLang="en-US" sz="1400" dirty="0"/>
                    </a:p>
                  </a:txBody>
                  <a:tcPr anchor="ctr"/>
                </a:tc>
                <a:tc>
                  <a:txBody>
                    <a:bodyPr/>
                    <a:lstStyle/>
                    <a:p>
                      <a:pPr algn="ctr"/>
                      <a:r>
                        <a:rPr kumimoji="1" lang="ja-JP" altLang="en-US" sz="1400" dirty="0" smtClean="0"/>
                        <a:t>令和元年度</a:t>
                      </a:r>
                      <a:endParaRPr kumimoji="1" lang="ja-JP" altLang="en-US" sz="1400" dirty="0"/>
                    </a:p>
                  </a:txBody>
                  <a:tcPr anchor="ctr">
                    <a:lnR w="76200" cap="flat" cmpd="sng" algn="ctr">
                      <a:solidFill>
                        <a:schemeClr val="bg1"/>
                      </a:solidFill>
                      <a:prstDash val="solid"/>
                      <a:round/>
                      <a:headEnd type="none" w="med" len="med"/>
                      <a:tailEnd type="none" w="med" len="med"/>
                    </a:lnR>
                  </a:tcPr>
                </a:tc>
                <a:tc>
                  <a:txBody>
                    <a:bodyPr/>
                    <a:lstStyle/>
                    <a:p>
                      <a:pPr algn="ctr"/>
                      <a:r>
                        <a:rPr kumimoji="1" lang="ja-JP" altLang="en-US" sz="1400" dirty="0" smtClean="0">
                          <a:solidFill>
                            <a:schemeClr val="accent4">
                              <a:lumMod val="60000"/>
                              <a:lumOff val="40000"/>
                            </a:schemeClr>
                          </a:solidFill>
                        </a:rPr>
                        <a:t>平均値</a:t>
                      </a:r>
                      <a:endParaRPr kumimoji="1" lang="en-US" altLang="ja-JP" sz="1400" dirty="0" smtClean="0">
                        <a:solidFill>
                          <a:schemeClr val="accent4">
                            <a:lumMod val="60000"/>
                            <a:lumOff val="40000"/>
                          </a:schemeClr>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algn="ctr"/>
                      <a:r>
                        <a:rPr kumimoji="1" lang="ja-JP" altLang="en-US" sz="1400" dirty="0" smtClean="0">
                          <a:solidFill>
                            <a:schemeClr val="accent4">
                              <a:lumMod val="60000"/>
                              <a:lumOff val="40000"/>
                            </a:schemeClr>
                          </a:solidFill>
                        </a:rPr>
                        <a:t>原単位</a:t>
                      </a:r>
                      <a:endParaRPr kumimoji="1" lang="en-US" altLang="ja-JP" sz="1400" dirty="0" smtClean="0">
                        <a:solidFill>
                          <a:schemeClr val="accent4">
                            <a:lumMod val="60000"/>
                            <a:lumOff val="40000"/>
                          </a:schemeClr>
                        </a:solidFill>
                      </a:endParaRPr>
                    </a:p>
                  </a:txBody>
                  <a:tcPr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21456556"/>
                  </a:ext>
                </a:extLst>
              </a:tr>
              <a:tr h="396000">
                <a:tc rowSpan="2">
                  <a:txBody>
                    <a:bodyPr/>
                    <a:lstStyle/>
                    <a:p>
                      <a:pPr algn="ctr"/>
                      <a:r>
                        <a:rPr kumimoji="1" lang="ja-JP" altLang="en-US" sz="1400" dirty="0" smtClean="0"/>
                        <a:t>津守</a:t>
                      </a:r>
                      <a:endParaRPr kumimoji="1" lang="en-US" altLang="ja-JP" sz="1400" dirty="0" smtClean="0"/>
                    </a:p>
                    <a:p>
                      <a:pPr algn="ctr"/>
                      <a:r>
                        <a:rPr kumimoji="1" lang="ja-JP" altLang="en-US" sz="1400" dirty="0" smtClean="0"/>
                        <a:t>下水処理場</a:t>
                      </a:r>
                      <a:endParaRPr kumimoji="1" lang="ja-JP" altLang="en-US" sz="1400" dirty="0"/>
                    </a:p>
                  </a:txBody>
                  <a:tcPr anchor="ctr"/>
                </a:tc>
                <a:tc>
                  <a:txBody>
                    <a:bodyPr/>
                    <a:lstStyle/>
                    <a:p>
                      <a:pPr algn="ctr"/>
                      <a:r>
                        <a:rPr kumimoji="1" lang="ja-JP" altLang="en-US" sz="1400" dirty="0" smtClean="0"/>
                        <a:t>処理水量</a:t>
                      </a:r>
                      <a:endParaRPr kumimoji="1" lang="ja-JP" altLang="en-US" sz="1400" dirty="0"/>
                    </a:p>
                  </a:txBody>
                  <a:tcPr anchor="ctr"/>
                </a:tc>
                <a:tc>
                  <a:txBody>
                    <a:bodyPr/>
                    <a:lstStyle/>
                    <a:p>
                      <a:pPr algn="ctr"/>
                      <a:r>
                        <a:rPr kumimoji="1" lang="en-US" altLang="ja-JP" sz="1400" dirty="0" smtClean="0"/>
                        <a:t>82,392,107m</a:t>
                      </a:r>
                      <a:r>
                        <a:rPr kumimoji="1" lang="en-US" altLang="ja-JP" sz="1400" baseline="30000" dirty="0" smtClean="0"/>
                        <a:t>3</a:t>
                      </a:r>
                      <a:endParaRPr kumimoji="1" lang="ja-JP" altLang="en-US" sz="1400" baseline="30000" dirty="0"/>
                    </a:p>
                  </a:txBody>
                  <a:tcPr anchor="ctr"/>
                </a:tc>
                <a:tc>
                  <a:txBody>
                    <a:bodyPr/>
                    <a:lstStyle/>
                    <a:p>
                      <a:pPr algn="ctr"/>
                      <a:r>
                        <a:rPr kumimoji="1" lang="en-US" altLang="ja-JP" sz="1400" dirty="0" smtClean="0"/>
                        <a:t>84,073,271m</a:t>
                      </a:r>
                      <a:r>
                        <a:rPr kumimoji="1" lang="en-US" altLang="ja-JP" sz="1400" baseline="30000" dirty="0" smtClean="0"/>
                        <a:t>3</a:t>
                      </a:r>
                      <a:endParaRPr kumimoji="1" lang="ja-JP" altLang="en-US" sz="1400" baseline="30000" dirty="0"/>
                    </a:p>
                  </a:txBody>
                  <a:tcPr anchor="ctr"/>
                </a:tc>
                <a:tc>
                  <a:txBody>
                    <a:bodyPr/>
                    <a:lstStyle/>
                    <a:p>
                      <a:pPr algn="ctr"/>
                      <a:r>
                        <a:rPr kumimoji="1" lang="en-US" altLang="ja-JP" sz="1400" dirty="0" smtClean="0"/>
                        <a:t>81,805,571m</a:t>
                      </a:r>
                      <a:r>
                        <a:rPr kumimoji="1" lang="en-US" altLang="ja-JP" sz="1400" baseline="30000" dirty="0" smtClean="0"/>
                        <a:t>3</a:t>
                      </a:r>
                      <a:endParaRPr kumimoji="1" lang="ja-JP" altLang="en-US" sz="1400" baseline="30000" dirty="0"/>
                    </a:p>
                  </a:txBody>
                  <a:tcPr anchor="ctr">
                    <a:lnR w="76200" cap="flat" cmpd="sng" algn="ctr">
                      <a:solidFill>
                        <a:schemeClr val="bg1"/>
                      </a:solidFill>
                      <a:prstDash val="solid"/>
                      <a:round/>
                      <a:headEnd type="none" w="med" len="med"/>
                      <a:tailEnd type="none" w="med" len="med"/>
                    </a:lnR>
                  </a:tcPr>
                </a:tc>
                <a:tc>
                  <a:txBody>
                    <a:bodyPr/>
                    <a:lstStyle/>
                    <a:p>
                      <a:pPr algn="ctr"/>
                      <a:r>
                        <a:rPr kumimoji="1" lang="en-US" altLang="ja-JP" sz="1400" dirty="0" smtClean="0"/>
                        <a:t>82,756,983m</a:t>
                      </a:r>
                      <a:r>
                        <a:rPr kumimoji="1" lang="en-US" altLang="ja-JP" sz="1400" baseline="30000" dirty="0" smtClean="0"/>
                        <a:t>3</a:t>
                      </a:r>
                      <a:endParaRPr kumimoji="1" lang="ja-JP" altLang="en-US" sz="1400" baseline="30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rowSpan="2">
                  <a:txBody>
                    <a:bodyPr/>
                    <a:lstStyle/>
                    <a:p>
                      <a:pPr algn="ctr"/>
                      <a:r>
                        <a:rPr kumimoji="1" lang="en-US" altLang="ja-JP" sz="1400" u="sng" baseline="0" dirty="0" smtClean="0">
                          <a:solidFill>
                            <a:srgbClr val="0000CC"/>
                          </a:solidFill>
                        </a:rPr>
                        <a:t>0.014kg/m</a:t>
                      </a:r>
                      <a:r>
                        <a:rPr kumimoji="1" lang="en-US" altLang="ja-JP" sz="1400" u="sng" baseline="30000" dirty="0" smtClean="0">
                          <a:solidFill>
                            <a:srgbClr val="0000CC"/>
                          </a:solidFill>
                        </a:rPr>
                        <a:t>3</a:t>
                      </a:r>
                      <a:endParaRPr kumimoji="1" lang="ja-JP" altLang="en-US" sz="1400" u="sng" baseline="30000" dirty="0">
                        <a:solidFill>
                          <a:srgbClr val="0000CC"/>
                        </a:solidFill>
                      </a:endParaRPr>
                    </a:p>
                  </a:txBody>
                  <a:tcPr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83204563"/>
                  </a:ext>
                </a:extLst>
              </a:tr>
              <a:tr h="370840">
                <a:tc vMerge="1">
                  <a:txBody>
                    <a:bodyPr/>
                    <a:lstStyle/>
                    <a:p>
                      <a:endParaRPr kumimoji="1" lang="ja-JP" altLang="en-US" sz="1400" dirty="0"/>
                    </a:p>
                  </a:txBody>
                  <a:tcPr/>
                </a:tc>
                <a:tc>
                  <a:txBody>
                    <a:bodyPr/>
                    <a:lstStyle/>
                    <a:p>
                      <a:pPr algn="ctr"/>
                      <a:r>
                        <a:rPr kumimoji="1" lang="ja-JP" altLang="en-US" sz="1400" dirty="0" smtClean="0"/>
                        <a:t>次亜塩素酸</a:t>
                      </a:r>
                      <a:endParaRPr kumimoji="1" lang="en-US" altLang="ja-JP" sz="1400" dirty="0" smtClean="0"/>
                    </a:p>
                    <a:p>
                      <a:pPr algn="ctr"/>
                      <a:r>
                        <a:rPr kumimoji="1" lang="ja-JP" altLang="en-US" sz="1400" dirty="0" smtClean="0"/>
                        <a:t>ナトリウム</a:t>
                      </a:r>
                      <a:endParaRPr kumimoji="1" lang="en-US" altLang="ja-JP" sz="1400" dirty="0" smtClean="0"/>
                    </a:p>
                    <a:p>
                      <a:pPr algn="ctr"/>
                      <a:r>
                        <a:rPr kumimoji="1" lang="ja-JP" altLang="en-US" sz="1400" dirty="0" smtClean="0"/>
                        <a:t>使用量</a:t>
                      </a:r>
                      <a:endParaRPr kumimoji="1" lang="ja-JP" altLang="en-US" sz="1400" dirty="0"/>
                    </a:p>
                  </a:txBody>
                  <a:tcPr anchor="ctr"/>
                </a:tc>
                <a:tc>
                  <a:txBody>
                    <a:bodyPr/>
                    <a:lstStyle/>
                    <a:p>
                      <a:pPr algn="ctr"/>
                      <a:r>
                        <a:rPr kumimoji="1" lang="en-US" altLang="ja-JP" sz="1400" dirty="0" smtClean="0"/>
                        <a:t>1,158,180kg</a:t>
                      </a:r>
                      <a:endParaRPr kumimoji="1" lang="ja-JP" altLang="en-US" sz="1400" dirty="0"/>
                    </a:p>
                  </a:txBody>
                  <a:tcPr anchor="ctr"/>
                </a:tc>
                <a:tc>
                  <a:txBody>
                    <a:bodyPr/>
                    <a:lstStyle/>
                    <a:p>
                      <a:pPr algn="ctr"/>
                      <a:r>
                        <a:rPr kumimoji="1" lang="en-US" altLang="ja-JP" sz="1400" dirty="0" smtClean="0"/>
                        <a:t>1,267,360kg</a:t>
                      </a:r>
                      <a:endParaRPr kumimoji="1" lang="ja-JP" altLang="en-US" sz="1400" dirty="0"/>
                    </a:p>
                  </a:txBody>
                  <a:tcPr anchor="ctr"/>
                </a:tc>
                <a:tc>
                  <a:txBody>
                    <a:bodyPr/>
                    <a:lstStyle/>
                    <a:p>
                      <a:pPr algn="ctr"/>
                      <a:r>
                        <a:rPr kumimoji="1" lang="en-US" altLang="ja-JP" sz="1400" dirty="0" smtClean="0"/>
                        <a:t>1,169,550kg</a:t>
                      </a:r>
                      <a:endParaRPr kumimoji="1" lang="ja-JP" altLang="en-US" sz="1400" dirty="0"/>
                    </a:p>
                  </a:txBody>
                  <a:tcPr anchor="ctr">
                    <a:lnR w="76200" cap="flat" cmpd="sng" algn="ctr">
                      <a:solidFill>
                        <a:schemeClr val="bg1"/>
                      </a:solidFill>
                      <a:prstDash val="solid"/>
                      <a:round/>
                      <a:headEnd type="none" w="med" len="med"/>
                      <a:tailEnd type="none" w="med" len="med"/>
                    </a:lnR>
                  </a:tcPr>
                </a:tc>
                <a:tc>
                  <a:txBody>
                    <a:bodyPr/>
                    <a:lstStyle/>
                    <a:p>
                      <a:pPr algn="ctr"/>
                      <a:r>
                        <a:rPr kumimoji="1" lang="en-US" altLang="ja-JP" sz="1400" b="0" u="sng" dirty="0" smtClean="0">
                          <a:solidFill>
                            <a:srgbClr val="0000CC"/>
                          </a:solidFill>
                        </a:rPr>
                        <a:t>1,198,363kg</a:t>
                      </a:r>
                      <a:endParaRPr kumimoji="1" lang="ja-JP" altLang="en-US" sz="1400" b="0" u="sng" dirty="0">
                        <a:solidFill>
                          <a:srgbClr val="0000CC"/>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vMerge="1">
                  <a:txBody>
                    <a:bodyPr/>
                    <a:lstStyle/>
                    <a:p>
                      <a:pPr algn="ctr"/>
                      <a:endParaRPr kumimoji="1" lang="ja-JP" altLang="en-US" sz="1400" dirty="0"/>
                    </a:p>
                  </a:txBody>
                  <a:tcPr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45362564"/>
                  </a:ext>
                </a:extLst>
              </a:tr>
            </a:tbl>
          </a:graphicData>
        </a:graphic>
      </p:graphicFrame>
      <p:sp>
        <p:nvSpPr>
          <p:cNvPr id="14" name="テキスト ボックス 13">
            <a:extLst>
              <a:ext uri="{FF2B5EF4-FFF2-40B4-BE49-F238E27FC236}">
                <a16:creationId xmlns:a16="http://schemas.microsoft.com/office/drawing/2014/main" id="{77334B27-9685-E2FA-1468-99750856A8D7}"/>
              </a:ext>
            </a:extLst>
          </p:cNvPr>
          <p:cNvSpPr txBox="1"/>
          <p:nvPr/>
        </p:nvSpPr>
        <p:spPr>
          <a:xfrm>
            <a:off x="681416" y="1930968"/>
            <a:ext cx="1493645" cy="376000"/>
          </a:xfrm>
          <a:prstGeom prst="rect">
            <a:avLst/>
          </a:prstGeom>
          <a:noFill/>
        </p:spPr>
        <p:txBody>
          <a:bodyPr wrap="square" rtlCol="0">
            <a:spAutoFit/>
          </a:bodyPr>
          <a:lstStyle/>
          <a:p>
            <a:pPr>
              <a:lnSpc>
                <a:spcPct val="130000"/>
              </a:lnSpc>
            </a:pPr>
            <a:r>
              <a:rPr lang="ja-JP" altLang="en-US" sz="1600" b="1" dirty="0" smtClean="0">
                <a:latin typeface="Century" panose="02040604050505020304" pitchFamily="18" charset="0"/>
              </a:rPr>
              <a:t>［設定例］</a:t>
            </a:r>
            <a:endParaRPr lang="en-US" altLang="ja-JP" sz="1600" b="1" dirty="0">
              <a:latin typeface="Century" panose="02040604050505020304" pitchFamily="18" charset="0"/>
            </a:endParaRPr>
          </a:p>
        </p:txBody>
      </p:sp>
      <p:graphicFrame>
        <p:nvGraphicFramePr>
          <p:cNvPr id="15" name="表 14"/>
          <p:cNvGraphicFramePr>
            <a:graphicFrameLocks noGrp="1"/>
          </p:cNvGraphicFramePr>
          <p:nvPr>
            <p:extLst>
              <p:ext uri="{D42A27DB-BD31-4B8C-83A1-F6EECF244321}">
                <p14:modId xmlns:p14="http://schemas.microsoft.com/office/powerpoint/2010/main" val="587343292"/>
              </p:ext>
            </p:extLst>
          </p:nvPr>
        </p:nvGraphicFramePr>
        <p:xfrm>
          <a:off x="690123" y="4177829"/>
          <a:ext cx="8894426" cy="2377200"/>
        </p:xfrm>
        <a:graphic>
          <a:graphicData uri="http://schemas.openxmlformats.org/drawingml/2006/table">
            <a:tbl>
              <a:tblPr firstRow="1" bandRow="1">
                <a:tableStyleId>{93296810-A885-4BE3-A3E7-6D5BEEA58F35}</a:tableStyleId>
              </a:tblPr>
              <a:tblGrid>
                <a:gridCol w="1197977">
                  <a:extLst>
                    <a:ext uri="{9D8B030D-6E8A-4147-A177-3AD203B41FA5}">
                      <a16:colId xmlns:a16="http://schemas.microsoft.com/office/drawing/2014/main" val="3056356421"/>
                    </a:ext>
                  </a:extLst>
                </a:gridCol>
                <a:gridCol w="970513">
                  <a:extLst>
                    <a:ext uri="{9D8B030D-6E8A-4147-A177-3AD203B41FA5}">
                      <a16:colId xmlns:a16="http://schemas.microsoft.com/office/drawing/2014/main" val="3164474369"/>
                    </a:ext>
                  </a:extLst>
                </a:gridCol>
                <a:gridCol w="960848">
                  <a:extLst>
                    <a:ext uri="{9D8B030D-6E8A-4147-A177-3AD203B41FA5}">
                      <a16:colId xmlns:a16="http://schemas.microsoft.com/office/drawing/2014/main" val="4117702368"/>
                    </a:ext>
                  </a:extLst>
                </a:gridCol>
                <a:gridCol w="960848">
                  <a:extLst>
                    <a:ext uri="{9D8B030D-6E8A-4147-A177-3AD203B41FA5}">
                      <a16:colId xmlns:a16="http://schemas.microsoft.com/office/drawing/2014/main" val="2185430912"/>
                    </a:ext>
                  </a:extLst>
                </a:gridCol>
                <a:gridCol w="960848">
                  <a:extLst>
                    <a:ext uri="{9D8B030D-6E8A-4147-A177-3AD203B41FA5}">
                      <a16:colId xmlns:a16="http://schemas.microsoft.com/office/drawing/2014/main" val="347176148"/>
                    </a:ext>
                  </a:extLst>
                </a:gridCol>
                <a:gridCol w="960848">
                  <a:extLst>
                    <a:ext uri="{9D8B030D-6E8A-4147-A177-3AD203B41FA5}">
                      <a16:colId xmlns:a16="http://schemas.microsoft.com/office/drawing/2014/main" val="2876891467"/>
                    </a:ext>
                  </a:extLst>
                </a:gridCol>
                <a:gridCol w="960848">
                  <a:extLst>
                    <a:ext uri="{9D8B030D-6E8A-4147-A177-3AD203B41FA5}">
                      <a16:colId xmlns:a16="http://schemas.microsoft.com/office/drawing/2014/main" val="1175309737"/>
                    </a:ext>
                  </a:extLst>
                </a:gridCol>
                <a:gridCol w="960848">
                  <a:extLst>
                    <a:ext uri="{9D8B030D-6E8A-4147-A177-3AD203B41FA5}">
                      <a16:colId xmlns:a16="http://schemas.microsoft.com/office/drawing/2014/main" val="3931922136"/>
                    </a:ext>
                  </a:extLst>
                </a:gridCol>
                <a:gridCol w="960848">
                  <a:extLst>
                    <a:ext uri="{9D8B030D-6E8A-4147-A177-3AD203B41FA5}">
                      <a16:colId xmlns:a16="http://schemas.microsoft.com/office/drawing/2014/main" val="2379890485"/>
                    </a:ext>
                  </a:extLst>
                </a:gridCol>
              </a:tblGrid>
              <a:tr h="396000">
                <a:tc>
                  <a:txBody>
                    <a:bodyPr/>
                    <a:lstStyle/>
                    <a:p>
                      <a:pPr algn="ctr"/>
                      <a:r>
                        <a:rPr kumimoji="1" lang="ja-JP" altLang="en-US" sz="1000" dirty="0" smtClean="0"/>
                        <a:t>令和</a:t>
                      </a:r>
                      <a:r>
                        <a:rPr kumimoji="1" lang="en-US" altLang="ja-JP" sz="1000" dirty="0" smtClean="0"/>
                        <a:t>4</a:t>
                      </a:r>
                      <a:r>
                        <a:rPr kumimoji="1" lang="ja-JP" altLang="en-US" sz="1000" dirty="0" smtClean="0"/>
                        <a:t>年度</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4</a:t>
                      </a:r>
                      <a:r>
                        <a:rPr kumimoji="1" lang="ja-JP" altLang="en-US" sz="1000" dirty="0" smtClean="0"/>
                        <a:t>月</a:t>
                      </a:r>
                      <a:endParaRPr kumimoji="1" lang="en-US" altLang="ja-JP" sz="1000" baseline="0" dirty="0" smtClean="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5</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6</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7</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8</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9</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endParaRPr kumimoji="1" lang="ja-JP" altLang="en-US" sz="1000" dirty="0">
                        <a:solidFill>
                          <a:schemeClr val="bg1"/>
                        </a:solidFill>
                      </a:endParaRPr>
                    </a:p>
                  </a:txBody>
                  <a:tcPr anchor="ctr">
                    <a:solidFill>
                      <a:schemeClr val="bg1"/>
                    </a:solidFill>
                  </a:tcPr>
                </a:tc>
                <a:tc>
                  <a:txBody>
                    <a:bodyPr/>
                    <a:lstStyle/>
                    <a:p>
                      <a:pPr algn="ctr"/>
                      <a:endParaRPr kumimoji="1" lang="ja-JP" altLang="en-US" sz="1000" dirty="0">
                        <a:solidFill>
                          <a:schemeClr val="bg1"/>
                        </a:solidFill>
                      </a:endParaRPr>
                    </a:p>
                  </a:txBody>
                  <a:tcPr anchor="ctr">
                    <a:solidFill>
                      <a:schemeClr val="bg1"/>
                    </a:solidFill>
                  </a:tcPr>
                </a:tc>
                <a:extLst>
                  <a:ext uri="{0D108BD9-81ED-4DB2-BD59-A6C34878D82A}">
                    <a16:rowId xmlns:a16="http://schemas.microsoft.com/office/drawing/2014/main" val="4221456556"/>
                  </a:ext>
                </a:extLst>
              </a:tr>
              <a:tr h="396240">
                <a:tc>
                  <a:txBody>
                    <a:bodyPr/>
                    <a:lstStyle/>
                    <a:p>
                      <a:pPr algn="ctr"/>
                      <a:r>
                        <a:rPr kumimoji="1" lang="ja-JP" altLang="en-US" sz="1000" dirty="0" smtClean="0"/>
                        <a:t>処理水量</a:t>
                      </a:r>
                      <a:endParaRPr kumimoji="1" lang="en-US" altLang="ja-JP" sz="1000" dirty="0" smtClean="0"/>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7,672,335m</a:t>
                      </a:r>
                      <a:r>
                        <a:rPr kumimoji="1" lang="en-US" altLang="ja-JP" sz="1000" b="0" i="0" u="sng" strike="noStrike" kern="1200" cap="none" spc="0" normalizeH="0" baseline="30000" noProof="0" dirty="0" smtClean="0">
                          <a:ln>
                            <a:noFill/>
                          </a:ln>
                          <a:solidFill>
                            <a:srgbClr val="FF0000"/>
                          </a:solidFill>
                          <a:effectLst/>
                          <a:uLnTx/>
                          <a:uFillTx/>
                          <a:latin typeface="Segoe UI"/>
                          <a:ea typeface="Meiryo UI"/>
                          <a:cs typeface="+mn-cs"/>
                        </a:rPr>
                        <a:t>3</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7,782,861m</a:t>
                      </a:r>
                      <a:r>
                        <a:rPr kumimoji="1" lang="en-US" altLang="ja-JP" sz="1000" b="0" i="0" u="sng" strike="noStrike" kern="1200" cap="none" spc="0" normalizeH="0" baseline="30000" noProof="0" dirty="0" smtClean="0">
                          <a:ln>
                            <a:noFill/>
                          </a:ln>
                          <a:solidFill>
                            <a:srgbClr val="FF0000"/>
                          </a:solidFill>
                          <a:effectLst/>
                          <a:uLnTx/>
                          <a:uFillTx/>
                          <a:latin typeface="Segoe UI"/>
                          <a:ea typeface="Meiryo UI"/>
                          <a:cs typeface="+mn-cs"/>
                        </a:rPr>
                        <a:t>3</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7,673,480m</a:t>
                      </a:r>
                      <a:r>
                        <a:rPr kumimoji="1" lang="en-US" altLang="ja-JP" sz="1000" b="0" i="0" u="sng" strike="noStrike" kern="1200" cap="none" spc="0" normalizeH="0" baseline="30000" noProof="0" dirty="0" smtClean="0">
                          <a:ln>
                            <a:noFill/>
                          </a:ln>
                          <a:solidFill>
                            <a:srgbClr val="FF0000"/>
                          </a:solidFill>
                          <a:effectLst/>
                          <a:uLnTx/>
                          <a:uFillTx/>
                          <a:latin typeface="Segoe UI"/>
                          <a:ea typeface="Meiryo UI"/>
                          <a:cs typeface="+mn-cs"/>
                        </a:rPr>
                        <a:t>3</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8,300,884m</a:t>
                      </a:r>
                      <a:r>
                        <a:rPr kumimoji="1" lang="en-US" altLang="ja-JP" sz="1000" b="0" i="0" u="sng" strike="noStrike" kern="1200" cap="none" spc="0" normalizeH="0" baseline="30000" noProof="0" dirty="0" smtClean="0">
                          <a:ln>
                            <a:noFill/>
                          </a:ln>
                          <a:solidFill>
                            <a:srgbClr val="FF0000"/>
                          </a:solidFill>
                          <a:effectLst/>
                          <a:uLnTx/>
                          <a:uFillTx/>
                          <a:latin typeface="Segoe UI"/>
                          <a:ea typeface="Meiryo UI"/>
                          <a:cs typeface="+mn-cs"/>
                        </a:rPr>
                        <a:t>3</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7,702,478m</a:t>
                      </a:r>
                      <a:r>
                        <a:rPr kumimoji="1" lang="en-US" altLang="ja-JP" sz="1000" b="0" i="0" u="sng" strike="noStrike" kern="1200" cap="none" spc="0" normalizeH="0" baseline="30000" noProof="0" dirty="0" smtClean="0">
                          <a:ln>
                            <a:noFill/>
                          </a:ln>
                          <a:solidFill>
                            <a:srgbClr val="FF0000"/>
                          </a:solidFill>
                          <a:effectLst/>
                          <a:uLnTx/>
                          <a:uFillTx/>
                          <a:latin typeface="Segoe UI"/>
                          <a:ea typeface="Meiryo UI"/>
                          <a:cs typeface="+mn-cs"/>
                        </a:rPr>
                        <a:t>3</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8,039,651m</a:t>
                      </a:r>
                      <a:r>
                        <a:rPr kumimoji="1" lang="en-US" altLang="ja-JP" sz="1000" b="0" i="0" u="sng" strike="noStrike" kern="1200" cap="none" spc="0" normalizeH="0" baseline="30000" noProof="0" dirty="0" smtClean="0">
                          <a:ln>
                            <a:noFill/>
                          </a:ln>
                          <a:solidFill>
                            <a:srgbClr val="FF0000"/>
                          </a:solidFill>
                          <a:effectLst/>
                          <a:uLnTx/>
                          <a:uFillTx/>
                          <a:latin typeface="Segoe UI"/>
                          <a:ea typeface="Meiryo UI"/>
                          <a:cs typeface="+mn-cs"/>
                        </a:rPr>
                        <a:t>3</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000" baseline="30000" dirty="0">
                        <a:solidFill>
                          <a:schemeClr val="bg1"/>
                        </a:solidFill>
                      </a:endParaRPr>
                    </a:p>
                  </a:txBody>
                  <a:tcPr anchor="ctr">
                    <a:solidFill>
                      <a:schemeClr val="bg1"/>
                    </a:solidFill>
                  </a:tcPr>
                </a:tc>
                <a:tc>
                  <a:txBody>
                    <a:bodyPr/>
                    <a:lstStyle/>
                    <a:p>
                      <a:pPr algn="ctr"/>
                      <a:endParaRPr kumimoji="1" lang="ja-JP" altLang="en-US" sz="1000" baseline="30000" dirty="0">
                        <a:solidFill>
                          <a:schemeClr val="bg1"/>
                        </a:solidFill>
                      </a:endParaRPr>
                    </a:p>
                  </a:txBody>
                  <a:tcPr anchor="ctr">
                    <a:solidFill>
                      <a:schemeClr val="bg1"/>
                    </a:solidFill>
                  </a:tcPr>
                </a:tc>
                <a:extLst>
                  <a:ext uri="{0D108BD9-81ED-4DB2-BD59-A6C34878D82A}">
                    <a16:rowId xmlns:a16="http://schemas.microsoft.com/office/drawing/2014/main" val="1883204563"/>
                  </a:ext>
                </a:extLst>
              </a:tr>
              <a:tr h="396240">
                <a:tc>
                  <a:txBody>
                    <a:bodyPr/>
                    <a:lstStyle/>
                    <a:p>
                      <a:pPr algn="ctr"/>
                      <a:r>
                        <a:rPr kumimoji="1" lang="ja-JP" altLang="en-US" sz="1000" dirty="0" smtClean="0"/>
                        <a:t>次亜塩素酸</a:t>
                      </a:r>
                      <a:endParaRPr kumimoji="1" lang="en-US" altLang="ja-JP" sz="1000" dirty="0" smtClean="0"/>
                    </a:p>
                    <a:p>
                      <a:pPr algn="ctr"/>
                      <a:r>
                        <a:rPr kumimoji="1" lang="ja-JP" altLang="en-US" sz="1000" dirty="0" smtClean="0"/>
                        <a:t>ナトリウム使用量</a:t>
                      </a:r>
                      <a:endParaRPr kumimoji="1" lang="ja-JP" alt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120,530kg</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121,540kg</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122,920kg</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131,440kg</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114,790kg</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sng" strike="noStrike" kern="1200" cap="none" spc="0" normalizeH="0" baseline="0" noProof="0" dirty="0" smtClean="0">
                          <a:ln>
                            <a:noFill/>
                          </a:ln>
                          <a:solidFill>
                            <a:srgbClr val="FF0000"/>
                          </a:solidFill>
                          <a:effectLst/>
                          <a:uLnTx/>
                          <a:uFillTx/>
                          <a:latin typeface="Segoe UI"/>
                          <a:ea typeface="Meiryo UI"/>
                          <a:cs typeface="+mn-cs"/>
                        </a:rPr>
                        <a:t>112,330kg</a:t>
                      </a:r>
                      <a:endParaRPr kumimoji="1" lang="ja-JP" altLang="en-US" sz="1000" b="0" i="0" u="sng" strike="noStrike" kern="1200" cap="none" spc="0" normalizeH="0" baseline="30000" noProof="0" dirty="0">
                        <a:ln>
                          <a:noFill/>
                        </a:ln>
                        <a:solidFill>
                          <a:srgbClr val="FF0000"/>
                        </a:solidFill>
                        <a:effectLst/>
                        <a:uLnTx/>
                        <a:uFillTx/>
                        <a:latin typeface="Segoe UI"/>
                        <a:ea typeface="Meiryo UI"/>
                        <a:cs typeface="+mn-cs"/>
                      </a:endParaRPr>
                    </a:p>
                  </a:txBody>
                  <a:tcPr anchor="ctr"/>
                </a:tc>
                <a:tc>
                  <a:txBody>
                    <a:bodyPr/>
                    <a:lstStyle/>
                    <a:p>
                      <a:pPr algn="ctr"/>
                      <a:endParaRPr kumimoji="1" lang="ja-JP" altLang="en-US" sz="1000" dirty="0">
                        <a:solidFill>
                          <a:schemeClr val="bg1"/>
                        </a:solidFill>
                      </a:endParaRPr>
                    </a:p>
                  </a:txBody>
                  <a:tcPr anchor="ctr">
                    <a:solidFill>
                      <a:schemeClr val="bg1"/>
                    </a:solidFill>
                  </a:tcPr>
                </a:tc>
                <a:tc>
                  <a:txBody>
                    <a:bodyPr/>
                    <a:lstStyle/>
                    <a:p>
                      <a:pPr algn="ctr"/>
                      <a:endParaRPr kumimoji="1" lang="ja-JP" altLang="en-US" sz="1000" dirty="0">
                        <a:solidFill>
                          <a:schemeClr val="bg1"/>
                        </a:solidFill>
                      </a:endParaRPr>
                    </a:p>
                  </a:txBody>
                  <a:tcPr anchor="ctr">
                    <a:solidFill>
                      <a:schemeClr val="bg1"/>
                    </a:solidFill>
                  </a:tcPr>
                </a:tc>
                <a:extLst>
                  <a:ext uri="{0D108BD9-81ED-4DB2-BD59-A6C34878D82A}">
                    <a16:rowId xmlns:a16="http://schemas.microsoft.com/office/drawing/2014/main" val="3845362564"/>
                  </a:ext>
                </a:extLst>
              </a:tr>
              <a:tr h="288000">
                <a:tc>
                  <a:txBody>
                    <a:bodyPr/>
                    <a:lstStyle/>
                    <a:p>
                      <a:pPr algn="ctr"/>
                      <a:r>
                        <a:rPr kumimoji="1" lang="ja-JP" altLang="en-US" sz="1000" b="1" dirty="0" smtClean="0">
                          <a:solidFill>
                            <a:schemeClr val="bg1"/>
                          </a:solidFill>
                        </a:rPr>
                        <a:t>令和</a:t>
                      </a:r>
                      <a:r>
                        <a:rPr kumimoji="1" lang="en-US" altLang="ja-JP" sz="1000" b="1" dirty="0" smtClean="0">
                          <a:solidFill>
                            <a:schemeClr val="bg1"/>
                          </a:solidFill>
                        </a:rPr>
                        <a:t>4</a:t>
                      </a:r>
                      <a:r>
                        <a:rPr kumimoji="1" lang="ja-JP" altLang="en-US" sz="1000" b="1" dirty="0" smtClean="0">
                          <a:solidFill>
                            <a:schemeClr val="bg1"/>
                          </a:solidFill>
                        </a:rPr>
                        <a:t>年度</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10</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11</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12</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1</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2</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3</a:t>
                      </a:r>
                      <a:r>
                        <a:rPr kumimoji="1" lang="ja-JP" altLang="en-US" sz="1000" b="1" dirty="0" smtClean="0">
                          <a:solidFill>
                            <a:schemeClr val="bg1"/>
                          </a:solidFill>
                        </a:rPr>
                        <a:t>月</a:t>
                      </a:r>
                      <a:endParaRPr kumimoji="1" lang="ja-JP" altLang="en-US" sz="1000" b="1" dirty="0">
                        <a:solidFill>
                          <a:schemeClr val="bg1"/>
                        </a:solidFill>
                      </a:endParaRPr>
                    </a:p>
                  </a:txBody>
                  <a:tcPr anchor="ctr">
                    <a:lnR w="762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ja-JP" altLang="en-US" sz="1000" b="1" dirty="0" smtClean="0">
                          <a:solidFill>
                            <a:srgbClr val="FFFF00"/>
                          </a:solidFill>
                        </a:rPr>
                        <a:t>年間使用量</a:t>
                      </a:r>
                      <a:endParaRPr kumimoji="1" lang="en-US" altLang="ja-JP" sz="1000" b="1" dirty="0" smtClean="0">
                        <a:solidFill>
                          <a:srgbClr val="FFFF00"/>
                        </a:solidFill>
                      </a:endParaRPr>
                    </a:p>
                    <a:p>
                      <a:pPr algn="ctr"/>
                      <a:r>
                        <a:rPr kumimoji="1" lang="ja-JP" altLang="en-US" sz="1000" b="1" dirty="0" smtClean="0">
                          <a:solidFill>
                            <a:srgbClr val="FFFF00"/>
                          </a:solidFill>
                        </a:rPr>
                        <a:t>（見込み）</a:t>
                      </a:r>
                      <a:endParaRPr kumimoji="1" lang="en-US" altLang="ja-JP" sz="1000" b="1" dirty="0" smtClean="0">
                        <a:solidFill>
                          <a:srgbClr val="FFFF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ja-JP" altLang="en-US" sz="1000" b="1" dirty="0" smtClean="0">
                          <a:solidFill>
                            <a:srgbClr val="FFFF00"/>
                          </a:solidFill>
                        </a:rPr>
                        <a:t>原単位</a:t>
                      </a:r>
                      <a:endParaRPr kumimoji="1" lang="en-US" altLang="ja-JP" sz="1000" b="1" dirty="0" smtClean="0">
                        <a:solidFill>
                          <a:srgbClr val="FFFF00"/>
                        </a:solidFill>
                      </a:endParaRPr>
                    </a:p>
                    <a:p>
                      <a:pPr algn="ctr"/>
                      <a:r>
                        <a:rPr kumimoji="1" lang="ja-JP" altLang="en-US" sz="1000" b="1" dirty="0" smtClean="0">
                          <a:solidFill>
                            <a:srgbClr val="FFFF00"/>
                          </a:solidFill>
                        </a:rPr>
                        <a:t>（見込み）</a:t>
                      </a:r>
                      <a:endParaRPr kumimoji="1" lang="en-US" altLang="ja-JP" sz="1000" b="1" dirty="0" smtClean="0">
                        <a:solidFill>
                          <a:srgbClr val="FFFF00"/>
                        </a:solidFill>
                      </a:endParaRPr>
                    </a:p>
                  </a:txBody>
                  <a:tcPr anchor="ctr">
                    <a:lnL w="762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941672193"/>
                  </a:ext>
                </a:extLst>
              </a:tr>
              <a:tr h="396240">
                <a:tc>
                  <a:txBody>
                    <a:bodyPr/>
                    <a:lstStyle/>
                    <a:p>
                      <a:pPr algn="ctr"/>
                      <a:r>
                        <a:rPr kumimoji="1" lang="ja-JP" altLang="en-US" sz="1000" dirty="0" smtClean="0"/>
                        <a:t>処理水量</a:t>
                      </a:r>
                      <a:endParaRPr kumimoji="1" lang="en-US" altLang="ja-JP" sz="1000" dirty="0" smtClean="0"/>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7,602,834m</a:t>
                      </a:r>
                      <a:r>
                        <a:rPr kumimoji="1" lang="en-US" altLang="ja-JP" sz="1000" b="0" i="0" u="none" strike="noStrike" kern="1200" cap="none" spc="0" normalizeH="0" baseline="30000" noProof="0" dirty="0" smtClean="0">
                          <a:ln>
                            <a:noFill/>
                          </a:ln>
                          <a:solidFill>
                            <a:prstClr val="black"/>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6,327,315m</a:t>
                      </a:r>
                      <a:r>
                        <a:rPr kumimoji="1" lang="en-US" altLang="ja-JP" sz="1000" b="0" i="0" u="none" strike="noStrike" kern="1200" cap="none" spc="0" normalizeH="0" baseline="30000" noProof="0" dirty="0" smtClean="0">
                          <a:ln>
                            <a:noFill/>
                          </a:ln>
                          <a:solidFill>
                            <a:prstClr val="black"/>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6,641,979m</a:t>
                      </a:r>
                      <a:r>
                        <a:rPr kumimoji="1" lang="en-US" altLang="ja-JP" sz="1000" b="0" i="0" u="none" strike="noStrike" kern="1200" cap="none" spc="0" normalizeH="0" baseline="30000" noProof="0" dirty="0" smtClean="0">
                          <a:ln>
                            <a:noFill/>
                          </a:ln>
                          <a:solidFill>
                            <a:prstClr val="black"/>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6,242,117m</a:t>
                      </a:r>
                      <a:r>
                        <a:rPr kumimoji="1" lang="en-US" altLang="ja-JP" sz="1000" b="0" i="0" u="none" strike="noStrike" kern="1200" cap="none" spc="0" normalizeH="0" baseline="30000" noProof="0" dirty="0" smtClean="0">
                          <a:ln>
                            <a:noFill/>
                          </a:ln>
                          <a:solidFill>
                            <a:prstClr val="black"/>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5,796,654m</a:t>
                      </a:r>
                      <a:r>
                        <a:rPr kumimoji="1" lang="en-US" altLang="ja-JP" sz="1000" b="0" i="0" u="none" strike="noStrike" kern="1200" cap="none" spc="0" normalizeH="0" baseline="30000" noProof="0" dirty="0" smtClean="0">
                          <a:ln>
                            <a:noFill/>
                          </a:ln>
                          <a:solidFill>
                            <a:prstClr val="black"/>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6,812,692m</a:t>
                      </a:r>
                      <a:r>
                        <a:rPr kumimoji="1" lang="en-US" altLang="ja-JP" sz="1000" b="0" i="0" u="none" strike="noStrike" kern="1200" cap="none" spc="0" normalizeH="0" baseline="30000" noProof="0" dirty="0" smtClean="0">
                          <a:ln>
                            <a:noFill/>
                          </a:ln>
                          <a:solidFill>
                            <a:prstClr val="black"/>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86,595,280m</a:t>
                      </a:r>
                      <a:r>
                        <a:rPr kumimoji="1" lang="en-US" altLang="ja-JP" sz="1000" b="0" i="0" u="none" strike="noStrike" kern="1200" cap="none" spc="0" normalizeH="0" baseline="30000" noProof="0" dirty="0" smtClean="0">
                          <a:ln>
                            <a:noFill/>
                          </a:ln>
                          <a:solidFill>
                            <a:prstClr val="black"/>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rowSpan="2">
                  <a:txBody>
                    <a:bodyPr/>
                    <a:lstStyle/>
                    <a:p>
                      <a:pPr algn="ctr"/>
                      <a:r>
                        <a:rPr kumimoji="1" lang="en-US" altLang="ja-JP" sz="1000" dirty="0" smtClean="0">
                          <a:solidFill>
                            <a:srgbClr val="0000CC"/>
                          </a:solidFill>
                        </a:rPr>
                        <a:t>0.015kg/m</a:t>
                      </a:r>
                      <a:r>
                        <a:rPr kumimoji="1" lang="en-US" altLang="ja-JP" sz="1000" baseline="30000" dirty="0" smtClean="0">
                          <a:solidFill>
                            <a:srgbClr val="0000CC"/>
                          </a:solidFill>
                        </a:rPr>
                        <a:t>3</a:t>
                      </a:r>
                      <a:endParaRPr kumimoji="1" lang="ja-JP" altLang="en-US" sz="1000" baseline="30000" dirty="0">
                        <a:solidFill>
                          <a:srgbClr val="0000CC"/>
                        </a:solidFill>
                      </a:endParaRPr>
                    </a:p>
                  </a:txBody>
                  <a:tcPr anchor="ctr">
                    <a:lnL w="762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59184870"/>
                  </a:ext>
                </a:extLst>
              </a:tr>
              <a:tr h="396240">
                <a:tc>
                  <a:txBody>
                    <a:bodyPr/>
                    <a:lstStyle/>
                    <a:p>
                      <a:pPr algn="ctr"/>
                      <a:r>
                        <a:rPr kumimoji="1" lang="ja-JP" altLang="en-US" sz="1000" dirty="0" smtClean="0"/>
                        <a:t>次亜塩素酸</a:t>
                      </a:r>
                      <a:endParaRPr kumimoji="1" lang="en-US" altLang="ja-JP" sz="1000" dirty="0" smtClean="0"/>
                    </a:p>
                    <a:p>
                      <a:pPr algn="ctr"/>
                      <a:r>
                        <a:rPr kumimoji="1" lang="ja-JP" altLang="en-US" sz="1000" dirty="0" smtClean="0"/>
                        <a:t>ナトリウム使用量</a:t>
                      </a:r>
                      <a:endParaRPr kumimoji="1" lang="ja-JP" alt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107,063kg</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100,110kg</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102,250kg</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95,137kg</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86,720kg</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100,283kg</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R w="76200" cap="flat" cmpd="sng" algn="ctr">
                      <a:solidFill>
                        <a:schemeClr val="bg1"/>
                      </a:solidFill>
                      <a:prstDash val="solid"/>
                      <a:round/>
                      <a:headEnd type="none" w="med" len="med"/>
                      <a:tailEnd type="none" w="med" len="med"/>
                    </a:lnR>
                  </a:tcPr>
                </a:tc>
                <a:tc>
                  <a:txBody>
                    <a:bodyPr/>
                    <a:lstStyle/>
                    <a:p>
                      <a:pPr algn="ctr"/>
                      <a:r>
                        <a:rPr kumimoji="1" lang="en-US" altLang="ja-JP" sz="1000" dirty="0" smtClean="0">
                          <a:solidFill>
                            <a:srgbClr val="0000CC"/>
                          </a:solidFill>
                        </a:rPr>
                        <a:t>1,315,113kg</a:t>
                      </a:r>
                      <a:endParaRPr kumimoji="1" lang="ja-JP" altLang="en-US" sz="1000" baseline="30000" dirty="0">
                        <a:solidFill>
                          <a:srgbClr val="0000CC"/>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vMerge="1">
                  <a:txBody>
                    <a:bodyPr/>
                    <a:lstStyle/>
                    <a:p>
                      <a:pPr algn="ctr"/>
                      <a:endParaRPr kumimoji="1" lang="ja-JP" altLang="en-US" sz="1000" dirty="0"/>
                    </a:p>
                  </a:txBody>
                  <a:tcPr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74782432"/>
                  </a:ext>
                </a:extLst>
              </a:tr>
            </a:tbl>
          </a:graphicData>
        </a:graphic>
      </p:graphicFrame>
      <p:sp>
        <p:nvSpPr>
          <p:cNvPr id="16" name="テキスト ボックス 15">
            <a:extLst>
              <a:ext uri="{FF2B5EF4-FFF2-40B4-BE49-F238E27FC236}">
                <a16:creationId xmlns:a16="http://schemas.microsoft.com/office/drawing/2014/main" id="{77334B27-9685-E2FA-1468-99750856A8D7}"/>
              </a:ext>
            </a:extLst>
          </p:cNvPr>
          <p:cNvSpPr txBox="1"/>
          <p:nvPr/>
        </p:nvSpPr>
        <p:spPr>
          <a:xfrm>
            <a:off x="690123" y="3838021"/>
            <a:ext cx="1493645" cy="376000"/>
          </a:xfrm>
          <a:prstGeom prst="rect">
            <a:avLst/>
          </a:prstGeom>
          <a:noFill/>
        </p:spPr>
        <p:txBody>
          <a:bodyPr wrap="square" rtlCol="0">
            <a:spAutoFit/>
          </a:bodyPr>
          <a:lstStyle/>
          <a:p>
            <a:pPr>
              <a:lnSpc>
                <a:spcPct val="130000"/>
              </a:lnSpc>
            </a:pPr>
            <a:r>
              <a:rPr lang="ja-JP" altLang="en-US" sz="1600" b="1" dirty="0" smtClean="0">
                <a:latin typeface="Century" panose="02040604050505020304" pitchFamily="18" charset="0"/>
              </a:rPr>
              <a:t>［評価例］</a:t>
            </a:r>
            <a:endParaRPr lang="en-US" altLang="ja-JP" sz="1600" b="1" dirty="0">
              <a:latin typeface="Century" panose="02040604050505020304" pitchFamily="18" charset="0"/>
            </a:endParaRPr>
          </a:p>
        </p:txBody>
      </p:sp>
      <p:sp>
        <p:nvSpPr>
          <p:cNvPr id="7" name="テキスト ボックス 6"/>
          <p:cNvSpPr txBox="1"/>
          <p:nvPr/>
        </p:nvSpPr>
        <p:spPr>
          <a:xfrm>
            <a:off x="768083" y="6581001"/>
            <a:ext cx="4365620" cy="276999"/>
          </a:xfrm>
          <a:prstGeom prst="rect">
            <a:avLst/>
          </a:prstGeom>
          <a:noFill/>
        </p:spPr>
        <p:txBody>
          <a:bodyPr wrap="square" rtlCol="0">
            <a:spAutoFit/>
          </a:bodyPr>
          <a:lstStyle/>
          <a:p>
            <a:r>
              <a:rPr kumimoji="1" lang="en-US" altLang="ja-JP" sz="1200" dirty="0" smtClean="0"/>
              <a:t>※</a:t>
            </a:r>
            <a:r>
              <a:rPr kumimoji="1" lang="ja-JP" altLang="en-US" sz="1200" dirty="0" smtClean="0"/>
              <a:t>：［評価例］表中の赤字は実績値。黒字は年間予測値を示す。</a:t>
            </a:r>
            <a:endParaRPr kumimoji="1" lang="ja-JP" altLang="en-US" sz="1200" dirty="0"/>
          </a:p>
        </p:txBody>
      </p:sp>
      <p:sp>
        <p:nvSpPr>
          <p:cNvPr id="17" name="楕円 16"/>
          <p:cNvSpPr/>
          <p:nvPr/>
        </p:nvSpPr>
        <p:spPr>
          <a:xfrm>
            <a:off x="7193408" y="3184147"/>
            <a:ext cx="1188000" cy="484094"/>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8508405" y="2970784"/>
            <a:ext cx="1040545" cy="484094"/>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711572" y="6145068"/>
            <a:ext cx="864000" cy="432000"/>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8686935" y="5957830"/>
            <a:ext cx="864000" cy="432000"/>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a:stCxn id="17" idx="4"/>
          </p:cNvCxnSpPr>
          <p:nvPr/>
        </p:nvCxnSpPr>
        <p:spPr>
          <a:xfrm>
            <a:off x="7787408" y="3668241"/>
            <a:ext cx="180935" cy="509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9" idx="0"/>
          </p:cNvCxnSpPr>
          <p:nvPr/>
        </p:nvCxnSpPr>
        <p:spPr>
          <a:xfrm flipV="1">
            <a:off x="8143572" y="4757388"/>
            <a:ext cx="0" cy="1387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8" idx="4"/>
          </p:cNvCxnSpPr>
          <p:nvPr/>
        </p:nvCxnSpPr>
        <p:spPr>
          <a:xfrm flipH="1">
            <a:off x="9013371" y="3454878"/>
            <a:ext cx="15307" cy="10909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0" idx="0"/>
          </p:cNvCxnSpPr>
          <p:nvPr/>
        </p:nvCxnSpPr>
        <p:spPr>
          <a:xfrm flipV="1">
            <a:off x="9118935" y="5192148"/>
            <a:ext cx="0" cy="7656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711572" y="4251908"/>
            <a:ext cx="1092794" cy="505480"/>
          </a:xfrm>
          <a:prstGeom prst="rect">
            <a:avLst/>
          </a:prstGeom>
          <a:noFill/>
        </p:spPr>
        <p:txBody>
          <a:bodyPr wrap="none" rtlCol="0">
            <a:normAutofit/>
          </a:bodyPr>
          <a:lstStyle/>
          <a:p>
            <a:r>
              <a:rPr kumimoji="1" lang="ja-JP" altLang="en-US" sz="1200" dirty="0" smtClean="0">
                <a:solidFill>
                  <a:srgbClr val="FF0000"/>
                </a:solidFill>
              </a:rPr>
              <a:t>超過⇒</a:t>
            </a:r>
            <a:endParaRPr kumimoji="1" lang="en-US" altLang="ja-JP" sz="1200" dirty="0" smtClean="0">
              <a:solidFill>
                <a:srgbClr val="FF0000"/>
              </a:solidFill>
            </a:endParaRPr>
          </a:p>
          <a:p>
            <a:r>
              <a:rPr kumimoji="1" lang="ja-JP" altLang="en-US" sz="1200" dirty="0" smtClean="0">
                <a:solidFill>
                  <a:srgbClr val="FF0000"/>
                </a:solidFill>
              </a:rPr>
              <a:t>評価「</a:t>
            </a:r>
            <a:r>
              <a:rPr kumimoji="1" lang="en-US" altLang="ja-JP" sz="1200" dirty="0" smtClean="0">
                <a:solidFill>
                  <a:srgbClr val="FF0000"/>
                </a:solidFill>
              </a:rPr>
              <a:t>B</a:t>
            </a:r>
            <a:r>
              <a:rPr kumimoji="1" lang="ja-JP" altLang="en-US" sz="1200" dirty="0" smtClean="0">
                <a:solidFill>
                  <a:srgbClr val="FF0000"/>
                </a:solidFill>
              </a:rPr>
              <a:t>」以下</a:t>
            </a:r>
            <a:endParaRPr kumimoji="1" lang="ja-JP" altLang="en-US" sz="1200" dirty="0">
              <a:solidFill>
                <a:srgbClr val="FF0000"/>
              </a:solidFill>
            </a:endParaRPr>
          </a:p>
        </p:txBody>
      </p:sp>
      <p:sp>
        <p:nvSpPr>
          <p:cNvPr id="39" name="テキスト ボックス 38"/>
          <p:cNvSpPr txBox="1"/>
          <p:nvPr/>
        </p:nvSpPr>
        <p:spPr>
          <a:xfrm>
            <a:off x="8692051" y="4660542"/>
            <a:ext cx="1092794" cy="505480"/>
          </a:xfrm>
          <a:prstGeom prst="rect">
            <a:avLst/>
          </a:prstGeom>
          <a:noFill/>
        </p:spPr>
        <p:txBody>
          <a:bodyPr wrap="none" rtlCol="0">
            <a:normAutofit/>
          </a:bodyPr>
          <a:lstStyle/>
          <a:p>
            <a:r>
              <a:rPr kumimoji="1" lang="ja-JP" altLang="en-US" sz="1200" dirty="0" smtClean="0">
                <a:solidFill>
                  <a:srgbClr val="FF0000"/>
                </a:solidFill>
              </a:rPr>
              <a:t>超過</a:t>
            </a:r>
            <a:endParaRPr kumimoji="1" lang="en-US" altLang="ja-JP" sz="1200" dirty="0" smtClean="0">
              <a:solidFill>
                <a:srgbClr val="FF0000"/>
              </a:solidFill>
            </a:endParaRPr>
          </a:p>
          <a:p>
            <a:r>
              <a:rPr kumimoji="1" lang="ja-JP" altLang="en-US" sz="1200" dirty="0" smtClean="0">
                <a:solidFill>
                  <a:srgbClr val="FF0000"/>
                </a:solidFill>
              </a:rPr>
              <a:t>⇒評価「</a:t>
            </a:r>
            <a:r>
              <a:rPr kumimoji="1" lang="en-US" altLang="ja-JP" sz="1200" dirty="0">
                <a:solidFill>
                  <a:srgbClr val="FF0000"/>
                </a:solidFill>
              </a:rPr>
              <a:t>B</a:t>
            </a:r>
            <a:r>
              <a:rPr kumimoji="1" lang="ja-JP" altLang="en-US" sz="1200" dirty="0" smtClean="0">
                <a:solidFill>
                  <a:srgbClr val="FF0000"/>
                </a:solidFill>
              </a:rPr>
              <a:t>」以下</a:t>
            </a:r>
            <a:endParaRPr kumimoji="1" lang="ja-JP" altLang="en-US" sz="1200" dirty="0">
              <a:solidFill>
                <a:srgbClr val="FF0000"/>
              </a:solidFill>
            </a:endParaRPr>
          </a:p>
        </p:txBody>
      </p:sp>
    </p:spTree>
    <p:extLst>
      <p:ext uri="{BB962C8B-B14F-4D97-AF65-F5344CB8AC3E}">
        <p14:creationId xmlns:p14="http://schemas.microsoft.com/office/powerpoint/2010/main" val="1081015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28</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1459"/>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ユーティリティ［評価基準未達理由］</a:t>
            </a:r>
            <a:endParaRPr lang="en-US" altLang="ja-JP" b="1" dirty="0">
              <a:latin typeface="Century" panose="02040604050505020304" pitchFamily="18" charset="0"/>
            </a:endParaRPr>
          </a:p>
        </p:txBody>
      </p:sp>
      <p:sp>
        <p:nvSpPr>
          <p:cNvPr id="10" name="テキスト ボックス 9">
            <a:extLst>
              <a:ext uri="{FF2B5EF4-FFF2-40B4-BE49-F238E27FC236}">
                <a16:creationId xmlns:a16="http://schemas.microsoft.com/office/drawing/2014/main" id="{F6962140-B607-8E4D-5A61-F15199D0DB19}"/>
              </a:ext>
            </a:extLst>
          </p:cNvPr>
          <p:cNvSpPr txBox="1"/>
          <p:nvPr/>
        </p:nvSpPr>
        <p:spPr>
          <a:xfrm>
            <a:off x="420159" y="1580160"/>
            <a:ext cx="9272577" cy="1454244"/>
          </a:xfrm>
          <a:prstGeom prst="rect">
            <a:avLst/>
          </a:prstGeom>
          <a:noFill/>
        </p:spPr>
        <p:txBody>
          <a:bodyPr wrap="square" rtlCol="0">
            <a:spAutoFit/>
          </a:bodyPr>
          <a:lstStyle/>
          <a:p>
            <a:pPr>
              <a:lnSpc>
                <a:spcPct val="130000"/>
              </a:lnSpc>
            </a:pP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電力原単位、電力使用量</a:t>
            </a: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5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30000"/>
              </a:lnSpc>
            </a:pP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電力</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原単位については</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500"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機場</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で評価基準を超過、電力使用量</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は</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処理場</a:t>
            </a:r>
            <a:r>
              <a:rPr lang="en-US" altLang="ja-JP" sz="1500" kern="100" dirty="0" smtClean="0">
                <a:latin typeface="Century" panose="02040604050505020304" pitchFamily="18" charset="0"/>
                <a:ea typeface="ＭＳ 明朝" panose="02020609040205080304" pitchFamily="17" charset="-128"/>
                <a:cs typeface="Times New Roman" panose="02020603050405020304" pitchFamily="18" charset="0"/>
              </a:rPr>
              <a:t>3</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機場</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、抽水所</a:t>
            </a:r>
            <a:r>
              <a:rPr lang="en-US" altLang="ja-JP" sz="1500" kern="100" dirty="0">
                <a:latin typeface="Century" panose="02040604050505020304" pitchFamily="18" charset="0"/>
                <a:ea typeface="ＭＳ 明朝" panose="02020609040205080304" pitchFamily="17" charset="-128"/>
                <a:cs typeface="Times New Roman" panose="02020603050405020304" pitchFamily="18" charset="0"/>
              </a:rPr>
              <a:t>11</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機場</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で</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超</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過す</a:t>
            </a:r>
            <a:endParaRPr lang="en-US"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る</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見込み</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となっている。</a:t>
            </a:r>
            <a:endParaRPr lang="ja-JP" altLang="ja-JP" sz="15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今年度</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については、降雨量が少なく、放流水量は少なかったものの、長時間の降雨に伴い電動</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ポンプ</a:t>
            </a:r>
            <a:endParaRPr lang="en-US" altLang="ja-JP" sz="1500" dirty="0" smtClean="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運転時間が増加したこと</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などにより</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、電力使用量が増加。</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8449B50B-A952-EE38-ABB6-D05502FDD485}"/>
              </a:ext>
            </a:extLst>
          </p:cNvPr>
          <p:cNvSpPr txBox="1"/>
          <p:nvPr/>
        </p:nvSpPr>
        <p:spPr>
          <a:xfrm>
            <a:off x="403160" y="3012099"/>
            <a:ext cx="9088431" cy="2492990"/>
          </a:xfrm>
          <a:prstGeom prst="rect">
            <a:avLst/>
          </a:prstGeom>
          <a:noFill/>
        </p:spPr>
        <p:txBody>
          <a:bodyPr wrap="square" rtlCol="0">
            <a:spAutoFit/>
          </a:bodyPr>
          <a:lstStyle/>
          <a:p>
            <a:pPr>
              <a:lnSpc>
                <a:spcPct val="130000"/>
              </a:lnSpc>
            </a:pP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薬品</a:t>
            </a:r>
            <a:r>
              <a:rPr lang="ja-JP"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原単位、</a:t>
            </a:r>
            <a:r>
              <a:rPr lang="ja-JP" altLang="en-US"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薬品</a:t>
            </a:r>
            <a:r>
              <a:rPr lang="ja-JP"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使用量</a:t>
            </a: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5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30000"/>
              </a:lnSpc>
            </a:pP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●津守</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下水処理場における千島下水処理場への送水停止に伴う水処理量の増加など、施設の運転変更</a:t>
            </a:r>
            <a:endParaRPr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により、薬品使用量が増加。</a:t>
            </a:r>
            <a:endParaRPr kumimoji="1" lang="en-US" altLang="ja-JP" sz="150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●中浜</a:t>
            </a:r>
            <a:r>
              <a:rPr kumimoji="1"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下水処理場における水処理施設の更新に伴い、新たな処理方式（</a:t>
            </a:r>
            <a:r>
              <a:rPr kumimoji="1"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MBR</a:t>
            </a:r>
            <a:r>
              <a:rPr kumimoji="1"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）となるなど、評価基準</a:t>
            </a:r>
            <a:endParaRPr kumimoji="1"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が、施設の更新前の実績の平均値である。</a:t>
            </a:r>
            <a:endParaRPr kumimoji="1"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500" dirty="0" smtClean="0">
                <a:effectLst/>
                <a:latin typeface="Century" panose="02040604050505020304" pitchFamily="18" charset="0"/>
                <a:ea typeface="ＭＳ 明朝" panose="02020609040205080304" pitchFamily="17" charset="-128"/>
                <a:cs typeface="Times New Roman" panose="02020603050405020304" pitchFamily="18" charset="0"/>
              </a:rPr>
              <a:t>●降雨</a:t>
            </a: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や工場排水と思われる異常流入の影響に伴う全りんの値の上昇抑制のため、薬品使用量が増加。</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500" dirty="0" smtClean="0">
                <a:latin typeface="Century" panose="02040604050505020304" pitchFamily="18" charset="0"/>
                <a:ea typeface="ＭＳ 明朝" panose="02020609040205080304" pitchFamily="17" charset="-128"/>
                <a:cs typeface="Times New Roman" panose="02020603050405020304" pitchFamily="18" charset="0"/>
              </a:rPr>
              <a:t>●住之江</a:t>
            </a:r>
            <a:r>
              <a:rPr kumimoji="1" lang="ja-JP" altLang="en-US" sz="1500" dirty="0">
                <a:latin typeface="Century" panose="02040604050505020304" pitchFamily="18" charset="0"/>
                <a:ea typeface="ＭＳ 明朝" panose="02020609040205080304" pitchFamily="17" charset="-128"/>
                <a:cs typeface="Times New Roman" panose="02020603050405020304" pitchFamily="18" charset="0"/>
              </a:rPr>
              <a:t>下水処理場において、汚泥の濃縮に使用する高分子凝集剤が汚泥性状にあまり適合していな</a:t>
            </a:r>
            <a:endParaRPr kumimoji="1" lang="en-US" altLang="ja-JP" sz="15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dirty="0">
                <a:latin typeface="Century" panose="02040604050505020304" pitchFamily="18" charset="0"/>
                <a:ea typeface="ＭＳ 明朝" panose="02020609040205080304" pitchFamily="17" charset="-128"/>
                <a:cs typeface="Times New Roman" panose="02020603050405020304" pitchFamily="18" charset="0"/>
              </a:rPr>
              <a:t>　　いことにより、使用量が増加。</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89501903-47D1-B381-BE81-6041FAF81CB9}"/>
              </a:ext>
            </a:extLst>
          </p:cNvPr>
          <p:cNvSpPr txBox="1"/>
          <p:nvPr/>
        </p:nvSpPr>
        <p:spPr>
          <a:xfrm>
            <a:off x="420159" y="5445027"/>
            <a:ext cx="9088431" cy="1292662"/>
          </a:xfrm>
          <a:prstGeom prst="rect">
            <a:avLst/>
          </a:prstGeom>
          <a:noFill/>
        </p:spPr>
        <p:txBody>
          <a:bodyPr wrap="square" rtlCol="0">
            <a:spAutoFit/>
          </a:bodyPr>
          <a:lstStyle/>
          <a:p>
            <a:pPr>
              <a:lnSpc>
                <a:spcPct val="130000"/>
              </a:lnSpc>
            </a:pP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燃料（重油・</a:t>
            </a:r>
            <a:r>
              <a:rPr lang="ja-JP" altLang="en-US" sz="1500" dirty="0">
                <a:latin typeface="ＭＳ ゴシック" panose="020B0609070205080204" pitchFamily="49" charset="-128"/>
                <a:ea typeface="ＭＳ ゴシック" panose="020B0609070205080204" pitchFamily="49" charset="-128"/>
                <a:cs typeface="Times New Roman" panose="02020603050405020304" pitchFamily="18" charset="0"/>
              </a:rPr>
              <a:t>灯油）</a:t>
            </a: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5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30000"/>
              </a:lnSpc>
            </a:pP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重油</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については、</a:t>
            </a:r>
            <a:r>
              <a:rPr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7</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機場、灯油については、</a:t>
            </a:r>
            <a:r>
              <a:rPr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機場（中浜（処））で超過</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する見込みとなっている</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評価基</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準値である過去</a:t>
            </a:r>
            <a:r>
              <a:rPr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年平均と比較すると雨の降り方により、エンジンポンプの運転時間が</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増加</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し</a:t>
            </a:r>
            <a:endParaRPr lang="en-US"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た</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ことにより</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燃料使用量が増加。</a:t>
            </a:r>
            <a:endParaRPr lang="ja-JP" altLang="ja-JP" sz="15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474043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業務モニタリング結果（令和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月～令和</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4</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年</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12</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月）</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29</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358095"/>
            <a:ext cx="5400000" cy="452432"/>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r>
              <a:rPr lang="ja-JP" altLang="en-US" b="1" dirty="0" smtClean="0">
                <a:latin typeface="Century" panose="02040604050505020304" pitchFamily="18" charset="0"/>
              </a:rPr>
              <a:t>［今後の取組内容</a:t>
            </a:r>
            <a:r>
              <a:rPr lang="ja-JP" altLang="en-US" b="1" dirty="0">
                <a:latin typeface="Century" panose="02040604050505020304" pitchFamily="18" charset="0"/>
              </a:rPr>
              <a:t>］</a:t>
            </a:r>
            <a:endParaRPr lang="en-US" altLang="ja-JP" b="1" dirty="0">
              <a:latin typeface="Century" panose="02040604050505020304" pitchFamily="18" charset="0"/>
            </a:endParaRPr>
          </a:p>
        </p:txBody>
      </p:sp>
      <p:sp>
        <p:nvSpPr>
          <p:cNvPr id="10" name="テキスト ボックス 9">
            <a:extLst>
              <a:ext uri="{FF2B5EF4-FFF2-40B4-BE49-F238E27FC236}">
                <a16:creationId xmlns:a16="http://schemas.microsoft.com/office/drawing/2014/main" id="{F6962140-B607-8E4D-5A61-F15199D0DB19}"/>
              </a:ext>
            </a:extLst>
          </p:cNvPr>
          <p:cNvSpPr txBox="1"/>
          <p:nvPr/>
        </p:nvSpPr>
        <p:spPr>
          <a:xfrm>
            <a:off x="655292" y="1874541"/>
            <a:ext cx="9050412" cy="4893647"/>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ユーティリティの使用量については、浸水の防除、放流水質基準の遵守を念頭に、雨水、汚水ポンプや送風機などの設備の効率的な運転、薬品の効率的、効果的な使用など、施設の最適な運転を心がけ、使用量の削減に努める。</a:t>
            </a:r>
            <a:endPar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endPar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lnSpc>
                <a:spcPct val="130000"/>
              </a:lnSpc>
              <a:buFont typeface="Wingdings" panose="05000000000000000000" pitchFamily="2" charset="2"/>
              <a:buChar char="Ø"/>
            </a:pP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ユーティリティの使用量等により施設の運転状況の確認ができるよう、下水処理場間の送水の休止など、施設の運転変更を行った場合や</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MBR</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などの新しい処理方式の導入を行った場合、設備更新を行った場合などについては、発注者（大阪市）と受注者（</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CWO</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）により、評価基準の見直しの協議を行う。</a:t>
            </a:r>
            <a:endPar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marL="285750" indent="-285750">
              <a:lnSpc>
                <a:spcPct val="130000"/>
              </a:lnSpc>
              <a:buFont typeface="Wingdings" panose="05000000000000000000" pitchFamily="2" charset="2"/>
              <a:buChar char="Ø"/>
            </a:pP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降雨や異常流入の影響に伴う放流水のリン値上昇抑制については、引き続き放流水質を注視しながら、</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適正量の薬品添加に努める。また、発注者（大阪市）の対応として、</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異常流入に対する排出元の</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調査を行う</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endPar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lnSpc>
                <a:spcPct val="130000"/>
              </a:lnSpc>
              <a:buFont typeface="Wingdings" panose="05000000000000000000" pitchFamily="2" charset="2"/>
              <a:buChar char="Ø"/>
            </a:pPr>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高分子凝集剤については、毎年、調達をする際に必ず実機テストにて汚泥性状に適合した薬剤を選定する。</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92395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a:t>
            </a:fld>
            <a:endParaRPr kumimoji="1" lang="ja-JP" altLang="en-US" dirty="0"/>
          </a:p>
        </p:txBody>
      </p:sp>
      <p:sp>
        <p:nvSpPr>
          <p:cNvPr id="1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大阪市下水道事業概要</a:t>
            </a:r>
          </a:p>
        </p:txBody>
      </p:sp>
      <p:sp>
        <p:nvSpPr>
          <p:cNvPr id="18" name="角丸四角形 1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１</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19" name="タイトル 1"/>
          <p:cNvSpPr txBox="1">
            <a:spLocks/>
          </p:cNvSpPr>
          <p:nvPr/>
        </p:nvSpPr>
        <p:spPr>
          <a:xfrm>
            <a:off x="0" y="1345773"/>
            <a:ext cx="4343400" cy="382615"/>
          </a:xfrm>
          <a:prstGeom prst="rect">
            <a:avLst/>
          </a:prstGeom>
          <a:gradFill>
            <a:gsLst>
              <a:gs pos="49000">
                <a:srgbClr val="00B0F0"/>
              </a:gs>
              <a:gs pos="100000">
                <a:schemeClr val="bg1"/>
              </a:gs>
            </a:gsLst>
            <a:lin ang="0" scaled="1"/>
          </a:gra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管路施設のイメージ</a:t>
            </a:r>
            <a:endParaRPr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20" name="タイトル 1"/>
          <p:cNvSpPr txBox="1">
            <a:spLocks/>
          </p:cNvSpPr>
          <p:nvPr/>
        </p:nvSpPr>
        <p:spPr>
          <a:xfrm>
            <a:off x="0" y="3974673"/>
            <a:ext cx="4343400" cy="382615"/>
          </a:xfrm>
          <a:prstGeom prst="rect">
            <a:avLst/>
          </a:prstGeom>
          <a:gradFill>
            <a:gsLst>
              <a:gs pos="49000">
                <a:srgbClr val="00B0F0"/>
              </a:gs>
              <a:gs pos="100000">
                <a:schemeClr val="bg1"/>
              </a:gs>
            </a:gsLst>
            <a:lin ang="0" scaled="1"/>
          </a:gra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処理場・抽水所のイメージ</a:t>
            </a:r>
            <a:endParaRPr lang="ja-JP" altLang="en-US" sz="2000" b="1" dirty="0">
              <a:solidFill>
                <a:schemeClr val="bg1"/>
              </a:solidFill>
              <a:latin typeface="ＭＳ ゴシック" panose="020B0609070205080204" pitchFamily="49" charset="-128"/>
              <a:ea typeface="ＭＳ ゴシック" panose="020B0609070205080204" pitchFamily="49" charset="-128"/>
            </a:endParaRPr>
          </a:p>
        </p:txBody>
      </p:sp>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917" y="4433968"/>
            <a:ext cx="3526783" cy="2365526"/>
          </a:xfrm>
          <a:prstGeom prst="rect">
            <a:avLst/>
          </a:prstGeom>
        </p:spPr>
      </p:pic>
      <p:pic>
        <p:nvPicPr>
          <p:cNvPr id="24" name="Picture 6" descr="http://www.city.osaka.lg.jp/kensetsu/cmsfiles/contents/0000144/144047/gaikan.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15616" y="4433968"/>
            <a:ext cx="3526783" cy="236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607" y="1917434"/>
            <a:ext cx="2522276" cy="1891707"/>
          </a:xfrm>
          <a:prstGeom prst="rect">
            <a:avLst/>
          </a:prstGeom>
          <a:noFill/>
          <a:ln>
            <a:noFill/>
          </a:ln>
        </p:spPr>
      </p:pic>
      <p:pic>
        <p:nvPicPr>
          <p:cNvPr id="25" name="図 2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72898" y="1908930"/>
            <a:ext cx="2217477" cy="1908713"/>
          </a:xfrm>
          <a:prstGeom prst="rect">
            <a:avLst/>
          </a:prstGeom>
          <a:noFill/>
          <a:ln>
            <a:noFill/>
          </a:ln>
        </p:spPr>
      </p:pic>
      <p:pic>
        <p:nvPicPr>
          <p:cNvPr id="27" name="図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1615" y="1839845"/>
            <a:ext cx="2345683" cy="1962803"/>
          </a:xfrm>
          <a:prstGeom prst="rect">
            <a:avLst/>
          </a:prstGeom>
        </p:spPr>
      </p:pic>
      <p:sp>
        <p:nvSpPr>
          <p:cNvPr id="2" name="テキスト ボックス 1"/>
          <p:cNvSpPr txBox="1"/>
          <p:nvPr/>
        </p:nvSpPr>
        <p:spPr>
          <a:xfrm>
            <a:off x="5467337" y="6430162"/>
            <a:ext cx="1765300" cy="369332"/>
          </a:xfrm>
          <a:prstGeom prst="rect">
            <a:avLst/>
          </a:prstGeom>
          <a:noFill/>
        </p:spPr>
        <p:txBody>
          <a:bodyPr wrap="square" rtlCol="0">
            <a:spAutoFit/>
          </a:bodyPr>
          <a:lstStyle/>
          <a:p>
            <a:r>
              <a:rPr kumimoji="1" lang="ja-JP" altLang="en-US" dirty="0" smtClean="0">
                <a:solidFill>
                  <a:srgbClr val="FFFF00"/>
                </a:solidFill>
              </a:rPr>
              <a:t>住之江抽水所</a:t>
            </a:r>
            <a:endParaRPr kumimoji="1" lang="ja-JP" altLang="en-US" dirty="0">
              <a:solidFill>
                <a:srgbClr val="FFFF00"/>
              </a:solidFill>
            </a:endParaRPr>
          </a:p>
        </p:txBody>
      </p:sp>
      <p:sp>
        <p:nvSpPr>
          <p:cNvPr id="29" name="テキスト ボックス 28"/>
          <p:cNvSpPr txBox="1"/>
          <p:nvPr/>
        </p:nvSpPr>
        <p:spPr>
          <a:xfrm>
            <a:off x="930916" y="6462941"/>
            <a:ext cx="2345683" cy="369332"/>
          </a:xfrm>
          <a:prstGeom prst="rect">
            <a:avLst/>
          </a:prstGeom>
          <a:noFill/>
        </p:spPr>
        <p:txBody>
          <a:bodyPr wrap="square" rtlCol="0">
            <a:spAutoFit/>
          </a:bodyPr>
          <a:lstStyle/>
          <a:p>
            <a:r>
              <a:rPr kumimoji="1" lang="ja-JP" altLang="en-US" dirty="0" smtClean="0">
                <a:solidFill>
                  <a:srgbClr val="FFFF00"/>
                </a:solidFill>
              </a:rPr>
              <a:t>海老江下水処理場</a:t>
            </a:r>
            <a:endParaRPr kumimoji="1" lang="ja-JP" altLang="en-US" dirty="0">
              <a:solidFill>
                <a:srgbClr val="FFFF00"/>
              </a:solidFill>
            </a:endParaRPr>
          </a:p>
        </p:txBody>
      </p:sp>
      <p:sp>
        <p:nvSpPr>
          <p:cNvPr id="31" name="テキスト ボックス 30"/>
          <p:cNvSpPr txBox="1"/>
          <p:nvPr/>
        </p:nvSpPr>
        <p:spPr>
          <a:xfrm>
            <a:off x="281615" y="3433316"/>
            <a:ext cx="2345683" cy="369332"/>
          </a:xfrm>
          <a:prstGeom prst="rect">
            <a:avLst/>
          </a:prstGeom>
          <a:noFill/>
        </p:spPr>
        <p:txBody>
          <a:bodyPr wrap="square" rtlCol="0">
            <a:spAutoFit/>
          </a:bodyPr>
          <a:lstStyle/>
          <a:p>
            <a:r>
              <a:rPr kumimoji="1" lang="ja-JP" altLang="en-US" dirty="0" smtClean="0">
                <a:solidFill>
                  <a:srgbClr val="FFFF00"/>
                </a:solidFill>
              </a:rPr>
              <a:t>管渠（本管）</a:t>
            </a:r>
            <a:endParaRPr kumimoji="1" lang="ja-JP" altLang="en-US" dirty="0">
              <a:solidFill>
                <a:srgbClr val="FFFF00"/>
              </a:solidFill>
            </a:endParaRPr>
          </a:p>
        </p:txBody>
      </p:sp>
      <p:sp>
        <p:nvSpPr>
          <p:cNvPr id="32" name="テキスト ボックス 31"/>
          <p:cNvSpPr txBox="1"/>
          <p:nvPr/>
        </p:nvSpPr>
        <p:spPr>
          <a:xfrm>
            <a:off x="4294495" y="3474283"/>
            <a:ext cx="2345683" cy="369332"/>
          </a:xfrm>
          <a:prstGeom prst="rect">
            <a:avLst/>
          </a:prstGeom>
          <a:noFill/>
        </p:spPr>
        <p:txBody>
          <a:bodyPr wrap="square" rtlCol="0">
            <a:spAutoFit/>
          </a:bodyPr>
          <a:lstStyle/>
          <a:p>
            <a:r>
              <a:rPr kumimoji="1" lang="ja-JP" altLang="en-US" dirty="0" smtClean="0">
                <a:solidFill>
                  <a:srgbClr val="FFFF00"/>
                </a:solidFill>
              </a:rPr>
              <a:t>集水</a:t>
            </a:r>
            <a:r>
              <a:rPr kumimoji="1" lang="ja-JP" altLang="en-US" dirty="0" err="1" smtClean="0">
                <a:solidFill>
                  <a:srgbClr val="FFFF00"/>
                </a:solidFill>
              </a:rPr>
              <a:t>ます</a:t>
            </a:r>
            <a:endParaRPr kumimoji="1" lang="ja-JP" altLang="en-US" dirty="0">
              <a:solidFill>
                <a:srgbClr val="FFFF00"/>
              </a:solidFill>
            </a:endParaRPr>
          </a:p>
        </p:txBody>
      </p:sp>
      <p:sp>
        <p:nvSpPr>
          <p:cNvPr id="33" name="テキスト ボックス 32"/>
          <p:cNvSpPr txBox="1"/>
          <p:nvPr/>
        </p:nvSpPr>
        <p:spPr>
          <a:xfrm>
            <a:off x="7096743" y="3454095"/>
            <a:ext cx="1971733" cy="369332"/>
          </a:xfrm>
          <a:prstGeom prst="rect">
            <a:avLst/>
          </a:prstGeom>
          <a:noFill/>
        </p:spPr>
        <p:txBody>
          <a:bodyPr wrap="square" rtlCol="0">
            <a:spAutoFit/>
          </a:bodyPr>
          <a:lstStyle/>
          <a:p>
            <a:r>
              <a:rPr kumimoji="1" lang="ja-JP" altLang="en-US" dirty="0" smtClean="0">
                <a:solidFill>
                  <a:srgbClr val="FFFF00"/>
                </a:solidFill>
              </a:rPr>
              <a:t>マンホール</a:t>
            </a:r>
            <a:endParaRPr kumimoji="1" lang="ja-JP" altLang="en-US" dirty="0">
              <a:solidFill>
                <a:srgbClr val="FFFF00"/>
              </a:solidFill>
            </a:endParaRPr>
          </a:p>
        </p:txBody>
      </p:sp>
    </p:spTree>
    <p:extLst>
      <p:ext uri="{BB962C8B-B14F-4D97-AF65-F5344CB8AC3E}">
        <p14:creationId xmlns:p14="http://schemas.microsoft.com/office/powerpoint/2010/main" val="940064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その他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新技術導入、コスト削減等の進捗状況</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４</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要求水準と評価基準の達成状況</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134301" y="1985889"/>
            <a:ext cx="9626149" cy="3908730"/>
          </a:xfrm>
          <a:prstGeom prst="rect">
            <a:avLst/>
          </a:prstGeom>
          <a:noFill/>
        </p:spPr>
        <p:txBody>
          <a:bodyPr vert="horz" wrap="square" lIns="91407" tIns="45704" rIns="91407" bIns="45704" rtlCol="0" anchor="ctr">
            <a:spAutoFit/>
          </a:bodyPr>
          <a:lstStyle/>
          <a:p>
            <a:r>
              <a:rPr lang="ja-JP" altLang="en-US" sz="2400" dirty="0" smtClean="0">
                <a:latin typeface="HG丸ｺﾞｼｯｸM-PRO" panose="020F0600000000000000" pitchFamily="50" charset="-128"/>
                <a:ea typeface="HG丸ｺﾞｼｯｸM-PRO" panose="020F0600000000000000" pitchFamily="50" charset="-128"/>
              </a:rPr>
              <a:t>○新技術の導入、コスト削減等の進捗状況</a:t>
            </a:r>
            <a:endParaRPr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新技術導入　</a:t>
            </a:r>
            <a:r>
              <a:rPr lang="en-US" altLang="ja-JP" sz="2000" dirty="0" smtClean="0">
                <a:latin typeface="HG丸ｺﾞｼｯｸM-PRO" panose="020F0600000000000000" pitchFamily="50" charset="-128"/>
                <a:ea typeface="HG丸ｺﾞｼｯｸM-PRO" panose="020F0600000000000000" pitchFamily="50" charset="-128"/>
              </a:rPr>
              <a:t>R14</a:t>
            </a:r>
            <a:r>
              <a:rPr lang="ja-JP" altLang="en-US" sz="2000" dirty="0" smtClean="0">
                <a:latin typeface="HG丸ｺﾞｼｯｸM-PRO" panose="020F0600000000000000" pitchFamily="50" charset="-128"/>
                <a:ea typeface="HG丸ｺﾞｼｯｸM-PRO" panose="020F0600000000000000" pitchFamily="50" charset="-128"/>
              </a:rPr>
              <a:t>年度～</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約</a:t>
            </a:r>
            <a:r>
              <a:rPr lang="en-US" altLang="ja-JP" sz="2000" dirty="0" smtClean="0">
                <a:latin typeface="HG丸ｺﾞｼｯｸM-PRO" panose="020F0600000000000000" pitchFamily="50" charset="-128"/>
                <a:ea typeface="HG丸ｺﾞｼｯｸM-PRO" panose="020F0600000000000000" pitchFamily="50" charset="-128"/>
              </a:rPr>
              <a:t>20</a:t>
            </a:r>
            <a:r>
              <a:rPr lang="ja-JP" altLang="en-US" sz="2000" dirty="0" smtClean="0">
                <a:latin typeface="HG丸ｺﾞｼｯｸM-PRO" panose="020F0600000000000000" pitchFamily="50" charset="-128"/>
                <a:ea typeface="HG丸ｺﾞｼｯｸM-PRO" panose="020F0600000000000000" pitchFamily="50" charset="-128"/>
              </a:rPr>
              <a:t>億円削減</a:t>
            </a:r>
            <a:r>
              <a:rPr lang="en-US" altLang="ja-JP" sz="2000" dirty="0">
                <a:latin typeface="HG丸ｺﾞｼｯｸM-PRO" panose="020F0600000000000000" pitchFamily="50" charset="-128"/>
                <a:ea typeface="HG丸ｺﾞｼｯｸM-PRO" panose="020F0600000000000000" pitchFamily="50" charset="-128"/>
              </a:rPr>
              <a:t>】</a:t>
            </a:r>
          </a:p>
          <a:p>
            <a:r>
              <a:rPr lang="ja-JP" altLang="en-US" sz="2000" dirty="0" smtClean="0">
                <a:latin typeface="HG丸ｺﾞｼｯｸM-PRO" panose="020F0600000000000000" pitchFamily="50" charset="-128"/>
                <a:ea typeface="HG丸ｺﾞｼｯｸM-PRO" panose="020F0600000000000000" pitchFamily="50" charset="-128"/>
              </a:rPr>
              <a:t>・新技術導入にむけた全体計画の提出（</a:t>
            </a:r>
            <a:r>
              <a:rPr lang="en-US" altLang="ja-JP" sz="2000" dirty="0" smtClean="0">
                <a:latin typeface="HG丸ｺﾞｼｯｸM-PRO" panose="020F0600000000000000" pitchFamily="50" charset="-128"/>
                <a:ea typeface="HG丸ｺﾞｼｯｸM-PRO" panose="020F0600000000000000" pitchFamily="50" charset="-128"/>
              </a:rPr>
              <a:t>4</a:t>
            </a:r>
            <a:r>
              <a:rPr lang="ja-JP" altLang="en-US" sz="2000" dirty="0" smtClean="0">
                <a:latin typeface="HG丸ｺﾞｼｯｸM-PRO" panose="020F0600000000000000" pitchFamily="50" charset="-128"/>
                <a:ea typeface="HG丸ｺﾞｼｯｸM-PRO" panose="020F0600000000000000" pitchFamily="50" charset="-128"/>
              </a:rPr>
              <a:t>月）</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全体計画のうちＲ４取組予定である“項目検討”を実施（</a:t>
            </a:r>
            <a:r>
              <a:rPr lang="en-US" altLang="ja-JP" sz="2000" dirty="0" smtClean="0">
                <a:latin typeface="HG丸ｺﾞｼｯｸM-PRO" panose="020F0600000000000000" pitchFamily="50" charset="-128"/>
                <a:ea typeface="HG丸ｺﾞｼｯｸM-PRO" panose="020F0600000000000000" pitchFamily="50" charset="-128"/>
              </a:rPr>
              <a:t>12</a:t>
            </a:r>
            <a:r>
              <a:rPr lang="ja-JP" altLang="en-US" sz="2000" dirty="0" smtClean="0">
                <a:latin typeface="HG丸ｺﾞｼｯｸM-PRO" panose="020F0600000000000000" pitchFamily="50" charset="-128"/>
                <a:ea typeface="HG丸ｺﾞｼｯｸM-PRO" panose="020F0600000000000000" pitchFamily="50" charset="-128"/>
              </a:rPr>
              <a:t>月）</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→社内検討、連携企業の整理、新技術に係る情報収集</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コスト削減　</a:t>
            </a:r>
            <a:r>
              <a:rPr lang="en-US" altLang="ja-JP" sz="2000" dirty="0" smtClean="0">
                <a:latin typeface="HG丸ｺﾞｼｯｸM-PRO" panose="020F0600000000000000" pitchFamily="50" charset="-128"/>
                <a:ea typeface="HG丸ｺﾞｼｯｸM-PRO" panose="020F0600000000000000" pitchFamily="50" charset="-128"/>
              </a:rPr>
              <a:t>R4</a:t>
            </a:r>
            <a:r>
              <a:rPr lang="ja-JP" altLang="en-US" sz="2000" dirty="0" smtClean="0">
                <a:latin typeface="HG丸ｺﾞｼｯｸM-PRO" panose="020F0600000000000000" pitchFamily="50" charset="-128"/>
                <a:ea typeface="HG丸ｺﾞｼｯｸM-PRO" panose="020F0600000000000000" pitchFamily="50" charset="-128"/>
              </a:rPr>
              <a:t>年度～　約</a:t>
            </a:r>
            <a:r>
              <a:rPr lang="en-US" altLang="ja-JP" sz="2000" dirty="0" smtClean="0">
                <a:latin typeface="HG丸ｺﾞｼｯｸM-PRO" panose="020F0600000000000000" pitchFamily="50" charset="-128"/>
                <a:ea typeface="HG丸ｺﾞｼｯｸM-PRO" panose="020F0600000000000000" pitchFamily="50" charset="-128"/>
              </a:rPr>
              <a:t>300</a:t>
            </a:r>
            <a:r>
              <a:rPr lang="ja-JP" altLang="en-US" sz="2000" dirty="0" smtClean="0">
                <a:latin typeface="HG丸ｺﾞｼｯｸM-PRO" panose="020F0600000000000000" pitchFamily="50" charset="-128"/>
                <a:ea typeface="HG丸ｺﾞｼｯｸM-PRO" panose="020F0600000000000000" pitchFamily="50" charset="-128"/>
              </a:rPr>
              <a:t>億円削減</a:t>
            </a:r>
            <a:r>
              <a:rPr lang="en-US" altLang="ja-JP" sz="2000" dirty="0" smtClean="0">
                <a:latin typeface="HG丸ｺﾞｼｯｸM-PRO" panose="020F0600000000000000" pitchFamily="50" charset="-128"/>
                <a:ea typeface="HG丸ｺﾞｼｯｸM-PRO" panose="020F0600000000000000" pitchFamily="50" charset="-128"/>
              </a:rPr>
              <a:t>】</a:t>
            </a:r>
          </a:p>
          <a:p>
            <a:r>
              <a:rPr lang="ja-JP" altLang="en-US" sz="2000" dirty="0" smtClean="0">
                <a:latin typeface="HG丸ｺﾞｼｯｸM-PRO" panose="020F0600000000000000" pitchFamily="50" charset="-128"/>
                <a:ea typeface="HG丸ｺﾞｼｯｸM-PRO" panose="020F0600000000000000" pitchFamily="50" charset="-128"/>
              </a:rPr>
              <a:t>・多様な雇用形態の活用等による更なる業務の効率化を図ることで約３００億円</a:t>
            </a:r>
            <a:r>
              <a:rPr lang="en-US" altLang="ja-JP" sz="2000" dirty="0" smtClean="0">
                <a:latin typeface="HG丸ｺﾞｼｯｸM-PRO" panose="020F0600000000000000" pitchFamily="50" charset="-128"/>
                <a:ea typeface="HG丸ｺﾞｼｯｸM-PRO" panose="020F0600000000000000" pitchFamily="50" charset="-128"/>
              </a:rPr>
              <a:t>/20</a:t>
            </a:r>
            <a:r>
              <a:rPr lang="ja-JP" altLang="en-US" sz="2000" dirty="0" smtClean="0">
                <a:latin typeface="HG丸ｺﾞｼｯｸM-PRO" panose="020F0600000000000000" pitchFamily="50" charset="-128"/>
                <a:ea typeface="HG丸ｺﾞｼｯｸM-PRO" panose="020F0600000000000000" pitchFamily="50" charset="-128"/>
              </a:rPr>
              <a:t>年の事業費削減を目指しており、令和</a:t>
            </a:r>
            <a:r>
              <a:rPr lang="en-US" altLang="ja-JP" sz="2000" dirty="0" smtClean="0">
                <a:latin typeface="HG丸ｺﾞｼｯｸM-PRO" panose="020F0600000000000000" pitchFamily="50" charset="-128"/>
                <a:ea typeface="HG丸ｺﾞｼｯｸM-PRO" panose="020F0600000000000000" pitchFamily="50" charset="-128"/>
              </a:rPr>
              <a:t>4</a:t>
            </a:r>
            <a:r>
              <a:rPr lang="ja-JP" altLang="en-US" sz="2000" dirty="0" smtClean="0">
                <a:latin typeface="HG丸ｺﾞｼｯｸM-PRO" panose="020F0600000000000000" pitchFamily="50" charset="-128"/>
                <a:ea typeface="HG丸ｺﾞｼｯｸM-PRO" panose="020F0600000000000000" pitchFamily="50" charset="-128"/>
              </a:rPr>
              <a:t>年分については</a:t>
            </a:r>
            <a:r>
              <a:rPr lang="en-US" altLang="ja-JP" sz="2000" dirty="0" smtClean="0">
                <a:latin typeface="HG丸ｺﾞｼｯｸM-PRO" panose="020F0600000000000000" pitchFamily="50" charset="-128"/>
                <a:ea typeface="HG丸ｺﾞｼｯｸM-PRO" panose="020F0600000000000000" pitchFamily="50" charset="-128"/>
              </a:rPr>
              <a:t>12</a:t>
            </a:r>
            <a:r>
              <a:rPr lang="ja-JP" altLang="en-US" sz="2000" dirty="0" smtClean="0">
                <a:latin typeface="HG丸ｺﾞｼｯｸM-PRO" panose="020F0600000000000000" pitchFamily="50" charset="-128"/>
                <a:ea typeface="HG丸ｺﾞｼｯｸM-PRO" panose="020F0600000000000000" pitchFamily="50" charset="-128"/>
              </a:rPr>
              <a:t>月末時点で要求水準、評価基準を満たしており、日常業務においても業務実績をモニタリングにて確認できているため、コスト削減に対する問題はなく達成する見込み。</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30</a:t>
            </a:fld>
            <a:endParaRPr kumimoji="1" lang="ja-JP" altLang="en-US"/>
          </a:p>
        </p:txBody>
      </p:sp>
    </p:spTree>
    <p:extLst>
      <p:ext uri="{BB962C8B-B14F-4D97-AF65-F5344CB8AC3E}">
        <p14:creationId xmlns:p14="http://schemas.microsoft.com/office/powerpoint/2010/main" val="330008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管路①</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20343458"/>
              </p:ext>
            </p:extLst>
          </p:nvPr>
        </p:nvGraphicFramePr>
        <p:xfrm>
          <a:off x="348342" y="1386404"/>
          <a:ext cx="9187543" cy="4919146"/>
        </p:xfrm>
        <a:graphic>
          <a:graphicData uri="http://schemas.openxmlformats.org/drawingml/2006/table">
            <a:tbl>
              <a:tblPr firstRow="1" bandRow="1">
                <a:tableStyleId>{5C22544A-7EE6-4342-B048-85BDC9FD1C3A}</a:tableStyleId>
              </a:tblPr>
              <a:tblGrid>
                <a:gridCol w="980143">
                  <a:extLst>
                    <a:ext uri="{9D8B030D-6E8A-4147-A177-3AD203B41FA5}">
                      <a16:colId xmlns:a16="http://schemas.microsoft.com/office/drawing/2014/main" val="1716734234"/>
                    </a:ext>
                  </a:extLst>
                </a:gridCol>
                <a:gridCol w="1757615">
                  <a:extLst>
                    <a:ext uri="{9D8B030D-6E8A-4147-A177-3AD203B41FA5}">
                      <a16:colId xmlns:a16="http://schemas.microsoft.com/office/drawing/2014/main" val="3868781665"/>
                    </a:ext>
                  </a:extLst>
                </a:gridCol>
                <a:gridCol w="1390650">
                  <a:extLst>
                    <a:ext uri="{9D8B030D-6E8A-4147-A177-3AD203B41FA5}">
                      <a16:colId xmlns:a16="http://schemas.microsoft.com/office/drawing/2014/main" val="3511961762"/>
                    </a:ext>
                  </a:extLst>
                </a:gridCol>
                <a:gridCol w="2095500">
                  <a:extLst>
                    <a:ext uri="{9D8B030D-6E8A-4147-A177-3AD203B41FA5}">
                      <a16:colId xmlns:a16="http://schemas.microsoft.com/office/drawing/2014/main" val="3248327283"/>
                    </a:ext>
                  </a:extLst>
                </a:gridCol>
                <a:gridCol w="2963635">
                  <a:extLst>
                    <a:ext uri="{9D8B030D-6E8A-4147-A177-3AD203B41FA5}">
                      <a16:colId xmlns:a16="http://schemas.microsoft.com/office/drawing/2014/main" val="3548261750"/>
                    </a:ext>
                  </a:extLst>
                </a:gridCol>
              </a:tblGrid>
              <a:tr h="361233">
                <a:tc>
                  <a:txBody>
                    <a:bodyPr/>
                    <a:lstStyle/>
                    <a:p>
                      <a:pPr algn="ctr"/>
                      <a:r>
                        <a:rPr kumimoji="1" lang="ja-JP" altLang="en-US" sz="1600" dirty="0" smtClean="0"/>
                        <a:t>発生日</a:t>
                      </a:r>
                      <a:endParaRPr kumimoji="1" lang="ja-JP" altLang="en-US" sz="1600" dirty="0"/>
                    </a:p>
                  </a:txBody>
                  <a:tcPr anchor="ctr"/>
                </a:tc>
                <a:tc>
                  <a:txBody>
                    <a:bodyPr/>
                    <a:lstStyle/>
                    <a:p>
                      <a:pPr algn="ctr"/>
                      <a:r>
                        <a:rPr kumimoji="1" lang="ja-JP" altLang="en-US" sz="1600" dirty="0" smtClean="0"/>
                        <a:t>概要</a:t>
                      </a:r>
                      <a:endParaRPr kumimoji="1" lang="ja-JP" altLang="en-US" sz="1600" dirty="0"/>
                    </a:p>
                  </a:txBody>
                  <a:tcPr anchor="ctr"/>
                </a:tc>
                <a:tc>
                  <a:txBody>
                    <a:bodyPr/>
                    <a:lstStyle/>
                    <a:p>
                      <a:pPr algn="ctr"/>
                      <a:r>
                        <a:rPr kumimoji="1" lang="ja-JP" altLang="en-US" sz="1600" dirty="0" smtClean="0"/>
                        <a:t>原因</a:t>
                      </a:r>
                      <a:endParaRPr kumimoji="1" lang="ja-JP" altLang="en-US" sz="1600" dirty="0"/>
                    </a:p>
                  </a:txBody>
                  <a:tcPr anchor="ctr"/>
                </a:tc>
                <a:tc>
                  <a:txBody>
                    <a:bodyPr/>
                    <a:lstStyle/>
                    <a:p>
                      <a:pPr algn="ctr"/>
                      <a:r>
                        <a:rPr kumimoji="1" lang="ja-JP" altLang="en-US" sz="1600" dirty="0" smtClean="0"/>
                        <a:t>これまでの維持管理</a:t>
                      </a:r>
                      <a:endParaRPr kumimoji="1" lang="ja-JP" altLang="en-US" sz="1600" dirty="0"/>
                    </a:p>
                  </a:txBody>
                  <a:tcPr anchor="ctr"/>
                </a:tc>
                <a:tc>
                  <a:txBody>
                    <a:bodyPr/>
                    <a:lstStyle/>
                    <a:p>
                      <a:pPr algn="ctr"/>
                      <a:r>
                        <a:rPr kumimoji="1" lang="ja-JP" altLang="en-US" sz="1600" dirty="0" smtClean="0"/>
                        <a:t>再発防止策</a:t>
                      </a:r>
                      <a:endParaRPr kumimoji="1" lang="ja-JP" altLang="en-US" sz="1600" dirty="0"/>
                    </a:p>
                  </a:txBody>
                  <a:tcPr anchor="ctr"/>
                </a:tc>
                <a:extLst>
                  <a:ext uri="{0D108BD9-81ED-4DB2-BD59-A6C34878D82A}">
                    <a16:rowId xmlns:a16="http://schemas.microsoft.com/office/drawing/2014/main" val="1167308062"/>
                  </a:ext>
                </a:extLst>
              </a:tr>
              <a:tr h="1519305">
                <a:tc>
                  <a:txBody>
                    <a:bodyPr/>
                    <a:lstStyle/>
                    <a:p>
                      <a:pPr algn="ctr"/>
                      <a:r>
                        <a:rPr kumimoji="1" lang="en-US" altLang="ja-JP" sz="1600" dirty="0" smtClean="0"/>
                        <a:t>4</a:t>
                      </a:r>
                      <a:r>
                        <a:rPr kumimoji="1" lang="ja-JP" altLang="en-US" sz="1600" dirty="0" smtClean="0"/>
                        <a:t>月</a:t>
                      </a:r>
                      <a:r>
                        <a:rPr kumimoji="1" lang="en-US" altLang="ja-JP" sz="1600" dirty="0" smtClean="0"/>
                        <a:t>6</a:t>
                      </a:r>
                      <a:r>
                        <a:rPr kumimoji="1" lang="ja-JP" altLang="en-US" sz="1600" dirty="0" smtClean="0"/>
                        <a:t>日</a:t>
                      </a:r>
                      <a:endParaRPr kumimoji="1" lang="ja-JP" altLang="en-US" sz="1600" dirty="0"/>
                    </a:p>
                  </a:txBody>
                  <a:tcPr anchor="ctr"/>
                </a:tc>
                <a:tc>
                  <a:txBody>
                    <a:bodyPr/>
                    <a:lstStyle/>
                    <a:p>
                      <a:r>
                        <a:rPr kumimoji="1" lang="ja-JP" altLang="en-US" sz="1600" dirty="0" smtClean="0"/>
                        <a:t>陥没（民地内）</a:t>
                      </a:r>
                      <a:endParaRPr kumimoji="1" lang="ja-JP" altLang="en-US" sz="1600" dirty="0"/>
                    </a:p>
                  </a:txBody>
                  <a:tcPr anchor="ctr"/>
                </a:tc>
                <a:tc>
                  <a:txBody>
                    <a:bodyPr/>
                    <a:lstStyle/>
                    <a:p>
                      <a:r>
                        <a:rPr kumimoji="1" lang="ja-JP" altLang="en-US" sz="1600" dirty="0" smtClean="0"/>
                        <a:t>台帳に記載されていない集水ますの目地不良</a:t>
                      </a:r>
                      <a:endParaRPr kumimoji="1" lang="ja-JP" altLang="en-US" sz="1600" dirty="0"/>
                    </a:p>
                  </a:txBody>
                  <a:tcPr anchor="ctr"/>
                </a:tc>
                <a:tc>
                  <a:txBody>
                    <a:bodyPr/>
                    <a:lstStyle/>
                    <a:p>
                      <a:r>
                        <a:rPr kumimoji="1" lang="ja-JP" altLang="en-US" sz="1600" dirty="0" smtClean="0"/>
                        <a:t>台帳未記載のますが発見された後に台帳へ反映。</a:t>
                      </a:r>
                      <a:endParaRPr kumimoji="1" lang="ja-JP" altLang="en-US" sz="1600" dirty="0"/>
                    </a:p>
                  </a:txBody>
                  <a:tcPr anchor="ctr"/>
                </a:tc>
                <a:tc>
                  <a:txBody>
                    <a:bodyPr/>
                    <a:lstStyle/>
                    <a:p>
                      <a:r>
                        <a:rPr kumimoji="1" lang="ja-JP" altLang="en-US" sz="1600" dirty="0" smtClean="0"/>
                        <a:t>本事案と同様に植木や看板・鉄板などで集水ますが隠れていないか常に意識を持って発見し、台帳への反映に努める。</a:t>
                      </a:r>
                      <a:endParaRPr kumimoji="1" lang="ja-JP" altLang="en-US" sz="1600" dirty="0"/>
                    </a:p>
                  </a:txBody>
                  <a:tcPr anchor="ctr"/>
                </a:tc>
                <a:extLst>
                  <a:ext uri="{0D108BD9-81ED-4DB2-BD59-A6C34878D82A}">
                    <a16:rowId xmlns:a16="http://schemas.microsoft.com/office/drawing/2014/main" val="1147447405"/>
                  </a:ext>
                </a:extLst>
              </a:tr>
              <a:tr h="824765">
                <a:tc>
                  <a:txBody>
                    <a:bodyPr/>
                    <a:lstStyle/>
                    <a:p>
                      <a:pPr algn="ctr"/>
                      <a:r>
                        <a:rPr kumimoji="1" lang="en-US" altLang="ja-JP" sz="1600" dirty="0" smtClean="0"/>
                        <a:t>4</a:t>
                      </a:r>
                      <a:r>
                        <a:rPr kumimoji="1" lang="ja-JP" altLang="en-US" sz="1600" dirty="0" smtClean="0"/>
                        <a:t>月</a:t>
                      </a:r>
                      <a:r>
                        <a:rPr kumimoji="1" lang="en-US" altLang="ja-JP" sz="1600" dirty="0" smtClean="0"/>
                        <a:t>21</a:t>
                      </a:r>
                      <a:r>
                        <a:rPr kumimoji="1" lang="ja-JP" altLang="en-US" sz="1600" dirty="0" smtClean="0"/>
                        <a:t>日</a:t>
                      </a:r>
                      <a:endParaRPr kumimoji="1" lang="ja-JP" altLang="en-US" sz="1600" dirty="0"/>
                    </a:p>
                  </a:txBody>
                  <a:tcPr anchor="ctr"/>
                </a:tc>
                <a:tc>
                  <a:txBody>
                    <a:bodyPr/>
                    <a:lstStyle/>
                    <a:p>
                      <a:r>
                        <a:rPr kumimoji="1" lang="ja-JP" altLang="en-US" sz="1600" dirty="0" smtClean="0"/>
                        <a:t>道路陥没による車両被災</a:t>
                      </a:r>
                      <a:endParaRPr kumimoji="1" lang="ja-JP" altLang="en-US" sz="1600" dirty="0"/>
                    </a:p>
                  </a:txBody>
                  <a:tcPr anchor="ctr"/>
                </a:tc>
                <a:tc>
                  <a:txBody>
                    <a:bodyPr/>
                    <a:lstStyle/>
                    <a:p>
                      <a:r>
                        <a:rPr kumimoji="1" lang="ja-JP" altLang="en-US" sz="1600" dirty="0" smtClean="0"/>
                        <a:t>不明管閉塞不良</a:t>
                      </a:r>
                      <a:endParaRPr kumimoji="1" lang="ja-JP" altLang="en-US" sz="1600" dirty="0"/>
                    </a:p>
                  </a:txBody>
                  <a:tcPr anchor="ctr"/>
                </a:tc>
                <a:tc>
                  <a:txBody>
                    <a:bodyPr/>
                    <a:lstStyle/>
                    <a:p>
                      <a:pPr algn="ctr"/>
                      <a:r>
                        <a:rPr kumimoji="1" lang="ja-JP" altLang="en-US" sz="1600" dirty="0" err="1" smtClean="0"/>
                        <a:t>ー</a:t>
                      </a:r>
                      <a:endParaRPr kumimoji="1" lang="ja-JP" altLang="en-US" sz="1600" dirty="0"/>
                    </a:p>
                  </a:txBody>
                  <a:tcPr anchor="ctr"/>
                </a:tc>
                <a:tc>
                  <a:txBody>
                    <a:bodyPr/>
                    <a:lstStyle/>
                    <a:p>
                      <a:r>
                        <a:rPr kumimoji="1" lang="ja-JP" altLang="en-US" sz="1600" dirty="0" smtClean="0"/>
                        <a:t>当該箇所付近の下水道施設についても管内調査を行う。</a:t>
                      </a:r>
                      <a:endParaRPr kumimoji="1" lang="ja-JP" altLang="en-US" sz="1600" dirty="0"/>
                    </a:p>
                  </a:txBody>
                  <a:tcPr anchor="ctr"/>
                </a:tc>
                <a:extLst>
                  <a:ext uri="{0D108BD9-81ED-4DB2-BD59-A6C34878D82A}">
                    <a16:rowId xmlns:a16="http://schemas.microsoft.com/office/drawing/2014/main" val="2889943566"/>
                  </a:ext>
                </a:extLst>
              </a:tr>
              <a:tr h="2213843">
                <a:tc>
                  <a:txBody>
                    <a:bodyPr/>
                    <a:lstStyle/>
                    <a:p>
                      <a:pPr algn="ctr"/>
                      <a:r>
                        <a:rPr kumimoji="1" lang="en-US" altLang="ja-JP" sz="1600" dirty="0" smtClean="0"/>
                        <a:t>5</a:t>
                      </a:r>
                      <a:r>
                        <a:rPr kumimoji="1" lang="ja-JP" altLang="en-US" sz="1600" dirty="0" smtClean="0"/>
                        <a:t>月</a:t>
                      </a:r>
                      <a:r>
                        <a:rPr kumimoji="1" lang="en-US" altLang="ja-JP" sz="1600" dirty="0" smtClean="0"/>
                        <a:t>3</a:t>
                      </a:r>
                      <a:r>
                        <a:rPr kumimoji="1" lang="ja-JP" altLang="en-US" sz="1600" dirty="0" smtClean="0"/>
                        <a:t>日</a:t>
                      </a:r>
                      <a:endParaRPr kumimoji="1" lang="ja-JP" altLang="en-US" sz="1600" dirty="0"/>
                    </a:p>
                  </a:txBody>
                  <a:tcPr anchor="ctr"/>
                </a:tc>
                <a:tc>
                  <a:txBody>
                    <a:bodyPr/>
                    <a:lstStyle/>
                    <a:p>
                      <a:r>
                        <a:rPr kumimoji="1" lang="ja-JP" altLang="en-US" sz="1600" dirty="0" smtClean="0"/>
                        <a:t>本管詰まりによる敷地内汚損</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通常の下水管では見られない鍾乳石のような物質が発生、堆積し下水管の詰まり</a:t>
                      </a:r>
                      <a:endParaRPr kumimoji="1" lang="ja-JP" altLang="en-US" sz="1600" dirty="0"/>
                    </a:p>
                  </a:txBody>
                  <a:tcPr anchor="ctr"/>
                </a:tc>
                <a:tc>
                  <a:txBody>
                    <a:bodyPr/>
                    <a:lstStyle/>
                    <a:p>
                      <a:pPr algn="ctr"/>
                      <a:r>
                        <a:rPr kumimoji="1" lang="ja-JP" altLang="en-US" sz="1600" dirty="0" err="1" smtClean="0"/>
                        <a:t>ー</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当面の間、毎年定期清掃路線として清掃、調査等を行い、つまり等の不具合について早期発見に努める。</a:t>
                      </a:r>
                      <a:endParaRPr kumimoji="1" lang="ja-JP" altLang="en-US" sz="1600" dirty="0"/>
                    </a:p>
                  </a:txBody>
                  <a:tcPr anchor="ctr"/>
                </a:tc>
                <a:extLst>
                  <a:ext uri="{0D108BD9-81ED-4DB2-BD59-A6C34878D82A}">
                    <a16:rowId xmlns:a16="http://schemas.microsoft.com/office/drawing/2014/main" val="2281128801"/>
                  </a:ext>
                </a:extLst>
              </a:tr>
            </a:tbl>
          </a:graphicData>
        </a:graphic>
      </p:graphicFrame>
      <p:sp>
        <p:nvSpPr>
          <p:cNvPr id="6" name="角丸四角形 5"/>
          <p:cNvSpPr/>
          <p:nvPr/>
        </p:nvSpPr>
        <p:spPr>
          <a:xfrm>
            <a:off x="72907" y="96839"/>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en-US" altLang="ja-JP" sz="2275" dirty="0" smtClean="0">
                <a:solidFill>
                  <a:schemeClr val="tx1"/>
                </a:solidFill>
                <a:latin typeface="HGPｺﾞｼｯｸE" panose="020B0900000000000000" pitchFamily="50" charset="-128"/>
                <a:ea typeface="HGPｺﾞｼｯｸE" panose="020B0900000000000000" pitchFamily="50" charset="-128"/>
              </a:rPr>
              <a:t>4</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a:t>
            </a:r>
            <a:r>
              <a:rPr lang="en-US" altLang="ja-JP" sz="2275" dirty="0" smtClean="0">
                <a:solidFill>
                  <a:schemeClr val="tx1"/>
                </a:solidFill>
                <a:latin typeface="HGPｺﾞｼｯｸE" panose="020B0900000000000000" pitchFamily="50" charset="-128"/>
                <a:ea typeface="HGPｺﾞｼｯｸE" panose="020B0900000000000000" pitchFamily="50" charset="-128"/>
              </a:rPr>
              <a:t>4</a:t>
            </a:r>
            <a:r>
              <a:rPr lang="ja-JP" altLang="en-US" sz="2275" dirty="0" smtClean="0">
                <a:solidFill>
                  <a:schemeClr val="tx1"/>
                </a:solidFill>
                <a:latin typeface="HGPｺﾞｼｯｸE" panose="020B0900000000000000" pitchFamily="50" charset="-128"/>
                <a:ea typeface="HGPｺﾞｼｯｸE" panose="020B0900000000000000" pitchFamily="50" charset="-128"/>
              </a:rPr>
              <a:t>月～</a:t>
            </a:r>
            <a:r>
              <a:rPr lang="en-US" altLang="ja-JP" sz="2275" dirty="0" smtClean="0">
                <a:solidFill>
                  <a:schemeClr val="tx1"/>
                </a:solidFill>
                <a:latin typeface="HGPｺﾞｼｯｸE" panose="020B0900000000000000" pitchFamily="50" charset="-128"/>
                <a:ea typeface="HGPｺﾞｼｯｸE" panose="020B0900000000000000" pitchFamily="50" charset="-128"/>
              </a:rPr>
              <a:t>12</a:t>
            </a:r>
            <a:r>
              <a:rPr lang="ja-JP" altLang="en-US" sz="2275" dirty="0" smtClean="0">
                <a:solidFill>
                  <a:schemeClr val="tx1"/>
                </a:solidFill>
                <a:latin typeface="HGPｺﾞｼｯｸE" panose="020B0900000000000000" pitchFamily="50" charset="-128"/>
                <a:ea typeface="HGPｺﾞｼｯｸE" panose="020B0900000000000000" pitchFamily="50" charset="-128"/>
              </a:rPr>
              <a:t>月）</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31</a:t>
            </a:fld>
            <a:endParaRPr kumimoji="1" lang="ja-JP" altLang="en-US"/>
          </a:p>
        </p:txBody>
      </p:sp>
    </p:spTree>
    <p:extLst>
      <p:ext uri="{BB962C8B-B14F-4D97-AF65-F5344CB8AC3E}">
        <p14:creationId xmlns:p14="http://schemas.microsoft.com/office/powerpoint/2010/main" val="673633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管路②</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736192926"/>
              </p:ext>
            </p:extLst>
          </p:nvPr>
        </p:nvGraphicFramePr>
        <p:xfrm>
          <a:off x="342264" y="1280160"/>
          <a:ext cx="9295221" cy="4826185"/>
        </p:xfrm>
        <a:graphic>
          <a:graphicData uri="http://schemas.openxmlformats.org/drawingml/2006/table">
            <a:tbl>
              <a:tblPr firstRow="1" bandRow="1">
                <a:tableStyleId>{5C22544A-7EE6-4342-B048-85BDC9FD1C3A}</a:tableStyleId>
              </a:tblPr>
              <a:tblGrid>
                <a:gridCol w="1106852">
                  <a:extLst>
                    <a:ext uri="{9D8B030D-6E8A-4147-A177-3AD203B41FA5}">
                      <a16:colId xmlns:a16="http://schemas.microsoft.com/office/drawing/2014/main" val="1716734234"/>
                    </a:ext>
                  </a:extLst>
                </a:gridCol>
                <a:gridCol w="1656941">
                  <a:extLst>
                    <a:ext uri="{9D8B030D-6E8A-4147-A177-3AD203B41FA5}">
                      <a16:colId xmlns:a16="http://schemas.microsoft.com/office/drawing/2014/main" val="3868781665"/>
                    </a:ext>
                  </a:extLst>
                </a:gridCol>
                <a:gridCol w="1465943">
                  <a:extLst>
                    <a:ext uri="{9D8B030D-6E8A-4147-A177-3AD203B41FA5}">
                      <a16:colId xmlns:a16="http://schemas.microsoft.com/office/drawing/2014/main" val="3511961762"/>
                    </a:ext>
                  </a:extLst>
                </a:gridCol>
                <a:gridCol w="2076450">
                  <a:extLst>
                    <a:ext uri="{9D8B030D-6E8A-4147-A177-3AD203B41FA5}">
                      <a16:colId xmlns:a16="http://schemas.microsoft.com/office/drawing/2014/main" val="3356423572"/>
                    </a:ext>
                  </a:extLst>
                </a:gridCol>
                <a:gridCol w="2989035">
                  <a:extLst>
                    <a:ext uri="{9D8B030D-6E8A-4147-A177-3AD203B41FA5}">
                      <a16:colId xmlns:a16="http://schemas.microsoft.com/office/drawing/2014/main" val="3548261750"/>
                    </a:ext>
                  </a:extLst>
                </a:gridCol>
              </a:tblGrid>
              <a:tr h="377190">
                <a:tc>
                  <a:txBody>
                    <a:bodyPr/>
                    <a:lstStyle/>
                    <a:p>
                      <a:pPr algn="ctr"/>
                      <a:r>
                        <a:rPr kumimoji="1" lang="ja-JP" altLang="en-US" sz="1600" dirty="0" smtClean="0"/>
                        <a:t>発生日</a:t>
                      </a:r>
                      <a:endParaRPr kumimoji="1" lang="ja-JP" altLang="en-US" sz="1600" dirty="0"/>
                    </a:p>
                  </a:txBody>
                  <a:tcPr anchor="ctr"/>
                </a:tc>
                <a:tc>
                  <a:txBody>
                    <a:bodyPr/>
                    <a:lstStyle/>
                    <a:p>
                      <a:pPr algn="ctr"/>
                      <a:r>
                        <a:rPr kumimoji="1" lang="ja-JP" altLang="en-US" sz="1600" dirty="0" smtClean="0"/>
                        <a:t>概要</a:t>
                      </a:r>
                      <a:endParaRPr kumimoji="1" lang="ja-JP" altLang="en-US" sz="1600" dirty="0"/>
                    </a:p>
                  </a:txBody>
                  <a:tcPr anchor="ctr"/>
                </a:tc>
                <a:tc>
                  <a:txBody>
                    <a:bodyPr/>
                    <a:lstStyle/>
                    <a:p>
                      <a:pPr algn="ctr"/>
                      <a:r>
                        <a:rPr kumimoji="1" lang="ja-JP" altLang="en-US" sz="1600" dirty="0" smtClean="0"/>
                        <a:t>原因</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これまでの維持管理</a:t>
                      </a:r>
                    </a:p>
                  </a:txBody>
                  <a:tcPr anchor="ctr"/>
                </a:tc>
                <a:tc>
                  <a:txBody>
                    <a:bodyPr/>
                    <a:lstStyle/>
                    <a:p>
                      <a:pPr algn="ctr"/>
                      <a:r>
                        <a:rPr kumimoji="1" lang="ja-JP" altLang="en-US" sz="1600" dirty="0" smtClean="0"/>
                        <a:t>再発防止策</a:t>
                      </a:r>
                      <a:endParaRPr kumimoji="1" lang="ja-JP" altLang="en-US" sz="1600" dirty="0"/>
                    </a:p>
                  </a:txBody>
                  <a:tcPr anchor="ctr"/>
                </a:tc>
                <a:extLst>
                  <a:ext uri="{0D108BD9-81ED-4DB2-BD59-A6C34878D82A}">
                    <a16:rowId xmlns:a16="http://schemas.microsoft.com/office/drawing/2014/main" val="1167308062"/>
                  </a:ext>
                </a:extLst>
              </a:tr>
              <a:tr h="833177">
                <a:tc>
                  <a:txBody>
                    <a:bodyPr/>
                    <a:lstStyle/>
                    <a:p>
                      <a:pPr algn="ctr"/>
                      <a:r>
                        <a:rPr kumimoji="1" lang="en-US" altLang="ja-JP" sz="1600" dirty="0" smtClean="0"/>
                        <a:t>5</a:t>
                      </a:r>
                      <a:r>
                        <a:rPr kumimoji="1" lang="ja-JP" altLang="en-US" sz="1600" dirty="0" smtClean="0"/>
                        <a:t>月</a:t>
                      </a:r>
                      <a:r>
                        <a:rPr kumimoji="1" lang="en-US" altLang="ja-JP" sz="1600" dirty="0" smtClean="0"/>
                        <a:t>7</a:t>
                      </a:r>
                      <a:r>
                        <a:rPr kumimoji="1" lang="ja-JP" altLang="en-US" sz="1600" dirty="0" smtClean="0"/>
                        <a:t>日</a:t>
                      </a:r>
                      <a:endParaRPr kumimoji="1" lang="ja-JP" altLang="en-US" sz="1600" dirty="0"/>
                    </a:p>
                  </a:txBody>
                  <a:tcPr anchor="ctr"/>
                </a:tc>
                <a:tc>
                  <a:txBody>
                    <a:bodyPr/>
                    <a:lstStyle/>
                    <a:p>
                      <a:pPr algn="l"/>
                      <a:r>
                        <a:rPr kumimoji="1" lang="ja-JP" altLang="en-US" sz="1600" dirty="0" smtClean="0"/>
                        <a:t>マンホール段差による自転車転倒被災</a:t>
                      </a:r>
                      <a:endParaRPr kumimoji="1" lang="ja-JP" altLang="en-US" sz="1600" dirty="0"/>
                    </a:p>
                  </a:txBody>
                  <a:tcPr anchor="ctr"/>
                </a:tc>
                <a:tc>
                  <a:txBody>
                    <a:bodyPr/>
                    <a:lstStyle/>
                    <a:p>
                      <a:pPr algn="l"/>
                      <a:r>
                        <a:rPr kumimoji="1" lang="ja-JP" altLang="en-US" sz="1600" dirty="0" smtClean="0"/>
                        <a:t>路面下がり部の仮復旧アスファルトが剥離</a:t>
                      </a:r>
                      <a:endParaRPr kumimoji="1" lang="ja-JP" altLang="en-US" sz="1600" dirty="0"/>
                    </a:p>
                  </a:txBody>
                  <a:tcPr anchor="ctr"/>
                </a:tc>
                <a:tc>
                  <a:txBody>
                    <a:bodyPr/>
                    <a:lstStyle/>
                    <a:p>
                      <a:pPr algn="l"/>
                      <a:r>
                        <a:rPr kumimoji="1" lang="ja-JP" altLang="en-US" sz="1600" dirty="0" smtClean="0"/>
                        <a:t>仮復旧後の巡視は実施していたが、実施記録は残していなかった。</a:t>
                      </a:r>
                      <a:endParaRPr kumimoji="1" lang="ja-JP" altLang="en-US" sz="1600" dirty="0"/>
                    </a:p>
                  </a:txBody>
                  <a:tcPr anchor="ctr"/>
                </a:tc>
                <a:tc>
                  <a:txBody>
                    <a:bodyPr/>
                    <a:lstStyle/>
                    <a:p>
                      <a:pPr algn="l"/>
                      <a:r>
                        <a:rPr kumimoji="1" lang="ja-JP" altLang="en-US" sz="1600" dirty="0" smtClean="0"/>
                        <a:t>舗装本復旧までパトロールにて状況確認を実施し、結果を作業日報等に記録する。</a:t>
                      </a:r>
                      <a:endParaRPr kumimoji="1" lang="ja-JP" altLang="en-US" sz="1600" dirty="0"/>
                    </a:p>
                  </a:txBody>
                  <a:tcPr anchor="ctr"/>
                </a:tc>
                <a:extLst>
                  <a:ext uri="{0D108BD9-81ED-4DB2-BD59-A6C34878D82A}">
                    <a16:rowId xmlns:a16="http://schemas.microsoft.com/office/drawing/2014/main" val="1147447405"/>
                  </a:ext>
                </a:extLst>
              </a:tr>
              <a:tr h="1651230">
                <a:tc>
                  <a:txBody>
                    <a:bodyPr/>
                    <a:lstStyle/>
                    <a:p>
                      <a:pPr algn="ctr"/>
                      <a:r>
                        <a:rPr kumimoji="1" lang="en-US" altLang="ja-JP" sz="1600" dirty="0" smtClean="0"/>
                        <a:t>5</a:t>
                      </a:r>
                      <a:r>
                        <a:rPr kumimoji="1" lang="ja-JP" altLang="en-US" sz="1600" dirty="0" smtClean="0"/>
                        <a:t>月</a:t>
                      </a:r>
                      <a:r>
                        <a:rPr kumimoji="1" lang="en-US" altLang="ja-JP" sz="1600" dirty="0" smtClean="0"/>
                        <a:t>13</a:t>
                      </a:r>
                      <a:r>
                        <a:rPr kumimoji="1" lang="ja-JP" altLang="en-US" sz="1600" dirty="0" smtClean="0"/>
                        <a:t>日</a:t>
                      </a:r>
                      <a:endParaRPr kumimoji="1" lang="ja-JP" altLang="en-US" sz="1600" dirty="0"/>
                    </a:p>
                  </a:txBody>
                  <a:tcPr anchor="ctr"/>
                </a:tc>
                <a:tc>
                  <a:txBody>
                    <a:bodyPr/>
                    <a:lstStyle/>
                    <a:p>
                      <a:pPr algn="l"/>
                      <a:r>
                        <a:rPr kumimoji="1" lang="ja-JP" altLang="en-US" sz="1600" dirty="0" smtClean="0"/>
                        <a:t>集水</a:t>
                      </a:r>
                      <a:r>
                        <a:rPr kumimoji="1" lang="ja-JP" altLang="en-US" sz="1600" dirty="0" err="1" smtClean="0"/>
                        <a:t>ます</a:t>
                      </a:r>
                      <a:r>
                        <a:rPr kumimoji="1" lang="ja-JP" altLang="en-US" sz="1600" dirty="0" smtClean="0"/>
                        <a:t>上部鉄板ズレによる転倒被災</a:t>
                      </a:r>
                      <a:endParaRPr kumimoji="1" lang="ja-JP" altLang="en-US" sz="1600" dirty="0"/>
                    </a:p>
                  </a:txBody>
                  <a:tcPr anchor="ctr"/>
                </a:tc>
                <a:tc>
                  <a:txBody>
                    <a:bodyPr/>
                    <a:lstStyle/>
                    <a:p>
                      <a:pPr algn="l"/>
                      <a:r>
                        <a:rPr kumimoji="1" lang="ja-JP" altLang="en-US" sz="1600" dirty="0" smtClean="0"/>
                        <a:t>建築後退に伴うセットバック未完による危険</a:t>
                      </a:r>
                      <a:r>
                        <a:rPr kumimoji="1" lang="ja-JP" altLang="en-US" sz="1600" dirty="0" err="1" smtClean="0"/>
                        <a:t>ます</a:t>
                      </a:r>
                      <a:endParaRPr kumimoji="1" lang="en-US" altLang="ja-JP" sz="1600" dirty="0" smtClean="0"/>
                    </a:p>
                  </a:txBody>
                  <a:tcPr anchor="ctr"/>
                </a:tc>
                <a:tc>
                  <a:txBody>
                    <a:bodyPr/>
                    <a:lstStyle/>
                    <a:p>
                      <a:pPr algn="l"/>
                      <a:r>
                        <a:rPr kumimoji="1" lang="ja-JP" altLang="en-US" sz="1600" dirty="0" smtClean="0"/>
                        <a:t>業務・作業路線のみを対象とした状況確認を行っていた。</a:t>
                      </a:r>
                      <a:endParaRPr kumimoji="1" lang="ja-JP" altLang="en-US" sz="1600" dirty="0"/>
                    </a:p>
                  </a:txBody>
                  <a:tcPr anchor="ctr"/>
                </a:tc>
                <a:tc>
                  <a:txBody>
                    <a:bodyPr/>
                    <a:lstStyle/>
                    <a:p>
                      <a:pPr algn="l"/>
                      <a:r>
                        <a:rPr kumimoji="1" lang="ja-JP" altLang="en-US" sz="1600" dirty="0" smtClean="0"/>
                        <a:t>巡視以外の業務・作業の際においても、業務・作業路線に対し、集水ますの状況も含めた全体の路線状況を確認し、不具合箇所を発見した場合は、記録し、速やかに対策を講じる。</a:t>
                      </a:r>
                      <a:endParaRPr kumimoji="1" lang="ja-JP" altLang="en-US" sz="1600" dirty="0"/>
                    </a:p>
                  </a:txBody>
                  <a:tcPr anchor="ctr"/>
                </a:tc>
                <a:extLst>
                  <a:ext uri="{0D108BD9-81ED-4DB2-BD59-A6C34878D82A}">
                    <a16:rowId xmlns:a16="http://schemas.microsoft.com/office/drawing/2014/main" val="2889943566"/>
                  </a:ext>
                </a:extLst>
              </a:tr>
              <a:tr h="1964588">
                <a:tc>
                  <a:txBody>
                    <a:bodyPr/>
                    <a:lstStyle/>
                    <a:p>
                      <a:pPr algn="ctr"/>
                      <a:r>
                        <a:rPr kumimoji="1" lang="en-US" altLang="ja-JP" sz="1600" dirty="0" smtClean="0"/>
                        <a:t>6</a:t>
                      </a:r>
                      <a:r>
                        <a:rPr kumimoji="1" lang="ja-JP" altLang="en-US" sz="1600" dirty="0" smtClean="0"/>
                        <a:t>月</a:t>
                      </a:r>
                      <a:r>
                        <a:rPr kumimoji="1" lang="en-US" altLang="ja-JP" sz="1600" dirty="0" smtClean="0"/>
                        <a:t>25</a:t>
                      </a:r>
                      <a:r>
                        <a:rPr kumimoji="1" lang="ja-JP" altLang="en-US" sz="1600" dirty="0" smtClean="0"/>
                        <a:t>日</a:t>
                      </a:r>
                      <a:endParaRPr kumimoji="1" lang="ja-JP" altLang="en-US" sz="1600" dirty="0"/>
                    </a:p>
                  </a:txBody>
                  <a:tcPr anchor="ctr"/>
                </a:tc>
                <a:tc>
                  <a:txBody>
                    <a:bodyPr/>
                    <a:lstStyle/>
                    <a:p>
                      <a:pPr algn="l"/>
                      <a:r>
                        <a:rPr kumimoji="1" lang="ja-JP" altLang="en-US" sz="1600" dirty="0" smtClean="0"/>
                        <a:t>下水道用地路面不陸による転倒被災</a:t>
                      </a:r>
                      <a:endParaRPr kumimoji="1" lang="ja-JP" altLang="en-US" sz="1600" dirty="0"/>
                    </a:p>
                  </a:txBody>
                  <a:tcPr anchor="ctr"/>
                </a:tc>
                <a:tc>
                  <a:txBody>
                    <a:bodyPr/>
                    <a:lstStyle/>
                    <a:p>
                      <a:pPr algn="l"/>
                      <a:r>
                        <a:rPr kumimoji="1" lang="ja-JP" altLang="en-US" sz="1600" dirty="0" smtClean="0"/>
                        <a:t>被災者聞取り不可（舗装路面アスファルト剥離、砕石不陸が原因と思われる。）</a:t>
                      </a:r>
                      <a:endParaRPr kumimoji="1" lang="ja-JP" altLang="en-US" sz="1600" dirty="0"/>
                    </a:p>
                  </a:txBody>
                  <a:tcPr anchor="ctr"/>
                </a:tc>
                <a:tc>
                  <a:txBody>
                    <a:bodyPr/>
                    <a:lstStyle/>
                    <a:p>
                      <a:pPr algn="l"/>
                      <a:r>
                        <a:rPr kumimoji="1" lang="ja-JP" altLang="en-US" sz="1600" dirty="0" smtClean="0"/>
                        <a:t>対象下水道用地が明確にされておらず、調査を行えていなかった。</a:t>
                      </a:r>
                      <a:endParaRPr kumimoji="1" lang="ja-JP" altLang="en-US" sz="1600" dirty="0"/>
                    </a:p>
                  </a:txBody>
                  <a:tcPr anchor="ctr"/>
                </a:tc>
                <a:tc>
                  <a:txBody>
                    <a:bodyPr/>
                    <a:lstStyle/>
                    <a:p>
                      <a:r>
                        <a:rPr kumimoji="1" lang="ja-JP" altLang="en-US" sz="1600" b="0" i="0" u="none" strike="noStrike" kern="1200" baseline="0" dirty="0" smtClean="0">
                          <a:solidFill>
                            <a:schemeClr val="tx1"/>
                          </a:solidFill>
                          <a:latin typeface="+mn-lt"/>
                          <a:ea typeface="+mn-ea"/>
                          <a:cs typeface="+mn-cs"/>
                        </a:rPr>
                        <a:t>対象用地を明確にし、下水道施設の巡視に併せて下水道用地の舗装状況などを確認する。</a:t>
                      </a:r>
                      <a:endParaRPr kumimoji="1" lang="ja-JP" altLang="en-US" sz="1600" dirty="0">
                        <a:solidFill>
                          <a:schemeClr val="tx1"/>
                        </a:solidFill>
                      </a:endParaRPr>
                    </a:p>
                  </a:txBody>
                  <a:tcPr anchor="ctr"/>
                </a:tc>
                <a:extLst>
                  <a:ext uri="{0D108BD9-81ED-4DB2-BD59-A6C34878D82A}">
                    <a16:rowId xmlns:a16="http://schemas.microsoft.com/office/drawing/2014/main" val="7757002"/>
                  </a:ext>
                </a:extLst>
              </a:tr>
            </a:tbl>
          </a:graphicData>
        </a:graphic>
      </p:graphicFrame>
      <p:sp>
        <p:nvSpPr>
          <p:cNvPr id="5" name="角丸四角形 4"/>
          <p:cNvSpPr/>
          <p:nvPr/>
        </p:nvSpPr>
        <p:spPr>
          <a:xfrm>
            <a:off x="72907" y="96839"/>
            <a:ext cx="9564577"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．包括委託に関連する事故発生状況（令和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年</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月～</a:t>
            </a:r>
            <a:r>
              <a:rPr lang="en-US" altLang="ja-JP" sz="2275" dirty="0">
                <a:solidFill>
                  <a:schemeClr val="tx1"/>
                </a:solidFill>
                <a:latin typeface="HGPｺﾞｼｯｸE" panose="020B0900000000000000" pitchFamily="50" charset="-128"/>
                <a:ea typeface="HGPｺﾞｼｯｸE" panose="020B0900000000000000" pitchFamily="50" charset="-128"/>
              </a:rPr>
              <a:t>12</a:t>
            </a:r>
            <a:r>
              <a:rPr lang="ja-JP" altLang="en-US" sz="2275" dirty="0">
                <a:solidFill>
                  <a:schemeClr val="tx1"/>
                </a:solidFill>
                <a:latin typeface="HGPｺﾞｼｯｸE" panose="020B0900000000000000" pitchFamily="50" charset="-128"/>
                <a:ea typeface="HGPｺﾞｼｯｸE" panose="020B0900000000000000" pitchFamily="50" charset="-128"/>
              </a:rPr>
              <a:t>月）</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32</a:t>
            </a:fld>
            <a:endParaRPr kumimoji="1" lang="ja-JP" altLang="en-US"/>
          </a:p>
        </p:txBody>
      </p:sp>
    </p:spTree>
    <p:extLst>
      <p:ext uri="{BB962C8B-B14F-4D97-AF65-F5344CB8AC3E}">
        <p14:creationId xmlns:p14="http://schemas.microsoft.com/office/powerpoint/2010/main" val="2726012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管路③</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80043583"/>
              </p:ext>
            </p:extLst>
          </p:nvPr>
        </p:nvGraphicFramePr>
        <p:xfrm>
          <a:off x="72909" y="1272898"/>
          <a:ext cx="9604491" cy="5190043"/>
        </p:xfrm>
        <a:graphic>
          <a:graphicData uri="http://schemas.openxmlformats.org/drawingml/2006/table">
            <a:tbl>
              <a:tblPr firstRow="1" bandRow="1">
                <a:tableStyleId>{5C22544A-7EE6-4342-B048-85BDC9FD1C3A}</a:tableStyleId>
              </a:tblPr>
              <a:tblGrid>
                <a:gridCol w="1040094">
                  <a:extLst>
                    <a:ext uri="{9D8B030D-6E8A-4147-A177-3AD203B41FA5}">
                      <a16:colId xmlns:a16="http://schemas.microsoft.com/office/drawing/2014/main" val="1716734234"/>
                    </a:ext>
                  </a:extLst>
                </a:gridCol>
                <a:gridCol w="2122642">
                  <a:extLst>
                    <a:ext uri="{9D8B030D-6E8A-4147-A177-3AD203B41FA5}">
                      <a16:colId xmlns:a16="http://schemas.microsoft.com/office/drawing/2014/main" val="3868781665"/>
                    </a:ext>
                  </a:extLst>
                </a:gridCol>
                <a:gridCol w="1622105">
                  <a:extLst>
                    <a:ext uri="{9D8B030D-6E8A-4147-A177-3AD203B41FA5}">
                      <a16:colId xmlns:a16="http://schemas.microsoft.com/office/drawing/2014/main" val="3511961762"/>
                    </a:ext>
                  </a:extLst>
                </a:gridCol>
                <a:gridCol w="2114550">
                  <a:extLst>
                    <a:ext uri="{9D8B030D-6E8A-4147-A177-3AD203B41FA5}">
                      <a16:colId xmlns:a16="http://schemas.microsoft.com/office/drawing/2014/main" val="504868622"/>
                    </a:ext>
                  </a:extLst>
                </a:gridCol>
                <a:gridCol w="2705100">
                  <a:extLst>
                    <a:ext uri="{9D8B030D-6E8A-4147-A177-3AD203B41FA5}">
                      <a16:colId xmlns:a16="http://schemas.microsoft.com/office/drawing/2014/main" val="3548261750"/>
                    </a:ext>
                  </a:extLst>
                </a:gridCol>
              </a:tblGrid>
              <a:tr h="555594">
                <a:tc>
                  <a:txBody>
                    <a:bodyPr/>
                    <a:lstStyle/>
                    <a:p>
                      <a:pPr algn="ctr"/>
                      <a:r>
                        <a:rPr kumimoji="1" lang="ja-JP" altLang="en-US" sz="1600" dirty="0" smtClean="0"/>
                        <a:t>発生日</a:t>
                      </a:r>
                      <a:endParaRPr kumimoji="1" lang="ja-JP" altLang="en-US" sz="1600" dirty="0"/>
                    </a:p>
                  </a:txBody>
                  <a:tcPr anchor="ctr"/>
                </a:tc>
                <a:tc>
                  <a:txBody>
                    <a:bodyPr/>
                    <a:lstStyle/>
                    <a:p>
                      <a:pPr algn="ctr"/>
                      <a:r>
                        <a:rPr kumimoji="1" lang="ja-JP" altLang="en-US" sz="1600" dirty="0" smtClean="0"/>
                        <a:t>概要</a:t>
                      </a:r>
                      <a:endParaRPr kumimoji="1" lang="ja-JP" altLang="en-US" sz="1600" dirty="0"/>
                    </a:p>
                  </a:txBody>
                  <a:tcPr anchor="ctr"/>
                </a:tc>
                <a:tc>
                  <a:txBody>
                    <a:bodyPr/>
                    <a:lstStyle/>
                    <a:p>
                      <a:pPr algn="ctr"/>
                      <a:r>
                        <a:rPr kumimoji="1" lang="ja-JP" altLang="en-US" sz="1600" dirty="0" smtClean="0"/>
                        <a:t>原因</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これまでの維持管理</a:t>
                      </a:r>
                    </a:p>
                  </a:txBody>
                  <a:tcPr anchor="ctr"/>
                </a:tc>
                <a:tc>
                  <a:txBody>
                    <a:bodyPr/>
                    <a:lstStyle/>
                    <a:p>
                      <a:pPr algn="ctr"/>
                      <a:r>
                        <a:rPr kumimoji="1" lang="ja-JP" altLang="en-US" sz="1600" dirty="0" smtClean="0"/>
                        <a:t>再発防止策</a:t>
                      </a:r>
                      <a:endParaRPr kumimoji="1" lang="ja-JP" altLang="en-US" sz="1600" dirty="0"/>
                    </a:p>
                  </a:txBody>
                  <a:tcPr anchor="ctr"/>
                </a:tc>
                <a:extLst>
                  <a:ext uri="{0D108BD9-81ED-4DB2-BD59-A6C34878D82A}">
                    <a16:rowId xmlns:a16="http://schemas.microsoft.com/office/drawing/2014/main" val="1167308062"/>
                  </a:ext>
                </a:extLst>
              </a:tr>
              <a:tr h="2093442">
                <a:tc>
                  <a:txBody>
                    <a:bodyPr/>
                    <a:lstStyle/>
                    <a:p>
                      <a:pPr algn="ctr"/>
                      <a:r>
                        <a:rPr kumimoji="1" lang="en-US" altLang="ja-JP" sz="1600" dirty="0" smtClean="0"/>
                        <a:t>7</a:t>
                      </a:r>
                      <a:r>
                        <a:rPr kumimoji="1" lang="ja-JP" altLang="en-US" sz="1600" dirty="0" smtClean="0"/>
                        <a:t>月</a:t>
                      </a:r>
                      <a:r>
                        <a:rPr kumimoji="1" lang="en-US" altLang="ja-JP" sz="1600" dirty="0" smtClean="0"/>
                        <a:t>9</a:t>
                      </a:r>
                      <a:r>
                        <a:rPr kumimoji="1" lang="ja-JP" altLang="en-US" sz="1600" dirty="0" smtClean="0"/>
                        <a:t>日</a:t>
                      </a:r>
                      <a:endParaRPr kumimoji="1" lang="ja-JP" altLang="en-US" sz="1600" dirty="0"/>
                    </a:p>
                  </a:txBody>
                  <a:tcPr anchor="ctr"/>
                </a:tc>
                <a:tc>
                  <a:txBody>
                    <a:bodyPr/>
                    <a:lstStyle/>
                    <a:p>
                      <a:pPr algn="l"/>
                      <a:r>
                        <a:rPr kumimoji="1" lang="ja-JP" altLang="en-US" sz="1600" dirty="0" smtClean="0"/>
                        <a:t>豪雨によるマンホール蓋ズレによる自転車転倒被災</a:t>
                      </a:r>
                      <a:endParaRPr kumimoji="1" lang="ja-JP" altLang="en-US" sz="1600" dirty="0"/>
                    </a:p>
                  </a:txBody>
                  <a:tcPr anchor="ctr"/>
                </a:tc>
                <a:tc>
                  <a:txBody>
                    <a:bodyPr/>
                    <a:lstStyle/>
                    <a:p>
                      <a:pPr algn="l"/>
                      <a:r>
                        <a:rPr kumimoji="1" lang="ja-JP" altLang="en-US" sz="1600" dirty="0" smtClean="0"/>
                        <a:t>豪雨による管内圧力上昇によるマンホール蓋ズレ</a:t>
                      </a:r>
                      <a:endParaRPr kumimoji="1" lang="ja-JP" altLang="en-US" sz="1600" dirty="0"/>
                    </a:p>
                  </a:txBody>
                  <a:tcPr anchor="ctr"/>
                </a:tc>
                <a:tc>
                  <a:txBody>
                    <a:bodyPr/>
                    <a:lstStyle/>
                    <a:p>
                      <a:pPr algn="l"/>
                      <a:r>
                        <a:rPr kumimoji="1" lang="ja-JP" altLang="en-US" sz="1600" dirty="0" smtClean="0"/>
                        <a:t>二重のマンホール蓋用の点検手法等が整理されていなかった。</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⼆重蓋用のマンホール蓋点検表を作成し、点検結果に基づき、対策について検討・実施予定。</a:t>
                      </a:r>
                      <a:endParaRPr kumimoji="1" lang="ja-JP" altLang="en-US" sz="1600" dirty="0"/>
                    </a:p>
                  </a:txBody>
                  <a:tcPr anchor="ctr"/>
                </a:tc>
                <a:extLst>
                  <a:ext uri="{0D108BD9-81ED-4DB2-BD59-A6C34878D82A}">
                    <a16:rowId xmlns:a16="http://schemas.microsoft.com/office/drawing/2014/main" val="4125272486"/>
                  </a:ext>
                </a:extLst>
              </a:tr>
              <a:tr h="1120457">
                <a:tc>
                  <a:txBody>
                    <a:bodyPr/>
                    <a:lstStyle/>
                    <a:p>
                      <a:pPr algn="ctr"/>
                      <a:r>
                        <a:rPr kumimoji="1" lang="en-US" altLang="ja-JP" sz="1600" dirty="0" smtClean="0"/>
                        <a:t>7</a:t>
                      </a:r>
                      <a:r>
                        <a:rPr kumimoji="1" lang="ja-JP" altLang="en-US" sz="1600" dirty="0" smtClean="0"/>
                        <a:t>月</a:t>
                      </a:r>
                      <a:r>
                        <a:rPr kumimoji="1" lang="en-US" altLang="ja-JP" sz="1600" dirty="0" smtClean="0"/>
                        <a:t>28</a:t>
                      </a:r>
                      <a:r>
                        <a:rPr kumimoji="1" lang="ja-JP" altLang="en-US" sz="1600" dirty="0" smtClean="0"/>
                        <a:t>日</a:t>
                      </a:r>
                      <a:endParaRPr kumimoji="1" lang="ja-JP" altLang="en-US" sz="1600" dirty="0"/>
                    </a:p>
                  </a:txBody>
                  <a:tcPr anchor="ctr"/>
                </a:tc>
                <a:tc>
                  <a:txBody>
                    <a:bodyPr/>
                    <a:lstStyle/>
                    <a:p>
                      <a:pPr algn="l"/>
                      <a:r>
                        <a:rPr kumimoji="1" lang="ja-JP" altLang="en-US" sz="1600" dirty="0" smtClean="0"/>
                        <a:t>下水道用地陥没による車両被災</a:t>
                      </a:r>
                      <a:endParaRPr kumimoji="1" lang="ja-JP" altLang="en-US" sz="1600" dirty="0"/>
                    </a:p>
                  </a:txBody>
                  <a:tcPr anchor="ctr"/>
                </a:tc>
                <a:tc>
                  <a:txBody>
                    <a:bodyPr/>
                    <a:lstStyle/>
                    <a:p>
                      <a:pPr algn="l"/>
                      <a:r>
                        <a:rPr kumimoji="1" lang="ja-JP" altLang="en-US" sz="1600" dirty="0" smtClean="0"/>
                        <a:t>原因不明</a:t>
                      </a:r>
                      <a:endParaRPr kumimoji="1" lang="en-US" altLang="ja-JP" sz="1600" dirty="0" smtClean="0"/>
                    </a:p>
                    <a:p>
                      <a:pPr algn="l"/>
                      <a:r>
                        <a:rPr kumimoji="1" lang="en-US" altLang="ja-JP" sz="1600" dirty="0" smtClean="0"/>
                        <a:t>※</a:t>
                      </a:r>
                      <a:r>
                        <a:rPr kumimoji="1" lang="ja-JP" altLang="en-US" sz="1600" dirty="0" smtClean="0"/>
                        <a:t>下水道施設に問題なし</a:t>
                      </a:r>
                      <a:endParaRPr kumimoji="1" lang="ja-JP" altLang="en-US" sz="1600" dirty="0"/>
                    </a:p>
                  </a:txBody>
                  <a:tcPr anchor="ctr"/>
                </a:tc>
                <a:tc>
                  <a:txBody>
                    <a:bodyPr/>
                    <a:lstStyle/>
                    <a:p>
                      <a:pPr algn="ctr"/>
                      <a:r>
                        <a:rPr kumimoji="1" lang="ja-JP" altLang="en-US" sz="1600" dirty="0" err="1" smtClean="0"/>
                        <a:t>ー</a:t>
                      </a:r>
                      <a:endParaRPr kumimoji="1" lang="ja-JP" altLang="en-US" sz="1600" dirty="0"/>
                    </a:p>
                  </a:txBody>
                  <a:tcPr anchor="ctr"/>
                </a:tc>
                <a:tc>
                  <a:txBody>
                    <a:bodyPr/>
                    <a:lstStyle/>
                    <a:p>
                      <a:pPr algn="ctr"/>
                      <a:r>
                        <a:rPr kumimoji="1" lang="ja-JP" altLang="en-US" sz="1600" dirty="0" err="1" smtClean="0"/>
                        <a:t>ー</a:t>
                      </a:r>
                      <a:endParaRPr kumimoji="1" lang="ja-JP" altLang="en-US" sz="1600" dirty="0"/>
                    </a:p>
                  </a:txBody>
                  <a:tcPr anchor="ctr"/>
                </a:tc>
                <a:extLst>
                  <a:ext uri="{0D108BD9-81ED-4DB2-BD59-A6C34878D82A}">
                    <a16:rowId xmlns:a16="http://schemas.microsoft.com/office/drawing/2014/main" val="2889943566"/>
                  </a:ext>
                </a:extLst>
              </a:tr>
              <a:tr h="1420550">
                <a:tc>
                  <a:txBody>
                    <a:bodyPr/>
                    <a:lstStyle/>
                    <a:p>
                      <a:pPr algn="ctr"/>
                      <a:r>
                        <a:rPr kumimoji="1" lang="en-US" altLang="ja-JP" sz="1600" dirty="0" smtClean="0"/>
                        <a:t>7</a:t>
                      </a:r>
                      <a:r>
                        <a:rPr kumimoji="1" lang="ja-JP" altLang="en-US" sz="1600" dirty="0" smtClean="0"/>
                        <a:t>月</a:t>
                      </a:r>
                      <a:r>
                        <a:rPr kumimoji="1" lang="en-US" altLang="ja-JP" sz="1600" dirty="0" smtClean="0"/>
                        <a:t>29</a:t>
                      </a:r>
                      <a:r>
                        <a:rPr kumimoji="1" lang="ja-JP" altLang="en-US" sz="1600" dirty="0" smtClean="0"/>
                        <a:t>日</a:t>
                      </a:r>
                      <a:endParaRPr kumimoji="1" lang="ja-JP" altLang="en-US" sz="1600" dirty="0"/>
                    </a:p>
                  </a:txBody>
                  <a:tcPr anchor="ctr"/>
                </a:tc>
                <a:tc>
                  <a:txBody>
                    <a:bodyPr/>
                    <a:lstStyle/>
                    <a:p>
                      <a:pPr algn="l"/>
                      <a:r>
                        <a:rPr kumimoji="1" lang="ja-JP" altLang="en-US" sz="1600" dirty="0" smtClean="0"/>
                        <a:t>集水</a:t>
                      </a:r>
                      <a:r>
                        <a:rPr kumimoji="1" lang="ja-JP" altLang="en-US" sz="1600" dirty="0" err="1" smtClean="0"/>
                        <a:t>ます</a:t>
                      </a:r>
                      <a:r>
                        <a:rPr kumimoji="1" lang="ja-JP" altLang="en-US" sz="1600" dirty="0" smtClean="0"/>
                        <a:t>インバート剥離による詰まり敷地内汚損</a:t>
                      </a:r>
                      <a:endParaRPr kumimoji="1" lang="ja-JP" altLang="en-US" sz="1600" dirty="0"/>
                    </a:p>
                  </a:txBody>
                  <a:tcPr anchor="ctr"/>
                </a:tc>
                <a:tc>
                  <a:txBody>
                    <a:bodyPr/>
                    <a:lstStyle/>
                    <a:p>
                      <a:pPr algn="l"/>
                      <a:r>
                        <a:rPr kumimoji="1" lang="ja-JP" altLang="en-US" sz="1600" dirty="0" smtClean="0"/>
                        <a:t>原因不明</a:t>
                      </a:r>
                      <a:endParaRPr kumimoji="1" lang="en-US" altLang="ja-JP" sz="1600" dirty="0" smtClean="0"/>
                    </a:p>
                    <a:p>
                      <a:pPr algn="l"/>
                      <a:r>
                        <a:rPr kumimoji="1" lang="en-US" altLang="ja-JP" sz="1600" dirty="0" smtClean="0"/>
                        <a:t>※</a:t>
                      </a:r>
                      <a:r>
                        <a:rPr kumimoji="1" lang="ja-JP" altLang="en-US" sz="1600" dirty="0" smtClean="0"/>
                        <a:t>経年による剥離により流出阻害と思われる</a:t>
                      </a:r>
                      <a:endParaRPr kumimoji="1" lang="ja-JP" altLang="en-US" sz="1600" dirty="0"/>
                    </a:p>
                  </a:txBody>
                  <a:tcPr anchor="ctr"/>
                </a:tc>
                <a:tc>
                  <a:txBody>
                    <a:bodyPr/>
                    <a:lstStyle/>
                    <a:p>
                      <a:pPr algn="l"/>
                      <a:r>
                        <a:rPr kumimoji="1" lang="ja-JP" altLang="en-US" sz="1600" dirty="0" smtClean="0"/>
                        <a:t>点検の際に異常の有無を確認</a:t>
                      </a:r>
                      <a:endParaRPr kumimoji="1" lang="ja-JP" altLang="en-US" sz="1600" dirty="0"/>
                    </a:p>
                  </a:txBody>
                  <a:tcPr anchor="ctr"/>
                </a:tc>
                <a:tc>
                  <a:txBody>
                    <a:bodyPr/>
                    <a:lstStyle/>
                    <a:p>
                      <a:pPr algn="ctr"/>
                      <a:r>
                        <a:rPr kumimoji="1" lang="ja-JP" altLang="en-US" sz="1600" b="0" i="0" u="none" strike="noStrike" kern="1200" baseline="0" dirty="0" err="1" smtClean="0">
                          <a:solidFill>
                            <a:schemeClr val="dk1"/>
                          </a:solidFill>
                          <a:latin typeface="+mn-lt"/>
                          <a:ea typeface="+mn-ea"/>
                          <a:cs typeface="+mn-cs"/>
                        </a:rPr>
                        <a:t>ー</a:t>
                      </a:r>
                      <a:endParaRPr kumimoji="1" lang="ja-JP" altLang="en-US" sz="1600" dirty="0"/>
                    </a:p>
                  </a:txBody>
                  <a:tcPr anchor="ctr"/>
                </a:tc>
                <a:extLst>
                  <a:ext uri="{0D108BD9-81ED-4DB2-BD59-A6C34878D82A}">
                    <a16:rowId xmlns:a16="http://schemas.microsoft.com/office/drawing/2014/main" val="2306528898"/>
                  </a:ext>
                </a:extLst>
              </a:tr>
            </a:tbl>
          </a:graphicData>
        </a:graphic>
      </p:graphicFrame>
      <p:sp>
        <p:nvSpPr>
          <p:cNvPr id="5" name="角丸四角形 4"/>
          <p:cNvSpPr/>
          <p:nvPr/>
        </p:nvSpPr>
        <p:spPr>
          <a:xfrm>
            <a:off x="72908" y="96839"/>
            <a:ext cx="94368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．包括委託に関連する事故発生状況（令和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年</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月～</a:t>
            </a:r>
            <a:r>
              <a:rPr lang="en-US" altLang="ja-JP" sz="2275" dirty="0">
                <a:solidFill>
                  <a:schemeClr val="tx1"/>
                </a:solidFill>
                <a:latin typeface="HGPｺﾞｼｯｸE" panose="020B0900000000000000" pitchFamily="50" charset="-128"/>
                <a:ea typeface="HGPｺﾞｼｯｸE" panose="020B0900000000000000" pitchFamily="50" charset="-128"/>
              </a:rPr>
              <a:t>12</a:t>
            </a:r>
            <a:r>
              <a:rPr lang="ja-JP" altLang="en-US" sz="2275" dirty="0">
                <a:solidFill>
                  <a:schemeClr val="tx1"/>
                </a:solidFill>
                <a:latin typeface="HGPｺﾞｼｯｸE" panose="020B0900000000000000" pitchFamily="50" charset="-128"/>
                <a:ea typeface="HGPｺﾞｼｯｸE" panose="020B0900000000000000" pitchFamily="50" charset="-128"/>
              </a:rPr>
              <a:t>月）</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33</a:t>
            </a:fld>
            <a:endParaRPr kumimoji="1" lang="ja-JP" altLang="en-US"/>
          </a:p>
        </p:txBody>
      </p:sp>
    </p:spTree>
    <p:extLst>
      <p:ext uri="{BB962C8B-B14F-4D97-AF65-F5344CB8AC3E}">
        <p14:creationId xmlns:p14="http://schemas.microsoft.com/office/powerpoint/2010/main" val="3681499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処理場</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・抽水所</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①－</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027539943"/>
              </p:ext>
            </p:extLst>
          </p:nvPr>
        </p:nvGraphicFramePr>
        <p:xfrm>
          <a:off x="165087" y="1738541"/>
          <a:ext cx="9564577" cy="4724400"/>
        </p:xfrm>
        <a:graphic>
          <a:graphicData uri="http://schemas.openxmlformats.org/drawingml/2006/table">
            <a:tbl>
              <a:tblPr firstRow="1" bandRow="1">
                <a:tableStyleId>{5C22544A-7EE6-4342-B048-85BDC9FD1C3A}</a:tableStyleId>
              </a:tblPr>
              <a:tblGrid>
                <a:gridCol w="2796472">
                  <a:extLst>
                    <a:ext uri="{9D8B030D-6E8A-4147-A177-3AD203B41FA5}">
                      <a16:colId xmlns:a16="http://schemas.microsoft.com/office/drawing/2014/main" val="3868781665"/>
                    </a:ext>
                  </a:extLst>
                </a:gridCol>
                <a:gridCol w="2256035">
                  <a:extLst>
                    <a:ext uri="{9D8B030D-6E8A-4147-A177-3AD203B41FA5}">
                      <a16:colId xmlns:a16="http://schemas.microsoft.com/office/drawing/2014/main" val="3511961762"/>
                    </a:ext>
                  </a:extLst>
                </a:gridCol>
                <a:gridCol w="2256035">
                  <a:extLst>
                    <a:ext uri="{9D8B030D-6E8A-4147-A177-3AD203B41FA5}">
                      <a16:colId xmlns:a16="http://schemas.microsoft.com/office/drawing/2014/main" val="468689045"/>
                    </a:ext>
                  </a:extLst>
                </a:gridCol>
                <a:gridCol w="2256035">
                  <a:extLst>
                    <a:ext uri="{9D8B030D-6E8A-4147-A177-3AD203B41FA5}">
                      <a16:colId xmlns:a16="http://schemas.microsoft.com/office/drawing/2014/main" val="3548261750"/>
                    </a:ext>
                  </a:extLst>
                </a:gridCol>
              </a:tblGrid>
              <a:tr h="224461">
                <a:tc>
                  <a:txBody>
                    <a:bodyPr/>
                    <a:lstStyle/>
                    <a:p>
                      <a:pPr algn="ctr"/>
                      <a:r>
                        <a:rPr kumimoji="1" lang="ja-JP" altLang="en-US" dirty="0"/>
                        <a:t>概要</a:t>
                      </a:r>
                    </a:p>
                  </a:txBody>
                  <a:tcPr/>
                </a:tc>
                <a:tc>
                  <a:txBody>
                    <a:bodyPr/>
                    <a:lstStyle/>
                    <a:p>
                      <a:pPr algn="ctr"/>
                      <a:r>
                        <a:rPr kumimoji="1" lang="ja-JP" altLang="en-US" dirty="0"/>
                        <a:t>問題点</a:t>
                      </a:r>
                    </a:p>
                  </a:txBody>
                  <a:tcPr/>
                </a:tc>
                <a:tc>
                  <a:txBody>
                    <a:bodyPr/>
                    <a:lstStyle/>
                    <a:p>
                      <a:pPr algn="ctr"/>
                      <a:r>
                        <a:rPr kumimoji="1" lang="ja-JP" altLang="en-US" dirty="0"/>
                        <a:t>事故原因</a:t>
                      </a:r>
                    </a:p>
                  </a:txBody>
                  <a:tcPr/>
                </a:tc>
                <a:tc>
                  <a:txBody>
                    <a:bodyPr/>
                    <a:lstStyle/>
                    <a:p>
                      <a:pPr algn="ctr"/>
                      <a:r>
                        <a:rPr kumimoji="1" lang="ja-JP" altLang="en-US" dirty="0"/>
                        <a:t>再発防止策</a:t>
                      </a:r>
                    </a:p>
                  </a:txBody>
                  <a:tcPr/>
                </a:tc>
                <a:extLst>
                  <a:ext uri="{0D108BD9-81ED-4DB2-BD59-A6C34878D82A}">
                    <a16:rowId xmlns:a16="http://schemas.microsoft.com/office/drawing/2014/main" val="1167308062"/>
                  </a:ext>
                </a:extLst>
              </a:tr>
              <a:tr h="3608511">
                <a:tc>
                  <a:txBody>
                    <a:bodyPr/>
                    <a:lstStyle/>
                    <a:p>
                      <a:pPr marL="285750" lvl="0" indent="-285750">
                        <a:buFont typeface="Arial" panose="020B0604020202020204" pitchFamily="34" charset="0"/>
                        <a:buChar char="•"/>
                      </a:pPr>
                      <a:r>
                        <a:rPr kumimoji="1" lang="ja-JP" altLang="ja-JP" sz="1400" kern="1200" dirty="0" smtClean="0">
                          <a:solidFill>
                            <a:schemeClr val="dk1"/>
                          </a:solidFill>
                          <a:effectLst/>
                          <a:latin typeface="+mn-lt"/>
                          <a:ea typeface="+mn-ea"/>
                          <a:cs typeface="+mn-cs"/>
                        </a:rPr>
                        <a:t>旧沈</a:t>
                      </a:r>
                      <a:r>
                        <a:rPr kumimoji="1" lang="ja-JP" altLang="ja-JP" sz="1400" kern="1200" dirty="0">
                          <a:solidFill>
                            <a:schemeClr val="dk1"/>
                          </a:solidFill>
                          <a:effectLst/>
                          <a:latin typeface="+mn-lt"/>
                          <a:ea typeface="+mn-ea"/>
                          <a:cs typeface="+mn-cs"/>
                        </a:rPr>
                        <a:t>砂池側のゲート操作において、放流ゲートと処理場送りゲートの操作手順を誤り、此花下水処理場に送水している汚水を晴天時にもかかわらず公共用水域へ放流させた。</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操作手順の誤りというのは、放流ゲートを「全開」から「全閉」、処理場送りゲートを「全開」から「全閉」にする際に誤って放流ゲートと処理場送りゲートを同時に「開」状態にしてしまったというものである</a:t>
                      </a:r>
                      <a:r>
                        <a:rPr kumimoji="1" lang="en-US" altLang="ja-JP" sz="1400" kern="1200" baseline="30000" dirty="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通常、処理場送りゲートは「全閉」、放流ゲートは「全開」にて運用しているが、誤操作前日に点検作業により</a:t>
                      </a:r>
                      <a:r>
                        <a:rPr kumimoji="1" lang="ja-JP" altLang="ja-JP" sz="1400" kern="1200" dirty="0" smtClean="0">
                          <a:solidFill>
                            <a:schemeClr val="dk1"/>
                          </a:solidFill>
                          <a:effectLst/>
                          <a:latin typeface="+mn-lt"/>
                          <a:ea typeface="+mn-ea"/>
                          <a:cs typeface="+mn-cs"/>
                        </a:rPr>
                        <a:t>、</a:t>
                      </a:r>
                      <a:r>
                        <a:rPr kumimoji="1" lang="ja-JP" altLang="en-US" sz="1400" kern="1200" dirty="0" smtClean="0">
                          <a:solidFill>
                            <a:schemeClr val="dk1"/>
                          </a:solidFill>
                          <a:effectLst/>
                          <a:latin typeface="+mn-lt"/>
                          <a:ea typeface="+mn-ea"/>
                          <a:cs typeface="+mn-cs"/>
                        </a:rPr>
                        <a:t>処理場送り</a:t>
                      </a:r>
                      <a:r>
                        <a:rPr kumimoji="1" lang="ja-JP" altLang="ja-JP" sz="1400" kern="1200" dirty="0" smtClean="0">
                          <a:solidFill>
                            <a:schemeClr val="dk1"/>
                          </a:solidFill>
                          <a:effectLst/>
                          <a:latin typeface="+mn-lt"/>
                          <a:ea typeface="+mn-ea"/>
                          <a:cs typeface="+mn-cs"/>
                        </a:rPr>
                        <a:t>ゲート</a:t>
                      </a:r>
                      <a:r>
                        <a:rPr kumimoji="1" lang="ja-JP" altLang="ja-JP" sz="1400" kern="1200" dirty="0">
                          <a:solidFill>
                            <a:schemeClr val="dk1"/>
                          </a:solidFill>
                          <a:effectLst/>
                          <a:latin typeface="+mn-lt"/>
                          <a:ea typeface="+mn-ea"/>
                          <a:cs typeface="+mn-cs"/>
                        </a:rPr>
                        <a:t>を「全開」に、放流ゲートを「全閉」に変更し、点検作業終了後に通常状態に戻し忘れていた。</a:t>
                      </a:r>
                      <a:endParaRPr kumimoji="1" lang="ja-JP" altLang="ja-JP" sz="1100" kern="1200" dirty="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kumimoji="1" lang="ja-JP" altLang="ja-JP" sz="1400" kern="1200" dirty="0" smtClean="0">
                          <a:solidFill>
                            <a:schemeClr val="dk1"/>
                          </a:solidFill>
                          <a:effectLst/>
                          <a:latin typeface="+mn-lt"/>
                          <a:ea typeface="+mn-ea"/>
                          <a:cs typeface="+mn-cs"/>
                        </a:rPr>
                        <a:t>以前</a:t>
                      </a:r>
                      <a:r>
                        <a:rPr kumimoji="1" lang="ja-JP" altLang="ja-JP" sz="1400" kern="1200" dirty="0">
                          <a:solidFill>
                            <a:schemeClr val="dk1"/>
                          </a:solidFill>
                          <a:effectLst/>
                          <a:latin typeface="+mn-lt"/>
                          <a:ea typeface="+mn-ea"/>
                          <a:cs typeface="+mn-cs"/>
                        </a:rPr>
                        <a:t>の再発防止策である</a:t>
                      </a:r>
                      <a:r>
                        <a:rPr kumimoji="1" lang="en-US" altLang="ja-JP" sz="1400" kern="1200" dirty="0">
                          <a:solidFill>
                            <a:schemeClr val="dk1"/>
                          </a:solidFill>
                          <a:effectLst/>
                          <a:latin typeface="+mn-lt"/>
                          <a:ea typeface="+mn-ea"/>
                          <a:cs typeface="+mn-cs"/>
                        </a:rPr>
                        <a:t>2</a:t>
                      </a:r>
                      <a:r>
                        <a:rPr kumimoji="1" lang="ja-JP" altLang="ja-JP" sz="1400" kern="1200" dirty="0">
                          <a:solidFill>
                            <a:schemeClr val="dk1"/>
                          </a:solidFill>
                          <a:effectLst/>
                          <a:latin typeface="+mn-lt"/>
                          <a:ea typeface="+mn-ea"/>
                          <a:cs typeface="+mn-cs"/>
                        </a:rPr>
                        <a:t>人操作を怠った。</a:t>
                      </a:r>
                      <a:endParaRPr kumimoji="1" lang="en-US" altLang="ja-JP" sz="14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ゲート操作時、マニュアルを使用せず操作した。</a:t>
                      </a:r>
                      <a:endParaRPr kumimoji="1" lang="en-US" altLang="ja-JP" sz="14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監視操作画面のゲート操作時の注意事項の掛札を確認せず、誤った手順かつ</a:t>
                      </a:r>
                      <a:r>
                        <a:rPr kumimoji="1" lang="en-US" altLang="ja-JP" sz="1400" kern="1200" dirty="0">
                          <a:solidFill>
                            <a:schemeClr val="dk1"/>
                          </a:solidFill>
                          <a:effectLst/>
                          <a:latin typeface="+mn-lt"/>
                          <a:ea typeface="+mn-ea"/>
                          <a:cs typeface="+mn-cs"/>
                        </a:rPr>
                        <a:t>1</a:t>
                      </a:r>
                      <a:r>
                        <a:rPr kumimoji="1" lang="ja-JP" altLang="ja-JP" sz="1400" kern="1200" dirty="0">
                          <a:solidFill>
                            <a:schemeClr val="dk1"/>
                          </a:solidFill>
                          <a:effectLst/>
                          <a:latin typeface="+mn-lt"/>
                          <a:ea typeface="+mn-ea"/>
                          <a:cs typeface="+mn-cs"/>
                        </a:rPr>
                        <a:t>人操作を実施した。</a:t>
                      </a:r>
                      <a:endParaRPr kumimoji="1" lang="en-US" altLang="ja-JP" sz="6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北港抽水所の特性を十分に理解していなかった。</a:t>
                      </a:r>
                      <a:endParaRPr kumimoji="1" lang="en-US" altLang="ja-JP" sz="1100"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決められたルールは必ず遵守しなければならないという認識が十分浸透していなかった。</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加えて、</a:t>
                      </a:r>
                      <a:r>
                        <a:rPr kumimoji="1" lang="ja-JP" altLang="en-US" sz="1400" kern="1200" dirty="0">
                          <a:solidFill>
                            <a:schemeClr val="dk1"/>
                          </a:solidFill>
                          <a:effectLst/>
                          <a:latin typeface="+mn-lt"/>
                          <a:ea typeface="+mn-ea"/>
                          <a:cs typeface="+mn-cs"/>
                        </a:rPr>
                        <a:t>受注者の</a:t>
                      </a:r>
                      <a:r>
                        <a:rPr kumimoji="1" lang="ja-JP" altLang="ja-JP" sz="1400" kern="1200" dirty="0">
                          <a:solidFill>
                            <a:schemeClr val="dk1"/>
                          </a:solidFill>
                          <a:effectLst/>
                          <a:latin typeface="+mn-lt"/>
                          <a:ea typeface="+mn-ea"/>
                          <a:cs typeface="+mn-cs"/>
                        </a:rPr>
                        <a:t>社内において、抽水所の特性やリスクがある操作への認識が共有できていなかった。</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結果として、マニュアルや注意事項の確認、以前に発生した同様事故の再発防止策が遵守されなかった。</a:t>
                      </a:r>
                      <a:endParaRPr kumimoji="1" lang="ja-JP" altLang="en-US" sz="800" u="none" dirty="0"/>
                    </a:p>
                  </a:txBody>
                  <a:tcPr/>
                </a:tc>
                <a:tc>
                  <a:txBody>
                    <a:bodyPr/>
                    <a:lstStyle/>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各処理場、抽水所の特性や誤放流等につながるリスクのある運転操作、作業等を抽出し、各事業所の全社員が理解、正しい操作等を行うための研修を実施した。</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リスクのある運転操作、作業等については、作業計画及び作業手順書へ明記し、始業時や作業前ミーティングで作業方法や操作方法を確認する。</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誤操作を防止するため</a:t>
                      </a:r>
                      <a:r>
                        <a:rPr kumimoji="1" lang="en-US" altLang="ja-JP" sz="1400" kern="1200" dirty="0">
                          <a:solidFill>
                            <a:schemeClr val="dk1"/>
                          </a:solidFill>
                          <a:effectLst/>
                          <a:latin typeface="+mn-lt"/>
                          <a:ea typeface="+mn-ea"/>
                          <a:cs typeface="+mn-cs"/>
                        </a:rPr>
                        <a:t>LCD</a:t>
                      </a:r>
                      <a:r>
                        <a:rPr kumimoji="1" lang="ja-JP" altLang="ja-JP" sz="1400" kern="1200" dirty="0">
                          <a:solidFill>
                            <a:schemeClr val="dk1"/>
                          </a:solidFill>
                          <a:effectLst/>
                          <a:latin typeface="+mn-lt"/>
                          <a:ea typeface="+mn-ea"/>
                          <a:cs typeface="+mn-cs"/>
                        </a:rPr>
                        <a:t>監視画面の表示の改良、インターロックの設置など保護的な措置を検討する。</a:t>
                      </a:r>
                      <a:endParaRPr kumimoji="1" lang="ja-JP" altLang="en-US" sz="1100" u="none" dirty="0"/>
                    </a:p>
                  </a:txBody>
                  <a:tcPr/>
                </a:tc>
                <a:extLst>
                  <a:ext uri="{0D108BD9-81ED-4DB2-BD59-A6C34878D82A}">
                    <a16:rowId xmlns:a16="http://schemas.microsoft.com/office/drawing/2014/main" val="1147447405"/>
                  </a:ext>
                </a:extLst>
              </a:tr>
            </a:tbl>
          </a:graphicData>
        </a:graphic>
      </p:graphicFrame>
      <p:sp>
        <p:nvSpPr>
          <p:cNvPr id="5" name="角丸四角形 4"/>
          <p:cNvSpPr/>
          <p:nvPr/>
        </p:nvSpPr>
        <p:spPr>
          <a:xfrm>
            <a:off x="72908" y="96839"/>
            <a:ext cx="103512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年</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月～</a:t>
            </a:r>
            <a:r>
              <a:rPr lang="en-US" altLang="ja-JP" sz="2275" dirty="0">
                <a:solidFill>
                  <a:schemeClr val="tx1"/>
                </a:solidFill>
                <a:latin typeface="HGPｺﾞｼｯｸE" panose="020B0900000000000000" pitchFamily="50" charset="-128"/>
                <a:ea typeface="HGPｺﾞｼｯｸE" panose="020B0900000000000000" pitchFamily="50" charset="-128"/>
              </a:rPr>
              <a:t>12</a:t>
            </a:r>
            <a:r>
              <a:rPr lang="ja-JP" altLang="en-US" sz="2275" dirty="0">
                <a:solidFill>
                  <a:schemeClr val="tx1"/>
                </a:solidFill>
                <a:latin typeface="HGPｺﾞｼｯｸE" panose="020B0900000000000000" pitchFamily="50" charset="-128"/>
                <a:ea typeface="HGPｺﾞｼｯｸE" panose="020B0900000000000000" pitchFamily="50" charset="-128"/>
              </a:rPr>
              <a:t>月）</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34</a:t>
            </a:fld>
            <a:endParaRPr kumimoji="1" lang="ja-JP" altLang="en-US"/>
          </a:p>
        </p:txBody>
      </p:sp>
      <p:sp>
        <p:nvSpPr>
          <p:cNvPr id="3" name="テキスト ボックス 2">
            <a:extLst>
              <a:ext uri="{FF2B5EF4-FFF2-40B4-BE49-F238E27FC236}">
                <a16:creationId xmlns:a16="http://schemas.microsoft.com/office/drawing/2014/main" id="{D1714673-7376-A71F-461A-221A8868BB29}"/>
              </a:ext>
            </a:extLst>
          </p:cNvPr>
          <p:cNvSpPr txBox="1"/>
          <p:nvPr/>
        </p:nvSpPr>
        <p:spPr>
          <a:xfrm>
            <a:off x="173419" y="1227465"/>
            <a:ext cx="6967612" cy="411459"/>
          </a:xfrm>
          <a:prstGeom prst="rect">
            <a:avLst/>
          </a:prstGeom>
          <a:noFill/>
        </p:spPr>
        <p:txBody>
          <a:bodyPr wrap="square" rtlCol="0">
            <a:spAutoFit/>
          </a:bodyPr>
          <a:lstStyle/>
          <a:p>
            <a:pPr>
              <a:lnSpc>
                <a:spcPct val="130000"/>
              </a:lnSpc>
            </a:pPr>
            <a:r>
              <a:rPr lang="ja-JP" altLang="en-US" b="1" dirty="0">
                <a:latin typeface="Century" panose="02040604050505020304" pitchFamily="18" charset="0"/>
              </a:rPr>
              <a:t>北港抽水所における晴天時誤放流事故（令和</a:t>
            </a:r>
            <a:r>
              <a:rPr lang="en-US" altLang="ja-JP" b="1" dirty="0">
                <a:latin typeface="Century" panose="02040604050505020304" pitchFamily="18" charset="0"/>
              </a:rPr>
              <a:t>4</a:t>
            </a:r>
            <a:r>
              <a:rPr lang="ja-JP" altLang="en-US" b="1" dirty="0">
                <a:latin typeface="Century" panose="02040604050505020304" pitchFamily="18" charset="0"/>
              </a:rPr>
              <a:t>年</a:t>
            </a:r>
            <a:r>
              <a:rPr lang="en-US" altLang="ja-JP" b="1" dirty="0">
                <a:latin typeface="Century" panose="02040604050505020304" pitchFamily="18" charset="0"/>
              </a:rPr>
              <a:t>4</a:t>
            </a:r>
            <a:r>
              <a:rPr lang="ja-JP" altLang="en-US" b="1" dirty="0">
                <a:latin typeface="Century" panose="02040604050505020304" pitchFamily="18" charset="0"/>
              </a:rPr>
              <a:t>月</a:t>
            </a:r>
            <a:r>
              <a:rPr lang="en-US" altLang="ja-JP" b="1" dirty="0">
                <a:latin typeface="Century" panose="02040604050505020304" pitchFamily="18" charset="0"/>
              </a:rPr>
              <a:t>28</a:t>
            </a:r>
            <a:r>
              <a:rPr lang="ja-JP" altLang="en-US" b="1" dirty="0">
                <a:latin typeface="Century" panose="02040604050505020304" pitchFamily="18" charset="0"/>
              </a:rPr>
              <a:t>日発生）</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7B3DDCB5-0B96-5ACF-4FBD-931D4DCE1E6E}"/>
              </a:ext>
            </a:extLst>
          </p:cNvPr>
          <p:cNvSpPr txBox="1"/>
          <p:nvPr/>
        </p:nvSpPr>
        <p:spPr>
          <a:xfrm>
            <a:off x="166978" y="6487899"/>
            <a:ext cx="2700000" cy="276999"/>
          </a:xfrm>
          <a:prstGeom prst="rect">
            <a:avLst/>
          </a:prstGeom>
          <a:noFill/>
        </p:spPr>
        <p:txBody>
          <a:bodyPr wrap="square" rtlCol="0">
            <a:spAutoFit/>
          </a:bodyPr>
          <a:lstStyle/>
          <a:p>
            <a:r>
              <a:rPr kumimoji="1" lang="en-US" altLang="ja-JP" sz="1200" dirty="0"/>
              <a:t>※</a:t>
            </a:r>
            <a:r>
              <a:rPr kumimoji="1" lang="ja-JP" altLang="en-US" sz="1200" dirty="0"/>
              <a:t>　事故の概要について、</a:t>
            </a:r>
            <a:r>
              <a:rPr kumimoji="1" lang="ja-JP" altLang="en-US" sz="1200" dirty="0" smtClean="0"/>
              <a:t>次ページ参照</a:t>
            </a:r>
            <a:r>
              <a:rPr kumimoji="1" lang="ja-JP" altLang="en-US" sz="1200" dirty="0"/>
              <a:t>。</a:t>
            </a:r>
          </a:p>
        </p:txBody>
      </p:sp>
    </p:spTree>
    <p:extLst>
      <p:ext uri="{BB962C8B-B14F-4D97-AF65-F5344CB8AC3E}">
        <p14:creationId xmlns:p14="http://schemas.microsoft.com/office/powerpoint/2010/main" val="1481745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処理場・抽水所①</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72908" y="96839"/>
            <a:ext cx="9645858"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年</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月～</a:t>
            </a:r>
            <a:r>
              <a:rPr lang="en-US" altLang="ja-JP" sz="2275" dirty="0">
                <a:solidFill>
                  <a:schemeClr val="tx1"/>
                </a:solidFill>
                <a:latin typeface="HGPｺﾞｼｯｸE" panose="020B0900000000000000" pitchFamily="50" charset="-128"/>
                <a:ea typeface="HGPｺﾞｼｯｸE" panose="020B0900000000000000" pitchFamily="50" charset="-128"/>
              </a:rPr>
              <a:t>12</a:t>
            </a:r>
            <a:r>
              <a:rPr lang="ja-JP" altLang="en-US" sz="2275" dirty="0">
                <a:solidFill>
                  <a:schemeClr val="tx1"/>
                </a:solidFill>
                <a:latin typeface="HGPｺﾞｼｯｸE" panose="020B0900000000000000" pitchFamily="50" charset="-128"/>
                <a:ea typeface="HGPｺﾞｼｯｸE" panose="020B0900000000000000" pitchFamily="50" charset="-128"/>
              </a:rPr>
              <a:t>月）</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35</a:t>
            </a:fld>
            <a:endParaRPr kumimoji="1" lang="ja-JP" altLang="en-US"/>
          </a:p>
        </p:txBody>
      </p:sp>
      <p:sp>
        <p:nvSpPr>
          <p:cNvPr id="3" name="テキスト ボックス 2">
            <a:extLst>
              <a:ext uri="{FF2B5EF4-FFF2-40B4-BE49-F238E27FC236}">
                <a16:creationId xmlns:a16="http://schemas.microsoft.com/office/drawing/2014/main" id="{D1714673-7376-A71F-461A-221A8868BB29}"/>
              </a:ext>
            </a:extLst>
          </p:cNvPr>
          <p:cNvSpPr txBox="1"/>
          <p:nvPr/>
        </p:nvSpPr>
        <p:spPr>
          <a:xfrm>
            <a:off x="187933" y="1227465"/>
            <a:ext cx="6967612" cy="411459"/>
          </a:xfrm>
          <a:prstGeom prst="rect">
            <a:avLst/>
          </a:prstGeom>
          <a:noFill/>
        </p:spPr>
        <p:txBody>
          <a:bodyPr wrap="square" rtlCol="0">
            <a:spAutoFit/>
          </a:bodyPr>
          <a:lstStyle/>
          <a:p>
            <a:pPr>
              <a:lnSpc>
                <a:spcPct val="130000"/>
              </a:lnSpc>
            </a:pPr>
            <a:r>
              <a:rPr lang="ja-JP" altLang="en-US" b="1" dirty="0">
                <a:latin typeface="Century" panose="02040604050505020304" pitchFamily="18" charset="0"/>
              </a:rPr>
              <a:t>北港抽水所における晴天時誤放流事故（令和</a:t>
            </a:r>
            <a:r>
              <a:rPr lang="en-US" altLang="ja-JP" b="1" dirty="0">
                <a:latin typeface="Century" panose="02040604050505020304" pitchFamily="18" charset="0"/>
              </a:rPr>
              <a:t>4</a:t>
            </a:r>
            <a:r>
              <a:rPr lang="ja-JP" altLang="en-US" b="1" dirty="0">
                <a:latin typeface="Century" panose="02040604050505020304" pitchFamily="18" charset="0"/>
              </a:rPr>
              <a:t>年</a:t>
            </a:r>
            <a:r>
              <a:rPr lang="en-US" altLang="ja-JP" b="1" dirty="0">
                <a:latin typeface="Century" panose="02040604050505020304" pitchFamily="18" charset="0"/>
              </a:rPr>
              <a:t>4</a:t>
            </a:r>
            <a:r>
              <a:rPr lang="ja-JP" altLang="en-US" b="1" dirty="0">
                <a:latin typeface="Century" panose="02040604050505020304" pitchFamily="18" charset="0"/>
              </a:rPr>
              <a:t>月</a:t>
            </a:r>
            <a:r>
              <a:rPr lang="en-US" altLang="ja-JP" b="1" dirty="0">
                <a:latin typeface="Century" panose="02040604050505020304" pitchFamily="18" charset="0"/>
              </a:rPr>
              <a:t>28</a:t>
            </a:r>
            <a:r>
              <a:rPr lang="ja-JP" altLang="en-US" b="1" dirty="0">
                <a:latin typeface="Century" panose="02040604050505020304" pitchFamily="18" charset="0"/>
              </a:rPr>
              <a:t>日発生）</a:t>
            </a:r>
            <a:endParaRPr lang="en-US" altLang="ja-JP" b="1" dirty="0">
              <a:latin typeface="Century" panose="02040604050505020304" pitchFamily="18" charset="0"/>
            </a:endParaRPr>
          </a:p>
        </p:txBody>
      </p:sp>
      <p:sp>
        <p:nvSpPr>
          <p:cNvPr id="8" name="テキスト ボックス 7">
            <a:extLst>
              <a:ext uri="{FF2B5EF4-FFF2-40B4-BE49-F238E27FC236}">
                <a16:creationId xmlns:a16="http://schemas.microsoft.com/office/drawing/2014/main" id="{E25D58E4-FC17-1F26-D377-FCD5F3572BBA}"/>
              </a:ext>
            </a:extLst>
          </p:cNvPr>
          <p:cNvSpPr txBox="1"/>
          <p:nvPr/>
        </p:nvSpPr>
        <p:spPr>
          <a:xfrm>
            <a:off x="275019" y="1677407"/>
            <a:ext cx="5400000" cy="412164"/>
          </a:xfrm>
          <a:prstGeom prst="rect">
            <a:avLst/>
          </a:prstGeom>
          <a:noFill/>
        </p:spPr>
        <p:txBody>
          <a:bodyPr wrap="square" rtlCol="0">
            <a:spAutoFit/>
          </a:bodyPr>
          <a:lstStyle/>
          <a:p>
            <a:pPr>
              <a:lnSpc>
                <a:spcPct val="130000"/>
              </a:lnSpc>
            </a:pPr>
            <a:r>
              <a:rPr lang="en-US" altLang="ja-JP" b="1" dirty="0">
                <a:latin typeface="Century" panose="02040604050505020304" pitchFamily="18" charset="0"/>
              </a:rPr>
              <a:t>※</a:t>
            </a:r>
            <a:r>
              <a:rPr lang="ja-JP" altLang="en-US" b="1" dirty="0">
                <a:latin typeface="Century" panose="02040604050505020304" pitchFamily="18" charset="0"/>
              </a:rPr>
              <a:t>　事故発生概要図</a:t>
            </a:r>
            <a:endParaRPr lang="en-US" altLang="ja-JP" b="1" dirty="0">
              <a:latin typeface="Century" panose="02040604050505020304" pitchFamily="18" charset="0"/>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247" y="2808513"/>
            <a:ext cx="9162257" cy="3131785"/>
          </a:xfrm>
          <a:prstGeom prst="rect">
            <a:avLst/>
          </a:prstGeom>
        </p:spPr>
      </p:pic>
      <p:sp>
        <p:nvSpPr>
          <p:cNvPr id="10" name="テキスト ボックス 23"/>
          <p:cNvSpPr txBox="1"/>
          <p:nvPr/>
        </p:nvSpPr>
        <p:spPr>
          <a:xfrm>
            <a:off x="131113" y="2279000"/>
            <a:ext cx="2459328" cy="338554"/>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spAutoFit/>
          </a:bodyPr>
          <a:lstStyle/>
          <a:p>
            <a:pPr algn="just">
              <a:spcAft>
                <a:spcPts val="0"/>
              </a:spcAft>
            </a:pPr>
            <a:r>
              <a:rPr lang="ja-JP" sz="1600" b="1" kern="100" dirty="0">
                <a:effectLst/>
                <a:latin typeface="ＭＳ 明朝" panose="02020609040205080304" pitchFamily="17" charset="-128"/>
                <a:ea typeface="ＭＳ ゴシック" panose="020B0609070205080204" pitchFamily="49" charset="-128"/>
                <a:cs typeface="Times New Roman" panose="02020603050405020304" pitchFamily="18" charset="0"/>
              </a:rPr>
              <a:t>【通常時の汚水の流れ】</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テキスト ボックス 24"/>
          <p:cNvSpPr txBox="1"/>
          <p:nvPr/>
        </p:nvSpPr>
        <p:spPr>
          <a:xfrm>
            <a:off x="5091068" y="2279765"/>
            <a:ext cx="2872902" cy="338554"/>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spAutoFit/>
          </a:bodyPr>
          <a:lstStyle/>
          <a:p>
            <a:pPr algn="just">
              <a:spcAft>
                <a:spcPts val="0"/>
              </a:spcAft>
            </a:pPr>
            <a:r>
              <a:rPr lang="ja-JP" sz="1600" b="1" kern="100" dirty="0">
                <a:effectLst/>
                <a:latin typeface="ＭＳ 明朝" panose="02020609040205080304" pitchFamily="17" charset="-128"/>
                <a:ea typeface="ＭＳ ゴシック" panose="020B0609070205080204" pitchFamily="49" charset="-128"/>
                <a:cs typeface="Times New Roman" panose="02020603050405020304" pitchFamily="18" charset="0"/>
              </a:rPr>
              <a:t>【今回事故時の汚水の流れ】</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94415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処理場</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・抽水所</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②－１</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年</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月～</a:t>
            </a:r>
            <a:r>
              <a:rPr lang="en-US" altLang="ja-JP" sz="2275" dirty="0">
                <a:solidFill>
                  <a:schemeClr val="tx1"/>
                </a:solidFill>
                <a:latin typeface="HGPｺﾞｼｯｸE" panose="020B0900000000000000" pitchFamily="50" charset="-128"/>
                <a:ea typeface="HGPｺﾞｼｯｸE" panose="020B0900000000000000" pitchFamily="50" charset="-128"/>
              </a:rPr>
              <a:t>12</a:t>
            </a:r>
            <a:r>
              <a:rPr lang="ja-JP" altLang="en-US" sz="2275" dirty="0">
                <a:solidFill>
                  <a:schemeClr val="tx1"/>
                </a:solidFill>
                <a:latin typeface="HGPｺﾞｼｯｸE" panose="020B0900000000000000" pitchFamily="50" charset="-128"/>
                <a:ea typeface="HGPｺﾞｼｯｸE" panose="020B0900000000000000" pitchFamily="50" charset="-128"/>
              </a:rPr>
              <a:t>月）</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36</a:t>
            </a:fld>
            <a:endParaRPr kumimoji="1" lang="ja-JP" altLang="en-US"/>
          </a:p>
        </p:txBody>
      </p:sp>
      <p:graphicFrame>
        <p:nvGraphicFramePr>
          <p:cNvPr id="3" name="表 2">
            <a:extLst>
              <a:ext uri="{FF2B5EF4-FFF2-40B4-BE49-F238E27FC236}">
                <a16:creationId xmlns:a16="http://schemas.microsoft.com/office/drawing/2014/main" id="{8E062816-E7EB-C092-86B2-11F64A9F96F3}"/>
              </a:ext>
            </a:extLst>
          </p:cNvPr>
          <p:cNvGraphicFramePr>
            <a:graphicFrameLocks noGrp="1"/>
          </p:cNvGraphicFramePr>
          <p:nvPr>
            <p:extLst>
              <p:ext uri="{D42A27DB-BD31-4B8C-83A1-F6EECF244321}">
                <p14:modId xmlns:p14="http://schemas.microsoft.com/office/powerpoint/2010/main" val="3298494651"/>
              </p:ext>
            </p:extLst>
          </p:nvPr>
        </p:nvGraphicFramePr>
        <p:xfrm>
          <a:off x="165087" y="1738541"/>
          <a:ext cx="9565200" cy="478800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3868781665"/>
                    </a:ext>
                  </a:extLst>
                </a:gridCol>
                <a:gridCol w="2736000">
                  <a:extLst>
                    <a:ext uri="{9D8B030D-6E8A-4147-A177-3AD203B41FA5}">
                      <a16:colId xmlns:a16="http://schemas.microsoft.com/office/drawing/2014/main" val="3511961762"/>
                    </a:ext>
                  </a:extLst>
                </a:gridCol>
                <a:gridCol w="2124000">
                  <a:extLst>
                    <a:ext uri="{9D8B030D-6E8A-4147-A177-3AD203B41FA5}">
                      <a16:colId xmlns:a16="http://schemas.microsoft.com/office/drawing/2014/main" val="468689045"/>
                    </a:ext>
                  </a:extLst>
                </a:gridCol>
                <a:gridCol w="2365200">
                  <a:extLst>
                    <a:ext uri="{9D8B030D-6E8A-4147-A177-3AD203B41FA5}">
                      <a16:colId xmlns:a16="http://schemas.microsoft.com/office/drawing/2014/main" val="3548261750"/>
                    </a:ext>
                  </a:extLst>
                </a:gridCol>
              </a:tblGrid>
              <a:tr h="373091">
                <a:tc>
                  <a:txBody>
                    <a:bodyPr/>
                    <a:lstStyle/>
                    <a:p>
                      <a:pPr algn="ctr"/>
                      <a:r>
                        <a:rPr kumimoji="1" lang="ja-JP" altLang="en-US" dirty="0"/>
                        <a:t>概要</a:t>
                      </a:r>
                    </a:p>
                  </a:txBody>
                  <a:tcPr/>
                </a:tc>
                <a:tc>
                  <a:txBody>
                    <a:bodyPr/>
                    <a:lstStyle/>
                    <a:p>
                      <a:pPr algn="ctr"/>
                      <a:r>
                        <a:rPr kumimoji="1" lang="ja-JP" altLang="en-US" dirty="0"/>
                        <a:t>問題点</a:t>
                      </a:r>
                    </a:p>
                  </a:txBody>
                  <a:tcPr/>
                </a:tc>
                <a:tc>
                  <a:txBody>
                    <a:bodyPr/>
                    <a:lstStyle/>
                    <a:p>
                      <a:pPr algn="ctr"/>
                      <a:r>
                        <a:rPr kumimoji="1" lang="ja-JP" altLang="en-US" dirty="0"/>
                        <a:t>事故原因</a:t>
                      </a:r>
                    </a:p>
                  </a:txBody>
                  <a:tcPr/>
                </a:tc>
                <a:tc>
                  <a:txBody>
                    <a:bodyPr/>
                    <a:lstStyle/>
                    <a:p>
                      <a:pPr algn="ctr"/>
                      <a:r>
                        <a:rPr kumimoji="1" lang="ja-JP" altLang="en-US" dirty="0"/>
                        <a:t>再発防止策</a:t>
                      </a:r>
                    </a:p>
                  </a:txBody>
                  <a:tcPr/>
                </a:tc>
                <a:extLst>
                  <a:ext uri="{0D108BD9-81ED-4DB2-BD59-A6C34878D82A}">
                    <a16:rowId xmlns:a16="http://schemas.microsoft.com/office/drawing/2014/main" val="1167308062"/>
                  </a:ext>
                </a:extLst>
              </a:tr>
              <a:tr h="4414909">
                <a:tc>
                  <a:txBody>
                    <a:bodyPr/>
                    <a:lstStyle/>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塚本抽水所及び佃第</a:t>
                      </a:r>
                      <a:r>
                        <a:rPr kumimoji="1" lang="en-US" altLang="ja-JP" sz="1400" kern="1200" dirty="0">
                          <a:solidFill>
                            <a:schemeClr val="dk1"/>
                          </a:solidFill>
                          <a:effectLst/>
                          <a:latin typeface="+mn-lt"/>
                          <a:ea typeface="+mn-ea"/>
                          <a:cs typeface="+mn-cs"/>
                        </a:rPr>
                        <a:t>2</a:t>
                      </a:r>
                      <a:r>
                        <a:rPr kumimoji="1" lang="ja-JP" altLang="ja-JP" sz="1400" kern="1200" dirty="0">
                          <a:solidFill>
                            <a:schemeClr val="dk1"/>
                          </a:solidFill>
                          <a:effectLst/>
                          <a:latin typeface="+mn-lt"/>
                          <a:ea typeface="+mn-ea"/>
                          <a:cs typeface="+mn-cs"/>
                        </a:rPr>
                        <a:t>抽水所において、市域内での雨雲発生に伴い、雨水ポンプのモード切替（手動から自動へ）を行った際、ポンプ井水位が高く</a:t>
                      </a:r>
                      <a:r>
                        <a:rPr kumimoji="1" lang="ja-JP" altLang="ja-JP" sz="1400" kern="1200" baseline="30000" dirty="0">
                          <a:solidFill>
                            <a:schemeClr val="dk1"/>
                          </a:solidFill>
                          <a:effectLst/>
                          <a:latin typeface="+mn-lt"/>
                          <a:ea typeface="+mn-ea"/>
                          <a:cs typeface="+mn-cs"/>
                        </a:rPr>
                        <a:t>※</a:t>
                      </a:r>
                      <a:r>
                        <a:rPr kumimoji="1" lang="en-US" altLang="ja-JP" sz="1400" kern="1200" baseline="30000" dirty="0">
                          <a:solidFill>
                            <a:schemeClr val="dk1"/>
                          </a:solidFill>
                          <a:effectLst/>
                          <a:latin typeface="+mn-lt"/>
                          <a:ea typeface="+mn-ea"/>
                          <a:cs typeface="+mn-cs"/>
                        </a:rPr>
                        <a:t>1</a:t>
                      </a:r>
                      <a:r>
                        <a:rPr kumimoji="1" lang="ja-JP" altLang="ja-JP" sz="1400" kern="1200" dirty="0">
                          <a:solidFill>
                            <a:schemeClr val="dk1"/>
                          </a:solidFill>
                          <a:effectLst/>
                          <a:latin typeface="+mn-lt"/>
                          <a:ea typeface="+mn-ea"/>
                          <a:cs typeface="+mn-cs"/>
                        </a:rPr>
                        <a:t>、雨水ポンプの自動起動水位に達していたため、ポンプが自動起動し、排流渠へ誤って汚水を放流させた。</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endParaRPr kumimoji="1" lang="en-US" altLang="ja-JP" sz="1400" kern="1200" dirty="0">
                        <a:solidFill>
                          <a:schemeClr val="dk1"/>
                        </a:solidFill>
                        <a:effectLst/>
                        <a:latin typeface="+mn-lt"/>
                        <a:ea typeface="+mn-ea"/>
                        <a:cs typeface="+mn-cs"/>
                      </a:endParaRPr>
                    </a:p>
                    <a:p>
                      <a:r>
                        <a:rPr kumimoji="1" lang="ja-JP" altLang="ja-JP" sz="1200" kern="1200" dirty="0">
                          <a:solidFill>
                            <a:schemeClr val="dk1"/>
                          </a:solidFill>
                          <a:effectLst/>
                          <a:latin typeface="+mn-lt"/>
                          <a:ea typeface="+mn-ea"/>
                          <a:cs typeface="+mn-cs"/>
                        </a:rPr>
                        <a:t>※</a:t>
                      </a:r>
                      <a:r>
                        <a:rPr kumimoji="1" lang="en-US" altLang="ja-JP" sz="1200" kern="1200" dirty="0">
                          <a:solidFill>
                            <a:schemeClr val="dk1"/>
                          </a:solidFill>
                          <a:effectLst/>
                          <a:latin typeface="+mn-lt"/>
                          <a:ea typeface="+mn-ea"/>
                          <a:cs typeface="+mn-cs"/>
                        </a:rPr>
                        <a:t>1</a:t>
                      </a:r>
                      <a:r>
                        <a:rPr kumimoji="1" lang="ja-JP" altLang="ja-JP" sz="1200" kern="1200" dirty="0">
                          <a:solidFill>
                            <a:schemeClr val="dk1"/>
                          </a:solidFill>
                          <a:effectLst/>
                          <a:latin typeface="+mn-lt"/>
                          <a:ea typeface="+mn-ea"/>
                          <a:cs typeface="+mn-cs"/>
                        </a:rPr>
                        <a:t>：【塚本抽水所】</a:t>
                      </a:r>
                    </a:p>
                    <a:p>
                      <a:r>
                        <a:rPr kumimoji="1" lang="ja-JP" altLang="en-US"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当日は雨水ポンプの管理</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運転実施のため、ポンプ井</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水位を上昇させていた。</a:t>
                      </a:r>
                    </a:p>
                    <a:p>
                      <a:r>
                        <a:rPr kumimoji="1" lang="ja-JP" altLang="en-US"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【佃第</a:t>
                      </a:r>
                      <a:r>
                        <a:rPr kumimoji="1" lang="en-US" altLang="ja-JP" sz="1200" kern="1200" dirty="0">
                          <a:solidFill>
                            <a:schemeClr val="dk1"/>
                          </a:solidFill>
                          <a:effectLst/>
                          <a:latin typeface="+mn-lt"/>
                          <a:ea typeface="+mn-ea"/>
                          <a:cs typeface="+mn-cs"/>
                        </a:rPr>
                        <a:t>2</a:t>
                      </a:r>
                      <a:r>
                        <a:rPr kumimoji="1" lang="ja-JP" altLang="ja-JP" sz="1200" kern="1200" dirty="0">
                          <a:solidFill>
                            <a:schemeClr val="dk1"/>
                          </a:solidFill>
                          <a:effectLst/>
                          <a:latin typeface="+mn-lt"/>
                          <a:ea typeface="+mn-ea"/>
                          <a:cs typeface="+mn-cs"/>
                        </a:rPr>
                        <a:t>抽水所】</a:t>
                      </a:r>
                    </a:p>
                    <a:p>
                      <a:r>
                        <a:rPr kumimoji="1" lang="ja-JP" altLang="en-US"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晴天時における送水制限</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がある中で事故当日は流</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入水量が多く、日常の汚水</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ポンプの運転で雨水ポンプ</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起動水位を超過した。</a:t>
                      </a:r>
                      <a:endParaRPr kumimoji="1" lang="en-US" altLang="ja-JP" sz="1050" kern="1200" dirty="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ポンプ井水位が雨水ポンプの自動起動水位でないことを確認せずに雨水ポンプを自動モードへ切替えた結果、ポンプ井水位がポンプ起動水位まで高い状態であったために、ポンプが自動起動し、晴天時に汚水を放流させた。</a:t>
                      </a:r>
                      <a:endParaRPr kumimoji="1" lang="en-US" altLang="ja-JP" sz="14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ポンプ井水位の調整を伴う雨水ポンプの管理運転実施中において、ゲリラ豪雨等の急な降雨が観測または予想された場合の</a:t>
                      </a:r>
                      <a:r>
                        <a:rPr kumimoji="1" lang="ja-JP" altLang="en-US" sz="1400" kern="1200" dirty="0">
                          <a:solidFill>
                            <a:schemeClr val="dk1"/>
                          </a:solidFill>
                          <a:effectLst/>
                          <a:latin typeface="+mn-lt"/>
                          <a:ea typeface="+mn-ea"/>
                          <a:cs typeface="+mn-cs"/>
                        </a:rPr>
                        <a:t>受注者</a:t>
                      </a:r>
                      <a:r>
                        <a:rPr kumimoji="1" lang="ja-JP" altLang="ja-JP" sz="1400" kern="1200" dirty="0">
                          <a:solidFill>
                            <a:schemeClr val="dk1"/>
                          </a:solidFill>
                          <a:effectLst/>
                          <a:latin typeface="+mn-lt"/>
                          <a:ea typeface="+mn-ea"/>
                          <a:cs typeface="+mn-cs"/>
                        </a:rPr>
                        <a:t>の対応</a:t>
                      </a:r>
                      <a:r>
                        <a:rPr kumimoji="1" lang="ja-JP" altLang="ja-JP" sz="1400" kern="1200" baseline="30000" dirty="0">
                          <a:solidFill>
                            <a:schemeClr val="dk1"/>
                          </a:solidFill>
                          <a:effectLst/>
                          <a:latin typeface="+mn-lt"/>
                          <a:ea typeface="+mn-ea"/>
                          <a:cs typeface="+mn-cs"/>
                        </a:rPr>
                        <a:t>※</a:t>
                      </a:r>
                      <a:r>
                        <a:rPr kumimoji="1" lang="en-US" altLang="ja-JP" sz="1400" kern="1200" baseline="30000" dirty="0">
                          <a:solidFill>
                            <a:schemeClr val="dk1"/>
                          </a:solidFill>
                          <a:effectLst/>
                          <a:latin typeface="+mn-lt"/>
                          <a:ea typeface="+mn-ea"/>
                          <a:cs typeface="+mn-cs"/>
                        </a:rPr>
                        <a:t>2</a:t>
                      </a:r>
                      <a:r>
                        <a:rPr kumimoji="1" lang="ja-JP" altLang="ja-JP" sz="1400" kern="1200" dirty="0">
                          <a:solidFill>
                            <a:schemeClr val="dk1"/>
                          </a:solidFill>
                          <a:effectLst/>
                          <a:latin typeface="+mn-lt"/>
                          <a:ea typeface="+mn-ea"/>
                          <a:cs typeface="+mn-cs"/>
                        </a:rPr>
                        <a:t>に不備があった。</a:t>
                      </a:r>
                      <a:endParaRPr kumimoji="1" lang="en-US" altLang="ja-JP" sz="1400" kern="1200" dirty="0">
                        <a:solidFill>
                          <a:schemeClr val="dk1"/>
                        </a:solidFill>
                        <a:effectLst/>
                        <a:latin typeface="+mn-lt"/>
                        <a:ea typeface="+mn-ea"/>
                        <a:cs typeface="+mn-cs"/>
                      </a:endParaRPr>
                    </a:p>
                    <a:p>
                      <a:pPr marL="0" indent="0">
                        <a:buFont typeface="Arial" panose="020B0604020202020204" pitchFamily="34" charset="0"/>
                        <a:buNone/>
                      </a:pPr>
                      <a:endParaRPr kumimoji="1" lang="en-US" altLang="ja-JP" sz="1400" kern="1200" dirty="0">
                        <a:solidFill>
                          <a:schemeClr val="dk1"/>
                        </a:solidFill>
                        <a:effectLst/>
                        <a:latin typeface="+mn-lt"/>
                        <a:ea typeface="+mn-ea"/>
                        <a:cs typeface="+mn-cs"/>
                      </a:endParaRPr>
                    </a:p>
                    <a:p>
                      <a:r>
                        <a:rPr kumimoji="1" lang="ja-JP" altLang="ja-JP" sz="1200" kern="1200" dirty="0">
                          <a:solidFill>
                            <a:schemeClr val="dk1"/>
                          </a:solidFill>
                          <a:effectLst/>
                          <a:latin typeface="+mn-lt"/>
                          <a:ea typeface="+mn-ea"/>
                          <a:cs typeface="+mn-cs"/>
                        </a:rPr>
                        <a:t>※</a:t>
                      </a:r>
                      <a:r>
                        <a:rPr kumimoji="1" lang="en-US" altLang="ja-JP" sz="1200" kern="1200" dirty="0">
                          <a:solidFill>
                            <a:schemeClr val="dk1"/>
                          </a:solidFill>
                          <a:effectLst/>
                          <a:latin typeface="+mn-lt"/>
                          <a:ea typeface="+mn-ea"/>
                          <a:cs typeface="+mn-cs"/>
                        </a:rPr>
                        <a:t>2</a:t>
                      </a:r>
                      <a:r>
                        <a:rPr kumimoji="1" lang="ja-JP" altLang="ja-JP" sz="1200" kern="1200" dirty="0">
                          <a:solidFill>
                            <a:schemeClr val="dk1"/>
                          </a:solidFill>
                          <a:effectLst/>
                          <a:latin typeface="+mn-lt"/>
                          <a:ea typeface="+mn-ea"/>
                          <a:cs typeface="+mn-cs"/>
                        </a:rPr>
                        <a:t>：（本来実施すべき対応） </a:t>
                      </a:r>
                    </a:p>
                    <a:p>
                      <a:r>
                        <a:rPr kumimoji="1" lang="ja-JP" altLang="ja-JP" sz="1200" kern="1200" dirty="0">
                          <a:solidFill>
                            <a:schemeClr val="dk1"/>
                          </a:solidFill>
                          <a:effectLst/>
                          <a:latin typeface="+mn-lt"/>
                          <a:ea typeface="+mn-ea"/>
                          <a:cs typeface="+mn-cs"/>
                        </a:rPr>
                        <a:t>①管理運転の中止</a:t>
                      </a:r>
                    </a:p>
                    <a:p>
                      <a:r>
                        <a:rPr kumimoji="1" lang="ja-JP" altLang="ja-JP" sz="1200" kern="1200" dirty="0">
                          <a:solidFill>
                            <a:schemeClr val="dk1"/>
                          </a:solidFill>
                          <a:effectLst/>
                          <a:latin typeface="+mn-lt"/>
                          <a:ea typeface="+mn-ea"/>
                          <a:cs typeface="+mn-cs"/>
                        </a:rPr>
                        <a:t>②雨水ポンプのモード切替前における汚水</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ポンプによるポンプ井水位の低下運転の</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実施</a:t>
                      </a:r>
                    </a:p>
                    <a:p>
                      <a:r>
                        <a:rPr kumimoji="1" lang="ja-JP" altLang="ja-JP" sz="1200" kern="1200" dirty="0">
                          <a:solidFill>
                            <a:schemeClr val="dk1"/>
                          </a:solidFill>
                          <a:effectLst/>
                          <a:latin typeface="+mn-lt"/>
                          <a:ea typeface="+mn-ea"/>
                          <a:cs typeface="+mn-cs"/>
                        </a:rPr>
                        <a:t>③当該排水区での降雨開始後、またはポ</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ンプ井水位低下後に雨水ポンプを自動</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モードへ切替</a:t>
                      </a:r>
                      <a:endParaRPr kumimoji="1" lang="en-US" altLang="ja-JP" sz="500"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kumimoji="1" lang="en-US" altLang="ja-JP" sz="1400" kern="1200" dirty="0">
                          <a:solidFill>
                            <a:schemeClr val="dk1"/>
                          </a:solidFill>
                          <a:effectLst/>
                          <a:latin typeface="+mn-lt"/>
                          <a:ea typeface="+mn-ea"/>
                          <a:cs typeface="+mn-cs"/>
                        </a:rPr>
                        <a:t>7</a:t>
                      </a:r>
                      <a:r>
                        <a:rPr kumimoji="1" lang="ja-JP" altLang="ja-JP" sz="1400" kern="1200" dirty="0">
                          <a:solidFill>
                            <a:schemeClr val="dk1"/>
                          </a:solidFill>
                          <a:effectLst/>
                          <a:latin typeface="+mn-lt"/>
                          <a:ea typeface="+mn-ea"/>
                          <a:cs typeface="+mn-cs"/>
                        </a:rPr>
                        <a:t>月</a:t>
                      </a:r>
                      <a:r>
                        <a:rPr kumimoji="1" lang="en-US" altLang="ja-JP" sz="1400" kern="1200" dirty="0">
                          <a:solidFill>
                            <a:schemeClr val="dk1"/>
                          </a:solidFill>
                          <a:effectLst/>
                          <a:latin typeface="+mn-lt"/>
                          <a:ea typeface="+mn-ea"/>
                          <a:cs typeface="+mn-cs"/>
                        </a:rPr>
                        <a:t>9</a:t>
                      </a:r>
                      <a:r>
                        <a:rPr kumimoji="1" lang="ja-JP" altLang="ja-JP" sz="1400" kern="1200" dirty="0">
                          <a:solidFill>
                            <a:schemeClr val="dk1"/>
                          </a:solidFill>
                          <a:effectLst/>
                          <a:latin typeface="+mn-lt"/>
                          <a:ea typeface="+mn-ea"/>
                          <a:cs typeface="+mn-cs"/>
                        </a:rPr>
                        <a:t>日の局所的な集中豪雨により、当該排水区</a:t>
                      </a:r>
                      <a:r>
                        <a:rPr kumimoji="1" lang="ja-JP" altLang="ja-JP" sz="1400" kern="1200">
                          <a:solidFill>
                            <a:schemeClr val="dk1"/>
                          </a:solidFill>
                          <a:effectLst/>
                          <a:latin typeface="+mn-lt"/>
                          <a:ea typeface="+mn-ea"/>
                          <a:cs typeface="+mn-cs"/>
                        </a:rPr>
                        <a:t>に</a:t>
                      </a:r>
                      <a:r>
                        <a:rPr kumimoji="1" lang="ja-JP" altLang="ja-JP" sz="1400" kern="1200" smtClean="0">
                          <a:solidFill>
                            <a:schemeClr val="dk1"/>
                          </a:solidFill>
                          <a:effectLst/>
                          <a:latin typeface="+mn-lt"/>
                          <a:ea typeface="+mn-ea"/>
                          <a:cs typeface="+mn-cs"/>
                        </a:rPr>
                        <a:t>おいて危険</a:t>
                      </a:r>
                      <a:r>
                        <a:rPr kumimoji="1" lang="ja-JP" altLang="ja-JP" sz="1400" kern="1200" dirty="0">
                          <a:solidFill>
                            <a:schemeClr val="dk1"/>
                          </a:solidFill>
                          <a:effectLst/>
                          <a:latin typeface="+mn-lt"/>
                          <a:ea typeface="+mn-ea"/>
                          <a:cs typeface="+mn-cs"/>
                        </a:rPr>
                        <a:t>水位超過が発生したことから、操作員が重要管理ポイントである「ポンプ起動遅れ防止」の対応</a:t>
                      </a:r>
                      <a:r>
                        <a:rPr kumimoji="1" lang="ja-JP" altLang="ja-JP" sz="1400" kern="1200" dirty="0" smtClean="0">
                          <a:solidFill>
                            <a:schemeClr val="dk1"/>
                          </a:solidFill>
                          <a:effectLst/>
                          <a:latin typeface="+mn-lt"/>
                          <a:ea typeface="+mn-ea"/>
                          <a:cs typeface="+mn-cs"/>
                        </a:rPr>
                        <a:t>策</a:t>
                      </a:r>
                      <a:r>
                        <a:rPr kumimoji="1" lang="ja-JP" altLang="en-US" sz="1400" kern="1200" dirty="0" smtClean="0">
                          <a:solidFill>
                            <a:schemeClr val="dk1"/>
                          </a:solidFill>
                          <a:effectLst/>
                          <a:latin typeface="+mn-lt"/>
                          <a:ea typeface="+mn-ea"/>
                          <a:cs typeface="+mn-cs"/>
                        </a:rPr>
                        <a:t>である</a:t>
                      </a:r>
                      <a:r>
                        <a:rPr kumimoji="1" lang="ja-JP" altLang="ja-JP" sz="1400" kern="1200" dirty="0" smtClean="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降雨前のモードチェック」を確実に実施させなければならないという焦りがあり、モード切替を優先させてしまった。</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雨水ポンプのモード切替時におけるポンプ井水位の確認（自動起動水位ではない）が抜け落ちてしまった。</a:t>
                      </a:r>
                      <a:endParaRPr kumimoji="1" lang="ja-JP" altLang="en-US" sz="400" u="none" dirty="0"/>
                    </a:p>
                  </a:txBody>
                  <a:tcPr/>
                </a:tc>
                <a:tc>
                  <a:txBody>
                    <a:bodyPr/>
                    <a:lstStyle/>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誤放流リスク低減のための重要管理ポイントを見直す。</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ja-JP" altLang="en-US"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　降雨開始前の事前準</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備操作（自動モードの</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切替え）時における確</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認事項の再整理</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ja-JP" altLang="en-US" sz="1400" kern="1200" dirty="0">
                          <a:solidFill>
                            <a:schemeClr val="dk1"/>
                          </a:solidFill>
                          <a:effectLst/>
                          <a:latin typeface="+mn-lt"/>
                          <a:ea typeface="+mn-ea"/>
                          <a:cs typeface="+mn-cs"/>
                        </a:rPr>
                        <a:t>   →　</a:t>
                      </a:r>
                      <a:r>
                        <a:rPr kumimoji="1" lang="ja-JP" altLang="ja-JP" sz="1400" kern="1200" dirty="0">
                          <a:solidFill>
                            <a:schemeClr val="dk1"/>
                          </a:solidFill>
                          <a:effectLst/>
                          <a:latin typeface="+mn-lt"/>
                          <a:ea typeface="+mn-ea"/>
                          <a:cs typeface="+mn-cs"/>
                        </a:rPr>
                        <a:t>急な降雨の恐れのある</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場合の対応ルールを重</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要管理ポイントとして新</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たに設定する</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始業時ミーティングで該当する設備を周知し、雨水ポンプの自動モード操作が降雨開始前の放流操作につながることを共有</a:t>
                      </a:r>
                      <a:r>
                        <a:rPr kumimoji="1" lang="ja-JP" altLang="en-US" sz="1400" kern="1200" dirty="0">
                          <a:solidFill>
                            <a:schemeClr val="dk1"/>
                          </a:solidFill>
                          <a:effectLst/>
                          <a:latin typeface="+mn-lt"/>
                          <a:ea typeface="+mn-ea"/>
                          <a:cs typeface="+mn-cs"/>
                        </a:rPr>
                        <a:t>する。</a:t>
                      </a: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特殊事情のある処理場および抽水所の降雨時運転操作マニュアル</a:t>
                      </a:r>
                      <a:r>
                        <a:rPr kumimoji="1" lang="ja-JP" altLang="en-US" sz="1400" kern="1200" dirty="0">
                          <a:solidFill>
                            <a:schemeClr val="dk1"/>
                          </a:solidFill>
                          <a:effectLst/>
                          <a:latin typeface="+mn-lt"/>
                          <a:ea typeface="+mn-ea"/>
                          <a:cs typeface="+mn-cs"/>
                        </a:rPr>
                        <a:t>を</a:t>
                      </a:r>
                      <a:r>
                        <a:rPr kumimoji="1" lang="ja-JP" altLang="ja-JP" sz="1400" kern="1200" dirty="0">
                          <a:solidFill>
                            <a:schemeClr val="dk1"/>
                          </a:solidFill>
                          <a:effectLst/>
                          <a:latin typeface="+mn-lt"/>
                          <a:ea typeface="+mn-ea"/>
                          <a:cs typeface="+mn-cs"/>
                        </a:rPr>
                        <a:t>再整備</a:t>
                      </a:r>
                      <a:r>
                        <a:rPr kumimoji="1" lang="ja-JP" altLang="en-US" sz="1400" kern="1200" dirty="0">
                          <a:solidFill>
                            <a:schemeClr val="dk1"/>
                          </a:solidFill>
                          <a:effectLst/>
                          <a:latin typeface="+mn-lt"/>
                          <a:ea typeface="+mn-ea"/>
                          <a:cs typeface="+mn-cs"/>
                        </a:rPr>
                        <a:t>する</a:t>
                      </a:r>
                      <a:endParaRPr kumimoji="1" lang="ja-JP" altLang="ja-JP" sz="1000" kern="1200" dirty="0">
                        <a:solidFill>
                          <a:schemeClr val="dk1"/>
                        </a:solidFill>
                        <a:effectLst/>
                        <a:latin typeface="+mn-lt"/>
                        <a:ea typeface="+mn-ea"/>
                        <a:cs typeface="+mn-cs"/>
                      </a:endParaRPr>
                    </a:p>
                  </a:txBody>
                  <a:tcPr/>
                </a:tc>
                <a:extLst>
                  <a:ext uri="{0D108BD9-81ED-4DB2-BD59-A6C34878D82A}">
                    <a16:rowId xmlns:a16="http://schemas.microsoft.com/office/drawing/2014/main" val="1147447405"/>
                  </a:ext>
                </a:extLst>
              </a:tr>
            </a:tbl>
          </a:graphicData>
        </a:graphic>
      </p:graphicFrame>
      <p:sp>
        <p:nvSpPr>
          <p:cNvPr id="7" name="テキスト ボックス 6">
            <a:extLst>
              <a:ext uri="{FF2B5EF4-FFF2-40B4-BE49-F238E27FC236}">
                <a16:creationId xmlns:a16="http://schemas.microsoft.com/office/drawing/2014/main" id="{93B51E1D-FA8E-EA6C-C9E9-AD4DEEFE065C}"/>
              </a:ext>
            </a:extLst>
          </p:cNvPr>
          <p:cNvSpPr txBox="1"/>
          <p:nvPr/>
        </p:nvSpPr>
        <p:spPr>
          <a:xfrm>
            <a:off x="158905" y="1227465"/>
            <a:ext cx="9564577" cy="393762"/>
          </a:xfrm>
          <a:prstGeom prst="rect">
            <a:avLst/>
          </a:prstGeom>
          <a:noFill/>
        </p:spPr>
        <p:txBody>
          <a:bodyPr wrap="square" rtlCol="0">
            <a:spAutoFit/>
          </a:bodyPr>
          <a:lstStyle/>
          <a:p>
            <a:pPr>
              <a:lnSpc>
                <a:spcPct val="130000"/>
              </a:lnSpc>
            </a:pPr>
            <a:r>
              <a:rPr lang="ja-JP" altLang="en-US" sz="1700" b="1" dirty="0">
                <a:latin typeface="Century" panose="02040604050505020304" pitchFamily="18" charset="0"/>
              </a:rPr>
              <a:t>大野処理区ゲリラ豪雨発生予測時における降雨前の雨水ポンプ放流操作事故（令和</a:t>
            </a:r>
            <a:r>
              <a:rPr lang="en-US" altLang="ja-JP" sz="1700" b="1" dirty="0">
                <a:latin typeface="Century" panose="02040604050505020304" pitchFamily="18" charset="0"/>
              </a:rPr>
              <a:t>4</a:t>
            </a:r>
            <a:r>
              <a:rPr lang="ja-JP" altLang="en-US" sz="1700" b="1" dirty="0">
                <a:latin typeface="Century" panose="02040604050505020304" pitchFamily="18" charset="0"/>
              </a:rPr>
              <a:t>年</a:t>
            </a:r>
            <a:r>
              <a:rPr lang="en-US" altLang="ja-JP" sz="1700" b="1" dirty="0">
                <a:latin typeface="Century" panose="02040604050505020304" pitchFamily="18" charset="0"/>
              </a:rPr>
              <a:t>7</a:t>
            </a:r>
            <a:r>
              <a:rPr lang="ja-JP" altLang="en-US" sz="1700" b="1" dirty="0">
                <a:latin typeface="Century" panose="02040604050505020304" pitchFamily="18" charset="0"/>
              </a:rPr>
              <a:t>月</a:t>
            </a:r>
            <a:r>
              <a:rPr lang="en-US" altLang="ja-JP" sz="1700" b="1" dirty="0">
                <a:latin typeface="Century" panose="02040604050505020304" pitchFamily="18" charset="0"/>
              </a:rPr>
              <a:t>28</a:t>
            </a:r>
            <a:r>
              <a:rPr lang="ja-JP" altLang="en-US" sz="1700" b="1" dirty="0">
                <a:latin typeface="Century" panose="02040604050505020304" pitchFamily="18" charset="0"/>
              </a:rPr>
              <a:t>日発生）</a:t>
            </a:r>
            <a:endParaRPr lang="en-US" altLang="ja-JP" sz="1700" b="1" dirty="0">
              <a:latin typeface="Century" panose="02040604050505020304" pitchFamily="18" charset="0"/>
            </a:endParaRPr>
          </a:p>
        </p:txBody>
      </p:sp>
    </p:spTree>
    <p:extLst>
      <p:ext uri="{BB962C8B-B14F-4D97-AF65-F5344CB8AC3E}">
        <p14:creationId xmlns:p14="http://schemas.microsoft.com/office/powerpoint/2010/main" val="2876166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処理場</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・抽水所</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②－２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72907" y="96839"/>
            <a:ext cx="94237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年</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a:solidFill>
                  <a:schemeClr val="tx1"/>
                </a:solidFill>
                <a:latin typeface="HGPｺﾞｼｯｸE" panose="020B0900000000000000" pitchFamily="50" charset="-128"/>
                <a:ea typeface="HGPｺﾞｼｯｸE" panose="020B0900000000000000" pitchFamily="50" charset="-128"/>
              </a:rPr>
              <a:t>月～</a:t>
            </a:r>
            <a:r>
              <a:rPr lang="en-US" altLang="ja-JP" sz="2275" dirty="0">
                <a:solidFill>
                  <a:schemeClr val="tx1"/>
                </a:solidFill>
                <a:latin typeface="HGPｺﾞｼｯｸE" panose="020B0900000000000000" pitchFamily="50" charset="-128"/>
                <a:ea typeface="HGPｺﾞｼｯｸE" panose="020B0900000000000000" pitchFamily="50" charset="-128"/>
              </a:rPr>
              <a:t>12</a:t>
            </a:r>
            <a:r>
              <a:rPr lang="ja-JP" altLang="en-US" sz="2275" dirty="0">
                <a:solidFill>
                  <a:schemeClr val="tx1"/>
                </a:solidFill>
                <a:latin typeface="HGPｺﾞｼｯｸE" panose="020B0900000000000000" pitchFamily="50" charset="-128"/>
                <a:ea typeface="HGPｺﾞｼｯｸE" panose="020B0900000000000000" pitchFamily="50" charset="-128"/>
              </a:rPr>
              <a:t>月）</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37</a:t>
            </a:fld>
            <a:endParaRPr kumimoji="1" lang="ja-JP" altLang="en-US"/>
          </a:p>
        </p:txBody>
      </p:sp>
      <p:sp>
        <p:nvSpPr>
          <p:cNvPr id="8" name="テキスト ボックス 7">
            <a:extLst>
              <a:ext uri="{FF2B5EF4-FFF2-40B4-BE49-F238E27FC236}">
                <a16:creationId xmlns:a16="http://schemas.microsoft.com/office/drawing/2014/main" id="{E25D58E4-FC17-1F26-D377-FCD5F3572BBA}"/>
              </a:ext>
            </a:extLst>
          </p:cNvPr>
          <p:cNvSpPr txBox="1"/>
          <p:nvPr/>
        </p:nvSpPr>
        <p:spPr>
          <a:xfrm>
            <a:off x="275019" y="1677407"/>
            <a:ext cx="5400000" cy="412164"/>
          </a:xfrm>
          <a:prstGeom prst="rect">
            <a:avLst/>
          </a:prstGeom>
          <a:noFill/>
        </p:spPr>
        <p:txBody>
          <a:bodyPr wrap="square" rtlCol="0">
            <a:spAutoFit/>
          </a:bodyPr>
          <a:lstStyle/>
          <a:p>
            <a:pPr>
              <a:lnSpc>
                <a:spcPct val="130000"/>
              </a:lnSpc>
            </a:pPr>
            <a:r>
              <a:rPr lang="en-US" altLang="ja-JP" b="1" dirty="0">
                <a:latin typeface="Century" panose="02040604050505020304" pitchFamily="18" charset="0"/>
              </a:rPr>
              <a:t>※</a:t>
            </a:r>
            <a:r>
              <a:rPr lang="ja-JP" altLang="en-US" b="1" dirty="0">
                <a:latin typeface="Century" panose="02040604050505020304" pitchFamily="18" charset="0"/>
              </a:rPr>
              <a:t>　事故発生概要図</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142DA3A-FB68-6E22-FBBE-C932819D554C}"/>
              </a:ext>
            </a:extLst>
          </p:cNvPr>
          <p:cNvSpPr txBox="1"/>
          <p:nvPr/>
        </p:nvSpPr>
        <p:spPr>
          <a:xfrm>
            <a:off x="158905" y="1227465"/>
            <a:ext cx="9564577" cy="393762"/>
          </a:xfrm>
          <a:prstGeom prst="rect">
            <a:avLst/>
          </a:prstGeom>
          <a:noFill/>
        </p:spPr>
        <p:txBody>
          <a:bodyPr wrap="square" rtlCol="0">
            <a:spAutoFit/>
          </a:bodyPr>
          <a:lstStyle/>
          <a:p>
            <a:pPr>
              <a:lnSpc>
                <a:spcPct val="130000"/>
              </a:lnSpc>
            </a:pPr>
            <a:r>
              <a:rPr lang="ja-JP" altLang="en-US" sz="1700" b="1" dirty="0">
                <a:latin typeface="Century" panose="02040604050505020304" pitchFamily="18" charset="0"/>
              </a:rPr>
              <a:t>大野処理区ゲリラ豪雨発生予測時における降雨前の雨水ポンプ放流操作事故（令和</a:t>
            </a:r>
            <a:r>
              <a:rPr lang="en-US" altLang="ja-JP" sz="1700" b="1" dirty="0">
                <a:latin typeface="Century" panose="02040604050505020304" pitchFamily="18" charset="0"/>
              </a:rPr>
              <a:t>4</a:t>
            </a:r>
            <a:r>
              <a:rPr lang="ja-JP" altLang="en-US" sz="1700" b="1" dirty="0">
                <a:latin typeface="Century" panose="02040604050505020304" pitchFamily="18" charset="0"/>
              </a:rPr>
              <a:t>年</a:t>
            </a:r>
            <a:r>
              <a:rPr lang="en-US" altLang="ja-JP" sz="1700" b="1" dirty="0">
                <a:latin typeface="Century" panose="02040604050505020304" pitchFamily="18" charset="0"/>
              </a:rPr>
              <a:t>7</a:t>
            </a:r>
            <a:r>
              <a:rPr lang="ja-JP" altLang="en-US" sz="1700" b="1" dirty="0">
                <a:latin typeface="Century" panose="02040604050505020304" pitchFamily="18" charset="0"/>
              </a:rPr>
              <a:t>月</a:t>
            </a:r>
            <a:r>
              <a:rPr lang="en-US" altLang="ja-JP" sz="1700" b="1" dirty="0">
                <a:latin typeface="Century" panose="02040604050505020304" pitchFamily="18" charset="0"/>
              </a:rPr>
              <a:t>28</a:t>
            </a:r>
            <a:r>
              <a:rPr lang="ja-JP" altLang="en-US" sz="1700" b="1" dirty="0">
                <a:latin typeface="Century" panose="02040604050505020304" pitchFamily="18" charset="0"/>
              </a:rPr>
              <a:t>日発生）</a:t>
            </a:r>
            <a:endParaRPr lang="en-US" altLang="ja-JP" sz="1700" b="1" dirty="0">
              <a:latin typeface="Century" panose="02040604050505020304" pitchFamily="18" charset="0"/>
            </a:endParaRPr>
          </a:p>
        </p:txBody>
      </p:sp>
      <p:sp>
        <p:nvSpPr>
          <p:cNvPr id="13" name="テキスト ボックス 12">
            <a:extLst>
              <a:ext uri="{FF2B5EF4-FFF2-40B4-BE49-F238E27FC236}">
                <a16:creationId xmlns:a16="http://schemas.microsoft.com/office/drawing/2014/main" id="{FCAE65E2-75DD-7DDC-6099-F9B62D045AF0}"/>
              </a:ext>
            </a:extLst>
          </p:cNvPr>
          <p:cNvSpPr txBox="1"/>
          <p:nvPr/>
        </p:nvSpPr>
        <p:spPr>
          <a:xfrm>
            <a:off x="537029" y="2509050"/>
            <a:ext cx="1625600" cy="307777"/>
          </a:xfrm>
          <a:prstGeom prst="rect">
            <a:avLst/>
          </a:prstGeom>
          <a:noFill/>
        </p:spPr>
        <p:txBody>
          <a:bodyPr wrap="square" rtlCol="0">
            <a:spAutoFit/>
          </a:bodyPr>
          <a:lstStyle/>
          <a:p>
            <a:r>
              <a:rPr kumimoji="1" lang="ja-JP" altLang="en-US" sz="1400" dirty="0"/>
              <a:t>塚本抽水所</a:t>
            </a:r>
          </a:p>
        </p:txBody>
      </p:sp>
      <p:sp>
        <p:nvSpPr>
          <p:cNvPr id="14" name="テキスト ボックス 13">
            <a:extLst>
              <a:ext uri="{FF2B5EF4-FFF2-40B4-BE49-F238E27FC236}">
                <a16:creationId xmlns:a16="http://schemas.microsoft.com/office/drawing/2014/main" id="{E94A787B-9BBF-C019-0FE9-71334BAF6879}"/>
              </a:ext>
            </a:extLst>
          </p:cNvPr>
          <p:cNvSpPr txBox="1"/>
          <p:nvPr/>
        </p:nvSpPr>
        <p:spPr>
          <a:xfrm>
            <a:off x="5348988" y="2501795"/>
            <a:ext cx="1625600" cy="307777"/>
          </a:xfrm>
          <a:prstGeom prst="rect">
            <a:avLst/>
          </a:prstGeom>
          <a:noFill/>
        </p:spPr>
        <p:txBody>
          <a:bodyPr wrap="square" rtlCol="0">
            <a:spAutoFit/>
          </a:bodyPr>
          <a:lstStyle/>
          <a:p>
            <a:r>
              <a:rPr kumimoji="1" lang="ja-JP" altLang="en-US" sz="1400" dirty="0"/>
              <a:t>佃第</a:t>
            </a:r>
            <a:r>
              <a:rPr kumimoji="1" lang="en-US" altLang="ja-JP" sz="1400" dirty="0"/>
              <a:t>2</a:t>
            </a:r>
            <a:r>
              <a:rPr kumimoji="1" lang="ja-JP" altLang="en-US" sz="1400" dirty="0"/>
              <a:t>抽水所</a:t>
            </a:r>
          </a:p>
        </p:txBody>
      </p:sp>
      <p:sp>
        <p:nvSpPr>
          <p:cNvPr id="16" name="テキスト ボックス 15">
            <a:extLst>
              <a:ext uri="{FF2B5EF4-FFF2-40B4-BE49-F238E27FC236}">
                <a16:creationId xmlns:a16="http://schemas.microsoft.com/office/drawing/2014/main" id="{EA4250F3-2190-C334-D6E6-1F3AC16480C7}"/>
              </a:ext>
            </a:extLst>
          </p:cNvPr>
          <p:cNvSpPr txBox="1"/>
          <p:nvPr/>
        </p:nvSpPr>
        <p:spPr>
          <a:xfrm>
            <a:off x="725647" y="5534295"/>
            <a:ext cx="3701209" cy="584775"/>
          </a:xfrm>
          <a:prstGeom prst="rect">
            <a:avLst/>
          </a:prstGeom>
          <a:noFill/>
        </p:spPr>
        <p:txBody>
          <a:bodyPr wrap="square">
            <a:spAutoFit/>
          </a:bodyPr>
          <a:lstStyle/>
          <a:p>
            <a:r>
              <a:rPr kumimoji="1" lang="ja-JP" altLang="ja-JP" sz="1600" kern="1200" dirty="0">
                <a:solidFill>
                  <a:schemeClr val="dk1"/>
                </a:solidFill>
                <a:effectLst/>
                <a:latin typeface="+mn-lt"/>
                <a:ea typeface="+mn-ea"/>
                <a:cs typeface="+mn-cs"/>
              </a:rPr>
              <a:t>当日は雨水ポンプの管理運転実施のため、ポンプ井水位を上昇させていた。</a:t>
            </a:r>
          </a:p>
        </p:txBody>
      </p:sp>
      <p:sp>
        <p:nvSpPr>
          <p:cNvPr id="17" name="テキスト ボックス 16">
            <a:extLst>
              <a:ext uri="{FF2B5EF4-FFF2-40B4-BE49-F238E27FC236}">
                <a16:creationId xmlns:a16="http://schemas.microsoft.com/office/drawing/2014/main" id="{EFAF08F4-32CC-5240-36D8-AE1BB2E93D60}"/>
              </a:ext>
            </a:extLst>
          </p:cNvPr>
          <p:cNvSpPr txBox="1"/>
          <p:nvPr/>
        </p:nvSpPr>
        <p:spPr>
          <a:xfrm>
            <a:off x="5464633" y="5519781"/>
            <a:ext cx="3701209" cy="830997"/>
          </a:xfrm>
          <a:prstGeom prst="rect">
            <a:avLst/>
          </a:prstGeom>
          <a:noFill/>
        </p:spPr>
        <p:txBody>
          <a:bodyPr wrap="square">
            <a:spAutoFit/>
          </a:bodyPr>
          <a:lstStyle/>
          <a:p>
            <a:r>
              <a:rPr kumimoji="1" lang="ja-JP" altLang="ja-JP" sz="1600" kern="1200" dirty="0">
                <a:solidFill>
                  <a:schemeClr val="dk1"/>
                </a:solidFill>
                <a:effectLst/>
                <a:latin typeface="+mn-lt"/>
                <a:ea typeface="+mn-ea"/>
                <a:cs typeface="+mn-cs"/>
              </a:rPr>
              <a:t>晴天時における送水制限がある中で事故当日は流入水量が多く、日常の汚水ポンプの運転で雨水ポンプ起動水位を超過した。</a:t>
            </a:r>
          </a:p>
        </p:txBody>
      </p:sp>
      <p:pic>
        <p:nvPicPr>
          <p:cNvPr id="3" name="図 2">
            <a:extLst>
              <a:ext uri="{FF2B5EF4-FFF2-40B4-BE49-F238E27FC236}">
                <a16:creationId xmlns:a16="http://schemas.microsoft.com/office/drawing/2014/main" id="{401513F3-A735-C030-7EF7-CD62DFD27E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005" y="2757835"/>
            <a:ext cx="4840644" cy="2731245"/>
          </a:xfrm>
          <a:prstGeom prst="rect">
            <a:avLst/>
          </a:prstGeom>
        </p:spPr>
      </p:pic>
      <p:pic>
        <p:nvPicPr>
          <p:cNvPr id="4" name="図 3">
            <a:extLst>
              <a:ext uri="{FF2B5EF4-FFF2-40B4-BE49-F238E27FC236}">
                <a16:creationId xmlns:a16="http://schemas.microsoft.com/office/drawing/2014/main" id="{4D00D514-E2C8-DC23-DEA0-91F32B03F6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681" y="3014294"/>
            <a:ext cx="4590686" cy="2462997"/>
          </a:xfrm>
          <a:prstGeom prst="rect">
            <a:avLst/>
          </a:prstGeom>
        </p:spPr>
      </p:pic>
    </p:spTree>
    <p:extLst>
      <p:ext uri="{BB962C8B-B14F-4D97-AF65-F5344CB8AC3E}">
        <p14:creationId xmlns:p14="http://schemas.microsoft.com/office/powerpoint/2010/main" val="3705141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275" dirty="0" smtClean="0">
                <a:solidFill>
                  <a:schemeClr val="bg1"/>
                </a:solidFill>
                <a:latin typeface="HGP創英角ｺﾞｼｯｸUB" panose="020B0900000000000000" pitchFamily="50" charset="-128"/>
                <a:ea typeface="HGP創英角ｺﾞｼｯｸUB" panose="020B0900000000000000" pitchFamily="50" charset="-128"/>
              </a:rPr>
              <a:t>（参考）</a:t>
            </a:r>
            <a:r>
              <a:rPr lang="en-US" altLang="ja-JP" sz="2275" dirty="0" smtClean="0">
                <a:solidFill>
                  <a:schemeClr val="bg1"/>
                </a:solidFill>
                <a:latin typeface="HGP創英角ｺﾞｼｯｸUB" panose="020B0900000000000000" pitchFamily="50" charset="-128"/>
                <a:ea typeface="HGP創英角ｺﾞｼｯｸUB" panose="020B0900000000000000" pitchFamily="50" charset="-128"/>
              </a:rPr>
              <a:t>H29-R3</a:t>
            </a:r>
            <a:r>
              <a:rPr lang="ja-JP" altLang="en-US" sz="2275" dirty="0" smtClean="0">
                <a:solidFill>
                  <a:schemeClr val="bg1"/>
                </a:solidFill>
                <a:latin typeface="HGP創英角ｺﾞｼｯｸUB" panose="020B0900000000000000" pitchFamily="50" charset="-128"/>
                <a:ea typeface="HGP創英角ｺﾞｼｯｸUB" panose="020B0900000000000000" pitchFamily="50" charset="-128"/>
              </a:rPr>
              <a:t>事故発生件数</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72908" y="96839"/>
            <a:ext cx="89796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a:t>
            </a:r>
            <a:r>
              <a:rPr lang="ja-JP" altLang="en-US" sz="2275" dirty="0" smtClean="0">
                <a:solidFill>
                  <a:schemeClr val="tx1"/>
                </a:solidFill>
                <a:latin typeface="HGPｺﾞｼｯｸE" panose="020B0900000000000000" pitchFamily="50" charset="-128"/>
                <a:ea typeface="HGPｺﾞｼｯｸE" panose="020B0900000000000000" pitchFamily="50" charset="-128"/>
              </a:rPr>
              <a:t>（過年度比較）</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38</a:t>
            </a:fld>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1454160085"/>
              </p:ext>
            </p:extLst>
          </p:nvPr>
        </p:nvGraphicFramePr>
        <p:xfrm>
          <a:off x="609601" y="1560260"/>
          <a:ext cx="8978536" cy="4840770"/>
        </p:xfrm>
        <a:graphic>
          <a:graphicData uri="http://schemas.openxmlformats.org/drawingml/2006/table">
            <a:tbl>
              <a:tblPr firstRow="1" bandRow="1">
                <a:tableStyleId>{5C22544A-7EE6-4342-B048-85BDC9FD1C3A}</a:tableStyleId>
              </a:tblPr>
              <a:tblGrid>
                <a:gridCol w="1544788">
                  <a:extLst>
                    <a:ext uri="{9D8B030D-6E8A-4147-A177-3AD203B41FA5}">
                      <a16:colId xmlns:a16="http://schemas.microsoft.com/office/drawing/2014/main" val="1716734234"/>
                    </a:ext>
                  </a:extLst>
                </a:gridCol>
                <a:gridCol w="1238958">
                  <a:extLst>
                    <a:ext uri="{9D8B030D-6E8A-4147-A177-3AD203B41FA5}">
                      <a16:colId xmlns:a16="http://schemas.microsoft.com/office/drawing/2014/main" val="3868781665"/>
                    </a:ext>
                  </a:extLst>
                </a:gridCol>
                <a:gridCol w="1238958">
                  <a:extLst>
                    <a:ext uri="{9D8B030D-6E8A-4147-A177-3AD203B41FA5}">
                      <a16:colId xmlns:a16="http://schemas.microsoft.com/office/drawing/2014/main" val="3511961762"/>
                    </a:ext>
                  </a:extLst>
                </a:gridCol>
                <a:gridCol w="1238958">
                  <a:extLst>
                    <a:ext uri="{9D8B030D-6E8A-4147-A177-3AD203B41FA5}">
                      <a16:colId xmlns:a16="http://schemas.microsoft.com/office/drawing/2014/main" val="504868622"/>
                    </a:ext>
                  </a:extLst>
                </a:gridCol>
                <a:gridCol w="1238958">
                  <a:extLst>
                    <a:ext uri="{9D8B030D-6E8A-4147-A177-3AD203B41FA5}">
                      <a16:colId xmlns:a16="http://schemas.microsoft.com/office/drawing/2014/main" val="2982441979"/>
                    </a:ext>
                  </a:extLst>
                </a:gridCol>
                <a:gridCol w="1238958">
                  <a:extLst>
                    <a:ext uri="{9D8B030D-6E8A-4147-A177-3AD203B41FA5}">
                      <a16:colId xmlns:a16="http://schemas.microsoft.com/office/drawing/2014/main" val="3548261750"/>
                    </a:ext>
                  </a:extLst>
                </a:gridCol>
                <a:gridCol w="1238958">
                  <a:extLst>
                    <a:ext uri="{9D8B030D-6E8A-4147-A177-3AD203B41FA5}">
                      <a16:colId xmlns:a16="http://schemas.microsoft.com/office/drawing/2014/main" val="577235993"/>
                    </a:ext>
                  </a:extLst>
                </a:gridCol>
              </a:tblGrid>
              <a:tr h="555594">
                <a:tc>
                  <a:txBody>
                    <a:bodyPr/>
                    <a:lstStyle/>
                    <a:p>
                      <a:pPr algn="ctr"/>
                      <a:endParaRPr kumimoji="1" lang="ja-JP" altLang="en-US" sz="1600" dirty="0"/>
                    </a:p>
                  </a:txBody>
                  <a:tcPr anchor="ctr"/>
                </a:tc>
                <a:tc>
                  <a:txBody>
                    <a:bodyPr/>
                    <a:lstStyle/>
                    <a:p>
                      <a:pPr algn="ctr"/>
                      <a:r>
                        <a:rPr kumimoji="1" lang="en-US" altLang="ja-JP" sz="1600" dirty="0" smtClean="0"/>
                        <a:t>H29</a:t>
                      </a:r>
                      <a:endParaRPr kumimoji="1" lang="ja-JP" altLang="en-US" sz="1600" dirty="0"/>
                    </a:p>
                  </a:txBody>
                  <a:tcPr anchor="ctr"/>
                </a:tc>
                <a:tc>
                  <a:txBody>
                    <a:bodyPr/>
                    <a:lstStyle/>
                    <a:p>
                      <a:pPr algn="ctr"/>
                      <a:r>
                        <a:rPr kumimoji="1" lang="en-US" altLang="ja-JP" sz="1600" dirty="0" smtClean="0"/>
                        <a:t>H30</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R1</a:t>
                      </a:r>
                      <a:endParaRPr kumimoji="1" lang="ja-JP" altLang="en-US" sz="16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R2</a:t>
                      </a:r>
                      <a:endParaRPr kumimoji="1" lang="ja-JP" altLang="en-US" sz="1600" dirty="0" smtClean="0"/>
                    </a:p>
                  </a:txBody>
                  <a:tcPr anchor="ctr"/>
                </a:tc>
                <a:tc>
                  <a:txBody>
                    <a:bodyPr/>
                    <a:lstStyle/>
                    <a:p>
                      <a:pPr algn="ctr"/>
                      <a:r>
                        <a:rPr kumimoji="1" lang="en-US" altLang="ja-JP" sz="1600" dirty="0" smtClean="0"/>
                        <a:t>R3</a:t>
                      </a:r>
                      <a:endParaRPr kumimoji="1" lang="ja-JP" altLang="en-US" sz="1600" dirty="0"/>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600" dirty="0" smtClean="0"/>
                        <a:t>R4</a:t>
                      </a:r>
                    </a:p>
                    <a:p>
                      <a:pPr algn="ctr"/>
                      <a:r>
                        <a:rPr kumimoji="1" lang="en-US" altLang="ja-JP" sz="1600" dirty="0" smtClean="0"/>
                        <a:t>4</a:t>
                      </a:r>
                      <a:r>
                        <a:rPr kumimoji="1" lang="ja-JP" altLang="en-US" sz="1600" dirty="0" smtClean="0"/>
                        <a:t>月～</a:t>
                      </a:r>
                      <a:r>
                        <a:rPr kumimoji="1" lang="en-US" altLang="ja-JP" sz="1600" dirty="0" smtClean="0"/>
                        <a:t>12</a:t>
                      </a:r>
                      <a:r>
                        <a:rPr kumimoji="1" lang="ja-JP" altLang="en-US" sz="1600" dirty="0" smtClean="0"/>
                        <a:t>月</a:t>
                      </a:r>
                      <a:endParaRPr kumimoji="1" lang="ja-JP" altLang="en-US" sz="1600" dirty="0"/>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7308062"/>
                  </a:ext>
                </a:extLst>
              </a:tr>
              <a:tr h="1420550">
                <a:tc>
                  <a:txBody>
                    <a:bodyPr/>
                    <a:lstStyle/>
                    <a:p>
                      <a:pPr algn="l"/>
                      <a:r>
                        <a:rPr kumimoji="1" lang="ja-JP" altLang="en-US" sz="1600" dirty="0" smtClean="0"/>
                        <a:t>管路</a:t>
                      </a:r>
                      <a:endParaRPr kumimoji="1" lang="ja-JP" altLang="en-US" sz="16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13</a:t>
                      </a:r>
                      <a:endParaRPr kumimoji="1" lang="ja-JP" altLang="en-US" sz="18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6</a:t>
                      </a:r>
                      <a:endParaRPr kumimoji="1" lang="ja-JP" altLang="en-US" sz="18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3</a:t>
                      </a:r>
                      <a:endParaRPr kumimoji="1" lang="ja-JP" altLang="en-US" sz="18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12</a:t>
                      </a:r>
                      <a:endParaRPr kumimoji="1" lang="ja-JP" altLang="en-US" sz="18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4</a:t>
                      </a:r>
                      <a:endParaRPr kumimoji="1" lang="ja-JP" altLang="en-US" sz="1800" dirty="0"/>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9</a:t>
                      </a:r>
                      <a:endParaRPr kumimoji="1" lang="ja-JP" altLang="en-US" sz="1800" dirty="0"/>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6528898"/>
                  </a:ext>
                </a:extLst>
              </a:tr>
              <a:tr h="1420550">
                <a:tc>
                  <a:txBody>
                    <a:bodyPr/>
                    <a:lstStyle/>
                    <a:p>
                      <a:pPr algn="l"/>
                      <a:r>
                        <a:rPr kumimoji="1" lang="ja-JP" altLang="en-US" sz="1600" dirty="0" smtClean="0"/>
                        <a:t>処理場・抽水所</a:t>
                      </a:r>
                      <a:endParaRPr kumimoji="1" lang="ja-JP" altLang="en-US" sz="16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2</a:t>
                      </a:r>
                      <a:endParaRPr kumimoji="1" lang="ja-JP" altLang="en-US" sz="18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4</a:t>
                      </a:r>
                      <a:endParaRPr kumimoji="1" lang="ja-JP" altLang="en-US" sz="18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5</a:t>
                      </a:r>
                      <a:endParaRPr kumimoji="1" lang="ja-JP" altLang="en-US" sz="18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4</a:t>
                      </a:r>
                      <a:endParaRPr kumimoji="1" lang="ja-JP" altLang="en-US" sz="18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1</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2</a:t>
                      </a:r>
                      <a:endParaRPr kumimoji="1" lang="ja-JP" altLang="en-US" sz="1800"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3939902"/>
                  </a:ext>
                </a:extLst>
              </a:tr>
              <a:tr h="1420550">
                <a:tc>
                  <a:txBody>
                    <a:bodyPr/>
                    <a:lstStyle/>
                    <a:p>
                      <a:pPr algn="l"/>
                      <a:r>
                        <a:rPr kumimoji="1" lang="ja-JP" altLang="en-US" sz="1600" dirty="0" smtClean="0"/>
                        <a:t>合計</a:t>
                      </a:r>
                      <a:endParaRPr kumimoji="1" lang="ja-JP" altLang="en-US" sz="1600" dirty="0"/>
                    </a:p>
                  </a:txBody>
                  <a:tcPr anchor="ctr">
                    <a:lnT w="38100" cap="flat" cmpd="sng" algn="ctr">
                      <a:solidFill>
                        <a:schemeClr val="bg1"/>
                      </a:solidFill>
                      <a:prstDash val="solid"/>
                      <a:round/>
                      <a:headEnd type="none" w="med" len="med"/>
                      <a:tailEnd type="none" w="med" len="med"/>
                    </a:lnT>
                  </a:tcPr>
                </a:tc>
                <a:tc>
                  <a:txBody>
                    <a:bodyPr/>
                    <a:lstStyle/>
                    <a:p>
                      <a:pPr algn="ctr"/>
                      <a:r>
                        <a:rPr kumimoji="1" lang="en-US" altLang="ja-JP" sz="1800" dirty="0" smtClean="0"/>
                        <a:t>15</a:t>
                      </a:r>
                      <a:endParaRPr kumimoji="1" lang="ja-JP" altLang="en-US" sz="1800" dirty="0"/>
                    </a:p>
                  </a:txBody>
                  <a:tcPr anchor="ctr">
                    <a:lnT w="38100" cap="flat" cmpd="sng" algn="ctr">
                      <a:solidFill>
                        <a:schemeClr val="bg1"/>
                      </a:solidFill>
                      <a:prstDash val="solid"/>
                      <a:round/>
                      <a:headEnd type="none" w="med" len="med"/>
                      <a:tailEnd type="none" w="med" len="med"/>
                    </a:lnT>
                  </a:tcPr>
                </a:tc>
                <a:tc>
                  <a:txBody>
                    <a:bodyPr/>
                    <a:lstStyle/>
                    <a:p>
                      <a:pPr algn="ctr"/>
                      <a:r>
                        <a:rPr kumimoji="1" lang="en-US" altLang="ja-JP" sz="1800" dirty="0" smtClean="0"/>
                        <a:t>9</a:t>
                      </a:r>
                      <a:endParaRPr kumimoji="1" lang="ja-JP" altLang="en-US" sz="1800" dirty="0"/>
                    </a:p>
                  </a:txBody>
                  <a:tcPr anchor="ctr">
                    <a:lnT w="38100" cap="flat" cmpd="sng" algn="ctr">
                      <a:solidFill>
                        <a:schemeClr val="bg1"/>
                      </a:solidFill>
                      <a:prstDash val="solid"/>
                      <a:round/>
                      <a:headEnd type="none" w="med" len="med"/>
                      <a:tailEnd type="none" w="med" len="med"/>
                    </a:lnT>
                  </a:tcPr>
                </a:tc>
                <a:tc>
                  <a:txBody>
                    <a:bodyPr/>
                    <a:lstStyle/>
                    <a:p>
                      <a:pPr algn="ctr"/>
                      <a:r>
                        <a:rPr kumimoji="1" lang="en-US" altLang="ja-JP" sz="1800" dirty="0" smtClean="0"/>
                        <a:t>6</a:t>
                      </a:r>
                      <a:endParaRPr kumimoji="1" lang="ja-JP" altLang="en-US" sz="1800" dirty="0"/>
                    </a:p>
                  </a:txBody>
                  <a:tcPr anchor="ctr">
                    <a:lnT w="38100" cap="flat" cmpd="sng" algn="ctr">
                      <a:solidFill>
                        <a:schemeClr val="bg1"/>
                      </a:solidFill>
                      <a:prstDash val="solid"/>
                      <a:round/>
                      <a:headEnd type="none" w="med" len="med"/>
                      <a:tailEnd type="none" w="med" len="med"/>
                    </a:lnT>
                  </a:tcPr>
                </a:tc>
                <a:tc>
                  <a:txBody>
                    <a:bodyPr/>
                    <a:lstStyle/>
                    <a:p>
                      <a:pPr algn="ctr"/>
                      <a:r>
                        <a:rPr kumimoji="1" lang="en-US" altLang="ja-JP" sz="1800" dirty="0" smtClean="0"/>
                        <a:t>17</a:t>
                      </a:r>
                      <a:endParaRPr kumimoji="1" lang="ja-JP" altLang="en-US" sz="1800" dirty="0"/>
                    </a:p>
                  </a:txBody>
                  <a:tcPr anchor="ctr">
                    <a:lnT w="38100" cap="flat" cmpd="sng" algn="ctr">
                      <a:solidFill>
                        <a:schemeClr val="bg1"/>
                      </a:solidFill>
                      <a:prstDash val="solid"/>
                      <a:round/>
                      <a:headEnd type="none" w="med" len="med"/>
                      <a:tailEnd type="none" w="med" len="med"/>
                    </a:lnT>
                  </a:tcPr>
                </a:tc>
                <a:tc>
                  <a:txBody>
                    <a:bodyPr/>
                    <a:lstStyle/>
                    <a:p>
                      <a:pPr algn="ctr"/>
                      <a:r>
                        <a:rPr kumimoji="1" lang="en-US" altLang="ja-JP" sz="1800" dirty="0" smtClean="0"/>
                        <a:t>6</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en-US" altLang="ja-JP" sz="1800" dirty="0" smtClean="0"/>
                        <a:t>11</a:t>
                      </a:r>
                      <a:endParaRPr kumimoji="1" lang="ja-JP" altLang="en-US" sz="1800"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22191655"/>
                  </a:ext>
                </a:extLst>
              </a:tr>
            </a:tbl>
          </a:graphicData>
        </a:graphic>
      </p:graphicFrame>
    </p:spTree>
    <p:extLst>
      <p:ext uri="{BB962C8B-B14F-4D97-AF65-F5344CB8AC3E}">
        <p14:creationId xmlns:p14="http://schemas.microsoft.com/office/powerpoint/2010/main" val="2358050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4</a:t>
            </a:fld>
            <a:endParaRPr kumimoji="1" lang="ja-JP" altLang="en-US" dirty="0"/>
          </a:p>
        </p:txBody>
      </p:sp>
      <p:sp>
        <p:nvSpPr>
          <p:cNvPr id="7" name="テキスト ボックス 6"/>
          <p:cNvSpPr txBox="1"/>
          <p:nvPr/>
        </p:nvSpPr>
        <p:spPr>
          <a:xfrm>
            <a:off x="303858" y="1308306"/>
            <a:ext cx="8548738"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委託名称　：　</a:t>
            </a:r>
            <a:r>
              <a:rPr lang="zh-TW" altLang="en-US" sz="1600" b="1" dirty="0" smtClean="0">
                <a:latin typeface="HG丸ｺﾞｼｯｸM-PRO" panose="020F0600000000000000" pitchFamily="50" charset="-128"/>
                <a:ea typeface="HG丸ｺﾞｼｯｸM-PRO" panose="020F0600000000000000" pitchFamily="50" charset="-128"/>
              </a:rPr>
              <a:t>大阪</a:t>
            </a:r>
            <a:r>
              <a:rPr lang="ja-JP" altLang="en-US" sz="1600" b="1" dirty="0" smtClean="0">
                <a:latin typeface="HG丸ｺﾞｼｯｸM-PRO" panose="020F0600000000000000" pitchFamily="50" charset="-128"/>
                <a:ea typeface="HG丸ｺﾞｼｯｸM-PRO" panose="020F0600000000000000" pitchFamily="50" charset="-128"/>
              </a:rPr>
              <a:t>市</a:t>
            </a:r>
            <a:r>
              <a:rPr lang="zh-TW" altLang="en-US" sz="1600" b="1" dirty="0" smtClean="0">
                <a:latin typeface="HG丸ｺﾞｼｯｸM-PRO" panose="020F0600000000000000" pitchFamily="50" charset="-128"/>
                <a:ea typeface="HG丸ｺﾞｼｯｸM-PRO" panose="020F0600000000000000" pitchFamily="50" charset="-128"/>
              </a:rPr>
              <a:t>下水</a:t>
            </a:r>
            <a:r>
              <a:rPr lang="zh-TW" altLang="en-US" sz="1600" b="1" dirty="0">
                <a:latin typeface="HG丸ｺﾞｼｯｸM-PRO" panose="020F0600000000000000" pitchFamily="50" charset="-128"/>
                <a:ea typeface="HG丸ｺﾞｼｯｸM-PRO" panose="020F0600000000000000" pitchFamily="50" charset="-128"/>
              </a:rPr>
              <a:t>道</a:t>
            </a:r>
            <a:r>
              <a:rPr lang="zh-TW" altLang="en-US" sz="1600" b="1" dirty="0" smtClean="0">
                <a:latin typeface="HG丸ｺﾞｼｯｸM-PRO" panose="020F0600000000000000" pitchFamily="50" charset="-128"/>
                <a:ea typeface="HG丸ｺﾞｼｯｸM-PRO" panose="020F0600000000000000" pitchFamily="50" charset="-128"/>
              </a:rPr>
              <a:t>施設</a:t>
            </a:r>
            <a:r>
              <a:rPr lang="ja-JP" altLang="en-US" sz="1600" b="1" dirty="0" smtClean="0">
                <a:latin typeface="HG丸ｺﾞｼｯｸM-PRO" panose="020F0600000000000000" pitchFamily="50" charset="-128"/>
                <a:ea typeface="HG丸ｺﾞｼｯｸM-PRO" panose="020F0600000000000000" pitchFamily="50" charset="-128"/>
              </a:rPr>
              <a:t>包括的管理</a:t>
            </a:r>
            <a:r>
              <a:rPr lang="zh-TW" altLang="en-US" sz="1600" b="1" dirty="0" smtClean="0">
                <a:latin typeface="HG丸ｺﾞｼｯｸM-PRO" panose="020F0600000000000000" pitchFamily="50" charset="-128"/>
                <a:ea typeface="HG丸ｺﾞｼｯｸM-PRO" panose="020F0600000000000000" pitchFamily="50" charset="-128"/>
              </a:rPr>
              <a:t>業務</a:t>
            </a:r>
            <a:r>
              <a:rPr lang="zh-TW" altLang="en-US" sz="1600" b="1" dirty="0">
                <a:latin typeface="HG丸ｺﾞｼｯｸM-PRO" panose="020F0600000000000000" pitchFamily="50" charset="-128"/>
                <a:ea typeface="HG丸ｺﾞｼｯｸM-PRO" panose="020F0600000000000000" pitchFamily="50" charset="-128"/>
              </a:rPr>
              <a:t>委託</a:t>
            </a:r>
          </a:p>
        </p:txBody>
      </p:sp>
      <p:sp>
        <p:nvSpPr>
          <p:cNvPr id="8" name="テキスト ボックス 7"/>
          <p:cNvSpPr txBox="1"/>
          <p:nvPr/>
        </p:nvSpPr>
        <p:spPr>
          <a:xfrm>
            <a:off x="303858" y="1684656"/>
            <a:ext cx="7699652"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契約相手　：　クリアウォーター</a:t>
            </a:r>
            <a:r>
              <a:rPr lang="en-US" altLang="ja-JP" sz="1600" b="1" dirty="0" smtClean="0">
                <a:latin typeface="HG丸ｺﾞｼｯｸM-PRO" panose="020F0600000000000000" pitchFamily="50" charset="-128"/>
                <a:ea typeface="HG丸ｺﾞｼｯｸM-PRO" panose="020F0600000000000000" pitchFamily="50" charset="-128"/>
              </a:rPr>
              <a:t>OSAKA</a:t>
            </a:r>
            <a:r>
              <a:rPr lang="ja-JP" altLang="en-US" sz="1600" b="1" dirty="0">
                <a:latin typeface="HG丸ｺﾞｼｯｸM-PRO" panose="020F0600000000000000" pitchFamily="50" charset="-128"/>
                <a:ea typeface="HG丸ｺﾞｼｯｸM-PRO" panose="020F0600000000000000" pitchFamily="50" charset="-128"/>
              </a:rPr>
              <a:t>　株式会社</a:t>
            </a:r>
          </a:p>
        </p:txBody>
      </p:sp>
      <p:sp>
        <p:nvSpPr>
          <p:cNvPr id="9" name="テキスト ボックス 8"/>
          <p:cNvSpPr txBox="1"/>
          <p:nvPr/>
        </p:nvSpPr>
        <p:spPr>
          <a:xfrm>
            <a:off x="303858" y="2051065"/>
            <a:ext cx="4489282"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契約手法　：　随意契約</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95302" y="2417088"/>
            <a:ext cx="9217728" cy="338554"/>
          </a:xfrm>
          <a:prstGeom prst="rect">
            <a:avLst/>
          </a:prstGeom>
        </p:spPr>
        <p:txBody>
          <a:bodyPr wrap="square">
            <a:spAutoFit/>
          </a:bodyPr>
          <a:lstStyle/>
          <a:p>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　契約期間　：　</a:t>
            </a:r>
            <a:r>
              <a:rPr lang="en-US" altLang="ja-JP" sz="1600" b="1" dirty="0" smtClean="0">
                <a:latin typeface="HG丸ｺﾞｼｯｸM-PRO" panose="020F0600000000000000" pitchFamily="50" charset="-128"/>
                <a:ea typeface="HG丸ｺﾞｼｯｸM-PRO" panose="020F0600000000000000" pitchFamily="50" charset="-128"/>
              </a:rPr>
              <a:t>20</a:t>
            </a:r>
            <a:r>
              <a:rPr lang="ja-JP" altLang="en-US" sz="1600" b="1" dirty="0" smtClean="0">
                <a:latin typeface="HG丸ｺﾞｼｯｸM-PRO" panose="020F0600000000000000" pitchFamily="50" charset="-128"/>
                <a:ea typeface="HG丸ｺﾞｼｯｸM-PRO" panose="020F0600000000000000" pitchFamily="50" charset="-128"/>
              </a:rPr>
              <a:t>年間（令和</a:t>
            </a:r>
            <a:r>
              <a:rPr lang="en-US" altLang="ja-JP" sz="1600" b="1" dirty="0" smtClean="0">
                <a:latin typeface="HG丸ｺﾞｼｯｸM-PRO" panose="020F0600000000000000" pitchFamily="50" charset="-128"/>
                <a:ea typeface="HG丸ｺﾞｼｯｸM-PRO" panose="020F0600000000000000" pitchFamily="50" charset="-128"/>
              </a:rPr>
              <a:t>3</a:t>
            </a:r>
            <a:r>
              <a:rPr lang="ja-JP" altLang="en-US" sz="1600" b="1" dirty="0" smtClean="0">
                <a:latin typeface="HG丸ｺﾞｼｯｸM-PRO" panose="020F0600000000000000" pitchFamily="50" charset="-128"/>
                <a:ea typeface="HG丸ｺﾞｼｯｸM-PRO" panose="020F0600000000000000" pitchFamily="50" charset="-128"/>
              </a:rPr>
              <a:t>年～令和</a:t>
            </a:r>
            <a:r>
              <a:rPr lang="en-US" altLang="ja-JP" sz="1600" b="1" dirty="0" smtClean="0">
                <a:latin typeface="HG丸ｺﾞｼｯｸM-PRO" panose="020F0600000000000000" pitchFamily="50" charset="-128"/>
                <a:ea typeface="HG丸ｺﾞｼｯｸM-PRO" panose="020F0600000000000000" pitchFamily="50" charset="-128"/>
              </a:rPr>
              <a:t>23</a:t>
            </a:r>
            <a:r>
              <a:rPr lang="ja-JP" altLang="en-US" sz="1600" b="1" dirty="0" smtClean="0">
                <a:latin typeface="HG丸ｺﾞｼｯｸM-PRO" panose="020F0600000000000000" pitchFamily="50" charset="-128"/>
                <a:ea typeface="HG丸ｺﾞｼｯｸM-PRO" panose="020F0600000000000000" pitchFamily="50" charset="-128"/>
              </a:rPr>
              <a:t>年度：業務実施期間　令和</a:t>
            </a:r>
            <a:r>
              <a:rPr lang="en-US" altLang="ja-JP" sz="1600" b="1" dirty="0" smtClean="0">
                <a:latin typeface="HG丸ｺﾞｼｯｸM-PRO" panose="020F0600000000000000" pitchFamily="50" charset="-128"/>
                <a:ea typeface="HG丸ｺﾞｼｯｸM-PRO" panose="020F0600000000000000" pitchFamily="50" charset="-128"/>
              </a:rPr>
              <a:t>4</a:t>
            </a:r>
            <a:r>
              <a:rPr lang="ja-JP" altLang="en-US" sz="1600" b="1" dirty="0" smtClean="0">
                <a:latin typeface="HG丸ｺﾞｼｯｸM-PRO" panose="020F0600000000000000" pitchFamily="50" charset="-128"/>
                <a:ea typeface="HG丸ｺﾞｼｯｸM-PRO" panose="020F0600000000000000" pitchFamily="50" charset="-128"/>
              </a:rPr>
              <a:t>年～令和</a:t>
            </a:r>
            <a:r>
              <a:rPr lang="en-US" altLang="ja-JP" sz="1600" b="1" dirty="0" smtClean="0">
                <a:latin typeface="HG丸ｺﾞｼｯｸM-PRO" panose="020F0600000000000000" pitchFamily="50" charset="-128"/>
                <a:ea typeface="HG丸ｺﾞｼｯｸM-PRO" panose="020F0600000000000000" pitchFamily="50" charset="-128"/>
              </a:rPr>
              <a:t>23</a:t>
            </a:r>
            <a:r>
              <a:rPr lang="ja-JP" altLang="en-US" sz="1600" b="1" dirty="0" smtClean="0">
                <a:latin typeface="HG丸ｺﾞｼｯｸM-PRO" panose="020F0600000000000000" pitchFamily="50" charset="-128"/>
                <a:ea typeface="HG丸ｺﾞｼｯｸM-PRO" panose="020F0600000000000000" pitchFamily="50" charset="-128"/>
              </a:rPr>
              <a:t>年度）</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03858" y="2790966"/>
            <a:ext cx="4930327"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契約金額　：　約</a:t>
            </a:r>
            <a:r>
              <a:rPr lang="en-US" altLang="ja-JP" sz="1600" b="1" dirty="0" smtClean="0">
                <a:latin typeface="HG丸ｺﾞｼｯｸM-PRO" panose="020F0600000000000000" pitchFamily="50" charset="-128"/>
                <a:ea typeface="HG丸ｺﾞｼｯｸM-PRO" panose="020F0600000000000000" pitchFamily="50" charset="-128"/>
              </a:rPr>
              <a:t>3,853</a:t>
            </a:r>
            <a:r>
              <a:rPr lang="ja-JP" altLang="en-US" sz="1600" b="1" dirty="0" smtClean="0">
                <a:latin typeface="HG丸ｺﾞｼｯｸM-PRO" panose="020F0600000000000000" pitchFamily="50" charset="-128"/>
                <a:ea typeface="HG丸ｺﾞｼｯｸM-PRO" panose="020F0600000000000000" pitchFamily="50" charset="-128"/>
              </a:rPr>
              <a:t>億円</a:t>
            </a:r>
            <a:endParaRPr lang="ja-JP" altLang="en-US" sz="1600" b="1" dirty="0">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303858" y="3170733"/>
            <a:ext cx="9602142" cy="584775"/>
            <a:chOff x="149255" y="3242202"/>
            <a:chExt cx="9602142" cy="584775"/>
          </a:xfrm>
        </p:grpSpPr>
        <p:sp>
          <p:nvSpPr>
            <p:cNvPr id="13" name="テキスト ボックス 12"/>
            <p:cNvSpPr txBox="1"/>
            <p:nvPr/>
          </p:nvSpPr>
          <p:spPr>
            <a:xfrm>
              <a:off x="149255" y="3252561"/>
              <a:ext cx="2097556"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委託</a:t>
              </a:r>
              <a:r>
                <a:rPr lang="ja-JP" altLang="en-US" sz="1600" b="1" dirty="0" smtClean="0">
                  <a:latin typeface="HG丸ｺﾞｼｯｸM-PRO" panose="020F0600000000000000" pitchFamily="50" charset="-128"/>
                  <a:ea typeface="HG丸ｺﾞｼｯｸM-PRO" panose="020F0600000000000000" pitchFamily="50" charset="-128"/>
                </a:rPr>
                <a:t>内容　：</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998616" y="3242202"/>
              <a:ext cx="7752781" cy="584775"/>
            </a:xfrm>
            <a:prstGeom prst="rect">
              <a:avLst/>
            </a:prstGeom>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rPr>
                <a:t>大阪市内</a:t>
              </a:r>
              <a:r>
                <a:rPr lang="ja-JP" altLang="en-US" sz="1600" b="1" dirty="0" smtClean="0">
                  <a:latin typeface="HG丸ｺﾞｼｯｸM-PRO" panose="020F0600000000000000" pitchFamily="50" charset="-128"/>
                  <a:ea typeface="HG丸ｺﾞｼｯｸM-PRO" panose="020F0600000000000000" pitchFamily="50" charset="-128"/>
                </a:rPr>
                <a:t>で管理又は所有している下水道施設等について、維持管理業務を性</a:t>
              </a:r>
              <a:endParaRPr lang="en-US" altLang="ja-JP" sz="1600" b="1" dirty="0" smtClean="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能発注方式により包括的に委託。</a:t>
              </a:r>
              <a:endParaRPr lang="en-US" altLang="ja-JP" sz="1600" b="1" dirty="0" smtClean="0">
                <a:latin typeface="HG丸ｺﾞｼｯｸM-PRO" panose="020F0600000000000000" pitchFamily="50" charset="-128"/>
                <a:ea typeface="HG丸ｺﾞｼｯｸM-PRO" panose="020F0600000000000000" pitchFamily="50" charset="-128"/>
              </a:endParaRPr>
            </a:p>
          </p:txBody>
        </p:sp>
      </p:grpSp>
      <p:graphicFrame>
        <p:nvGraphicFramePr>
          <p:cNvPr id="15" name="表 14"/>
          <p:cNvGraphicFramePr>
            <a:graphicFrameLocks noGrp="1"/>
          </p:cNvGraphicFramePr>
          <p:nvPr>
            <p:extLst>
              <p:ext uri="{D42A27DB-BD31-4B8C-83A1-F6EECF244321}">
                <p14:modId xmlns:p14="http://schemas.microsoft.com/office/powerpoint/2010/main" val="2552866671"/>
              </p:ext>
            </p:extLst>
          </p:nvPr>
        </p:nvGraphicFramePr>
        <p:xfrm>
          <a:off x="535577" y="3796753"/>
          <a:ext cx="8977453" cy="3031313"/>
        </p:xfrm>
        <a:graphic>
          <a:graphicData uri="http://schemas.openxmlformats.org/drawingml/2006/table">
            <a:tbl>
              <a:tblPr firstRow="1" bandRow="1">
                <a:tableStyleId>{5C22544A-7EE6-4342-B048-85BDC9FD1C3A}</a:tableStyleId>
              </a:tblPr>
              <a:tblGrid>
                <a:gridCol w="3135086">
                  <a:extLst>
                    <a:ext uri="{9D8B030D-6E8A-4147-A177-3AD203B41FA5}">
                      <a16:colId xmlns:a16="http://schemas.microsoft.com/office/drawing/2014/main" val="2520826028"/>
                    </a:ext>
                  </a:extLst>
                </a:gridCol>
                <a:gridCol w="5842367">
                  <a:extLst>
                    <a:ext uri="{9D8B030D-6E8A-4147-A177-3AD203B41FA5}">
                      <a16:colId xmlns:a16="http://schemas.microsoft.com/office/drawing/2014/main" val="1440791850"/>
                    </a:ext>
                  </a:extLst>
                </a:gridCol>
              </a:tblGrid>
              <a:tr h="387541">
                <a:tc>
                  <a:txBody>
                    <a:bodyPr/>
                    <a:lstStyle/>
                    <a:p>
                      <a:pPr algn="ctr"/>
                      <a:r>
                        <a:rPr kumimoji="1" lang="ja-JP" altLang="en-US" sz="1600" dirty="0" smtClean="0"/>
                        <a:t>対象施設</a:t>
                      </a:r>
                      <a:endParaRPr kumimoji="1" lang="ja-JP" altLang="en-US" sz="1600" dirty="0"/>
                    </a:p>
                  </a:txBody>
                  <a:tcPr/>
                </a:tc>
                <a:tc>
                  <a:txBody>
                    <a:bodyPr/>
                    <a:lstStyle/>
                    <a:p>
                      <a:pPr algn="ctr"/>
                      <a:r>
                        <a:rPr kumimoji="1" lang="ja-JP" altLang="en-US" sz="1600" dirty="0" smtClean="0"/>
                        <a:t>主な業務内容</a:t>
                      </a:r>
                      <a:endParaRPr kumimoji="1" lang="ja-JP" altLang="en-US" sz="1600" dirty="0"/>
                    </a:p>
                  </a:txBody>
                  <a:tcPr/>
                </a:tc>
                <a:extLst>
                  <a:ext uri="{0D108BD9-81ED-4DB2-BD59-A6C34878D82A}">
                    <a16:rowId xmlns:a16="http://schemas.microsoft.com/office/drawing/2014/main" val="2661621119"/>
                  </a:ext>
                </a:extLst>
              </a:tr>
              <a:tr h="1210402">
                <a:tc>
                  <a:txBody>
                    <a:bodyPr/>
                    <a:lstStyle/>
                    <a:p>
                      <a:pPr algn="ctr"/>
                      <a:r>
                        <a:rPr kumimoji="1" lang="ja-JP" altLang="en-US" sz="1400" dirty="0" smtClean="0"/>
                        <a:t>管渠施設</a:t>
                      </a:r>
                      <a:endParaRPr kumimoji="1" lang="en-US" altLang="ja-JP" sz="1400" dirty="0" smtClean="0"/>
                    </a:p>
                    <a:p>
                      <a:pPr algn="ctr"/>
                      <a:r>
                        <a:rPr kumimoji="1" lang="ja-JP" altLang="en-US" sz="1400" dirty="0" smtClean="0"/>
                        <a:t>（管渠約</a:t>
                      </a:r>
                      <a:r>
                        <a:rPr kumimoji="1" lang="en-US" altLang="ja-JP" sz="1400" dirty="0" smtClean="0"/>
                        <a:t>4,960</a:t>
                      </a:r>
                      <a:r>
                        <a:rPr kumimoji="1" lang="ja-JP" altLang="en-US" sz="1400" dirty="0" smtClean="0"/>
                        <a:t>ｋｍ、マンホール約</a:t>
                      </a:r>
                      <a:r>
                        <a:rPr kumimoji="1" lang="en-US" altLang="ja-JP" sz="1400" dirty="0" smtClean="0"/>
                        <a:t>19</a:t>
                      </a:r>
                      <a:r>
                        <a:rPr kumimoji="1" lang="ja-JP" altLang="en-US" sz="1400" dirty="0" smtClean="0"/>
                        <a:t>万個所、集水</a:t>
                      </a:r>
                      <a:r>
                        <a:rPr kumimoji="1" lang="ja-JP" altLang="en-US" sz="1400" dirty="0" err="1" smtClean="0"/>
                        <a:t>ます</a:t>
                      </a:r>
                      <a:r>
                        <a:rPr kumimoji="1" lang="en-US" altLang="ja-JP" sz="1400" dirty="0" smtClean="0"/>
                        <a:t>60</a:t>
                      </a:r>
                      <a:r>
                        <a:rPr kumimoji="1" lang="ja-JP" altLang="en-US" sz="1400" dirty="0" smtClean="0"/>
                        <a:t>万個所、取付管約</a:t>
                      </a:r>
                      <a:r>
                        <a:rPr kumimoji="1" lang="en-US" altLang="ja-JP" sz="1400" dirty="0" smtClean="0"/>
                        <a:t>1,900km</a:t>
                      </a:r>
                      <a:r>
                        <a:rPr kumimoji="1" lang="ja-JP" altLang="en-US" sz="1400" dirty="0" smtClean="0"/>
                        <a:t>）</a:t>
                      </a:r>
                      <a:endParaRPr kumimoji="1" lang="ja-JP" altLang="en-US" sz="1400" dirty="0"/>
                    </a:p>
                  </a:txBody>
                  <a:tcPr anchor="ctr"/>
                </a:tc>
                <a:tc>
                  <a:txBody>
                    <a:bodyPr/>
                    <a:lstStyle/>
                    <a:p>
                      <a:r>
                        <a:rPr kumimoji="1" lang="ja-JP" altLang="en-US" sz="1400" dirty="0" smtClean="0"/>
                        <a:t>・　計画的業務</a:t>
                      </a:r>
                      <a:endParaRPr kumimoji="1" lang="en-US" altLang="ja-JP" sz="1400" dirty="0" smtClean="0"/>
                    </a:p>
                    <a:p>
                      <a:r>
                        <a:rPr kumimoji="1" lang="ja-JP" altLang="en-US" sz="1400" dirty="0" smtClean="0"/>
                        <a:t>　　　（管路施設等の巡視・点検、調査、清掃、修繕、排水不良解消）</a:t>
                      </a:r>
                      <a:endParaRPr kumimoji="1" lang="en-US" altLang="ja-JP" sz="1400" dirty="0" smtClean="0"/>
                    </a:p>
                    <a:p>
                      <a:r>
                        <a:rPr kumimoji="1" lang="ja-JP" altLang="en-US" sz="1400" dirty="0" smtClean="0"/>
                        <a:t>・　問題解決業務</a:t>
                      </a:r>
                      <a:endParaRPr kumimoji="1" lang="en-US" altLang="ja-JP" sz="1400" dirty="0" smtClean="0"/>
                    </a:p>
                    <a:p>
                      <a:r>
                        <a:rPr kumimoji="1" lang="ja-JP" altLang="en-US" sz="1400" dirty="0" smtClean="0"/>
                        <a:t>　　　（下水つまり、不法投棄、悪臭、危険個所等の問題解決）</a:t>
                      </a:r>
                      <a:endParaRPr kumimoji="1" lang="en-US" altLang="ja-JP" sz="1400" dirty="0" smtClean="0"/>
                    </a:p>
                    <a:p>
                      <a:r>
                        <a:rPr kumimoji="1" lang="ja-JP" altLang="en-US" sz="1400" dirty="0" smtClean="0"/>
                        <a:t>・　住民対応等業務、緊急対応業務、災害等対応業務、改築業務等</a:t>
                      </a:r>
                      <a:endParaRPr kumimoji="1" lang="ja-JP" altLang="en-US" sz="1400" dirty="0"/>
                    </a:p>
                  </a:txBody>
                  <a:tcPr anchor="ctr"/>
                </a:tc>
                <a:extLst>
                  <a:ext uri="{0D108BD9-81ED-4DB2-BD59-A6C34878D82A}">
                    <a16:rowId xmlns:a16="http://schemas.microsoft.com/office/drawing/2014/main" val="2533132066"/>
                  </a:ext>
                </a:extLst>
              </a:tr>
              <a:tr h="1433370">
                <a:tc>
                  <a:txBody>
                    <a:bodyPr/>
                    <a:lstStyle/>
                    <a:p>
                      <a:pPr algn="ctr"/>
                      <a:r>
                        <a:rPr kumimoji="1" lang="ja-JP" altLang="en-US" sz="1400" dirty="0" smtClean="0"/>
                        <a:t>抽水所（ポンプ場）</a:t>
                      </a:r>
                      <a:endParaRPr kumimoji="1" lang="en-US" altLang="ja-JP" sz="1400" dirty="0" smtClean="0"/>
                    </a:p>
                    <a:p>
                      <a:pPr algn="ctr"/>
                      <a:r>
                        <a:rPr kumimoji="1" lang="ja-JP" altLang="en-US" sz="1400" dirty="0" smtClean="0"/>
                        <a:t>（</a:t>
                      </a:r>
                      <a:r>
                        <a:rPr kumimoji="1" lang="en-US" altLang="ja-JP" sz="1400" dirty="0" smtClean="0"/>
                        <a:t>58</a:t>
                      </a:r>
                      <a:r>
                        <a:rPr kumimoji="1" lang="ja-JP" altLang="en-US" sz="1400" dirty="0" smtClean="0"/>
                        <a:t>箇所）</a:t>
                      </a:r>
                      <a:endParaRPr kumimoji="1" lang="en-US" altLang="ja-JP" sz="1400" dirty="0" smtClean="0"/>
                    </a:p>
                    <a:p>
                      <a:pPr algn="ctr"/>
                      <a:endParaRPr kumimoji="1" lang="en-US" altLang="ja-JP" sz="1400" dirty="0" smtClean="0"/>
                    </a:p>
                    <a:p>
                      <a:pPr algn="ctr"/>
                      <a:r>
                        <a:rPr kumimoji="1" lang="ja-JP" altLang="en-US" sz="1400" dirty="0" smtClean="0"/>
                        <a:t>下水処理場</a:t>
                      </a:r>
                      <a:endParaRPr kumimoji="1" lang="en-US" altLang="ja-JP" sz="1400" dirty="0" smtClean="0"/>
                    </a:p>
                    <a:p>
                      <a:pPr algn="ctr"/>
                      <a:r>
                        <a:rPr kumimoji="1" lang="ja-JP" altLang="en-US" sz="1400" dirty="0" smtClean="0"/>
                        <a:t>（</a:t>
                      </a:r>
                      <a:r>
                        <a:rPr kumimoji="1" lang="en-US" altLang="ja-JP" sz="1400" dirty="0" smtClean="0"/>
                        <a:t>12</a:t>
                      </a:r>
                      <a:r>
                        <a:rPr kumimoji="1" lang="ja-JP" altLang="en-US" sz="1400" dirty="0" smtClean="0"/>
                        <a:t>箇所）</a:t>
                      </a:r>
                      <a:endParaRPr kumimoji="1" lang="ja-JP" altLang="en-US" sz="1400" dirty="0"/>
                    </a:p>
                  </a:txBody>
                  <a:tcPr anchor="ctr"/>
                </a:tc>
                <a:tc>
                  <a:txBody>
                    <a:bodyPr/>
                    <a:lstStyle/>
                    <a:p>
                      <a:r>
                        <a:rPr kumimoji="1" lang="ja-JP" altLang="en-US" sz="1400" dirty="0" smtClean="0"/>
                        <a:t>・　運転維持管理業務</a:t>
                      </a:r>
                      <a:endParaRPr kumimoji="1" lang="en-US" altLang="ja-JP" sz="1400" dirty="0" smtClean="0"/>
                    </a:p>
                    <a:p>
                      <a:r>
                        <a:rPr kumimoji="1" lang="ja-JP" altLang="en-US" sz="1400" dirty="0" smtClean="0"/>
                        <a:t>　　　（各種機器の運転操作及び監視、故障・災害時対応）</a:t>
                      </a:r>
                      <a:endParaRPr kumimoji="1" lang="en-US" altLang="ja-JP" sz="1400" dirty="0" smtClean="0"/>
                    </a:p>
                    <a:p>
                      <a:r>
                        <a:rPr kumimoji="1" lang="ja-JP" altLang="en-US" sz="1400" dirty="0" smtClean="0"/>
                        <a:t>・　水質管理業務</a:t>
                      </a:r>
                      <a:endParaRPr kumimoji="1" lang="en-US" altLang="ja-JP" sz="1400" dirty="0" smtClean="0"/>
                    </a:p>
                    <a:p>
                      <a:r>
                        <a:rPr kumimoji="1" lang="ja-JP" altLang="en-US" sz="1400" dirty="0" smtClean="0"/>
                        <a:t>　　　（各種水質試験及び報告書作成）</a:t>
                      </a:r>
                      <a:endParaRPr kumimoji="1" lang="en-US" altLang="ja-JP" sz="1400" dirty="0" smtClean="0"/>
                    </a:p>
                    <a:p>
                      <a:r>
                        <a:rPr kumimoji="1" lang="ja-JP" altLang="en-US" sz="1400" dirty="0" smtClean="0"/>
                        <a:t>・　保全業務</a:t>
                      </a:r>
                      <a:endParaRPr kumimoji="1" lang="en-US" altLang="ja-JP" sz="1400" dirty="0" smtClean="0"/>
                    </a:p>
                    <a:p>
                      <a:r>
                        <a:rPr kumimoji="1" lang="ja-JP" altLang="en-US" sz="1400" dirty="0" smtClean="0"/>
                        <a:t>　　　（各種機器等の点検、整備、清掃、修繕等）　</a:t>
                      </a:r>
                      <a:endParaRPr kumimoji="1" lang="ja-JP" altLang="en-US" sz="1400" dirty="0"/>
                    </a:p>
                  </a:txBody>
                  <a:tcPr anchor="ctr"/>
                </a:tc>
                <a:extLst>
                  <a:ext uri="{0D108BD9-81ED-4DB2-BD59-A6C34878D82A}">
                    <a16:rowId xmlns:a16="http://schemas.microsoft.com/office/drawing/2014/main" val="1273831839"/>
                  </a:ext>
                </a:extLst>
              </a:tr>
            </a:tbl>
          </a:graphicData>
        </a:graphic>
      </p:graphicFrame>
      <p:pic>
        <p:nvPicPr>
          <p:cNvPr id="16" name="図 15"/>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003510" y="1432490"/>
            <a:ext cx="612731" cy="860282"/>
          </a:xfrm>
          <a:prstGeom prst="rect">
            <a:avLst/>
          </a:prstGeom>
        </p:spPr>
      </p:pic>
      <p:sp>
        <p:nvSpPr>
          <p:cNvPr id="1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包括委託業務概要</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１</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5594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39483" y="5622950"/>
            <a:ext cx="9615785" cy="992579"/>
          </a:xfrm>
          <a:prstGeom prst="rect">
            <a:avLst/>
          </a:prstGeom>
          <a:solidFill>
            <a:schemeClr val="accent4">
              <a:lumMod val="60000"/>
              <a:lumOff val="40000"/>
            </a:schemeClr>
          </a:solidFill>
        </p:spPr>
        <p:txBody>
          <a:bodyPr wrap="square">
            <a:spAutoFit/>
          </a:bodyPr>
          <a:lstStyle/>
          <a:p>
            <a:pPr algn="ctr"/>
            <a:r>
              <a:rPr lang="ja-JP" altLang="en-US" sz="2925" b="1" dirty="0">
                <a:solidFill>
                  <a:srgbClr val="FF0000"/>
                </a:solidFill>
                <a:ea typeface="ＭＳ ゴシック" panose="020B0609070205080204" pitchFamily="49" charset="-128"/>
                <a:cs typeface="Times New Roman" panose="02020603050405020304" pitchFamily="18" charset="0"/>
              </a:rPr>
              <a:t>経営のさら</a:t>
            </a:r>
            <a:r>
              <a:rPr lang="ja-JP" altLang="ja-JP" sz="2925" b="1" dirty="0">
                <a:solidFill>
                  <a:srgbClr val="FF0000"/>
                </a:solidFill>
                <a:ea typeface="ＭＳ ゴシック" panose="020B0609070205080204" pitchFamily="49" charset="-128"/>
                <a:cs typeface="Times New Roman" panose="02020603050405020304" pitchFamily="18" charset="0"/>
              </a:rPr>
              <a:t>なる効率化に向けた</a:t>
            </a:r>
            <a:r>
              <a:rPr lang="ja-JP" altLang="ja-JP" sz="2925" b="1" dirty="0" smtClean="0">
                <a:solidFill>
                  <a:srgbClr val="FF0000"/>
                </a:solidFill>
                <a:ea typeface="ＭＳ ゴシック" panose="020B0609070205080204" pitchFamily="49" charset="-128"/>
                <a:cs typeface="Times New Roman" panose="02020603050405020304" pitchFamily="18" charset="0"/>
              </a:rPr>
              <a:t>取組</a:t>
            </a:r>
            <a:r>
              <a:rPr lang="ja-JP" altLang="en-US" sz="2925" b="1" dirty="0" smtClean="0">
                <a:solidFill>
                  <a:srgbClr val="FF0000"/>
                </a:solidFill>
                <a:ea typeface="ＭＳ ゴシック" panose="020B0609070205080204" pitchFamily="49" charset="-128"/>
                <a:cs typeface="Times New Roman" panose="02020603050405020304" pitchFamily="18" charset="0"/>
              </a:rPr>
              <a:t>のため</a:t>
            </a:r>
            <a:endParaRPr lang="en-US" altLang="ja-JP" sz="2925" b="1" dirty="0" smtClean="0">
              <a:solidFill>
                <a:srgbClr val="FF0000"/>
              </a:solidFill>
              <a:ea typeface="ＭＳ ゴシック" panose="020B0609070205080204" pitchFamily="49" charset="-128"/>
              <a:cs typeface="Times New Roman" panose="02020603050405020304" pitchFamily="18" charset="0"/>
            </a:endParaRPr>
          </a:p>
          <a:p>
            <a:pPr algn="ctr"/>
            <a:r>
              <a:rPr lang="ja-JP" altLang="en-US" sz="2925" b="1" dirty="0" smtClean="0">
                <a:solidFill>
                  <a:srgbClr val="FF0000"/>
                </a:solidFill>
                <a:ea typeface="ＭＳ ゴシック" panose="020B0609070205080204" pitchFamily="49" charset="-128"/>
                <a:cs typeface="Times New Roman" panose="02020603050405020304" pitchFamily="18" charset="0"/>
              </a:rPr>
              <a:t>新たに</a:t>
            </a:r>
            <a:r>
              <a:rPr lang="en-US" altLang="ja-JP" sz="2925" b="1" dirty="0" smtClean="0">
                <a:solidFill>
                  <a:srgbClr val="FF0000"/>
                </a:solidFill>
                <a:ea typeface="ＭＳ ゴシック" panose="020B0609070205080204" pitchFamily="49" charset="-128"/>
                <a:cs typeface="Times New Roman" panose="02020603050405020304" pitchFamily="18" charset="0"/>
              </a:rPr>
              <a:t>20</a:t>
            </a:r>
            <a:r>
              <a:rPr lang="ja-JP" altLang="en-US" sz="2925" b="1" dirty="0" smtClean="0">
                <a:solidFill>
                  <a:srgbClr val="FF0000"/>
                </a:solidFill>
                <a:ea typeface="ＭＳ ゴシック" panose="020B0609070205080204" pitchFamily="49" charset="-128"/>
                <a:cs typeface="Times New Roman" panose="02020603050405020304" pitchFamily="18" charset="0"/>
              </a:rPr>
              <a:t>年（</a:t>
            </a:r>
            <a:r>
              <a:rPr lang="en-US" altLang="ja-JP" sz="2925" b="1" dirty="0" smtClean="0">
                <a:solidFill>
                  <a:srgbClr val="FF0000"/>
                </a:solidFill>
                <a:ea typeface="ＭＳ ゴシック" panose="020B0609070205080204" pitchFamily="49" charset="-128"/>
                <a:cs typeface="Times New Roman" panose="02020603050405020304" pitchFamily="18" charset="0"/>
              </a:rPr>
              <a:t>R4</a:t>
            </a:r>
            <a:r>
              <a:rPr lang="ja-JP" altLang="en-US" sz="2925" b="1" dirty="0" smtClean="0">
                <a:solidFill>
                  <a:srgbClr val="FF0000"/>
                </a:solidFill>
                <a:ea typeface="ＭＳ ゴシック" panose="020B0609070205080204" pitchFamily="49" charset="-128"/>
                <a:cs typeface="Times New Roman" panose="02020603050405020304" pitchFamily="18" charset="0"/>
              </a:rPr>
              <a:t>～</a:t>
            </a:r>
            <a:r>
              <a:rPr lang="en-US" altLang="ja-JP" sz="2925" b="1" dirty="0" smtClean="0">
                <a:solidFill>
                  <a:srgbClr val="FF0000"/>
                </a:solidFill>
                <a:ea typeface="ＭＳ ゴシック" panose="020B0609070205080204" pitchFamily="49" charset="-128"/>
                <a:cs typeface="Times New Roman" panose="02020603050405020304" pitchFamily="18" charset="0"/>
              </a:rPr>
              <a:t>R23</a:t>
            </a:r>
            <a:r>
              <a:rPr lang="ja-JP" altLang="en-US" sz="2925" b="1" dirty="0" smtClean="0">
                <a:solidFill>
                  <a:srgbClr val="FF0000"/>
                </a:solidFill>
                <a:ea typeface="ＭＳ ゴシック" panose="020B0609070205080204" pitchFamily="49" charset="-128"/>
                <a:cs typeface="Times New Roman" panose="02020603050405020304" pitchFamily="18" charset="0"/>
              </a:rPr>
              <a:t>）の長期契約を実施</a:t>
            </a:r>
            <a:endParaRPr lang="ja-JP" altLang="en-US" sz="2925" dirty="0">
              <a:solidFill>
                <a:srgbClr val="FF0000"/>
              </a:solidFill>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5</a:t>
            </a:fld>
            <a:endParaRPr kumimoji="1" lang="ja-JP" altLang="en-US" dirty="0"/>
          </a:p>
        </p:txBody>
      </p:sp>
      <p:sp>
        <p:nvSpPr>
          <p:cNvPr id="3" name="角丸四角形 2"/>
          <p:cNvSpPr/>
          <p:nvPr/>
        </p:nvSpPr>
        <p:spPr>
          <a:xfrm>
            <a:off x="142905" y="1234186"/>
            <a:ext cx="9612363" cy="2344654"/>
          </a:xfrm>
          <a:prstGeom prst="roundRect">
            <a:avLst>
              <a:gd name="adj" fmla="val 9130"/>
            </a:avLst>
          </a:prstGeom>
          <a:noFill/>
          <a:ln>
            <a:solidFill>
              <a:schemeClr val="bg1">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ja-JP" altLang="en-US" sz="1788" b="1" dirty="0">
                <a:solidFill>
                  <a:schemeClr val="tx1"/>
                </a:solidFill>
                <a:latin typeface="HGPｺﾞｼｯｸM" panose="020B0600000000000000" pitchFamily="50" charset="-128"/>
                <a:ea typeface="HGPｺﾞｼｯｸM" panose="020B0600000000000000" pitchFamily="50" charset="-128"/>
                <a:cs typeface="Meiryo UI" pitchFamily="50" charset="-128"/>
              </a:rPr>
              <a:t>　</a:t>
            </a:r>
            <a:endParaRPr lang="en-US" altLang="ja-JP" sz="1788" b="1" dirty="0">
              <a:solidFill>
                <a:schemeClr val="tx1"/>
              </a:solidFill>
              <a:latin typeface="HGPｺﾞｼｯｸM" panose="020B0600000000000000" pitchFamily="50" charset="-128"/>
              <a:ea typeface="HGPｺﾞｼｯｸM" panose="020B0600000000000000" pitchFamily="50" charset="-128"/>
              <a:cs typeface="Meiryo UI" pitchFamily="50" charset="-128"/>
            </a:endParaRPr>
          </a:p>
          <a:p>
            <a:r>
              <a:rPr lang="ja-JP" altLang="en-US" sz="1788" b="1" dirty="0">
                <a:solidFill>
                  <a:schemeClr val="tx1"/>
                </a:solidFill>
                <a:latin typeface="HGPｺﾞｼｯｸM" panose="020B0600000000000000" pitchFamily="50" charset="-128"/>
                <a:ea typeface="HGPｺﾞｼｯｸM" panose="020B0600000000000000" pitchFamily="50" charset="-128"/>
                <a:cs typeface="Meiryo UI" pitchFamily="50" charset="-128"/>
              </a:rPr>
              <a:t>　　</a:t>
            </a:r>
            <a:r>
              <a:rPr lang="ja-JP" altLang="en-US" sz="1788" b="1" dirty="0">
                <a:solidFill>
                  <a:schemeClr val="tx1"/>
                </a:solidFill>
                <a:latin typeface="ＭＳ ゴシック" panose="020B0609070205080204" pitchFamily="49" charset="-128"/>
                <a:ea typeface="ＭＳ ゴシック" panose="020B0609070205080204" pitchFamily="49" charset="-128"/>
                <a:cs typeface="Meiryo UI" pitchFamily="50" charset="-128"/>
              </a:rPr>
              <a:t>・</a:t>
            </a:r>
            <a:r>
              <a:rPr lang="ja-JP" altLang="en-US" sz="1788" b="1" dirty="0">
                <a:solidFill>
                  <a:schemeClr val="tx1"/>
                </a:solidFill>
                <a:latin typeface="HGPｺﾞｼｯｸM" panose="020B0600000000000000" pitchFamily="50" charset="-128"/>
                <a:ea typeface="HGPｺﾞｼｯｸM" panose="020B0600000000000000" pitchFamily="50" charset="-128"/>
                <a:cs typeface="Meiryo UI" pitchFamily="50" charset="-128"/>
              </a:rPr>
              <a:t>民間原理の導入による事業効率化のため平成</a:t>
            </a:r>
            <a:r>
              <a:rPr lang="en-US" altLang="ja-JP" sz="1788" b="1" dirty="0">
                <a:solidFill>
                  <a:schemeClr val="tx1"/>
                </a:solidFill>
                <a:latin typeface="HGPｺﾞｼｯｸM" panose="020B0600000000000000" pitchFamily="50" charset="-128"/>
                <a:ea typeface="HGPｺﾞｼｯｸM" panose="020B0600000000000000" pitchFamily="50" charset="-128"/>
                <a:cs typeface="Meiryo UI" pitchFamily="50" charset="-128"/>
              </a:rPr>
              <a:t>28</a:t>
            </a:r>
            <a:r>
              <a:rPr lang="ja-JP" altLang="en-US" sz="1788" b="1" dirty="0">
                <a:solidFill>
                  <a:schemeClr val="tx1"/>
                </a:solidFill>
                <a:latin typeface="HGPｺﾞｼｯｸM" panose="020B0600000000000000" pitchFamily="50" charset="-128"/>
                <a:ea typeface="HGPｺﾞｼｯｸM" panose="020B0600000000000000" pitchFamily="50" charset="-128"/>
                <a:cs typeface="Meiryo UI" pitchFamily="50" charset="-128"/>
              </a:rPr>
              <a:t>年度に新会社設立</a:t>
            </a:r>
            <a:endParaRPr lang="en-US" altLang="ja-JP" sz="1788" b="1" dirty="0">
              <a:solidFill>
                <a:schemeClr val="tx1"/>
              </a:solidFill>
              <a:latin typeface="HGPｺﾞｼｯｸM" panose="020B0600000000000000" pitchFamily="50" charset="-128"/>
              <a:ea typeface="HGPｺﾞｼｯｸM" panose="020B0600000000000000" pitchFamily="50" charset="-128"/>
              <a:cs typeface="Meiryo UI" pitchFamily="50" charset="-128"/>
            </a:endParaRPr>
          </a:p>
          <a:p>
            <a:r>
              <a:rPr lang="ja-JP" altLang="en-US" sz="1788" b="1" dirty="0">
                <a:solidFill>
                  <a:schemeClr val="tx1"/>
                </a:solidFill>
                <a:latin typeface="HGPｺﾞｼｯｸM" panose="020B0600000000000000" pitchFamily="50" charset="-128"/>
                <a:ea typeface="HGPｺﾞｼｯｸM" panose="020B0600000000000000" pitchFamily="50" charset="-128"/>
                <a:cs typeface="Meiryo UI" pitchFamily="50" charset="-128"/>
              </a:rPr>
              <a:t>　　</a:t>
            </a:r>
            <a:r>
              <a:rPr lang="ja-JP" altLang="en-US" sz="1788" b="1" dirty="0">
                <a:solidFill>
                  <a:schemeClr val="tx1"/>
                </a:solidFill>
                <a:latin typeface="ＭＳ ゴシック" panose="020B0609070205080204" pitchFamily="49" charset="-128"/>
                <a:ea typeface="ＭＳ ゴシック" panose="020B0609070205080204" pitchFamily="49" charset="-128"/>
                <a:cs typeface="Meiryo UI" pitchFamily="50" charset="-128"/>
              </a:rPr>
              <a:t>・</a:t>
            </a:r>
            <a:r>
              <a:rPr lang="ja-JP" altLang="en-US" sz="1788" b="1" dirty="0">
                <a:solidFill>
                  <a:schemeClr val="tx1"/>
                </a:solidFill>
                <a:latin typeface="HGPｺﾞｼｯｸM" panose="020B0600000000000000" pitchFamily="50" charset="-128"/>
                <a:ea typeface="HGPｺﾞｼｯｸM" panose="020B0600000000000000" pitchFamily="50" charset="-128"/>
                <a:cs typeface="Meiryo UI" pitchFamily="50" charset="-128"/>
              </a:rPr>
              <a:t>知識・ノウハウを有する市職員を転籍</a:t>
            </a:r>
            <a:endParaRPr lang="en-US" altLang="ja-JP" sz="1788" b="1" dirty="0">
              <a:solidFill>
                <a:schemeClr val="tx1"/>
              </a:solidFill>
              <a:latin typeface="HGPｺﾞｼｯｸM" panose="020B0600000000000000" pitchFamily="50" charset="-128"/>
              <a:ea typeface="HGPｺﾞｼｯｸM" panose="020B0600000000000000" pitchFamily="50" charset="-128"/>
              <a:cs typeface="Meiryo UI" pitchFamily="50" charset="-128"/>
            </a:endParaRPr>
          </a:p>
          <a:p>
            <a:pPr>
              <a:lnSpc>
                <a:spcPct val="150000"/>
              </a:lnSpc>
            </a:pPr>
            <a:r>
              <a:rPr lang="ja-JP" altLang="en-US" sz="1950" b="1" dirty="0">
                <a:solidFill>
                  <a:schemeClr val="tx1"/>
                </a:solidFill>
                <a:latin typeface="HGPｺﾞｼｯｸM" panose="020B0600000000000000" pitchFamily="50" charset="-128"/>
                <a:ea typeface="HGPｺﾞｼｯｸM" panose="020B0600000000000000" pitchFamily="50" charset="-128"/>
                <a:cs typeface="Meiryo UI" pitchFamily="50" charset="-128"/>
              </a:rPr>
              <a:t>　　　　　</a:t>
            </a:r>
            <a:r>
              <a:rPr lang="ja-JP" altLang="en-US" sz="1950" b="1" u="sng" dirty="0">
                <a:solidFill>
                  <a:schemeClr val="tx1"/>
                </a:solidFill>
                <a:latin typeface="HGPｺﾞｼｯｸM" panose="020B0600000000000000" pitchFamily="50" charset="-128"/>
                <a:ea typeface="HGPｺﾞｼｯｸM" panose="020B0600000000000000" pitchFamily="50" charset="-128"/>
                <a:cs typeface="Meiryo UI" pitchFamily="50" charset="-128"/>
              </a:rPr>
              <a:t>平成</a:t>
            </a:r>
            <a:r>
              <a:rPr lang="en-US" altLang="ja-JP" sz="1950" b="1" u="sng" dirty="0">
                <a:solidFill>
                  <a:schemeClr val="tx1"/>
                </a:solidFill>
                <a:latin typeface="HGPｺﾞｼｯｸM" panose="020B0600000000000000" pitchFamily="50" charset="-128"/>
                <a:ea typeface="HGPｺﾞｼｯｸM" panose="020B0600000000000000" pitchFamily="50" charset="-128"/>
                <a:cs typeface="Meiryo UI" pitchFamily="50" charset="-128"/>
              </a:rPr>
              <a:t>29</a:t>
            </a:r>
            <a:r>
              <a:rPr lang="ja-JP" altLang="en-US" sz="1950" b="1" u="sng" dirty="0">
                <a:solidFill>
                  <a:schemeClr val="tx1"/>
                </a:solidFill>
                <a:latin typeface="HGPｺﾞｼｯｸM" panose="020B0600000000000000" pitchFamily="50" charset="-128"/>
                <a:ea typeface="HGPｺﾞｼｯｸM" panose="020B0600000000000000" pitchFamily="50" charset="-128"/>
                <a:cs typeface="Meiryo UI" pitchFamily="50" charset="-128"/>
              </a:rPr>
              <a:t>年度</a:t>
            </a:r>
            <a:r>
              <a:rPr lang="ja-JP" altLang="en-US" sz="1950" b="1" u="sng" dirty="0" smtClean="0">
                <a:solidFill>
                  <a:schemeClr val="tx1"/>
                </a:solidFill>
                <a:latin typeface="HGPｺﾞｼｯｸM" panose="020B0600000000000000" pitchFamily="50" charset="-128"/>
                <a:ea typeface="HGPｺﾞｼｯｸM" panose="020B0600000000000000" pitchFamily="50" charset="-128"/>
                <a:cs typeface="Meiryo UI" pitchFamily="50" charset="-128"/>
              </a:rPr>
              <a:t>から令和</a:t>
            </a:r>
            <a:r>
              <a:rPr lang="en-US" altLang="ja-JP" sz="1950" b="1" u="sng" dirty="0" smtClean="0">
                <a:solidFill>
                  <a:schemeClr val="tx1"/>
                </a:solidFill>
                <a:latin typeface="HGPｺﾞｼｯｸM" panose="020B0600000000000000" pitchFamily="50" charset="-128"/>
                <a:ea typeface="HGPｺﾞｼｯｸM" panose="020B0600000000000000" pitchFamily="50" charset="-128"/>
                <a:cs typeface="Meiryo UI" pitchFamily="50" charset="-128"/>
              </a:rPr>
              <a:t>3</a:t>
            </a:r>
            <a:r>
              <a:rPr lang="ja-JP" altLang="en-US" sz="1950" b="1" u="sng" dirty="0" smtClean="0">
                <a:solidFill>
                  <a:schemeClr val="tx1"/>
                </a:solidFill>
                <a:latin typeface="HGPｺﾞｼｯｸM" panose="020B0600000000000000" pitchFamily="50" charset="-128"/>
                <a:ea typeface="HGPｺﾞｼｯｸM" panose="020B0600000000000000" pitchFamily="50" charset="-128"/>
                <a:cs typeface="Meiryo UI" pitchFamily="50" charset="-128"/>
              </a:rPr>
              <a:t>年度</a:t>
            </a:r>
            <a:r>
              <a:rPr lang="ja-JP" altLang="en-US" sz="2275" b="1" u="sng" dirty="0" smtClean="0">
                <a:solidFill>
                  <a:schemeClr val="tx1"/>
                </a:solidFill>
                <a:latin typeface="HGPｺﾞｼｯｸM" panose="020B0600000000000000" pitchFamily="50" charset="-128"/>
                <a:ea typeface="HGPｺﾞｼｯｸM" panose="020B0600000000000000" pitchFamily="50" charset="-128"/>
                <a:cs typeface="Meiryo UI" pitchFamily="50" charset="-128"/>
              </a:rPr>
              <a:t>クリアウォーター</a:t>
            </a:r>
            <a:r>
              <a:rPr lang="ja-JP" altLang="en-US" sz="2275" b="1" u="sng" dirty="0">
                <a:solidFill>
                  <a:schemeClr val="tx1"/>
                </a:solidFill>
                <a:latin typeface="HGPｺﾞｼｯｸM" panose="020B0600000000000000" pitchFamily="50" charset="-128"/>
                <a:ea typeface="HGPｺﾞｼｯｸM" panose="020B0600000000000000" pitchFamily="50" charset="-128"/>
                <a:cs typeface="Meiryo UI" pitchFamily="50" charset="-128"/>
              </a:rPr>
              <a:t>ＯＳＡＫＡ株式会社</a:t>
            </a:r>
            <a:r>
              <a:rPr lang="ja-JP" altLang="en-US" sz="1950" b="1" u="sng" dirty="0">
                <a:solidFill>
                  <a:schemeClr val="tx1"/>
                </a:solidFill>
                <a:latin typeface="HGPｺﾞｼｯｸM" panose="020B0600000000000000" pitchFamily="50" charset="-128"/>
                <a:ea typeface="HGPｺﾞｼｯｸM" panose="020B0600000000000000" pitchFamily="50" charset="-128"/>
                <a:cs typeface="Meiryo UI" pitchFamily="50" charset="-128"/>
              </a:rPr>
              <a:t>に包括委託</a:t>
            </a:r>
            <a:endParaRPr lang="en-US" altLang="ja-JP" sz="1950" b="1" u="sng" dirty="0">
              <a:solidFill>
                <a:schemeClr val="tx1"/>
              </a:solidFill>
              <a:latin typeface="HGPｺﾞｼｯｸM" panose="020B0600000000000000" pitchFamily="50" charset="-128"/>
              <a:ea typeface="HGPｺﾞｼｯｸM" panose="020B0600000000000000" pitchFamily="50" charset="-128"/>
              <a:cs typeface="Meiryo UI" pitchFamily="50" charset="-128"/>
            </a:endParaRPr>
          </a:p>
          <a:p>
            <a:pPr>
              <a:lnSpc>
                <a:spcPct val="150000"/>
              </a:lnSpc>
            </a:pPr>
            <a:r>
              <a:rPr lang="ja-JP" altLang="en-US" sz="1950" dirty="0">
                <a:solidFill>
                  <a:schemeClr val="tx1"/>
                </a:solidFill>
                <a:latin typeface="HGPｺﾞｼｯｸM" panose="020B0600000000000000" pitchFamily="50" charset="-128"/>
                <a:ea typeface="HGPｺﾞｼｯｸM" panose="020B0600000000000000" pitchFamily="50" charset="-128"/>
              </a:rPr>
              <a:t>⇒　</a:t>
            </a:r>
            <a:r>
              <a:rPr lang="ja-JP" altLang="en-US" sz="1950" u="sng" dirty="0">
                <a:solidFill>
                  <a:schemeClr val="tx1"/>
                </a:solidFill>
                <a:latin typeface="HGPｺﾞｼｯｸM" panose="020B0600000000000000" pitchFamily="50" charset="-128"/>
                <a:ea typeface="HGPｺﾞｼｯｸM" panose="020B0600000000000000" pitchFamily="50" charset="-128"/>
              </a:rPr>
              <a:t>多様な雇用形態の活用等により、</a:t>
            </a:r>
            <a:r>
              <a:rPr lang="ja-JP" altLang="en-US" sz="2600" b="1" u="sng" dirty="0">
                <a:solidFill>
                  <a:srgbClr val="FF0000"/>
                </a:solidFill>
                <a:latin typeface="HGPｺﾞｼｯｸM" panose="020B0600000000000000" pitchFamily="50" charset="-128"/>
                <a:ea typeface="HGPｺﾞｼｯｸM" panose="020B0600000000000000" pitchFamily="50" charset="-128"/>
              </a:rPr>
              <a:t>約</a:t>
            </a:r>
            <a:r>
              <a:rPr lang="en-US" altLang="ja-JP" sz="2600" b="1" u="sng" dirty="0">
                <a:solidFill>
                  <a:srgbClr val="FF0000"/>
                </a:solidFill>
                <a:latin typeface="HGPｺﾞｼｯｸM" panose="020B0600000000000000" pitchFamily="50" charset="-128"/>
                <a:ea typeface="HGPｺﾞｼｯｸM" panose="020B0600000000000000" pitchFamily="50" charset="-128"/>
              </a:rPr>
              <a:t>55</a:t>
            </a:r>
            <a:r>
              <a:rPr lang="ja-JP" altLang="en-US" sz="2600" b="1" u="sng" dirty="0">
                <a:solidFill>
                  <a:srgbClr val="FF0000"/>
                </a:solidFill>
                <a:latin typeface="HGPｺﾞｼｯｸM" panose="020B0600000000000000" pitchFamily="50" charset="-128"/>
                <a:ea typeface="HGPｺﾞｼｯｸM" panose="020B0600000000000000" pitchFamily="50" charset="-128"/>
              </a:rPr>
              <a:t>億円／</a:t>
            </a:r>
            <a:r>
              <a:rPr lang="en-US" altLang="ja-JP" sz="2600" b="1" u="sng" dirty="0">
                <a:solidFill>
                  <a:srgbClr val="FF0000"/>
                </a:solidFill>
                <a:latin typeface="HGPｺﾞｼｯｸM" panose="020B0600000000000000" pitchFamily="50" charset="-128"/>
                <a:ea typeface="HGPｺﾞｼｯｸM" panose="020B0600000000000000" pitchFamily="50" charset="-128"/>
              </a:rPr>
              <a:t>5</a:t>
            </a:r>
            <a:r>
              <a:rPr lang="ja-JP" altLang="en-US" sz="2600" b="1" u="sng" dirty="0">
                <a:solidFill>
                  <a:srgbClr val="FF0000"/>
                </a:solidFill>
                <a:latin typeface="HGPｺﾞｼｯｸM" panose="020B0600000000000000" pitchFamily="50" charset="-128"/>
                <a:ea typeface="HGPｺﾞｼｯｸM" panose="020B0600000000000000" pitchFamily="50" charset="-128"/>
              </a:rPr>
              <a:t>年</a:t>
            </a:r>
            <a:r>
              <a:rPr lang="ja-JP" altLang="en-US" sz="1950" u="sng" dirty="0">
                <a:solidFill>
                  <a:schemeClr val="tx1"/>
                </a:solidFill>
                <a:latin typeface="HGPｺﾞｼｯｸM" panose="020B0600000000000000" pitchFamily="50" charset="-128"/>
                <a:ea typeface="HGPｺﾞｼｯｸM" panose="020B0600000000000000" pitchFamily="50" charset="-128"/>
              </a:rPr>
              <a:t>のコスト削減効果を発現</a:t>
            </a:r>
            <a:endParaRPr lang="en-US" altLang="ja-JP" sz="1950" u="sng" dirty="0">
              <a:solidFill>
                <a:schemeClr val="tx1"/>
              </a:solidFill>
              <a:latin typeface="HGPｺﾞｼｯｸM" panose="020B0600000000000000" pitchFamily="50" charset="-128"/>
              <a:ea typeface="HGPｺﾞｼｯｸM" panose="020B0600000000000000" pitchFamily="50" charset="-128"/>
            </a:endParaRPr>
          </a:p>
          <a:p>
            <a:pPr algn="r"/>
            <a:r>
              <a:rPr lang="ja-JP" altLang="en-US" sz="1463" dirty="0">
                <a:solidFill>
                  <a:schemeClr val="tx1"/>
                </a:solidFill>
                <a:latin typeface="HGPｺﾞｼｯｸM" panose="020B0600000000000000" pitchFamily="50" charset="-128"/>
                <a:ea typeface="HGPｺﾞｼｯｸM" panose="020B0600000000000000" pitchFamily="50" charset="-128"/>
              </a:rPr>
              <a:t>（効果額は平成</a:t>
            </a:r>
            <a:r>
              <a:rPr lang="en-US" altLang="ja-JP" sz="1463" dirty="0">
                <a:solidFill>
                  <a:schemeClr val="tx1"/>
                </a:solidFill>
                <a:latin typeface="HGPｺﾞｼｯｸM" panose="020B0600000000000000" pitchFamily="50" charset="-128"/>
                <a:ea typeface="HGPｺﾞｼｯｸM" panose="020B0600000000000000" pitchFamily="50" charset="-128"/>
              </a:rPr>
              <a:t>24</a:t>
            </a:r>
            <a:r>
              <a:rPr lang="ja-JP" altLang="en-US" sz="1463" dirty="0">
                <a:solidFill>
                  <a:schemeClr val="tx1"/>
                </a:solidFill>
                <a:latin typeface="HGPｺﾞｼｯｸM" panose="020B0600000000000000" pitchFamily="50" charset="-128"/>
                <a:ea typeface="HGPｺﾞｼｯｸM" panose="020B0600000000000000" pitchFamily="50" charset="-128"/>
              </a:rPr>
              <a:t>年度（直営実施時）と比較）</a:t>
            </a:r>
            <a:endParaRPr kumimoji="1" lang="ja-JP" altLang="en-US" sz="1463" dirty="0">
              <a:solidFill>
                <a:schemeClr val="tx1"/>
              </a:solidFill>
            </a:endParaRPr>
          </a:p>
        </p:txBody>
      </p:sp>
      <p:sp>
        <p:nvSpPr>
          <p:cNvPr id="4" name="正方形/長方形 3"/>
          <p:cNvSpPr/>
          <p:nvPr/>
        </p:nvSpPr>
        <p:spPr>
          <a:xfrm>
            <a:off x="139484" y="4189179"/>
            <a:ext cx="9615784" cy="692497"/>
          </a:xfrm>
          <a:prstGeom prst="rect">
            <a:avLst/>
          </a:prstGeom>
          <a:ln>
            <a:solidFill>
              <a:schemeClr val="tx1"/>
            </a:solidFill>
            <a:prstDash val="dash"/>
          </a:ln>
        </p:spPr>
        <p:txBody>
          <a:bodyPr wrap="square">
            <a:spAutoFit/>
          </a:bodyPr>
          <a:lstStyle/>
          <a:p>
            <a:r>
              <a:rPr lang="ja-JP" altLang="en-US" sz="1950" b="1" dirty="0">
                <a:ea typeface="ＭＳ ゴシック" panose="020B0609070205080204" pitchFamily="49" charset="-128"/>
                <a:cs typeface="Times New Roman" panose="02020603050405020304" pitchFamily="18" charset="0"/>
              </a:rPr>
              <a:t>●</a:t>
            </a:r>
            <a:r>
              <a:rPr lang="ja-JP" altLang="ja-JP" sz="1950" b="1" dirty="0">
                <a:ea typeface="ＭＳ ゴシック" panose="020B0609070205080204" pitchFamily="49" charset="-128"/>
                <a:cs typeface="Times New Roman" panose="02020603050405020304" pitchFamily="18" charset="0"/>
              </a:rPr>
              <a:t>人口減少等に伴</a:t>
            </a:r>
            <a:r>
              <a:rPr lang="ja-JP" altLang="en-US" sz="1950" b="1" dirty="0">
                <a:ea typeface="ＭＳ ゴシック" panose="020B0609070205080204" pitchFamily="49" charset="-128"/>
                <a:cs typeface="Times New Roman" panose="02020603050405020304" pitchFamily="18" charset="0"/>
              </a:rPr>
              <a:t>う</a:t>
            </a:r>
            <a:r>
              <a:rPr lang="ja-JP" altLang="ja-JP" sz="1950" b="1" dirty="0">
                <a:ea typeface="ＭＳ ゴシック" panose="020B0609070205080204" pitchFamily="49" charset="-128"/>
                <a:cs typeface="Times New Roman" panose="02020603050405020304" pitchFamily="18" charset="0"/>
              </a:rPr>
              <a:t>下水道使用料収入</a:t>
            </a:r>
            <a:r>
              <a:rPr lang="ja-JP" altLang="en-US" sz="1950" b="1" dirty="0">
                <a:ea typeface="ＭＳ ゴシック" panose="020B0609070205080204" pitchFamily="49" charset="-128"/>
                <a:cs typeface="Times New Roman" panose="02020603050405020304" pitchFamily="18" charset="0"/>
              </a:rPr>
              <a:t>の</a:t>
            </a:r>
            <a:r>
              <a:rPr lang="ja-JP" altLang="ja-JP" sz="1950" b="1" dirty="0">
                <a:ea typeface="ＭＳ ゴシック" panose="020B0609070205080204" pitchFamily="49" charset="-128"/>
                <a:cs typeface="Times New Roman" panose="02020603050405020304" pitchFamily="18" charset="0"/>
              </a:rPr>
              <a:t>減少</a:t>
            </a:r>
            <a:endParaRPr lang="en-US" altLang="ja-JP" sz="1950" b="1" dirty="0">
              <a:ea typeface="ＭＳ ゴシック" panose="020B0609070205080204" pitchFamily="49" charset="-128"/>
              <a:cs typeface="Times New Roman" panose="02020603050405020304" pitchFamily="18" charset="0"/>
            </a:endParaRPr>
          </a:p>
          <a:p>
            <a:r>
              <a:rPr lang="ja-JP" altLang="en-US" sz="1950" b="1" dirty="0">
                <a:ea typeface="ＭＳ ゴシック" panose="020B0609070205080204" pitchFamily="49" charset="-128"/>
                <a:cs typeface="Times New Roman" panose="02020603050405020304" pitchFamily="18" charset="0"/>
              </a:rPr>
              <a:t>●さらなる投資（施設の</a:t>
            </a:r>
            <a:r>
              <a:rPr lang="ja-JP" altLang="ja-JP" sz="1950" b="1" dirty="0">
                <a:ea typeface="ＭＳ ゴシック" panose="020B0609070205080204" pitchFamily="49" charset="-128"/>
                <a:cs typeface="Times New Roman" panose="02020603050405020304" pitchFamily="18" charset="0"/>
              </a:rPr>
              <a:t>老朽</a:t>
            </a:r>
            <a:r>
              <a:rPr lang="ja-JP" altLang="en-US" sz="1950" b="1" dirty="0">
                <a:ea typeface="ＭＳ ゴシック" panose="020B0609070205080204" pitchFamily="49" charset="-128"/>
                <a:cs typeface="Times New Roman" panose="02020603050405020304" pitchFamily="18" charset="0"/>
              </a:rPr>
              <a:t>化、</a:t>
            </a:r>
            <a:r>
              <a:rPr lang="ja-JP" altLang="ja-JP" sz="1950" b="1" dirty="0">
                <a:ea typeface="ＭＳ ゴシック" panose="020B0609070205080204" pitchFamily="49" charset="-128"/>
                <a:cs typeface="Times New Roman" panose="02020603050405020304" pitchFamily="18" charset="0"/>
              </a:rPr>
              <a:t>集中豪雨</a:t>
            </a:r>
            <a:r>
              <a:rPr lang="ja-JP" altLang="en-US" sz="1950" b="1" dirty="0">
                <a:ea typeface="ＭＳ ゴシック" panose="020B0609070205080204" pitchFamily="49" charset="-128"/>
                <a:cs typeface="Times New Roman" panose="02020603050405020304" pitchFamily="18" charset="0"/>
              </a:rPr>
              <a:t>、</a:t>
            </a:r>
            <a:r>
              <a:rPr lang="ja-JP" altLang="ja-JP" sz="1950" b="1" dirty="0">
                <a:ea typeface="ＭＳ ゴシック" panose="020B0609070205080204" pitchFamily="49" charset="-128"/>
                <a:cs typeface="Times New Roman" panose="02020603050405020304" pitchFamily="18" charset="0"/>
              </a:rPr>
              <a:t>地震・津波</a:t>
            </a:r>
            <a:r>
              <a:rPr lang="ja-JP" altLang="en-US" sz="1950" b="1" dirty="0">
                <a:ea typeface="ＭＳ ゴシック" panose="020B0609070205080204" pitchFamily="49" charset="-128"/>
                <a:cs typeface="Times New Roman" panose="02020603050405020304" pitchFamily="18" charset="0"/>
              </a:rPr>
              <a:t>等へ</a:t>
            </a:r>
            <a:r>
              <a:rPr lang="ja-JP" altLang="ja-JP" sz="1950" b="1" dirty="0">
                <a:ea typeface="ＭＳ ゴシック" panose="020B0609070205080204" pitchFamily="49" charset="-128"/>
                <a:cs typeface="Times New Roman" panose="02020603050405020304" pitchFamily="18" charset="0"/>
              </a:rPr>
              <a:t>の対応</a:t>
            </a:r>
            <a:r>
              <a:rPr lang="ja-JP" altLang="en-US" sz="1950" b="1" dirty="0">
                <a:ea typeface="ＭＳ ゴシック" panose="020B0609070205080204" pitchFamily="49" charset="-128"/>
                <a:cs typeface="Times New Roman" panose="02020603050405020304" pitchFamily="18" charset="0"/>
              </a:rPr>
              <a:t>）　</a:t>
            </a:r>
            <a:endParaRPr lang="en-US" altLang="ja-JP" sz="1950" b="1" dirty="0">
              <a:ea typeface="ＭＳ ゴシック" panose="020B0609070205080204" pitchFamily="49" charset="-128"/>
              <a:cs typeface="Times New Roman" panose="02020603050405020304" pitchFamily="18" charset="0"/>
            </a:endParaRPr>
          </a:p>
        </p:txBody>
      </p:sp>
      <p:sp>
        <p:nvSpPr>
          <p:cNvPr id="6" name="角丸四角形 5"/>
          <p:cNvSpPr/>
          <p:nvPr/>
        </p:nvSpPr>
        <p:spPr>
          <a:xfrm>
            <a:off x="139483" y="3844405"/>
            <a:ext cx="4160621"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大阪市の下水道が抱える課題</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正方形/長方形 6"/>
          <p:cNvSpPr/>
          <p:nvPr/>
        </p:nvSpPr>
        <p:spPr>
          <a:xfrm>
            <a:off x="2609192" y="4856572"/>
            <a:ext cx="4147289" cy="492443"/>
          </a:xfrm>
          <a:prstGeom prst="rect">
            <a:avLst/>
          </a:prstGeom>
        </p:spPr>
        <p:txBody>
          <a:bodyPr wrap="none">
            <a:spAutoFit/>
          </a:bodyPr>
          <a:lstStyle/>
          <a:p>
            <a:pPr algn="ctr"/>
            <a:r>
              <a:rPr lang="ja-JP" altLang="ja-JP" sz="2600" b="1" dirty="0">
                <a:solidFill>
                  <a:srgbClr val="FF0000"/>
                </a:solidFill>
              </a:rPr>
              <a:t>厳しい経営環境となる見込み</a:t>
            </a:r>
            <a:endParaRPr lang="ja-JP" altLang="en-US" sz="2600" dirty="0">
              <a:solidFill>
                <a:srgbClr val="FF0000"/>
              </a:solidFill>
            </a:endParaRPr>
          </a:p>
        </p:txBody>
      </p:sp>
      <p:sp>
        <p:nvSpPr>
          <p:cNvPr id="8" name="右矢印 7"/>
          <p:cNvSpPr/>
          <p:nvPr/>
        </p:nvSpPr>
        <p:spPr>
          <a:xfrm rot="5400000">
            <a:off x="4536585" y="4032390"/>
            <a:ext cx="292500" cy="283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pic>
        <p:nvPicPr>
          <p:cNvPr id="10" name="図 9"/>
          <p:cNvPicPr>
            <a:picLocks noChangeAspect="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8789068" y="1448665"/>
            <a:ext cx="612731" cy="860282"/>
          </a:xfrm>
          <a:prstGeom prst="rect">
            <a:avLst/>
          </a:prstGeom>
        </p:spPr>
      </p:pic>
      <p:sp>
        <p:nvSpPr>
          <p:cNvPr id="11" name="正方形/長方形 10"/>
          <p:cNvSpPr/>
          <p:nvPr/>
        </p:nvSpPr>
        <p:spPr>
          <a:xfrm>
            <a:off x="226638" y="1302778"/>
            <a:ext cx="2925000" cy="31950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b" anchorCtr="0"/>
          <a:lstStyle/>
          <a:p>
            <a:pPr algn="ctr"/>
            <a:r>
              <a:rPr kumimoji="1" lang="ja-JP" altLang="en-US" sz="1788" b="1" dirty="0">
                <a:latin typeface="HGPｺﾞｼｯｸM" panose="020B0600000000000000" pitchFamily="50" charset="-128"/>
                <a:ea typeface="HGPｺﾞｼｯｸM" panose="020B0600000000000000" pitchFamily="50" charset="-128"/>
              </a:rPr>
              <a:t>○包括委託のこれまでの取組</a:t>
            </a:r>
          </a:p>
        </p:txBody>
      </p:sp>
      <p:sp>
        <p:nvSpPr>
          <p:cNvPr id="1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契約期間と目指す効果①</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5" name="角丸四角形 14"/>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１</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79260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6</a:t>
            </a:fld>
            <a:endParaRPr kumimoji="1" lang="ja-JP" altLang="en-US" dirty="0"/>
          </a:p>
        </p:txBody>
      </p:sp>
      <p:sp>
        <p:nvSpPr>
          <p:cNvPr id="3" name="角丸四角形 2"/>
          <p:cNvSpPr/>
          <p:nvPr/>
        </p:nvSpPr>
        <p:spPr>
          <a:xfrm>
            <a:off x="128453" y="1255126"/>
            <a:ext cx="9637846" cy="10313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 name="正方形/長方形 3"/>
          <p:cNvSpPr/>
          <p:nvPr/>
        </p:nvSpPr>
        <p:spPr>
          <a:xfrm>
            <a:off x="270131" y="1343016"/>
            <a:ext cx="4714752" cy="392415"/>
          </a:xfrm>
          <a:prstGeom prst="rect">
            <a:avLst/>
          </a:prstGeom>
        </p:spPr>
        <p:txBody>
          <a:bodyPr wrap="none">
            <a:spAutoFit/>
          </a:bodyPr>
          <a:lstStyle/>
          <a:p>
            <a:r>
              <a:rPr lang="ja-JP" altLang="ja-JP" sz="1950" b="1" dirty="0">
                <a:ea typeface="ＭＳ ゴシック" panose="020B0609070205080204" pitchFamily="49" charset="-128"/>
                <a:cs typeface="Times New Roman" panose="02020603050405020304" pitchFamily="18" charset="0"/>
              </a:rPr>
              <a:t>包括委託期間</a:t>
            </a:r>
            <a:r>
              <a:rPr lang="ja-JP" altLang="en-US" sz="1950" b="1" dirty="0">
                <a:ea typeface="ＭＳ ゴシック" panose="020B0609070205080204" pitchFamily="49" charset="-128"/>
                <a:cs typeface="Times New Roman" panose="02020603050405020304" pitchFamily="18" charset="0"/>
              </a:rPr>
              <a:t>５年</a:t>
            </a:r>
            <a:r>
              <a:rPr lang="ja-JP" altLang="en-US" sz="1950" b="1" dirty="0" smtClean="0">
                <a:ea typeface="ＭＳ ゴシック" panose="020B0609070205080204" pitchFamily="49" charset="-128"/>
                <a:cs typeface="Times New Roman" panose="02020603050405020304" pitchFamily="18" charset="0"/>
              </a:rPr>
              <a:t>（前契約</a:t>
            </a:r>
            <a:r>
              <a:rPr lang="ja-JP" altLang="en-US" sz="1950" b="1" dirty="0">
                <a:ea typeface="ＭＳ ゴシック" panose="020B0609070205080204" pitchFamily="49" charset="-128"/>
                <a:cs typeface="Times New Roman" panose="02020603050405020304" pitchFamily="18" charset="0"/>
              </a:rPr>
              <a:t>期間）の課題</a:t>
            </a:r>
            <a:endParaRPr lang="ja-JP" altLang="en-US" sz="1950" dirty="0"/>
          </a:p>
        </p:txBody>
      </p:sp>
      <p:sp>
        <p:nvSpPr>
          <p:cNvPr id="6" name="正方形/長方形 5"/>
          <p:cNvSpPr/>
          <p:nvPr/>
        </p:nvSpPr>
        <p:spPr>
          <a:xfrm>
            <a:off x="-314218" y="2388900"/>
            <a:ext cx="4833967" cy="492443"/>
          </a:xfrm>
          <a:prstGeom prst="rect">
            <a:avLst/>
          </a:prstGeom>
        </p:spPr>
        <p:txBody>
          <a:bodyPr wrap="square">
            <a:spAutoFit/>
          </a:bodyPr>
          <a:lstStyle/>
          <a:p>
            <a:pPr algn="ctr"/>
            <a:r>
              <a:rPr lang="en-US" altLang="ja-JP" sz="2600" b="1" dirty="0">
                <a:ea typeface="ＭＳ ゴシック" panose="020B0609070205080204" pitchFamily="49" charset="-128"/>
                <a:cs typeface="Times New Roman" panose="02020603050405020304" pitchFamily="18" charset="0"/>
              </a:rPr>
              <a:t>20</a:t>
            </a:r>
            <a:r>
              <a:rPr lang="ja-JP" altLang="en-US" sz="2600" b="1" dirty="0">
                <a:ea typeface="ＭＳ ゴシック" panose="020B0609070205080204" pitchFamily="49" charset="-128"/>
                <a:cs typeface="Times New Roman" panose="02020603050405020304" pitchFamily="18" charset="0"/>
              </a:rPr>
              <a:t>年の</a:t>
            </a:r>
            <a:r>
              <a:rPr lang="ja-JP" altLang="en-US" sz="2600" b="1" dirty="0" smtClean="0">
                <a:ea typeface="ＭＳ ゴシック" panose="020B0609070205080204" pitchFamily="49" charset="-128"/>
                <a:cs typeface="Times New Roman" panose="02020603050405020304" pitchFamily="18" charset="0"/>
              </a:rPr>
              <a:t>長期契約</a:t>
            </a:r>
            <a:r>
              <a:rPr lang="ja-JP" altLang="en-US" sz="1950" b="1" dirty="0" smtClean="0">
                <a:ea typeface="ＭＳ ゴシック" panose="020B0609070205080204" pitchFamily="49" charset="-128"/>
                <a:cs typeface="Times New Roman" panose="02020603050405020304" pitchFamily="18" charset="0"/>
              </a:rPr>
              <a:t>に</a:t>
            </a:r>
            <a:r>
              <a:rPr lang="ja-JP" altLang="en-US" sz="1950" b="1" dirty="0">
                <a:ea typeface="ＭＳ ゴシック" panose="020B0609070205080204" pitchFamily="49" charset="-128"/>
                <a:cs typeface="Times New Roman" panose="02020603050405020304" pitchFamily="18" charset="0"/>
              </a:rPr>
              <a:t>より</a:t>
            </a:r>
            <a:endParaRPr lang="ja-JP" altLang="en-US" sz="2600" dirty="0"/>
          </a:p>
        </p:txBody>
      </p:sp>
      <p:sp>
        <p:nvSpPr>
          <p:cNvPr id="7" name="正方形/長方形 6"/>
          <p:cNvSpPr/>
          <p:nvPr/>
        </p:nvSpPr>
        <p:spPr>
          <a:xfrm>
            <a:off x="280246" y="1773418"/>
            <a:ext cx="9417337" cy="392415"/>
          </a:xfrm>
          <a:prstGeom prst="rect">
            <a:avLst/>
          </a:prstGeom>
        </p:spPr>
        <p:txBody>
          <a:bodyPr wrap="square">
            <a:spAutoFit/>
          </a:bodyPr>
          <a:lstStyle/>
          <a:p>
            <a:r>
              <a:rPr lang="ja-JP" altLang="en-US" sz="1950" b="1" dirty="0">
                <a:ea typeface="ＭＳ ゴシック" panose="020B0609070205080204" pitchFamily="49" charset="-128"/>
                <a:cs typeface="Times New Roman" panose="02020603050405020304" pitchFamily="18" charset="0"/>
              </a:rPr>
              <a:t>・人材確保、技術力の向上　・民間事業者との連携促進　・技術開発の期間の確保　</a:t>
            </a:r>
            <a:endParaRPr lang="en-US" altLang="ja-JP" sz="1950" b="1" dirty="0">
              <a:ea typeface="ＭＳ ゴシック" panose="020B0609070205080204" pitchFamily="49" charset="-128"/>
              <a:cs typeface="Times New Roman" panose="02020603050405020304" pitchFamily="18" charset="0"/>
            </a:endParaRPr>
          </a:p>
        </p:txBody>
      </p:sp>
      <p:sp>
        <p:nvSpPr>
          <p:cNvPr id="8" name="正方形/長方形 7"/>
          <p:cNvSpPr/>
          <p:nvPr/>
        </p:nvSpPr>
        <p:spPr>
          <a:xfrm>
            <a:off x="128453" y="3982902"/>
            <a:ext cx="9337785" cy="492443"/>
          </a:xfrm>
          <a:prstGeom prst="rect">
            <a:avLst/>
          </a:prstGeom>
        </p:spPr>
        <p:txBody>
          <a:bodyPr wrap="square">
            <a:spAutoFit/>
          </a:bodyPr>
          <a:lstStyle/>
          <a:p>
            <a:pPr algn="ctr"/>
            <a:r>
              <a:rPr lang="ja-JP" altLang="en-US" sz="2600" b="1" dirty="0">
                <a:solidFill>
                  <a:schemeClr val="accent1">
                    <a:lumMod val="50000"/>
                  </a:schemeClr>
                </a:solidFill>
                <a:ea typeface="ＭＳ ゴシック" panose="020B0609070205080204" pitchFamily="49" charset="-128"/>
                <a:cs typeface="Times New Roman" panose="02020603050405020304" pitchFamily="18" charset="0"/>
              </a:rPr>
              <a:t>将来にわたる安定した事業の継続実施</a:t>
            </a:r>
            <a:endParaRPr lang="ja-JP" altLang="en-US" sz="3900" dirty="0">
              <a:solidFill>
                <a:schemeClr val="accent1">
                  <a:lumMod val="50000"/>
                </a:schemeClr>
              </a:solidFill>
            </a:endParaRPr>
          </a:p>
        </p:txBody>
      </p:sp>
      <p:sp>
        <p:nvSpPr>
          <p:cNvPr id="9" name="角丸四角形 8"/>
          <p:cNvSpPr/>
          <p:nvPr/>
        </p:nvSpPr>
        <p:spPr>
          <a:xfrm>
            <a:off x="179939" y="4559174"/>
            <a:ext cx="9504624" cy="1571320"/>
          </a:xfrm>
          <a:prstGeom prst="roundRect">
            <a:avLst>
              <a:gd name="adj" fmla="val 3701"/>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lIns="29250" tIns="29250" rIns="29250" bIns="29250" rtlCol="0" anchor="ctr" anchorCtr="0">
            <a:noAutofit/>
          </a:bodyPr>
          <a:lstStyle/>
          <a:p>
            <a:pPr>
              <a:lnSpc>
                <a:spcPts val="2194"/>
              </a:lnSpc>
            </a:pPr>
            <a:r>
              <a:rPr lang="ja-JP" altLang="en-US" sz="3250" b="1" dirty="0">
                <a:solidFill>
                  <a:srgbClr val="203864"/>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約</a:t>
            </a:r>
            <a:r>
              <a:rPr lang="en-US" altLang="ja-JP" sz="3250" b="1" dirty="0">
                <a:solidFill>
                  <a:srgbClr val="203864"/>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320</a:t>
            </a:r>
            <a:r>
              <a:rPr lang="ja-JP" altLang="en-US" sz="3250" b="1" dirty="0">
                <a:solidFill>
                  <a:srgbClr val="203864"/>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億円／</a:t>
            </a:r>
            <a:r>
              <a:rPr lang="en-US" altLang="ja-JP" sz="3250" b="1" dirty="0">
                <a:solidFill>
                  <a:srgbClr val="203864"/>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20</a:t>
            </a:r>
            <a:r>
              <a:rPr lang="ja-JP" altLang="en-US" sz="3250" b="1" dirty="0">
                <a:solidFill>
                  <a:srgbClr val="203864"/>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年のコスト削減効果</a:t>
            </a:r>
            <a:endParaRPr lang="en-US" altLang="ja-JP" sz="3250" b="1" dirty="0">
              <a:solidFill>
                <a:srgbClr val="203864"/>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a:p>
            <a:pPr marL="336650" indent="-278606">
              <a:spcBef>
                <a:spcPts val="488"/>
              </a:spcBef>
              <a:buFont typeface="Wingdings" panose="05000000000000000000" pitchFamily="2" charset="2"/>
              <a:buChar char="ü"/>
            </a:pPr>
            <a:r>
              <a:rPr lang="ja-JP" altLang="en-US" sz="2275" dirty="0">
                <a:solidFill>
                  <a:schemeClr val="tx1"/>
                </a:solidFill>
                <a:latin typeface="HGPｺﾞｼｯｸM" panose="020B0600000000000000" pitchFamily="50" charset="-128"/>
                <a:ea typeface="HGPｺﾞｼｯｸM" panose="020B0600000000000000" pitchFamily="50" charset="-128"/>
              </a:rPr>
              <a:t>多様な雇用形態の活用等による効率化</a:t>
            </a:r>
            <a:r>
              <a:rPr lang="ja-JP" altLang="en-US" sz="1625" dirty="0">
                <a:solidFill>
                  <a:schemeClr val="tx2"/>
                </a:solidFill>
                <a:latin typeface="HGPｺﾞｼｯｸE" panose="020B0900000000000000" pitchFamily="50" charset="-128"/>
                <a:ea typeface="HGPｺﾞｼｯｸE" panose="020B0900000000000000" pitchFamily="50" charset="-128"/>
              </a:rPr>
              <a:t>（</a:t>
            </a:r>
            <a:r>
              <a:rPr lang="ja-JP" altLang="en-US" sz="1625" dirty="0" smtClean="0">
                <a:solidFill>
                  <a:schemeClr val="tx2"/>
                </a:solidFill>
                <a:latin typeface="HGPｺﾞｼｯｸE" panose="020B0900000000000000" pitchFamily="50" charset="-128"/>
                <a:ea typeface="HGPｺﾞｼｯｸE" panose="020B0900000000000000" pitchFamily="50" charset="-128"/>
              </a:rPr>
              <a:t>約</a:t>
            </a:r>
            <a:r>
              <a:rPr lang="en-US" altLang="ja-JP" sz="1625" dirty="0">
                <a:solidFill>
                  <a:schemeClr val="tx2"/>
                </a:solidFill>
                <a:latin typeface="HGPｺﾞｼｯｸE" panose="020B0900000000000000" pitchFamily="50" charset="-128"/>
                <a:ea typeface="HGPｺﾞｼｯｸE" panose="020B0900000000000000" pitchFamily="50" charset="-128"/>
              </a:rPr>
              <a:t>220</a:t>
            </a:r>
            <a:r>
              <a:rPr lang="ja-JP" altLang="en-US" sz="1625" dirty="0" smtClean="0">
                <a:solidFill>
                  <a:schemeClr val="tx2"/>
                </a:solidFill>
                <a:latin typeface="HGPｺﾞｼｯｸE" panose="020B0900000000000000" pitchFamily="50" charset="-128"/>
                <a:ea typeface="HGPｺﾞｼｯｸE" panose="020B0900000000000000" pitchFamily="50" charset="-128"/>
              </a:rPr>
              <a:t>億円</a:t>
            </a:r>
            <a:r>
              <a:rPr lang="ja-JP" altLang="en-US" sz="1625" dirty="0">
                <a:solidFill>
                  <a:schemeClr val="tx2"/>
                </a:solidFill>
                <a:latin typeface="HGPｺﾞｼｯｸE" panose="020B0900000000000000" pitchFamily="50" charset="-128"/>
                <a:ea typeface="HGPｺﾞｼｯｸE" panose="020B0900000000000000" pitchFamily="50" charset="-128"/>
              </a:rPr>
              <a:t>／</a:t>
            </a:r>
            <a:r>
              <a:rPr lang="en-US" altLang="ja-JP" sz="1625" dirty="0">
                <a:solidFill>
                  <a:schemeClr val="tx2"/>
                </a:solidFill>
                <a:latin typeface="HGPｺﾞｼｯｸE" panose="020B0900000000000000" pitchFamily="50" charset="-128"/>
                <a:ea typeface="HGPｺﾞｼｯｸE" panose="020B0900000000000000" pitchFamily="50" charset="-128"/>
              </a:rPr>
              <a:t>20</a:t>
            </a:r>
            <a:r>
              <a:rPr lang="ja-JP" altLang="en-US" sz="1625" dirty="0">
                <a:solidFill>
                  <a:schemeClr val="tx2"/>
                </a:solidFill>
                <a:latin typeface="HGPｺﾞｼｯｸE" panose="020B0900000000000000" pitchFamily="50" charset="-128"/>
                <a:ea typeface="HGPｺﾞｼｯｸE" panose="020B0900000000000000" pitchFamily="50" charset="-128"/>
              </a:rPr>
              <a:t>年間の削減効果）</a:t>
            </a:r>
            <a:endParaRPr lang="en-US" altLang="ja-JP" sz="1625" dirty="0">
              <a:solidFill>
                <a:schemeClr val="tx2"/>
              </a:solidFill>
              <a:latin typeface="HGPｺﾞｼｯｸE" panose="020B0900000000000000" pitchFamily="50" charset="-128"/>
              <a:ea typeface="HGPｺﾞｼｯｸE" panose="020B0900000000000000" pitchFamily="50" charset="-128"/>
            </a:endParaRPr>
          </a:p>
          <a:p>
            <a:pPr marL="336650" indent="-278606">
              <a:spcBef>
                <a:spcPts val="488"/>
              </a:spcBef>
              <a:buFont typeface="Wingdings" panose="05000000000000000000" pitchFamily="2" charset="2"/>
              <a:buChar char="ü"/>
            </a:pPr>
            <a:r>
              <a:rPr lang="ja-JP" altLang="en-US" sz="2275" dirty="0">
                <a:solidFill>
                  <a:schemeClr val="tx1"/>
                </a:solidFill>
                <a:latin typeface="HGPｺﾞｼｯｸM" panose="020B0600000000000000" pitchFamily="50" charset="-128"/>
                <a:ea typeface="HGPｺﾞｼｯｸM" panose="020B0600000000000000" pitchFamily="50" charset="-128"/>
              </a:rPr>
              <a:t>民間事業者と連携した新技術導入による効率化等</a:t>
            </a:r>
            <a:r>
              <a:rPr lang="ja-JP" altLang="en-US" sz="1625" dirty="0">
                <a:solidFill>
                  <a:schemeClr val="tx2"/>
                </a:solidFill>
                <a:latin typeface="HGPｺﾞｼｯｸE" panose="020B0900000000000000" pitchFamily="50" charset="-128"/>
                <a:ea typeface="HGPｺﾞｼｯｸE" panose="020B0900000000000000" pitchFamily="50" charset="-128"/>
              </a:rPr>
              <a:t>（約</a:t>
            </a:r>
            <a:r>
              <a:rPr lang="en-US" altLang="ja-JP" sz="1625" dirty="0" smtClean="0">
                <a:solidFill>
                  <a:schemeClr val="tx2"/>
                </a:solidFill>
                <a:latin typeface="HGPｺﾞｼｯｸE" panose="020B0900000000000000" pitchFamily="50" charset="-128"/>
                <a:ea typeface="HGPｺﾞｼｯｸE" panose="020B0900000000000000" pitchFamily="50" charset="-128"/>
              </a:rPr>
              <a:t>100</a:t>
            </a:r>
            <a:r>
              <a:rPr lang="ja-JP" altLang="en-US" sz="1625" dirty="0" smtClean="0">
                <a:solidFill>
                  <a:schemeClr val="tx2"/>
                </a:solidFill>
                <a:latin typeface="HGPｺﾞｼｯｸE" panose="020B0900000000000000" pitchFamily="50" charset="-128"/>
                <a:ea typeface="HGPｺﾞｼｯｸE" panose="020B0900000000000000" pitchFamily="50" charset="-128"/>
              </a:rPr>
              <a:t>億円</a:t>
            </a:r>
            <a:r>
              <a:rPr lang="ja-JP" altLang="en-US" sz="1625" dirty="0">
                <a:solidFill>
                  <a:schemeClr val="tx2"/>
                </a:solidFill>
                <a:latin typeface="HGPｺﾞｼｯｸE" panose="020B0900000000000000" pitchFamily="50" charset="-128"/>
                <a:ea typeface="HGPｺﾞｼｯｸE" panose="020B0900000000000000" pitchFamily="50" charset="-128"/>
              </a:rPr>
              <a:t>／</a:t>
            </a:r>
            <a:r>
              <a:rPr lang="en-US" altLang="ja-JP" sz="1625" dirty="0" smtClean="0">
                <a:solidFill>
                  <a:schemeClr val="tx2"/>
                </a:solidFill>
                <a:latin typeface="HGPｺﾞｼｯｸE" panose="020B0900000000000000" pitchFamily="50" charset="-128"/>
                <a:ea typeface="HGPｺﾞｼｯｸE" panose="020B0900000000000000" pitchFamily="50" charset="-128"/>
              </a:rPr>
              <a:t>20</a:t>
            </a:r>
            <a:r>
              <a:rPr lang="ja-JP" altLang="en-US" sz="1625" dirty="0" smtClean="0">
                <a:solidFill>
                  <a:schemeClr val="tx2"/>
                </a:solidFill>
                <a:latin typeface="HGPｺﾞｼｯｸE" panose="020B0900000000000000" pitchFamily="50" charset="-128"/>
                <a:ea typeface="HGPｺﾞｼｯｸE" panose="020B0900000000000000" pitchFamily="50" charset="-128"/>
              </a:rPr>
              <a:t>年間</a:t>
            </a:r>
            <a:r>
              <a:rPr lang="ja-JP" altLang="en-US" sz="1625" dirty="0">
                <a:solidFill>
                  <a:schemeClr val="tx2"/>
                </a:solidFill>
                <a:latin typeface="HGPｺﾞｼｯｸE" panose="020B0900000000000000" pitchFamily="50" charset="-128"/>
                <a:ea typeface="HGPｺﾞｼｯｸE" panose="020B0900000000000000" pitchFamily="50" charset="-128"/>
              </a:rPr>
              <a:t>の削減効果）</a:t>
            </a:r>
            <a:endParaRPr lang="en-US" altLang="ja-JP" sz="1625" dirty="0">
              <a:solidFill>
                <a:schemeClr val="tx2"/>
              </a:solidFill>
              <a:latin typeface="HGPｺﾞｼｯｸE" panose="020B0900000000000000" pitchFamily="50" charset="-128"/>
              <a:ea typeface="HGPｺﾞｼｯｸE" panose="020B0900000000000000" pitchFamily="50" charset="-128"/>
            </a:endParaRPr>
          </a:p>
        </p:txBody>
      </p:sp>
      <p:sp>
        <p:nvSpPr>
          <p:cNvPr id="10" name="角丸四角形 9"/>
          <p:cNvSpPr/>
          <p:nvPr/>
        </p:nvSpPr>
        <p:spPr>
          <a:xfrm>
            <a:off x="1359851" y="5700292"/>
            <a:ext cx="4755761" cy="355821"/>
          </a:xfrm>
          <a:prstGeom prst="roundRect">
            <a:avLst>
              <a:gd name="adj" fmla="val 3701"/>
            </a:avLst>
          </a:prstGeom>
          <a:noFill/>
          <a:ln>
            <a:noFill/>
          </a:ln>
        </p:spPr>
        <p:style>
          <a:lnRef idx="2">
            <a:schemeClr val="dk1"/>
          </a:lnRef>
          <a:fillRef idx="1">
            <a:schemeClr val="lt1"/>
          </a:fillRef>
          <a:effectRef idx="0">
            <a:schemeClr val="dk1"/>
          </a:effectRef>
          <a:fontRef idx="minor">
            <a:schemeClr val="dk1"/>
          </a:fontRef>
        </p:style>
        <p:txBody>
          <a:bodyPr wrap="square" lIns="29250" tIns="29250" rIns="29250" bIns="29250" rtlCol="0" anchor="ctr" anchorCtr="0">
            <a:noAutofit/>
          </a:bodyPr>
          <a:lstStyle/>
          <a:p>
            <a:pPr marL="58043">
              <a:spcBef>
                <a:spcPts val="488"/>
              </a:spcBef>
            </a:pPr>
            <a:endParaRPr lang="en-US" altLang="ja-JP" sz="1625" dirty="0">
              <a:solidFill>
                <a:schemeClr val="tx1"/>
              </a:solidFill>
              <a:latin typeface="HGPｺﾞｼｯｸM" panose="020B0600000000000000" pitchFamily="50" charset="-128"/>
              <a:ea typeface="HGPｺﾞｼｯｸM" panose="020B0600000000000000" pitchFamily="50" charset="-128"/>
            </a:endParaRPr>
          </a:p>
        </p:txBody>
      </p:sp>
      <p:grpSp>
        <p:nvGrpSpPr>
          <p:cNvPr id="11" name="グループ化 10"/>
          <p:cNvGrpSpPr/>
          <p:nvPr/>
        </p:nvGrpSpPr>
        <p:grpSpPr>
          <a:xfrm>
            <a:off x="8005432" y="3258108"/>
            <a:ext cx="1745573" cy="1132372"/>
            <a:chOff x="9776131" y="2633268"/>
            <a:chExt cx="2148397" cy="1393689"/>
          </a:xfrm>
        </p:grpSpPr>
        <p:pic>
          <p:nvPicPr>
            <p:cNvPr id="12" name="図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6131" y="2633268"/>
              <a:ext cx="2072782" cy="1184447"/>
            </a:xfrm>
            <a:prstGeom prst="rect">
              <a:avLst/>
            </a:prstGeom>
          </p:spPr>
        </p:pic>
        <p:sp>
          <p:nvSpPr>
            <p:cNvPr id="13" name="角丸四角形 12"/>
            <p:cNvSpPr/>
            <p:nvPr/>
          </p:nvSpPr>
          <p:spPr>
            <a:xfrm>
              <a:off x="10017151" y="3785256"/>
              <a:ext cx="1869570" cy="241701"/>
            </a:xfrm>
            <a:prstGeom prst="roundRect">
              <a:avLst>
                <a:gd name="adj" fmla="val 3701"/>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b" anchorCtr="0">
              <a:noAutofit/>
            </a:bodyPr>
            <a:lstStyle/>
            <a:p>
              <a:pPr marL="58043">
                <a:lnSpc>
                  <a:spcPts val="244"/>
                </a:lnSpc>
                <a:spcBef>
                  <a:spcPts val="488"/>
                </a:spcBef>
              </a:pPr>
              <a:r>
                <a:rPr lang="ja-JP" altLang="en-US" sz="853" dirty="0">
                  <a:solidFill>
                    <a:schemeClr val="tx1"/>
                  </a:solidFill>
                  <a:latin typeface="HGPｺﾞｼｯｸM" panose="020B0600000000000000" pitchFamily="50" charset="-128"/>
                  <a:ea typeface="HGPｺﾞｼｯｸM" panose="020B0600000000000000" pitchFamily="50" charset="-128"/>
                </a:rPr>
                <a:t>大阪市下水道公式キャラクター</a:t>
              </a:r>
              <a:endParaRPr lang="en-US" altLang="ja-JP" sz="853" dirty="0">
                <a:solidFill>
                  <a:schemeClr val="tx1"/>
                </a:solidFill>
                <a:latin typeface="HGPｺﾞｼｯｸM" panose="020B0600000000000000" pitchFamily="50" charset="-128"/>
                <a:ea typeface="HGPｺﾞｼｯｸM" panose="020B0600000000000000" pitchFamily="50" charset="-128"/>
              </a:endParaRPr>
            </a:p>
          </p:txBody>
        </p:sp>
        <p:sp>
          <p:nvSpPr>
            <p:cNvPr id="14" name="角丸四角形 13"/>
            <p:cNvSpPr/>
            <p:nvPr/>
          </p:nvSpPr>
          <p:spPr>
            <a:xfrm>
              <a:off x="9899317" y="3710782"/>
              <a:ext cx="626043" cy="255031"/>
            </a:xfrm>
            <a:prstGeom prst="roundRect">
              <a:avLst>
                <a:gd name="adj" fmla="val 3701"/>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58043">
                <a:lnSpc>
                  <a:spcPts val="244"/>
                </a:lnSpc>
                <a:spcBef>
                  <a:spcPts val="488"/>
                </a:spcBef>
              </a:pPr>
              <a:r>
                <a:rPr lang="ja-JP" altLang="en-US" sz="853" dirty="0">
                  <a:solidFill>
                    <a:schemeClr val="tx1"/>
                  </a:solidFill>
                  <a:latin typeface="HGPｺﾞｼｯｸM" panose="020B0600000000000000" pitchFamily="50" charset="-128"/>
                  <a:ea typeface="HGPｺﾞｼｯｸM" panose="020B0600000000000000" pitchFamily="50" charset="-128"/>
                </a:rPr>
                <a:t>大ちゃん</a:t>
              </a:r>
              <a:endParaRPr lang="en-US" altLang="ja-JP" sz="853" dirty="0">
                <a:solidFill>
                  <a:schemeClr val="tx1"/>
                </a:solidFill>
                <a:latin typeface="HGPｺﾞｼｯｸM" panose="020B0600000000000000" pitchFamily="50" charset="-128"/>
                <a:ea typeface="HGPｺﾞｼｯｸM" panose="020B0600000000000000" pitchFamily="50" charset="-128"/>
              </a:endParaRPr>
            </a:p>
          </p:txBody>
        </p:sp>
        <p:sp>
          <p:nvSpPr>
            <p:cNvPr id="15" name="角丸四角形 14"/>
            <p:cNvSpPr/>
            <p:nvPr/>
          </p:nvSpPr>
          <p:spPr>
            <a:xfrm>
              <a:off x="10676590" y="3702309"/>
              <a:ext cx="626043" cy="255031"/>
            </a:xfrm>
            <a:prstGeom prst="roundRect">
              <a:avLst>
                <a:gd name="adj" fmla="val 3701"/>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58043">
                <a:lnSpc>
                  <a:spcPts val="244"/>
                </a:lnSpc>
                <a:spcBef>
                  <a:spcPts val="488"/>
                </a:spcBef>
              </a:pPr>
              <a:r>
                <a:rPr lang="ja-JP" altLang="en-US" sz="853" dirty="0">
                  <a:solidFill>
                    <a:schemeClr val="tx1"/>
                  </a:solidFill>
                  <a:latin typeface="HGPｺﾞｼｯｸM" panose="020B0600000000000000" pitchFamily="50" charset="-128"/>
                  <a:ea typeface="HGPｺﾞｼｯｸM" panose="020B0600000000000000" pitchFamily="50" charset="-128"/>
                </a:rPr>
                <a:t>ぴょん子</a:t>
              </a:r>
              <a:endParaRPr lang="en-US" altLang="ja-JP" sz="853" dirty="0">
                <a:solidFill>
                  <a:schemeClr val="tx1"/>
                </a:solidFill>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11298485" y="3700610"/>
              <a:ext cx="626043" cy="255031"/>
            </a:xfrm>
            <a:prstGeom prst="roundRect">
              <a:avLst>
                <a:gd name="adj" fmla="val 3701"/>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ctr" anchorCtr="0">
              <a:noAutofit/>
            </a:bodyPr>
            <a:lstStyle/>
            <a:p>
              <a:pPr marL="58043">
                <a:lnSpc>
                  <a:spcPts val="244"/>
                </a:lnSpc>
                <a:spcBef>
                  <a:spcPts val="488"/>
                </a:spcBef>
              </a:pPr>
              <a:r>
                <a:rPr lang="ja-JP" altLang="en-US" sz="853" dirty="0">
                  <a:solidFill>
                    <a:schemeClr val="tx1"/>
                  </a:solidFill>
                  <a:latin typeface="HGPｺﾞｼｯｸM" panose="020B0600000000000000" pitchFamily="50" charset="-128"/>
                  <a:ea typeface="HGPｺﾞｼｯｸM" panose="020B0600000000000000" pitchFamily="50" charset="-128"/>
                </a:rPr>
                <a:t>エコ次郎</a:t>
              </a:r>
              <a:endParaRPr lang="en-US" altLang="ja-JP" sz="853" dirty="0">
                <a:solidFill>
                  <a:schemeClr val="tx1"/>
                </a:solidFill>
                <a:latin typeface="HGPｺﾞｼｯｸM" panose="020B0600000000000000" pitchFamily="50" charset="-128"/>
                <a:ea typeface="HGPｺﾞｼｯｸM" panose="020B0600000000000000" pitchFamily="50" charset="-128"/>
              </a:endParaRPr>
            </a:p>
          </p:txBody>
        </p:sp>
      </p:grpSp>
      <p:sp>
        <p:nvSpPr>
          <p:cNvPr id="17" name="正方形/長方形 16"/>
          <p:cNvSpPr/>
          <p:nvPr/>
        </p:nvSpPr>
        <p:spPr>
          <a:xfrm>
            <a:off x="865030" y="2860461"/>
            <a:ext cx="7656382" cy="442429"/>
          </a:xfrm>
          <a:prstGeom prst="rect">
            <a:avLst/>
          </a:prstGeom>
        </p:spPr>
        <p:txBody>
          <a:bodyPr wrap="square">
            <a:spAutoFit/>
          </a:bodyPr>
          <a:lstStyle/>
          <a:p>
            <a:pPr marL="278606" indent="-278606">
              <a:buFont typeface="Wingdings" panose="05000000000000000000" pitchFamily="2" charset="2"/>
              <a:buChar char="u"/>
            </a:pPr>
            <a:r>
              <a:rPr lang="ja-JP" altLang="en-US" sz="2275" b="1" dirty="0">
                <a:ea typeface="ＭＳ ゴシック" panose="020B0609070205080204" pitchFamily="49" charset="-128"/>
                <a:cs typeface="Times New Roman" panose="02020603050405020304" pitchFamily="18" charset="0"/>
              </a:rPr>
              <a:t>中長期的な視点に立った人材育成による</a:t>
            </a:r>
            <a:r>
              <a:rPr lang="ja-JP" altLang="ja-JP" sz="2275" b="1" dirty="0">
                <a:ea typeface="ＭＳ ゴシック" panose="020B0609070205080204" pitchFamily="49" charset="-128"/>
                <a:cs typeface="Times New Roman" panose="02020603050405020304" pitchFamily="18" charset="0"/>
              </a:rPr>
              <a:t>技術</a:t>
            </a:r>
            <a:r>
              <a:rPr lang="ja-JP" altLang="en-US" sz="2275" b="1" dirty="0">
                <a:ea typeface="ＭＳ ゴシック" panose="020B0609070205080204" pitchFamily="49" charset="-128"/>
                <a:cs typeface="Times New Roman" panose="02020603050405020304" pitchFamily="18" charset="0"/>
              </a:rPr>
              <a:t>力の向上</a:t>
            </a:r>
            <a:endParaRPr lang="en-US" altLang="ja-JP" sz="2275" b="1" dirty="0">
              <a:ea typeface="ＭＳ ゴシック" panose="020B0609070205080204" pitchFamily="49" charset="-128"/>
              <a:cs typeface="Times New Roman" panose="02020603050405020304" pitchFamily="18" charset="0"/>
            </a:endParaRPr>
          </a:p>
        </p:txBody>
      </p:sp>
      <p:sp>
        <p:nvSpPr>
          <p:cNvPr id="18" name="下矢印 17"/>
          <p:cNvSpPr/>
          <p:nvPr/>
        </p:nvSpPr>
        <p:spPr>
          <a:xfrm>
            <a:off x="3217016" y="3665689"/>
            <a:ext cx="2837250" cy="292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9" name="正方形/長方形 18"/>
          <p:cNvSpPr/>
          <p:nvPr/>
        </p:nvSpPr>
        <p:spPr>
          <a:xfrm>
            <a:off x="865031" y="3210907"/>
            <a:ext cx="7437344" cy="442429"/>
          </a:xfrm>
          <a:prstGeom prst="rect">
            <a:avLst/>
          </a:prstGeom>
        </p:spPr>
        <p:txBody>
          <a:bodyPr wrap="square">
            <a:spAutoFit/>
          </a:bodyPr>
          <a:lstStyle/>
          <a:p>
            <a:pPr marL="278606" indent="-278606">
              <a:buFont typeface="Wingdings" panose="05000000000000000000" pitchFamily="2" charset="2"/>
              <a:buChar char="u"/>
            </a:pPr>
            <a:r>
              <a:rPr lang="ja-JP" altLang="en-US" sz="2275" b="1" dirty="0">
                <a:ea typeface="ＭＳ ゴシック" panose="020B0609070205080204" pitchFamily="49" charset="-128"/>
                <a:cs typeface="Times New Roman" panose="02020603050405020304" pitchFamily="18" charset="0"/>
              </a:rPr>
              <a:t>民間事業者との連携による技術開発の促進</a:t>
            </a:r>
            <a:endParaRPr lang="ja-JP" altLang="en-US" sz="2275" dirty="0"/>
          </a:p>
        </p:txBody>
      </p:sp>
      <p:sp>
        <p:nvSpPr>
          <p:cNvPr id="20"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契約期間と目指す</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効果②</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3" name="角丸四角形 22"/>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１</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64744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1643" y="1120982"/>
            <a:ext cx="4824289" cy="10770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1643" y="2281704"/>
            <a:ext cx="4824289" cy="10770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29710" y="2281704"/>
            <a:ext cx="4824289" cy="10770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18955" y="1121141"/>
            <a:ext cx="4824289" cy="10770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7625149" y="6511514"/>
            <a:ext cx="2228850" cy="365125"/>
          </a:xfrm>
        </p:spPr>
        <p:txBody>
          <a:bodyPr/>
          <a:lstStyle/>
          <a:p>
            <a:fld id="{36EC18DB-A5DF-4E0E-B815-FCD04A2C4B2C}" type="slidenum">
              <a:rPr kumimoji="1" lang="ja-JP" altLang="en-US" smtClean="0"/>
              <a:t>7</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213279278"/>
              </p:ext>
            </p:extLst>
          </p:nvPr>
        </p:nvGraphicFramePr>
        <p:xfrm>
          <a:off x="111450" y="3889688"/>
          <a:ext cx="9731794" cy="2226032"/>
        </p:xfrm>
        <a:graphic>
          <a:graphicData uri="http://schemas.openxmlformats.org/drawingml/2006/table">
            <a:tbl>
              <a:tblPr firstRow="1" bandRow="1">
                <a:tableStyleId>{5940675A-B579-460E-94D1-54222C63F5DA}</a:tableStyleId>
              </a:tblPr>
              <a:tblGrid>
                <a:gridCol w="1135167">
                  <a:extLst>
                    <a:ext uri="{9D8B030D-6E8A-4147-A177-3AD203B41FA5}">
                      <a16:colId xmlns:a16="http://schemas.microsoft.com/office/drawing/2014/main" val="3741062982"/>
                    </a:ext>
                  </a:extLst>
                </a:gridCol>
                <a:gridCol w="2087133">
                  <a:extLst>
                    <a:ext uri="{9D8B030D-6E8A-4147-A177-3AD203B41FA5}">
                      <a16:colId xmlns:a16="http://schemas.microsoft.com/office/drawing/2014/main" val="3657842705"/>
                    </a:ext>
                  </a:extLst>
                </a:gridCol>
                <a:gridCol w="6509494">
                  <a:extLst>
                    <a:ext uri="{9D8B030D-6E8A-4147-A177-3AD203B41FA5}">
                      <a16:colId xmlns:a16="http://schemas.microsoft.com/office/drawing/2014/main" val="576581708"/>
                    </a:ext>
                  </a:extLst>
                </a:gridCol>
              </a:tblGrid>
              <a:tr h="605222">
                <a:tc>
                  <a:txBody>
                    <a:bodyPr/>
                    <a:lstStyle/>
                    <a:p>
                      <a:pPr algn="ctr">
                        <a:lnSpc>
                          <a:spcPts val="2400"/>
                        </a:lnSpc>
                      </a:pPr>
                      <a:r>
                        <a:rPr kumimoji="1" lang="en-US" altLang="ja-JP" sz="1200" dirty="0" smtClean="0"/>
                        <a:t>PDCA</a:t>
                      </a:r>
                      <a:r>
                        <a:rPr kumimoji="1" lang="ja-JP" altLang="en-US" sz="1200" dirty="0" smtClean="0"/>
                        <a:t>の実施頻度</a:t>
                      </a:r>
                      <a:endParaRPr kumimoji="1" lang="en-US" altLang="ja-JP" sz="1200" dirty="0" smtClean="0"/>
                    </a:p>
                  </a:txBody>
                  <a:tcPr anchor="ctr">
                    <a:solidFill>
                      <a:schemeClr val="accent1">
                        <a:lumMod val="40000"/>
                        <a:lumOff val="60000"/>
                      </a:schemeClr>
                    </a:solidFill>
                  </a:tcPr>
                </a:tc>
                <a:tc>
                  <a:txBody>
                    <a:bodyPr/>
                    <a:lstStyle/>
                    <a:p>
                      <a:pPr algn="ctr">
                        <a:lnSpc>
                          <a:spcPts val="2400"/>
                        </a:lnSpc>
                      </a:pPr>
                      <a:r>
                        <a:rPr kumimoji="1" lang="ja-JP" altLang="en-US" sz="1400" dirty="0" smtClean="0"/>
                        <a:t>目的</a:t>
                      </a:r>
                      <a:endParaRPr kumimoji="1" lang="en-US" altLang="ja-JP" sz="1400" dirty="0" smtClean="0"/>
                    </a:p>
                  </a:txBody>
                  <a:tcPr anchor="ctr">
                    <a:solidFill>
                      <a:schemeClr val="accent1">
                        <a:lumMod val="40000"/>
                        <a:lumOff val="60000"/>
                      </a:schemeClr>
                    </a:solidFill>
                  </a:tcPr>
                </a:tc>
                <a:tc>
                  <a:txBody>
                    <a:bodyPr/>
                    <a:lstStyle/>
                    <a:p>
                      <a:pPr algn="ctr">
                        <a:lnSpc>
                          <a:spcPts val="2400"/>
                        </a:lnSpc>
                      </a:pPr>
                      <a:r>
                        <a:rPr kumimoji="1" lang="ja-JP" altLang="en-US" sz="1400" dirty="0" smtClean="0"/>
                        <a:t>頂きたい意見</a:t>
                      </a:r>
                      <a:endParaRPr kumimoji="1" lang="en-US" altLang="ja-JP" sz="1400" dirty="0" smtClean="0"/>
                    </a:p>
                  </a:txBody>
                  <a:tcPr anchor="ctr">
                    <a:solidFill>
                      <a:schemeClr val="accent1">
                        <a:lumMod val="40000"/>
                        <a:lumOff val="60000"/>
                      </a:schemeClr>
                    </a:solidFill>
                  </a:tcPr>
                </a:tc>
                <a:extLst>
                  <a:ext uri="{0D108BD9-81ED-4DB2-BD59-A6C34878D82A}">
                    <a16:rowId xmlns:a16="http://schemas.microsoft.com/office/drawing/2014/main" val="1487391756"/>
                  </a:ext>
                </a:extLst>
              </a:tr>
              <a:tr h="724778">
                <a:tc>
                  <a:txBody>
                    <a:bodyPr/>
                    <a:lstStyle/>
                    <a:p>
                      <a:pPr algn="ctr">
                        <a:lnSpc>
                          <a:spcPts val="2400"/>
                        </a:lnSpc>
                      </a:pPr>
                      <a:r>
                        <a:rPr kumimoji="1" lang="ja-JP" altLang="en-US" sz="1600" dirty="0" smtClean="0"/>
                        <a:t>毎年</a:t>
                      </a:r>
                      <a:endParaRPr kumimoji="1" lang="ja-JP" altLang="en-US" sz="1600" dirty="0"/>
                    </a:p>
                  </a:txBody>
                  <a:tcPr anchor="ctr"/>
                </a:tc>
                <a:tc>
                  <a:txBody>
                    <a:bodyPr/>
                    <a:lstStyle/>
                    <a:p>
                      <a:pPr>
                        <a:lnSpc>
                          <a:spcPts val="2400"/>
                        </a:lnSpc>
                        <a:spcBef>
                          <a:spcPts val="600"/>
                        </a:spcBef>
                      </a:pPr>
                      <a:r>
                        <a:rPr kumimoji="1" lang="ja-JP" altLang="en-US" sz="1200" dirty="0" smtClean="0"/>
                        <a:t>・業務改善による</a:t>
                      </a:r>
                      <a:r>
                        <a:rPr kumimoji="1" lang="ja-JP" altLang="en-US" sz="1200" u="sng" dirty="0" smtClean="0"/>
                        <a:t>品質確保</a:t>
                      </a:r>
                      <a:endParaRPr kumimoji="1" lang="en-US" altLang="ja-JP" sz="1200" u="sng" dirty="0" smtClean="0"/>
                    </a:p>
                    <a:p>
                      <a:pPr>
                        <a:lnSpc>
                          <a:spcPts val="2400"/>
                        </a:lnSpc>
                        <a:spcBef>
                          <a:spcPts val="600"/>
                        </a:spcBef>
                      </a:pPr>
                      <a:r>
                        <a:rPr kumimoji="1" lang="ja-JP" altLang="en-US" sz="1200" dirty="0" smtClean="0"/>
                        <a:t>・コスト削減の着実な</a:t>
                      </a:r>
                      <a:r>
                        <a:rPr kumimoji="1" lang="ja-JP" altLang="en-US" sz="1200" u="sng" dirty="0" smtClean="0"/>
                        <a:t>進捗確保</a:t>
                      </a:r>
                      <a:endParaRPr kumimoji="1" lang="en-US" altLang="ja-JP" sz="1200" u="sng" dirty="0" smtClean="0"/>
                    </a:p>
                  </a:txBody>
                  <a:tcPr anchor="ctr"/>
                </a:tc>
                <a:tc>
                  <a:txBody>
                    <a:bodyPr/>
                    <a:lstStyle/>
                    <a:p>
                      <a:pPr>
                        <a:lnSpc>
                          <a:spcPts val="2400"/>
                        </a:lnSpc>
                        <a:spcBef>
                          <a:spcPts val="600"/>
                        </a:spcBef>
                      </a:pPr>
                      <a:r>
                        <a:rPr kumimoji="1" lang="ja-JP" altLang="en-US" sz="1200" dirty="0" smtClean="0"/>
                        <a:t>要求水準・評価基準に対する評価・ご意見、各基準値の適正性、確認された課題↔改善策に対する評価・ご意見、契約上の課題、維持管理業務に係る事故に対する再発防止策の有効性・問題点　等</a:t>
                      </a:r>
                      <a:endParaRPr kumimoji="1" lang="en-US" altLang="ja-JP" sz="1200" dirty="0" smtClean="0"/>
                    </a:p>
                  </a:txBody>
                  <a:tcPr anchor="ctr"/>
                </a:tc>
                <a:extLst>
                  <a:ext uri="{0D108BD9-81ED-4DB2-BD59-A6C34878D82A}">
                    <a16:rowId xmlns:a16="http://schemas.microsoft.com/office/drawing/2014/main" val="1206667863"/>
                  </a:ext>
                </a:extLst>
              </a:tr>
              <a:tr h="832714">
                <a:tc>
                  <a:txBody>
                    <a:bodyPr/>
                    <a:lstStyle/>
                    <a:p>
                      <a:pPr algn="ctr">
                        <a:lnSpc>
                          <a:spcPts val="2400"/>
                        </a:lnSpc>
                      </a:pPr>
                      <a:r>
                        <a:rPr kumimoji="1" lang="ja-JP" altLang="en-US" sz="1600" dirty="0" smtClean="0"/>
                        <a:t>５年ごと</a:t>
                      </a:r>
                      <a:endParaRPr kumimoji="1" lang="ja-JP" altLang="en-US" sz="1600" dirty="0"/>
                    </a:p>
                  </a:txBody>
                  <a:tcPr anchor="ctr"/>
                </a:tc>
                <a:tc>
                  <a:txBody>
                    <a:bodyPr/>
                    <a:lstStyle/>
                    <a:p>
                      <a:pPr>
                        <a:lnSpc>
                          <a:spcPts val="2400"/>
                        </a:lnSpc>
                      </a:pPr>
                      <a:r>
                        <a:rPr kumimoji="1" lang="ja-JP" altLang="en-US" sz="1200" dirty="0" smtClean="0"/>
                        <a:t>・時代の流れに対応した</a:t>
                      </a:r>
                      <a:r>
                        <a:rPr kumimoji="1" lang="ja-JP" altLang="en-US" sz="1200" u="sng" dirty="0" smtClean="0"/>
                        <a:t>契約内容の確保</a:t>
                      </a:r>
                      <a:endParaRPr kumimoji="1" lang="en-US" altLang="ja-JP" sz="1200" u="sng" dirty="0" smtClean="0"/>
                    </a:p>
                  </a:txBody>
                  <a:tcPr anchor="ctr"/>
                </a:tc>
                <a:tc>
                  <a:txBody>
                    <a:bodyPr/>
                    <a:lstStyle/>
                    <a:p>
                      <a:pPr>
                        <a:lnSpc>
                          <a:spcPts val="2400"/>
                        </a:lnSpc>
                      </a:pPr>
                      <a:r>
                        <a:rPr kumimoji="1" lang="ja-JP" altLang="en-US" sz="1200" dirty="0" smtClean="0"/>
                        <a:t>契約見直しの必要性に関する確認、社会情勢等を鑑みた業務体制・履行状況に対する課題、確認された課題↔改善策に対する評価・ご意見</a:t>
                      </a:r>
                      <a:endParaRPr kumimoji="1" lang="en-US" altLang="ja-JP" sz="1200" dirty="0" smtClean="0"/>
                    </a:p>
                  </a:txBody>
                  <a:tcPr anchor="ctr"/>
                </a:tc>
                <a:extLst>
                  <a:ext uri="{0D108BD9-81ED-4DB2-BD59-A6C34878D82A}">
                    <a16:rowId xmlns:a16="http://schemas.microsoft.com/office/drawing/2014/main" val="666198790"/>
                  </a:ext>
                </a:extLst>
              </a:tr>
            </a:tbl>
          </a:graphicData>
        </a:graphic>
      </p:graphicFrame>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3650717" y="-1046737"/>
            <a:ext cx="9894750" cy="476209"/>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2000" dirty="0" smtClean="0">
                <a:solidFill>
                  <a:schemeClr val="bg1"/>
                </a:solidFill>
                <a:latin typeface="HGP創英角ｺﾞｼｯｸUB" panose="020B0900000000000000" pitchFamily="50" charset="-128"/>
                <a:ea typeface="HGP創英角ｺﾞｼｯｸUB" panose="020B0900000000000000" pitchFamily="50" charset="-128"/>
              </a:rPr>
              <a:t>PDCA</a:t>
            </a: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の基本的な考え方</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２</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包括委託における</a:t>
            </a:r>
            <a:r>
              <a:rPr lang="en-US" altLang="ja-JP" sz="2275" dirty="0" smtClean="0">
                <a:solidFill>
                  <a:schemeClr val="tx1"/>
                </a:solidFill>
                <a:latin typeface="HGPｺﾞｼｯｸE" panose="020B0900000000000000" pitchFamily="50" charset="-128"/>
                <a:ea typeface="HGPｺﾞｼｯｸE" panose="020B0900000000000000" pitchFamily="50" charset="-128"/>
              </a:rPr>
              <a:t>PDCA</a:t>
            </a:r>
            <a:r>
              <a:rPr lang="ja-JP" altLang="en-US" sz="2275" dirty="0" smtClean="0">
                <a:solidFill>
                  <a:schemeClr val="tx1"/>
                </a:solidFill>
                <a:latin typeface="HGPｺﾞｼｯｸE" panose="020B0900000000000000" pitchFamily="50" charset="-128"/>
                <a:ea typeface="HGPｺﾞｼｯｸE" panose="020B0900000000000000" pitchFamily="50" charset="-128"/>
              </a:rPr>
              <a:t>サイクル</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円 3"/>
          <p:cNvSpPr/>
          <p:nvPr/>
        </p:nvSpPr>
        <p:spPr>
          <a:xfrm>
            <a:off x="3921384" y="1214894"/>
            <a:ext cx="1982198" cy="1982198"/>
          </a:xfrm>
          <a:prstGeom prst="pie">
            <a:avLst>
              <a:gd name="adj1" fmla="val 10782415"/>
              <a:gd name="adj2" fmla="val 1620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円 8"/>
          <p:cNvSpPr/>
          <p:nvPr/>
        </p:nvSpPr>
        <p:spPr>
          <a:xfrm rot="5400000">
            <a:off x="4035280" y="1205184"/>
            <a:ext cx="1982198" cy="1982198"/>
          </a:xfrm>
          <a:prstGeom prst="pie">
            <a:avLst>
              <a:gd name="adj1" fmla="val 10782415"/>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 9"/>
          <p:cNvSpPr/>
          <p:nvPr/>
        </p:nvSpPr>
        <p:spPr>
          <a:xfrm rot="10800000">
            <a:off x="4043447" y="1292759"/>
            <a:ext cx="1982198" cy="1982198"/>
          </a:xfrm>
          <a:prstGeom prst="pie">
            <a:avLst>
              <a:gd name="adj1" fmla="val 10782415"/>
              <a:gd name="adj2" fmla="val 162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円 10"/>
          <p:cNvSpPr/>
          <p:nvPr/>
        </p:nvSpPr>
        <p:spPr>
          <a:xfrm rot="16200000">
            <a:off x="3910735" y="1297571"/>
            <a:ext cx="1982198" cy="1982198"/>
          </a:xfrm>
          <a:prstGeom prst="pie">
            <a:avLst>
              <a:gd name="adj1" fmla="val 10782415"/>
              <a:gd name="adj2" fmla="val 1620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5167363" y="2253859"/>
            <a:ext cx="1406083" cy="923330"/>
          </a:xfrm>
          <a:prstGeom prst="rect">
            <a:avLst/>
          </a:prstGeom>
          <a:noFill/>
        </p:spPr>
        <p:txBody>
          <a:bodyPr wrap="square" rtlCol="0">
            <a:spAutoFit/>
          </a:bodyPr>
          <a:lstStyle/>
          <a:p>
            <a:pPr algn="ctr"/>
            <a:r>
              <a:rPr kumimoji="1" lang="en-US" altLang="ja-JP" sz="5400" b="1" dirty="0" smtClean="0">
                <a:solidFill>
                  <a:schemeClr val="bg1">
                    <a:lumMod val="50000"/>
                  </a:schemeClr>
                </a:solidFill>
                <a:effectLst>
                  <a:outerShdw blurRad="38100" dist="38100" dir="2700000" algn="tl">
                    <a:srgbClr val="000000">
                      <a:alpha val="43137"/>
                    </a:srgbClr>
                  </a:outerShdw>
                </a:effectLst>
              </a:rPr>
              <a:t>D</a:t>
            </a:r>
            <a:r>
              <a:rPr kumimoji="1" lang="en-US" altLang="ja-JP" sz="5400" dirty="0" smtClean="0">
                <a:solidFill>
                  <a:schemeClr val="bg1">
                    <a:lumMod val="50000"/>
                  </a:schemeClr>
                </a:solidFill>
              </a:rPr>
              <a:t>o</a:t>
            </a:r>
            <a:endParaRPr kumimoji="1" lang="ja-JP" altLang="en-US" sz="5400" dirty="0">
              <a:solidFill>
                <a:schemeClr val="bg1">
                  <a:lumMod val="50000"/>
                </a:schemeClr>
              </a:solidFill>
            </a:endParaRPr>
          </a:p>
        </p:txBody>
      </p:sp>
      <p:sp>
        <p:nvSpPr>
          <p:cNvPr id="18" name="テキスト ボックス 17"/>
          <p:cNvSpPr txBox="1"/>
          <p:nvPr/>
        </p:nvSpPr>
        <p:spPr>
          <a:xfrm>
            <a:off x="1962865" y="2218661"/>
            <a:ext cx="3689246" cy="923330"/>
          </a:xfrm>
          <a:prstGeom prst="rect">
            <a:avLst/>
          </a:prstGeom>
          <a:noFill/>
        </p:spPr>
        <p:txBody>
          <a:bodyPr wrap="square" rtlCol="0">
            <a:spAutoFit/>
          </a:bodyPr>
          <a:lstStyle/>
          <a:p>
            <a:pPr algn="ctr"/>
            <a:r>
              <a:rPr kumimoji="1" lang="en-US" altLang="ja-JP" sz="5400" b="1" dirty="0" smtClean="0">
                <a:solidFill>
                  <a:schemeClr val="bg1">
                    <a:lumMod val="50000"/>
                  </a:schemeClr>
                </a:solidFill>
                <a:effectLst>
                  <a:outerShdw blurRad="38100" dist="38100" dir="2700000" algn="tl">
                    <a:srgbClr val="000000">
                      <a:alpha val="43137"/>
                    </a:srgbClr>
                  </a:outerShdw>
                </a:effectLst>
              </a:rPr>
              <a:t>C</a:t>
            </a:r>
            <a:r>
              <a:rPr kumimoji="1" lang="en-US" altLang="ja-JP" sz="5400" dirty="0" smtClean="0">
                <a:solidFill>
                  <a:schemeClr val="bg1">
                    <a:lumMod val="50000"/>
                  </a:schemeClr>
                </a:solidFill>
              </a:rPr>
              <a:t>heck</a:t>
            </a:r>
            <a:endParaRPr kumimoji="1" lang="ja-JP" altLang="en-US" sz="5400" dirty="0">
              <a:solidFill>
                <a:schemeClr val="bg1">
                  <a:lumMod val="50000"/>
                </a:schemeClr>
              </a:solidFill>
            </a:endParaRPr>
          </a:p>
        </p:txBody>
      </p:sp>
      <p:sp>
        <p:nvSpPr>
          <p:cNvPr id="19" name="テキスト ボックス 18"/>
          <p:cNvSpPr txBox="1"/>
          <p:nvPr/>
        </p:nvSpPr>
        <p:spPr>
          <a:xfrm>
            <a:off x="1158554" y="1223881"/>
            <a:ext cx="5270464"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A</a:t>
            </a:r>
            <a:r>
              <a:rPr kumimoji="1" lang="en-US" altLang="ja-JP" sz="5400" dirty="0">
                <a:solidFill>
                  <a:schemeClr val="bg1">
                    <a:lumMod val="50000"/>
                  </a:schemeClr>
                </a:solidFill>
              </a:rPr>
              <a:t>ction</a:t>
            </a:r>
            <a:endParaRPr kumimoji="1" lang="ja-JP" altLang="en-US" sz="5400" dirty="0">
              <a:solidFill>
                <a:schemeClr val="bg1">
                  <a:lumMod val="50000"/>
                </a:schemeClr>
              </a:solidFill>
            </a:endParaRPr>
          </a:p>
        </p:txBody>
      </p:sp>
      <p:sp>
        <p:nvSpPr>
          <p:cNvPr id="20" name="テキスト ボックス 19"/>
          <p:cNvSpPr txBox="1"/>
          <p:nvPr/>
        </p:nvSpPr>
        <p:spPr>
          <a:xfrm>
            <a:off x="6461264" y="1075353"/>
            <a:ext cx="3257435" cy="1138773"/>
          </a:xfrm>
          <a:prstGeom prst="rect">
            <a:avLst/>
          </a:prstGeom>
          <a:noFill/>
        </p:spPr>
        <p:txBody>
          <a:bodyPr wrap="square" rtlCol="0">
            <a:spAutoFit/>
          </a:bodyPr>
          <a:lstStyle/>
          <a:p>
            <a:pPr marL="85725" indent="-85725"/>
            <a:r>
              <a:rPr kumimoji="1" lang="ja-JP" altLang="en-US" sz="1700" dirty="0" smtClean="0">
                <a:solidFill>
                  <a:schemeClr val="accent4">
                    <a:lumMod val="75000"/>
                  </a:schemeClr>
                </a:solidFill>
              </a:rPr>
              <a:t>●</a:t>
            </a:r>
            <a:r>
              <a:rPr kumimoji="1" lang="ja-JP" altLang="en-US" sz="1700" dirty="0" smtClean="0"/>
              <a:t>包括委託契約に基づく、業務計</a:t>
            </a:r>
            <a:endParaRPr kumimoji="1" lang="en-US" altLang="ja-JP" sz="1700" dirty="0" smtClean="0"/>
          </a:p>
          <a:p>
            <a:pPr marL="85725" indent="-85725"/>
            <a:r>
              <a:rPr kumimoji="1" lang="ja-JP" altLang="en-US" sz="1700" dirty="0"/>
              <a:t>　</a:t>
            </a:r>
            <a:r>
              <a:rPr kumimoji="1" lang="ja-JP" altLang="en-US" sz="1700" dirty="0" smtClean="0"/>
              <a:t>画書の作成</a:t>
            </a:r>
            <a:endParaRPr kumimoji="1" lang="en-US" altLang="ja-JP" sz="1700" dirty="0" smtClean="0"/>
          </a:p>
          <a:p>
            <a:pPr marL="85725" indent="-85725"/>
            <a:r>
              <a:rPr kumimoji="1" lang="ja-JP" altLang="en-US" sz="1700" dirty="0">
                <a:solidFill>
                  <a:schemeClr val="accent4">
                    <a:lumMod val="75000"/>
                  </a:schemeClr>
                </a:solidFill>
              </a:rPr>
              <a:t>●</a:t>
            </a:r>
            <a:r>
              <a:rPr kumimoji="1" lang="ja-JP" altLang="en-US" sz="1700" dirty="0" smtClean="0"/>
              <a:t>要求水準・評価基準値の遵守を目指した、取り組み内容の整理</a:t>
            </a:r>
            <a:endParaRPr kumimoji="1" lang="ja-JP" altLang="en-US" sz="1700" dirty="0"/>
          </a:p>
        </p:txBody>
      </p:sp>
      <p:sp>
        <p:nvSpPr>
          <p:cNvPr id="22" name="テキスト ボックス 21"/>
          <p:cNvSpPr txBox="1"/>
          <p:nvPr/>
        </p:nvSpPr>
        <p:spPr>
          <a:xfrm>
            <a:off x="6546793" y="2480967"/>
            <a:ext cx="3257435" cy="615553"/>
          </a:xfrm>
          <a:prstGeom prst="rect">
            <a:avLst/>
          </a:prstGeom>
          <a:noFill/>
        </p:spPr>
        <p:txBody>
          <a:bodyPr wrap="square" rtlCol="0">
            <a:spAutoFit/>
          </a:bodyPr>
          <a:lstStyle/>
          <a:p>
            <a:pPr marL="85725" indent="-85725"/>
            <a:r>
              <a:rPr kumimoji="1" lang="ja-JP" altLang="en-US" sz="1700" dirty="0" smtClean="0">
                <a:solidFill>
                  <a:schemeClr val="accent2">
                    <a:lumMod val="75000"/>
                  </a:schemeClr>
                </a:solidFill>
              </a:rPr>
              <a:t>●</a:t>
            </a:r>
            <a:r>
              <a:rPr kumimoji="1" lang="ja-JP" altLang="en-US" sz="1700" dirty="0" smtClean="0"/>
              <a:t>業務計画書に基づく業務の実施</a:t>
            </a:r>
            <a:endParaRPr kumimoji="1" lang="en-US" altLang="ja-JP" sz="1700" dirty="0" smtClean="0"/>
          </a:p>
          <a:p>
            <a:pPr marL="85725" indent="-85725"/>
            <a:r>
              <a:rPr kumimoji="1" lang="ja-JP" altLang="en-US" sz="1700" dirty="0" smtClean="0">
                <a:solidFill>
                  <a:schemeClr val="accent2">
                    <a:lumMod val="75000"/>
                  </a:schemeClr>
                </a:solidFill>
              </a:rPr>
              <a:t>●</a:t>
            </a:r>
            <a:r>
              <a:rPr kumimoji="1" lang="ja-JP" altLang="en-US" sz="1700" dirty="0" smtClean="0"/>
              <a:t>業務実績の記録</a:t>
            </a:r>
            <a:endParaRPr kumimoji="1" lang="en-US" altLang="ja-JP" sz="1700" dirty="0" smtClean="0"/>
          </a:p>
        </p:txBody>
      </p:sp>
      <p:sp>
        <p:nvSpPr>
          <p:cNvPr id="23" name="テキスト ボックス 22"/>
          <p:cNvSpPr txBox="1"/>
          <p:nvPr/>
        </p:nvSpPr>
        <p:spPr>
          <a:xfrm>
            <a:off x="18697" y="2419369"/>
            <a:ext cx="3257435" cy="830997"/>
          </a:xfrm>
          <a:prstGeom prst="rect">
            <a:avLst/>
          </a:prstGeom>
          <a:noFill/>
        </p:spPr>
        <p:txBody>
          <a:bodyPr wrap="square" rtlCol="0">
            <a:spAutoFit/>
          </a:bodyPr>
          <a:lstStyle/>
          <a:p>
            <a:pPr marL="85725" indent="-85725"/>
            <a:r>
              <a:rPr kumimoji="1" lang="ja-JP" altLang="en-US" sz="1600" dirty="0" smtClean="0">
                <a:solidFill>
                  <a:schemeClr val="accent1">
                    <a:lumMod val="75000"/>
                  </a:schemeClr>
                </a:solidFill>
              </a:rPr>
              <a:t>●</a:t>
            </a:r>
            <a:r>
              <a:rPr kumimoji="1" lang="ja-JP" altLang="en-US" sz="1600" dirty="0" smtClean="0"/>
              <a:t>セルフモニタリング、発注者実施</a:t>
            </a:r>
            <a:endParaRPr kumimoji="1" lang="en-US" altLang="ja-JP" sz="1600" dirty="0" smtClean="0"/>
          </a:p>
          <a:p>
            <a:pPr marL="85725" indent="-85725"/>
            <a:r>
              <a:rPr kumimoji="1" lang="ja-JP" altLang="en-US" sz="1600" dirty="0"/>
              <a:t>　</a:t>
            </a:r>
            <a:r>
              <a:rPr kumimoji="1" lang="ja-JP" altLang="en-US" sz="1600" dirty="0" smtClean="0"/>
              <a:t>モニタリングによる履行状況確認</a:t>
            </a:r>
            <a:endParaRPr kumimoji="1" lang="en-US" altLang="ja-JP" sz="1600" dirty="0" smtClean="0"/>
          </a:p>
          <a:p>
            <a:pPr marL="85725" indent="-85725"/>
            <a:r>
              <a:rPr kumimoji="1" lang="ja-JP" altLang="en-US" sz="1600" dirty="0" smtClean="0">
                <a:solidFill>
                  <a:schemeClr val="accent1">
                    <a:lumMod val="75000"/>
                  </a:schemeClr>
                </a:solidFill>
              </a:rPr>
              <a:t>●</a:t>
            </a:r>
            <a:r>
              <a:rPr kumimoji="1" lang="ja-JP" altLang="en-US" sz="1600" dirty="0" smtClean="0"/>
              <a:t>改善点抽出</a:t>
            </a:r>
            <a:endParaRPr kumimoji="1" lang="ja-JP" altLang="en-US" sz="1600" dirty="0"/>
          </a:p>
        </p:txBody>
      </p:sp>
      <p:sp>
        <p:nvSpPr>
          <p:cNvPr id="24" name="テキスト ボックス 23"/>
          <p:cNvSpPr txBox="1"/>
          <p:nvPr/>
        </p:nvSpPr>
        <p:spPr>
          <a:xfrm>
            <a:off x="0" y="1287647"/>
            <a:ext cx="4281768" cy="877163"/>
          </a:xfrm>
          <a:prstGeom prst="rect">
            <a:avLst/>
          </a:prstGeom>
          <a:noFill/>
        </p:spPr>
        <p:txBody>
          <a:bodyPr wrap="square" rtlCol="0">
            <a:spAutoFit/>
          </a:bodyPr>
          <a:lstStyle/>
          <a:p>
            <a:pPr marL="85725" indent="-85725"/>
            <a:r>
              <a:rPr kumimoji="1" lang="ja-JP" altLang="en-US" sz="1700" dirty="0" smtClean="0">
                <a:solidFill>
                  <a:schemeClr val="accent6">
                    <a:lumMod val="75000"/>
                  </a:schemeClr>
                </a:solidFill>
              </a:rPr>
              <a:t>●</a:t>
            </a:r>
            <a:r>
              <a:rPr kumimoji="1" lang="ja-JP" altLang="en-US" sz="1700" dirty="0" smtClean="0"/>
              <a:t>業務計画書の改善等による</a:t>
            </a:r>
            <a:endParaRPr kumimoji="1" lang="en-US" altLang="ja-JP" sz="1700" dirty="0" smtClean="0"/>
          </a:p>
          <a:p>
            <a:pPr marL="85725" indent="-85725"/>
            <a:r>
              <a:rPr kumimoji="1" lang="ja-JP" altLang="en-US" sz="1700" dirty="0"/>
              <a:t>　</a:t>
            </a:r>
            <a:r>
              <a:rPr kumimoji="1" lang="ja-JP" altLang="en-US" sz="1700" dirty="0" smtClean="0"/>
              <a:t>　業務改善</a:t>
            </a:r>
            <a:endParaRPr kumimoji="1" lang="en-US" altLang="ja-JP" sz="1700" dirty="0" smtClean="0"/>
          </a:p>
          <a:p>
            <a:pPr marL="85725" indent="-85725"/>
            <a:endParaRPr kumimoji="1" lang="ja-JP" altLang="en-US" sz="1700" dirty="0"/>
          </a:p>
        </p:txBody>
      </p:sp>
      <p:sp>
        <p:nvSpPr>
          <p:cNvPr id="16" name="テキスト ボックス 15"/>
          <p:cNvSpPr txBox="1"/>
          <p:nvPr/>
        </p:nvSpPr>
        <p:spPr>
          <a:xfrm>
            <a:off x="4877841" y="1223672"/>
            <a:ext cx="1849278" cy="923330"/>
          </a:xfrm>
          <a:prstGeom prst="rect">
            <a:avLst/>
          </a:prstGeom>
          <a:noFill/>
        </p:spPr>
        <p:txBody>
          <a:bodyPr wrap="square" rtlCol="0">
            <a:spAutoFit/>
          </a:bodyPr>
          <a:lstStyle/>
          <a:p>
            <a:pPr algn="ctr"/>
            <a:r>
              <a:rPr kumimoji="1" lang="en-US" altLang="ja-JP" sz="5400" b="1" dirty="0" smtClean="0">
                <a:solidFill>
                  <a:schemeClr val="bg1">
                    <a:lumMod val="50000"/>
                  </a:schemeClr>
                </a:solidFill>
                <a:effectLst>
                  <a:outerShdw blurRad="38100" dist="38100" dir="2700000" algn="tl">
                    <a:srgbClr val="000000">
                      <a:alpha val="43137"/>
                    </a:srgbClr>
                  </a:outerShdw>
                </a:effectLst>
              </a:rPr>
              <a:t>P</a:t>
            </a:r>
            <a:r>
              <a:rPr kumimoji="1" lang="en-US" altLang="ja-JP" sz="5400" dirty="0" smtClean="0">
                <a:solidFill>
                  <a:schemeClr val="bg1">
                    <a:lumMod val="50000"/>
                  </a:schemeClr>
                </a:solidFill>
              </a:rPr>
              <a:t>lan</a:t>
            </a:r>
            <a:endParaRPr kumimoji="1" lang="ja-JP" altLang="en-US" sz="5400" dirty="0">
              <a:solidFill>
                <a:schemeClr val="bg1">
                  <a:lumMod val="50000"/>
                </a:schemeClr>
              </a:solidFill>
            </a:endParaRPr>
          </a:p>
        </p:txBody>
      </p:sp>
      <p:sp>
        <p:nvSpPr>
          <p:cNvPr id="25" name="右矢印 24"/>
          <p:cNvSpPr/>
          <p:nvPr/>
        </p:nvSpPr>
        <p:spPr>
          <a:xfrm>
            <a:off x="4877841" y="1599460"/>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5400000">
            <a:off x="5459035" y="20305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0800000">
            <a:off x="4865340" y="26382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6200000">
            <a:off x="4339347" y="2047212"/>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p:cNvSpPr txBox="1">
            <a:spLocks/>
          </p:cNvSpPr>
          <p:nvPr/>
        </p:nvSpPr>
        <p:spPr>
          <a:xfrm>
            <a:off x="0" y="64483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b="1" dirty="0" smtClean="0">
                <a:solidFill>
                  <a:schemeClr val="bg1"/>
                </a:solidFill>
                <a:latin typeface="ＭＳ ゴシック" panose="020B0609070205080204" pitchFamily="49" charset="-128"/>
                <a:ea typeface="ＭＳ ゴシック" panose="020B0609070205080204" pitchFamily="49" charset="-128"/>
              </a:rPr>
              <a:t>PDCA</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の基本的な考え方</a:t>
            </a:r>
            <a:endParaRPr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31" name="タイトル 1"/>
          <p:cNvSpPr txBox="1">
            <a:spLocks/>
          </p:cNvSpPr>
          <p:nvPr/>
        </p:nvSpPr>
        <p:spPr>
          <a:xfrm>
            <a:off x="18697" y="345371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有識者会議での確認事項</a:t>
            </a:r>
            <a:endParaRPr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38" name="下矢印 37"/>
          <p:cNvSpPr/>
          <p:nvPr/>
        </p:nvSpPr>
        <p:spPr>
          <a:xfrm rot="16200000">
            <a:off x="666793" y="6282696"/>
            <a:ext cx="525886" cy="457636"/>
          </a:xfrm>
          <a:prstGeom prst="downArrow">
            <a:avLst>
              <a:gd name="adj1" fmla="val 50000"/>
              <a:gd name="adj2" fmla="val 4609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03938" y="6176015"/>
            <a:ext cx="8290246" cy="646331"/>
          </a:xfrm>
          <a:prstGeom prst="rect">
            <a:avLst/>
          </a:prstGeom>
          <a:noFill/>
        </p:spPr>
        <p:txBody>
          <a:bodyPr wrap="square" rtlCol="0">
            <a:spAutoFit/>
          </a:bodyPr>
          <a:lstStyle/>
          <a:p>
            <a:r>
              <a:rPr kumimoji="1" lang="en-US" altLang="ja-JP" u="sng" dirty="0" smtClean="0"/>
              <a:t>CWO</a:t>
            </a:r>
            <a:r>
              <a:rPr kumimoji="1" lang="ja-JP" altLang="en-US" u="sng" dirty="0" smtClean="0"/>
              <a:t>の業務履行状況を踏まえた課題・改善策、検討内容や方向性について、専門的なご意見を頂き、包括委託業務全体のベースアップを図る。</a:t>
            </a:r>
            <a:endParaRPr kumimoji="1" lang="en-US" altLang="ja-JP" u="sng" dirty="0" smtClean="0"/>
          </a:p>
        </p:txBody>
      </p:sp>
    </p:spTree>
    <p:extLst>
      <p:ext uri="{BB962C8B-B14F-4D97-AF65-F5344CB8AC3E}">
        <p14:creationId xmlns:p14="http://schemas.microsoft.com/office/powerpoint/2010/main" val="1176238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622" y="664729"/>
            <a:ext cx="4614422" cy="369332"/>
          </a:xfrm>
          <a:prstGeom prst="rect">
            <a:avLst/>
          </a:prstGeom>
          <a:noFill/>
        </p:spPr>
        <p:txBody>
          <a:bodyPr wrap="square" rtlCol="0">
            <a:spAutoFit/>
          </a:bodyPr>
          <a:lstStyle/>
          <a:p>
            <a:r>
              <a:rPr kumimoji="1" lang="ja-JP" altLang="en-US" dirty="0" smtClean="0"/>
              <a:t>（１）毎年実施するＰＤＣＡの全体フロー</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311438139"/>
              </p:ext>
            </p:extLst>
          </p:nvPr>
        </p:nvGraphicFramePr>
        <p:xfrm>
          <a:off x="66671" y="1175958"/>
          <a:ext cx="9528179" cy="5535085"/>
        </p:xfrm>
        <a:graphic>
          <a:graphicData uri="http://schemas.openxmlformats.org/drawingml/2006/table">
            <a:tbl>
              <a:tblPr firstRow="1" bandRow="1">
                <a:tableStyleId>{5940675A-B579-460E-94D1-54222C63F5DA}</a:tableStyleId>
              </a:tblPr>
              <a:tblGrid>
                <a:gridCol w="841379">
                  <a:extLst>
                    <a:ext uri="{9D8B030D-6E8A-4147-A177-3AD203B41FA5}">
                      <a16:colId xmlns:a16="http://schemas.microsoft.com/office/drawing/2014/main" val="3886265129"/>
                    </a:ext>
                  </a:extLst>
                </a:gridCol>
                <a:gridCol w="332921">
                  <a:extLst>
                    <a:ext uri="{9D8B030D-6E8A-4147-A177-3AD203B41FA5}">
                      <a16:colId xmlns:a16="http://schemas.microsoft.com/office/drawing/2014/main" val="2075321230"/>
                    </a:ext>
                  </a:extLst>
                </a:gridCol>
                <a:gridCol w="8045904">
                  <a:extLst>
                    <a:ext uri="{9D8B030D-6E8A-4147-A177-3AD203B41FA5}">
                      <a16:colId xmlns:a16="http://schemas.microsoft.com/office/drawing/2014/main" val="3147277613"/>
                    </a:ext>
                  </a:extLst>
                </a:gridCol>
                <a:gridCol w="307975">
                  <a:extLst>
                    <a:ext uri="{9D8B030D-6E8A-4147-A177-3AD203B41FA5}">
                      <a16:colId xmlns:a16="http://schemas.microsoft.com/office/drawing/2014/main" val="53243225"/>
                    </a:ext>
                  </a:extLst>
                </a:gridCol>
              </a:tblGrid>
              <a:tr h="412557">
                <a:tc>
                  <a:txBody>
                    <a:bodyPr/>
                    <a:lstStyle/>
                    <a:p>
                      <a:pPr algn="ctr"/>
                      <a:endParaRPr kumimoji="1" lang="ja-JP" altLang="en-US" dirty="0"/>
                    </a:p>
                  </a:txBody>
                  <a:tcPr marL="36000" marR="36000" anchor="ctr">
                    <a:solidFill>
                      <a:schemeClr val="accent1">
                        <a:lumMod val="40000"/>
                        <a:lumOff val="60000"/>
                      </a:schemeClr>
                    </a:solidFill>
                  </a:tcPr>
                </a:tc>
                <a:tc>
                  <a:txBody>
                    <a:bodyPr/>
                    <a:lstStyle/>
                    <a:p>
                      <a:pPr algn="ctr"/>
                      <a:r>
                        <a:rPr kumimoji="1" lang="ja-JP" altLang="en-US" sz="1400" dirty="0" smtClean="0"/>
                        <a:t>前年度</a:t>
                      </a:r>
                      <a:endParaRPr kumimoji="1" lang="ja-JP" altLang="en-US" sz="1400" dirty="0"/>
                    </a:p>
                  </a:txBody>
                  <a:tcPr marL="36000" marR="36000" anchor="ctr">
                    <a:solidFill>
                      <a:schemeClr val="accent1">
                        <a:lumMod val="40000"/>
                        <a:lumOff val="60000"/>
                      </a:schemeClr>
                    </a:solidFill>
                  </a:tcPr>
                </a:tc>
                <a:tc>
                  <a:txBody>
                    <a:bodyPr/>
                    <a:lstStyle/>
                    <a:p>
                      <a:pPr algn="ctr"/>
                      <a:r>
                        <a:rPr kumimoji="1" lang="ja-JP" altLang="en-US" sz="1400" dirty="0" smtClean="0"/>
                        <a:t>当年度</a:t>
                      </a:r>
                      <a:endParaRPr kumimoji="1" lang="ja-JP" altLang="en-US" sz="1400" dirty="0"/>
                    </a:p>
                  </a:txBody>
                  <a:tcPr marL="36000" marR="36000" anchor="ctr">
                    <a:solidFill>
                      <a:schemeClr val="accent1">
                        <a:lumMod val="40000"/>
                        <a:lumOff val="60000"/>
                      </a:schemeClr>
                    </a:solidFill>
                  </a:tcPr>
                </a:tc>
                <a:tc>
                  <a:txBody>
                    <a:bodyPr/>
                    <a:lstStyle/>
                    <a:p>
                      <a:pPr algn="ctr"/>
                      <a:r>
                        <a:rPr kumimoji="1" lang="ja-JP" altLang="en-US" sz="1400" dirty="0"/>
                        <a:t>次</a:t>
                      </a:r>
                      <a:r>
                        <a:rPr kumimoji="1" lang="ja-JP" altLang="en-US" sz="1400" dirty="0" smtClean="0"/>
                        <a:t>年度</a:t>
                      </a:r>
                      <a:endParaRPr kumimoji="1" lang="en-US" altLang="ja-JP" sz="1400" dirty="0"/>
                    </a:p>
                  </a:txBody>
                  <a:tcPr marL="36000" marR="36000" anchor="ctr">
                    <a:solidFill>
                      <a:schemeClr val="accent1">
                        <a:lumMod val="40000"/>
                        <a:lumOff val="60000"/>
                      </a:schemeClr>
                    </a:solidFill>
                  </a:tcPr>
                </a:tc>
                <a:extLst>
                  <a:ext uri="{0D108BD9-81ED-4DB2-BD59-A6C34878D82A}">
                    <a16:rowId xmlns:a16="http://schemas.microsoft.com/office/drawing/2014/main" val="1343644129"/>
                  </a:ext>
                </a:extLst>
              </a:tr>
              <a:tr h="2476500">
                <a:tc>
                  <a:txBody>
                    <a:bodyPr/>
                    <a:lstStyle/>
                    <a:p>
                      <a:pPr algn="ctr"/>
                      <a:r>
                        <a:rPr kumimoji="1" lang="ja-JP" altLang="en-US" sz="1600" dirty="0"/>
                        <a:t>大阪市</a:t>
                      </a:r>
                    </a:p>
                  </a:txBody>
                  <a:tcPr marL="36000" marR="36000" anchor="ctr"/>
                </a:tc>
                <a:tc>
                  <a:txBody>
                    <a:bodyPr/>
                    <a:lstStyle/>
                    <a:p>
                      <a:pPr algn="ctr"/>
                      <a:endParaRPr kumimoji="1" lang="ja-JP" altLang="en-US" dirty="0"/>
                    </a:p>
                  </a:txBody>
                  <a:tcPr marL="36000" marR="36000" anchor="ctr"/>
                </a:tc>
                <a:tc>
                  <a:txBody>
                    <a:bodyPr/>
                    <a:lstStyle/>
                    <a:p>
                      <a:pPr algn="ctr"/>
                      <a:endParaRPr kumimoji="1" lang="ja-JP" altLang="en-US" dirty="0"/>
                    </a:p>
                  </a:txBody>
                  <a:tcPr marL="36000" marR="36000" anchor="ctr"/>
                </a:tc>
                <a:tc>
                  <a:txBody>
                    <a:bodyPr/>
                    <a:lstStyle/>
                    <a:p>
                      <a:pPr algn="ctr"/>
                      <a:endParaRPr kumimoji="1" lang="ja-JP" altLang="en-US" dirty="0"/>
                    </a:p>
                  </a:txBody>
                  <a:tcPr marL="36000" marR="36000" anchor="ctr"/>
                </a:tc>
                <a:extLst>
                  <a:ext uri="{0D108BD9-81ED-4DB2-BD59-A6C34878D82A}">
                    <a16:rowId xmlns:a16="http://schemas.microsoft.com/office/drawing/2014/main" val="2777851357"/>
                  </a:ext>
                </a:extLst>
              </a:tr>
              <a:tr h="2327065">
                <a:tc>
                  <a:txBody>
                    <a:bodyPr/>
                    <a:lstStyle/>
                    <a:p>
                      <a:pPr algn="ctr"/>
                      <a:r>
                        <a:rPr kumimoji="1" lang="ja-JP" altLang="en-US" sz="1600" dirty="0"/>
                        <a:t>ＣＷＯ</a:t>
                      </a:r>
                    </a:p>
                  </a:txBody>
                  <a:tcPr marL="36000" marR="36000" anchor="ctr"/>
                </a:tc>
                <a:tc>
                  <a:txBody>
                    <a:bodyPr/>
                    <a:lstStyle/>
                    <a:p>
                      <a:pPr algn="ctr"/>
                      <a:endParaRPr kumimoji="1" lang="ja-JP" altLang="en-US" dirty="0"/>
                    </a:p>
                  </a:txBody>
                  <a:tcPr marL="36000" marR="36000" anchor="ctr"/>
                </a:tc>
                <a:tc>
                  <a:txBody>
                    <a:bodyPr/>
                    <a:lstStyle/>
                    <a:p>
                      <a:pPr algn="ctr"/>
                      <a:endParaRPr kumimoji="1" lang="ja-JP" altLang="en-US" dirty="0"/>
                    </a:p>
                  </a:txBody>
                  <a:tcPr marL="36000" marR="36000" anchor="ctr"/>
                </a:tc>
                <a:tc>
                  <a:txBody>
                    <a:bodyPr/>
                    <a:lstStyle/>
                    <a:p>
                      <a:pPr algn="ctr"/>
                      <a:endParaRPr kumimoji="1" lang="ja-JP" altLang="en-US" dirty="0"/>
                    </a:p>
                  </a:txBody>
                  <a:tcPr marL="36000" marR="36000" anchor="ctr"/>
                </a:tc>
                <a:extLst>
                  <a:ext uri="{0D108BD9-81ED-4DB2-BD59-A6C34878D82A}">
                    <a16:rowId xmlns:a16="http://schemas.microsoft.com/office/drawing/2014/main" val="3679771197"/>
                  </a:ext>
                </a:extLst>
              </a:tr>
            </a:tbl>
          </a:graphicData>
        </a:graphic>
      </p:graphicFrame>
      <p:sp>
        <p:nvSpPr>
          <p:cNvPr id="64" name="右矢印 63"/>
          <p:cNvSpPr/>
          <p:nvPr/>
        </p:nvSpPr>
        <p:spPr>
          <a:xfrm>
            <a:off x="914401" y="6295581"/>
            <a:ext cx="8680450" cy="363303"/>
          </a:xfrm>
          <a:prstGeom prst="rightArrow">
            <a:avLst>
              <a:gd name="adj1" fmla="val 50000"/>
              <a:gd name="adj2" fmla="val 92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業務実施</a:t>
            </a:r>
          </a:p>
        </p:txBody>
      </p:sp>
      <p:sp>
        <p:nvSpPr>
          <p:cNvPr id="2" name="スライド番号プレースホルダー 1"/>
          <p:cNvSpPr>
            <a:spLocks noGrp="1"/>
          </p:cNvSpPr>
          <p:nvPr>
            <p:ph type="sldNum" sz="quarter" idx="12"/>
          </p:nvPr>
        </p:nvSpPr>
        <p:spPr>
          <a:xfrm>
            <a:off x="7648160" y="6515735"/>
            <a:ext cx="2228850" cy="365125"/>
          </a:xfrm>
        </p:spPr>
        <p:txBody>
          <a:bodyPr/>
          <a:lstStyle/>
          <a:p>
            <a:fld id="{36EC18DB-A5DF-4E0E-B815-FCD04A2C4B2C}" type="slidenum">
              <a:rPr kumimoji="1" lang="ja-JP" altLang="en-US" smtClean="0"/>
              <a:t>8</a:t>
            </a:fld>
            <a:endParaRPr kumimoji="1" lang="ja-JP" altLang="en-US" dirty="0"/>
          </a:p>
        </p:txBody>
      </p:sp>
      <p:sp>
        <p:nvSpPr>
          <p:cNvPr id="47" name="角丸四角形 46"/>
          <p:cNvSpPr/>
          <p:nvPr/>
        </p:nvSpPr>
        <p:spPr>
          <a:xfrm>
            <a:off x="2659516" y="2431619"/>
            <a:ext cx="331471" cy="1588880"/>
          </a:xfrm>
          <a:prstGeom prst="roundRect">
            <a:avLst/>
          </a:prstGeom>
        </p:spPr>
        <p:style>
          <a:lnRef idx="1">
            <a:schemeClr val="accent4"/>
          </a:lnRef>
          <a:fillRef idx="2">
            <a:schemeClr val="accent4"/>
          </a:fillRef>
          <a:effectRef idx="1">
            <a:schemeClr val="accent4"/>
          </a:effectRef>
          <a:fontRef idx="minor">
            <a:schemeClr val="dk1"/>
          </a:fontRef>
        </p:style>
        <p:txBody>
          <a:bodyPr vert="eaVert" lIns="36000" tIns="36000" rIns="36000" bIns="36000" rtlCol="0" anchor="ctr"/>
          <a:lstStyle/>
          <a:p>
            <a:pPr algn="ctr"/>
            <a:r>
              <a:rPr kumimoji="1" lang="ja-JP" altLang="en-US" sz="1400" dirty="0" smtClean="0"/>
              <a:t>第</a:t>
            </a:r>
            <a:r>
              <a:rPr kumimoji="1" lang="en-US" altLang="ja-JP" sz="1400" dirty="0" smtClean="0"/>
              <a:t>1</a:t>
            </a:r>
            <a:r>
              <a:rPr kumimoji="1" lang="ja-JP" altLang="en-US" sz="1400" dirty="0" smtClean="0"/>
              <a:t>回有識者</a:t>
            </a:r>
            <a:r>
              <a:rPr kumimoji="1" lang="ja-JP" altLang="en-US" sz="1400" dirty="0"/>
              <a:t>会議</a:t>
            </a:r>
          </a:p>
        </p:txBody>
      </p:sp>
      <p:sp>
        <p:nvSpPr>
          <p:cNvPr id="48" name="テキスト ボックス 47"/>
          <p:cNvSpPr txBox="1"/>
          <p:nvPr/>
        </p:nvSpPr>
        <p:spPr>
          <a:xfrm>
            <a:off x="2504030" y="2131640"/>
            <a:ext cx="660666" cy="297517"/>
          </a:xfrm>
          <a:prstGeom prst="rect">
            <a:avLst/>
          </a:prstGeom>
          <a:noFill/>
        </p:spPr>
        <p:txBody>
          <a:bodyPr wrap="square" rtlCol="0">
            <a:noAutofit/>
          </a:bodyPr>
          <a:lstStyle/>
          <a:p>
            <a:pPr lvl="0">
              <a:lnSpc>
                <a:spcPts val="1600"/>
              </a:lnSpc>
            </a:pPr>
            <a:r>
              <a:rPr kumimoji="1" lang="en-US" altLang="ja-JP" sz="1200" dirty="0" smtClean="0"/>
              <a:t>6</a:t>
            </a:r>
            <a:r>
              <a:rPr kumimoji="1" lang="ja-JP" altLang="en-US" sz="1200" dirty="0" smtClean="0"/>
              <a:t>月</a:t>
            </a:r>
            <a:r>
              <a:rPr kumimoji="1" lang="ja-JP" altLang="en-US" sz="1200" dirty="0"/>
              <a:t>まで</a:t>
            </a:r>
            <a:endParaRPr kumimoji="1" lang="en-US" altLang="ja-JP" sz="1200" dirty="0"/>
          </a:p>
        </p:txBody>
      </p:sp>
      <p:sp>
        <p:nvSpPr>
          <p:cNvPr id="50" name="角丸四角形 49"/>
          <p:cNvSpPr/>
          <p:nvPr/>
        </p:nvSpPr>
        <p:spPr>
          <a:xfrm>
            <a:off x="4649652" y="4510159"/>
            <a:ext cx="448813" cy="1396486"/>
          </a:xfrm>
          <a:prstGeom prst="roundRect">
            <a:avLst/>
          </a:prstGeom>
        </p:spPr>
        <p:style>
          <a:lnRef idx="2">
            <a:schemeClr val="accent1"/>
          </a:lnRef>
          <a:fillRef idx="1">
            <a:schemeClr val="lt1"/>
          </a:fillRef>
          <a:effectRef idx="0">
            <a:schemeClr val="accent1"/>
          </a:effectRef>
          <a:fontRef idx="minor">
            <a:schemeClr val="dk1"/>
          </a:fontRef>
        </p:style>
        <p:txBody>
          <a:bodyPr vert="eaVert" lIns="36000" tIns="36000" rIns="36000" bIns="36000" rtlCol="0" anchor="ctr">
            <a:noAutofit/>
          </a:bodyPr>
          <a:lstStyle/>
          <a:p>
            <a:pPr algn="ctr"/>
            <a:r>
              <a:rPr kumimoji="1" lang="ja-JP" altLang="en-US" sz="1100" dirty="0"/>
              <a:t>セルフモニタリング</a:t>
            </a:r>
            <a:endParaRPr kumimoji="1" lang="en-US" altLang="ja-JP" sz="1100" dirty="0"/>
          </a:p>
          <a:p>
            <a:pPr algn="ctr"/>
            <a:r>
              <a:rPr kumimoji="1" lang="ja-JP" altLang="en-US" sz="1400" dirty="0"/>
              <a:t>実績報告</a:t>
            </a:r>
            <a:endParaRPr kumimoji="1" lang="en-US" altLang="ja-JP" sz="1400" dirty="0"/>
          </a:p>
        </p:txBody>
      </p:sp>
      <p:sp>
        <p:nvSpPr>
          <p:cNvPr id="56" name="角丸四角形 55"/>
          <p:cNvSpPr/>
          <p:nvPr/>
        </p:nvSpPr>
        <p:spPr>
          <a:xfrm>
            <a:off x="4649652" y="2248232"/>
            <a:ext cx="448813" cy="1591647"/>
          </a:xfrm>
          <a:prstGeom prst="roundRect">
            <a:avLst/>
          </a:prstGeom>
        </p:spPr>
        <p:style>
          <a:lnRef idx="1">
            <a:schemeClr val="accent1"/>
          </a:lnRef>
          <a:fillRef idx="3">
            <a:schemeClr val="accent1"/>
          </a:fillRef>
          <a:effectRef idx="2">
            <a:schemeClr val="accent1"/>
          </a:effectRef>
          <a:fontRef idx="minor">
            <a:schemeClr val="lt1"/>
          </a:fontRef>
        </p:style>
        <p:txBody>
          <a:bodyPr vert="eaVert" lIns="36000" tIns="36000" rIns="36000" bIns="36000" rtlCol="0" anchor="ctr">
            <a:noAutofit/>
          </a:bodyPr>
          <a:lstStyle/>
          <a:p>
            <a:pPr algn="ctr"/>
            <a:r>
              <a:rPr kumimoji="1" lang="ja-JP" altLang="en-US" sz="1400" dirty="0"/>
              <a:t>モニタリング</a:t>
            </a:r>
            <a:endParaRPr kumimoji="1" lang="en-US" altLang="ja-JP" sz="1400" dirty="0"/>
          </a:p>
          <a:p>
            <a:pPr algn="ctr"/>
            <a:r>
              <a:rPr kumimoji="1" lang="ja-JP" altLang="en-US" sz="1400" dirty="0"/>
              <a:t>確認・改善指示</a:t>
            </a:r>
          </a:p>
        </p:txBody>
      </p:sp>
      <p:sp>
        <p:nvSpPr>
          <p:cNvPr id="60" name="角丸四角形 59"/>
          <p:cNvSpPr/>
          <p:nvPr/>
        </p:nvSpPr>
        <p:spPr>
          <a:xfrm>
            <a:off x="5395769" y="3196285"/>
            <a:ext cx="252848" cy="1600135"/>
          </a:xfrm>
          <a:prstGeom prst="roundRect">
            <a:avLst/>
          </a:prstGeom>
        </p:spPr>
        <p:style>
          <a:lnRef idx="1">
            <a:schemeClr val="accent1"/>
          </a:lnRef>
          <a:fillRef idx="2">
            <a:schemeClr val="accent1"/>
          </a:fillRef>
          <a:effectRef idx="1">
            <a:schemeClr val="accent1"/>
          </a:effectRef>
          <a:fontRef idx="minor">
            <a:schemeClr val="dk1"/>
          </a:fontRef>
        </p:style>
        <p:txBody>
          <a:bodyPr vert="eaVert" lIns="36000" tIns="0" rIns="36000" bIns="0" rtlCol="0" anchor="ctr">
            <a:noAutofit/>
          </a:bodyPr>
          <a:lstStyle/>
          <a:p>
            <a:pPr algn="ctr"/>
            <a:r>
              <a:rPr kumimoji="1" lang="ja-JP" altLang="en-US" sz="1400" dirty="0" smtClean="0"/>
              <a:t>ﾓﾆﾀﾘﾝｸﾞ集約・</a:t>
            </a:r>
            <a:r>
              <a:rPr kumimoji="1" lang="ja-JP" altLang="en-US" sz="1400" dirty="0"/>
              <a:t>評価</a:t>
            </a:r>
            <a:endParaRPr kumimoji="1" lang="en-US" altLang="ja-JP" sz="1400" dirty="0"/>
          </a:p>
        </p:txBody>
      </p:sp>
      <p:sp>
        <p:nvSpPr>
          <p:cNvPr id="61" name="テキスト ボックス 60"/>
          <p:cNvSpPr txBox="1"/>
          <p:nvPr/>
        </p:nvSpPr>
        <p:spPr>
          <a:xfrm>
            <a:off x="4096549" y="5927569"/>
            <a:ext cx="1569660" cy="297517"/>
          </a:xfrm>
          <a:prstGeom prst="rect">
            <a:avLst/>
          </a:prstGeom>
          <a:noFill/>
        </p:spPr>
        <p:txBody>
          <a:bodyPr wrap="none" rtlCol="0">
            <a:spAutoFit/>
          </a:bodyPr>
          <a:lstStyle/>
          <a:p>
            <a:pPr lvl="0">
              <a:lnSpc>
                <a:spcPts val="1600"/>
              </a:lnSpc>
            </a:pPr>
            <a:r>
              <a:rPr kumimoji="1" lang="ja-JP" altLang="en-US" sz="1200" dirty="0" smtClean="0"/>
              <a:t>毎月・四半期毎・半期</a:t>
            </a:r>
            <a:endParaRPr kumimoji="1" lang="en-US" altLang="ja-JP" sz="1200" dirty="0"/>
          </a:p>
        </p:txBody>
      </p:sp>
      <p:sp>
        <p:nvSpPr>
          <p:cNvPr id="82" name="角丸四角形 81"/>
          <p:cNvSpPr/>
          <p:nvPr/>
        </p:nvSpPr>
        <p:spPr>
          <a:xfrm>
            <a:off x="6251465" y="3529988"/>
            <a:ext cx="659381" cy="1483200"/>
          </a:xfrm>
          <a:prstGeom prst="roundRect">
            <a:avLst/>
          </a:prstGeom>
        </p:spPr>
        <p:style>
          <a:lnRef idx="1">
            <a:schemeClr val="accent1"/>
          </a:lnRef>
          <a:fillRef idx="2">
            <a:schemeClr val="accent1"/>
          </a:fillRef>
          <a:effectRef idx="1">
            <a:schemeClr val="accent1"/>
          </a:effectRef>
          <a:fontRef idx="minor">
            <a:schemeClr val="dk1"/>
          </a:fontRef>
        </p:style>
        <p:txBody>
          <a:bodyPr vert="eaVert" lIns="36000" tIns="36000" rIns="36000" bIns="36000" rtlCol="0" anchor="ctr">
            <a:noAutofit/>
          </a:bodyPr>
          <a:lstStyle/>
          <a:p>
            <a:pPr algn="ctr"/>
            <a:r>
              <a:rPr kumimoji="1" lang="ja-JP" altLang="en-US" sz="1400" dirty="0" smtClean="0"/>
              <a:t>課題抽出</a:t>
            </a:r>
            <a:endParaRPr kumimoji="1" lang="en-US" altLang="ja-JP" sz="1400" dirty="0" smtClean="0"/>
          </a:p>
          <a:p>
            <a:pPr algn="ctr"/>
            <a:r>
              <a:rPr kumimoji="1" lang="ja-JP" altLang="en-US" sz="1400" dirty="0" smtClean="0"/>
              <a:t>改善点議論</a:t>
            </a:r>
            <a:endParaRPr kumimoji="1" lang="en-US" altLang="ja-JP" sz="1400" dirty="0" smtClean="0"/>
          </a:p>
          <a:p>
            <a:pPr algn="ctr"/>
            <a:r>
              <a:rPr kumimoji="1" lang="ja-JP" altLang="en-US" sz="1400" dirty="0" smtClean="0"/>
              <a:t>評価</a:t>
            </a:r>
            <a:endParaRPr kumimoji="1" lang="en-US" altLang="ja-JP" sz="1400" dirty="0"/>
          </a:p>
        </p:txBody>
      </p:sp>
      <p:sp>
        <p:nvSpPr>
          <p:cNvPr id="85" name="角丸四角形 84"/>
          <p:cNvSpPr/>
          <p:nvPr/>
        </p:nvSpPr>
        <p:spPr>
          <a:xfrm>
            <a:off x="1429026" y="4730275"/>
            <a:ext cx="335808" cy="150553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eaVert" lIns="36000" tIns="36000" rIns="36000" bIns="36000" rtlCol="0" anchor="ctr"/>
          <a:lstStyle/>
          <a:p>
            <a:pPr algn="ctr"/>
            <a:r>
              <a:rPr kumimoji="1" lang="ja-JP" altLang="en-US" sz="1200" dirty="0" smtClean="0"/>
              <a:t>前年度業務実績報告</a:t>
            </a:r>
            <a:endParaRPr kumimoji="1" lang="en-US" altLang="ja-JP" sz="1200" dirty="0" smtClean="0"/>
          </a:p>
        </p:txBody>
      </p:sp>
      <p:cxnSp>
        <p:nvCxnSpPr>
          <p:cNvPr id="91" name="直線矢印コネクタ 90"/>
          <p:cNvCxnSpPr/>
          <p:nvPr/>
        </p:nvCxnSpPr>
        <p:spPr>
          <a:xfrm flipV="1">
            <a:off x="4790613" y="3844405"/>
            <a:ext cx="0" cy="64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直線矢印コネクタ 91"/>
          <p:cNvCxnSpPr/>
          <p:nvPr/>
        </p:nvCxnSpPr>
        <p:spPr>
          <a:xfrm>
            <a:off x="4940292" y="3856590"/>
            <a:ext cx="0" cy="64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カギ線コネクタ 92"/>
          <p:cNvCxnSpPr>
            <a:stCxn id="50" idx="3"/>
            <a:endCxn id="60" idx="2"/>
          </p:cNvCxnSpPr>
          <p:nvPr/>
        </p:nvCxnSpPr>
        <p:spPr>
          <a:xfrm flipV="1">
            <a:off x="5098465" y="4796420"/>
            <a:ext cx="423728" cy="41198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4" name="カギ線コネクタ 93"/>
          <p:cNvCxnSpPr>
            <a:stCxn id="103" idx="3"/>
            <a:endCxn id="82" idx="2"/>
          </p:cNvCxnSpPr>
          <p:nvPr/>
        </p:nvCxnSpPr>
        <p:spPr>
          <a:xfrm flipV="1">
            <a:off x="6179752" y="5013188"/>
            <a:ext cx="401404" cy="503282"/>
          </a:xfrm>
          <a:prstGeom prst="bentConnector2">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5" name="二等辺三角形 94"/>
          <p:cNvSpPr/>
          <p:nvPr/>
        </p:nvSpPr>
        <p:spPr>
          <a:xfrm>
            <a:off x="4776038" y="6167453"/>
            <a:ext cx="222554" cy="180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cxnSp>
        <p:nvCxnSpPr>
          <p:cNvPr id="96" name="カギ線コネクタ 95"/>
          <p:cNvCxnSpPr>
            <a:stCxn id="56" idx="3"/>
            <a:endCxn id="60" idx="0"/>
          </p:cNvCxnSpPr>
          <p:nvPr/>
        </p:nvCxnSpPr>
        <p:spPr>
          <a:xfrm>
            <a:off x="5098465" y="3044056"/>
            <a:ext cx="423728" cy="15222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7" name="直線矢印コネクタ 96"/>
          <p:cNvCxnSpPr/>
          <p:nvPr/>
        </p:nvCxnSpPr>
        <p:spPr>
          <a:xfrm>
            <a:off x="5648617" y="4206273"/>
            <a:ext cx="6028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角丸四角形 98"/>
          <p:cNvSpPr/>
          <p:nvPr/>
        </p:nvSpPr>
        <p:spPr>
          <a:xfrm>
            <a:off x="1924430" y="3529840"/>
            <a:ext cx="659381" cy="1483496"/>
          </a:xfrm>
          <a:prstGeom prst="roundRect">
            <a:avLst/>
          </a:prstGeom>
        </p:spPr>
        <p:style>
          <a:lnRef idx="1">
            <a:schemeClr val="accent1"/>
          </a:lnRef>
          <a:fillRef idx="2">
            <a:schemeClr val="accent1"/>
          </a:fillRef>
          <a:effectRef idx="1">
            <a:schemeClr val="accent1"/>
          </a:effectRef>
          <a:fontRef idx="minor">
            <a:schemeClr val="dk1"/>
          </a:fontRef>
        </p:style>
        <p:txBody>
          <a:bodyPr vert="eaVert" lIns="36000" tIns="36000" rIns="36000" bIns="36000" rtlCol="0" anchor="ctr">
            <a:noAutofit/>
          </a:bodyPr>
          <a:lstStyle/>
          <a:p>
            <a:pPr algn="ctr"/>
            <a:r>
              <a:rPr kumimoji="1" lang="ja-JP" altLang="en-US" sz="1400" dirty="0" smtClean="0"/>
              <a:t>課題抽出</a:t>
            </a:r>
            <a:endParaRPr kumimoji="1" lang="en-US" altLang="ja-JP" sz="1400" dirty="0" smtClean="0"/>
          </a:p>
          <a:p>
            <a:pPr algn="ctr"/>
            <a:r>
              <a:rPr kumimoji="1" lang="ja-JP" altLang="en-US" sz="1400" dirty="0" smtClean="0"/>
              <a:t>改善点議論</a:t>
            </a:r>
            <a:endParaRPr kumimoji="1" lang="en-US" altLang="ja-JP" sz="1400" dirty="0" smtClean="0"/>
          </a:p>
          <a:p>
            <a:pPr algn="ctr"/>
            <a:r>
              <a:rPr kumimoji="1" lang="ja-JP" altLang="en-US" sz="1400" dirty="0" smtClean="0"/>
              <a:t>評価</a:t>
            </a:r>
            <a:endParaRPr kumimoji="1" lang="en-US" altLang="ja-JP" sz="1400" dirty="0"/>
          </a:p>
        </p:txBody>
      </p:sp>
      <p:cxnSp>
        <p:nvCxnSpPr>
          <p:cNvPr id="101" name="カギ線コネクタ 100"/>
          <p:cNvCxnSpPr>
            <a:stCxn id="85" idx="3"/>
            <a:endCxn id="99" idx="2"/>
          </p:cNvCxnSpPr>
          <p:nvPr/>
        </p:nvCxnSpPr>
        <p:spPr>
          <a:xfrm flipV="1">
            <a:off x="1764834" y="5013336"/>
            <a:ext cx="489287" cy="46970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2" name="カギ線コネクタ 101"/>
          <p:cNvCxnSpPr>
            <a:stCxn id="99" idx="3"/>
            <a:endCxn id="47" idx="2"/>
          </p:cNvCxnSpPr>
          <p:nvPr/>
        </p:nvCxnSpPr>
        <p:spPr>
          <a:xfrm flipV="1">
            <a:off x="2583811" y="4020499"/>
            <a:ext cx="241441" cy="25108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03" name="角丸四角形 102"/>
          <p:cNvSpPr/>
          <p:nvPr/>
        </p:nvSpPr>
        <p:spPr>
          <a:xfrm>
            <a:off x="5738666" y="4763705"/>
            <a:ext cx="441086" cy="150553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eaVert" lIns="36000" tIns="36000" rIns="36000" bIns="36000" rtlCol="0" anchor="ctr"/>
          <a:lstStyle/>
          <a:p>
            <a:pPr algn="ctr"/>
            <a:r>
              <a:rPr kumimoji="1" lang="en-US" altLang="ja-JP" sz="1200" dirty="0" smtClean="0"/>
              <a:t>4</a:t>
            </a:r>
            <a:r>
              <a:rPr kumimoji="1" lang="ja-JP" altLang="en-US" sz="1200" dirty="0" smtClean="0"/>
              <a:t>～</a:t>
            </a:r>
            <a:r>
              <a:rPr kumimoji="1" lang="en-US" altLang="ja-JP" sz="1200" dirty="0" smtClean="0"/>
              <a:t>9</a:t>
            </a:r>
            <a:r>
              <a:rPr kumimoji="1" lang="ja-JP" altLang="en-US" sz="1200" dirty="0" smtClean="0"/>
              <a:t>月中間報告</a:t>
            </a:r>
            <a:endParaRPr kumimoji="1" lang="en-US" altLang="ja-JP" sz="1200" dirty="0" smtClean="0"/>
          </a:p>
          <a:p>
            <a:pPr algn="ctr"/>
            <a:r>
              <a:rPr kumimoji="1" lang="ja-JP" altLang="en-US" sz="1200" dirty="0"/>
              <a:t>次</a:t>
            </a:r>
            <a:r>
              <a:rPr kumimoji="1" lang="ja-JP" altLang="en-US" sz="1200" dirty="0" smtClean="0"/>
              <a:t>年度実施方針</a:t>
            </a:r>
            <a:endParaRPr kumimoji="1" lang="ja-JP" altLang="en-US" sz="1200" dirty="0"/>
          </a:p>
        </p:txBody>
      </p:sp>
      <p:cxnSp>
        <p:nvCxnSpPr>
          <p:cNvPr id="104" name="直線矢印コネクタ 103"/>
          <p:cNvCxnSpPr/>
          <p:nvPr/>
        </p:nvCxnSpPr>
        <p:spPr>
          <a:xfrm>
            <a:off x="1066800" y="4194128"/>
            <a:ext cx="8381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5" name="テキスト ボックス 104"/>
          <p:cNvSpPr txBox="1"/>
          <p:nvPr/>
        </p:nvSpPr>
        <p:spPr>
          <a:xfrm>
            <a:off x="3362262" y="3374732"/>
            <a:ext cx="855400" cy="297517"/>
          </a:xfrm>
          <a:prstGeom prst="rect">
            <a:avLst/>
          </a:prstGeom>
          <a:noFill/>
        </p:spPr>
        <p:txBody>
          <a:bodyPr wrap="square" rtlCol="0">
            <a:noAutofit/>
          </a:bodyPr>
          <a:lstStyle/>
          <a:p>
            <a:pPr lvl="0" algn="ctr">
              <a:lnSpc>
                <a:spcPts val="1600"/>
              </a:lnSpc>
            </a:pPr>
            <a:r>
              <a:rPr kumimoji="1" lang="en-US" altLang="ja-JP" sz="1200" dirty="0" smtClean="0"/>
              <a:t>7</a:t>
            </a:r>
            <a:r>
              <a:rPr kumimoji="1" lang="ja-JP" altLang="en-US" sz="1200" dirty="0" smtClean="0"/>
              <a:t>月まで</a:t>
            </a:r>
            <a:endParaRPr kumimoji="1" lang="en-US" altLang="ja-JP" sz="1200" dirty="0"/>
          </a:p>
        </p:txBody>
      </p:sp>
      <p:sp>
        <p:nvSpPr>
          <p:cNvPr id="106" name="角丸四角形 105"/>
          <p:cNvSpPr/>
          <p:nvPr/>
        </p:nvSpPr>
        <p:spPr>
          <a:xfrm>
            <a:off x="3177550" y="3919812"/>
            <a:ext cx="1224000" cy="912846"/>
          </a:xfrm>
          <a:prstGeom prst="roundRect">
            <a:avLst>
              <a:gd name="adj" fmla="val 3058"/>
            </a:avLst>
          </a:prstGeom>
        </p:spPr>
        <p:style>
          <a:lnRef idx="2">
            <a:schemeClr val="accent1"/>
          </a:lnRef>
          <a:fillRef idx="1">
            <a:schemeClr val="lt1"/>
          </a:fillRef>
          <a:effectRef idx="0">
            <a:schemeClr val="accent1"/>
          </a:effectRef>
          <a:fontRef idx="minor">
            <a:schemeClr val="dk1"/>
          </a:fontRef>
        </p:style>
        <p:txBody>
          <a:bodyPr vert="horz" lIns="0" tIns="36000" rIns="36000" bIns="36000" rtlCol="0" anchor="ctr" anchorCtr="1"/>
          <a:lstStyle/>
          <a:p>
            <a:r>
              <a:rPr kumimoji="1" lang="ja-JP" altLang="en-US" sz="1200" dirty="0" smtClean="0"/>
              <a:t>・有識者</a:t>
            </a:r>
            <a:r>
              <a:rPr kumimoji="1" lang="ja-JP" altLang="en-US" sz="1200" dirty="0"/>
              <a:t>意見報告</a:t>
            </a:r>
            <a:endParaRPr kumimoji="1" lang="en-US" altLang="ja-JP" sz="1200" dirty="0"/>
          </a:p>
          <a:p>
            <a:r>
              <a:rPr kumimoji="1" lang="ja-JP" altLang="en-US" sz="1200" dirty="0" smtClean="0"/>
              <a:t>・業務</a:t>
            </a:r>
            <a:r>
              <a:rPr kumimoji="1" lang="ja-JP" altLang="en-US" sz="1200" dirty="0"/>
              <a:t>実績報告</a:t>
            </a:r>
            <a:endParaRPr kumimoji="1" lang="en-US" altLang="ja-JP" sz="1200" dirty="0"/>
          </a:p>
          <a:p>
            <a:pPr marL="85725" indent="-85725"/>
            <a:r>
              <a:rPr kumimoji="1" lang="ja-JP" altLang="en-US" sz="1200" dirty="0" smtClean="0"/>
              <a:t>・改善点報告</a:t>
            </a:r>
            <a:endParaRPr kumimoji="1" lang="en-US" altLang="ja-JP" sz="1200" dirty="0"/>
          </a:p>
        </p:txBody>
      </p:sp>
      <p:sp>
        <p:nvSpPr>
          <p:cNvPr id="107" name="角丸四角形 106"/>
          <p:cNvSpPr/>
          <p:nvPr/>
        </p:nvSpPr>
        <p:spPr>
          <a:xfrm>
            <a:off x="3177212" y="3674715"/>
            <a:ext cx="1224000" cy="275210"/>
          </a:xfrm>
          <a:prstGeom prst="roundRect">
            <a:avLst>
              <a:gd name="adj" fmla="val 4253"/>
            </a:avLst>
          </a:prstGeom>
        </p:spPr>
        <p:style>
          <a:lnRef idx="1">
            <a:schemeClr val="accent1"/>
          </a:lnRef>
          <a:fillRef idx="2">
            <a:schemeClr val="accent1"/>
          </a:fillRef>
          <a:effectRef idx="1">
            <a:schemeClr val="accent1"/>
          </a:effectRef>
          <a:fontRef idx="minor">
            <a:schemeClr val="dk1"/>
          </a:fontRef>
        </p:style>
        <p:txBody>
          <a:bodyPr vert="horz" lIns="36000" tIns="36000" rIns="36000" bIns="36000" rtlCol="0" anchor="ctr" anchorCtr="1">
            <a:noAutofit/>
          </a:bodyPr>
          <a:lstStyle/>
          <a:p>
            <a:pPr algn="ctr"/>
            <a:r>
              <a:rPr kumimoji="1" lang="ja-JP" altLang="en-US" sz="1200" dirty="0" smtClean="0"/>
              <a:t>包括連絡会議</a:t>
            </a:r>
            <a:endParaRPr kumimoji="1" lang="en-US" altLang="ja-JP" sz="1200" dirty="0"/>
          </a:p>
        </p:txBody>
      </p:sp>
      <p:cxnSp>
        <p:nvCxnSpPr>
          <p:cNvPr id="108" name="カギ線コネクタ 107"/>
          <p:cNvCxnSpPr>
            <a:stCxn id="47" idx="3"/>
          </p:cNvCxnSpPr>
          <p:nvPr/>
        </p:nvCxnSpPr>
        <p:spPr>
          <a:xfrm>
            <a:off x="2990987" y="3226059"/>
            <a:ext cx="371275" cy="43200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09" name="テキスト ボックス 108">
            <a:extLst>
              <a:ext uri="{FF2B5EF4-FFF2-40B4-BE49-F238E27FC236}">
                <a16:creationId xmlns:a16="http://schemas.microsoft.com/office/drawing/2014/main" id="{B7CCB767-E4FE-416F-96D8-AEB662D7392B}"/>
              </a:ext>
            </a:extLst>
          </p:cNvPr>
          <p:cNvSpPr txBox="1"/>
          <p:nvPr/>
        </p:nvSpPr>
        <p:spPr>
          <a:xfrm>
            <a:off x="2929730" y="5981278"/>
            <a:ext cx="748923" cy="261610"/>
          </a:xfrm>
          <a:prstGeom prst="rect">
            <a:avLst/>
          </a:prstGeom>
          <a:noFill/>
        </p:spPr>
        <p:txBody>
          <a:bodyPr wrap="none" rtlCol="0" anchor="ctr" anchorCtr="1">
            <a:spAutoFit/>
          </a:bodyPr>
          <a:lstStyle/>
          <a:p>
            <a:pPr algn="r"/>
            <a:r>
              <a:rPr kumimoji="1" lang="ja-JP" altLang="en-US" sz="1100" dirty="0" smtClean="0"/>
              <a:t>随時改善</a:t>
            </a:r>
            <a:endParaRPr kumimoji="1" lang="ja-JP" altLang="en-US" sz="1100" dirty="0">
              <a:solidFill>
                <a:srgbClr val="FF0000"/>
              </a:solidFill>
            </a:endParaRPr>
          </a:p>
        </p:txBody>
      </p:sp>
      <p:sp>
        <p:nvSpPr>
          <p:cNvPr id="110" name="角丸四角形 109"/>
          <p:cNvSpPr/>
          <p:nvPr/>
        </p:nvSpPr>
        <p:spPr>
          <a:xfrm>
            <a:off x="3650109" y="4999504"/>
            <a:ext cx="284749" cy="1172163"/>
          </a:xfrm>
          <a:prstGeom prst="roundRect">
            <a:avLst/>
          </a:prstGeom>
        </p:spPr>
        <p:style>
          <a:lnRef idx="2">
            <a:schemeClr val="accent1"/>
          </a:lnRef>
          <a:fillRef idx="1">
            <a:schemeClr val="lt1"/>
          </a:fillRef>
          <a:effectRef idx="0">
            <a:schemeClr val="accent1"/>
          </a:effectRef>
          <a:fontRef idx="minor">
            <a:schemeClr val="dk1"/>
          </a:fontRef>
        </p:style>
        <p:txBody>
          <a:bodyPr vert="eaVert" wrap="none" lIns="36000" tIns="36000" rIns="36000" bIns="36000" rtlCol="0" anchor="ctr">
            <a:spAutoFit/>
          </a:bodyPr>
          <a:lstStyle/>
          <a:p>
            <a:pPr algn="ctr"/>
            <a:r>
              <a:rPr kumimoji="1" lang="ja-JP" altLang="en-US" sz="1200" dirty="0" smtClean="0"/>
              <a:t>業務計画書修正</a:t>
            </a:r>
            <a:endParaRPr kumimoji="1" lang="ja-JP" altLang="en-US" sz="1200" dirty="0"/>
          </a:p>
        </p:txBody>
      </p:sp>
      <p:cxnSp>
        <p:nvCxnSpPr>
          <p:cNvPr id="112" name="直線矢印コネクタ 111"/>
          <p:cNvCxnSpPr>
            <a:stCxn id="106" idx="2"/>
            <a:endCxn id="110" idx="0"/>
          </p:cNvCxnSpPr>
          <p:nvPr/>
        </p:nvCxnSpPr>
        <p:spPr>
          <a:xfrm>
            <a:off x="3789550" y="4832658"/>
            <a:ext cx="0" cy="166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3" name="角丸四角形 112"/>
          <p:cNvSpPr/>
          <p:nvPr/>
        </p:nvSpPr>
        <p:spPr>
          <a:xfrm>
            <a:off x="7059952" y="2429157"/>
            <a:ext cx="331471" cy="1588880"/>
          </a:xfrm>
          <a:prstGeom prst="roundRect">
            <a:avLst/>
          </a:prstGeom>
        </p:spPr>
        <p:style>
          <a:lnRef idx="1">
            <a:schemeClr val="accent4"/>
          </a:lnRef>
          <a:fillRef idx="2">
            <a:schemeClr val="accent4"/>
          </a:fillRef>
          <a:effectRef idx="1">
            <a:schemeClr val="accent4"/>
          </a:effectRef>
          <a:fontRef idx="minor">
            <a:schemeClr val="dk1"/>
          </a:fontRef>
        </p:style>
        <p:txBody>
          <a:bodyPr vert="eaVert" lIns="36000" tIns="36000" rIns="36000" bIns="36000" rtlCol="0" anchor="ctr"/>
          <a:lstStyle/>
          <a:p>
            <a:pPr algn="ctr"/>
            <a:r>
              <a:rPr kumimoji="1" lang="ja-JP" altLang="en-US" sz="1400" dirty="0" smtClean="0"/>
              <a:t>第</a:t>
            </a:r>
            <a:r>
              <a:rPr kumimoji="1" lang="en-US" altLang="ja-JP" sz="1400" dirty="0"/>
              <a:t>2</a:t>
            </a:r>
            <a:r>
              <a:rPr kumimoji="1" lang="ja-JP" altLang="en-US" sz="1400" dirty="0" smtClean="0"/>
              <a:t>回有識者</a:t>
            </a:r>
            <a:r>
              <a:rPr kumimoji="1" lang="ja-JP" altLang="en-US" sz="1400" dirty="0"/>
              <a:t>会議</a:t>
            </a:r>
          </a:p>
        </p:txBody>
      </p:sp>
      <p:sp>
        <p:nvSpPr>
          <p:cNvPr id="114" name="テキスト ボックス 113"/>
          <p:cNvSpPr txBox="1"/>
          <p:nvPr/>
        </p:nvSpPr>
        <p:spPr>
          <a:xfrm>
            <a:off x="6853605" y="2127284"/>
            <a:ext cx="745717" cy="297517"/>
          </a:xfrm>
          <a:prstGeom prst="rect">
            <a:avLst/>
          </a:prstGeom>
          <a:noFill/>
        </p:spPr>
        <p:txBody>
          <a:bodyPr wrap="none" rtlCol="0">
            <a:spAutoFit/>
          </a:bodyPr>
          <a:lstStyle/>
          <a:p>
            <a:pPr lvl="0">
              <a:lnSpc>
                <a:spcPts val="1600"/>
              </a:lnSpc>
            </a:pPr>
            <a:r>
              <a:rPr kumimoji="1" lang="en-US" altLang="ja-JP" sz="1200" dirty="0" smtClean="0"/>
              <a:t>12</a:t>
            </a:r>
            <a:r>
              <a:rPr kumimoji="1" lang="ja-JP" altLang="en-US" sz="1200" dirty="0" smtClean="0"/>
              <a:t>月</a:t>
            </a:r>
            <a:r>
              <a:rPr kumimoji="1" lang="ja-JP" altLang="en-US" sz="1200" dirty="0"/>
              <a:t>まで</a:t>
            </a:r>
            <a:endParaRPr kumimoji="1" lang="en-US" altLang="ja-JP" sz="1200" dirty="0"/>
          </a:p>
        </p:txBody>
      </p:sp>
      <p:cxnSp>
        <p:nvCxnSpPr>
          <p:cNvPr id="116" name="カギ線コネクタ 115"/>
          <p:cNvCxnSpPr>
            <a:stCxn id="82" idx="3"/>
            <a:endCxn id="113" idx="2"/>
          </p:cNvCxnSpPr>
          <p:nvPr/>
        </p:nvCxnSpPr>
        <p:spPr>
          <a:xfrm flipV="1">
            <a:off x="6910846" y="4018037"/>
            <a:ext cx="314842" cy="25355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18" name="テキスト ボックス 117"/>
          <p:cNvSpPr txBox="1"/>
          <p:nvPr/>
        </p:nvSpPr>
        <p:spPr>
          <a:xfrm>
            <a:off x="7732887" y="3370376"/>
            <a:ext cx="855400" cy="297517"/>
          </a:xfrm>
          <a:prstGeom prst="rect">
            <a:avLst/>
          </a:prstGeom>
          <a:noFill/>
        </p:spPr>
        <p:txBody>
          <a:bodyPr wrap="square" rtlCol="0">
            <a:noAutofit/>
          </a:bodyPr>
          <a:lstStyle/>
          <a:p>
            <a:pPr lvl="0" algn="ctr">
              <a:lnSpc>
                <a:spcPts val="1600"/>
              </a:lnSpc>
            </a:pPr>
            <a:r>
              <a:rPr kumimoji="1" lang="en-US" altLang="ja-JP" sz="1200" dirty="0"/>
              <a:t>2</a:t>
            </a:r>
            <a:r>
              <a:rPr kumimoji="1" lang="ja-JP" altLang="en-US" sz="1200" dirty="0" smtClean="0"/>
              <a:t>月まで</a:t>
            </a:r>
            <a:endParaRPr kumimoji="1" lang="en-US" altLang="ja-JP" sz="1200" dirty="0"/>
          </a:p>
        </p:txBody>
      </p:sp>
      <p:sp>
        <p:nvSpPr>
          <p:cNvPr id="119" name="角丸四角形 118"/>
          <p:cNvSpPr/>
          <p:nvPr/>
        </p:nvSpPr>
        <p:spPr>
          <a:xfrm>
            <a:off x="7548175" y="3915456"/>
            <a:ext cx="1224000" cy="912846"/>
          </a:xfrm>
          <a:prstGeom prst="roundRect">
            <a:avLst>
              <a:gd name="adj" fmla="val 3058"/>
            </a:avLst>
          </a:prstGeom>
        </p:spPr>
        <p:style>
          <a:lnRef idx="2">
            <a:schemeClr val="accent1"/>
          </a:lnRef>
          <a:fillRef idx="1">
            <a:schemeClr val="lt1"/>
          </a:fillRef>
          <a:effectRef idx="0">
            <a:schemeClr val="accent1"/>
          </a:effectRef>
          <a:fontRef idx="minor">
            <a:schemeClr val="dk1"/>
          </a:fontRef>
        </p:style>
        <p:txBody>
          <a:bodyPr vert="horz" lIns="0" tIns="36000" rIns="36000" bIns="36000" rtlCol="0" anchor="ctr" anchorCtr="1"/>
          <a:lstStyle/>
          <a:p>
            <a:r>
              <a:rPr kumimoji="1" lang="ja-JP" altLang="en-US" sz="1200" dirty="0" smtClean="0"/>
              <a:t>・有識者</a:t>
            </a:r>
            <a:r>
              <a:rPr kumimoji="1" lang="ja-JP" altLang="en-US" sz="1200" dirty="0"/>
              <a:t>意見報告</a:t>
            </a:r>
            <a:endParaRPr kumimoji="1" lang="en-US" altLang="ja-JP" sz="1200" dirty="0"/>
          </a:p>
          <a:p>
            <a:r>
              <a:rPr kumimoji="1" lang="ja-JP" altLang="en-US" sz="1200" dirty="0"/>
              <a:t>・改善</a:t>
            </a:r>
            <a:r>
              <a:rPr kumimoji="1" lang="ja-JP" altLang="en-US" sz="1200" dirty="0" smtClean="0"/>
              <a:t>実施協議、　</a:t>
            </a:r>
            <a:endParaRPr kumimoji="1" lang="en-US" altLang="ja-JP" sz="1200" dirty="0" smtClean="0"/>
          </a:p>
          <a:p>
            <a:r>
              <a:rPr kumimoji="1" lang="ja-JP" altLang="en-US" sz="1200" dirty="0" smtClean="0"/>
              <a:t>  決定</a:t>
            </a:r>
            <a:endParaRPr kumimoji="1" lang="en-US" altLang="ja-JP" sz="1200" dirty="0"/>
          </a:p>
        </p:txBody>
      </p:sp>
      <p:sp>
        <p:nvSpPr>
          <p:cNvPr id="120" name="角丸四角形 119"/>
          <p:cNvSpPr/>
          <p:nvPr/>
        </p:nvSpPr>
        <p:spPr>
          <a:xfrm>
            <a:off x="7547837" y="3670359"/>
            <a:ext cx="1224000" cy="275210"/>
          </a:xfrm>
          <a:prstGeom prst="roundRect">
            <a:avLst>
              <a:gd name="adj" fmla="val 4253"/>
            </a:avLst>
          </a:prstGeom>
        </p:spPr>
        <p:style>
          <a:lnRef idx="1">
            <a:schemeClr val="accent1"/>
          </a:lnRef>
          <a:fillRef idx="2">
            <a:schemeClr val="accent1"/>
          </a:fillRef>
          <a:effectRef idx="1">
            <a:schemeClr val="accent1"/>
          </a:effectRef>
          <a:fontRef idx="minor">
            <a:schemeClr val="dk1"/>
          </a:fontRef>
        </p:style>
        <p:txBody>
          <a:bodyPr vert="horz" lIns="36000" tIns="36000" rIns="36000" bIns="36000" rtlCol="0" anchor="ctr" anchorCtr="1">
            <a:noAutofit/>
          </a:bodyPr>
          <a:lstStyle/>
          <a:p>
            <a:pPr algn="ctr"/>
            <a:r>
              <a:rPr kumimoji="1" lang="ja-JP" altLang="en-US" sz="1200" dirty="0" smtClean="0"/>
              <a:t>包括連絡会議</a:t>
            </a:r>
            <a:endParaRPr kumimoji="1" lang="en-US" altLang="ja-JP" sz="1200" dirty="0"/>
          </a:p>
        </p:txBody>
      </p:sp>
      <p:sp>
        <p:nvSpPr>
          <p:cNvPr id="122" name="角丸四角形 121"/>
          <p:cNvSpPr/>
          <p:nvPr/>
        </p:nvSpPr>
        <p:spPr>
          <a:xfrm>
            <a:off x="8924445" y="4548857"/>
            <a:ext cx="284749" cy="1627172"/>
          </a:xfrm>
          <a:prstGeom prst="roundRect">
            <a:avLst/>
          </a:prstGeom>
        </p:spPr>
        <p:style>
          <a:lnRef idx="2">
            <a:schemeClr val="accent1"/>
          </a:lnRef>
          <a:fillRef idx="1">
            <a:schemeClr val="lt1"/>
          </a:fillRef>
          <a:effectRef idx="0">
            <a:schemeClr val="accent1"/>
          </a:effectRef>
          <a:fontRef idx="minor">
            <a:schemeClr val="dk1"/>
          </a:fontRef>
        </p:style>
        <p:txBody>
          <a:bodyPr vert="eaVert" wrap="none" lIns="36000" tIns="36000" rIns="36000" bIns="36000" rtlCol="0" anchor="ctr">
            <a:spAutoFit/>
          </a:bodyPr>
          <a:lstStyle/>
          <a:p>
            <a:pPr algn="ctr"/>
            <a:r>
              <a:rPr kumimoji="1" lang="ja-JP" altLang="en-US" sz="1200" dirty="0" smtClean="0"/>
              <a:t>次年度業務計画書完成</a:t>
            </a:r>
            <a:endParaRPr kumimoji="1" lang="en-US" altLang="ja-JP" sz="1200" dirty="0" smtClean="0"/>
          </a:p>
        </p:txBody>
      </p:sp>
      <p:cxnSp>
        <p:nvCxnSpPr>
          <p:cNvPr id="123" name="直線矢印コネクタ 122"/>
          <p:cNvCxnSpPr>
            <a:stCxn id="122" idx="0"/>
            <a:endCxn id="124" idx="2"/>
          </p:cNvCxnSpPr>
          <p:nvPr/>
        </p:nvCxnSpPr>
        <p:spPr>
          <a:xfrm flipH="1" flipV="1">
            <a:off x="9059488" y="4119135"/>
            <a:ext cx="0" cy="429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4" name="角丸四角形 123"/>
          <p:cNvSpPr/>
          <p:nvPr/>
        </p:nvSpPr>
        <p:spPr>
          <a:xfrm>
            <a:off x="8917113" y="2157039"/>
            <a:ext cx="284749" cy="1962096"/>
          </a:xfrm>
          <a:prstGeom prst="roundRect">
            <a:avLst/>
          </a:prstGeom>
        </p:spPr>
        <p:style>
          <a:lnRef idx="2">
            <a:schemeClr val="accent1"/>
          </a:lnRef>
          <a:fillRef idx="1">
            <a:schemeClr val="lt1"/>
          </a:fillRef>
          <a:effectRef idx="0">
            <a:schemeClr val="accent1"/>
          </a:effectRef>
          <a:fontRef idx="minor">
            <a:schemeClr val="dk1"/>
          </a:fontRef>
        </p:style>
        <p:txBody>
          <a:bodyPr vert="eaVert" lIns="36000" tIns="36000" rIns="36000" bIns="36000" rtlCol="0" anchor="ctr">
            <a:spAutoFit/>
          </a:bodyPr>
          <a:lstStyle/>
          <a:p>
            <a:pPr algn="ctr"/>
            <a:r>
              <a:rPr kumimoji="1" lang="ja-JP" altLang="en-US" sz="1200" dirty="0"/>
              <a:t>次年度</a:t>
            </a:r>
            <a:r>
              <a:rPr kumimoji="1" lang="ja-JP" altLang="en-US" sz="1200" dirty="0" smtClean="0"/>
              <a:t>業務計画書確認</a:t>
            </a:r>
            <a:endParaRPr kumimoji="1" lang="ja-JP" altLang="en-US" sz="1200" dirty="0"/>
          </a:p>
        </p:txBody>
      </p:sp>
      <p:sp>
        <p:nvSpPr>
          <p:cNvPr id="37" name="右矢印 36"/>
          <p:cNvSpPr/>
          <p:nvPr/>
        </p:nvSpPr>
        <p:spPr>
          <a:xfrm>
            <a:off x="7186551" y="5299843"/>
            <a:ext cx="1726529" cy="36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B7CCB767-E4FE-416F-96D8-AEB662D7392B}"/>
              </a:ext>
            </a:extLst>
          </p:cNvPr>
          <p:cNvSpPr txBox="1"/>
          <p:nvPr/>
        </p:nvSpPr>
        <p:spPr>
          <a:xfrm>
            <a:off x="7186552" y="5597756"/>
            <a:ext cx="1595372" cy="430887"/>
          </a:xfrm>
          <a:prstGeom prst="rect">
            <a:avLst/>
          </a:prstGeom>
          <a:noFill/>
        </p:spPr>
        <p:txBody>
          <a:bodyPr wrap="none" rtlCol="0" anchor="ctr" anchorCtr="1">
            <a:spAutoFit/>
          </a:bodyPr>
          <a:lstStyle/>
          <a:p>
            <a:r>
              <a:rPr kumimoji="1" lang="ja-JP" altLang="en-US" sz="1100" dirty="0" smtClean="0"/>
              <a:t>次年度業務計画書作成</a:t>
            </a:r>
            <a:endParaRPr kumimoji="1" lang="en-US" altLang="ja-JP" sz="1100" dirty="0" smtClean="0"/>
          </a:p>
          <a:p>
            <a:r>
              <a:rPr kumimoji="1" lang="ja-JP" altLang="en-US" sz="1100" dirty="0" smtClean="0"/>
              <a:t>個別基準値設定</a:t>
            </a:r>
            <a:endParaRPr kumimoji="1" lang="ja-JP" altLang="en-US" sz="1100" dirty="0"/>
          </a:p>
        </p:txBody>
      </p:sp>
      <p:cxnSp>
        <p:nvCxnSpPr>
          <p:cNvPr id="126" name="直線矢印コネクタ 125"/>
          <p:cNvCxnSpPr/>
          <p:nvPr/>
        </p:nvCxnSpPr>
        <p:spPr>
          <a:xfrm>
            <a:off x="8155490" y="4849049"/>
            <a:ext cx="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8" name="二等辺三角形 127"/>
          <p:cNvSpPr/>
          <p:nvPr/>
        </p:nvSpPr>
        <p:spPr>
          <a:xfrm rot="10800000">
            <a:off x="3697732" y="6204128"/>
            <a:ext cx="180000" cy="144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29" name="二等辺三角形 128"/>
          <p:cNvSpPr/>
          <p:nvPr/>
        </p:nvSpPr>
        <p:spPr>
          <a:xfrm rot="10800000">
            <a:off x="8976819" y="6204424"/>
            <a:ext cx="180000" cy="144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cxnSp>
        <p:nvCxnSpPr>
          <p:cNvPr id="132" name="カギ線コネクタ 131"/>
          <p:cNvCxnSpPr>
            <a:stCxn id="113" idx="3"/>
          </p:cNvCxnSpPr>
          <p:nvPr/>
        </p:nvCxnSpPr>
        <p:spPr>
          <a:xfrm>
            <a:off x="7391423" y="3223597"/>
            <a:ext cx="377759" cy="43445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34" name="テキスト ボックス 133"/>
          <p:cNvSpPr txBox="1"/>
          <p:nvPr/>
        </p:nvSpPr>
        <p:spPr>
          <a:xfrm>
            <a:off x="5249274" y="1989731"/>
            <a:ext cx="1636987" cy="913070"/>
          </a:xfrm>
          <a:prstGeom prst="rect">
            <a:avLst/>
          </a:prstGeom>
          <a:noFill/>
          <a:ln>
            <a:solidFill>
              <a:schemeClr val="tx1"/>
            </a:solidFill>
          </a:ln>
        </p:spPr>
        <p:txBody>
          <a:bodyPr wrap="none" rtlCol="0">
            <a:spAutoFit/>
          </a:bodyPr>
          <a:lstStyle/>
          <a:p>
            <a:pPr lvl="0">
              <a:lnSpc>
                <a:spcPts val="1600"/>
              </a:lnSpc>
            </a:pPr>
            <a:r>
              <a:rPr kumimoji="1" lang="en-US" altLang="ja-JP" sz="1100" dirty="0" smtClean="0"/>
              <a:t>【</a:t>
            </a:r>
            <a:r>
              <a:rPr kumimoji="1" lang="ja-JP" altLang="en-US" sz="1100" dirty="0" smtClean="0"/>
              <a:t>有識者会議</a:t>
            </a:r>
            <a:r>
              <a:rPr kumimoji="1" lang="en-US" altLang="ja-JP" sz="1100" dirty="0" smtClean="0"/>
              <a:t>】</a:t>
            </a:r>
          </a:p>
          <a:p>
            <a:pPr lvl="0">
              <a:lnSpc>
                <a:spcPts val="1600"/>
              </a:lnSpc>
            </a:pPr>
            <a:r>
              <a:rPr kumimoji="1" lang="ja-JP" altLang="en-US" sz="1100" dirty="0" smtClean="0"/>
              <a:t>第</a:t>
            </a:r>
            <a:r>
              <a:rPr kumimoji="1" lang="en-US" altLang="ja-JP" sz="1100" dirty="0" smtClean="0"/>
              <a:t>1</a:t>
            </a:r>
            <a:r>
              <a:rPr kumimoji="1" lang="ja-JP" altLang="en-US" sz="1100" dirty="0" smtClean="0"/>
              <a:t>回　前年度実績報告</a:t>
            </a:r>
            <a:endParaRPr kumimoji="1" lang="en-US" altLang="ja-JP" sz="1100" dirty="0" smtClean="0"/>
          </a:p>
          <a:p>
            <a:pPr>
              <a:lnSpc>
                <a:spcPts val="1600"/>
              </a:lnSpc>
            </a:pPr>
            <a:r>
              <a:rPr kumimoji="1" lang="ja-JP" altLang="en-US" sz="1100" dirty="0" smtClean="0"/>
              <a:t>第</a:t>
            </a:r>
            <a:r>
              <a:rPr kumimoji="1" lang="en-US" altLang="ja-JP" sz="1100" dirty="0" smtClean="0"/>
              <a:t>2</a:t>
            </a:r>
            <a:r>
              <a:rPr kumimoji="1" lang="ja-JP" altLang="en-US" sz="1100" dirty="0" smtClean="0"/>
              <a:t>回　</a:t>
            </a:r>
            <a:r>
              <a:rPr kumimoji="1" lang="ja-JP" altLang="en-US" sz="1100" dirty="0"/>
              <a:t>上半期中間</a:t>
            </a:r>
            <a:r>
              <a:rPr kumimoji="1" lang="ja-JP" altLang="en-US" sz="1100" dirty="0" smtClean="0"/>
              <a:t>報告</a:t>
            </a:r>
            <a:endParaRPr kumimoji="1" lang="en-US" altLang="ja-JP" sz="1100" dirty="0" smtClean="0"/>
          </a:p>
          <a:p>
            <a:pPr lvl="0">
              <a:lnSpc>
                <a:spcPts val="1600"/>
              </a:lnSpc>
            </a:pPr>
            <a:r>
              <a:rPr kumimoji="1" lang="ja-JP" altLang="en-US" sz="1100" dirty="0" smtClean="0"/>
              <a:t>　　　　　次年度実施方針</a:t>
            </a:r>
            <a:endParaRPr kumimoji="1" lang="en-US" altLang="ja-JP" sz="1100" dirty="0" smtClean="0"/>
          </a:p>
        </p:txBody>
      </p:sp>
      <p:sp>
        <p:nvSpPr>
          <p:cNvPr id="51" name="角丸四角形 50"/>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２</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包括委託における</a:t>
            </a:r>
            <a:r>
              <a:rPr lang="en-US" altLang="ja-JP" sz="2275" dirty="0" smtClean="0">
                <a:solidFill>
                  <a:schemeClr val="tx1"/>
                </a:solidFill>
                <a:latin typeface="HGPｺﾞｼｯｸE" panose="020B0900000000000000" pitchFamily="50" charset="-128"/>
                <a:ea typeface="HGPｺﾞｼｯｸE" panose="020B0900000000000000" pitchFamily="50" charset="-128"/>
              </a:rPr>
              <a:t>PDCA</a:t>
            </a:r>
            <a:r>
              <a:rPr lang="ja-JP" altLang="en-US" sz="2275" dirty="0" smtClean="0">
                <a:solidFill>
                  <a:schemeClr val="tx1"/>
                </a:solidFill>
                <a:latin typeface="HGPｺﾞｼｯｸE" panose="020B0900000000000000" pitchFamily="50" charset="-128"/>
                <a:ea typeface="HGPｺﾞｼｯｸE" panose="020B0900000000000000" pitchFamily="50" charset="-128"/>
              </a:rPr>
              <a:t>サイクル</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95742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9576" y="1564283"/>
            <a:ext cx="9344024" cy="738664"/>
          </a:xfrm>
          <a:prstGeom prst="rect">
            <a:avLst/>
          </a:prstGeom>
          <a:noFill/>
        </p:spPr>
        <p:txBody>
          <a:bodyPr wrap="square" rtlCol="0">
            <a:spAutoFit/>
          </a:bodyPr>
          <a:lstStyle/>
          <a:p>
            <a:pPr marL="85725" indent="-85725"/>
            <a:r>
              <a:rPr kumimoji="1" lang="ja-JP" altLang="en-US" sz="1400" dirty="0"/>
              <a:t>○３年間の業務履行状況を踏まえ、契約見直しの必要性を確認</a:t>
            </a:r>
            <a:endParaRPr kumimoji="1" lang="en-US" altLang="ja-JP" sz="1400" dirty="0"/>
          </a:p>
          <a:p>
            <a:pPr marL="85725" indent="-85725"/>
            <a:r>
              <a:rPr kumimoji="1" lang="ja-JP" altLang="en-US" sz="1400" dirty="0"/>
              <a:t>○３年間での法</a:t>
            </a:r>
            <a:r>
              <a:rPr kumimoji="1" lang="en-US" altLang="ja-JP" sz="1400" dirty="0"/>
              <a:t>/</a:t>
            </a:r>
            <a:r>
              <a:rPr kumimoji="1" lang="ja-JP" altLang="en-US" sz="1400" dirty="0"/>
              <a:t>制度改正状況や、</a:t>
            </a:r>
            <a:r>
              <a:rPr kumimoji="1" lang="en-US" altLang="ja-JP" sz="1400" dirty="0"/>
              <a:t>ICT/AI</a:t>
            </a:r>
            <a:r>
              <a:rPr kumimoji="1" lang="ja-JP" altLang="en-US" sz="1400" dirty="0"/>
              <a:t>等の技術の進展状況を踏まえて、業務実施体制の評価を実施</a:t>
            </a:r>
            <a:endParaRPr kumimoji="1" lang="en-US" altLang="ja-JP" sz="1400" dirty="0"/>
          </a:p>
          <a:p>
            <a:pPr marL="85725" indent="-85725"/>
            <a:r>
              <a:rPr kumimoji="1" lang="ja-JP" altLang="en-US" sz="1400" dirty="0"/>
              <a:t>○積算基準の改定等を踏まえた業務価格の適正化に関する評価の実施</a:t>
            </a:r>
          </a:p>
        </p:txBody>
      </p:sp>
      <p:sp>
        <p:nvSpPr>
          <p:cNvPr id="8" name="角丸四角形 7"/>
          <p:cNvSpPr/>
          <p:nvPr/>
        </p:nvSpPr>
        <p:spPr>
          <a:xfrm>
            <a:off x="280424" y="1350816"/>
            <a:ext cx="9473176" cy="3306944"/>
          </a:xfrm>
          <a:prstGeom prst="roundRect">
            <a:avLst>
              <a:gd name="adj" fmla="val 971"/>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47075" y="1203180"/>
            <a:ext cx="1457324" cy="295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a:t>PDCA</a:t>
            </a:r>
            <a:r>
              <a:rPr kumimoji="1" lang="ja-JP" altLang="en-US" sz="1600" b="1" dirty="0"/>
              <a:t>の実施</a:t>
            </a:r>
          </a:p>
        </p:txBody>
      </p:sp>
      <p:sp>
        <p:nvSpPr>
          <p:cNvPr id="12" name="角丸四角形 11"/>
          <p:cNvSpPr/>
          <p:nvPr/>
        </p:nvSpPr>
        <p:spPr>
          <a:xfrm>
            <a:off x="1309123" y="2547910"/>
            <a:ext cx="471717" cy="1600192"/>
          </a:xfrm>
          <a:prstGeom prst="roundRect">
            <a:avLst>
              <a:gd name="adj" fmla="val 13436"/>
            </a:avLst>
          </a:prstGeom>
        </p:spPr>
        <p:style>
          <a:lnRef idx="2">
            <a:schemeClr val="accent1"/>
          </a:lnRef>
          <a:fillRef idx="1">
            <a:schemeClr val="lt1"/>
          </a:fillRef>
          <a:effectRef idx="0">
            <a:schemeClr val="accent1"/>
          </a:effectRef>
          <a:fontRef idx="minor">
            <a:schemeClr val="dk1"/>
          </a:fontRef>
        </p:style>
        <p:txBody>
          <a:bodyPr vert="eaVert" lIns="36000" tIns="0" rIns="36000" bIns="0" rtlCol="0" anchor="ctr"/>
          <a:lstStyle/>
          <a:p>
            <a:r>
              <a:rPr kumimoji="1" lang="ja-JP" altLang="en-US" sz="1200" dirty="0"/>
              <a:t>・社会情勢等の確認</a:t>
            </a:r>
            <a:endParaRPr kumimoji="1" lang="en-US" altLang="ja-JP" sz="1200" dirty="0"/>
          </a:p>
          <a:p>
            <a:r>
              <a:rPr kumimoji="1" lang="ja-JP" altLang="en-US" sz="1200" dirty="0"/>
              <a:t>・年度履行評価まとめ</a:t>
            </a:r>
          </a:p>
        </p:txBody>
      </p:sp>
      <p:sp>
        <p:nvSpPr>
          <p:cNvPr id="20" name="角丸四角形 19"/>
          <p:cNvSpPr/>
          <p:nvPr/>
        </p:nvSpPr>
        <p:spPr>
          <a:xfrm>
            <a:off x="2300915" y="2567491"/>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契約の妥当性評価</a:t>
            </a:r>
          </a:p>
        </p:txBody>
      </p:sp>
      <p:sp>
        <p:nvSpPr>
          <p:cNvPr id="21" name="角丸四角形 20"/>
          <p:cNvSpPr/>
          <p:nvPr/>
        </p:nvSpPr>
        <p:spPr>
          <a:xfrm>
            <a:off x="3104682" y="2567490"/>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課題点の抽出</a:t>
            </a:r>
          </a:p>
        </p:txBody>
      </p:sp>
      <p:sp>
        <p:nvSpPr>
          <p:cNvPr id="22" name="角丸四角形 21"/>
          <p:cNvSpPr/>
          <p:nvPr/>
        </p:nvSpPr>
        <p:spPr>
          <a:xfrm>
            <a:off x="6288843" y="2568468"/>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契約見直・変更協議</a:t>
            </a:r>
          </a:p>
        </p:txBody>
      </p:sp>
      <p:sp>
        <p:nvSpPr>
          <p:cNvPr id="23" name="角丸四角形 22"/>
          <p:cNvSpPr/>
          <p:nvPr/>
        </p:nvSpPr>
        <p:spPr>
          <a:xfrm>
            <a:off x="7934120" y="2568469"/>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契約変更の実施</a:t>
            </a:r>
          </a:p>
        </p:txBody>
      </p:sp>
      <p:cxnSp>
        <p:nvCxnSpPr>
          <p:cNvPr id="14" name="カギ線コネクタ 13"/>
          <p:cNvCxnSpPr>
            <a:stCxn id="12" idx="3"/>
            <a:endCxn id="20" idx="1"/>
          </p:cNvCxnSpPr>
          <p:nvPr/>
        </p:nvCxnSpPr>
        <p:spPr>
          <a:xfrm flipV="1">
            <a:off x="1780840" y="3315204"/>
            <a:ext cx="520075" cy="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81024" y="2516719"/>
            <a:ext cx="691298" cy="15859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eaVert" rtlCol="0" anchor="ctr"/>
          <a:lstStyle/>
          <a:p>
            <a:pPr algn="ctr"/>
            <a:r>
              <a:rPr kumimoji="1" lang="ja-JP" altLang="en-US" sz="1200" dirty="0"/>
              <a:t>（以降</a:t>
            </a:r>
            <a:r>
              <a:rPr kumimoji="1" lang="en-US" altLang="ja-JP" sz="1200" dirty="0"/>
              <a:t>5</a:t>
            </a:r>
            <a:r>
              <a:rPr kumimoji="1" lang="ja-JP" altLang="en-US" sz="1200" dirty="0"/>
              <a:t>年ごと）</a:t>
            </a:r>
            <a:endParaRPr kumimoji="1" lang="en-US" altLang="ja-JP" sz="1200" dirty="0"/>
          </a:p>
          <a:p>
            <a:pPr algn="ctr"/>
            <a:r>
              <a:rPr kumimoji="1" lang="ja-JP" altLang="en-US" sz="1200" dirty="0"/>
              <a:t>業務</a:t>
            </a:r>
            <a:r>
              <a:rPr kumimoji="1" lang="en-US" altLang="ja-JP" sz="1200" dirty="0"/>
              <a:t>4</a:t>
            </a:r>
            <a:r>
              <a:rPr kumimoji="1" lang="ja-JP" altLang="en-US" sz="1200" dirty="0"/>
              <a:t>～</a:t>
            </a:r>
            <a:r>
              <a:rPr kumimoji="1" lang="en-US" altLang="ja-JP" sz="1200" dirty="0"/>
              <a:t>8</a:t>
            </a:r>
            <a:r>
              <a:rPr kumimoji="1" lang="ja-JP" altLang="en-US" sz="1200" dirty="0"/>
              <a:t>年目</a:t>
            </a:r>
            <a:endParaRPr kumimoji="1" lang="en-US" altLang="ja-JP" sz="1200" dirty="0"/>
          </a:p>
          <a:p>
            <a:pPr algn="ctr"/>
            <a:r>
              <a:rPr kumimoji="1" lang="ja-JP" altLang="en-US" sz="1200" dirty="0"/>
              <a:t>業務</a:t>
            </a:r>
            <a:r>
              <a:rPr kumimoji="1" lang="en-US" altLang="ja-JP" sz="1200" dirty="0"/>
              <a:t>1</a:t>
            </a:r>
            <a:r>
              <a:rPr kumimoji="1" lang="ja-JP" altLang="en-US" sz="1200" dirty="0"/>
              <a:t>～</a:t>
            </a:r>
            <a:r>
              <a:rPr kumimoji="1" lang="en-US" altLang="ja-JP" sz="1200" dirty="0"/>
              <a:t>3</a:t>
            </a:r>
            <a:r>
              <a:rPr kumimoji="1" lang="ja-JP" altLang="en-US" sz="1200" dirty="0"/>
              <a:t>年目</a:t>
            </a:r>
          </a:p>
        </p:txBody>
      </p:sp>
      <p:sp>
        <p:nvSpPr>
          <p:cNvPr id="33" name="角丸四角形 32"/>
          <p:cNvSpPr/>
          <p:nvPr/>
        </p:nvSpPr>
        <p:spPr>
          <a:xfrm>
            <a:off x="8609482" y="1758523"/>
            <a:ext cx="885691" cy="310235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eaVert" rtlCol="0" anchor="ctr"/>
          <a:lstStyle/>
          <a:p>
            <a:pPr algn="ctr"/>
            <a:r>
              <a:rPr kumimoji="1" lang="ja-JP" altLang="en-US" sz="1200" dirty="0"/>
              <a:t>業務</a:t>
            </a:r>
            <a:r>
              <a:rPr kumimoji="1" lang="en-US" altLang="ja-JP" sz="1200" dirty="0"/>
              <a:t>6</a:t>
            </a:r>
            <a:r>
              <a:rPr kumimoji="1" lang="ja-JP" altLang="en-US" sz="1200" dirty="0"/>
              <a:t>年目</a:t>
            </a:r>
            <a:r>
              <a:rPr kumimoji="1" lang="ja-JP" altLang="en-US" sz="1200" dirty="0" smtClean="0"/>
              <a:t>～</a:t>
            </a:r>
            <a:endParaRPr kumimoji="1" lang="en-US" altLang="ja-JP" sz="1200" dirty="0" smtClean="0"/>
          </a:p>
          <a:p>
            <a:pPr algn="ctr"/>
            <a:r>
              <a:rPr kumimoji="1" lang="ja-JP" altLang="en-US" sz="1200" dirty="0" smtClean="0"/>
              <a:t>（以降</a:t>
            </a:r>
            <a:r>
              <a:rPr kumimoji="1" lang="en-US" altLang="ja-JP" sz="1200" dirty="0" smtClean="0"/>
              <a:t>5</a:t>
            </a:r>
            <a:r>
              <a:rPr kumimoji="1" lang="ja-JP" altLang="en-US" sz="1200" dirty="0" smtClean="0"/>
              <a:t>年ごと）</a:t>
            </a:r>
            <a:endParaRPr kumimoji="1" lang="ja-JP" altLang="en-US" sz="1200" dirty="0"/>
          </a:p>
        </p:txBody>
      </p:sp>
      <p:sp>
        <p:nvSpPr>
          <p:cNvPr id="24" name="テキスト ボックス 23"/>
          <p:cNvSpPr txBox="1"/>
          <p:nvPr/>
        </p:nvSpPr>
        <p:spPr>
          <a:xfrm>
            <a:off x="3745321" y="2280311"/>
            <a:ext cx="1629918" cy="259045"/>
          </a:xfrm>
          <a:prstGeom prst="rect">
            <a:avLst/>
          </a:prstGeom>
          <a:noFill/>
        </p:spPr>
        <p:txBody>
          <a:bodyPr wrap="square" rtlCol="0">
            <a:spAutoFit/>
          </a:bodyPr>
          <a:lstStyle/>
          <a:p>
            <a:pPr marL="85725" indent="-85725" algn="ctr">
              <a:lnSpc>
                <a:spcPts val="1300"/>
              </a:lnSpc>
            </a:pPr>
            <a:r>
              <a:rPr kumimoji="1" lang="en-US" altLang="ja-JP" sz="1100" dirty="0" smtClean="0"/>
              <a:t>4</a:t>
            </a:r>
            <a:r>
              <a:rPr kumimoji="1" lang="ja-JP" altLang="en-US" sz="1100" dirty="0" smtClean="0"/>
              <a:t>年目（以降</a:t>
            </a:r>
            <a:r>
              <a:rPr kumimoji="1" lang="en-US" altLang="ja-JP" sz="1100" dirty="0" smtClean="0"/>
              <a:t>5</a:t>
            </a:r>
            <a:r>
              <a:rPr kumimoji="1" lang="ja-JP" altLang="en-US" sz="1100" dirty="0" smtClean="0"/>
              <a:t>年ごと）</a:t>
            </a:r>
            <a:endParaRPr kumimoji="1" lang="en-US" altLang="ja-JP" sz="1100" dirty="0"/>
          </a:p>
        </p:txBody>
      </p:sp>
      <p:sp>
        <p:nvSpPr>
          <p:cNvPr id="25" name="左大かっこ 24"/>
          <p:cNvSpPr/>
          <p:nvPr/>
        </p:nvSpPr>
        <p:spPr>
          <a:xfrm rot="5400000">
            <a:off x="4319401" y="436036"/>
            <a:ext cx="228212" cy="3995546"/>
          </a:xfrm>
          <a:prstGeom prst="leftBracket">
            <a:avLst>
              <a:gd name="adj" fmla="val 965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角丸四角形 29"/>
          <p:cNvSpPr/>
          <p:nvPr/>
        </p:nvSpPr>
        <p:spPr>
          <a:xfrm>
            <a:off x="4712212" y="2568468"/>
            <a:ext cx="304800" cy="1495425"/>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200" dirty="0"/>
              <a:t>有識者会議評価</a:t>
            </a:r>
          </a:p>
        </p:txBody>
      </p:sp>
      <p:sp>
        <p:nvSpPr>
          <p:cNvPr id="37" name="角丸四角形 36"/>
          <p:cNvSpPr/>
          <p:nvPr/>
        </p:nvSpPr>
        <p:spPr>
          <a:xfrm>
            <a:off x="7112278" y="2561990"/>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予算要求</a:t>
            </a:r>
          </a:p>
        </p:txBody>
      </p:sp>
      <p:sp>
        <p:nvSpPr>
          <p:cNvPr id="44" name="左大かっこ 43"/>
          <p:cNvSpPr/>
          <p:nvPr/>
        </p:nvSpPr>
        <p:spPr>
          <a:xfrm rot="5400000">
            <a:off x="7137934" y="1598194"/>
            <a:ext cx="247852" cy="1661160"/>
          </a:xfrm>
          <a:prstGeom prst="leftBracket">
            <a:avLst>
              <a:gd name="adj" fmla="val 965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テキスト ボックス 44"/>
          <p:cNvSpPr txBox="1"/>
          <p:nvPr/>
        </p:nvSpPr>
        <p:spPr>
          <a:xfrm>
            <a:off x="6457385" y="2288235"/>
            <a:ext cx="1673145" cy="259045"/>
          </a:xfrm>
          <a:prstGeom prst="rect">
            <a:avLst/>
          </a:prstGeom>
          <a:noFill/>
        </p:spPr>
        <p:txBody>
          <a:bodyPr wrap="square" rtlCol="0">
            <a:spAutoFit/>
          </a:bodyPr>
          <a:lstStyle/>
          <a:p>
            <a:pPr marL="85725" indent="-85725" algn="ctr">
              <a:lnSpc>
                <a:spcPts val="1300"/>
              </a:lnSpc>
            </a:pPr>
            <a:r>
              <a:rPr kumimoji="1" lang="en-US" altLang="ja-JP" sz="1100" dirty="0" smtClean="0"/>
              <a:t>5</a:t>
            </a:r>
            <a:r>
              <a:rPr kumimoji="1" lang="ja-JP" altLang="en-US" sz="1100" dirty="0" smtClean="0"/>
              <a:t>年目（以降</a:t>
            </a:r>
            <a:r>
              <a:rPr kumimoji="1" lang="en-US" altLang="ja-JP" sz="1100" dirty="0" smtClean="0"/>
              <a:t>5</a:t>
            </a:r>
            <a:r>
              <a:rPr kumimoji="1" lang="ja-JP" altLang="en-US" sz="1100" dirty="0" smtClean="0"/>
              <a:t>年ごと）</a:t>
            </a:r>
            <a:endParaRPr kumimoji="1" lang="en-US" altLang="ja-JP" sz="1100" dirty="0"/>
          </a:p>
        </p:txBody>
      </p:sp>
      <p:sp>
        <p:nvSpPr>
          <p:cNvPr id="2" name="スライド番号プレースホルダー 1"/>
          <p:cNvSpPr>
            <a:spLocks noGrp="1"/>
          </p:cNvSpPr>
          <p:nvPr>
            <p:ph type="sldNum" sz="quarter" idx="12"/>
          </p:nvPr>
        </p:nvSpPr>
        <p:spPr/>
        <p:txBody>
          <a:bodyPr/>
          <a:lstStyle/>
          <a:p>
            <a:fld id="{36EC18DB-A5DF-4E0E-B815-FCD04A2C4B2C}" type="slidenum">
              <a:rPr kumimoji="1" lang="ja-JP" altLang="en-US" smtClean="0"/>
              <a:t>9</a:t>
            </a:fld>
            <a:endParaRPr kumimoji="1" lang="ja-JP" altLang="en-US"/>
          </a:p>
        </p:txBody>
      </p:sp>
      <p:sp>
        <p:nvSpPr>
          <p:cNvPr id="41" name="テキスト ボックス 40">
            <a:extLst>
              <a:ext uri="{FF2B5EF4-FFF2-40B4-BE49-F238E27FC236}">
                <a16:creationId xmlns:a16="http://schemas.microsoft.com/office/drawing/2014/main" id="{837A7236-9E65-4F17-8A94-2F38B88B6F3C}"/>
              </a:ext>
            </a:extLst>
          </p:cNvPr>
          <p:cNvSpPr txBox="1"/>
          <p:nvPr/>
        </p:nvSpPr>
        <p:spPr>
          <a:xfrm>
            <a:off x="4452158" y="4057415"/>
            <a:ext cx="1830506" cy="592470"/>
          </a:xfrm>
          <a:prstGeom prst="rect">
            <a:avLst/>
          </a:prstGeom>
          <a:noFill/>
        </p:spPr>
        <p:txBody>
          <a:bodyPr wrap="square" lIns="0" rtlCol="0">
            <a:spAutoFit/>
          </a:bodyPr>
          <a:lstStyle/>
          <a:p>
            <a:pPr marL="85725" indent="-85725">
              <a:lnSpc>
                <a:spcPts val="1300"/>
              </a:lnSpc>
            </a:pPr>
            <a:r>
              <a:rPr kumimoji="1" lang="ja-JP" altLang="en-US" sz="1100" dirty="0" smtClean="0"/>
              <a:t>必要に応じ</a:t>
            </a:r>
            <a:endParaRPr kumimoji="1" lang="en-US" altLang="ja-JP" sz="1100" dirty="0" smtClean="0"/>
          </a:p>
          <a:p>
            <a:pPr marL="85725" indent="-85725">
              <a:lnSpc>
                <a:spcPts val="1300"/>
              </a:lnSpc>
            </a:pPr>
            <a:r>
              <a:rPr kumimoji="1" lang="ja-JP" altLang="en-US" sz="1100" dirty="0"/>
              <a:t>　</a:t>
            </a:r>
            <a:r>
              <a:rPr kumimoji="1" lang="ja-JP" altLang="en-US" sz="1100" dirty="0" smtClean="0"/>
              <a:t>・債務枠の再設定協議</a:t>
            </a:r>
            <a:endParaRPr kumimoji="1" lang="en-US" altLang="ja-JP" sz="1100" dirty="0" smtClean="0"/>
          </a:p>
          <a:p>
            <a:pPr marL="85725" indent="-85725">
              <a:lnSpc>
                <a:spcPts val="1300"/>
              </a:lnSpc>
            </a:pPr>
            <a:r>
              <a:rPr kumimoji="1" lang="ja-JP" altLang="en-US" sz="1100" dirty="0"/>
              <a:t>　</a:t>
            </a:r>
            <a:r>
              <a:rPr kumimoji="1" lang="ja-JP" altLang="en-US" sz="1100" dirty="0" smtClean="0"/>
              <a:t>・外郭団体評価委員会</a:t>
            </a:r>
            <a:endParaRPr kumimoji="1" lang="en-US" altLang="ja-JP" sz="1100" dirty="0" smtClean="0"/>
          </a:p>
        </p:txBody>
      </p:sp>
      <p:sp>
        <p:nvSpPr>
          <p:cNvPr id="42" name="角丸四角形 41"/>
          <p:cNvSpPr/>
          <p:nvPr/>
        </p:nvSpPr>
        <p:spPr>
          <a:xfrm>
            <a:off x="5511537" y="2561991"/>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smtClean="0"/>
              <a:t>外郭団体協議等</a:t>
            </a:r>
            <a:endParaRPr kumimoji="1" lang="ja-JP" altLang="en-US" sz="1200" dirty="0"/>
          </a:p>
        </p:txBody>
      </p:sp>
      <p:sp>
        <p:nvSpPr>
          <p:cNvPr id="49" name="角丸四角形 48"/>
          <p:cNvSpPr/>
          <p:nvPr/>
        </p:nvSpPr>
        <p:spPr>
          <a:xfrm>
            <a:off x="3927874" y="2568469"/>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smtClean="0"/>
              <a:t>改善案立案</a:t>
            </a:r>
            <a:endParaRPr kumimoji="1" lang="ja-JP" altLang="en-US" sz="1200" dirty="0"/>
          </a:p>
        </p:txBody>
      </p:sp>
      <p:sp>
        <p:nvSpPr>
          <p:cNvPr id="36" name="テキスト ボックス 35"/>
          <p:cNvSpPr txBox="1"/>
          <p:nvPr/>
        </p:nvSpPr>
        <p:spPr>
          <a:xfrm>
            <a:off x="0" y="701576"/>
            <a:ext cx="4712212" cy="369332"/>
          </a:xfrm>
          <a:prstGeom prst="rect">
            <a:avLst/>
          </a:prstGeom>
          <a:noFill/>
        </p:spPr>
        <p:txBody>
          <a:bodyPr wrap="square" rtlCol="0">
            <a:spAutoFit/>
          </a:bodyPr>
          <a:lstStyle/>
          <a:p>
            <a:r>
              <a:rPr kumimoji="1" lang="ja-JP" altLang="en-US" dirty="0" smtClean="0"/>
              <a:t>（</a:t>
            </a:r>
            <a:r>
              <a:rPr kumimoji="1" lang="ja-JP" altLang="en-US" dirty="0"/>
              <a:t>２）５年ごと実施</a:t>
            </a:r>
            <a:r>
              <a:rPr kumimoji="1" lang="ja-JP" altLang="en-US" dirty="0" smtClean="0"/>
              <a:t>するＰＤＣＡの全体フロー</a:t>
            </a:r>
            <a:endParaRPr kumimoji="1" lang="ja-JP" altLang="en-US" dirty="0"/>
          </a:p>
        </p:txBody>
      </p:sp>
      <p:cxnSp>
        <p:nvCxnSpPr>
          <p:cNvPr id="9" name="直線矢印コネクタ 8"/>
          <p:cNvCxnSpPr>
            <a:stCxn id="20" idx="3"/>
            <a:endCxn id="21" idx="1"/>
          </p:cNvCxnSpPr>
          <p:nvPr/>
        </p:nvCxnSpPr>
        <p:spPr>
          <a:xfrm flipV="1">
            <a:off x="2605715" y="3315203"/>
            <a:ext cx="4989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3423358" y="3320944"/>
            <a:ext cx="4989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4256537" y="3317663"/>
            <a:ext cx="4311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5061472" y="3316180"/>
            <a:ext cx="4311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5833906" y="3316180"/>
            <a:ext cx="4487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6591246" y="3316181"/>
            <a:ext cx="5039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7416163" y="3316181"/>
            <a:ext cx="5179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２</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包括委託における</a:t>
            </a:r>
            <a:r>
              <a:rPr lang="en-US" altLang="ja-JP" sz="2275" dirty="0" smtClean="0">
                <a:solidFill>
                  <a:schemeClr val="tx1"/>
                </a:solidFill>
                <a:latin typeface="HGPｺﾞｼｯｸE" panose="020B0900000000000000" pitchFamily="50" charset="-128"/>
                <a:ea typeface="HGPｺﾞｼｯｸE" panose="020B0900000000000000" pitchFamily="50" charset="-128"/>
              </a:rPr>
              <a:t>PDCA</a:t>
            </a:r>
            <a:r>
              <a:rPr lang="ja-JP" altLang="en-US" sz="2275" dirty="0" smtClean="0">
                <a:solidFill>
                  <a:schemeClr val="tx1"/>
                </a:solidFill>
                <a:latin typeface="HGPｺﾞｼｯｸE" panose="020B0900000000000000" pitchFamily="50" charset="-128"/>
                <a:ea typeface="HGPｺﾞｼｯｸE" panose="020B0900000000000000" pitchFamily="50" charset="-128"/>
              </a:rPr>
              <a:t>サイクル</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29932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中心">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A56964-9638-4B1E-AE6C-A3D192840C6D}" vid="{480E88D5-7D79-4461-B68A-B034BBD280C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0</TotalTime>
  <Words>8641</Words>
  <Application>Microsoft Office PowerPoint</Application>
  <PresentationFormat>A4 210 x 297 mm</PresentationFormat>
  <Paragraphs>1239</Paragraphs>
  <Slides>38</Slides>
  <Notes>36</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38</vt:i4>
      </vt:variant>
    </vt:vector>
  </HeadingPairs>
  <TitlesOfParts>
    <vt:vector size="55" baseType="lpstr">
      <vt:lpstr>HGPｺﾞｼｯｸE</vt:lpstr>
      <vt:lpstr>HGPｺﾞｼｯｸM</vt:lpstr>
      <vt:lpstr>HGP創英角ｺﾞｼｯｸUB</vt:lpstr>
      <vt:lpstr>HG丸ｺﾞｼｯｸM-PRO</vt:lpstr>
      <vt:lpstr>Meiryo UI</vt:lpstr>
      <vt:lpstr>Meiryo UI 本文</vt:lpstr>
      <vt:lpstr>ＭＳ Ｐゴシック</vt:lpstr>
      <vt:lpstr>ＭＳ Ｐ明朝</vt:lpstr>
      <vt:lpstr>ＭＳ ゴシック</vt:lpstr>
      <vt:lpstr>ＭＳ 明朝</vt:lpstr>
      <vt:lpstr>游ゴシック</vt:lpstr>
      <vt:lpstr>Arial</vt:lpstr>
      <vt:lpstr>Century</vt:lpstr>
      <vt:lpstr>Segoe UI</vt:lpstr>
      <vt:lpstr>Times New Roman</vt:lpstr>
      <vt:lpstr>Wingdings</vt:lpstr>
      <vt:lpstr>テーマ1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管路</vt:lpstr>
      <vt:lpstr>PowerPoint プレゼンテーション</vt:lpstr>
      <vt:lpstr>PowerPoint プレゼンテーション</vt:lpstr>
      <vt:lpstr>下水処理場・抽水所</vt:lpstr>
      <vt:lpstr>【評価基準】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2023-03-02T08:39:42Z</dcterms:created>
  <dcterms:modified xsi:type="dcterms:W3CDTF">2023-03-02T08:59:18Z</dcterms:modified>
</cp:coreProperties>
</file>