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871" r:id="rId1"/>
  </p:sldMasterIdLst>
  <p:notesMasterIdLst>
    <p:notesMasterId r:id="rId14"/>
  </p:notesMasterIdLst>
  <p:sldIdLst>
    <p:sldId id="470" r:id="rId2"/>
    <p:sldId id="469" r:id="rId3"/>
    <p:sldId id="427" r:id="rId4"/>
    <p:sldId id="428" r:id="rId5"/>
    <p:sldId id="429" r:id="rId6"/>
    <p:sldId id="472" r:id="rId7"/>
    <p:sldId id="473" r:id="rId8"/>
    <p:sldId id="432" r:id="rId9"/>
    <p:sldId id="433" r:id="rId10"/>
    <p:sldId id="434" r:id="rId11"/>
    <p:sldId id="474" r:id="rId12"/>
    <p:sldId id="464" r:id="rId13"/>
  </p:sldIdLst>
  <p:sldSz cx="9906000" cy="6858000" type="A4"/>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5A5A5A"/>
    <a:srgbClr val="9BAEA2"/>
    <a:srgbClr val="FF3232"/>
    <a:srgbClr val="AF1932"/>
    <a:srgbClr val="FF4646"/>
    <a:srgbClr val="C28B62"/>
    <a:srgbClr val="B01932"/>
    <a:srgbClr val="B9B9B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574" autoAdjust="0"/>
    <p:restoredTop sz="94725" autoAdjust="0"/>
  </p:normalViewPr>
  <p:slideViewPr>
    <p:cSldViewPr snapToGrid="0">
      <p:cViewPr varScale="1">
        <p:scale>
          <a:sx n="71" d="100"/>
          <a:sy n="71" d="100"/>
        </p:scale>
        <p:origin x="130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695F904C-36E0-4278-8FA2-1167A91B1A98}" type="datetimeFigureOut">
              <a:rPr kumimoji="1" lang="ja-JP" altLang="en-US" smtClean="0"/>
              <a:t>2025/2/28</a:t>
            </a:fld>
            <a:endParaRPr kumimoji="1" lang="ja-JP" altLang="en-US"/>
          </a:p>
        </p:txBody>
      </p:sp>
      <p:sp>
        <p:nvSpPr>
          <p:cNvPr id="4" name="スライド イメージ プレースホルダー 3"/>
          <p:cNvSpPr>
            <a:spLocks noGrp="1" noRot="1" noChangeAspect="1"/>
          </p:cNvSpPr>
          <p:nvPr>
            <p:ph type="sldImg" idx="2"/>
          </p:nvPr>
        </p:nvSpPr>
        <p:spPr>
          <a:xfrm>
            <a:off x="981075" y="1243013"/>
            <a:ext cx="48450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263D121A-99AE-4CB5-B783-F57C45DEBC43}" type="slidenum">
              <a:rPr kumimoji="1" lang="ja-JP" altLang="en-US" smtClean="0"/>
              <a:t>‹#›</a:t>
            </a:fld>
            <a:endParaRPr kumimoji="1" lang="ja-JP" altLang="en-US"/>
          </a:p>
        </p:txBody>
      </p:sp>
    </p:spTree>
    <p:extLst>
      <p:ext uri="{BB962C8B-B14F-4D97-AF65-F5344CB8AC3E}">
        <p14:creationId xmlns:p14="http://schemas.microsoft.com/office/powerpoint/2010/main" val="169302641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1B4636F-6EBA-9C58-504B-59C2906B6F15}"/>
              </a:ext>
            </a:extLst>
          </p:cNvPr>
          <p:cNvSpPr>
            <a:spLocks noGrp="1"/>
          </p:cNvSpPr>
          <p:nvPr>
            <p:ph type="ctrTitle"/>
          </p:nvPr>
        </p:nvSpPr>
        <p:spPr>
          <a:xfrm>
            <a:off x="1238250" y="1122363"/>
            <a:ext cx="7429500" cy="2387600"/>
          </a:xfrm>
        </p:spPr>
        <p:txBody>
          <a:bodyPr anchor="b"/>
          <a:lstStyle>
            <a:lvl1pPr algn="ctr">
              <a:defRPr sz="4875"/>
            </a:lvl1pPr>
          </a:lstStyle>
          <a:p>
            <a:r>
              <a:rPr kumimoji="1" lang="ja-JP" altLang="en-US"/>
              <a:t>マスター タイトルの書式設定</a:t>
            </a:r>
          </a:p>
        </p:txBody>
      </p:sp>
      <p:sp>
        <p:nvSpPr>
          <p:cNvPr id="3" name="字幕 2">
            <a:extLst>
              <a:ext uri="{FF2B5EF4-FFF2-40B4-BE49-F238E27FC236}">
                <a16:creationId xmlns:a16="http://schemas.microsoft.com/office/drawing/2014/main" id="{8AA7E629-A8AB-FE59-170C-DBCF40720149}"/>
              </a:ext>
            </a:extLst>
          </p:cNvPr>
          <p:cNvSpPr>
            <a:spLocks noGrp="1"/>
          </p:cNvSpPr>
          <p:nvPr>
            <p:ph type="subTitle" idx="1"/>
          </p:nvPr>
        </p:nvSpPr>
        <p:spPr>
          <a:xfrm>
            <a:off x="1238250" y="3602038"/>
            <a:ext cx="7429500" cy="1655762"/>
          </a:xfrm>
        </p:spPr>
        <p:txBody>
          <a:bodyPr/>
          <a:lstStyle>
            <a:lvl1pPr marL="0" indent="0" algn="ctr">
              <a:buNone/>
              <a:defRPr sz="1950"/>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DE38B8A5-E425-E71A-00D7-CF9C2528DFAB}"/>
              </a:ext>
            </a:extLst>
          </p:cNvPr>
          <p:cNvSpPr>
            <a:spLocks noGrp="1"/>
          </p:cNvSpPr>
          <p:nvPr>
            <p:ph type="dt" sz="half" idx="10"/>
          </p:nvPr>
        </p:nvSpPr>
        <p:spPr/>
        <p:txBody>
          <a:bodyPr/>
          <a:lstStyle/>
          <a:p>
            <a:fld id="{4736BCB2-8FAE-49CF-B291-93629D079750}" type="datetime1">
              <a:rPr kumimoji="1" lang="ja-JP" altLang="en-US" smtClean="0"/>
              <a:t>2025/2/28</a:t>
            </a:fld>
            <a:endParaRPr kumimoji="1" lang="ja-JP" altLang="en-US"/>
          </a:p>
        </p:txBody>
      </p:sp>
      <p:sp>
        <p:nvSpPr>
          <p:cNvPr id="5" name="フッター プレースホルダー 4">
            <a:extLst>
              <a:ext uri="{FF2B5EF4-FFF2-40B4-BE49-F238E27FC236}">
                <a16:creationId xmlns:a16="http://schemas.microsoft.com/office/drawing/2014/main" id="{9C404329-AABD-F89C-CCBD-49400F7E4FC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EE5AB90-D1DB-CCFE-6702-F36E8F14B124}"/>
              </a:ext>
            </a:extLst>
          </p:cNvPr>
          <p:cNvSpPr>
            <a:spLocks noGrp="1"/>
          </p:cNvSpPr>
          <p:nvPr>
            <p:ph type="sldNum" sz="quarter" idx="12"/>
          </p:nvPr>
        </p:nvSpPr>
        <p:spPr/>
        <p:txBody>
          <a:bodyPr/>
          <a:lstStyle/>
          <a:p>
            <a:fld id="{09B64227-8D03-4A57-BE44-E7B966BE9E3A}" type="slidenum">
              <a:rPr kumimoji="1" lang="ja-JP" altLang="en-US" smtClean="0"/>
              <a:t>‹#›</a:t>
            </a:fld>
            <a:endParaRPr kumimoji="1" lang="ja-JP" altLang="en-US"/>
          </a:p>
        </p:txBody>
      </p:sp>
    </p:spTree>
    <p:extLst>
      <p:ext uri="{BB962C8B-B14F-4D97-AF65-F5344CB8AC3E}">
        <p14:creationId xmlns:p14="http://schemas.microsoft.com/office/powerpoint/2010/main" val="11256250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86E231B-9294-1F77-32B8-16D61AC80D15}"/>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98CD8B8F-AD5E-E5E6-A6EC-1A5521CC0D93}"/>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A0D9528-A41A-90CC-0FEE-5E1960582B40}"/>
              </a:ext>
            </a:extLst>
          </p:cNvPr>
          <p:cNvSpPr>
            <a:spLocks noGrp="1"/>
          </p:cNvSpPr>
          <p:nvPr>
            <p:ph type="dt" sz="half" idx="10"/>
          </p:nvPr>
        </p:nvSpPr>
        <p:spPr/>
        <p:txBody>
          <a:bodyPr/>
          <a:lstStyle/>
          <a:p>
            <a:fld id="{A7912B76-4B25-403D-870C-3C88835921E1}" type="datetime1">
              <a:rPr kumimoji="1" lang="ja-JP" altLang="en-US" smtClean="0"/>
              <a:t>2025/2/28</a:t>
            </a:fld>
            <a:endParaRPr kumimoji="1" lang="ja-JP" altLang="en-US"/>
          </a:p>
        </p:txBody>
      </p:sp>
      <p:sp>
        <p:nvSpPr>
          <p:cNvPr id="5" name="フッター プレースホルダー 4">
            <a:extLst>
              <a:ext uri="{FF2B5EF4-FFF2-40B4-BE49-F238E27FC236}">
                <a16:creationId xmlns:a16="http://schemas.microsoft.com/office/drawing/2014/main" id="{03D06B27-0CD3-9BA5-50B4-652AC67280B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1C9F50C-E802-B20F-67E6-FBA7D5C5FFE1}"/>
              </a:ext>
            </a:extLst>
          </p:cNvPr>
          <p:cNvSpPr>
            <a:spLocks noGrp="1"/>
          </p:cNvSpPr>
          <p:nvPr>
            <p:ph type="sldNum" sz="quarter" idx="12"/>
          </p:nvPr>
        </p:nvSpPr>
        <p:spPr/>
        <p:txBody>
          <a:bodyPr/>
          <a:lstStyle/>
          <a:p>
            <a:fld id="{09B64227-8D03-4A57-BE44-E7B966BE9E3A}" type="slidenum">
              <a:rPr kumimoji="1" lang="ja-JP" altLang="en-US" smtClean="0"/>
              <a:t>‹#›</a:t>
            </a:fld>
            <a:endParaRPr kumimoji="1" lang="ja-JP" altLang="en-US"/>
          </a:p>
        </p:txBody>
      </p:sp>
    </p:spTree>
    <p:extLst>
      <p:ext uri="{BB962C8B-B14F-4D97-AF65-F5344CB8AC3E}">
        <p14:creationId xmlns:p14="http://schemas.microsoft.com/office/powerpoint/2010/main" val="2952755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D602B682-4843-5260-B5EA-BAC5E8C6FEC3}"/>
              </a:ext>
            </a:extLst>
          </p:cNvPr>
          <p:cNvSpPr>
            <a:spLocks noGrp="1"/>
          </p:cNvSpPr>
          <p:nvPr>
            <p:ph type="title" orient="vert"/>
          </p:nvPr>
        </p:nvSpPr>
        <p:spPr>
          <a:xfrm>
            <a:off x="7088981" y="365125"/>
            <a:ext cx="2135981"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2722E559-E814-D26B-382E-2A1813F01156}"/>
              </a:ext>
            </a:extLst>
          </p:cNvPr>
          <p:cNvSpPr>
            <a:spLocks noGrp="1"/>
          </p:cNvSpPr>
          <p:nvPr>
            <p:ph type="body" orient="vert" idx="1"/>
          </p:nvPr>
        </p:nvSpPr>
        <p:spPr>
          <a:xfrm>
            <a:off x="681037" y="365125"/>
            <a:ext cx="6284119"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3F8AA76-FC7A-1346-186E-4DACFB3BA581}"/>
              </a:ext>
            </a:extLst>
          </p:cNvPr>
          <p:cNvSpPr>
            <a:spLocks noGrp="1"/>
          </p:cNvSpPr>
          <p:nvPr>
            <p:ph type="dt" sz="half" idx="10"/>
          </p:nvPr>
        </p:nvSpPr>
        <p:spPr/>
        <p:txBody>
          <a:bodyPr/>
          <a:lstStyle/>
          <a:p>
            <a:fld id="{43CE82E1-6E5D-40A2-90A1-3B91A10FC083}" type="datetime1">
              <a:rPr kumimoji="1" lang="ja-JP" altLang="en-US" smtClean="0"/>
              <a:t>2025/2/28</a:t>
            </a:fld>
            <a:endParaRPr kumimoji="1" lang="ja-JP" altLang="en-US"/>
          </a:p>
        </p:txBody>
      </p:sp>
      <p:sp>
        <p:nvSpPr>
          <p:cNvPr id="5" name="フッター プレースホルダー 4">
            <a:extLst>
              <a:ext uri="{FF2B5EF4-FFF2-40B4-BE49-F238E27FC236}">
                <a16:creationId xmlns:a16="http://schemas.microsoft.com/office/drawing/2014/main" id="{5C403CDD-E6B4-09F5-30E1-C69D478D861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A4A4132-F0AE-E12C-9A1D-9A39EC0A443C}"/>
              </a:ext>
            </a:extLst>
          </p:cNvPr>
          <p:cNvSpPr>
            <a:spLocks noGrp="1"/>
          </p:cNvSpPr>
          <p:nvPr>
            <p:ph type="sldNum" sz="quarter" idx="12"/>
          </p:nvPr>
        </p:nvSpPr>
        <p:spPr/>
        <p:txBody>
          <a:bodyPr/>
          <a:lstStyle/>
          <a:p>
            <a:fld id="{09B64227-8D03-4A57-BE44-E7B966BE9E3A}" type="slidenum">
              <a:rPr kumimoji="1" lang="ja-JP" altLang="en-US" smtClean="0"/>
              <a:t>‹#›</a:t>
            </a:fld>
            <a:endParaRPr kumimoji="1" lang="ja-JP" altLang="en-US"/>
          </a:p>
        </p:txBody>
      </p:sp>
    </p:spTree>
    <p:extLst>
      <p:ext uri="{BB962C8B-B14F-4D97-AF65-F5344CB8AC3E}">
        <p14:creationId xmlns:p14="http://schemas.microsoft.com/office/powerpoint/2010/main" val="37796081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sp>
        <p:nvSpPr>
          <p:cNvPr id="4" name="日付プレースホルダー 3">
            <a:extLst>
              <a:ext uri="{FF2B5EF4-FFF2-40B4-BE49-F238E27FC236}">
                <a16:creationId xmlns:a16="http://schemas.microsoft.com/office/drawing/2014/main" id="{36DD4FC3-8E8E-71AD-4288-5ABD8815383E}"/>
              </a:ext>
            </a:extLst>
          </p:cNvPr>
          <p:cNvSpPr>
            <a:spLocks noGrp="1"/>
          </p:cNvSpPr>
          <p:nvPr>
            <p:ph type="dt" sz="half" idx="10"/>
          </p:nvPr>
        </p:nvSpPr>
        <p:spPr/>
        <p:txBody>
          <a:bodyPr/>
          <a:lstStyle/>
          <a:p>
            <a:fld id="{06CC50BC-8199-4778-BE6F-B4EDCC5DC941}" type="datetime1">
              <a:rPr kumimoji="1" lang="ja-JP" altLang="en-US" smtClean="0"/>
              <a:t>2025/2/28</a:t>
            </a:fld>
            <a:endParaRPr kumimoji="1" lang="ja-JP" altLang="en-US"/>
          </a:p>
        </p:txBody>
      </p:sp>
      <p:sp>
        <p:nvSpPr>
          <p:cNvPr id="5" name="フッター プレースホルダー 4">
            <a:extLst>
              <a:ext uri="{FF2B5EF4-FFF2-40B4-BE49-F238E27FC236}">
                <a16:creationId xmlns:a16="http://schemas.microsoft.com/office/drawing/2014/main" id="{EDDDD000-A9FD-395C-6FB4-E2484525900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99DB911-0B5B-2826-3889-1C900AE93B77}"/>
              </a:ext>
            </a:extLst>
          </p:cNvPr>
          <p:cNvSpPr>
            <a:spLocks noGrp="1"/>
          </p:cNvSpPr>
          <p:nvPr>
            <p:ph type="sldNum" sz="quarter" idx="12"/>
          </p:nvPr>
        </p:nvSpPr>
        <p:spPr/>
        <p:txBody>
          <a:bodyPr/>
          <a:lstStyle/>
          <a:p>
            <a:fld id="{09B64227-8D03-4A57-BE44-E7B966BE9E3A}" type="slidenum">
              <a:rPr kumimoji="1" lang="ja-JP" altLang="en-US" smtClean="0"/>
              <a:t>‹#›</a:t>
            </a:fld>
            <a:endParaRPr kumimoji="1" lang="ja-JP" altLang="en-US"/>
          </a:p>
        </p:txBody>
      </p:sp>
      <p:cxnSp>
        <p:nvCxnSpPr>
          <p:cNvPr id="8" name="直線コネクタ 7">
            <a:extLst>
              <a:ext uri="{FF2B5EF4-FFF2-40B4-BE49-F238E27FC236}">
                <a16:creationId xmlns:a16="http://schemas.microsoft.com/office/drawing/2014/main" id="{7DD212EA-F383-FB2C-E251-40458DFAF768}"/>
              </a:ext>
            </a:extLst>
          </p:cNvPr>
          <p:cNvCxnSpPr>
            <a:cxnSpLocks/>
          </p:cNvCxnSpPr>
          <p:nvPr userDrawn="1"/>
        </p:nvCxnSpPr>
        <p:spPr>
          <a:xfrm flipH="1">
            <a:off x="1796432" y="1416106"/>
            <a:ext cx="8109568" cy="5441894"/>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直線コネクタ 8">
            <a:extLst>
              <a:ext uri="{FF2B5EF4-FFF2-40B4-BE49-F238E27FC236}">
                <a16:creationId xmlns:a16="http://schemas.microsoft.com/office/drawing/2014/main" id="{6DA112FB-1919-1F66-46A2-12D8506EFD9A}"/>
              </a:ext>
            </a:extLst>
          </p:cNvPr>
          <p:cNvCxnSpPr>
            <a:cxnSpLocks/>
          </p:cNvCxnSpPr>
          <p:nvPr userDrawn="1"/>
        </p:nvCxnSpPr>
        <p:spPr>
          <a:xfrm>
            <a:off x="2477193" y="0"/>
            <a:ext cx="4983664" cy="68580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16956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タイトルとコンテンツ">
    <p:spTree>
      <p:nvGrpSpPr>
        <p:cNvPr id="1" name=""/>
        <p:cNvGrpSpPr/>
        <p:nvPr/>
      </p:nvGrpSpPr>
      <p:grpSpPr>
        <a:xfrm>
          <a:off x="0" y="0"/>
          <a:ext cx="0" cy="0"/>
          <a:chOff x="0" y="0"/>
          <a:chExt cx="0" cy="0"/>
        </a:xfrm>
      </p:grpSpPr>
      <p:sp>
        <p:nvSpPr>
          <p:cNvPr id="4" name="日付プレースホルダー 3">
            <a:extLst>
              <a:ext uri="{FF2B5EF4-FFF2-40B4-BE49-F238E27FC236}">
                <a16:creationId xmlns:a16="http://schemas.microsoft.com/office/drawing/2014/main" id="{C4291BC9-4B5A-8288-1942-F712A2CB361C}"/>
              </a:ext>
            </a:extLst>
          </p:cNvPr>
          <p:cNvSpPr>
            <a:spLocks noGrp="1"/>
          </p:cNvSpPr>
          <p:nvPr>
            <p:ph type="dt" sz="half" idx="10"/>
          </p:nvPr>
        </p:nvSpPr>
        <p:spPr/>
        <p:txBody>
          <a:bodyPr/>
          <a:lstStyle/>
          <a:p>
            <a:fld id="{12691C72-4DA4-4150-88A2-20DA654BBDF9}" type="datetime1">
              <a:rPr kumimoji="1" lang="ja-JP" altLang="en-US" smtClean="0"/>
              <a:t>2025/2/28</a:t>
            </a:fld>
            <a:endParaRPr kumimoji="1" lang="ja-JP" altLang="en-US"/>
          </a:p>
        </p:txBody>
      </p:sp>
      <p:sp>
        <p:nvSpPr>
          <p:cNvPr id="5" name="フッター プレースホルダー 4">
            <a:extLst>
              <a:ext uri="{FF2B5EF4-FFF2-40B4-BE49-F238E27FC236}">
                <a16:creationId xmlns:a16="http://schemas.microsoft.com/office/drawing/2014/main" id="{ECF5B00C-1BFD-AEF1-F5E3-9D7373CDD47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5F01183-5AD3-47E4-BF64-C007E737F00D}"/>
              </a:ext>
            </a:extLst>
          </p:cNvPr>
          <p:cNvSpPr>
            <a:spLocks noGrp="1"/>
          </p:cNvSpPr>
          <p:nvPr>
            <p:ph type="sldNum" sz="quarter" idx="12"/>
          </p:nvPr>
        </p:nvSpPr>
        <p:spPr/>
        <p:txBody>
          <a:bodyPr/>
          <a:lstStyle/>
          <a:p>
            <a:fld id="{09B64227-8D03-4A57-BE44-E7B966BE9E3A}" type="slidenum">
              <a:rPr kumimoji="1" lang="ja-JP" altLang="en-US" smtClean="0"/>
              <a:t>‹#›</a:t>
            </a:fld>
            <a:endParaRPr kumimoji="1" lang="ja-JP" altLang="en-US"/>
          </a:p>
        </p:txBody>
      </p:sp>
      <p:sp>
        <p:nvSpPr>
          <p:cNvPr id="13" name="正方形/長方形 12">
            <a:extLst>
              <a:ext uri="{FF2B5EF4-FFF2-40B4-BE49-F238E27FC236}">
                <a16:creationId xmlns:a16="http://schemas.microsoft.com/office/drawing/2014/main" id="{255A5B5C-5DD7-1CC9-4EC2-C695B41BA295}"/>
              </a:ext>
            </a:extLst>
          </p:cNvPr>
          <p:cNvSpPr/>
          <p:nvPr userDrawn="1"/>
        </p:nvSpPr>
        <p:spPr>
          <a:xfrm>
            <a:off x="0" y="0"/>
            <a:ext cx="3667125" cy="6858000"/>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直角三角形 13">
            <a:extLst>
              <a:ext uri="{FF2B5EF4-FFF2-40B4-BE49-F238E27FC236}">
                <a16:creationId xmlns:a16="http://schemas.microsoft.com/office/drawing/2014/main" id="{9773049E-D07F-D569-9A6D-933963ED78E3}"/>
              </a:ext>
            </a:extLst>
          </p:cNvPr>
          <p:cNvSpPr/>
          <p:nvPr userDrawn="1"/>
        </p:nvSpPr>
        <p:spPr>
          <a:xfrm flipH="1">
            <a:off x="1704975" y="0"/>
            <a:ext cx="1962150" cy="6858000"/>
          </a:xfrm>
          <a:prstGeom prst="r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0" name="直線コネクタ 9">
            <a:extLst>
              <a:ext uri="{FF2B5EF4-FFF2-40B4-BE49-F238E27FC236}">
                <a16:creationId xmlns:a16="http://schemas.microsoft.com/office/drawing/2014/main" id="{706B0981-9D87-7361-A7ED-AC9DEAF6A6CA}"/>
              </a:ext>
            </a:extLst>
          </p:cNvPr>
          <p:cNvCxnSpPr>
            <a:cxnSpLocks/>
          </p:cNvCxnSpPr>
          <p:nvPr userDrawn="1"/>
        </p:nvCxnSpPr>
        <p:spPr>
          <a:xfrm flipH="1" flipV="1">
            <a:off x="0" y="4724400"/>
            <a:ext cx="6108700" cy="213360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84876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タイトル スライド">
    <p:spTree>
      <p:nvGrpSpPr>
        <p:cNvPr id="1" name=""/>
        <p:cNvGrpSpPr/>
        <p:nvPr/>
      </p:nvGrpSpPr>
      <p:grpSpPr>
        <a:xfrm>
          <a:off x="0" y="0"/>
          <a:ext cx="0" cy="0"/>
          <a:chOff x="0" y="0"/>
          <a:chExt cx="0" cy="0"/>
        </a:xfrm>
      </p:grpSpPr>
      <p:sp>
        <p:nvSpPr>
          <p:cNvPr id="4" name="日付プレースホルダー 3">
            <a:extLst>
              <a:ext uri="{FF2B5EF4-FFF2-40B4-BE49-F238E27FC236}">
                <a16:creationId xmlns:a16="http://schemas.microsoft.com/office/drawing/2014/main" id="{36DD4FC3-8E8E-71AD-4288-5ABD8815383E}"/>
              </a:ext>
            </a:extLst>
          </p:cNvPr>
          <p:cNvSpPr>
            <a:spLocks noGrp="1"/>
          </p:cNvSpPr>
          <p:nvPr>
            <p:ph type="dt" sz="half" idx="10"/>
          </p:nvPr>
        </p:nvSpPr>
        <p:spPr/>
        <p:txBody>
          <a:bodyPr/>
          <a:lstStyle/>
          <a:p>
            <a:fld id="{E6E1AB1C-6FB2-441D-94BD-D69D9F61563C}" type="datetime1">
              <a:rPr kumimoji="1" lang="ja-JP" altLang="en-US" smtClean="0"/>
              <a:t>2025/2/28</a:t>
            </a:fld>
            <a:endParaRPr kumimoji="1" lang="ja-JP" altLang="en-US"/>
          </a:p>
        </p:txBody>
      </p:sp>
      <p:sp>
        <p:nvSpPr>
          <p:cNvPr id="5" name="フッター プレースホルダー 4">
            <a:extLst>
              <a:ext uri="{FF2B5EF4-FFF2-40B4-BE49-F238E27FC236}">
                <a16:creationId xmlns:a16="http://schemas.microsoft.com/office/drawing/2014/main" id="{EDDDD000-A9FD-395C-6FB4-E2484525900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99DB911-0B5B-2826-3889-1C900AE93B77}"/>
              </a:ext>
            </a:extLst>
          </p:cNvPr>
          <p:cNvSpPr>
            <a:spLocks noGrp="1"/>
          </p:cNvSpPr>
          <p:nvPr>
            <p:ph type="sldNum" sz="quarter" idx="12"/>
          </p:nvPr>
        </p:nvSpPr>
        <p:spPr/>
        <p:txBody>
          <a:bodyPr/>
          <a:lstStyle/>
          <a:p>
            <a:fld id="{09B64227-8D03-4A57-BE44-E7B966BE9E3A}" type="slidenum">
              <a:rPr kumimoji="1" lang="ja-JP" altLang="en-US" smtClean="0"/>
              <a:t>‹#›</a:t>
            </a:fld>
            <a:endParaRPr kumimoji="1" lang="ja-JP" altLang="en-US"/>
          </a:p>
        </p:txBody>
      </p:sp>
      <p:cxnSp>
        <p:nvCxnSpPr>
          <p:cNvPr id="8" name="直線コネクタ 7">
            <a:extLst>
              <a:ext uri="{FF2B5EF4-FFF2-40B4-BE49-F238E27FC236}">
                <a16:creationId xmlns:a16="http://schemas.microsoft.com/office/drawing/2014/main" id="{7DD212EA-F383-FB2C-E251-40458DFAF768}"/>
              </a:ext>
            </a:extLst>
          </p:cNvPr>
          <p:cNvCxnSpPr>
            <a:cxnSpLocks/>
          </p:cNvCxnSpPr>
          <p:nvPr userDrawn="1"/>
        </p:nvCxnSpPr>
        <p:spPr>
          <a:xfrm flipH="1">
            <a:off x="2477193" y="2028305"/>
            <a:ext cx="7428807" cy="4829695"/>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直線コネクタ 8">
            <a:extLst>
              <a:ext uri="{FF2B5EF4-FFF2-40B4-BE49-F238E27FC236}">
                <a16:creationId xmlns:a16="http://schemas.microsoft.com/office/drawing/2014/main" id="{6DA112FB-1919-1F66-46A2-12D8506EFD9A}"/>
              </a:ext>
            </a:extLst>
          </p:cNvPr>
          <p:cNvCxnSpPr>
            <a:cxnSpLocks/>
          </p:cNvCxnSpPr>
          <p:nvPr userDrawn="1"/>
        </p:nvCxnSpPr>
        <p:spPr>
          <a:xfrm>
            <a:off x="2477193" y="0"/>
            <a:ext cx="5735782" cy="685800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760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タイトルとコンテンツ">
    <p:spTree>
      <p:nvGrpSpPr>
        <p:cNvPr id="1" name=""/>
        <p:cNvGrpSpPr/>
        <p:nvPr/>
      </p:nvGrpSpPr>
      <p:grpSpPr>
        <a:xfrm>
          <a:off x="0" y="0"/>
          <a:ext cx="0" cy="0"/>
          <a:chOff x="0" y="0"/>
          <a:chExt cx="0" cy="0"/>
        </a:xfrm>
      </p:grpSpPr>
      <p:sp>
        <p:nvSpPr>
          <p:cNvPr id="4" name="日付プレースホルダー 3">
            <a:extLst>
              <a:ext uri="{FF2B5EF4-FFF2-40B4-BE49-F238E27FC236}">
                <a16:creationId xmlns:a16="http://schemas.microsoft.com/office/drawing/2014/main" id="{C4291BC9-4B5A-8288-1942-F712A2CB361C}"/>
              </a:ext>
            </a:extLst>
          </p:cNvPr>
          <p:cNvSpPr>
            <a:spLocks noGrp="1"/>
          </p:cNvSpPr>
          <p:nvPr>
            <p:ph type="dt" sz="half" idx="10"/>
          </p:nvPr>
        </p:nvSpPr>
        <p:spPr/>
        <p:txBody>
          <a:bodyPr/>
          <a:lstStyle/>
          <a:p>
            <a:fld id="{15FD6895-9485-49EA-8348-7EAC644D1723}" type="datetime1">
              <a:rPr kumimoji="1" lang="ja-JP" altLang="en-US" smtClean="0"/>
              <a:t>2025/2/28</a:t>
            </a:fld>
            <a:endParaRPr kumimoji="1" lang="ja-JP" altLang="en-US"/>
          </a:p>
        </p:txBody>
      </p:sp>
      <p:sp>
        <p:nvSpPr>
          <p:cNvPr id="5" name="フッター プレースホルダー 4">
            <a:extLst>
              <a:ext uri="{FF2B5EF4-FFF2-40B4-BE49-F238E27FC236}">
                <a16:creationId xmlns:a16="http://schemas.microsoft.com/office/drawing/2014/main" id="{ECF5B00C-1BFD-AEF1-F5E3-9D7373CDD47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5F01183-5AD3-47E4-BF64-C007E737F00D}"/>
              </a:ext>
            </a:extLst>
          </p:cNvPr>
          <p:cNvSpPr>
            <a:spLocks noGrp="1"/>
          </p:cNvSpPr>
          <p:nvPr>
            <p:ph type="sldNum" sz="quarter" idx="12"/>
          </p:nvPr>
        </p:nvSpPr>
        <p:spPr/>
        <p:txBody>
          <a:bodyPr/>
          <a:lstStyle/>
          <a:p>
            <a:fld id="{09B64227-8D03-4A57-BE44-E7B966BE9E3A}" type="slidenum">
              <a:rPr kumimoji="1" lang="ja-JP" altLang="en-US" smtClean="0"/>
              <a:t>‹#›</a:t>
            </a:fld>
            <a:endParaRPr kumimoji="1" lang="ja-JP" altLang="en-US"/>
          </a:p>
        </p:txBody>
      </p:sp>
      <p:sp>
        <p:nvSpPr>
          <p:cNvPr id="13" name="正方形/長方形 12">
            <a:extLst>
              <a:ext uri="{FF2B5EF4-FFF2-40B4-BE49-F238E27FC236}">
                <a16:creationId xmlns:a16="http://schemas.microsoft.com/office/drawing/2014/main" id="{255A5B5C-5DD7-1CC9-4EC2-C695B41BA295}"/>
              </a:ext>
            </a:extLst>
          </p:cNvPr>
          <p:cNvSpPr/>
          <p:nvPr userDrawn="1"/>
        </p:nvSpPr>
        <p:spPr>
          <a:xfrm>
            <a:off x="0" y="0"/>
            <a:ext cx="3667125" cy="6858000"/>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直角三角形 13">
            <a:extLst>
              <a:ext uri="{FF2B5EF4-FFF2-40B4-BE49-F238E27FC236}">
                <a16:creationId xmlns:a16="http://schemas.microsoft.com/office/drawing/2014/main" id="{9773049E-D07F-D569-9A6D-933963ED78E3}"/>
              </a:ext>
            </a:extLst>
          </p:cNvPr>
          <p:cNvSpPr/>
          <p:nvPr userDrawn="1"/>
        </p:nvSpPr>
        <p:spPr>
          <a:xfrm flipH="1">
            <a:off x="1704975" y="0"/>
            <a:ext cx="1962150" cy="6858000"/>
          </a:xfrm>
          <a:prstGeom prst="r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0" name="直線コネクタ 9">
            <a:extLst>
              <a:ext uri="{FF2B5EF4-FFF2-40B4-BE49-F238E27FC236}">
                <a16:creationId xmlns:a16="http://schemas.microsoft.com/office/drawing/2014/main" id="{706B0981-9D87-7361-A7ED-AC9DEAF6A6CA}"/>
              </a:ext>
            </a:extLst>
          </p:cNvPr>
          <p:cNvCxnSpPr>
            <a:cxnSpLocks/>
          </p:cNvCxnSpPr>
          <p:nvPr userDrawn="1"/>
        </p:nvCxnSpPr>
        <p:spPr>
          <a:xfrm flipH="1" flipV="1">
            <a:off x="0" y="4724400"/>
            <a:ext cx="6108700" cy="213360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34883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タイトルとコンテンツ">
    <p:spTree>
      <p:nvGrpSpPr>
        <p:cNvPr id="1" name=""/>
        <p:cNvGrpSpPr/>
        <p:nvPr/>
      </p:nvGrpSpPr>
      <p:grpSpPr>
        <a:xfrm>
          <a:off x="0" y="0"/>
          <a:ext cx="0" cy="0"/>
          <a:chOff x="0" y="0"/>
          <a:chExt cx="0" cy="0"/>
        </a:xfrm>
      </p:grpSpPr>
      <p:sp>
        <p:nvSpPr>
          <p:cNvPr id="4" name="日付プレースホルダー 3">
            <a:extLst>
              <a:ext uri="{FF2B5EF4-FFF2-40B4-BE49-F238E27FC236}">
                <a16:creationId xmlns:a16="http://schemas.microsoft.com/office/drawing/2014/main" id="{C4291BC9-4B5A-8288-1942-F712A2CB361C}"/>
              </a:ext>
            </a:extLst>
          </p:cNvPr>
          <p:cNvSpPr>
            <a:spLocks noGrp="1"/>
          </p:cNvSpPr>
          <p:nvPr>
            <p:ph type="dt" sz="half" idx="10"/>
          </p:nvPr>
        </p:nvSpPr>
        <p:spPr/>
        <p:txBody>
          <a:bodyPr/>
          <a:lstStyle/>
          <a:p>
            <a:fld id="{6AB8DCE2-CB3E-4911-86CE-33BDB84049FF}" type="datetime1">
              <a:rPr kumimoji="1" lang="ja-JP" altLang="en-US" smtClean="0"/>
              <a:t>2025/2/28</a:t>
            </a:fld>
            <a:endParaRPr kumimoji="1" lang="ja-JP" altLang="en-US"/>
          </a:p>
        </p:txBody>
      </p:sp>
      <p:sp>
        <p:nvSpPr>
          <p:cNvPr id="5" name="フッター プレースホルダー 4">
            <a:extLst>
              <a:ext uri="{FF2B5EF4-FFF2-40B4-BE49-F238E27FC236}">
                <a16:creationId xmlns:a16="http://schemas.microsoft.com/office/drawing/2014/main" id="{ECF5B00C-1BFD-AEF1-F5E3-9D7373CDD47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5F01183-5AD3-47E4-BF64-C007E737F00D}"/>
              </a:ext>
            </a:extLst>
          </p:cNvPr>
          <p:cNvSpPr>
            <a:spLocks noGrp="1"/>
          </p:cNvSpPr>
          <p:nvPr>
            <p:ph type="sldNum" sz="quarter" idx="12"/>
          </p:nvPr>
        </p:nvSpPr>
        <p:spPr/>
        <p:txBody>
          <a:bodyPr/>
          <a:lstStyle/>
          <a:p>
            <a:fld id="{09B64227-8D03-4A57-BE44-E7B966BE9E3A}" type="slidenum">
              <a:rPr kumimoji="1" lang="ja-JP" altLang="en-US" smtClean="0"/>
              <a:t>‹#›</a:t>
            </a:fld>
            <a:endParaRPr kumimoji="1" lang="ja-JP" altLang="en-US"/>
          </a:p>
        </p:txBody>
      </p:sp>
      <p:sp>
        <p:nvSpPr>
          <p:cNvPr id="7" name="正方形/長方形 6">
            <a:extLst>
              <a:ext uri="{FF2B5EF4-FFF2-40B4-BE49-F238E27FC236}">
                <a16:creationId xmlns:a16="http://schemas.microsoft.com/office/drawing/2014/main" id="{CC7A56C4-32C3-C41D-FE3C-319A91C4EC13}"/>
              </a:ext>
            </a:extLst>
          </p:cNvPr>
          <p:cNvSpPr/>
          <p:nvPr userDrawn="1"/>
        </p:nvSpPr>
        <p:spPr>
          <a:xfrm>
            <a:off x="1" y="487467"/>
            <a:ext cx="9906000" cy="75892"/>
          </a:xfrm>
          <a:prstGeom prst="rect">
            <a:avLst/>
          </a:prstGeom>
          <a:gradFill>
            <a:gsLst>
              <a:gs pos="0">
                <a:schemeClr val="accent6"/>
              </a:gs>
              <a:gs pos="100000">
                <a:schemeClr val="bg1"/>
              </a:gs>
              <a:gs pos="87000">
                <a:schemeClr val="accent6">
                  <a:lumMod val="20000"/>
                  <a:lumOff val="80000"/>
                </a:schemeClr>
              </a:gs>
              <a:gs pos="100000">
                <a:schemeClr val="accent1">
                  <a:lumMod val="30000"/>
                  <a:lumOff val="7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ja-JP" altLang="en-US" sz="1350" dirty="0">
              <a:ea typeface="Meiryo UI" panose="020B0604030504040204" pitchFamily="50" charset="-128"/>
            </a:endParaRPr>
          </a:p>
        </p:txBody>
      </p:sp>
    </p:spTree>
    <p:extLst>
      <p:ext uri="{BB962C8B-B14F-4D97-AF65-F5344CB8AC3E}">
        <p14:creationId xmlns:p14="http://schemas.microsoft.com/office/powerpoint/2010/main" val="1596009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5F0FC06-E8A1-8120-BF68-89555B7230D1}"/>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CE845FA-33D4-F8D8-C164-1E3B6A8B3D7D}"/>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C0BB0D0-E78D-02D0-7728-31D30A607D11}"/>
              </a:ext>
            </a:extLst>
          </p:cNvPr>
          <p:cNvSpPr>
            <a:spLocks noGrp="1"/>
          </p:cNvSpPr>
          <p:nvPr>
            <p:ph type="dt" sz="half" idx="10"/>
          </p:nvPr>
        </p:nvSpPr>
        <p:spPr/>
        <p:txBody>
          <a:bodyPr/>
          <a:lstStyle/>
          <a:p>
            <a:fld id="{A7D23E53-F532-48BA-A1C3-56B8AAE69431}" type="datetime1">
              <a:rPr kumimoji="1" lang="ja-JP" altLang="en-US" smtClean="0"/>
              <a:t>2025/2/28</a:t>
            </a:fld>
            <a:endParaRPr kumimoji="1" lang="ja-JP" altLang="en-US"/>
          </a:p>
        </p:txBody>
      </p:sp>
      <p:sp>
        <p:nvSpPr>
          <p:cNvPr id="5" name="フッター プレースホルダー 4">
            <a:extLst>
              <a:ext uri="{FF2B5EF4-FFF2-40B4-BE49-F238E27FC236}">
                <a16:creationId xmlns:a16="http://schemas.microsoft.com/office/drawing/2014/main" id="{39A247F8-5EF8-28E3-9051-667A332B0A2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01AB928-7857-EC77-547A-066C66F3B86B}"/>
              </a:ext>
            </a:extLst>
          </p:cNvPr>
          <p:cNvSpPr>
            <a:spLocks noGrp="1"/>
          </p:cNvSpPr>
          <p:nvPr>
            <p:ph type="sldNum" sz="quarter" idx="12"/>
          </p:nvPr>
        </p:nvSpPr>
        <p:spPr/>
        <p:txBody>
          <a:bodyPr/>
          <a:lstStyle/>
          <a:p>
            <a:fld id="{09B64227-8D03-4A57-BE44-E7B966BE9E3A}" type="slidenum">
              <a:rPr kumimoji="1" lang="ja-JP" altLang="en-US" smtClean="0"/>
              <a:t>‹#›</a:t>
            </a:fld>
            <a:endParaRPr kumimoji="1" lang="ja-JP" altLang="en-US"/>
          </a:p>
        </p:txBody>
      </p:sp>
      <p:sp>
        <p:nvSpPr>
          <p:cNvPr id="7" name="正方形/長方形 6">
            <a:extLst>
              <a:ext uri="{FF2B5EF4-FFF2-40B4-BE49-F238E27FC236}">
                <a16:creationId xmlns:a16="http://schemas.microsoft.com/office/drawing/2014/main" id="{58665542-38AF-8EC5-D044-A428D4976D3F}"/>
              </a:ext>
            </a:extLst>
          </p:cNvPr>
          <p:cNvSpPr/>
          <p:nvPr userDrawn="1"/>
        </p:nvSpPr>
        <p:spPr>
          <a:xfrm>
            <a:off x="1" y="487467"/>
            <a:ext cx="9906000" cy="75892"/>
          </a:xfrm>
          <a:prstGeom prst="rect">
            <a:avLst/>
          </a:prstGeom>
          <a:gradFill>
            <a:gsLst>
              <a:gs pos="0">
                <a:schemeClr val="accent1">
                  <a:lumMod val="60000"/>
                  <a:lumOff val="40000"/>
                </a:schemeClr>
              </a:gs>
              <a:gs pos="100000">
                <a:schemeClr val="bg1"/>
              </a:gs>
              <a:gs pos="87000">
                <a:schemeClr val="accent1">
                  <a:lumMod val="20000"/>
                  <a:lumOff val="80000"/>
                </a:schemeClr>
              </a:gs>
              <a:gs pos="100000">
                <a:schemeClr val="accent1">
                  <a:lumMod val="30000"/>
                  <a:lumOff val="7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ja-JP" altLang="en-US" sz="1350" dirty="0">
              <a:ea typeface="Meiryo UI" panose="020B0604030504040204" pitchFamily="50" charset="-128"/>
            </a:endParaRPr>
          </a:p>
        </p:txBody>
      </p:sp>
    </p:spTree>
    <p:extLst>
      <p:ext uri="{BB962C8B-B14F-4D97-AF65-F5344CB8AC3E}">
        <p14:creationId xmlns:p14="http://schemas.microsoft.com/office/powerpoint/2010/main" val="7537725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133802E-FBDD-A378-FD6D-AE97BEE60756}"/>
              </a:ext>
            </a:extLst>
          </p:cNvPr>
          <p:cNvSpPr>
            <a:spLocks noGrp="1"/>
          </p:cNvSpPr>
          <p:nvPr>
            <p:ph type="title"/>
          </p:nvPr>
        </p:nvSpPr>
        <p:spPr>
          <a:xfrm>
            <a:off x="675878" y="1709739"/>
            <a:ext cx="8543925" cy="2852737"/>
          </a:xfrm>
        </p:spPr>
        <p:txBody>
          <a:bodyPr anchor="b"/>
          <a:lstStyle>
            <a:lvl1pPr>
              <a:defRPr sz="4875"/>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F73B9A3A-A187-0FAC-18B0-ECF800C6F3E1}"/>
              </a:ext>
            </a:extLst>
          </p:cNvPr>
          <p:cNvSpPr>
            <a:spLocks noGrp="1"/>
          </p:cNvSpPr>
          <p:nvPr>
            <p:ph type="body" idx="1"/>
          </p:nvPr>
        </p:nvSpPr>
        <p:spPr>
          <a:xfrm>
            <a:off x="675878" y="4589464"/>
            <a:ext cx="8543925" cy="1500187"/>
          </a:xfrm>
        </p:spPr>
        <p:txBody>
          <a:bodyPr/>
          <a:lstStyle>
            <a:lvl1pPr marL="0" indent="0">
              <a:buNone/>
              <a:defRPr sz="1950">
                <a:solidFill>
                  <a:schemeClr val="tx1">
                    <a:tint val="75000"/>
                  </a:schemeClr>
                </a:solidFill>
              </a:defRPr>
            </a:lvl1pPr>
            <a:lvl2pPr marL="371475" indent="0">
              <a:buNone/>
              <a:defRPr sz="1625">
                <a:solidFill>
                  <a:schemeClr val="tx1">
                    <a:tint val="75000"/>
                  </a:schemeClr>
                </a:solidFill>
              </a:defRPr>
            </a:lvl2pPr>
            <a:lvl3pPr marL="742950" indent="0">
              <a:buNone/>
              <a:defRPr sz="1463">
                <a:solidFill>
                  <a:schemeClr val="tx1">
                    <a:tint val="75000"/>
                  </a:schemeClr>
                </a:solidFill>
              </a:defRPr>
            </a:lvl3pPr>
            <a:lvl4pPr marL="1114425" indent="0">
              <a:buNone/>
              <a:defRPr sz="1300">
                <a:solidFill>
                  <a:schemeClr val="tx1">
                    <a:tint val="75000"/>
                  </a:schemeClr>
                </a:solidFill>
              </a:defRPr>
            </a:lvl4pPr>
            <a:lvl5pPr marL="1485900" indent="0">
              <a:buNone/>
              <a:defRPr sz="1300">
                <a:solidFill>
                  <a:schemeClr val="tx1">
                    <a:tint val="75000"/>
                  </a:schemeClr>
                </a:solidFill>
              </a:defRPr>
            </a:lvl5pPr>
            <a:lvl6pPr marL="1857375" indent="0">
              <a:buNone/>
              <a:defRPr sz="1300">
                <a:solidFill>
                  <a:schemeClr val="tx1">
                    <a:tint val="75000"/>
                  </a:schemeClr>
                </a:solidFill>
              </a:defRPr>
            </a:lvl6pPr>
            <a:lvl7pPr marL="2228850" indent="0">
              <a:buNone/>
              <a:defRPr sz="1300">
                <a:solidFill>
                  <a:schemeClr val="tx1">
                    <a:tint val="75000"/>
                  </a:schemeClr>
                </a:solidFill>
              </a:defRPr>
            </a:lvl7pPr>
            <a:lvl8pPr marL="2600325" indent="0">
              <a:buNone/>
              <a:defRPr sz="1300">
                <a:solidFill>
                  <a:schemeClr val="tx1">
                    <a:tint val="75000"/>
                  </a:schemeClr>
                </a:solidFill>
              </a:defRPr>
            </a:lvl8pPr>
            <a:lvl9pPr marL="2971800" indent="0">
              <a:buNone/>
              <a:defRPr sz="13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3A9404BF-67EA-A05A-99D6-3774584A3D09}"/>
              </a:ext>
            </a:extLst>
          </p:cNvPr>
          <p:cNvSpPr>
            <a:spLocks noGrp="1"/>
          </p:cNvSpPr>
          <p:nvPr>
            <p:ph type="dt" sz="half" idx="10"/>
          </p:nvPr>
        </p:nvSpPr>
        <p:spPr/>
        <p:txBody>
          <a:bodyPr/>
          <a:lstStyle/>
          <a:p>
            <a:fld id="{087D43BC-77F8-4AC8-9329-1B99BEEE6C36}" type="datetime1">
              <a:rPr kumimoji="1" lang="ja-JP" altLang="en-US" smtClean="0"/>
              <a:t>2025/2/28</a:t>
            </a:fld>
            <a:endParaRPr kumimoji="1" lang="ja-JP" altLang="en-US"/>
          </a:p>
        </p:txBody>
      </p:sp>
      <p:sp>
        <p:nvSpPr>
          <p:cNvPr id="5" name="フッター プレースホルダー 4">
            <a:extLst>
              <a:ext uri="{FF2B5EF4-FFF2-40B4-BE49-F238E27FC236}">
                <a16:creationId xmlns:a16="http://schemas.microsoft.com/office/drawing/2014/main" id="{054A4AF1-AB67-051E-3609-F1BEDC6DE2B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364B88B-AE90-3412-692F-B338410182F9}"/>
              </a:ext>
            </a:extLst>
          </p:cNvPr>
          <p:cNvSpPr>
            <a:spLocks noGrp="1"/>
          </p:cNvSpPr>
          <p:nvPr>
            <p:ph type="sldNum" sz="quarter" idx="12"/>
          </p:nvPr>
        </p:nvSpPr>
        <p:spPr/>
        <p:txBody>
          <a:bodyPr/>
          <a:lstStyle/>
          <a:p>
            <a:fld id="{09B64227-8D03-4A57-BE44-E7B966BE9E3A}" type="slidenum">
              <a:rPr kumimoji="1" lang="ja-JP" altLang="en-US" smtClean="0"/>
              <a:t>‹#›</a:t>
            </a:fld>
            <a:endParaRPr kumimoji="1" lang="ja-JP" altLang="en-US"/>
          </a:p>
        </p:txBody>
      </p:sp>
    </p:spTree>
    <p:extLst>
      <p:ext uri="{BB962C8B-B14F-4D97-AF65-F5344CB8AC3E}">
        <p14:creationId xmlns:p14="http://schemas.microsoft.com/office/powerpoint/2010/main" val="1915172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DC1BCF2-03D7-D645-304B-354D43FE1EE2}"/>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71B22237-83CA-81D3-29C7-F1450E58FAC2}"/>
              </a:ext>
            </a:extLst>
          </p:cNvPr>
          <p:cNvSpPr>
            <a:spLocks noGrp="1"/>
          </p:cNvSpPr>
          <p:nvPr>
            <p:ph sz="half" idx="1"/>
          </p:nvPr>
        </p:nvSpPr>
        <p:spPr>
          <a:xfrm>
            <a:off x="681038" y="1825625"/>
            <a:ext cx="42100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399CC719-85AB-4061-3542-3D79678DCE2D}"/>
              </a:ext>
            </a:extLst>
          </p:cNvPr>
          <p:cNvSpPr>
            <a:spLocks noGrp="1"/>
          </p:cNvSpPr>
          <p:nvPr>
            <p:ph sz="half" idx="2"/>
          </p:nvPr>
        </p:nvSpPr>
        <p:spPr>
          <a:xfrm>
            <a:off x="5014913" y="1825625"/>
            <a:ext cx="42100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D85BB14D-39D6-7835-FC33-728ECA2C6CA3}"/>
              </a:ext>
            </a:extLst>
          </p:cNvPr>
          <p:cNvSpPr>
            <a:spLocks noGrp="1"/>
          </p:cNvSpPr>
          <p:nvPr>
            <p:ph type="dt" sz="half" idx="10"/>
          </p:nvPr>
        </p:nvSpPr>
        <p:spPr/>
        <p:txBody>
          <a:bodyPr/>
          <a:lstStyle/>
          <a:p>
            <a:fld id="{509E89D6-535A-4F43-B167-8B50016C0B2B}" type="datetime1">
              <a:rPr kumimoji="1" lang="ja-JP" altLang="en-US" smtClean="0"/>
              <a:t>2025/2/28</a:t>
            </a:fld>
            <a:endParaRPr kumimoji="1" lang="ja-JP" altLang="en-US"/>
          </a:p>
        </p:txBody>
      </p:sp>
      <p:sp>
        <p:nvSpPr>
          <p:cNvPr id="6" name="フッター プレースホルダー 5">
            <a:extLst>
              <a:ext uri="{FF2B5EF4-FFF2-40B4-BE49-F238E27FC236}">
                <a16:creationId xmlns:a16="http://schemas.microsoft.com/office/drawing/2014/main" id="{FFC7E10B-15E9-9747-0A59-CCF16DD8E232}"/>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6EFF382A-131A-E024-1782-9AACFEDB77F1}"/>
              </a:ext>
            </a:extLst>
          </p:cNvPr>
          <p:cNvSpPr>
            <a:spLocks noGrp="1"/>
          </p:cNvSpPr>
          <p:nvPr>
            <p:ph type="sldNum" sz="quarter" idx="12"/>
          </p:nvPr>
        </p:nvSpPr>
        <p:spPr/>
        <p:txBody>
          <a:bodyPr/>
          <a:lstStyle/>
          <a:p>
            <a:fld id="{09B64227-8D03-4A57-BE44-E7B966BE9E3A}" type="slidenum">
              <a:rPr kumimoji="1" lang="ja-JP" altLang="en-US" smtClean="0"/>
              <a:t>‹#›</a:t>
            </a:fld>
            <a:endParaRPr kumimoji="1" lang="ja-JP" altLang="en-US"/>
          </a:p>
        </p:txBody>
      </p:sp>
    </p:spTree>
    <p:extLst>
      <p:ext uri="{BB962C8B-B14F-4D97-AF65-F5344CB8AC3E}">
        <p14:creationId xmlns:p14="http://schemas.microsoft.com/office/powerpoint/2010/main" val="908886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4E6119E-D179-42C3-6E3C-EAB979BE62FE}"/>
              </a:ext>
            </a:extLst>
          </p:cNvPr>
          <p:cNvSpPr>
            <a:spLocks noGrp="1"/>
          </p:cNvSpPr>
          <p:nvPr>
            <p:ph type="title"/>
          </p:nvPr>
        </p:nvSpPr>
        <p:spPr>
          <a:xfrm>
            <a:off x="682328" y="365126"/>
            <a:ext cx="8543925"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E3C5E93A-9F4B-CF26-FF8D-2512CFC8B62B}"/>
              </a:ext>
            </a:extLst>
          </p:cNvPr>
          <p:cNvSpPr>
            <a:spLocks noGrp="1"/>
          </p:cNvSpPr>
          <p:nvPr>
            <p:ph type="body" idx="1"/>
          </p:nvPr>
        </p:nvSpPr>
        <p:spPr>
          <a:xfrm>
            <a:off x="682328" y="1681163"/>
            <a:ext cx="4190702"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C0D26E2A-B2AC-15C8-0512-E521421E6176}"/>
              </a:ext>
            </a:extLst>
          </p:cNvPr>
          <p:cNvSpPr>
            <a:spLocks noGrp="1"/>
          </p:cNvSpPr>
          <p:nvPr>
            <p:ph sz="half" idx="2"/>
          </p:nvPr>
        </p:nvSpPr>
        <p:spPr>
          <a:xfrm>
            <a:off x="682328" y="2505075"/>
            <a:ext cx="4190702"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2E450AAE-6FAB-3B8B-4126-D20E0601CD3B}"/>
              </a:ext>
            </a:extLst>
          </p:cNvPr>
          <p:cNvSpPr>
            <a:spLocks noGrp="1"/>
          </p:cNvSpPr>
          <p:nvPr>
            <p:ph type="body" sz="quarter" idx="3"/>
          </p:nvPr>
        </p:nvSpPr>
        <p:spPr>
          <a:xfrm>
            <a:off x="5014913" y="1681163"/>
            <a:ext cx="4211340"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E9A3E876-4253-2693-864E-39BF79E521D3}"/>
              </a:ext>
            </a:extLst>
          </p:cNvPr>
          <p:cNvSpPr>
            <a:spLocks noGrp="1"/>
          </p:cNvSpPr>
          <p:nvPr>
            <p:ph sz="quarter" idx="4"/>
          </p:nvPr>
        </p:nvSpPr>
        <p:spPr>
          <a:xfrm>
            <a:off x="5014913" y="2505075"/>
            <a:ext cx="4211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8159757F-0FBB-13BB-0823-37D7C02A0CE6}"/>
              </a:ext>
            </a:extLst>
          </p:cNvPr>
          <p:cNvSpPr>
            <a:spLocks noGrp="1"/>
          </p:cNvSpPr>
          <p:nvPr>
            <p:ph type="dt" sz="half" idx="10"/>
          </p:nvPr>
        </p:nvSpPr>
        <p:spPr/>
        <p:txBody>
          <a:bodyPr/>
          <a:lstStyle/>
          <a:p>
            <a:fld id="{7D5A004A-DF93-49F0-8478-D366CFAF4DFC}" type="datetime1">
              <a:rPr kumimoji="1" lang="ja-JP" altLang="en-US" smtClean="0"/>
              <a:t>2025/2/28</a:t>
            </a:fld>
            <a:endParaRPr kumimoji="1" lang="ja-JP" altLang="en-US"/>
          </a:p>
        </p:txBody>
      </p:sp>
      <p:sp>
        <p:nvSpPr>
          <p:cNvPr id="8" name="フッター プレースホルダー 7">
            <a:extLst>
              <a:ext uri="{FF2B5EF4-FFF2-40B4-BE49-F238E27FC236}">
                <a16:creationId xmlns:a16="http://schemas.microsoft.com/office/drawing/2014/main" id="{EE86B88C-EF8C-C85E-E9FB-831D111DD379}"/>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3D286362-5864-F6B1-D925-B266BE27B5BA}"/>
              </a:ext>
            </a:extLst>
          </p:cNvPr>
          <p:cNvSpPr>
            <a:spLocks noGrp="1"/>
          </p:cNvSpPr>
          <p:nvPr>
            <p:ph type="sldNum" sz="quarter" idx="12"/>
          </p:nvPr>
        </p:nvSpPr>
        <p:spPr/>
        <p:txBody>
          <a:bodyPr/>
          <a:lstStyle/>
          <a:p>
            <a:fld id="{09B64227-8D03-4A57-BE44-E7B966BE9E3A}" type="slidenum">
              <a:rPr kumimoji="1" lang="ja-JP" altLang="en-US" smtClean="0"/>
              <a:t>‹#›</a:t>
            </a:fld>
            <a:endParaRPr kumimoji="1" lang="ja-JP" altLang="en-US"/>
          </a:p>
        </p:txBody>
      </p:sp>
    </p:spTree>
    <p:extLst>
      <p:ext uri="{BB962C8B-B14F-4D97-AF65-F5344CB8AC3E}">
        <p14:creationId xmlns:p14="http://schemas.microsoft.com/office/powerpoint/2010/main" val="18982432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A704BA3-B1CD-6700-9EB6-5F83F1D2B810}"/>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D86D4FAA-1134-8637-DA1D-234B85072DAF}"/>
              </a:ext>
            </a:extLst>
          </p:cNvPr>
          <p:cNvSpPr>
            <a:spLocks noGrp="1"/>
          </p:cNvSpPr>
          <p:nvPr>
            <p:ph type="dt" sz="half" idx="10"/>
          </p:nvPr>
        </p:nvSpPr>
        <p:spPr/>
        <p:txBody>
          <a:bodyPr/>
          <a:lstStyle/>
          <a:p>
            <a:fld id="{3D6A157C-2B3B-4FE6-B141-1D9D2803B0C2}" type="datetime1">
              <a:rPr kumimoji="1" lang="ja-JP" altLang="en-US" smtClean="0"/>
              <a:t>2025/2/28</a:t>
            </a:fld>
            <a:endParaRPr kumimoji="1" lang="ja-JP" altLang="en-US"/>
          </a:p>
        </p:txBody>
      </p:sp>
      <p:sp>
        <p:nvSpPr>
          <p:cNvPr id="4" name="フッター プレースホルダー 3">
            <a:extLst>
              <a:ext uri="{FF2B5EF4-FFF2-40B4-BE49-F238E27FC236}">
                <a16:creationId xmlns:a16="http://schemas.microsoft.com/office/drawing/2014/main" id="{C3D1FC8B-F9EE-3F64-01F1-C0C84BD435CA}"/>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897863F3-BBA4-DD80-BFC4-7CF73D0FC46C}"/>
              </a:ext>
            </a:extLst>
          </p:cNvPr>
          <p:cNvSpPr>
            <a:spLocks noGrp="1"/>
          </p:cNvSpPr>
          <p:nvPr>
            <p:ph type="sldNum" sz="quarter" idx="12"/>
          </p:nvPr>
        </p:nvSpPr>
        <p:spPr/>
        <p:txBody>
          <a:bodyPr/>
          <a:lstStyle/>
          <a:p>
            <a:fld id="{09B64227-8D03-4A57-BE44-E7B966BE9E3A}" type="slidenum">
              <a:rPr kumimoji="1" lang="ja-JP" altLang="en-US" smtClean="0"/>
              <a:t>‹#›</a:t>
            </a:fld>
            <a:endParaRPr kumimoji="1" lang="ja-JP" altLang="en-US"/>
          </a:p>
        </p:txBody>
      </p:sp>
    </p:spTree>
    <p:extLst>
      <p:ext uri="{BB962C8B-B14F-4D97-AF65-F5344CB8AC3E}">
        <p14:creationId xmlns:p14="http://schemas.microsoft.com/office/powerpoint/2010/main" val="535177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2ACE76D8-FCC7-C634-CBB6-79964159D057}"/>
              </a:ext>
            </a:extLst>
          </p:cNvPr>
          <p:cNvSpPr>
            <a:spLocks noGrp="1"/>
          </p:cNvSpPr>
          <p:nvPr>
            <p:ph type="dt" sz="half" idx="10"/>
          </p:nvPr>
        </p:nvSpPr>
        <p:spPr/>
        <p:txBody>
          <a:bodyPr/>
          <a:lstStyle/>
          <a:p>
            <a:fld id="{19E9391A-32E5-4F26-B5EF-DAD5E93A6A45}" type="datetime1">
              <a:rPr kumimoji="1" lang="ja-JP" altLang="en-US" smtClean="0"/>
              <a:t>2025/2/28</a:t>
            </a:fld>
            <a:endParaRPr kumimoji="1" lang="ja-JP" altLang="en-US"/>
          </a:p>
        </p:txBody>
      </p:sp>
      <p:sp>
        <p:nvSpPr>
          <p:cNvPr id="3" name="フッター プレースホルダー 2">
            <a:extLst>
              <a:ext uri="{FF2B5EF4-FFF2-40B4-BE49-F238E27FC236}">
                <a16:creationId xmlns:a16="http://schemas.microsoft.com/office/drawing/2014/main" id="{DC176526-C988-C81C-515F-F5679B4CDF30}"/>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D21E67DB-295B-B9A5-50A4-6D46151385A2}"/>
              </a:ext>
            </a:extLst>
          </p:cNvPr>
          <p:cNvSpPr>
            <a:spLocks noGrp="1"/>
          </p:cNvSpPr>
          <p:nvPr>
            <p:ph type="sldNum" sz="quarter" idx="12"/>
          </p:nvPr>
        </p:nvSpPr>
        <p:spPr/>
        <p:txBody>
          <a:bodyPr/>
          <a:lstStyle/>
          <a:p>
            <a:fld id="{09B64227-8D03-4A57-BE44-E7B966BE9E3A}" type="slidenum">
              <a:rPr kumimoji="1" lang="ja-JP" altLang="en-US" smtClean="0"/>
              <a:t>‹#›</a:t>
            </a:fld>
            <a:endParaRPr kumimoji="1" lang="ja-JP" altLang="en-US"/>
          </a:p>
        </p:txBody>
      </p:sp>
    </p:spTree>
    <p:extLst>
      <p:ext uri="{BB962C8B-B14F-4D97-AF65-F5344CB8AC3E}">
        <p14:creationId xmlns:p14="http://schemas.microsoft.com/office/powerpoint/2010/main" val="32962684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A14B28D-4C9C-3C4D-986A-A71AB0B4FFEA}"/>
              </a:ext>
            </a:extLst>
          </p:cNvPr>
          <p:cNvSpPr>
            <a:spLocks noGrp="1"/>
          </p:cNvSpPr>
          <p:nvPr>
            <p:ph type="title"/>
          </p:nvPr>
        </p:nvSpPr>
        <p:spPr>
          <a:xfrm>
            <a:off x="682328" y="457200"/>
            <a:ext cx="3194943" cy="1600200"/>
          </a:xfrm>
        </p:spPr>
        <p:txBody>
          <a:bodyPr anchor="b"/>
          <a:lstStyle>
            <a:lvl1pPr>
              <a:defRPr sz="26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B13437EE-FA58-1ADB-B778-312B6648E560}"/>
              </a:ext>
            </a:extLst>
          </p:cNvPr>
          <p:cNvSpPr>
            <a:spLocks noGrp="1"/>
          </p:cNvSpPr>
          <p:nvPr>
            <p:ph idx="1"/>
          </p:nvPr>
        </p:nvSpPr>
        <p:spPr>
          <a:xfrm>
            <a:off x="4211340" y="987426"/>
            <a:ext cx="5014913" cy="4873625"/>
          </a:xfr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BFB4FE6D-451E-F2AD-C6BF-CE2E1B9AD432}"/>
              </a:ext>
            </a:extLst>
          </p:cNvPr>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01D589D9-9701-6392-6B0C-FD9B9DA4741E}"/>
              </a:ext>
            </a:extLst>
          </p:cNvPr>
          <p:cNvSpPr>
            <a:spLocks noGrp="1"/>
          </p:cNvSpPr>
          <p:nvPr>
            <p:ph type="dt" sz="half" idx="10"/>
          </p:nvPr>
        </p:nvSpPr>
        <p:spPr/>
        <p:txBody>
          <a:bodyPr/>
          <a:lstStyle/>
          <a:p>
            <a:fld id="{02A7EE5F-17F6-4548-B39C-AF04A0F7F290}" type="datetime1">
              <a:rPr kumimoji="1" lang="ja-JP" altLang="en-US" smtClean="0"/>
              <a:t>2025/2/28</a:t>
            </a:fld>
            <a:endParaRPr kumimoji="1" lang="ja-JP" altLang="en-US"/>
          </a:p>
        </p:txBody>
      </p:sp>
      <p:sp>
        <p:nvSpPr>
          <p:cNvPr id="6" name="フッター プレースホルダー 5">
            <a:extLst>
              <a:ext uri="{FF2B5EF4-FFF2-40B4-BE49-F238E27FC236}">
                <a16:creationId xmlns:a16="http://schemas.microsoft.com/office/drawing/2014/main" id="{6050AB97-4A57-D650-9C2E-AF922ACBD9B8}"/>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0EAE89D8-4D5C-B190-D5ED-5BE6989A905C}"/>
              </a:ext>
            </a:extLst>
          </p:cNvPr>
          <p:cNvSpPr>
            <a:spLocks noGrp="1"/>
          </p:cNvSpPr>
          <p:nvPr>
            <p:ph type="sldNum" sz="quarter" idx="12"/>
          </p:nvPr>
        </p:nvSpPr>
        <p:spPr/>
        <p:txBody>
          <a:bodyPr/>
          <a:lstStyle/>
          <a:p>
            <a:fld id="{09B64227-8D03-4A57-BE44-E7B966BE9E3A}" type="slidenum">
              <a:rPr kumimoji="1" lang="ja-JP" altLang="en-US" smtClean="0"/>
              <a:t>‹#›</a:t>
            </a:fld>
            <a:endParaRPr kumimoji="1" lang="ja-JP" altLang="en-US"/>
          </a:p>
        </p:txBody>
      </p:sp>
    </p:spTree>
    <p:extLst>
      <p:ext uri="{BB962C8B-B14F-4D97-AF65-F5344CB8AC3E}">
        <p14:creationId xmlns:p14="http://schemas.microsoft.com/office/powerpoint/2010/main" val="10254409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967DE04-5738-D3B6-B8E8-C345E548C918}"/>
              </a:ext>
            </a:extLst>
          </p:cNvPr>
          <p:cNvSpPr>
            <a:spLocks noGrp="1"/>
          </p:cNvSpPr>
          <p:nvPr>
            <p:ph type="title"/>
          </p:nvPr>
        </p:nvSpPr>
        <p:spPr>
          <a:xfrm>
            <a:off x="682328" y="457200"/>
            <a:ext cx="3194943" cy="1600200"/>
          </a:xfrm>
        </p:spPr>
        <p:txBody>
          <a:bodyPr anchor="b"/>
          <a:lstStyle>
            <a:lvl1pPr>
              <a:defRPr sz="26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06D5CBE1-3B66-ADEA-06B5-660D30ABB7DC}"/>
              </a:ext>
            </a:extLst>
          </p:cNvPr>
          <p:cNvSpPr>
            <a:spLocks noGrp="1"/>
          </p:cNvSpPr>
          <p:nvPr>
            <p:ph type="pic" idx="1"/>
          </p:nvPr>
        </p:nvSpPr>
        <p:spPr>
          <a:xfrm>
            <a:off x="4211340" y="987426"/>
            <a:ext cx="5014913" cy="4873625"/>
          </a:xfrm>
        </p:spPr>
        <p:txBody>
          <a:bodyPr/>
          <a:lstStyle>
            <a:lvl1pPr marL="0" indent="0">
              <a:buNone/>
              <a:defRPr sz="2600"/>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endParaRPr kumimoji="1" lang="ja-JP" altLang="en-US"/>
          </a:p>
        </p:txBody>
      </p:sp>
      <p:sp>
        <p:nvSpPr>
          <p:cNvPr id="4" name="テキスト プレースホルダー 3">
            <a:extLst>
              <a:ext uri="{FF2B5EF4-FFF2-40B4-BE49-F238E27FC236}">
                <a16:creationId xmlns:a16="http://schemas.microsoft.com/office/drawing/2014/main" id="{DAF77364-7CDD-73A3-6CCC-C5DEE6672AC8}"/>
              </a:ext>
            </a:extLst>
          </p:cNvPr>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409B7056-43AA-D2B8-8580-D8E5E05E05CA}"/>
              </a:ext>
            </a:extLst>
          </p:cNvPr>
          <p:cNvSpPr>
            <a:spLocks noGrp="1"/>
          </p:cNvSpPr>
          <p:nvPr>
            <p:ph type="dt" sz="half" idx="10"/>
          </p:nvPr>
        </p:nvSpPr>
        <p:spPr/>
        <p:txBody>
          <a:bodyPr/>
          <a:lstStyle/>
          <a:p>
            <a:fld id="{04E19673-DF73-4869-9378-3C70957B699C}" type="datetime1">
              <a:rPr kumimoji="1" lang="ja-JP" altLang="en-US" smtClean="0"/>
              <a:t>2025/2/28</a:t>
            </a:fld>
            <a:endParaRPr kumimoji="1" lang="ja-JP" altLang="en-US"/>
          </a:p>
        </p:txBody>
      </p:sp>
      <p:sp>
        <p:nvSpPr>
          <p:cNvPr id="6" name="フッター プレースホルダー 5">
            <a:extLst>
              <a:ext uri="{FF2B5EF4-FFF2-40B4-BE49-F238E27FC236}">
                <a16:creationId xmlns:a16="http://schemas.microsoft.com/office/drawing/2014/main" id="{A6C28A9A-7714-33D4-1D3B-11BA3F450D88}"/>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B4075977-5150-98C6-53FD-C7E382D790F4}"/>
              </a:ext>
            </a:extLst>
          </p:cNvPr>
          <p:cNvSpPr>
            <a:spLocks noGrp="1"/>
          </p:cNvSpPr>
          <p:nvPr>
            <p:ph type="sldNum" sz="quarter" idx="12"/>
          </p:nvPr>
        </p:nvSpPr>
        <p:spPr/>
        <p:txBody>
          <a:bodyPr/>
          <a:lstStyle/>
          <a:p>
            <a:fld id="{09B64227-8D03-4A57-BE44-E7B966BE9E3A}" type="slidenum">
              <a:rPr kumimoji="1" lang="ja-JP" altLang="en-US" smtClean="0"/>
              <a:t>‹#›</a:t>
            </a:fld>
            <a:endParaRPr kumimoji="1" lang="ja-JP" altLang="en-US"/>
          </a:p>
        </p:txBody>
      </p:sp>
    </p:spTree>
    <p:extLst>
      <p:ext uri="{BB962C8B-B14F-4D97-AF65-F5344CB8AC3E}">
        <p14:creationId xmlns:p14="http://schemas.microsoft.com/office/powerpoint/2010/main" val="19582825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1CA0443C-7799-ADED-F94E-4A97AFC99941}"/>
              </a:ext>
            </a:extLst>
          </p:cNvPr>
          <p:cNvSpPr>
            <a:spLocks noGrp="1"/>
          </p:cNvSpPr>
          <p:nvPr>
            <p:ph type="title"/>
          </p:nvPr>
        </p:nvSpPr>
        <p:spPr>
          <a:xfrm>
            <a:off x="681038" y="365126"/>
            <a:ext cx="8543925"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A732F4C-48DA-EBD0-4C6F-F2446F99A36F}"/>
              </a:ext>
            </a:extLst>
          </p:cNvPr>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4965874-5E71-73B1-4FB3-2EFFBBB74DAD}"/>
              </a:ext>
            </a:extLst>
          </p:cNvPr>
          <p:cNvSpPr>
            <a:spLocks noGrp="1"/>
          </p:cNvSpPr>
          <p:nvPr>
            <p:ph type="dt" sz="half" idx="2"/>
          </p:nvPr>
        </p:nvSpPr>
        <p:spPr>
          <a:xfrm>
            <a:off x="681038" y="6356351"/>
            <a:ext cx="2228850" cy="365125"/>
          </a:xfrm>
          <a:prstGeom prst="rect">
            <a:avLst/>
          </a:prstGeom>
        </p:spPr>
        <p:txBody>
          <a:bodyPr vert="horz" lIns="91440" tIns="45720" rIns="91440" bIns="45720" rtlCol="0" anchor="ctr"/>
          <a:lstStyle>
            <a:lvl1pPr algn="l">
              <a:defRPr sz="975">
                <a:solidFill>
                  <a:schemeClr val="tx1">
                    <a:tint val="75000"/>
                  </a:schemeClr>
                </a:solidFill>
              </a:defRPr>
            </a:lvl1pPr>
          </a:lstStyle>
          <a:p>
            <a:fld id="{6ED03634-BA00-490E-9DB4-84288AA8706A}" type="datetime1">
              <a:rPr kumimoji="1" lang="ja-JP" altLang="en-US" smtClean="0"/>
              <a:t>2025/2/28</a:t>
            </a:fld>
            <a:endParaRPr kumimoji="1" lang="ja-JP" altLang="en-US"/>
          </a:p>
        </p:txBody>
      </p:sp>
      <p:sp>
        <p:nvSpPr>
          <p:cNvPr id="5" name="フッター プレースホルダー 4">
            <a:extLst>
              <a:ext uri="{FF2B5EF4-FFF2-40B4-BE49-F238E27FC236}">
                <a16:creationId xmlns:a16="http://schemas.microsoft.com/office/drawing/2014/main" id="{986FA9D6-AA87-1926-AC7E-BD989D0D6951}"/>
              </a:ext>
            </a:extLst>
          </p:cNvPr>
          <p:cNvSpPr>
            <a:spLocks noGrp="1"/>
          </p:cNvSpPr>
          <p:nvPr>
            <p:ph type="ftr" sz="quarter" idx="3"/>
          </p:nvPr>
        </p:nvSpPr>
        <p:spPr>
          <a:xfrm>
            <a:off x="3281363" y="6356351"/>
            <a:ext cx="3343275" cy="365125"/>
          </a:xfrm>
          <a:prstGeom prst="rect">
            <a:avLst/>
          </a:prstGeom>
        </p:spPr>
        <p:txBody>
          <a:bodyPr vert="horz" lIns="91440" tIns="45720" rIns="91440" bIns="45720" rtlCol="0" anchor="ctr"/>
          <a:lstStyle>
            <a:lvl1pPr algn="ctr">
              <a:defRPr sz="975">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C384B20D-0694-9805-EFFF-7036DE27B2E7}"/>
              </a:ext>
            </a:extLst>
          </p:cNvPr>
          <p:cNvSpPr>
            <a:spLocks noGrp="1"/>
          </p:cNvSpPr>
          <p:nvPr>
            <p:ph type="sldNum" sz="quarter" idx="4"/>
          </p:nvPr>
        </p:nvSpPr>
        <p:spPr>
          <a:xfrm>
            <a:off x="7605713" y="6417311"/>
            <a:ext cx="2228850" cy="365125"/>
          </a:xfrm>
          <a:prstGeom prst="rect">
            <a:avLst/>
          </a:prstGeom>
        </p:spPr>
        <p:txBody>
          <a:bodyPr vert="horz" lIns="91440" tIns="45720" rIns="91440" bIns="45720" rtlCol="0" anchor="ctr"/>
          <a:lstStyle>
            <a:lvl1pPr algn="r">
              <a:defRPr sz="1400">
                <a:solidFill>
                  <a:schemeClr val="tx1">
                    <a:tint val="75000"/>
                  </a:schemeClr>
                </a:solidFill>
                <a:latin typeface="+mn-ea"/>
                <a:ea typeface="+mn-ea"/>
              </a:defRPr>
            </a:lvl1pPr>
          </a:lstStyle>
          <a:p>
            <a:fld id="{09B64227-8D03-4A57-BE44-E7B966BE9E3A}" type="slidenum">
              <a:rPr lang="ja-JP" altLang="en-US" smtClean="0"/>
              <a:pPr/>
              <a:t>‹#›</a:t>
            </a:fld>
            <a:endParaRPr lang="ja-JP" altLang="en-US" dirty="0"/>
          </a:p>
        </p:txBody>
      </p:sp>
    </p:spTree>
    <p:extLst>
      <p:ext uri="{BB962C8B-B14F-4D97-AF65-F5344CB8AC3E}">
        <p14:creationId xmlns:p14="http://schemas.microsoft.com/office/powerpoint/2010/main" val="2272656516"/>
      </p:ext>
    </p:extLst>
  </p:cSld>
  <p:clrMap bg1="lt1" tx1="dk1" bg2="lt2" tx2="dk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6" r:id="rId5"/>
    <p:sldLayoutId id="2147483877" r:id="rId6"/>
    <p:sldLayoutId id="2147483878" r:id="rId7"/>
    <p:sldLayoutId id="2147483879" r:id="rId8"/>
    <p:sldLayoutId id="2147483880" r:id="rId9"/>
    <p:sldLayoutId id="2147483881" r:id="rId10"/>
    <p:sldLayoutId id="2147483882" r:id="rId11"/>
    <p:sldLayoutId id="2147483883" r:id="rId12"/>
    <p:sldLayoutId id="2147483884" r:id="rId13"/>
    <p:sldLayoutId id="2147483686" r:id="rId14"/>
    <p:sldLayoutId id="2147483687" r:id="rId15"/>
    <p:sldLayoutId id="2147483688" r:id="rId16"/>
  </p:sldLayoutIdLst>
  <p:hf hdr="0" ftr="0" dt="0"/>
  <p:txStyles>
    <p:titleStyle>
      <a:lvl1pPr algn="l" defTabSz="742950" rtl="0" eaLnBrk="1" latinLnBrk="0" hangingPunct="1">
        <a:lnSpc>
          <a:spcPct val="90000"/>
        </a:lnSpc>
        <a:spcBef>
          <a:spcPct val="0"/>
        </a:spcBef>
        <a:buNone/>
        <a:defRPr kumimoji="1" sz="3575" kern="1200">
          <a:solidFill>
            <a:schemeClr val="tx1"/>
          </a:solidFill>
          <a:latin typeface="+mj-lt"/>
          <a:ea typeface="+mj-ea"/>
          <a:cs typeface="+mj-cs"/>
        </a:defRPr>
      </a:lvl1pPr>
    </p:titleStyle>
    <p:bodyStyle>
      <a:lvl1pPr marL="185738" indent="-185738" algn="l" defTabSz="742950" rtl="0" eaLnBrk="1" latinLnBrk="0" hangingPunct="1">
        <a:lnSpc>
          <a:spcPct val="90000"/>
        </a:lnSpc>
        <a:spcBef>
          <a:spcPts val="813"/>
        </a:spcBef>
        <a:buFont typeface="Arial" panose="020B0604020202020204" pitchFamily="34" charset="0"/>
        <a:buChar char="•"/>
        <a:defRPr kumimoji="1"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kumimoji="1"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kumimoji="1"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p:bodyStyle>
    <p:otherStyle>
      <a:defPPr>
        <a:defRPr lang="ja-JP"/>
      </a:defPPr>
      <a:lvl1pPr marL="0" algn="l" defTabSz="742950" rtl="0" eaLnBrk="1" latinLnBrk="0" hangingPunct="1">
        <a:defRPr kumimoji="1" sz="1463" kern="1200">
          <a:solidFill>
            <a:schemeClr val="tx1"/>
          </a:solidFill>
          <a:latin typeface="+mn-lt"/>
          <a:ea typeface="+mn-ea"/>
          <a:cs typeface="+mn-cs"/>
        </a:defRPr>
      </a:lvl1pPr>
      <a:lvl2pPr marL="371475" algn="l" defTabSz="742950" rtl="0" eaLnBrk="1" latinLnBrk="0" hangingPunct="1">
        <a:defRPr kumimoji="1" sz="1463" kern="1200">
          <a:solidFill>
            <a:schemeClr val="tx1"/>
          </a:solidFill>
          <a:latin typeface="+mn-lt"/>
          <a:ea typeface="+mn-ea"/>
          <a:cs typeface="+mn-cs"/>
        </a:defRPr>
      </a:lvl2pPr>
      <a:lvl3pPr marL="742950" algn="l" defTabSz="742950" rtl="0" eaLnBrk="1" latinLnBrk="0" hangingPunct="1">
        <a:defRPr kumimoji="1" sz="1463" kern="1200">
          <a:solidFill>
            <a:schemeClr val="tx1"/>
          </a:solidFill>
          <a:latin typeface="+mn-lt"/>
          <a:ea typeface="+mn-ea"/>
          <a:cs typeface="+mn-cs"/>
        </a:defRPr>
      </a:lvl3pPr>
      <a:lvl4pPr marL="1114425" algn="l" defTabSz="742950" rtl="0" eaLnBrk="1" latinLnBrk="0" hangingPunct="1">
        <a:defRPr kumimoji="1" sz="1463" kern="1200">
          <a:solidFill>
            <a:schemeClr val="tx1"/>
          </a:solidFill>
          <a:latin typeface="+mn-lt"/>
          <a:ea typeface="+mn-ea"/>
          <a:cs typeface="+mn-cs"/>
        </a:defRPr>
      </a:lvl4pPr>
      <a:lvl5pPr marL="1485900" algn="l" defTabSz="742950" rtl="0" eaLnBrk="1" latinLnBrk="0" hangingPunct="1">
        <a:defRPr kumimoji="1" sz="1463" kern="1200">
          <a:solidFill>
            <a:schemeClr val="tx1"/>
          </a:solidFill>
          <a:latin typeface="+mn-lt"/>
          <a:ea typeface="+mn-ea"/>
          <a:cs typeface="+mn-cs"/>
        </a:defRPr>
      </a:lvl5pPr>
      <a:lvl6pPr marL="1857375" algn="l" defTabSz="742950" rtl="0" eaLnBrk="1" latinLnBrk="0" hangingPunct="1">
        <a:defRPr kumimoji="1" sz="1463" kern="1200">
          <a:solidFill>
            <a:schemeClr val="tx1"/>
          </a:solidFill>
          <a:latin typeface="+mn-lt"/>
          <a:ea typeface="+mn-ea"/>
          <a:cs typeface="+mn-cs"/>
        </a:defRPr>
      </a:lvl6pPr>
      <a:lvl7pPr marL="2228850" algn="l" defTabSz="742950" rtl="0" eaLnBrk="1" latinLnBrk="0" hangingPunct="1">
        <a:defRPr kumimoji="1" sz="1463" kern="1200">
          <a:solidFill>
            <a:schemeClr val="tx1"/>
          </a:solidFill>
          <a:latin typeface="+mn-lt"/>
          <a:ea typeface="+mn-ea"/>
          <a:cs typeface="+mn-cs"/>
        </a:defRPr>
      </a:lvl7pPr>
      <a:lvl8pPr marL="2600325" algn="l" defTabSz="742950" rtl="0" eaLnBrk="1" latinLnBrk="0" hangingPunct="1">
        <a:defRPr kumimoji="1" sz="1463" kern="1200">
          <a:solidFill>
            <a:schemeClr val="tx1"/>
          </a:solidFill>
          <a:latin typeface="+mn-lt"/>
          <a:ea typeface="+mn-ea"/>
          <a:cs typeface="+mn-cs"/>
        </a:defRPr>
      </a:lvl8pPr>
      <a:lvl9pPr marL="2971800" algn="l" defTabSz="742950" rtl="0" eaLnBrk="1" latinLnBrk="0" hangingPunct="1">
        <a:defRPr kumimoji="1" sz="146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サブタイトル 2">
            <a:extLst>
              <a:ext uri="{FF2B5EF4-FFF2-40B4-BE49-F238E27FC236}">
                <a16:creationId xmlns:a16="http://schemas.microsoft.com/office/drawing/2014/main" id="{EB39A0A9-50F9-0543-004D-72E013C35CAD}"/>
              </a:ext>
            </a:extLst>
          </p:cNvPr>
          <p:cNvSpPr>
            <a:spLocks noGrp="1"/>
          </p:cNvSpPr>
          <p:nvPr>
            <p:ph type="subTitle" idx="4294967295"/>
          </p:nvPr>
        </p:nvSpPr>
        <p:spPr>
          <a:xfrm>
            <a:off x="1570439" y="3188764"/>
            <a:ext cx="2501197" cy="523220"/>
          </a:xfrm>
        </p:spPr>
        <p:txBody>
          <a:bodyPr wrap="square" rtlCol="0">
            <a:spAutoFit/>
          </a:bodyPr>
          <a:lstStyle/>
          <a:p>
            <a:pPr marL="0" indent="0" rtl="0">
              <a:lnSpc>
                <a:spcPct val="100000"/>
              </a:lnSpc>
              <a:buNone/>
            </a:pPr>
            <a:r>
              <a:rPr lang="ja-JP" altLang="en-US" sz="2800" dirty="0">
                <a:latin typeface="+mn-ea"/>
              </a:rPr>
              <a:t>建設局</a:t>
            </a:r>
            <a:r>
              <a:rPr lang="en-US" altLang="ja-JP" sz="2800" dirty="0">
                <a:latin typeface="+mn-ea"/>
              </a:rPr>
              <a:t>DX</a:t>
            </a:r>
            <a:r>
              <a:rPr lang="ja-JP" altLang="en-US" sz="2800" dirty="0">
                <a:latin typeface="+mn-ea"/>
              </a:rPr>
              <a:t>戦略</a:t>
            </a:r>
            <a:endParaRPr lang="en-US" altLang="ja-JP" sz="2800" dirty="0">
              <a:latin typeface="+mn-ea"/>
            </a:endParaRPr>
          </a:p>
        </p:txBody>
      </p:sp>
      <p:sp>
        <p:nvSpPr>
          <p:cNvPr id="6" name="サブタイトル 2">
            <a:extLst>
              <a:ext uri="{FF2B5EF4-FFF2-40B4-BE49-F238E27FC236}">
                <a16:creationId xmlns:a16="http://schemas.microsoft.com/office/drawing/2014/main" id="{84533464-60FA-05A6-2F68-83F7330A9795}"/>
              </a:ext>
            </a:extLst>
          </p:cNvPr>
          <p:cNvSpPr txBox="1">
            <a:spLocks/>
          </p:cNvSpPr>
          <p:nvPr/>
        </p:nvSpPr>
        <p:spPr>
          <a:xfrm>
            <a:off x="875505" y="3790959"/>
            <a:ext cx="3891067" cy="763398"/>
          </a:xfrm>
          <a:prstGeom prst="rect">
            <a:avLst/>
          </a:prstGeom>
        </p:spPr>
        <p:txBody>
          <a:bodyPr vert="horz" lIns="91440" tIns="45720" rIns="91440" bIns="45720" rtlCol="0" anchor="b">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None/>
              <a:defRPr kumimoji="1" sz="2800" kern="1200">
                <a:solidFill>
                  <a:schemeClr val="tx1"/>
                </a:solidFill>
                <a:latin typeface="Meiryo UI" panose="020B0604030504040204" pitchFamily="50" charset="-128"/>
                <a:ea typeface="Meiryo UI" panose="020B0604030504040204"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eiryo UI" panose="020B0604030504040204" pitchFamily="50" charset="-128"/>
                <a:ea typeface="Meiryo UI" panose="020B0604030504040204"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eiryo UI" panose="020B0604030504040204" pitchFamily="50" charset="-128"/>
                <a:ea typeface="Meiryo UI" panose="020B0604030504040204"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eiryo UI" panose="020B0604030504040204" pitchFamily="50" charset="-128"/>
                <a:ea typeface="Meiryo UI" panose="020B0604030504040204"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eiryo UI" panose="020B0604030504040204" pitchFamily="50" charset="-128"/>
                <a:ea typeface="Meiryo UI"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a:r>
              <a:rPr lang="ja-JP" altLang="en-US" sz="2400" dirty="0">
                <a:latin typeface="+mn-ea"/>
                <a:ea typeface="+mn-ea"/>
              </a:rPr>
              <a:t>令和７年２月</a:t>
            </a:r>
            <a:endParaRPr lang="en-US" altLang="ja-JP" sz="2400" dirty="0">
              <a:latin typeface="+mn-ea"/>
              <a:ea typeface="+mn-ea"/>
            </a:endParaRPr>
          </a:p>
          <a:p>
            <a:pPr algn="ctr"/>
            <a:r>
              <a:rPr lang="ja-JP" altLang="en-US" sz="2400" dirty="0">
                <a:latin typeface="+mn-ea"/>
                <a:ea typeface="+mn-ea"/>
              </a:rPr>
              <a:t>大阪市建設局</a:t>
            </a:r>
            <a:endParaRPr lang="en-US" altLang="ja-JP" sz="2400" dirty="0">
              <a:latin typeface="+mn-ea"/>
              <a:ea typeface="+mn-ea"/>
            </a:endParaRPr>
          </a:p>
        </p:txBody>
      </p:sp>
      <p:sp>
        <p:nvSpPr>
          <p:cNvPr id="21" name="正方形/長方形 20">
            <a:extLst>
              <a:ext uri="{FF2B5EF4-FFF2-40B4-BE49-F238E27FC236}">
                <a16:creationId xmlns:a16="http://schemas.microsoft.com/office/drawing/2014/main" id="{F7A6D7B0-5030-975F-EAE7-847D935EA8DE}"/>
              </a:ext>
            </a:extLst>
          </p:cNvPr>
          <p:cNvSpPr/>
          <p:nvPr/>
        </p:nvSpPr>
        <p:spPr>
          <a:xfrm>
            <a:off x="8004309" y="3516088"/>
            <a:ext cx="1305115" cy="70167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ja-JP" altLang="en-US"/>
          </a:p>
        </p:txBody>
      </p:sp>
      <p:sp>
        <p:nvSpPr>
          <p:cNvPr id="23" name="フリーフォーム: 図形 22">
            <a:extLst>
              <a:ext uri="{FF2B5EF4-FFF2-40B4-BE49-F238E27FC236}">
                <a16:creationId xmlns:a16="http://schemas.microsoft.com/office/drawing/2014/main" id="{D56DC0C9-FE28-4B56-DCEC-B594CA150725}"/>
              </a:ext>
            </a:extLst>
          </p:cNvPr>
          <p:cNvSpPr/>
          <p:nvPr/>
        </p:nvSpPr>
        <p:spPr>
          <a:xfrm>
            <a:off x="6743478" y="4228224"/>
            <a:ext cx="1114523" cy="1268082"/>
          </a:xfrm>
          <a:custGeom>
            <a:avLst/>
            <a:gdLst>
              <a:gd name="connsiteX0" fmla="*/ 0 w 1169458"/>
              <a:gd name="connsiteY0" fmla="*/ 508714 h 1017428"/>
              <a:gd name="connsiteX1" fmla="*/ 254357 w 1169458"/>
              <a:gd name="connsiteY1" fmla="*/ 0 h 1017428"/>
              <a:gd name="connsiteX2" fmla="*/ 915101 w 1169458"/>
              <a:gd name="connsiteY2" fmla="*/ 0 h 1017428"/>
              <a:gd name="connsiteX3" fmla="*/ 1169458 w 1169458"/>
              <a:gd name="connsiteY3" fmla="*/ 508714 h 1017428"/>
              <a:gd name="connsiteX4" fmla="*/ 915101 w 1169458"/>
              <a:gd name="connsiteY4" fmla="*/ 1017428 h 1017428"/>
              <a:gd name="connsiteX5" fmla="*/ 254357 w 1169458"/>
              <a:gd name="connsiteY5" fmla="*/ 1017428 h 1017428"/>
              <a:gd name="connsiteX6" fmla="*/ 0 w 1169458"/>
              <a:gd name="connsiteY6" fmla="*/ 508714 h 1017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69458" h="1017428">
                <a:moveTo>
                  <a:pt x="584729" y="0"/>
                </a:moveTo>
                <a:lnTo>
                  <a:pt x="1169458" y="221290"/>
                </a:lnTo>
                <a:lnTo>
                  <a:pt x="1169458" y="796138"/>
                </a:lnTo>
                <a:lnTo>
                  <a:pt x="584729" y="1017428"/>
                </a:lnTo>
                <a:lnTo>
                  <a:pt x="0" y="796138"/>
                </a:lnTo>
                <a:lnTo>
                  <a:pt x="0" y="221290"/>
                </a:lnTo>
                <a:lnTo>
                  <a:pt x="584729" y="0"/>
                </a:lnTo>
                <a:close/>
              </a:path>
            </a:pathLst>
          </a:custGeom>
          <a:blipFill dpi="0" rotWithShape="1">
            <a:blip r:embed="rId2">
              <a:extLst>
                <a:ext uri="{28A0092B-C50C-407E-A947-70E740481C1C}">
                  <a14:useLocalDpi xmlns:a14="http://schemas.microsoft.com/office/drawing/2010/main" val="0"/>
                </a:ext>
              </a:extLst>
            </a:blip>
            <a:srcRect/>
            <a:stretch>
              <a:fillRect/>
            </a:stretch>
          </a:blipFill>
          <a:ln>
            <a:solidFill>
              <a:schemeClr val="tx1"/>
            </a:solidFill>
          </a:ln>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txBody>
          <a:bodyPr spcFirstLastPara="0" vert="horz" wrap="square" lIns="269039" tIns="292732" rIns="269039" bIns="292729" numCol="1" spcCol="1270" anchor="ctr" anchorCtr="0">
            <a:noAutofit/>
          </a:bodyPr>
          <a:lstStyle/>
          <a:p>
            <a:pPr marL="0" lvl="0" indent="0" algn="ctr" defTabSz="1289050">
              <a:lnSpc>
                <a:spcPct val="90000"/>
              </a:lnSpc>
              <a:spcBef>
                <a:spcPct val="0"/>
              </a:spcBef>
              <a:spcAft>
                <a:spcPct val="35000"/>
              </a:spcAft>
              <a:buNone/>
            </a:pPr>
            <a:endParaRPr lang="en-US" sz="2900" kern="1200" dirty="0"/>
          </a:p>
        </p:txBody>
      </p:sp>
      <p:sp>
        <p:nvSpPr>
          <p:cNvPr id="25" name="フリーフォーム: 図形 24">
            <a:extLst>
              <a:ext uri="{FF2B5EF4-FFF2-40B4-BE49-F238E27FC236}">
                <a16:creationId xmlns:a16="http://schemas.microsoft.com/office/drawing/2014/main" id="{7DF51B99-CCA2-0F50-A8F6-B690DFE34A2E}"/>
              </a:ext>
            </a:extLst>
          </p:cNvPr>
          <p:cNvSpPr/>
          <p:nvPr/>
        </p:nvSpPr>
        <p:spPr>
          <a:xfrm>
            <a:off x="8408070" y="5223564"/>
            <a:ext cx="1113541" cy="1268082"/>
          </a:xfrm>
          <a:custGeom>
            <a:avLst/>
            <a:gdLst>
              <a:gd name="connsiteX0" fmla="*/ 0 w 1169458"/>
              <a:gd name="connsiteY0" fmla="*/ 508714 h 1017428"/>
              <a:gd name="connsiteX1" fmla="*/ 254357 w 1169458"/>
              <a:gd name="connsiteY1" fmla="*/ 0 h 1017428"/>
              <a:gd name="connsiteX2" fmla="*/ 915101 w 1169458"/>
              <a:gd name="connsiteY2" fmla="*/ 0 h 1017428"/>
              <a:gd name="connsiteX3" fmla="*/ 1169458 w 1169458"/>
              <a:gd name="connsiteY3" fmla="*/ 508714 h 1017428"/>
              <a:gd name="connsiteX4" fmla="*/ 915101 w 1169458"/>
              <a:gd name="connsiteY4" fmla="*/ 1017428 h 1017428"/>
              <a:gd name="connsiteX5" fmla="*/ 254357 w 1169458"/>
              <a:gd name="connsiteY5" fmla="*/ 1017428 h 1017428"/>
              <a:gd name="connsiteX6" fmla="*/ 0 w 1169458"/>
              <a:gd name="connsiteY6" fmla="*/ 508714 h 1017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69458" h="1017428">
                <a:moveTo>
                  <a:pt x="584729" y="0"/>
                </a:moveTo>
                <a:lnTo>
                  <a:pt x="1169458" y="221290"/>
                </a:lnTo>
                <a:lnTo>
                  <a:pt x="1169458" y="796138"/>
                </a:lnTo>
                <a:lnTo>
                  <a:pt x="584729" y="1017428"/>
                </a:lnTo>
                <a:lnTo>
                  <a:pt x="0" y="796138"/>
                </a:lnTo>
                <a:lnTo>
                  <a:pt x="0" y="221290"/>
                </a:lnTo>
                <a:lnTo>
                  <a:pt x="584729" y="0"/>
                </a:lnTo>
                <a:close/>
              </a:path>
            </a:pathLst>
          </a:custGeom>
          <a:blipFill dpi="0" rotWithShape="1">
            <a:blip r:embed="rId3">
              <a:extLst>
                <a:ext uri="{28A0092B-C50C-407E-A947-70E740481C1C}">
                  <a14:useLocalDpi xmlns:a14="http://schemas.microsoft.com/office/drawing/2010/main" val="0"/>
                </a:ext>
              </a:extLst>
            </a:blip>
            <a:srcRect/>
            <a:stretch>
              <a:fillRect/>
            </a:stretch>
          </a:blipFill>
          <a:ln>
            <a:solidFill>
              <a:schemeClr val="tx1"/>
            </a:solidFill>
          </a:ln>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txBody>
          <a:bodyPr spcFirstLastPara="0" vert="horz" wrap="square" lIns="158549" tIns="182242" rIns="158549" bIns="182239" numCol="1" spcCol="1270" anchor="ctr" anchorCtr="0">
            <a:noAutofit/>
          </a:bodyPr>
          <a:lstStyle/>
          <a:p>
            <a:pPr marL="0" lvl="0" indent="0" algn="ctr" defTabSz="1600200">
              <a:lnSpc>
                <a:spcPct val="90000"/>
              </a:lnSpc>
              <a:spcBef>
                <a:spcPct val="0"/>
              </a:spcBef>
              <a:spcAft>
                <a:spcPct val="35000"/>
              </a:spcAft>
              <a:buNone/>
            </a:pPr>
            <a:endParaRPr lang="en-US" sz="3600" kern="1200"/>
          </a:p>
        </p:txBody>
      </p:sp>
      <p:sp>
        <p:nvSpPr>
          <p:cNvPr id="26" name="フリーフォーム: 図形 25">
            <a:extLst>
              <a:ext uri="{FF2B5EF4-FFF2-40B4-BE49-F238E27FC236}">
                <a16:creationId xmlns:a16="http://schemas.microsoft.com/office/drawing/2014/main" id="{8F9534C7-A48B-8842-F10D-84DB7267C8E7}"/>
              </a:ext>
            </a:extLst>
          </p:cNvPr>
          <p:cNvSpPr/>
          <p:nvPr/>
        </p:nvSpPr>
        <p:spPr>
          <a:xfrm>
            <a:off x="7295626" y="3232883"/>
            <a:ext cx="1114524" cy="1268082"/>
          </a:xfrm>
          <a:custGeom>
            <a:avLst/>
            <a:gdLst>
              <a:gd name="connsiteX0" fmla="*/ 0 w 1169458"/>
              <a:gd name="connsiteY0" fmla="*/ 508714 h 1017428"/>
              <a:gd name="connsiteX1" fmla="*/ 254357 w 1169458"/>
              <a:gd name="connsiteY1" fmla="*/ 0 h 1017428"/>
              <a:gd name="connsiteX2" fmla="*/ 915101 w 1169458"/>
              <a:gd name="connsiteY2" fmla="*/ 0 h 1017428"/>
              <a:gd name="connsiteX3" fmla="*/ 1169458 w 1169458"/>
              <a:gd name="connsiteY3" fmla="*/ 508714 h 1017428"/>
              <a:gd name="connsiteX4" fmla="*/ 915101 w 1169458"/>
              <a:gd name="connsiteY4" fmla="*/ 1017428 h 1017428"/>
              <a:gd name="connsiteX5" fmla="*/ 254357 w 1169458"/>
              <a:gd name="connsiteY5" fmla="*/ 1017428 h 1017428"/>
              <a:gd name="connsiteX6" fmla="*/ 0 w 1169458"/>
              <a:gd name="connsiteY6" fmla="*/ 508714 h 1017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69458" h="1017428">
                <a:moveTo>
                  <a:pt x="584729" y="0"/>
                </a:moveTo>
                <a:lnTo>
                  <a:pt x="1169458" y="221290"/>
                </a:lnTo>
                <a:lnTo>
                  <a:pt x="1169458" y="796138"/>
                </a:lnTo>
                <a:lnTo>
                  <a:pt x="584729" y="1017428"/>
                </a:lnTo>
                <a:lnTo>
                  <a:pt x="0" y="796138"/>
                </a:lnTo>
                <a:lnTo>
                  <a:pt x="0" y="221290"/>
                </a:lnTo>
                <a:lnTo>
                  <a:pt x="584729" y="0"/>
                </a:lnTo>
                <a:close/>
              </a:path>
            </a:pathLst>
          </a:custGeom>
          <a:blipFill dpi="0" rotWithShape="1">
            <a:blip r:embed="rId4">
              <a:extLst>
                <a:ext uri="{28A0092B-C50C-407E-A947-70E740481C1C}">
                  <a14:useLocalDpi xmlns:a14="http://schemas.microsoft.com/office/drawing/2010/main" val="0"/>
                </a:ext>
              </a:extLst>
            </a:blip>
            <a:srcRect/>
            <a:stretch>
              <a:fillRect/>
            </a:stretch>
          </a:blipFill>
          <a:ln>
            <a:solidFill>
              <a:schemeClr val="tx1"/>
            </a:solidFill>
          </a:ln>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txBody>
          <a:bodyPr spcFirstLastPara="0" vert="horz" wrap="square" lIns="269039" tIns="292732" rIns="269039" bIns="292729" numCol="1" spcCol="1270" anchor="ctr" anchorCtr="0">
            <a:noAutofit/>
          </a:bodyPr>
          <a:lstStyle/>
          <a:p>
            <a:pPr marL="0" lvl="0" indent="0" algn="ctr" defTabSz="1289050">
              <a:lnSpc>
                <a:spcPct val="90000"/>
              </a:lnSpc>
              <a:spcBef>
                <a:spcPct val="0"/>
              </a:spcBef>
              <a:spcAft>
                <a:spcPct val="35000"/>
              </a:spcAft>
              <a:buNone/>
            </a:pPr>
            <a:endParaRPr lang="en-US" sz="2900" kern="1200" dirty="0"/>
          </a:p>
        </p:txBody>
      </p:sp>
      <p:sp>
        <p:nvSpPr>
          <p:cNvPr id="27" name="フリーフォーム: 図形 26">
            <a:extLst>
              <a:ext uri="{FF2B5EF4-FFF2-40B4-BE49-F238E27FC236}">
                <a16:creationId xmlns:a16="http://schemas.microsoft.com/office/drawing/2014/main" id="{2C63CB4F-49E7-1E55-6AA7-BB1FA5E73BC5}"/>
              </a:ext>
            </a:extLst>
          </p:cNvPr>
          <p:cNvSpPr/>
          <p:nvPr/>
        </p:nvSpPr>
        <p:spPr>
          <a:xfrm>
            <a:off x="8407578" y="3232883"/>
            <a:ext cx="1114524" cy="1268083"/>
          </a:xfrm>
          <a:custGeom>
            <a:avLst/>
            <a:gdLst>
              <a:gd name="connsiteX0" fmla="*/ 0 w 1169458"/>
              <a:gd name="connsiteY0" fmla="*/ 508714 h 1017428"/>
              <a:gd name="connsiteX1" fmla="*/ 254357 w 1169458"/>
              <a:gd name="connsiteY1" fmla="*/ 0 h 1017428"/>
              <a:gd name="connsiteX2" fmla="*/ 915101 w 1169458"/>
              <a:gd name="connsiteY2" fmla="*/ 0 h 1017428"/>
              <a:gd name="connsiteX3" fmla="*/ 1169458 w 1169458"/>
              <a:gd name="connsiteY3" fmla="*/ 508714 h 1017428"/>
              <a:gd name="connsiteX4" fmla="*/ 915101 w 1169458"/>
              <a:gd name="connsiteY4" fmla="*/ 1017428 h 1017428"/>
              <a:gd name="connsiteX5" fmla="*/ 254357 w 1169458"/>
              <a:gd name="connsiteY5" fmla="*/ 1017428 h 1017428"/>
              <a:gd name="connsiteX6" fmla="*/ 0 w 1169458"/>
              <a:gd name="connsiteY6" fmla="*/ 508714 h 1017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69458" h="1017428">
                <a:moveTo>
                  <a:pt x="584729" y="0"/>
                </a:moveTo>
                <a:lnTo>
                  <a:pt x="1169458" y="221290"/>
                </a:lnTo>
                <a:lnTo>
                  <a:pt x="1169458" y="796138"/>
                </a:lnTo>
                <a:lnTo>
                  <a:pt x="584729" y="1017428"/>
                </a:lnTo>
                <a:lnTo>
                  <a:pt x="0" y="796138"/>
                </a:lnTo>
                <a:lnTo>
                  <a:pt x="0" y="221290"/>
                </a:lnTo>
                <a:lnTo>
                  <a:pt x="584729" y="0"/>
                </a:lnTo>
                <a:close/>
              </a:path>
            </a:pathLst>
          </a:custGeom>
          <a:blipFill dpi="0" rotWithShape="1">
            <a:blip r:embed="rId5">
              <a:extLst>
                <a:ext uri="{28A0092B-C50C-407E-A947-70E740481C1C}">
                  <a14:useLocalDpi xmlns:a14="http://schemas.microsoft.com/office/drawing/2010/main" val="0"/>
                </a:ext>
              </a:extLst>
            </a:blip>
            <a:srcRect/>
            <a:stretch>
              <a:fillRect/>
            </a:stretch>
          </a:blipFill>
          <a:ln>
            <a:solidFill>
              <a:schemeClr val="tx1"/>
            </a:solidFill>
          </a:ln>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txBody>
          <a:bodyPr spcFirstLastPara="0" vert="horz" wrap="square" lIns="269039" tIns="292732" rIns="269039" bIns="292729" numCol="1" spcCol="1270" anchor="ctr" anchorCtr="0">
            <a:noAutofit/>
          </a:bodyPr>
          <a:lstStyle/>
          <a:p>
            <a:pPr marL="0" lvl="0" indent="0" algn="ctr" defTabSz="1289050">
              <a:lnSpc>
                <a:spcPct val="90000"/>
              </a:lnSpc>
              <a:spcBef>
                <a:spcPct val="0"/>
              </a:spcBef>
              <a:spcAft>
                <a:spcPct val="35000"/>
              </a:spcAft>
              <a:buNone/>
            </a:pPr>
            <a:endParaRPr lang="en-US" sz="2900" kern="1200" dirty="0"/>
          </a:p>
        </p:txBody>
      </p:sp>
      <p:sp>
        <p:nvSpPr>
          <p:cNvPr id="18" name="フリーフォーム: 図形 17">
            <a:extLst>
              <a:ext uri="{FF2B5EF4-FFF2-40B4-BE49-F238E27FC236}">
                <a16:creationId xmlns:a16="http://schemas.microsoft.com/office/drawing/2014/main" id="{FD888C53-8DC7-8F54-8E6C-478DF1C6D619}"/>
              </a:ext>
            </a:extLst>
          </p:cNvPr>
          <p:cNvSpPr/>
          <p:nvPr/>
        </p:nvSpPr>
        <p:spPr>
          <a:xfrm>
            <a:off x="7295627" y="5223565"/>
            <a:ext cx="1114523" cy="1268081"/>
          </a:xfrm>
          <a:custGeom>
            <a:avLst/>
            <a:gdLst>
              <a:gd name="connsiteX0" fmla="*/ 0 w 1169458"/>
              <a:gd name="connsiteY0" fmla="*/ 508714 h 1017428"/>
              <a:gd name="connsiteX1" fmla="*/ 254357 w 1169458"/>
              <a:gd name="connsiteY1" fmla="*/ 0 h 1017428"/>
              <a:gd name="connsiteX2" fmla="*/ 915101 w 1169458"/>
              <a:gd name="connsiteY2" fmla="*/ 0 h 1017428"/>
              <a:gd name="connsiteX3" fmla="*/ 1169458 w 1169458"/>
              <a:gd name="connsiteY3" fmla="*/ 508714 h 1017428"/>
              <a:gd name="connsiteX4" fmla="*/ 915101 w 1169458"/>
              <a:gd name="connsiteY4" fmla="*/ 1017428 h 1017428"/>
              <a:gd name="connsiteX5" fmla="*/ 254357 w 1169458"/>
              <a:gd name="connsiteY5" fmla="*/ 1017428 h 1017428"/>
              <a:gd name="connsiteX6" fmla="*/ 0 w 1169458"/>
              <a:gd name="connsiteY6" fmla="*/ 508714 h 1017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69458" h="1017428">
                <a:moveTo>
                  <a:pt x="584729" y="0"/>
                </a:moveTo>
                <a:lnTo>
                  <a:pt x="1169458" y="221290"/>
                </a:lnTo>
                <a:lnTo>
                  <a:pt x="1169458" y="796138"/>
                </a:lnTo>
                <a:lnTo>
                  <a:pt x="584729" y="1017428"/>
                </a:lnTo>
                <a:lnTo>
                  <a:pt x="0" y="796138"/>
                </a:lnTo>
                <a:lnTo>
                  <a:pt x="0" y="221290"/>
                </a:lnTo>
                <a:lnTo>
                  <a:pt x="584729" y="0"/>
                </a:lnTo>
                <a:close/>
              </a:path>
            </a:pathLst>
          </a:custGeom>
          <a:blipFill dpi="0" rotWithShape="1">
            <a:blip r:embed="rId6">
              <a:extLst>
                <a:ext uri="{28A0092B-C50C-407E-A947-70E740481C1C}">
                  <a14:useLocalDpi xmlns:a14="http://schemas.microsoft.com/office/drawing/2010/main" val="0"/>
                </a:ext>
              </a:extLst>
            </a:blip>
            <a:srcRect/>
            <a:stretch>
              <a:fillRect/>
            </a:stretch>
          </a:blipFill>
          <a:ln>
            <a:solidFill>
              <a:schemeClr val="tx1"/>
            </a:solidFill>
          </a:ln>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txBody>
          <a:bodyPr spcFirstLastPara="0" vert="horz" wrap="square" lIns="158549" tIns="182242" rIns="158549" bIns="182239" numCol="1" spcCol="1270" anchor="ctr" anchorCtr="0">
            <a:noAutofit/>
          </a:bodyPr>
          <a:lstStyle/>
          <a:p>
            <a:pPr marL="0" lvl="0" indent="0" algn="ctr" defTabSz="1600200">
              <a:lnSpc>
                <a:spcPct val="90000"/>
              </a:lnSpc>
              <a:spcBef>
                <a:spcPct val="0"/>
              </a:spcBef>
              <a:spcAft>
                <a:spcPct val="35000"/>
              </a:spcAft>
              <a:buNone/>
            </a:pPr>
            <a:endParaRPr lang="en-US" sz="3600" kern="1200" dirty="0"/>
          </a:p>
        </p:txBody>
      </p:sp>
      <p:sp>
        <p:nvSpPr>
          <p:cNvPr id="3" name="テキスト ボックス 2">
            <a:extLst>
              <a:ext uri="{FF2B5EF4-FFF2-40B4-BE49-F238E27FC236}">
                <a16:creationId xmlns:a16="http://schemas.microsoft.com/office/drawing/2014/main" id="{609CD190-A937-75F6-D7A0-A4544ACCAB64}"/>
              </a:ext>
            </a:extLst>
          </p:cNvPr>
          <p:cNvSpPr txBox="1"/>
          <p:nvPr/>
        </p:nvSpPr>
        <p:spPr>
          <a:xfrm>
            <a:off x="4063295" y="5707088"/>
            <a:ext cx="2587799" cy="1107996"/>
          </a:xfrm>
          <a:prstGeom prst="rect">
            <a:avLst/>
          </a:prstGeom>
          <a:noFill/>
        </p:spPr>
        <p:txBody>
          <a:bodyPr wrap="square" rtlCol="0">
            <a:spAutoFit/>
          </a:bodyPr>
          <a:lstStyle/>
          <a:p>
            <a:r>
              <a:rPr kumimoji="1" lang="ja-JP" altLang="en-US" sz="1100" dirty="0"/>
              <a:t>１：御堂筋側道</a:t>
            </a:r>
            <a:r>
              <a:rPr lang="ja-JP" altLang="en-US" sz="1100" dirty="0"/>
              <a:t>歩行者空間化</a:t>
            </a:r>
            <a:r>
              <a:rPr kumimoji="1" lang="ja-JP" altLang="en-US" sz="1100" dirty="0"/>
              <a:t>イメージ</a:t>
            </a:r>
            <a:endParaRPr kumimoji="1" lang="en-US" altLang="ja-JP" sz="1100" dirty="0"/>
          </a:p>
          <a:p>
            <a:r>
              <a:rPr lang="ja-JP" altLang="en-US" sz="1100" dirty="0"/>
              <a:t>２：中島新橋</a:t>
            </a:r>
            <a:endParaRPr lang="en-US" altLang="ja-JP" sz="1100" dirty="0"/>
          </a:p>
          <a:p>
            <a:r>
              <a:rPr kumimoji="1" lang="ja-JP" altLang="en-US" sz="1100" dirty="0"/>
              <a:t>３：道頓堀川遊歩道</a:t>
            </a:r>
            <a:endParaRPr kumimoji="1" lang="en-US" altLang="ja-JP" sz="1100" dirty="0"/>
          </a:p>
          <a:p>
            <a:r>
              <a:rPr lang="ja-JP" altLang="en-US" sz="1100" dirty="0"/>
              <a:t>　　</a:t>
            </a:r>
            <a:r>
              <a:rPr kumimoji="1" lang="ja-JP" altLang="en-US" sz="1100" dirty="0"/>
              <a:t>（とんぼりリバーウォーク）</a:t>
            </a:r>
            <a:endParaRPr kumimoji="1" lang="en-US" altLang="ja-JP" sz="1100" dirty="0"/>
          </a:p>
          <a:p>
            <a:r>
              <a:rPr lang="ja-JP" altLang="en-US" sz="1100" dirty="0"/>
              <a:t>４：下水マンホール</a:t>
            </a:r>
            <a:endParaRPr lang="en-US" altLang="ja-JP" sz="1100" dirty="0"/>
          </a:p>
          <a:p>
            <a:r>
              <a:rPr kumimoji="1" lang="ja-JP" altLang="en-US" sz="1100" dirty="0"/>
              <a:t>５：うめきた</a:t>
            </a:r>
            <a:r>
              <a:rPr lang="ja-JP" altLang="en-US" sz="1100" dirty="0"/>
              <a:t>公園</a:t>
            </a:r>
            <a:endParaRPr kumimoji="1" lang="ja-JP" altLang="en-US" sz="1100" dirty="0"/>
          </a:p>
        </p:txBody>
      </p:sp>
      <p:pic>
        <p:nvPicPr>
          <p:cNvPr id="2" name="図 1">
            <a:extLst>
              <a:ext uri="{FF2B5EF4-FFF2-40B4-BE49-F238E27FC236}">
                <a16:creationId xmlns:a16="http://schemas.microsoft.com/office/drawing/2014/main" id="{50DAD645-DAA4-337F-F616-008F72913CBC}"/>
              </a:ext>
            </a:extLst>
          </p:cNvPr>
          <p:cNvPicPr>
            <a:picLocks noChangeAspect="1"/>
          </p:cNvPicPr>
          <p:nvPr/>
        </p:nvPicPr>
        <p:blipFill>
          <a:blip r:embed="rId7"/>
          <a:stretch>
            <a:fillRect/>
          </a:stretch>
        </p:blipFill>
        <p:spPr>
          <a:xfrm>
            <a:off x="3175198" y="5738677"/>
            <a:ext cx="888097" cy="1044819"/>
          </a:xfrm>
          <a:prstGeom prst="rect">
            <a:avLst/>
          </a:prstGeom>
        </p:spPr>
      </p:pic>
    </p:spTree>
    <p:extLst>
      <p:ext uri="{BB962C8B-B14F-4D97-AF65-F5344CB8AC3E}">
        <p14:creationId xmlns:p14="http://schemas.microsoft.com/office/powerpoint/2010/main" val="40574500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四角形: 角を丸くする 5">
            <a:extLst>
              <a:ext uri="{FF2B5EF4-FFF2-40B4-BE49-F238E27FC236}">
                <a16:creationId xmlns:a16="http://schemas.microsoft.com/office/drawing/2014/main" id="{F37ED325-304A-FFE8-8D27-6A9CFDD1A5BA}"/>
              </a:ext>
            </a:extLst>
          </p:cNvPr>
          <p:cNvSpPr/>
          <p:nvPr/>
        </p:nvSpPr>
        <p:spPr>
          <a:xfrm>
            <a:off x="417000" y="2435474"/>
            <a:ext cx="9072000" cy="3756314"/>
          </a:xfrm>
          <a:prstGeom prst="roundRect">
            <a:avLst>
              <a:gd name="adj" fmla="val 0"/>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sp>
        <p:nvSpPr>
          <p:cNvPr id="5" name="四角形: 角を丸くする 4">
            <a:extLst>
              <a:ext uri="{FF2B5EF4-FFF2-40B4-BE49-F238E27FC236}">
                <a16:creationId xmlns:a16="http://schemas.microsoft.com/office/drawing/2014/main" id="{765C9278-3DBA-F974-6E3E-432B804C5240}"/>
              </a:ext>
            </a:extLst>
          </p:cNvPr>
          <p:cNvSpPr/>
          <p:nvPr/>
        </p:nvSpPr>
        <p:spPr>
          <a:xfrm>
            <a:off x="309000" y="684000"/>
            <a:ext cx="9288000" cy="1644026"/>
          </a:xfrm>
          <a:prstGeom prst="roundRect">
            <a:avLst>
              <a:gd name="adj" fmla="val 6145"/>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タイトル 4">
            <a:extLst>
              <a:ext uri="{FF2B5EF4-FFF2-40B4-BE49-F238E27FC236}">
                <a16:creationId xmlns:a16="http://schemas.microsoft.com/office/drawing/2014/main" id="{DF97C956-11B8-F6DC-4404-F1CAFFD14EFC}"/>
              </a:ext>
            </a:extLst>
          </p:cNvPr>
          <p:cNvSpPr txBox="1">
            <a:spLocks/>
          </p:cNvSpPr>
          <p:nvPr/>
        </p:nvSpPr>
        <p:spPr>
          <a:xfrm>
            <a:off x="268448" y="0"/>
            <a:ext cx="9264687" cy="561692"/>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00000"/>
              </a:lnSpc>
            </a:pPr>
            <a:r>
              <a:rPr lang="ja-JP" altLang="en-US" sz="1050" b="1" dirty="0">
                <a:latin typeface="Meiryo UI" panose="020B0604030504040204" pitchFamily="50" charset="-128"/>
                <a:ea typeface="Meiryo UI" panose="020B0604030504040204" pitchFamily="50" charset="-128"/>
              </a:rPr>
              <a:t>第３章　建設局が実現したい未来・めざす姿と施策方針</a:t>
            </a:r>
            <a:endParaRPr lang="en-US" altLang="ja-JP" sz="1050" b="1" dirty="0">
              <a:latin typeface="Meiryo UI" panose="020B0604030504040204" pitchFamily="50" charset="-128"/>
              <a:ea typeface="Meiryo UI" panose="020B0604030504040204" pitchFamily="50" charset="-128"/>
            </a:endParaRPr>
          </a:p>
          <a:p>
            <a:pPr>
              <a:lnSpc>
                <a:spcPct val="100000"/>
              </a:lnSpc>
            </a:pPr>
            <a:r>
              <a:rPr lang="ja-JP" altLang="en-US" sz="2000" b="1" dirty="0">
                <a:latin typeface="Meiryo UI" panose="020B0604030504040204" pitchFamily="50" charset="-128"/>
                <a:ea typeface="Meiryo UI" panose="020B0604030504040204" pitchFamily="50" charset="-128"/>
              </a:rPr>
              <a:t>　めざす姿</a:t>
            </a:r>
            <a:r>
              <a:rPr lang="en-US" altLang="ja-JP" sz="2000" b="1" dirty="0">
                <a:latin typeface="Meiryo UI" panose="020B0604030504040204" pitchFamily="50" charset="-128"/>
                <a:ea typeface="Meiryo UI" panose="020B0604030504040204" pitchFamily="50" charset="-128"/>
              </a:rPr>
              <a:t>Ⅳ </a:t>
            </a:r>
            <a:r>
              <a:rPr lang="ja-JP" altLang="en-US" sz="2000" b="1" dirty="0">
                <a:latin typeface="Meiryo UI" panose="020B0604030504040204" pitchFamily="50" charset="-128"/>
                <a:ea typeface="Meiryo UI" panose="020B0604030504040204" pitchFamily="50" charset="-128"/>
              </a:rPr>
              <a:t>　市民ニーズに対応した適切で迅速な情報発信</a:t>
            </a:r>
            <a:endParaRPr lang="en-US" altLang="ja-JP" sz="2000" b="1" dirty="0">
              <a:latin typeface="Meiryo UI" panose="020B0604030504040204" pitchFamily="50" charset="-128"/>
              <a:ea typeface="Meiryo UI" panose="020B0604030504040204" pitchFamily="50" charset="-128"/>
            </a:endParaRPr>
          </a:p>
        </p:txBody>
      </p:sp>
      <p:sp>
        <p:nvSpPr>
          <p:cNvPr id="2" name="タイトル 4">
            <a:extLst>
              <a:ext uri="{FF2B5EF4-FFF2-40B4-BE49-F238E27FC236}">
                <a16:creationId xmlns:a16="http://schemas.microsoft.com/office/drawing/2014/main" id="{D3EA4A57-A424-F6BD-6440-05FDF3AA0B69}"/>
              </a:ext>
            </a:extLst>
          </p:cNvPr>
          <p:cNvSpPr txBox="1">
            <a:spLocks/>
          </p:cNvSpPr>
          <p:nvPr/>
        </p:nvSpPr>
        <p:spPr>
          <a:xfrm>
            <a:off x="489000" y="720000"/>
            <a:ext cx="8928000" cy="5478423"/>
          </a:xfrm>
          <a:prstGeom prst="rect">
            <a:avLst/>
          </a:prstGeom>
        </p:spPr>
        <p:txBody>
          <a:bodyPr vert="horz" wrap="square" lIns="91440" tIns="45720" rIns="91440" bIns="45720" rtlCol="0" anchor="t">
            <a:sp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l" defTabSz="914400" rtl="0" eaLnBrk="1" fontAlgn="ctr" latinLnBrk="0" hangingPunct="1">
              <a:lnSpc>
                <a:spcPct val="100000"/>
              </a:lnSpc>
              <a:spcBef>
                <a:spcPts val="600"/>
              </a:spcBef>
              <a:buClrTx/>
              <a:buSzTx/>
              <a:buFontTx/>
              <a:buNone/>
              <a:tabLst/>
              <a:defRPr/>
            </a:pPr>
            <a:r>
              <a:rPr lang="en-US" altLang="ja-JP" sz="1800" b="1" i="0" u="none" strike="noStrike" dirty="0">
                <a:solidFill>
                  <a:schemeClr val="bg1"/>
                </a:solidFill>
                <a:effectLst/>
                <a:latin typeface="+mn-ea"/>
                <a:ea typeface="+mn-ea"/>
              </a:rPr>
              <a:t>2040</a:t>
            </a:r>
            <a:r>
              <a:rPr lang="ja-JP" altLang="en-US" sz="1800" b="1" i="0" u="none" strike="noStrike" dirty="0">
                <a:solidFill>
                  <a:schemeClr val="bg1"/>
                </a:solidFill>
                <a:effectLst/>
                <a:latin typeface="+mn-ea"/>
                <a:ea typeface="+mn-ea"/>
              </a:rPr>
              <a:t>年頃にめざす姿</a:t>
            </a:r>
            <a:endParaRPr lang="en-US" altLang="ja-JP" sz="1800" b="1" i="0" u="none" strike="noStrike" dirty="0">
              <a:solidFill>
                <a:schemeClr val="bg1"/>
              </a:solidFill>
              <a:effectLst/>
              <a:latin typeface="+mn-ea"/>
              <a:ea typeface="+mn-ea"/>
            </a:endParaRPr>
          </a:p>
          <a:p>
            <a:pPr marL="180000" marR="0" lvl="0" algn="l" defTabSz="914400" rtl="0" eaLnBrk="1" fontAlgn="ctr" latinLnBrk="0" hangingPunct="1">
              <a:lnSpc>
                <a:spcPct val="100000"/>
              </a:lnSpc>
              <a:spcBef>
                <a:spcPts val="600"/>
              </a:spcBef>
              <a:buClrTx/>
              <a:buSzTx/>
              <a:buFontTx/>
              <a:buNone/>
              <a:tabLst/>
              <a:defRPr/>
            </a:pPr>
            <a:r>
              <a:rPr lang="ja-JP" altLang="en-US" sz="1400" b="0" i="0" u="none" strike="noStrike" dirty="0">
                <a:solidFill>
                  <a:schemeClr val="bg1"/>
                </a:solidFill>
                <a:effectLst/>
                <a:latin typeface="+mn-ea"/>
                <a:ea typeface="+mn-ea"/>
              </a:rPr>
              <a:t>建設局が保有する情報をオープンデータとして公開し、市民が必要とする情報を積極的に発信することで、行政の透明性が確保され、施策や事業の目的</a:t>
            </a:r>
            <a:r>
              <a:rPr lang="ja-JP" altLang="en-US" sz="1400" dirty="0">
                <a:solidFill>
                  <a:schemeClr val="bg1"/>
                </a:solidFill>
                <a:latin typeface="+mn-ea"/>
                <a:ea typeface="+mn-ea"/>
              </a:rPr>
              <a:t>・</a:t>
            </a:r>
            <a:r>
              <a:rPr lang="ja-JP" altLang="en-US" sz="1400" b="0" i="0" u="none" strike="noStrike" dirty="0">
                <a:solidFill>
                  <a:schemeClr val="bg1"/>
                </a:solidFill>
                <a:effectLst/>
                <a:latin typeface="+mn-ea"/>
                <a:ea typeface="+mn-ea"/>
              </a:rPr>
              <a:t>効果などについて市民から信頼と理解を得られている。</a:t>
            </a:r>
          </a:p>
          <a:p>
            <a:pPr marL="180000" marR="0" lvl="0" algn="l" defTabSz="914400" rtl="0" eaLnBrk="1" fontAlgn="ctr" latinLnBrk="0" hangingPunct="1">
              <a:lnSpc>
                <a:spcPct val="100000"/>
              </a:lnSpc>
              <a:spcBef>
                <a:spcPts val="0"/>
              </a:spcBef>
              <a:buClrTx/>
              <a:buSzTx/>
              <a:buFontTx/>
              <a:buNone/>
              <a:tabLst/>
              <a:defRPr/>
            </a:pPr>
            <a:r>
              <a:rPr lang="ja-JP" altLang="en-US" sz="1400" b="0" i="0" u="none" strike="noStrike" dirty="0">
                <a:solidFill>
                  <a:schemeClr val="bg1"/>
                </a:solidFill>
                <a:effectLst/>
                <a:latin typeface="+mn-ea"/>
                <a:ea typeface="+mn-ea"/>
              </a:rPr>
              <a:t>また、行政活動への参加意識が高まることで、民間企業による公共性・利便性の高いサービスや災害時に有用なサービスの提供が進み、地域コミュニティ全体が活性化するなど、市民とのコミュニケーションによって、より良いまちづくりを進めている。</a:t>
            </a:r>
            <a:endParaRPr lang="en-US" altLang="ja-JP" sz="1400" b="0" i="0" u="none" strike="noStrike" dirty="0">
              <a:solidFill>
                <a:schemeClr val="bg1"/>
              </a:solidFill>
              <a:effectLst/>
              <a:latin typeface="+mn-ea"/>
              <a:ea typeface="+mn-ea"/>
            </a:endParaRPr>
          </a:p>
          <a:p>
            <a:pPr marL="180000" marR="0" lvl="0" algn="l" defTabSz="914400" rtl="0" eaLnBrk="1" fontAlgn="ctr" latinLnBrk="0" hangingPunct="1">
              <a:lnSpc>
                <a:spcPct val="100000"/>
              </a:lnSpc>
              <a:spcBef>
                <a:spcPts val="600"/>
              </a:spcBef>
              <a:buClrTx/>
              <a:buSzTx/>
              <a:buFontTx/>
              <a:buNone/>
              <a:tabLst/>
              <a:defRPr/>
            </a:pPr>
            <a:endParaRPr lang="en-US" altLang="ja-JP" sz="1400" b="0" i="0" u="none" strike="noStrike" dirty="0">
              <a:solidFill>
                <a:schemeClr val="tx1"/>
              </a:solidFill>
              <a:effectLst/>
              <a:latin typeface="+mn-ea"/>
              <a:ea typeface="+mn-ea"/>
            </a:endParaRPr>
          </a:p>
          <a:p>
            <a:pPr>
              <a:lnSpc>
                <a:spcPct val="100000"/>
              </a:lnSpc>
              <a:spcBef>
                <a:spcPts val="600"/>
              </a:spcBef>
            </a:pPr>
            <a:r>
              <a:rPr lang="en-US" altLang="ja-JP" sz="1800" b="1" dirty="0">
                <a:latin typeface="+mn-ea"/>
                <a:ea typeface="+mn-ea"/>
              </a:rPr>
              <a:t>2030</a:t>
            </a:r>
            <a:r>
              <a:rPr lang="ja-JP" altLang="en-US" sz="1800" b="1" dirty="0">
                <a:latin typeface="+mn-ea"/>
                <a:ea typeface="+mn-ea"/>
              </a:rPr>
              <a:t>年頃までの施策方針</a:t>
            </a:r>
            <a:endParaRPr lang="en-US" altLang="ja-JP" sz="1800" b="1" dirty="0">
              <a:latin typeface="+mn-ea"/>
              <a:ea typeface="+mn-ea"/>
            </a:endParaRPr>
          </a:p>
          <a:p>
            <a:pPr>
              <a:lnSpc>
                <a:spcPct val="100000"/>
              </a:lnSpc>
              <a:spcBef>
                <a:spcPts val="600"/>
              </a:spcBef>
            </a:pPr>
            <a:r>
              <a:rPr lang="ja-JP" altLang="en-US" sz="1400" b="1" dirty="0">
                <a:latin typeface="+mn-ea"/>
                <a:ea typeface="+mn-ea"/>
              </a:rPr>
              <a:t>（施策方針</a:t>
            </a:r>
            <a:r>
              <a:rPr lang="en-US" altLang="ja-JP" sz="1400" b="1" dirty="0">
                <a:latin typeface="+mn-ea"/>
                <a:ea typeface="+mn-ea"/>
              </a:rPr>
              <a:t>09</a:t>
            </a:r>
            <a:r>
              <a:rPr lang="ja-JP" altLang="en-US" sz="1400" b="1" dirty="0">
                <a:latin typeface="+mn-ea"/>
                <a:ea typeface="+mn-ea"/>
              </a:rPr>
              <a:t>）</a:t>
            </a:r>
            <a:endParaRPr lang="en-US" altLang="ja-JP" sz="1400" b="1" dirty="0">
              <a:latin typeface="+mn-ea"/>
              <a:ea typeface="+mn-ea"/>
            </a:endParaRPr>
          </a:p>
          <a:p>
            <a:pPr>
              <a:lnSpc>
                <a:spcPct val="100000"/>
              </a:lnSpc>
              <a:spcBef>
                <a:spcPts val="0"/>
              </a:spcBef>
            </a:pPr>
            <a:r>
              <a:rPr lang="ja-JP" altLang="en-US" sz="1400" b="1" i="0" strike="noStrike" dirty="0">
                <a:effectLst/>
                <a:latin typeface="+mn-ea"/>
                <a:ea typeface="+mn-ea"/>
              </a:rPr>
              <a:t>　保有データのオープンデータ化による市民への情報発信</a:t>
            </a:r>
            <a:r>
              <a:rPr lang="ja-JP" altLang="en-US" sz="1400" b="1" dirty="0">
                <a:latin typeface="+mn-ea"/>
                <a:ea typeface="+mn-ea"/>
              </a:rPr>
              <a:t>に取り組む</a:t>
            </a:r>
            <a:endParaRPr lang="en-US" altLang="ja-JP" sz="1400" b="1" dirty="0">
              <a:latin typeface="+mn-ea"/>
              <a:ea typeface="+mn-ea"/>
            </a:endParaRPr>
          </a:p>
          <a:p>
            <a:pPr marL="360000">
              <a:lnSpc>
                <a:spcPct val="100000"/>
              </a:lnSpc>
              <a:spcBef>
                <a:spcPts val="600"/>
              </a:spcBef>
            </a:pPr>
            <a:r>
              <a:rPr lang="ja-JP" altLang="en-US" sz="1200" dirty="0">
                <a:latin typeface="+mn-ea"/>
                <a:ea typeface="+mn-ea"/>
              </a:rPr>
              <a:t>「大阪市オープンデータに関する指針」に基づき、建設局が保有する情報をオープンデータとして公開することで、誰もが窓口に来ることなく必要な情報を容易に取得できるようになり、市民や事業者にとって利便性が向上し、情報提供依頼の減少により業務の効率化につながるとともに、行政の透明性が確保される。</a:t>
            </a:r>
            <a:endParaRPr lang="en-US" altLang="ja-JP" sz="1200" dirty="0">
              <a:latin typeface="+mn-ea"/>
              <a:ea typeface="+mn-ea"/>
            </a:endParaRPr>
          </a:p>
          <a:p>
            <a:pPr marL="360000">
              <a:lnSpc>
                <a:spcPct val="100000"/>
              </a:lnSpc>
              <a:spcBef>
                <a:spcPts val="0"/>
              </a:spcBef>
            </a:pPr>
            <a:r>
              <a:rPr lang="ja-JP" altLang="en-US" sz="1200" dirty="0">
                <a:latin typeface="+mn-ea"/>
                <a:ea typeface="+mn-ea"/>
              </a:rPr>
              <a:t>また、大学等における社会課題を解決するための研究開発や、民間企業のノウハウや技術を活用した新たな取組が進むことで、民間企業による公共性・利便性の高いサービスが提供され、公共サービスの向上につなげる。</a:t>
            </a:r>
            <a:endParaRPr lang="en-US" altLang="ja-JP" sz="1400" dirty="0">
              <a:latin typeface="+mn-ea"/>
              <a:ea typeface="+mn-ea"/>
            </a:endParaRPr>
          </a:p>
          <a:p>
            <a:pPr>
              <a:lnSpc>
                <a:spcPct val="100000"/>
              </a:lnSpc>
              <a:spcBef>
                <a:spcPts val="600"/>
              </a:spcBef>
            </a:pPr>
            <a:r>
              <a:rPr lang="ja-JP" altLang="en-US" sz="1400" b="1" dirty="0">
                <a:latin typeface="+mn-ea"/>
                <a:ea typeface="+mn-ea"/>
              </a:rPr>
              <a:t>（施策方針</a:t>
            </a:r>
            <a:r>
              <a:rPr lang="en-US" altLang="ja-JP" sz="1400" b="1" dirty="0">
                <a:latin typeface="+mn-ea"/>
                <a:ea typeface="+mn-ea"/>
              </a:rPr>
              <a:t>10</a:t>
            </a:r>
            <a:r>
              <a:rPr lang="ja-JP" altLang="en-US" sz="1400" b="1" dirty="0">
                <a:latin typeface="+mn-ea"/>
                <a:ea typeface="+mn-ea"/>
              </a:rPr>
              <a:t>）</a:t>
            </a:r>
            <a:endParaRPr lang="en-US" altLang="ja-JP" sz="1400" b="1" dirty="0">
              <a:latin typeface="+mn-ea"/>
              <a:ea typeface="+mn-ea"/>
            </a:endParaRPr>
          </a:p>
          <a:p>
            <a:pPr>
              <a:lnSpc>
                <a:spcPct val="100000"/>
              </a:lnSpc>
              <a:spcBef>
                <a:spcPts val="0"/>
              </a:spcBef>
            </a:pPr>
            <a:r>
              <a:rPr lang="ja-JP" altLang="en-US" sz="1400" b="1" dirty="0">
                <a:latin typeface="+mn-ea"/>
                <a:ea typeface="+mn-ea"/>
              </a:rPr>
              <a:t>　市民のニーズに対応した適切で迅速な情報発信に取り組む</a:t>
            </a:r>
            <a:endParaRPr lang="en-US" altLang="ja-JP" sz="1400" b="1" dirty="0">
              <a:latin typeface="+mn-ea"/>
              <a:ea typeface="+mn-ea"/>
            </a:endParaRPr>
          </a:p>
          <a:p>
            <a:pPr marL="360000">
              <a:lnSpc>
                <a:spcPct val="100000"/>
              </a:lnSpc>
              <a:spcBef>
                <a:spcPts val="600"/>
              </a:spcBef>
            </a:pPr>
            <a:r>
              <a:rPr lang="en-US" altLang="ja-JP" sz="1200" dirty="0">
                <a:latin typeface="+mn-ea"/>
                <a:ea typeface="+mn-ea"/>
              </a:rPr>
              <a:t>SNS</a:t>
            </a:r>
            <a:r>
              <a:rPr lang="ja-JP" altLang="en-US" sz="1200" dirty="0">
                <a:latin typeface="+mn-ea"/>
                <a:ea typeface="+mn-ea"/>
              </a:rPr>
              <a:t>やホームページ等を活用して、市民等が必要とする情報を積極的に発信することで、市民からの問合せが減少し、業務の効率化につながるとともに、緊急時や災害時に迅速に情報提供することで、市民の安心感が向上するなど、市民サービスの向上につなげる。</a:t>
            </a:r>
          </a:p>
          <a:p>
            <a:pPr marL="360000">
              <a:lnSpc>
                <a:spcPct val="100000"/>
              </a:lnSpc>
              <a:spcBef>
                <a:spcPts val="0"/>
              </a:spcBef>
            </a:pPr>
            <a:r>
              <a:rPr lang="ja-JP" altLang="en-US" sz="1200" dirty="0">
                <a:latin typeface="+mn-ea"/>
                <a:ea typeface="+mn-ea"/>
              </a:rPr>
              <a:t>また、建設局の取組の趣旨や内容を的確に伝えることにより、行政の透明性が高まり、市民からの信頼度が向上するなど、事業への協力や支持が得やすくなり、市民の反応やフィードバックを得ることで、行政のプロセスやサービスの改善につなげる。</a:t>
            </a:r>
          </a:p>
        </p:txBody>
      </p:sp>
      <p:sp>
        <p:nvSpPr>
          <p:cNvPr id="3" name="スライド番号プレースホルダー 2">
            <a:extLst>
              <a:ext uri="{FF2B5EF4-FFF2-40B4-BE49-F238E27FC236}">
                <a16:creationId xmlns:a16="http://schemas.microsoft.com/office/drawing/2014/main" id="{781C67B7-83BD-9D11-4692-E9B27BE0A6CC}"/>
              </a:ext>
            </a:extLst>
          </p:cNvPr>
          <p:cNvSpPr>
            <a:spLocks noGrp="1"/>
          </p:cNvSpPr>
          <p:nvPr>
            <p:ph type="sldNum" sz="quarter" idx="12"/>
          </p:nvPr>
        </p:nvSpPr>
        <p:spPr/>
        <p:txBody>
          <a:bodyPr/>
          <a:lstStyle/>
          <a:p>
            <a:fld id="{09B64227-8D03-4A57-BE44-E7B966BE9E3A}" type="slidenum">
              <a:rPr kumimoji="1" lang="ja-JP" altLang="en-US" smtClean="0"/>
              <a:t>10</a:t>
            </a:fld>
            <a:endParaRPr kumimoji="1" lang="ja-JP" altLang="en-US" dirty="0"/>
          </a:p>
        </p:txBody>
      </p:sp>
    </p:spTree>
    <p:extLst>
      <p:ext uri="{BB962C8B-B14F-4D97-AF65-F5344CB8AC3E}">
        <p14:creationId xmlns:p14="http://schemas.microsoft.com/office/powerpoint/2010/main" val="16075712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四角形: 角を丸くする 6">
            <a:extLst>
              <a:ext uri="{FF2B5EF4-FFF2-40B4-BE49-F238E27FC236}">
                <a16:creationId xmlns:a16="http://schemas.microsoft.com/office/drawing/2014/main" id="{BC909395-31D7-FB87-BF50-BAD755845916}"/>
              </a:ext>
            </a:extLst>
          </p:cNvPr>
          <p:cNvSpPr/>
          <p:nvPr/>
        </p:nvSpPr>
        <p:spPr>
          <a:xfrm>
            <a:off x="309000" y="684000"/>
            <a:ext cx="9288000" cy="1404000"/>
          </a:xfrm>
          <a:prstGeom prst="roundRect">
            <a:avLst>
              <a:gd name="adj" fmla="val 7040"/>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四角形: 角を丸くする 5">
            <a:extLst>
              <a:ext uri="{FF2B5EF4-FFF2-40B4-BE49-F238E27FC236}">
                <a16:creationId xmlns:a16="http://schemas.microsoft.com/office/drawing/2014/main" id="{6746761A-B9CD-932C-ABF2-CDC9481F0E10}"/>
              </a:ext>
            </a:extLst>
          </p:cNvPr>
          <p:cNvSpPr/>
          <p:nvPr/>
        </p:nvSpPr>
        <p:spPr>
          <a:xfrm>
            <a:off x="417000" y="2232918"/>
            <a:ext cx="9072000" cy="4075236"/>
          </a:xfrm>
          <a:prstGeom prst="roundRect">
            <a:avLst>
              <a:gd name="adj" fmla="val 0"/>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bg1"/>
                </a:solidFill>
              </a:rPr>
              <a:t>　</a:t>
            </a:r>
          </a:p>
        </p:txBody>
      </p:sp>
      <p:sp>
        <p:nvSpPr>
          <p:cNvPr id="4" name="タイトル 4">
            <a:extLst>
              <a:ext uri="{FF2B5EF4-FFF2-40B4-BE49-F238E27FC236}">
                <a16:creationId xmlns:a16="http://schemas.microsoft.com/office/drawing/2014/main" id="{DF97C956-11B8-F6DC-4404-F1CAFFD14EFC}"/>
              </a:ext>
            </a:extLst>
          </p:cNvPr>
          <p:cNvSpPr txBox="1">
            <a:spLocks/>
          </p:cNvSpPr>
          <p:nvPr/>
        </p:nvSpPr>
        <p:spPr>
          <a:xfrm>
            <a:off x="268448" y="0"/>
            <a:ext cx="9264687" cy="561692"/>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00000"/>
              </a:lnSpc>
            </a:pPr>
            <a:r>
              <a:rPr lang="ja-JP" altLang="en-US" sz="1050" b="1" dirty="0">
                <a:latin typeface="Meiryo UI" panose="020B0604030504040204" pitchFamily="50" charset="-128"/>
                <a:ea typeface="Meiryo UI" panose="020B0604030504040204" pitchFamily="50" charset="-128"/>
              </a:rPr>
              <a:t>第３章　建設局が実現したい未来・めざす姿と施策方針</a:t>
            </a:r>
            <a:endParaRPr lang="en-US" altLang="ja-JP" sz="1050" b="1" dirty="0">
              <a:latin typeface="Meiryo UI" panose="020B0604030504040204" pitchFamily="50" charset="-128"/>
              <a:ea typeface="Meiryo UI" panose="020B0604030504040204" pitchFamily="50" charset="-128"/>
            </a:endParaRPr>
          </a:p>
          <a:p>
            <a:pPr>
              <a:lnSpc>
                <a:spcPct val="100000"/>
              </a:lnSpc>
            </a:pPr>
            <a:r>
              <a:rPr lang="ja-JP" altLang="en-US" sz="2000" b="1" dirty="0">
                <a:latin typeface="Meiryo UI" panose="020B0604030504040204" pitchFamily="50" charset="-128"/>
                <a:ea typeface="Meiryo UI" panose="020B0604030504040204" pitchFamily="50" charset="-128"/>
              </a:rPr>
              <a:t>　めざす姿</a:t>
            </a:r>
            <a:r>
              <a:rPr lang="en-US" altLang="ja-JP" sz="2000" b="1" dirty="0">
                <a:latin typeface="Meiryo UI" panose="020B0604030504040204" pitchFamily="50" charset="-128"/>
                <a:ea typeface="Meiryo UI" panose="020B0604030504040204" pitchFamily="50" charset="-128"/>
              </a:rPr>
              <a:t>Ⅴ </a:t>
            </a:r>
            <a:r>
              <a:rPr lang="ja-JP" altLang="en-US" sz="2000" b="1" dirty="0">
                <a:latin typeface="Meiryo UI" panose="020B0604030504040204" pitchFamily="50" charset="-128"/>
                <a:ea typeface="Meiryo UI" panose="020B0604030504040204" pitchFamily="50" charset="-128"/>
              </a:rPr>
              <a:t>　効率的かつ質の高い業務の運営</a:t>
            </a:r>
            <a:endParaRPr lang="en-US" altLang="ja-JP" sz="2000" b="1" dirty="0">
              <a:latin typeface="Meiryo UI" panose="020B0604030504040204" pitchFamily="50" charset="-128"/>
              <a:ea typeface="Meiryo UI" panose="020B0604030504040204" pitchFamily="50" charset="-128"/>
            </a:endParaRPr>
          </a:p>
        </p:txBody>
      </p:sp>
      <p:sp>
        <p:nvSpPr>
          <p:cNvPr id="2" name="タイトル 4">
            <a:extLst>
              <a:ext uri="{FF2B5EF4-FFF2-40B4-BE49-F238E27FC236}">
                <a16:creationId xmlns:a16="http://schemas.microsoft.com/office/drawing/2014/main" id="{D3EA4A57-A424-F6BD-6440-05FDF3AA0B69}"/>
              </a:ext>
            </a:extLst>
          </p:cNvPr>
          <p:cNvSpPr txBox="1">
            <a:spLocks/>
          </p:cNvSpPr>
          <p:nvPr/>
        </p:nvSpPr>
        <p:spPr>
          <a:xfrm>
            <a:off x="489000" y="720720"/>
            <a:ext cx="8928000" cy="5447645"/>
          </a:xfrm>
          <a:prstGeom prst="rect">
            <a:avLst/>
          </a:prstGeom>
        </p:spPr>
        <p:txBody>
          <a:bodyPr vert="horz" wrap="square" lIns="91440" tIns="45720" rIns="91440" bIns="45720" rtlCol="0" anchor="t">
            <a:sp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l" defTabSz="914400" rtl="0" eaLnBrk="1" fontAlgn="ctr" latinLnBrk="0" hangingPunct="1">
              <a:lnSpc>
                <a:spcPct val="100000"/>
              </a:lnSpc>
              <a:spcBef>
                <a:spcPts val="600"/>
              </a:spcBef>
              <a:buClrTx/>
              <a:buSzTx/>
              <a:buFontTx/>
              <a:buNone/>
              <a:tabLst/>
              <a:defRPr/>
            </a:pPr>
            <a:r>
              <a:rPr lang="en-US" altLang="ja-JP" sz="1800" b="1" i="0" u="none" strike="noStrike" dirty="0">
                <a:solidFill>
                  <a:schemeClr val="bg1"/>
                </a:solidFill>
                <a:effectLst/>
                <a:latin typeface="+mn-ea"/>
                <a:ea typeface="+mn-ea"/>
              </a:rPr>
              <a:t>2040</a:t>
            </a:r>
            <a:r>
              <a:rPr lang="ja-JP" altLang="en-US" sz="1800" b="1" i="0" u="none" strike="noStrike" dirty="0">
                <a:solidFill>
                  <a:schemeClr val="bg1"/>
                </a:solidFill>
                <a:effectLst/>
                <a:latin typeface="+mn-ea"/>
                <a:ea typeface="+mn-ea"/>
              </a:rPr>
              <a:t>年頃にめざす姿</a:t>
            </a:r>
            <a:endParaRPr lang="en-US" altLang="ja-JP" sz="1800" b="1" i="0" u="none" strike="noStrike" dirty="0">
              <a:solidFill>
                <a:schemeClr val="bg1"/>
              </a:solidFill>
              <a:effectLst/>
              <a:latin typeface="+mn-ea"/>
              <a:ea typeface="+mn-ea"/>
            </a:endParaRPr>
          </a:p>
          <a:p>
            <a:pPr marL="180000" marR="0" lvl="0" indent="0" algn="just" defTabSz="914400" rtl="0" eaLnBrk="1" fontAlgn="ctr" latinLnBrk="0" hangingPunct="1">
              <a:lnSpc>
                <a:spcPct val="100000"/>
              </a:lnSpc>
              <a:spcBef>
                <a:spcPts val="600"/>
              </a:spcBef>
              <a:buClrTx/>
              <a:buSzTx/>
              <a:buFontTx/>
              <a:buNone/>
              <a:tabLst/>
              <a:defRPr/>
            </a:pPr>
            <a:r>
              <a:rPr lang="ja-JP" altLang="en-US" sz="1400" dirty="0">
                <a:solidFill>
                  <a:schemeClr val="bg1"/>
                </a:solidFill>
                <a:latin typeface="+mn-ea"/>
                <a:ea typeface="+mn-ea"/>
              </a:rPr>
              <a:t>建設局が長年蓄積してきた貴重な情報のデジタル化が進み、一元管理やライブラリ化が実現しており、職員は必要な情報を容易に入手できるなど業務の効率化が図られ、円滑な技術継承や人材育成が進められている。また</a:t>
            </a:r>
            <a:r>
              <a:rPr lang="en-US" altLang="ja-JP" sz="1400" dirty="0">
                <a:solidFill>
                  <a:schemeClr val="bg1"/>
                </a:solidFill>
                <a:latin typeface="+mn-ea"/>
                <a:ea typeface="+mn-ea"/>
              </a:rPr>
              <a:t>AI</a:t>
            </a:r>
            <a:r>
              <a:rPr lang="ja-JP" altLang="en-US" sz="1400" dirty="0">
                <a:solidFill>
                  <a:schemeClr val="bg1"/>
                </a:solidFill>
                <a:latin typeface="+mn-ea"/>
                <a:ea typeface="+mn-ea"/>
              </a:rPr>
              <a:t>等のデジタル技術の活用や現場業務での</a:t>
            </a:r>
            <a:r>
              <a:rPr lang="en-US" altLang="ja-JP" sz="1400" dirty="0">
                <a:solidFill>
                  <a:schemeClr val="bg1"/>
                </a:solidFill>
                <a:latin typeface="+mn-ea"/>
                <a:ea typeface="+mn-ea"/>
              </a:rPr>
              <a:t>ICT</a:t>
            </a:r>
            <a:r>
              <a:rPr lang="ja-JP" altLang="en-US" sz="1400" dirty="0">
                <a:solidFill>
                  <a:schemeClr val="bg1"/>
                </a:solidFill>
                <a:latin typeface="+mn-ea"/>
                <a:ea typeface="+mn-ea"/>
              </a:rPr>
              <a:t>機器の活用により業務の省力化が図られており、効率的で質の高い行政運営が実現している。</a:t>
            </a:r>
            <a:endParaRPr lang="en-US" altLang="ja-JP" sz="1400" dirty="0">
              <a:solidFill>
                <a:schemeClr val="bg1"/>
              </a:solidFill>
              <a:latin typeface="+mn-ea"/>
              <a:ea typeface="+mn-ea"/>
            </a:endParaRPr>
          </a:p>
          <a:p>
            <a:pPr marL="180000" marR="0" lvl="0" indent="0" algn="just" defTabSz="914400" rtl="0" eaLnBrk="1" fontAlgn="ctr" latinLnBrk="0" hangingPunct="1">
              <a:lnSpc>
                <a:spcPct val="100000"/>
              </a:lnSpc>
              <a:spcBef>
                <a:spcPts val="600"/>
              </a:spcBef>
              <a:buClrTx/>
              <a:buSzTx/>
              <a:buFontTx/>
              <a:buNone/>
              <a:tabLst/>
              <a:defRPr/>
            </a:pPr>
            <a:endParaRPr lang="en-US" altLang="ja-JP" sz="1400" dirty="0">
              <a:latin typeface="+mn-ea"/>
              <a:ea typeface="+mn-ea"/>
            </a:endParaRPr>
          </a:p>
          <a:p>
            <a:pPr>
              <a:lnSpc>
                <a:spcPct val="100000"/>
              </a:lnSpc>
              <a:spcBef>
                <a:spcPts val="600"/>
              </a:spcBef>
            </a:pPr>
            <a:r>
              <a:rPr lang="en-US" altLang="ja-JP" sz="1800" b="1" dirty="0">
                <a:latin typeface="+mn-ea"/>
                <a:ea typeface="+mn-ea"/>
              </a:rPr>
              <a:t>2030</a:t>
            </a:r>
            <a:r>
              <a:rPr lang="ja-JP" altLang="en-US" sz="1800" b="1" dirty="0">
                <a:latin typeface="+mn-ea"/>
                <a:ea typeface="+mn-ea"/>
              </a:rPr>
              <a:t>年頃までの施策方針</a:t>
            </a:r>
            <a:endParaRPr lang="en-US" altLang="ja-JP" sz="1800" b="1" dirty="0">
              <a:latin typeface="+mn-ea"/>
              <a:ea typeface="+mn-ea"/>
            </a:endParaRPr>
          </a:p>
          <a:p>
            <a:pPr>
              <a:lnSpc>
                <a:spcPct val="100000"/>
              </a:lnSpc>
              <a:spcBef>
                <a:spcPts val="600"/>
              </a:spcBef>
            </a:pPr>
            <a:r>
              <a:rPr lang="ja-JP" altLang="en-US" sz="1400" b="1" dirty="0">
                <a:latin typeface="+mn-ea"/>
                <a:ea typeface="+mn-ea"/>
              </a:rPr>
              <a:t>（施策方針</a:t>
            </a:r>
            <a:r>
              <a:rPr lang="en-US" altLang="ja-JP" sz="1400" b="1" dirty="0">
                <a:latin typeface="+mn-ea"/>
                <a:ea typeface="+mn-ea"/>
              </a:rPr>
              <a:t>11</a:t>
            </a:r>
            <a:r>
              <a:rPr lang="ja-JP" altLang="en-US" sz="1400" b="1" dirty="0">
                <a:latin typeface="+mn-ea"/>
                <a:ea typeface="+mn-ea"/>
              </a:rPr>
              <a:t>）</a:t>
            </a:r>
            <a:endParaRPr lang="en-US" altLang="ja-JP" sz="1400" b="1" dirty="0">
              <a:latin typeface="+mn-ea"/>
              <a:ea typeface="+mn-ea"/>
            </a:endParaRPr>
          </a:p>
          <a:p>
            <a:pPr>
              <a:lnSpc>
                <a:spcPct val="100000"/>
              </a:lnSpc>
              <a:spcBef>
                <a:spcPts val="0"/>
              </a:spcBef>
            </a:pPr>
            <a:r>
              <a:rPr lang="ja-JP" altLang="en-US" sz="1400" b="1" dirty="0">
                <a:latin typeface="+mn-ea"/>
                <a:ea typeface="+mn-ea"/>
              </a:rPr>
              <a:t>　情報の一元管理やデジタル技術の活用等により業務の効率化に取り組む</a:t>
            </a:r>
          </a:p>
          <a:p>
            <a:pPr marL="360000">
              <a:lnSpc>
                <a:spcPct val="100000"/>
              </a:lnSpc>
              <a:spcBef>
                <a:spcPts val="600"/>
              </a:spcBef>
            </a:pPr>
            <a:r>
              <a:rPr lang="ja-JP" altLang="en-US" sz="1200" dirty="0">
                <a:latin typeface="+mn-ea"/>
                <a:ea typeface="+mn-ea"/>
              </a:rPr>
              <a:t>建設局が保有する紙媒体の文書や過去の業務履歴などの情報をデジタル化し、関連する情報を一元管理することで、データ検索が可能となり、必要な情報にアクセスしやすくするなど、業務の効率化につなげる。</a:t>
            </a:r>
          </a:p>
          <a:p>
            <a:pPr marL="360000">
              <a:lnSpc>
                <a:spcPct val="100000"/>
              </a:lnSpc>
              <a:spcBef>
                <a:spcPts val="0"/>
              </a:spcBef>
            </a:pPr>
            <a:r>
              <a:rPr lang="ja-JP" altLang="en-US" sz="1200" dirty="0">
                <a:latin typeface="+mn-ea"/>
                <a:ea typeface="+mn-ea"/>
              </a:rPr>
              <a:t>また、</a:t>
            </a:r>
            <a:r>
              <a:rPr lang="en-US" altLang="ja-JP" sz="1200" dirty="0">
                <a:latin typeface="+mn-ea"/>
                <a:ea typeface="+mn-ea"/>
              </a:rPr>
              <a:t>AI</a:t>
            </a:r>
            <a:r>
              <a:rPr lang="ja-JP" altLang="en-US" sz="1200" dirty="0">
                <a:latin typeface="+mn-ea"/>
                <a:ea typeface="+mn-ea"/>
              </a:rPr>
              <a:t>等のデジタル技術を活用して、定型業務を自動化したり、職員を支援する仕組みを構築したりすることで、さらなる業務の効率化につなげる。</a:t>
            </a:r>
          </a:p>
          <a:p>
            <a:pPr>
              <a:lnSpc>
                <a:spcPct val="100000"/>
              </a:lnSpc>
              <a:spcBef>
                <a:spcPts val="600"/>
              </a:spcBef>
            </a:pPr>
            <a:r>
              <a:rPr lang="ja-JP" altLang="en-US" sz="1400" b="1" dirty="0">
                <a:latin typeface="+mn-ea"/>
                <a:ea typeface="+mn-ea"/>
              </a:rPr>
              <a:t>（施策方針</a:t>
            </a:r>
            <a:r>
              <a:rPr lang="en-US" altLang="ja-JP" sz="1400" b="1" dirty="0">
                <a:latin typeface="+mn-ea"/>
                <a:ea typeface="+mn-ea"/>
              </a:rPr>
              <a:t>12</a:t>
            </a:r>
            <a:r>
              <a:rPr lang="ja-JP" altLang="en-US" sz="1400" b="1" dirty="0">
                <a:latin typeface="+mn-ea"/>
                <a:ea typeface="+mn-ea"/>
              </a:rPr>
              <a:t>）</a:t>
            </a:r>
            <a:endParaRPr lang="en-US" altLang="ja-JP" sz="1400" b="1" dirty="0">
              <a:latin typeface="+mn-ea"/>
              <a:ea typeface="+mn-ea"/>
            </a:endParaRPr>
          </a:p>
          <a:p>
            <a:pPr>
              <a:lnSpc>
                <a:spcPct val="100000"/>
              </a:lnSpc>
              <a:spcBef>
                <a:spcPts val="0"/>
              </a:spcBef>
            </a:pPr>
            <a:r>
              <a:rPr lang="ja-JP" altLang="en-US" sz="1400" b="1" dirty="0">
                <a:latin typeface="+mn-ea"/>
                <a:ea typeface="+mn-ea"/>
              </a:rPr>
              <a:t>　保有情報のライブラリ化等によるスムーズな技術継承・人材育成に取り組む </a:t>
            </a:r>
          </a:p>
          <a:p>
            <a:pPr marL="360000">
              <a:lnSpc>
                <a:spcPct val="100000"/>
              </a:lnSpc>
              <a:spcBef>
                <a:spcPts val="600"/>
              </a:spcBef>
            </a:pPr>
            <a:r>
              <a:rPr lang="ja-JP" altLang="en-US" sz="1200" dirty="0">
                <a:latin typeface="+mn-ea"/>
                <a:ea typeface="+mn-ea"/>
              </a:rPr>
              <a:t>建設局において長年積み上げてきたベテラン職員の知識や技術、ノウハウをライブラリ化することで、次世代の職員が必要な情報を自ら検索して活用できるようになるととともに、</a:t>
            </a:r>
            <a:r>
              <a:rPr lang="en-US" altLang="ja-JP" sz="1200" dirty="0">
                <a:latin typeface="+mn-ea"/>
                <a:ea typeface="+mn-ea"/>
              </a:rPr>
              <a:t>AR/VR</a:t>
            </a:r>
            <a:r>
              <a:rPr lang="ja-JP" altLang="en-US" sz="1200" dirty="0">
                <a:latin typeface="+mn-ea"/>
                <a:ea typeface="+mn-ea"/>
              </a:rPr>
              <a:t>技術を用いた臨場感のある研修により技術力の向上が図られるなど、円滑な技術継承や人材育成につなげる。</a:t>
            </a:r>
            <a:endParaRPr lang="en-US" altLang="ja-JP" sz="1200" dirty="0">
              <a:latin typeface="+mn-ea"/>
              <a:ea typeface="+mn-ea"/>
            </a:endParaRPr>
          </a:p>
          <a:p>
            <a:pPr>
              <a:lnSpc>
                <a:spcPct val="100000"/>
              </a:lnSpc>
              <a:spcBef>
                <a:spcPts val="600"/>
              </a:spcBef>
            </a:pPr>
            <a:r>
              <a:rPr lang="ja-JP" altLang="en-US" sz="1400" b="1" dirty="0">
                <a:latin typeface="+mn-ea"/>
                <a:ea typeface="+mn-ea"/>
              </a:rPr>
              <a:t>（施策方針</a:t>
            </a:r>
            <a:r>
              <a:rPr lang="en-US" altLang="ja-JP" sz="1400" b="1" dirty="0">
                <a:latin typeface="+mn-ea"/>
                <a:ea typeface="+mn-ea"/>
              </a:rPr>
              <a:t>13</a:t>
            </a:r>
            <a:r>
              <a:rPr lang="ja-JP" altLang="en-US" sz="1400" b="1" dirty="0">
                <a:latin typeface="+mn-ea"/>
                <a:ea typeface="+mn-ea"/>
              </a:rPr>
              <a:t>）</a:t>
            </a:r>
            <a:endParaRPr lang="en-US" altLang="ja-JP" sz="1400" b="1" dirty="0">
              <a:latin typeface="+mn-ea"/>
              <a:ea typeface="+mn-ea"/>
            </a:endParaRPr>
          </a:p>
          <a:p>
            <a:pPr>
              <a:lnSpc>
                <a:spcPct val="100000"/>
              </a:lnSpc>
              <a:spcBef>
                <a:spcPts val="0"/>
              </a:spcBef>
            </a:pPr>
            <a:r>
              <a:rPr lang="ja-JP" altLang="en-US" sz="1400" b="1" dirty="0">
                <a:latin typeface="+mn-ea"/>
                <a:ea typeface="+mn-ea"/>
              </a:rPr>
              <a:t>　最新機器の導入による現場との情報共有の効率化に取り組む</a:t>
            </a:r>
            <a:endParaRPr lang="en-US" altLang="ja-JP" sz="1400" b="1" dirty="0">
              <a:latin typeface="+mn-ea"/>
              <a:ea typeface="+mn-ea"/>
            </a:endParaRPr>
          </a:p>
          <a:p>
            <a:pPr marL="360000">
              <a:lnSpc>
                <a:spcPct val="100000"/>
              </a:lnSpc>
              <a:spcBef>
                <a:spcPts val="600"/>
              </a:spcBef>
            </a:pPr>
            <a:r>
              <a:rPr lang="en-US" altLang="ja-JP" sz="1200" dirty="0">
                <a:latin typeface="+mn-ea"/>
                <a:ea typeface="+mn-ea"/>
              </a:rPr>
              <a:t>ICT</a:t>
            </a:r>
            <a:r>
              <a:rPr lang="ja-JP" altLang="en-US" sz="1200" dirty="0">
                <a:latin typeface="+mn-ea"/>
                <a:ea typeface="+mn-ea"/>
              </a:rPr>
              <a:t>の活用による遠隔監視や遠隔臨場を推進することで、職員や事業者の移動時間が短縮でき、緊急時においても現場状況の即時の確認と迅速な対応が可能となるなど、現場との情報共有の効率化や行政サービスの高度化につなげる。</a:t>
            </a:r>
          </a:p>
        </p:txBody>
      </p:sp>
      <p:sp>
        <p:nvSpPr>
          <p:cNvPr id="3" name="スライド番号プレースホルダー 2">
            <a:extLst>
              <a:ext uri="{FF2B5EF4-FFF2-40B4-BE49-F238E27FC236}">
                <a16:creationId xmlns:a16="http://schemas.microsoft.com/office/drawing/2014/main" id="{35917182-F47B-1B63-7CF8-013D093AA94C}"/>
              </a:ext>
            </a:extLst>
          </p:cNvPr>
          <p:cNvSpPr>
            <a:spLocks noGrp="1"/>
          </p:cNvSpPr>
          <p:nvPr>
            <p:ph type="sldNum" sz="quarter" idx="12"/>
          </p:nvPr>
        </p:nvSpPr>
        <p:spPr/>
        <p:txBody>
          <a:bodyPr/>
          <a:lstStyle/>
          <a:p>
            <a:fld id="{09B64227-8D03-4A57-BE44-E7B966BE9E3A}" type="slidenum">
              <a:rPr kumimoji="1" lang="ja-JP" altLang="en-US" smtClean="0"/>
              <a:t>11</a:t>
            </a:fld>
            <a:endParaRPr kumimoji="1" lang="ja-JP" altLang="en-US" dirty="0"/>
          </a:p>
        </p:txBody>
      </p:sp>
    </p:spTree>
    <p:extLst>
      <p:ext uri="{BB962C8B-B14F-4D97-AF65-F5344CB8AC3E}">
        <p14:creationId xmlns:p14="http://schemas.microsoft.com/office/powerpoint/2010/main" val="15009178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4">
            <a:extLst>
              <a:ext uri="{FF2B5EF4-FFF2-40B4-BE49-F238E27FC236}">
                <a16:creationId xmlns:a16="http://schemas.microsoft.com/office/drawing/2014/main" id="{1B5196BB-2633-E96B-F76A-0A7DA4402C13}"/>
              </a:ext>
            </a:extLst>
          </p:cNvPr>
          <p:cNvSpPr txBox="1">
            <a:spLocks/>
          </p:cNvSpPr>
          <p:nvPr/>
        </p:nvSpPr>
        <p:spPr>
          <a:xfrm>
            <a:off x="268448" y="108000"/>
            <a:ext cx="4885234" cy="400110"/>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00000"/>
              </a:lnSpc>
            </a:pPr>
            <a:r>
              <a:rPr lang="ja-JP" altLang="en-US" sz="2000" b="1" dirty="0">
                <a:latin typeface="Meiryo UI" panose="020B0604030504040204" pitchFamily="50" charset="-128"/>
                <a:ea typeface="Meiryo UI" panose="020B0604030504040204" pitchFamily="50" charset="-128"/>
              </a:rPr>
              <a:t>第４章　建設局</a:t>
            </a:r>
            <a:r>
              <a:rPr lang="en-US" altLang="ja-JP" sz="2000" b="1" dirty="0">
                <a:latin typeface="Meiryo UI" panose="020B0604030504040204" pitchFamily="50" charset="-128"/>
                <a:ea typeface="Meiryo UI" panose="020B0604030504040204" pitchFamily="50" charset="-128"/>
              </a:rPr>
              <a:t>DX</a:t>
            </a:r>
            <a:r>
              <a:rPr lang="ja-JP" altLang="en-US" sz="2000" b="1" dirty="0">
                <a:latin typeface="Meiryo UI" panose="020B0604030504040204" pitchFamily="50" charset="-128"/>
                <a:ea typeface="Meiryo UI" panose="020B0604030504040204" pitchFamily="50" charset="-128"/>
              </a:rPr>
              <a:t>戦略の推進に向けて</a:t>
            </a:r>
            <a:endParaRPr lang="ja-JP" sz="2000" b="1" dirty="0">
              <a:latin typeface="Meiryo UI" panose="020B0604030504040204" pitchFamily="50" charset="-128"/>
              <a:ea typeface="Meiryo UI" panose="020B0604030504040204" pitchFamily="50" charset="-128"/>
            </a:endParaRPr>
          </a:p>
        </p:txBody>
      </p:sp>
      <p:sp>
        <p:nvSpPr>
          <p:cNvPr id="7" name="タイトル 4">
            <a:extLst>
              <a:ext uri="{FF2B5EF4-FFF2-40B4-BE49-F238E27FC236}">
                <a16:creationId xmlns:a16="http://schemas.microsoft.com/office/drawing/2014/main" id="{3AAD63C9-1851-96F5-2924-B902A32B5C80}"/>
              </a:ext>
            </a:extLst>
          </p:cNvPr>
          <p:cNvSpPr txBox="1">
            <a:spLocks/>
          </p:cNvSpPr>
          <p:nvPr/>
        </p:nvSpPr>
        <p:spPr>
          <a:xfrm>
            <a:off x="273000" y="1185725"/>
            <a:ext cx="4680000" cy="1654299"/>
          </a:xfrm>
          <a:prstGeom prst="rect">
            <a:avLst/>
          </a:prstGeom>
          <a:solidFill>
            <a:schemeClr val="bg1"/>
          </a:solidFill>
        </p:spPr>
        <p:txBody>
          <a:bodyPr vert="horz" wrap="square" lIns="91440" tIns="45720" rIns="91440" bIns="45720" rtlCol="0" anchor="t" anchorCtr="0">
            <a:spAutoFit/>
          </a:bodyPr>
          <a:lstStyle>
            <a:lvl1pPr algn="l" defTabSz="914400" rtl="0" eaLnBrk="1" latinLnBrk="0" hangingPunct="1">
              <a:lnSpc>
                <a:spcPct val="90000"/>
              </a:lnSpc>
              <a:spcBef>
                <a:spcPct val="0"/>
              </a:spcBef>
              <a:buNone/>
              <a:defRPr kumimoji="1" sz="4400" kern="1200">
                <a:solidFill>
                  <a:schemeClr val="tx1"/>
                </a:solidFill>
                <a:latin typeface="Meiryo UI" panose="020B0604030504040204" pitchFamily="50" charset="-128"/>
                <a:ea typeface="Meiryo UI" panose="020B0604030504040204" pitchFamily="50" charset="-128"/>
                <a:cs typeface="+mj-cs"/>
              </a:defRPr>
            </a:lvl1pPr>
          </a:lstStyle>
          <a:p>
            <a:pPr algn="just">
              <a:lnSpc>
                <a:spcPct val="100000"/>
              </a:lnSpc>
              <a:spcBef>
                <a:spcPts val="300"/>
              </a:spcBef>
            </a:pPr>
            <a:r>
              <a:rPr lang="ja-JP" altLang="en-US" sz="1100" kern="100" dirty="0">
                <a:effectLst/>
                <a:latin typeface="+mn-ea"/>
                <a:ea typeface="+mn-ea"/>
                <a:cs typeface="Times New Roman" panose="02020603050405020304" pitchFamily="18" charset="0"/>
              </a:rPr>
              <a:t>　建設局では「大阪市</a:t>
            </a:r>
            <a:r>
              <a:rPr lang="en-US" altLang="ja-JP" sz="1100" kern="100" dirty="0">
                <a:effectLst/>
                <a:latin typeface="+mn-ea"/>
                <a:ea typeface="+mn-ea"/>
                <a:cs typeface="Times New Roman" panose="02020603050405020304" pitchFamily="18" charset="0"/>
              </a:rPr>
              <a:t>DX</a:t>
            </a:r>
            <a:r>
              <a:rPr lang="ja-JP" altLang="en-US" sz="1100" kern="100" dirty="0">
                <a:effectLst/>
                <a:latin typeface="+mn-ea"/>
                <a:ea typeface="+mn-ea"/>
                <a:cs typeface="Times New Roman" panose="02020603050405020304" pitchFamily="18" charset="0"/>
              </a:rPr>
              <a:t>の推進に関する</a:t>
            </a:r>
            <a:r>
              <a:rPr lang="ja-JP" altLang="en-US" sz="1100" kern="100" dirty="0">
                <a:latin typeface="+mn-ea"/>
                <a:ea typeface="+mn-ea"/>
                <a:cs typeface="Times New Roman" panose="02020603050405020304" pitchFamily="18" charset="0"/>
              </a:rPr>
              <a:t>規程</a:t>
            </a:r>
            <a:r>
              <a:rPr lang="ja-JP" altLang="en-US" sz="1100" kern="100" dirty="0">
                <a:effectLst/>
                <a:latin typeface="+mn-ea"/>
                <a:ea typeface="+mn-ea"/>
                <a:cs typeface="Times New Roman" panose="02020603050405020304" pitchFamily="18" charset="0"/>
              </a:rPr>
              <a:t>」に</a:t>
            </a:r>
            <a:r>
              <a:rPr lang="ja-JP" altLang="en-US" sz="1100" kern="100" dirty="0">
                <a:latin typeface="+mn-ea"/>
                <a:ea typeface="+mn-ea"/>
                <a:cs typeface="Times New Roman" panose="02020603050405020304" pitchFamily="18" charset="0"/>
              </a:rPr>
              <a:t>基づく推進体制として</a:t>
            </a:r>
            <a:r>
              <a:rPr lang="ja-JP" altLang="en-US" sz="1100" kern="100" dirty="0">
                <a:effectLst/>
                <a:latin typeface="+mn-ea"/>
                <a:ea typeface="+mn-ea"/>
                <a:cs typeface="Times New Roman" panose="02020603050405020304" pitchFamily="18" charset="0"/>
              </a:rPr>
              <a:t>、</a:t>
            </a:r>
            <a:r>
              <a:rPr lang="en-US" altLang="ja-JP" sz="1100" kern="100" dirty="0">
                <a:latin typeface="+mn-ea"/>
                <a:ea typeface="+mn-ea"/>
                <a:cs typeface="Times New Roman" panose="02020603050405020304" pitchFamily="18" charset="0"/>
              </a:rPr>
              <a:t>DX</a:t>
            </a:r>
            <a:r>
              <a:rPr lang="ja-JP" altLang="en-US" sz="1100" kern="100" dirty="0">
                <a:latin typeface="+mn-ea"/>
                <a:ea typeface="+mn-ea"/>
                <a:cs typeface="Times New Roman" panose="02020603050405020304" pitchFamily="18" charset="0"/>
              </a:rPr>
              <a:t>統括責任者に建設局長、</a:t>
            </a:r>
            <a:r>
              <a:rPr lang="en-US" altLang="ja-JP" sz="1100" kern="100" dirty="0">
                <a:latin typeface="+mn-ea"/>
                <a:ea typeface="+mn-ea"/>
                <a:cs typeface="Times New Roman" panose="02020603050405020304" pitchFamily="18" charset="0"/>
              </a:rPr>
              <a:t>DX</a:t>
            </a:r>
            <a:r>
              <a:rPr lang="ja-JP" altLang="en-US" sz="1100" kern="100" dirty="0">
                <a:latin typeface="+mn-ea"/>
                <a:ea typeface="+mn-ea"/>
                <a:cs typeface="Times New Roman" panose="02020603050405020304" pitchFamily="18" charset="0"/>
              </a:rPr>
              <a:t>統括推進者に</a:t>
            </a:r>
            <a:r>
              <a:rPr lang="en-US" altLang="ja-JP" sz="1100" kern="100" dirty="0">
                <a:latin typeface="+mn-ea"/>
                <a:ea typeface="+mn-ea"/>
                <a:cs typeface="Times New Roman" panose="02020603050405020304" pitchFamily="18" charset="0"/>
              </a:rPr>
              <a:t>DX</a:t>
            </a:r>
            <a:r>
              <a:rPr lang="ja-JP" altLang="en-US" sz="1100" kern="100" dirty="0">
                <a:latin typeface="+mn-ea"/>
                <a:ea typeface="+mn-ea"/>
                <a:cs typeface="Times New Roman" panose="02020603050405020304" pitchFamily="18" charset="0"/>
              </a:rPr>
              <a:t>推進担当課長、</a:t>
            </a:r>
            <a:r>
              <a:rPr lang="en-US" altLang="ja-JP" sz="1100" kern="100" dirty="0">
                <a:latin typeface="+mn-ea"/>
                <a:ea typeface="+mn-ea"/>
                <a:cs typeface="Times New Roman" panose="02020603050405020304" pitchFamily="18" charset="0"/>
              </a:rPr>
              <a:t>DX</a:t>
            </a:r>
            <a:r>
              <a:rPr lang="ja-JP" altLang="en-US" sz="1100" kern="100" dirty="0">
                <a:latin typeface="+mn-ea"/>
                <a:ea typeface="+mn-ea"/>
                <a:cs typeface="Times New Roman" panose="02020603050405020304" pitchFamily="18" charset="0"/>
              </a:rPr>
              <a:t>推進者に課長級職員全員を充てて、</a:t>
            </a:r>
            <a:r>
              <a:rPr lang="en-US" altLang="ja-JP" sz="1100" kern="100" dirty="0">
                <a:latin typeface="+mn-ea"/>
                <a:ea typeface="+mn-ea"/>
                <a:cs typeface="Times New Roman" panose="02020603050405020304" pitchFamily="18" charset="0"/>
              </a:rPr>
              <a:t>DX</a:t>
            </a:r>
            <a:r>
              <a:rPr lang="ja-JP" altLang="en-US" sz="1100" kern="100" dirty="0">
                <a:latin typeface="+mn-ea"/>
                <a:ea typeface="+mn-ea"/>
                <a:cs typeface="Times New Roman" panose="02020603050405020304" pitchFamily="18" charset="0"/>
              </a:rPr>
              <a:t>を推進していく。</a:t>
            </a:r>
            <a:endParaRPr lang="en-US" altLang="ja-JP" sz="1100" kern="100" dirty="0">
              <a:latin typeface="+mn-ea"/>
              <a:ea typeface="+mn-ea"/>
              <a:cs typeface="Times New Roman" panose="02020603050405020304" pitchFamily="18" charset="0"/>
            </a:endParaRPr>
          </a:p>
          <a:p>
            <a:pPr algn="just">
              <a:lnSpc>
                <a:spcPct val="100000"/>
              </a:lnSpc>
              <a:spcBef>
                <a:spcPts val="300"/>
              </a:spcBef>
            </a:pPr>
            <a:r>
              <a:rPr lang="ja-JP" altLang="en-US" sz="1100" kern="100" dirty="0">
                <a:effectLst/>
                <a:latin typeface="+mn-ea"/>
                <a:ea typeface="+mn-ea"/>
                <a:cs typeface="Times New Roman" panose="02020603050405020304" pitchFamily="18" charset="0"/>
              </a:rPr>
              <a:t>　建設局独自の取組として、</a:t>
            </a:r>
            <a:r>
              <a:rPr lang="en-US" altLang="ja-JP" sz="1100" kern="100" dirty="0">
                <a:effectLst/>
                <a:latin typeface="+mn-ea"/>
                <a:ea typeface="+mn-ea"/>
                <a:cs typeface="Times New Roman" panose="02020603050405020304" pitchFamily="18" charset="0"/>
              </a:rPr>
              <a:t>DX</a:t>
            </a:r>
            <a:r>
              <a:rPr lang="ja-JP" altLang="ja-JP" sz="1100" kern="100" dirty="0">
                <a:effectLst/>
                <a:latin typeface="+mn-ea"/>
                <a:ea typeface="+mn-ea"/>
                <a:cs typeface="Times New Roman" panose="02020603050405020304" pitchFamily="18" charset="0"/>
              </a:rPr>
              <a:t>や既存業務の</a:t>
            </a:r>
            <a:r>
              <a:rPr lang="en-US" altLang="ja-JP" sz="1100" kern="100" dirty="0">
                <a:effectLst/>
                <a:latin typeface="+mn-ea"/>
                <a:ea typeface="+mn-ea"/>
                <a:cs typeface="Times New Roman" panose="02020603050405020304" pitchFamily="18" charset="0"/>
              </a:rPr>
              <a:t>ICT</a:t>
            </a:r>
            <a:r>
              <a:rPr lang="ja-JP" altLang="ja-JP" sz="1100" kern="100" dirty="0">
                <a:effectLst/>
                <a:latin typeface="+mn-ea"/>
                <a:ea typeface="+mn-ea"/>
                <a:cs typeface="Times New Roman" panose="02020603050405020304" pitchFamily="18" charset="0"/>
              </a:rPr>
              <a:t>活用について議論する</a:t>
            </a:r>
            <a:r>
              <a:rPr lang="ja-JP" altLang="en-US" sz="1100" kern="100" dirty="0">
                <a:effectLst/>
                <a:latin typeface="+mn-ea"/>
                <a:ea typeface="+mn-ea"/>
                <a:cs typeface="Times New Roman" panose="02020603050405020304" pitchFamily="18" charset="0"/>
              </a:rPr>
              <a:t>ため、企画部長をリーダーとし、部長級をメンバーとした</a:t>
            </a:r>
            <a:r>
              <a:rPr lang="ja-JP" altLang="ja-JP" sz="1100" kern="100" dirty="0">
                <a:effectLst/>
                <a:latin typeface="+mn-ea"/>
                <a:ea typeface="+mn-ea"/>
                <a:cs typeface="Times New Roman" panose="02020603050405020304" pitchFamily="18" charset="0"/>
              </a:rPr>
              <a:t>「建設局インフラ</a:t>
            </a:r>
            <a:r>
              <a:rPr lang="en-US" altLang="ja-JP" sz="1100" kern="100" dirty="0">
                <a:effectLst/>
                <a:latin typeface="+mn-ea"/>
                <a:ea typeface="+mn-ea"/>
                <a:cs typeface="Times New Roman" panose="02020603050405020304" pitchFamily="18" charset="0"/>
              </a:rPr>
              <a:t>ICT</a:t>
            </a:r>
            <a:r>
              <a:rPr lang="ja-JP" altLang="ja-JP" sz="1100" kern="100" dirty="0">
                <a:effectLst/>
                <a:latin typeface="+mn-ea"/>
                <a:ea typeface="+mn-ea"/>
                <a:cs typeface="Times New Roman" panose="02020603050405020304" pitchFamily="18" charset="0"/>
              </a:rPr>
              <a:t>・</a:t>
            </a:r>
            <a:r>
              <a:rPr lang="en-US" altLang="ja-JP" sz="1100" kern="100" dirty="0">
                <a:effectLst/>
                <a:latin typeface="+mn-ea"/>
                <a:ea typeface="+mn-ea"/>
                <a:cs typeface="Times New Roman" panose="02020603050405020304" pitchFamily="18" charset="0"/>
              </a:rPr>
              <a:t>DX</a:t>
            </a:r>
            <a:r>
              <a:rPr lang="ja-JP" altLang="ja-JP" sz="1100" kern="100" dirty="0">
                <a:effectLst/>
                <a:latin typeface="+mn-ea"/>
                <a:ea typeface="+mn-ea"/>
                <a:cs typeface="Times New Roman" panose="02020603050405020304" pitchFamily="18" charset="0"/>
              </a:rPr>
              <a:t>検討会」</a:t>
            </a:r>
            <a:r>
              <a:rPr lang="ja-JP" altLang="en-US" sz="1100" kern="100" dirty="0">
                <a:effectLst/>
                <a:latin typeface="+mn-ea"/>
                <a:ea typeface="+mn-ea"/>
                <a:cs typeface="Times New Roman" panose="02020603050405020304" pitchFamily="18" charset="0"/>
              </a:rPr>
              <a:t>を</a:t>
            </a:r>
            <a:r>
              <a:rPr lang="ja-JP" altLang="en-US" sz="1100" kern="100" dirty="0">
                <a:latin typeface="+mn-ea"/>
                <a:ea typeface="+mn-ea"/>
                <a:cs typeface="Times New Roman" panose="02020603050405020304" pitchFamily="18" charset="0"/>
              </a:rPr>
              <a:t>開催し、また</a:t>
            </a:r>
            <a:r>
              <a:rPr lang="ja-JP" altLang="en-US" sz="1100" kern="100" dirty="0">
                <a:effectLst/>
                <a:latin typeface="+mn-ea"/>
                <a:ea typeface="+mn-ea"/>
                <a:cs typeface="Times New Roman" panose="02020603050405020304" pitchFamily="18" charset="0"/>
              </a:rPr>
              <a:t>検討会のメンバーのもと</a:t>
            </a:r>
            <a:r>
              <a:rPr lang="en-US" altLang="ja-JP" sz="1100" kern="100" dirty="0">
                <a:effectLst/>
                <a:latin typeface="+mn-ea"/>
                <a:ea typeface="+mn-ea"/>
                <a:cs typeface="Times New Roman" panose="02020603050405020304" pitchFamily="18" charset="0"/>
              </a:rPr>
              <a:t>WG</a:t>
            </a:r>
            <a:r>
              <a:rPr lang="ja-JP" altLang="en-US" sz="1100" kern="100" dirty="0">
                <a:effectLst/>
                <a:latin typeface="+mn-ea"/>
                <a:ea typeface="+mn-ea"/>
                <a:cs typeface="Times New Roman" panose="02020603050405020304" pitchFamily="18" charset="0"/>
              </a:rPr>
              <a:t>（ワーキンググループ）や幹事会議を適宜開催し、</a:t>
            </a:r>
            <a:r>
              <a:rPr lang="en-US" altLang="ja-JP" sz="1100" kern="100" dirty="0">
                <a:effectLst/>
                <a:latin typeface="+mn-ea"/>
                <a:ea typeface="+mn-ea"/>
                <a:cs typeface="Times New Roman" panose="02020603050405020304" pitchFamily="18" charset="0"/>
              </a:rPr>
              <a:t>DX</a:t>
            </a:r>
            <a:r>
              <a:rPr lang="ja-JP" altLang="en-US" sz="1100" kern="100" dirty="0">
                <a:effectLst/>
                <a:latin typeface="+mn-ea"/>
                <a:ea typeface="+mn-ea"/>
                <a:cs typeface="Times New Roman" panose="02020603050405020304" pitchFamily="18" charset="0"/>
              </a:rPr>
              <a:t>推進の課題や先進的な取組を共有することで</a:t>
            </a:r>
            <a:r>
              <a:rPr lang="en-US" altLang="ja-JP" sz="1100" kern="100" dirty="0">
                <a:effectLst/>
                <a:latin typeface="+mn-ea"/>
                <a:ea typeface="+mn-ea"/>
                <a:cs typeface="Times New Roman" panose="02020603050405020304" pitchFamily="18" charset="0"/>
              </a:rPr>
              <a:t>DX</a:t>
            </a:r>
            <a:r>
              <a:rPr lang="ja-JP" altLang="en-US" sz="1100" kern="100" dirty="0">
                <a:effectLst/>
                <a:latin typeface="+mn-ea"/>
                <a:ea typeface="+mn-ea"/>
                <a:cs typeface="Times New Roman" panose="02020603050405020304" pitchFamily="18" charset="0"/>
              </a:rPr>
              <a:t>の取組の</a:t>
            </a:r>
            <a:r>
              <a:rPr lang="ja-JP" altLang="en-US" sz="1100" kern="100" dirty="0">
                <a:latin typeface="+mn-ea"/>
                <a:ea typeface="+mn-ea"/>
                <a:cs typeface="Times New Roman" panose="02020603050405020304" pitchFamily="18" charset="0"/>
              </a:rPr>
              <a:t>横展開を図る</a:t>
            </a:r>
            <a:r>
              <a:rPr lang="ja-JP" altLang="en-US" sz="1100" kern="100" dirty="0">
                <a:effectLst/>
                <a:latin typeface="+mn-ea"/>
                <a:ea typeface="+mn-ea"/>
                <a:cs typeface="Times New Roman" panose="02020603050405020304" pitchFamily="18" charset="0"/>
              </a:rPr>
              <a:t>など、局全体の</a:t>
            </a:r>
            <a:r>
              <a:rPr lang="en-US" altLang="ja-JP" sz="1100" kern="100" dirty="0">
                <a:effectLst/>
                <a:latin typeface="+mn-ea"/>
                <a:ea typeface="+mn-ea"/>
                <a:cs typeface="Times New Roman" panose="02020603050405020304" pitchFamily="18" charset="0"/>
              </a:rPr>
              <a:t>DX</a:t>
            </a:r>
            <a:r>
              <a:rPr lang="ja-JP" altLang="en-US" sz="1100" kern="100" dirty="0">
                <a:effectLst/>
                <a:latin typeface="+mn-ea"/>
                <a:ea typeface="+mn-ea"/>
                <a:cs typeface="Times New Roman" panose="02020603050405020304" pitchFamily="18" charset="0"/>
              </a:rPr>
              <a:t>推進に向けた検討を進めていく。</a:t>
            </a:r>
            <a:endParaRPr lang="ja-JP" altLang="ja-JP" sz="1100" kern="100" dirty="0">
              <a:effectLst/>
              <a:latin typeface="+mn-ea"/>
              <a:ea typeface="+mn-ea"/>
              <a:cs typeface="Times New Roman" panose="02020603050405020304" pitchFamily="18" charset="0"/>
            </a:endParaRPr>
          </a:p>
        </p:txBody>
      </p:sp>
      <p:sp>
        <p:nvSpPr>
          <p:cNvPr id="13" name="タイトル 4">
            <a:extLst>
              <a:ext uri="{FF2B5EF4-FFF2-40B4-BE49-F238E27FC236}">
                <a16:creationId xmlns:a16="http://schemas.microsoft.com/office/drawing/2014/main" id="{1FB545CB-90E7-7B99-2E7C-7A95E70111E7}"/>
              </a:ext>
            </a:extLst>
          </p:cNvPr>
          <p:cNvSpPr txBox="1">
            <a:spLocks/>
          </p:cNvSpPr>
          <p:nvPr/>
        </p:nvSpPr>
        <p:spPr>
          <a:xfrm>
            <a:off x="287999" y="816393"/>
            <a:ext cx="2582757" cy="369332"/>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00000"/>
              </a:lnSpc>
            </a:pPr>
            <a:r>
              <a:rPr lang="ja-JP" altLang="en-US" sz="1800" b="1" dirty="0">
                <a:latin typeface="+mn-ea"/>
                <a:ea typeface="+mn-ea"/>
              </a:rPr>
              <a:t>■建設局の</a:t>
            </a:r>
            <a:r>
              <a:rPr lang="en-US" altLang="ja-JP" sz="1800" b="1" dirty="0">
                <a:latin typeface="+mn-ea"/>
                <a:ea typeface="+mn-ea"/>
              </a:rPr>
              <a:t>DX</a:t>
            </a:r>
            <a:r>
              <a:rPr lang="ja-JP" altLang="en-US" sz="1800" b="1" dirty="0">
                <a:latin typeface="+mn-ea"/>
                <a:ea typeface="+mn-ea"/>
              </a:rPr>
              <a:t>推進体制</a:t>
            </a:r>
            <a:endParaRPr lang="ja-JP" sz="1800" b="1" dirty="0">
              <a:solidFill>
                <a:srgbClr val="FF0000"/>
              </a:solidFill>
              <a:latin typeface="+mn-ea"/>
              <a:ea typeface="+mn-ea"/>
            </a:endParaRPr>
          </a:p>
        </p:txBody>
      </p:sp>
      <p:sp>
        <p:nvSpPr>
          <p:cNvPr id="18" name="タイトル 4">
            <a:extLst>
              <a:ext uri="{FF2B5EF4-FFF2-40B4-BE49-F238E27FC236}">
                <a16:creationId xmlns:a16="http://schemas.microsoft.com/office/drawing/2014/main" id="{3B0C4811-96FE-291A-0812-E89C9F3F0580}"/>
              </a:ext>
            </a:extLst>
          </p:cNvPr>
          <p:cNvSpPr txBox="1">
            <a:spLocks/>
          </p:cNvSpPr>
          <p:nvPr/>
        </p:nvSpPr>
        <p:spPr>
          <a:xfrm>
            <a:off x="287999" y="4657777"/>
            <a:ext cx="2849483" cy="369332"/>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00000"/>
              </a:lnSpc>
            </a:pPr>
            <a:r>
              <a:rPr lang="ja-JP" altLang="en-US" sz="1800" b="1" dirty="0">
                <a:latin typeface="+mn-ea"/>
                <a:ea typeface="+mn-ea"/>
              </a:rPr>
              <a:t>■建設局の</a:t>
            </a:r>
            <a:r>
              <a:rPr lang="en-US" altLang="ja-JP" sz="1800" b="1" dirty="0">
                <a:latin typeface="+mn-ea"/>
                <a:ea typeface="+mn-ea"/>
              </a:rPr>
              <a:t>DX</a:t>
            </a:r>
            <a:r>
              <a:rPr lang="ja-JP" altLang="en-US" sz="1800" b="1" dirty="0">
                <a:latin typeface="+mn-ea"/>
                <a:ea typeface="+mn-ea"/>
              </a:rPr>
              <a:t>人材の育成</a:t>
            </a:r>
          </a:p>
        </p:txBody>
      </p:sp>
      <p:sp>
        <p:nvSpPr>
          <p:cNvPr id="3" name="タイトル 4">
            <a:extLst>
              <a:ext uri="{FF2B5EF4-FFF2-40B4-BE49-F238E27FC236}">
                <a16:creationId xmlns:a16="http://schemas.microsoft.com/office/drawing/2014/main" id="{45A56550-24EE-8AED-672D-6EC1345D56BC}"/>
              </a:ext>
            </a:extLst>
          </p:cNvPr>
          <p:cNvSpPr txBox="1">
            <a:spLocks/>
          </p:cNvSpPr>
          <p:nvPr/>
        </p:nvSpPr>
        <p:spPr>
          <a:xfrm>
            <a:off x="288000" y="5027109"/>
            <a:ext cx="4680000" cy="1500411"/>
          </a:xfrm>
          <a:prstGeom prst="rect">
            <a:avLst/>
          </a:prstGeom>
          <a:noFill/>
        </p:spPr>
        <p:txBody>
          <a:bodyPr vert="horz" wrap="square" lIns="91440" tIns="45720" rIns="91440" bIns="45720" rtlCol="0" anchor="t" anchorCtr="0">
            <a:spAutoFit/>
          </a:bodyPr>
          <a:lstStyle>
            <a:lvl1pPr algn="l" defTabSz="914400" rtl="0" eaLnBrk="1" latinLnBrk="0" hangingPunct="1">
              <a:lnSpc>
                <a:spcPct val="90000"/>
              </a:lnSpc>
              <a:spcBef>
                <a:spcPct val="0"/>
              </a:spcBef>
              <a:buNone/>
              <a:defRPr kumimoji="1" sz="4400" kern="1200">
                <a:solidFill>
                  <a:schemeClr val="tx1"/>
                </a:solidFill>
                <a:latin typeface="Meiryo UI" panose="020B0604030504040204" pitchFamily="50" charset="-128"/>
                <a:ea typeface="Meiryo UI" panose="020B0604030504040204" pitchFamily="50" charset="-128"/>
                <a:cs typeface="+mj-cs"/>
              </a:defRPr>
            </a:lvl1pPr>
          </a:lstStyle>
          <a:p>
            <a:pPr algn="just">
              <a:lnSpc>
                <a:spcPct val="100000"/>
              </a:lnSpc>
              <a:spcBef>
                <a:spcPts val="300"/>
              </a:spcBef>
            </a:pPr>
            <a:r>
              <a:rPr lang="ja-JP" altLang="en-US" sz="1200" kern="100" dirty="0">
                <a:latin typeface="+mn-ea"/>
                <a:ea typeface="+mn-ea"/>
                <a:cs typeface="Times New Roman" panose="02020603050405020304" pitchFamily="18" charset="0"/>
              </a:rPr>
              <a:t>　</a:t>
            </a:r>
            <a:r>
              <a:rPr lang="ja-JP" altLang="en-US" sz="1100" kern="100" dirty="0">
                <a:latin typeface="+mn-ea"/>
                <a:ea typeface="+mn-ea"/>
                <a:cs typeface="Times New Roman" panose="02020603050405020304" pitchFamily="18" charset="0"/>
              </a:rPr>
              <a:t>建設局が</a:t>
            </a:r>
            <a:r>
              <a:rPr lang="en-US" altLang="ja-JP" sz="1100" kern="100" dirty="0">
                <a:latin typeface="+mn-ea"/>
                <a:ea typeface="+mn-ea"/>
                <a:cs typeface="Times New Roman" panose="02020603050405020304" pitchFamily="18" charset="0"/>
              </a:rPr>
              <a:t>DX</a:t>
            </a:r>
            <a:r>
              <a:rPr lang="ja-JP" altLang="en-US" sz="1100" kern="100" dirty="0">
                <a:effectLst/>
                <a:latin typeface="+mn-ea"/>
                <a:ea typeface="+mn-ea"/>
                <a:cs typeface="Times New Roman" panose="02020603050405020304" pitchFamily="18" charset="0"/>
              </a:rPr>
              <a:t>を推進していくためには、職員一人ひとりが</a:t>
            </a:r>
            <a:r>
              <a:rPr lang="en-US" altLang="ja-JP" sz="1100" kern="100" dirty="0">
                <a:effectLst/>
                <a:latin typeface="+mn-ea"/>
                <a:ea typeface="+mn-ea"/>
                <a:cs typeface="Times New Roman" panose="02020603050405020304" pitchFamily="18" charset="0"/>
              </a:rPr>
              <a:t>DX</a:t>
            </a:r>
            <a:r>
              <a:rPr lang="ja-JP" altLang="en-US" sz="1100" kern="100" dirty="0">
                <a:latin typeface="+mn-ea"/>
                <a:ea typeface="+mn-ea"/>
                <a:cs typeface="Times New Roman" panose="02020603050405020304" pitchFamily="18" charset="0"/>
              </a:rPr>
              <a:t>の必然性と意義を理解したうえで、自ら</a:t>
            </a:r>
            <a:r>
              <a:rPr lang="en-US" altLang="ja-JP" sz="1100" kern="100" dirty="0">
                <a:latin typeface="+mn-ea"/>
                <a:ea typeface="+mn-ea"/>
                <a:cs typeface="Times New Roman" panose="02020603050405020304" pitchFamily="18" charset="0"/>
              </a:rPr>
              <a:t>DX</a:t>
            </a:r>
            <a:r>
              <a:rPr lang="ja-JP" altLang="en-US" sz="1100" kern="100" dirty="0">
                <a:latin typeface="+mn-ea"/>
                <a:ea typeface="+mn-ea"/>
                <a:cs typeface="Times New Roman" panose="02020603050405020304" pitchFamily="18" charset="0"/>
              </a:rPr>
              <a:t>に取り組もうとする「</a:t>
            </a:r>
            <a:r>
              <a:rPr lang="en-US" altLang="ja-JP" sz="1100" kern="100" dirty="0">
                <a:latin typeface="+mn-ea"/>
                <a:ea typeface="+mn-ea"/>
                <a:cs typeface="Times New Roman" panose="02020603050405020304" pitchFamily="18" charset="0"/>
              </a:rPr>
              <a:t>DX</a:t>
            </a:r>
            <a:r>
              <a:rPr lang="ja-JP" altLang="en-US" sz="1100" kern="100" dirty="0">
                <a:latin typeface="+mn-ea"/>
                <a:ea typeface="+mn-ea"/>
                <a:cs typeface="Times New Roman" panose="02020603050405020304" pitchFamily="18" charset="0"/>
              </a:rPr>
              <a:t>マインド」と、業務の改善に向けて「デジタル技術を活用する能力」を持ち合わせている必要がある。</a:t>
            </a:r>
            <a:endParaRPr lang="en-US" altLang="ja-JP" sz="1100" kern="100" dirty="0">
              <a:effectLst/>
              <a:latin typeface="+mn-ea"/>
              <a:ea typeface="+mn-ea"/>
              <a:cs typeface="Times New Roman" panose="02020603050405020304" pitchFamily="18" charset="0"/>
            </a:endParaRPr>
          </a:p>
          <a:p>
            <a:pPr algn="just">
              <a:lnSpc>
                <a:spcPct val="100000"/>
              </a:lnSpc>
              <a:spcBef>
                <a:spcPts val="300"/>
              </a:spcBef>
            </a:pPr>
            <a:r>
              <a:rPr lang="ja-JP" altLang="en-US" sz="1100" kern="100" dirty="0">
                <a:effectLst/>
                <a:latin typeface="+mn-ea"/>
                <a:ea typeface="+mn-ea"/>
                <a:cs typeface="Times New Roman" panose="02020603050405020304" pitchFamily="18" charset="0"/>
              </a:rPr>
              <a:t>　そのため、</a:t>
            </a:r>
            <a:r>
              <a:rPr lang="ja-JP" altLang="en-US" sz="1100" kern="100" dirty="0">
                <a:latin typeface="+mn-ea"/>
                <a:ea typeface="+mn-ea"/>
                <a:cs typeface="Times New Roman" panose="02020603050405020304" pitchFamily="18" charset="0"/>
              </a:rPr>
              <a:t>市全体の</a:t>
            </a:r>
            <a:r>
              <a:rPr lang="en-US" altLang="ja-JP" sz="1100" kern="100" dirty="0">
                <a:latin typeface="+mn-ea"/>
                <a:ea typeface="+mn-ea"/>
                <a:cs typeface="Times New Roman" panose="02020603050405020304" pitchFamily="18" charset="0"/>
              </a:rPr>
              <a:t>DX</a:t>
            </a:r>
            <a:r>
              <a:rPr lang="ja-JP" altLang="en-US" sz="1100" kern="100" dirty="0">
                <a:latin typeface="+mn-ea"/>
                <a:ea typeface="+mn-ea"/>
                <a:cs typeface="Times New Roman" panose="02020603050405020304" pitchFamily="18" charset="0"/>
              </a:rPr>
              <a:t>人材育成の取組に加えて、建設局独自の取組として、</a:t>
            </a:r>
            <a:r>
              <a:rPr lang="ja-JP" altLang="en-US" sz="1100" kern="100" dirty="0">
                <a:effectLst/>
                <a:latin typeface="+mn-ea"/>
                <a:ea typeface="+mn-ea"/>
                <a:cs typeface="Times New Roman" panose="02020603050405020304" pitchFamily="18" charset="0"/>
              </a:rPr>
              <a:t>毎年継続的に</a:t>
            </a:r>
            <a:r>
              <a:rPr lang="en-US" altLang="ja-JP" sz="1100" kern="100" dirty="0">
                <a:effectLst/>
                <a:latin typeface="+mn-ea"/>
                <a:ea typeface="+mn-ea"/>
                <a:cs typeface="Times New Roman" panose="02020603050405020304" pitchFamily="18" charset="0"/>
              </a:rPr>
              <a:t>DX</a:t>
            </a:r>
            <a:r>
              <a:rPr lang="ja-JP" altLang="en-US" sz="1100" kern="100" dirty="0">
                <a:effectLst/>
                <a:latin typeface="+mn-ea"/>
                <a:ea typeface="+mn-ea"/>
                <a:cs typeface="Times New Roman" panose="02020603050405020304" pitchFamily="18" charset="0"/>
              </a:rPr>
              <a:t>人材育成研修を実施し、</a:t>
            </a:r>
            <a:r>
              <a:rPr lang="en-US" altLang="ja-JP" sz="1100" kern="100" dirty="0">
                <a:effectLst/>
                <a:latin typeface="+mn-ea"/>
                <a:ea typeface="+mn-ea"/>
                <a:cs typeface="Times New Roman" panose="02020603050405020304" pitchFamily="18" charset="0"/>
              </a:rPr>
              <a:t>DX</a:t>
            </a:r>
            <a:r>
              <a:rPr lang="ja-JP" altLang="en-US" sz="1100" kern="100" dirty="0">
                <a:effectLst/>
                <a:latin typeface="+mn-ea"/>
                <a:ea typeface="+mn-ea"/>
                <a:cs typeface="Times New Roman" panose="02020603050405020304" pitchFamily="18" charset="0"/>
              </a:rPr>
              <a:t>マインドの醸成及びデジタルリテラシーの向上を図るとともに、特に、管理者を対象に</a:t>
            </a:r>
            <a:r>
              <a:rPr lang="en-US" altLang="ja-JP" sz="1100" kern="100" dirty="0">
                <a:effectLst/>
                <a:latin typeface="+mn-ea"/>
                <a:ea typeface="+mn-ea"/>
                <a:cs typeface="Times New Roman" panose="02020603050405020304" pitchFamily="18" charset="0"/>
              </a:rPr>
              <a:t>DX</a:t>
            </a:r>
            <a:r>
              <a:rPr lang="ja-JP" altLang="en-US" sz="1100" kern="100" dirty="0">
                <a:effectLst/>
                <a:latin typeface="+mn-ea"/>
                <a:ea typeface="+mn-ea"/>
                <a:cs typeface="Times New Roman" panose="02020603050405020304" pitchFamily="18" charset="0"/>
              </a:rPr>
              <a:t>視点でのマネジメント力の向上を図る。</a:t>
            </a:r>
            <a:endParaRPr lang="en-US" altLang="ja-JP" sz="1100" kern="100" dirty="0">
              <a:effectLst/>
              <a:latin typeface="+mn-ea"/>
              <a:ea typeface="+mn-ea"/>
              <a:cs typeface="Times New Roman" panose="02020603050405020304" pitchFamily="18" charset="0"/>
            </a:endParaRPr>
          </a:p>
        </p:txBody>
      </p:sp>
      <p:sp>
        <p:nvSpPr>
          <p:cNvPr id="6" name="タイトル 4">
            <a:extLst>
              <a:ext uri="{FF2B5EF4-FFF2-40B4-BE49-F238E27FC236}">
                <a16:creationId xmlns:a16="http://schemas.microsoft.com/office/drawing/2014/main" id="{3E187D88-840D-9142-47BB-87A1C36F2820}"/>
              </a:ext>
            </a:extLst>
          </p:cNvPr>
          <p:cNvSpPr txBox="1">
            <a:spLocks/>
          </p:cNvSpPr>
          <p:nvPr/>
        </p:nvSpPr>
        <p:spPr>
          <a:xfrm>
            <a:off x="5040000" y="816393"/>
            <a:ext cx="3055376" cy="369332"/>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00000"/>
              </a:lnSpc>
            </a:pPr>
            <a:r>
              <a:rPr lang="ja-JP" altLang="en-US" sz="1800" b="1" dirty="0">
                <a:latin typeface="+mn-ea"/>
                <a:ea typeface="+mn-ea"/>
              </a:rPr>
              <a:t>■建設局</a:t>
            </a:r>
            <a:r>
              <a:rPr lang="en-US" altLang="ja-JP" sz="1800" b="1" dirty="0">
                <a:latin typeface="+mn-ea"/>
                <a:ea typeface="+mn-ea"/>
              </a:rPr>
              <a:t>DX</a:t>
            </a:r>
            <a:r>
              <a:rPr lang="ja-JP" altLang="en-US" sz="1800" b="1" dirty="0">
                <a:latin typeface="+mn-ea"/>
                <a:ea typeface="+mn-ea"/>
              </a:rPr>
              <a:t>戦略の推進方法</a:t>
            </a:r>
            <a:endParaRPr lang="ja-JP" sz="1800" b="1" dirty="0">
              <a:solidFill>
                <a:srgbClr val="FF0000"/>
              </a:solidFill>
              <a:latin typeface="+mn-ea"/>
              <a:ea typeface="+mn-ea"/>
            </a:endParaRPr>
          </a:p>
        </p:txBody>
      </p:sp>
      <p:sp>
        <p:nvSpPr>
          <p:cNvPr id="8" name="タイトル 4">
            <a:extLst>
              <a:ext uri="{FF2B5EF4-FFF2-40B4-BE49-F238E27FC236}">
                <a16:creationId xmlns:a16="http://schemas.microsoft.com/office/drawing/2014/main" id="{ECE94D5A-4622-2E38-688C-09C7137504FB}"/>
              </a:ext>
            </a:extLst>
          </p:cNvPr>
          <p:cNvSpPr txBox="1">
            <a:spLocks/>
          </p:cNvSpPr>
          <p:nvPr/>
        </p:nvSpPr>
        <p:spPr>
          <a:xfrm>
            <a:off x="5040000" y="5203657"/>
            <a:ext cx="4680000" cy="1315745"/>
          </a:xfrm>
          <a:prstGeom prst="rect">
            <a:avLst/>
          </a:prstGeom>
          <a:noFill/>
        </p:spPr>
        <p:txBody>
          <a:bodyPr vert="horz" wrap="square" lIns="91440" tIns="45720" rIns="91440" bIns="45720" rtlCol="0" anchor="t" anchorCtr="0">
            <a:spAutoFit/>
          </a:bodyPr>
          <a:lstStyle>
            <a:lvl1pPr algn="l" defTabSz="914400" rtl="0" eaLnBrk="1" latinLnBrk="0" hangingPunct="1">
              <a:lnSpc>
                <a:spcPct val="90000"/>
              </a:lnSpc>
              <a:spcBef>
                <a:spcPct val="0"/>
              </a:spcBef>
              <a:buNone/>
              <a:defRPr kumimoji="1" sz="4400" kern="1200">
                <a:solidFill>
                  <a:schemeClr val="tx1"/>
                </a:solidFill>
                <a:latin typeface="Meiryo UI" panose="020B0604030504040204" pitchFamily="50" charset="-128"/>
                <a:ea typeface="Meiryo UI" panose="020B0604030504040204" pitchFamily="50" charset="-128"/>
                <a:cs typeface="+mj-cs"/>
              </a:defRPr>
            </a:lvl1pPr>
          </a:lstStyle>
          <a:p>
            <a:pPr algn="just">
              <a:lnSpc>
                <a:spcPct val="100000"/>
              </a:lnSpc>
              <a:spcBef>
                <a:spcPts val="300"/>
              </a:spcBef>
            </a:pPr>
            <a:r>
              <a:rPr lang="ja-JP" altLang="en-US" sz="1100" kern="100" dirty="0">
                <a:effectLst/>
                <a:latin typeface="+mn-ea"/>
                <a:ea typeface="+mn-ea"/>
                <a:cs typeface="Times New Roman" panose="02020603050405020304" pitchFamily="18" charset="0"/>
              </a:rPr>
              <a:t>　「建設局</a:t>
            </a:r>
            <a:r>
              <a:rPr lang="en-US" altLang="ja-JP" sz="1100" kern="100" dirty="0">
                <a:effectLst/>
                <a:latin typeface="+mn-ea"/>
                <a:ea typeface="+mn-ea"/>
                <a:cs typeface="Times New Roman" panose="02020603050405020304" pitchFamily="18" charset="0"/>
              </a:rPr>
              <a:t>DX</a:t>
            </a:r>
            <a:r>
              <a:rPr lang="ja-JP" altLang="en-US" sz="1100" kern="100" dirty="0">
                <a:effectLst/>
                <a:latin typeface="+mn-ea"/>
                <a:ea typeface="+mn-ea"/>
                <a:cs typeface="Times New Roman" panose="02020603050405020304" pitchFamily="18" charset="0"/>
              </a:rPr>
              <a:t>戦略」に基づく取組計画として「建設局</a:t>
            </a:r>
            <a:r>
              <a:rPr lang="en-US" altLang="ja-JP" sz="1100" kern="100" dirty="0">
                <a:effectLst/>
                <a:latin typeface="+mn-ea"/>
                <a:ea typeface="+mn-ea"/>
                <a:cs typeface="Times New Roman" panose="02020603050405020304" pitchFamily="18" charset="0"/>
              </a:rPr>
              <a:t>DX</a:t>
            </a:r>
            <a:r>
              <a:rPr lang="ja-JP" altLang="en-US" sz="1100" kern="100" dirty="0">
                <a:effectLst/>
                <a:latin typeface="+mn-ea"/>
                <a:ea typeface="+mn-ea"/>
                <a:cs typeface="Times New Roman" panose="02020603050405020304" pitchFamily="18" charset="0"/>
              </a:rPr>
              <a:t>戦略アクションプラン」を策定する。</a:t>
            </a:r>
          </a:p>
          <a:p>
            <a:pPr algn="just">
              <a:lnSpc>
                <a:spcPct val="100000"/>
              </a:lnSpc>
              <a:spcBef>
                <a:spcPts val="300"/>
              </a:spcBef>
            </a:pPr>
            <a:r>
              <a:rPr lang="ja-JP" altLang="en-US" sz="1100" kern="100" dirty="0">
                <a:effectLst/>
                <a:latin typeface="+mn-ea"/>
                <a:ea typeface="+mn-ea"/>
                <a:cs typeface="Times New Roman" panose="02020603050405020304" pitchFamily="18" charset="0"/>
              </a:rPr>
              <a:t>　「建設局</a:t>
            </a:r>
            <a:r>
              <a:rPr lang="en-US" altLang="ja-JP" sz="1100" kern="100" dirty="0">
                <a:effectLst/>
                <a:latin typeface="+mn-ea"/>
                <a:ea typeface="+mn-ea"/>
                <a:cs typeface="Times New Roman" panose="02020603050405020304" pitchFamily="18" charset="0"/>
              </a:rPr>
              <a:t>DX</a:t>
            </a:r>
            <a:r>
              <a:rPr lang="ja-JP" altLang="en-US" sz="1100" kern="100" dirty="0">
                <a:effectLst/>
                <a:latin typeface="+mn-ea"/>
                <a:ea typeface="+mn-ea"/>
                <a:cs typeface="Times New Roman" panose="02020603050405020304" pitchFamily="18" charset="0"/>
              </a:rPr>
              <a:t>戦略アクションプラン」では、建設局における具体的な取組についてめざす姿を明確化し、到達に向けての指標を設定して、着実に取組を進めていく。また、</a:t>
            </a:r>
            <a:r>
              <a:rPr lang="en-US" altLang="ja-JP" sz="1100" kern="100" dirty="0">
                <a:effectLst/>
                <a:latin typeface="+mn-ea"/>
                <a:ea typeface="+mn-ea"/>
                <a:cs typeface="Times New Roman" panose="02020603050405020304" pitchFamily="18" charset="0"/>
              </a:rPr>
              <a:t>2040</a:t>
            </a:r>
            <a:r>
              <a:rPr lang="ja-JP" altLang="en-US" sz="1100" kern="100" dirty="0">
                <a:effectLst/>
                <a:latin typeface="+mn-ea"/>
                <a:ea typeface="+mn-ea"/>
                <a:cs typeface="Times New Roman" panose="02020603050405020304" pitchFamily="18" charset="0"/>
              </a:rPr>
              <a:t>年頃にめざす姿に至る手順を示すロードマップにより職員間で目標を共有することで、建設局全体として取組を展開していく。</a:t>
            </a:r>
          </a:p>
        </p:txBody>
      </p:sp>
      <p:sp>
        <p:nvSpPr>
          <p:cNvPr id="5" name="タイトル 4">
            <a:extLst>
              <a:ext uri="{FF2B5EF4-FFF2-40B4-BE49-F238E27FC236}">
                <a16:creationId xmlns:a16="http://schemas.microsoft.com/office/drawing/2014/main" id="{ED1C1577-D97B-F5B6-0BEC-6D5C16E3D428}"/>
              </a:ext>
            </a:extLst>
          </p:cNvPr>
          <p:cNvSpPr txBox="1">
            <a:spLocks/>
          </p:cNvSpPr>
          <p:nvPr/>
        </p:nvSpPr>
        <p:spPr>
          <a:xfrm>
            <a:off x="5040000" y="4800457"/>
            <a:ext cx="4447949" cy="369332"/>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00000"/>
              </a:lnSpc>
            </a:pPr>
            <a:r>
              <a:rPr lang="ja-JP" altLang="en-US" sz="1800" b="1" dirty="0">
                <a:latin typeface="+mn-ea"/>
                <a:ea typeface="+mn-ea"/>
              </a:rPr>
              <a:t>■建設局</a:t>
            </a:r>
            <a:r>
              <a:rPr lang="en-US" altLang="ja-JP" sz="1800" b="1" dirty="0">
                <a:latin typeface="+mn-ea"/>
                <a:ea typeface="+mn-ea"/>
              </a:rPr>
              <a:t>DX</a:t>
            </a:r>
            <a:r>
              <a:rPr lang="ja-JP" altLang="en-US" sz="1800" b="1" dirty="0">
                <a:latin typeface="+mn-ea"/>
                <a:ea typeface="+mn-ea"/>
              </a:rPr>
              <a:t>戦略アクションプランの策定</a:t>
            </a:r>
            <a:endParaRPr lang="en-US" altLang="ja-JP" sz="1800" b="1" dirty="0">
              <a:latin typeface="+mn-ea"/>
              <a:ea typeface="+mn-ea"/>
            </a:endParaRPr>
          </a:p>
        </p:txBody>
      </p:sp>
      <p:sp>
        <p:nvSpPr>
          <p:cNvPr id="10" name="タイトル 4">
            <a:extLst>
              <a:ext uri="{FF2B5EF4-FFF2-40B4-BE49-F238E27FC236}">
                <a16:creationId xmlns:a16="http://schemas.microsoft.com/office/drawing/2014/main" id="{2454D3D3-18DF-6B5F-B328-DE659FE212CB}"/>
              </a:ext>
            </a:extLst>
          </p:cNvPr>
          <p:cNvSpPr txBox="1">
            <a:spLocks/>
          </p:cNvSpPr>
          <p:nvPr/>
        </p:nvSpPr>
        <p:spPr>
          <a:xfrm>
            <a:off x="5040000" y="1181024"/>
            <a:ext cx="4680000" cy="2046714"/>
          </a:xfrm>
          <a:prstGeom prst="rect">
            <a:avLst/>
          </a:prstGeom>
          <a:noFill/>
        </p:spPr>
        <p:txBody>
          <a:bodyPr vert="horz" wrap="square" lIns="91440" tIns="45720" rIns="91440" bIns="45720" rtlCol="0" anchor="t" anchorCtr="0">
            <a:spAutoFit/>
          </a:bodyPr>
          <a:lstStyle>
            <a:lvl1pPr algn="l" defTabSz="914400" rtl="0" eaLnBrk="1" latinLnBrk="0" hangingPunct="1">
              <a:lnSpc>
                <a:spcPct val="90000"/>
              </a:lnSpc>
              <a:spcBef>
                <a:spcPct val="0"/>
              </a:spcBef>
              <a:buNone/>
              <a:defRPr kumimoji="1" sz="4400" kern="1200">
                <a:solidFill>
                  <a:schemeClr val="tx1"/>
                </a:solidFill>
                <a:latin typeface="Meiryo UI" panose="020B0604030504040204" pitchFamily="50" charset="-128"/>
                <a:ea typeface="Meiryo UI" panose="020B0604030504040204" pitchFamily="50" charset="-128"/>
                <a:cs typeface="+mj-cs"/>
              </a:defRPr>
            </a:lvl1pPr>
          </a:lstStyle>
          <a:p>
            <a:pPr algn="just">
              <a:lnSpc>
                <a:spcPct val="100000"/>
              </a:lnSpc>
              <a:spcBef>
                <a:spcPts val="300"/>
              </a:spcBef>
            </a:pPr>
            <a:r>
              <a:rPr lang="ja-JP" altLang="en-US" sz="1200" kern="100" dirty="0">
                <a:latin typeface="+mn-ea"/>
                <a:ea typeface="+mn-ea"/>
                <a:cs typeface="Times New Roman" panose="02020603050405020304" pitchFamily="18" charset="0"/>
              </a:rPr>
              <a:t>　</a:t>
            </a:r>
            <a:r>
              <a:rPr lang="ja-JP" altLang="en-US" sz="1100" kern="100" dirty="0">
                <a:latin typeface="+mn-ea"/>
                <a:ea typeface="+mn-ea"/>
                <a:cs typeface="Times New Roman" panose="02020603050405020304" pitchFamily="18" charset="0"/>
              </a:rPr>
              <a:t>建設</a:t>
            </a:r>
            <a:r>
              <a:rPr lang="ja-JP" altLang="en-US" sz="1100" kern="100" dirty="0">
                <a:effectLst/>
                <a:latin typeface="+mn-ea"/>
                <a:ea typeface="+mn-ea"/>
                <a:cs typeface="Times New Roman" panose="02020603050405020304" pitchFamily="18" charset="0"/>
              </a:rPr>
              <a:t>局の各所属では、</a:t>
            </a:r>
            <a:r>
              <a:rPr lang="en-US" altLang="ja-JP" sz="1100" kern="100" dirty="0">
                <a:effectLst/>
                <a:latin typeface="+mn-ea"/>
                <a:ea typeface="+mn-ea"/>
                <a:cs typeface="Times New Roman" panose="02020603050405020304" pitchFamily="18" charset="0"/>
              </a:rPr>
              <a:t>DX</a:t>
            </a:r>
            <a:r>
              <a:rPr lang="ja-JP" altLang="en-US" sz="1100" kern="100" dirty="0">
                <a:latin typeface="+mn-ea"/>
                <a:ea typeface="+mn-ea"/>
                <a:cs typeface="Times New Roman" panose="02020603050405020304" pitchFamily="18" charset="0"/>
              </a:rPr>
              <a:t>推進者</a:t>
            </a:r>
            <a:r>
              <a:rPr lang="ja-JP" altLang="en-US" sz="1100" kern="100" dirty="0">
                <a:effectLst/>
                <a:latin typeface="+mn-ea"/>
                <a:ea typeface="+mn-ea"/>
                <a:cs typeface="Times New Roman" panose="02020603050405020304" pitchFamily="18" charset="0"/>
              </a:rPr>
              <a:t>である課長級職員を中心に、日頃から他自治体や他事業での</a:t>
            </a:r>
            <a:r>
              <a:rPr lang="en-US" altLang="ja-JP" sz="1100" kern="100" dirty="0">
                <a:effectLst/>
                <a:latin typeface="+mn-ea"/>
                <a:ea typeface="+mn-ea"/>
                <a:cs typeface="Times New Roman" panose="02020603050405020304" pitchFamily="18" charset="0"/>
              </a:rPr>
              <a:t>DX</a:t>
            </a:r>
            <a:r>
              <a:rPr lang="ja-JP" altLang="en-US" sz="1100" kern="100" dirty="0">
                <a:effectLst/>
                <a:latin typeface="+mn-ea"/>
                <a:ea typeface="+mn-ea"/>
                <a:cs typeface="Times New Roman" panose="02020603050405020304" pitchFamily="18" charset="0"/>
              </a:rPr>
              <a:t>の先進的な取組について情報を収集し、業務効率や市民サービス向上等の観点から、業務の改善や改革に向けて取り組む。</a:t>
            </a:r>
          </a:p>
          <a:p>
            <a:pPr algn="just">
              <a:lnSpc>
                <a:spcPct val="100000"/>
              </a:lnSpc>
              <a:spcBef>
                <a:spcPts val="300"/>
              </a:spcBef>
            </a:pPr>
            <a:r>
              <a:rPr lang="ja-JP" altLang="en-US" sz="1100" kern="100" dirty="0">
                <a:effectLst/>
                <a:latin typeface="+mn-ea"/>
                <a:ea typeface="+mn-ea"/>
                <a:cs typeface="Times New Roman" panose="02020603050405020304" pitchFamily="18" charset="0"/>
              </a:rPr>
              <a:t>　企画課（</a:t>
            </a:r>
            <a:r>
              <a:rPr lang="en-US" altLang="ja-JP" sz="1100" kern="100" dirty="0">
                <a:effectLst/>
                <a:latin typeface="+mn-ea"/>
                <a:ea typeface="+mn-ea"/>
                <a:cs typeface="Times New Roman" panose="02020603050405020304" pitchFamily="18" charset="0"/>
              </a:rPr>
              <a:t>DX</a:t>
            </a:r>
            <a:r>
              <a:rPr lang="ja-JP" altLang="en-US" sz="1100" kern="100" dirty="0">
                <a:effectLst/>
                <a:latin typeface="+mn-ea"/>
                <a:ea typeface="+mn-ea"/>
                <a:cs typeface="Times New Roman" panose="02020603050405020304" pitchFamily="18" charset="0"/>
              </a:rPr>
              <a:t>推進担当）では、各所属に先進事例や新技術の情報提供を行い、他事業へ課題の共有や先進的な取組の横展開を行うとともに、技術的な支援や</a:t>
            </a:r>
            <a:r>
              <a:rPr lang="en-US" altLang="ja-JP" sz="1100" kern="100" dirty="0">
                <a:effectLst/>
                <a:latin typeface="+mn-ea"/>
                <a:ea typeface="+mn-ea"/>
                <a:cs typeface="Times New Roman" panose="02020603050405020304" pitchFamily="18" charset="0"/>
              </a:rPr>
              <a:t>DX</a:t>
            </a:r>
            <a:r>
              <a:rPr lang="ja-JP" altLang="en-US" sz="1100" kern="100" dirty="0">
                <a:effectLst/>
                <a:latin typeface="+mn-ea"/>
                <a:ea typeface="+mn-ea"/>
                <a:cs typeface="Times New Roman" panose="02020603050405020304" pitchFamily="18" charset="0"/>
              </a:rPr>
              <a:t>人材育成の企画など、</a:t>
            </a:r>
            <a:r>
              <a:rPr lang="en-US" altLang="ja-JP" sz="1100" kern="100" dirty="0">
                <a:latin typeface="+mn-ea"/>
                <a:ea typeface="+mn-ea"/>
                <a:cs typeface="Times New Roman" panose="02020603050405020304" pitchFamily="18" charset="0"/>
              </a:rPr>
              <a:t>DX</a:t>
            </a:r>
            <a:r>
              <a:rPr lang="ja-JP" altLang="en-US" sz="1100" kern="100" dirty="0">
                <a:latin typeface="+mn-ea"/>
                <a:ea typeface="+mn-ea"/>
                <a:cs typeface="Times New Roman" panose="02020603050405020304" pitchFamily="18" charset="0"/>
              </a:rPr>
              <a:t>推進のための取組</a:t>
            </a:r>
            <a:r>
              <a:rPr lang="ja-JP" altLang="en-US" sz="1100" kern="100" dirty="0">
                <a:effectLst/>
                <a:latin typeface="+mn-ea"/>
                <a:ea typeface="+mn-ea"/>
                <a:cs typeface="Times New Roman" panose="02020603050405020304" pitchFamily="18" charset="0"/>
              </a:rPr>
              <a:t>を行う。</a:t>
            </a:r>
            <a:endParaRPr lang="en-US" altLang="ja-JP" sz="1100" kern="100" dirty="0">
              <a:effectLst/>
              <a:latin typeface="+mn-ea"/>
              <a:ea typeface="+mn-ea"/>
              <a:cs typeface="Times New Roman" panose="02020603050405020304" pitchFamily="18" charset="0"/>
            </a:endParaRPr>
          </a:p>
          <a:p>
            <a:pPr algn="just">
              <a:lnSpc>
                <a:spcPct val="100000"/>
              </a:lnSpc>
              <a:spcBef>
                <a:spcPts val="300"/>
              </a:spcBef>
            </a:pPr>
            <a:r>
              <a:rPr lang="ja-JP" altLang="en-US" sz="1100" kern="100" dirty="0">
                <a:latin typeface="+mn-ea"/>
                <a:ea typeface="+mn-ea"/>
                <a:cs typeface="Times New Roman" panose="02020603050405020304" pitchFamily="18" charset="0"/>
              </a:rPr>
              <a:t>　</a:t>
            </a:r>
            <a:r>
              <a:rPr lang="ja-JP" altLang="en-US" sz="1100" kern="100" dirty="0">
                <a:effectLst/>
                <a:latin typeface="+mn-ea"/>
                <a:ea typeface="+mn-ea"/>
                <a:cs typeface="Times New Roman" panose="02020603050405020304" pitchFamily="18" charset="0"/>
              </a:rPr>
              <a:t>なお、</a:t>
            </a:r>
            <a:r>
              <a:rPr lang="en-US" altLang="ja-JP" sz="1100" kern="100" dirty="0">
                <a:effectLst/>
                <a:latin typeface="+mn-ea"/>
                <a:ea typeface="+mn-ea"/>
                <a:cs typeface="Times New Roman" panose="02020603050405020304" pitchFamily="18" charset="0"/>
              </a:rPr>
              <a:t>DX</a:t>
            </a:r>
            <a:r>
              <a:rPr lang="ja-JP" altLang="en-US" sz="1100" kern="100" dirty="0">
                <a:effectLst/>
                <a:latin typeface="+mn-ea"/>
                <a:ea typeface="+mn-ea"/>
                <a:cs typeface="Times New Roman" panose="02020603050405020304" pitchFamily="18" charset="0"/>
              </a:rPr>
              <a:t>の取組にあたっては、多様なニーズに対して明確なビジョンを持ち、「企画→実行→評価→改善」のサイクルを迅速に繰り返す「アジャイル手法」を用いて、柔軟に軌道修正しながら取組を進めていく。</a:t>
            </a:r>
          </a:p>
        </p:txBody>
      </p:sp>
      <p:pic>
        <p:nvPicPr>
          <p:cNvPr id="28" name="図 27">
            <a:extLst>
              <a:ext uri="{FF2B5EF4-FFF2-40B4-BE49-F238E27FC236}">
                <a16:creationId xmlns:a16="http://schemas.microsoft.com/office/drawing/2014/main" id="{1AE4C0E0-6180-6ED4-F02D-C08FEDCE63C4}"/>
              </a:ext>
            </a:extLst>
          </p:cNvPr>
          <p:cNvPicPr>
            <a:picLocks noChangeAspect="1"/>
          </p:cNvPicPr>
          <p:nvPr/>
        </p:nvPicPr>
        <p:blipFill>
          <a:blip r:embed="rId2"/>
          <a:stretch>
            <a:fillRect/>
          </a:stretch>
        </p:blipFill>
        <p:spPr>
          <a:xfrm>
            <a:off x="5814102" y="3226725"/>
            <a:ext cx="1139731" cy="1158188"/>
          </a:xfrm>
          <a:prstGeom prst="rect">
            <a:avLst/>
          </a:prstGeom>
        </p:spPr>
      </p:pic>
      <p:pic>
        <p:nvPicPr>
          <p:cNvPr id="30" name="図 29">
            <a:extLst>
              <a:ext uri="{FF2B5EF4-FFF2-40B4-BE49-F238E27FC236}">
                <a16:creationId xmlns:a16="http://schemas.microsoft.com/office/drawing/2014/main" id="{0A4BB73A-EA10-7121-88AE-A84156603689}"/>
              </a:ext>
            </a:extLst>
          </p:cNvPr>
          <p:cNvPicPr>
            <a:picLocks noChangeAspect="1"/>
          </p:cNvPicPr>
          <p:nvPr/>
        </p:nvPicPr>
        <p:blipFill>
          <a:blip r:embed="rId3"/>
          <a:stretch>
            <a:fillRect/>
          </a:stretch>
        </p:blipFill>
        <p:spPr>
          <a:xfrm>
            <a:off x="7684508" y="3224881"/>
            <a:ext cx="1139731" cy="1158189"/>
          </a:xfrm>
          <a:prstGeom prst="rect">
            <a:avLst/>
          </a:prstGeom>
        </p:spPr>
      </p:pic>
      <p:sp>
        <p:nvSpPr>
          <p:cNvPr id="35" name="矢印: 山形 34">
            <a:extLst>
              <a:ext uri="{FF2B5EF4-FFF2-40B4-BE49-F238E27FC236}">
                <a16:creationId xmlns:a16="http://schemas.microsoft.com/office/drawing/2014/main" id="{72B6F335-184E-C256-9191-2BBDF3400FF4}"/>
              </a:ext>
            </a:extLst>
          </p:cNvPr>
          <p:cNvSpPr/>
          <p:nvPr/>
        </p:nvSpPr>
        <p:spPr>
          <a:xfrm>
            <a:off x="5461233" y="4456400"/>
            <a:ext cx="1904301" cy="138103"/>
          </a:xfrm>
          <a:prstGeom prst="chevron">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6" name="矢印: 山形 35">
            <a:extLst>
              <a:ext uri="{FF2B5EF4-FFF2-40B4-BE49-F238E27FC236}">
                <a16:creationId xmlns:a16="http://schemas.microsoft.com/office/drawing/2014/main" id="{6B8DB42E-8B78-08E2-192D-FBE77132F399}"/>
              </a:ext>
            </a:extLst>
          </p:cNvPr>
          <p:cNvSpPr/>
          <p:nvPr/>
        </p:nvSpPr>
        <p:spPr>
          <a:xfrm>
            <a:off x="7302224" y="4456399"/>
            <a:ext cx="1904301" cy="138103"/>
          </a:xfrm>
          <a:prstGeom prst="chevron">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6" name="テキスト ボックス 25">
            <a:extLst>
              <a:ext uri="{FF2B5EF4-FFF2-40B4-BE49-F238E27FC236}">
                <a16:creationId xmlns:a16="http://schemas.microsoft.com/office/drawing/2014/main" id="{1FCC350A-4390-5112-60F4-0B9B5F7BF8BB}"/>
              </a:ext>
            </a:extLst>
          </p:cNvPr>
          <p:cNvSpPr txBox="1"/>
          <p:nvPr/>
        </p:nvSpPr>
        <p:spPr>
          <a:xfrm>
            <a:off x="6054353" y="4410034"/>
            <a:ext cx="654342" cy="230832"/>
          </a:xfrm>
          <a:prstGeom prst="rect">
            <a:avLst/>
          </a:prstGeom>
          <a:noFill/>
        </p:spPr>
        <p:txBody>
          <a:bodyPr wrap="square" rtlCol="0">
            <a:spAutoFit/>
          </a:bodyPr>
          <a:lstStyle/>
          <a:p>
            <a:r>
              <a:rPr kumimoji="1" lang="ja-JP" altLang="en-US" sz="900" dirty="0">
                <a:solidFill>
                  <a:schemeClr val="bg1"/>
                </a:solidFill>
              </a:rPr>
              <a:t>企画段階</a:t>
            </a:r>
          </a:p>
        </p:txBody>
      </p:sp>
      <p:sp>
        <p:nvSpPr>
          <p:cNvPr id="27" name="テキスト ボックス 26">
            <a:extLst>
              <a:ext uri="{FF2B5EF4-FFF2-40B4-BE49-F238E27FC236}">
                <a16:creationId xmlns:a16="http://schemas.microsoft.com/office/drawing/2014/main" id="{7E220A10-EBE0-5B6B-1C10-6F640832F332}"/>
              </a:ext>
            </a:extLst>
          </p:cNvPr>
          <p:cNvSpPr txBox="1"/>
          <p:nvPr/>
        </p:nvSpPr>
        <p:spPr>
          <a:xfrm>
            <a:off x="7924925" y="4410034"/>
            <a:ext cx="654342" cy="230832"/>
          </a:xfrm>
          <a:prstGeom prst="rect">
            <a:avLst/>
          </a:prstGeom>
          <a:noFill/>
        </p:spPr>
        <p:txBody>
          <a:bodyPr wrap="square" rtlCol="0">
            <a:spAutoFit/>
          </a:bodyPr>
          <a:lstStyle/>
          <a:p>
            <a:r>
              <a:rPr kumimoji="1" lang="ja-JP" altLang="en-US" sz="900" dirty="0">
                <a:solidFill>
                  <a:schemeClr val="bg1"/>
                </a:solidFill>
              </a:rPr>
              <a:t>導入段階</a:t>
            </a:r>
          </a:p>
        </p:txBody>
      </p:sp>
      <p:sp>
        <p:nvSpPr>
          <p:cNvPr id="16" name="スライド番号プレースホルダー 15">
            <a:extLst>
              <a:ext uri="{FF2B5EF4-FFF2-40B4-BE49-F238E27FC236}">
                <a16:creationId xmlns:a16="http://schemas.microsoft.com/office/drawing/2014/main" id="{7BF82523-5DA1-289D-5AEE-AEB37002E35E}"/>
              </a:ext>
            </a:extLst>
          </p:cNvPr>
          <p:cNvSpPr>
            <a:spLocks noGrp="1"/>
          </p:cNvSpPr>
          <p:nvPr>
            <p:ph type="sldNum" sz="quarter" idx="12"/>
          </p:nvPr>
        </p:nvSpPr>
        <p:spPr/>
        <p:txBody>
          <a:bodyPr/>
          <a:lstStyle/>
          <a:p>
            <a:fld id="{09B64227-8D03-4A57-BE44-E7B966BE9E3A}" type="slidenum">
              <a:rPr kumimoji="1" lang="ja-JP" altLang="en-US" smtClean="0"/>
              <a:t>12</a:t>
            </a:fld>
            <a:endParaRPr kumimoji="1" lang="ja-JP" altLang="en-US" dirty="0"/>
          </a:p>
        </p:txBody>
      </p:sp>
      <p:pic>
        <p:nvPicPr>
          <p:cNvPr id="24" name="図 23">
            <a:extLst>
              <a:ext uri="{FF2B5EF4-FFF2-40B4-BE49-F238E27FC236}">
                <a16:creationId xmlns:a16="http://schemas.microsoft.com/office/drawing/2014/main" id="{53772ECC-AF6F-4409-8C9E-30FD67F74701}"/>
              </a:ext>
            </a:extLst>
          </p:cNvPr>
          <p:cNvPicPr>
            <a:picLocks noChangeAspect="1"/>
          </p:cNvPicPr>
          <p:nvPr/>
        </p:nvPicPr>
        <p:blipFill>
          <a:blip r:embed="rId4"/>
          <a:stretch>
            <a:fillRect/>
          </a:stretch>
        </p:blipFill>
        <p:spPr>
          <a:xfrm>
            <a:off x="394948" y="2849437"/>
            <a:ext cx="4471053" cy="1391806"/>
          </a:xfrm>
          <a:prstGeom prst="rect">
            <a:avLst/>
          </a:prstGeom>
        </p:spPr>
      </p:pic>
    </p:spTree>
    <p:extLst>
      <p:ext uri="{BB962C8B-B14F-4D97-AF65-F5344CB8AC3E}">
        <p14:creationId xmlns:p14="http://schemas.microsoft.com/office/powerpoint/2010/main" val="37137567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DF910B4D-86FF-5D23-7CEB-79AB5C5503A2}"/>
              </a:ext>
            </a:extLst>
          </p:cNvPr>
          <p:cNvSpPr>
            <a:spLocks noGrp="1"/>
          </p:cNvSpPr>
          <p:nvPr>
            <p:ph type="title" idx="4294967295"/>
          </p:nvPr>
        </p:nvSpPr>
        <p:spPr>
          <a:xfrm>
            <a:off x="618330" y="615965"/>
            <a:ext cx="1236663" cy="706437"/>
          </a:xfrm>
        </p:spPr>
        <p:txBody>
          <a:bodyPr wrap="square" rtlCol="0">
            <a:spAutoFit/>
          </a:bodyPr>
          <a:lstStyle/>
          <a:p>
            <a:pPr rtl="0">
              <a:lnSpc>
                <a:spcPct val="100000"/>
              </a:lnSpc>
            </a:pPr>
            <a:r>
              <a:rPr lang="ja-JP" altLang="en-US" sz="4000" b="1" dirty="0">
                <a:latin typeface="+mn-ea"/>
                <a:ea typeface="+mn-ea"/>
              </a:rPr>
              <a:t>目次</a:t>
            </a:r>
            <a:endParaRPr lang="ja-JP" sz="4000" b="1" dirty="0">
              <a:latin typeface="+mn-ea"/>
              <a:ea typeface="+mn-ea"/>
            </a:endParaRPr>
          </a:p>
        </p:txBody>
      </p:sp>
      <p:sp>
        <p:nvSpPr>
          <p:cNvPr id="5" name="コンテンツ プレースホルダー 2">
            <a:extLst>
              <a:ext uri="{FF2B5EF4-FFF2-40B4-BE49-F238E27FC236}">
                <a16:creationId xmlns:a16="http://schemas.microsoft.com/office/drawing/2014/main" id="{62AEA061-30BF-E4E1-C1FA-09B94954CF0D}"/>
              </a:ext>
            </a:extLst>
          </p:cNvPr>
          <p:cNvSpPr>
            <a:spLocks noGrp="1"/>
          </p:cNvSpPr>
          <p:nvPr>
            <p:ph idx="4294967295"/>
          </p:nvPr>
        </p:nvSpPr>
        <p:spPr>
          <a:xfrm>
            <a:off x="2812579" y="2586026"/>
            <a:ext cx="7074024" cy="3247043"/>
          </a:xfrm>
        </p:spPr>
        <p:txBody>
          <a:bodyPr wrap="square" rtlCol="0">
            <a:spAutoFit/>
          </a:bodyPr>
          <a:lstStyle/>
          <a:p>
            <a:pPr marL="0" indent="0" rtl="0">
              <a:lnSpc>
                <a:spcPct val="100000"/>
              </a:lnSpc>
              <a:spcBef>
                <a:spcPts val="600"/>
              </a:spcBef>
              <a:buNone/>
            </a:pPr>
            <a:r>
              <a:rPr lang="ja-JP" altLang="en-US" sz="1800" dirty="0">
                <a:latin typeface="+mn-ea"/>
              </a:rPr>
              <a:t>はじめに　　　　</a:t>
            </a:r>
            <a:r>
              <a:rPr lang="en-US" altLang="ja-JP" sz="1800" dirty="0">
                <a:latin typeface="+mn-ea"/>
              </a:rPr>
              <a:t>						…p.3</a:t>
            </a:r>
          </a:p>
          <a:p>
            <a:pPr marL="0" indent="0" rtl="0">
              <a:lnSpc>
                <a:spcPct val="100000"/>
              </a:lnSpc>
              <a:spcBef>
                <a:spcPts val="600"/>
              </a:spcBef>
              <a:buNone/>
            </a:pPr>
            <a:r>
              <a:rPr lang="ja-JP" altLang="en-US" sz="1800" dirty="0">
                <a:latin typeface="+mn-ea"/>
              </a:rPr>
              <a:t>第１章　建設局における課題と</a:t>
            </a:r>
            <a:r>
              <a:rPr lang="en-US" altLang="ja-JP" sz="1800" dirty="0">
                <a:latin typeface="+mn-ea"/>
              </a:rPr>
              <a:t>DX</a:t>
            </a:r>
            <a:r>
              <a:rPr lang="ja-JP" altLang="en-US" sz="1800" dirty="0">
                <a:latin typeface="+mn-ea"/>
              </a:rPr>
              <a:t>の必要性</a:t>
            </a:r>
            <a:r>
              <a:rPr lang="en-US" altLang="ja-JP" sz="1800" dirty="0">
                <a:latin typeface="+mn-ea"/>
              </a:rPr>
              <a:t>			…p.4</a:t>
            </a:r>
          </a:p>
          <a:p>
            <a:pPr marL="0" indent="0" rtl="0">
              <a:lnSpc>
                <a:spcPct val="100000"/>
              </a:lnSpc>
              <a:spcBef>
                <a:spcPts val="600"/>
              </a:spcBef>
              <a:buNone/>
            </a:pPr>
            <a:r>
              <a:rPr lang="ja-JP" altLang="en-US" sz="1800" dirty="0">
                <a:latin typeface="+mn-ea"/>
              </a:rPr>
              <a:t>第２章　大阪市</a:t>
            </a:r>
            <a:r>
              <a:rPr lang="en-US" altLang="ja-JP" sz="1800" dirty="0">
                <a:latin typeface="+mn-ea"/>
              </a:rPr>
              <a:t>DX</a:t>
            </a:r>
            <a:r>
              <a:rPr lang="ja-JP" altLang="en-US" sz="1800" dirty="0">
                <a:latin typeface="+mn-ea"/>
              </a:rPr>
              <a:t>戦略の体系と建設局</a:t>
            </a:r>
            <a:r>
              <a:rPr lang="en-US" altLang="ja-JP" sz="1800" dirty="0">
                <a:latin typeface="+mn-ea"/>
              </a:rPr>
              <a:t>DX</a:t>
            </a:r>
            <a:r>
              <a:rPr lang="ja-JP" altLang="en-US" sz="1800" dirty="0">
                <a:latin typeface="+mn-ea"/>
              </a:rPr>
              <a:t>戦略</a:t>
            </a:r>
            <a:r>
              <a:rPr lang="en-US" altLang="ja-JP" sz="1800" dirty="0">
                <a:latin typeface="+mn-ea"/>
              </a:rPr>
              <a:t>		…p.5</a:t>
            </a:r>
            <a:endParaRPr lang="ja-JP" altLang="en-US" sz="1800" dirty="0">
              <a:latin typeface="+mn-ea"/>
            </a:endParaRPr>
          </a:p>
          <a:p>
            <a:pPr marL="0" indent="0" rtl="0">
              <a:lnSpc>
                <a:spcPct val="100000"/>
              </a:lnSpc>
              <a:spcBef>
                <a:spcPts val="600"/>
              </a:spcBef>
              <a:buNone/>
            </a:pPr>
            <a:r>
              <a:rPr lang="ja-JP" altLang="en-US" sz="1800" dirty="0">
                <a:latin typeface="+mn-ea"/>
              </a:rPr>
              <a:t>第３章　建設局が実現したい未来・めざす姿と施策方針</a:t>
            </a:r>
            <a:r>
              <a:rPr lang="en-US" altLang="ja-JP" sz="1800" dirty="0">
                <a:latin typeface="+mn-ea"/>
              </a:rPr>
              <a:t>	…p.6-11</a:t>
            </a:r>
          </a:p>
          <a:p>
            <a:pPr marL="0" indent="0">
              <a:lnSpc>
                <a:spcPct val="100000"/>
              </a:lnSpc>
              <a:spcBef>
                <a:spcPts val="600"/>
              </a:spcBef>
              <a:buNone/>
            </a:pPr>
            <a:r>
              <a:rPr lang="ja-JP" altLang="en-US" sz="1400" dirty="0">
                <a:latin typeface="+mn-ea"/>
              </a:rPr>
              <a:t>　　めざす姿</a:t>
            </a:r>
            <a:r>
              <a:rPr lang="en-US" altLang="ja-JP" sz="1400" dirty="0">
                <a:latin typeface="+mn-ea"/>
              </a:rPr>
              <a:t>Ⅰ</a:t>
            </a:r>
            <a:r>
              <a:rPr lang="ja-JP" altLang="en-US" sz="1400" dirty="0">
                <a:latin typeface="+mn-ea"/>
              </a:rPr>
              <a:t>　都市の成長と魅力向上に貢献する都市基盤施設の整備 </a:t>
            </a:r>
            <a:endParaRPr lang="en-US" altLang="ja-JP" sz="1400" dirty="0">
              <a:latin typeface="+mn-ea"/>
            </a:endParaRPr>
          </a:p>
          <a:p>
            <a:pPr marL="0" indent="0">
              <a:lnSpc>
                <a:spcPct val="100000"/>
              </a:lnSpc>
              <a:spcBef>
                <a:spcPts val="600"/>
              </a:spcBef>
              <a:buNone/>
            </a:pPr>
            <a:r>
              <a:rPr lang="ja-JP" altLang="en-US" sz="1400" dirty="0">
                <a:latin typeface="+mn-ea"/>
              </a:rPr>
              <a:t>　　めざす姿</a:t>
            </a:r>
            <a:r>
              <a:rPr lang="en-US" altLang="ja-JP" sz="1400" dirty="0">
                <a:latin typeface="+mn-ea"/>
              </a:rPr>
              <a:t>Ⅱ</a:t>
            </a:r>
            <a:r>
              <a:rPr lang="ja-JP" altLang="en-US" sz="1400" dirty="0">
                <a:latin typeface="+mn-ea"/>
              </a:rPr>
              <a:t>　持続可能な都市を支える都市基盤施設の効率的な維持管理</a:t>
            </a:r>
            <a:endParaRPr lang="en-US" altLang="ja-JP" sz="1400" dirty="0">
              <a:latin typeface="+mn-ea"/>
            </a:endParaRPr>
          </a:p>
          <a:p>
            <a:pPr marL="0" indent="0">
              <a:lnSpc>
                <a:spcPct val="100000"/>
              </a:lnSpc>
              <a:spcBef>
                <a:spcPts val="600"/>
              </a:spcBef>
              <a:buNone/>
            </a:pPr>
            <a:r>
              <a:rPr lang="ja-JP" altLang="en-US" sz="1400" dirty="0">
                <a:latin typeface="+mn-ea"/>
              </a:rPr>
              <a:t>　　めざす姿</a:t>
            </a:r>
            <a:r>
              <a:rPr lang="en-US" altLang="ja-JP" sz="1400" dirty="0">
                <a:latin typeface="+mn-ea"/>
              </a:rPr>
              <a:t>Ⅲ </a:t>
            </a:r>
            <a:r>
              <a:rPr lang="ja-JP" altLang="en-US" sz="1400" dirty="0">
                <a:latin typeface="+mn-ea"/>
              </a:rPr>
              <a:t>　</a:t>
            </a:r>
            <a:r>
              <a:rPr lang="en-US" altLang="ja-JP" sz="1400" dirty="0">
                <a:latin typeface="+mn-ea"/>
              </a:rPr>
              <a:t>24</a:t>
            </a:r>
            <a:r>
              <a:rPr lang="ja-JP" altLang="en-US" sz="1400" dirty="0">
                <a:latin typeface="+mn-ea"/>
              </a:rPr>
              <a:t>時間窓口の開設や行政手続きの自動化</a:t>
            </a:r>
            <a:endParaRPr lang="en-US" altLang="ja-JP" sz="1400" dirty="0">
              <a:latin typeface="+mn-ea"/>
            </a:endParaRPr>
          </a:p>
          <a:p>
            <a:pPr marL="0" indent="0">
              <a:lnSpc>
                <a:spcPct val="100000"/>
              </a:lnSpc>
              <a:spcBef>
                <a:spcPts val="600"/>
              </a:spcBef>
              <a:buNone/>
            </a:pPr>
            <a:r>
              <a:rPr lang="ja-JP" altLang="en-US" sz="1400" dirty="0">
                <a:latin typeface="+mn-ea"/>
              </a:rPr>
              <a:t>　　めざす姿</a:t>
            </a:r>
            <a:r>
              <a:rPr lang="en-US" altLang="ja-JP" sz="1400" dirty="0">
                <a:latin typeface="+mn-ea"/>
              </a:rPr>
              <a:t>Ⅳ </a:t>
            </a:r>
            <a:r>
              <a:rPr lang="ja-JP" altLang="en-US" sz="1400" dirty="0">
                <a:latin typeface="+mn-ea"/>
              </a:rPr>
              <a:t>　市民ニーズに対応した適切で迅速な情報発信</a:t>
            </a:r>
            <a:endParaRPr lang="en-US" altLang="ja-JP" sz="1400" dirty="0">
              <a:latin typeface="+mn-ea"/>
            </a:endParaRPr>
          </a:p>
          <a:p>
            <a:pPr marL="0" indent="0">
              <a:lnSpc>
                <a:spcPct val="100000"/>
              </a:lnSpc>
              <a:spcBef>
                <a:spcPts val="600"/>
              </a:spcBef>
              <a:buNone/>
            </a:pPr>
            <a:r>
              <a:rPr lang="ja-JP" altLang="en-US" sz="1400" dirty="0">
                <a:latin typeface="+mn-ea"/>
              </a:rPr>
              <a:t>　　めざす姿</a:t>
            </a:r>
            <a:r>
              <a:rPr lang="en-US" altLang="ja-JP" sz="1400" dirty="0">
                <a:latin typeface="+mn-ea"/>
              </a:rPr>
              <a:t>Ⅴ </a:t>
            </a:r>
            <a:r>
              <a:rPr lang="ja-JP" altLang="en-US" sz="1400" dirty="0">
                <a:latin typeface="+mn-ea"/>
              </a:rPr>
              <a:t>　効率的かつ質の高い業務の運営</a:t>
            </a:r>
            <a:endParaRPr lang="en-US" altLang="ja-JP" sz="1400" dirty="0">
              <a:latin typeface="+mn-ea"/>
            </a:endParaRPr>
          </a:p>
          <a:p>
            <a:pPr marL="0" indent="0">
              <a:lnSpc>
                <a:spcPct val="100000"/>
              </a:lnSpc>
              <a:spcBef>
                <a:spcPts val="600"/>
              </a:spcBef>
              <a:buNone/>
            </a:pPr>
            <a:r>
              <a:rPr lang="ja-JP" altLang="en-US" sz="1800" dirty="0">
                <a:latin typeface="+mn-ea"/>
              </a:rPr>
              <a:t>第４章　建設局</a:t>
            </a:r>
            <a:r>
              <a:rPr lang="en-US" altLang="ja-JP" sz="1800" dirty="0">
                <a:latin typeface="+mn-ea"/>
              </a:rPr>
              <a:t>DX</a:t>
            </a:r>
            <a:r>
              <a:rPr lang="ja-JP" altLang="en-US" sz="1800" dirty="0">
                <a:latin typeface="+mn-ea"/>
              </a:rPr>
              <a:t>戦略の推進に向けて</a:t>
            </a:r>
            <a:r>
              <a:rPr lang="en-US" altLang="ja-JP" sz="1800" dirty="0">
                <a:latin typeface="+mn-ea"/>
              </a:rPr>
              <a:t>			…p.12</a:t>
            </a:r>
            <a:endParaRPr lang="ja-JP" altLang="en-US" sz="1800" dirty="0">
              <a:latin typeface="+mn-ea"/>
            </a:endParaRPr>
          </a:p>
        </p:txBody>
      </p:sp>
    </p:spTree>
    <p:extLst>
      <p:ext uri="{BB962C8B-B14F-4D97-AF65-F5344CB8AC3E}">
        <p14:creationId xmlns:p14="http://schemas.microsoft.com/office/powerpoint/2010/main" val="25302736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4">
            <a:extLst>
              <a:ext uri="{FF2B5EF4-FFF2-40B4-BE49-F238E27FC236}">
                <a16:creationId xmlns:a16="http://schemas.microsoft.com/office/drawing/2014/main" id="{039A223A-5833-8A19-B952-AD220523DBC7}"/>
              </a:ext>
            </a:extLst>
          </p:cNvPr>
          <p:cNvSpPr txBox="1">
            <a:spLocks/>
          </p:cNvSpPr>
          <p:nvPr/>
        </p:nvSpPr>
        <p:spPr>
          <a:xfrm>
            <a:off x="268448" y="108000"/>
            <a:ext cx="1826141" cy="400110"/>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00000"/>
              </a:lnSpc>
            </a:pPr>
            <a:r>
              <a:rPr lang="ja-JP" altLang="en-US" sz="2000" b="1" dirty="0">
                <a:latin typeface="Meiryo UI" panose="020B0604030504040204" pitchFamily="50" charset="-128"/>
                <a:ea typeface="Meiryo UI" panose="020B0604030504040204" pitchFamily="50" charset="-128"/>
              </a:rPr>
              <a:t>はじめに</a:t>
            </a:r>
            <a:endParaRPr lang="ja-JP" sz="2000" b="1" dirty="0">
              <a:latin typeface="Meiryo UI" panose="020B0604030504040204" pitchFamily="50" charset="-128"/>
              <a:ea typeface="Meiryo UI" panose="020B0604030504040204" pitchFamily="50" charset="-128"/>
            </a:endParaRPr>
          </a:p>
        </p:txBody>
      </p:sp>
      <p:sp>
        <p:nvSpPr>
          <p:cNvPr id="5" name="タイトル 4">
            <a:extLst>
              <a:ext uri="{FF2B5EF4-FFF2-40B4-BE49-F238E27FC236}">
                <a16:creationId xmlns:a16="http://schemas.microsoft.com/office/drawing/2014/main" id="{C66F32B8-2F73-1A2D-210D-1093143BEC90}"/>
              </a:ext>
            </a:extLst>
          </p:cNvPr>
          <p:cNvSpPr txBox="1">
            <a:spLocks/>
          </p:cNvSpPr>
          <p:nvPr/>
        </p:nvSpPr>
        <p:spPr>
          <a:xfrm>
            <a:off x="576000" y="1152000"/>
            <a:ext cx="8640000" cy="3323987"/>
          </a:xfrm>
          <a:prstGeom prst="rect">
            <a:avLst/>
          </a:prstGeom>
          <a:solidFill>
            <a:schemeClr val="bg1"/>
          </a:solidFill>
        </p:spPr>
        <p:txBody>
          <a:bodyPr vert="horz" wrap="square" lIns="91440" tIns="45720" rIns="91440" bIns="45720" rtlCol="0" anchor="t">
            <a:spAutoFit/>
          </a:bodyPr>
          <a:lstStyle>
            <a:lvl1pPr algn="l" defTabSz="914400" rtl="0" eaLnBrk="1" latinLnBrk="0" hangingPunct="1">
              <a:lnSpc>
                <a:spcPct val="90000"/>
              </a:lnSpc>
              <a:spcBef>
                <a:spcPct val="0"/>
              </a:spcBef>
              <a:buNone/>
              <a:defRPr kumimoji="1" sz="4400" kern="1200">
                <a:solidFill>
                  <a:schemeClr val="tx1"/>
                </a:solidFill>
                <a:latin typeface="Meiryo UI" panose="020B0604030504040204" pitchFamily="50" charset="-128"/>
                <a:ea typeface="Meiryo UI" panose="020B0604030504040204" pitchFamily="50" charset="-128"/>
                <a:cs typeface="+mj-cs"/>
              </a:defRPr>
            </a:lvl1pPr>
          </a:lstStyle>
          <a:p>
            <a:pPr algn="just">
              <a:lnSpc>
                <a:spcPct val="100000"/>
              </a:lnSpc>
            </a:pPr>
            <a:r>
              <a:rPr lang="ja-JP" altLang="en-US" sz="1400" kern="100" dirty="0">
                <a:effectLst/>
                <a:latin typeface="+mn-ea"/>
                <a:ea typeface="+mn-ea"/>
                <a:cs typeface="Times New Roman" panose="02020603050405020304" pitchFamily="18" charset="0"/>
              </a:rPr>
              <a:t>　</a:t>
            </a:r>
            <a:r>
              <a:rPr lang="ja-JP" altLang="ja-JP" sz="1400" kern="100" dirty="0">
                <a:effectLst/>
                <a:latin typeface="+mn-ea"/>
                <a:ea typeface="+mn-ea"/>
                <a:cs typeface="Times New Roman" panose="02020603050405020304" pitchFamily="18" charset="0"/>
              </a:rPr>
              <a:t>大阪市における</a:t>
            </a:r>
            <a:r>
              <a:rPr lang="en-US" altLang="ja-JP" sz="1400" kern="100" dirty="0">
                <a:effectLst/>
                <a:latin typeface="+mn-ea"/>
                <a:ea typeface="+mn-ea"/>
                <a:cs typeface="Times New Roman" panose="02020603050405020304" pitchFamily="18" charset="0"/>
              </a:rPr>
              <a:t>DX</a:t>
            </a:r>
            <a:r>
              <a:rPr lang="ja-JP" altLang="ja-JP" sz="1400" kern="100" dirty="0">
                <a:effectLst/>
                <a:latin typeface="+mn-ea"/>
                <a:ea typeface="+mn-ea"/>
                <a:cs typeface="Times New Roman" panose="02020603050405020304" pitchFamily="18" charset="0"/>
              </a:rPr>
              <a:t>の取組方針と</a:t>
            </a:r>
            <a:r>
              <a:rPr lang="ja-JP" altLang="en-US" sz="1400" kern="100" dirty="0">
                <a:effectLst/>
                <a:latin typeface="+mn-ea"/>
                <a:ea typeface="+mn-ea"/>
                <a:cs typeface="Times New Roman" panose="02020603050405020304" pitchFamily="18" charset="0"/>
              </a:rPr>
              <a:t>して令和</a:t>
            </a:r>
            <a:r>
              <a:rPr lang="en-US" altLang="ja-JP" sz="1400" kern="100" dirty="0">
                <a:effectLst/>
                <a:latin typeface="+mn-ea"/>
                <a:ea typeface="+mn-ea"/>
                <a:cs typeface="Times New Roman" panose="02020603050405020304" pitchFamily="18" charset="0"/>
              </a:rPr>
              <a:t>5</a:t>
            </a:r>
            <a:r>
              <a:rPr lang="ja-JP" altLang="en-US" sz="1400" kern="100" dirty="0">
                <a:effectLst/>
                <a:latin typeface="+mn-ea"/>
                <a:ea typeface="+mn-ea"/>
                <a:cs typeface="Times New Roman" panose="02020603050405020304" pitchFamily="18" charset="0"/>
              </a:rPr>
              <a:t>年</a:t>
            </a:r>
            <a:r>
              <a:rPr lang="en-US" altLang="ja-JP" sz="1400" kern="100" dirty="0">
                <a:effectLst/>
                <a:latin typeface="+mn-ea"/>
                <a:ea typeface="+mn-ea"/>
                <a:cs typeface="Times New Roman" panose="02020603050405020304" pitchFamily="18" charset="0"/>
              </a:rPr>
              <a:t>3</a:t>
            </a:r>
            <a:r>
              <a:rPr lang="ja-JP" altLang="en-US" sz="1400" kern="100" dirty="0">
                <a:effectLst/>
                <a:latin typeface="+mn-ea"/>
                <a:ea typeface="+mn-ea"/>
                <a:cs typeface="Times New Roman" panose="02020603050405020304" pitchFamily="18" charset="0"/>
              </a:rPr>
              <a:t>月に策定された</a:t>
            </a:r>
            <a:r>
              <a:rPr lang="ja-JP" altLang="ja-JP" sz="1400" kern="100" dirty="0">
                <a:effectLst/>
                <a:latin typeface="+mn-ea"/>
                <a:ea typeface="+mn-ea"/>
                <a:cs typeface="Times New Roman" panose="02020603050405020304" pitchFamily="18" charset="0"/>
              </a:rPr>
              <a:t>「</a:t>
            </a:r>
            <a:r>
              <a:rPr lang="en-US" altLang="ja-JP" sz="1400" kern="100" dirty="0">
                <a:effectLst/>
                <a:latin typeface="+mn-ea"/>
                <a:ea typeface="+mn-ea"/>
                <a:cs typeface="Times New Roman" panose="02020603050405020304" pitchFamily="18" charset="0"/>
              </a:rPr>
              <a:t>Re-Design</a:t>
            </a:r>
            <a:r>
              <a:rPr lang="ja-JP" altLang="ja-JP" sz="1400" kern="100" dirty="0">
                <a:effectLst/>
                <a:latin typeface="+mn-ea"/>
                <a:ea typeface="+mn-ea"/>
                <a:cs typeface="Times New Roman" panose="02020603050405020304" pitchFamily="18" charset="0"/>
              </a:rPr>
              <a:t>おおさか～大阪市</a:t>
            </a:r>
            <a:r>
              <a:rPr lang="en-US" altLang="ja-JP" sz="1400" kern="100" dirty="0">
                <a:effectLst/>
                <a:latin typeface="+mn-ea"/>
                <a:ea typeface="+mn-ea"/>
                <a:cs typeface="Times New Roman" panose="02020603050405020304" pitchFamily="18" charset="0"/>
              </a:rPr>
              <a:t>DX</a:t>
            </a:r>
            <a:r>
              <a:rPr lang="ja-JP" altLang="ja-JP" sz="1400" kern="100" dirty="0">
                <a:effectLst/>
                <a:latin typeface="+mn-ea"/>
                <a:ea typeface="+mn-ea"/>
                <a:cs typeface="Times New Roman" panose="02020603050405020304" pitchFamily="18" charset="0"/>
              </a:rPr>
              <a:t>戦略～」</a:t>
            </a:r>
            <a:r>
              <a:rPr lang="ja-JP" altLang="en-US" sz="1400" kern="100" dirty="0">
                <a:latin typeface="+mn-ea"/>
                <a:ea typeface="+mn-ea"/>
                <a:cs typeface="Times New Roman" panose="02020603050405020304" pitchFamily="18" charset="0"/>
              </a:rPr>
              <a:t>では</a:t>
            </a:r>
            <a:r>
              <a:rPr lang="ja-JP" altLang="ja-JP" sz="1400" kern="100" dirty="0">
                <a:effectLst/>
                <a:latin typeface="+mn-ea"/>
                <a:ea typeface="+mn-ea"/>
                <a:cs typeface="Times New Roman" panose="02020603050405020304" pitchFamily="18" charset="0"/>
              </a:rPr>
              <a:t>、</a:t>
            </a:r>
            <a:r>
              <a:rPr lang="ja-JP" altLang="en-US" sz="1400" kern="100" dirty="0">
                <a:effectLst/>
                <a:latin typeface="+mn-ea"/>
                <a:ea typeface="+mn-ea"/>
                <a:cs typeface="Times New Roman" panose="02020603050405020304" pitchFamily="18" charset="0"/>
              </a:rPr>
              <a:t>「サービス</a:t>
            </a:r>
            <a:r>
              <a:rPr lang="en-US" altLang="ja-JP" sz="1400" kern="100" dirty="0">
                <a:effectLst/>
                <a:latin typeface="+mn-ea"/>
                <a:ea typeface="+mn-ea"/>
                <a:cs typeface="Times New Roman" panose="02020603050405020304" pitchFamily="18" charset="0"/>
              </a:rPr>
              <a:t>DX</a:t>
            </a:r>
            <a:r>
              <a:rPr lang="ja-JP" altLang="en-US" sz="1400" kern="100" dirty="0">
                <a:effectLst/>
                <a:latin typeface="+mn-ea"/>
                <a:ea typeface="+mn-ea"/>
                <a:cs typeface="Times New Roman" panose="02020603050405020304" pitchFamily="18" charset="0"/>
              </a:rPr>
              <a:t>」、「都市・まち</a:t>
            </a:r>
            <a:r>
              <a:rPr lang="en-US" altLang="ja-JP" sz="1400" kern="100" dirty="0">
                <a:effectLst/>
                <a:latin typeface="+mn-ea"/>
                <a:ea typeface="+mn-ea"/>
                <a:cs typeface="Times New Roman" panose="02020603050405020304" pitchFamily="18" charset="0"/>
              </a:rPr>
              <a:t>DX</a:t>
            </a:r>
            <a:r>
              <a:rPr lang="ja-JP" altLang="en-US" sz="1400" kern="100" dirty="0">
                <a:effectLst/>
                <a:latin typeface="+mn-ea"/>
                <a:ea typeface="+mn-ea"/>
                <a:cs typeface="Times New Roman" panose="02020603050405020304" pitchFamily="18" charset="0"/>
              </a:rPr>
              <a:t>」、「行政</a:t>
            </a:r>
            <a:r>
              <a:rPr lang="en-US" altLang="ja-JP" sz="1400" kern="100" dirty="0">
                <a:effectLst/>
                <a:latin typeface="+mn-ea"/>
                <a:ea typeface="+mn-ea"/>
                <a:cs typeface="Times New Roman" panose="02020603050405020304" pitchFamily="18" charset="0"/>
              </a:rPr>
              <a:t>DX</a:t>
            </a:r>
            <a:r>
              <a:rPr lang="ja-JP" altLang="en-US" sz="1400" kern="100" dirty="0">
                <a:effectLst/>
                <a:latin typeface="+mn-ea"/>
                <a:ea typeface="+mn-ea"/>
                <a:cs typeface="Times New Roman" panose="02020603050405020304" pitchFamily="18" charset="0"/>
              </a:rPr>
              <a:t>」の</a:t>
            </a:r>
            <a:r>
              <a:rPr lang="en-US" altLang="ja-JP" sz="1400" kern="100" dirty="0">
                <a:effectLst/>
                <a:latin typeface="+mn-ea"/>
                <a:ea typeface="+mn-ea"/>
                <a:cs typeface="Times New Roman" panose="02020603050405020304" pitchFamily="18" charset="0"/>
              </a:rPr>
              <a:t>3</a:t>
            </a:r>
            <a:r>
              <a:rPr lang="ja-JP" altLang="en-US" sz="1400" kern="100" dirty="0">
                <a:effectLst/>
                <a:latin typeface="+mn-ea"/>
                <a:ea typeface="+mn-ea"/>
                <a:cs typeface="Times New Roman" panose="02020603050405020304" pitchFamily="18" charset="0"/>
              </a:rPr>
              <a:t>方向から取組を進め、市民</a:t>
            </a:r>
            <a:r>
              <a:rPr lang="en-US" altLang="ja-JP" sz="1400" kern="100" dirty="0">
                <a:effectLst/>
                <a:latin typeface="+mn-ea"/>
                <a:ea typeface="+mn-ea"/>
                <a:cs typeface="Times New Roman" panose="02020603050405020304" pitchFamily="18" charset="0"/>
              </a:rPr>
              <a:t>QoL</a:t>
            </a:r>
            <a:r>
              <a:rPr lang="ja-JP" altLang="en-US" sz="1400" kern="100" dirty="0">
                <a:effectLst/>
                <a:latin typeface="+mn-ea"/>
                <a:ea typeface="+mn-ea"/>
                <a:cs typeface="Times New Roman" panose="02020603050405020304" pitchFamily="18" charset="0"/>
              </a:rPr>
              <a:t>（生活の質）の向上と都市力の向上をめざすことと</a:t>
            </a:r>
            <a:r>
              <a:rPr lang="ja-JP" altLang="en-US" sz="1400" kern="100" dirty="0">
                <a:latin typeface="+mn-ea"/>
                <a:ea typeface="+mn-ea"/>
                <a:cs typeface="Times New Roman" panose="02020603050405020304" pitchFamily="18" charset="0"/>
              </a:rPr>
              <a:t>しています</a:t>
            </a:r>
            <a:r>
              <a:rPr lang="ja-JP" altLang="ja-JP" sz="1400" kern="100" dirty="0">
                <a:effectLst/>
                <a:latin typeface="+mn-ea"/>
                <a:ea typeface="+mn-ea"/>
                <a:cs typeface="Times New Roman" panose="02020603050405020304" pitchFamily="18" charset="0"/>
              </a:rPr>
              <a:t>。</a:t>
            </a:r>
            <a:endParaRPr lang="en-US" altLang="ja-JP" sz="1400" kern="100" dirty="0">
              <a:effectLst/>
              <a:latin typeface="+mn-ea"/>
              <a:ea typeface="+mn-ea"/>
              <a:cs typeface="Times New Roman" panose="02020603050405020304" pitchFamily="18" charset="0"/>
            </a:endParaRPr>
          </a:p>
          <a:p>
            <a:pPr algn="just">
              <a:lnSpc>
                <a:spcPct val="100000"/>
              </a:lnSpc>
            </a:pPr>
            <a:endParaRPr lang="ja-JP" altLang="ja-JP" sz="1400" kern="100" dirty="0">
              <a:effectLst/>
              <a:latin typeface="+mn-ea"/>
              <a:ea typeface="+mn-ea"/>
              <a:cs typeface="Times New Roman" panose="02020603050405020304" pitchFamily="18" charset="0"/>
            </a:endParaRPr>
          </a:p>
          <a:p>
            <a:pPr algn="just">
              <a:lnSpc>
                <a:spcPct val="100000"/>
              </a:lnSpc>
            </a:pPr>
            <a:r>
              <a:rPr lang="ja-JP" altLang="en-US" sz="1400" kern="100" dirty="0">
                <a:effectLst/>
                <a:latin typeface="+mn-ea"/>
                <a:ea typeface="+mn-ea"/>
                <a:cs typeface="Times New Roman" panose="02020603050405020304" pitchFamily="18" charset="0"/>
              </a:rPr>
              <a:t>　これまで</a:t>
            </a:r>
            <a:r>
              <a:rPr lang="ja-JP" altLang="ja-JP" sz="1400" kern="100" dirty="0">
                <a:effectLst/>
                <a:latin typeface="+mn-ea"/>
                <a:ea typeface="+mn-ea"/>
                <a:cs typeface="Times New Roman" panose="02020603050405020304" pitchFamily="18" charset="0"/>
              </a:rPr>
              <a:t>建設局</a:t>
            </a:r>
            <a:r>
              <a:rPr lang="ja-JP" altLang="en-US" sz="1400" kern="100" dirty="0">
                <a:effectLst/>
                <a:latin typeface="+mn-ea"/>
                <a:ea typeface="+mn-ea"/>
                <a:cs typeface="Times New Roman" panose="02020603050405020304" pitchFamily="18" charset="0"/>
              </a:rPr>
              <a:t>では、</a:t>
            </a:r>
            <a:r>
              <a:rPr lang="ja-JP" altLang="ja-JP" sz="1400" kern="100" dirty="0">
                <a:effectLst/>
                <a:latin typeface="+mn-ea"/>
                <a:ea typeface="+mn-ea"/>
                <a:cs typeface="Times New Roman" panose="02020603050405020304" pitchFamily="18" charset="0"/>
              </a:rPr>
              <a:t>道路、橋梁、河川、下水道</a:t>
            </a:r>
            <a:r>
              <a:rPr lang="ja-JP" altLang="en-US" sz="1400" kern="100" dirty="0">
                <a:effectLst/>
                <a:latin typeface="+mn-ea"/>
                <a:ea typeface="+mn-ea"/>
                <a:cs typeface="Times New Roman" panose="02020603050405020304" pitchFamily="18" charset="0"/>
              </a:rPr>
              <a:t>、</a:t>
            </a:r>
            <a:r>
              <a:rPr lang="ja-JP" altLang="ja-JP" sz="1400" kern="100" dirty="0">
                <a:effectLst/>
                <a:latin typeface="+mn-ea"/>
                <a:ea typeface="+mn-ea"/>
                <a:cs typeface="Times New Roman" panose="02020603050405020304" pitchFamily="18" charset="0"/>
              </a:rPr>
              <a:t>公園など、持続可能な都市を支える重要な都市インフラを所管</a:t>
            </a:r>
            <a:r>
              <a:rPr lang="ja-JP" altLang="en-US" sz="1400" kern="100" dirty="0">
                <a:effectLst/>
                <a:latin typeface="+mn-ea"/>
                <a:ea typeface="+mn-ea"/>
                <a:cs typeface="Times New Roman" panose="02020603050405020304" pitchFamily="18" charset="0"/>
              </a:rPr>
              <a:t>する局として、「業務効率化・</a:t>
            </a:r>
            <a:r>
              <a:rPr lang="ja-JP" altLang="ja-JP" sz="1400" kern="100" dirty="0">
                <a:effectLst/>
                <a:latin typeface="+mn-ea"/>
                <a:ea typeface="+mn-ea"/>
                <a:cs typeface="Times New Roman" panose="02020603050405020304" pitchFamily="18" charset="0"/>
              </a:rPr>
              <a:t>生産性の向上」及び「デジタル</a:t>
            </a:r>
            <a:r>
              <a:rPr lang="ja-JP" altLang="en-US" sz="1400" kern="100" dirty="0">
                <a:effectLst/>
                <a:latin typeface="+mn-ea"/>
                <a:ea typeface="+mn-ea"/>
                <a:cs typeface="Times New Roman" panose="02020603050405020304" pitchFamily="18" charset="0"/>
              </a:rPr>
              <a:t>データ</a:t>
            </a:r>
            <a:r>
              <a:rPr lang="ja-JP" altLang="ja-JP" sz="1400" kern="100" dirty="0">
                <a:effectLst/>
                <a:latin typeface="+mn-ea"/>
                <a:ea typeface="+mn-ea"/>
                <a:cs typeface="Times New Roman" panose="02020603050405020304" pitchFamily="18" charset="0"/>
              </a:rPr>
              <a:t>を活用したまちづくり」という観点から、</a:t>
            </a:r>
            <a:r>
              <a:rPr lang="en-US" altLang="ja-JP" sz="1400" kern="100" dirty="0">
                <a:latin typeface="+mn-ea"/>
                <a:ea typeface="+mn-ea"/>
                <a:cs typeface="Times New Roman" panose="02020603050405020304" pitchFamily="18" charset="0"/>
              </a:rPr>
              <a:t>ICT</a:t>
            </a:r>
            <a:r>
              <a:rPr lang="ja-JP" altLang="ja-JP" sz="1400" kern="100" dirty="0">
                <a:latin typeface="+mn-ea"/>
                <a:ea typeface="+mn-ea"/>
                <a:cs typeface="Times New Roman" panose="02020603050405020304" pitchFamily="18" charset="0"/>
              </a:rPr>
              <a:t>等</a:t>
            </a:r>
            <a:r>
              <a:rPr lang="ja-JP" altLang="en-US" sz="1400" kern="100" dirty="0">
                <a:latin typeface="+mn-ea"/>
                <a:ea typeface="+mn-ea"/>
                <a:cs typeface="Times New Roman" panose="02020603050405020304" pitchFamily="18" charset="0"/>
              </a:rPr>
              <a:t>の</a:t>
            </a:r>
            <a:r>
              <a:rPr lang="ja-JP" altLang="ja-JP" sz="1400" kern="100" dirty="0">
                <a:latin typeface="+mn-ea"/>
                <a:ea typeface="+mn-ea"/>
                <a:cs typeface="Times New Roman" panose="02020603050405020304" pitchFamily="18" charset="0"/>
              </a:rPr>
              <a:t>先端技術を活用した</a:t>
            </a:r>
            <a:r>
              <a:rPr lang="en-US" altLang="ja-JP" sz="1400" kern="100" dirty="0">
                <a:latin typeface="+mn-ea"/>
                <a:ea typeface="+mn-ea"/>
                <a:cs typeface="Times New Roman" panose="02020603050405020304" pitchFamily="18" charset="0"/>
              </a:rPr>
              <a:t>DX</a:t>
            </a:r>
            <a:r>
              <a:rPr lang="ja-JP" altLang="ja-JP" sz="1400" kern="100" dirty="0">
                <a:latin typeface="+mn-ea"/>
                <a:ea typeface="+mn-ea"/>
                <a:cs typeface="Times New Roman" panose="02020603050405020304" pitchFamily="18" charset="0"/>
              </a:rPr>
              <a:t>の取組を推進</a:t>
            </a:r>
            <a:r>
              <a:rPr lang="ja-JP" altLang="en-US" sz="1400" kern="100" dirty="0">
                <a:latin typeface="+mn-ea"/>
                <a:ea typeface="+mn-ea"/>
                <a:cs typeface="Times New Roman" panose="02020603050405020304" pitchFamily="18" charset="0"/>
              </a:rPr>
              <a:t>してきました。</a:t>
            </a:r>
            <a:endParaRPr lang="en-US" altLang="ja-JP" sz="1400" kern="100" dirty="0">
              <a:latin typeface="+mn-ea"/>
              <a:ea typeface="+mn-ea"/>
              <a:cs typeface="Times New Roman" panose="02020603050405020304" pitchFamily="18" charset="0"/>
            </a:endParaRPr>
          </a:p>
          <a:p>
            <a:pPr algn="just">
              <a:lnSpc>
                <a:spcPct val="100000"/>
              </a:lnSpc>
            </a:pPr>
            <a:endParaRPr lang="en-US" altLang="ja-JP" sz="1400" kern="100" dirty="0">
              <a:latin typeface="+mn-ea"/>
              <a:ea typeface="+mn-ea"/>
              <a:cs typeface="Times New Roman" panose="02020603050405020304" pitchFamily="18" charset="0"/>
            </a:endParaRPr>
          </a:p>
          <a:p>
            <a:pPr algn="just">
              <a:lnSpc>
                <a:spcPct val="100000"/>
              </a:lnSpc>
            </a:pPr>
            <a:r>
              <a:rPr lang="ja-JP" altLang="en-US" sz="1400" kern="100" dirty="0">
                <a:latin typeface="+mn-ea"/>
                <a:ea typeface="+mn-ea"/>
                <a:cs typeface="Times New Roman" panose="02020603050405020304" pitchFamily="18" charset="0"/>
              </a:rPr>
              <a:t>　このたび、今後も継続して建設局における</a:t>
            </a:r>
            <a:r>
              <a:rPr lang="en-US" altLang="ja-JP" sz="1400" kern="100" dirty="0">
                <a:latin typeface="+mn-ea"/>
                <a:ea typeface="+mn-ea"/>
                <a:cs typeface="Times New Roman" panose="02020603050405020304" pitchFamily="18" charset="0"/>
              </a:rPr>
              <a:t>DX</a:t>
            </a:r>
            <a:r>
              <a:rPr lang="ja-JP" altLang="en-US" sz="1400" kern="100" dirty="0">
                <a:latin typeface="+mn-ea"/>
                <a:ea typeface="+mn-ea"/>
                <a:cs typeface="Times New Roman" panose="02020603050405020304" pitchFamily="18" charset="0"/>
              </a:rPr>
              <a:t>の取組を体系立てて推進していくため、</a:t>
            </a:r>
            <a:r>
              <a:rPr lang="en-US" altLang="ja-JP" sz="1400" kern="100" dirty="0">
                <a:latin typeface="+mn-ea"/>
                <a:ea typeface="+mn-ea"/>
                <a:cs typeface="Times New Roman" panose="02020603050405020304" pitchFamily="18" charset="0"/>
              </a:rPr>
              <a:t>2040</a:t>
            </a:r>
            <a:r>
              <a:rPr lang="ja-JP" altLang="en-US" sz="1400" kern="100" dirty="0">
                <a:latin typeface="+mn-ea"/>
                <a:ea typeface="+mn-ea"/>
                <a:cs typeface="Times New Roman" panose="02020603050405020304" pitchFamily="18" charset="0"/>
              </a:rPr>
              <a:t>年頃までに実現したい未来の姿を見据え、</a:t>
            </a:r>
            <a:r>
              <a:rPr lang="en-US" altLang="ja-JP" sz="1400" kern="100" dirty="0">
                <a:latin typeface="+mn-ea"/>
                <a:ea typeface="+mn-ea"/>
                <a:cs typeface="Times New Roman" panose="02020603050405020304" pitchFamily="18" charset="0"/>
              </a:rPr>
              <a:t>DX</a:t>
            </a:r>
            <a:r>
              <a:rPr lang="ja-JP" altLang="en-US" sz="1400" kern="100" dirty="0">
                <a:latin typeface="+mn-ea"/>
                <a:ea typeface="+mn-ea"/>
                <a:cs typeface="Times New Roman" panose="02020603050405020304" pitchFamily="18" charset="0"/>
              </a:rPr>
              <a:t>の取組の方針となる「建設局</a:t>
            </a:r>
            <a:r>
              <a:rPr lang="en-US" altLang="ja-JP" sz="1400" kern="100" dirty="0">
                <a:latin typeface="+mn-ea"/>
                <a:ea typeface="+mn-ea"/>
                <a:cs typeface="Times New Roman" panose="02020603050405020304" pitchFamily="18" charset="0"/>
              </a:rPr>
              <a:t>DX</a:t>
            </a:r>
            <a:r>
              <a:rPr lang="ja-JP" altLang="en-US" sz="1400" kern="100" dirty="0">
                <a:latin typeface="+mn-ea"/>
                <a:ea typeface="+mn-ea"/>
                <a:cs typeface="Times New Roman" panose="02020603050405020304" pitchFamily="18" charset="0"/>
              </a:rPr>
              <a:t>戦略」を取りまとめました。</a:t>
            </a:r>
            <a:endParaRPr lang="en-US" altLang="ja-JP" sz="1400" kern="100" dirty="0">
              <a:latin typeface="+mn-ea"/>
              <a:ea typeface="+mn-ea"/>
              <a:cs typeface="Times New Roman" panose="02020603050405020304" pitchFamily="18" charset="0"/>
            </a:endParaRPr>
          </a:p>
          <a:p>
            <a:pPr algn="just">
              <a:lnSpc>
                <a:spcPct val="100000"/>
              </a:lnSpc>
            </a:pPr>
            <a:endParaRPr lang="en-US" altLang="ja-JP" sz="1400" strike="sngStrike" kern="100" dirty="0">
              <a:latin typeface="+mn-ea"/>
              <a:ea typeface="+mn-ea"/>
              <a:cs typeface="Times New Roman" panose="02020603050405020304" pitchFamily="18" charset="0"/>
            </a:endParaRPr>
          </a:p>
          <a:p>
            <a:pPr algn="just">
              <a:lnSpc>
                <a:spcPct val="100000"/>
              </a:lnSpc>
            </a:pPr>
            <a:r>
              <a:rPr lang="ja-JP" altLang="en-US" sz="1400" kern="100" dirty="0">
                <a:latin typeface="+mn-ea"/>
                <a:ea typeface="+mn-ea"/>
                <a:cs typeface="Times New Roman" panose="02020603050405020304" pitchFamily="18" charset="0"/>
              </a:rPr>
              <a:t>　都市基盤施設を所管する局として、将来にわたって安全で安心なまちを維持し、働き方改革を同時に実現するために、</a:t>
            </a:r>
            <a:r>
              <a:rPr lang="en-US" altLang="ja-JP" sz="1400" kern="100" dirty="0">
                <a:latin typeface="+mn-ea"/>
                <a:ea typeface="+mn-ea"/>
                <a:cs typeface="Times New Roman" panose="02020603050405020304" pitchFamily="18" charset="0"/>
              </a:rPr>
              <a:t>DX</a:t>
            </a:r>
            <a:r>
              <a:rPr lang="ja-JP" altLang="en-US" sz="1400" kern="100" dirty="0">
                <a:latin typeface="+mn-ea"/>
                <a:ea typeface="+mn-ea"/>
                <a:cs typeface="Times New Roman" panose="02020603050405020304" pitchFamily="18" charset="0"/>
              </a:rPr>
              <a:t>は「目的を達成するための手段であり、</a:t>
            </a:r>
            <a:r>
              <a:rPr lang="en-US" altLang="ja-JP" sz="1400" kern="100" dirty="0">
                <a:latin typeface="+mn-ea"/>
                <a:ea typeface="+mn-ea"/>
                <a:cs typeface="Times New Roman" panose="02020603050405020304" pitchFamily="18" charset="0"/>
              </a:rPr>
              <a:t>DX</a:t>
            </a:r>
            <a:r>
              <a:rPr lang="ja-JP" altLang="en-US" sz="1400" kern="100" dirty="0">
                <a:latin typeface="+mn-ea"/>
                <a:ea typeface="+mn-ea"/>
                <a:cs typeface="Times New Roman" panose="02020603050405020304" pitchFamily="18" charset="0"/>
              </a:rPr>
              <a:t>自体を目的とするものではない」という考えを念頭におき、職員一人ひとりが自分事と認識して、業務の効率化・高質化をめざし</a:t>
            </a:r>
            <a:r>
              <a:rPr lang="en-US" altLang="ja-JP" sz="1400" kern="100" dirty="0">
                <a:latin typeface="+mn-ea"/>
                <a:ea typeface="+mn-ea"/>
                <a:cs typeface="Times New Roman" panose="02020603050405020304" pitchFamily="18" charset="0"/>
              </a:rPr>
              <a:t>DX</a:t>
            </a:r>
            <a:r>
              <a:rPr lang="ja-JP" altLang="en-US" sz="1400" kern="100" dirty="0">
                <a:latin typeface="+mn-ea"/>
                <a:ea typeface="+mn-ea"/>
                <a:cs typeface="Times New Roman" panose="02020603050405020304" pitchFamily="18" charset="0"/>
              </a:rPr>
              <a:t>に取り組んでまいります。</a:t>
            </a:r>
          </a:p>
        </p:txBody>
      </p:sp>
      <p:sp>
        <p:nvSpPr>
          <p:cNvPr id="6" name="タイトル 4">
            <a:extLst>
              <a:ext uri="{FF2B5EF4-FFF2-40B4-BE49-F238E27FC236}">
                <a16:creationId xmlns:a16="http://schemas.microsoft.com/office/drawing/2014/main" id="{09DEEDD1-22EE-E7BB-2B1D-959147387FA7}"/>
              </a:ext>
            </a:extLst>
          </p:cNvPr>
          <p:cNvSpPr txBox="1">
            <a:spLocks/>
          </p:cNvSpPr>
          <p:nvPr/>
        </p:nvSpPr>
        <p:spPr>
          <a:xfrm>
            <a:off x="6213539" y="5533186"/>
            <a:ext cx="3021901" cy="646331"/>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00000"/>
              </a:lnSpc>
            </a:pPr>
            <a:r>
              <a:rPr lang="ja-JP" altLang="en-US" sz="1800" dirty="0">
                <a:latin typeface="+mn-ea"/>
                <a:ea typeface="+mn-ea"/>
              </a:rPr>
              <a:t>令和７年２月</a:t>
            </a:r>
            <a:endParaRPr lang="en-US" altLang="ja-JP" sz="1800" dirty="0">
              <a:latin typeface="+mn-ea"/>
              <a:ea typeface="+mn-ea"/>
            </a:endParaRPr>
          </a:p>
          <a:p>
            <a:pPr>
              <a:lnSpc>
                <a:spcPct val="100000"/>
              </a:lnSpc>
            </a:pPr>
            <a:r>
              <a:rPr lang="ja-JP" altLang="en-US" sz="1800" dirty="0">
                <a:latin typeface="+mn-ea"/>
                <a:ea typeface="+mn-ea"/>
              </a:rPr>
              <a:t>大阪市建設局長　寺川　孝</a:t>
            </a:r>
            <a:endParaRPr lang="en-US" altLang="ja-JP" sz="1800" dirty="0">
              <a:latin typeface="+mn-ea"/>
              <a:ea typeface="+mn-ea"/>
            </a:endParaRPr>
          </a:p>
        </p:txBody>
      </p:sp>
      <p:sp>
        <p:nvSpPr>
          <p:cNvPr id="2" name="スライド番号プレースホルダー 1">
            <a:extLst>
              <a:ext uri="{FF2B5EF4-FFF2-40B4-BE49-F238E27FC236}">
                <a16:creationId xmlns:a16="http://schemas.microsoft.com/office/drawing/2014/main" id="{4DF12A0A-EA21-A153-CF5E-098F8E7F66A6}"/>
              </a:ext>
            </a:extLst>
          </p:cNvPr>
          <p:cNvSpPr>
            <a:spLocks noGrp="1"/>
          </p:cNvSpPr>
          <p:nvPr>
            <p:ph type="sldNum" sz="quarter" idx="12"/>
          </p:nvPr>
        </p:nvSpPr>
        <p:spPr/>
        <p:txBody>
          <a:bodyPr/>
          <a:lstStyle/>
          <a:p>
            <a:fld id="{09B64227-8D03-4A57-BE44-E7B966BE9E3A}" type="slidenum">
              <a:rPr kumimoji="1" lang="ja-JP" altLang="en-US" smtClean="0"/>
              <a:t>3</a:t>
            </a:fld>
            <a:endParaRPr kumimoji="1" lang="ja-JP" altLang="en-US"/>
          </a:p>
        </p:txBody>
      </p:sp>
    </p:spTree>
    <p:extLst>
      <p:ext uri="{BB962C8B-B14F-4D97-AF65-F5344CB8AC3E}">
        <p14:creationId xmlns:p14="http://schemas.microsoft.com/office/powerpoint/2010/main" val="32504312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2EF4F4D9-B405-E8D1-44AA-E2EED1BC0D63}"/>
              </a:ext>
            </a:extLst>
          </p:cNvPr>
          <p:cNvSpPr>
            <a:spLocks noGrp="1"/>
          </p:cNvSpPr>
          <p:nvPr>
            <p:ph type="title"/>
          </p:nvPr>
        </p:nvSpPr>
        <p:spPr>
          <a:xfrm>
            <a:off x="268448" y="108000"/>
            <a:ext cx="4921540" cy="400110"/>
          </a:xfrm>
        </p:spPr>
        <p:txBody>
          <a:bodyPr wrap="square">
            <a:spAutoFit/>
          </a:bodyPr>
          <a:lstStyle/>
          <a:p>
            <a:pPr>
              <a:lnSpc>
                <a:spcPct val="100000"/>
              </a:lnSpc>
            </a:pPr>
            <a:r>
              <a:rPr lang="ja-JP" altLang="en-US" sz="2000" b="1" dirty="0">
                <a:latin typeface="Meiryo UI" panose="020B0604030504040204" pitchFamily="50" charset="-128"/>
                <a:ea typeface="Meiryo UI" panose="020B0604030504040204" pitchFamily="50" charset="-128"/>
              </a:rPr>
              <a:t>第１章　建設局における</a:t>
            </a:r>
            <a:r>
              <a:rPr kumimoji="1" lang="ja-JP" altLang="en-US" sz="2000" b="1" dirty="0">
                <a:latin typeface="Meiryo UI" panose="020B0604030504040204" pitchFamily="50" charset="-128"/>
                <a:ea typeface="Meiryo UI" panose="020B0604030504040204" pitchFamily="50" charset="-128"/>
              </a:rPr>
              <a:t>課題と</a:t>
            </a:r>
            <a:r>
              <a:rPr kumimoji="1" lang="en-US" altLang="ja-JP" sz="2000" b="1" dirty="0">
                <a:latin typeface="Meiryo UI" panose="020B0604030504040204" pitchFamily="50" charset="-128"/>
                <a:ea typeface="Meiryo UI" panose="020B0604030504040204" pitchFamily="50" charset="-128"/>
              </a:rPr>
              <a:t>DX</a:t>
            </a:r>
            <a:r>
              <a:rPr kumimoji="1" lang="ja-JP" altLang="en-US" sz="2000" b="1" dirty="0">
                <a:latin typeface="Meiryo UI" panose="020B0604030504040204" pitchFamily="50" charset="-128"/>
                <a:ea typeface="Meiryo UI" panose="020B0604030504040204" pitchFamily="50" charset="-128"/>
              </a:rPr>
              <a:t>の必要性</a:t>
            </a:r>
          </a:p>
        </p:txBody>
      </p:sp>
      <p:sp>
        <p:nvSpPr>
          <p:cNvPr id="2" name="スライド番号プレースホルダー 1">
            <a:extLst>
              <a:ext uri="{FF2B5EF4-FFF2-40B4-BE49-F238E27FC236}">
                <a16:creationId xmlns:a16="http://schemas.microsoft.com/office/drawing/2014/main" id="{3555E421-B3EF-8D6F-30BB-7129F0DFF086}"/>
              </a:ext>
            </a:extLst>
          </p:cNvPr>
          <p:cNvSpPr>
            <a:spLocks noGrp="1"/>
          </p:cNvSpPr>
          <p:nvPr>
            <p:ph type="sldNum" sz="quarter" idx="12"/>
          </p:nvPr>
        </p:nvSpPr>
        <p:spPr/>
        <p:txBody>
          <a:bodyPr/>
          <a:lstStyle/>
          <a:p>
            <a:fld id="{09B64227-8D03-4A57-BE44-E7B966BE9E3A}" type="slidenum">
              <a:rPr kumimoji="1" lang="ja-JP" altLang="en-US" smtClean="0"/>
              <a:t>4</a:t>
            </a:fld>
            <a:endParaRPr kumimoji="1" lang="ja-JP" altLang="en-US"/>
          </a:p>
        </p:txBody>
      </p:sp>
      <p:sp>
        <p:nvSpPr>
          <p:cNvPr id="5" name="テキスト ボックス 4">
            <a:extLst>
              <a:ext uri="{FF2B5EF4-FFF2-40B4-BE49-F238E27FC236}">
                <a16:creationId xmlns:a16="http://schemas.microsoft.com/office/drawing/2014/main" id="{0A9D717F-1CA0-2674-5A31-2BE30F4C0F26}"/>
              </a:ext>
            </a:extLst>
          </p:cNvPr>
          <p:cNvSpPr txBox="1"/>
          <p:nvPr/>
        </p:nvSpPr>
        <p:spPr>
          <a:xfrm>
            <a:off x="576000" y="1152000"/>
            <a:ext cx="8640000" cy="2893100"/>
          </a:xfrm>
          <a:prstGeom prst="rect">
            <a:avLst/>
          </a:prstGeom>
          <a:noFill/>
        </p:spPr>
        <p:txBody>
          <a:bodyPr wrap="square">
            <a:spAutoFit/>
          </a:bodyPr>
          <a:lstStyle/>
          <a:p>
            <a:r>
              <a:rPr lang="ja-JP" altLang="en-US" sz="1400" b="0" i="0" dirty="0">
                <a:effectLst/>
                <a:latin typeface="+mn-ea"/>
              </a:rPr>
              <a:t>　</a:t>
            </a:r>
            <a:r>
              <a:rPr lang="en-US" altLang="ja-JP" sz="1400" b="0" i="0" dirty="0">
                <a:effectLst/>
                <a:latin typeface="+mn-ea"/>
              </a:rPr>
              <a:t>2040</a:t>
            </a:r>
            <a:r>
              <a:rPr lang="ja-JP" altLang="en-US" sz="1400" b="0" i="0" dirty="0">
                <a:effectLst/>
                <a:latin typeface="+mn-ea"/>
              </a:rPr>
              <a:t>年問題と言われるように、我が国では近い将来、生産年齢人口の減少に伴う労働力の絶対量の不足が想定されて</a:t>
            </a:r>
            <a:r>
              <a:rPr lang="ja-JP" altLang="en-US" sz="1400" dirty="0">
                <a:latin typeface="+mn-ea"/>
              </a:rPr>
              <a:t>おり、大阪市においても、全国の都市と同様に人口減少や少子高齢化がさらに進展し、これ</a:t>
            </a:r>
            <a:r>
              <a:rPr lang="ja-JP" altLang="en-US" sz="1400" b="0" i="0" dirty="0">
                <a:effectLst/>
                <a:latin typeface="+mn-ea"/>
              </a:rPr>
              <a:t>までの行政運営のスタイルでは対応できない時代が到来しつつある。</a:t>
            </a:r>
          </a:p>
          <a:p>
            <a:endParaRPr lang="en-US" altLang="ja-JP" sz="1400" b="0" i="0" dirty="0">
              <a:effectLst/>
              <a:latin typeface="+mn-ea"/>
            </a:endParaRPr>
          </a:p>
          <a:p>
            <a:r>
              <a:rPr lang="ja-JP" altLang="en-US" sz="1400" b="0" i="0" dirty="0">
                <a:effectLst/>
                <a:latin typeface="+mn-ea"/>
              </a:rPr>
              <a:t>　また、激甚化・頻発化する自然災害や急速に進むインフラの老朽化などの諸課題を抱え、都市インフラを所管する建設局は新たな転換期を迎えている。</a:t>
            </a:r>
            <a:endParaRPr lang="en-US" altLang="ja-JP" sz="1400" b="0" i="0" dirty="0">
              <a:effectLst/>
              <a:latin typeface="+mn-ea"/>
            </a:endParaRPr>
          </a:p>
          <a:p>
            <a:pPr algn="l"/>
            <a:endParaRPr lang="en-US" altLang="ja-JP" sz="1400" b="0" i="0" dirty="0">
              <a:effectLst/>
              <a:latin typeface="+mn-ea"/>
            </a:endParaRPr>
          </a:p>
          <a:p>
            <a:pPr algn="l"/>
            <a:r>
              <a:rPr lang="ja-JP" altLang="en-US" sz="1400" dirty="0">
                <a:latin typeface="+mn-ea"/>
              </a:rPr>
              <a:t>　</a:t>
            </a:r>
            <a:r>
              <a:rPr lang="ja-JP" altLang="en-US" sz="1400" b="0" i="0" dirty="0">
                <a:effectLst/>
                <a:latin typeface="+mn-ea"/>
              </a:rPr>
              <a:t>一方で、デジタル技術が急速に進展し、あらゆる分野で</a:t>
            </a:r>
            <a:r>
              <a:rPr lang="en-US" altLang="ja-JP" sz="1400" b="0" i="0" dirty="0">
                <a:effectLst/>
                <a:latin typeface="+mn-ea"/>
              </a:rPr>
              <a:t>IoT</a:t>
            </a:r>
            <a:r>
              <a:rPr lang="ja-JP" altLang="en-US" sz="1400" b="0" i="0" dirty="0">
                <a:effectLst/>
                <a:latin typeface="+mn-ea"/>
              </a:rPr>
              <a:t>、ビッグデータ、</a:t>
            </a:r>
            <a:r>
              <a:rPr lang="en-US" altLang="ja-JP" sz="1400" b="0" i="0" dirty="0">
                <a:effectLst/>
                <a:latin typeface="+mn-ea"/>
              </a:rPr>
              <a:t>AI</a:t>
            </a:r>
            <a:r>
              <a:rPr lang="ja-JP" altLang="en-US" sz="1400" b="0" i="0" dirty="0">
                <a:effectLst/>
                <a:latin typeface="+mn-ea"/>
              </a:rPr>
              <a:t>、ドローン、</a:t>
            </a:r>
            <a:r>
              <a:rPr lang="en-US" altLang="ja-JP" sz="1400" b="0" i="0" dirty="0">
                <a:effectLst/>
                <a:latin typeface="+mn-ea"/>
              </a:rPr>
              <a:t>VR</a:t>
            </a:r>
            <a:r>
              <a:rPr lang="ja-JP" altLang="en-US" sz="1400" b="0" i="0" dirty="0">
                <a:effectLst/>
                <a:latin typeface="+mn-ea"/>
              </a:rPr>
              <a:t>といった新たなデジタル技術を活用して社会課題を解決しようとする取組が進められている。</a:t>
            </a:r>
            <a:endParaRPr lang="en-US" altLang="ja-JP" sz="1400" b="0" i="0" dirty="0">
              <a:effectLst/>
              <a:latin typeface="+mn-ea"/>
            </a:endParaRPr>
          </a:p>
          <a:p>
            <a:endParaRPr lang="en-US" altLang="ja-JP" sz="1400" dirty="0">
              <a:latin typeface="+mn-ea"/>
            </a:endParaRPr>
          </a:p>
          <a:p>
            <a:r>
              <a:rPr lang="ja-JP" altLang="en-US" sz="1400" dirty="0">
                <a:latin typeface="+mn-ea"/>
              </a:rPr>
              <a:t>　</a:t>
            </a:r>
            <a:r>
              <a:rPr lang="ja-JP" altLang="en-US" sz="1400" b="0" i="0" dirty="0">
                <a:effectLst/>
                <a:latin typeface="+mn-ea"/>
              </a:rPr>
              <a:t>この</a:t>
            </a:r>
            <a:r>
              <a:rPr lang="ja-JP" altLang="en-US" sz="1400" dirty="0">
                <a:latin typeface="+mn-ea"/>
              </a:rPr>
              <a:t>ため、膨大なインフラ施設を所管する建設局は、都市インフラを通じた市民へのサービス提供を維持・向上させるために、</a:t>
            </a:r>
            <a:r>
              <a:rPr lang="en-US" altLang="ja-JP" sz="1400" dirty="0">
                <a:latin typeface="+mn-ea"/>
              </a:rPr>
              <a:t>DX</a:t>
            </a:r>
            <a:r>
              <a:rPr lang="ja-JP" altLang="en-US" sz="1400" dirty="0">
                <a:latin typeface="+mn-ea"/>
              </a:rPr>
              <a:t>の取組を積極的に進め、仕事のやり方や働き方、不相応な制度や慣習を大胆に見直し、社会状況の変化や技術革新に柔軟に対応していく必要がある。</a:t>
            </a:r>
            <a:endParaRPr lang="en-US" altLang="ja-JP" sz="1400" b="0" i="0" dirty="0">
              <a:effectLst/>
              <a:latin typeface="+mn-ea"/>
            </a:endParaRPr>
          </a:p>
        </p:txBody>
      </p:sp>
    </p:spTree>
    <p:extLst>
      <p:ext uri="{BB962C8B-B14F-4D97-AF65-F5344CB8AC3E}">
        <p14:creationId xmlns:p14="http://schemas.microsoft.com/office/powerpoint/2010/main" val="23519352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22BF28EA-1201-6686-F591-911C7BAF6501}"/>
              </a:ext>
            </a:extLst>
          </p:cNvPr>
          <p:cNvPicPr>
            <a:picLocks noChangeAspect="1"/>
          </p:cNvPicPr>
          <p:nvPr/>
        </p:nvPicPr>
        <p:blipFill>
          <a:blip r:embed="rId2"/>
          <a:stretch>
            <a:fillRect/>
          </a:stretch>
        </p:blipFill>
        <p:spPr>
          <a:xfrm>
            <a:off x="597432" y="1292998"/>
            <a:ext cx="3811987" cy="1934667"/>
          </a:xfrm>
          <a:prstGeom prst="rect">
            <a:avLst/>
          </a:prstGeom>
        </p:spPr>
      </p:pic>
      <p:sp>
        <p:nvSpPr>
          <p:cNvPr id="21" name="テキスト ボックス 20">
            <a:extLst>
              <a:ext uri="{FF2B5EF4-FFF2-40B4-BE49-F238E27FC236}">
                <a16:creationId xmlns:a16="http://schemas.microsoft.com/office/drawing/2014/main" id="{0AD15D0A-1F07-AF8B-3C72-5856C7987A03}"/>
              </a:ext>
            </a:extLst>
          </p:cNvPr>
          <p:cNvSpPr txBox="1"/>
          <p:nvPr/>
        </p:nvSpPr>
        <p:spPr>
          <a:xfrm>
            <a:off x="268448" y="108000"/>
            <a:ext cx="6139760" cy="400110"/>
          </a:xfrm>
          <a:prstGeom prst="rect">
            <a:avLst/>
          </a:prstGeom>
          <a:noFill/>
        </p:spPr>
        <p:txBody>
          <a:bodyPr wrap="square">
            <a:spAutoFit/>
          </a:bodyPr>
          <a:lstStyle/>
          <a:p>
            <a:r>
              <a:rPr kumimoji="1" lang="ja-JP" altLang="en-US" sz="2000" b="1" dirty="0">
                <a:latin typeface="Meiryo UI" panose="020B0604030504040204" pitchFamily="50" charset="-128"/>
                <a:ea typeface="Meiryo UI" panose="020B0604030504040204" pitchFamily="50" charset="-128"/>
              </a:rPr>
              <a:t>第２章　大阪市</a:t>
            </a:r>
            <a:r>
              <a:rPr kumimoji="1" lang="en-US" altLang="ja-JP" sz="2000" b="1" dirty="0">
                <a:latin typeface="Meiryo UI" panose="020B0604030504040204" pitchFamily="50" charset="-128"/>
                <a:ea typeface="Meiryo UI" panose="020B0604030504040204" pitchFamily="50" charset="-128"/>
              </a:rPr>
              <a:t>DX</a:t>
            </a:r>
            <a:r>
              <a:rPr kumimoji="1" lang="ja-JP" altLang="en-US" sz="2000" b="1" dirty="0">
                <a:latin typeface="Meiryo UI" panose="020B0604030504040204" pitchFamily="50" charset="-128"/>
                <a:ea typeface="Meiryo UI" panose="020B0604030504040204" pitchFamily="50" charset="-128"/>
              </a:rPr>
              <a:t>戦略の体系と建設局</a:t>
            </a:r>
            <a:r>
              <a:rPr kumimoji="1" lang="en-US" altLang="ja-JP" sz="2000" b="1" dirty="0">
                <a:latin typeface="Meiryo UI" panose="020B0604030504040204" pitchFamily="50" charset="-128"/>
                <a:ea typeface="Meiryo UI" panose="020B0604030504040204" pitchFamily="50" charset="-128"/>
              </a:rPr>
              <a:t>DX</a:t>
            </a:r>
            <a:r>
              <a:rPr kumimoji="1" lang="ja-JP" altLang="en-US" sz="2000" b="1" dirty="0">
                <a:latin typeface="Meiryo UI" panose="020B0604030504040204" pitchFamily="50" charset="-128"/>
                <a:ea typeface="Meiryo UI" panose="020B0604030504040204" pitchFamily="50" charset="-128"/>
              </a:rPr>
              <a:t>戦略</a:t>
            </a:r>
            <a:endParaRPr kumimoji="1" lang="en-US" altLang="ja-JP" sz="2000" b="1" dirty="0">
              <a:latin typeface="Meiryo UI" panose="020B0604030504040204" pitchFamily="50" charset="-128"/>
              <a:ea typeface="Meiryo UI" panose="020B0604030504040204" pitchFamily="50" charset="-128"/>
            </a:endParaRPr>
          </a:p>
        </p:txBody>
      </p:sp>
      <p:sp>
        <p:nvSpPr>
          <p:cNvPr id="23" name="テキスト ボックス 22">
            <a:extLst>
              <a:ext uri="{FF2B5EF4-FFF2-40B4-BE49-F238E27FC236}">
                <a16:creationId xmlns:a16="http://schemas.microsoft.com/office/drawing/2014/main" id="{3B0E67AF-2598-9190-5388-CE72F398EBD7}"/>
              </a:ext>
            </a:extLst>
          </p:cNvPr>
          <p:cNvSpPr txBox="1"/>
          <p:nvPr/>
        </p:nvSpPr>
        <p:spPr>
          <a:xfrm>
            <a:off x="4699000" y="950662"/>
            <a:ext cx="4952812" cy="3046988"/>
          </a:xfrm>
          <a:prstGeom prst="rect">
            <a:avLst/>
          </a:prstGeom>
          <a:noFill/>
        </p:spPr>
        <p:txBody>
          <a:bodyPr wrap="square">
            <a:spAutoFit/>
          </a:bodyPr>
          <a:lstStyle/>
          <a:p>
            <a:pPr>
              <a:spcBef>
                <a:spcPts val="600"/>
              </a:spcBef>
            </a:pPr>
            <a:r>
              <a:rPr lang="ja-JP" altLang="en-US" sz="1400" dirty="0">
                <a:latin typeface="+mn-ea"/>
              </a:rPr>
              <a:t>　大阪市</a:t>
            </a:r>
            <a:r>
              <a:rPr lang="en-US" altLang="ja-JP" sz="1400" dirty="0">
                <a:latin typeface="+mn-ea"/>
              </a:rPr>
              <a:t>DX</a:t>
            </a:r>
            <a:r>
              <a:rPr lang="ja-JP" altLang="en-US" sz="1400" dirty="0">
                <a:latin typeface="+mn-ea"/>
              </a:rPr>
              <a:t>戦略では、市民</a:t>
            </a:r>
            <a:r>
              <a:rPr lang="en-US" altLang="ja-JP" sz="1400" dirty="0">
                <a:latin typeface="+mn-ea"/>
              </a:rPr>
              <a:t>QoL</a:t>
            </a:r>
            <a:r>
              <a:rPr lang="ja-JP" altLang="en-US" sz="1400" dirty="0">
                <a:latin typeface="+mn-ea"/>
              </a:rPr>
              <a:t>（生活の質）の向上と都市力の向上を目標に掲げ、</a:t>
            </a:r>
            <a:r>
              <a:rPr lang="en-US" altLang="ja-JP" sz="1400" dirty="0">
                <a:latin typeface="+mn-ea"/>
              </a:rPr>
              <a:t>DX</a:t>
            </a:r>
            <a:r>
              <a:rPr lang="ja-JP" altLang="en-US" sz="1400" dirty="0">
                <a:latin typeface="+mn-ea"/>
              </a:rPr>
              <a:t>を推進していく３つの視点</a:t>
            </a:r>
            <a:r>
              <a:rPr lang="en-US" altLang="ja-JP" sz="1400" dirty="0">
                <a:latin typeface="+mn-ea"/>
              </a:rPr>
              <a:t>(VISION)</a:t>
            </a:r>
            <a:r>
              <a:rPr lang="ja-JP" altLang="en-US" sz="1400" dirty="0">
                <a:latin typeface="+mn-ea"/>
              </a:rPr>
              <a:t>が示され、</a:t>
            </a:r>
            <a:r>
              <a:rPr lang="en-US" altLang="ja-JP" sz="1400" dirty="0">
                <a:latin typeface="+mn-ea"/>
              </a:rPr>
              <a:t>2040 </a:t>
            </a:r>
            <a:r>
              <a:rPr lang="ja-JP" altLang="en-US" sz="1400" dirty="0">
                <a:latin typeface="+mn-ea"/>
              </a:rPr>
              <a:t>年頃に向けて</a:t>
            </a:r>
            <a:r>
              <a:rPr lang="en-US" altLang="ja-JP" sz="1400" dirty="0">
                <a:latin typeface="+mn-ea"/>
              </a:rPr>
              <a:t>DX</a:t>
            </a:r>
            <a:r>
              <a:rPr lang="ja-JP" altLang="en-US" sz="1400" dirty="0">
                <a:latin typeface="+mn-ea"/>
              </a:rPr>
              <a:t>で実現したい「未来の大阪市」とともに、「未来の大阪市」の実現に向けた</a:t>
            </a:r>
            <a:r>
              <a:rPr lang="en-US" altLang="ja-JP" sz="1400" dirty="0">
                <a:latin typeface="+mn-ea"/>
              </a:rPr>
              <a:t>2030</a:t>
            </a:r>
            <a:r>
              <a:rPr lang="ja-JP" altLang="en-US" sz="1400" dirty="0">
                <a:latin typeface="+mn-ea"/>
              </a:rPr>
              <a:t>年までの施策方針が示されている。</a:t>
            </a:r>
            <a:endParaRPr lang="en-US" altLang="ja-JP" sz="1400" dirty="0">
              <a:latin typeface="+mn-ea"/>
            </a:endParaRPr>
          </a:p>
          <a:p>
            <a:pPr>
              <a:spcBef>
                <a:spcPts val="600"/>
              </a:spcBef>
            </a:pPr>
            <a:r>
              <a:rPr lang="ja-JP" altLang="en-US" sz="1400" b="0" i="0" dirty="0">
                <a:effectLst/>
                <a:latin typeface="+mn-ea"/>
              </a:rPr>
              <a:t>　建設局においても、都市インフラを所管する局として</a:t>
            </a:r>
            <a:r>
              <a:rPr lang="en-US" altLang="ja-JP" sz="1400" b="0" i="0" dirty="0">
                <a:effectLst/>
                <a:latin typeface="+mn-ea"/>
              </a:rPr>
              <a:t>DX</a:t>
            </a:r>
            <a:r>
              <a:rPr lang="ja-JP" altLang="en-US" sz="1400" b="0" i="0" dirty="0">
                <a:effectLst/>
                <a:latin typeface="+mn-ea"/>
              </a:rPr>
              <a:t>の取組を体系立てて段階的に推進していくため、大阪市</a:t>
            </a:r>
            <a:r>
              <a:rPr lang="en-US" altLang="ja-JP" sz="1400" b="0" i="0" dirty="0">
                <a:effectLst/>
                <a:latin typeface="+mn-ea"/>
              </a:rPr>
              <a:t>DX</a:t>
            </a:r>
            <a:r>
              <a:rPr lang="ja-JP" altLang="en-US" sz="1400" b="0" i="0" dirty="0">
                <a:effectLst/>
                <a:latin typeface="+mn-ea"/>
              </a:rPr>
              <a:t>戦略の３つの視点「都市・まち</a:t>
            </a:r>
            <a:r>
              <a:rPr lang="en-US" altLang="ja-JP" sz="1400" b="0" i="0" dirty="0">
                <a:effectLst/>
                <a:latin typeface="+mn-ea"/>
              </a:rPr>
              <a:t>DX</a:t>
            </a:r>
            <a:r>
              <a:rPr lang="ja-JP" altLang="en-US" sz="1400" b="0" i="0" dirty="0">
                <a:effectLst/>
                <a:latin typeface="+mn-ea"/>
              </a:rPr>
              <a:t>」「サービス</a:t>
            </a:r>
            <a:r>
              <a:rPr lang="en-US" altLang="ja-JP" sz="1400" b="0" i="0" dirty="0">
                <a:effectLst/>
                <a:latin typeface="+mn-ea"/>
              </a:rPr>
              <a:t>DX</a:t>
            </a:r>
            <a:r>
              <a:rPr lang="ja-JP" altLang="en-US" sz="1400" b="0" i="0" dirty="0">
                <a:effectLst/>
                <a:latin typeface="+mn-ea"/>
              </a:rPr>
              <a:t>」「行政</a:t>
            </a:r>
            <a:r>
              <a:rPr lang="en-US" altLang="ja-JP" sz="1400" b="0" i="0" dirty="0">
                <a:effectLst/>
                <a:latin typeface="+mn-ea"/>
              </a:rPr>
              <a:t>DX</a:t>
            </a:r>
            <a:r>
              <a:rPr lang="ja-JP" altLang="en-US" sz="1400" b="0" i="0" dirty="0">
                <a:effectLst/>
                <a:latin typeface="+mn-ea"/>
              </a:rPr>
              <a:t>」</a:t>
            </a:r>
            <a:r>
              <a:rPr lang="ja-JP" altLang="en-US" sz="1400" dirty="0">
                <a:latin typeface="+mn-ea"/>
              </a:rPr>
              <a:t>に基づき</a:t>
            </a:r>
            <a:r>
              <a:rPr lang="ja-JP" altLang="en-US" sz="1400" b="0" i="0" dirty="0">
                <a:effectLst/>
                <a:latin typeface="+mn-ea"/>
              </a:rPr>
              <a:t>、</a:t>
            </a:r>
            <a:r>
              <a:rPr lang="ja-JP" altLang="en-US" sz="1400" b="1" i="0" dirty="0">
                <a:effectLst/>
                <a:latin typeface="+mn-ea"/>
              </a:rPr>
              <a:t>「建設局が実現したい未来・めざす姿」</a:t>
            </a:r>
            <a:r>
              <a:rPr lang="ja-JP" altLang="en-US" sz="1400" b="0" i="0" dirty="0">
                <a:effectLst/>
                <a:latin typeface="+mn-ea"/>
              </a:rPr>
              <a:t>と</a:t>
            </a:r>
            <a:r>
              <a:rPr lang="ja-JP" altLang="en-US" sz="1400" b="1" i="0" dirty="0">
                <a:effectLst/>
                <a:latin typeface="+mn-ea"/>
              </a:rPr>
              <a:t>「</a:t>
            </a:r>
            <a:r>
              <a:rPr lang="ja-JP" altLang="en-US" sz="1400" b="1" dirty="0">
                <a:latin typeface="+mn-ea"/>
              </a:rPr>
              <a:t>めざす姿</a:t>
            </a:r>
            <a:r>
              <a:rPr lang="ja-JP" altLang="en-US" sz="1400" b="1" i="0" dirty="0">
                <a:effectLst/>
                <a:latin typeface="+mn-ea"/>
              </a:rPr>
              <a:t>の実現に向けて取り組む施策方針」</a:t>
            </a:r>
            <a:r>
              <a:rPr lang="ja-JP" altLang="en-US" sz="1400" b="0" i="0" dirty="0">
                <a:effectLst/>
                <a:latin typeface="+mn-ea"/>
              </a:rPr>
              <a:t>を具体化した建設局</a:t>
            </a:r>
            <a:r>
              <a:rPr lang="en-US" altLang="ja-JP" sz="1400" b="0" i="0" dirty="0">
                <a:effectLst/>
                <a:latin typeface="+mn-ea"/>
              </a:rPr>
              <a:t>DX</a:t>
            </a:r>
            <a:r>
              <a:rPr lang="ja-JP" altLang="en-US" sz="1400" b="0" i="0" dirty="0">
                <a:effectLst/>
                <a:latin typeface="+mn-ea"/>
              </a:rPr>
              <a:t>戦略を策定する。</a:t>
            </a:r>
            <a:endParaRPr lang="en-US" altLang="ja-JP" sz="1400" b="0" i="0" dirty="0">
              <a:effectLst/>
              <a:latin typeface="+mn-ea"/>
            </a:endParaRPr>
          </a:p>
          <a:p>
            <a:pPr>
              <a:spcBef>
                <a:spcPts val="600"/>
              </a:spcBef>
            </a:pPr>
            <a:r>
              <a:rPr lang="ja-JP" altLang="en-US" sz="1400" dirty="0">
                <a:latin typeface="+mn-ea"/>
              </a:rPr>
              <a:t>　建設局</a:t>
            </a:r>
            <a:r>
              <a:rPr lang="en-US" altLang="ja-JP" sz="1400" dirty="0">
                <a:latin typeface="+mn-ea"/>
              </a:rPr>
              <a:t>DX</a:t>
            </a:r>
            <a:r>
              <a:rPr lang="ja-JP" altLang="en-US" sz="1400" dirty="0">
                <a:latin typeface="+mn-ea"/>
              </a:rPr>
              <a:t>戦略は、デジタル技術の進展や社会の状況を注視しながら、長期的な視点で更新を進めていく。</a:t>
            </a:r>
          </a:p>
        </p:txBody>
      </p:sp>
      <p:sp>
        <p:nvSpPr>
          <p:cNvPr id="16" name="テキスト ボックス 15">
            <a:extLst>
              <a:ext uri="{FF2B5EF4-FFF2-40B4-BE49-F238E27FC236}">
                <a16:creationId xmlns:a16="http://schemas.microsoft.com/office/drawing/2014/main" id="{83E01C1D-CBED-41D5-ABCA-291B167AB204}"/>
              </a:ext>
            </a:extLst>
          </p:cNvPr>
          <p:cNvSpPr txBox="1"/>
          <p:nvPr/>
        </p:nvSpPr>
        <p:spPr>
          <a:xfrm>
            <a:off x="500771" y="3620351"/>
            <a:ext cx="3962445" cy="307777"/>
          </a:xfrm>
          <a:prstGeom prst="rect">
            <a:avLst/>
          </a:prstGeom>
          <a:noFill/>
        </p:spPr>
        <p:txBody>
          <a:bodyPr wrap="square">
            <a:spAutoFit/>
          </a:bodyPr>
          <a:lstStyle/>
          <a:p>
            <a:pPr algn="l"/>
            <a:r>
              <a:rPr lang="ja-JP" altLang="en-US" sz="1400" b="1" i="0" u="none" strike="noStrike" baseline="0" dirty="0">
                <a:solidFill>
                  <a:srgbClr val="B01932"/>
                </a:solidFill>
                <a:latin typeface="YuGothicUI"/>
              </a:rPr>
              <a:t>■大阪市ＤＸ戦略に掲げる未来の実現に向けて</a:t>
            </a:r>
          </a:p>
        </p:txBody>
      </p:sp>
      <p:sp>
        <p:nvSpPr>
          <p:cNvPr id="17" name="テキスト ボックス 16">
            <a:extLst>
              <a:ext uri="{FF2B5EF4-FFF2-40B4-BE49-F238E27FC236}">
                <a16:creationId xmlns:a16="http://schemas.microsoft.com/office/drawing/2014/main" id="{FE54D450-4034-14EB-5CA2-5A7CD59345FF}"/>
              </a:ext>
            </a:extLst>
          </p:cNvPr>
          <p:cNvSpPr txBox="1"/>
          <p:nvPr/>
        </p:nvSpPr>
        <p:spPr>
          <a:xfrm>
            <a:off x="500771" y="950662"/>
            <a:ext cx="3962444" cy="307777"/>
          </a:xfrm>
          <a:prstGeom prst="rect">
            <a:avLst/>
          </a:prstGeom>
          <a:noFill/>
        </p:spPr>
        <p:txBody>
          <a:bodyPr wrap="square">
            <a:spAutoFit/>
          </a:bodyPr>
          <a:lstStyle/>
          <a:p>
            <a:pPr algn="l"/>
            <a:r>
              <a:rPr lang="ja-JP" altLang="en-US" sz="1400" b="1" i="0" u="none" strike="noStrike" baseline="0" dirty="0">
                <a:solidFill>
                  <a:srgbClr val="B01932"/>
                </a:solidFill>
                <a:latin typeface="YuGothicUI"/>
              </a:rPr>
              <a:t>■大阪市ＤＸ戦略</a:t>
            </a:r>
            <a:r>
              <a:rPr lang="ja-JP" altLang="en-US" sz="1400" b="1" dirty="0">
                <a:solidFill>
                  <a:srgbClr val="B01932"/>
                </a:solidFill>
                <a:latin typeface="+mn-ea"/>
              </a:rPr>
              <a:t>（令和５年３月策定）</a:t>
            </a:r>
            <a:r>
              <a:rPr lang="ja-JP" altLang="en-US" sz="1400" b="1" i="0" u="none" strike="noStrike" baseline="0" dirty="0">
                <a:solidFill>
                  <a:srgbClr val="B01932"/>
                </a:solidFill>
                <a:latin typeface="YuGothicUI"/>
              </a:rPr>
              <a:t>の体系</a:t>
            </a:r>
          </a:p>
        </p:txBody>
      </p:sp>
      <p:pic>
        <p:nvPicPr>
          <p:cNvPr id="15" name="図 14">
            <a:extLst>
              <a:ext uri="{FF2B5EF4-FFF2-40B4-BE49-F238E27FC236}">
                <a16:creationId xmlns:a16="http://schemas.microsoft.com/office/drawing/2014/main" id="{A7AFB816-FA1C-0C34-4A03-123E1605B90E}"/>
              </a:ext>
            </a:extLst>
          </p:cNvPr>
          <p:cNvPicPr>
            <a:picLocks noChangeAspect="1"/>
          </p:cNvPicPr>
          <p:nvPr/>
        </p:nvPicPr>
        <p:blipFill>
          <a:blip r:embed="rId3"/>
          <a:stretch>
            <a:fillRect/>
          </a:stretch>
        </p:blipFill>
        <p:spPr>
          <a:xfrm>
            <a:off x="576000" y="4025806"/>
            <a:ext cx="3811987" cy="2197042"/>
          </a:xfrm>
          <a:prstGeom prst="rect">
            <a:avLst/>
          </a:prstGeom>
        </p:spPr>
      </p:pic>
      <p:sp>
        <p:nvSpPr>
          <p:cNvPr id="3" name="スライド番号プレースホルダー 2">
            <a:extLst>
              <a:ext uri="{FF2B5EF4-FFF2-40B4-BE49-F238E27FC236}">
                <a16:creationId xmlns:a16="http://schemas.microsoft.com/office/drawing/2014/main" id="{849589F9-6140-E533-5724-A2EE7B324D23}"/>
              </a:ext>
            </a:extLst>
          </p:cNvPr>
          <p:cNvSpPr>
            <a:spLocks noGrp="1"/>
          </p:cNvSpPr>
          <p:nvPr>
            <p:ph type="sldNum" sz="quarter" idx="12"/>
          </p:nvPr>
        </p:nvSpPr>
        <p:spPr/>
        <p:txBody>
          <a:bodyPr/>
          <a:lstStyle/>
          <a:p>
            <a:fld id="{09B64227-8D03-4A57-BE44-E7B966BE9E3A}" type="slidenum">
              <a:rPr kumimoji="1" lang="ja-JP" altLang="en-US" smtClean="0"/>
              <a:t>5</a:t>
            </a:fld>
            <a:endParaRPr kumimoji="1" lang="ja-JP" altLang="en-US"/>
          </a:p>
        </p:txBody>
      </p:sp>
      <p:sp>
        <p:nvSpPr>
          <p:cNvPr id="4" name="テキスト ボックス 3">
            <a:extLst>
              <a:ext uri="{FF2B5EF4-FFF2-40B4-BE49-F238E27FC236}">
                <a16:creationId xmlns:a16="http://schemas.microsoft.com/office/drawing/2014/main" id="{C46234FD-52D1-4A81-80C5-110C1939EBFE}"/>
              </a:ext>
            </a:extLst>
          </p:cNvPr>
          <p:cNvSpPr txBox="1"/>
          <p:nvPr/>
        </p:nvSpPr>
        <p:spPr>
          <a:xfrm>
            <a:off x="5761470" y="4458254"/>
            <a:ext cx="3306194" cy="307777"/>
          </a:xfrm>
          <a:prstGeom prst="rect">
            <a:avLst/>
          </a:prstGeom>
          <a:solidFill>
            <a:schemeClr val="bg1"/>
          </a:solidFill>
        </p:spPr>
        <p:txBody>
          <a:bodyPr wrap="square">
            <a:spAutoFit/>
          </a:bodyPr>
          <a:lstStyle/>
          <a:p>
            <a:pPr algn="l"/>
            <a:r>
              <a:rPr lang="ja-JP" altLang="en-US" sz="1400" b="1" i="0" u="none" strike="noStrike" baseline="0" dirty="0">
                <a:solidFill>
                  <a:srgbClr val="B01932"/>
                </a:solidFill>
                <a:latin typeface="YuGothicUI"/>
              </a:rPr>
              <a:t>■大阪市ＤＸ戦略の３つの視点</a:t>
            </a:r>
          </a:p>
        </p:txBody>
      </p:sp>
      <p:grpSp>
        <p:nvGrpSpPr>
          <p:cNvPr id="2" name="グループ化 1">
            <a:extLst>
              <a:ext uri="{FF2B5EF4-FFF2-40B4-BE49-F238E27FC236}">
                <a16:creationId xmlns:a16="http://schemas.microsoft.com/office/drawing/2014/main" id="{F6816D0B-2A1F-6EC6-0676-F41EF847AA51}"/>
              </a:ext>
            </a:extLst>
          </p:cNvPr>
          <p:cNvGrpSpPr/>
          <p:nvPr/>
        </p:nvGrpSpPr>
        <p:grpSpPr>
          <a:xfrm>
            <a:off x="6614919" y="4910094"/>
            <a:ext cx="1441916" cy="1353950"/>
            <a:chOff x="5183259" y="344637"/>
            <a:chExt cx="1535845" cy="1442148"/>
          </a:xfrm>
        </p:grpSpPr>
        <p:pic>
          <p:nvPicPr>
            <p:cNvPr id="6" name="グラフィックス 5">
              <a:extLst>
                <a:ext uri="{FF2B5EF4-FFF2-40B4-BE49-F238E27FC236}">
                  <a16:creationId xmlns:a16="http://schemas.microsoft.com/office/drawing/2014/main" id="{73C53768-3086-3FE6-E6BC-94B088907DA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183259" y="344637"/>
              <a:ext cx="1535845" cy="1442148"/>
            </a:xfrm>
            <a:prstGeom prst="rect">
              <a:avLst/>
            </a:prstGeom>
          </p:spPr>
        </p:pic>
        <p:pic>
          <p:nvPicPr>
            <p:cNvPr id="7" name="図 6" descr="アイコン&#10;&#10;自動的に生成された説明">
              <a:extLst>
                <a:ext uri="{FF2B5EF4-FFF2-40B4-BE49-F238E27FC236}">
                  <a16:creationId xmlns:a16="http://schemas.microsoft.com/office/drawing/2014/main" id="{2BCA0F85-383C-9BDB-B7F4-AB6CC848BD12}"/>
                </a:ext>
              </a:extLst>
            </p:cNvPr>
            <p:cNvPicPr>
              <a:picLocks noChangeAspect="1"/>
            </p:cNvPicPr>
            <p:nvPr/>
          </p:nvPicPr>
          <p:blipFill>
            <a:blip r:embed="rId6" cstate="print">
              <a:biLevel thresh="25000"/>
              <a:extLst>
                <a:ext uri="{28A0092B-C50C-407E-A947-70E740481C1C}">
                  <a14:useLocalDpi xmlns:a14="http://schemas.microsoft.com/office/drawing/2010/main" val="0"/>
                </a:ext>
              </a:extLst>
            </a:blip>
            <a:stretch>
              <a:fillRect/>
            </a:stretch>
          </p:blipFill>
          <p:spPr>
            <a:xfrm>
              <a:off x="5811871" y="575550"/>
              <a:ext cx="307893" cy="307893"/>
            </a:xfrm>
            <a:prstGeom prst="rect">
              <a:avLst/>
            </a:prstGeom>
            <a:noFill/>
          </p:spPr>
        </p:pic>
        <p:pic>
          <p:nvPicPr>
            <p:cNvPr id="9" name="図 8" descr="QR コード&#10;&#10;自動的に生成された説明">
              <a:extLst>
                <a:ext uri="{FF2B5EF4-FFF2-40B4-BE49-F238E27FC236}">
                  <a16:creationId xmlns:a16="http://schemas.microsoft.com/office/drawing/2014/main" id="{88E3F414-DDB5-2C5D-6044-EBA42A80F64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38095" y="1205023"/>
              <a:ext cx="310020" cy="310465"/>
            </a:xfrm>
            <a:prstGeom prst="rect">
              <a:avLst/>
            </a:prstGeom>
          </p:spPr>
        </p:pic>
        <p:pic>
          <p:nvPicPr>
            <p:cNvPr id="10" name="図 9" descr="アイコン&#10;&#10;自動的に生成された説明">
              <a:extLst>
                <a:ext uri="{FF2B5EF4-FFF2-40B4-BE49-F238E27FC236}">
                  <a16:creationId xmlns:a16="http://schemas.microsoft.com/office/drawing/2014/main" id="{AEFFF267-CE26-7794-CE9A-7E6C0CEAEC2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138874" y="1244842"/>
              <a:ext cx="329257" cy="270646"/>
            </a:xfrm>
            <a:prstGeom prst="rect">
              <a:avLst/>
            </a:prstGeom>
          </p:spPr>
        </p:pic>
      </p:grpSp>
      <p:sp>
        <p:nvSpPr>
          <p:cNvPr id="11" name="角丸四角形 38">
            <a:extLst>
              <a:ext uri="{FF2B5EF4-FFF2-40B4-BE49-F238E27FC236}">
                <a16:creationId xmlns:a16="http://schemas.microsoft.com/office/drawing/2014/main" id="{6FBC74EA-839A-08E5-9908-77A0F11D6D5C}"/>
              </a:ext>
            </a:extLst>
          </p:cNvPr>
          <p:cNvSpPr/>
          <p:nvPr/>
        </p:nvSpPr>
        <p:spPr>
          <a:xfrm>
            <a:off x="4953000" y="5759053"/>
            <a:ext cx="1252739" cy="164109"/>
          </a:xfrm>
          <a:prstGeom prst="roundRect">
            <a:avLst>
              <a:gd name="adj" fmla="val 50000"/>
            </a:avLst>
          </a:prstGeom>
          <a:solidFill>
            <a:sysClr val="window" lastClr="FFFFFF"/>
          </a:solidFill>
          <a:ln w="9525" cap="flat" cmpd="sng" algn="ctr">
            <a:solidFill>
              <a:srgbClr val="AF1932"/>
            </a:solidFill>
            <a:prstDash val="solid"/>
            <a:miter lim="800000"/>
          </a:ln>
          <a:effectLst/>
        </p:spPr>
        <p:txBody>
          <a:bodyPr lIns="0" tIns="0" rIns="0" bIns="0" rtlCol="0" anchor="ct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100" normalizeH="0" baseline="0" noProof="0">
                <a:ln>
                  <a:noFill/>
                </a:ln>
                <a:solidFill>
                  <a:srgbClr val="AF1932"/>
                </a:solidFill>
                <a:effectLst/>
                <a:uLnTx/>
                <a:uFillTx/>
                <a:latin typeface="Avenir Next LT Pro Demi"/>
                <a:ea typeface="Yu Gothic UI" panose="020B0500000000000000" pitchFamily="50" charset="-128"/>
                <a:cs typeface="+mn-cs"/>
              </a:rPr>
              <a:t>都市・まち</a:t>
            </a:r>
            <a:r>
              <a:rPr kumimoji="1" lang="en-US" altLang="ja-JP" sz="1200" b="1" i="0" u="none" strike="noStrike" kern="1200" cap="none" spc="100" normalizeH="0" baseline="0" noProof="0">
                <a:ln>
                  <a:noFill/>
                </a:ln>
                <a:solidFill>
                  <a:srgbClr val="AF1932"/>
                </a:solidFill>
                <a:effectLst/>
                <a:uLnTx/>
                <a:uFillTx/>
                <a:latin typeface="Avenir Next LT Pro Demi"/>
                <a:ea typeface="Yu Gothic UI" panose="020B0500000000000000" pitchFamily="50" charset="-128"/>
                <a:cs typeface="+mn-cs"/>
              </a:rPr>
              <a:t>DX</a:t>
            </a:r>
            <a:endParaRPr kumimoji="1" lang="en-US" altLang="ja-JP" sz="1200" b="0" i="0" u="none" strike="noStrike" kern="1200" cap="none" spc="100" normalizeH="0" baseline="0" noProof="0">
              <a:ln>
                <a:noFill/>
              </a:ln>
              <a:solidFill>
                <a:srgbClr val="AF1932"/>
              </a:solidFill>
              <a:effectLst/>
              <a:uLnTx/>
              <a:uFillTx/>
              <a:latin typeface="Avenir Next LT Pro Demi"/>
              <a:ea typeface="Yu Gothic UI" panose="020B0500000000000000" pitchFamily="50" charset="-128"/>
              <a:cs typeface="+mn-cs"/>
            </a:endParaRPr>
          </a:p>
        </p:txBody>
      </p:sp>
      <p:sp>
        <p:nvSpPr>
          <p:cNvPr id="12" name="正方形/長方形 11">
            <a:extLst>
              <a:ext uri="{FF2B5EF4-FFF2-40B4-BE49-F238E27FC236}">
                <a16:creationId xmlns:a16="http://schemas.microsoft.com/office/drawing/2014/main" id="{783064EB-21F9-B81C-9359-0FE4877EF3CD}"/>
              </a:ext>
            </a:extLst>
          </p:cNvPr>
          <p:cNvSpPr/>
          <p:nvPr/>
        </p:nvSpPr>
        <p:spPr>
          <a:xfrm>
            <a:off x="4953000" y="5954031"/>
            <a:ext cx="1741156" cy="319217"/>
          </a:xfrm>
          <a:prstGeom prst="rect">
            <a:avLst/>
          </a:prstGeom>
          <a:noFill/>
          <a:ln w="9525" cap="flat" cmpd="sng" algn="ctr">
            <a:noFill/>
            <a:prstDash val="solid"/>
            <a:miter lim="800000"/>
          </a:ln>
          <a:effectLst/>
        </p:spPr>
        <p:txBody>
          <a:bodyPr wrap="square" rtlCol="0" anchor="ctr"/>
          <a:lstStyle/>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1050" b="1" i="0" u="none" strike="noStrike" kern="0" cap="none" spc="-50" normalizeH="0" baseline="0" noProof="0">
                <a:ln>
                  <a:noFill/>
                </a:ln>
                <a:solidFill>
                  <a:prstClr val="black">
                    <a:lumMod val="75000"/>
                    <a:lumOff val="25000"/>
                  </a:prstClr>
                </a:solidFill>
                <a:effectLst/>
                <a:uLnTx/>
                <a:uFillTx/>
                <a:latin typeface="Yu Gothic UI" panose="020B0500000000000000" pitchFamily="50" charset="-128"/>
                <a:ea typeface="Yu Gothic UI" panose="020B0500000000000000" pitchFamily="50" charset="-128"/>
                <a:cs typeface="+mn-cs"/>
              </a:rPr>
              <a:t>便利・安心・安全に暮らせる、</a:t>
            </a:r>
            <a:br>
              <a:rPr kumimoji="0" lang="en-US" altLang="ja-JP" sz="1050" b="1" i="0" u="none" strike="noStrike" kern="0" cap="none" spc="-50" normalizeH="0" baseline="0" noProof="0">
                <a:ln>
                  <a:noFill/>
                </a:ln>
                <a:solidFill>
                  <a:prstClr val="black">
                    <a:lumMod val="75000"/>
                    <a:lumOff val="25000"/>
                  </a:prstClr>
                </a:solidFill>
                <a:effectLst/>
                <a:uLnTx/>
                <a:uFillTx/>
                <a:latin typeface="Yu Gothic UI" panose="020B0500000000000000" pitchFamily="50" charset="-128"/>
                <a:ea typeface="Yu Gothic UI" panose="020B0500000000000000" pitchFamily="50" charset="-128"/>
                <a:cs typeface="+mn-cs"/>
              </a:rPr>
            </a:br>
            <a:r>
              <a:rPr kumimoji="0" lang="ja-JP" altLang="en-US" sz="1050" b="1" i="0" u="none" strike="noStrike" kern="0" cap="none" spc="-50" normalizeH="0" baseline="0" noProof="0">
                <a:ln>
                  <a:noFill/>
                </a:ln>
                <a:solidFill>
                  <a:prstClr val="black">
                    <a:lumMod val="75000"/>
                    <a:lumOff val="25000"/>
                  </a:prstClr>
                </a:solidFill>
                <a:effectLst/>
                <a:uLnTx/>
                <a:uFillTx/>
                <a:latin typeface="Yu Gothic UI" panose="020B0500000000000000" pitchFamily="50" charset="-128"/>
                <a:ea typeface="Yu Gothic UI" panose="020B0500000000000000" pitchFamily="50" charset="-128"/>
                <a:cs typeface="+mn-cs"/>
              </a:rPr>
              <a:t>魅力・活力のあるまちの実現</a:t>
            </a:r>
            <a:endParaRPr kumimoji="0" lang="en-GB" altLang="ja-JP" sz="1050" b="1" i="0" u="none" strike="noStrike" kern="0" cap="none" spc="-50" normalizeH="0" baseline="0" noProof="0">
              <a:ln>
                <a:noFill/>
              </a:ln>
              <a:solidFill>
                <a:prstClr val="black">
                  <a:lumMod val="75000"/>
                  <a:lumOff val="25000"/>
                </a:prstClr>
              </a:solidFill>
              <a:effectLst/>
              <a:uLnTx/>
              <a:uFillTx/>
              <a:latin typeface="Yu Gothic UI" panose="020B0500000000000000" pitchFamily="50" charset="-128"/>
              <a:ea typeface="Yu Gothic UI" panose="020B0500000000000000" pitchFamily="50" charset="-128"/>
              <a:cs typeface="+mn-cs"/>
            </a:endParaRPr>
          </a:p>
        </p:txBody>
      </p:sp>
      <p:sp>
        <p:nvSpPr>
          <p:cNvPr id="13" name="角丸四角形 37">
            <a:extLst>
              <a:ext uri="{FF2B5EF4-FFF2-40B4-BE49-F238E27FC236}">
                <a16:creationId xmlns:a16="http://schemas.microsoft.com/office/drawing/2014/main" id="{35CD7621-231E-36DA-03E5-68D7D203EEE6}"/>
              </a:ext>
            </a:extLst>
          </p:cNvPr>
          <p:cNvSpPr/>
          <p:nvPr/>
        </p:nvSpPr>
        <p:spPr>
          <a:xfrm>
            <a:off x="7815181" y="4911672"/>
            <a:ext cx="828564" cy="164109"/>
          </a:xfrm>
          <a:prstGeom prst="roundRect">
            <a:avLst>
              <a:gd name="adj" fmla="val 50000"/>
            </a:avLst>
          </a:prstGeom>
          <a:solidFill>
            <a:sysClr val="window" lastClr="FFFFFF"/>
          </a:solidFill>
          <a:ln w="9525" cap="flat" cmpd="sng" algn="ctr">
            <a:solidFill>
              <a:srgbClr val="AF1932"/>
            </a:solidFill>
            <a:prstDash val="solid"/>
            <a:miter lim="800000"/>
          </a:ln>
          <a:effectLst/>
        </p:spPr>
        <p:txBody>
          <a:bodyPr lIns="0" tIns="0" rIns="0" bIns="0" rtlCol="0" anchor="ct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100" normalizeH="0" baseline="0" noProof="0">
                <a:ln>
                  <a:noFill/>
                </a:ln>
                <a:solidFill>
                  <a:srgbClr val="AF1932"/>
                </a:solidFill>
                <a:effectLst/>
                <a:uLnTx/>
                <a:uFillTx/>
                <a:latin typeface="Avenir Next LT Pro Demi"/>
                <a:ea typeface="Yu Gothic UI" panose="020B0500000000000000" pitchFamily="50" charset="-128"/>
                <a:cs typeface="+mn-cs"/>
              </a:rPr>
              <a:t>行政</a:t>
            </a:r>
            <a:r>
              <a:rPr kumimoji="1" lang="en-US" altLang="ja-JP" sz="1200" b="1" i="0" u="none" strike="noStrike" kern="1200" cap="none" spc="100" normalizeH="0" baseline="0" noProof="0">
                <a:ln>
                  <a:noFill/>
                </a:ln>
                <a:solidFill>
                  <a:srgbClr val="AF1932"/>
                </a:solidFill>
                <a:effectLst/>
                <a:uLnTx/>
                <a:uFillTx/>
                <a:latin typeface="Avenir Next LT Pro Demi"/>
                <a:ea typeface="Yu Gothic UI" panose="020B0500000000000000" pitchFamily="50" charset="-128"/>
                <a:cs typeface="+mn-cs"/>
              </a:rPr>
              <a:t>DX</a:t>
            </a:r>
          </a:p>
        </p:txBody>
      </p:sp>
      <p:sp>
        <p:nvSpPr>
          <p:cNvPr id="14" name="正方形/長方形 13">
            <a:extLst>
              <a:ext uri="{FF2B5EF4-FFF2-40B4-BE49-F238E27FC236}">
                <a16:creationId xmlns:a16="http://schemas.microsoft.com/office/drawing/2014/main" id="{4DF5B2A1-E282-922E-7469-BBDB38F5F393}"/>
              </a:ext>
            </a:extLst>
          </p:cNvPr>
          <p:cNvSpPr/>
          <p:nvPr/>
        </p:nvSpPr>
        <p:spPr>
          <a:xfrm>
            <a:off x="7815181" y="5087490"/>
            <a:ext cx="1521303" cy="338377"/>
          </a:xfrm>
          <a:prstGeom prst="rect">
            <a:avLst/>
          </a:prstGeom>
          <a:noFill/>
          <a:ln w="9525" cap="flat" cmpd="sng" algn="ctr">
            <a:noFill/>
            <a:prstDash val="solid"/>
            <a:miter lim="800000"/>
          </a:ln>
          <a:effectLst/>
        </p:spPr>
        <p:txBody>
          <a:bodyPr wrap="square" rIns="0" rtlCol="0" anchor="ctr"/>
          <a:lstStyle/>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1050" b="1" i="0" u="none" strike="noStrike" kern="0" cap="none" spc="50" normalizeH="0" baseline="0" noProof="0" dirty="0">
                <a:ln>
                  <a:noFill/>
                </a:ln>
                <a:solidFill>
                  <a:prstClr val="black">
                    <a:lumMod val="75000"/>
                    <a:lumOff val="25000"/>
                  </a:prstClr>
                </a:solidFill>
                <a:effectLst/>
                <a:uLnTx/>
                <a:uFillTx/>
                <a:latin typeface="Yu Gothic UI" panose="020B0500000000000000" pitchFamily="50" charset="-128"/>
                <a:ea typeface="Yu Gothic UI" panose="020B0500000000000000" pitchFamily="50" charset="-128"/>
                <a:cs typeface="+mn-cs"/>
              </a:rPr>
              <a:t>効率的かつ質の高い</a:t>
            </a:r>
            <a:br>
              <a:rPr kumimoji="0" lang="en-US" altLang="ja-JP" sz="1050" b="1" i="0" u="none" strike="noStrike" kern="0" cap="none" spc="50" normalizeH="0" baseline="0" noProof="0" dirty="0">
                <a:ln>
                  <a:noFill/>
                </a:ln>
                <a:solidFill>
                  <a:prstClr val="black">
                    <a:lumMod val="75000"/>
                    <a:lumOff val="25000"/>
                  </a:prstClr>
                </a:solidFill>
                <a:effectLst/>
                <a:uLnTx/>
                <a:uFillTx/>
                <a:latin typeface="Yu Gothic UI" panose="020B0500000000000000" pitchFamily="50" charset="-128"/>
                <a:ea typeface="Yu Gothic UI" panose="020B0500000000000000" pitchFamily="50" charset="-128"/>
                <a:cs typeface="+mn-cs"/>
              </a:rPr>
            </a:br>
            <a:r>
              <a:rPr kumimoji="0" lang="ja-JP" altLang="en-US" sz="1050" b="1" i="0" u="none" strike="noStrike" kern="0" cap="none" spc="50" normalizeH="0" baseline="0" noProof="0" dirty="0">
                <a:ln>
                  <a:noFill/>
                </a:ln>
                <a:solidFill>
                  <a:prstClr val="black">
                    <a:lumMod val="75000"/>
                    <a:lumOff val="25000"/>
                  </a:prstClr>
                </a:solidFill>
                <a:effectLst/>
                <a:uLnTx/>
                <a:uFillTx/>
                <a:latin typeface="Yu Gothic UI" panose="020B0500000000000000" pitchFamily="50" charset="-128"/>
                <a:ea typeface="Yu Gothic UI" panose="020B0500000000000000" pitchFamily="50" charset="-128"/>
                <a:cs typeface="+mn-cs"/>
              </a:rPr>
              <a:t>組織・業務運営の実現</a:t>
            </a:r>
            <a:endParaRPr kumimoji="0" lang="en-GB" altLang="ja-JP" sz="1050" b="1" i="0" u="none" strike="noStrike" kern="0" cap="none" spc="50" normalizeH="0" baseline="0" noProof="0" dirty="0">
              <a:ln>
                <a:noFill/>
              </a:ln>
              <a:solidFill>
                <a:prstClr val="black">
                  <a:lumMod val="75000"/>
                  <a:lumOff val="25000"/>
                </a:prstClr>
              </a:solidFill>
              <a:effectLst/>
              <a:uLnTx/>
              <a:uFillTx/>
              <a:latin typeface="Yu Gothic UI" panose="020B0500000000000000" pitchFamily="50" charset="-128"/>
              <a:ea typeface="Yu Gothic UI" panose="020B0500000000000000" pitchFamily="50" charset="-128"/>
              <a:cs typeface="+mn-cs"/>
            </a:endParaRPr>
          </a:p>
        </p:txBody>
      </p:sp>
      <p:cxnSp>
        <p:nvCxnSpPr>
          <p:cNvPr id="18" name="直線コネクタ 17">
            <a:extLst>
              <a:ext uri="{FF2B5EF4-FFF2-40B4-BE49-F238E27FC236}">
                <a16:creationId xmlns:a16="http://schemas.microsoft.com/office/drawing/2014/main" id="{A8EE64AE-4CEA-BF30-BC73-507DE0A12C77}"/>
              </a:ext>
            </a:extLst>
          </p:cNvPr>
          <p:cNvCxnSpPr>
            <a:cxnSpLocks/>
            <a:endCxn id="6" idx="3"/>
          </p:cNvCxnSpPr>
          <p:nvPr/>
        </p:nvCxnSpPr>
        <p:spPr>
          <a:xfrm flipH="1">
            <a:off x="8056835" y="5450524"/>
            <a:ext cx="137805" cy="136545"/>
          </a:xfrm>
          <a:prstGeom prst="line">
            <a:avLst/>
          </a:prstGeom>
          <a:noFill/>
          <a:ln w="9525" cap="flat" cmpd="sng" algn="ctr">
            <a:solidFill>
              <a:srgbClr val="AF1932"/>
            </a:solidFill>
            <a:prstDash val="solid"/>
            <a:miter lim="800000"/>
            <a:headEnd type="none" w="sm" len="lg"/>
            <a:tailEnd type="oval"/>
          </a:ln>
          <a:effectLst/>
        </p:spPr>
      </p:cxnSp>
      <p:grpSp>
        <p:nvGrpSpPr>
          <p:cNvPr id="19" name="グループ化 18">
            <a:extLst>
              <a:ext uri="{FF2B5EF4-FFF2-40B4-BE49-F238E27FC236}">
                <a16:creationId xmlns:a16="http://schemas.microsoft.com/office/drawing/2014/main" id="{706305DB-E531-5EF2-6B1A-223D6DE43777}"/>
              </a:ext>
            </a:extLst>
          </p:cNvPr>
          <p:cNvGrpSpPr/>
          <p:nvPr/>
        </p:nvGrpSpPr>
        <p:grpSpPr>
          <a:xfrm>
            <a:off x="4953000" y="4911316"/>
            <a:ext cx="1687689" cy="661690"/>
            <a:chOff x="6020158" y="4985324"/>
            <a:chExt cx="1797628" cy="704793"/>
          </a:xfrm>
        </p:grpSpPr>
        <p:sp>
          <p:nvSpPr>
            <p:cNvPr id="20" name="角丸四角形 36">
              <a:extLst>
                <a:ext uri="{FF2B5EF4-FFF2-40B4-BE49-F238E27FC236}">
                  <a16:creationId xmlns:a16="http://schemas.microsoft.com/office/drawing/2014/main" id="{3ABD1B85-C68A-9B5B-B986-10AF83EC6C3F}"/>
                </a:ext>
              </a:extLst>
            </p:cNvPr>
            <p:cNvSpPr/>
            <p:nvPr/>
          </p:nvSpPr>
          <p:spPr>
            <a:xfrm>
              <a:off x="6020158" y="4985324"/>
              <a:ext cx="1178945" cy="174799"/>
            </a:xfrm>
            <a:prstGeom prst="roundRect">
              <a:avLst>
                <a:gd name="adj" fmla="val 50000"/>
              </a:avLst>
            </a:prstGeom>
            <a:solidFill>
              <a:sysClr val="window" lastClr="FFFFFF"/>
            </a:solidFill>
            <a:ln w="9525" cap="flat" cmpd="sng" algn="ctr">
              <a:solidFill>
                <a:srgbClr val="AF1932"/>
              </a:solidFill>
              <a:prstDash val="solid"/>
              <a:miter lim="800000"/>
            </a:ln>
            <a:effectLst/>
          </p:spPr>
          <p:txBody>
            <a:bodyPr lIns="0" tIns="0" rIns="0" bIns="0" rtlCol="0" anchor="ct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100" normalizeH="0" baseline="0" noProof="0">
                  <a:ln>
                    <a:noFill/>
                  </a:ln>
                  <a:solidFill>
                    <a:srgbClr val="AF1932"/>
                  </a:solidFill>
                  <a:effectLst/>
                  <a:uLnTx/>
                  <a:uFillTx/>
                  <a:latin typeface="Avenir Next LT Pro Demi"/>
                  <a:ea typeface="Yu Gothic UI" panose="020B0500000000000000" pitchFamily="50" charset="-128"/>
                  <a:cs typeface="+mn-cs"/>
                </a:rPr>
                <a:t>サービス</a:t>
              </a:r>
              <a:r>
                <a:rPr kumimoji="1" lang="en-US" altLang="ja-JP" sz="1200" b="1" i="0" u="none" strike="noStrike" kern="1200" cap="none" spc="100" normalizeH="0" baseline="0" noProof="0">
                  <a:ln>
                    <a:noFill/>
                  </a:ln>
                  <a:solidFill>
                    <a:srgbClr val="AF1932"/>
                  </a:solidFill>
                  <a:effectLst/>
                  <a:uLnTx/>
                  <a:uFillTx/>
                  <a:latin typeface="Avenir Next LT Pro Demi"/>
                  <a:ea typeface="Yu Gothic UI" panose="020B0500000000000000" pitchFamily="50" charset="-128"/>
                  <a:cs typeface="+mn-cs"/>
                </a:rPr>
                <a:t>DX</a:t>
              </a:r>
              <a:endParaRPr kumimoji="1" lang="en-US" altLang="ja-JP" sz="1200" b="0" i="0" u="none" strike="noStrike" kern="1200" cap="none" spc="100" normalizeH="0" baseline="0" noProof="0">
                <a:ln>
                  <a:noFill/>
                </a:ln>
                <a:solidFill>
                  <a:srgbClr val="AF1932"/>
                </a:solidFill>
                <a:effectLst/>
                <a:uLnTx/>
                <a:uFillTx/>
                <a:latin typeface="Avenir Next LT Pro Demi"/>
                <a:ea typeface="Yu Gothic UI" panose="020B0500000000000000" pitchFamily="50" charset="-128"/>
                <a:cs typeface="+mn-cs"/>
              </a:endParaRPr>
            </a:p>
          </p:txBody>
        </p:sp>
        <p:sp>
          <p:nvSpPr>
            <p:cNvPr id="22" name="正方形/長方形 21">
              <a:extLst>
                <a:ext uri="{FF2B5EF4-FFF2-40B4-BE49-F238E27FC236}">
                  <a16:creationId xmlns:a16="http://schemas.microsoft.com/office/drawing/2014/main" id="{7966B00D-DF9E-89B2-90D0-BB51563ED510}"/>
                </a:ext>
              </a:extLst>
            </p:cNvPr>
            <p:cNvSpPr/>
            <p:nvPr/>
          </p:nvSpPr>
          <p:spPr>
            <a:xfrm>
              <a:off x="6020158" y="5218607"/>
              <a:ext cx="1797628" cy="471510"/>
            </a:xfrm>
            <a:prstGeom prst="rect">
              <a:avLst/>
            </a:prstGeom>
            <a:noFill/>
            <a:ln w="9525" cap="flat" cmpd="sng" algn="ctr">
              <a:noFill/>
              <a:prstDash val="solid"/>
              <a:miter lim="800000"/>
            </a:ln>
            <a:effectLst/>
          </p:spPr>
          <p:txBody>
            <a:bodyPr wrap="square" rtlCol="0" anchor="ctr"/>
            <a:lstStyle/>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1050" b="1" i="0" u="none" strike="noStrike" kern="0" cap="none" spc="-50" normalizeH="0" baseline="0" noProof="0">
                  <a:ln>
                    <a:noFill/>
                  </a:ln>
                  <a:solidFill>
                    <a:prstClr val="black">
                      <a:lumMod val="75000"/>
                      <a:lumOff val="25000"/>
                    </a:prstClr>
                  </a:solidFill>
                  <a:effectLst/>
                  <a:uLnTx/>
                  <a:uFillTx/>
                  <a:latin typeface="Yu Gothic UI" panose="020B0500000000000000" pitchFamily="50" charset="-128"/>
                  <a:ea typeface="Yu Gothic UI" panose="020B0500000000000000" pitchFamily="50" charset="-128"/>
                  <a:cs typeface="+mn-cs"/>
                </a:rPr>
                <a:t>利用者目線でデザインされた便利・快適な行政サービスの</a:t>
              </a:r>
              <a:br>
                <a:rPr kumimoji="0" lang="en-US" altLang="ja-JP" sz="1050" b="1" i="0" u="none" strike="noStrike" kern="0" cap="none" spc="-50" normalizeH="0" baseline="0" noProof="0">
                  <a:ln>
                    <a:noFill/>
                  </a:ln>
                  <a:solidFill>
                    <a:prstClr val="black">
                      <a:lumMod val="75000"/>
                      <a:lumOff val="25000"/>
                    </a:prstClr>
                  </a:solidFill>
                  <a:effectLst/>
                  <a:uLnTx/>
                  <a:uFillTx/>
                  <a:latin typeface="Yu Gothic UI" panose="020B0500000000000000" pitchFamily="50" charset="-128"/>
                  <a:ea typeface="Yu Gothic UI" panose="020B0500000000000000" pitchFamily="50" charset="-128"/>
                  <a:cs typeface="+mn-cs"/>
                </a:rPr>
              </a:br>
              <a:r>
                <a:rPr kumimoji="0" lang="ja-JP" altLang="en-US" sz="1050" b="1" i="0" u="none" strike="noStrike" kern="0" cap="none" spc="-50" normalizeH="0" baseline="0" noProof="0">
                  <a:ln>
                    <a:noFill/>
                  </a:ln>
                  <a:solidFill>
                    <a:prstClr val="black">
                      <a:lumMod val="75000"/>
                      <a:lumOff val="25000"/>
                    </a:prstClr>
                  </a:solidFill>
                  <a:effectLst/>
                  <a:uLnTx/>
                  <a:uFillTx/>
                  <a:latin typeface="Yu Gothic UI" panose="020B0500000000000000" pitchFamily="50" charset="-128"/>
                  <a:ea typeface="Yu Gothic UI" panose="020B0500000000000000" pitchFamily="50" charset="-128"/>
                  <a:cs typeface="+mn-cs"/>
                </a:rPr>
                <a:t>スピーディーな提供の実現</a:t>
              </a:r>
              <a:endParaRPr kumimoji="0" lang="en-GB" altLang="ja-JP" sz="1050" b="1" i="0" u="none" strike="noStrike" kern="0" cap="none" spc="-50" normalizeH="0" baseline="0" noProof="0">
                <a:ln>
                  <a:noFill/>
                </a:ln>
                <a:solidFill>
                  <a:prstClr val="black">
                    <a:lumMod val="75000"/>
                    <a:lumOff val="25000"/>
                  </a:prstClr>
                </a:solidFill>
                <a:effectLst/>
                <a:uLnTx/>
                <a:uFillTx/>
                <a:latin typeface="Yu Gothic UI" panose="020B0500000000000000" pitchFamily="50" charset="-128"/>
                <a:ea typeface="Yu Gothic UI" panose="020B0500000000000000" pitchFamily="50" charset="-128"/>
                <a:cs typeface="+mn-cs"/>
              </a:endParaRPr>
            </a:p>
          </p:txBody>
        </p:sp>
      </p:grpSp>
      <p:cxnSp>
        <p:nvCxnSpPr>
          <p:cNvPr id="24" name="直線コネクタ 23">
            <a:extLst>
              <a:ext uri="{FF2B5EF4-FFF2-40B4-BE49-F238E27FC236}">
                <a16:creationId xmlns:a16="http://schemas.microsoft.com/office/drawing/2014/main" id="{45B6A8A9-9510-3FE2-0D8E-E7C0E9E61BAC}"/>
              </a:ext>
            </a:extLst>
          </p:cNvPr>
          <p:cNvCxnSpPr>
            <a:cxnSpLocks/>
          </p:cNvCxnSpPr>
          <p:nvPr/>
        </p:nvCxnSpPr>
        <p:spPr>
          <a:xfrm flipH="1">
            <a:off x="6256186" y="5841107"/>
            <a:ext cx="270202" cy="0"/>
          </a:xfrm>
          <a:prstGeom prst="line">
            <a:avLst/>
          </a:prstGeom>
          <a:noFill/>
          <a:ln w="9525" cap="flat" cmpd="sng" algn="ctr">
            <a:solidFill>
              <a:srgbClr val="AF1932"/>
            </a:solidFill>
            <a:prstDash val="solid"/>
            <a:miter lim="800000"/>
            <a:headEnd type="oval"/>
          </a:ln>
          <a:effectLst/>
        </p:spPr>
      </p:cxnSp>
      <p:cxnSp>
        <p:nvCxnSpPr>
          <p:cNvPr id="25" name="直線コネクタ 24">
            <a:extLst>
              <a:ext uri="{FF2B5EF4-FFF2-40B4-BE49-F238E27FC236}">
                <a16:creationId xmlns:a16="http://schemas.microsoft.com/office/drawing/2014/main" id="{1FB96F4F-C55E-BD6C-E23D-AB0E1D3C5481}"/>
              </a:ext>
            </a:extLst>
          </p:cNvPr>
          <p:cNvCxnSpPr>
            <a:cxnSpLocks/>
          </p:cNvCxnSpPr>
          <p:nvPr/>
        </p:nvCxnSpPr>
        <p:spPr>
          <a:xfrm flipH="1">
            <a:off x="6589519" y="5230237"/>
            <a:ext cx="294535" cy="0"/>
          </a:xfrm>
          <a:prstGeom prst="line">
            <a:avLst/>
          </a:prstGeom>
          <a:noFill/>
          <a:ln w="9525" cap="flat" cmpd="sng" algn="ctr">
            <a:solidFill>
              <a:srgbClr val="AF1932"/>
            </a:solidFill>
            <a:prstDash val="solid"/>
            <a:miter lim="800000"/>
            <a:headEnd type="oval"/>
          </a:ln>
          <a:effectLst/>
        </p:spPr>
      </p:cxnSp>
    </p:spTree>
    <p:extLst>
      <p:ext uri="{BB962C8B-B14F-4D97-AF65-F5344CB8AC3E}">
        <p14:creationId xmlns:p14="http://schemas.microsoft.com/office/powerpoint/2010/main" val="35898189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4">
            <a:extLst>
              <a:ext uri="{FF2B5EF4-FFF2-40B4-BE49-F238E27FC236}">
                <a16:creationId xmlns:a16="http://schemas.microsoft.com/office/drawing/2014/main" id="{DF97C956-11B8-F6DC-4404-F1CAFFD14EFC}"/>
              </a:ext>
            </a:extLst>
          </p:cNvPr>
          <p:cNvSpPr txBox="1">
            <a:spLocks/>
          </p:cNvSpPr>
          <p:nvPr/>
        </p:nvSpPr>
        <p:spPr>
          <a:xfrm>
            <a:off x="268448" y="108000"/>
            <a:ext cx="6675700" cy="400110"/>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00000"/>
              </a:lnSpc>
            </a:pPr>
            <a:r>
              <a:rPr lang="ja-JP" altLang="en-US" sz="2000" b="1" dirty="0">
                <a:latin typeface="Meiryo UI" panose="020B0604030504040204" pitchFamily="50" charset="-128"/>
                <a:ea typeface="Meiryo UI" panose="020B0604030504040204" pitchFamily="50" charset="-128"/>
              </a:rPr>
              <a:t>第３章　建設局が実現したい未来・めざす姿と施策方針</a:t>
            </a:r>
            <a:endParaRPr lang="en-US" altLang="ja-JP" sz="2000" b="1" dirty="0">
              <a:latin typeface="Meiryo UI" panose="020B0604030504040204" pitchFamily="50" charset="-128"/>
              <a:ea typeface="Meiryo UI" panose="020B0604030504040204" pitchFamily="50" charset="-128"/>
            </a:endParaRPr>
          </a:p>
        </p:txBody>
      </p:sp>
      <p:graphicFrame>
        <p:nvGraphicFramePr>
          <p:cNvPr id="5" name="表 2">
            <a:extLst>
              <a:ext uri="{FF2B5EF4-FFF2-40B4-BE49-F238E27FC236}">
                <a16:creationId xmlns:a16="http://schemas.microsoft.com/office/drawing/2014/main" id="{FCABAC01-9396-DCB4-43D8-C5830312F1D8}"/>
              </a:ext>
            </a:extLst>
          </p:cNvPr>
          <p:cNvGraphicFramePr>
            <a:graphicFrameLocks noGrp="1"/>
          </p:cNvGraphicFramePr>
          <p:nvPr>
            <p:extLst>
              <p:ext uri="{D42A27DB-BD31-4B8C-83A1-F6EECF244321}">
                <p14:modId xmlns:p14="http://schemas.microsoft.com/office/powerpoint/2010/main" val="4044634665"/>
              </p:ext>
            </p:extLst>
          </p:nvPr>
        </p:nvGraphicFramePr>
        <p:xfrm>
          <a:off x="345000" y="1942414"/>
          <a:ext cx="9216000" cy="4521600"/>
        </p:xfrm>
        <a:graphic>
          <a:graphicData uri="http://schemas.openxmlformats.org/drawingml/2006/table">
            <a:tbl>
              <a:tblPr firstRow="1" bandRow="1">
                <a:tableStyleId>{5C22544A-7EE6-4342-B048-85BDC9FD1C3A}</a:tableStyleId>
              </a:tblPr>
              <a:tblGrid>
                <a:gridCol w="1656000">
                  <a:extLst>
                    <a:ext uri="{9D8B030D-6E8A-4147-A177-3AD203B41FA5}">
                      <a16:colId xmlns:a16="http://schemas.microsoft.com/office/drawing/2014/main" val="1054415059"/>
                    </a:ext>
                  </a:extLst>
                </a:gridCol>
                <a:gridCol w="216000">
                  <a:extLst>
                    <a:ext uri="{9D8B030D-6E8A-4147-A177-3AD203B41FA5}">
                      <a16:colId xmlns:a16="http://schemas.microsoft.com/office/drawing/2014/main" val="117494398"/>
                    </a:ext>
                  </a:extLst>
                </a:gridCol>
                <a:gridCol w="1872000">
                  <a:extLst>
                    <a:ext uri="{9D8B030D-6E8A-4147-A177-3AD203B41FA5}">
                      <a16:colId xmlns:a16="http://schemas.microsoft.com/office/drawing/2014/main" val="2143186024"/>
                    </a:ext>
                  </a:extLst>
                </a:gridCol>
                <a:gridCol w="360000">
                  <a:extLst>
                    <a:ext uri="{9D8B030D-6E8A-4147-A177-3AD203B41FA5}">
                      <a16:colId xmlns:a16="http://schemas.microsoft.com/office/drawing/2014/main" val="560193084"/>
                    </a:ext>
                  </a:extLst>
                </a:gridCol>
                <a:gridCol w="5112000">
                  <a:extLst>
                    <a:ext uri="{9D8B030D-6E8A-4147-A177-3AD203B41FA5}">
                      <a16:colId xmlns:a16="http://schemas.microsoft.com/office/drawing/2014/main" val="674978634"/>
                    </a:ext>
                  </a:extLst>
                </a:gridCol>
              </a:tblGrid>
              <a:tr h="0">
                <a:tc>
                  <a:txBody>
                    <a:bodyPr/>
                    <a:lstStyle/>
                    <a:p>
                      <a:pPr algn="ctr"/>
                      <a:r>
                        <a:rPr kumimoji="1" lang="ja-JP" altLang="en-US" sz="1200" b="0" dirty="0">
                          <a:solidFill>
                            <a:schemeClr val="tx1"/>
                          </a:solidFill>
                          <a:latin typeface="+mn-ea"/>
                          <a:ea typeface="+mn-ea"/>
                        </a:rPr>
                        <a:t>大阪市</a:t>
                      </a:r>
                      <a:r>
                        <a:rPr kumimoji="1" lang="en-US" altLang="ja-JP" sz="1200" b="0" dirty="0">
                          <a:solidFill>
                            <a:schemeClr val="tx1"/>
                          </a:solidFill>
                          <a:latin typeface="+mn-ea"/>
                          <a:ea typeface="+mn-ea"/>
                        </a:rPr>
                        <a:t>DX</a:t>
                      </a:r>
                      <a:r>
                        <a:rPr kumimoji="1" lang="ja-JP" altLang="en-US" sz="1200" b="0" dirty="0">
                          <a:solidFill>
                            <a:schemeClr val="tx1"/>
                          </a:solidFill>
                          <a:latin typeface="+mn-ea"/>
                          <a:ea typeface="+mn-ea"/>
                        </a:rPr>
                        <a:t>戦略の視点</a:t>
                      </a:r>
                      <a:endParaRPr kumimoji="1" lang="en-US" altLang="ja-JP" sz="1200" b="0" dirty="0">
                        <a:solidFill>
                          <a:schemeClr val="tx1"/>
                        </a:solidFill>
                        <a:latin typeface="+mn-ea"/>
                        <a:ea typeface="+mn-ea"/>
                      </a:endParaRPr>
                    </a:p>
                    <a:p>
                      <a:pPr algn="ctr"/>
                      <a:r>
                        <a:rPr kumimoji="1" lang="en-US" altLang="ja-JP" sz="1200" b="0" dirty="0">
                          <a:solidFill>
                            <a:schemeClr val="tx1"/>
                          </a:solidFill>
                          <a:latin typeface="+mn-ea"/>
                          <a:ea typeface="+mn-ea"/>
                        </a:rPr>
                        <a:t>(</a:t>
                      </a:r>
                      <a:r>
                        <a:rPr kumimoji="1" lang="ja-JP" altLang="en-US" sz="1200" b="0" dirty="0">
                          <a:solidFill>
                            <a:schemeClr val="tx1"/>
                          </a:solidFill>
                          <a:latin typeface="+mn-ea"/>
                          <a:ea typeface="+mn-ea"/>
                        </a:rPr>
                        <a:t>３つの</a:t>
                      </a:r>
                      <a:r>
                        <a:rPr kumimoji="1" lang="en-US" altLang="ja-JP" sz="1200" b="0" dirty="0">
                          <a:solidFill>
                            <a:schemeClr val="tx1"/>
                          </a:solidFill>
                          <a:latin typeface="+mn-ea"/>
                          <a:ea typeface="+mn-ea"/>
                        </a:rPr>
                        <a:t>VISION)</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r>
                        <a:rPr kumimoji="1" lang="ja-JP" altLang="en-US" sz="1200" b="0" i="0" u="none" strike="noStrike" kern="1200" baseline="0" dirty="0">
                          <a:solidFill>
                            <a:schemeClr val="bg1"/>
                          </a:solidFill>
                          <a:latin typeface="+mn-ea"/>
                          <a:ea typeface="+mn-ea"/>
                          <a:cs typeface="+mn-cs"/>
                        </a:rPr>
                        <a:t>建設局が</a:t>
                      </a:r>
                      <a:r>
                        <a:rPr kumimoji="1" lang="en-US" altLang="ja-JP" sz="1200" b="0" i="0" u="none" strike="noStrike" kern="1200" baseline="0" dirty="0">
                          <a:solidFill>
                            <a:schemeClr val="bg1"/>
                          </a:solidFill>
                          <a:latin typeface="+mn-ea"/>
                          <a:ea typeface="+mn-ea"/>
                          <a:cs typeface="+mn-cs"/>
                        </a:rPr>
                        <a:t>2040</a:t>
                      </a:r>
                      <a:r>
                        <a:rPr kumimoji="1" lang="ja-JP" altLang="en-US" sz="1200" b="0" i="0" u="none" strike="noStrike" kern="1200" baseline="0" dirty="0">
                          <a:solidFill>
                            <a:schemeClr val="bg1"/>
                          </a:solidFill>
                          <a:latin typeface="+mn-ea"/>
                          <a:ea typeface="+mn-ea"/>
                          <a:cs typeface="+mn-cs"/>
                        </a:rPr>
                        <a:t>年頃にめざす姿</a:t>
                      </a:r>
                      <a:endParaRPr kumimoji="1" lang="en-US" altLang="ja-JP" sz="1200" b="0" i="0" u="none" strike="noStrike" kern="1200" baseline="0" dirty="0">
                        <a:solidFill>
                          <a:schemeClr val="bg1"/>
                        </a:solidFill>
                        <a:latin typeface="+mn-ea"/>
                        <a:ea typeface="+mn-ea"/>
                        <a:cs typeface="+mn-cs"/>
                      </a:endParaRPr>
                    </a:p>
                    <a:p>
                      <a:pPr algn="ctr"/>
                      <a:r>
                        <a:rPr kumimoji="1" lang="en-US" altLang="ja-JP" sz="1200" b="0" i="0" u="none" strike="noStrike" kern="1200" baseline="0" dirty="0">
                          <a:solidFill>
                            <a:schemeClr val="bg1"/>
                          </a:solidFill>
                          <a:latin typeface="+mn-ea"/>
                          <a:ea typeface="+mn-ea"/>
                          <a:cs typeface="+mn-cs"/>
                        </a:rPr>
                        <a:t>(</a:t>
                      </a:r>
                      <a:r>
                        <a:rPr kumimoji="1" lang="ja-JP" altLang="en-US" sz="1200" b="0" i="0" u="none" strike="noStrike" kern="1200" baseline="0" dirty="0">
                          <a:solidFill>
                            <a:schemeClr val="bg1"/>
                          </a:solidFill>
                          <a:latin typeface="+mn-ea"/>
                          <a:ea typeface="+mn-ea"/>
                          <a:cs typeface="+mn-cs"/>
                        </a:rPr>
                        <a:t>５つのめざす姿</a:t>
                      </a:r>
                      <a:r>
                        <a:rPr kumimoji="1" lang="en-US" altLang="ja-JP" sz="1200" b="0" i="0" u="none" strike="noStrike" kern="1200" baseline="0" dirty="0">
                          <a:solidFill>
                            <a:schemeClr val="bg1"/>
                          </a:solidFill>
                          <a:latin typeface="+mn-ea"/>
                          <a:ea typeface="+mn-ea"/>
                          <a:cs typeface="+mn-cs"/>
                        </a:rPr>
                        <a:t>)</a:t>
                      </a:r>
                      <a:endParaRPr kumimoji="1" lang="ja-JP" altLang="en-US" sz="1200" b="0" i="0" u="none" strike="noStrike" kern="1200" baseline="0" dirty="0">
                        <a:solidFill>
                          <a:schemeClr val="bg1"/>
                        </a:solidFill>
                        <a:latin typeface="+mn-ea"/>
                        <a:ea typeface="+mn-ea"/>
                        <a:cs typeface="+mn-cs"/>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endParaRPr kumimoji="1" lang="ja-JP" altLang="en-US"/>
                    </a:p>
                  </a:txBody>
                  <a:tcPr/>
                </a:tc>
                <a:tc gridSpan="2">
                  <a:txBody>
                    <a:bodyPr/>
                    <a:lstStyle/>
                    <a:p>
                      <a:pPr algn="ctr"/>
                      <a:r>
                        <a:rPr kumimoji="1" lang="en-US" altLang="ja-JP" sz="1200" b="0" i="0" u="none" strike="noStrike" kern="1200" baseline="0" dirty="0">
                          <a:solidFill>
                            <a:schemeClr val="tx1"/>
                          </a:solidFill>
                          <a:latin typeface="+mn-ea"/>
                          <a:ea typeface="+mn-ea"/>
                          <a:cs typeface="+mn-cs"/>
                        </a:rPr>
                        <a:t>2030</a:t>
                      </a:r>
                      <a:r>
                        <a:rPr kumimoji="1" lang="ja-JP" altLang="en-US" sz="1200" b="0" i="0" u="none" strike="noStrike" kern="1200" baseline="0" dirty="0">
                          <a:solidFill>
                            <a:schemeClr val="tx1"/>
                          </a:solidFill>
                          <a:latin typeface="+mn-ea"/>
                          <a:ea typeface="+mn-ea"/>
                          <a:cs typeface="+mn-cs"/>
                        </a:rPr>
                        <a:t>年頃までの施策方針</a:t>
                      </a:r>
                      <a:r>
                        <a:rPr kumimoji="1" lang="en-US" altLang="ja-JP" sz="1200" b="0" i="0" u="none" strike="noStrike" kern="1200" baseline="0" dirty="0">
                          <a:solidFill>
                            <a:schemeClr val="tx1"/>
                          </a:solidFill>
                          <a:latin typeface="+mn-ea"/>
                          <a:ea typeface="+mn-ea"/>
                          <a:cs typeface="+mn-cs"/>
                        </a:rPr>
                        <a:t>(</a:t>
                      </a:r>
                      <a:r>
                        <a:rPr kumimoji="1" lang="ja-JP" altLang="en-US" sz="1200" b="0" i="0" u="none" strike="noStrike" kern="1200" baseline="0" dirty="0">
                          <a:solidFill>
                            <a:schemeClr val="tx1"/>
                          </a:solidFill>
                          <a:latin typeface="+mn-ea"/>
                          <a:ea typeface="+mn-ea"/>
                          <a:cs typeface="+mn-cs"/>
                        </a:rPr>
                        <a:t>取組の方向性</a:t>
                      </a:r>
                      <a:r>
                        <a:rPr kumimoji="1" lang="en-US" altLang="ja-JP" sz="1200" b="0" i="0" u="none" strike="noStrike" kern="1200" baseline="0" dirty="0">
                          <a:solidFill>
                            <a:schemeClr val="tx1"/>
                          </a:solidFill>
                          <a:latin typeface="+mn-ea"/>
                          <a:ea typeface="+mn-ea"/>
                          <a:cs typeface="+mn-cs"/>
                        </a:rPr>
                        <a:t>)</a:t>
                      </a:r>
                    </a:p>
                    <a:p>
                      <a:pPr algn="ctr"/>
                      <a:r>
                        <a:rPr kumimoji="1" lang="en-US" altLang="ja-JP" sz="1200" b="0" i="0" u="none" strike="noStrike" kern="1200" baseline="0" dirty="0">
                          <a:solidFill>
                            <a:schemeClr val="tx1"/>
                          </a:solidFill>
                          <a:latin typeface="+mn-ea"/>
                          <a:ea typeface="+mn-ea"/>
                          <a:cs typeface="+mn-cs"/>
                        </a:rPr>
                        <a:t>(13</a:t>
                      </a:r>
                      <a:r>
                        <a:rPr kumimoji="1" lang="ja-JP" altLang="en-US" sz="1200" b="0" i="0" u="none" strike="noStrike" kern="1200" baseline="0" dirty="0">
                          <a:solidFill>
                            <a:schemeClr val="tx1"/>
                          </a:solidFill>
                          <a:latin typeface="+mn-ea"/>
                          <a:ea typeface="+mn-ea"/>
                          <a:cs typeface="+mn-cs"/>
                        </a:rPr>
                        <a:t>の施策方針</a:t>
                      </a:r>
                      <a:r>
                        <a:rPr kumimoji="1" lang="en-US" altLang="ja-JP" sz="1200" b="0" i="0" u="none" strike="noStrike" kern="1200" baseline="0" dirty="0">
                          <a:solidFill>
                            <a:schemeClr val="tx1"/>
                          </a:solidFill>
                          <a:latin typeface="+mn-ea"/>
                          <a:ea typeface="+mn-ea"/>
                          <a:cs typeface="+mn-cs"/>
                        </a:rPr>
                        <a:t>)</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algn="ctr"/>
                      <a:endParaRPr kumimoji="1" lang="en-US" altLang="ja-JP" sz="1200" b="0" i="0" u="none" strike="noStrike" kern="1200" baseline="0" dirty="0">
                        <a:solidFill>
                          <a:schemeClr val="tx1"/>
                        </a:solidFill>
                        <a:latin typeface="+mn-ea"/>
                        <a:ea typeface="+mn-ea"/>
                        <a:cs typeface="+mn-cs"/>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685776746"/>
                  </a:ext>
                </a:extLst>
              </a:tr>
              <a:tr h="140419">
                <a:tc rowSpan="7">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200" b="0" i="0" u="none" strike="noStrike" dirty="0">
                          <a:solidFill>
                            <a:schemeClr val="tx1"/>
                          </a:solidFill>
                          <a:effectLst/>
                          <a:latin typeface="+mn-ea"/>
                          <a:ea typeface="+mn-ea"/>
                        </a:rPr>
                        <a:t>便利・安心・安全に暮らせる、魅力・活力のあるまちの実現</a:t>
                      </a:r>
                      <a:endParaRPr lang="en-US" altLang="ja-JP" sz="1200" b="0" i="0" u="none" strike="noStrike" dirty="0">
                        <a:solidFill>
                          <a:schemeClr val="tx1"/>
                        </a:solidFill>
                        <a:effectLst/>
                        <a:latin typeface="+mn-ea"/>
                        <a:ea typeface="+mn-ea"/>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200" b="0" i="0" u="none" strike="noStrike" dirty="0">
                          <a:solidFill>
                            <a:schemeClr val="tx1"/>
                          </a:solidFill>
                          <a:effectLst/>
                          <a:latin typeface="+mn-ea"/>
                          <a:ea typeface="+mn-ea"/>
                        </a:rPr>
                        <a:t>【</a:t>
                      </a:r>
                      <a:r>
                        <a:rPr lang="ja-JP" altLang="en-US" sz="1200" b="0" i="0" u="none" strike="noStrike" dirty="0">
                          <a:solidFill>
                            <a:schemeClr val="tx1"/>
                          </a:solidFill>
                          <a:effectLst/>
                          <a:latin typeface="+mn-ea"/>
                          <a:ea typeface="+mn-ea"/>
                        </a:rPr>
                        <a:t>都市・まち</a:t>
                      </a:r>
                      <a:r>
                        <a:rPr lang="en-US" altLang="ja-JP" sz="1200" b="0" i="0" u="none" strike="noStrike" dirty="0">
                          <a:solidFill>
                            <a:schemeClr val="tx1"/>
                          </a:solidFill>
                          <a:effectLst/>
                          <a:latin typeface="+mn-ea"/>
                          <a:ea typeface="+mn-ea"/>
                        </a:rPr>
                        <a:t>DX】</a:t>
                      </a:r>
                      <a:endParaRPr lang="ja-JP" altLang="en-US" sz="1200" b="0" i="0" u="none" strike="noStrike" dirty="0">
                        <a:solidFill>
                          <a:schemeClr val="tx1"/>
                        </a:solidFill>
                        <a:effectLst/>
                        <a:latin typeface="+mn-ea"/>
                        <a:ea typeface="+mn-ea"/>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4">
                  <a:txBody>
                    <a:bodyPr/>
                    <a:lstStyle/>
                    <a:p>
                      <a:pPr algn="ctr"/>
                      <a:r>
                        <a:rPr lang="en-US" altLang="ja-JP" sz="1200" dirty="0">
                          <a:latin typeface="+mn-ea"/>
                          <a:ea typeface="+mn-ea"/>
                        </a:rPr>
                        <a:t>Ⅰ</a:t>
                      </a:r>
                      <a:endParaRPr lang="ja-JP" altLang="en-US" sz="1200" dirty="0">
                        <a:latin typeface="+mn-ea"/>
                        <a:ea typeface="+mn-ea"/>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rowSpan="4">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200" b="0" i="0" u="none" strike="noStrike" dirty="0">
                          <a:solidFill>
                            <a:schemeClr val="tx1"/>
                          </a:solidFill>
                          <a:effectLst/>
                          <a:latin typeface="+mn-ea"/>
                          <a:ea typeface="+mn-ea"/>
                        </a:rPr>
                        <a:t>都市の成長と魅力向上に貢献する都市基盤施設の整備</a:t>
                      </a:r>
                      <a:endParaRPr lang="en-US" altLang="ja-JP" sz="1200" b="0" i="0" u="none" strike="noStrike" dirty="0">
                        <a:solidFill>
                          <a:schemeClr val="tx1"/>
                        </a:solidFill>
                        <a:effectLst/>
                        <a:latin typeface="+mn-ea"/>
                        <a:ea typeface="+mn-ea"/>
                      </a:endParaRPr>
                    </a:p>
                  </a:txBody>
                  <a:tcPr marL="36000" marR="36000" marT="36000" marB="3600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ctr"/>
                      <a:r>
                        <a:rPr lang="en-US" altLang="ja-JP" sz="1200" dirty="0">
                          <a:solidFill>
                            <a:schemeClr val="tx1"/>
                          </a:solidFill>
                          <a:latin typeface="+mn-ea"/>
                          <a:ea typeface="+mn-ea"/>
                        </a:rPr>
                        <a:t>01</a:t>
                      </a:r>
                      <a:endParaRPr lang="ja-JP" altLang="en-US" sz="1200" dirty="0">
                        <a:solidFill>
                          <a:schemeClr val="tx1"/>
                        </a:solidFill>
                        <a:latin typeface="+mn-ea"/>
                        <a:ea typeface="+mn-ea"/>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200" b="0" i="0" u="none" strike="noStrike" dirty="0">
                          <a:solidFill>
                            <a:schemeClr val="tx1"/>
                          </a:solidFill>
                          <a:effectLst/>
                          <a:latin typeface="+mn-ea"/>
                          <a:ea typeface="+mn-ea"/>
                        </a:rPr>
                        <a:t>ビッグデータ等を用いた計画検討の高度化に取り組む</a:t>
                      </a:r>
                    </a:p>
                  </a:txBody>
                  <a:tcPr marL="36000" marR="36000" marT="36000" marB="3600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3316989976"/>
                  </a:ext>
                </a:extLst>
              </a:tr>
              <a:tr h="218880">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r>
                        <a:rPr lang="en-US" altLang="ja-JP" sz="1200" dirty="0">
                          <a:solidFill>
                            <a:schemeClr val="tx1"/>
                          </a:solidFill>
                          <a:latin typeface="+mn-ea"/>
                          <a:ea typeface="+mn-ea"/>
                        </a:rPr>
                        <a:t>02</a:t>
                      </a:r>
                      <a:endParaRPr lang="ja-JP" altLang="en-US" sz="1200" dirty="0">
                        <a:solidFill>
                          <a:schemeClr val="tx1"/>
                        </a:solidFill>
                        <a:latin typeface="+mn-ea"/>
                        <a:ea typeface="+mn-ea"/>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200" b="0" i="0" u="none" strike="noStrike" dirty="0">
                          <a:solidFill>
                            <a:schemeClr val="tx1"/>
                          </a:solidFill>
                          <a:effectLst/>
                          <a:latin typeface="+mn-ea"/>
                          <a:ea typeface="+mn-ea"/>
                        </a:rPr>
                        <a:t>計画・設計段階における</a:t>
                      </a:r>
                      <a:r>
                        <a:rPr lang="en-US" altLang="ja-JP" sz="1200" b="0" i="0" u="none" strike="noStrike" dirty="0">
                          <a:solidFill>
                            <a:schemeClr val="tx1"/>
                          </a:solidFill>
                          <a:effectLst/>
                          <a:latin typeface="+mn-ea"/>
                          <a:ea typeface="+mn-ea"/>
                        </a:rPr>
                        <a:t>3</a:t>
                      </a:r>
                      <a:r>
                        <a:rPr lang="ja-JP" altLang="en-US" sz="1200" b="0" i="0" u="none" strike="noStrike" dirty="0">
                          <a:solidFill>
                            <a:schemeClr val="tx1"/>
                          </a:solidFill>
                          <a:effectLst/>
                          <a:latin typeface="+mn-ea"/>
                          <a:ea typeface="+mn-ea"/>
                        </a:rPr>
                        <a:t>次元モデルの導入による業務の効率化・高度化に取り組む</a:t>
                      </a:r>
                      <a:endParaRPr lang="en-US" altLang="ja-JP" sz="1200" b="0" i="0" u="none" strike="noStrike" dirty="0">
                        <a:solidFill>
                          <a:schemeClr val="tx1"/>
                        </a:solidFill>
                        <a:effectLst/>
                        <a:latin typeface="+mn-ea"/>
                        <a:ea typeface="+mn-ea"/>
                      </a:endParaRPr>
                    </a:p>
                  </a:txBody>
                  <a:tcPr marL="36000" marR="36000" marT="36000" marB="3600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1164533069"/>
                  </a:ext>
                </a:extLst>
              </a:tr>
              <a:tr h="210441">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r>
                        <a:rPr lang="en-US" altLang="ja-JP" sz="1200" dirty="0">
                          <a:latin typeface="+mn-ea"/>
                          <a:ea typeface="+mn-ea"/>
                        </a:rPr>
                        <a:t>03</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200" b="0" i="0" u="none" strike="noStrike" dirty="0">
                          <a:solidFill>
                            <a:schemeClr val="tx1"/>
                          </a:solidFill>
                          <a:effectLst/>
                          <a:latin typeface="+mn-ea"/>
                          <a:ea typeface="+mn-ea"/>
                        </a:rPr>
                        <a:t>最先端デジタル技術を活用した魅力と活力のあるまちづくりに取り組む</a:t>
                      </a:r>
                    </a:p>
                  </a:txBody>
                  <a:tcPr marL="36000" marR="36000" marT="36000" marB="3600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583567805"/>
                  </a:ext>
                </a:extLst>
              </a:tr>
              <a:tr h="254880">
                <a:tc vMerge="1">
                  <a:txBody>
                    <a:bodyPr/>
                    <a:lstStyle/>
                    <a:p>
                      <a:endParaRPr kumimoji="1" lang="ja-JP" altLang="en-US"/>
                    </a:p>
                  </a:txBody>
                  <a:tcPr>
                    <a:lnT w="12700" cap="flat" cmpd="sng" algn="ctr">
                      <a:solidFill>
                        <a:schemeClr val="tx1"/>
                      </a:solidFill>
                      <a:prstDash val="solid"/>
                      <a:round/>
                      <a:headEnd type="none" w="med" len="med"/>
                      <a:tailEnd type="none" w="med" len="med"/>
                    </a:lnT>
                  </a:tcPr>
                </a:tc>
                <a:tc vMerge="1">
                  <a:txBody>
                    <a:bodyPr/>
                    <a:lstStyle/>
                    <a:p>
                      <a:endParaRPr kumimoji="1" lang="ja-JP" altLang="en-US"/>
                    </a:p>
                  </a:txBody>
                  <a:tcPr>
                    <a:lnT w="12700" cap="flat" cmpd="sng" algn="ctr">
                      <a:solidFill>
                        <a:schemeClr val="tx1"/>
                      </a:solidFill>
                      <a:prstDash val="sysDot"/>
                      <a:round/>
                      <a:headEnd type="none" w="med" len="med"/>
                      <a:tailEnd type="none" w="med" len="med"/>
                    </a:lnT>
                  </a:tcPr>
                </a:tc>
                <a:tc vMerge="1">
                  <a:txBody>
                    <a:bodyPr/>
                    <a:lstStyle/>
                    <a:p>
                      <a:endParaRPr kumimoji="1" lang="ja-JP" altLang="en-US"/>
                    </a:p>
                  </a:txBody>
                  <a:tcPr>
                    <a:lnT w="12700" cap="flat" cmpd="sng" algn="ctr">
                      <a:solidFill>
                        <a:schemeClr val="tx1"/>
                      </a:solidFill>
                      <a:prstDash val="sysDot"/>
                      <a:round/>
                      <a:headEnd type="none" w="med" len="med"/>
                      <a:tailEnd type="none" w="med" len="med"/>
                    </a:lnT>
                  </a:tcPr>
                </a:tc>
                <a:tc>
                  <a:txBody>
                    <a:bodyPr/>
                    <a:lstStyle/>
                    <a:p>
                      <a:pPr algn="ctr"/>
                      <a:r>
                        <a:rPr lang="en-US" altLang="ja-JP" sz="1200" dirty="0">
                          <a:latin typeface="+mn-ea"/>
                          <a:ea typeface="+mn-ea"/>
                        </a:rPr>
                        <a:t>04</a:t>
                      </a:r>
                      <a:endParaRPr lang="ja-JP" altLang="en-US" sz="1200" dirty="0">
                        <a:latin typeface="+mn-ea"/>
                        <a:ea typeface="+mn-ea"/>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algn="l" rtl="0" fontAlgn="ctr"/>
                      <a:r>
                        <a:rPr lang="en-US" altLang="ja-JP" sz="1200" b="0" i="0" u="none" strike="noStrike" dirty="0">
                          <a:solidFill>
                            <a:schemeClr val="tx1"/>
                          </a:solidFill>
                          <a:effectLst/>
                          <a:latin typeface="+mn-ea"/>
                          <a:ea typeface="+mn-ea"/>
                        </a:rPr>
                        <a:t>ICT</a:t>
                      </a:r>
                      <a:r>
                        <a:rPr lang="ja-JP" altLang="en-US" sz="1200" b="0" i="0" u="none" strike="noStrike" dirty="0">
                          <a:solidFill>
                            <a:schemeClr val="tx1"/>
                          </a:solidFill>
                          <a:effectLst/>
                          <a:latin typeface="+mn-ea"/>
                          <a:ea typeface="+mn-ea"/>
                        </a:rPr>
                        <a:t>施工の導入による工事の効率化に取り組む</a:t>
                      </a:r>
                    </a:p>
                  </a:txBody>
                  <a:tcPr marL="36000" marR="36000" marT="36000" marB="3600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2731863941"/>
                  </a:ext>
                </a:extLst>
              </a:tr>
              <a:tr h="127440">
                <a:tc vMerge="1">
                  <a:txBody>
                    <a:bodyPr/>
                    <a:lstStyle/>
                    <a:p>
                      <a:endParaRPr kumimoji="1" lang="ja-JP" altLang="en-US"/>
                    </a:p>
                  </a:txBody>
                  <a:tcPr>
                    <a:lnT w="12700" cap="flat" cmpd="sng" algn="ctr">
                      <a:solidFill>
                        <a:schemeClr val="tx1"/>
                      </a:solidFill>
                      <a:prstDash val="solid"/>
                      <a:round/>
                      <a:headEnd type="none" w="med" len="med"/>
                      <a:tailEnd type="none" w="med" len="med"/>
                    </a:lnT>
                  </a:tcPr>
                </a:tc>
                <a:tc rowSpan="3">
                  <a:txBody>
                    <a:bodyPr/>
                    <a:lstStyle/>
                    <a:p>
                      <a:pPr algn="ctr"/>
                      <a:r>
                        <a:rPr lang="en-US" altLang="ja-JP" sz="1200" dirty="0">
                          <a:solidFill>
                            <a:schemeClr val="tx1"/>
                          </a:solidFill>
                          <a:latin typeface="+mn-ea"/>
                          <a:ea typeface="+mn-ea"/>
                        </a:rPr>
                        <a:t>Ⅱ</a:t>
                      </a:r>
                      <a:endParaRPr kumimoji="1" lang="ja-JP" altLang="en-US" dirty="0">
                        <a:solidFill>
                          <a:schemeClr val="tx1"/>
                        </a:solidFill>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r>
                        <a:rPr lang="ja-JP" altLang="en-US" sz="1200" b="0" i="0" u="none" strike="noStrike" dirty="0">
                          <a:solidFill>
                            <a:schemeClr val="tx1"/>
                          </a:solidFill>
                          <a:effectLst/>
                          <a:latin typeface="+mn-ea"/>
                          <a:ea typeface="+mn-ea"/>
                        </a:rPr>
                        <a:t>持続可能な都市を支える都市基盤施設の効率的な維持管理</a:t>
                      </a:r>
                      <a:endParaRPr kumimoji="1" lang="ja-JP" altLang="en-US" dirty="0"/>
                    </a:p>
                  </a:txBody>
                  <a:tcPr marL="36000" marR="36000" marT="36000" marB="3600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ja-JP" sz="1200" dirty="0">
                          <a:latin typeface="+mn-ea"/>
                          <a:ea typeface="+mn-ea"/>
                        </a:rPr>
                        <a:t>05</a:t>
                      </a:r>
                      <a:endParaRPr lang="ja-JP" altLang="en-US" sz="1200" dirty="0">
                        <a:latin typeface="+mn-ea"/>
                        <a:ea typeface="+mn-ea"/>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200" b="0" i="0" u="none" strike="noStrike" dirty="0">
                          <a:solidFill>
                            <a:schemeClr val="tx1"/>
                          </a:solidFill>
                          <a:effectLst/>
                          <a:latin typeface="+mn-ea"/>
                          <a:ea typeface="+mn-ea"/>
                        </a:rPr>
                        <a:t>最新デバイスやロボットの導入による施設の日常の維持管理や災害時の点検等の効率化・高度化に取り組む</a:t>
                      </a:r>
                      <a:endParaRPr lang="en-US" altLang="ja-JP" sz="1200" b="0" i="0" u="none" strike="noStrike" dirty="0">
                        <a:solidFill>
                          <a:schemeClr val="tx1"/>
                        </a:solidFill>
                        <a:effectLst/>
                        <a:latin typeface="+mn-ea"/>
                        <a:ea typeface="+mn-ea"/>
                      </a:endParaRPr>
                    </a:p>
                  </a:txBody>
                  <a:tcPr marL="36000" marR="36000" marT="36000" marB="3600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3374474141"/>
                  </a:ext>
                </a:extLst>
              </a:tr>
              <a:tr h="127440">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r>
                        <a:rPr lang="en-US" altLang="ja-JP" sz="1200" dirty="0">
                          <a:latin typeface="+mn-ea"/>
                          <a:ea typeface="+mn-ea"/>
                        </a:rPr>
                        <a:t>06</a:t>
                      </a:r>
                      <a:endParaRPr lang="ja-JP" altLang="en-US" sz="1200" dirty="0">
                        <a:latin typeface="+mn-ea"/>
                        <a:ea typeface="+mn-ea"/>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altLang="ja-JP" sz="1200" b="0" i="0" u="none" strike="noStrike" dirty="0">
                          <a:solidFill>
                            <a:schemeClr val="tx1"/>
                          </a:solidFill>
                          <a:effectLst/>
                          <a:latin typeface="+mn-ea"/>
                          <a:ea typeface="+mn-ea"/>
                        </a:rPr>
                        <a:t>3</a:t>
                      </a:r>
                      <a:r>
                        <a:rPr lang="ja-JP" altLang="en-US" sz="1200" b="0" i="0" u="none" strike="noStrike" dirty="0">
                          <a:solidFill>
                            <a:schemeClr val="tx1"/>
                          </a:solidFill>
                          <a:effectLst/>
                          <a:latin typeface="+mn-ea"/>
                          <a:ea typeface="+mn-ea"/>
                        </a:rPr>
                        <a:t>次元データを活用した維持管理の効率化・高度化に取り組む</a:t>
                      </a:r>
                      <a:endParaRPr lang="en-US" altLang="ja-JP" sz="1200" b="0" i="0" u="none" strike="noStrike" dirty="0">
                        <a:solidFill>
                          <a:schemeClr val="tx1"/>
                        </a:solidFill>
                        <a:effectLst/>
                        <a:latin typeface="+mn-ea"/>
                        <a:ea typeface="+mn-ea"/>
                      </a:endParaRPr>
                    </a:p>
                  </a:txBody>
                  <a:tcPr marL="36000" marR="36000" marT="36000" marB="3600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732895976"/>
                  </a:ext>
                </a:extLst>
              </a:tr>
              <a:tr h="0">
                <a:tc vMerge="1">
                  <a:txBody>
                    <a:bodyPr/>
                    <a:lstStyle/>
                    <a:p>
                      <a:endParaRPr kumimoji="1" lang="ja-JP" altLang="en-US"/>
                    </a:p>
                  </a:txBody>
                  <a:tcPr>
                    <a:lnT w="12700" cap="flat" cmpd="sng" algn="ctr">
                      <a:solidFill>
                        <a:schemeClr val="tx1"/>
                      </a:solidFill>
                      <a:prstDash val="solid"/>
                      <a:round/>
                      <a:headEnd type="none" w="med" len="med"/>
                      <a:tailEnd type="none" w="med" len="med"/>
                    </a:lnT>
                  </a:tcPr>
                </a:tc>
                <a:tc vMerge="1">
                  <a:txBody>
                    <a:bodyPr/>
                    <a:lstStyle/>
                    <a:p>
                      <a:pPr algn="ctr"/>
                      <a:r>
                        <a:rPr lang="en-US" altLang="ja-JP" sz="1200" dirty="0">
                          <a:latin typeface="+mn-ea"/>
                          <a:ea typeface="+mn-ea"/>
                        </a:rPr>
                        <a:t>3</a:t>
                      </a:r>
                      <a:endParaRPr lang="ja-JP" altLang="en-US" sz="1200" dirty="0">
                        <a:latin typeface="+mn-ea"/>
                        <a:ea typeface="+mn-ea"/>
                      </a:endParaRPr>
                    </a:p>
                  </a:txBody>
                  <a:tcPr marL="36000" marR="36000" marT="36000" marB="36000" anchor="ctr">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n-ea"/>
                          <a:ea typeface="+mn-ea"/>
                        </a:rPr>
                        <a:t>都市の成長と魅力向上に貢献するまちづくりの推進</a:t>
                      </a:r>
                    </a:p>
                  </a:txBody>
                  <a:tcPr marL="36000" marR="36000" marT="36000" marB="3600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ja-JP" sz="1200" dirty="0">
                          <a:latin typeface="+mn-ea"/>
                          <a:ea typeface="+mn-ea"/>
                        </a:rPr>
                        <a:t>07</a:t>
                      </a:r>
                      <a:endParaRPr lang="ja-JP" altLang="en-US" sz="1200" dirty="0">
                        <a:latin typeface="+mn-ea"/>
                        <a:ea typeface="+mn-ea"/>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altLang="ja-JP" sz="1200" b="0" i="0" u="none" strike="noStrike" dirty="0">
                          <a:solidFill>
                            <a:schemeClr val="tx1"/>
                          </a:solidFill>
                          <a:effectLst/>
                          <a:latin typeface="+mn-ea"/>
                          <a:ea typeface="+mn-ea"/>
                        </a:rPr>
                        <a:t>AI</a:t>
                      </a:r>
                      <a:r>
                        <a:rPr lang="ja-JP" altLang="en-US" sz="1200" b="0" i="0" u="none" strike="noStrike" dirty="0">
                          <a:solidFill>
                            <a:schemeClr val="tx1"/>
                          </a:solidFill>
                          <a:effectLst/>
                          <a:latin typeface="+mn-ea"/>
                          <a:ea typeface="+mn-ea"/>
                        </a:rPr>
                        <a:t>分析等の導入による維持管理の効率化・高度化に取り組む</a:t>
                      </a:r>
                    </a:p>
                  </a:txBody>
                  <a:tcPr marL="36000" marR="36000" marT="36000" marB="3600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66992447"/>
                  </a:ext>
                </a:extLst>
              </a:tr>
              <a:tr h="0">
                <a:tc rowSpan="3">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200" b="0" i="0" u="none" strike="noStrike" dirty="0">
                          <a:solidFill>
                            <a:schemeClr val="tx1"/>
                          </a:solidFill>
                          <a:effectLst/>
                          <a:latin typeface="+mn-ea"/>
                          <a:ea typeface="+mn-ea"/>
                        </a:rPr>
                        <a:t>利用者目線でデザインされた便利・快適な行政サービスのスピーディーな提供の実現</a:t>
                      </a:r>
                      <a:endParaRPr lang="en-US" altLang="ja-JP" sz="1200" b="0" i="0" u="none" strike="noStrike" dirty="0">
                        <a:solidFill>
                          <a:schemeClr val="tx1"/>
                        </a:solidFill>
                        <a:effectLst/>
                        <a:latin typeface="+mn-ea"/>
                        <a:ea typeface="+mn-ea"/>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200" b="0" i="0" u="none" strike="noStrike" dirty="0">
                          <a:solidFill>
                            <a:schemeClr val="tx1"/>
                          </a:solidFill>
                          <a:effectLst/>
                          <a:latin typeface="+mn-ea"/>
                          <a:ea typeface="+mn-ea"/>
                        </a:rPr>
                        <a:t>【</a:t>
                      </a:r>
                      <a:r>
                        <a:rPr lang="ja-JP" altLang="en-US" sz="1200" b="0" i="0" u="none" strike="noStrike" dirty="0">
                          <a:solidFill>
                            <a:schemeClr val="tx1"/>
                          </a:solidFill>
                          <a:effectLst/>
                          <a:latin typeface="+mn-ea"/>
                          <a:ea typeface="+mn-ea"/>
                        </a:rPr>
                        <a:t>サービス</a:t>
                      </a:r>
                      <a:r>
                        <a:rPr lang="en-US" altLang="ja-JP" sz="1200" b="0" i="0" u="none" strike="noStrike" dirty="0">
                          <a:solidFill>
                            <a:schemeClr val="tx1"/>
                          </a:solidFill>
                          <a:effectLst/>
                          <a:latin typeface="+mn-ea"/>
                          <a:ea typeface="+mn-ea"/>
                        </a:rPr>
                        <a:t>DX】</a:t>
                      </a:r>
                      <a:endParaRPr lang="ja-JP" altLang="en-US" sz="1200" b="0" i="0" u="none" strike="noStrike" dirty="0">
                        <a:solidFill>
                          <a:schemeClr val="tx1"/>
                        </a:solidFill>
                        <a:effectLst/>
                        <a:latin typeface="+mn-ea"/>
                        <a:ea typeface="+mn-ea"/>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ja-JP" sz="1200" dirty="0">
                          <a:latin typeface="+mn-ea"/>
                          <a:ea typeface="+mn-ea"/>
                        </a:rPr>
                        <a:t>Ⅲ</a:t>
                      </a:r>
                      <a:endParaRPr lang="ja-JP" altLang="en-US" sz="1200" dirty="0">
                        <a:latin typeface="+mn-ea"/>
                        <a:ea typeface="+mn-ea"/>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l" fontAlgn="ctr"/>
                      <a:r>
                        <a:rPr lang="en-US" altLang="ja-JP" sz="1200" b="0" i="0" u="none" strike="noStrike" dirty="0">
                          <a:solidFill>
                            <a:schemeClr val="tx1"/>
                          </a:solidFill>
                          <a:effectLst/>
                          <a:latin typeface="+mn-ea"/>
                          <a:ea typeface="+mn-ea"/>
                        </a:rPr>
                        <a:t>24</a:t>
                      </a:r>
                      <a:r>
                        <a:rPr lang="ja-JP" altLang="en-US" sz="1200" b="0" i="0" u="none" strike="noStrike" dirty="0">
                          <a:solidFill>
                            <a:schemeClr val="tx1"/>
                          </a:solidFill>
                          <a:effectLst/>
                          <a:latin typeface="+mn-ea"/>
                          <a:ea typeface="+mn-ea"/>
                        </a:rPr>
                        <a:t>時間窓口の開設や行政手続きの自動化</a:t>
                      </a:r>
                      <a:endParaRPr lang="en-US" altLang="ja-JP" sz="1200" b="0" i="0" u="none" strike="noStrike" dirty="0">
                        <a:solidFill>
                          <a:schemeClr val="tx1"/>
                        </a:solidFill>
                        <a:effectLst/>
                        <a:latin typeface="+mn-ea"/>
                        <a:ea typeface="+mn-ea"/>
                      </a:endParaRPr>
                    </a:p>
                  </a:txBody>
                  <a:tcPr marL="36000" marR="36000" marT="36000" marB="3600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ctr"/>
                      <a:r>
                        <a:rPr lang="en-US" altLang="ja-JP" sz="1200" dirty="0">
                          <a:latin typeface="+mn-ea"/>
                          <a:ea typeface="+mn-ea"/>
                        </a:rPr>
                        <a:t>08</a:t>
                      </a:r>
                      <a:endParaRPr lang="ja-JP" altLang="en-US" sz="1200" dirty="0">
                        <a:latin typeface="+mn-ea"/>
                        <a:ea typeface="+mn-ea"/>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algn="l" rtl="0" fontAlgn="ctr"/>
                      <a:r>
                        <a:rPr lang="ja-JP" altLang="en-US" sz="1200" b="0" i="0" u="none" strike="noStrike" dirty="0">
                          <a:solidFill>
                            <a:schemeClr val="tx1"/>
                          </a:solidFill>
                          <a:effectLst/>
                          <a:latin typeface="+mn-ea"/>
                          <a:ea typeface="+mn-ea"/>
                        </a:rPr>
                        <a:t>行政手続きのオンライン化等により市民や事業者の利便性の向上に取り組む</a:t>
                      </a:r>
                    </a:p>
                  </a:txBody>
                  <a:tcPr marL="36000" marR="36000" marT="36000" marB="3600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1183327554"/>
                  </a:ext>
                </a:extLst>
              </a:tr>
              <a:tr h="0">
                <a:tc vMerge="1">
                  <a:txBody>
                    <a:bodyPr/>
                    <a:lstStyle/>
                    <a:p>
                      <a:endParaRPr kumimoji="1" lang="ja-JP" altLang="en-US"/>
                    </a:p>
                  </a:txBody>
                  <a:tcPr/>
                </a:tc>
                <a:tc rowSpan="2">
                  <a:txBody>
                    <a:bodyPr/>
                    <a:lstStyle/>
                    <a:p>
                      <a:pPr algn="ctr"/>
                      <a:r>
                        <a:rPr lang="en-US" altLang="ja-JP" sz="1200" dirty="0">
                          <a:latin typeface="+mn-ea"/>
                          <a:ea typeface="+mn-ea"/>
                        </a:rPr>
                        <a:t>Ⅳ</a:t>
                      </a:r>
                      <a:endParaRPr lang="ja-JP" altLang="en-US" sz="1200" dirty="0">
                        <a:latin typeface="+mn-ea"/>
                        <a:ea typeface="+mn-ea"/>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l" fontAlgn="ctr"/>
                      <a:r>
                        <a:rPr lang="ja-JP" altLang="en-US" sz="1200" b="0" i="0" u="none" strike="noStrike" dirty="0">
                          <a:solidFill>
                            <a:schemeClr val="tx1"/>
                          </a:solidFill>
                          <a:effectLst/>
                          <a:latin typeface="+mn-ea"/>
                          <a:ea typeface="+mn-ea"/>
                        </a:rPr>
                        <a:t>市民ニーズに対応した適切で迅速な情報発信</a:t>
                      </a:r>
                      <a:endParaRPr lang="en-US" altLang="ja-JP" sz="1200" b="0" i="0" u="none" strike="noStrike" dirty="0">
                        <a:solidFill>
                          <a:schemeClr val="tx1"/>
                        </a:solidFill>
                        <a:effectLst/>
                        <a:latin typeface="+mn-ea"/>
                        <a:ea typeface="+mn-ea"/>
                      </a:endParaRPr>
                    </a:p>
                  </a:txBody>
                  <a:tcPr marL="36000" marR="36000" marT="36000" marB="3600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ja-JP" sz="1200" dirty="0">
                          <a:latin typeface="+mn-ea"/>
                          <a:ea typeface="+mn-ea"/>
                        </a:rPr>
                        <a:t>09</a:t>
                      </a:r>
                      <a:endParaRPr lang="ja-JP" altLang="en-US" sz="1200" dirty="0">
                        <a:latin typeface="+mn-ea"/>
                        <a:ea typeface="+mn-ea"/>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algn="l" rtl="0" fontAlgn="ctr"/>
                      <a:r>
                        <a:rPr lang="ja-JP" altLang="en-US" sz="1200" b="0" i="0" u="none" strike="noStrike" dirty="0">
                          <a:solidFill>
                            <a:schemeClr val="tx1"/>
                          </a:solidFill>
                          <a:effectLst/>
                          <a:latin typeface="+mn-ea"/>
                          <a:ea typeface="+mn-ea"/>
                        </a:rPr>
                        <a:t>保有データのオープンデータ化による市民への情報発信に取り組む</a:t>
                      </a:r>
                    </a:p>
                  </a:txBody>
                  <a:tcPr marL="36000" marR="36000" marT="36000" marB="3600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1545942040"/>
                  </a:ext>
                </a:extLst>
              </a:tr>
              <a:tr h="0">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r>
                        <a:rPr lang="en-US" altLang="ja-JP" sz="1200" dirty="0">
                          <a:latin typeface="+mn-ea"/>
                          <a:ea typeface="+mn-ea"/>
                        </a:rPr>
                        <a:t>10</a:t>
                      </a:r>
                      <a:endParaRPr lang="ja-JP" altLang="en-US" sz="1200" dirty="0">
                        <a:latin typeface="+mn-ea"/>
                        <a:ea typeface="+mn-ea"/>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r>
                        <a:rPr lang="ja-JP" altLang="en-US" sz="1200" b="0" i="0" u="none" strike="noStrike" dirty="0">
                          <a:solidFill>
                            <a:schemeClr val="tx1"/>
                          </a:solidFill>
                          <a:effectLst/>
                          <a:latin typeface="+mn-ea"/>
                          <a:ea typeface="+mn-ea"/>
                        </a:rPr>
                        <a:t>市民のニーズに対応した適切で迅速な情報発信に取り組む</a:t>
                      </a:r>
                    </a:p>
                  </a:txBody>
                  <a:tcPr marL="36000" marR="36000" marT="36000" marB="3600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77974015"/>
                  </a:ext>
                </a:extLst>
              </a:tr>
              <a:tr h="0">
                <a:tc rowSpan="3">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200" b="0" i="0" u="none" strike="noStrike" dirty="0">
                          <a:solidFill>
                            <a:schemeClr val="tx1"/>
                          </a:solidFill>
                          <a:effectLst/>
                          <a:latin typeface="+mn-ea"/>
                          <a:ea typeface="+mn-ea"/>
                        </a:rPr>
                        <a:t>効率的かつ質の高い組織・業務運営の実現</a:t>
                      </a:r>
                      <a:endParaRPr lang="en-US" altLang="ja-JP" sz="1200" b="0" i="0" u="none" strike="noStrike" dirty="0">
                        <a:solidFill>
                          <a:schemeClr val="tx1"/>
                        </a:solidFill>
                        <a:effectLst/>
                        <a:latin typeface="+mn-ea"/>
                        <a:ea typeface="+mn-ea"/>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200" b="0" i="0" u="none" strike="noStrike" dirty="0">
                          <a:solidFill>
                            <a:schemeClr val="tx1"/>
                          </a:solidFill>
                          <a:effectLst/>
                          <a:latin typeface="+mn-ea"/>
                          <a:ea typeface="+mn-ea"/>
                        </a:rPr>
                        <a:t>【</a:t>
                      </a:r>
                      <a:r>
                        <a:rPr lang="ja-JP" altLang="en-US" sz="1200" b="0" i="0" u="none" strike="noStrike" dirty="0">
                          <a:solidFill>
                            <a:schemeClr val="tx1"/>
                          </a:solidFill>
                          <a:effectLst/>
                          <a:latin typeface="+mn-ea"/>
                          <a:ea typeface="+mn-ea"/>
                        </a:rPr>
                        <a:t>行政</a:t>
                      </a:r>
                      <a:r>
                        <a:rPr lang="en-US" altLang="ja-JP" sz="1200" b="0" i="0" u="none" strike="noStrike" dirty="0">
                          <a:solidFill>
                            <a:schemeClr val="tx1"/>
                          </a:solidFill>
                          <a:effectLst/>
                          <a:latin typeface="+mn-ea"/>
                          <a:ea typeface="+mn-ea"/>
                        </a:rPr>
                        <a:t>DX】</a:t>
                      </a:r>
                      <a:endParaRPr lang="ja-JP" altLang="en-US" sz="1200" b="0" i="0" u="none" strike="noStrike" dirty="0">
                        <a:solidFill>
                          <a:schemeClr val="tx1"/>
                        </a:solidFill>
                        <a:effectLst/>
                        <a:latin typeface="+mn-ea"/>
                        <a:ea typeface="+mn-ea"/>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algn="ctr"/>
                      <a:r>
                        <a:rPr lang="en-US" altLang="ja-JP" sz="1200" dirty="0">
                          <a:latin typeface="+mn-ea"/>
                          <a:ea typeface="+mn-ea"/>
                        </a:rPr>
                        <a:t>Ⅴ</a:t>
                      </a:r>
                      <a:endParaRPr lang="ja-JP" altLang="en-US" sz="1200" dirty="0">
                        <a:latin typeface="+mn-ea"/>
                        <a:ea typeface="+mn-ea"/>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algn="l" fontAlgn="ctr"/>
                      <a:r>
                        <a:rPr lang="ja-JP" altLang="en-US" sz="1200" b="0" i="0" u="none" strike="noStrike" dirty="0">
                          <a:solidFill>
                            <a:schemeClr val="tx1"/>
                          </a:solidFill>
                          <a:effectLst/>
                          <a:latin typeface="+mn-ea"/>
                          <a:ea typeface="+mn-ea"/>
                        </a:rPr>
                        <a:t>効率的かつ質の高い業務の運営</a:t>
                      </a:r>
                    </a:p>
                  </a:txBody>
                  <a:tcPr marL="36000" marR="36000" marT="36000" marB="3600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200" b="0" i="0" u="none" strike="noStrike" dirty="0">
                          <a:solidFill>
                            <a:schemeClr val="tx1"/>
                          </a:solidFill>
                          <a:effectLst/>
                          <a:latin typeface="+mn-ea"/>
                          <a:ea typeface="+mn-ea"/>
                        </a:rPr>
                        <a:t>11</a:t>
                      </a:r>
                      <a:endParaRPr lang="ja-JP" altLang="en-US" sz="1200" b="0" i="0" u="none" strike="noStrike" dirty="0">
                        <a:solidFill>
                          <a:schemeClr val="tx1"/>
                        </a:solidFill>
                        <a:effectLst/>
                        <a:latin typeface="+mn-ea"/>
                        <a:ea typeface="+mn-ea"/>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algn="l" rtl="0" fontAlgn="ctr"/>
                      <a:r>
                        <a:rPr lang="ja-JP" altLang="en-US" sz="1200" b="0" i="0" u="none" strike="noStrike" dirty="0">
                          <a:solidFill>
                            <a:schemeClr val="tx1"/>
                          </a:solidFill>
                          <a:effectLst/>
                          <a:latin typeface="+mn-ea"/>
                          <a:ea typeface="+mn-ea"/>
                        </a:rPr>
                        <a:t>情報の一元管理やデジタル技術の活用等により業務の効率化に取り組む</a:t>
                      </a:r>
                    </a:p>
                  </a:txBody>
                  <a:tcPr marL="36000" marR="36000" marT="36000" marB="3600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606460923"/>
                  </a:ext>
                </a:extLst>
              </a:tr>
              <a:tr h="0">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en-US" altLang="ja-JP" sz="1200" b="0" i="0" u="none" strike="noStrike" dirty="0">
                          <a:solidFill>
                            <a:schemeClr val="tx1"/>
                          </a:solidFill>
                          <a:effectLst/>
                          <a:latin typeface="+mn-ea"/>
                          <a:ea typeface="+mn-ea"/>
                        </a:rPr>
                        <a:t>12</a:t>
                      </a:r>
                      <a:endParaRPr lang="ja-JP" altLang="en-US" sz="1200" b="0" i="0" u="none" strike="noStrike" dirty="0">
                        <a:solidFill>
                          <a:schemeClr val="tx1"/>
                        </a:solidFill>
                        <a:effectLst/>
                        <a:latin typeface="+mn-ea"/>
                        <a:ea typeface="+mn-ea"/>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algn="l" rtl="0" fontAlgn="ctr"/>
                      <a:r>
                        <a:rPr lang="ja-JP" altLang="en-US" sz="1200" b="0" i="0" u="none" strike="noStrike" dirty="0">
                          <a:solidFill>
                            <a:schemeClr val="tx1"/>
                          </a:solidFill>
                          <a:effectLst/>
                          <a:latin typeface="+mn-ea"/>
                          <a:ea typeface="+mn-ea"/>
                        </a:rPr>
                        <a:t>保有情報のライブラリ化等によるスムーズな技術継承・人材育成に取り組む</a:t>
                      </a:r>
                    </a:p>
                  </a:txBody>
                  <a:tcPr marL="36000" marR="36000" marT="36000" marB="3600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2225330215"/>
                  </a:ext>
                </a:extLst>
              </a:tr>
              <a:tr h="0">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rtl="0" fontAlgn="ctr"/>
                      <a:r>
                        <a:rPr lang="en-US" altLang="ja-JP" sz="1200" b="0" i="0" u="none" strike="noStrike" dirty="0">
                          <a:solidFill>
                            <a:srgbClr val="000000"/>
                          </a:solidFill>
                          <a:effectLst/>
                          <a:latin typeface="+mn-ea"/>
                          <a:ea typeface="+mn-ea"/>
                        </a:rPr>
                        <a:t>13</a:t>
                      </a:r>
                      <a:endParaRPr lang="ja-JP" altLang="en-US" sz="1200" b="0" i="0" u="none" strike="noStrike" dirty="0">
                        <a:solidFill>
                          <a:srgbClr val="000000"/>
                        </a:solidFill>
                        <a:effectLst/>
                        <a:latin typeface="+mn-ea"/>
                        <a:ea typeface="+mn-ea"/>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r>
                        <a:rPr lang="ja-JP" altLang="en-US" sz="1200" b="0" i="0" u="none" strike="noStrike" dirty="0">
                          <a:solidFill>
                            <a:schemeClr val="tx1"/>
                          </a:solidFill>
                          <a:effectLst/>
                          <a:latin typeface="+mn-ea"/>
                          <a:ea typeface="+mn-ea"/>
                        </a:rPr>
                        <a:t>最新機器の導入による現場との情報共有の効率化に取り組む</a:t>
                      </a:r>
                    </a:p>
                  </a:txBody>
                  <a:tcPr marL="36000" marR="36000" marT="36000" marB="3600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3269919"/>
                  </a:ext>
                </a:extLst>
              </a:tr>
            </a:tbl>
          </a:graphicData>
        </a:graphic>
      </p:graphicFrame>
      <p:pic>
        <p:nvPicPr>
          <p:cNvPr id="6" name="図 5">
            <a:extLst>
              <a:ext uri="{FF2B5EF4-FFF2-40B4-BE49-F238E27FC236}">
                <a16:creationId xmlns:a16="http://schemas.microsoft.com/office/drawing/2014/main" id="{9CC0A402-8797-E846-D22A-4FF03B5C35CF}"/>
              </a:ext>
            </a:extLst>
          </p:cNvPr>
          <p:cNvPicPr>
            <a:picLocks noChangeAspect="1"/>
          </p:cNvPicPr>
          <p:nvPr/>
        </p:nvPicPr>
        <p:blipFill rotWithShape="1">
          <a:blip r:embed="rId2"/>
          <a:srcRect t="37541" b="33654"/>
          <a:stretch/>
        </p:blipFill>
        <p:spPr>
          <a:xfrm>
            <a:off x="6108067" y="875339"/>
            <a:ext cx="3009760" cy="192262"/>
          </a:xfrm>
          <a:prstGeom prst="rect">
            <a:avLst/>
          </a:prstGeom>
        </p:spPr>
      </p:pic>
      <p:sp>
        <p:nvSpPr>
          <p:cNvPr id="7" name="テキスト ボックス 6">
            <a:extLst>
              <a:ext uri="{FF2B5EF4-FFF2-40B4-BE49-F238E27FC236}">
                <a16:creationId xmlns:a16="http://schemas.microsoft.com/office/drawing/2014/main" id="{1A5DFB6E-A22C-D446-E1C8-A0E45226661D}"/>
              </a:ext>
            </a:extLst>
          </p:cNvPr>
          <p:cNvSpPr txBox="1"/>
          <p:nvPr/>
        </p:nvSpPr>
        <p:spPr>
          <a:xfrm>
            <a:off x="322597" y="945134"/>
            <a:ext cx="5558448" cy="523220"/>
          </a:xfrm>
          <a:prstGeom prst="rect">
            <a:avLst/>
          </a:prstGeom>
          <a:noFill/>
        </p:spPr>
        <p:txBody>
          <a:bodyPr wrap="square">
            <a:spAutoFit/>
          </a:bodyPr>
          <a:lstStyle/>
          <a:p>
            <a:r>
              <a:rPr lang="ja-JP" altLang="en-US" sz="1400" b="0" i="0" dirty="0">
                <a:effectLst/>
                <a:latin typeface="+mn-ea"/>
              </a:rPr>
              <a:t>建設局が</a:t>
            </a:r>
            <a:r>
              <a:rPr lang="en-US" altLang="ja-JP" sz="1400" b="0" i="0" dirty="0">
                <a:effectLst/>
                <a:latin typeface="+mn-ea"/>
              </a:rPr>
              <a:t>2040</a:t>
            </a:r>
            <a:r>
              <a:rPr lang="ja-JP" altLang="en-US" sz="1400" b="0" i="0" dirty="0">
                <a:effectLst/>
                <a:latin typeface="+mn-ea"/>
              </a:rPr>
              <a:t>年頃に実現したい未来・めざす姿を示す。</a:t>
            </a:r>
            <a:endParaRPr lang="en-US" altLang="ja-JP" sz="1400" b="0" i="0" dirty="0">
              <a:effectLst/>
              <a:latin typeface="+mn-ea"/>
            </a:endParaRPr>
          </a:p>
          <a:p>
            <a:r>
              <a:rPr lang="ja-JP" altLang="en-US" sz="1400" b="0" i="0" dirty="0">
                <a:effectLst/>
                <a:latin typeface="+mn-ea"/>
              </a:rPr>
              <a:t>また「</a:t>
            </a:r>
            <a:r>
              <a:rPr lang="ja-JP" altLang="en-US" sz="1400" dirty="0">
                <a:latin typeface="+mn-ea"/>
              </a:rPr>
              <a:t>めざす姿</a:t>
            </a:r>
            <a:r>
              <a:rPr lang="ja-JP" altLang="en-US" sz="1400" b="0" i="0" dirty="0">
                <a:effectLst/>
                <a:latin typeface="+mn-ea"/>
              </a:rPr>
              <a:t>」の実現に向けて、</a:t>
            </a:r>
            <a:r>
              <a:rPr lang="en-US" altLang="ja-JP" sz="1400" b="0" i="0" dirty="0">
                <a:effectLst/>
                <a:latin typeface="+mn-ea"/>
              </a:rPr>
              <a:t>2030</a:t>
            </a:r>
            <a:r>
              <a:rPr lang="ja-JP" altLang="en-US" sz="1400" b="0" i="0" dirty="0">
                <a:effectLst/>
                <a:latin typeface="+mn-ea"/>
              </a:rPr>
              <a:t>年までの施策方針を示す。</a:t>
            </a:r>
            <a:endParaRPr lang="en-US" altLang="ja-JP" sz="1400" b="0" i="0" dirty="0">
              <a:effectLst/>
              <a:latin typeface="+mn-ea"/>
            </a:endParaRPr>
          </a:p>
        </p:txBody>
      </p:sp>
      <p:sp>
        <p:nvSpPr>
          <p:cNvPr id="10" name="矢印: 五方向 9">
            <a:extLst>
              <a:ext uri="{FF2B5EF4-FFF2-40B4-BE49-F238E27FC236}">
                <a16:creationId xmlns:a16="http://schemas.microsoft.com/office/drawing/2014/main" id="{9EB275C3-F777-B7A7-EEF3-3B9DD087F358}"/>
              </a:ext>
            </a:extLst>
          </p:cNvPr>
          <p:cNvSpPr/>
          <p:nvPr/>
        </p:nvSpPr>
        <p:spPr>
          <a:xfrm>
            <a:off x="8437246" y="1062208"/>
            <a:ext cx="1017641" cy="629675"/>
          </a:xfrm>
          <a:prstGeom prst="homePlate">
            <a:avLst>
              <a:gd name="adj" fmla="val 17898"/>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1050" dirty="0">
                <a:solidFill>
                  <a:schemeClr val="bg1"/>
                </a:solidFill>
                <a:latin typeface="+mn-ea"/>
              </a:rPr>
              <a:t>5</a:t>
            </a:r>
            <a:r>
              <a:rPr kumimoji="1" lang="ja-JP" altLang="en-US" sz="1050" dirty="0">
                <a:solidFill>
                  <a:schemeClr val="bg1"/>
                </a:solidFill>
                <a:latin typeface="+mn-ea"/>
              </a:rPr>
              <a:t>つのめざす姿</a:t>
            </a:r>
            <a:endParaRPr kumimoji="1" lang="en-US" altLang="ja-JP" sz="1050" dirty="0">
              <a:solidFill>
                <a:schemeClr val="bg1"/>
              </a:solidFill>
              <a:latin typeface="+mn-ea"/>
            </a:endParaRPr>
          </a:p>
          <a:p>
            <a:pPr algn="ctr"/>
            <a:r>
              <a:rPr kumimoji="1" lang="ja-JP" altLang="en-US" sz="1050" dirty="0">
                <a:solidFill>
                  <a:schemeClr val="bg1"/>
                </a:solidFill>
                <a:latin typeface="+mn-ea"/>
              </a:rPr>
              <a:t>の実現</a:t>
            </a:r>
          </a:p>
        </p:txBody>
      </p:sp>
      <p:sp>
        <p:nvSpPr>
          <p:cNvPr id="9" name="矢印: 五方向 8">
            <a:extLst>
              <a:ext uri="{FF2B5EF4-FFF2-40B4-BE49-F238E27FC236}">
                <a16:creationId xmlns:a16="http://schemas.microsoft.com/office/drawing/2014/main" id="{40210090-EEE6-9FE1-6731-EBF054A6FAF1}"/>
              </a:ext>
            </a:extLst>
          </p:cNvPr>
          <p:cNvSpPr/>
          <p:nvPr/>
        </p:nvSpPr>
        <p:spPr>
          <a:xfrm>
            <a:off x="7608430" y="1062208"/>
            <a:ext cx="782316" cy="629675"/>
          </a:xfrm>
          <a:prstGeom prst="homePlate">
            <a:avLst>
              <a:gd name="adj" fmla="val 18318"/>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kumimoji="1" lang="ja-JP" altLang="en-US" sz="1050" dirty="0">
                <a:solidFill>
                  <a:schemeClr val="tx1"/>
                </a:solidFill>
                <a:latin typeface="+mn-ea"/>
              </a:rPr>
              <a:t>施策方針の</a:t>
            </a:r>
            <a:endParaRPr kumimoji="1" lang="en-US" altLang="ja-JP" sz="1050" dirty="0">
              <a:solidFill>
                <a:schemeClr val="tx1"/>
              </a:solidFill>
              <a:latin typeface="+mn-ea"/>
            </a:endParaRPr>
          </a:p>
          <a:p>
            <a:pPr algn="ctr"/>
            <a:r>
              <a:rPr kumimoji="1" lang="ja-JP" altLang="en-US" sz="1050" dirty="0">
                <a:solidFill>
                  <a:schemeClr val="tx1"/>
                </a:solidFill>
                <a:latin typeface="+mn-ea"/>
              </a:rPr>
              <a:t>見直し</a:t>
            </a:r>
          </a:p>
        </p:txBody>
      </p:sp>
      <p:sp>
        <p:nvSpPr>
          <p:cNvPr id="8" name="矢印: 五方向 7">
            <a:extLst>
              <a:ext uri="{FF2B5EF4-FFF2-40B4-BE49-F238E27FC236}">
                <a16:creationId xmlns:a16="http://schemas.microsoft.com/office/drawing/2014/main" id="{0F0CB4D0-E1A6-05E7-ABAB-5889C5E7CBFD}"/>
              </a:ext>
            </a:extLst>
          </p:cNvPr>
          <p:cNvSpPr/>
          <p:nvPr/>
        </p:nvSpPr>
        <p:spPr>
          <a:xfrm>
            <a:off x="6187440" y="1062208"/>
            <a:ext cx="1369394" cy="629675"/>
          </a:xfrm>
          <a:prstGeom prst="homePlate">
            <a:avLst>
              <a:gd name="adj" fmla="val 17898"/>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50" dirty="0">
                <a:solidFill>
                  <a:schemeClr val="tx1"/>
                </a:solidFill>
                <a:latin typeface="+mn-ea"/>
              </a:rPr>
              <a:t>13</a:t>
            </a:r>
            <a:r>
              <a:rPr kumimoji="1" lang="ja-JP" altLang="en-US" sz="1050" dirty="0">
                <a:solidFill>
                  <a:schemeClr val="tx1"/>
                </a:solidFill>
                <a:latin typeface="+mn-ea"/>
              </a:rPr>
              <a:t>の施策方針</a:t>
            </a:r>
            <a:endParaRPr kumimoji="1" lang="en-US" altLang="ja-JP" sz="1050" dirty="0">
              <a:solidFill>
                <a:schemeClr val="tx1"/>
              </a:solidFill>
              <a:latin typeface="+mn-ea"/>
            </a:endParaRPr>
          </a:p>
          <a:p>
            <a:pPr algn="ctr"/>
            <a:r>
              <a:rPr kumimoji="1" lang="ja-JP" altLang="en-US" sz="1050" dirty="0">
                <a:solidFill>
                  <a:schemeClr val="tx1"/>
                </a:solidFill>
                <a:latin typeface="+mn-ea"/>
              </a:rPr>
              <a:t>の実行</a:t>
            </a:r>
          </a:p>
        </p:txBody>
      </p:sp>
      <p:sp>
        <p:nvSpPr>
          <p:cNvPr id="11" name="テキスト ボックス 10">
            <a:extLst>
              <a:ext uri="{FF2B5EF4-FFF2-40B4-BE49-F238E27FC236}">
                <a16:creationId xmlns:a16="http://schemas.microsoft.com/office/drawing/2014/main" id="{0FD2BEB6-AEC9-4CB3-1069-9A9B88739F8A}"/>
              </a:ext>
            </a:extLst>
          </p:cNvPr>
          <p:cNvSpPr txBox="1"/>
          <p:nvPr/>
        </p:nvSpPr>
        <p:spPr>
          <a:xfrm>
            <a:off x="5926038" y="735021"/>
            <a:ext cx="500858" cy="261610"/>
          </a:xfrm>
          <a:prstGeom prst="rect">
            <a:avLst/>
          </a:prstGeom>
          <a:solidFill>
            <a:schemeClr val="bg1"/>
          </a:solidFill>
        </p:spPr>
        <p:txBody>
          <a:bodyPr wrap="square" rtlCol="0" anchor="b">
            <a:spAutoFit/>
          </a:bodyPr>
          <a:lstStyle/>
          <a:p>
            <a:r>
              <a:rPr kumimoji="1" lang="en-US" altLang="ja-JP" sz="1050" dirty="0"/>
              <a:t>2024</a:t>
            </a:r>
            <a:endParaRPr kumimoji="1" lang="ja-JP" altLang="en-US" sz="1050" dirty="0"/>
          </a:p>
        </p:txBody>
      </p:sp>
      <p:sp>
        <p:nvSpPr>
          <p:cNvPr id="12" name="テキスト ボックス 11">
            <a:extLst>
              <a:ext uri="{FF2B5EF4-FFF2-40B4-BE49-F238E27FC236}">
                <a16:creationId xmlns:a16="http://schemas.microsoft.com/office/drawing/2014/main" id="{6E332FD4-F519-462F-91C5-C663E5006596}"/>
              </a:ext>
            </a:extLst>
          </p:cNvPr>
          <p:cNvSpPr txBox="1"/>
          <p:nvPr/>
        </p:nvSpPr>
        <p:spPr>
          <a:xfrm>
            <a:off x="7298610" y="730974"/>
            <a:ext cx="540238" cy="261610"/>
          </a:xfrm>
          <a:prstGeom prst="rect">
            <a:avLst/>
          </a:prstGeom>
          <a:solidFill>
            <a:schemeClr val="bg1"/>
          </a:solidFill>
        </p:spPr>
        <p:txBody>
          <a:bodyPr wrap="square" rtlCol="0" anchor="b">
            <a:spAutoFit/>
          </a:bodyPr>
          <a:lstStyle/>
          <a:p>
            <a:r>
              <a:rPr kumimoji="1" lang="en-US" altLang="ja-JP" sz="1050" dirty="0"/>
              <a:t>2030</a:t>
            </a:r>
            <a:endParaRPr kumimoji="1" lang="ja-JP" altLang="en-US" sz="1050" dirty="0"/>
          </a:p>
        </p:txBody>
      </p:sp>
      <p:sp>
        <p:nvSpPr>
          <p:cNvPr id="13" name="テキスト ボックス 12">
            <a:extLst>
              <a:ext uri="{FF2B5EF4-FFF2-40B4-BE49-F238E27FC236}">
                <a16:creationId xmlns:a16="http://schemas.microsoft.com/office/drawing/2014/main" id="{17CFD303-AB02-EA9F-5CD0-0B32B7F8A7B0}"/>
              </a:ext>
            </a:extLst>
          </p:cNvPr>
          <p:cNvSpPr txBox="1"/>
          <p:nvPr/>
        </p:nvSpPr>
        <p:spPr>
          <a:xfrm>
            <a:off x="8669764" y="721352"/>
            <a:ext cx="540237" cy="261610"/>
          </a:xfrm>
          <a:prstGeom prst="rect">
            <a:avLst/>
          </a:prstGeom>
          <a:solidFill>
            <a:schemeClr val="bg1"/>
          </a:solidFill>
        </p:spPr>
        <p:txBody>
          <a:bodyPr wrap="square" rtlCol="0" anchor="b">
            <a:spAutoFit/>
          </a:bodyPr>
          <a:lstStyle/>
          <a:p>
            <a:r>
              <a:rPr kumimoji="1" lang="en-US" altLang="ja-JP" sz="1050" dirty="0"/>
              <a:t>2040</a:t>
            </a:r>
            <a:endParaRPr kumimoji="1" lang="ja-JP" altLang="en-US" sz="1050" dirty="0"/>
          </a:p>
        </p:txBody>
      </p:sp>
      <p:sp>
        <p:nvSpPr>
          <p:cNvPr id="2" name="スライド番号プレースホルダー 1">
            <a:extLst>
              <a:ext uri="{FF2B5EF4-FFF2-40B4-BE49-F238E27FC236}">
                <a16:creationId xmlns:a16="http://schemas.microsoft.com/office/drawing/2014/main" id="{3FD1A6E6-891D-C828-285F-B2F61FFA6D49}"/>
              </a:ext>
            </a:extLst>
          </p:cNvPr>
          <p:cNvSpPr>
            <a:spLocks noGrp="1"/>
          </p:cNvSpPr>
          <p:nvPr>
            <p:ph type="sldNum" sz="quarter" idx="12"/>
          </p:nvPr>
        </p:nvSpPr>
        <p:spPr/>
        <p:txBody>
          <a:bodyPr/>
          <a:lstStyle/>
          <a:p>
            <a:fld id="{09B64227-8D03-4A57-BE44-E7B966BE9E3A}" type="slidenum">
              <a:rPr kumimoji="1" lang="ja-JP" altLang="en-US" smtClean="0"/>
              <a:t>6</a:t>
            </a:fld>
            <a:endParaRPr kumimoji="1" lang="ja-JP" altLang="en-US" dirty="0"/>
          </a:p>
        </p:txBody>
      </p:sp>
    </p:spTree>
    <p:extLst>
      <p:ext uri="{BB962C8B-B14F-4D97-AF65-F5344CB8AC3E}">
        <p14:creationId xmlns:p14="http://schemas.microsoft.com/office/powerpoint/2010/main" val="192032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四角形: 角を丸くする 4">
            <a:extLst>
              <a:ext uri="{FF2B5EF4-FFF2-40B4-BE49-F238E27FC236}">
                <a16:creationId xmlns:a16="http://schemas.microsoft.com/office/drawing/2014/main" id="{7146615E-88A6-159E-6C52-8B6B76326E35}"/>
              </a:ext>
            </a:extLst>
          </p:cNvPr>
          <p:cNvSpPr/>
          <p:nvPr/>
        </p:nvSpPr>
        <p:spPr>
          <a:xfrm>
            <a:off x="417000" y="2016000"/>
            <a:ext cx="9072000" cy="4608000"/>
          </a:xfrm>
          <a:prstGeom prst="roundRect">
            <a:avLst>
              <a:gd name="adj" fmla="val 0"/>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sp>
        <p:nvSpPr>
          <p:cNvPr id="3" name="四角形: 角を丸くする 2">
            <a:extLst>
              <a:ext uri="{FF2B5EF4-FFF2-40B4-BE49-F238E27FC236}">
                <a16:creationId xmlns:a16="http://schemas.microsoft.com/office/drawing/2014/main" id="{94BDC6A4-E8A4-9B0C-F109-7929930A9CAC}"/>
              </a:ext>
            </a:extLst>
          </p:cNvPr>
          <p:cNvSpPr/>
          <p:nvPr/>
        </p:nvSpPr>
        <p:spPr>
          <a:xfrm>
            <a:off x="309000" y="683999"/>
            <a:ext cx="9288000" cy="1188000"/>
          </a:xfrm>
          <a:prstGeom prst="roundRect">
            <a:avLst>
              <a:gd name="adj" fmla="val 8849"/>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sp>
        <p:nvSpPr>
          <p:cNvPr id="4" name="タイトル 4">
            <a:extLst>
              <a:ext uri="{FF2B5EF4-FFF2-40B4-BE49-F238E27FC236}">
                <a16:creationId xmlns:a16="http://schemas.microsoft.com/office/drawing/2014/main" id="{DF97C956-11B8-F6DC-4404-F1CAFFD14EFC}"/>
              </a:ext>
            </a:extLst>
          </p:cNvPr>
          <p:cNvSpPr txBox="1">
            <a:spLocks/>
          </p:cNvSpPr>
          <p:nvPr/>
        </p:nvSpPr>
        <p:spPr>
          <a:xfrm>
            <a:off x="268447" y="0"/>
            <a:ext cx="9170827" cy="561692"/>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00000"/>
              </a:lnSpc>
            </a:pPr>
            <a:r>
              <a:rPr lang="ja-JP" altLang="en-US" sz="1050" b="1" dirty="0">
                <a:latin typeface="Meiryo UI" panose="020B0604030504040204" pitchFamily="50" charset="-128"/>
                <a:ea typeface="Meiryo UI" panose="020B0604030504040204" pitchFamily="50" charset="-128"/>
              </a:rPr>
              <a:t>第３章　建設局が実現したい未来・めざす姿と施策方針</a:t>
            </a:r>
            <a:endParaRPr lang="en-US" altLang="ja-JP" sz="1050" b="1" dirty="0">
              <a:latin typeface="Meiryo UI" panose="020B0604030504040204" pitchFamily="50" charset="-128"/>
              <a:ea typeface="Meiryo UI" panose="020B0604030504040204" pitchFamily="50" charset="-128"/>
            </a:endParaRPr>
          </a:p>
          <a:p>
            <a:pPr>
              <a:lnSpc>
                <a:spcPct val="100000"/>
              </a:lnSpc>
            </a:pPr>
            <a:r>
              <a:rPr lang="ja-JP" altLang="en-US" sz="2000" b="1" i="0" u="none" strike="noStrike" dirty="0">
                <a:effectLst/>
                <a:latin typeface="Meiryo UI" panose="020B0604030504040204" pitchFamily="50" charset="-128"/>
                <a:ea typeface="Meiryo UI" panose="020B0604030504040204" pitchFamily="50" charset="-128"/>
              </a:rPr>
              <a:t>　</a:t>
            </a:r>
            <a:r>
              <a:rPr lang="ja-JP" altLang="en-US" sz="2000" b="1" dirty="0">
                <a:latin typeface="Meiryo UI" panose="020B0604030504040204" pitchFamily="50" charset="-128"/>
                <a:ea typeface="Meiryo UI" panose="020B0604030504040204" pitchFamily="50" charset="-128"/>
              </a:rPr>
              <a:t>めざす姿</a:t>
            </a:r>
            <a:r>
              <a:rPr lang="en-US" altLang="ja-JP" sz="2000" b="1" dirty="0">
                <a:latin typeface="Meiryo UI" panose="020B0604030504040204" pitchFamily="50" charset="-128"/>
                <a:ea typeface="Meiryo UI" panose="020B0604030504040204" pitchFamily="50" charset="-128"/>
              </a:rPr>
              <a:t>Ⅰ </a:t>
            </a:r>
            <a:r>
              <a:rPr lang="ja-JP" altLang="en-US" sz="2000" b="1" i="0" u="none" strike="noStrike" dirty="0">
                <a:effectLst/>
                <a:latin typeface="Meiryo UI" panose="020B0604030504040204" pitchFamily="50" charset="-128"/>
                <a:ea typeface="Meiryo UI" panose="020B0604030504040204" pitchFamily="50" charset="-128"/>
              </a:rPr>
              <a:t>　都市の成長と魅力向上に貢献する都市基盤施設の整備</a:t>
            </a:r>
            <a:endParaRPr lang="en-US" altLang="ja-JP" sz="2000" b="1" dirty="0">
              <a:latin typeface="Meiryo UI" panose="020B0604030504040204" pitchFamily="50" charset="-128"/>
              <a:ea typeface="Meiryo UI" panose="020B0604030504040204" pitchFamily="50" charset="-128"/>
            </a:endParaRPr>
          </a:p>
        </p:txBody>
      </p:sp>
      <p:sp>
        <p:nvSpPr>
          <p:cNvPr id="2" name="タイトル 4">
            <a:extLst>
              <a:ext uri="{FF2B5EF4-FFF2-40B4-BE49-F238E27FC236}">
                <a16:creationId xmlns:a16="http://schemas.microsoft.com/office/drawing/2014/main" id="{D3EA4A57-A424-F6BD-6440-05FDF3AA0B69}"/>
              </a:ext>
            </a:extLst>
          </p:cNvPr>
          <p:cNvSpPr txBox="1">
            <a:spLocks/>
          </p:cNvSpPr>
          <p:nvPr/>
        </p:nvSpPr>
        <p:spPr>
          <a:xfrm>
            <a:off x="489000" y="720000"/>
            <a:ext cx="8928000" cy="5924699"/>
          </a:xfrm>
          <a:prstGeom prst="rect">
            <a:avLst/>
          </a:prstGeom>
        </p:spPr>
        <p:txBody>
          <a:bodyPr vert="horz" wrap="square" lIns="91440" tIns="45720" rIns="91440" bIns="45720" rtlCol="0" anchor="t">
            <a:sp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180000" marR="0" lvl="0" indent="-457200" algn="l" defTabSz="914400" rtl="0" eaLnBrk="1" fontAlgn="ctr" latinLnBrk="0" hangingPunct="1">
              <a:lnSpc>
                <a:spcPct val="100000"/>
              </a:lnSpc>
              <a:spcBef>
                <a:spcPts val="600"/>
              </a:spcBef>
              <a:buClrTx/>
              <a:buSzTx/>
              <a:buFontTx/>
              <a:buNone/>
              <a:tabLst/>
              <a:defRPr/>
            </a:pPr>
            <a:r>
              <a:rPr lang="en-US" altLang="ja-JP" sz="1800" b="1" i="0" u="none" strike="noStrike" dirty="0">
                <a:solidFill>
                  <a:schemeClr val="bg1"/>
                </a:solidFill>
                <a:effectLst/>
                <a:latin typeface="+mn-ea"/>
                <a:ea typeface="+mn-ea"/>
              </a:rPr>
              <a:t>2040</a:t>
            </a:r>
            <a:r>
              <a:rPr lang="ja-JP" altLang="en-US" sz="1800" b="1" i="0" u="none" strike="noStrike" dirty="0">
                <a:solidFill>
                  <a:schemeClr val="bg1"/>
                </a:solidFill>
                <a:effectLst/>
                <a:latin typeface="+mn-ea"/>
                <a:ea typeface="+mn-ea"/>
              </a:rPr>
              <a:t>年</a:t>
            </a:r>
            <a:r>
              <a:rPr lang="ja-JP" altLang="en-US" sz="1800" b="1" dirty="0">
                <a:solidFill>
                  <a:schemeClr val="bg1"/>
                </a:solidFill>
                <a:latin typeface="+mn-ea"/>
                <a:ea typeface="+mn-ea"/>
              </a:rPr>
              <a:t>頃にめざす</a:t>
            </a:r>
            <a:r>
              <a:rPr lang="ja-JP" altLang="en-US" sz="1800" b="1" i="0" u="none" strike="noStrike" dirty="0">
                <a:solidFill>
                  <a:schemeClr val="bg1"/>
                </a:solidFill>
                <a:effectLst/>
                <a:latin typeface="+mn-ea"/>
                <a:ea typeface="+mn-ea"/>
              </a:rPr>
              <a:t>姿</a:t>
            </a:r>
            <a:endParaRPr lang="en-US" altLang="ja-JP" sz="1800" b="1" i="0" u="none" strike="noStrike" dirty="0">
              <a:solidFill>
                <a:schemeClr val="bg1"/>
              </a:solidFill>
              <a:effectLst/>
              <a:latin typeface="+mn-ea"/>
              <a:ea typeface="+mn-ea"/>
            </a:endParaRPr>
          </a:p>
          <a:p>
            <a:pPr marL="180000" fontAlgn="ctr">
              <a:lnSpc>
                <a:spcPct val="100000"/>
              </a:lnSpc>
              <a:spcBef>
                <a:spcPts val="600"/>
              </a:spcBef>
              <a:defRPr/>
            </a:pPr>
            <a:r>
              <a:rPr lang="ja-JP" altLang="en-US" sz="1400" dirty="0">
                <a:solidFill>
                  <a:schemeClr val="bg1"/>
                </a:solidFill>
                <a:latin typeface="+mn-ea"/>
                <a:ea typeface="+mn-ea"/>
              </a:rPr>
              <a:t>都市の成長と魅力向上に貢献する都市基盤施設について、ビッグデータや３次元データ、</a:t>
            </a:r>
            <a:r>
              <a:rPr lang="en-US" altLang="ja-JP" sz="1400" dirty="0">
                <a:solidFill>
                  <a:schemeClr val="bg1"/>
                </a:solidFill>
                <a:latin typeface="+mn-ea"/>
                <a:ea typeface="+mn-ea"/>
              </a:rPr>
              <a:t>AI</a:t>
            </a:r>
            <a:r>
              <a:rPr lang="ja-JP" altLang="en-US" sz="1400" dirty="0">
                <a:solidFill>
                  <a:schemeClr val="bg1"/>
                </a:solidFill>
                <a:latin typeface="+mn-ea"/>
                <a:ea typeface="+mn-ea"/>
              </a:rPr>
              <a:t>等のデジタル技術を導入することで、計画や設計、施工の各段階における業務の効率化と高度化が図られ、状況に応じて適切に更新され続けている。</a:t>
            </a:r>
            <a:endParaRPr lang="en-US" altLang="ja-JP" sz="1400" dirty="0">
              <a:solidFill>
                <a:schemeClr val="bg1"/>
              </a:solidFill>
              <a:latin typeface="+mn-ea"/>
              <a:ea typeface="+mn-ea"/>
            </a:endParaRPr>
          </a:p>
          <a:p>
            <a:pPr marL="180000" fontAlgn="ctr">
              <a:lnSpc>
                <a:spcPct val="100000"/>
              </a:lnSpc>
              <a:spcBef>
                <a:spcPts val="600"/>
              </a:spcBef>
              <a:defRPr/>
            </a:pPr>
            <a:endParaRPr lang="en-US" altLang="ja-JP" sz="1400" b="1" dirty="0">
              <a:latin typeface="+mn-ea"/>
              <a:ea typeface="+mn-ea"/>
            </a:endParaRPr>
          </a:p>
          <a:p>
            <a:pPr fontAlgn="ctr">
              <a:lnSpc>
                <a:spcPct val="100000"/>
              </a:lnSpc>
              <a:spcBef>
                <a:spcPts val="600"/>
              </a:spcBef>
              <a:defRPr/>
            </a:pPr>
            <a:r>
              <a:rPr lang="en-US" altLang="ja-JP" sz="1800" b="1" dirty="0">
                <a:latin typeface="+mn-ea"/>
                <a:ea typeface="+mn-ea"/>
              </a:rPr>
              <a:t>2030</a:t>
            </a:r>
            <a:r>
              <a:rPr lang="ja-JP" altLang="en-US" sz="1800" b="1" dirty="0">
                <a:latin typeface="+mn-ea"/>
                <a:ea typeface="+mn-ea"/>
              </a:rPr>
              <a:t>年頃までの施策方針</a:t>
            </a:r>
            <a:endParaRPr lang="en-US" altLang="ja-JP" sz="1800" b="1" dirty="0">
              <a:latin typeface="+mn-ea"/>
              <a:ea typeface="+mn-ea"/>
            </a:endParaRPr>
          </a:p>
          <a:p>
            <a:pPr>
              <a:lnSpc>
                <a:spcPct val="100000"/>
              </a:lnSpc>
              <a:spcBef>
                <a:spcPts val="600"/>
              </a:spcBef>
            </a:pPr>
            <a:r>
              <a:rPr lang="ja-JP" altLang="en-US" sz="1400" b="1" dirty="0">
                <a:latin typeface="+mn-ea"/>
                <a:ea typeface="+mn-ea"/>
              </a:rPr>
              <a:t>（施策方針</a:t>
            </a:r>
            <a:r>
              <a:rPr lang="en-US" altLang="ja-JP" sz="1400" b="1" dirty="0">
                <a:latin typeface="+mn-ea"/>
                <a:ea typeface="+mn-ea"/>
              </a:rPr>
              <a:t>01</a:t>
            </a:r>
            <a:r>
              <a:rPr lang="ja-JP" altLang="en-US" sz="1400" b="1" dirty="0">
                <a:latin typeface="+mn-ea"/>
                <a:ea typeface="+mn-ea"/>
              </a:rPr>
              <a:t>）</a:t>
            </a:r>
            <a:endParaRPr lang="en-US" altLang="ja-JP" sz="1400" b="1" dirty="0">
              <a:latin typeface="+mn-ea"/>
              <a:ea typeface="+mn-ea"/>
            </a:endParaRPr>
          </a:p>
          <a:p>
            <a:pPr marL="180000" indent="-457200">
              <a:lnSpc>
                <a:spcPct val="100000"/>
              </a:lnSpc>
              <a:spcBef>
                <a:spcPts val="0"/>
              </a:spcBef>
            </a:pPr>
            <a:r>
              <a:rPr lang="ja-JP" altLang="en-US" sz="1400" b="1" i="0" u="none" strike="noStrike" dirty="0">
                <a:effectLst/>
                <a:latin typeface="游ゴシック" panose="020B0400000000000000" pitchFamily="50" charset="-128"/>
                <a:ea typeface="游ゴシック" panose="020B0400000000000000" pitchFamily="50" charset="-128"/>
              </a:rPr>
              <a:t>　ビッグデータ等を用いた計画検討の高度化に取り組む</a:t>
            </a:r>
            <a:endParaRPr lang="en-US" altLang="ja-JP" sz="1400" b="1" i="0" u="none" strike="noStrike" dirty="0">
              <a:effectLst/>
              <a:latin typeface="游ゴシック" panose="020B0400000000000000" pitchFamily="50" charset="-128"/>
              <a:ea typeface="游ゴシック" panose="020B0400000000000000" pitchFamily="50" charset="-128"/>
            </a:endParaRPr>
          </a:p>
          <a:p>
            <a:pPr marL="360000">
              <a:lnSpc>
                <a:spcPct val="100000"/>
              </a:lnSpc>
              <a:spcBef>
                <a:spcPts val="600"/>
              </a:spcBef>
            </a:pPr>
            <a:r>
              <a:rPr lang="ja-JP" altLang="en-US" sz="1200" dirty="0">
                <a:latin typeface="+mn-ea"/>
                <a:ea typeface="+mn-ea"/>
              </a:rPr>
              <a:t>都市基盤施設の計画検討段階において、ビッグデータ等のデータに基づく分析を用いることで、人や車の流れなどの傾向の把握、シミュレーションによる将来予測や計画の最適化の検討が可能となるなど、高度な計画検討につなげる。</a:t>
            </a:r>
            <a:endParaRPr lang="en-US" altLang="ja-JP" sz="1200" dirty="0">
              <a:latin typeface="+mn-ea"/>
              <a:ea typeface="+mn-ea"/>
            </a:endParaRPr>
          </a:p>
          <a:p>
            <a:pPr>
              <a:lnSpc>
                <a:spcPct val="100000"/>
              </a:lnSpc>
              <a:spcBef>
                <a:spcPts val="600"/>
              </a:spcBef>
            </a:pPr>
            <a:r>
              <a:rPr lang="ja-JP" altLang="en-US" sz="1400" b="1" dirty="0">
                <a:latin typeface="+mn-ea"/>
                <a:ea typeface="+mn-ea"/>
              </a:rPr>
              <a:t>（施策方針</a:t>
            </a:r>
            <a:r>
              <a:rPr lang="en-US" altLang="ja-JP" sz="1400" b="1" dirty="0">
                <a:latin typeface="+mn-ea"/>
                <a:ea typeface="+mn-ea"/>
              </a:rPr>
              <a:t>02</a:t>
            </a:r>
            <a:r>
              <a:rPr lang="ja-JP" altLang="en-US" sz="1400" b="1" dirty="0">
                <a:latin typeface="+mn-ea"/>
                <a:ea typeface="+mn-ea"/>
              </a:rPr>
              <a:t>）</a:t>
            </a:r>
            <a:endParaRPr lang="en-US" altLang="ja-JP" sz="1400" b="1" dirty="0">
              <a:latin typeface="+mn-ea"/>
              <a:ea typeface="+mn-ea"/>
            </a:endParaRPr>
          </a:p>
          <a:p>
            <a:pPr marL="180000" indent="-457200">
              <a:lnSpc>
                <a:spcPct val="100000"/>
              </a:lnSpc>
              <a:spcBef>
                <a:spcPts val="0"/>
              </a:spcBef>
            </a:pPr>
            <a:r>
              <a:rPr lang="ja-JP" altLang="en-US" sz="1400" b="1" dirty="0">
                <a:latin typeface="+mn-ea"/>
                <a:ea typeface="+mn-ea"/>
              </a:rPr>
              <a:t>　計画・設計段階における</a:t>
            </a:r>
            <a:r>
              <a:rPr lang="en-US" altLang="ja-JP" sz="1400" b="1" dirty="0">
                <a:latin typeface="+mn-ea"/>
                <a:ea typeface="+mn-ea"/>
              </a:rPr>
              <a:t>3</a:t>
            </a:r>
            <a:r>
              <a:rPr lang="ja-JP" altLang="en-US" sz="1400" b="1" dirty="0">
                <a:latin typeface="+mn-ea"/>
                <a:ea typeface="+mn-ea"/>
              </a:rPr>
              <a:t>次元モデルの導入による業務の効率化・高度化に取り組む</a:t>
            </a:r>
            <a:endParaRPr lang="en-US" altLang="ja-JP" sz="1400" b="1" dirty="0">
              <a:latin typeface="+mn-ea"/>
              <a:ea typeface="+mn-ea"/>
            </a:endParaRPr>
          </a:p>
          <a:p>
            <a:pPr marL="360000">
              <a:lnSpc>
                <a:spcPct val="100000"/>
              </a:lnSpc>
              <a:spcBef>
                <a:spcPts val="600"/>
              </a:spcBef>
            </a:pPr>
            <a:r>
              <a:rPr lang="ja-JP" altLang="en-US" sz="1200" b="0" i="0" u="none" strike="noStrike" dirty="0">
                <a:effectLst/>
                <a:latin typeface="+mn-ea"/>
                <a:ea typeface="+mn-ea"/>
              </a:rPr>
              <a:t>都市基盤施設</a:t>
            </a:r>
            <a:r>
              <a:rPr lang="ja-JP" altLang="en-US" sz="1200" dirty="0">
                <a:latin typeface="+mn-ea"/>
                <a:ea typeface="+mn-ea"/>
              </a:rPr>
              <a:t>の計画・設計段階において３次元モデルを導入することで、視覚的に設計の詳細や全体像が把握しやすくなり、関係者間での円滑な情報共有が図られるなど、受発注者双方の業務の効率化・高度化につなげる。</a:t>
            </a:r>
            <a:endParaRPr lang="en-US" altLang="ja-JP" sz="1400" b="1" dirty="0">
              <a:latin typeface="+mn-ea"/>
              <a:ea typeface="+mn-ea"/>
            </a:endParaRPr>
          </a:p>
          <a:p>
            <a:pPr>
              <a:lnSpc>
                <a:spcPct val="100000"/>
              </a:lnSpc>
              <a:spcBef>
                <a:spcPts val="600"/>
              </a:spcBef>
            </a:pPr>
            <a:r>
              <a:rPr lang="ja-JP" altLang="en-US" sz="1400" b="1" dirty="0">
                <a:latin typeface="+mn-ea"/>
                <a:ea typeface="+mn-ea"/>
              </a:rPr>
              <a:t>（施策方針</a:t>
            </a:r>
            <a:r>
              <a:rPr lang="en-US" altLang="ja-JP" sz="1400" b="1" dirty="0">
                <a:latin typeface="+mn-ea"/>
                <a:ea typeface="+mn-ea"/>
              </a:rPr>
              <a:t>03</a:t>
            </a:r>
            <a:r>
              <a:rPr lang="ja-JP" altLang="en-US" sz="1400" b="1" dirty="0">
                <a:latin typeface="+mn-ea"/>
                <a:ea typeface="+mn-ea"/>
              </a:rPr>
              <a:t>）</a:t>
            </a:r>
            <a:endParaRPr lang="en-US" altLang="ja-JP" sz="1400" b="1" dirty="0">
              <a:latin typeface="+mn-ea"/>
              <a:ea typeface="+mn-ea"/>
            </a:endParaRPr>
          </a:p>
          <a:p>
            <a:pPr marL="180000" indent="-457200">
              <a:lnSpc>
                <a:spcPct val="100000"/>
              </a:lnSpc>
              <a:spcBef>
                <a:spcPts val="0"/>
              </a:spcBef>
            </a:pPr>
            <a:r>
              <a:rPr lang="ja-JP" altLang="en-US" sz="1400" b="1" dirty="0">
                <a:latin typeface="+mn-ea"/>
                <a:ea typeface="+mn-ea"/>
              </a:rPr>
              <a:t>　最先端デジタル技術を活用した魅力と活力のあるまちづくりに取り組む</a:t>
            </a:r>
            <a:endParaRPr lang="en-US" altLang="ja-JP" sz="1400" b="1" dirty="0">
              <a:latin typeface="+mn-ea"/>
              <a:ea typeface="+mn-ea"/>
            </a:endParaRPr>
          </a:p>
          <a:p>
            <a:pPr marL="360000">
              <a:lnSpc>
                <a:spcPct val="100000"/>
              </a:lnSpc>
              <a:spcBef>
                <a:spcPts val="600"/>
              </a:spcBef>
            </a:pPr>
            <a:r>
              <a:rPr lang="ja-JP" altLang="en-US" sz="1200" dirty="0">
                <a:latin typeface="+mn-ea"/>
                <a:ea typeface="+mn-ea"/>
              </a:rPr>
              <a:t>都市基盤施設の整備にあたり、最先端のデジタル技術を活用することで、住民の生活利便性や快適性を向上させるだけでなく、リアルタイムデータの収集と分析による効率的な運用管理によって、都市機能を高め、魅力と活力のあふれるまちづくりにつなげる。</a:t>
            </a:r>
            <a:endParaRPr lang="en-US" altLang="ja-JP" sz="1200" dirty="0">
              <a:latin typeface="+mn-ea"/>
              <a:ea typeface="+mn-ea"/>
            </a:endParaRPr>
          </a:p>
          <a:p>
            <a:pPr marL="180000" indent="-457200">
              <a:lnSpc>
                <a:spcPct val="100000"/>
              </a:lnSpc>
              <a:spcBef>
                <a:spcPts val="600"/>
              </a:spcBef>
            </a:pPr>
            <a:r>
              <a:rPr lang="ja-JP" altLang="en-US" sz="1400" b="1" dirty="0">
                <a:latin typeface="+mn-ea"/>
                <a:ea typeface="+mn-ea"/>
              </a:rPr>
              <a:t>（施策方針</a:t>
            </a:r>
            <a:r>
              <a:rPr lang="en-US" altLang="ja-JP" sz="1400" b="1" dirty="0">
                <a:latin typeface="+mn-ea"/>
                <a:ea typeface="+mn-ea"/>
              </a:rPr>
              <a:t>04</a:t>
            </a:r>
            <a:r>
              <a:rPr lang="ja-JP" altLang="en-US" sz="1400" b="1" dirty="0">
                <a:latin typeface="+mn-ea"/>
                <a:ea typeface="+mn-ea"/>
              </a:rPr>
              <a:t>）</a:t>
            </a:r>
            <a:endParaRPr lang="en-US" altLang="ja-JP" sz="1400" b="1" dirty="0">
              <a:latin typeface="+mn-ea"/>
              <a:ea typeface="+mn-ea"/>
            </a:endParaRPr>
          </a:p>
          <a:p>
            <a:pPr>
              <a:lnSpc>
                <a:spcPct val="100000"/>
              </a:lnSpc>
              <a:spcBef>
                <a:spcPts val="0"/>
              </a:spcBef>
            </a:pPr>
            <a:r>
              <a:rPr lang="ja-JP" altLang="en-US" sz="1400" b="1" dirty="0">
                <a:latin typeface="+mn-ea"/>
                <a:ea typeface="+mn-ea"/>
              </a:rPr>
              <a:t>　</a:t>
            </a:r>
            <a:r>
              <a:rPr lang="en-US" altLang="ja-JP" sz="1400" b="1" dirty="0">
                <a:latin typeface="+mn-ea"/>
                <a:ea typeface="+mn-ea"/>
              </a:rPr>
              <a:t>ICT</a:t>
            </a:r>
            <a:r>
              <a:rPr lang="ja-JP" altLang="en-US" sz="1400" b="1" dirty="0">
                <a:latin typeface="+mn-ea"/>
                <a:ea typeface="+mn-ea"/>
              </a:rPr>
              <a:t>施工の導入による工事の効率化に取り組む</a:t>
            </a:r>
            <a:endParaRPr lang="en-US" altLang="ja-JP" sz="1400" b="1" dirty="0">
              <a:latin typeface="+mn-ea"/>
              <a:ea typeface="+mn-ea"/>
            </a:endParaRPr>
          </a:p>
          <a:p>
            <a:pPr marL="360000">
              <a:lnSpc>
                <a:spcPct val="100000"/>
              </a:lnSpc>
              <a:spcBef>
                <a:spcPts val="600"/>
              </a:spcBef>
            </a:pPr>
            <a:r>
              <a:rPr lang="ja-JP" altLang="en-US" sz="1200" dirty="0">
                <a:latin typeface="+mn-ea"/>
                <a:ea typeface="+mn-ea"/>
              </a:rPr>
              <a:t>都市基盤施設の施工段階において、ドローン等を活用した３次元モデルでの測量や</a:t>
            </a:r>
            <a:r>
              <a:rPr lang="en-US" altLang="ja-JP" sz="1200" dirty="0">
                <a:latin typeface="+mn-ea"/>
                <a:ea typeface="+mn-ea"/>
              </a:rPr>
              <a:t>ICT</a:t>
            </a:r>
            <a:r>
              <a:rPr lang="ja-JP" altLang="en-US" sz="1200" dirty="0">
                <a:latin typeface="+mn-ea"/>
                <a:ea typeface="+mn-ea"/>
              </a:rPr>
              <a:t>建設機械の活用など、</a:t>
            </a:r>
            <a:r>
              <a:rPr lang="en-US" altLang="ja-JP" sz="1200" dirty="0">
                <a:latin typeface="+mn-ea"/>
                <a:ea typeface="+mn-ea"/>
              </a:rPr>
              <a:t>ICT</a:t>
            </a:r>
            <a:r>
              <a:rPr lang="ja-JP" altLang="en-US" sz="1200" dirty="0">
                <a:latin typeface="+mn-ea"/>
                <a:ea typeface="+mn-ea"/>
              </a:rPr>
              <a:t>施工を導入することで、工事の精度と品質の向上、安全性の向上、受注者の省人化や省力化を図るとともに、施工データに基づく監督や検査等の業務の効率化につなげる。</a:t>
            </a:r>
            <a:endParaRPr lang="en-US" altLang="ja-JP" sz="1200" dirty="0">
              <a:latin typeface="+mn-ea"/>
              <a:ea typeface="+mn-ea"/>
            </a:endParaRPr>
          </a:p>
        </p:txBody>
      </p:sp>
      <p:sp>
        <p:nvSpPr>
          <p:cNvPr id="6" name="スライド番号プレースホルダー 5">
            <a:extLst>
              <a:ext uri="{FF2B5EF4-FFF2-40B4-BE49-F238E27FC236}">
                <a16:creationId xmlns:a16="http://schemas.microsoft.com/office/drawing/2014/main" id="{37C682EE-BB7E-AEBB-63FB-5A2B7522276D}"/>
              </a:ext>
            </a:extLst>
          </p:cNvPr>
          <p:cNvSpPr>
            <a:spLocks noGrp="1"/>
          </p:cNvSpPr>
          <p:nvPr>
            <p:ph type="sldNum" sz="quarter" idx="12"/>
          </p:nvPr>
        </p:nvSpPr>
        <p:spPr/>
        <p:txBody>
          <a:bodyPr/>
          <a:lstStyle/>
          <a:p>
            <a:fld id="{09B64227-8D03-4A57-BE44-E7B966BE9E3A}" type="slidenum">
              <a:rPr kumimoji="1" lang="ja-JP" altLang="en-US" smtClean="0"/>
              <a:t>7</a:t>
            </a:fld>
            <a:endParaRPr kumimoji="1" lang="ja-JP" altLang="en-US"/>
          </a:p>
        </p:txBody>
      </p:sp>
    </p:spTree>
    <p:extLst>
      <p:ext uri="{BB962C8B-B14F-4D97-AF65-F5344CB8AC3E}">
        <p14:creationId xmlns:p14="http://schemas.microsoft.com/office/powerpoint/2010/main" val="41677042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四角形: 角を丸くする 4">
            <a:extLst>
              <a:ext uri="{FF2B5EF4-FFF2-40B4-BE49-F238E27FC236}">
                <a16:creationId xmlns:a16="http://schemas.microsoft.com/office/drawing/2014/main" id="{55303471-3567-21E6-CD56-A12798917E1F}"/>
              </a:ext>
            </a:extLst>
          </p:cNvPr>
          <p:cNvSpPr/>
          <p:nvPr/>
        </p:nvSpPr>
        <p:spPr>
          <a:xfrm>
            <a:off x="417000" y="2016000"/>
            <a:ext cx="9072000" cy="3909235"/>
          </a:xfrm>
          <a:prstGeom prst="roundRect">
            <a:avLst>
              <a:gd name="adj" fmla="val 0"/>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bg1"/>
              </a:solidFill>
            </a:endParaRPr>
          </a:p>
        </p:txBody>
      </p:sp>
      <p:sp>
        <p:nvSpPr>
          <p:cNvPr id="3" name="四角形: 角を丸くする 2">
            <a:extLst>
              <a:ext uri="{FF2B5EF4-FFF2-40B4-BE49-F238E27FC236}">
                <a16:creationId xmlns:a16="http://schemas.microsoft.com/office/drawing/2014/main" id="{3D05B54E-9660-020A-2050-9AAE372D1B42}"/>
              </a:ext>
            </a:extLst>
          </p:cNvPr>
          <p:cNvSpPr/>
          <p:nvPr/>
        </p:nvSpPr>
        <p:spPr>
          <a:xfrm>
            <a:off x="309000" y="684000"/>
            <a:ext cx="9288000" cy="1188000"/>
          </a:xfrm>
          <a:prstGeom prst="roundRect">
            <a:avLst>
              <a:gd name="adj" fmla="val 8849"/>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タイトル 4">
            <a:extLst>
              <a:ext uri="{FF2B5EF4-FFF2-40B4-BE49-F238E27FC236}">
                <a16:creationId xmlns:a16="http://schemas.microsoft.com/office/drawing/2014/main" id="{DF97C956-11B8-F6DC-4404-F1CAFFD14EFC}"/>
              </a:ext>
            </a:extLst>
          </p:cNvPr>
          <p:cNvSpPr txBox="1">
            <a:spLocks/>
          </p:cNvSpPr>
          <p:nvPr/>
        </p:nvSpPr>
        <p:spPr>
          <a:xfrm>
            <a:off x="268447" y="0"/>
            <a:ext cx="8956515" cy="561692"/>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00000"/>
              </a:lnSpc>
            </a:pPr>
            <a:r>
              <a:rPr lang="ja-JP" altLang="en-US" sz="1050" b="1" dirty="0">
                <a:latin typeface="Meiryo UI" panose="020B0604030504040204" pitchFamily="50" charset="-128"/>
                <a:ea typeface="Meiryo UI" panose="020B0604030504040204" pitchFamily="50" charset="-128"/>
              </a:rPr>
              <a:t>第３章　建設局が実現したい未来・めざす姿と施策方針</a:t>
            </a:r>
            <a:endParaRPr lang="en-US" altLang="ja-JP" sz="1050" b="1" dirty="0">
              <a:latin typeface="Meiryo UI" panose="020B0604030504040204" pitchFamily="50" charset="-128"/>
              <a:ea typeface="Meiryo UI" panose="020B0604030504040204" pitchFamily="50" charset="-128"/>
            </a:endParaRPr>
          </a:p>
          <a:p>
            <a:pPr>
              <a:lnSpc>
                <a:spcPct val="100000"/>
              </a:lnSpc>
            </a:pPr>
            <a:r>
              <a:rPr lang="ja-JP" altLang="en-US" sz="2000" b="1" dirty="0">
                <a:latin typeface="Meiryo UI" panose="020B0604030504040204" pitchFamily="50" charset="-128"/>
                <a:ea typeface="Meiryo UI" panose="020B0604030504040204" pitchFamily="50" charset="-128"/>
              </a:rPr>
              <a:t>　めざす姿</a:t>
            </a:r>
            <a:r>
              <a:rPr lang="en-US" altLang="ja-JP" sz="2000" b="1" dirty="0">
                <a:latin typeface="Meiryo UI" panose="020B0604030504040204" pitchFamily="50" charset="-128"/>
                <a:ea typeface="Meiryo UI" panose="020B0604030504040204" pitchFamily="50" charset="-128"/>
              </a:rPr>
              <a:t>Ⅱ </a:t>
            </a:r>
            <a:r>
              <a:rPr lang="ja-JP" altLang="en-US" sz="2000" b="1" dirty="0">
                <a:latin typeface="Meiryo UI" panose="020B0604030504040204" pitchFamily="50" charset="-128"/>
                <a:ea typeface="Meiryo UI" panose="020B0604030504040204" pitchFamily="50" charset="-128"/>
              </a:rPr>
              <a:t>　持続可能な都市を支える都市基盤施設の効率的な維持管理</a:t>
            </a:r>
            <a:endParaRPr lang="en-US" altLang="ja-JP" sz="2000" b="1" dirty="0">
              <a:latin typeface="Meiryo UI" panose="020B0604030504040204" pitchFamily="50" charset="-128"/>
              <a:ea typeface="Meiryo UI" panose="020B0604030504040204" pitchFamily="50" charset="-128"/>
            </a:endParaRPr>
          </a:p>
        </p:txBody>
      </p:sp>
      <p:sp>
        <p:nvSpPr>
          <p:cNvPr id="2" name="タイトル 4">
            <a:extLst>
              <a:ext uri="{FF2B5EF4-FFF2-40B4-BE49-F238E27FC236}">
                <a16:creationId xmlns:a16="http://schemas.microsoft.com/office/drawing/2014/main" id="{D3EA4A57-A424-F6BD-6440-05FDF3AA0B69}"/>
              </a:ext>
            </a:extLst>
          </p:cNvPr>
          <p:cNvSpPr txBox="1">
            <a:spLocks/>
          </p:cNvSpPr>
          <p:nvPr/>
        </p:nvSpPr>
        <p:spPr>
          <a:xfrm>
            <a:off x="489000" y="720000"/>
            <a:ext cx="8928000" cy="5155257"/>
          </a:xfrm>
          <a:prstGeom prst="rect">
            <a:avLst/>
          </a:prstGeom>
        </p:spPr>
        <p:txBody>
          <a:bodyPr vert="horz" wrap="square" lIns="91440" tIns="45720" rIns="91440" bIns="45720" rtlCol="0" anchor="t">
            <a:sp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180000" marR="0" lvl="0" indent="-457200" algn="l" defTabSz="914400" rtl="0" eaLnBrk="1" fontAlgn="ctr" latinLnBrk="0" hangingPunct="1">
              <a:lnSpc>
                <a:spcPct val="100000"/>
              </a:lnSpc>
              <a:spcBef>
                <a:spcPts val="600"/>
              </a:spcBef>
              <a:buClrTx/>
              <a:buSzTx/>
              <a:buFontTx/>
              <a:buNone/>
              <a:tabLst/>
              <a:defRPr/>
            </a:pPr>
            <a:r>
              <a:rPr lang="en-US" altLang="ja-JP" sz="1800" b="1" strike="noStrike" dirty="0">
                <a:solidFill>
                  <a:schemeClr val="bg1"/>
                </a:solidFill>
                <a:effectLst/>
                <a:latin typeface="+mn-ea"/>
                <a:ea typeface="+mn-ea"/>
              </a:rPr>
              <a:t>2040</a:t>
            </a:r>
            <a:r>
              <a:rPr lang="ja-JP" altLang="en-US" sz="1800" b="1" strike="noStrike" dirty="0">
                <a:solidFill>
                  <a:schemeClr val="bg1"/>
                </a:solidFill>
                <a:effectLst/>
                <a:latin typeface="+mn-ea"/>
                <a:ea typeface="+mn-ea"/>
              </a:rPr>
              <a:t>年頃にめざす姿</a:t>
            </a:r>
            <a:endParaRPr lang="en-US" altLang="ja-JP" sz="1800" b="1" strike="noStrike" dirty="0">
              <a:solidFill>
                <a:schemeClr val="bg1"/>
              </a:solidFill>
              <a:effectLst/>
              <a:latin typeface="+mn-ea"/>
              <a:ea typeface="+mn-ea"/>
            </a:endParaRPr>
          </a:p>
          <a:p>
            <a:pPr marL="180000" lvl="0" indent="-457200" fontAlgn="ctr">
              <a:lnSpc>
                <a:spcPct val="100000"/>
              </a:lnSpc>
              <a:spcBef>
                <a:spcPts val="600"/>
              </a:spcBef>
              <a:defRPr/>
            </a:pPr>
            <a:r>
              <a:rPr lang="ja-JP" altLang="en-US" sz="1400" dirty="0">
                <a:solidFill>
                  <a:schemeClr val="bg1"/>
                </a:solidFill>
                <a:latin typeface="+mn-ea"/>
                <a:ea typeface="+mn-ea"/>
              </a:rPr>
              <a:t>　持続可能な都市を支える都市基盤施設について、最新デバイスやロボットの導入によって必要な情報が取得でき、</a:t>
            </a:r>
            <a:r>
              <a:rPr lang="en-US" altLang="ja-JP" sz="1400" dirty="0">
                <a:solidFill>
                  <a:schemeClr val="bg1"/>
                </a:solidFill>
                <a:latin typeface="+mn-ea"/>
                <a:ea typeface="+mn-ea"/>
              </a:rPr>
              <a:t>AI</a:t>
            </a:r>
            <a:r>
              <a:rPr lang="ja-JP" altLang="en-US" sz="1400" dirty="0">
                <a:solidFill>
                  <a:schemeClr val="bg1"/>
                </a:solidFill>
                <a:latin typeface="+mn-ea"/>
                <a:ea typeface="+mn-ea"/>
              </a:rPr>
              <a:t>の活用によって情報の処理が高度化されることで、維持管理業務や点検業務の効率化が図られ、都市基盤施設の機能を適切に維持できている。</a:t>
            </a:r>
            <a:endParaRPr lang="en-US" altLang="ja-JP" sz="1400" dirty="0">
              <a:solidFill>
                <a:schemeClr val="bg1"/>
              </a:solidFill>
              <a:latin typeface="+mn-ea"/>
              <a:ea typeface="+mn-ea"/>
            </a:endParaRPr>
          </a:p>
          <a:p>
            <a:pPr marL="180000" lvl="0" indent="-457200" fontAlgn="ctr">
              <a:lnSpc>
                <a:spcPct val="100000"/>
              </a:lnSpc>
              <a:spcBef>
                <a:spcPts val="600"/>
              </a:spcBef>
              <a:defRPr/>
            </a:pPr>
            <a:endParaRPr lang="en-US" altLang="ja-JP" sz="1400" dirty="0">
              <a:latin typeface="+mn-ea"/>
              <a:ea typeface="+mn-ea"/>
            </a:endParaRPr>
          </a:p>
          <a:p>
            <a:pPr marL="180000" indent="-457200">
              <a:lnSpc>
                <a:spcPct val="100000"/>
              </a:lnSpc>
              <a:spcBef>
                <a:spcPts val="600"/>
              </a:spcBef>
            </a:pPr>
            <a:r>
              <a:rPr lang="en-US" altLang="ja-JP" sz="1800" b="1" dirty="0">
                <a:latin typeface="+mn-ea"/>
                <a:ea typeface="+mn-ea"/>
              </a:rPr>
              <a:t>2030</a:t>
            </a:r>
            <a:r>
              <a:rPr lang="ja-JP" altLang="en-US" sz="1800" b="1" dirty="0">
                <a:latin typeface="+mn-ea"/>
                <a:ea typeface="+mn-ea"/>
              </a:rPr>
              <a:t>年頃までの施策方針</a:t>
            </a:r>
            <a:endParaRPr lang="en-US" altLang="ja-JP" sz="1800" b="1" dirty="0">
              <a:latin typeface="+mn-ea"/>
              <a:ea typeface="+mn-ea"/>
            </a:endParaRPr>
          </a:p>
          <a:p>
            <a:pPr marL="180000" indent="-457200">
              <a:lnSpc>
                <a:spcPct val="100000"/>
              </a:lnSpc>
              <a:spcBef>
                <a:spcPts val="600"/>
              </a:spcBef>
            </a:pPr>
            <a:r>
              <a:rPr lang="ja-JP" altLang="en-US" sz="1400" b="1" dirty="0">
                <a:latin typeface="+mn-ea"/>
                <a:ea typeface="+mn-ea"/>
              </a:rPr>
              <a:t>（施策方針</a:t>
            </a:r>
            <a:r>
              <a:rPr lang="en-US" altLang="ja-JP" sz="1400" b="1" dirty="0">
                <a:latin typeface="+mn-ea"/>
                <a:ea typeface="+mn-ea"/>
              </a:rPr>
              <a:t>05</a:t>
            </a:r>
            <a:r>
              <a:rPr lang="ja-JP" altLang="en-US" sz="1400" b="1" dirty="0">
                <a:latin typeface="+mn-ea"/>
                <a:ea typeface="+mn-ea"/>
              </a:rPr>
              <a:t>）</a:t>
            </a:r>
            <a:endParaRPr lang="en-US" altLang="ja-JP" sz="1400" b="1" dirty="0">
              <a:latin typeface="+mn-ea"/>
              <a:ea typeface="+mn-ea"/>
            </a:endParaRPr>
          </a:p>
          <a:p>
            <a:pPr marL="180000" indent="-457200">
              <a:lnSpc>
                <a:spcPct val="100000"/>
              </a:lnSpc>
              <a:spcBef>
                <a:spcPts val="0"/>
              </a:spcBef>
            </a:pPr>
            <a:r>
              <a:rPr lang="ja-JP" altLang="en-US" sz="1400" b="1" dirty="0">
                <a:latin typeface="+mn-ea"/>
                <a:ea typeface="+mn-ea"/>
              </a:rPr>
              <a:t>　最新デバイスやロボットの導入による施設の日常の維持管理や災害時の点検等の効率化・高度化に取り組む</a:t>
            </a:r>
            <a:endParaRPr lang="en-US" altLang="ja-JP" sz="1400" b="1" dirty="0">
              <a:latin typeface="+mn-ea"/>
              <a:ea typeface="+mn-ea"/>
            </a:endParaRPr>
          </a:p>
          <a:p>
            <a:pPr marL="360000" marR="0" lvl="0" indent="0" algn="l" defTabSz="457200" rtl="0" eaLnBrk="1" fontAlgn="auto" latinLnBrk="0" hangingPunct="1">
              <a:lnSpc>
                <a:spcPct val="100000"/>
              </a:lnSpc>
              <a:spcBef>
                <a:spcPts val="600"/>
              </a:spcBef>
              <a:spcAft>
                <a:spcPts val="0"/>
              </a:spcAft>
              <a:buClrTx/>
              <a:buSzTx/>
              <a:buFontTx/>
              <a:buNone/>
              <a:tabLst/>
              <a:defRPr/>
            </a:pPr>
            <a:r>
              <a:rPr kumimoji="0" lang="ja-JP" altLang="en-US" sz="1200"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mn-cs"/>
              </a:rPr>
              <a:t>都市基盤施設の通常時又は災害時の点検において、最新デバイスやロボットを導入することで、高所で危険な場所や狭隘でアクセスが困難な場所などでも迅速かつ安全にデータを取得できるほか、人の目視点検よりも精度の高いデータを取得できる場合もあるなど、維持管理や点検等の効率化、高度化につなげる。</a:t>
            </a:r>
            <a:endParaRPr lang="en-US" altLang="ja-JP" sz="1400" b="1" dirty="0">
              <a:latin typeface="+mn-ea"/>
              <a:ea typeface="+mn-ea"/>
            </a:endParaRPr>
          </a:p>
          <a:p>
            <a:pPr marL="180000" marR="0" lvl="0" indent="-457200" algn="l" defTabSz="457200" rtl="0" eaLnBrk="1" fontAlgn="auto" latinLnBrk="0" hangingPunct="1">
              <a:lnSpc>
                <a:spcPct val="100000"/>
              </a:lnSpc>
              <a:spcBef>
                <a:spcPts val="600"/>
              </a:spcBef>
              <a:spcAft>
                <a:spcPts val="0"/>
              </a:spcAft>
              <a:buClrTx/>
              <a:buSzTx/>
              <a:buFontTx/>
              <a:buNone/>
              <a:tabLst/>
              <a:defRPr/>
            </a:pPr>
            <a:r>
              <a:rPr kumimoji="0" lang="ja-JP" altLang="en-US" sz="1400" b="1"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mn-cs"/>
              </a:rPr>
              <a:t>（</a:t>
            </a:r>
            <a:r>
              <a:rPr lang="ja-JP" altLang="en-US" sz="1400" b="1" dirty="0">
                <a:latin typeface="+mn-ea"/>
                <a:ea typeface="+mn-ea"/>
              </a:rPr>
              <a:t>施策方針</a:t>
            </a:r>
            <a:r>
              <a:rPr kumimoji="0" lang="en-US" altLang="ja-JP" sz="1400" b="1"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mn-cs"/>
              </a:rPr>
              <a:t>06</a:t>
            </a:r>
            <a:r>
              <a:rPr kumimoji="0" lang="ja-JP" altLang="en-US" sz="1400" b="1"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mn-cs"/>
              </a:rPr>
              <a:t>）</a:t>
            </a:r>
            <a:endParaRPr kumimoji="0" lang="en-US" altLang="ja-JP" sz="1400" b="1" strike="noStrike" kern="1200" cap="none" spc="0" normalizeH="0" baseline="0" noProof="0" dirty="0">
              <a:ln>
                <a:noFill/>
              </a:ln>
              <a:effectLst/>
              <a:uLnTx/>
              <a:uFillTx/>
              <a:latin typeface="+mn-ea"/>
              <a:ea typeface="+mn-ea"/>
              <a:cs typeface="+mn-cs"/>
            </a:endParaRPr>
          </a:p>
          <a:p>
            <a:pPr marL="180000" marR="0" lvl="0" indent="-457200" algn="l" defTabSz="457200" rtl="0" eaLnBrk="1" fontAlgn="auto" latinLnBrk="0" hangingPunct="1">
              <a:lnSpc>
                <a:spcPct val="100000"/>
              </a:lnSpc>
              <a:spcBef>
                <a:spcPts val="0"/>
              </a:spcBef>
              <a:spcAft>
                <a:spcPts val="0"/>
              </a:spcAft>
              <a:buClrTx/>
              <a:buSzTx/>
              <a:buFontTx/>
              <a:buNone/>
              <a:tabLst/>
              <a:defRPr/>
            </a:pPr>
            <a:r>
              <a:rPr kumimoji="0" lang="ja-JP" altLang="en-US" sz="1400" b="1" dirty="0">
                <a:latin typeface="+mn-ea"/>
                <a:ea typeface="+mn-ea"/>
                <a:cs typeface="+mn-cs"/>
              </a:rPr>
              <a:t>　</a:t>
            </a:r>
            <a:r>
              <a:rPr kumimoji="0" lang="en-US" altLang="ja-JP" sz="1400" b="1"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mn-cs"/>
              </a:rPr>
              <a:t>3</a:t>
            </a:r>
            <a:r>
              <a:rPr kumimoji="0" lang="ja-JP" altLang="en-US" sz="1400" b="1"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mn-cs"/>
              </a:rPr>
              <a:t>次元データを活用した維持管理の効率化・高度化に取り組む</a:t>
            </a:r>
            <a:endParaRPr kumimoji="0" lang="en-US" altLang="ja-JP" sz="1400" b="1"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mn-cs"/>
            </a:endParaRPr>
          </a:p>
          <a:p>
            <a:pPr marL="360000" marR="0" lvl="0" indent="0" algn="l" defTabSz="457200" rtl="0" eaLnBrk="1" fontAlgn="auto" latinLnBrk="0" hangingPunct="1">
              <a:lnSpc>
                <a:spcPct val="100000"/>
              </a:lnSpc>
              <a:spcBef>
                <a:spcPts val="600"/>
              </a:spcBef>
              <a:spcAft>
                <a:spcPts val="0"/>
              </a:spcAft>
              <a:buClrTx/>
              <a:buSzTx/>
              <a:buFontTx/>
              <a:buNone/>
              <a:tabLst/>
              <a:defRPr/>
            </a:pPr>
            <a:r>
              <a:rPr kumimoji="0" lang="ja-JP" altLang="en-US" sz="1200"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mn-cs"/>
              </a:rPr>
              <a:t>都市基盤施設の維持管理において、点検記録から構造体ごとに３次元データを取得し、情報を一元管理することで、必要な情報を即座に引き出すことが</a:t>
            </a:r>
            <a:r>
              <a:rPr kumimoji="0" lang="ja-JP" altLang="en-US" sz="1200" dirty="0">
                <a:latin typeface="游ゴシック" panose="020B0400000000000000" pitchFamily="50" charset="-128"/>
                <a:ea typeface="游ゴシック" panose="020B0400000000000000" pitchFamily="50" charset="-128"/>
                <a:cs typeface="+mn-cs"/>
              </a:rPr>
              <a:t>できる</a:t>
            </a:r>
            <a:r>
              <a:rPr kumimoji="0" lang="ja-JP" altLang="en-US" sz="1200"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mn-cs"/>
              </a:rPr>
              <a:t>ほか、</a:t>
            </a:r>
            <a:r>
              <a:rPr kumimoji="0" lang="en-US" altLang="ja-JP" sz="1200"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mn-cs"/>
              </a:rPr>
              <a:t>3</a:t>
            </a:r>
            <a:r>
              <a:rPr kumimoji="0" lang="ja-JP" altLang="en-US" sz="1200"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mn-cs"/>
              </a:rPr>
              <a:t>次元データ間の比較により状態の変化を早期に検知できるなど、維持管理の効率化・高度化につなげる。</a:t>
            </a:r>
            <a:endParaRPr lang="en-US" altLang="ja-JP" sz="1400" b="1" dirty="0">
              <a:latin typeface="+mn-ea"/>
              <a:ea typeface="+mn-ea"/>
            </a:endParaRPr>
          </a:p>
          <a:p>
            <a:pPr marL="180000" indent="-457200" defTabSz="457200">
              <a:lnSpc>
                <a:spcPct val="100000"/>
              </a:lnSpc>
              <a:spcBef>
                <a:spcPts val="600"/>
              </a:spcBef>
              <a:defRPr/>
            </a:pPr>
            <a:r>
              <a:rPr kumimoji="0" lang="ja-JP" altLang="en-US" sz="1400" b="1"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mn-cs"/>
              </a:rPr>
              <a:t>（</a:t>
            </a:r>
            <a:r>
              <a:rPr lang="ja-JP" altLang="en-US" sz="1400" b="1" dirty="0">
                <a:latin typeface="+mn-ea"/>
                <a:ea typeface="+mn-ea"/>
              </a:rPr>
              <a:t>施策方針</a:t>
            </a:r>
            <a:r>
              <a:rPr kumimoji="0" lang="en-US" altLang="ja-JP" sz="1400" b="1"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mn-cs"/>
              </a:rPr>
              <a:t>07</a:t>
            </a:r>
            <a:r>
              <a:rPr kumimoji="0" lang="ja-JP" altLang="en-US" sz="1400" b="1"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mn-cs"/>
              </a:rPr>
              <a:t>）　</a:t>
            </a:r>
            <a:endParaRPr kumimoji="0" lang="en-US" altLang="ja-JP" sz="1400" b="1"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mn-cs"/>
            </a:endParaRPr>
          </a:p>
          <a:p>
            <a:pPr marL="180000" marR="0" lvl="0" indent="-457200" algn="l" defTabSz="457200" rtl="0" eaLnBrk="1" fontAlgn="auto" latinLnBrk="0" hangingPunct="1">
              <a:lnSpc>
                <a:spcPct val="100000"/>
              </a:lnSpc>
              <a:spcBef>
                <a:spcPts val="0"/>
              </a:spcBef>
              <a:spcAft>
                <a:spcPts val="0"/>
              </a:spcAft>
              <a:buClrTx/>
              <a:buSzTx/>
              <a:buFontTx/>
              <a:buNone/>
              <a:tabLst/>
              <a:defRPr/>
            </a:pPr>
            <a:r>
              <a:rPr kumimoji="0" lang="ja-JP" altLang="en-US" sz="1400" b="1"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mn-cs"/>
              </a:rPr>
              <a:t>　</a:t>
            </a:r>
            <a:r>
              <a:rPr kumimoji="0" lang="en-US" altLang="ja-JP" sz="1400" b="1"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mn-cs"/>
              </a:rPr>
              <a:t>AI</a:t>
            </a:r>
            <a:r>
              <a:rPr kumimoji="0" lang="ja-JP" altLang="en-US" sz="1400" b="1"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mn-cs"/>
              </a:rPr>
              <a:t>分析等の導入による維持管理の効率化・高度化に取り組む</a:t>
            </a:r>
            <a:endParaRPr kumimoji="0" lang="en-US" altLang="ja-JP" sz="1400" b="1"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mn-cs"/>
            </a:endParaRPr>
          </a:p>
          <a:p>
            <a:pPr marL="360000" marR="0" lvl="0" indent="0" algn="l" defTabSz="457200" rtl="0" eaLnBrk="1" fontAlgn="auto" latinLnBrk="0" hangingPunct="1">
              <a:lnSpc>
                <a:spcPct val="100000"/>
              </a:lnSpc>
              <a:spcBef>
                <a:spcPts val="600"/>
              </a:spcBef>
              <a:spcAft>
                <a:spcPts val="0"/>
              </a:spcAft>
              <a:buClrTx/>
              <a:buSzTx/>
              <a:buFontTx/>
              <a:buNone/>
              <a:tabLst/>
              <a:defRPr/>
            </a:pPr>
            <a:r>
              <a:rPr kumimoji="0" lang="ja-JP" altLang="en-US" sz="1200"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mn-cs"/>
              </a:rPr>
              <a:t>都市基盤施設の維持管理において、施設に関して様々なデータを取得し、蓄積したビッグデータ等を用いて</a:t>
            </a:r>
            <a:r>
              <a:rPr kumimoji="0" lang="en-US" altLang="ja-JP" sz="1200"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mn-cs"/>
              </a:rPr>
              <a:t>AI</a:t>
            </a:r>
            <a:r>
              <a:rPr kumimoji="0" lang="ja-JP" altLang="en-US" sz="1200"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mn-cs"/>
              </a:rPr>
              <a:t>による分析を行うことで、迅速に定量的な評価ができるほか、目視では判断できない</a:t>
            </a:r>
            <a:r>
              <a:rPr kumimoji="0" lang="ja-JP" altLang="en-US" sz="1200" dirty="0">
                <a:latin typeface="游ゴシック" panose="020B0400000000000000" pitchFamily="50" charset="-128"/>
                <a:ea typeface="游ゴシック" panose="020B0400000000000000" pitchFamily="50" charset="-128"/>
                <a:cs typeface="+mn-cs"/>
              </a:rPr>
              <a:t>異状</a:t>
            </a:r>
            <a:r>
              <a:rPr kumimoji="0" lang="ja-JP" altLang="en-US" sz="1200"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mn-cs"/>
              </a:rPr>
              <a:t>を早期に発見できるなど、維持管理の効率化・高度化につなげる。</a:t>
            </a:r>
            <a:endParaRPr kumimoji="0" lang="en-US" altLang="ja-JP" sz="1200"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mn-cs"/>
            </a:endParaRPr>
          </a:p>
        </p:txBody>
      </p:sp>
      <p:sp>
        <p:nvSpPr>
          <p:cNvPr id="6" name="スライド番号プレースホルダー 5">
            <a:extLst>
              <a:ext uri="{FF2B5EF4-FFF2-40B4-BE49-F238E27FC236}">
                <a16:creationId xmlns:a16="http://schemas.microsoft.com/office/drawing/2014/main" id="{E5EEC2AC-CF1C-7586-0D27-ADBB2B9FA579}"/>
              </a:ext>
            </a:extLst>
          </p:cNvPr>
          <p:cNvSpPr>
            <a:spLocks noGrp="1"/>
          </p:cNvSpPr>
          <p:nvPr>
            <p:ph type="sldNum" sz="quarter" idx="12"/>
          </p:nvPr>
        </p:nvSpPr>
        <p:spPr/>
        <p:txBody>
          <a:bodyPr/>
          <a:lstStyle/>
          <a:p>
            <a:fld id="{09B64227-8D03-4A57-BE44-E7B966BE9E3A}" type="slidenum">
              <a:rPr kumimoji="1" lang="ja-JP" altLang="en-US" smtClean="0"/>
              <a:t>8</a:t>
            </a:fld>
            <a:endParaRPr kumimoji="1" lang="ja-JP" altLang="en-US" dirty="0"/>
          </a:p>
        </p:txBody>
      </p:sp>
    </p:spTree>
    <p:extLst>
      <p:ext uri="{BB962C8B-B14F-4D97-AF65-F5344CB8AC3E}">
        <p14:creationId xmlns:p14="http://schemas.microsoft.com/office/powerpoint/2010/main" val="32124855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四角形: 角を丸くする 5">
            <a:extLst>
              <a:ext uri="{FF2B5EF4-FFF2-40B4-BE49-F238E27FC236}">
                <a16:creationId xmlns:a16="http://schemas.microsoft.com/office/drawing/2014/main" id="{6771148B-7AC4-4711-D6AB-5F6A377A99B8}"/>
              </a:ext>
            </a:extLst>
          </p:cNvPr>
          <p:cNvSpPr/>
          <p:nvPr/>
        </p:nvSpPr>
        <p:spPr>
          <a:xfrm>
            <a:off x="417000" y="2232000"/>
            <a:ext cx="9072000" cy="2052000"/>
          </a:xfrm>
          <a:prstGeom prst="roundRect">
            <a:avLst>
              <a:gd name="adj" fmla="val 0"/>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sp>
        <p:nvSpPr>
          <p:cNvPr id="5" name="四角形: 角を丸くする 4">
            <a:extLst>
              <a:ext uri="{FF2B5EF4-FFF2-40B4-BE49-F238E27FC236}">
                <a16:creationId xmlns:a16="http://schemas.microsoft.com/office/drawing/2014/main" id="{7326AD4A-429C-8B6A-AC29-33EB5EBB5794}"/>
              </a:ext>
            </a:extLst>
          </p:cNvPr>
          <p:cNvSpPr/>
          <p:nvPr/>
        </p:nvSpPr>
        <p:spPr>
          <a:xfrm>
            <a:off x="309000" y="684000"/>
            <a:ext cx="9288000" cy="1404000"/>
          </a:xfrm>
          <a:prstGeom prst="roundRect">
            <a:avLst>
              <a:gd name="adj" fmla="val 7040"/>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タイトル 4">
            <a:extLst>
              <a:ext uri="{FF2B5EF4-FFF2-40B4-BE49-F238E27FC236}">
                <a16:creationId xmlns:a16="http://schemas.microsoft.com/office/drawing/2014/main" id="{DF97C956-11B8-F6DC-4404-F1CAFFD14EFC}"/>
              </a:ext>
            </a:extLst>
          </p:cNvPr>
          <p:cNvSpPr txBox="1">
            <a:spLocks/>
          </p:cNvSpPr>
          <p:nvPr/>
        </p:nvSpPr>
        <p:spPr>
          <a:xfrm>
            <a:off x="268448" y="0"/>
            <a:ext cx="9264687" cy="561692"/>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00000"/>
              </a:lnSpc>
            </a:pPr>
            <a:r>
              <a:rPr lang="ja-JP" altLang="en-US" sz="1050" b="1" dirty="0">
                <a:latin typeface="Meiryo UI" panose="020B0604030504040204" pitchFamily="50" charset="-128"/>
                <a:ea typeface="Meiryo UI" panose="020B0604030504040204" pitchFamily="50" charset="-128"/>
              </a:rPr>
              <a:t>第３章　建設局が実現したい未来・めざす姿と施策方針</a:t>
            </a:r>
            <a:endParaRPr lang="en-US" altLang="ja-JP" sz="1050" b="1" dirty="0">
              <a:latin typeface="Meiryo UI" panose="020B0604030504040204" pitchFamily="50" charset="-128"/>
              <a:ea typeface="Meiryo UI" panose="020B0604030504040204" pitchFamily="50" charset="-128"/>
            </a:endParaRPr>
          </a:p>
          <a:p>
            <a:pPr>
              <a:lnSpc>
                <a:spcPct val="100000"/>
              </a:lnSpc>
            </a:pPr>
            <a:r>
              <a:rPr lang="ja-JP" altLang="en-US" sz="2000" b="1" dirty="0">
                <a:latin typeface="Meiryo UI" panose="020B0604030504040204" pitchFamily="50" charset="-128"/>
                <a:ea typeface="Meiryo UI" panose="020B0604030504040204" pitchFamily="50" charset="-128"/>
              </a:rPr>
              <a:t>　めざす姿</a:t>
            </a:r>
            <a:r>
              <a:rPr lang="en-US" altLang="ja-JP" sz="2000" b="1" dirty="0">
                <a:latin typeface="Meiryo UI" panose="020B0604030504040204" pitchFamily="50" charset="-128"/>
                <a:ea typeface="Meiryo UI" panose="020B0604030504040204" pitchFamily="50" charset="-128"/>
              </a:rPr>
              <a:t>Ⅲ </a:t>
            </a:r>
            <a:r>
              <a:rPr lang="ja-JP" altLang="en-US" sz="2000" b="1" dirty="0">
                <a:latin typeface="Meiryo UI" panose="020B0604030504040204" pitchFamily="50" charset="-128"/>
                <a:ea typeface="Meiryo UI" panose="020B0604030504040204" pitchFamily="50" charset="-128"/>
              </a:rPr>
              <a:t>　</a:t>
            </a:r>
            <a:r>
              <a:rPr lang="en-US" altLang="ja-JP" sz="2000" b="1" dirty="0">
                <a:latin typeface="Meiryo UI" panose="020B0604030504040204" pitchFamily="50" charset="-128"/>
                <a:ea typeface="Meiryo UI" panose="020B0604030504040204" pitchFamily="50" charset="-128"/>
              </a:rPr>
              <a:t>24</a:t>
            </a:r>
            <a:r>
              <a:rPr lang="ja-JP" altLang="en-US" sz="2000" b="1" dirty="0">
                <a:latin typeface="Meiryo UI" panose="020B0604030504040204" pitchFamily="50" charset="-128"/>
                <a:ea typeface="Meiryo UI" panose="020B0604030504040204" pitchFamily="50" charset="-128"/>
              </a:rPr>
              <a:t>時間窓口の開設や行政手続きの自動化</a:t>
            </a:r>
            <a:endParaRPr lang="en-US" altLang="ja-JP" sz="2000" b="1" dirty="0">
              <a:latin typeface="Meiryo UI" panose="020B0604030504040204" pitchFamily="50" charset="-128"/>
              <a:ea typeface="Meiryo UI" panose="020B0604030504040204" pitchFamily="50" charset="-128"/>
            </a:endParaRPr>
          </a:p>
        </p:txBody>
      </p:sp>
      <p:sp>
        <p:nvSpPr>
          <p:cNvPr id="2" name="タイトル 4">
            <a:extLst>
              <a:ext uri="{FF2B5EF4-FFF2-40B4-BE49-F238E27FC236}">
                <a16:creationId xmlns:a16="http://schemas.microsoft.com/office/drawing/2014/main" id="{D3EA4A57-A424-F6BD-6440-05FDF3AA0B69}"/>
              </a:ext>
            </a:extLst>
          </p:cNvPr>
          <p:cNvSpPr txBox="1">
            <a:spLocks/>
          </p:cNvSpPr>
          <p:nvPr/>
        </p:nvSpPr>
        <p:spPr>
          <a:xfrm>
            <a:off x="489000" y="720000"/>
            <a:ext cx="8928000" cy="3524042"/>
          </a:xfrm>
          <a:prstGeom prst="rect">
            <a:avLst/>
          </a:prstGeom>
        </p:spPr>
        <p:txBody>
          <a:bodyPr vert="horz" wrap="square" lIns="91440" tIns="45720" rIns="91440" bIns="45720" rtlCol="0" anchor="t">
            <a:sp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l" defTabSz="914400" rtl="0" eaLnBrk="1" fontAlgn="ctr" latinLnBrk="0" hangingPunct="1">
              <a:lnSpc>
                <a:spcPct val="100000"/>
              </a:lnSpc>
              <a:spcBef>
                <a:spcPts val="600"/>
              </a:spcBef>
              <a:buClrTx/>
              <a:buSzTx/>
              <a:buFontTx/>
              <a:buNone/>
              <a:tabLst/>
              <a:defRPr/>
            </a:pPr>
            <a:r>
              <a:rPr lang="en-US" altLang="ja-JP" sz="1800" b="1" i="0" u="none" strike="noStrike" dirty="0">
                <a:solidFill>
                  <a:schemeClr val="bg1"/>
                </a:solidFill>
                <a:effectLst/>
                <a:latin typeface="+mn-ea"/>
                <a:ea typeface="+mn-ea"/>
              </a:rPr>
              <a:t>2040</a:t>
            </a:r>
            <a:r>
              <a:rPr lang="ja-JP" altLang="en-US" sz="1800" b="1" i="0" u="none" strike="noStrike" dirty="0">
                <a:solidFill>
                  <a:schemeClr val="bg1"/>
                </a:solidFill>
                <a:effectLst/>
                <a:latin typeface="+mn-ea"/>
                <a:ea typeface="+mn-ea"/>
              </a:rPr>
              <a:t>年頃</a:t>
            </a:r>
            <a:r>
              <a:rPr lang="ja-JP" altLang="en-US" sz="1800" b="1" dirty="0">
                <a:solidFill>
                  <a:schemeClr val="bg1"/>
                </a:solidFill>
                <a:latin typeface="+mn-ea"/>
                <a:ea typeface="+mn-ea"/>
              </a:rPr>
              <a:t>に</a:t>
            </a:r>
            <a:r>
              <a:rPr lang="ja-JP" altLang="en-US" sz="1800" b="1" i="0" u="none" strike="noStrike" dirty="0">
                <a:solidFill>
                  <a:schemeClr val="bg1"/>
                </a:solidFill>
                <a:effectLst/>
                <a:latin typeface="+mn-ea"/>
                <a:ea typeface="+mn-ea"/>
              </a:rPr>
              <a:t>めざす姿</a:t>
            </a:r>
            <a:endParaRPr lang="en-US" altLang="ja-JP" sz="1800" b="1" i="0" u="none" strike="noStrike" dirty="0">
              <a:solidFill>
                <a:schemeClr val="bg1"/>
              </a:solidFill>
              <a:effectLst/>
              <a:latin typeface="+mn-ea"/>
              <a:ea typeface="+mn-ea"/>
            </a:endParaRPr>
          </a:p>
          <a:p>
            <a:pPr marL="180000" marR="0" lvl="0" algn="l" defTabSz="914400" rtl="0" eaLnBrk="1" fontAlgn="ctr" latinLnBrk="0" hangingPunct="1">
              <a:lnSpc>
                <a:spcPct val="100000"/>
              </a:lnSpc>
              <a:spcBef>
                <a:spcPts val="600"/>
              </a:spcBef>
              <a:buClrTx/>
              <a:buSzTx/>
              <a:buFontTx/>
              <a:buNone/>
              <a:tabLst/>
              <a:defRPr/>
            </a:pPr>
            <a:r>
              <a:rPr lang="ja-JP" altLang="en-US" sz="1400" dirty="0">
                <a:solidFill>
                  <a:schemeClr val="bg1"/>
                </a:solidFill>
                <a:latin typeface="+mn-ea"/>
                <a:ea typeface="+mn-ea"/>
              </a:rPr>
              <a:t>各種申請や申込など、あらゆる行政手続きをオンライン対応とすることで、データ入力が自動化され、関係者間のデータ連携により迅速かつ適切に行政処分が行われるなど、業務の効率化が図られている。</a:t>
            </a:r>
            <a:endParaRPr lang="en-US" altLang="ja-JP" sz="1400" dirty="0">
              <a:solidFill>
                <a:schemeClr val="bg1"/>
              </a:solidFill>
              <a:latin typeface="+mn-ea"/>
              <a:ea typeface="+mn-ea"/>
            </a:endParaRPr>
          </a:p>
          <a:p>
            <a:pPr marL="180000" marR="0" lvl="0" algn="l" defTabSz="914400" rtl="0" eaLnBrk="1" fontAlgn="ctr" latinLnBrk="0" hangingPunct="1">
              <a:lnSpc>
                <a:spcPct val="100000"/>
              </a:lnSpc>
              <a:spcBef>
                <a:spcPts val="0"/>
              </a:spcBef>
              <a:buClrTx/>
              <a:buSzTx/>
              <a:buFontTx/>
              <a:buNone/>
              <a:tabLst/>
              <a:defRPr/>
            </a:pPr>
            <a:r>
              <a:rPr lang="ja-JP" altLang="en-US" sz="1400" dirty="0">
                <a:solidFill>
                  <a:schemeClr val="bg1"/>
                </a:solidFill>
                <a:latin typeface="+mn-ea"/>
                <a:ea typeface="+mn-ea"/>
              </a:rPr>
              <a:t>また、開庁日や開庁時間を問わず、どこからでも手続きができるようになり、市民や事業者にとっても利便性が向上している。</a:t>
            </a:r>
          </a:p>
          <a:p>
            <a:pPr>
              <a:lnSpc>
                <a:spcPct val="100000"/>
              </a:lnSpc>
              <a:spcBef>
                <a:spcPts val="600"/>
              </a:spcBef>
            </a:pPr>
            <a:endParaRPr lang="en-US" altLang="ja-JP" sz="1400" b="1" dirty="0">
              <a:latin typeface="+mn-ea"/>
              <a:ea typeface="+mn-ea"/>
            </a:endParaRPr>
          </a:p>
          <a:p>
            <a:pPr>
              <a:lnSpc>
                <a:spcPct val="100000"/>
              </a:lnSpc>
              <a:spcBef>
                <a:spcPts val="600"/>
              </a:spcBef>
            </a:pPr>
            <a:r>
              <a:rPr lang="en-US" altLang="ja-JP" sz="1800" b="1" dirty="0">
                <a:latin typeface="+mn-ea"/>
                <a:ea typeface="+mn-ea"/>
              </a:rPr>
              <a:t>2030</a:t>
            </a:r>
            <a:r>
              <a:rPr lang="ja-JP" altLang="en-US" sz="1800" b="1" dirty="0">
                <a:latin typeface="+mn-ea"/>
                <a:ea typeface="+mn-ea"/>
              </a:rPr>
              <a:t>年頃までの施策方針</a:t>
            </a:r>
            <a:endParaRPr lang="en-US" altLang="ja-JP" sz="1800" b="1" dirty="0">
              <a:latin typeface="+mn-ea"/>
              <a:ea typeface="+mn-ea"/>
            </a:endParaRPr>
          </a:p>
          <a:p>
            <a:pPr>
              <a:lnSpc>
                <a:spcPct val="100000"/>
              </a:lnSpc>
              <a:spcBef>
                <a:spcPts val="600"/>
              </a:spcBef>
            </a:pPr>
            <a:r>
              <a:rPr lang="ja-JP" altLang="en-US" sz="1400" b="1" dirty="0">
                <a:latin typeface="+mn-ea"/>
                <a:ea typeface="+mn-ea"/>
              </a:rPr>
              <a:t>（施策方針</a:t>
            </a:r>
            <a:r>
              <a:rPr lang="en-US" altLang="ja-JP" sz="1400" b="1" dirty="0">
                <a:latin typeface="+mn-ea"/>
                <a:ea typeface="+mn-ea"/>
              </a:rPr>
              <a:t>08</a:t>
            </a:r>
            <a:r>
              <a:rPr lang="ja-JP" altLang="en-US" sz="1400" b="1" dirty="0">
                <a:latin typeface="+mn-ea"/>
                <a:ea typeface="+mn-ea"/>
              </a:rPr>
              <a:t>）</a:t>
            </a:r>
            <a:endParaRPr lang="en-US" altLang="ja-JP" sz="1400" b="1" dirty="0">
              <a:latin typeface="+mn-ea"/>
              <a:ea typeface="+mn-ea"/>
            </a:endParaRPr>
          </a:p>
          <a:p>
            <a:pPr>
              <a:lnSpc>
                <a:spcPct val="100000"/>
              </a:lnSpc>
              <a:spcBef>
                <a:spcPts val="0"/>
              </a:spcBef>
            </a:pPr>
            <a:r>
              <a:rPr lang="ja-JP" altLang="en-US" sz="1400" b="1" dirty="0">
                <a:latin typeface="+mn-ea"/>
                <a:ea typeface="+mn-ea"/>
              </a:rPr>
              <a:t>　行政手続きのオンライン化等により市民や事業者の利便性の向上に取り組む　</a:t>
            </a:r>
            <a:endParaRPr lang="en-US" altLang="ja-JP" sz="1400" b="1" dirty="0">
              <a:latin typeface="+mn-ea"/>
              <a:ea typeface="+mn-ea"/>
            </a:endParaRPr>
          </a:p>
          <a:p>
            <a:pPr marL="360000">
              <a:lnSpc>
                <a:spcPct val="100000"/>
              </a:lnSpc>
              <a:spcBef>
                <a:spcPts val="600"/>
              </a:spcBef>
            </a:pPr>
            <a:r>
              <a:rPr lang="ja-JP" altLang="en-US" sz="1200" dirty="0">
                <a:latin typeface="+mn-ea"/>
                <a:ea typeface="+mn-ea"/>
              </a:rPr>
              <a:t>申請や審査等の受付をオンラインで行えるようにすることで、データ入力の自動化により業務負担が軽減され、関係者間でデータを連携することにより迅速かつ適切に行政処分ができるなど、業務の効率化につながる。</a:t>
            </a:r>
          </a:p>
          <a:p>
            <a:pPr marL="360000">
              <a:lnSpc>
                <a:spcPct val="100000"/>
              </a:lnSpc>
              <a:spcBef>
                <a:spcPts val="0"/>
              </a:spcBef>
            </a:pPr>
            <a:r>
              <a:rPr lang="ja-JP" altLang="en-US" sz="1200" dirty="0">
                <a:latin typeface="+mn-ea"/>
                <a:ea typeface="+mn-ea"/>
              </a:rPr>
              <a:t>また、市民や事業者といった申請者が役所や窓口に出向く必要がなくなり、 </a:t>
            </a:r>
            <a:r>
              <a:rPr lang="en-US" altLang="ja-JP" sz="1200" dirty="0">
                <a:latin typeface="+mn-ea"/>
                <a:ea typeface="+mn-ea"/>
              </a:rPr>
              <a:t>24</a:t>
            </a:r>
            <a:r>
              <a:rPr lang="ja-JP" altLang="en-US" sz="1200" dirty="0">
                <a:latin typeface="+mn-ea"/>
                <a:ea typeface="+mn-ea"/>
              </a:rPr>
              <a:t>時間</a:t>
            </a:r>
            <a:r>
              <a:rPr lang="en-US" altLang="ja-JP" sz="1200" dirty="0">
                <a:latin typeface="+mn-ea"/>
                <a:ea typeface="+mn-ea"/>
              </a:rPr>
              <a:t>365</a:t>
            </a:r>
            <a:r>
              <a:rPr lang="ja-JP" altLang="en-US" sz="1200" dirty="0">
                <a:latin typeface="+mn-ea"/>
                <a:ea typeface="+mn-ea"/>
              </a:rPr>
              <a:t>日手続きが可能となるため、移動時間や待ち時間を大幅に削減でき、忙しい申請者でも自分の都合に合わせて手続きができるなど、市民や事業者の利便性の向上につなげる。</a:t>
            </a:r>
          </a:p>
        </p:txBody>
      </p:sp>
      <p:sp>
        <p:nvSpPr>
          <p:cNvPr id="3" name="スライド番号プレースホルダー 2">
            <a:extLst>
              <a:ext uri="{FF2B5EF4-FFF2-40B4-BE49-F238E27FC236}">
                <a16:creationId xmlns:a16="http://schemas.microsoft.com/office/drawing/2014/main" id="{68708B02-350B-00AD-88A4-80DAD5ACBFF4}"/>
              </a:ext>
            </a:extLst>
          </p:cNvPr>
          <p:cNvSpPr>
            <a:spLocks noGrp="1"/>
          </p:cNvSpPr>
          <p:nvPr>
            <p:ph type="sldNum" sz="quarter" idx="12"/>
          </p:nvPr>
        </p:nvSpPr>
        <p:spPr/>
        <p:txBody>
          <a:bodyPr/>
          <a:lstStyle/>
          <a:p>
            <a:fld id="{09B64227-8D03-4A57-BE44-E7B966BE9E3A}" type="slidenum">
              <a:rPr kumimoji="1" lang="ja-JP" altLang="en-US" smtClean="0"/>
              <a:t>9</a:t>
            </a:fld>
            <a:endParaRPr kumimoji="1" lang="ja-JP" altLang="en-US"/>
          </a:p>
        </p:txBody>
      </p:sp>
    </p:spTree>
    <p:extLst>
      <p:ext uri="{BB962C8B-B14F-4D97-AF65-F5344CB8AC3E}">
        <p14:creationId xmlns:p14="http://schemas.microsoft.com/office/powerpoint/2010/main" val="637691334"/>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3964</Words>
  <Application>Microsoft Office PowerPoint</Application>
  <PresentationFormat>A4 210 x 297 mm</PresentationFormat>
  <Paragraphs>213</Paragraphs>
  <Slides>12</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12</vt:i4>
      </vt:variant>
    </vt:vector>
  </HeadingPairs>
  <TitlesOfParts>
    <vt:vector size="20" baseType="lpstr">
      <vt:lpstr>Meiryo UI</vt:lpstr>
      <vt:lpstr>Yu Gothic UI</vt:lpstr>
      <vt:lpstr>YuGothicUI</vt:lpstr>
      <vt:lpstr>游ゴシック</vt:lpstr>
      <vt:lpstr>游ゴシック Light</vt:lpstr>
      <vt:lpstr>Arial</vt:lpstr>
      <vt:lpstr>Avenir Next LT Pro Demi</vt:lpstr>
      <vt:lpstr>Office テーマ</vt:lpstr>
      <vt:lpstr>PowerPoint プレゼンテーション</vt:lpstr>
      <vt:lpstr>目次</vt:lpstr>
      <vt:lpstr>PowerPoint プレゼンテーション</vt:lpstr>
      <vt:lpstr>第１章　建設局における課題とDXの必要性</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2025-02-20T00:30:19Z</dcterms:created>
  <dcterms:modified xsi:type="dcterms:W3CDTF">2025-02-28T08:13:29Z</dcterms:modified>
</cp:coreProperties>
</file>